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Default Extension="xlsm" ContentType="application/vnd.ms-excel.sheet.macroEnabled.12"/>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slides/slide99.xml" ContentType="application/vnd.openxmlformats-officedocument.presentationml.slide+xml"/>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rawings/drawing3.xml" ContentType="application/vnd.openxmlformats-officedocument.drawingml.chartshapes+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charts/chart10.xml" ContentType="application/vnd.openxmlformats-officedocument.drawingml.chart+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charts/chart12.xml" ContentType="application/vnd.openxmlformats-officedocument.drawingml.chart+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Default Extension="tiff" ContentType="image/tiff"/>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413" r:id="rId2"/>
    <p:sldId id="448" r:id="rId3"/>
    <p:sldId id="449" r:id="rId4"/>
    <p:sldId id="450" r:id="rId5"/>
    <p:sldId id="451" r:id="rId6"/>
    <p:sldId id="452" r:id="rId7"/>
    <p:sldId id="453" r:id="rId8"/>
    <p:sldId id="509" r:id="rId9"/>
    <p:sldId id="454" r:id="rId10"/>
    <p:sldId id="455" r:id="rId11"/>
    <p:sldId id="456" r:id="rId12"/>
    <p:sldId id="482" r:id="rId13"/>
    <p:sldId id="360" r:id="rId14"/>
    <p:sldId id="265" r:id="rId15"/>
    <p:sldId id="266" r:id="rId16"/>
    <p:sldId id="267" r:id="rId17"/>
    <p:sldId id="268" r:id="rId18"/>
    <p:sldId id="361" r:id="rId19"/>
    <p:sldId id="269" r:id="rId20"/>
    <p:sldId id="270" r:id="rId21"/>
    <p:sldId id="393" r:id="rId22"/>
    <p:sldId id="392" r:id="rId23"/>
    <p:sldId id="313" r:id="rId24"/>
    <p:sldId id="434" r:id="rId25"/>
    <p:sldId id="277" r:id="rId26"/>
    <p:sldId id="279" r:id="rId27"/>
    <p:sldId id="362" r:id="rId28"/>
    <p:sldId id="379" r:id="rId29"/>
    <p:sldId id="492" r:id="rId30"/>
    <p:sldId id="505" r:id="rId31"/>
    <p:sldId id="437" r:id="rId32"/>
    <p:sldId id="435" r:id="rId33"/>
    <p:sldId id="410" r:id="rId34"/>
    <p:sldId id="442" r:id="rId35"/>
    <p:sldId id="397" r:id="rId36"/>
    <p:sldId id="363" r:id="rId37"/>
    <p:sldId id="401" r:id="rId38"/>
    <p:sldId id="383" r:id="rId39"/>
    <p:sldId id="495" r:id="rId40"/>
    <p:sldId id="503" r:id="rId41"/>
    <p:sldId id="281" r:id="rId42"/>
    <p:sldId id="399" r:id="rId43"/>
    <p:sldId id="286" r:id="rId44"/>
    <p:sldId id="496" r:id="rId45"/>
    <p:sldId id="438" r:id="rId46"/>
    <p:sldId id="271" r:id="rId47"/>
    <p:sldId id="332" r:id="rId48"/>
    <p:sldId id="506" r:id="rId49"/>
    <p:sldId id="497" r:id="rId50"/>
    <p:sldId id="320" r:id="rId51"/>
    <p:sldId id="418" r:id="rId52"/>
    <p:sldId id="419" r:id="rId53"/>
    <p:sldId id="498" r:id="rId54"/>
    <p:sldId id="436" r:id="rId55"/>
    <p:sldId id="322" r:id="rId56"/>
    <p:sldId id="317" r:id="rId57"/>
    <p:sldId id="428" r:id="rId58"/>
    <p:sldId id="292" r:id="rId59"/>
    <p:sldId id="376" r:id="rId60"/>
    <p:sldId id="499" r:id="rId61"/>
    <p:sldId id="371" r:id="rId62"/>
    <p:sldId id="394" r:id="rId63"/>
    <p:sldId id="439" r:id="rId64"/>
    <p:sldId id="440" r:id="rId65"/>
    <p:sldId id="391" r:id="rId66"/>
    <p:sldId id="398" r:id="rId67"/>
    <p:sldId id="494" r:id="rId68"/>
    <p:sldId id="429" r:id="rId69"/>
    <p:sldId id="504" r:id="rId70"/>
    <p:sldId id="425" r:id="rId71"/>
    <p:sldId id="424" r:id="rId72"/>
    <p:sldId id="500" r:id="rId73"/>
    <p:sldId id="426" r:id="rId74"/>
    <p:sldId id="421" r:id="rId75"/>
    <p:sldId id="501" r:id="rId76"/>
    <p:sldId id="502" r:id="rId77"/>
    <p:sldId id="508" r:id="rId78"/>
    <p:sldId id="389" r:id="rId79"/>
    <p:sldId id="458" r:id="rId80"/>
    <p:sldId id="459" r:id="rId81"/>
    <p:sldId id="460" r:id="rId82"/>
    <p:sldId id="461" r:id="rId83"/>
    <p:sldId id="462" r:id="rId84"/>
    <p:sldId id="463" r:id="rId85"/>
    <p:sldId id="464" r:id="rId86"/>
    <p:sldId id="507" r:id="rId87"/>
    <p:sldId id="465" r:id="rId88"/>
    <p:sldId id="486" r:id="rId89"/>
    <p:sldId id="487" r:id="rId90"/>
    <p:sldId id="488" r:id="rId91"/>
    <p:sldId id="489" r:id="rId92"/>
    <p:sldId id="490" r:id="rId93"/>
    <p:sldId id="466" r:id="rId94"/>
    <p:sldId id="483" r:id="rId95"/>
    <p:sldId id="467" r:id="rId96"/>
    <p:sldId id="468" r:id="rId97"/>
    <p:sldId id="469" r:id="rId98"/>
    <p:sldId id="470" r:id="rId99"/>
    <p:sldId id="471" r:id="rId100"/>
    <p:sldId id="472" r:id="rId101"/>
    <p:sldId id="473" r:id="rId102"/>
    <p:sldId id="474" r:id="rId103"/>
    <p:sldId id="475" r:id="rId104"/>
    <p:sldId id="476" r:id="rId105"/>
    <p:sldId id="477" r:id="rId106"/>
    <p:sldId id="478" r:id="rId107"/>
    <p:sldId id="479" r:id="rId108"/>
    <p:sldId id="480" r:id="rId109"/>
    <p:sldId id="481" r:id="rId11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2590"/>
    <a:srgbClr val="1F42FF"/>
    <a:srgbClr val="FFFFFF"/>
    <a:srgbClr val="422DFF"/>
    <a:srgbClr val="21BB6F"/>
    <a:srgbClr val="003399"/>
    <a:srgbClr val="3927FF"/>
    <a:srgbClr val="28FF10"/>
    <a:srgbClr val="8BBB2E"/>
    <a:srgbClr val="0000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747" autoAdjust="0"/>
    <p:restoredTop sz="99851" autoAdjust="0"/>
  </p:normalViewPr>
  <p:slideViewPr>
    <p:cSldViewPr>
      <p:cViewPr>
        <p:scale>
          <a:sx n="85" d="100"/>
          <a:sy n="85" d="100"/>
        </p:scale>
        <p:origin x="-1998" y="-228"/>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omiranda\Dropbox\Compartido%20Direcci&#243;n%20de%20Planeaci&#243;n\2012\CEE%202012\Desempe&#241;o%20Institucional\Fuentes\Datos%20Anual%20201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momiranda\Dropbox\Compartido%20Direcci&#243;n%20de%20Planeaci&#243;n\2012\CEE%202012\Desempe&#241;o%20Institucional\Fuentes\Datos%20Anual%202011.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momiranda\Dropbox\Compartido%20Direcci&#243;n%20de%20Planeaci&#243;n\2012\CEE%202012\Desempe&#241;o%20Institucional\Fuentes\Datos%20Anual%20201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momiranda\Dropbox\Compartido%20Direcci&#243;n%20de%20Planeaci&#243;n\2012\CEE%202012\Desempe&#241;o%20Institucional\Fuentes\Datos%20Anual%2020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omiranda\Dropbox\Compartido%20Direcci&#243;n%20de%20Planeaci&#243;n\2012\CEE%202012\Desempe&#241;o%20Institucional\Fuentes\Datos%20Anual%20201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omiranda\Dropbox\Compartido%20Direcci&#243;n%20de%20Planeaci&#243;n\2012\CEE%202012\Desempe&#241;o%20Institucional\Fuentes\Datos%20Anual%20201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omiranda\Dropbox\Compartido%20Direcci&#243;n%20de%20Planeaci&#243;n\2012\CEE%202012\Desempe&#241;o%20Institucional\Fuentes\Datos%20Anual%20201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omiranda\Dropbox\Compartido%20Direcci&#243;n%20de%20Planeaci&#243;n\2012\CEE%202012\Desempe&#241;o%20Institucional\Fuentes\Datos%20Anual%202011.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omiranda\Dropbox\Compartido%20Direcci&#243;n%20de%20Planeaci&#243;n\2012\CEE%202012\Desempe&#241;o%20Institucional\Fuentes\Datos%20Anual%202011.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Hoja_de_c_lculo_habilitada_para_macros_de_Microsoft_Office_Excel1.xlsm"/></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severuette:Downloads:IndustriasAeroespaciales.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momiranda\Dropbox\Compartido%20Direcci&#243;n%20de%20Planeaci&#243;n\2012\CEE%202012\Desempe&#241;o%20Institucional\Fuentes\Datos%20Anual%2020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chart>
    <c:autoTitleDeleted val="1"/>
    <c:plotArea>
      <c:layout>
        <c:manualLayout>
          <c:layoutTarget val="inner"/>
          <c:xMode val="edge"/>
          <c:yMode val="edge"/>
          <c:x val="0.10651499482936896"/>
          <c:y val="0.22824858757062513"/>
          <c:w val="0.83453981385729104"/>
          <c:h val="0.67175141242940684"/>
        </c:manualLayout>
      </c:layout>
      <c:barChart>
        <c:barDir val="col"/>
        <c:grouping val="clustered"/>
        <c:ser>
          <c:idx val="1"/>
          <c:order val="0"/>
          <c:tx>
            <c:strRef>
              <c:f>'Datos '!$B$43</c:f>
              <c:strCache>
                <c:ptCount val="1"/>
                <c:pt idx="0">
                  <c:v>Científico y Tecnológico </c:v>
                </c:pt>
              </c:strCache>
            </c:strRef>
          </c:tx>
          <c:spPr>
            <a:solidFill>
              <a:srgbClr val="0033CC"/>
            </a:solidFill>
            <a:ln w="25400">
              <a:noFill/>
            </a:ln>
          </c:spPr>
          <c:dLbls>
            <c:dLbl>
              <c:idx val="0"/>
              <c:layout>
                <c:manualLayout>
                  <c:x val="-1.5851172688213214E-4"/>
                  <c:y val="-4.5678188531517909E-3"/>
                </c:manualLayout>
              </c:layout>
              <c:dLblPos val="outEnd"/>
              <c:showVal val="1"/>
            </c:dLbl>
            <c:dLbl>
              <c:idx val="1"/>
              <c:layout>
                <c:manualLayout>
                  <c:x val="3.0196483971044602E-3"/>
                  <c:y val="8.2210062725215037E-4"/>
                </c:manualLayout>
              </c:layout>
              <c:dLblPos val="outEnd"/>
              <c:showVal val="1"/>
            </c:dLbl>
            <c:dLbl>
              <c:idx val="2"/>
              <c:layout>
                <c:manualLayout>
                  <c:x val="-3.5513141002150716E-4"/>
                  <c:y val="1.779616530984531E-3"/>
                </c:manualLayout>
              </c:layout>
              <c:dLblPos val="outEnd"/>
              <c:showVal val="1"/>
            </c:dLbl>
            <c:dLbl>
              <c:idx val="3"/>
              <c:layout>
                <c:manualLayout>
                  <c:x val="7.4457083764224729E-4"/>
                  <c:y val="-4.7795720450199012E-3"/>
                </c:manualLayout>
              </c:layout>
              <c:dLblPos val="outEnd"/>
              <c:showVal val="1"/>
            </c:dLbl>
            <c:dLbl>
              <c:idx val="4"/>
              <c:layout>
                <c:manualLayout>
                  <c:x val="-1.9441571871768517E-3"/>
                  <c:y val="-8.5592775479335931E-3"/>
                </c:manualLayout>
              </c:layout>
              <c:dLblPos val="outEnd"/>
              <c:showVal val="1"/>
            </c:dLbl>
            <c:spPr>
              <a:noFill/>
              <a:ln w="25400">
                <a:noFill/>
              </a:ln>
            </c:spPr>
            <c:txPr>
              <a:bodyPr/>
              <a:lstStyle/>
              <a:p>
                <a:pPr>
                  <a:defRPr sz="2000" b="1" i="0" u="none" strike="noStrike" baseline="0">
                    <a:solidFill>
                      <a:srgbClr val="000080"/>
                    </a:solidFill>
                    <a:latin typeface="+mn-lt"/>
                    <a:ea typeface="Arial"/>
                    <a:cs typeface="Arial"/>
                  </a:defRPr>
                </a:pPr>
                <a:endParaRPr lang="es-MX"/>
              </a:p>
            </c:txPr>
            <c:showVal val="1"/>
          </c:dLbls>
          <c:cat>
            <c:numRef>
              <c:f>'Datos '!$L$42:$P$42</c:f>
              <c:numCache>
                <c:formatCode>General</c:formatCode>
                <c:ptCount val="5"/>
                <c:pt idx="0">
                  <c:v>2007</c:v>
                </c:pt>
                <c:pt idx="1">
                  <c:v>2008</c:v>
                </c:pt>
                <c:pt idx="2">
                  <c:v>2009</c:v>
                </c:pt>
                <c:pt idx="3">
                  <c:v>2010</c:v>
                </c:pt>
                <c:pt idx="4">
                  <c:v>2011</c:v>
                </c:pt>
              </c:numCache>
            </c:numRef>
          </c:cat>
          <c:val>
            <c:numRef>
              <c:f>'Datos '!$L$43:$P$43</c:f>
              <c:numCache>
                <c:formatCode>#,##0</c:formatCode>
                <c:ptCount val="5"/>
                <c:pt idx="0" formatCode="General">
                  <c:v>110</c:v>
                </c:pt>
                <c:pt idx="1">
                  <c:v>124</c:v>
                </c:pt>
                <c:pt idx="2">
                  <c:v>130</c:v>
                </c:pt>
                <c:pt idx="3">
                  <c:v>134</c:v>
                </c:pt>
                <c:pt idx="4">
                  <c:v>136</c:v>
                </c:pt>
              </c:numCache>
            </c:numRef>
          </c:val>
        </c:ser>
        <c:ser>
          <c:idx val="0"/>
          <c:order val="1"/>
          <c:tx>
            <c:strRef>
              <c:f>'Datos '!$B$44</c:f>
              <c:strCache>
                <c:ptCount val="1"/>
                <c:pt idx="0">
                  <c:v>Apoyo a las Actividades Sustantivas</c:v>
                </c:pt>
              </c:strCache>
            </c:strRef>
          </c:tx>
          <c:spPr>
            <a:solidFill>
              <a:srgbClr val="92D050"/>
            </a:solidFill>
            <a:ln w="25400">
              <a:noFill/>
            </a:ln>
          </c:spPr>
          <c:dLbls>
            <c:dLbl>
              <c:idx val="0"/>
              <c:layout>
                <c:manualLayout>
                  <c:x val="2.6611513271285916E-3"/>
                  <c:y val="1.6271186440678304E-3"/>
                </c:manualLayout>
              </c:layout>
              <c:dLblPos val="outEnd"/>
              <c:showVal val="1"/>
            </c:dLbl>
            <c:dLbl>
              <c:idx val="1"/>
              <c:layout>
                <c:manualLayout>
                  <c:x val="-2.7576697690491814E-5"/>
                  <c:y val="3.3220338983051012E-3"/>
                </c:manualLayout>
              </c:layout>
              <c:dLblPos val="outEnd"/>
              <c:showVal val="1"/>
            </c:dLbl>
            <c:dLbl>
              <c:idx val="2"/>
              <c:layout>
                <c:manualLayout>
                  <c:x val="-1.682178559117521E-3"/>
                  <c:y val="2.3219894123404409E-3"/>
                </c:manualLayout>
              </c:layout>
              <c:dLblPos val="outEnd"/>
              <c:showVal val="1"/>
            </c:dLbl>
            <c:dLbl>
              <c:idx val="3"/>
              <c:layout>
                <c:manualLayout>
                  <c:x val="-3.336780420544601E-3"/>
                  <c:y val="1.27959428800221E-3"/>
                </c:manualLayout>
              </c:layout>
              <c:dLblPos val="outEnd"/>
              <c:showVal val="1"/>
            </c:dLbl>
            <c:dLbl>
              <c:idx val="4"/>
              <c:layout>
                <c:manualLayout>
                  <c:x val="1.7924853498797611E-4"/>
                  <c:y val="1.27959428800221E-3"/>
                </c:manualLayout>
              </c:layout>
              <c:dLblPos val="outEnd"/>
              <c:showVal val="1"/>
            </c:dLbl>
            <c:spPr>
              <a:noFill/>
              <a:ln w="25400">
                <a:noFill/>
              </a:ln>
            </c:spPr>
            <c:txPr>
              <a:bodyPr/>
              <a:lstStyle/>
              <a:p>
                <a:pPr>
                  <a:defRPr sz="2000" b="1" i="0" u="none" strike="noStrike" baseline="0">
                    <a:solidFill>
                      <a:srgbClr val="000080"/>
                    </a:solidFill>
                    <a:latin typeface="+mn-lt"/>
                    <a:ea typeface="Arial"/>
                    <a:cs typeface="Arial"/>
                  </a:defRPr>
                </a:pPr>
                <a:endParaRPr lang="es-MX"/>
              </a:p>
            </c:txPr>
            <c:showVal val="1"/>
          </c:dLbls>
          <c:cat>
            <c:numRef>
              <c:f>'Datos '!$L$42:$P$42</c:f>
              <c:numCache>
                <c:formatCode>General</c:formatCode>
                <c:ptCount val="5"/>
                <c:pt idx="0">
                  <c:v>2007</c:v>
                </c:pt>
                <c:pt idx="1">
                  <c:v>2008</c:v>
                </c:pt>
                <c:pt idx="2">
                  <c:v>2009</c:v>
                </c:pt>
                <c:pt idx="3">
                  <c:v>2010</c:v>
                </c:pt>
                <c:pt idx="4">
                  <c:v>2011</c:v>
                </c:pt>
              </c:numCache>
            </c:numRef>
          </c:cat>
          <c:val>
            <c:numRef>
              <c:f>'Datos '!$L$44:$P$44</c:f>
              <c:numCache>
                <c:formatCode>#,##0</c:formatCode>
                <c:ptCount val="5"/>
                <c:pt idx="0" formatCode="General">
                  <c:v>6</c:v>
                </c:pt>
                <c:pt idx="1">
                  <c:v>9</c:v>
                </c:pt>
                <c:pt idx="2">
                  <c:v>9</c:v>
                </c:pt>
                <c:pt idx="3">
                  <c:v>11</c:v>
                </c:pt>
                <c:pt idx="4">
                  <c:v>12</c:v>
                </c:pt>
              </c:numCache>
            </c:numRef>
          </c:val>
        </c:ser>
        <c:dLbls>
          <c:showVal val="1"/>
        </c:dLbls>
        <c:axId val="66285568"/>
        <c:axId val="66293760"/>
      </c:barChart>
      <c:lineChart>
        <c:grouping val="standard"/>
        <c:ser>
          <c:idx val="2"/>
          <c:order val="2"/>
          <c:tx>
            <c:strRef>
              <c:f>'Datos '!$B$45</c:f>
              <c:strCache>
                <c:ptCount val="1"/>
                <c:pt idx="0">
                  <c:v>Administrativo</c:v>
                </c:pt>
              </c:strCache>
            </c:strRef>
          </c:tx>
          <c:spPr>
            <a:ln w="44450">
              <a:solidFill>
                <a:srgbClr val="C00000"/>
              </a:solidFill>
            </a:ln>
          </c:spPr>
          <c:marker>
            <c:symbol val="circle"/>
            <c:size val="9"/>
            <c:spPr>
              <a:solidFill>
                <a:srgbClr val="C00000"/>
              </a:solidFill>
            </c:spPr>
          </c:marker>
          <c:dLbls>
            <c:dLbl>
              <c:idx val="0"/>
              <c:layout>
                <c:manualLayout>
                  <c:x val="-6.170340393076644E-3"/>
                  <c:y val="-3.1533965034031809E-2"/>
                </c:manualLayout>
              </c:layout>
              <c:dLblPos val="r"/>
              <c:showVal val="1"/>
            </c:dLbl>
            <c:dLbl>
              <c:idx val="1"/>
              <c:layout>
                <c:manualLayout>
                  <c:x val="-7.8249422545035724E-3"/>
                  <c:y val="-3.2228835802304602E-2"/>
                </c:manualLayout>
              </c:layout>
              <c:dLblPos val="r"/>
              <c:showVal val="1"/>
            </c:dLbl>
            <c:dLbl>
              <c:idx val="2"/>
              <c:layout>
                <c:manualLayout>
                  <c:x val="-4.3089132989710512E-3"/>
                  <c:y val="-3.2228835802304602E-2"/>
                </c:manualLayout>
              </c:layout>
              <c:dLblPos val="r"/>
              <c:showVal val="1"/>
            </c:dLbl>
            <c:dLbl>
              <c:idx val="3"/>
              <c:layout>
                <c:manualLayout>
                  <c:x val="-4.9293889970062526E-3"/>
                  <c:y val="-3.1186440677966512E-2"/>
                </c:manualLayout>
              </c:layout>
              <c:dLblPos val="r"/>
              <c:showVal val="1"/>
            </c:dLbl>
            <c:dLbl>
              <c:idx val="4"/>
              <c:layout>
                <c:manualLayout>
                  <c:x val="-5.5498646950415233E-3"/>
                  <c:y val="-3.3576226700476011E-2"/>
                </c:manualLayout>
              </c:layout>
              <c:dLblPos val="r"/>
              <c:showVal val="1"/>
            </c:dLbl>
            <c:dLbl>
              <c:idx val="5"/>
              <c:spPr>
                <a:noFill/>
                <a:ln w="25400">
                  <a:noFill/>
                </a:ln>
              </c:spPr>
              <c:txPr>
                <a:bodyPr/>
                <a:lstStyle/>
                <a:p>
                  <a:pPr>
                    <a:defRPr sz="2000" b="1" i="0" u="none" strike="noStrike" baseline="0">
                      <a:solidFill>
                        <a:srgbClr val="000000"/>
                      </a:solidFill>
                      <a:latin typeface="+mn-lt"/>
                      <a:ea typeface="Arial"/>
                      <a:cs typeface="Arial"/>
                    </a:defRPr>
                  </a:pPr>
                  <a:endParaRPr lang="es-MX"/>
                </a:p>
              </c:txPr>
              <c:dLblPos val="r"/>
              <c:showVal val="1"/>
            </c:dLbl>
            <c:dLbl>
              <c:idx val="6"/>
              <c:spPr>
                <a:noFill/>
                <a:ln w="25400">
                  <a:noFill/>
                </a:ln>
              </c:spPr>
              <c:txPr>
                <a:bodyPr/>
                <a:lstStyle/>
                <a:p>
                  <a:pPr>
                    <a:defRPr sz="2000" b="1" i="0" u="none" strike="noStrike" baseline="0">
                      <a:solidFill>
                        <a:srgbClr val="000000"/>
                      </a:solidFill>
                      <a:latin typeface="+mn-lt"/>
                      <a:ea typeface="Arial"/>
                      <a:cs typeface="Arial"/>
                    </a:defRPr>
                  </a:pPr>
                  <a:endParaRPr lang="es-MX"/>
                </a:p>
              </c:txPr>
              <c:dLblPos val="r"/>
              <c:showVal val="1"/>
            </c:dLbl>
            <c:spPr>
              <a:noFill/>
              <a:ln w="25400">
                <a:noFill/>
              </a:ln>
            </c:spPr>
            <c:txPr>
              <a:bodyPr/>
              <a:lstStyle/>
              <a:p>
                <a:pPr>
                  <a:defRPr sz="2000" b="1" i="0" u="none" strike="noStrike" baseline="0">
                    <a:solidFill>
                      <a:srgbClr val="000080"/>
                    </a:solidFill>
                    <a:latin typeface="+mn-lt"/>
                    <a:ea typeface="Arial"/>
                    <a:cs typeface="Arial"/>
                  </a:defRPr>
                </a:pPr>
                <a:endParaRPr lang="es-MX"/>
              </a:p>
            </c:txPr>
            <c:showVal val="1"/>
          </c:dLbls>
          <c:cat>
            <c:numRef>
              <c:f>'Datos '!$K$42:$O$42</c:f>
              <c:numCache>
                <c:formatCode>General</c:formatCode>
                <c:ptCount val="5"/>
                <c:pt idx="0">
                  <c:v>2006</c:v>
                </c:pt>
                <c:pt idx="1">
                  <c:v>2007</c:v>
                </c:pt>
                <c:pt idx="2">
                  <c:v>2008</c:v>
                </c:pt>
                <c:pt idx="3">
                  <c:v>2009</c:v>
                </c:pt>
                <c:pt idx="4">
                  <c:v>2010</c:v>
                </c:pt>
              </c:numCache>
            </c:numRef>
          </c:cat>
          <c:val>
            <c:numRef>
              <c:f>'Datos '!$L$45:$P$45</c:f>
              <c:numCache>
                <c:formatCode>General</c:formatCode>
                <c:ptCount val="5"/>
                <c:pt idx="0">
                  <c:v>43</c:v>
                </c:pt>
                <c:pt idx="1">
                  <c:v>40</c:v>
                </c:pt>
                <c:pt idx="2" formatCode="#,##0">
                  <c:v>42</c:v>
                </c:pt>
                <c:pt idx="3" formatCode="#,##0">
                  <c:v>40</c:v>
                </c:pt>
                <c:pt idx="4" formatCode="#,##0">
                  <c:v>40</c:v>
                </c:pt>
              </c:numCache>
            </c:numRef>
          </c:val>
        </c:ser>
        <c:ser>
          <c:idx val="3"/>
          <c:order val="3"/>
          <c:tx>
            <c:strRef>
              <c:f>'Datos '!$B$46</c:f>
              <c:strCache>
                <c:ptCount val="1"/>
                <c:pt idx="0">
                  <c:v>Total</c:v>
                </c:pt>
              </c:strCache>
            </c:strRef>
          </c:tx>
          <c:spPr>
            <a:ln w="44450">
              <a:solidFill>
                <a:srgbClr val="002060"/>
              </a:solidFill>
            </a:ln>
          </c:spPr>
          <c:marker>
            <c:symbol val="diamond"/>
            <c:size val="9"/>
            <c:spPr>
              <a:solidFill>
                <a:srgbClr val="002060"/>
              </a:solidFill>
            </c:spPr>
          </c:marker>
          <c:dLbls>
            <c:dLbl>
              <c:idx val="0"/>
              <c:layout>
                <c:manualLayout>
                  <c:x val="-1.5822184584734601E-2"/>
                  <c:y val="-4.3288046621290793E-2"/>
                </c:manualLayout>
              </c:layout>
              <c:dLblPos val="r"/>
              <c:showVal val="1"/>
            </c:dLbl>
            <c:dLbl>
              <c:idx val="1"/>
              <c:layout>
                <c:manualLayout>
                  <c:x val="-1.8510912609553606E-2"/>
                  <c:y val="-5.3847413141153919E-2"/>
                </c:manualLayout>
              </c:layout>
              <c:dLblPos val="r"/>
              <c:showVal val="1"/>
            </c:dLbl>
            <c:dLbl>
              <c:idx val="2"/>
              <c:layout>
                <c:manualLayout>
                  <c:x val="-1.9131388307588905E-2"/>
                  <c:y val="-5.3889763779527512E-2"/>
                </c:manualLayout>
              </c:layout>
              <c:dLblPos val="r"/>
              <c:showVal val="1"/>
            </c:dLbl>
            <c:dLbl>
              <c:idx val="3"/>
              <c:layout>
                <c:manualLayout>
                  <c:x val="-2.9058999476151409E-2"/>
                  <c:y val="-5.0279638773966809E-2"/>
                </c:manualLayout>
              </c:layout>
              <c:dLblPos val="r"/>
              <c:showVal val="1"/>
            </c:dLbl>
            <c:dLbl>
              <c:idx val="4"/>
              <c:layout>
                <c:manualLayout>
                  <c:x val="-2.2440592030443109E-2"/>
                  <c:y val="-4.9669469282441814E-2"/>
                </c:manualLayout>
              </c:layout>
              <c:dLblPos val="r"/>
              <c:showVal val="1"/>
            </c:dLbl>
            <c:spPr>
              <a:noFill/>
              <a:ln w="25400">
                <a:noFill/>
              </a:ln>
            </c:spPr>
            <c:txPr>
              <a:bodyPr/>
              <a:lstStyle/>
              <a:p>
                <a:pPr>
                  <a:defRPr sz="2000" b="1" i="0" u="none" strike="noStrike" baseline="0">
                    <a:solidFill>
                      <a:srgbClr val="000080"/>
                    </a:solidFill>
                    <a:latin typeface="+mn-lt"/>
                    <a:ea typeface="Arial"/>
                    <a:cs typeface="Arial"/>
                  </a:defRPr>
                </a:pPr>
                <a:endParaRPr lang="es-MX"/>
              </a:p>
            </c:txPr>
            <c:showVal val="1"/>
          </c:dLbls>
          <c:cat>
            <c:numRef>
              <c:f>'Datos '!$K$42:$O$42</c:f>
              <c:numCache>
                <c:formatCode>General</c:formatCode>
                <c:ptCount val="5"/>
                <c:pt idx="0">
                  <c:v>2006</c:v>
                </c:pt>
                <c:pt idx="1">
                  <c:v>2007</c:v>
                </c:pt>
                <c:pt idx="2">
                  <c:v>2008</c:v>
                </c:pt>
                <c:pt idx="3">
                  <c:v>2009</c:v>
                </c:pt>
                <c:pt idx="4">
                  <c:v>2010</c:v>
                </c:pt>
              </c:numCache>
            </c:numRef>
          </c:cat>
          <c:val>
            <c:numRef>
              <c:f>'Datos '!$L$46:$P$46</c:f>
              <c:numCache>
                <c:formatCode>#,##0</c:formatCode>
                <c:ptCount val="5"/>
                <c:pt idx="0">
                  <c:v>159</c:v>
                </c:pt>
                <c:pt idx="1">
                  <c:v>173</c:v>
                </c:pt>
                <c:pt idx="2">
                  <c:v>181</c:v>
                </c:pt>
                <c:pt idx="3">
                  <c:v>185</c:v>
                </c:pt>
                <c:pt idx="4">
                  <c:v>188</c:v>
                </c:pt>
              </c:numCache>
            </c:numRef>
          </c:val>
        </c:ser>
        <c:dLbls>
          <c:showVal val="1"/>
        </c:dLbls>
        <c:marker val="1"/>
        <c:axId val="66301952"/>
        <c:axId val="66304640"/>
      </c:lineChart>
      <c:catAx>
        <c:axId val="66285568"/>
        <c:scaling>
          <c:orientation val="minMax"/>
        </c:scaling>
        <c:axPos val="b"/>
        <c:numFmt formatCode="General" sourceLinked="1"/>
        <c:majorTickMark val="cross"/>
        <c:tickLblPos val="nextTo"/>
        <c:spPr>
          <a:ln w="3175">
            <a:solidFill>
              <a:srgbClr val="000000"/>
            </a:solidFill>
            <a:prstDash val="solid"/>
          </a:ln>
        </c:spPr>
        <c:txPr>
          <a:bodyPr rot="0" vert="horz"/>
          <a:lstStyle/>
          <a:p>
            <a:pPr>
              <a:defRPr sz="1800" b="1" i="0" u="none" strike="noStrike" baseline="0">
                <a:solidFill>
                  <a:schemeClr val="tx1">
                    <a:lumMod val="75000"/>
                    <a:lumOff val="25000"/>
                  </a:schemeClr>
                </a:solidFill>
                <a:latin typeface="+mn-lt"/>
                <a:ea typeface="Arial"/>
                <a:cs typeface="Arial"/>
              </a:defRPr>
            </a:pPr>
            <a:endParaRPr lang="es-MX"/>
          </a:p>
        </c:txPr>
        <c:crossAx val="66293760"/>
        <c:crosses val="autoZero"/>
        <c:lblAlgn val="ctr"/>
        <c:lblOffset val="100"/>
        <c:tickLblSkip val="1"/>
        <c:tickMarkSkip val="1"/>
      </c:catAx>
      <c:valAx>
        <c:axId val="66293760"/>
        <c:scaling>
          <c:orientation val="minMax"/>
          <c:max val="210"/>
          <c:min val="0"/>
        </c:scaling>
        <c:axPos val="l"/>
        <c:title>
          <c:tx>
            <c:rich>
              <a:bodyPr/>
              <a:lstStyle/>
              <a:p>
                <a:pPr>
                  <a:defRPr sz="1800" b="1" i="0" u="none" strike="noStrike" baseline="0">
                    <a:solidFill>
                      <a:srgbClr val="000099"/>
                    </a:solidFill>
                    <a:latin typeface="+mn-lt"/>
                    <a:ea typeface="Arial"/>
                    <a:cs typeface="Arial"/>
                  </a:defRPr>
                </a:pPr>
                <a:r>
                  <a:rPr lang="es-MX" sz="1800" dirty="0">
                    <a:solidFill>
                      <a:srgbClr val="000099"/>
                    </a:solidFill>
                    <a:latin typeface="+mn-lt"/>
                    <a:ea typeface="Arial Unicode MS" pitchFamily="34" charset="-128"/>
                    <a:cs typeface="Arial Unicode MS" pitchFamily="34" charset="-128"/>
                  </a:rPr>
                  <a:t>Número de Personas</a:t>
                </a:r>
              </a:p>
            </c:rich>
          </c:tx>
          <c:layout>
            <c:manualLayout>
              <c:xMode val="edge"/>
              <c:yMode val="edge"/>
              <c:x val="0"/>
              <c:y val="0.32542372881356313"/>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sz="1800" b="1" i="0" u="none" strike="noStrike" baseline="0">
                <a:solidFill>
                  <a:schemeClr val="tx1">
                    <a:lumMod val="75000"/>
                    <a:lumOff val="25000"/>
                  </a:schemeClr>
                </a:solidFill>
                <a:latin typeface="+mn-lt"/>
                <a:ea typeface="Arial Unicode MS" pitchFamily="34" charset="-128"/>
                <a:cs typeface="Arial Unicode MS" pitchFamily="34" charset="-128"/>
              </a:defRPr>
            </a:pPr>
            <a:endParaRPr lang="es-MX"/>
          </a:p>
        </c:txPr>
        <c:crossAx val="66285568"/>
        <c:crosses val="autoZero"/>
        <c:crossBetween val="between"/>
        <c:majorUnit val="30"/>
        <c:minorUnit val="4"/>
      </c:valAx>
      <c:catAx>
        <c:axId val="66301952"/>
        <c:scaling>
          <c:orientation val="minMax"/>
        </c:scaling>
        <c:delete val="1"/>
        <c:axPos val="b"/>
        <c:numFmt formatCode="General" sourceLinked="1"/>
        <c:tickLblPos val="none"/>
        <c:crossAx val="66304640"/>
        <c:crosses val="autoZero"/>
        <c:lblAlgn val="ctr"/>
        <c:lblOffset val="100"/>
      </c:catAx>
      <c:valAx>
        <c:axId val="66304640"/>
        <c:scaling>
          <c:orientation val="minMax"/>
        </c:scaling>
        <c:delete val="1"/>
        <c:axPos val="l"/>
        <c:numFmt formatCode="General" sourceLinked="1"/>
        <c:tickLblPos val="none"/>
        <c:crossAx val="66301952"/>
        <c:crosses val="autoZero"/>
        <c:crossBetween val="between"/>
      </c:valAx>
      <c:spPr>
        <a:noFill/>
        <a:ln w="25400">
          <a:noFill/>
        </a:ln>
      </c:spPr>
    </c:plotArea>
    <c:legend>
      <c:legendPos val="r"/>
      <c:layout>
        <c:manualLayout>
          <c:xMode val="edge"/>
          <c:yMode val="edge"/>
          <c:x val="5.3777819890897013E-2"/>
          <c:y val="3.5042953344590802E-2"/>
          <c:w val="0.8979662185453311"/>
          <c:h val="0.20564971751412606"/>
        </c:manualLayout>
      </c:layout>
      <c:spPr>
        <a:noFill/>
        <a:ln w="25400">
          <a:noFill/>
        </a:ln>
      </c:spPr>
      <c:txPr>
        <a:bodyPr/>
        <a:lstStyle/>
        <a:p>
          <a:pPr>
            <a:defRPr sz="2000" b="0" i="1" u="none" strike="noStrike" baseline="0">
              <a:solidFill>
                <a:srgbClr val="000080"/>
              </a:solidFill>
              <a:latin typeface="+mn-lt"/>
              <a:ea typeface="Arial Unicode MS" pitchFamily="34" charset="-128"/>
              <a:cs typeface="Arial Unicode MS" pitchFamily="34" charset="-128"/>
            </a:defRPr>
          </a:pPr>
          <a:endParaRPr lang="es-MX"/>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s-MX"/>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0.13650465356773606"/>
          <c:y val="7.1751412429378492E-2"/>
          <c:w val="0.73216132368149522"/>
          <c:h val="0.63728813559322117"/>
        </c:manualLayout>
      </c:layout>
      <c:barChart>
        <c:barDir val="col"/>
        <c:grouping val="clustered"/>
        <c:ser>
          <c:idx val="0"/>
          <c:order val="0"/>
          <c:tx>
            <c:strRef>
              <c:f>'Datos '!$B$321</c:f>
              <c:strCache>
                <c:ptCount val="1"/>
                <c:pt idx="0">
                  <c:v>Recursos Autogenerados (Venta de Proyectos y Servicios, Posgrado e Ingresos Diversos)</c:v>
                </c:pt>
              </c:strCache>
            </c:strRef>
          </c:tx>
          <c:spPr>
            <a:solidFill>
              <a:srgbClr val="0070C0"/>
            </a:solidFill>
            <a:ln w="25400">
              <a:noFill/>
            </a:ln>
          </c:spPr>
          <c:dLbls>
            <c:dLbl>
              <c:idx val="0"/>
              <c:layout>
                <c:manualLayout>
                  <c:x val="-9.6744266842549529E-3"/>
                  <c:y val="1.2104630988922999E-2"/>
                </c:manualLayout>
              </c:layout>
              <c:dLblPos val="outEnd"/>
              <c:showVal val="1"/>
            </c:dLbl>
            <c:dLbl>
              <c:idx val="1"/>
              <c:layout>
                <c:manualLayout>
                  <c:x val="-9.2607762188983665E-3"/>
                  <c:y val="9.3096668001247749E-3"/>
                </c:manualLayout>
              </c:layout>
              <c:dLblPos val="outEnd"/>
              <c:showVal val="1"/>
            </c:dLbl>
            <c:dLbl>
              <c:idx val="2"/>
              <c:layout>
                <c:manualLayout>
                  <c:x val="-1.4017756570500896E-2"/>
                  <c:y val="-2.9355398371813717E-2"/>
                </c:manualLayout>
              </c:layout>
              <c:dLblPos val="outEnd"/>
              <c:showVal val="1"/>
            </c:dLbl>
            <c:dLbl>
              <c:idx val="3"/>
              <c:layout>
                <c:manualLayout>
                  <c:x val="-6.7099316825314928E-3"/>
                  <c:y val="-2.5348458561323912E-2"/>
                </c:manualLayout>
              </c:layout>
              <c:dLblPos val="outEnd"/>
              <c:showVal val="1"/>
            </c:dLbl>
            <c:dLbl>
              <c:idx val="4"/>
              <c:layout>
                <c:manualLayout>
                  <c:x val="-1.470467691021561E-3"/>
                  <c:y val="9.0084078473243231E-3"/>
                </c:manualLayout>
              </c:layout>
              <c:dLblPos val="outEnd"/>
              <c:showVal val="1"/>
            </c:dLbl>
            <c:dLbl>
              <c:idx val="5"/>
              <c:dLblPos val="outEnd"/>
              <c:showVal val="1"/>
            </c:dLbl>
            <c:numFmt formatCode="#,##0" sourceLinked="0"/>
            <c:spPr>
              <a:noFill/>
              <a:ln w="25400">
                <a:noFill/>
              </a:ln>
            </c:spPr>
            <c:txPr>
              <a:bodyPr/>
              <a:lstStyle/>
              <a:p>
                <a:pPr>
                  <a:defRPr sz="1800" b="1" i="0" u="none" strike="noStrike" baseline="0">
                    <a:solidFill>
                      <a:srgbClr val="000099"/>
                    </a:solidFill>
                    <a:latin typeface="Arial"/>
                    <a:ea typeface="Arial"/>
                    <a:cs typeface="Arial"/>
                  </a:defRPr>
                </a:pPr>
                <a:endParaRPr lang="es-MX"/>
              </a:p>
            </c:txPr>
            <c:showVal val="1"/>
          </c:dLbls>
          <c:cat>
            <c:numRef>
              <c:f>'Datos '!$N$320:$R$320</c:f>
              <c:numCache>
                <c:formatCode>0</c:formatCode>
                <c:ptCount val="5"/>
                <c:pt idx="0" formatCode="General">
                  <c:v>2007</c:v>
                </c:pt>
                <c:pt idx="1">
                  <c:v>2008</c:v>
                </c:pt>
                <c:pt idx="2">
                  <c:v>2009</c:v>
                </c:pt>
                <c:pt idx="3">
                  <c:v>2010</c:v>
                </c:pt>
                <c:pt idx="4">
                  <c:v>2011</c:v>
                </c:pt>
              </c:numCache>
            </c:numRef>
          </c:cat>
          <c:val>
            <c:numRef>
              <c:f>'Datos '!$N$321:$R$321</c:f>
              <c:numCache>
                <c:formatCode>0</c:formatCode>
                <c:ptCount val="5"/>
                <c:pt idx="0">
                  <c:v>16.791</c:v>
                </c:pt>
                <c:pt idx="1">
                  <c:v>23.903669999999863</c:v>
                </c:pt>
                <c:pt idx="2">
                  <c:v>41.354199999999992</c:v>
                </c:pt>
                <c:pt idx="3">
                  <c:v>63.615700000000011</c:v>
                </c:pt>
                <c:pt idx="4">
                  <c:v>58.13</c:v>
                </c:pt>
              </c:numCache>
            </c:numRef>
          </c:val>
        </c:ser>
        <c:ser>
          <c:idx val="1"/>
          <c:order val="1"/>
          <c:tx>
            <c:strRef>
              <c:f>'Datos '!$B$322</c:f>
              <c:strCache>
                <c:ptCount val="1"/>
                <c:pt idx="0">
                  <c:v>Fondos ( Mixtos, Sectoriales e Institucionales)</c:v>
                </c:pt>
              </c:strCache>
            </c:strRef>
          </c:tx>
          <c:spPr>
            <a:solidFill>
              <a:schemeClr val="tx2">
                <a:lumMod val="75000"/>
              </a:schemeClr>
            </a:solidFill>
            <a:ln w="25400">
              <a:noFill/>
            </a:ln>
          </c:spPr>
          <c:dLbls>
            <c:dLbl>
              <c:idx val="0"/>
              <c:layout>
                <c:manualLayout>
                  <c:x val="-9.6518441916580711E-3"/>
                  <c:y val="0"/>
                </c:manualLayout>
              </c:layout>
              <c:dLblPos val="outEnd"/>
              <c:showVal val="1"/>
            </c:dLbl>
            <c:dLbl>
              <c:idx val="1"/>
              <c:layout>
                <c:manualLayout>
                  <c:x val="-9.6518441916580711E-3"/>
                  <c:y val="0"/>
                </c:manualLayout>
              </c:layout>
              <c:dLblPos val="outEnd"/>
              <c:showVal val="1"/>
            </c:dLbl>
            <c:dLbl>
              <c:idx val="2"/>
              <c:layout>
                <c:manualLayout>
                  <c:x val="5.5153395380903103E-3"/>
                  <c:y val="2.0338983050847505E-2"/>
                </c:manualLayout>
              </c:layout>
              <c:dLblPos val="outEnd"/>
              <c:showVal val="1"/>
            </c:dLbl>
            <c:dLbl>
              <c:idx val="3"/>
              <c:layout>
                <c:manualLayout>
                  <c:x val="3.2051939732973315E-3"/>
                  <c:y val="1.2703945905067003E-2"/>
                </c:manualLayout>
              </c:layout>
              <c:dLblPos val="outEnd"/>
              <c:showVal val="1"/>
            </c:dLbl>
            <c:dLbl>
              <c:idx val="4"/>
              <c:layout>
                <c:manualLayout>
                  <c:x val="1.5504835421942505E-3"/>
                  <c:y val="2.5634592286133714E-3"/>
                </c:manualLayout>
              </c:layout>
              <c:dLblPos val="outEnd"/>
              <c:showVal val="1"/>
            </c:dLbl>
            <c:numFmt formatCode="#,##0" sourceLinked="0"/>
            <c:spPr>
              <a:noFill/>
              <a:ln w="25400">
                <a:noFill/>
              </a:ln>
            </c:spPr>
            <c:txPr>
              <a:bodyPr/>
              <a:lstStyle/>
              <a:p>
                <a:pPr>
                  <a:defRPr sz="1800" b="1" i="0" u="none" strike="noStrike" baseline="0">
                    <a:solidFill>
                      <a:srgbClr val="000099"/>
                    </a:solidFill>
                    <a:latin typeface="Arial"/>
                    <a:ea typeface="Arial"/>
                    <a:cs typeface="Arial"/>
                  </a:defRPr>
                </a:pPr>
                <a:endParaRPr lang="es-MX"/>
              </a:p>
            </c:txPr>
            <c:showVal val="1"/>
          </c:dLbls>
          <c:cat>
            <c:numRef>
              <c:f>'Datos '!$N$320:$R$320</c:f>
              <c:numCache>
                <c:formatCode>0</c:formatCode>
                <c:ptCount val="5"/>
                <c:pt idx="0" formatCode="General">
                  <c:v>2007</c:v>
                </c:pt>
                <c:pt idx="1">
                  <c:v>2008</c:v>
                </c:pt>
                <c:pt idx="2">
                  <c:v>2009</c:v>
                </c:pt>
                <c:pt idx="3">
                  <c:v>2010</c:v>
                </c:pt>
                <c:pt idx="4">
                  <c:v>2011</c:v>
                </c:pt>
              </c:numCache>
            </c:numRef>
          </c:cat>
          <c:val>
            <c:numRef>
              <c:f>'Datos '!$N$322:$R$322</c:f>
              <c:numCache>
                <c:formatCode>0</c:formatCode>
                <c:ptCount val="5"/>
                <c:pt idx="0">
                  <c:v>55.959000000000003</c:v>
                </c:pt>
                <c:pt idx="1">
                  <c:v>16.667999999999999</c:v>
                </c:pt>
                <c:pt idx="2">
                  <c:v>37.955940630000008</c:v>
                </c:pt>
                <c:pt idx="3">
                  <c:v>39.222400000000185</c:v>
                </c:pt>
                <c:pt idx="4">
                  <c:v>50.623000000000012</c:v>
                </c:pt>
              </c:numCache>
            </c:numRef>
          </c:val>
        </c:ser>
        <c:ser>
          <c:idx val="2"/>
          <c:order val="2"/>
          <c:tx>
            <c:strRef>
              <c:f>'Datos '!$B$323</c:f>
              <c:strCache>
                <c:ptCount val="1"/>
                <c:pt idx="0">
                  <c:v>Fiscales</c:v>
                </c:pt>
              </c:strCache>
            </c:strRef>
          </c:tx>
          <c:spPr>
            <a:solidFill>
              <a:srgbClr val="92D050"/>
            </a:solidFill>
            <a:ln w="25400">
              <a:noFill/>
            </a:ln>
          </c:spPr>
          <c:dLbls>
            <c:dLbl>
              <c:idx val="0"/>
              <c:layout>
                <c:manualLayout>
                  <c:x val="-1.5352620736265407E-2"/>
                  <c:y val="-7.1141954713287918E-4"/>
                </c:manualLayout>
              </c:layout>
              <c:dLblPos val="outEnd"/>
              <c:showVal val="1"/>
            </c:dLbl>
            <c:dLbl>
              <c:idx val="1"/>
              <c:layout>
                <c:manualLayout>
                  <c:x val="-2.079901853012971E-2"/>
                  <c:y val="-5.9785577650252018E-3"/>
                </c:manualLayout>
              </c:layout>
              <c:dLblPos val="outEnd"/>
              <c:showVal val="1"/>
            </c:dLbl>
            <c:dLbl>
              <c:idx val="2"/>
              <c:layout>
                <c:manualLayout>
                  <c:x val="-1.8234385644917708E-2"/>
                  <c:y val="-8.3681658436763201E-3"/>
                </c:manualLayout>
              </c:layout>
              <c:dLblPos val="outEnd"/>
              <c:showVal val="1"/>
            </c:dLbl>
            <c:dLbl>
              <c:idx val="3"/>
              <c:layout>
                <c:manualLayout>
                  <c:x val="-2.0923113669736502E-2"/>
                  <c:y val="-5.3867164909471811E-3"/>
                </c:manualLayout>
              </c:layout>
              <c:dLblPos val="outEnd"/>
              <c:showVal val="1"/>
            </c:dLbl>
            <c:dLbl>
              <c:idx val="4"/>
              <c:layout>
                <c:manualLayout>
                  <c:x val="-1.3270797199988107E-2"/>
                  <c:y val="-4.2667378442101502E-3"/>
                </c:manualLayout>
              </c:layout>
              <c:dLblPos val="outEnd"/>
              <c:showVal val="1"/>
            </c:dLbl>
            <c:numFmt formatCode="#,##0" sourceLinked="0"/>
            <c:spPr>
              <a:noFill/>
              <a:ln w="25400">
                <a:noFill/>
              </a:ln>
            </c:spPr>
            <c:txPr>
              <a:bodyPr/>
              <a:lstStyle/>
              <a:p>
                <a:pPr>
                  <a:defRPr sz="1800" b="1" i="0" u="none" strike="noStrike" baseline="0">
                    <a:solidFill>
                      <a:srgbClr val="000099"/>
                    </a:solidFill>
                    <a:latin typeface="Arial"/>
                    <a:ea typeface="Arial"/>
                    <a:cs typeface="Arial"/>
                  </a:defRPr>
                </a:pPr>
                <a:endParaRPr lang="es-MX"/>
              </a:p>
            </c:txPr>
            <c:showVal val="1"/>
          </c:dLbls>
          <c:cat>
            <c:numRef>
              <c:f>'Datos '!$N$320:$R$320</c:f>
              <c:numCache>
                <c:formatCode>0</c:formatCode>
                <c:ptCount val="5"/>
                <c:pt idx="0" formatCode="General">
                  <c:v>2007</c:v>
                </c:pt>
                <c:pt idx="1">
                  <c:v>2008</c:v>
                </c:pt>
                <c:pt idx="2">
                  <c:v>2009</c:v>
                </c:pt>
                <c:pt idx="3">
                  <c:v>2010</c:v>
                </c:pt>
                <c:pt idx="4">
                  <c:v>2011</c:v>
                </c:pt>
              </c:numCache>
            </c:numRef>
          </c:cat>
          <c:val>
            <c:numRef>
              <c:f>'Datos '!$N$323:$R$323</c:f>
              <c:numCache>
                <c:formatCode>0</c:formatCode>
                <c:ptCount val="5"/>
                <c:pt idx="0">
                  <c:v>108.57899999999998</c:v>
                </c:pt>
                <c:pt idx="1">
                  <c:v>121.495</c:v>
                </c:pt>
                <c:pt idx="2">
                  <c:v>128.80530000000024</c:v>
                </c:pt>
                <c:pt idx="3">
                  <c:v>136.27047809999999</c:v>
                </c:pt>
                <c:pt idx="4">
                  <c:v>153.38500000000064</c:v>
                </c:pt>
              </c:numCache>
            </c:numRef>
          </c:val>
        </c:ser>
        <c:ser>
          <c:idx val="3"/>
          <c:order val="3"/>
          <c:tx>
            <c:strRef>
              <c:f>'Datos '!$B$324</c:f>
              <c:strCache>
                <c:ptCount val="1"/>
                <c:pt idx="0">
                  <c:v>Total</c:v>
                </c:pt>
              </c:strCache>
            </c:strRef>
          </c:tx>
          <c:spPr>
            <a:solidFill>
              <a:srgbClr val="000080"/>
            </a:solidFill>
            <a:ln w="25400">
              <a:noFill/>
            </a:ln>
          </c:spPr>
          <c:dLbls>
            <c:dLbl>
              <c:idx val="0"/>
              <c:layout>
                <c:manualLayout>
                  <c:x val="8.4988342331049371E-4"/>
                  <c:y val="-1.9280217091507909E-3"/>
                </c:manualLayout>
              </c:layout>
              <c:dLblPos val="outEnd"/>
              <c:showVal val="1"/>
            </c:dLbl>
            <c:dLbl>
              <c:idx val="1"/>
              <c:layout>
                <c:manualLayout>
                  <c:x val="2.294077252752902E-4"/>
                  <c:y val="-2.065750255794301E-3"/>
                </c:manualLayout>
              </c:layout>
              <c:dLblPos val="outEnd"/>
              <c:showVal val="1"/>
            </c:dLbl>
            <c:dLbl>
              <c:idx val="2"/>
              <c:layout>
                <c:manualLayout>
                  <c:x val="2.7113105174160516E-3"/>
                  <c:y val="-4.2731438231239033E-3"/>
                </c:manualLayout>
              </c:layout>
              <c:dLblPos val="outEnd"/>
              <c:showVal val="1"/>
            </c:dLbl>
            <c:dLbl>
              <c:idx val="4"/>
              <c:layout>
                <c:manualLayout>
                  <c:x val="-3.7002716956140713E-3"/>
                  <c:y val="-4.3105120334534308E-3"/>
                </c:manualLayout>
              </c:layout>
              <c:dLblPos val="outEnd"/>
              <c:showVal val="1"/>
            </c:dLbl>
            <c:numFmt formatCode="#,##0" sourceLinked="0"/>
            <c:spPr>
              <a:noFill/>
              <a:ln w="25400">
                <a:noFill/>
              </a:ln>
            </c:spPr>
            <c:txPr>
              <a:bodyPr/>
              <a:lstStyle/>
              <a:p>
                <a:pPr>
                  <a:defRPr sz="1800" b="1" i="0" u="none" strike="noStrike" baseline="0">
                    <a:solidFill>
                      <a:srgbClr val="000099"/>
                    </a:solidFill>
                    <a:latin typeface="Arial"/>
                    <a:ea typeface="Arial"/>
                    <a:cs typeface="Arial"/>
                  </a:defRPr>
                </a:pPr>
                <a:endParaRPr lang="es-MX"/>
              </a:p>
            </c:txPr>
            <c:showVal val="1"/>
          </c:dLbls>
          <c:cat>
            <c:numRef>
              <c:f>'Datos '!$N$320:$R$320</c:f>
              <c:numCache>
                <c:formatCode>0</c:formatCode>
                <c:ptCount val="5"/>
                <c:pt idx="0" formatCode="General">
                  <c:v>2007</c:v>
                </c:pt>
                <c:pt idx="1">
                  <c:v>2008</c:v>
                </c:pt>
                <c:pt idx="2">
                  <c:v>2009</c:v>
                </c:pt>
                <c:pt idx="3">
                  <c:v>2010</c:v>
                </c:pt>
                <c:pt idx="4">
                  <c:v>2011</c:v>
                </c:pt>
              </c:numCache>
            </c:numRef>
          </c:cat>
          <c:val>
            <c:numRef>
              <c:f>'Datos '!$N$324:$R$324</c:f>
              <c:numCache>
                <c:formatCode>0</c:formatCode>
                <c:ptCount val="5"/>
                <c:pt idx="0">
                  <c:v>181.32900000000001</c:v>
                </c:pt>
                <c:pt idx="1">
                  <c:v>162.06666999999999</c:v>
                </c:pt>
                <c:pt idx="2">
                  <c:v>208.11544062999999</c:v>
                </c:pt>
                <c:pt idx="3">
                  <c:v>239.10857809999999</c:v>
                </c:pt>
                <c:pt idx="4">
                  <c:v>262.13799999999895</c:v>
                </c:pt>
              </c:numCache>
            </c:numRef>
          </c:val>
        </c:ser>
        <c:dLbls>
          <c:showVal val="1"/>
        </c:dLbls>
        <c:axId val="123104256"/>
        <c:axId val="123126528"/>
      </c:barChart>
      <c:catAx>
        <c:axId val="123104256"/>
        <c:scaling>
          <c:orientation val="minMax"/>
        </c:scaling>
        <c:axPos val="b"/>
        <c:numFmt formatCode="General" sourceLinked="1"/>
        <c:tickLblPos val="nextTo"/>
        <c:spPr>
          <a:ln w="3175">
            <a:solidFill>
              <a:srgbClr val="000000"/>
            </a:solidFill>
            <a:prstDash val="solid"/>
          </a:ln>
        </c:spPr>
        <c:txPr>
          <a:bodyPr rot="0" vert="horz"/>
          <a:lstStyle/>
          <a:p>
            <a:pPr>
              <a:defRPr sz="1800" b="1" i="0" u="none" strike="noStrike" baseline="0">
                <a:solidFill>
                  <a:srgbClr val="333399"/>
                </a:solidFill>
                <a:latin typeface="Arial"/>
                <a:ea typeface="Arial"/>
                <a:cs typeface="Arial"/>
              </a:defRPr>
            </a:pPr>
            <a:endParaRPr lang="es-MX"/>
          </a:p>
        </c:txPr>
        <c:crossAx val="123126528"/>
        <c:crosses val="autoZero"/>
        <c:auto val="1"/>
        <c:lblAlgn val="ctr"/>
        <c:lblOffset val="100"/>
        <c:tickLblSkip val="1"/>
        <c:tickMarkSkip val="1"/>
      </c:catAx>
      <c:valAx>
        <c:axId val="123126528"/>
        <c:scaling>
          <c:orientation val="minMax"/>
        </c:scaling>
        <c:axPos val="l"/>
        <c:title>
          <c:tx>
            <c:rich>
              <a:bodyPr/>
              <a:lstStyle/>
              <a:p>
                <a:pPr>
                  <a:defRPr sz="2400" b="1" i="0" u="none" strike="noStrike" baseline="0">
                    <a:solidFill>
                      <a:srgbClr val="000099"/>
                    </a:solidFill>
                    <a:latin typeface="Arial"/>
                    <a:ea typeface="Arial"/>
                    <a:cs typeface="Arial"/>
                  </a:defRPr>
                </a:pPr>
                <a:r>
                  <a:rPr lang="es-MX">
                    <a:solidFill>
                      <a:srgbClr val="000099"/>
                    </a:solidFill>
                  </a:rPr>
                  <a:t>Millones de $</a:t>
                </a:r>
              </a:p>
            </c:rich>
          </c:tx>
          <c:layout>
            <c:manualLayout>
              <c:xMode val="edge"/>
              <c:yMode val="edge"/>
              <c:x val="1.3443640124095099E-2"/>
              <c:y val="0.235593220338983"/>
            </c:manualLayout>
          </c:layout>
          <c:spPr>
            <a:noFill/>
            <a:ln w="25400">
              <a:noFill/>
            </a:ln>
          </c:spPr>
        </c:title>
        <c:numFmt formatCode="0" sourceLinked="1"/>
        <c:tickLblPos val="nextTo"/>
        <c:spPr>
          <a:ln w="3175">
            <a:solidFill>
              <a:srgbClr val="000000"/>
            </a:solidFill>
            <a:prstDash val="solid"/>
          </a:ln>
        </c:spPr>
        <c:txPr>
          <a:bodyPr rot="0" vert="horz"/>
          <a:lstStyle/>
          <a:p>
            <a:pPr>
              <a:defRPr sz="1600" b="1" i="0" u="none" strike="noStrike" baseline="0">
                <a:solidFill>
                  <a:srgbClr val="333399"/>
                </a:solidFill>
                <a:latin typeface="Arial"/>
                <a:ea typeface="Arial"/>
                <a:cs typeface="Arial"/>
              </a:defRPr>
            </a:pPr>
            <a:endParaRPr lang="es-MX"/>
          </a:p>
        </c:txPr>
        <c:crossAx val="123104256"/>
        <c:crosses val="autoZero"/>
        <c:crossBetween val="between"/>
      </c:valAx>
      <c:spPr>
        <a:noFill/>
        <a:ln w="25400">
          <a:noFill/>
        </a:ln>
      </c:spPr>
    </c:plotArea>
    <c:legend>
      <c:legendPos val="b"/>
      <c:layout>
        <c:manualLayout>
          <c:xMode val="edge"/>
          <c:yMode val="edge"/>
          <c:x val="8.2730093071354746E-3"/>
          <c:y val="0.81016949152542417"/>
          <c:w val="0.99172699069286396"/>
          <c:h val="0.16610169491525695"/>
        </c:manualLayout>
      </c:layout>
      <c:spPr>
        <a:noFill/>
        <a:ln w="25400">
          <a:noFill/>
        </a:ln>
      </c:spPr>
      <c:txPr>
        <a:bodyPr/>
        <a:lstStyle/>
        <a:p>
          <a:pPr>
            <a:defRPr sz="1140" b="1" i="0" u="none" strike="noStrike" baseline="0">
              <a:solidFill>
                <a:srgbClr val="333399"/>
              </a:solidFill>
              <a:latin typeface="Arial"/>
              <a:ea typeface="Arial"/>
              <a:cs typeface="Arial"/>
            </a:defRPr>
          </a:pPr>
          <a:endParaRPr lang="es-MX"/>
        </a:p>
      </c:txPr>
    </c:legend>
    <c:plotVisOnly val="1"/>
    <c:dispBlanksAs val="gap"/>
  </c:chart>
  <c:spPr>
    <a:noFill/>
    <a:ln w="9525">
      <a:noFill/>
    </a:ln>
  </c:spPr>
  <c:txPr>
    <a:bodyPr/>
    <a:lstStyle/>
    <a:p>
      <a:pPr>
        <a:defRPr sz="1600" b="1" i="0" u="none" strike="noStrike" baseline="0">
          <a:solidFill>
            <a:srgbClr val="333399"/>
          </a:solidFill>
          <a:latin typeface="Arial"/>
          <a:ea typeface="Arial"/>
          <a:cs typeface="Arial"/>
        </a:defRPr>
      </a:pPr>
      <a:endParaRPr lang="es-MX"/>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s-MX"/>
  <c:chart>
    <c:plotArea>
      <c:layout>
        <c:manualLayout>
          <c:layoutTarget val="inner"/>
          <c:xMode val="edge"/>
          <c:yMode val="edge"/>
          <c:x val="0.17980022197558296"/>
          <c:y val="0.19575856443719405"/>
          <c:w val="0.82019977802442323"/>
          <c:h val="0.66449157150625304"/>
        </c:manualLayout>
      </c:layout>
      <c:barChart>
        <c:barDir val="col"/>
        <c:grouping val="clustered"/>
        <c:ser>
          <c:idx val="2"/>
          <c:order val="0"/>
          <c:tx>
            <c:strRef>
              <c:f>'Datos '!$B$282:$M$282</c:f>
              <c:strCache>
                <c:ptCount val="1"/>
                <c:pt idx="0">
                  <c:v>Fondos Institucionales</c:v>
                </c:pt>
              </c:strCache>
            </c:strRef>
          </c:tx>
          <c:spPr>
            <a:solidFill>
              <a:schemeClr val="accent6">
                <a:lumMod val="75000"/>
              </a:schemeClr>
            </a:solidFill>
            <a:ln w="38100">
              <a:noFill/>
              <a:prstDash val="solid"/>
            </a:ln>
          </c:spPr>
          <c:dLbls>
            <c:dLbl>
              <c:idx val="0"/>
              <c:layout>
                <c:manualLayout>
                  <c:x val="5.4383435144969529E-3"/>
                  <c:y val="9.1765038342476351E-4"/>
                </c:manualLayout>
              </c:layout>
              <c:dLblPos val="outEnd"/>
              <c:showVal val="1"/>
            </c:dLbl>
            <c:dLbl>
              <c:idx val="1"/>
              <c:layout>
                <c:manualLayout>
                  <c:x val="-3.2926960711487205E-3"/>
                  <c:y val="4.009025788579092E-3"/>
                </c:manualLayout>
              </c:layout>
              <c:dLblPos val="outEnd"/>
              <c:showVal val="1"/>
            </c:dLbl>
            <c:dLbl>
              <c:idx val="2"/>
              <c:layout>
                <c:manualLayout>
                  <c:x val="-1.851544361616321E-4"/>
                  <c:y val="5.7494444515807021E-4"/>
                </c:manualLayout>
              </c:layout>
              <c:dLblPos val="outEnd"/>
              <c:showVal val="1"/>
            </c:dLbl>
            <c:dLbl>
              <c:idx val="3"/>
              <c:layout>
                <c:manualLayout>
                  <c:x val="2.5526609395800999E-3"/>
                  <c:y val="3.2734325827542704E-3"/>
                </c:manualLayout>
              </c:layout>
              <c:dLblPos val="outEnd"/>
              <c:showVal val="1"/>
            </c:dLbl>
            <c:dLbl>
              <c:idx val="4"/>
              <c:layout>
                <c:manualLayout>
                  <c:x val="-6.2898907891787044E-4"/>
                  <c:y val="2.6154234798952797E-3"/>
                </c:manualLayout>
              </c:layout>
              <c:dLblPos val="outEnd"/>
              <c:showVal val="1"/>
            </c:dLbl>
            <c:spPr>
              <a:noFill/>
              <a:ln w="25400">
                <a:noFill/>
              </a:ln>
            </c:spPr>
            <c:txPr>
              <a:bodyPr rot="-5400000" vert="horz"/>
              <a:lstStyle/>
              <a:p>
                <a:pPr>
                  <a:defRPr sz="1800">
                    <a:solidFill>
                      <a:srgbClr val="000099"/>
                    </a:solidFill>
                  </a:defRPr>
                </a:pPr>
                <a:endParaRPr lang="es-MX"/>
              </a:p>
            </c:txPr>
            <c:showVal val="1"/>
          </c:dLbls>
          <c:cat>
            <c:numRef>
              <c:f>'Datos '!$R$281:$S$281</c:f>
              <c:numCache>
                <c:formatCode>0</c:formatCode>
                <c:ptCount val="2"/>
                <c:pt idx="0" formatCode="General">
                  <c:v>2010</c:v>
                </c:pt>
                <c:pt idx="1">
                  <c:v>2011</c:v>
                </c:pt>
              </c:numCache>
            </c:numRef>
          </c:cat>
          <c:val>
            <c:numRef>
              <c:f>'Datos '!$R$282:$S$282</c:f>
              <c:numCache>
                <c:formatCode>#,##0</c:formatCode>
                <c:ptCount val="2"/>
                <c:pt idx="0">
                  <c:v>17359.068150000021</c:v>
                </c:pt>
                <c:pt idx="1">
                  <c:v>13262.276089999987</c:v>
                </c:pt>
              </c:numCache>
            </c:numRef>
          </c:val>
        </c:ser>
        <c:ser>
          <c:idx val="0"/>
          <c:order val="1"/>
          <c:tx>
            <c:strRef>
              <c:f>'Datos '!$B$283:$M$283</c:f>
              <c:strCache>
                <c:ptCount val="1"/>
                <c:pt idx="0">
                  <c:v>Fondos Mixtos</c:v>
                </c:pt>
              </c:strCache>
            </c:strRef>
          </c:tx>
          <c:spPr>
            <a:solidFill>
              <a:srgbClr val="92D050"/>
            </a:solidFill>
          </c:spPr>
          <c:dLbls>
            <c:dLbl>
              <c:idx val="0"/>
              <c:layout>
                <c:manualLayout>
                  <c:x val="2.9596744358120603E-3"/>
                  <c:y val="-2.1750951604132701E-3"/>
                </c:manualLayout>
              </c:layout>
              <c:showVal val="1"/>
            </c:dLbl>
            <c:dLbl>
              <c:idx val="1"/>
              <c:layout>
                <c:manualLayout>
                  <c:x val="1.4798372179060304E-3"/>
                  <c:y val="-2.1750951604132701E-3"/>
                </c:manualLayout>
              </c:layout>
              <c:dLblPos val="outEnd"/>
              <c:showVal val="1"/>
            </c:dLbl>
            <c:dLbl>
              <c:idx val="2"/>
              <c:layout>
                <c:manualLayout>
                  <c:x val="0"/>
                  <c:y val="8.7003806416530698E-3"/>
                </c:manualLayout>
              </c:layout>
              <c:dLblPos val="outEnd"/>
              <c:showVal val="1"/>
            </c:dLbl>
            <c:dLbl>
              <c:idx val="3"/>
              <c:layout>
                <c:manualLayout>
                  <c:x val="2.9596744358120603E-3"/>
                  <c:y val="1.0875475802066407E-2"/>
                </c:manualLayout>
              </c:layout>
              <c:dLblPos val="outEnd"/>
              <c:showVal val="1"/>
            </c:dLbl>
            <c:dLbl>
              <c:idx val="4"/>
              <c:layout>
                <c:manualLayout>
                  <c:x val="2.9596744358120603E-3"/>
                  <c:y val="8.7003806416530698E-3"/>
                </c:manualLayout>
              </c:layout>
              <c:dLblPos val="outEnd"/>
              <c:showVal val="1"/>
            </c:dLbl>
            <c:txPr>
              <a:bodyPr rot="-5400000" vert="horz"/>
              <a:lstStyle/>
              <a:p>
                <a:pPr>
                  <a:defRPr sz="1800">
                    <a:solidFill>
                      <a:srgbClr val="000099"/>
                    </a:solidFill>
                  </a:defRPr>
                </a:pPr>
                <a:endParaRPr lang="es-MX"/>
              </a:p>
            </c:txPr>
            <c:showVal val="1"/>
          </c:dLbls>
          <c:cat>
            <c:numRef>
              <c:f>'Datos '!$R$281:$S$281</c:f>
              <c:numCache>
                <c:formatCode>0</c:formatCode>
                <c:ptCount val="2"/>
                <c:pt idx="0" formatCode="General">
                  <c:v>2010</c:v>
                </c:pt>
                <c:pt idx="1">
                  <c:v>2011</c:v>
                </c:pt>
              </c:numCache>
            </c:numRef>
          </c:cat>
          <c:val>
            <c:numRef>
              <c:f>'Datos '!$R$283:$S$283</c:f>
              <c:numCache>
                <c:formatCode>#,##0</c:formatCode>
                <c:ptCount val="2"/>
                <c:pt idx="0">
                  <c:v>5176.8550000000014</c:v>
                </c:pt>
                <c:pt idx="1">
                  <c:v>12331.065309999905</c:v>
                </c:pt>
              </c:numCache>
            </c:numRef>
          </c:val>
        </c:ser>
        <c:ser>
          <c:idx val="3"/>
          <c:order val="2"/>
          <c:tx>
            <c:strRef>
              <c:f>'Datos '!$B$284:$M$284</c:f>
              <c:strCache>
                <c:ptCount val="1"/>
                <c:pt idx="0">
                  <c:v>Fondos Sectoriales </c:v>
                </c:pt>
              </c:strCache>
            </c:strRef>
          </c:tx>
          <c:spPr>
            <a:solidFill>
              <a:schemeClr val="tx1">
                <a:lumMod val="50000"/>
                <a:lumOff val="50000"/>
              </a:schemeClr>
            </a:solidFill>
          </c:spPr>
          <c:dLbls>
            <c:dLbl>
              <c:idx val="0"/>
              <c:layout>
                <c:manualLayout>
                  <c:x val="-1.4798372179060304E-3"/>
                  <c:y val="4.3501903208265401E-3"/>
                </c:manualLayout>
              </c:layout>
              <c:showVal val="1"/>
            </c:dLbl>
            <c:dLbl>
              <c:idx val="1"/>
              <c:layout>
                <c:manualLayout>
                  <c:x val="1.0852014234583519E-16"/>
                  <c:y val="-4.3503615881620413E-3"/>
                </c:manualLayout>
              </c:layout>
              <c:showVal val="1"/>
            </c:dLbl>
            <c:dLbl>
              <c:idx val="2"/>
              <c:layout>
                <c:manualLayout>
                  <c:x val="-1.4798372179060304E-3"/>
                  <c:y val="1.0875475802066407E-2"/>
                </c:manualLayout>
              </c:layout>
              <c:dLblPos val="outEnd"/>
              <c:showVal val="1"/>
            </c:dLbl>
            <c:dLbl>
              <c:idx val="3"/>
              <c:layout>
                <c:manualLayout>
                  <c:x val="0"/>
                  <c:y val="1.3050570962479604E-2"/>
                </c:manualLayout>
              </c:layout>
              <c:dLblPos val="outEnd"/>
              <c:showVal val="1"/>
            </c:dLbl>
            <c:dLbl>
              <c:idx val="4"/>
              <c:layout>
                <c:manualLayout>
                  <c:x val="1.4798372179060304E-3"/>
                  <c:y val="8.7003806416530698E-3"/>
                </c:manualLayout>
              </c:layout>
              <c:dLblPos val="outEnd"/>
              <c:showVal val="1"/>
            </c:dLbl>
            <c:txPr>
              <a:bodyPr rot="-5400000" vert="horz"/>
              <a:lstStyle/>
              <a:p>
                <a:pPr>
                  <a:defRPr sz="1800">
                    <a:solidFill>
                      <a:srgbClr val="000099"/>
                    </a:solidFill>
                  </a:defRPr>
                </a:pPr>
                <a:endParaRPr lang="es-MX"/>
              </a:p>
            </c:txPr>
            <c:showVal val="1"/>
          </c:dLbls>
          <c:cat>
            <c:numRef>
              <c:f>'Datos '!$R$281:$S$281</c:f>
              <c:numCache>
                <c:formatCode>0</c:formatCode>
                <c:ptCount val="2"/>
                <c:pt idx="0" formatCode="General">
                  <c:v>2010</c:v>
                </c:pt>
                <c:pt idx="1">
                  <c:v>2011</c:v>
                </c:pt>
              </c:numCache>
            </c:numRef>
          </c:cat>
          <c:val>
            <c:numRef>
              <c:f>'Datos '!$R$284:$S$284</c:f>
              <c:numCache>
                <c:formatCode>#,##0</c:formatCode>
                <c:ptCount val="2"/>
                <c:pt idx="0">
                  <c:v>17111.766000000021</c:v>
                </c:pt>
                <c:pt idx="1">
                  <c:v>25522</c:v>
                </c:pt>
              </c:numCache>
            </c:numRef>
          </c:val>
        </c:ser>
        <c:ser>
          <c:idx val="1"/>
          <c:order val="3"/>
          <c:tx>
            <c:strRef>
              <c:f>'Datos '!$B$285</c:f>
              <c:strCache>
                <c:ptCount val="1"/>
                <c:pt idx="0">
                  <c:v>Total</c:v>
                </c:pt>
              </c:strCache>
            </c:strRef>
          </c:tx>
          <c:spPr>
            <a:solidFill>
              <a:srgbClr val="000099"/>
            </a:solidFill>
          </c:spPr>
          <c:dLbls>
            <c:dLbl>
              <c:idx val="0"/>
              <c:layout>
                <c:manualLayout>
                  <c:x val="-1.4798372179060304E-3"/>
                  <c:y val="4.3501903208265401E-3"/>
                </c:manualLayout>
              </c:layout>
              <c:showVal val="1"/>
            </c:dLbl>
            <c:dLbl>
              <c:idx val="1"/>
              <c:layout>
                <c:manualLayout>
                  <c:x val="0"/>
                  <c:y val="6.5251142139043624E-3"/>
                </c:manualLayout>
              </c:layout>
              <c:showVal val="1"/>
            </c:dLbl>
            <c:txPr>
              <a:bodyPr rot="-5400000" vert="horz"/>
              <a:lstStyle/>
              <a:p>
                <a:pPr>
                  <a:defRPr sz="1800">
                    <a:solidFill>
                      <a:srgbClr val="000099"/>
                    </a:solidFill>
                  </a:defRPr>
                </a:pPr>
                <a:endParaRPr lang="es-MX"/>
              </a:p>
            </c:txPr>
            <c:showVal val="1"/>
          </c:dLbls>
          <c:val>
            <c:numRef>
              <c:f>'Datos '!$R$285:$S$285</c:f>
              <c:numCache>
                <c:formatCode>#,##0</c:formatCode>
                <c:ptCount val="2"/>
                <c:pt idx="0">
                  <c:v>39647.689149999998</c:v>
                </c:pt>
                <c:pt idx="1">
                  <c:v>51115.341400000005</c:v>
                </c:pt>
              </c:numCache>
            </c:numRef>
          </c:val>
        </c:ser>
        <c:dLbls>
          <c:showVal val="1"/>
        </c:dLbls>
        <c:axId val="124285696"/>
        <c:axId val="124287232"/>
      </c:barChart>
      <c:catAx>
        <c:axId val="124285696"/>
        <c:scaling>
          <c:orientation val="minMax"/>
        </c:scaling>
        <c:axPos val="b"/>
        <c:numFmt formatCode="General" sourceLinked="1"/>
        <c:majorTickMark val="cross"/>
        <c:tickLblPos val="nextTo"/>
        <c:spPr>
          <a:ln w="3175">
            <a:solidFill>
              <a:srgbClr val="000000"/>
            </a:solidFill>
            <a:prstDash val="solid"/>
          </a:ln>
        </c:spPr>
        <c:txPr>
          <a:bodyPr rot="0" vert="horz"/>
          <a:lstStyle/>
          <a:p>
            <a:pPr>
              <a:defRPr i="1">
                <a:solidFill>
                  <a:schemeClr val="tx1">
                    <a:lumMod val="75000"/>
                    <a:lumOff val="25000"/>
                  </a:schemeClr>
                </a:solidFill>
              </a:defRPr>
            </a:pPr>
            <a:endParaRPr lang="es-MX"/>
          </a:p>
        </c:txPr>
        <c:crossAx val="124287232"/>
        <c:crosses val="autoZero"/>
        <c:lblAlgn val="ctr"/>
        <c:lblOffset val="100"/>
        <c:tickLblSkip val="1"/>
        <c:tickMarkSkip val="1"/>
      </c:catAx>
      <c:valAx>
        <c:axId val="124287232"/>
        <c:scaling>
          <c:orientation val="minMax"/>
        </c:scaling>
        <c:axPos val="l"/>
        <c:title>
          <c:tx>
            <c:rich>
              <a:bodyPr/>
              <a:lstStyle/>
              <a:p>
                <a:pPr>
                  <a:defRPr>
                    <a:solidFill>
                      <a:srgbClr val="000099"/>
                    </a:solidFill>
                  </a:defRPr>
                </a:pPr>
                <a:r>
                  <a:rPr lang="es-MX">
                    <a:solidFill>
                      <a:srgbClr val="000099"/>
                    </a:solidFill>
                  </a:rPr>
                  <a:t>Miles de $ </a:t>
                </a:r>
              </a:p>
            </c:rich>
          </c:tx>
          <c:layout>
            <c:manualLayout>
              <c:xMode val="edge"/>
              <c:yMode val="edge"/>
              <c:x val="0"/>
              <c:y val="0.34420880913540114"/>
            </c:manualLayout>
          </c:layout>
          <c:spPr>
            <a:noFill/>
            <a:ln w="25400">
              <a:noFill/>
            </a:ln>
          </c:spPr>
        </c:title>
        <c:numFmt formatCode="#,##0" sourceLinked="1"/>
        <c:majorTickMark val="cross"/>
        <c:tickLblPos val="nextTo"/>
        <c:spPr>
          <a:ln w="3175">
            <a:solidFill>
              <a:srgbClr val="000000"/>
            </a:solidFill>
            <a:prstDash val="solid"/>
          </a:ln>
        </c:spPr>
        <c:txPr>
          <a:bodyPr rot="0" vert="horz"/>
          <a:lstStyle/>
          <a:p>
            <a:pPr>
              <a:defRPr sz="1800" i="1">
                <a:solidFill>
                  <a:schemeClr val="tx1">
                    <a:lumMod val="75000"/>
                    <a:lumOff val="25000"/>
                  </a:schemeClr>
                </a:solidFill>
              </a:defRPr>
            </a:pPr>
            <a:endParaRPr lang="es-MX"/>
          </a:p>
        </c:txPr>
        <c:crossAx val="124285696"/>
        <c:crosses val="autoZero"/>
        <c:crossBetween val="between"/>
      </c:valAx>
      <c:spPr>
        <a:noFill/>
        <a:ln w="25400">
          <a:noFill/>
        </a:ln>
      </c:spPr>
    </c:plotArea>
    <c:legend>
      <c:legendPos val="r"/>
      <c:layout>
        <c:manualLayout>
          <c:xMode val="edge"/>
          <c:yMode val="edge"/>
          <c:x val="3.6995930447651301E-4"/>
          <c:y val="1.2506797172376299E-2"/>
          <c:w val="0.98900108074725057"/>
          <c:h val="0.15276292747256606"/>
        </c:manualLayout>
      </c:layout>
      <c:spPr>
        <a:noFill/>
        <a:ln w="25400">
          <a:noFill/>
        </a:ln>
      </c:spPr>
      <c:txPr>
        <a:bodyPr/>
        <a:lstStyle/>
        <a:p>
          <a:pPr>
            <a:defRPr sz="1800">
              <a:solidFill>
                <a:schemeClr val="tx1">
                  <a:lumMod val="75000"/>
                  <a:lumOff val="25000"/>
                </a:schemeClr>
              </a:solidFill>
            </a:defRPr>
          </a:pPr>
          <a:endParaRPr lang="es-MX"/>
        </a:p>
      </c:txPr>
    </c:legend>
    <c:plotVisOnly val="1"/>
    <c:dispBlanksAs val="gap"/>
  </c:chart>
  <c:spPr>
    <a:noFill/>
    <a:ln w="9525">
      <a:noFill/>
    </a:ln>
  </c:spPr>
  <c:txPr>
    <a:bodyPr/>
    <a:lstStyle/>
    <a:p>
      <a:pPr>
        <a:defRPr sz="2000" b="1" i="0" u="none" strike="noStrike" baseline="0">
          <a:solidFill>
            <a:srgbClr val="000080"/>
          </a:solidFill>
          <a:latin typeface="+mn-lt"/>
          <a:ea typeface="Arial"/>
          <a:cs typeface="Arial"/>
        </a:defRPr>
      </a:pPr>
      <a:endParaRPr lang="es-MX"/>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s-MX"/>
  <c:chart>
    <c:title>
      <c:layout/>
      <c:txPr>
        <a:bodyPr/>
        <a:lstStyle/>
        <a:p>
          <a:pPr>
            <a:defRPr sz="1600" b="1" i="0" u="none" strike="noStrike" baseline="0">
              <a:solidFill>
                <a:srgbClr val="333399"/>
              </a:solidFill>
              <a:latin typeface="Arial"/>
              <a:ea typeface="Arial"/>
              <a:cs typeface="Arial"/>
            </a:defRPr>
          </a:pPr>
          <a:endParaRPr lang="es-MX"/>
        </a:p>
      </c:txPr>
    </c:title>
    <c:plotArea>
      <c:layout>
        <c:manualLayout>
          <c:layoutTarget val="inner"/>
          <c:xMode val="edge"/>
          <c:yMode val="edge"/>
          <c:x val="9.5449500554938893E-2"/>
          <c:y val="0.194127243066884"/>
          <c:w val="0.86015538290788218"/>
          <c:h val="0.47634584013050602"/>
        </c:manualLayout>
      </c:layout>
      <c:barChart>
        <c:barDir val="col"/>
        <c:grouping val="clustered"/>
        <c:ser>
          <c:idx val="1"/>
          <c:order val="0"/>
          <c:tx>
            <c:strRef>
              <c:f>'Datos '!$B$248</c:f>
              <c:strCache>
                <c:ptCount val="1"/>
                <c:pt idx="0">
                  <c:v>Solicitudes de Registro de Patente</c:v>
                </c:pt>
              </c:strCache>
            </c:strRef>
          </c:tx>
          <c:spPr>
            <a:solidFill>
              <a:srgbClr val="0000FF"/>
            </a:solidFill>
            <a:ln w="25400">
              <a:noFill/>
            </a:ln>
          </c:spPr>
          <c:dLbls>
            <c:spPr>
              <a:noFill/>
              <a:ln w="25400">
                <a:noFill/>
              </a:ln>
            </c:spPr>
            <c:txPr>
              <a:bodyPr/>
              <a:lstStyle/>
              <a:p>
                <a:pPr>
                  <a:defRPr sz="1600" b="1" i="0" u="none" strike="noStrike" baseline="0">
                    <a:solidFill>
                      <a:srgbClr val="333399"/>
                    </a:solidFill>
                    <a:latin typeface="Arial"/>
                    <a:ea typeface="Arial"/>
                    <a:cs typeface="Arial"/>
                  </a:defRPr>
                </a:pPr>
                <a:endParaRPr lang="es-MX"/>
              </a:p>
            </c:txPr>
            <c:showVal val="1"/>
          </c:dLbls>
          <c:cat>
            <c:numRef>
              <c:f>'Datos '!$K$247:$O$247</c:f>
              <c:numCache>
                <c:formatCode>General</c:formatCode>
                <c:ptCount val="5"/>
                <c:pt idx="0">
                  <c:v>2007</c:v>
                </c:pt>
                <c:pt idx="1">
                  <c:v>2008</c:v>
                </c:pt>
                <c:pt idx="2">
                  <c:v>2009</c:v>
                </c:pt>
                <c:pt idx="3">
                  <c:v>2010</c:v>
                </c:pt>
                <c:pt idx="4">
                  <c:v>2011</c:v>
                </c:pt>
              </c:numCache>
            </c:numRef>
          </c:cat>
          <c:val>
            <c:numRef>
              <c:f>'Datos '!$K$248:$O$248</c:f>
              <c:numCache>
                <c:formatCode>General</c:formatCode>
                <c:ptCount val="5"/>
                <c:pt idx="0">
                  <c:v>10</c:v>
                </c:pt>
                <c:pt idx="1">
                  <c:v>11</c:v>
                </c:pt>
                <c:pt idx="2">
                  <c:v>10</c:v>
                </c:pt>
                <c:pt idx="3">
                  <c:v>10</c:v>
                </c:pt>
                <c:pt idx="4">
                  <c:v>10</c:v>
                </c:pt>
              </c:numCache>
            </c:numRef>
          </c:val>
        </c:ser>
        <c:dLbls>
          <c:showVal val="1"/>
        </c:dLbls>
        <c:axId val="125160832"/>
        <c:axId val="125170816"/>
      </c:barChart>
      <c:catAx>
        <c:axId val="125160832"/>
        <c:scaling>
          <c:orientation val="minMax"/>
        </c:scaling>
        <c:axPos val="b"/>
        <c:numFmt formatCode="General" sourceLinked="1"/>
        <c:tickLblPos val="nextTo"/>
        <c:spPr>
          <a:ln w="3175">
            <a:solidFill>
              <a:srgbClr val="000000"/>
            </a:solidFill>
            <a:prstDash val="solid"/>
          </a:ln>
        </c:spPr>
        <c:txPr>
          <a:bodyPr rot="0" vert="horz"/>
          <a:lstStyle/>
          <a:p>
            <a:pPr>
              <a:defRPr sz="1600" b="1" i="0" u="none" strike="noStrike" baseline="0">
                <a:solidFill>
                  <a:srgbClr val="333399"/>
                </a:solidFill>
                <a:latin typeface="Arial"/>
                <a:ea typeface="Arial"/>
                <a:cs typeface="Arial"/>
              </a:defRPr>
            </a:pPr>
            <a:endParaRPr lang="es-MX"/>
          </a:p>
        </c:txPr>
        <c:crossAx val="125170816"/>
        <c:crosses val="autoZero"/>
        <c:lblAlgn val="ctr"/>
        <c:lblOffset val="100"/>
        <c:tickLblSkip val="1"/>
        <c:tickMarkSkip val="1"/>
      </c:catAx>
      <c:valAx>
        <c:axId val="125170816"/>
        <c:scaling>
          <c:orientation val="minMax"/>
          <c:max val="11"/>
          <c:min val="0"/>
        </c:scaling>
        <c:axPos val="l"/>
        <c:numFmt formatCode="General" sourceLinked="1"/>
        <c:tickLblPos val="nextTo"/>
        <c:spPr>
          <a:ln w="3175">
            <a:solidFill>
              <a:srgbClr val="000000"/>
            </a:solidFill>
            <a:prstDash val="solid"/>
          </a:ln>
        </c:spPr>
        <c:txPr>
          <a:bodyPr rot="0" vert="horz"/>
          <a:lstStyle/>
          <a:p>
            <a:pPr>
              <a:defRPr sz="1600" b="1" i="0" u="none" strike="noStrike" baseline="0">
                <a:solidFill>
                  <a:srgbClr val="333399"/>
                </a:solidFill>
                <a:latin typeface="Arial"/>
                <a:ea typeface="Arial"/>
                <a:cs typeface="Arial"/>
              </a:defRPr>
            </a:pPr>
            <a:endParaRPr lang="es-MX"/>
          </a:p>
        </c:txPr>
        <c:crossAx val="125160832"/>
        <c:crosses val="autoZero"/>
        <c:crossBetween val="between"/>
        <c:majorUnit val="2"/>
        <c:minorUnit val="2"/>
      </c:valAx>
      <c:spPr>
        <a:noFill/>
        <a:ln w="25400">
          <a:noFill/>
        </a:ln>
      </c:spPr>
    </c:plotArea>
    <c:plotVisOnly val="1"/>
    <c:dispBlanksAs val="gap"/>
  </c:chart>
  <c:spPr>
    <a:noFill/>
    <a:ln w="9525">
      <a:noFill/>
    </a:ln>
  </c:spPr>
  <c:txPr>
    <a:bodyPr/>
    <a:lstStyle/>
    <a:p>
      <a:pPr>
        <a:defRPr sz="1800" b="1" i="0" u="none" strike="noStrike" baseline="0">
          <a:solidFill>
            <a:srgbClr val="333399"/>
          </a:solidFill>
          <a:latin typeface="Arial"/>
          <a:ea typeface="Arial"/>
          <a:cs typeface="Arial"/>
        </a:defRPr>
      </a:pPr>
      <a:endParaRPr lang="es-MX"/>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MX"/>
  <c:chart>
    <c:autoTitleDeleted val="1"/>
    <c:plotArea>
      <c:layout>
        <c:manualLayout>
          <c:layoutTarget val="inner"/>
          <c:xMode val="edge"/>
          <c:yMode val="edge"/>
          <c:x val="0.105438401775805"/>
          <c:y val="0.22294725394236412"/>
          <c:w val="0.89456159822419501"/>
          <c:h val="0.60685154975530198"/>
        </c:manualLayout>
      </c:layout>
      <c:barChart>
        <c:barDir val="col"/>
        <c:grouping val="clustered"/>
        <c:ser>
          <c:idx val="0"/>
          <c:order val="0"/>
          <c:tx>
            <c:strRef>
              <c:f>'Datos '!$B$5</c:f>
              <c:strCache>
                <c:ptCount val="1"/>
                <c:pt idx="0">
                  <c:v>Investigador Titular </c:v>
                </c:pt>
              </c:strCache>
            </c:strRef>
          </c:tx>
          <c:spPr>
            <a:solidFill>
              <a:srgbClr val="00B050"/>
            </a:solidFill>
            <a:ln w="25400">
              <a:noFill/>
            </a:ln>
          </c:spPr>
          <c:dLbls>
            <c:dLbl>
              <c:idx val="0"/>
              <c:layout>
                <c:manualLayout>
                  <c:x val="3.8475767665557213E-4"/>
                  <c:y val="5.8261722178691907E-3"/>
                </c:manualLayout>
              </c:layout>
              <c:dLblPos val="outEnd"/>
              <c:showVal val="1"/>
            </c:dLbl>
            <c:dLbl>
              <c:idx val="1"/>
              <c:layout>
                <c:manualLayout>
                  <c:x val="3.8475767665556817E-4"/>
                  <c:y val="6.5718701964864916E-3"/>
                </c:manualLayout>
              </c:layout>
              <c:dLblPos val="outEnd"/>
              <c:showVal val="1"/>
            </c:dLbl>
            <c:dLbl>
              <c:idx val="2"/>
              <c:layout>
                <c:manualLayout>
                  <c:x val="2.6045135035146012E-3"/>
                  <c:y val="3.6820764451751808E-3"/>
                </c:manualLayout>
              </c:layout>
              <c:dLblPos val="outEnd"/>
              <c:showVal val="1"/>
            </c:dLbl>
            <c:dLbl>
              <c:idx val="3"/>
              <c:layout>
                <c:manualLayout>
                  <c:x val="-1.8349981502035408E-3"/>
                  <c:y val="1.35164181149461E-3"/>
                </c:manualLayout>
              </c:layout>
              <c:dLblPos val="outEnd"/>
              <c:showVal val="1"/>
            </c:dLbl>
            <c:dLbl>
              <c:idx val="4"/>
              <c:layout>
                <c:manualLayout>
                  <c:x val="3.8475767665563517E-4"/>
                  <c:y val="-4.8007946804365922E-3"/>
                </c:manualLayout>
              </c:layout>
              <c:dLblPos val="outEnd"/>
              <c:showVal val="1"/>
            </c:dLbl>
            <c:spPr>
              <a:noFill/>
              <a:ln w="25400">
                <a:noFill/>
              </a:ln>
            </c:spPr>
            <c:txPr>
              <a:bodyPr/>
              <a:lstStyle/>
              <a:p>
                <a:pPr>
                  <a:defRPr sz="2000" b="0" i="0" u="none" strike="noStrike" baseline="0">
                    <a:solidFill>
                      <a:schemeClr val="tx1">
                        <a:lumMod val="75000"/>
                        <a:lumOff val="25000"/>
                      </a:schemeClr>
                    </a:solidFill>
                    <a:latin typeface="+mn-lt"/>
                    <a:ea typeface="Arial"/>
                    <a:cs typeface="Arial"/>
                  </a:defRPr>
                </a:pPr>
                <a:endParaRPr lang="es-MX"/>
              </a:p>
            </c:txPr>
            <c:showVal val="1"/>
          </c:dLbls>
          <c:cat>
            <c:numRef>
              <c:f>'Datos '!$L$4:$P$4</c:f>
              <c:numCache>
                <c:formatCode>General</c:formatCode>
                <c:ptCount val="5"/>
                <c:pt idx="0">
                  <c:v>2007</c:v>
                </c:pt>
                <c:pt idx="1">
                  <c:v>2008</c:v>
                </c:pt>
                <c:pt idx="2">
                  <c:v>2009</c:v>
                </c:pt>
                <c:pt idx="3">
                  <c:v>2010</c:v>
                </c:pt>
                <c:pt idx="4">
                  <c:v>2011</c:v>
                </c:pt>
              </c:numCache>
            </c:numRef>
          </c:cat>
          <c:val>
            <c:numRef>
              <c:f>'Datos '!$L$5:$P$5</c:f>
              <c:numCache>
                <c:formatCode>#,##0</c:formatCode>
                <c:ptCount val="5"/>
                <c:pt idx="0" formatCode="General">
                  <c:v>32</c:v>
                </c:pt>
                <c:pt idx="1">
                  <c:v>37</c:v>
                </c:pt>
                <c:pt idx="2">
                  <c:v>39</c:v>
                </c:pt>
                <c:pt idx="3">
                  <c:v>39</c:v>
                </c:pt>
                <c:pt idx="4">
                  <c:v>40</c:v>
                </c:pt>
              </c:numCache>
            </c:numRef>
          </c:val>
        </c:ser>
        <c:ser>
          <c:idx val="1"/>
          <c:order val="1"/>
          <c:tx>
            <c:strRef>
              <c:f>'Datos '!$B$6</c:f>
              <c:strCache>
                <c:ptCount val="1"/>
                <c:pt idx="0">
                  <c:v>Investigador Asociado</c:v>
                </c:pt>
              </c:strCache>
            </c:strRef>
          </c:tx>
          <c:spPr>
            <a:solidFill>
              <a:srgbClr val="28FF10"/>
            </a:solidFill>
            <a:ln w="25400">
              <a:noFill/>
            </a:ln>
          </c:spPr>
          <c:dLbls>
            <c:dLbl>
              <c:idx val="0"/>
              <c:layout>
                <c:manualLayout>
                  <c:x val="-2.5009248982612313E-3"/>
                  <c:y val="1.2118876657546602E-3"/>
                </c:manualLayout>
              </c:layout>
              <c:dLblPos val="outEnd"/>
              <c:showVal val="1"/>
            </c:dLbl>
            <c:dLbl>
              <c:idx val="1"/>
              <c:layout>
                <c:manualLayout>
                  <c:x val="3.7810423530577012E-3"/>
                  <c:y val="5.7174174598485106E-3"/>
                </c:manualLayout>
              </c:layout>
              <c:dLblPos val="outEnd"/>
              <c:showVal val="1"/>
            </c:dLbl>
            <c:dLbl>
              <c:idx val="2"/>
              <c:layout>
                <c:manualLayout>
                  <c:x val="2.3012051351516401E-3"/>
                  <c:y val="1.5381519398167209E-3"/>
                </c:manualLayout>
              </c:layout>
              <c:dLblPos val="outEnd"/>
              <c:showVal val="1"/>
            </c:dLbl>
            <c:dLbl>
              <c:idx val="3"/>
              <c:layout>
                <c:manualLayout>
                  <c:x val="-2.1383065185664814E-3"/>
                  <c:y val="-4.2414355628058314E-3"/>
                </c:manualLayout>
              </c:layout>
              <c:dLblPos val="outEnd"/>
              <c:showVal val="1"/>
            </c:dLbl>
            <c:dLbl>
              <c:idx val="4"/>
              <c:layout>
                <c:manualLayout>
                  <c:x val="8.1449308292617535E-5"/>
                  <c:y val="4.2880202780525801E-3"/>
                </c:manualLayout>
              </c:layout>
              <c:dLblPos val="outEnd"/>
              <c:showVal val="1"/>
            </c:dLbl>
            <c:spPr>
              <a:noFill/>
              <a:ln w="25400">
                <a:noFill/>
              </a:ln>
            </c:spPr>
            <c:txPr>
              <a:bodyPr/>
              <a:lstStyle/>
              <a:p>
                <a:pPr>
                  <a:defRPr sz="2000" b="0" i="0" u="none" strike="noStrike" baseline="0">
                    <a:solidFill>
                      <a:schemeClr val="tx1">
                        <a:lumMod val="75000"/>
                        <a:lumOff val="25000"/>
                      </a:schemeClr>
                    </a:solidFill>
                    <a:latin typeface="+mn-lt"/>
                    <a:ea typeface="Arial"/>
                    <a:cs typeface="Arial"/>
                  </a:defRPr>
                </a:pPr>
                <a:endParaRPr lang="es-MX"/>
              </a:p>
            </c:txPr>
            <c:showVal val="1"/>
          </c:dLbls>
          <c:cat>
            <c:numRef>
              <c:f>'Datos '!$L$4:$P$4</c:f>
              <c:numCache>
                <c:formatCode>General</c:formatCode>
                <c:ptCount val="5"/>
                <c:pt idx="0">
                  <c:v>2007</c:v>
                </c:pt>
                <c:pt idx="1">
                  <c:v>2008</c:v>
                </c:pt>
                <c:pt idx="2">
                  <c:v>2009</c:v>
                </c:pt>
                <c:pt idx="3">
                  <c:v>2010</c:v>
                </c:pt>
                <c:pt idx="4">
                  <c:v>2011</c:v>
                </c:pt>
              </c:numCache>
            </c:numRef>
          </c:cat>
          <c:val>
            <c:numRef>
              <c:f>'Datos '!$L$6:$P$6</c:f>
              <c:numCache>
                <c:formatCode>General</c:formatCode>
                <c:ptCount val="5"/>
                <c:pt idx="0">
                  <c:v>3</c:v>
                </c:pt>
                <c:pt idx="1">
                  <c:v>7</c:v>
                </c:pt>
                <c:pt idx="2" formatCode="#,##0">
                  <c:v>9</c:v>
                </c:pt>
                <c:pt idx="3" formatCode="#,##0">
                  <c:v>10</c:v>
                </c:pt>
                <c:pt idx="4" formatCode="#,##0">
                  <c:v>12</c:v>
                </c:pt>
              </c:numCache>
            </c:numRef>
          </c:val>
        </c:ser>
        <c:ser>
          <c:idx val="3"/>
          <c:order val="2"/>
          <c:tx>
            <c:strRef>
              <c:f>'Datos '!$B$7</c:f>
              <c:strCache>
                <c:ptCount val="1"/>
                <c:pt idx="0">
                  <c:v>Técnico Académico Titular</c:v>
                </c:pt>
              </c:strCache>
            </c:strRef>
          </c:tx>
          <c:spPr>
            <a:solidFill>
              <a:schemeClr val="accent2">
                <a:lumMod val="75000"/>
              </a:schemeClr>
            </a:solidFill>
            <a:ln w="25400">
              <a:noFill/>
            </a:ln>
          </c:spPr>
          <c:dLbls>
            <c:dLbl>
              <c:idx val="0"/>
              <c:layout>
                <c:manualLayout>
                  <c:x val="-3.832778394376621E-3"/>
                  <c:y val="3.7754171430039603E-3"/>
                </c:manualLayout>
              </c:layout>
              <c:dLblPos val="outEnd"/>
              <c:showVal val="1"/>
            </c:dLbl>
            <c:dLbl>
              <c:idx val="1"/>
              <c:layout>
                <c:manualLayout>
                  <c:x val="-1.6130225675175707E-3"/>
                  <c:y val="4.5211151216211914E-3"/>
                </c:manualLayout>
              </c:layout>
              <c:dLblPos val="outEnd"/>
              <c:showVal val="1"/>
            </c:dLbl>
            <c:dLbl>
              <c:idx val="2"/>
              <c:layout>
                <c:manualLayout>
                  <c:x val="6.0673325934144028E-4"/>
                  <c:y val="4.3811897085458424E-3"/>
                </c:manualLayout>
              </c:layout>
              <c:dLblPos val="outEnd"/>
              <c:showVal val="1"/>
            </c:dLbl>
            <c:dLbl>
              <c:idx val="3"/>
              <c:layout>
                <c:manualLayout>
                  <c:x val="-1.6130225675175807E-3"/>
                  <c:y val="5.1270589544985395E-3"/>
                </c:manualLayout>
              </c:layout>
              <c:dLblPos val="outEnd"/>
              <c:showVal val="1"/>
            </c:dLbl>
            <c:dLbl>
              <c:idx val="4"/>
              <c:layout>
                <c:manualLayout>
                  <c:x val="-3.8327783943765607E-3"/>
                  <c:y val="4.0549254344838014E-3"/>
                </c:manualLayout>
              </c:layout>
              <c:dLblPos val="outEnd"/>
              <c:showVal val="1"/>
            </c:dLbl>
            <c:dLbl>
              <c:idx val="5"/>
              <c:dLblPos val="outEnd"/>
              <c:showVal val="1"/>
            </c:dLbl>
            <c:spPr>
              <a:noFill/>
              <a:ln w="25400">
                <a:noFill/>
              </a:ln>
            </c:spPr>
            <c:txPr>
              <a:bodyPr/>
              <a:lstStyle/>
              <a:p>
                <a:pPr>
                  <a:defRPr sz="2000" b="0" i="0" u="none" strike="noStrike" baseline="0">
                    <a:solidFill>
                      <a:schemeClr val="tx1">
                        <a:lumMod val="75000"/>
                        <a:lumOff val="25000"/>
                      </a:schemeClr>
                    </a:solidFill>
                    <a:latin typeface="+mn-lt"/>
                    <a:ea typeface="Arial"/>
                    <a:cs typeface="Arial"/>
                  </a:defRPr>
                </a:pPr>
                <a:endParaRPr lang="es-MX"/>
              </a:p>
            </c:txPr>
            <c:showVal val="1"/>
          </c:dLbls>
          <c:cat>
            <c:numRef>
              <c:f>'Datos '!$L$4:$P$4</c:f>
              <c:numCache>
                <c:formatCode>General</c:formatCode>
                <c:ptCount val="5"/>
                <c:pt idx="0">
                  <c:v>2007</c:v>
                </c:pt>
                <c:pt idx="1">
                  <c:v>2008</c:v>
                </c:pt>
                <c:pt idx="2">
                  <c:v>2009</c:v>
                </c:pt>
                <c:pt idx="3">
                  <c:v>2010</c:v>
                </c:pt>
                <c:pt idx="4">
                  <c:v>2011</c:v>
                </c:pt>
              </c:numCache>
            </c:numRef>
          </c:cat>
          <c:val>
            <c:numRef>
              <c:f>'Datos '!$L$7:$P$7</c:f>
              <c:numCache>
                <c:formatCode>#,##0</c:formatCode>
                <c:ptCount val="5"/>
                <c:pt idx="0" formatCode="General">
                  <c:v>62</c:v>
                </c:pt>
                <c:pt idx="1">
                  <c:v>66</c:v>
                </c:pt>
                <c:pt idx="2">
                  <c:v>69</c:v>
                </c:pt>
                <c:pt idx="3">
                  <c:v>71</c:v>
                </c:pt>
                <c:pt idx="4">
                  <c:v>69</c:v>
                </c:pt>
              </c:numCache>
            </c:numRef>
          </c:val>
        </c:ser>
        <c:ser>
          <c:idx val="4"/>
          <c:order val="3"/>
          <c:tx>
            <c:strRef>
              <c:f>'Datos '!$B$8</c:f>
              <c:strCache>
                <c:ptCount val="1"/>
                <c:pt idx="0">
                  <c:v>Técnico Académico Asociado</c:v>
                </c:pt>
              </c:strCache>
            </c:strRef>
          </c:tx>
          <c:spPr>
            <a:solidFill>
              <a:schemeClr val="accent2">
                <a:lumMod val="60000"/>
                <a:lumOff val="40000"/>
              </a:schemeClr>
            </a:solidFill>
            <a:ln w="25400">
              <a:noFill/>
            </a:ln>
          </c:spPr>
          <c:dLbls>
            <c:dLbl>
              <c:idx val="0"/>
              <c:layout>
                <c:manualLayout>
                  <c:x val="-5.9193488716243053E-5"/>
                  <c:y val="6.6648683596443716E-3"/>
                </c:manualLayout>
              </c:layout>
              <c:dLblPos val="outEnd"/>
              <c:showVal val="1"/>
            </c:dLbl>
            <c:dLbl>
              <c:idx val="1"/>
              <c:layout>
                <c:manualLayout>
                  <c:x val="-2.2789493155752809E-3"/>
                  <c:y val="6.8515497553019323E-3"/>
                </c:manualLayout>
              </c:layout>
              <c:dLblPos val="outEnd"/>
              <c:showVal val="1"/>
            </c:dLbl>
            <c:dLbl>
              <c:idx val="2"/>
              <c:layout>
                <c:manualLayout>
                  <c:x val="-2.2789493155752913E-3"/>
                  <c:y val="2.8586230962565212E-3"/>
                </c:manualLayout>
              </c:layout>
              <c:dLblPos val="outEnd"/>
              <c:showVal val="1"/>
            </c:dLbl>
            <c:dLbl>
              <c:idx val="3"/>
              <c:layout>
                <c:manualLayout>
                  <c:x val="-5.9193488716271744E-5"/>
                  <c:y val="5.0337182566698316E-3"/>
                </c:manualLayout>
              </c:layout>
              <c:dLblPos val="outEnd"/>
              <c:showVal val="1"/>
            </c:dLbl>
            <c:dLbl>
              <c:idx val="4"/>
              <c:layout>
                <c:manualLayout>
                  <c:x val="2.160562338142841E-3"/>
                  <c:y val="8.1100221363031126E-3"/>
                </c:manualLayout>
              </c:layout>
              <c:dLblPos val="outEnd"/>
              <c:showVal val="1"/>
            </c:dLbl>
            <c:spPr>
              <a:noFill/>
              <a:ln w="25400">
                <a:noFill/>
              </a:ln>
            </c:spPr>
            <c:txPr>
              <a:bodyPr/>
              <a:lstStyle/>
              <a:p>
                <a:pPr>
                  <a:defRPr sz="2000" b="0" i="0" u="none" strike="noStrike" baseline="0">
                    <a:solidFill>
                      <a:schemeClr val="tx1">
                        <a:lumMod val="75000"/>
                        <a:lumOff val="25000"/>
                      </a:schemeClr>
                    </a:solidFill>
                    <a:latin typeface="+mn-lt"/>
                    <a:ea typeface="Arial"/>
                    <a:cs typeface="Arial"/>
                  </a:defRPr>
                </a:pPr>
                <a:endParaRPr lang="es-MX"/>
              </a:p>
            </c:txPr>
            <c:showVal val="1"/>
          </c:dLbls>
          <c:cat>
            <c:numRef>
              <c:f>'Datos '!$L$4:$P$4</c:f>
              <c:numCache>
                <c:formatCode>General</c:formatCode>
                <c:ptCount val="5"/>
                <c:pt idx="0">
                  <c:v>2007</c:v>
                </c:pt>
                <c:pt idx="1">
                  <c:v>2008</c:v>
                </c:pt>
                <c:pt idx="2">
                  <c:v>2009</c:v>
                </c:pt>
                <c:pt idx="3">
                  <c:v>2010</c:v>
                </c:pt>
                <c:pt idx="4">
                  <c:v>2011</c:v>
                </c:pt>
              </c:numCache>
            </c:numRef>
          </c:cat>
          <c:val>
            <c:numRef>
              <c:f>'Datos '!$L$8:$P$8</c:f>
              <c:numCache>
                <c:formatCode>#,##0</c:formatCode>
                <c:ptCount val="5"/>
                <c:pt idx="0" formatCode="General">
                  <c:v>14</c:v>
                </c:pt>
                <c:pt idx="1">
                  <c:v>14</c:v>
                </c:pt>
                <c:pt idx="2">
                  <c:v>13</c:v>
                </c:pt>
                <c:pt idx="3">
                  <c:v>14</c:v>
                </c:pt>
                <c:pt idx="4">
                  <c:v>15</c:v>
                </c:pt>
              </c:numCache>
            </c:numRef>
          </c:val>
        </c:ser>
        <c:ser>
          <c:idx val="5"/>
          <c:order val="4"/>
          <c:tx>
            <c:strRef>
              <c:f>'Datos '!$B$9</c:f>
              <c:strCache>
                <c:ptCount val="1"/>
                <c:pt idx="0">
                  <c:v>Total</c:v>
                </c:pt>
              </c:strCache>
            </c:strRef>
          </c:tx>
          <c:spPr>
            <a:solidFill>
              <a:schemeClr val="accent6">
                <a:lumMod val="75000"/>
              </a:schemeClr>
            </a:solidFill>
            <a:ln w="25400">
              <a:noFill/>
            </a:ln>
          </c:spPr>
          <c:dLbls>
            <c:spPr>
              <a:noFill/>
              <a:ln w="25400">
                <a:noFill/>
              </a:ln>
            </c:spPr>
            <c:txPr>
              <a:bodyPr/>
              <a:lstStyle/>
              <a:p>
                <a:pPr>
                  <a:defRPr sz="2000" b="0" i="0" u="none" strike="noStrike" baseline="0">
                    <a:solidFill>
                      <a:schemeClr val="tx1">
                        <a:lumMod val="75000"/>
                        <a:lumOff val="25000"/>
                      </a:schemeClr>
                    </a:solidFill>
                    <a:latin typeface="+mn-lt"/>
                    <a:ea typeface="Arial"/>
                    <a:cs typeface="Arial"/>
                  </a:defRPr>
                </a:pPr>
                <a:endParaRPr lang="es-MX"/>
              </a:p>
            </c:txPr>
            <c:showVal val="1"/>
          </c:dLbls>
          <c:cat>
            <c:numRef>
              <c:f>'Datos '!$L$4:$P$4</c:f>
              <c:numCache>
                <c:formatCode>General</c:formatCode>
                <c:ptCount val="5"/>
                <c:pt idx="0">
                  <c:v>2007</c:v>
                </c:pt>
                <c:pt idx="1">
                  <c:v>2008</c:v>
                </c:pt>
                <c:pt idx="2">
                  <c:v>2009</c:v>
                </c:pt>
                <c:pt idx="3">
                  <c:v>2010</c:v>
                </c:pt>
                <c:pt idx="4">
                  <c:v>2011</c:v>
                </c:pt>
              </c:numCache>
            </c:numRef>
          </c:cat>
          <c:val>
            <c:numRef>
              <c:f>'Datos '!$L$9:$P$9</c:f>
              <c:numCache>
                <c:formatCode>#,##0</c:formatCode>
                <c:ptCount val="5"/>
                <c:pt idx="0">
                  <c:v>111</c:v>
                </c:pt>
                <c:pt idx="1">
                  <c:v>124</c:v>
                </c:pt>
                <c:pt idx="2">
                  <c:v>130</c:v>
                </c:pt>
                <c:pt idx="3">
                  <c:v>134</c:v>
                </c:pt>
                <c:pt idx="4">
                  <c:v>136</c:v>
                </c:pt>
              </c:numCache>
            </c:numRef>
          </c:val>
        </c:ser>
        <c:dLbls>
          <c:showVal val="1"/>
        </c:dLbls>
        <c:axId val="168205312"/>
        <c:axId val="168209024"/>
      </c:barChart>
      <c:catAx>
        <c:axId val="168205312"/>
        <c:scaling>
          <c:orientation val="minMax"/>
        </c:scaling>
        <c:axPos val="b"/>
        <c:numFmt formatCode="General" sourceLinked="1"/>
        <c:tickLblPos val="nextTo"/>
        <c:spPr>
          <a:ln w="3175">
            <a:solidFill>
              <a:srgbClr val="000000"/>
            </a:solidFill>
            <a:prstDash val="solid"/>
          </a:ln>
        </c:spPr>
        <c:txPr>
          <a:bodyPr rot="0" vert="horz"/>
          <a:lstStyle/>
          <a:p>
            <a:pPr>
              <a:defRPr sz="1800" b="0" i="1" u="none" strike="noStrike" baseline="0">
                <a:solidFill>
                  <a:schemeClr val="tx1">
                    <a:lumMod val="85000"/>
                    <a:lumOff val="15000"/>
                  </a:schemeClr>
                </a:solidFill>
                <a:latin typeface="+mn-lt"/>
                <a:ea typeface="Arial"/>
                <a:cs typeface="Arial"/>
              </a:defRPr>
            </a:pPr>
            <a:endParaRPr lang="es-MX"/>
          </a:p>
        </c:txPr>
        <c:crossAx val="168209024"/>
        <c:crosses val="autoZero"/>
        <c:auto val="1"/>
        <c:lblAlgn val="ctr"/>
        <c:lblOffset val="100"/>
        <c:tickLblSkip val="1"/>
        <c:tickMarkSkip val="1"/>
      </c:catAx>
      <c:valAx>
        <c:axId val="168209024"/>
        <c:scaling>
          <c:orientation val="minMax"/>
          <c:max val="140"/>
        </c:scaling>
        <c:axPos val="l"/>
        <c:title>
          <c:tx>
            <c:rich>
              <a:bodyPr/>
              <a:lstStyle/>
              <a:p>
                <a:pPr>
                  <a:defRPr sz="1800" b="0" i="0" u="none" strike="noStrike" baseline="0">
                    <a:solidFill>
                      <a:schemeClr val="tx1">
                        <a:lumMod val="85000"/>
                        <a:lumOff val="15000"/>
                      </a:schemeClr>
                    </a:solidFill>
                    <a:latin typeface="+mn-lt"/>
                    <a:ea typeface="Arial"/>
                    <a:cs typeface="Arial"/>
                  </a:defRPr>
                </a:pPr>
                <a:r>
                  <a:rPr lang="es-MX" sz="1800" b="0" i="0">
                    <a:solidFill>
                      <a:schemeClr val="tx1">
                        <a:lumMod val="85000"/>
                        <a:lumOff val="15000"/>
                      </a:schemeClr>
                    </a:solidFill>
                    <a:latin typeface="+mn-lt"/>
                  </a:rPr>
                  <a:t>Número de Personas</a:t>
                </a:r>
              </a:p>
            </c:rich>
          </c:tx>
          <c:layout>
            <c:manualLayout>
              <c:xMode val="edge"/>
              <c:yMode val="edge"/>
              <c:x val="0"/>
              <c:y val="0.30995106035889514"/>
            </c:manualLayout>
          </c:layout>
          <c:spPr>
            <a:noFill/>
            <a:ln w="25400">
              <a:noFill/>
            </a:ln>
          </c:spPr>
        </c:title>
        <c:numFmt formatCode="General" sourceLinked="1"/>
        <c:tickLblPos val="nextTo"/>
        <c:spPr>
          <a:ln w="3175">
            <a:solidFill>
              <a:srgbClr val="000000"/>
            </a:solidFill>
            <a:prstDash val="solid"/>
          </a:ln>
        </c:spPr>
        <c:txPr>
          <a:bodyPr rot="0" vert="horz"/>
          <a:lstStyle/>
          <a:p>
            <a:pPr>
              <a:defRPr sz="1600" b="0" i="1" u="none" strike="noStrike" baseline="0">
                <a:solidFill>
                  <a:schemeClr val="tx1">
                    <a:lumMod val="75000"/>
                    <a:lumOff val="25000"/>
                  </a:schemeClr>
                </a:solidFill>
                <a:latin typeface="+mn-lt"/>
                <a:ea typeface="Arial"/>
                <a:cs typeface="Arial"/>
              </a:defRPr>
            </a:pPr>
            <a:endParaRPr lang="es-MX"/>
          </a:p>
        </c:txPr>
        <c:crossAx val="168205312"/>
        <c:crosses val="autoZero"/>
        <c:crossBetween val="between"/>
      </c:valAx>
      <c:spPr>
        <a:noFill/>
        <a:ln w="25400">
          <a:noFill/>
        </a:ln>
      </c:spPr>
    </c:plotArea>
    <c:legend>
      <c:legendPos val="t"/>
      <c:layout>
        <c:manualLayout>
          <c:xMode val="edge"/>
          <c:yMode val="edge"/>
          <c:x val="7.7691453940067334E-3"/>
          <c:y val="1.6313213703099503E-3"/>
          <c:w val="0.99223085460599403"/>
          <c:h val="0.14029363784665605"/>
        </c:manualLayout>
      </c:layout>
      <c:spPr>
        <a:noFill/>
        <a:ln w="25400">
          <a:noFill/>
        </a:ln>
      </c:spPr>
      <c:txPr>
        <a:bodyPr/>
        <a:lstStyle/>
        <a:p>
          <a:pPr>
            <a:defRPr sz="2000" b="0" i="1" u="none" strike="noStrike" baseline="0">
              <a:solidFill>
                <a:schemeClr val="tx1">
                  <a:lumMod val="85000"/>
                  <a:lumOff val="15000"/>
                </a:schemeClr>
              </a:solidFill>
              <a:latin typeface="+mn-lt"/>
              <a:ea typeface="Arial"/>
              <a:cs typeface="Arial"/>
            </a:defRPr>
          </a:pPr>
          <a:endParaRPr lang="es-MX"/>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s-MX"/>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MX"/>
  <c:chart>
    <c:autoTitleDeleted val="1"/>
    <c:view3D>
      <c:rotX val="0"/>
      <c:hPercent val="75"/>
      <c:rotY val="360"/>
      <c:depthPercent val="100"/>
      <c:rAngAx val="1"/>
    </c:view3D>
    <c:floor>
      <c:spPr>
        <a:noFill/>
        <a:ln w="9525">
          <a:noFill/>
        </a:ln>
      </c:spPr>
    </c:floor>
    <c:sideWall>
      <c:spPr>
        <a:noFill/>
        <a:ln w="25400">
          <a:noFill/>
        </a:ln>
      </c:spPr>
    </c:sideWall>
    <c:backWall>
      <c:spPr>
        <a:noFill/>
        <a:ln w="25400">
          <a:noFill/>
        </a:ln>
      </c:spPr>
    </c:backWall>
    <c:plotArea>
      <c:layout>
        <c:manualLayout>
          <c:layoutTarget val="inner"/>
          <c:xMode val="edge"/>
          <c:yMode val="edge"/>
          <c:x val="5.6848004987167897E-2"/>
          <c:y val="9.2637302882001227E-2"/>
          <c:w val="0.85335034563520484"/>
          <c:h val="0.80099694715974501"/>
        </c:manualLayout>
      </c:layout>
      <c:bar3DChart>
        <c:barDir val="col"/>
        <c:grouping val="percentStacked"/>
        <c:ser>
          <c:idx val="0"/>
          <c:order val="0"/>
          <c:tx>
            <c:strRef>
              <c:f>'Datos '!$B$58</c:f>
              <c:strCache>
                <c:ptCount val="1"/>
                <c:pt idx="0">
                  <c:v>Doctorado</c:v>
                </c:pt>
              </c:strCache>
            </c:strRef>
          </c:tx>
          <c:spPr>
            <a:solidFill>
              <a:schemeClr val="tx2">
                <a:lumMod val="75000"/>
              </a:schemeClr>
            </a:solidFill>
            <a:ln w="25400">
              <a:noFill/>
            </a:ln>
          </c:spPr>
          <c:dLbls>
            <c:spPr>
              <a:noFill/>
              <a:ln w="25400">
                <a:noFill/>
              </a:ln>
            </c:spPr>
            <c:txPr>
              <a:bodyPr/>
              <a:lstStyle/>
              <a:p>
                <a:pPr>
                  <a:defRPr b="1" i="1">
                    <a:solidFill>
                      <a:schemeClr val="bg1">
                        <a:lumMod val="75000"/>
                      </a:schemeClr>
                    </a:solidFill>
                  </a:defRPr>
                </a:pPr>
                <a:endParaRPr lang="es-MX"/>
              </a:p>
            </c:txPr>
            <c:showVal val="1"/>
          </c:dLbls>
          <c:cat>
            <c:numRef>
              <c:f>'Datos '!$L$57:$P$57</c:f>
              <c:numCache>
                <c:formatCode>General</c:formatCode>
                <c:ptCount val="5"/>
                <c:pt idx="0">
                  <c:v>2007</c:v>
                </c:pt>
                <c:pt idx="1">
                  <c:v>2008</c:v>
                </c:pt>
                <c:pt idx="2">
                  <c:v>2009</c:v>
                </c:pt>
                <c:pt idx="3">
                  <c:v>2010</c:v>
                </c:pt>
                <c:pt idx="4">
                  <c:v>2011</c:v>
                </c:pt>
              </c:numCache>
            </c:numRef>
          </c:cat>
          <c:val>
            <c:numRef>
              <c:f>'Datos '!$L$58:$P$58</c:f>
              <c:numCache>
                <c:formatCode>#,##0</c:formatCode>
                <c:ptCount val="5"/>
                <c:pt idx="0">
                  <c:v>46</c:v>
                </c:pt>
                <c:pt idx="1">
                  <c:v>54</c:v>
                </c:pt>
                <c:pt idx="2">
                  <c:v>59</c:v>
                </c:pt>
                <c:pt idx="3">
                  <c:v>57</c:v>
                </c:pt>
                <c:pt idx="4">
                  <c:v>61</c:v>
                </c:pt>
              </c:numCache>
            </c:numRef>
          </c:val>
        </c:ser>
        <c:ser>
          <c:idx val="1"/>
          <c:order val="1"/>
          <c:tx>
            <c:strRef>
              <c:f>'Datos '!$B$59</c:f>
              <c:strCache>
                <c:ptCount val="1"/>
                <c:pt idx="0">
                  <c:v>Maestría</c:v>
                </c:pt>
              </c:strCache>
            </c:strRef>
          </c:tx>
          <c:spPr>
            <a:solidFill>
              <a:schemeClr val="accent5">
                <a:lumMod val="75000"/>
              </a:schemeClr>
            </a:solidFill>
            <a:ln w="25400">
              <a:noFill/>
            </a:ln>
          </c:spPr>
          <c:dLbls>
            <c:spPr>
              <a:noFill/>
              <a:ln w="25400">
                <a:noFill/>
              </a:ln>
            </c:spPr>
            <c:txPr>
              <a:bodyPr/>
              <a:lstStyle/>
              <a:p>
                <a:pPr>
                  <a:defRPr b="1" i="1">
                    <a:solidFill>
                      <a:schemeClr val="tx1">
                        <a:lumMod val="75000"/>
                        <a:lumOff val="25000"/>
                      </a:schemeClr>
                    </a:solidFill>
                  </a:defRPr>
                </a:pPr>
                <a:endParaRPr lang="es-MX"/>
              </a:p>
            </c:txPr>
            <c:showVal val="1"/>
          </c:dLbls>
          <c:cat>
            <c:numRef>
              <c:f>'Datos '!$L$57:$P$57</c:f>
              <c:numCache>
                <c:formatCode>General</c:formatCode>
                <c:ptCount val="5"/>
                <c:pt idx="0">
                  <c:v>2007</c:v>
                </c:pt>
                <c:pt idx="1">
                  <c:v>2008</c:v>
                </c:pt>
                <c:pt idx="2">
                  <c:v>2009</c:v>
                </c:pt>
                <c:pt idx="3">
                  <c:v>2010</c:v>
                </c:pt>
                <c:pt idx="4">
                  <c:v>2011</c:v>
                </c:pt>
              </c:numCache>
            </c:numRef>
          </c:cat>
          <c:val>
            <c:numRef>
              <c:f>'Datos '!$L$59:$P$59</c:f>
              <c:numCache>
                <c:formatCode>General</c:formatCode>
                <c:ptCount val="5"/>
                <c:pt idx="0">
                  <c:v>20</c:v>
                </c:pt>
                <c:pt idx="1">
                  <c:v>23</c:v>
                </c:pt>
                <c:pt idx="2" formatCode="#,##0">
                  <c:v>24</c:v>
                </c:pt>
                <c:pt idx="3" formatCode="#,##0">
                  <c:v>29</c:v>
                </c:pt>
                <c:pt idx="4" formatCode="#,##0">
                  <c:v>30</c:v>
                </c:pt>
              </c:numCache>
            </c:numRef>
          </c:val>
        </c:ser>
        <c:ser>
          <c:idx val="2"/>
          <c:order val="2"/>
          <c:tx>
            <c:strRef>
              <c:f>'Datos '!$B$60</c:f>
              <c:strCache>
                <c:ptCount val="1"/>
                <c:pt idx="0">
                  <c:v>Licenciatura</c:v>
                </c:pt>
              </c:strCache>
            </c:strRef>
          </c:tx>
          <c:spPr>
            <a:solidFill>
              <a:schemeClr val="tx2">
                <a:lumMod val="60000"/>
                <a:lumOff val="40000"/>
              </a:schemeClr>
            </a:solidFill>
            <a:ln w="25400">
              <a:noFill/>
            </a:ln>
          </c:spPr>
          <c:dLbls>
            <c:spPr>
              <a:noFill/>
              <a:ln w="25400">
                <a:noFill/>
              </a:ln>
            </c:spPr>
            <c:txPr>
              <a:bodyPr/>
              <a:lstStyle/>
              <a:p>
                <a:pPr>
                  <a:defRPr b="1" i="1">
                    <a:solidFill>
                      <a:schemeClr val="tx1">
                        <a:lumMod val="75000"/>
                        <a:lumOff val="25000"/>
                      </a:schemeClr>
                    </a:solidFill>
                  </a:defRPr>
                </a:pPr>
                <a:endParaRPr lang="es-MX"/>
              </a:p>
            </c:txPr>
            <c:showVal val="1"/>
          </c:dLbls>
          <c:cat>
            <c:numRef>
              <c:f>'Datos '!$L$57:$P$57</c:f>
              <c:numCache>
                <c:formatCode>General</c:formatCode>
                <c:ptCount val="5"/>
                <c:pt idx="0">
                  <c:v>2007</c:v>
                </c:pt>
                <c:pt idx="1">
                  <c:v>2008</c:v>
                </c:pt>
                <c:pt idx="2">
                  <c:v>2009</c:v>
                </c:pt>
                <c:pt idx="3">
                  <c:v>2010</c:v>
                </c:pt>
                <c:pt idx="4">
                  <c:v>2011</c:v>
                </c:pt>
              </c:numCache>
            </c:numRef>
          </c:cat>
          <c:val>
            <c:numRef>
              <c:f>'Datos '!$L$60:$P$60</c:f>
              <c:numCache>
                <c:formatCode>General</c:formatCode>
                <c:ptCount val="5"/>
                <c:pt idx="0">
                  <c:v>38</c:v>
                </c:pt>
                <c:pt idx="1">
                  <c:v>39</c:v>
                </c:pt>
                <c:pt idx="2" formatCode="#,##0">
                  <c:v>41</c:v>
                </c:pt>
                <c:pt idx="3" formatCode="#,##0">
                  <c:v>41</c:v>
                </c:pt>
                <c:pt idx="4" formatCode="#,##0">
                  <c:v>38</c:v>
                </c:pt>
              </c:numCache>
            </c:numRef>
          </c:val>
        </c:ser>
        <c:ser>
          <c:idx val="3"/>
          <c:order val="3"/>
          <c:tx>
            <c:strRef>
              <c:f>'Datos '!$B$61</c:f>
              <c:strCache>
                <c:ptCount val="1"/>
                <c:pt idx="0">
                  <c:v>Técnica </c:v>
                </c:pt>
              </c:strCache>
            </c:strRef>
          </c:tx>
          <c:spPr>
            <a:solidFill>
              <a:srgbClr val="00FFFF"/>
            </a:solidFill>
            <a:ln w="25400">
              <a:noFill/>
            </a:ln>
          </c:spPr>
          <c:dLbls>
            <c:dLbl>
              <c:idx val="0"/>
              <c:layout>
                <c:manualLayout>
                  <c:x val="-4.5422846006624319E-3"/>
                  <c:y val="2.4871442456316818E-3"/>
                </c:manualLayout>
              </c:layout>
              <c:showVal val="1"/>
            </c:dLbl>
            <c:dLbl>
              <c:idx val="1"/>
              <c:layout>
                <c:manualLayout>
                  <c:x val="-3.7075165826247814E-3"/>
                  <c:y val="-5.2306756924552916E-3"/>
                </c:manualLayout>
              </c:layout>
              <c:showVal val="1"/>
            </c:dLbl>
            <c:dLbl>
              <c:idx val="2"/>
              <c:layout>
                <c:manualLayout>
                  <c:x val="8.70423938406147E-5"/>
                  <c:y val="-1.8205717759994505E-3"/>
                </c:manualLayout>
              </c:layout>
              <c:showVal val="1"/>
            </c:dLbl>
            <c:dLbl>
              <c:idx val="3"/>
              <c:layout>
                <c:manualLayout>
                  <c:x val="5.5185110740180827E-4"/>
                  <c:y val="1.267378282445531E-4"/>
                </c:manualLayout>
              </c:layout>
              <c:showVal val="1"/>
            </c:dLbl>
            <c:dLbl>
              <c:idx val="4"/>
              <c:layout>
                <c:manualLayout>
                  <c:x val="-1.4799537405215109E-3"/>
                  <c:y val="0"/>
                </c:manualLayout>
              </c:layout>
              <c:showVal val="1"/>
            </c:dLbl>
            <c:spPr>
              <a:noFill/>
              <a:ln w="25400">
                <a:noFill/>
              </a:ln>
            </c:spPr>
            <c:txPr>
              <a:bodyPr/>
              <a:lstStyle/>
              <a:p>
                <a:pPr>
                  <a:defRPr b="1" i="1">
                    <a:solidFill>
                      <a:schemeClr val="tx1">
                        <a:lumMod val="75000"/>
                        <a:lumOff val="25000"/>
                      </a:schemeClr>
                    </a:solidFill>
                  </a:defRPr>
                </a:pPr>
                <a:endParaRPr lang="es-MX"/>
              </a:p>
            </c:txPr>
            <c:showVal val="1"/>
          </c:dLbls>
          <c:cat>
            <c:numRef>
              <c:f>'Datos '!$L$57:$P$57</c:f>
              <c:numCache>
                <c:formatCode>General</c:formatCode>
                <c:ptCount val="5"/>
                <c:pt idx="0">
                  <c:v>2007</c:v>
                </c:pt>
                <c:pt idx="1">
                  <c:v>2008</c:v>
                </c:pt>
                <c:pt idx="2">
                  <c:v>2009</c:v>
                </c:pt>
                <c:pt idx="3">
                  <c:v>2010</c:v>
                </c:pt>
                <c:pt idx="4">
                  <c:v>2011</c:v>
                </c:pt>
              </c:numCache>
            </c:numRef>
          </c:cat>
          <c:val>
            <c:numRef>
              <c:f>'Datos '!$L$61:$P$61</c:f>
              <c:numCache>
                <c:formatCode>#,##0</c:formatCode>
                <c:ptCount val="5"/>
                <c:pt idx="0">
                  <c:v>6</c:v>
                </c:pt>
                <c:pt idx="1">
                  <c:v>8</c:v>
                </c:pt>
                <c:pt idx="2">
                  <c:v>6</c:v>
                </c:pt>
                <c:pt idx="3">
                  <c:v>7</c:v>
                </c:pt>
                <c:pt idx="4">
                  <c:v>7</c:v>
                </c:pt>
              </c:numCache>
            </c:numRef>
          </c:val>
        </c:ser>
        <c:ser>
          <c:idx val="4"/>
          <c:order val="4"/>
          <c:tx>
            <c:strRef>
              <c:f>'Datos '!$B$62</c:f>
              <c:strCache>
                <c:ptCount val="1"/>
                <c:pt idx="0">
                  <c:v>Total  </c:v>
                </c:pt>
              </c:strCache>
            </c:strRef>
          </c:tx>
          <c:spPr>
            <a:solidFill>
              <a:srgbClr val="00B0F0"/>
            </a:solidFill>
            <a:ln w="25400">
              <a:noFill/>
            </a:ln>
          </c:spPr>
          <c:dLbls>
            <c:dLbl>
              <c:idx val="0"/>
              <c:layout>
                <c:manualLayout>
                  <c:x val="1.0144458912669306E-3"/>
                  <c:y val="-0.22499218592781906"/>
                </c:manualLayout>
              </c:layout>
              <c:showVal val="1"/>
            </c:dLbl>
            <c:dLbl>
              <c:idx val="1"/>
              <c:layout>
                <c:manualLayout>
                  <c:x val="1.1167527477489402E-3"/>
                  <c:y val="-0.221185769397096"/>
                </c:manualLayout>
              </c:layout>
              <c:showVal val="1"/>
            </c:dLbl>
            <c:dLbl>
              <c:idx val="2"/>
              <c:layout>
                <c:manualLayout>
                  <c:x val="-1.3745007734188906E-3"/>
                  <c:y val="-0.22064199560699305"/>
                </c:manualLayout>
              </c:layout>
              <c:showVal val="1"/>
            </c:dLbl>
            <c:dLbl>
              <c:idx val="3"/>
              <c:layout>
                <c:manualLayout>
                  <c:x val="-3.1329435651842102E-3"/>
                  <c:y val="-0.21846690044658207"/>
                </c:manualLayout>
              </c:layout>
              <c:showVal val="1"/>
            </c:dLbl>
            <c:dLbl>
              <c:idx val="4"/>
              <c:layout>
                <c:manualLayout>
                  <c:x val="-1.1881811111014305E-3"/>
                  <c:y val="-0.219010674236683"/>
                </c:manualLayout>
              </c:layout>
              <c:showVal val="1"/>
            </c:dLbl>
            <c:spPr>
              <a:noFill/>
              <a:ln w="25400">
                <a:noFill/>
              </a:ln>
            </c:spPr>
            <c:txPr>
              <a:bodyPr/>
              <a:lstStyle/>
              <a:p>
                <a:pPr>
                  <a:defRPr b="1" i="1">
                    <a:solidFill>
                      <a:schemeClr val="tx1">
                        <a:lumMod val="75000"/>
                        <a:lumOff val="25000"/>
                      </a:schemeClr>
                    </a:solidFill>
                  </a:defRPr>
                </a:pPr>
                <a:endParaRPr lang="es-MX"/>
              </a:p>
            </c:txPr>
            <c:showVal val="1"/>
          </c:dLbls>
          <c:cat>
            <c:numRef>
              <c:f>'Datos '!$L$57:$P$57</c:f>
              <c:numCache>
                <c:formatCode>General</c:formatCode>
                <c:ptCount val="5"/>
                <c:pt idx="0">
                  <c:v>2007</c:v>
                </c:pt>
                <c:pt idx="1">
                  <c:v>2008</c:v>
                </c:pt>
                <c:pt idx="2">
                  <c:v>2009</c:v>
                </c:pt>
                <c:pt idx="3">
                  <c:v>2010</c:v>
                </c:pt>
                <c:pt idx="4">
                  <c:v>2011</c:v>
                </c:pt>
              </c:numCache>
            </c:numRef>
          </c:cat>
          <c:val>
            <c:numRef>
              <c:f>'Datos '!$L$62:$P$62</c:f>
              <c:numCache>
                <c:formatCode>#,##0</c:formatCode>
                <c:ptCount val="5"/>
                <c:pt idx="0">
                  <c:v>110</c:v>
                </c:pt>
                <c:pt idx="1">
                  <c:v>124</c:v>
                </c:pt>
                <c:pt idx="2">
                  <c:v>130</c:v>
                </c:pt>
                <c:pt idx="3">
                  <c:v>134</c:v>
                </c:pt>
                <c:pt idx="4">
                  <c:v>136</c:v>
                </c:pt>
              </c:numCache>
            </c:numRef>
          </c:val>
        </c:ser>
        <c:dLbls>
          <c:showVal val="1"/>
        </c:dLbls>
        <c:shape val="box"/>
        <c:axId val="176181632"/>
        <c:axId val="176183552"/>
        <c:axId val="0"/>
      </c:bar3DChart>
      <c:catAx>
        <c:axId val="176181632"/>
        <c:scaling>
          <c:orientation val="minMax"/>
        </c:scaling>
        <c:axPos val="b"/>
        <c:numFmt formatCode="General" sourceLinked="1"/>
        <c:tickLblPos val="low"/>
        <c:spPr>
          <a:ln w="3175">
            <a:solidFill>
              <a:srgbClr val="000000"/>
            </a:solidFill>
            <a:prstDash val="solid"/>
          </a:ln>
        </c:spPr>
        <c:txPr>
          <a:bodyPr rot="0" vert="horz"/>
          <a:lstStyle/>
          <a:p>
            <a:pPr>
              <a:defRPr sz="1800" b="1" i="1">
                <a:solidFill>
                  <a:schemeClr val="tx1">
                    <a:lumMod val="75000"/>
                    <a:lumOff val="25000"/>
                  </a:schemeClr>
                </a:solidFill>
              </a:defRPr>
            </a:pPr>
            <a:endParaRPr lang="es-MX"/>
          </a:p>
        </c:txPr>
        <c:crossAx val="176183552"/>
        <c:crosses val="autoZero"/>
        <c:auto val="1"/>
        <c:lblAlgn val="ctr"/>
        <c:lblOffset val="100"/>
        <c:tickLblSkip val="1"/>
        <c:tickMarkSkip val="1"/>
      </c:catAx>
      <c:valAx>
        <c:axId val="176183552"/>
        <c:scaling>
          <c:orientation val="minMax"/>
          <c:max val="1"/>
          <c:min val="0"/>
        </c:scaling>
        <c:delete val="1"/>
        <c:axPos val="l"/>
        <c:title>
          <c:tx>
            <c:rich>
              <a:bodyPr rot="-5400000" vert="horz"/>
              <a:lstStyle/>
              <a:p>
                <a:pPr>
                  <a:defRPr sz="2400" i="1"/>
                </a:pPr>
                <a:r>
                  <a:rPr lang="es-MX" sz="2400" i="1" dirty="0"/>
                  <a:t>Personas</a:t>
                </a:r>
              </a:p>
            </c:rich>
          </c:tx>
          <c:layout>
            <c:manualLayout>
              <c:xMode val="edge"/>
              <c:yMode val="edge"/>
              <c:x val="9.4131022891407221E-2"/>
              <c:y val="0.34950358519270414"/>
            </c:manualLayout>
          </c:layout>
          <c:spPr>
            <a:noFill/>
            <a:ln w="25400">
              <a:noFill/>
            </a:ln>
          </c:spPr>
        </c:title>
        <c:numFmt formatCode="0%" sourceLinked="1"/>
        <c:tickLblPos val="none"/>
        <c:crossAx val="176181632"/>
        <c:crosses val="autoZero"/>
        <c:crossBetween val="between"/>
      </c:valAx>
      <c:spPr>
        <a:noFill/>
        <a:ln w="25400">
          <a:noFill/>
        </a:ln>
      </c:spPr>
    </c:plotArea>
    <c:legend>
      <c:legendPos val="r"/>
      <c:legendEntry>
        <c:idx val="2"/>
        <c:txPr>
          <a:bodyPr/>
          <a:lstStyle/>
          <a:p>
            <a:pPr>
              <a:defRPr sz="1800" b="0"/>
            </a:pPr>
            <a:endParaRPr lang="es-MX"/>
          </a:p>
        </c:txPr>
      </c:legendEntry>
      <c:layout>
        <c:manualLayout>
          <c:xMode val="edge"/>
          <c:yMode val="edge"/>
          <c:x val="0.82056975162853318"/>
          <c:y val="9.2901437088697608E-2"/>
          <c:w val="0.17758046614872405"/>
          <c:h val="0.65470364328440944"/>
        </c:manualLayout>
      </c:layout>
      <c:spPr>
        <a:noFill/>
        <a:ln w="25400">
          <a:noFill/>
        </a:ln>
      </c:spPr>
      <c:txPr>
        <a:bodyPr/>
        <a:lstStyle/>
        <a:p>
          <a:pPr>
            <a:defRPr sz="2000" b="0"/>
          </a:pPr>
          <a:endParaRPr lang="es-MX"/>
        </a:p>
      </c:txPr>
    </c:legend>
    <c:plotVisOnly val="1"/>
    <c:dispBlanksAs val="gap"/>
  </c:chart>
  <c:spPr>
    <a:noFill/>
    <a:ln w="9525">
      <a:noFill/>
    </a:ln>
  </c:spPr>
  <c:txPr>
    <a:bodyPr/>
    <a:lstStyle/>
    <a:p>
      <a:pPr>
        <a:defRPr sz="2000" b="0" i="0" u="none" strike="noStrike" baseline="0">
          <a:solidFill>
            <a:srgbClr val="000000"/>
          </a:solidFill>
          <a:latin typeface="+mn-lt"/>
          <a:ea typeface="Arial"/>
          <a:cs typeface="Arial"/>
        </a:defRPr>
      </a:pPr>
      <a:endParaRPr lang="es-MX"/>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s-MX"/>
  <c:chart>
    <c:plotArea>
      <c:layout>
        <c:manualLayout>
          <c:layoutTarget val="inner"/>
          <c:xMode val="edge"/>
          <c:yMode val="edge"/>
          <c:x val="0.14523630670942211"/>
          <c:y val="0.247457679218029"/>
          <c:w val="0.78800413650465417"/>
          <c:h val="0.62881355932203398"/>
        </c:manualLayout>
      </c:layout>
      <c:barChart>
        <c:barDir val="col"/>
        <c:grouping val="clustered"/>
        <c:ser>
          <c:idx val="0"/>
          <c:order val="0"/>
          <c:tx>
            <c:strRef>
              <c:f>'Datos '!$B$79</c:f>
              <c:strCache>
                <c:ptCount val="1"/>
                <c:pt idx="0">
                  <c:v>Nivel III</c:v>
                </c:pt>
              </c:strCache>
            </c:strRef>
          </c:tx>
          <c:spPr>
            <a:solidFill>
              <a:srgbClr val="0033CC"/>
            </a:solidFill>
            <a:ln w="25400">
              <a:noFill/>
            </a:ln>
          </c:spPr>
          <c:dLbls>
            <c:dLbl>
              <c:idx val="0"/>
              <c:layout>
                <c:manualLayout>
                  <c:x val="-1.30739603774969E-3"/>
                  <c:y val="-4.429200587214752E-3"/>
                </c:manualLayout>
              </c:layout>
              <c:dLblPos val="outEnd"/>
              <c:showVal val="1"/>
            </c:dLbl>
            <c:dLbl>
              <c:idx val="1"/>
              <c:layout>
                <c:manualLayout>
                  <c:x val="-6.8692033971454723E-4"/>
                  <c:y val="-2.7342853329774515E-3"/>
                </c:manualLayout>
              </c:layout>
              <c:dLblPos val="outEnd"/>
              <c:showVal val="1"/>
            </c:dLbl>
            <c:dLbl>
              <c:idx val="2"/>
              <c:layout>
                <c:manualLayout>
                  <c:x val="-1.1005708050713407E-3"/>
                  <c:y val="-1.0225899728635803E-2"/>
                </c:manualLayout>
              </c:layout>
              <c:dLblPos val="outEnd"/>
              <c:showVal val="1"/>
            </c:dLbl>
            <c:dLbl>
              <c:idx val="3"/>
              <c:layout>
                <c:manualLayout>
                  <c:x val="-4.8009510703612214E-4"/>
                  <c:y val="-8.8021709150764467E-3"/>
                </c:manualLayout>
              </c:layout>
              <c:dLblPos val="outEnd"/>
              <c:showVal val="1"/>
            </c:dLbl>
            <c:dLbl>
              <c:idx val="4"/>
              <c:layout>
                <c:manualLayout>
                  <c:x val="-8.9374557239291013E-4"/>
                  <c:y val="-3.9886115930424619E-3"/>
                </c:manualLayout>
              </c:layout>
              <c:dLblPos val="outEnd"/>
              <c:showVal val="1"/>
            </c:dLbl>
            <c:dLbl>
              <c:idx val="5"/>
              <c:dLblPos val="outEnd"/>
              <c:showVal val="1"/>
            </c:dLbl>
            <c:spPr>
              <a:noFill/>
              <a:ln w="25400">
                <a:noFill/>
              </a:ln>
            </c:spPr>
            <c:showVal val="1"/>
          </c:dLbls>
          <c:cat>
            <c:numRef>
              <c:f>'Datos '!$L$78:$P$78</c:f>
              <c:numCache>
                <c:formatCode>General</c:formatCode>
                <c:ptCount val="5"/>
                <c:pt idx="0">
                  <c:v>2007</c:v>
                </c:pt>
                <c:pt idx="1">
                  <c:v>2008</c:v>
                </c:pt>
                <c:pt idx="2">
                  <c:v>2009</c:v>
                </c:pt>
                <c:pt idx="3">
                  <c:v>2010</c:v>
                </c:pt>
                <c:pt idx="4">
                  <c:v>2011</c:v>
                </c:pt>
              </c:numCache>
            </c:numRef>
          </c:cat>
          <c:val>
            <c:numRef>
              <c:f>'Datos '!$L$79:$P$79</c:f>
              <c:numCache>
                <c:formatCode>0</c:formatCode>
                <c:ptCount val="5"/>
                <c:pt idx="0">
                  <c:v>2</c:v>
                </c:pt>
                <c:pt idx="1">
                  <c:v>4</c:v>
                </c:pt>
                <c:pt idx="2">
                  <c:v>6</c:v>
                </c:pt>
                <c:pt idx="3">
                  <c:v>6</c:v>
                </c:pt>
                <c:pt idx="4">
                  <c:v>6</c:v>
                </c:pt>
              </c:numCache>
            </c:numRef>
          </c:val>
        </c:ser>
        <c:ser>
          <c:idx val="1"/>
          <c:order val="1"/>
          <c:tx>
            <c:strRef>
              <c:f>'Datos '!$B$80</c:f>
              <c:strCache>
                <c:ptCount val="1"/>
                <c:pt idx="0">
                  <c:v>Nivel II</c:v>
                </c:pt>
              </c:strCache>
            </c:strRef>
          </c:tx>
          <c:spPr>
            <a:solidFill>
              <a:srgbClr val="92D050"/>
            </a:solidFill>
            <a:ln w="25400">
              <a:noFill/>
            </a:ln>
          </c:spPr>
          <c:dLbls>
            <c:dLbl>
              <c:idx val="0"/>
              <c:layout>
                <c:manualLayout>
                  <c:x val="-2.8029433239149201E-3"/>
                  <c:y val="-2.3615641265180804E-2"/>
                </c:manualLayout>
              </c:layout>
              <c:dLblPos val="outEnd"/>
              <c:showVal val="1"/>
            </c:dLbl>
            <c:dLbl>
              <c:idx val="1"/>
              <c:layout>
                <c:manualLayout>
                  <c:x val="9.1991086429605803E-4"/>
                  <c:y val="-2.5310556519418208E-2"/>
                </c:manualLayout>
              </c:layout>
              <c:dLblPos val="outEnd"/>
              <c:showVal val="1"/>
            </c:dLbl>
            <c:dLbl>
              <c:idx val="2"/>
              <c:layout>
                <c:manualLayout>
                  <c:x val="-4.8313505796265322E-4"/>
                  <c:y val="-2.9954713287957711E-2"/>
                </c:manualLayout>
              </c:layout>
              <c:dLblPos val="outEnd"/>
              <c:showVal val="1"/>
            </c:dLbl>
            <c:dLbl>
              <c:idx val="3"/>
              <c:layout>
                <c:manualLayout>
                  <c:x val="-9.4151622980941346E-4"/>
                  <c:y val="8.2494772899146705E-4"/>
                </c:manualLayout>
              </c:layout>
              <c:dLblPos val="outEnd"/>
              <c:showVal val="1"/>
            </c:dLbl>
            <c:dLbl>
              <c:idx val="4"/>
              <c:layout>
                <c:manualLayout>
                  <c:x val="-3.4234190219500807E-3"/>
                  <c:y val="-3.2766582143333206E-3"/>
                </c:manualLayout>
              </c:layout>
              <c:dLblPos val="outEnd"/>
              <c:showVal val="1"/>
            </c:dLbl>
            <c:dLbl>
              <c:idx val="5"/>
              <c:dLblPos val="outEnd"/>
              <c:showVal val="1"/>
            </c:dLbl>
            <c:spPr>
              <a:noFill/>
              <a:ln w="25400">
                <a:noFill/>
              </a:ln>
            </c:spPr>
            <c:showVal val="1"/>
          </c:dLbls>
          <c:cat>
            <c:numRef>
              <c:f>'Datos '!$L$78:$P$78</c:f>
              <c:numCache>
                <c:formatCode>General</c:formatCode>
                <c:ptCount val="5"/>
                <c:pt idx="0">
                  <c:v>2007</c:v>
                </c:pt>
                <c:pt idx="1">
                  <c:v>2008</c:v>
                </c:pt>
                <c:pt idx="2">
                  <c:v>2009</c:v>
                </c:pt>
                <c:pt idx="3">
                  <c:v>2010</c:v>
                </c:pt>
                <c:pt idx="4">
                  <c:v>2011</c:v>
                </c:pt>
              </c:numCache>
            </c:numRef>
          </c:cat>
          <c:val>
            <c:numRef>
              <c:f>'Datos '!$L$80:$P$80</c:f>
              <c:numCache>
                <c:formatCode>0</c:formatCode>
                <c:ptCount val="5"/>
                <c:pt idx="0">
                  <c:v>10</c:v>
                </c:pt>
                <c:pt idx="1">
                  <c:v>8</c:v>
                </c:pt>
                <c:pt idx="2">
                  <c:v>7</c:v>
                </c:pt>
                <c:pt idx="3">
                  <c:v>9</c:v>
                </c:pt>
                <c:pt idx="4">
                  <c:v>11</c:v>
                </c:pt>
              </c:numCache>
            </c:numRef>
          </c:val>
        </c:ser>
        <c:ser>
          <c:idx val="2"/>
          <c:order val="2"/>
          <c:tx>
            <c:strRef>
              <c:f>'Datos '!$B$81</c:f>
              <c:strCache>
                <c:ptCount val="1"/>
                <c:pt idx="0">
                  <c:v>Nivel I</c:v>
                </c:pt>
              </c:strCache>
            </c:strRef>
          </c:tx>
          <c:spPr>
            <a:solidFill>
              <a:srgbClr val="0070C0"/>
            </a:solidFill>
            <a:ln w="25400">
              <a:noFill/>
            </a:ln>
          </c:spPr>
          <c:dLbls>
            <c:dLbl>
              <c:idx val="0"/>
              <c:layout>
                <c:manualLayout>
                  <c:x val="9.1697948304552497E-4"/>
                  <c:y val="1.8758841585480004E-3"/>
                </c:manualLayout>
              </c:layout>
              <c:dLblPos val="outEnd"/>
              <c:showVal val="1"/>
            </c:dLbl>
            <c:dLbl>
              <c:idx val="1"/>
              <c:layout>
                <c:manualLayout>
                  <c:x val="1.5374551810806404E-3"/>
                  <c:y val="-5.1749632990791914E-3"/>
                </c:manualLayout>
              </c:layout>
              <c:dLblPos val="outEnd"/>
              <c:showVal val="1"/>
            </c:dLbl>
            <c:dLbl>
              <c:idx val="2"/>
              <c:layout>
                <c:manualLayout>
                  <c:x val="-6.1150784280196513E-3"/>
                  <c:y val="-3.2088616041639016E-3"/>
                </c:manualLayout>
              </c:layout>
              <c:dLblPos val="outEnd"/>
              <c:showVal val="1"/>
            </c:dLbl>
            <c:dLbl>
              <c:idx val="3"/>
              <c:layout>
                <c:manualLayout>
                  <c:x val="6.9149112307186613E-3"/>
                  <c:y val="-2.5615730237110206E-2"/>
                </c:manualLayout>
              </c:layout>
              <c:dLblPos val="outEnd"/>
              <c:showVal val="1"/>
            </c:dLbl>
            <c:dLbl>
              <c:idx val="4"/>
              <c:layout>
                <c:manualLayout>
                  <c:x val="-3.840000868557542E-3"/>
                  <c:y val="-5.276747186262901E-3"/>
                </c:manualLayout>
              </c:layout>
              <c:tx>
                <c:rich>
                  <a:bodyPr/>
                  <a:lstStyle/>
                  <a:p>
                    <a:r>
                      <a:rPr lang="en-US" dirty="0" smtClean="0"/>
                      <a:t>28</a:t>
                    </a:r>
                    <a:endParaRPr lang="en-US" dirty="0"/>
                  </a:p>
                </c:rich>
              </c:tx>
              <c:dLblPos val="outEnd"/>
              <c:showVal val="1"/>
            </c:dLbl>
            <c:dLbl>
              <c:idx val="5"/>
              <c:dLblPos val="outEnd"/>
              <c:showVal val="1"/>
            </c:dLbl>
            <c:spPr>
              <a:noFill/>
              <a:ln w="25400">
                <a:noFill/>
              </a:ln>
            </c:spPr>
            <c:showVal val="1"/>
          </c:dLbls>
          <c:cat>
            <c:numRef>
              <c:f>'Datos '!$L$78:$P$78</c:f>
              <c:numCache>
                <c:formatCode>General</c:formatCode>
                <c:ptCount val="5"/>
                <c:pt idx="0">
                  <c:v>2007</c:v>
                </c:pt>
                <c:pt idx="1">
                  <c:v>2008</c:v>
                </c:pt>
                <c:pt idx="2">
                  <c:v>2009</c:v>
                </c:pt>
                <c:pt idx="3">
                  <c:v>2010</c:v>
                </c:pt>
                <c:pt idx="4">
                  <c:v>2011</c:v>
                </c:pt>
              </c:numCache>
            </c:numRef>
          </c:cat>
          <c:val>
            <c:numRef>
              <c:f>'Datos '!$L$81:$P$81</c:f>
              <c:numCache>
                <c:formatCode>0</c:formatCode>
                <c:ptCount val="5"/>
                <c:pt idx="0">
                  <c:v>19</c:v>
                </c:pt>
                <c:pt idx="1">
                  <c:v>28</c:v>
                </c:pt>
                <c:pt idx="2">
                  <c:v>28</c:v>
                </c:pt>
                <c:pt idx="3">
                  <c:v>29</c:v>
                </c:pt>
                <c:pt idx="4">
                  <c:v>27</c:v>
                </c:pt>
              </c:numCache>
            </c:numRef>
          </c:val>
        </c:ser>
        <c:ser>
          <c:idx val="3"/>
          <c:order val="3"/>
          <c:tx>
            <c:strRef>
              <c:f>'Datos '!$B$82</c:f>
              <c:strCache>
                <c:ptCount val="1"/>
                <c:pt idx="0">
                  <c:v>Candidato</c:v>
                </c:pt>
              </c:strCache>
            </c:strRef>
          </c:tx>
          <c:spPr>
            <a:solidFill>
              <a:schemeClr val="accent5">
                <a:lumMod val="60000"/>
                <a:lumOff val="40000"/>
              </a:schemeClr>
            </a:solidFill>
            <a:ln w="25400">
              <a:noFill/>
            </a:ln>
          </c:spPr>
          <c:dLbls>
            <c:dLbl>
              <c:idx val="0"/>
              <c:layout>
                <c:manualLayout>
                  <c:x val="-6.2329850960979902E-4"/>
                  <c:y val="-2.3615641265180804E-2"/>
                </c:manualLayout>
              </c:layout>
              <c:dLblPos val="outEnd"/>
              <c:showVal val="1"/>
            </c:dLbl>
            <c:dLbl>
              <c:idx val="1"/>
              <c:layout>
                <c:manualLayout>
                  <c:x val="-1.0369489749666105E-3"/>
                  <c:y val="-2.5751323457449408E-2"/>
                </c:manualLayout>
              </c:layout>
              <c:dLblPos val="outEnd"/>
              <c:showVal val="1"/>
            </c:dLbl>
            <c:dLbl>
              <c:idx val="2"/>
              <c:layout>
                <c:manualLayout>
                  <c:x val="1.6517790498524901E-3"/>
                  <c:y val="-2.1378353129587607E-2"/>
                </c:manualLayout>
              </c:layout>
              <c:dLblPos val="outEnd"/>
              <c:showVal val="1"/>
            </c:dLbl>
            <c:dLbl>
              <c:idx val="3"/>
              <c:layout>
                <c:manualLayout>
                  <c:x val="-2.8983760690720417E-3"/>
                  <c:y val="6.5554517549711424E-4"/>
                </c:manualLayout>
              </c:layout>
              <c:dLblPos val="outEnd"/>
              <c:showVal val="1"/>
            </c:dLbl>
            <c:dLbl>
              <c:idx val="4"/>
              <c:layout>
                <c:manualLayout>
                  <c:x val="-2.0964804425301802E-4"/>
                  <c:y val="-8.090217536367475E-3"/>
                </c:manualLayout>
              </c:layout>
              <c:dLblPos val="outEnd"/>
              <c:showVal val="1"/>
            </c:dLbl>
            <c:dLbl>
              <c:idx val="5"/>
              <c:dLblPos val="outEnd"/>
              <c:showVal val="1"/>
            </c:dLbl>
            <c:spPr>
              <a:noFill/>
              <a:ln w="25400">
                <a:noFill/>
              </a:ln>
            </c:spPr>
            <c:showVal val="1"/>
          </c:dLbls>
          <c:cat>
            <c:numRef>
              <c:f>'Datos '!$L$78:$P$78</c:f>
              <c:numCache>
                <c:formatCode>General</c:formatCode>
                <c:ptCount val="5"/>
                <c:pt idx="0">
                  <c:v>2007</c:v>
                </c:pt>
                <c:pt idx="1">
                  <c:v>2008</c:v>
                </c:pt>
                <c:pt idx="2">
                  <c:v>2009</c:v>
                </c:pt>
                <c:pt idx="3">
                  <c:v>2010</c:v>
                </c:pt>
                <c:pt idx="4">
                  <c:v>2011</c:v>
                </c:pt>
              </c:numCache>
            </c:numRef>
          </c:cat>
          <c:val>
            <c:numRef>
              <c:f>'Datos '!$L$82:$P$82</c:f>
              <c:numCache>
                <c:formatCode>0</c:formatCode>
                <c:ptCount val="5"/>
                <c:pt idx="0">
                  <c:v>3</c:v>
                </c:pt>
                <c:pt idx="1">
                  <c:v>3</c:v>
                </c:pt>
                <c:pt idx="2">
                  <c:v>5</c:v>
                </c:pt>
                <c:pt idx="3">
                  <c:v>5</c:v>
                </c:pt>
                <c:pt idx="4">
                  <c:v>5</c:v>
                </c:pt>
              </c:numCache>
            </c:numRef>
          </c:val>
        </c:ser>
        <c:ser>
          <c:idx val="4"/>
          <c:order val="4"/>
          <c:tx>
            <c:strRef>
              <c:f>'Datos '!$B$83</c:f>
              <c:strCache>
                <c:ptCount val="1"/>
                <c:pt idx="0">
                  <c:v>T o t a l</c:v>
                </c:pt>
              </c:strCache>
            </c:strRef>
          </c:tx>
          <c:spPr>
            <a:solidFill>
              <a:srgbClr val="000080"/>
            </a:solidFill>
            <a:ln w="25400">
              <a:noFill/>
            </a:ln>
          </c:spPr>
          <c:dLbls>
            <c:dLbl>
              <c:idx val="0"/>
              <c:layout>
                <c:manualLayout>
                  <c:x val="1.0282634008908402E-3"/>
                  <c:y val="-8.0564082032120315E-3"/>
                </c:manualLayout>
              </c:layout>
              <c:dLblPos val="outEnd"/>
              <c:showVal val="1"/>
            </c:dLbl>
            <c:dLbl>
              <c:idx val="1"/>
              <c:layout>
                <c:manualLayout>
                  <c:x val="-4.1951322785791092E-4"/>
                  <c:y val="-8.7681836380623223E-3"/>
                </c:manualLayout>
              </c:layout>
              <c:dLblPos val="outEnd"/>
              <c:showVal val="1"/>
            </c:dLbl>
            <c:dLbl>
              <c:idx val="2"/>
              <c:layout>
                <c:manualLayout>
                  <c:x val="-8.3316369321466454E-4"/>
                  <c:y val="-2.7004759998220402E-3"/>
                </c:manualLayout>
              </c:layout>
              <c:dLblPos val="outEnd"/>
              <c:showVal val="1"/>
            </c:dLbl>
            <c:dLbl>
              <c:idx val="3"/>
              <c:layout>
                <c:manualLayout>
                  <c:x val="-2.1268799517949505E-4"/>
                  <c:y val="3.165621246496542E-4"/>
                </c:manualLayout>
              </c:layout>
              <c:dLblPos val="outEnd"/>
              <c:showVal val="1"/>
            </c:dLbl>
            <c:dLbl>
              <c:idx val="4"/>
              <c:layout>
                <c:manualLayout>
                  <c:x val="-6.2633846053628136E-4"/>
                  <c:y val="-4.3275946438898795E-3"/>
                </c:manualLayout>
              </c:layout>
              <c:tx>
                <c:rich>
                  <a:bodyPr/>
                  <a:lstStyle/>
                  <a:p>
                    <a:r>
                      <a:rPr lang="en-US" dirty="0" smtClean="0"/>
                      <a:t>50</a:t>
                    </a:r>
                    <a:endParaRPr lang="en-US" dirty="0"/>
                  </a:p>
                </c:rich>
              </c:tx>
              <c:dLblPos val="outEnd"/>
              <c:showVal val="1"/>
            </c:dLbl>
            <c:dLbl>
              <c:idx val="5"/>
              <c:dLblPos val="outEnd"/>
              <c:showVal val="1"/>
            </c:dLbl>
            <c:spPr>
              <a:noFill/>
              <a:ln w="25400">
                <a:noFill/>
              </a:ln>
            </c:spPr>
            <c:showVal val="1"/>
          </c:dLbls>
          <c:cat>
            <c:numRef>
              <c:f>'Datos '!$L$78:$P$78</c:f>
              <c:numCache>
                <c:formatCode>General</c:formatCode>
                <c:ptCount val="5"/>
                <c:pt idx="0">
                  <c:v>2007</c:v>
                </c:pt>
                <c:pt idx="1">
                  <c:v>2008</c:v>
                </c:pt>
                <c:pt idx="2">
                  <c:v>2009</c:v>
                </c:pt>
                <c:pt idx="3">
                  <c:v>2010</c:v>
                </c:pt>
                <c:pt idx="4">
                  <c:v>2011</c:v>
                </c:pt>
              </c:numCache>
            </c:numRef>
          </c:cat>
          <c:val>
            <c:numRef>
              <c:f>'Datos '!$L$83:$P$83</c:f>
              <c:numCache>
                <c:formatCode>General</c:formatCode>
                <c:ptCount val="5"/>
                <c:pt idx="0">
                  <c:v>34</c:v>
                </c:pt>
                <c:pt idx="1">
                  <c:v>43</c:v>
                </c:pt>
                <c:pt idx="2" formatCode="0">
                  <c:v>46</c:v>
                </c:pt>
                <c:pt idx="3" formatCode="0">
                  <c:v>49</c:v>
                </c:pt>
                <c:pt idx="4" formatCode="0">
                  <c:v>49</c:v>
                </c:pt>
              </c:numCache>
            </c:numRef>
          </c:val>
        </c:ser>
        <c:dLbls>
          <c:showVal val="1"/>
        </c:dLbls>
        <c:axId val="114056576"/>
        <c:axId val="114295936"/>
      </c:barChart>
      <c:catAx>
        <c:axId val="114056576"/>
        <c:scaling>
          <c:orientation val="minMax"/>
        </c:scaling>
        <c:axPos val="b"/>
        <c:numFmt formatCode="General" sourceLinked="1"/>
        <c:tickLblPos val="nextTo"/>
        <c:spPr>
          <a:ln w="3175">
            <a:solidFill>
              <a:srgbClr val="000000"/>
            </a:solidFill>
            <a:prstDash val="solid"/>
          </a:ln>
        </c:spPr>
        <c:txPr>
          <a:bodyPr rot="0" vert="horz"/>
          <a:lstStyle/>
          <a:p>
            <a:pPr>
              <a:defRPr/>
            </a:pPr>
            <a:endParaRPr lang="es-MX"/>
          </a:p>
        </c:txPr>
        <c:crossAx val="114295936"/>
        <c:crosses val="autoZero"/>
        <c:auto val="1"/>
        <c:lblAlgn val="ctr"/>
        <c:lblOffset val="100"/>
        <c:tickLblSkip val="1"/>
        <c:tickMarkSkip val="1"/>
      </c:catAx>
      <c:valAx>
        <c:axId val="114295936"/>
        <c:scaling>
          <c:orientation val="minMax"/>
        </c:scaling>
        <c:axPos val="l"/>
        <c:title>
          <c:tx>
            <c:rich>
              <a:bodyPr/>
              <a:lstStyle/>
              <a:p>
                <a:pPr>
                  <a:defRPr/>
                </a:pPr>
                <a:r>
                  <a:rPr lang="es-MX" dirty="0">
                    <a:solidFill>
                      <a:srgbClr val="000090"/>
                    </a:solidFill>
                  </a:rPr>
                  <a:t>Investigadores </a:t>
                </a:r>
                <a:r>
                  <a:rPr lang="es-MX" baseline="0" dirty="0">
                    <a:solidFill>
                      <a:srgbClr val="000090"/>
                    </a:solidFill>
                  </a:rPr>
                  <a:t> en el </a:t>
                </a:r>
                <a:r>
                  <a:rPr lang="es-MX" dirty="0">
                    <a:solidFill>
                      <a:srgbClr val="000090"/>
                    </a:solidFill>
                  </a:rPr>
                  <a:t> SNI</a:t>
                </a:r>
              </a:p>
            </c:rich>
          </c:tx>
          <c:layout>
            <c:manualLayout>
              <c:xMode val="edge"/>
              <c:yMode val="edge"/>
              <c:x val="0"/>
              <c:y val="0.21307973627241006"/>
            </c:manualLayout>
          </c:layout>
          <c:spPr>
            <a:noFill/>
            <a:ln w="25400">
              <a:noFill/>
            </a:ln>
          </c:spPr>
        </c:title>
        <c:numFmt formatCode="0" sourceLinked="1"/>
        <c:tickLblPos val="nextTo"/>
        <c:spPr>
          <a:ln w="3175">
            <a:solidFill>
              <a:srgbClr val="000000"/>
            </a:solidFill>
            <a:prstDash val="solid"/>
          </a:ln>
        </c:spPr>
        <c:txPr>
          <a:bodyPr rot="0" vert="horz"/>
          <a:lstStyle/>
          <a:p>
            <a:pPr>
              <a:defRPr/>
            </a:pPr>
            <a:endParaRPr lang="es-MX"/>
          </a:p>
        </c:txPr>
        <c:crossAx val="114056576"/>
        <c:crosses val="autoZero"/>
        <c:crossBetween val="between"/>
      </c:valAx>
      <c:spPr>
        <a:noFill/>
        <a:ln w="25400">
          <a:noFill/>
        </a:ln>
      </c:spPr>
    </c:plotArea>
    <c:legend>
      <c:legendPos val="r"/>
      <c:layout>
        <c:manualLayout>
          <c:xMode val="edge"/>
          <c:yMode val="edge"/>
          <c:x val="4.5501551189245107E-2"/>
          <c:y val="8.3050847457628738E-2"/>
          <c:w val="0.87383660806619023"/>
          <c:h val="0.1254237288135569"/>
        </c:manualLayout>
      </c:layout>
      <c:spPr>
        <a:noFill/>
        <a:ln w="25400">
          <a:noFill/>
        </a:ln>
      </c:spPr>
    </c:legend>
    <c:plotVisOnly val="1"/>
    <c:dispBlanksAs val="gap"/>
  </c:chart>
  <c:spPr>
    <a:noFill/>
    <a:ln w="9525">
      <a:noFill/>
    </a:ln>
  </c:spPr>
  <c:txPr>
    <a:bodyPr/>
    <a:lstStyle/>
    <a:p>
      <a:pPr>
        <a:defRPr sz="2000" b="0" i="0" u="none" strike="noStrike" baseline="0">
          <a:solidFill>
            <a:srgbClr val="000000"/>
          </a:solidFill>
          <a:latin typeface="+mn-lt"/>
          <a:ea typeface="Arial"/>
          <a:cs typeface="Arial"/>
        </a:defRPr>
      </a:pPr>
      <a:endParaRPr lang="es-MX"/>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s-MX"/>
  <c:chart>
    <c:plotArea>
      <c:layout>
        <c:manualLayout>
          <c:layoutTarget val="inner"/>
          <c:xMode val="edge"/>
          <c:yMode val="edge"/>
          <c:x val="0.10876803551609303"/>
          <c:y val="4.8939641109298722E-2"/>
          <c:w val="0.77580466148723704"/>
          <c:h val="0.63675910821099424"/>
        </c:manualLayout>
      </c:layout>
      <c:barChart>
        <c:barDir val="col"/>
        <c:grouping val="clustered"/>
        <c:ser>
          <c:idx val="1"/>
          <c:order val="0"/>
          <c:tx>
            <c:strRef>
              <c:f>'Datos '!$B$96</c:f>
              <c:strCache>
                <c:ptCount val="1"/>
                <c:pt idx="0">
                  <c:v>Artículos en revistas indizadas </c:v>
                </c:pt>
              </c:strCache>
            </c:strRef>
          </c:tx>
          <c:spPr>
            <a:solidFill>
              <a:srgbClr val="0033CC"/>
            </a:solidFill>
            <a:ln w="25400">
              <a:noFill/>
            </a:ln>
            <a:effectLst/>
            <a:scene3d>
              <a:camera prst="orthographicFront"/>
              <a:lightRig rig="threePt" dir="t"/>
            </a:scene3d>
            <a:sp3d/>
          </c:spPr>
          <c:dLbls>
            <c:dLbl>
              <c:idx val="0"/>
              <c:layout>
                <c:manualLayout>
                  <c:x val="0"/>
                  <c:y val="1.9575856443719605E-2"/>
                </c:manualLayout>
              </c:layout>
              <c:showVal val="1"/>
            </c:dLbl>
            <c:dLbl>
              <c:idx val="1"/>
              <c:layout>
                <c:manualLayout>
                  <c:x val="-2.9596744358120603E-3"/>
                  <c:y val="1.9575856443719605E-2"/>
                </c:manualLayout>
              </c:layout>
              <c:showVal val="1"/>
            </c:dLbl>
            <c:dLbl>
              <c:idx val="2"/>
              <c:layout>
                <c:manualLayout>
                  <c:x val="0"/>
                  <c:y val="1.52256661228929E-2"/>
                </c:manualLayout>
              </c:layout>
              <c:showVal val="1"/>
            </c:dLbl>
            <c:dLbl>
              <c:idx val="3"/>
              <c:layout>
                <c:manualLayout>
                  <c:x val="0"/>
                  <c:y val="1.3050570962479604E-2"/>
                </c:manualLayout>
              </c:layout>
              <c:showVal val="1"/>
            </c:dLbl>
            <c:dLbl>
              <c:idx val="4"/>
              <c:layout>
                <c:manualLayout>
                  <c:x val="0"/>
                  <c:y val="8.7003806416530698E-3"/>
                </c:manualLayout>
              </c:layout>
              <c:showVal val="1"/>
            </c:dLbl>
            <c:txPr>
              <a:bodyPr/>
              <a:lstStyle/>
              <a:p>
                <a:pPr>
                  <a:defRPr sz="2000">
                    <a:solidFill>
                      <a:srgbClr val="000099"/>
                    </a:solidFill>
                  </a:defRPr>
                </a:pPr>
                <a:endParaRPr lang="es-MX"/>
              </a:p>
            </c:txPr>
            <c:showVal val="1"/>
          </c:dLbls>
          <c:cat>
            <c:numRef>
              <c:f>'Datos '!$L$95:$P$95</c:f>
              <c:numCache>
                <c:formatCode>General</c:formatCode>
                <c:ptCount val="5"/>
                <c:pt idx="0">
                  <c:v>2007</c:v>
                </c:pt>
                <c:pt idx="1">
                  <c:v>2008</c:v>
                </c:pt>
                <c:pt idx="2">
                  <c:v>2009</c:v>
                </c:pt>
                <c:pt idx="3">
                  <c:v>2010</c:v>
                </c:pt>
                <c:pt idx="4">
                  <c:v>2011</c:v>
                </c:pt>
              </c:numCache>
            </c:numRef>
          </c:cat>
          <c:val>
            <c:numRef>
              <c:f>'Datos '!$L$96:$P$96</c:f>
              <c:numCache>
                <c:formatCode>#,##0</c:formatCode>
                <c:ptCount val="5"/>
                <c:pt idx="0">
                  <c:v>72</c:v>
                </c:pt>
                <c:pt idx="1">
                  <c:v>101</c:v>
                </c:pt>
                <c:pt idx="2">
                  <c:v>113</c:v>
                </c:pt>
                <c:pt idx="3">
                  <c:v>104</c:v>
                </c:pt>
                <c:pt idx="4">
                  <c:v>115</c:v>
                </c:pt>
              </c:numCache>
            </c:numRef>
          </c:val>
        </c:ser>
        <c:ser>
          <c:idx val="0"/>
          <c:order val="1"/>
          <c:tx>
            <c:strRef>
              <c:f>'Datos '!$B$97</c:f>
              <c:strCache>
                <c:ptCount val="1"/>
                <c:pt idx="0">
                  <c:v>Artículos  en extenso en Congresos Internacionales</c:v>
                </c:pt>
              </c:strCache>
            </c:strRef>
          </c:tx>
          <c:spPr>
            <a:solidFill>
              <a:srgbClr val="92D050"/>
            </a:solidFill>
            <a:ln w="25400">
              <a:noFill/>
            </a:ln>
            <a:effectLst/>
            <a:scene3d>
              <a:camera prst="orthographicFront"/>
              <a:lightRig rig="threePt" dir="t"/>
            </a:scene3d>
            <a:sp3d/>
          </c:spPr>
          <c:dLbls>
            <c:dLbl>
              <c:idx val="0"/>
              <c:layout>
                <c:manualLayout>
                  <c:x val="0"/>
                  <c:y val="1.52256661228929E-2"/>
                </c:manualLayout>
              </c:layout>
              <c:showVal val="1"/>
            </c:dLbl>
            <c:dLbl>
              <c:idx val="1"/>
              <c:layout>
                <c:manualLayout>
                  <c:x val="0"/>
                  <c:y val="1.0875475802066407E-2"/>
                </c:manualLayout>
              </c:layout>
              <c:showVal val="1"/>
            </c:dLbl>
            <c:dLbl>
              <c:idx val="2"/>
              <c:layout>
                <c:manualLayout>
                  <c:x val="0"/>
                  <c:y val="1.0875475802066407E-2"/>
                </c:manualLayout>
              </c:layout>
              <c:showVal val="1"/>
            </c:dLbl>
            <c:dLbl>
              <c:idx val="4"/>
              <c:layout>
                <c:manualLayout>
                  <c:x val="0"/>
                  <c:y val="8.7003806416530698E-3"/>
                </c:manualLayout>
              </c:layout>
              <c:dLblPos val="outEnd"/>
              <c:showVal val="1"/>
            </c:dLbl>
            <c:txPr>
              <a:bodyPr/>
              <a:lstStyle/>
              <a:p>
                <a:pPr>
                  <a:defRPr sz="2000">
                    <a:solidFill>
                      <a:srgbClr val="000099"/>
                    </a:solidFill>
                  </a:defRPr>
                </a:pPr>
                <a:endParaRPr lang="es-MX"/>
              </a:p>
            </c:txPr>
            <c:showVal val="1"/>
          </c:dLbls>
          <c:cat>
            <c:numRef>
              <c:f>'Datos '!$L$95:$P$95</c:f>
              <c:numCache>
                <c:formatCode>General</c:formatCode>
                <c:ptCount val="5"/>
                <c:pt idx="0">
                  <c:v>2007</c:v>
                </c:pt>
                <c:pt idx="1">
                  <c:v>2008</c:v>
                </c:pt>
                <c:pt idx="2">
                  <c:v>2009</c:v>
                </c:pt>
                <c:pt idx="3">
                  <c:v>2010</c:v>
                </c:pt>
                <c:pt idx="4">
                  <c:v>2011</c:v>
                </c:pt>
              </c:numCache>
            </c:numRef>
          </c:cat>
          <c:val>
            <c:numRef>
              <c:f>'Datos '!$L$97:$P$97</c:f>
              <c:numCache>
                <c:formatCode>General</c:formatCode>
                <c:ptCount val="5"/>
                <c:pt idx="0" formatCode="#,##0">
                  <c:v>141</c:v>
                </c:pt>
                <c:pt idx="1">
                  <c:v>129</c:v>
                </c:pt>
                <c:pt idx="2" formatCode="#,##0">
                  <c:v>130</c:v>
                </c:pt>
                <c:pt idx="3" formatCode="#,##0">
                  <c:v>78</c:v>
                </c:pt>
                <c:pt idx="4" formatCode="#,##0">
                  <c:v>83</c:v>
                </c:pt>
              </c:numCache>
            </c:numRef>
          </c:val>
        </c:ser>
        <c:dLbls>
          <c:showVal val="1"/>
        </c:dLbls>
        <c:axId val="114354432"/>
        <c:axId val="118853632"/>
      </c:barChart>
      <c:lineChart>
        <c:grouping val="standard"/>
        <c:ser>
          <c:idx val="2"/>
          <c:order val="2"/>
          <c:tx>
            <c:strRef>
              <c:f>'Datos '!$B$98</c:f>
              <c:strCache>
                <c:ptCount val="1"/>
                <c:pt idx="0">
                  <c:v>Índice Total</c:v>
                </c:pt>
              </c:strCache>
            </c:strRef>
          </c:tx>
          <c:spPr>
            <a:ln w="44450">
              <a:solidFill>
                <a:srgbClr val="002060"/>
              </a:solidFill>
              <a:prstDash val="solid"/>
            </a:ln>
          </c:spPr>
          <c:marker>
            <c:symbol val="diamond"/>
            <c:size val="7"/>
            <c:spPr>
              <a:solidFill>
                <a:srgbClr val="002060"/>
              </a:solidFill>
              <a:ln>
                <a:noFill/>
                <a:prstDash val="solid"/>
              </a:ln>
              <a:effectLst>
                <a:outerShdw dist="35921" dir="2700000" algn="br">
                  <a:srgbClr val="000000"/>
                </a:outerShdw>
              </a:effectLst>
            </c:spPr>
          </c:marker>
          <c:dLbls>
            <c:dLbl>
              <c:idx val="0"/>
              <c:layout>
                <c:manualLayout>
                  <c:x val="-1.3318534961154302E-2"/>
                  <c:y val="4.1326808047852104E-2"/>
                </c:manualLayout>
              </c:layout>
              <c:dLblPos val="r"/>
              <c:showVal val="1"/>
            </c:dLbl>
            <c:dLbl>
              <c:idx val="1"/>
              <c:layout>
                <c:manualLayout>
                  <c:x val="-1.0358860525342198E-2"/>
                  <c:y val="3.9151712887438801E-2"/>
                </c:manualLayout>
              </c:layout>
              <c:dLblPos val="r"/>
              <c:showVal val="1"/>
            </c:dLbl>
            <c:dLbl>
              <c:idx val="2"/>
              <c:layout>
                <c:manualLayout>
                  <c:x val="-1.0358860525342198E-2"/>
                  <c:y val="4.1326808047852104E-2"/>
                </c:manualLayout>
              </c:layout>
              <c:dLblPos val="r"/>
              <c:showVal val="1"/>
            </c:dLbl>
            <c:dLbl>
              <c:idx val="3"/>
              <c:layout>
                <c:manualLayout>
                  <c:x val="-1.4798372179060304E-2"/>
                  <c:y val="4.1326808047852104E-2"/>
                </c:manualLayout>
              </c:layout>
              <c:dLblPos val="r"/>
              <c:showVal val="1"/>
            </c:dLbl>
            <c:dLbl>
              <c:idx val="4"/>
              <c:layout>
                <c:manualLayout>
                  <c:x val="-1.6278325919581903E-2"/>
                  <c:y val="3.6976275192354802E-2"/>
                </c:manualLayout>
              </c:layout>
              <c:dLblPos val="r"/>
              <c:showVal val="1"/>
            </c:dLbl>
            <c:txPr>
              <a:bodyPr/>
              <a:lstStyle/>
              <a:p>
                <a:pPr>
                  <a:defRPr sz="1800">
                    <a:solidFill>
                      <a:schemeClr val="tx1"/>
                    </a:solidFill>
                  </a:defRPr>
                </a:pPr>
                <a:endParaRPr lang="es-MX"/>
              </a:p>
            </c:txPr>
            <c:showVal val="1"/>
          </c:dLbls>
          <c:cat>
            <c:numRef>
              <c:f>'Datos '!$L$95:$P$95</c:f>
              <c:numCache>
                <c:formatCode>General</c:formatCode>
                <c:ptCount val="5"/>
                <c:pt idx="0">
                  <c:v>2007</c:v>
                </c:pt>
                <c:pt idx="1">
                  <c:v>2008</c:v>
                </c:pt>
                <c:pt idx="2">
                  <c:v>2009</c:v>
                </c:pt>
                <c:pt idx="3">
                  <c:v>2010</c:v>
                </c:pt>
                <c:pt idx="4">
                  <c:v>2011</c:v>
                </c:pt>
              </c:numCache>
            </c:numRef>
          </c:cat>
          <c:val>
            <c:numRef>
              <c:f>'Datos '!$L$98:$P$98</c:f>
              <c:numCache>
                <c:formatCode>#,##0.0</c:formatCode>
                <c:ptCount val="5"/>
                <c:pt idx="0">
                  <c:v>6.0857142857142854</c:v>
                </c:pt>
                <c:pt idx="1">
                  <c:v>5.2272727272727284</c:v>
                </c:pt>
                <c:pt idx="2">
                  <c:v>5.0624999999999956</c:v>
                </c:pt>
                <c:pt idx="3">
                  <c:v>3.714285714285714</c:v>
                </c:pt>
                <c:pt idx="4">
                  <c:v>3.807692307692331</c:v>
                </c:pt>
              </c:numCache>
            </c:numRef>
          </c:val>
        </c:ser>
        <c:ser>
          <c:idx val="3"/>
          <c:order val="3"/>
          <c:tx>
            <c:strRef>
              <c:f>'Datos '!$B$99</c:f>
              <c:strCache>
                <c:ptCount val="1"/>
                <c:pt idx="0">
                  <c:v>Índice Revistas</c:v>
                </c:pt>
              </c:strCache>
            </c:strRef>
          </c:tx>
          <c:spPr>
            <a:ln w="44450">
              <a:solidFill>
                <a:srgbClr val="C00000"/>
              </a:solidFill>
            </a:ln>
          </c:spPr>
          <c:marker>
            <c:symbol val="circle"/>
            <c:size val="8"/>
            <c:spPr>
              <a:solidFill>
                <a:srgbClr val="C00000"/>
              </a:solidFill>
              <a:ln>
                <a:noFill/>
              </a:ln>
            </c:spPr>
          </c:marker>
          <c:dLbls>
            <c:dLbl>
              <c:idx val="0"/>
              <c:layout>
                <c:manualLayout>
                  <c:x val="-1.9237883832778399E-2"/>
                  <c:y val="-3.2626427406199011E-2"/>
                </c:manualLayout>
              </c:layout>
              <c:dLblPos val="r"/>
              <c:showVal val="1"/>
            </c:dLbl>
            <c:dLbl>
              <c:idx val="1"/>
              <c:layout>
                <c:manualLayout>
                  <c:x val="-1.7758046614872406E-2"/>
                  <c:y val="-3.0451332245785809E-2"/>
                </c:manualLayout>
              </c:layout>
              <c:dLblPos val="r"/>
              <c:showVal val="1"/>
            </c:dLbl>
            <c:dLbl>
              <c:idx val="2"/>
              <c:layout>
                <c:manualLayout>
                  <c:x val="-1.0358860525342198E-2"/>
                  <c:y val="-3.0451332245785809E-2"/>
                </c:manualLayout>
              </c:layout>
              <c:dLblPos val="r"/>
              <c:showVal val="1"/>
            </c:dLbl>
            <c:dLbl>
              <c:idx val="3"/>
              <c:layout>
                <c:manualLayout>
                  <c:x val="-1.7758046614872406E-2"/>
                  <c:y val="-3.6976617727026422E-2"/>
                </c:manualLayout>
              </c:layout>
              <c:dLblPos val="r"/>
              <c:showVal val="1"/>
            </c:dLbl>
            <c:dLbl>
              <c:idx val="4"/>
              <c:layout>
                <c:manualLayout>
                  <c:x val="-1.6278325919581903E-2"/>
                  <c:y val="-3.4801522566612411E-2"/>
                </c:manualLayout>
              </c:layout>
              <c:dLblPos val="r"/>
              <c:showVal val="1"/>
            </c:dLbl>
            <c:txPr>
              <a:bodyPr/>
              <a:lstStyle/>
              <a:p>
                <a:pPr>
                  <a:defRPr sz="1800" b="1">
                    <a:solidFill>
                      <a:srgbClr val="C00000"/>
                    </a:solidFill>
                  </a:defRPr>
                </a:pPr>
                <a:endParaRPr lang="es-MX"/>
              </a:p>
            </c:txPr>
            <c:showVal val="1"/>
          </c:dLbls>
          <c:cat>
            <c:numRef>
              <c:f>'Datos '!$L$95:$P$95</c:f>
              <c:numCache>
                <c:formatCode>General</c:formatCode>
                <c:ptCount val="5"/>
                <c:pt idx="0">
                  <c:v>2007</c:v>
                </c:pt>
                <c:pt idx="1">
                  <c:v>2008</c:v>
                </c:pt>
                <c:pt idx="2">
                  <c:v>2009</c:v>
                </c:pt>
                <c:pt idx="3">
                  <c:v>2010</c:v>
                </c:pt>
                <c:pt idx="4">
                  <c:v>2011</c:v>
                </c:pt>
              </c:numCache>
            </c:numRef>
          </c:cat>
          <c:val>
            <c:numRef>
              <c:f>'Datos '!$L$99:$P$99</c:f>
              <c:numCache>
                <c:formatCode>#,##0.0</c:formatCode>
                <c:ptCount val="5"/>
                <c:pt idx="0">
                  <c:v>2.05714285714286</c:v>
                </c:pt>
                <c:pt idx="1">
                  <c:v>2.295454545454545</c:v>
                </c:pt>
                <c:pt idx="2">
                  <c:v>2.3541666666666661</c:v>
                </c:pt>
                <c:pt idx="3">
                  <c:v>2.1224489795917907</c:v>
                </c:pt>
                <c:pt idx="4">
                  <c:v>2.2115384615384621</c:v>
                </c:pt>
              </c:numCache>
            </c:numRef>
          </c:val>
        </c:ser>
        <c:dLbls>
          <c:showVal val="1"/>
        </c:dLbls>
        <c:marker val="1"/>
        <c:axId val="118855168"/>
        <c:axId val="118856704"/>
      </c:lineChart>
      <c:catAx>
        <c:axId val="114354432"/>
        <c:scaling>
          <c:orientation val="minMax"/>
        </c:scaling>
        <c:axPos val="b"/>
        <c:numFmt formatCode="General" sourceLinked="1"/>
        <c:majorTickMark val="cross"/>
        <c:tickLblPos val="nextTo"/>
        <c:spPr>
          <a:ln w="3175">
            <a:solidFill>
              <a:srgbClr val="000000"/>
            </a:solidFill>
            <a:prstDash val="solid"/>
          </a:ln>
        </c:spPr>
        <c:txPr>
          <a:bodyPr rot="0" vert="horz"/>
          <a:lstStyle/>
          <a:p>
            <a:pPr>
              <a:defRPr b="0" i="1">
                <a:solidFill>
                  <a:schemeClr val="tx1">
                    <a:lumMod val="85000"/>
                    <a:lumOff val="15000"/>
                  </a:schemeClr>
                </a:solidFill>
              </a:defRPr>
            </a:pPr>
            <a:endParaRPr lang="es-MX"/>
          </a:p>
        </c:txPr>
        <c:crossAx val="118853632"/>
        <c:crosses val="autoZero"/>
        <c:lblAlgn val="ctr"/>
        <c:lblOffset val="100"/>
        <c:tickLblSkip val="1"/>
        <c:tickMarkSkip val="1"/>
      </c:catAx>
      <c:valAx>
        <c:axId val="118853632"/>
        <c:scaling>
          <c:orientation val="minMax"/>
          <c:max val="150"/>
        </c:scaling>
        <c:axPos val="l"/>
        <c:numFmt formatCode="#,##0" sourceLinked="1"/>
        <c:majorTickMark val="cross"/>
        <c:tickLblPos val="nextTo"/>
        <c:spPr>
          <a:ln w="3175">
            <a:solidFill>
              <a:srgbClr val="000000"/>
            </a:solidFill>
            <a:prstDash val="solid"/>
          </a:ln>
        </c:spPr>
        <c:txPr>
          <a:bodyPr rot="0" vert="horz"/>
          <a:lstStyle/>
          <a:p>
            <a:pPr>
              <a:defRPr b="0" i="1">
                <a:solidFill>
                  <a:schemeClr val="tx1">
                    <a:lumMod val="85000"/>
                    <a:lumOff val="15000"/>
                  </a:schemeClr>
                </a:solidFill>
              </a:defRPr>
            </a:pPr>
            <a:endParaRPr lang="es-MX"/>
          </a:p>
        </c:txPr>
        <c:crossAx val="114354432"/>
        <c:crosses val="autoZero"/>
        <c:crossBetween val="between"/>
        <c:majorUnit val="30"/>
      </c:valAx>
      <c:catAx>
        <c:axId val="118855168"/>
        <c:scaling>
          <c:orientation val="minMax"/>
        </c:scaling>
        <c:delete val="1"/>
        <c:axPos val="b"/>
        <c:numFmt formatCode="General" sourceLinked="1"/>
        <c:tickLblPos val="none"/>
        <c:crossAx val="118856704"/>
        <c:crosses val="autoZero"/>
        <c:lblAlgn val="ctr"/>
        <c:lblOffset val="100"/>
      </c:catAx>
      <c:valAx>
        <c:axId val="118856704"/>
        <c:scaling>
          <c:orientation val="minMax"/>
          <c:max val="7"/>
        </c:scaling>
        <c:axPos val="r"/>
        <c:numFmt formatCode="#,##0.0" sourceLinked="1"/>
        <c:majorTickMark val="cross"/>
        <c:tickLblPos val="nextTo"/>
        <c:spPr>
          <a:ln w="3175">
            <a:solidFill>
              <a:srgbClr val="000000"/>
            </a:solidFill>
            <a:prstDash val="solid"/>
          </a:ln>
        </c:spPr>
        <c:txPr>
          <a:bodyPr rot="0" vert="horz"/>
          <a:lstStyle/>
          <a:p>
            <a:pPr>
              <a:defRPr b="0" i="1">
                <a:solidFill>
                  <a:schemeClr val="tx1">
                    <a:lumMod val="85000"/>
                    <a:lumOff val="15000"/>
                  </a:schemeClr>
                </a:solidFill>
              </a:defRPr>
            </a:pPr>
            <a:endParaRPr lang="es-MX"/>
          </a:p>
        </c:txPr>
        <c:crossAx val="118855168"/>
        <c:crosses val="max"/>
        <c:crossBetween val="between"/>
      </c:valAx>
      <c:spPr>
        <a:noFill/>
        <a:ln w="25400">
          <a:noFill/>
        </a:ln>
      </c:spPr>
    </c:plotArea>
    <c:legend>
      <c:legendPos val="r"/>
      <c:layout>
        <c:manualLayout>
          <c:xMode val="edge"/>
          <c:yMode val="edge"/>
          <c:x val="1.7462306168401508E-2"/>
          <c:y val="0.7835780151411762"/>
          <c:w val="0.9731484119424052"/>
          <c:h val="0.2164219684611231"/>
        </c:manualLayout>
      </c:layout>
      <c:spPr>
        <a:noFill/>
        <a:ln w="25400">
          <a:noFill/>
        </a:ln>
      </c:spPr>
      <c:txPr>
        <a:bodyPr/>
        <a:lstStyle/>
        <a:p>
          <a:pPr>
            <a:defRPr b="0">
              <a:solidFill>
                <a:srgbClr val="000099"/>
              </a:solidFill>
            </a:defRPr>
          </a:pPr>
          <a:endParaRPr lang="es-MX"/>
        </a:p>
      </c:txPr>
    </c:legend>
    <c:plotVisOnly val="1"/>
    <c:dispBlanksAs val="gap"/>
  </c:chart>
  <c:spPr>
    <a:noFill/>
    <a:ln w="9525">
      <a:noFill/>
    </a:ln>
  </c:spPr>
  <c:txPr>
    <a:bodyPr/>
    <a:lstStyle/>
    <a:p>
      <a:pPr>
        <a:defRPr sz="1800" b="1" i="0" u="none" strike="noStrike" baseline="0">
          <a:solidFill>
            <a:srgbClr val="000000"/>
          </a:solidFill>
          <a:latin typeface="+mn-lt"/>
          <a:ea typeface="Arial"/>
          <a:cs typeface="Arial"/>
        </a:defRPr>
      </a:pPr>
      <a:endParaRPr lang="es-MX"/>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0.14613392526822"/>
          <c:y val="8.3197389885807715E-2"/>
          <c:w val="0.71846096929337799"/>
          <c:h val="0.49537792278412213"/>
        </c:manualLayout>
      </c:layout>
      <c:barChart>
        <c:barDir val="col"/>
        <c:grouping val="clustered"/>
        <c:ser>
          <c:idx val="1"/>
          <c:order val="0"/>
          <c:tx>
            <c:strRef>
              <c:f>'Datos '!$B$189</c:f>
              <c:strCache>
                <c:ptCount val="1"/>
                <c:pt idx="0">
                  <c:v>Maestría en Ciencia de Materiales</c:v>
                </c:pt>
              </c:strCache>
            </c:strRef>
          </c:tx>
          <c:spPr>
            <a:solidFill>
              <a:srgbClr val="0000FF"/>
            </a:solidFill>
            <a:ln w="25400">
              <a:noFill/>
            </a:ln>
          </c:spPr>
          <c:dLbls>
            <c:dLbl>
              <c:idx val="0"/>
              <c:layout>
                <c:manualLayout>
                  <c:x val="-2.4369539823060407E-3"/>
                  <c:y val="8.6406083415755484E-3"/>
                </c:manualLayout>
              </c:layout>
              <c:dLblPos val="outEnd"/>
              <c:showVal val="1"/>
            </c:dLbl>
            <c:dLbl>
              <c:idx val="1"/>
              <c:layout>
                <c:manualLayout>
                  <c:x val="1.1886472015637708E-3"/>
                  <c:y val="9.048395867319179E-3"/>
                </c:manualLayout>
              </c:layout>
              <c:dLblPos val="outEnd"/>
              <c:showVal val="1"/>
            </c:dLbl>
            <c:dLbl>
              <c:idx val="2"/>
              <c:layout>
                <c:manualLayout>
                  <c:x val="-3.3248563130496007E-3"/>
                  <c:y val="1.0978750005352101E-2"/>
                </c:manualLayout>
              </c:layout>
              <c:dLblPos val="outEnd"/>
              <c:showVal val="1"/>
            </c:dLbl>
            <c:dLbl>
              <c:idx val="3"/>
              <c:layout>
                <c:manualLayout>
                  <c:x val="-6.9214433656394152E-5"/>
                  <c:y val="1.2436063762829103E-2"/>
                </c:manualLayout>
              </c:layout>
              <c:dLblPos val="outEnd"/>
              <c:showVal val="1"/>
            </c:dLbl>
            <c:dLbl>
              <c:idx val="4"/>
              <c:layout>
                <c:manualLayout>
                  <c:x val="-4.5827179482697796E-3"/>
                  <c:y val="7.5258292550299116E-3"/>
                </c:manualLayout>
              </c:layout>
              <c:dLblPos val="outEnd"/>
              <c:showVal val="1"/>
            </c:dLbl>
            <c:spPr>
              <a:noFill/>
              <a:ln w="25400">
                <a:noFill/>
              </a:ln>
            </c:spPr>
            <c:showVal val="1"/>
          </c:dLbls>
          <c:cat>
            <c:numRef>
              <c:f>'Datos '!$L$188:$P$188</c:f>
              <c:numCache>
                <c:formatCode>General</c:formatCode>
                <c:ptCount val="5"/>
                <c:pt idx="0">
                  <c:v>2007</c:v>
                </c:pt>
                <c:pt idx="1">
                  <c:v>2008</c:v>
                </c:pt>
                <c:pt idx="2">
                  <c:v>2009</c:v>
                </c:pt>
                <c:pt idx="3">
                  <c:v>2010</c:v>
                </c:pt>
                <c:pt idx="4">
                  <c:v>2011</c:v>
                </c:pt>
              </c:numCache>
            </c:numRef>
          </c:cat>
          <c:val>
            <c:numRef>
              <c:f>'Datos '!$L$189:$P$189</c:f>
              <c:numCache>
                <c:formatCode>General</c:formatCode>
                <c:ptCount val="5"/>
                <c:pt idx="0">
                  <c:v>51</c:v>
                </c:pt>
                <c:pt idx="1">
                  <c:v>43</c:v>
                </c:pt>
                <c:pt idx="2">
                  <c:v>36</c:v>
                </c:pt>
                <c:pt idx="3">
                  <c:v>70</c:v>
                </c:pt>
                <c:pt idx="4">
                  <c:v>70</c:v>
                </c:pt>
              </c:numCache>
            </c:numRef>
          </c:val>
        </c:ser>
        <c:ser>
          <c:idx val="0"/>
          <c:order val="1"/>
          <c:tx>
            <c:strRef>
              <c:f>'Datos '!$B$190</c:f>
              <c:strCache>
                <c:ptCount val="1"/>
                <c:pt idx="0">
                  <c:v>Doctorado en Ciencia de Materiales</c:v>
                </c:pt>
              </c:strCache>
            </c:strRef>
          </c:tx>
          <c:spPr>
            <a:solidFill>
              <a:schemeClr val="tx1">
                <a:lumMod val="50000"/>
                <a:lumOff val="50000"/>
              </a:schemeClr>
            </a:solidFill>
            <a:ln w="25400">
              <a:noFill/>
            </a:ln>
          </c:spPr>
          <c:dLbls>
            <c:dLbl>
              <c:idx val="0"/>
              <c:layout>
                <c:manualLayout>
                  <c:x val="1.2582112030668901E-3"/>
                  <c:y val="-6.2207721587819514E-3"/>
                </c:manualLayout>
              </c:layout>
              <c:dLblPos val="outEnd"/>
              <c:showVal val="1"/>
            </c:dLbl>
            <c:dLbl>
              <c:idx val="1"/>
              <c:layout>
                <c:manualLayout>
                  <c:x val="2.445809701090281E-4"/>
                  <c:y val="-1.2940959867781703E-3"/>
                </c:manualLayout>
              </c:layout>
              <c:dLblPos val="outEnd"/>
              <c:showVal val="1"/>
            </c:dLbl>
            <c:dLbl>
              <c:idx val="2"/>
              <c:layout>
                <c:manualLayout>
                  <c:x val="-7.3956904110627521E-4"/>
                  <c:y val="-1.7183251767264908E-3"/>
                </c:manualLayout>
              </c:layout>
              <c:dLblPos val="outEnd"/>
              <c:showVal val="1"/>
            </c:dLbl>
            <c:dLbl>
              <c:idx val="3"/>
              <c:layout>
                <c:manualLayout>
                  <c:x val="1.0362356203809104E-3"/>
                  <c:y val="-7.9663288418474424E-3"/>
                </c:manualLayout>
              </c:layout>
              <c:dLblPos val="outEnd"/>
              <c:showVal val="1"/>
            </c:dLbl>
            <c:dLbl>
              <c:idx val="4"/>
              <c:layout>
                <c:manualLayout>
                  <c:x val="-2.7373492852795218E-3"/>
                  <c:y val="2.9961507666354413E-3"/>
                </c:manualLayout>
              </c:layout>
              <c:dLblPos val="outEnd"/>
              <c:showVal val="1"/>
            </c:dLbl>
            <c:spPr>
              <a:noFill/>
              <a:ln w="25400">
                <a:noFill/>
              </a:ln>
            </c:spPr>
            <c:showVal val="1"/>
          </c:dLbls>
          <c:cat>
            <c:numRef>
              <c:f>'Datos '!$L$188:$P$188</c:f>
              <c:numCache>
                <c:formatCode>General</c:formatCode>
                <c:ptCount val="5"/>
                <c:pt idx="0">
                  <c:v>2007</c:v>
                </c:pt>
                <c:pt idx="1">
                  <c:v>2008</c:v>
                </c:pt>
                <c:pt idx="2">
                  <c:v>2009</c:v>
                </c:pt>
                <c:pt idx="3">
                  <c:v>2010</c:v>
                </c:pt>
                <c:pt idx="4">
                  <c:v>2011</c:v>
                </c:pt>
              </c:numCache>
            </c:numRef>
          </c:cat>
          <c:val>
            <c:numRef>
              <c:f>'Datos '!$L$190:$P$190</c:f>
              <c:numCache>
                <c:formatCode>General</c:formatCode>
                <c:ptCount val="5"/>
                <c:pt idx="0">
                  <c:v>136</c:v>
                </c:pt>
                <c:pt idx="1">
                  <c:v>155</c:v>
                </c:pt>
                <c:pt idx="2">
                  <c:v>159</c:v>
                </c:pt>
                <c:pt idx="3">
                  <c:v>158</c:v>
                </c:pt>
                <c:pt idx="4">
                  <c:v>138</c:v>
                </c:pt>
              </c:numCache>
            </c:numRef>
          </c:val>
        </c:ser>
        <c:ser>
          <c:idx val="5"/>
          <c:order val="2"/>
          <c:tx>
            <c:strRef>
              <c:f>'Datos '!$B$191</c:f>
              <c:strCache>
                <c:ptCount val="1"/>
                <c:pt idx="0">
                  <c:v>Maestría en Ciencia y Tecnología Ambiental</c:v>
                </c:pt>
              </c:strCache>
            </c:strRef>
          </c:tx>
          <c:spPr>
            <a:solidFill>
              <a:schemeClr val="bg2">
                <a:lumMod val="25000"/>
              </a:schemeClr>
            </a:solidFill>
            <a:ln w="25400">
              <a:noFill/>
            </a:ln>
          </c:spPr>
          <c:dLbls>
            <c:dLbl>
              <c:idx val="0"/>
              <c:layout>
                <c:manualLayout>
                  <c:x val="-1.3876678289797806E-3"/>
                  <c:y val="1.26482639914709E-2"/>
                </c:manualLayout>
              </c:layout>
              <c:dLblPos val="outEnd"/>
              <c:showVal val="1"/>
            </c:dLbl>
            <c:dLbl>
              <c:idx val="1"/>
              <c:layout>
                <c:manualLayout>
                  <c:x val="-1.46165968987506E-3"/>
                  <c:y val="1.5508428493746704E-2"/>
                </c:manualLayout>
              </c:layout>
              <c:dLblPos val="outEnd"/>
              <c:showVal val="1"/>
            </c:dLbl>
            <c:dLbl>
              <c:idx val="2"/>
              <c:layout>
                <c:manualLayout>
                  <c:x val="-1.9056108552468404E-3"/>
                  <c:y val="9.1950007064777704E-3"/>
                </c:manualLayout>
              </c:layout>
              <c:dLblPos val="outEnd"/>
              <c:showVal val="1"/>
            </c:dLbl>
            <c:dLbl>
              <c:idx val="3"/>
              <c:layout>
                <c:manualLayout>
                  <c:x val="2.8298682420524615E-3"/>
                  <c:y val="1.3790103317020307E-2"/>
                </c:manualLayout>
              </c:layout>
              <c:dLblPos val="outEnd"/>
              <c:showVal val="1"/>
            </c:dLbl>
            <c:dLbl>
              <c:idx val="4"/>
              <c:layout>
                <c:manualLayout>
                  <c:x val="9.0607985877461138E-4"/>
                  <c:y val="8.368635812856429E-3"/>
                </c:manualLayout>
              </c:layout>
              <c:dLblPos val="outEnd"/>
              <c:showVal val="1"/>
            </c:dLbl>
            <c:spPr>
              <a:noFill/>
              <a:ln w="25400">
                <a:noFill/>
              </a:ln>
            </c:spPr>
            <c:showVal val="1"/>
          </c:dLbls>
          <c:cat>
            <c:numRef>
              <c:f>'Datos '!$L$188:$P$188</c:f>
              <c:numCache>
                <c:formatCode>General</c:formatCode>
                <c:ptCount val="5"/>
                <c:pt idx="0">
                  <c:v>2007</c:v>
                </c:pt>
                <c:pt idx="1">
                  <c:v>2008</c:v>
                </c:pt>
                <c:pt idx="2">
                  <c:v>2009</c:v>
                </c:pt>
                <c:pt idx="3">
                  <c:v>2010</c:v>
                </c:pt>
                <c:pt idx="4">
                  <c:v>2011</c:v>
                </c:pt>
              </c:numCache>
            </c:numRef>
          </c:cat>
          <c:val>
            <c:numRef>
              <c:f>'Datos '!$L$191:$P$191</c:f>
              <c:numCache>
                <c:formatCode>General</c:formatCode>
                <c:ptCount val="5"/>
                <c:pt idx="0">
                  <c:v>19</c:v>
                </c:pt>
                <c:pt idx="1">
                  <c:v>24</c:v>
                </c:pt>
                <c:pt idx="2">
                  <c:v>31</c:v>
                </c:pt>
                <c:pt idx="3">
                  <c:v>32</c:v>
                </c:pt>
                <c:pt idx="4">
                  <c:v>36</c:v>
                </c:pt>
              </c:numCache>
            </c:numRef>
          </c:val>
        </c:ser>
        <c:ser>
          <c:idx val="6"/>
          <c:order val="3"/>
          <c:tx>
            <c:strRef>
              <c:f>'Datos '!$B$192</c:f>
              <c:strCache>
                <c:ptCount val="1"/>
                <c:pt idx="0">
                  <c:v>Doctorado en Ciencia y Tecnología Ambiental</c:v>
                </c:pt>
              </c:strCache>
            </c:strRef>
          </c:tx>
          <c:spPr>
            <a:solidFill>
              <a:srgbClr val="92D050"/>
            </a:solidFill>
            <a:ln w="25400">
              <a:noFill/>
            </a:ln>
          </c:spPr>
          <c:dLbls>
            <c:dLbl>
              <c:idx val="0"/>
              <c:layout>
                <c:manualLayout>
                  <c:x val="5.7963009895684011E-3"/>
                  <c:y val="9.7553874281213915E-3"/>
                </c:manualLayout>
              </c:layout>
              <c:dLblPos val="outEnd"/>
              <c:showVal val="1"/>
            </c:dLbl>
            <c:dLbl>
              <c:idx val="1"/>
              <c:layout>
                <c:manualLayout>
                  <c:x val="5.4287886600190517E-4"/>
                  <c:y val="1.2457814714433104E-2"/>
                </c:manualLayout>
              </c:layout>
              <c:dLblPos val="outEnd"/>
              <c:showVal val="1"/>
            </c:dLbl>
            <c:dLbl>
              <c:idx val="2"/>
              <c:layout>
                <c:manualLayout>
                  <c:x val="1.2088056140596199E-3"/>
                  <c:y val="1.2757018749491499E-2"/>
                </c:manualLayout>
              </c:layout>
              <c:dLblPos val="outEnd"/>
              <c:showVal val="1"/>
            </c:dLbl>
            <c:dLbl>
              <c:idx val="3"/>
              <c:layout>
                <c:manualLayout>
                  <c:x val="-7.1498276921823432E-4"/>
                  <c:y val="8.2490912127011051E-3"/>
                </c:manualLayout>
              </c:layout>
              <c:dLblPos val="outEnd"/>
              <c:showVal val="1"/>
            </c:dLbl>
            <c:dLbl>
              <c:idx val="4"/>
              <c:layout>
                <c:manualLayout>
                  <c:x val="2.3297531759695414E-3"/>
                  <c:y val="5.5139518653154508E-3"/>
                </c:manualLayout>
              </c:layout>
              <c:dLblPos val="outEnd"/>
              <c:showVal val="1"/>
            </c:dLbl>
            <c:spPr>
              <a:noFill/>
              <a:ln w="25400">
                <a:noFill/>
              </a:ln>
            </c:spPr>
            <c:showVal val="1"/>
          </c:dLbls>
          <c:cat>
            <c:numRef>
              <c:f>'Datos '!$L$188:$P$188</c:f>
              <c:numCache>
                <c:formatCode>General</c:formatCode>
                <c:ptCount val="5"/>
                <c:pt idx="0">
                  <c:v>2007</c:v>
                </c:pt>
                <c:pt idx="1">
                  <c:v>2008</c:v>
                </c:pt>
                <c:pt idx="2">
                  <c:v>2009</c:v>
                </c:pt>
                <c:pt idx="3">
                  <c:v>2010</c:v>
                </c:pt>
                <c:pt idx="4">
                  <c:v>2011</c:v>
                </c:pt>
              </c:numCache>
            </c:numRef>
          </c:cat>
          <c:val>
            <c:numRef>
              <c:f>'Datos '!$L$192:$P$192</c:f>
              <c:numCache>
                <c:formatCode>General</c:formatCode>
                <c:ptCount val="5"/>
                <c:pt idx="0">
                  <c:v>14</c:v>
                </c:pt>
                <c:pt idx="1">
                  <c:v>13</c:v>
                </c:pt>
                <c:pt idx="2">
                  <c:v>6</c:v>
                </c:pt>
                <c:pt idx="3">
                  <c:v>7</c:v>
                </c:pt>
                <c:pt idx="4">
                  <c:v>16</c:v>
                </c:pt>
              </c:numCache>
            </c:numRef>
          </c:val>
        </c:ser>
        <c:axId val="119127040"/>
        <c:axId val="121713408"/>
      </c:barChart>
      <c:lineChart>
        <c:grouping val="standard"/>
        <c:ser>
          <c:idx val="2"/>
          <c:order val="4"/>
          <c:tx>
            <c:strRef>
              <c:f>'Datos '!$B$195</c:f>
              <c:strCache>
                <c:ptCount val="1"/>
                <c:pt idx="0">
                  <c:v>Total de alumnos matriculados</c:v>
                </c:pt>
              </c:strCache>
            </c:strRef>
          </c:tx>
          <c:spPr>
            <a:ln>
              <a:solidFill>
                <a:srgbClr val="000066"/>
              </a:solidFill>
            </a:ln>
          </c:spPr>
          <c:marker>
            <c:symbol val="circle"/>
            <c:size val="7"/>
            <c:spPr>
              <a:solidFill>
                <a:srgbClr val="000066"/>
              </a:solidFill>
            </c:spPr>
          </c:marker>
          <c:dLbls>
            <c:dLbl>
              <c:idx val="0"/>
              <c:layout>
                <c:manualLayout>
                  <c:x val="-3.4628190899001106E-2"/>
                  <c:y val="-2.4225079532268906E-2"/>
                </c:manualLayout>
              </c:layout>
              <c:dLblPos val="r"/>
              <c:showVal val="1"/>
            </c:dLbl>
            <c:dLbl>
              <c:idx val="1"/>
              <c:layout>
                <c:manualLayout>
                  <c:x val="-3.4702182759896408E-2"/>
                  <c:y val="-3.8885220913454609E-2"/>
                </c:manualLayout>
              </c:layout>
              <c:dLblPos val="r"/>
              <c:showVal val="1"/>
            </c:dLbl>
            <c:dLbl>
              <c:idx val="2"/>
              <c:layout>
                <c:manualLayout>
                  <c:x val="-3.2556418793932708E-2"/>
                  <c:y val="-3.3257205002718906E-2"/>
                </c:manualLayout>
              </c:layout>
              <c:dLblPos val="r"/>
              <c:showVal val="1"/>
            </c:dLbl>
            <c:dLbl>
              <c:idx val="3"/>
              <c:layout>
                <c:manualLayout>
                  <c:x val="-2.3751387347391805E-2"/>
                  <c:y val="-3.5823817292006621E-2"/>
                </c:manualLayout>
              </c:layout>
              <c:dLblPos val="r"/>
              <c:showVal val="1"/>
            </c:dLbl>
            <c:dLbl>
              <c:idx val="4"/>
              <c:layout>
                <c:manualLayout>
                  <c:x val="-2.0865704772475405E-2"/>
                  <c:y val="-3.3262685557453792E-2"/>
                </c:manualLayout>
              </c:layout>
              <c:dLblPos val="r"/>
              <c:showVal val="1"/>
            </c:dLbl>
            <c:spPr>
              <a:noFill/>
              <a:ln w="25400">
                <a:noFill/>
              </a:ln>
            </c:spPr>
            <c:showVal val="1"/>
          </c:dLbls>
          <c:cat>
            <c:numRef>
              <c:f>'Datos '!$K$188:$O$188</c:f>
              <c:numCache>
                <c:formatCode>General</c:formatCode>
                <c:ptCount val="5"/>
                <c:pt idx="0">
                  <c:v>2006</c:v>
                </c:pt>
                <c:pt idx="1">
                  <c:v>2007</c:v>
                </c:pt>
                <c:pt idx="2">
                  <c:v>2008</c:v>
                </c:pt>
                <c:pt idx="3">
                  <c:v>2009</c:v>
                </c:pt>
                <c:pt idx="4">
                  <c:v>2010</c:v>
                </c:pt>
              </c:numCache>
            </c:numRef>
          </c:cat>
          <c:val>
            <c:numRef>
              <c:f>'Datos '!$L$195:$P$195</c:f>
              <c:numCache>
                <c:formatCode>#,##0</c:formatCode>
                <c:ptCount val="5"/>
                <c:pt idx="0">
                  <c:v>236</c:v>
                </c:pt>
                <c:pt idx="1">
                  <c:v>268</c:v>
                </c:pt>
                <c:pt idx="2">
                  <c:v>267</c:v>
                </c:pt>
                <c:pt idx="3">
                  <c:v>272</c:v>
                </c:pt>
                <c:pt idx="4">
                  <c:v>260</c:v>
                </c:pt>
              </c:numCache>
            </c:numRef>
          </c:val>
        </c:ser>
        <c:marker val="1"/>
        <c:axId val="119127040"/>
        <c:axId val="121713408"/>
      </c:lineChart>
      <c:lineChart>
        <c:grouping val="standard"/>
        <c:ser>
          <c:idx val="3"/>
          <c:order val="5"/>
          <c:tx>
            <c:strRef>
              <c:f>'Datos '!$B$196</c:f>
              <c:strCache>
                <c:ptCount val="1"/>
                <c:pt idx="0">
                  <c:v>Índice: alumnos por investigador</c:v>
                </c:pt>
              </c:strCache>
            </c:strRef>
          </c:tx>
          <c:spPr>
            <a:ln>
              <a:solidFill>
                <a:srgbClr val="C00000"/>
              </a:solidFill>
            </a:ln>
          </c:spPr>
          <c:marker>
            <c:symbol val="x"/>
            <c:size val="9"/>
            <c:spPr>
              <a:ln>
                <a:solidFill>
                  <a:srgbClr val="C00000"/>
                </a:solidFill>
              </a:ln>
            </c:spPr>
          </c:marker>
          <c:dLbls>
            <c:dLbl>
              <c:idx val="0"/>
              <c:layout>
                <c:manualLayout>
                  <c:x val="-2.2419533851276402E-2"/>
                  <c:y val="-4.2825568500511717E-2"/>
                </c:manualLayout>
              </c:layout>
              <c:dLblPos val="r"/>
              <c:showVal val="1"/>
            </c:dLbl>
            <c:dLbl>
              <c:idx val="1"/>
              <c:layout>
                <c:manualLayout>
                  <c:x val="-3.6921938586756013E-2"/>
                  <c:y val="3.1109683883315604E-2"/>
                </c:manualLayout>
              </c:layout>
              <c:dLblPos val="r"/>
              <c:showVal val="1"/>
            </c:dLbl>
            <c:dLbl>
              <c:idx val="2"/>
              <c:layout>
                <c:manualLayout>
                  <c:x val="-2.5157232704402607E-2"/>
                  <c:y val="-3.0365869845388395E-2"/>
                </c:manualLayout>
              </c:layout>
              <c:dLblPos val="r"/>
              <c:showVal val="1"/>
            </c:dLbl>
            <c:dLbl>
              <c:idx val="3"/>
              <c:layout>
                <c:manualLayout>
                  <c:x val="-2.7081021087680408E-2"/>
                  <c:y val="-3.1389363442130912E-2"/>
                </c:manualLayout>
              </c:layout>
              <c:dLblPos val="r"/>
              <c:showVal val="1"/>
            </c:dLbl>
            <c:dLbl>
              <c:idx val="4"/>
              <c:layout>
                <c:manualLayout>
                  <c:x val="-3.2334443211246705E-2"/>
                  <c:y val="-3.1393645125517816E-2"/>
                </c:manualLayout>
              </c:layout>
              <c:dLblPos val="r"/>
              <c:showVal val="1"/>
            </c:dLbl>
            <c:spPr>
              <a:noFill/>
              <a:ln w="25400">
                <a:noFill/>
              </a:ln>
            </c:spPr>
            <c:showVal val="1"/>
          </c:dLbls>
          <c:cat>
            <c:numRef>
              <c:f>'Datos '!$L$188:$P$188</c:f>
              <c:numCache>
                <c:formatCode>General</c:formatCode>
                <c:ptCount val="5"/>
                <c:pt idx="0">
                  <c:v>2007</c:v>
                </c:pt>
                <c:pt idx="1">
                  <c:v>2008</c:v>
                </c:pt>
                <c:pt idx="2">
                  <c:v>2009</c:v>
                </c:pt>
                <c:pt idx="3">
                  <c:v>2010</c:v>
                </c:pt>
                <c:pt idx="4">
                  <c:v>2011</c:v>
                </c:pt>
              </c:numCache>
            </c:numRef>
          </c:cat>
          <c:val>
            <c:numRef>
              <c:f>'Datos '!$L$196:$P$196</c:f>
              <c:numCache>
                <c:formatCode>#,##0.0</c:formatCode>
                <c:ptCount val="5"/>
                <c:pt idx="0">
                  <c:v>6.7428571428571429</c:v>
                </c:pt>
                <c:pt idx="1">
                  <c:v>6.0909090909090908</c:v>
                </c:pt>
                <c:pt idx="2">
                  <c:v>5.5624999999999956</c:v>
                </c:pt>
                <c:pt idx="3">
                  <c:v>5.5510204081632724</c:v>
                </c:pt>
                <c:pt idx="4">
                  <c:v>5</c:v>
                </c:pt>
              </c:numCache>
            </c:numRef>
          </c:val>
        </c:ser>
        <c:marker val="1"/>
        <c:axId val="121715328"/>
        <c:axId val="121717120"/>
      </c:lineChart>
      <c:catAx>
        <c:axId val="119127040"/>
        <c:scaling>
          <c:orientation val="minMax"/>
        </c:scaling>
        <c:axPos val="b"/>
        <c:numFmt formatCode="General" sourceLinked="0"/>
        <c:majorTickMark val="cross"/>
        <c:tickLblPos val="nextTo"/>
        <c:spPr>
          <a:ln w="3175">
            <a:solidFill>
              <a:srgbClr val="000000"/>
            </a:solidFill>
            <a:prstDash val="solid"/>
          </a:ln>
        </c:spPr>
        <c:txPr>
          <a:bodyPr rot="0" vert="horz"/>
          <a:lstStyle/>
          <a:p>
            <a:pPr>
              <a:defRPr>
                <a:solidFill>
                  <a:schemeClr val="tx1">
                    <a:lumMod val="75000"/>
                    <a:lumOff val="25000"/>
                  </a:schemeClr>
                </a:solidFill>
              </a:defRPr>
            </a:pPr>
            <a:endParaRPr lang="es-MX"/>
          </a:p>
        </c:txPr>
        <c:crossAx val="121713408"/>
        <c:crosses val="autoZero"/>
        <c:lblAlgn val="ctr"/>
        <c:lblOffset val="100"/>
        <c:tickLblSkip val="1"/>
        <c:tickMarkSkip val="1"/>
      </c:catAx>
      <c:valAx>
        <c:axId val="121713408"/>
        <c:scaling>
          <c:orientation val="minMax"/>
          <c:max val="280"/>
          <c:min val="0"/>
        </c:scaling>
        <c:axPos val="l"/>
        <c:title>
          <c:tx>
            <c:rich>
              <a:bodyPr/>
              <a:lstStyle/>
              <a:p>
                <a:pPr>
                  <a:defRPr/>
                </a:pPr>
                <a:r>
                  <a:rPr lang="es-MX" sz="2000" dirty="0"/>
                  <a:t>Número de Alumnos</a:t>
                </a:r>
              </a:p>
            </c:rich>
          </c:tx>
          <c:layout>
            <c:manualLayout>
              <c:xMode val="edge"/>
              <c:yMode val="edge"/>
              <c:x val="1.7758046614872406E-2"/>
              <c:y val="0.11795179664721903"/>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a:solidFill>
                  <a:schemeClr val="tx1">
                    <a:lumMod val="75000"/>
                    <a:lumOff val="25000"/>
                  </a:schemeClr>
                </a:solidFill>
              </a:defRPr>
            </a:pPr>
            <a:endParaRPr lang="es-MX"/>
          </a:p>
        </c:txPr>
        <c:crossAx val="119127040"/>
        <c:crosses val="autoZero"/>
        <c:crossBetween val="between"/>
        <c:majorUnit val="40"/>
      </c:valAx>
      <c:catAx>
        <c:axId val="121715328"/>
        <c:scaling>
          <c:orientation val="minMax"/>
        </c:scaling>
        <c:delete val="1"/>
        <c:axPos val="b"/>
        <c:numFmt formatCode="General" sourceLinked="1"/>
        <c:tickLblPos val="none"/>
        <c:crossAx val="121717120"/>
        <c:crosses val="autoZero"/>
        <c:lblAlgn val="ctr"/>
        <c:lblOffset val="100"/>
      </c:catAx>
      <c:valAx>
        <c:axId val="121717120"/>
        <c:scaling>
          <c:orientation val="minMax"/>
          <c:max val="7"/>
        </c:scaling>
        <c:axPos val="r"/>
        <c:numFmt formatCode="#,##0.0" sourceLinked="1"/>
        <c:majorTickMark val="cross"/>
        <c:tickLblPos val="nextTo"/>
        <c:spPr>
          <a:ln w="3175">
            <a:solidFill>
              <a:srgbClr val="000000"/>
            </a:solidFill>
            <a:prstDash val="solid"/>
          </a:ln>
        </c:spPr>
        <c:txPr>
          <a:bodyPr rot="0" vert="horz"/>
          <a:lstStyle/>
          <a:p>
            <a:pPr>
              <a:defRPr>
                <a:solidFill>
                  <a:schemeClr val="tx1">
                    <a:lumMod val="75000"/>
                    <a:lumOff val="25000"/>
                  </a:schemeClr>
                </a:solidFill>
              </a:defRPr>
            </a:pPr>
            <a:endParaRPr lang="es-MX"/>
          </a:p>
        </c:txPr>
        <c:crossAx val="121715328"/>
        <c:crosses val="max"/>
        <c:crossBetween val="between"/>
      </c:valAx>
      <c:spPr>
        <a:noFill/>
        <a:ln w="25400">
          <a:noFill/>
        </a:ln>
      </c:spPr>
    </c:plotArea>
    <c:plotVisOnly val="1"/>
    <c:dispBlanksAs val="gap"/>
  </c:chart>
  <c:spPr>
    <a:noFill/>
    <a:ln w="9525">
      <a:noFill/>
    </a:ln>
  </c:spPr>
  <c:txPr>
    <a:bodyPr/>
    <a:lstStyle/>
    <a:p>
      <a:pPr>
        <a:defRPr sz="1800" b="1" i="0" u="none" strike="noStrike" baseline="0">
          <a:solidFill>
            <a:srgbClr val="3333CC"/>
          </a:solidFill>
          <a:latin typeface="+mn-lt"/>
          <a:ea typeface="Arial"/>
          <a:cs typeface="Arial"/>
        </a:defRPr>
      </a:pPr>
      <a:endParaRPr lang="es-MX"/>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es-MX"/>
  <c:style val="18"/>
  <c:chart>
    <c:title>
      <c:tx>
        <c:rich>
          <a:bodyPr/>
          <a:lstStyle/>
          <a:p>
            <a:pPr>
              <a:defRPr/>
            </a:pPr>
            <a:r>
              <a:rPr lang="es-ES" dirty="0"/>
              <a:t>Clasificación por área (total de alumnos)</a:t>
            </a:r>
          </a:p>
        </c:rich>
      </c:tx>
      <c:layout/>
      <c:spPr>
        <a:noFill/>
        <a:ln w="25402">
          <a:noFill/>
        </a:ln>
      </c:spPr>
    </c:title>
    <c:plotArea>
      <c:layout>
        <c:manualLayout>
          <c:layoutTarget val="inner"/>
          <c:xMode val="edge"/>
          <c:yMode val="edge"/>
          <c:x val="0.4433277778456563"/>
          <c:y val="0.12473530982139502"/>
          <c:w val="0.53463122743141023"/>
          <c:h val="0.81791053704369121"/>
        </c:manualLayout>
      </c:layout>
      <c:barChart>
        <c:barDir val="bar"/>
        <c:grouping val="clustered"/>
        <c:ser>
          <c:idx val="0"/>
          <c:order val="0"/>
          <c:spPr>
            <a:gradFill rotWithShape="0">
              <a:gsLst>
                <a:gs pos="0">
                  <a:srgbClr val="3F80CD"/>
                </a:gs>
                <a:gs pos="100000">
                  <a:srgbClr val="9BC1FF"/>
                </a:gs>
              </a:gsLst>
              <a:lin ang="16200000"/>
            </a:gradFill>
            <a:ln w="25402">
              <a:noFill/>
            </a:ln>
            <a:effectLst>
              <a:outerShdw dist="35921" dir="2700000" algn="br">
                <a:srgbClr val="000000"/>
              </a:outerShdw>
            </a:effectLst>
          </c:spPr>
          <c:cat>
            <c:strRef>
              <c:f>Grafico!$C$27:$C$40</c:f>
              <c:strCache>
                <c:ptCount val="14"/>
                <c:pt idx="0">
                  <c:v>Investigación, Desarrollo, Innovación y tecnologia (I+D+i)</c:v>
                </c:pt>
                <c:pt idx="1">
                  <c:v>Vinculación y Comercialización</c:v>
                </c:pt>
                <c:pt idx="2">
                  <c:v>Incubación de negocios</c:v>
                </c:pt>
                <c:pt idx="3">
                  <c:v>Transferencia de tecnología</c:v>
                </c:pt>
                <c:pt idx="4">
                  <c:v>Propiedad Intelectual</c:v>
                </c:pt>
                <c:pt idx="5">
                  <c:v>Directivos, gerentes y dueños</c:v>
                </c:pt>
                <c:pt idx="6">
                  <c:v>Otros (marketing, administración y áreas sociales)</c:v>
                </c:pt>
                <c:pt idx="7">
                  <c:v>Planeación Estratégica</c:v>
                </c:pt>
                <c:pt idx="8">
                  <c:v>Nuevos productos, procesos y/o negocios</c:v>
                </c:pt>
                <c:pt idx="9">
                  <c:v>Administración de proyectos</c:v>
                </c:pt>
                <c:pt idx="10">
                  <c:v>Emprendimiento</c:v>
                </c:pt>
                <c:pt idx="11">
                  <c:v>Profesor</c:v>
                </c:pt>
                <c:pt idx="12">
                  <c:v>Consultoría</c:v>
                </c:pt>
                <c:pt idx="13">
                  <c:v>Administración de fondos</c:v>
                </c:pt>
              </c:strCache>
            </c:strRef>
          </c:cat>
          <c:val>
            <c:numRef>
              <c:f>Grafico!$D$27:$D$40</c:f>
              <c:numCache>
                <c:formatCode>General</c:formatCode>
                <c:ptCount val="14"/>
                <c:pt idx="0">
                  <c:v>19</c:v>
                </c:pt>
                <c:pt idx="1">
                  <c:v>17</c:v>
                </c:pt>
                <c:pt idx="2">
                  <c:v>5</c:v>
                </c:pt>
                <c:pt idx="3">
                  <c:v>6</c:v>
                </c:pt>
                <c:pt idx="4">
                  <c:v>3</c:v>
                </c:pt>
                <c:pt idx="5">
                  <c:v>18</c:v>
                </c:pt>
                <c:pt idx="6">
                  <c:v>8</c:v>
                </c:pt>
                <c:pt idx="7">
                  <c:v>3</c:v>
                </c:pt>
                <c:pt idx="8">
                  <c:v>18</c:v>
                </c:pt>
                <c:pt idx="9">
                  <c:v>7</c:v>
                </c:pt>
                <c:pt idx="10">
                  <c:v>3</c:v>
                </c:pt>
                <c:pt idx="11">
                  <c:v>20</c:v>
                </c:pt>
                <c:pt idx="12">
                  <c:v>3</c:v>
                </c:pt>
                <c:pt idx="13">
                  <c:v>2</c:v>
                </c:pt>
              </c:numCache>
            </c:numRef>
          </c:val>
        </c:ser>
        <c:axId val="227103872"/>
        <c:axId val="227104256"/>
      </c:barChart>
      <c:catAx>
        <c:axId val="227103872"/>
        <c:scaling>
          <c:orientation val="minMax"/>
        </c:scaling>
        <c:axPos val="l"/>
        <c:numFmt formatCode="General" sourceLinked="1"/>
        <c:tickLblPos val="nextTo"/>
        <c:spPr>
          <a:ln w="3175">
            <a:solidFill>
              <a:srgbClr val="808080"/>
            </a:solidFill>
            <a:prstDash val="solid"/>
          </a:ln>
        </c:spPr>
        <c:crossAx val="227104256"/>
        <c:crosses val="autoZero"/>
        <c:auto val="1"/>
        <c:lblAlgn val="ctr"/>
        <c:lblOffset val="100"/>
      </c:catAx>
      <c:valAx>
        <c:axId val="227104256"/>
        <c:scaling>
          <c:orientation val="minMax"/>
        </c:scaling>
        <c:axPos val="b"/>
        <c:majorGridlines>
          <c:spPr>
            <a:ln w="3175">
              <a:solidFill>
                <a:srgbClr val="808080"/>
              </a:solidFill>
              <a:prstDash val="solid"/>
            </a:ln>
          </c:spPr>
        </c:majorGridlines>
        <c:numFmt formatCode="General" sourceLinked="1"/>
        <c:tickLblPos val="nextTo"/>
        <c:spPr>
          <a:ln w="3175">
            <a:solidFill>
              <a:srgbClr val="808080"/>
            </a:solidFill>
            <a:prstDash val="solid"/>
          </a:ln>
        </c:spPr>
        <c:crossAx val="227103872"/>
        <c:crosses val="autoZero"/>
        <c:crossBetween val="between"/>
      </c:valAx>
      <c:spPr>
        <a:noFill/>
        <a:ln w="25402">
          <a:noFill/>
        </a:ln>
      </c:spPr>
    </c:plotArea>
    <c:plotVisOnly val="1"/>
    <c:dispBlanksAs val="gap"/>
  </c:chart>
  <c:spPr>
    <a:noFill/>
    <a:ln>
      <a:noFill/>
    </a:ln>
  </c:sp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lang val="es-MX"/>
  <c:style val="18"/>
  <c:chart>
    <c:title>
      <c:tx>
        <c:rich>
          <a:bodyPr/>
          <a:lstStyle/>
          <a:p>
            <a:pPr>
              <a:defRPr/>
            </a:pPr>
            <a:r>
              <a:rPr lang="en-US" sz="1600" dirty="0">
                <a:latin typeface="Arial Rounded MT Bold"/>
                <a:cs typeface="Arial Rounded MT Bold"/>
              </a:rPr>
              <a:t>Al 31 de </a:t>
            </a:r>
            <a:r>
              <a:rPr lang="en-US" sz="1600" dirty="0" err="1">
                <a:latin typeface="Arial Rounded MT Bold"/>
                <a:cs typeface="Arial Rounded MT Bold"/>
              </a:rPr>
              <a:t>marzo</a:t>
            </a:r>
            <a:r>
              <a:rPr lang="en-US" sz="1600" dirty="0">
                <a:latin typeface="Arial Rounded MT Bold"/>
                <a:cs typeface="Arial Rounded MT Bold"/>
              </a:rPr>
              <a:t> de 2012</a:t>
            </a:r>
          </a:p>
        </c:rich>
      </c:tx>
      <c:layout/>
    </c:title>
    <c:view3D>
      <c:rotX val="30"/>
      <c:perspective val="30"/>
    </c:view3D>
    <c:plotArea>
      <c:layout/>
      <c:pie3DChart>
        <c:varyColors val="1"/>
        <c:ser>
          <c:idx val="0"/>
          <c:order val="0"/>
          <c:tx>
            <c:v>Al 31 de marzo de 2012</c:v>
          </c:tx>
          <c:dLbls>
            <c:dLbl>
              <c:idx val="0"/>
              <c:layout/>
              <c:tx>
                <c:rich>
                  <a:bodyPr/>
                  <a:lstStyle/>
                  <a:p>
                    <a:r>
                      <a:rPr lang="en-US" dirty="0" err="1">
                        <a:solidFill>
                          <a:schemeClr val="bg1"/>
                        </a:solidFill>
                        <a:latin typeface="Arial Rounded MT Bold"/>
                        <a:cs typeface="Arial Rounded MT Bold"/>
                      </a:rPr>
                      <a:t>Empresas atendidas
92%</a:t>
                    </a:r>
                    <a:endParaRPr lang="en-US" dirty="0">
                      <a:solidFill>
                        <a:schemeClr val="bg1"/>
                      </a:solidFill>
                      <a:latin typeface="Arial Rounded MT Bold"/>
                      <a:cs typeface="Arial Rounded MT Bold"/>
                    </a:endParaRPr>
                  </a:p>
                </c:rich>
              </c:tx>
              <c:dLblPos val="inEnd"/>
              <c:showCatName val="1"/>
              <c:showPercent val="1"/>
            </c:dLbl>
            <c:dLbl>
              <c:idx val="1"/>
              <c:layout/>
              <c:tx>
                <c:rich>
                  <a:bodyPr/>
                  <a:lstStyle/>
                  <a:p>
                    <a:r>
                      <a:rPr lang="en-US" dirty="0" err="1">
                        <a:latin typeface="Arial Rounded MT Bold"/>
                        <a:cs typeface="Arial Rounded MT Bold"/>
                      </a:rPr>
                      <a:t>Empresas</a:t>
                    </a:r>
                    <a:r>
                      <a:rPr lang="en-US" dirty="0">
                        <a:latin typeface="Arial Rounded MT Bold"/>
                        <a:cs typeface="Arial Rounded MT Bold"/>
                      </a:rPr>
                      <a:t> </a:t>
                    </a:r>
                    <a:r>
                      <a:rPr lang="en-US" dirty="0" err="1">
                        <a:latin typeface="Arial Rounded MT Bold"/>
                        <a:cs typeface="Arial Rounded MT Bold"/>
                      </a:rPr>
                      <a:t>por</a:t>
                    </a:r>
                    <a:r>
                      <a:rPr lang="en-US" dirty="0">
                        <a:latin typeface="Arial Rounded MT Bold"/>
                        <a:cs typeface="Arial Rounded MT Bold"/>
                      </a:rPr>
                      <a:t> </a:t>
                    </a:r>
                    <a:r>
                      <a:rPr lang="en-US" dirty="0" err="1">
                        <a:latin typeface="Arial Rounded MT Bold"/>
                        <a:cs typeface="Arial Rounded MT Bold"/>
                      </a:rPr>
                      <a:t>atender</a:t>
                    </a:r>
                    <a:r>
                      <a:rPr lang="en-US" dirty="0">
                        <a:latin typeface="Arial Rounded MT Bold"/>
                        <a:cs typeface="Arial Rounded MT Bold"/>
                      </a:rPr>
                      <a:t>
8%</a:t>
                    </a:r>
                  </a:p>
                </c:rich>
              </c:tx>
              <c:showCatName val="1"/>
              <c:showPercent val="1"/>
            </c:dLbl>
            <c:showCatName val="1"/>
            <c:showPercent val="1"/>
            <c:showLeaderLines val="1"/>
          </c:dLbls>
          <c:cat>
            <c:strRef>
              <c:f>Industrias!$C$28:$C$29</c:f>
              <c:strCache>
                <c:ptCount val="2"/>
                <c:pt idx="0">
                  <c:v>Empresas atendidas</c:v>
                </c:pt>
                <c:pt idx="1">
                  <c:v>Empresas por atender</c:v>
                </c:pt>
              </c:strCache>
            </c:strRef>
          </c:cat>
          <c:val>
            <c:numRef>
              <c:f>Industrias!$D$28:$D$29</c:f>
              <c:numCache>
                <c:formatCode>0%</c:formatCode>
                <c:ptCount val="2"/>
                <c:pt idx="0">
                  <c:v>0.91666666666666696</c:v>
                </c:pt>
                <c:pt idx="1">
                  <c:v>8.3333333333333329E-2</c:v>
                </c:pt>
              </c:numCache>
            </c:numRef>
          </c:val>
        </c:ser>
      </c:pie3DChart>
    </c:plotArea>
    <c:dispBlanksAs val="zero"/>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s-MX"/>
  <c:chart>
    <c:plotArea>
      <c:layout>
        <c:manualLayout>
          <c:layoutTarget val="inner"/>
          <c:xMode val="edge"/>
          <c:yMode val="edge"/>
          <c:x val="0.13658081073199205"/>
          <c:y val="5.1114736269711802E-2"/>
          <c:w val="0.82346363371245179"/>
          <c:h val="0.6106579662860272"/>
        </c:manualLayout>
      </c:layout>
      <c:barChart>
        <c:barDir val="col"/>
        <c:grouping val="clustered"/>
        <c:ser>
          <c:idx val="1"/>
          <c:order val="0"/>
          <c:tx>
            <c:strRef>
              <c:f>'Datos '!$B$139</c:f>
              <c:strCache>
                <c:ptCount val="1"/>
                <c:pt idx="0">
                  <c:v>Fondo Institucional</c:v>
                </c:pt>
              </c:strCache>
            </c:strRef>
          </c:tx>
          <c:spPr>
            <a:solidFill>
              <a:srgbClr val="FFCC00"/>
            </a:solidFill>
            <a:ln w="25400">
              <a:noFill/>
            </a:ln>
          </c:spPr>
          <c:dLbls>
            <c:dLbl>
              <c:idx val="0"/>
              <c:layout>
                <c:manualLayout>
                  <c:x val="0"/>
                  <c:y val="1.52256661228929E-2"/>
                </c:manualLayout>
              </c:layout>
              <c:showVal val="1"/>
            </c:dLbl>
            <c:dLbl>
              <c:idx val="1"/>
              <c:layout>
                <c:manualLayout>
                  <c:x val="1.9563721201516907E-3"/>
                  <c:y val="1.7387231163804407E-2"/>
                </c:manualLayout>
              </c:layout>
              <c:dLblPos val="outEnd"/>
              <c:showVal val="1"/>
            </c:dLbl>
            <c:dLbl>
              <c:idx val="2"/>
              <c:layout>
                <c:manualLayout>
                  <c:x val="2.5290172061826215E-4"/>
                  <c:y val="1.8865610803543504E-2"/>
                </c:manualLayout>
              </c:layout>
              <c:dLblPos val="outEnd"/>
              <c:showVal val="1"/>
            </c:dLbl>
            <c:dLbl>
              <c:idx val="3"/>
              <c:layout>
                <c:manualLayout>
                  <c:x val="-3.4593175853018412E-3"/>
                  <c:y val="1.5997225469165707E-2"/>
                </c:manualLayout>
              </c:layout>
              <c:dLblPos val="outEnd"/>
              <c:showVal val="1"/>
            </c:dLbl>
            <c:dLbl>
              <c:idx val="4"/>
              <c:layout>
                <c:manualLayout>
                  <c:x val="1.5013939017889902E-3"/>
                  <c:y val="5.0434804947914729E-3"/>
                </c:manualLayout>
              </c:layout>
              <c:dLblPos val="outEnd"/>
              <c:showVal val="1"/>
            </c:dLbl>
            <c:spPr>
              <a:noFill/>
              <a:ln w="25400">
                <a:noFill/>
              </a:ln>
            </c:spPr>
            <c:txPr>
              <a:bodyPr/>
              <a:lstStyle/>
              <a:p>
                <a:pPr>
                  <a:defRPr sz="1800">
                    <a:solidFill>
                      <a:srgbClr val="000099"/>
                    </a:solidFill>
                  </a:defRPr>
                </a:pPr>
                <a:endParaRPr lang="es-MX"/>
              </a:p>
            </c:txPr>
            <c:showVal val="1"/>
          </c:dLbls>
          <c:cat>
            <c:numRef>
              <c:f>'Datos '!$L$138:$P$138</c:f>
              <c:numCache>
                <c:formatCode>General</c:formatCode>
                <c:ptCount val="5"/>
                <c:pt idx="0">
                  <c:v>2007</c:v>
                </c:pt>
                <c:pt idx="1">
                  <c:v>2008</c:v>
                </c:pt>
                <c:pt idx="2">
                  <c:v>2009</c:v>
                </c:pt>
                <c:pt idx="3">
                  <c:v>2010</c:v>
                </c:pt>
                <c:pt idx="4">
                  <c:v>2011</c:v>
                </c:pt>
              </c:numCache>
            </c:numRef>
          </c:cat>
          <c:val>
            <c:numRef>
              <c:f>'Datos '!$K$139:$O$139</c:f>
              <c:numCache>
                <c:formatCode>General</c:formatCode>
                <c:ptCount val="5"/>
                <c:pt idx="0" formatCode="#,##0">
                  <c:v>4</c:v>
                </c:pt>
                <c:pt idx="1">
                  <c:v>9</c:v>
                </c:pt>
                <c:pt idx="2">
                  <c:v>21</c:v>
                </c:pt>
                <c:pt idx="3">
                  <c:v>19</c:v>
                </c:pt>
                <c:pt idx="4">
                  <c:v>11</c:v>
                </c:pt>
              </c:numCache>
            </c:numRef>
          </c:val>
        </c:ser>
        <c:ser>
          <c:idx val="0"/>
          <c:order val="1"/>
          <c:tx>
            <c:strRef>
              <c:f>'Datos '!$B$140</c:f>
              <c:strCache>
                <c:ptCount val="1"/>
                <c:pt idx="0">
                  <c:v>Fondos Sect/Mixtos</c:v>
                </c:pt>
              </c:strCache>
            </c:strRef>
          </c:tx>
          <c:spPr>
            <a:solidFill>
              <a:srgbClr val="00FFFF"/>
            </a:solidFill>
          </c:spPr>
          <c:dLbls>
            <c:dLbl>
              <c:idx val="0"/>
              <c:layout>
                <c:manualLayout>
                  <c:x val="-4.4395450568678893E-3"/>
                  <c:y val="1.7400761283306303E-2"/>
                </c:manualLayout>
              </c:layout>
              <c:dLblPos val="outEnd"/>
              <c:showVal val="1"/>
            </c:dLbl>
            <c:dLbl>
              <c:idx val="1"/>
              <c:layout>
                <c:manualLayout>
                  <c:x val="-4.4395116537180911E-3"/>
                  <c:y val="1.0875475802066506E-2"/>
                </c:manualLayout>
              </c:layout>
              <c:dLblPos val="outEnd"/>
              <c:showVal val="1"/>
            </c:dLbl>
            <c:dLbl>
              <c:idx val="2"/>
              <c:layout>
                <c:manualLayout>
                  <c:x val="-1.4814814814814801E-3"/>
                  <c:y val="1.3050570962479604E-2"/>
                </c:manualLayout>
              </c:layout>
              <c:showVal val="1"/>
            </c:dLbl>
            <c:dLbl>
              <c:idx val="3"/>
              <c:layout>
                <c:manualLayout>
                  <c:x val="-7.7525615249654997E-3"/>
                  <c:y val="1.3050646631235003E-2"/>
                </c:manualLayout>
              </c:layout>
              <c:dLblPos val="outEnd"/>
              <c:showVal val="1"/>
            </c:dLbl>
            <c:dLbl>
              <c:idx val="4"/>
              <c:layout>
                <c:manualLayout>
                  <c:x val="0"/>
                  <c:y val="1.3050570962479604E-2"/>
                </c:manualLayout>
              </c:layout>
              <c:dLblPos val="outEnd"/>
              <c:showVal val="1"/>
            </c:dLbl>
            <c:txPr>
              <a:bodyPr/>
              <a:lstStyle/>
              <a:p>
                <a:pPr>
                  <a:defRPr sz="1800">
                    <a:solidFill>
                      <a:srgbClr val="000099"/>
                    </a:solidFill>
                  </a:defRPr>
                </a:pPr>
                <a:endParaRPr lang="es-MX"/>
              </a:p>
            </c:txPr>
            <c:showVal val="1"/>
          </c:dLbls>
          <c:cat>
            <c:numRef>
              <c:f>'Datos '!$L$138:$P$138</c:f>
              <c:numCache>
                <c:formatCode>General</c:formatCode>
                <c:ptCount val="5"/>
                <c:pt idx="0">
                  <c:v>2007</c:v>
                </c:pt>
                <c:pt idx="1">
                  <c:v>2008</c:v>
                </c:pt>
                <c:pt idx="2">
                  <c:v>2009</c:v>
                </c:pt>
                <c:pt idx="3">
                  <c:v>2010</c:v>
                </c:pt>
                <c:pt idx="4">
                  <c:v>2011</c:v>
                </c:pt>
              </c:numCache>
            </c:numRef>
          </c:cat>
          <c:val>
            <c:numRef>
              <c:f>'Datos '!$L$140:$P$140</c:f>
              <c:numCache>
                <c:formatCode>General</c:formatCode>
                <c:ptCount val="5"/>
                <c:pt idx="0">
                  <c:v>34</c:v>
                </c:pt>
                <c:pt idx="1">
                  <c:v>38</c:v>
                </c:pt>
                <c:pt idx="2">
                  <c:v>45</c:v>
                </c:pt>
                <c:pt idx="3">
                  <c:v>38</c:v>
                </c:pt>
                <c:pt idx="4">
                  <c:v>39</c:v>
                </c:pt>
              </c:numCache>
            </c:numRef>
          </c:val>
        </c:ser>
        <c:ser>
          <c:idx val="2"/>
          <c:order val="2"/>
          <c:tx>
            <c:strRef>
              <c:f>'Datos '!$B$141</c:f>
              <c:strCache>
                <c:ptCount val="1"/>
                <c:pt idx="0">
                  <c:v>Vinculación </c:v>
                </c:pt>
              </c:strCache>
            </c:strRef>
          </c:tx>
          <c:spPr>
            <a:solidFill>
              <a:srgbClr val="00B050"/>
            </a:solidFill>
          </c:spPr>
          <c:dLbls>
            <c:dLbl>
              <c:idx val="0"/>
              <c:layout>
                <c:manualLayout>
                  <c:x val="2.962962962963001E-3"/>
                  <c:y val="1.52256661228929E-2"/>
                </c:manualLayout>
              </c:layout>
              <c:showVal val="1"/>
            </c:dLbl>
            <c:dLbl>
              <c:idx val="1"/>
              <c:layout>
                <c:manualLayout>
                  <c:x val="1.4814814814814801E-3"/>
                  <c:y val="2.1750951604132707E-2"/>
                </c:manualLayout>
              </c:layout>
              <c:dLblPos val="outEnd"/>
              <c:showVal val="1"/>
            </c:dLbl>
            <c:dLbl>
              <c:idx val="2"/>
              <c:layout>
                <c:manualLayout>
                  <c:x val="1.4814814814814801E-3"/>
                  <c:y val="1.9575856443719605E-2"/>
                </c:manualLayout>
              </c:layout>
              <c:dLblPos val="outEnd"/>
              <c:showVal val="1"/>
            </c:dLbl>
            <c:dLbl>
              <c:idx val="3"/>
              <c:layout>
                <c:manualLayout>
                  <c:x val="2.9596967045785912E-3"/>
                  <c:y val="1.7400761283306303E-2"/>
                </c:manualLayout>
              </c:layout>
              <c:dLblPos val="outEnd"/>
              <c:showVal val="1"/>
            </c:dLbl>
            <c:dLbl>
              <c:idx val="4"/>
              <c:layout>
                <c:manualLayout>
                  <c:x val="1.4796041726748606E-3"/>
                  <c:y val="1.0875475802066506E-2"/>
                </c:manualLayout>
              </c:layout>
              <c:dLblPos val="outEnd"/>
              <c:showVal val="1"/>
            </c:dLbl>
            <c:txPr>
              <a:bodyPr/>
              <a:lstStyle/>
              <a:p>
                <a:pPr>
                  <a:defRPr sz="1800">
                    <a:solidFill>
                      <a:srgbClr val="000099"/>
                    </a:solidFill>
                  </a:defRPr>
                </a:pPr>
                <a:endParaRPr lang="es-MX"/>
              </a:p>
            </c:txPr>
            <c:showVal val="1"/>
          </c:dLbls>
          <c:cat>
            <c:numRef>
              <c:f>'Datos '!$L$138:$P$138</c:f>
              <c:numCache>
                <c:formatCode>General</c:formatCode>
                <c:ptCount val="5"/>
                <c:pt idx="0">
                  <c:v>2007</c:v>
                </c:pt>
                <c:pt idx="1">
                  <c:v>2008</c:v>
                </c:pt>
                <c:pt idx="2">
                  <c:v>2009</c:v>
                </c:pt>
                <c:pt idx="3">
                  <c:v>2010</c:v>
                </c:pt>
                <c:pt idx="4">
                  <c:v>2011</c:v>
                </c:pt>
              </c:numCache>
            </c:numRef>
          </c:cat>
          <c:val>
            <c:numRef>
              <c:f>'Datos '!$L$141:$P$141</c:f>
              <c:numCache>
                <c:formatCode>General</c:formatCode>
                <c:ptCount val="5"/>
                <c:pt idx="0">
                  <c:v>32</c:v>
                </c:pt>
                <c:pt idx="1">
                  <c:v>28</c:v>
                </c:pt>
                <c:pt idx="2">
                  <c:v>41</c:v>
                </c:pt>
                <c:pt idx="3">
                  <c:v>36</c:v>
                </c:pt>
                <c:pt idx="4">
                  <c:v>49</c:v>
                </c:pt>
              </c:numCache>
            </c:numRef>
          </c:val>
        </c:ser>
        <c:ser>
          <c:idx val="3"/>
          <c:order val="3"/>
          <c:tx>
            <c:strRef>
              <c:f>'Datos '!$B$142</c:f>
              <c:strCache>
                <c:ptCount val="1"/>
                <c:pt idx="0">
                  <c:v>FONCICYT</c:v>
                </c:pt>
              </c:strCache>
            </c:strRef>
          </c:tx>
          <c:dLbls>
            <c:dLbl>
              <c:idx val="2"/>
              <c:layout>
                <c:manualLayout>
                  <c:x val="1.4814814814814801E-3"/>
                  <c:y val="1.52256661228929E-2"/>
                </c:manualLayout>
              </c:layout>
              <c:showVal val="1"/>
            </c:dLbl>
            <c:txPr>
              <a:bodyPr/>
              <a:lstStyle/>
              <a:p>
                <a:pPr>
                  <a:defRPr sz="1800">
                    <a:solidFill>
                      <a:srgbClr val="000099"/>
                    </a:solidFill>
                  </a:defRPr>
                </a:pPr>
                <a:endParaRPr lang="es-MX"/>
              </a:p>
            </c:txPr>
            <c:showVal val="1"/>
          </c:dLbls>
          <c:cat>
            <c:numRef>
              <c:f>'Datos '!$L$138:$P$138</c:f>
              <c:numCache>
                <c:formatCode>General</c:formatCode>
                <c:ptCount val="5"/>
                <c:pt idx="0">
                  <c:v>2007</c:v>
                </c:pt>
                <c:pt idx="1">
                  <c:v>2008</c:v>
                </c:pt>
                <c:pt idx="2">
                  <c:v>2009</c:v>
                </c:pt>
                <c:pt idx="3">
                  <c:v>2010</c:v>
                </c:pt>
                <c:pt idx="4">
                  <c:v>2011</c:v>
                </c:pt>
              </c:numCache>
            </c:numRef>
          </c:cat>
          <c:val>
            <c:numRef>
              <c:f>'Datos '!$L$142:$P$142</c:f>
              <c:numCache>
                <c:formatCode>General</c:formatCode>
                <c:ptCount val="5"/>
                <c:pt idx="2">
                  <c:v>1</c:v>
                </c:pt>
                <c:pt idx="3">
                  <c:v>1</c:v>
                </c:pt>
                <c:pt idx="4">
                  <c:v>1</c:v>
                </c:pt>
              </c:numCache>
            </c:numRef>
          </c:val>
        </c:ser>
        <c:ser>
          <c:idx val="5"/>
          <c:order val="4"/>
          <c:tx>
            <c:strRef>
              <c:f>'Datos '!$B$143</c:f>
              <c:strCache>
                <c:ptCount val="1"/>
                <c:pt idx="0">
                  <c:v>Total</c:v>
                </c:pt>
              </c:strCache>
            </c:strRef>
          </c:tx>
          <c:spPr>
            <a:solidFill>
              <a:srgbClr val="0000CC"/>
            </a:solidFill>
          </c:spPr>
          <c:dLbls>
            <c:txPr>
              <a:bodyPr/>
              <a:lstStyle/>
              <a:p>
                <a:pPr>
                  <a:defRPr sz="1800">
                    <a:solidFill>
                      <a:srgbClr val="000099"/>
                    </a:solidFill>
                  </a:defRPr>
                </a:pPr>
                <a:endParaRPr lang="es-MX"/>
              </a:p>
            </c:txPr>
            <c:showVal val="1"/>
          </c:dLbls>
          <c:cat>
            <c:numRef>
              <c:f>'Datos '!$L$138:$P$138</c:f>
              <c:numCache>
                <c:formatCode>General</c:formatCode>
                <c:ptCount val="5"/>
                <c:pt idx="0">
                  <c:v>2007</c:v>
                </c:pt>
                <c:pt idx="1">
                  <c:v>2008</c:v>
                </c:pt>
                <c:pt idx="2">
                  <c:v>2009</c:v>
                </c:pt>
                <c:pt idx="3">
                  <c:v>2010</c:v>
                </c:pt>
                <c:pt idx="4">
                  <c:v>2011</c:v>
                </c:pt>
              </c:numCache>
            </c:numRef>
          </c:cat>
          <c:val>
            <c:numRef>
              <c:f>'Datos '!$L$143:$P$143</c:f>
              <c:numCache>
                <c:formatCode>General</c:formatCode>
                <c:ptCount val="5"/>
                <c:pt idx="0">
                  <c:v>75</c:v>
                </c:pt>
                <c:pt idx="1">
                  <c:v>87</c:v>
                </c:pt>
                <c:pt idx="2">
                  <c:v>106</c:v>
                </c:pt>
                <c:pt idx="3">
                  <c:v>86</c:v>
                </c:pt>
                <c:pt idx="4">
                  <c:v>95</c:v>
                </c:pt>
              </c:numCache>
            </c:numRef>
          </c:val>
        </c:ser>
        <c:axId val="123000320"/>
        <c:axId val="123001856"/>
      </c:barChart>
      <c:catAx>
        <c:axId val="123000320"/>
        <c:scaling>
          <c:orientation val="minMax"/>
        </c:scaling>
        <c:axPos val="b"/>
        <c:numFmt formatCode="General" sourceLinked="1"/>
        <c:majorTickMark val="cross"/>
        <c:tickLblPos val="nextTo"/>
        <c:spPr>
          <a:ln w="3175">
            <a:solidFill>
              <a:srgbClr val="000000"/>
            </a:solidFill>
            <a:prstDash val="solid"/>
          </a:ln>
        </c:spPr>
        <c:txPr>
          <a:bodyPr rot="0" vert="horz"/>
          <a:lstStyle/>
          <a:p>
            <a:pPr>
              <a:defRPr sz="1800" i="1">
                <a:solidFill>
                  <a:srgbClr val="000099"/>
                </a:solidFill>
              </a:defRPr>
            </a:pPr>
            <a:endParaRPr lang="es-MX"/>
          </a:p>
        </c:txPr>
        <c:crossAx val="123001856"/>
        <c:crosses val="autoZero"/>
        <c:lblAlgn val="ctr"/>
        <c:lblOffset val="100"/>
        <c:tickLblSkip val="1"/>
        <c:tickMarkSkip val="1"/>
      </c:catAx>
      <c:valAx>
        <c:axId val="123001856"/>
        <c:scaling>
          <c:orientation val="minMax"/>
        </c:scaling>
        <c:axPos val="l"/>
        <c:title>
          <c:tx>
            <c:rich>
              <a:bodyPr/>
              <a:lstStyle/>
              <a:p>
                <a:pPr>
                  <a:defRPr sz="1800">
                    <a:solidFill>
                      <a:srgbClr val="000099"/>
                    </a:solidFill>
                  </a:defRPr>
                </a:pPr>
                <a:r>
                  <a:rPr lang="es-MX" sz="1800">
                    <a:solidFill>
                      <a:srgbClr val="000099"/>
                    </a:solidFill>
                  </a:rPr>
                  <a:t>Número de Proyectos</a:t>
                </a:r>
              </a:p>
            </c:rich>
          </c:tx>
          <c:layout>
            <c:manualLayout>
              <c:xMode val="edge"/>
              <c:yMode val="edge"/>
              <c:x val="8.4427268387223357E-3"/>
              <c:y val="0.17683141740220107"/>
            </c:manualLayout>
          </c:layout>
          <c:spPr>
            <a:noFill/>
            <a:ln w="25400">
              <a:noFill/>
            </a:ln>
          </c:spPr>
        </c:title>
        <c:numFmt formatCode="#,##0" sourceLinked="1"/>
        <c:majorTickMark val="cross"/>
        <c:tickLblPos val="nextTo"/>
        <c:spPr>
          <a:ln w="3175">
            <a:solidFill>
              <a:srgbClr val="000000"/>
            </a:solidFill>
            <a:prstDash val="solid"/>
          </a:ln>
        </c:spPr>
        <c:txPr>
          <a:bodyPr rot="0" vert="horz"/>
          <a:lstStyle/>
          <a:p>
            <a:pPr>
              <a:defRPr sz="1800" i="1">
                <a:solidFill>
                  <a:srgbClr val="000099"/>
                </a:solidFill>
              </a:defRPr>
            </a:pPr>
            <a:endParaRPr lang="es-MX"/>
          </a:p>
        </c:txPr>
        <c:crossAx val="123000320"/>
        <c:crosses val="autoZero"/>
        <c:crossBetween val="between"/>
      </c:valAx>
      <c:spPr>
        <a:noFill/>
        <a:ln w="25400">
          <a:noFill/>
        </a:ln>
      </c:spPr>
    </c:plotArea>
    <c:legend>
      <c:legendPos val="r"/>
      <c:layout>
        <c:manualLayout>
          <c:xMode val="edge"/>
          <c:yMode val="edge"/>
          <c:x val="4.0000000000000015E-2"/>
          <c:y val="0.77215878194670684"/>
          <c:w val="0.93629629629629818"/>
          <c:h val="0.20119630233822705"/>
        </c:manualLayout>
      </c:layout>
      <c:txPr>
        <a:bodyPr/>
        <a:lstStyle/>
        <a:p>
          <a:pPr>
            <a:defRPr>
              <a:solidFill>
                <a:srgbClr val="000099"/>
              </a:solidFill>
            </a:defRPr>
          </a:pPr>
          <a:endParaRPr lang="es-MX"/>
        </a:p>
      </c:txPr>
    </c:legend>
    <c:plotVisOnly val="1"/>
    <c:dispBlanksAs val="gap"/>
  </c:chart>
  <c:spPr>
    <a:noFill/>
    <a:ln w="9525">
      <a:noFill/>
    </a:ln>
  </c:spPr>
  <c:txPr>
    <a:bodyPr/>
    <a:lstStyle/>
    <a:p>
      <a:pPr>
        <a:defRPr sz="2000" b="0" i="0" u="none" strike="noStrike" baseline="0">
          <a:solidFill>
            <a:srgbClr val="333399"/>
          </a:solidFill>
          <a:latin typeface="+mn-lt"/>
          <a:ea typeface="Arial"/>
          <a:cs typeface="Arial"/>
        </a:defRPr>
      </a:pPr>
      <a:endParaRPr lang="es-MX"/>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drawing1.xml><?xml version="1.0" encoding="utf-8"?>
<c:userShapes xmlns:c="http://schemas.openxmlformats.org/drawingml/2006/chart">
  <cdr:relSizeAnchor xmlns:cdr="http://schemas.openxmlformats.org/drawingml/2006/chartDrawing">
    <cdr:from>
      <cdr:x>0.15103</cdr:x>
      <cdr:y>0.7027</cdr:y>
    </cdr:from>
    <cdr:to>
      <cdr:x>0.67964</cdr:x>
      <cdr:y>1</cdr:y>
    </cdr:to>
    <cdr:sp macro="" textlink="">
      <cdr:nvSpPr>
        <cdr:cNvPr id="2" name="TextBox 1"/>
        <cdr:cNvSpPr txBox="1"/>
      </cdr:nvSpPr>
      <cdr:spPr>
        <a:xfrm xmlns:a="http://schemas.openxmlformats.org/drawingml/2006/main">
          <a:off x="1296144" y="3744416"/>
          <a:ext cx="4536504" cy="15841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nSpc>
              <a:spcPct val="80000"/>
            </a:lnSpc>
          </a:pPr>
          <a:r>
            <a:rPr lang="en-US" sz="1400" dirty="0" err="1" smtClean="0">
              <a:solidFill>
                <a:srgbClr val="000090"/>
              </a:solidFill>
              <a:latin typeface="Arial Rounded MT Bold"/>
              <a:cs typeface="Arial Rounded MT Bold"/>
            </a:rPr>
            <a:t>Maestría</a:t>
          </a:r>
          <a:r>
            <a:rPr lang="en-US" sz="1400" dirty="0" smtClean="0">
              <a:solidFill>
                <a:srgbClr val="000090"/>
              </a:solidFill>
              <a:latin typeface="Arial Rounded MT Bold"/>
              <a:cs typeface="Arial Rounded MT Bold"/>
            </a:rPr>
            <a:t> en </a:t>
          </a:r>
          <a:r>
            <a:rPr lang="en-US" sz="1400" dirty="0" err="1" smtClean="0">
              <a:solidFill>
                <a:srgbClr val="000090"/>
              </a:solidFill>
              <a:latin typeface="Arial Rounded MT Bold"/>
              <a:cs typeface="Arial Rounded MT Bold"/>
            </a:rPr>
            <a:t>Ciencia</a:t>
          </a:r>
          <a:r>
            <a:rPr lang="en-US" sz="1400" dirty="0" smtClean="0">
              <a:solidFill>
                <a:srgbClr val="000090"/>
              </a:solidFill>
              <a:latin typeface="Arial Rounded MT Bold"/>
              <a:cs typeface="Arial Rounded MT Bold"/>
            </a:rPr>
            <a:t> de de </a:t>
          </a:r>
          <a:r>
            <a:rPr lang="en-US" sz="1400" dirty="0" err="1" smtClean="0">
              <a:solidFill>
                <a:srgbClr val="000090"/>
              </a:solidFill>
              <a:latin typeface="Arial Rounded MT Bold"/>
              <a:cs typeface="Arial Rounded MT Bold"/>
            </a:rPr>
            <a:t>Materiales</a:t>
          </a:r>
          <a:endParaRPr lang="en-US" sz="1400" dirty="0" smtClean="0">
            <a:solidFill>
              <a:srgbClr val="000090"/>
            </a:solidFill>
            <a:latin typeface="Arial Rounded MT Bold"/>
            <a:cs typeface="Arial Rounded MT Bold"/>
          </a:endParaRPr>
        </a:p>
        <a:p xmlns:a="http://schemas.openxmlformats.org/drawingml/2006/main">
          <a:pPr>
            <a:lnSpc>
              <a:spcPct val="80000"/>
            </a:lnSpc>
          </a:pPr>
          <a:endParaRPr lang="en-US" sz="1400" dirty="0" smtClean="0">
            <a:solidFill>
              <a:srgbClr val="000090"/>
            </a:solidFill>
            <a:latin typeface="Arial Rounded MT Bold"/>
            <a:cs typeface="Arial Rounded MT Bold"/>
          </a:endParaRPr>
        </a:p>
        <a:p xmlns:a="http://schemas.openxmlformats.org/drawingml/2006/main">
          <a:pPr>
            <a:lnSpc>
              <a:spcPct val="80000"/>
            </a:lnSpc>
          </a:pPr>
          <a:r>
            <a:rPr lang="en-US" sz="1400" dirty="0" err="1" smtClean="0">
              <a:solidFill>
                <a:srgbClr val="000090"/>
              </a:solidFill>
              <a:latin typeface="Arial Rounded MT Bold"/>
              <a:cs typeface="Arial Rounded MT Bold"/>
            </a:rPr>
            <a:t>Doctorado</a:t>
          </a:r>
          <a:r>
            <a:rPr lang="en-US" sz="1400" dirty="0" smtClean="0">
              <a:solidFill>
                <a:srgbClr val="000090"/>
              </a:solidFill>
              <a:latin typeface="Arial Rounded MT Bold"/>
              <a:cs typeface="Arial Rounded MT Bold"/>
            </a:rPr>
            <a:t> en </a:t>
          </a:r>
          <a:r>
            <a:rPr lang="en-US" sz="1400" dirty="0" err="1" smtClean="0">
              <a:solidFill>
                <a:srgbClr val="000090"/>
              </a:solidFill>
              <a:latin typeface="Arial Rounded MT Bold"/>
              <a:cs typeface="Arial Rounded MT Bold"/>
            </a:rPr>
            <a:t>Ciencia</a:t>
          </a:r>
          <a:r>
            <a:rPr lang="en-US" sz="1400" dirty="0" smtClean="0">
              <a:solidFill>
                <a:srgbClr val="000090"/>
              </a:solidFill>
              <a:latin typeface="Arial Rounded MT Bold"/>
              <a:cs typeface="Arial Rounded MT Bold"/>
            </a:rPr>
            <a:t> de </a:t>
          </a:r>
          <a:r>
            <a:rPr lang="en-US" sz="1400" dirty="0" err="1" smtClean="0">
              <a:solidFill>
                <a:srgbClr val="000090"/>
              </a:solidFill>
              <a:latin typeface="Arial Rounded MT Bold"/>
              <a:cs typeface="Arial Rounded MT Bold"/>
            </a:rPr>
            <a:t>Materiales</a:t>
          </a:r>
          <a:endParaRPr lang="en-US" sz="1400" dirty="0" smtClean="0">
            <a:solidFill>
              <a:srgbClr val="000090"/>
            </a:solidFill>
            <a:latin typeface="Arial Rounded MT Bold"/>
            <a:cs typeface="Arial Rounded MT Bold"/>
          </a:endParaRPr>
        </a:p>
        <a:p xmlns:a="http://schemas.openxmlformats.org/drawingml/2006/main">
          <a:pPr>
            <a:lnSpc>
              <a:spcPct val="80000"/>
            </a:lnSpc>
          </a:pPr>
          <a:endParaRPr lang="en-US" sz="1400" dirty="0" smtClean="0">
            <a:solidFill>
              <a:srgbClr val="000090"/>
            </a:solidFill>
            <a:latin typeface="Arial Rounded MT Bold"/>
            <a:cs typeface="Arial Rounded MT Bold"/>
          </a:endParaRPr>
        </a:p>
        <a:p xmlns:a="http://schemas.openxmlformats.org/drawingml/2006/main">
          <a:pPr>
            <a:lnSpc>
              <a:spcPct val="80000"/>
            </a:lnSpc>
          </a:pPr>
          <a:r>
            <a:rPr lang="en-US" sz="1400" dirty="0" err="1" smtClean="0">
              <a:solidFill>
                <a:srgbClr val="000090"/>
              </a:solidFill>
              <a:latin typeface="Arial Rounded MT Bold"/>
              <a:cs typeface="Arial Rounded MT Bold"/>
            </a:rPr>
            <a:t>Maestría</a:t>
          </a:r>
          <a:r>
            <a:rPr lang="en-US" sz="1400" dirty="0" smtClean="0">
              <a:solidFill>
                <a:srgbClr val="000090"/>
              </a:solidFill>
              <a:latin typeface="Arial Rounded MT Bold"/>
              <a:cs typeface="Arial Rounded MT Bold"/>
            </a:rPr>
            <a:t> en </a:t>
          </a:r>
          <a:r>
            <a:rPr lang="en-US" sz="1400" dirty="0" err="1" smtClean="0">
              <a:solidFill>
                <a:srgbClr val="000090"/>
              </a:solidFill>
              <a:latin typeface="Arial Rounded MT Bold"/>
              <a:cs typeface="Arial Rounded MT Bold"/>
            </a:rPr>
            <a:t>Ciencia</a:t>
          </a:r>
          <a:r>
            <a:rPr lang="en-US" sz="1400" dirty="0" smtClean="0">
              <a:solidFill>
                <a:srgbClr val="000090"/>
              </a:solidFill>
              <a:latin typeface="Arial Rounded MT Bold"/>
              <a:cs typeface="Arial Rounded MT Bold"/>
            </a:rPr>
            <a:t> y </a:t>
          </a:r>
          <a:r>
            <a:rPr lang="en-US" sz="1400" dirty="0" err="1" smtClean="0">
              <a:solidFill>
                <a:srgbClr val="000090"/>
              </a:solidFill>
              <a:latin typeface="Arial Rounded MT Bold"/>
              <a:cs typeface="Arial Rounded MT Bold"/>
            </a:rPr>
            <a:t>Tecnología</a:t>
          </a:r>
          <a:r>
            <a:rPr lang="en-US" sz="1400" dirty="0" smtClean="0">
              <a:solidFill>
                <a:srgbClr val="000090"/>
              </a:solidFill>
              <a:latin typeface="Arial Rounded MT Bold"/>
              <a:cs typeface="Arial Rounded MT Bold"/>
            </a:rPr>
            <a:t> </a:t>
          </a:r>
          <a:r>
            <a:rPr lang="en-US" sz="1400" dirty="0" err="1" smtClean="0">
              <a:solidFill>
                <a:srgbClr val="000090"/>
              </a:solidFill>
              <a:latin typeface="Arial Rounded MT Bold"/>
              <a:cs typeface="Arial Rounded MT Bold"/>
            </a:rPr>
            <a:t>Ambiental</a:t>
          </a:r>
          <a:endParaRPr lang="en-US" sz="1400" dirty="0" smtClean="0">
            <a:solidFill>
              <a:srgbClr val="000090"/>
            </a:solidFill>
            <a:latin typeface="Arial Rounded MT Bold"/>
            <a:cs typeface="Arial Rounded MT Bold"/>
          </a:endParaRPr>
        </a:p>
        <a:p xmlns:a="http://schemas.openxmlformats.org/drawingml/2006/main">
          <a:pPr>
            <a:lnSpc>
              <a:spcPct val="80000"/>
            </a:lnSpc>
          </a:pPr>
          <a:endParaRPr lang="en-US" sz="1400" dirty="0" smtClean="0">
            <a:solidFill>
              <a:srgbClr val="000090"/>
            </a:solidFill>
            <a:latin typeface="Arial Rounded MT Bold"/>
            <a:cs typeface="Arial Rounded MT Bold"/>
          </a:endParaRPr>
        </a:p>
        <a:p xmlns:a="http://schemas.openxmlformats.org/drawingml/2006/main">
          <a:pPr>
            <a:lnSpc>
              <a:spcPct val="80000"/>
            </a:lnSpc>
          </a:pPr>
          <a:r>
            <a:rPr lang="en-US" sz="1400" dirty="0" err="1" smtClean="0">
              <a:solidFill>
                <a:srgbClr val="000090"/>
              </a:solidFill>
              <a:latin typeface="Arial Rounded MT Bold"/>
              <a:cs typeface="Arial Rounded MT Bold"/>
            </a:rPr>
            <a:t>Doctorado</a:t>
          </a:r>
          <a:r>
            <a:rPr lang="en-US" sz="1400" dirty="0" smtClean="0">
              <a:solidFill>
                <a:srgbClr val="000090"/>
              </a:solidFill>
              <a:latin typeface="Arial Rounded MT Bold"/>
              <a:cs typeface="Arial Rounded MT Bold"/>
            </a:rPr>
            <a:t> en </a:t>
          </a:r>
          <a:r>
            <a:rPr lang="en-US" sz="1400" dirty="0" err="1" smtClean="0">
              <a:solidFill>
                <a:srgbClr val="000090"/>
              </a:solidFill>
              <a:latin typeface="Arial Rounded MT Bold"/>
              <a:cs typeface="Arial Rounded MT Bold"/>
            </a:rPr>
            <a:t>Ciencia</a:t>
          </a:r>
          <a:r>
            <a:rPr lang="en-US" sz="1400" dirty="0" smtClean="0">
              <a:solidFill>
                <a:srgbClr val="000090"/>
              </a:solidFill>
              <a:latin typeface="Arial Rounded MT Bold"/>
              <a:cs typeface="Arial Rounded MT Bold"/>
            </a:rPr>
            <a:t> y </a:t>
          </a:r>
          <a:r>
            <a:rPr lang="en-US" sz="1400" dirty="0" err="1" smtClean="0">
              <a:solidFill>
                <a:srgbClr val="000090"/>
              </a:solidFill>
              <a:latin typeface="Arial Rounded MT Bold"/>
              <a:cs typeface="Arial Rounded MT Bold"/>
            </a:rPr>
            <a:t>Tecnología</a:t>
          </a:r>
          <a:r>
            <a:rPr lang="en-US" sz="1400" dirty="0" smtClean="0">
              <a:solidFill>
                <a:srgbClr val="000090"/>
              </a:solidFill>
              <a:latin typeface="Arial Rounded MT Bold"/>
              <a:cs typeface="Arial Rounded MT Bold"/>
            </a:rPr>
            <a:t> </a:t>
          </a:r>
          <a:r>
            <a:rPr lang="en-US" sz="1400" dirty="0" err="1" smtClean="0">
              <a:solidFill>
                <a:srgbClr val="000090"/>
              </a:solidFill>
              <a:latin typeface="Arial Rounded MT Bold"/>
              <a:cs typeface="Arial Rounded MT Bold"/>
            </a:rPr>
            <a:t>Ambiental</a:t>
          </a:r>
          <a:endParaRPr lang="en-US" sz="1400" dirty="0">
            <a:solidFill>
              <a:srgbClr val="000090"/>
            </a:solidFill>
            <a:latin typeface="Arial Rounded MT Bold"/>
            <a:cs typeface="Arial Rounded MT Bold"/>
          </a:endParaRPr>
        </a:p>
      </cdr:txBody>
    </cdr:sp>
  </cdr:relSizeAnchor>
  <cdr:relSizeAnchor xmlns:cdr="http://schemas.openxmlformats.org/drawingml/2006/chartDrawing">
    <cdr:from>
      <cdr:x>0.10908</cdr:x>
      <cdr:y>0.72973</cdr:y>
    </cdr:from>
    <cdr:to>
      <cdr:x>0.15103</cdr:x>
      <cdr:y>0.72973</cdr:y>
    </cdr:to>
    <cdr:cxnSp macro="">
      <cdr:nvCxnSpPr>
        <cdr:cNvPr id="4" name="Straight Connector 3"/>
        <cdr:cNvCxnSpPr/>
      </cdr:nvCxnSpPr>
      <cdr:spPr>
        <a:xfrm xmlns:a="http://schemas.openxmlformats.org/drawingml/2006/main">
          <a:off x="936104" y="3888432"/>
          <a:ext cx="360040" cy="0"/>
        </a:xfrm>
        <a:prstGeom xmlns:a="http://schemas.openxmlformats.org/drawingml/2006/main" prst="line">
          <a:avLst/>
        </a:prstGeom>
        <a:ln xmlns:a="http://schemas.openxmlformats.org/drawingml/2006/main" w="101600">
          <a:solidFill>
            <a:srgbClr val="0000FF"/>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0.10908</cdr:x>
      <cdr:y>0.91892</cdr:y>
    </cdr:from>
    <cdr:to>
      <cdr:x>0.15103</cdr:x>
      <cdr:y>0.91892</cdr:y>
    </cdr:to>
    <cdr:cxnSp macro="">
      <cdr:nvCxnSpPr>
        <cdr:cNvPr id="6" name="Straight Connector 5"/>
        <cdr:cNvCxnSpPr/>
      </cdr:nvCxnSpPr>
      <cdr:spPr>
        <a:xfrm xmlns:a="http://schemas.openxmlformats.org/drawingml/2006/main">
          <a:off x="936104" y="4896544"/>
          <a:ext cx="360040" cy="0"/>
        </a:xfrm>
        <a:prstGeom xmlns:a="http://schemas.openxmlformats.org/drawingml/2006/main" prst="line">
          <a:avLst/>
        </a:prstGeom>
        <a:ln xmlns:a="http://schemas.openxmlformats.org/drawingml/2006/main" w="101600">
          <a:solidFill>
            <a:srgbClr val="8BBB2E"/>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0.10908</cdr:x>
      <cdr:y>0.85135</cdr:y>
    </cdr:from>
    <cdr:to>
      <cdr:x>0.15103</cdr:x>
      <cdr:y>0.85135</cdr:y>
    </cdr:to>
    <cdr:cxnSp macro="">
      <cdr:nvCxnSpPr>
        <cdr:cNvPr id="7" name="Straight Connector 6"/>
        <cdr:cNvCxnSpPr/>
      </cdr:nvCxnSpPr>
      <cdr:spPr>
        <a:xfrm xmlns:a="http://schemas.openxmlformats.org/drawingml/2006/main">
          <a:off x="936104" y="4536504"/>
          <a:ext cx="360040" cy="0"/>
        </a:xfrm>
        <a:prstGeom xmlns:a="http://schemas.openxmlformats.org/drawingml/2006/main" prst="line">
          <a:avLst/>
        </a:prstGeom>
        <a:ln xmlns:a="http://schemas.openxmlformats.org/drawingml/2006/main" w="101600">
          <a:solidFill>
            <a:schemeClr val="bg2">
              <a:lumMod val="25000"/>
            </a:schemeClr>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0.10908</cdr:x>
      <cdr:y>0.78378</cdr:y>
    </cdr:from>
    <cdr:to>
      <cdr:x>0.15103</cdr:x>
      <cdr:y>0.78378</cdr:y>
    </cdr:to>
    <cdr:cxnSp macro="">
      <cdr:nvCxnSpPr>
        <cdr:cNvPr id="8" name="Straight Connector 7"/>
        <cdr:cNvCxnSpPr/>
      </cdr:nvCxnSpPr>
      <cdr:spPr>
        <a:xfrm xmlns:a="http://schemas.openxmlformats.org/drawingml/2006/main">
          <a:off x="936104" y="4176464"/>
          <a:ext cx="360040" cy="0"/>
        </a:xfrm>
        <a:prstGeom xmlns:a="http://schemas.openxmlformats.org/drawingml/2006/main" prst="line">
          <a:avLst/>
        </a:prstGeom>
        <a:ln xmlns:a="http://schemas.openxmlformats.org/drawingml/2006/main" w="101600">
          <a:solidFill>
            <a:schemeClr val="bg1">
              <a:lumMod val="50000"/>
            </a:schemeClr>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0.85979</cdr:x>
      <cdr:y>0.59252</cdr:y>
    </cdr:from>
    <cdr:to>
      <cdr:x>0.98674</cdr:x>
      <cdr:y>0.65073</cdr:y>
    </cdr:to>
    <cdr:sp macro="" textlink="">
      <cdr:nvSpPr>
        <cdr:cNvPr id="3" name="TextBox 2"/>
        <cdr:cNvSpPr txBox="1"/>
      </cdr:nvSpPr>
      <cdr:spPr>
        <a:xfrm xmlns:a="http://schemas.openxmlformats.org/drawingml/2006/main">
          <a:off x="6192614" y="2931914"/>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smtClean="0"/>
            <a:t>EMPRESAS</a:t>
          </a:r>
          <a:endParaRPr lang="en-US" sz="1200" b="1" dirty="0"/>
        </a:p>
      </cdr:txBody>
    </cdr:sp>
  </cdr:relSizeAnchor>
  <cdr:relSizeAnchor xmlns:cdr="http://schemas.openxmlformats.org/drawingml/2006/chartDrawing">
    <cdr:from>
      <cdr:x>0.87304</cdr:x>
      <cdr:y>0.82535</cdr:y>
    </cdr:from>
    <cdr:to>
      <cdr:x>1</cdr:x>
      <cdr:y>0.87916</cdr:y>
    </cdr:to>
    <cdr:sp macro="" textlink="">
      <cdr:nvSpPr>
        <cdr:cNvPr id="4" name="TextBox 3"/>
        <cdr:cNvSpPr txBox="1"/>
      </cdr:nvSpPr>
      <cdr:spPr>
        <a:xfrm xmlns:a="http://schemas.openxmlformats.org/drawingml/2006/main">
          <a:off x="6288088" y="4084042"/>
          <a:ext cx="914400" cy="2662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smtClean="0"/>
            <a:t>CPIs</a:t>
          </a:r>
          <a:endParaRPr lang="en-US" sz="12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0.48031</cdr:x>
      <cdr:y>0.13636</cdr:y>
    </cdr:from>
    <cdr:to>
      <cdr:x>0.88528</cdr:x>
      <cdr:y>0.25758</cdr:y>
    </cdr:to>
    <cdr:sp macro="" textlink="">
      <cdr:nvSpPr>
        <cdr:cNvPr id="2" name="1 CuadroTexto"/>
        <cdr:cNvSpPr txBox="1"/>
      </cdr:nvSpPr>
      <cdr:spPr>
        <a:xfrm xmlns:a="http://schemas.openxmlformats.org/drawingml/2006/main">
          <a:off x="3672408" y="648072"/>
          <a:ext cx="3096344"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MX" sz="1400" b="1" dirty="0" smtClean="0">
              <a:solidFill>
                <a:srgbClr val="003399"/>
              </a:solidFill>
              <a:latin typeface="Arial Rounded MT Bold"/>
              <a:cs typeface="Arial Rounded MT Bold"/>
            </a:rPr>
            <a:t>Incremento de un 29% </a:t>
          </a:r>
        </a:p>
        <a:p xmlns:a="http://schemas.openxmlformats.org/drawingml/2006/main">
          <a:pPr algn="ctr"/>
          <a:r>
            <a:rPr lang="es-MX" sz="1400" b="1" dirty="0" smtClean="0">
              <a:solidFill>
                <a:srgbClr val="003399"/>
              </a:solidFill>
              <a:latin typeface="Arial Rounded MT Bold"/>
              <a:cs typeface="Arial Rounded MT Bold"/>
            </a:rPr>
            <a:t>en relación al periodo anterior </a:t>
          </a:r>
          <a:endParaRPr lang="es-MX" sz="1400" b="1" dirty="0">
            <a:solidFill>
              <a:srgbClr val="003399"/>
            </a:solidFill>
            <a:latin typeface="Arial Rounded MT Bold"/>
            <a:cs typeface="Arial Rounded MT Bold"/>
          </a:endParaRPr>
        </a:p>
      </cdr:txBody>
    </cdr:sp>
  </cdr:relSizeAnchor>
  <cdr:relSizeAnchor xmlns:cdr="http://schemas.openxmlformats.org/drawingml/2006/chartDrawing">
    <cdr:from>
      <cdr:x>0.72517</cdr:x>
      <cdr:y>0.24242</cdr:y>
    </cdr:from>
    <cdr:to>
      <cdr:x>0.86644</cdr:x>
      <cdr:y>0.37879</cdr:y>
    </cdr:to>
    <cdr:sp macro="" textlink="">
      <cdr:nvSpPr>
        <cdr:cNvPr id="4" name="3 Conector recto de flecha"/>
        <cdr:cNvSpPr/>
      </cdr:nvSpPr>
      <cdr:spPr>
        <a:xfrm xmlns:a="http://schemas.openxmlformats.org/drawingml/2006/main" flipH="1" flipV="1">
          <a:off x="5544616" y="1152128"/>
          <a:ext cx="1080120" cy="648072"/>
        </a:xfrm>
        <a:prstGeom xmlns:a="http://schemas.openxmlformats.org/drawingml/2006/main" prst="straightConnector1">
          <a:avLst/>
        </a:prstGeom>
        <a:ln xmlns:a="http://schemas.openxmlformats.org/drawingml/2006/main" w="31750">
          <a:solidFill>
            <a:srgbClr val="0000FF"/>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2D9F72-1F48-4B74-96A2-364A3745B040}" type="datetimeFigureOut">
              <a:rPr lang="es-MX" smtClean="0"/>
              <a:pPr/>
              <a:t>24/02/2014</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137BA3-A1B8-4C09-9C41-95652E0FFCCA}" type="slidenum">
              <a:rPr lang="es-MX" smtClean="0"/>
              <a:pPr/>
              <a:t>‹Nº›</a:t>
            </a:fld>
            <a:endParaRPr lang="es-MX"/>
          </a:p>
        </p:txBody>
      </p:sp>
    </p:spTree>
    <p:extLst>
      <p:ext uri="{BB962C8B-B14F-4D97-AF65-F5344CB8AC3E}">
        <p14:creationId xmlns="" xmlns:p14="http://schemas.microsoft.com/office/powerpoint/2010/main" val="1352184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p:cNvSpPr>
            <a:spLocks noGrp="1" noRot="1" noChangeAspect="1" noTextEdit="1"/>
          </p:cNvSpPr>
          <p:nvPr>
            <p:ph type="sldImg"/>
          </p:nvPr>
        </p:nvSpPr>
        <p:spPr>
          <a:ln/>
        </p:spPr>
      </p:sp>
      <p:sp>
        <p:nvSpPr>
          <p:cNvPr id="102403" name="2 Marcador de notas"/>
          <p:cNvSpPr>
            <a:spLocks noGrp="1"/>
          </p:cNvSpPr>
          <p:nvPr>
            <p:ph type="body" idx="1"/>
          </p:nvPr>
        </p:nvSpPr>
        <p:spPr>
          <a:noFill/>
          <a:ln/>
        </p:spPr>
        <p:txBody>
          <a:bodyPr/>
          <a:lstStyle/>
          <a:p>
            <a:endParaRPr lang="es-MX" smtClean="0">
              <a:latin typeface="Arial" charset="0"/>
            </a:endParaRPr>
          </a:p>
        </p:txBody>
      </p:sp>
      <p:sp>
        <p:nvSpPr>
          <p:cNvPr id="102404" name="3 Marcador de número de diapositiva"/>
          <p:cNvSpPr>
            <a:spLocks noGrp="1"/>
          </p:cNvSpPr>
          <p:nvPr>
            <p:ph type="sldNum" sz="quarter" idx="5"/>
          </p:nvPr>
        </p:nvSpPr>
        <p:spPr>
          <a:noFill/>
        </p:spPr>
        <p:txBody>
          <a:bodyPr/>
          <a:lstStyle/>
          <a:p>
            <a:fld id="{648D62BA-F5B9-4E52-8AE8-2D6E986CEFB3}" type="slidenum">
              <a:rPr lang="es-ES" smtClean="0">
                <a:latin typeface="Arial" charset="0"/>
              </a:rPr>
              <a:pPr/>
              <a:t>7</a:t>
            </a:fld>
            <a:endParaRPr lang="es-E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B0137BA3-A1B8-4C09-9C41-95652E0FFCCA}" type="slidenum">
              <a:rPr lang="es-MX" smtClean="0"/>
              <a:pPr/>
              <a:t>23</a:t>
            </a:fld>
            <a:endParaRPr lang="es-MX"/>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32A6CAE8-0939-40DE-A2AD-7977E6F5163F}" type="slidenum">
              <a:rPr lang="es-ES" smtClean="0"/>
              <a:pPr>
                <a:defRPr/>
              </a:pPr>
              <a:t>25</a:t>
            </a:fld>
            <a:endParaRPr lang="es-E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972DBC7-D4CC-49E4-942E-D09389676C9D}" type="slidenum">
              <a:rPr lang="es-ES" smtClean="0">
                <a:latin typeface="Arial" charset="0"/>
              </a:rPr>
              <a:pPr/>
              <a:t>26</a:t>
            </a:fld>
            <a:endParaRPr lang="es-ES" dirty="0"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s-ES" dirty="0"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B0137BA3-A1B8-4C09-9C41-95652E0FFCCA}" type="slidenum">
              <a:rPr lang="es-MX" smtClean="0"/>
              <a:pPr/>
              <a:t>27</a:t>
            </a:fld>
            <a:endParaRPr lang="es-MX"/>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CC3C276E-74E9-47E3-A9B7-8ADE4EB6CE38}" type="slidenum">
              <a:rPr lang="es-ES" smtClean="0"/>
              <a:pPr>
                <a:defRPr/>
              </a:pPr>
              <a:t>30</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BDFF64BB-25D9-4693-A232-777D94778A06}" type="slidenum">
              <a:rPr lang="es-ES" b="0" u="none"/>
              <a:pPr algn="r" defTabSz="914437"/>
              <a:t>31</a:t>
            </a:fld>
            <a:endParaRPr lang="es-ES" b="0" u="none"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MX">
              <a:latin typeface="Calibri" charset="0"/>
            </a:endParaRPr>
          </a:p>
        </p:txBody>
      </p:sp>
      <p:sp>
        <p:nvSpPr>
          <p:cNvPr id="97283"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1" hangingPunct="1"/>
            <a:fld id="{E0206C63-0DB1-5442-BD8A-405A60B8DD5F}" type="slidenum">
              <a:rPr lang="es-ES" sz="1200"/>
              <a:pPr eaLnBrk="1" hangingPunct="1"/>
              <a:t>37</a:t>
            </a:fld>
            <a:endParaRPr lang="es-E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0A3617C-6F91-46AD-8238-492320D7EF6C}" type="slidenum">
              <a:rPr lang="es-ES" smtClean="0">
                <a:latin typeface="Arial" charset="0"/>
              </a:rPr>
              <a:pPr/>
              <a:t>41</a:t>
            </a:fld>
            <a:endParaRPr lang="es-ES"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32A6CAE8-0939-40DE-A2AD-7977E6F5163F}" type="slidenum">
              <a:rPr lang="es-ES" smtClean="0"/>
              <a:pPr>
                <a:defRPr/>
              </a:pPr>
              <a:t>43</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B0137BA3-A1B8-4C09-9C41-95652E0FFCCA}" type="slidenum">
              <a:rPr lang="es-MX" smtClean="0"/>
              <a:pPr/>
              <a:t>44</a:t>
            </a:fld>
            <a:endParaRPr lang="es-MX"/>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a:ln/>
        </p:spPr>
      </p:sp>
      <p:sp>
        <p:nvSpPr>
          <p:cNvPr id="103427" name="2 Marcador de notas"/>
          <p:cNvSpPr>
            <a:spLocks noGrp="1"/>
          </p:cNvSpPr>
          <p:nvPr>
            <p:ph type="body" idx="1"/>
          </p:nvPr>
        </p:nvSpPr>
        <p:spPr>
          <a:noFill/>
          <a:ln/>
        </p:spPr>
        <p:txBody>
          <a:bodyPr/>
          <a:lstStyle/>
          <a:p>
            <a:endParaRPr lang="es-MX" smtClean="0">
              <a:latin typeface="Arial" charset="0"/>
            </a:endParaRPr>
          </a:p>
        </p:txBody>
      </p:sp>
      <p:sp>
        <p:nvSpPr>
          <p:cNvPr id="103428" name="3 Marcador de número de diapositiva"/>
          <p:cNvSpPr>
            <a:spLocks noGrp="1"/>
          </p:cNvSpPr>
          <p:nvPr>
            <p:ph type="sldNum" sz="quarter" idx="5"/>
          </p:nvPr>
        </p:nvSpPr>
        <p:spPr>
          <a:noFill/>
        </p:spPr>
        <p:txBody>
          <a:bodyPr/>
          <a:lstStyle/>
          <a:p>
            <a:fld id="{B576C0A9-9750-46E4-AD02-6561F9516E52}" type="slidenum">
              <a:rPr lang="es-ES" smtClean="0">
                <a:latin typeface="Arial" charset="0"/>
              </a:rPr>
              <a:pPr/>
              <a:t>9</a:t>
            </a:fld>
            <a:endParaRPr lang="es-E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1D2BECF8-8B06-2C4C-BB71-49C74AA3B6FB}" type="slidenum">
              <a:rPr lang="es-MX" smtClean="0"/>
              <a:pPr/>
              <a:t>45</a:t>
            </a:fld>
            <a:endParaRPr lang="es-MX"/>
          </a:p>
        </p:txBody>
      </p:sp>
    </p:spTree>
    <p:extLst>
      <p:ext uri="{BB962C8B-B14F-4D97-AF65-F5344CB8AC3E}">
        <p14:creationId xmlns="" xmlns:p14="http://schemas.microsoft.com/office/powerpoint/2010/main" val="1849164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F1793CF-102C-4A65-9F97-227FBA7F20CE}" type="slidenum">
              <a:rPr lang="es-ES" smtClean="0">
                <a:latin typeface="Arial" charset="0"/>
              </a:rPr>
              <a:pPr/>
              <a:t>46</a:t>
            </a:fld>
            <a:endParaRPr lang="es-ES"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A47716EE-584C-4C97-8BD1-0F8F54A61CBD}" type="slidenum">
              <a:rPr lang="es-ES" smtClean="0"/>
              <a:pPr>
                <a:defRPr/>
              </a:pPr>
              <a:t>47</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32A6CAE8-0939-40DE-A2AD-7977E6F5163F}" type="slidenum">
              <a:rPr lang="es-ES" smtClean="0"/>
              <a:pPr>
                <a:defRPr/>
              </a:pPr>
              <a:t>50</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B0137BA3-A1B8-4C09-9C41-95652E0FFCCA}" type="slidenum">
              <a:rPr lang="es-MX" smtClean="0"/>
              <a:pPr/>
              <a:t>55</a:t>
            </a:fld>
            <a:endParaRPr lang="es-MX"/>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B0137BA3-A1B8-4C09-9C41-95652E0FFCCA}" type="slidenum">
              <a:rPr lang="es-MX" smtClean="0"/>
              <a:pPr/>
              <a:t>56</a:t>
            </a:fld>
            <a:endParaRPr lang="es-MX"/>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5C97B3A1-598B-4550-825C-B40B1AFA2BAE}" type="slidenum">
              <a:rPr lang="es-ES" smtClean="0">
                <a:latin typeface="Arial" charset="0"/>
              </a:rPr>
              <a:pPr/>
              <a:t>58</a:t>
            </a:fld>
            <a:endParaRPr lang="es-ES"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s-E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179E7FB-D02D-44C1-9E47-9DA76C0A34AE}" type="slidenum">
              <a:rPr lang="es-ES" smtClean="0"/>
              <a:pPr>
                <a:defRPr/>
              </a:pPr>
              <a:t>62</a:t>
            </a:fld>
            <a:endParaRPr lang="es-E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nchor="b"/>
          <a:lstStyle>
            <a:lvl1pPr defTabSz="990600" eaLnBrk="0" hangingPunct="0">
              <a:defRPr u="sng">
                <a:solidFill>
                  <a:schemeClr val="tx1"/>
                </a:solidFill>
                <a:latin typeface="Arial" charset="0"/>
                <a:ea typeface="MS PGothic" charset="0"/>
                <a:cs typeface="MS PGothic" charset="0"/>
              </a:defRPr>
            </a:lvl1pPr>
            <a:lvl2pPr marL="742950" indent="-285750" defTabSz="990600" eaLnBrk="0" hangingPunct="0">
              <a:defRPr u="sng">
                <a:solidFill>
                  <a:schemeClr val="tx1"/>
                </a:solidFill>
                <a:latin typeface="Arial" charset="0"/>
                <a:ea typeface="MS PGothic" charset="0"/>
                <a:cs typeface="MS PGothic" charset="0"/>
              </a:defRPr>
            </a:lvl2pPr>
            <a:lvl3pPr marL="1143000" indent="-228600" defTabSz="990600" eaLnBrk="0" hangingPunct="0">
              <a:defRPr u="sng">
                <a:solidFill>
                  <a:schemeClr val="tx1"/>
                </a:solidFill>
                <a:latin typeface="Arial" charset="0"/>
                <a:ea typeface="MS PGothic" charset="0"/>
                <a:cs typeface="MS PGothic" charset="0"/>
              </a:defRPr>
            </a:lvl3pPr>
            <a:lvl4pPr marL="1600200" indent="-228600" defTabSz="990600" eaLnBrk="0" hangingPunct="0">
              <a:defRPr u="sng">
                <a:solidFill>
                  <a:schemeClr val="tx1"/>
                </a:solidFill>
                <a:latin typeface="Arial" charset="0"/>
                <a:ea typeface="MS PGothic" charset="0"/>
                <a:cs typeface="MS PGothic" charset="0"/>
              </a:defRPr>
            </a:lvl4pPr>
            <a:lvl5pPr marL="2057400" indent="-228600" defTabSz="990600" eaLnBrk="0" hangingPunct="0">
              <a:defRPr u="sng">
                <a:solidFill>
                  <a:schemeClr val="tx1"/>
                </a:solidFill>
                <a:latin typeface="Arial" charset="0"/>
                <a:ea typeface="MS PGothic" charset="0"/>
                <a:cs typeface="MS PGothic" charset="0"/>
              </a:defRPr>
            </a:lvl5pPr>
            <a:lvl6pPr marL="2514600" indent="-228600" algn="r" defTabSz="990600" eaLnBrk="0" fontAlgn="base" hangingPunct="0">
              <a:spcBef>
                <a:spcPct val="0"/>
              </a:spcBef>
              <a:spcAft>
                <a:spcPct val="0"/>
              </a:spcAft>
              <a:defRPr u="sng">
                <a:solidFill>
                  <a:schemeClr val="tx1"/>
                </a:solidFill>
                <a:latin typeface="Arial" charset="0"/>
                <a:ea typeface="MS PGothic" charset="0"/>
                <a:cs typeface="MS PGothic" charset="0"/>
              </a:defRPr>
            </a:lvl6pPr>
            <a:lvl7pPr marL="2971800" indent="-228600" algn="r" defTabSz="990600" eaLnBrk="0" fontAlgn="base" hangingPunct="0">
              <a:spcBef>
                <a:spcPct val="0"/>
              </a:spcBef>
              <a:spcAft>
                <a:spcPct val="0"/>
              </a:spcAft>
              <a:defRPr u="sng">
                <a:solidFill>
                  <a:schemeClr val="tx1"/>
                </a:solidFill>
                <a:latin typeface="Arial" charset="0"/>
                <a:ea typeface="MS PGothic" charset="0"/>
                <a:cs typeface="MS PGothic" charset="0"/>
              </a:defRPr>
            </a:lvl7pPr>
            <a:lvl8pPr marL="3429000" indent="-228600" algn="r" defTabSz="990600" eaLnBrk="0" fontAlgn="base" hangingPunct="0">
              <a:spcBef>
                <a:spcPct val="0"/>
              </a:spcBef>
              <a:spcAft>
                <a:spcPct val="0"/>
              </a:spcAft>
              <a:defRPr u="sng">
                <a:solidFill>
                  <a:schemeClr val="tx1"/>
                </a:solidFill>
                <a:latin typeface="Arial" charset="0"/>
                <a:ea typeface="MS PGothic" charset="0"/>
                <a:cs typeface="MS PGothic" charset="0"/>
              </a:defRPr>
            </a:lvl8pPr>
            <a:lvl9pPr marL="3886200" indent="-228600" algn="r" defTabSz="990600" eaLnBrk="0" fontAlgn="base" hangingPunct="0">
              <a:spcBef>
                <a:spcPct val="0"/>
              </a:spcBef>
              <a:spcAft>
                <a:spcPct val="0"/>
              </a:spcAft>
              <a:defRPr u="sng">
                <a:solidFill>
                  <a:schemeClr val="tx1"/>
                </a:solidFill>
                <a:latin typeface="Arial" charset="0"/>
                <a:ea typeface="MS PGothic" charset="0"/>
                <a:cs typeface="MS PGothic" charset="0"/>
              </a:defRPr>
            </a:lvl9pPr>
          </a:lstStyle>
          <a:p>
            <a:pPr eaLnBrk="1" hangingPunct="1"/>
            <a:fld id="{88DB0F0B-C95C-4B4C-8D40-6AA6D350CAE0}" type="slidenum">
              <a:rPr lang="en-US" sz="1200" u="none"/>
              <a:pPr eaLnBrk="1" hangingPunct="1"/>
              <a:t>68</a:t>
            </a:fld>
            <a:endParaRPr lang="en-US" sz="1200" u="none"/>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ES">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0530"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MX">
              <a:latin typeface="Calibri" charset="0"/>
            </a:endParaRPr>
          </a:p>
        </p:txBody>
      </p:sp>
      <p:sp>
        <p:nvSpPr>
          <p:cNvPr id="150531"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1" hangingPunct="1"/>
            <a:fld id="{F0EE9BDD-BB61-8F4C-A175-EC0680370147}" type="slidenum">
              <a:rPr lang="es-ES" sz="1200"/>
              <a:pPr eaLnBrk="1" hangingPunct="1"/>
              <a:t>74</a:t>
            </a:fld>
            <a:endParaRPr lang="es-E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74AA306-5DA2-42E9-91C0-7E100787B58A}" type="slidenum">
              <a:rPr lang="es-ES" smtClean="0">
                <a:latin typeface="Arial" charset="0"/>
              </a:rPr>
              <a:pPr/>
              <a:t>14</a:t>
            </a:fld>
            <a:endParaRPr lang="es-ES" dirty="0"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s-ES" dirty="0"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79E7FB-D02D-44C1-9E47-9DA76C0A34AE}" type="slidenum">
              <a:rPr lang="es-ES" smtClean="0"/>
              <a:pPr>
                <a:defRPr/>
              </a:pPr>
              <a:t>75</a:t>
            </a:fld>
            <a:endParaRPr lang="es-ES" dirty="0"/>
          </a:p>
        </p:txBody>
      </p:sp>
    </p:spTree>
    <p:extLst>
      <p:ext uri="{BB962C8B-B14F-4D97-AF65-F5344CB8AC3E}">
        <p14:creationId xmlns="" xmlns:p14="http://schemas.microsoft.com/office/powerpoint/2010/main" val="119609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179E7FB-D02D-44C1-9E47-9DA76C0A34AE}" type="slidenum">
              <a:rPr lang="es-ES" smtClean="0"/>
              <a:pPr>
                <a:defRPr/>
              </a:pPr>
              <a:t>76</a:t>
            </a:fld>
            <a:endParaRPr lang="es-E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179E7FB-D02D-44C1-9E47-9DA76C0A34AE}" type="slidenum">
              <a:rPr lang="es-ES" smtClean="0"/>
              <a:pPr>
                <a:defRPr/>
              </a:pPr>
              <a:t>78</a:t>
            </a:fld>
            <a:endParaRPr lang="es-E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96</a:t>
            </a:fld>
            <a:endParaRPr lang="es-E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97</a:t>
            </a:fld>
            <a:endParaRPr lang="es-E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98</a:t>
            </a:fld>
            <a:endParaRPr lang="es-E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99</a:t>
            </a:fld>
            <a:endParaRPr lang="es-ES"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100</a:t>
            </a:fld>
            <a:endParaRPr lang="es-E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101</a:t>
            </a:fld>
            <a:endParaRPr lang="es-ES"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102</a:t>
            </a:fld>
            <a:endParaRPr lang="es-E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C52CC2C-1E43-498D-A61F-DC5772B2B170}" type="slidenum">
              <a:rPr lang="es-ES" smtClean="0">
                <a:latin typeface="Arial" charset="0"/>
              </a:rPr>
              <a:pPr/>
              <a:t>15</a:t>
            </a:fld>
            <a:endParaRPr lang="es-ES" dirty="0" smtClean="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s-ES" dirty="0"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103</a:t>
            </a:fld>
            <a:endParaRPr lang="es-ES"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104</a:t>
            </a:fld>
            <a:endParaRPr lang="es-ES"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a:ln/>
        </p:spPr>
      </p:sp>
      <p:sp>
        <p:nvSpPr>
          <p:cNvPr id="168963" name="2 Marcador de notas"/>
          <p:cNvSpPr>
            <a:spLocks noGrp="1"/>
          </p:cNvSpPr>
          <p:nvPr>
            <p:ph type="body" idx="1"/>
          </p:nvPr>
        </p:nvSpPr>
        <p:spPr>
          <a:noFill/>
          <a:ln/>
        </p:spPr>
        <p:txBody>
          <a:bodyPr/>
          <a:lstStyle/>
          <a:p>
            <a:endParaRPr lang="es-MX" smtClean="0">
              <a:latin typeface="Arial" charset="0"/>
            </a:endParaRPr>
          </a:p>
        </p:txBody>
      </p:sp>
      <p:sp>
        <p:nvSpPr>
          <p:cNvPr id="168964" name="3 Marcador de número de diapositiva"/>
          <p:cNvSpPr>
            <a:spLocks noGrp="1"/>
          </p:cNvSpPr>
          <p:nvPr>
            <p:ph type="sldNum" sz="quarter" idx="5"/>
          </p:nvPr>
        </p:nvSpPr>
        <p:spPr>
          <a:noFill/>
        </p:spPr>
        <p:txBody>
          <a:bodyPr/>
          <a:lstStyle/>
          <a:p>
            <a:fld id="{B8429742-8B2C-4106-8406-B69D9F34E50E}" type="slidenum">
              <a:rPr lang="es-ES" smtClean="0">
                <a:latin typeface="Arial" charset="0"/>
              </a:rPr>
              <a:pPr/>
              <a:t>105</a:t>
            </a:fld>
            <a:endParaRPr lang="es-E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4E30D9E-EC3E-4AF2-BFA6-E1AD1717C40D}" type="slidenum">
              <a:rPr lang="es-ES" smtClean="0">
                <a:latin typeface="Arial" charset="0"/>
              </a:rPr>
              <a:pPr/>
              <a:t>16</a:t>
            </a:fld>
            <a:endParaRPr lang="es-ES" dirty="0" smtClean="0">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s-ES"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AE7BA32-41F6-4772-8212-9456A09AFAEE}" type="slidenum">
              <a:rPr lang="es-ES" smtClean="0">
                <a:latin typeface="Arial" charset="0"/>
              </a:rPr>
              <a:pPr/>
              <a:t>17</a:t>
            </a:fld>
            <a:endParaRPr lang="es-ES" dirty="0" smtClean="0">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s-E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8552F15-CB34-4211-A719-CC00C26E36E9}" type="slidenum">
              <a:rPr lang="es-ES" smtClean="0">
                <a:latin typeface="Arial" charset="0"/>
              </a:rPr>
              <a:pPr/>
              <a:t>19</a:t>
            </a:fld>
            <a:endParaRPr lang="es-ES" dirty="0" smtClean="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s-ES" dirty="0"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s-E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179E7FB-D02D-44C1-9E47-9DA76C0A34AE}" type="slidenum">
              <a:rPr lang="es-ES" smtClean="0"/>
              <a:pPr>
                <a:defRPr/>
              </a:pPr>
              <a:t>21</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9CA83A74-8EA9-4AE4-AA24-59F5BA81E982}" type="datetimeFigureOut">
              <a:rPr lang="es-MX" smtClean="0"/>
              <a:pPr/>
              <a:t>24/02/2014</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7A13DF43-407C-4687-B023-D14894043BA6}" type="slidenum">
              <a:rPr lang="es-MX" smtClean="0"/>
              <a:pPr/>
              <a:t>‹Nº›</a:t>
            </a:fld>
            <a:endParaRPr lang="es-MX"/>
          </a:p>
        </p:txBody>
      </p:sp>
    </p:spTree>
    <p:extLst>
      <p:ext uri="{BB962C8B-B14F-4D97-AF65-F5344CB8AC3E}">
        <p14:creationId xmlns="" xmlns:p14="http://schemas.microsoft.com/office/powerpoint/2010/main" val="375023034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7355873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6163028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9821544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1855716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s-ES_tradnl" smtClean="0"/>
              <a:t>Click to edit Master title style</a:t>
            </a:r>
            <a:endParaRPr lang="es-MX"/>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2D0FD61-9219-8C4B-98AB-DF38AC1B6EAE}" type="datetimeFigureOut">
              <a:rPr lang="en-US" smtClean="0"/>
              <a:pPr/>
              <a:t>2/24/2014</a:t>
            </a:fld>
            <a:endParaRPr lang="es-MX"/>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D61F6EA-2A0A-D24E-8FD7-2964BDD34ED5}" type="slidenum">
              <a:rPr lang="es-MX" smtClean="0"/>
              <a:pPr/>
              <a:t>‹Nº›</a:t>
            </a:fld>
            <a:endParaRPr lang="es-MX"/>
          </a:p>
        </p:txBody>
      </p:sp>
    </p:spTree>
    <p:extLst>
      <p:ext uri="{BB962C8B-B14F-4D97-AF65-F5344CB8AC3E}">
        <p14:creationId xmlns="" xmlns:p14="http://schemas.microsoft.com/office/powerpoint/2010/main" val="60498533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id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MX"/>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MX"/>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6D6F0B7-F76A-4ED8-AC08-51DDF4D7211C}" type="datetimeFigureOut">
              <a:rPr lang="es-MX" smtClean="0"/>
              <a:pPr/>
              <a:t>24/02/2014</a:t>
            </a:fld>
            <a:endParaRPr lang="es-MX"/>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FF2F40-867E-4FAC-8337-D7FF66904FF7}" type="slidenum">
              <a:rPr lang="es-MX" smtClean="0"/>
              <a:pPr/>
              <a:t>‹Nº›</a:t>
            </a:fld>
            <a:endParaRPr lang="es-MX"/>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6D6F0B7-F76A-4ED8-AC08-51DDF4D7211C}" type="datetimeFigureOut">
              <a:rPr lang="es-MX" smtClean="0"/>
              <a:pPr/>
              <a:t>24/02/2014</a:t>
            </a:fld>
            <a:endParaRPr lang="es-MX"/>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FF2F40-867E-4FAC-8337-D7FF66904FF7}" type="slidenum">
              <a:rPr lang="es-MX" smtClean="0"/>
              <a:pPr/>
              <a:t>‹Nº›</a:t>
            </a:fld>
            <a:endParaRPr lang="es-MX"/>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1056597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descr="Fondo Comite 2011 Presentacion.JPG"/>
          <p:cNvPicPr>
            <a:picLocks noChangeAspect="1"/>
          </p:cNvPicPr>
          <p:nvPr userDrawn="1"/>
        </p:nvPicPr>
        <p:blipFill>
          <a:blip r:embed="rId17" cstate="screen"/>
          <a:stretch>
            <a:fillRect/>
          </a:stretch>
        </p:blipFill>
        <p:spPr>
          <a:xfrm>
            <a:off x="0" y="0"/>
            <a:ext cx="9144000" cy="6858000"/>
          </a:xfrm>
          <a:prstGeom prst="rect">
            <a:avLst/>
          </a:prstGeom>
        </p:spPr>
      </p:pic>
      <p:sp>
        <p:nvSpPr>
          <p:cNvPr id="8" name="7 Rectángulo"/>
          <p:cNvSpPr/>
          <p:nvPr userDrawn="1"/>
        </p:nvSpPr>
        <p:spPr>
          <a:xfrm rot="10800000">
            <a:off x="251520" y="6525344"/>
            <a:ext cx="8892480" cy="216024"/>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 id="2147483659" r:id="rId8"/>
    <p:sldLayoutId id="2147483662" r:id="rId9"/>
    <p:sldLayoutId id="2147483663" r:id="rId10"/>
    <p:sldLayoutId id="2147483665" r:id="rId11"/>
    <p:sldLayoutId id="2147483666" r:id="rId12"/>
    <p:sldLayoutId id="2147483667" r:id="rId13"/>
    <p:sldLayoutId id="2147483668" r:id="rId14"/>
    <p:sldLayoutId id="2147483669" r:id="rId15"/>
  </p:sldLayoutIdLst>
  <mc:AlternateContent xmlns:mc="http://schemas.openxmlformats.org/markup-compatibility/2006">
    <mc:Choice xmlns="" xmlns:p14="http://schemas.microsoft.com/office/powerpoint/2010/main" Requires="p14">
      <p:transition p14:dur="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hyperlink" Target="http://www.sciencedirect.com/science?_ob=GatewayURL&amp;_method=citationSearch&amp;_urlVersion=4&amp;_origin=SDTOPTWOFIVE&amp;_version=1&amp;_piikey=S0969804309002243&amp;md5=aa009cad6ceaf19f866353a08584daf7" TargetMode="External"/><Relationship Id="rId4" Type="http://schemas.openxmlformats.org/officeDocument/2006/relationships/image" Target="../media/image7.png"/><Relationship Id="rId9" Type="http://schemas.openxmlformats.org/officeDocument/2006/relationships/image" Target="../media/image12.emf"/><Relationship Id="rId1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tiff"/><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conacyt.mx/index.html" TargetMode="External"/><Relationship Id="rId7" Type="http://schemas.openxmlformats.org/officeDocument/2006/relationships/hyperlink" Target="http://www.utexas.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hyperlink" Target="http://www.conacyt.mx/index.html" TargetMode="External"/><Relationship Id="rId1" Type="http://schemas.openxmlformats.org/officeDocument/2006/relationships/slideLayout" Target="../slideLayouts/slideLayout6.xml"/><Relationship Id="rId6" Type="http://schemas.openxmlformats.org/officeDocument/2006/relationships/hyperlink" Target="http://www.utexas.edu/"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hyperlink" Target="http://www.conacyt.mx/index.html" TargetMode="External"/><Relationship Id="rId5" Type="http://schemas.openxmlformats.org/officeDocument/2006/relationships/image" Target="../media/image47.jpe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8.pn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9.jpeg"/><Relationship Id="rId4" Type="http://schemas.microsoft.com/office/2007/relationships/hdphoto" Target="../media/hdphoto1.wdp"/><Relationship Id="rId9"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chart" Target="../charts/chart8.xml"/><Relationship Id="rId7"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1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22.xml"/><Relationship Id="rId16"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3.pn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23.xml"/><Relationship Id="rId16" Type="http://schemas.openxmlformats.org/officeDocument/2006/relationships/image" Target="../media/image86.png"/><Relationship Id="rId1" Type="http://schemas.openxmlformats.org/officeDocument/2006/relationships/slideLayout" Target="../slideLayouts/slideLayout5.xml"/><Relationship Id="rId6" Type="http://schemas.openxmlformats.org/officeDocument/2006/relationships/image" Target="../media/image80.jpeg"/><Relationship Id="rId11" Type="http://schemas.openxmlformats.org/officeDocument/2006/relationships/image" Target="../media/image81.png"/><Relationship Id="rId5" Type="http://schemas.openxmlformats.org/officeDocument/2006/relationships/image" Target="../media/image79.png"/><Relationship Id="rId15" Type="http://schemas.openxmlformats.org/officeDocument/2006/relationships/image" Target="../media/image85.png"/><Relationship Id="rId10" Type="http://schemas.openxmlformats.org/officeDocument/2006/relationships/image" Target="../media/image76.png"/><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image" Target="../media/image8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4.jpe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00.png"/><Relationship Id="rId5" Type="http://schemas.openxmlformats.org/officeDocument/2006/relationships/oleObject" Target="../embeddings/oleObject1.bin"/><Relationship Id="rId10" Type="http://schemas.openxmlformats.org/officeDocument/2006/relationships/image" Target="../media/image99.jpeg"/><Relationship Id="rId4" Type="http://schemas.openxmlformats.org/officeDocument/2006/relationships/image" Target="../media/image95.png"/><Relationship Id="rId9" Type="http://schemas.openxmlformats.org/officeDocument/2006/relationships/image" Target="../media/image9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www.nanotech.cimav.edu.mx/" TargetMode="External"/><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jpeg"/><Relationship Id="rId1" Type="http://schemas.openxmlformats.org/officeDocument/2006/relationships/slideLayout" Target="../slideLayouts/slideLayout1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72.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2.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jpeg"/></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119.png"/><Relationship Id="rId5" Type="http://schemas.openxmlformats.org/officeDocument/2006/relationships/image" Target="../media/image37.png"/><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ORGANIZACI%C3%93N%20Y%20CONTROL%20DE%20ARCHIVOS/2010/-%20-%20GENERALES%20-%20-/DOCUMENTOS%20MAAG%20R%20MATERIALES/SECRETARIA%20FUNCION%20PUBLICA/MANUALES%20GENERALES/MANUAL%20DE%20RECURSOS%20MATERIALES%20SERVICIOS%20GENERALES/ARCHIVO.doc"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cstate="screen">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580734" y="6309320"/>
            <a:ext cx="2563266" cy="369332"/>
          </a:xfrm>
          <a:prstGeom prst="rect">
            <a:avLst/>
          </a:prstGeom>
          <a:noFill/>
        </p:spPr>
        <p:txBody>
          <a:bodyPr wrap="none" rtlCol="0">
            <a:spAutoFit/>
          </a:bodyPr>
          <a:lstStyle/>
          <a:p>
            <a:r>
              <a:rPr lang="es-MX" b="1" dirty="0" smtClean="0">
                <a:solidFill>
                  <a:schemeClr val="bg1"/>
                </a:solidFill>
                <a:effectLst>
                  <a:outerShdw blurRad="38100" dist="38100" dir="2700000" algn="tl">
                    <a:srgbClr val="000000">
                      <a:alpha val="43137"/>
                    </a:srgbClr>
                  </a:outerShdw>
                </a:effectLst>
              </a:rPr>
              <a:t>5 de Septiembre de 2012</a:t>
            </a:r>
            <a:endParaRPr lang="es-MX" b="1" dirty="0">
              <a:solidFill>
                <a:schemeClr val="bg1"/>
              </a:solidFill>
              <a:effectLst>
                <a:outerShdw blurRad="38100" dist="38100" dir="2700000" algn="tl">
                  <a:srgbClr val="000000">
                    <a:alpha val="43137"/>
                  </a:srgbClr>
                </a:outerShdw>
              </a:effectLst>
            </a:endParaRPr>
          </a:p>
        </p:txBody>
      </p:sp>
      <p:sp>
        <p:nvSpPr>
          <p:cNvPr id="5" name="4 CuadroTexto"/>
          <p:cNvSpPr txBox="1"/>
          <p:nvPr/>
        </p:nvSpPr>
        <p:spPr>
          <a:xfrm>
            <a:off x="-180528" y="1556792"/>
            <a:ext cx="5472608" cy="1569660"/>
          </a:xfrm>
          <a:prstGeom prst="rect">
            <a:avLst/>
          </a:prstGeom>
          <a:noFill/>
        </p:spPr>
        <p:txBody>
          <a:bodyPr wrap="square" rtlCol="0">
            <a:spAutoFit/>
          </a:bodyPr>
          <a:lstStyle/>
          <a:p>
            <a:pPr algn="ctr"/>
            <a:r>
              <a:rPr lang="es-MX" sz="3200" b="1" dirty="0" smtClean="0">
                <a:solidFill>
                  <a:srgbClr val="008000"/>
                </a:solidFill>
                <a:effectLst>
                  <a:glow rad="101600">
                    <a:schemeClr val="bg1">
                      <a:alpha val="60000"/>
                    </a:schemeClr>
                  </a:glow>
                </a:effectLst>
                <a:latin typeface="Arial Rounded MT Bold"/>
                <a:cs typeface="Arial Rounded MT Bold"/>
              </a:rPr>
              <a:t>II Reunión C</a:t>
            </a:r>
            <a:r>
              <a:rPr lang="es-MX" sz="2400" b="1" dirty="0" smtClean="0">
                <a:solidFill>
                  <a:srgbClr val="008000"/>
                </a:solidFill>
                <a:effectLst>
                  <a:glow rad="101600">
                    <a:schemeClr val="bg1">
                      <a:alpha val="60000"/>
                    </a:schemeClr>
                  </a:glow>
                </a:effectLst>
                <a:latin typeface="Arial Rounded MT Bold"/>
                <a:cs typeface="Arial Rounded MT Bold"/>
              </a:rPr>
              <a:t>ONSEJO DE ADMINISTRACIÓN  DEL </a:t>
            </a:r>
            <a:r>
              <a:rPr lang="es-MX" sz="3200" b="1" dirty="0" smtClean="0">
                <a:solidFill>
                  <a:srgbClr val="008000"/>
                </a:solidFill>
                <a:effectLst>
                  <a:glow rad="101600">
                    <a:schemeClr val="bg1">
                      <a:alpha val="60000"/>
                    </a:schemeClr>
                  </a:glow>
                </a:effectLst>
                <a:latin typeface="Arial Rounded MT Bold"/>
                <a:cs typeface="Arial Rounded MT Bold"/>
              </a:rPr>
              <a:t>CIMAV</a:t>
            </a:r>
            <a:r>
              <a:rPr lang="es-MX" sz="2400" b="1" dirty="0" smtClean="0">
                <a:solidFill>
                  <a:srgbClr val="008000"/>
                </a:solidFill>
                <a:effectLst>
                  <a:glow rad="101600">
                    <a:schemeClr val="bg1">
                      <a:alpha val="60000"/>
                    </a:schemeClr>
                  </a:glow>
                </a:effectLst>
                <a:latin typeface="Arial Rounded MT Bold"/>
                <a:cs typeface="Arial Rounded MT Bold"/>
              </a:rPr>
              <a:t> </a:t>
            </a:r>
            <a:r>
              <a:rPr lang="es-MX" sz="3200" b="1" dirty="0" smtClean="0">
                <a:solidFill>
                  <a:srgbClr val="008000"/>
                </a:solidFill>
                <a:effectLst>
                  <a:glow rad="101600">
                    <a:schemeClr val="bg1">
                      <a:alpha val="60000"/>
                    </a:schemeClr>
                  </a:glow>
                </a:effectLst>
                <a:latin typeface="Arial Rounded MT Bold"/>
                <a:cs typeface="Arial Rounded MT Bold"/>
              </a:rPr>
              <a:t>2012</a:t>
            </a:r>
            <a:endParaRPr lang="es-MX" sz="3200" b="1" dirty="0">
              <a:solidFill>
                <a:srgbClr val="008000"/>
              </a:solidFill>
              <a:effectLst>
                <a:glow rad="101600">
                  <a:schemeClr val="bg1">
                    <a:alpha val="60000"/>
                  </a:schemeClr>
                </a:glow>
              </a:effectLst>
              <a:latin typeface="Arial Rounded MT Bold"/>
              <a:cs typeface="Arial Rounded MT Bold"/>
            </a:endParaRPr>
          </a:p>
        </p:txBody>
      </p:sp>
    </p:spTree>
    <p:extLst>
      <p:ext uri="{BB962C8B-B14F-4D97-AF65-F5344CB8AC3E}">
        <p14:creationId xmlns="" xmlns:p14="http://schemas.microsoft.com/office/powerpoint/2010/main" val="230578635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1"/>
          <p:cNvGraphicFramePr>
            <a:graphicFrameLocks noGrp="1"/>
          </p:cNvGraphicFramePr>
          <p:nvPr>
            <p:extLst>
              <p:ext uri="{D42A27DB-BD31-4B8C-83A1-F6EECF244321}">
                <p14:modId xmlns="" xmlns:p14="http://schemas.microsoft.com/office/powerpoint/2010/main" val="4236601816"/>
              </p:ext>
            </p:extLst>
          </p:nvPr>
        </p:nvGraphicFramePr>
        <p:xfrm>
          <a:off x="107504" y="548680"/>
          <a:ext cx="8958263" cy="2593071"/>
        </p:xfrm>
        <a:graphic>
          <a:graphicData uri="http://schemas.openxmlformats.org/drawingml/2006/table">
            <a:tbl>
              <a:tblPr/>
              <a:tblGrid>
                <a:gridCol w="419100"/>
                <a:gridCol w="3475844"/>
                <a:gridCol w="4242581"/>
                <a:gridCol w="820738"/>
              </a:tblGrid>
              <a:tr h="2468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No.</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Descripción</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Seguimiento</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Situación</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1365000">
                <a:tc>
                  <a:txBody>
                    <a:bodyPr/>
                    <a:lstStyle/>
                    <a:p>
                      <a:pPr algn="ctr">
                        <a:spcAft>
                          <a:spcPts val="0"/>
                        </a:spcAft>
                      </a:pPr>
                      <a:r>
                        <a:rPr lang="es-MX" sz="1100" b="1" kern="1200" dirty="0">
                          <a:solidFill>
                            <a:schemeClr val="tx2">
                              <a:lumMod val="50000"/>
                            </a:schemeClr>
                          </a:solidFill>
                          <a:latin typeface="Arial"/>
                          <a:ea typeface="Times New Roman"/>
                          <a:cs typeface="Times New Roman"/>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marR="228600">
                        <a:spcAft>
                          <a:spcPts val="0"/>
                        </a:spcAft>
                      </a:pPr>
                      <a:r>
                        <a:rPr lang="es-ES_tradnl" sz="1100" kern="1200" dirty="0">
                          <a:solidFill>
                            <a:schemeClr val="tx2">
                              <a:lumMod val="50000"/>
                            </a:schemeClr>
                          </a:solidFill>
                          <a:latin typeface="Arial"/>
                          <a:ea typeface="Times New Roman"/>
                          <a:cs typeface="Times New Roman"/>
                        </a:rPr>
                        <a:t>Se recomienda la creación de </a:t>
                      </a:r>
                      <a:r>
                        <a:rPr lang="es-ES_tradnl" sz="1100" kern="1200" dirty="0">
                          <a:solidFill>
                            <a:srgbClr val="FF0000"/>
                          </a:solidFill>
                          <a:latin typeface="Arial"/>
                          <a:ea typeface="Times New Roman"/>
                          <a:cs typeface="Times New Roman"/>
                        </a:rPr>
                        <a:t>nuevas plazas de investigador para el área de Energías Renovables</a:t>
                      </a:r>
                      <a:r>
                        <a:rPr lang="es-ES_tradnl" sz="1100" kern="1200" dirty="0">
                          <a:solidFill>
                            <a:schemeClr val="tx2">
                              <a:lumMod val="50000"/>
                            </a:schemeClr>
                          </a:solidFill>
                          <a:latin typeface="Arial"/>
                          <a:ea typeface="Times New Roman"/>
                          <a:cs typeface="Times New Roman"/>
                        </a:rPr>
                        <a:t>, con el objeto de garantizar el desarrollo adecuado de la misma dentro del </a:t>
                      </a:r>
                      <a:r>
                        <a:rPr lang="es-ES_tradnl" sz="1100" kern="1200" dirty="0" smtClean="0">
                          <a:solidFill>
                            <a:schemeClr val="tx2">
                              <a:lumMod val="50000"/>
                            </a:schemeClr>
                          </a:solidFill>
                          <a:latin typeface="Arial"/>
                          <a:ea typeface="Times New Roman"/>
                          <a:cs typeface="Times New Roman"/>
                        </a:rPr>
                        <a:t>CIMAV</a:t>
                      </a:r>
                      <a:r>
                        <a:rPr lang="es-ES_tradnl" sz="1100" kern="1200" baseline="0" dirty="0" smtClean="0">
                          <a:solidFill>
                            <a:schemeClr val="tx2">
                              <a:lumMod val="50000"/>
                            </a:schemeClr>
                          </a:solidFill>
                          <a:latin typeface="Arial"/>
                          <a:ea typeface="Times New Roman"/>
                          <a:cs typeface="Times New Roman"/>
                        </a:rPr>
                        <a:t> en su matriz Chihuahua</a:t>
                      </a:r>
                      <a:r>
                        <a:rPr lang="es-ES_tradnl" sz="1100" kern="1200" dirty="0" smtClean="0">
                          <a:solidFill>
                            <a:schemeClr val="tx2">
                              <a:lumMod val="50000"/>
                            </a:schemeClr>
                          </a:solidFill>
                          <a:latin typeface="Arial"/>
                          <a:ea typeface="Times New Roman"/>
                          <a:cs typeface="Times New Roman"/>
                        </a:rPr>
                        <a:t>.</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marL="0" marR="228600" algn="l" defTabSz="914400" rtl="0" eaLnBrk="1" latinLnBrk="0" hangingPunct="1">
                        <a:spcAft>
                          <a:spcPts val="0"/>
                        </a:spcAft>
                        <a:tabLst>
                          <a:tab pos="46990" algn="l"/>
                        </a:tabLst>
                      </a:pPr>
                      <a:r>
                        <a:rPr lang="es-ES_tradnl" sz="1100" kern="1200" dirty="0">
                          <a:solidFill>
                            <a:schemeClr val="tx2">
                              <a:lumMod val="50000"/>
                            </a:schemeClr>
                          </a:solidFill>
                          <a:latin typeface="Arial"/>
                          <a:ea typeface="Times New Roman"/>
                          <a:cs typeface="Times New Roman"/>
                        </a:rPr>
                        <a:t>Se han realizado las gestiones descritas en el punto anterior.</a:t>
                      </a:r>
                      <a:endParaRPr lang="es-MX" sz="1100" kern="1200" dirty="0">
                        <a:solidFill>
                          <a:schemeClr val="tx2">
                            <a:lumMod val="50000"/>
                          </a:schemeClr>
                        </a:solidFill>
                        <a:latin typeface="Arial"/>
                        <a:ea typeface="Times New Roman"/>
                        <a:cs typeface="Times New Roman"/>
                      </a:endParaRPr>
                    </a:p>
                    <a:p>
                      <a:pPr marL="0" marR="228600" algn="l" defTabSz="914400" rtl="0" eaLnBrk="1" latinLnBrk="0" hangingPunct="1">
                        <a:spcAft>
                          <a:spcPts val="0"/>
                        </a:spcAft>
                        <a:tabLst>
                          <a:tab pos="46990" algn="l"/>
                        </a:tabLst>
                      </a:pPr>
                      <a:r>
                        <a:rPr lang="es-ES_tradnl" sz="1100" kern="1200" dirty="0">
                          <a:solidFill>
                            <a:schemeClr val="tx2">
                              <a:lumMod val="50000"/>
                            </a:schemeClr>
                          </a:solidFill>
                          <a:latin typeface="Arial"/>
                          <a:ea typeface="Times New Roman"/>
                          <a:cs typeface="Times New Roman"/>
                        </a:rPr>
                        <a:t>Cabe mencionar que a través del proyecto “Creación del Laboratorio de Investigación en Energía Solar </a:t>
                      </a:r>
                      <a:r>
                        <a:rPr lang="es-ES_tradnl" sz="1100" kern="1200" dirty="0" smtClean="0">
                          <a:solidFill>
                            <a:schemeClr val="tx2">
                              <a:lumMod val="50000"/>
                            </a:schemeClr>
                          </a:solidFill>
                          <a:latin typeface="Arial"/>
                          <a:ea typeface="Times New Roman"/>
                          <a:cs typeface="Times New Roman"/>
                        </a:rPr>
                        <a:t>Térmica </a:t>
                      </a:r>
                      <a:r>
                        <a:rPr lang="es-ES_tradnl" sz="1100" kern="1200" dirty="0">
                          <a:solidFill>
                            <a:schemeClr val="tx2">
                              <a:lumMod val="50000"/>
                            </a:schemeClr>
                          </a:solidFill>
                          <a:latin typeface="Arial"/>
                          <a:ea typeface="Times New Roman"/>
                          <a:cs typeface="Times New Roman"/>
                        </a:rPr>
                        <a:t>en el CIMAV como consolidación del Laboratorio de Investigación en Energías Renovables” aprobado por el FORDECYT  con vigencia a partir de este año, se contratarán por 2 años dos investigadores para trabajar en el tema, con el compromiso de su contratación con recursos del CIMAV por otros dos años.</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a:spcAft>
                          <a:spcPts val="0"/>
                        </a:spcAft>
                      </a:pPr>
                      <a:r>
                        <a:rPr lang="es-MX" sz="1100" kern="1200" dirty="0">
                          <a:solidFill>
                            <a:schemeClr val="tx2">
                              <a:lumMod val="50000"/>
                            </a:schemeClr>
                          </a:solidFill>
                          <a:latin typeface="Arial"/>
                          <a:ea typeface="Times New Roman"/>
                          <a:cs typeface="Times New Roman"/>
                        </a:rPr>
                        <a:t>Proceso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r>
              <a:tr h="968991">
                <a:tc>
                  <a:txBody>
                    <a:bodyPr/>
                    <a:lstStyle/>
                    <a:p>
                      <a:pPr algn="ctr">
                        <a:spcAft>
                          <a:spcPts val="0"/>
                        </a:spcAft>
                      </a:pPr>
                      <a:r>
                        <a:rPr lang="es-MX" sz="1100" b="1" kern="1200" dirty="0">
                          <a:solidFill>
                            <a:schemeClr val="tx2">
                              <a:lumMod val="50000"/>
                            </a:schemeClr>
                          </a:solidFill>
                          <a:latin typeface="Arial"/>
                          <a:ea typeface="Times New Roman"/>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marL="0" marR="228600" algn="l" defTabSz="914400" rtl="0" eaLnBrk="1" latinLnBrk="0" hangingPunct="1">
                        <a:spcAft>
                          <a:spcPts val="0"/>
                        </a:spcAft>
                      </a:pPr>
                      <a:r>
                        <a:rPr lang="es-ES_tradnl" sz="1100" kern="1200" dirty="0">
                          <a:solidFill>
                            <a:schemeClr val="tx2">
                              <a:lumMod val="50000"/>
                            </a:schemeClr>
                          </a:solidFill>
                          <a:latin typeface="Arial"/>
                          <a:ea typeface="Times New Roman"/>
                          <a:cs typeface="Times New Roman"/>
                        </a:rPr>
                        <a:t>Se recomienda la creación de un </a:t>
                      </a:r>
                      <a:r>
                        <a:rPr lang="es-ES_tradnl" sz="1100" kern="1200" dirty="0">
                          <a:solidFill>
                            <a:srgbClr val="FF0000"/>
                          </a:solidFill>
                          <a:latin typeface="Arial"/>
                          <a:ea typeface="Times New Roman"/>
                          <a:cs typeface="Times New Roman"/>
                        </a:rPr>
                        <a:t>sistema de evaluación del desempeño para el </a:t>
                      </a:r>
                      <a:r>
                        <a:rPr lang="es-MX" sz="1100" kern="1200" dirty="0">
                          <a:solidFill>
                            <a:srgbClr val="FF0000"/>
                          </a:solidFill>
                          <a:latin typeface="Arial"/>
                          <a:ea typeface="Times New Roman"/>
                          <a:cs typeface="Times New Roman"/>
                        </a:rPr>
                        <a:t>personal de </a:t>
                      </a:r>
                      <a:r>
                        <a:rPr lang="es-MX" sz="1100" kern="1200" dirty="0" smtClean="0">
                          <a:solidFill>
                            <a:srgbClr val="FF0000"/>
                          </a:solidFill>
                          <a:latin typeface="Arial"/>
                          <a:ea typeface="Times New Roman"/>
                          <a:cs typeface="Times New Roman"/>
                        </a:rPr>
                        <a:t>Mandos Medios y Superiores</a:t>
                      </a:r>
                      <a:r>
                        <a:rPr lang="es-MX" sz="1100" kern="1200" dirty="0" smtClean="0">
                          <a:solidFill>
                            <a:schemeClr val="tx2">
                              <a:lumMod val="50000"/>
                            </a:schemeClr>
                          </a:solidFill>
                          <a:latin typeface="Arial"/>
                          <a:ea typeface="Times New Roman"/>
                          <a:cs typeface="Times New Roman"/>
                        </a:rPr>
                        <a:t> para </a:t>
                      </a:r>
                      <a:r>
                        <a:rPr lang="es-MX" sz="1100" kern="1200" dirty="0">
                          <a:solidFill>
                            <a:schemeClr val="tx2">
                              <a:lumMod val="50000"/>
                            </a:schemeClr>
                          </a:solidFill>
                          <a:latin typeface="Arial"/>
                          <a:ea typeface="Times New Roman"/>
                          <a:cs typeface="Times New Roman"/>
                        </a:rPr>
                        <a:t>la asignación de estímulos.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a:spcAft>
                          <a:spcPts val="0"/>
                        </a:spcAft>
                      </a:pPr>
                      <a:r>
                        <a:rPr lang="es-ES_tradnl" sz="1100" kern="1200" dirty="0">
                          <a:solidFill>
                            <a:schemeClr val="tx2">
                              <a:lumMod val="50000"/>
                            </a:schemeClr>
                          </a:solidFill>
                          <a:latin typeface="Arial"/>
                          <a:ea typeface="Times New Roman"/>
                          <a:cs typeface="Times New Roman"/>
                        </a:rPr>
                        <a:t>Se presentan para su aprobación en el punto 14 del Orden del día de la presente sesión, los Lineamientos para la Participación </a:t>
                      </a:r>
                      <a:r>
                        <a:rPr lang="es-ES_tradnl" sz="1100" kern="1200" dirty="0" smtClean="0">
                          <a:solidFill>
                            <a:schemeClr val="tx2">
                              <a:lumMod val="50000"/>
                            </a:schemeClr>
                          </a:solidFill>
                          <a:latin typeface="Arial"/>
                          <a:ea typeface="Times New Roman"/>
                          <a:cs typeface="Times New Roman"/>
                        </a:rPr>
                        <a:t>del Personal de Estructura en los Recursos Propios del Centro de Investigación en Materiales Avanzados,</a:t>
                      </a:r>
                      <a:r>
                        <a:rPr lang="es-ES_tradnl" sz="1100" kern="1200" baseline="0" dirty="0" smtClean="0">
                          <a:solidFill>
                            <a:schemeClr val="tx2">
                              <a:lumMod val="50000"/>
                            </a:schemeClr>
                          </a:solidFill>
                          <a:latin typeface="Arial"/>
                          <a:ea typeface="Times New Roman"/>
                          <a:cs typeface="Times New Roman"/>
                        </a:rPr>
                        <a:t> S.C.</a:t>
                      </a:r>
                      <a:r>
                        <a:rPr lang="es-ES_tradnl" sz="1100" kern="1200" dirty="0" smtClean="0">
                          <a:solidFill>
                            <a:schemeClr val="tx2">
                              <a:lumMod val="50000"/>
                            </a:schemeClr>
                          </a:solidFill>
                          <a:latin typeface="Arial"/>
                          <a:ea typeface="Times New Roman"/>
                          <a:cs typeface="Times New Roman"/>
                        </a:rPr>
                        <a:t> </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a:spcAft>
                          <a:spcPts val="0"/>
                        </a:spcAft>
                      </a:pPr>
                      <a:r>
                        <a:rPr lang="es-MX" sz="1100" kern="1200" dirty="0">
                          <a:solidFill>
                            <a:schemeClr val="tx2">
                              <a:lumMod val="50000"/>
                            </a:schemeClr>
                          </a:solidFill>
                          <a:latin typeface="Arial"/>
                          <a:ea typeface="Times New Roman"/>
                          <a:cs typeface="Times New Roman"/>
                        </a:rPr>
                        <a:t>Proceso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r>
            </a:tbl>
          </a:graphicData>
        </a:graphic>
      </p:graphicFrame>
      <p:sp>
        <p:nvSpPr>
          <p:cNvPr id="1025" name="Rectangle 1"/>
          <p:cNvSpPr>
            <a:spLocks noChangeArrowheads="1"/>
          </p:cNvSpPr>
          <p:nvPr/>
        </p:nvSpPr>
        <p:spPr bwMode="auto">
          <a:xfrm>
            <a:off x="91336" y="3193231"/>
            <a:ext cx="35445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Char char="•"/>
              <a:tabLst/>
            </a:pPr>
            <a:r>
              <a:rPr kumimoji="0" lang="es-ES_tradnl" sz="1400" b="1" i="0" u="none" strike="noStrike" cap="none" normalizeH="0" baseline="0" dirty="0" smtClean="0">
                <a:ln>
                  <a:noFill/>
                </a:ln>
                <a:solidFill>
                  <a:srgbClr val="00206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Acuerdos Emitidos por los Consejeros</a:t>
            </a:r>
            <a:endParaRPr kumimoji="0" lang="es-ES_tradnl" sz="2000" b="0" i="0" u="none" strike="noStrike" cap="none" normalizeH="0" baseline="0" dirty="0" smtClean="0">
              <a:ln>
                <a:noFill/>
              </a:ln>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5" name="Group 21"/>
          <p:cNvGraphicFramePr>
            <a:graphicFrameLocks noGrp="1"/>
          </p:cNvGraphicFramePr>
          <p:nvPr>
            <p:extLst>
              <p:ext uri="{D42A27DB-BD31-4B8C-83A1-F6EECF244321}">
                <p14:modId xmlns="" xmlns:p14="http://schemas.microsoft.com/office/powerpoint/2010/main" val="800051705"/>
              </p:ext>
            </p:extLst>
          </p:nvPr>
        </p:nvGraphicFramePr>
        <p:xfrm>
          <a:off x="152741" y="3536777"/>
          <a:ext cx="8958263" cy="3276600"/>
        </p:xfrm>
        <a:graphic>
          <a:graphicData uri="http://schemas.openxmlformats.org/drawingml/2006/table">
            <a:tbl>
              <a:tblPr/>
              <a:tblGrid>
                <a:gridCol w="419100"/>
                <a:gridCol w="3516787"/>
                <a:gridCol w="4201638"/>
                <a:gridCol w="820738"/>
              </a:tblGrid>
              <a:tr h="2345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No.</a:t>
                      </a:r>
                      <a:endParaRPr kumimoji="0" lang="es-MX" sz="1800" b="1"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Descripción</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Seguimiento</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Situación</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1284260">
                <a:tc>
                  <a:txBody>
                    <a:bodyPr/>
                    <a:lstStyle/>
                    <a:p>
                      <a:pPr algn="ctr">
                        <a:spcAft>
                          <a:spcPts val="0"/>
                        </a:spcAft>
                      </a:pPr>
                      <a:r>
                        <a:rPr lang="es-MX" sz="1100" b="1" kern="1200" dirty="0">
                          <a:solidFill>
                            <a:schemeClr val="tx2">
                              <a:lumMod val="50000"/>
                            </a:schemeClr>
                          </a:solidFill>
                          <a:latin typeface="Arial"/>
                          <a:ea typeface="Times New Roman"/>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a:spcAft>
                          <a:spcPts val="0"/>
                        </a:spcAft>
                      </a:pPr>
                      <a:r>
                        <a:rPr lang="es-MX" sz="1100" kern="1200" dirty="0">
                          <a:solidFill>
                            <a:schemeClr val="tx2">
                              <a:lumMod val="50000"/>
                            </a:schemeClr>
                          </a:solidFill>
                          <a:latin typeface="Arial"/>
                          <a:ea typeface="Times New Roman"/>
                          <a:cs typeface="Times New Roman"/>
                        </a:rPr>
                        <a:t>Se comentó que el Órgano de Gobierno tiene que hacer todo lo que esté a su alcance porque ese esfuerzo y crecimiento se sostenga, considerando que para ello  el factor humano es el más importante, refiriéndose específicamente a que no se otorgan las </a:t>
                      </a:r>
                      <a:r>
                        <a:rPr lang="es-MX" sz="1100" kern="1200" dirty="0">
                          <a:solidFill>
                            <a:srgbClr val="FF0000"/>
                          </a:solidFill>
                          <a:latin typeface="Arial"/>
                          <a:ea typeface="Times New Roman"/>
                          <a:cs typeface="Times New Roman"/>
                        </a:rPr>
                        <a:t>plazas requeridas, así como a la ausencia de estímulos para los mandos medios.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a:spcAft>
                          <a:spcPts val="0"/>
                        </a:spcAft>
                        <a:tabLst>
                          <a:tab pos="46990" algn="l"/>
                        </a:tabLst>
                      </a:pPr>
                      <a:r>
                        <a:rPr lang="es-ES_tradnl" sz="1100" kern="1200" dirty="0">
                          <a:solidFill>
                            <a:schemeClr val="tx2">
                              <a:lumMod val="50000"/>
                            </a:schemeClr>
                          </a:solidFill>
                          <a:latin typeface="Arial"/>
                          <a:ea typeface="Times New Roman"/>
                          <a:cs typeface="Times New Roman"/>
                        </a:rPr>
                        <a:t>En la segunda sesión del Consejo de Administración del CIMAV, se presentó una solicitud de creación de nuevas plazas de personal científico y tecnológico y administrativas para la Unidad Monterrey.</a:t>
                      </a:r>
                      <a:endParaRPr lang="es-MX" sz="1100" kern="1200" dirty="0">
                        <a:solidFill>
                          <a:schemeClr val="tx2">
                            <a:lumMod val="50000"/>
                          </a:schemeClr>
                        </a:solidFill>
                        <a:latin typeface="Arial"/>
                        <a:ea typeface="Times New Roman"/>
                        <a:cs typeface="Times New Roman"/>
                      </a:endParaRPr>
                    </a:p>
                    <a:p>
                      <a:pPr>
                        <a:spcAft>
                          <a:spcPts val="0"/>
                        </a:spcAft>
                        <a:tabLst>
                          <a:tab pos="46990" algn="l"/>
                        </a:tabLst>
                      </a:pPr>
                      <a:r>
                        <a:rPr lang="es-ES_tradnl" sz="1100" kern="1200" dirty="0">
                          <a:solidFill>
                            <a:schemeClr val="tx2">
                              <a:lumMod val="50000"/>
                            </a:schemeClr>
                          </a:solidFill>
                          <a:latin typeface="Arial"/>
                          <a:ea typeface="Times New Roman"/>
                          <a:cs typeface="Times New Roman"/>
                        </a:rPr>
                        <a:t>Asimismo, se presenta para su aprobación en el punto 14 del Orden del día de la presente sesión, la autorización de la creación de dos plazas de investigador en el área de energía </a:t>
                      </a:r>
                      <a:r>
                        <a:rPr lang="es-ES_tradnl" sz="1100" kern="1200" dirty="0" smtClean="0">
                          <a:solidFill>
                            <a:schemeClr val="tx2">
                              <a:lumMod val="50000"/>
                            </a:schemeClr>
                          </a:solidFill>
                          <a:latin typeface="Arial"/>
                          <a:ea typeface="Times New Roman"/>
                          <a:cs typeface="Times New Roman"/>
                        </a:rPr>
                        <a:t>Solar</a:t>
                      </a:r>
                      <a:r>
                        <a:rPr lang="es-ES_tradnl" sz="1100" kern="1200" baseline="0" dirty="0" smtClean="0">
                          <a:solidFill>
                            <a:schemeClr val="tx2">
                              <a:lumMod val="50000"/>
                            </a:schemeClr>
                          </a:solidFill>
                          <a:latin typeface="Arial"/>
                          <a:ea typeface="Times New Roman"/>
                          <a:cs typeface="Times New Roman"/>
                        </a:rPr>
                        <a:t> T</a:t>
                      </a:r>
                      <a:r>
                        <a:rPr lang="es-ES_tradnl" sz="1100" kern="1200" dirty="0" smtClean="0">
                          <a:solidFill>
                            <a:schemeClr val="tx2">
                              <a:lumMod val="50000"/>
                            </a:schemeClr>
                          </a:solidFill>
                          <a:latin typeface="Arial"/>
                          <a:ea typeface="Times New Roman"/>
                          <a:cs typeface="Times New Roman"/>
                        </a:rPr>
                        <a:t>érmica</a:t>
                      </a:r>
                      <a:r>
                        <a:rPr lang="es-ES_tradnl" sz="1100" kern="1200" dirty="0">
                          <a:solidFill>
                            <a:schemeClr val="tx2">
                              <a:lumMod val="50000"/>
                            </a:schemeClr>
                          </a:solidFill>
                          <a:latin typeface="Arial"/>
                          <a:ea typeface="Times New Roman"/>
                          <a:cs typeface="Times New Roman"/>
                        </a:rPr>
                        <a:t>.</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a:spcAft>
                          <a:spcPts val="0"/>
                        </a:spcAft>
                      </a:pPr>
                      <a:r>
                        <a:rPr lang="es-ES_tradnl" sz="1100" kern="1200" dirty="0">
                          <a:solidFill>
                            <a:schemeClr val="tx2">
                              <a:lumMod val="50000"/>
                            </a:schemeClr>
                          </a:solidFill>
                          <a:latin typeface="Arial"/>
                          <a:ea typeface="Times New Roman"/>
                          <a:cs typeface="Times New Roman"/>
                        </a:rPr>
                        <a:t>Proceso</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r>
              <a:tr h="1619820">
                <a:tc>
                  <a:txBody>
                    <a:bodyPr/>
                    <a:lstStyle/>
                    <a:p>
                      <a:pPr algn="ctr">
                        <a:spcAft>
                          <a:spcPts val="0"/>
                        </a:spcAft>
                      </a:pPr>
                      <a:r>
                        <a:rPr lang="es-MX" sz="1100" b="1" kern="1200" dirty="0">
                          <a:solidFill>
                            <a:schemeClr val="tx2">
                              <a:lumMod val="50000"/>
                            </a:schemeClr>
                          </a:solidFill>
                          <a:latin typeface="Arial"/>
                          <a:ea typeface="Times New Roman"/>
                          <a:cs typeface="Times New Roman"/>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marL="0" algn="l" defTabSz="914400" rtl="0" eaLnBrk="1" latinLnBrk="0" hangingPunct="1">
                        <a:spcAft>
                          <a:spcPts val="0"/>
                        </a:spcAft>
                      </a:pPr>
                      <a:r>
                        <a:rPr lang="es-MX" sz="1100" kern="1200" dirty="0">
                          <a:solidFill>
                            <a:schemeClr val="tx2">
                              <a:lumMod val="50000"/>
                            </a:schemeClr>
                          </a:solidFill>
                          <a:latin typeface="Arial"/>
                          <a:ea typeface="Times New Roman"/>
                          <a:cs typeface="Times New Roman"/>
                        </a:rPr>
                        <a:t>Pidió al Órgano de Gobierno apoyar a los Centros que como el CIMAV, generan más recursos, ya que si se quiere crecer se requiere de más recursos  y uno de esos </a:t>
                      </a:r>
                      <a:r>
                        <a:rPr lang="es-MX" sz="1100" kern="1200" dirty="0">
                          <a:solidFill>
                            <a:srgbClr val="FF0000"/>
                          </a:solidFill>
                          <a:latin typeface="Arial"/>
                          <a:ea typeface="Times New Roman"/>
                          <a:cs typeface="Times New Roman"/>
                        </a:rPr>
                        <a:t>recursos  era el factor humano</a:t>
                      </a:r>
                      <a:r>
                        <a:rPr lang="es-MX" sz="1100" kern="1200" dirty="0">
                          <a:solidFill>
                            <a:schemeClr val="tx2">
                              <a:lumMod val="50000"/>
                            </a:schemeClr>
                          </a:solidFill>
                          <a:latin typeface="Arial"/>
                          <a:ea typeface="Times New Roman"/>
                          <a:cs typeface="Times New Roman"/>
                        </a:rPr>
                        <a:t>. Asimismo, solicitó al Órgano de Gobierno brindar apoyo al Centro en lo que a </a:t>
                      </a:r>
                      <a:r>
                        <a:rPr lang="es-MX" sz="1100" kern="1200" dirty="0">
                          <a:solidFill>
                            <a:srgbClr val="FF0000"/>
                          </a:solidFill>
                          <a:latin typeface="Arial"/>
                          <a:ea typeface="Times New Roman"/>
                          <a:cs typeface="Times New Roman"/>
                        </a:rPr>
                        <a:t>instalaciones físicas </a:t>
                      </a:r>
                      <a:r>
                        <a:rPr lang="es-MX" sz="1100" kern="1200" dirty="0">
                          <a:solidFill>
                            <a:schemeClr val="tx2">
                              <a:lumMod val="50000"/>
                            </a:schemeClr>
                          </a:solidFill>
                          <a:latin typeface="Arial"/>
                          <a:ea typeface="Times New Roman"/>
                          <a:cs typeface="Times New Roman"/>
                        </a:rPr>
                        <a:t>se refiere, debido a que en los últimos años han tenido un deterioro físico considerable, enfatizando el apoyo a la gestión para la obtención de plazas ante las instancias globalizadoras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marL="0" algn="l" defTabSz="914400" rtl="0" eaLnBrk="1" latinLnBrk="0" hangingPunct="1">
                        <a:spcAft>
                          <a:spcPts val="0"/>
                        </a:spcAft>
                        <a:tabLst>
                          <a:tab pos="46990" algn="l"/>
                        </a:tabLst>
                      </a:pPr>
                      <a:r>
                        <a:rPr lang="es-ES_tradnl" sz="1100" kern="1200" dirty="0">
                          <a:solidFill>
                            <a:schemeClr val="tx2">
                              <a:lumMod val="50000"/>
                            </a:schemeClr>
                          </a:solidFill>
                          <a:latin typeface="Arial"/>
                          <a:ea typeface="Times New Roman"/>
                          <a:cs typeface="Times New Roman"/>
                        </a:rPr>
                        <a:t>Respecto a la creación de plazas, se han realizado las acciones descritas en el </a:t>
                      </a:r>
                      <a:r>
                        <a:rPr lang="es-ES_tradnl" sz="1100" kern="1200" dirty="0" smtClean="0">
                          <a:solidFill>
                            <a:schemeClr val="tx2">
                              <a:lumMod val="50000"/>
                            </a:schemeClr>
                          </a:solidFill>
                          <a:latin typeface="Arial"/>
                          <a:ea typeface="Times New Roman"/>
                          <a:cs typeface="Times New Roman"/>
                        </a:rPr>
                        <a:t>punto </a:t>
                      </a:r>
                      <a:r>
                        <a:rPr lang="es-ES_tradnl" sz="1100" kern="1200" dirty="0">
                          <a:solidFill>
                            <a:schemeClr val="tx2">
                              <a:lumMod val="50000"/>
                            </a:schemeClr>
                          </a:solidFill>
                          <a:latin typeface="Arial"/>
                          <a:ea typeface="Times New Roman"/>
                          <a:cs typeface="Times New Roman"/>
                        </a:rPr>
                        <a:t>anterior.</a:t>
                      </a:r>
                      <a:endParaRPr lang="es-MX" sz="1100" kern="1200" dirty="0">
                        <a:solidFill>
                          <a:schemeClr val="tx2">
                            <a:lumMod val="50000"/>
                          </a:schemeClr>
                        </a:solidFill>
                        <a:latin typeface="Arial"/>
                        <a:ea typeface="Times New Roman"/>
                        <a:cs typeface="Times New Roman"/>
                      </a:endParaRPr>
                    </a:p>
                    <a:p>
                      <a:pPr marL="0" algn="l" defTabSz="914400" rtl="0" eaLnBrk="1" latinLnBrk="0" hangingPunct="1">
                        <a:spcAft>
                          <a:spcPts val="0"/>
                        </a:spcAft>
                        <a:tabLst>
                          <a:tab pos="46990" algn="l"/>
                        </a:tabLst>
                      </a:pPr>
                      <a:r>
                        <a:rPr lang="es-MX" sz="1100" kern="1200" dirty="0">
                          <a:solidFill>
                            <a:schemeClr val="tx2">
                              <a:lumMod val="50000"/>
                            </a:schemeClr>
                          </a:solidFill>
                          <a:latin typeface="Arial"/>
                          <a:ea typeface="Times New Roman"/>
                          <a:cs typeface="Times New Roman"/>
                        </a:rPr>
                        <a:t>En lo referente a las instalaciones del Centro, se sometió a la convocatoria 2012 para el fortalecimiento de infraestructura de los CPI’s, un proyecto de obra pública para ampliar las instalaciones del Centro.</a:t>
                      </a:r>
                    </a:p>
                    <a:p>
                      <a:pPr marL="0" algn="l" defTabSz="914400" rtl="0" eaLnBrk="1" latinLnBrk="0" hangingPunct="1">
                        <a:spcAft>
                          <a:spcPts val="0"/>
                        </a:spcAft>
                        <a:tabLst>
                          <a:tab pos="46990" algn="l"/>
                        </a:tabLst>
                      </a:pPr>
                      <a:r>
                        <a:rPr lang="es-ES_tradnl" sz="1100" kern="1200" dirty="0">
                          <a:solidFill>
                            <a:schemeClr val="tx2">
                              <a:lumMod val="50000"/>
                            </a:schemeClr>
                          </a:solidFill>
                          <a:latin typeface="Arial"/>
                          <a:ea typeface="Times New Roman"/>
                          <a:cs typeface="Times New Roman"/>
                        </a:rPr>
                        <a:t>A la fecha de elaboración de este informe, no se conocen los resultados.</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c>
                  <a:txBody>
                    <a:bodyPr/>
                    <a:lstStyle/>
                    <a:p>
                      <a:pPr marL="0" algn="l" defTabSz="914400" rtl="0" eaLnBrk="1" latinLnBrk="0" hangingPunct="1">
                        <a:spcAft>
                          <a:spcPts val="0"/>
                        </a:spcAft>
                      </a:pPr>
                      <a:r>
                        <a:rPr lang="es-MX" sz="1100" kern="1200" dirty="0">
                          <a:solidFill>
                            <a:schemeClr val="tx2">
                              <a:lumMod val="50000"/>
                            </a:schemeClr>
                          </a:solidFill>
                          <a:latin typeface="Arial"/>
                          <a:ea typeface="Times New Roman"/>
                          <a:cs typeface="Times New Roman"/>
                        </a:rPr>
                        <a:t>Proceso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37000"/>
                      </a:schemeClr>
                    </a:solidFill>
                  </a:tcPr>
                </a:tc>
              </a:tr>
            </a:tbl>
          </a:graphicData>
        </a:graphic>
      </p:graphicFrame>
    </p:spTree>
    <p:extLst>
      <p:ext uri="{BB962C8B-B14F-4D97-AF65-F5344CB8AC3E}">
        <p14:creationId xmlns="" xmlns:p14="http://schemas.microsoft.com/office/powerpoint/2010/main" val="19244496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04340" y="476672"/>
            <a:ext cx="8539660" cy="830997"/>
          </a:xfrm>
          <a:prstGeom prst="rect">
            <a:avLst/>
          </a:prstGeom>
        </p:spPr>
        <p:txBody>
          <a:bodyPr wrap="square">
            <a:spAutoFit/>
          </a:bodyPr>
          <a:lstStyle/>
          <a:p>
            <a:pPr lvl="0"/>
            <a:r>
              <a:rPr lang="es-ES" sz="1600" b="1" dirty="0" smtClean="0">
                <a:solidFill>
                  <a:schemeClr val="tx2">
                    <a:lumMod val="75000"/>
                  </a:schemeClr>
                </a:solidFill>
                <a:effectLst>
                  <a:reflection blurRad="6350" stA="55000" endA="300" endPos="45500" dir="5400000" sy="-100000" algn="bl" rotWithShape="0"/>
                </a:effectLst>
                <a:latin typeface="Arial Rounded MT Bold"/>
              </a:rPr>
              <a:t>Presentación y aprobación, en su caso, del Manual para la Administración de Bienes Muebles y el Manejo del Almacén del Centro de Investigación en Materiales Avanzados, S.C.</a:t>
            </a:r>
            <a:endParaRPr lang="es-MX" sz="1600" b="1" dirty="0" smtClean="0">
              <a:solidFill>
                <a:schemeClr val="tx2">
                  <a:lumMod val="75000"/>
                </a:schemeClr>
              </a:solidFill>
              <a:effectLst>
                <a:reflection blurRad="6350" stA="55000" endA="300" endPos="45500" dir="5400000" sy="-100000" algn="bl" rotWithShape="0"/>
              </a:effectLst>
              <a:latin typeface="Arial Rounded MT Bold"/>
            </a:endParaRPr>
          </a:p>
        </p:txBody>
      </p:sp>
      <p:sp>
        <p:nvSpPr>
          <p:cNvPr id="4" name="Rectangle 1"/>
          <p:cNvSpPr>
            <a:spLocks noChangeArrowheads="1"/>
          </p:cNvSpPr>
          <p:nvPr/>
        </p:nvSpPr>
        <p:spPr bwMode="auto">
          <a:xfrm>
            <a:off x="333816" y="1731064"/>
            <a:ext cx="3343275" cy="3785652"/>
          </a:xfrm>
          <a:prstGeom prst="rect">
            <a:avLst/>
          </a:prstGeom>
          <a:solidFill>
            <a:schemeClr val="bg1">
              <a:lumMod val="85000"/>
              <a:alpha val="40000"/>
            </a:schemeClr>
          </a:solidFill>
          <a:ln w="50800">
            <a:solidFill>
              <a:srgbClr val="353599"/>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hangingPunct="0"/>
            <a:r>
              <a:rPr lang="es-ES" sz="1600" b="0" u="none" dirty="0" smtClean="0">
                <a:solidFill>
                  <a:schemeClr val="tx2">
                    <a:lumMod val="75000"/>
                  </a:schemeClr>
                </a:solidFill>
                <a:latin typeface="Arial" pitchFamily="34" charset="0"/>
                <a:cs typeface="Arial" pitchFamily="34" charset="0"/>
              </a:rPr>
              <a:t>Con fundamento en </a:t>
            </a:r>
            <a:r>
              <a:rPr lang="es-MX" sz="1600" b="0" u="none" dirty="0" smtClean="0">
                <a:solidFill>
                  <a:schemeClr val="tx2">
                    <a:lumMod val="75000"/>
                  </a:schemeClr>
                </a:solidFill>
                <a:latin typeface="Arial" pitchFamily="34" charset="0"/>
                <a:cs typeface="Arial" pitchFamily="34" charset="0"/>
              </a:rPr>
              <a:t>los artículos 56 fracción VII de la Ley de Ciencia y Tecnología y 33 fracciones I y II </a:t>
            </a:r>
            <a:r>
              <a:rPr lang="es-ES" sz="1600" b="0" u="none" dirty="0" smtClean="0">
                <a:solidFill>
                  <a:schemeClr val="tx2">
                    <a:lumMod val="75000"/>
                  </a:schemeClr>
                </a:solidFill>
                <a:latin typeface="Arial" pitchFamily="34" charset="0"/>
                <a:cs typeface="Arial" pitchFamily="34" charset="0"/>
              </a:rPr>
              <a:t>Instrumento Jurídico de Creación del Centro de Investigación en Materiales Avanzados, S.C. (CIMAV), se solicita la aprobación de este Consejo de Administración, del Manual para la Administración de Bienes Muebles y el Manejo del Almacén del Centro de Investigación en Materiales Avanzados, S.C.</a:t>
            </a:r>
          </a:p>
          <a:p>
            <a:pPr lvl="0" algn="just" eaLnBrk="0" hangingPunct="0"/>
            <a:endParaRPr lang="es-ES" sz="1600" b="0" u="none" dirty="0" smtClean="0">
              <a:solidFill>
                <a:schemeClr val="tx2">
                  <a:lumMod val="75000"/>
                </a:schemeClr>
              </a:solidFill>
              <a:latin typeface="Arial" pitchFamily="34" charset="0"/>
              <a:cs typeface="Arial" pitchFamily="34" charset="0"/>
            </a:endParaRPr>
          </a:p>
        </p:txBody>
      </p:sp>
      <p:sp>
        <p:nvSpPr>
          <p:cNvPr id="6" name="5 Rectángulo"/>
          <p:cNvSpPr/>
          <p:nvPr/>
        </p:nvSpPr>
        <p:spPr>
          <a:xfrm>
            <a:off x="5148064" y="1628800"/>
            <a:ext cx="3774880" cy="600164"/>
          </a:xfrm>
          <a:prstGeom prst="rect">
            <a:avLst/>
          </a:prstGeom>
        </p:spPr>
        <p:txBody>
          <a:bodyPr wrap="square">
            <a:spAutoFit/>
          </a:bodyPr>
          <a:lstStyle/>
          <a:p>
            <a:pPr algn="just"/>
            <a:r>
              <a:rPr lang="es-MX" sz="1100" u="none" dirty="0" smtClean="0">
                <a:effectLst>
                  <a:outerShdw blurRad="38100" dist="38100" dir="2700000" algn="tl">
                    <a:srgbClr val="000000">
                      <a:alpha val="43137"/>
                    </a:srgbClr>
                  </a:outerShdw>
                </a:effectLst>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5154797" y="2664063"/>
            <a:ext cx="3744654" cy="3539430"/>
          </a:xfrm>
          <a:prstGeom prst="rect">
            <a:avLst/>
          </a:prstGeom>
          <a:solidFill>
            <a:schemeClr val="bg1">
              <a:lumMod val="85000"/>
              <a:alpha val="40000"/>
            </a:schemeClr>
          </a:solidFill>
          <a:ln w="508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_tradnl" sz="1600" b="1" u="none" dirty="0" smtClean="0">
                <a:solidFill>
                  <a:schemeClr val="tx2">
                    <a:lumMod val="75000"/>
                  </a:schemeClr>
                </a:solidFill>
                <a:latin typeface="Arial" pitchFamily="34" charset="0"/>
                <a:cs typeface="Arial" pitchFamily="34" charset="0"/>
              </a:rPr>
              <a:t>CA-O-I-12-15R</a:t>
            </a:r>
          </a:p>
          <a:p>
            <a:pPr algn="just"/>
            <a:r>
              <a:rPr lang="es-MX" sz="1600" b="0" u="none" dirty="0" smtClean="0">
                <a:solidFill>
                  <a:schemeClr val="tx2">
                    <a:lumMod val="75000"/>
                  </a:schemeClr>
                </a:solidFill>
                <a:latin typeface="Arial" pitchFamily="34" charset="0"/>
                <a:cs typeface="Arial" pitchFamily="34" charset="0"/>
              </a:rPr>
              <a:t>El Consejo de Administración del CIMAV, con fundamento en lo dispuesto en los artículos 56 fracción VII de la Ley de Ciencia y Tecnología y 33 fracciones I y II del Instrumento Jurídico de Creación del CIMAV, aprobó por unanimidad el </a:t>
            </a:r>
            <a:r>
              <a:rPr lang="es-ES" sz="1600" b="0" u="none" dirty="0" smtClean="0">
                <a:solidFill>
                  <a:schemeClr val="tx2">
                    <a:lumMod val="75000"/>
                  </a:schemeClr>
                </a:solidFill>
                <a:latin typeface="Arial" pitchFamily="34" charset="0"/>
                <a:cs typeface="Arial" pitchFamily="34" charset="0"/>
              </a:rPr>
              <a:t>Manual para la Administración de Bienes Muebles y el Manejo del Almacén del Centro de Investigación en Materiales Avanzados, S.C. mismo que cuenta con la validación de la Dirección Adjunta de Asuntos Jurídicos del CONACYT.</a:t>
            </a:r>
            <a:endParaRPr lang="es-MX" sz="1600" b="0" u="none" dirty="0" smtClean="0">
              <a:solidFill>
                <a:schemeClr val="tx2">
                  <a:lumMod val="75000"/>
                </a:schemeClr>
              </a:solidFill>
              <a:latin typeface="Arial" pitchFamily="34" charset="0"/>
              <a:cs typeface="Arial" pitchFamily="34" charset="0"/>
            </a:endParaRPr>
          </a:p>
        </p:txBody>
      </p:sp>
      <p:cxnSp>
        <p:nvCxnSpPr>
          <p:cNvPr id="9" name="8 Conector angular"/>
          <p:cNvCxnSpPr>
            <a:stCxn id="4" idx="3"/>
            <a:endCxn id="7" idx="1"/>
          </p:cNvCxnSpPr>
          <p:nvPr/>
        </p:nvCxnSpPr>
        <p:spPr bwMode="auto">
          <a:xfrm>
            <a:off x="3677091" y="3623890"/>
            <a:ext cx="1477706" cy="809888"/>
          </a:xfrm>
          <a:prstGeom prst="bentConnector3">
            <a:avLst>
              <a:gd name="adj1" fmla="val 50000"/>
            </a:avLst>
          </a:prstGeom>
          <a:noFill/>
          <a:ln w="31750" cap="flat" cmpd="dbl"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243476063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11560" y="476672"/>
            <a:ext cx="8343900" cy="584775"/>
          </a:xfrm>
          <a:prstGeom prst="rect">
            <a:avLst/>
          </a:prstGeom>
        </p:spPr>
        <p:txBody>
          <a:bodyPr wrap="square">
            <a:spAutoFit/>
          </a:bodyPr>
          <a:lstStyle/>
          <a:p>
            <a:pPr algn="just" eaLnBrk="0" hangingPunct="0"/>
            <a:r>
              <a:rPr lang="es-ES" sz="1600" b="1" dirty="0" smtClean="0">
                <a:solidFill>
                  <a:schemeClr val="tx2">
                    <a:lumMod val="75000"/>
                  </a:schemeClr>
                </a:solidFill>
                <a:effectLst>
                  <a:reflection blurRad="6350" stA="55000" endA="300" endPos="45500" dir="5400000" sy="-100000" algn="bl" rotWithShape="0"/>
                </a:effectLst>
                <a:latin typeface="Arial Rounded MT Bold"/>
              </a:rPr>
              <a:t>Presentación y aprobación, en su caso, del refrendo de la estructura orgánica del Centro de Investigación en Materiales Avanzados, S.C.</a:t>
            </a:r>
            <a:endParaRPr lang="es-MX" sz="1600" b="1" dirty="0" smtClean="0">
              <a:solidFill>
                <a:schemeClr val="tx2">
                  <a:lumMod val="75000"/>
                </a:schemeClr>
              </a:solidFill>
              <a:effectLst>
                <a:reflection blurRad="6350" stA="55000" endA="300" endPos="45500" dir="5400000" sy="-100000" algn="bl" rotWithShape="0"/>
              </a:effectLst>
              <a:latin typeface="Arial Rounded MT Bold"/>
            </a:endParaRPr>
          </a:p>
        </p:txBody>
      </p:sp>
      <p:sp>
        <p:nvSpPr>
          <p:cNvPr id="4" name="Rectangle 1"/>
          <p:cNvSpPr>
            <a:spLocks noChangeArrowheads="1"/>
          </p:cNvSpPr>
          <p:nvPr/>
        </p:nvSpPr>
        <p:spPr bwMode="auto">
          <a:xfrm>
            <a:off x="414670" y="1963933"/>
            <a:ext cx="3455581" cy="2554545"/>
          </a:xfrm>
          <a:prstGeom prst="rect">
            <a:avLst/>
          </a:prstGeom>
          <a:solidFill>
            <a:schemeClr val="bg1">
              <a:lumMod val="85000"/>
              <a:alpha val="40000"/>
            </a:schemeClr>
          </a:solidFill>
          <a:ln w="50800">
            <a:solidFill>
              <a:srgbClr val="353599"/>
            </a:solid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hangingPunct="0"/>
            <a:r>
              <a:rPr lang="es-ES" sz="1600" b="0" u="none" dirty="0" smtClean="0">
                <a:solidFill>
                  <a:schemeClr val="tx2">
                    <a:lumMod val="75000"/>
                  </a:schemeClr>
                </a:solidFill>
                <a:latin typeface="Arial" pitchFamily="34" charset="0"/>
                <a:cs typeface="Arial" pitchFamily="34" charset="0"/>
              </a:rPr>
              <a:t>Con fundamento en los artículos 56 fracción IX de la Ley de Ciencia y Tecnología y 33 fracción I del Instrumento Jurídico de Creación del Centro de Investigación en Materiales Avanzados, S.C., se solicita a este Consejo de Administración, la autorización para el refrendo de la estructura orgánica del CIMAV.</a:t>
            </a:r>
          </a:p>
        </p:txBody>
      </p:sp>
      <p:sp>
        <p:nvSpPr>
          <p:cNvPr id="6" name="5 Rectángulo"/>
          <p:cNvSpPr/>
          <p:nvPr/>
        </p:nvSpPr>
        <p:spPr>
          <a:xfrm>
            <a:off x="4644008" y="1988840"/>
            <a:ext cx="4115122" cy="600164"/>
          </a:xfrm>
          <a:prstGeom prst="rect">
            <a:avLst/>
          </a:prstGeom>
        </p:spPr>
        <p:txBody>
          <a:bodyPr wrap="square">
            <a:spAutoFit/>
          </a:bodyPr>
          <a:lstStyle/>
          <a:p>
            <a:pPr algn="just"/>
            <a:r>
              <a:rPr lang="es-MX" sz="1100" u="none" dirty="0" smtClean="0">
                <a:effectLst>
                  <a:outerShdw blurRad="38100" dist="38100" dir="2700000" algn="tl">
                    <a:srgbClr val="000000">
                      <a:alpha val="43137"/>
                    </a:srgbClr>
                  </a:outerShdw>
                </a:effectLst>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4625164" y="2844819"/>
            <a:ext cx="4380614" cy="2308324"/>
          </a:xfrm>
          <a:prstGeom prst="rect">
            <a:avLst/>
          </a:prstGeom>
          <a:solidFill>
            <a:schemeClr val="bg1">
              <a:lumMod val="85000"/>
              <a:alpha val="40000"/>
            </a:schemeClr>
          </a:solidFill>
          <a:ln w="508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_tradnl" sz="1600" b="1" u="none" dirty="0" smtClean="0">
                <a:solidFill>
                  <a:schemeClr val="tx2">
                    <a:lumMod val="75000"/>
                  </a:schemeClr>
                </a:solidFill>
                <a:latin typeface="Arial" pitchFamily="34" charset="0"/>
                <a:cs typeface="Arial" pitchFamily="34" charset="0"/>
              </a:rPr>
              <a:t>CA-O-I-12-16R</a:t>
            </a:r>
          </a:p>
          <a:p>
            <a:pPr algn="just"/>
            <a:r>
              <a:rPr lang="es-MX" sz="1600" b="0" u="none" dirty="0" smtClean="0">
                <a:solidFill>
                  <a:schemeClr val="tx2">
                    <a:lumMod val="75000"/>
                  </a:schemeClr>
                </a:solidFill>
                <a:latin typeface="Arial" pitchFamily="34" charset="0"/>
                <a:cs typeface="Arial" pitchFamily="34" charset="0"/>
              </a:rPr>
              <a:t>El Consejo de Administración del CIMAV con fundamento en lo dispuesto en </a:t>
            </a:r>
            <a:r>
              <a:rPr lang="es-ES" sz="1600" b="0" u="none" dirty="0" smtClean="0">
                <a:solidFill>
                  <a:schemeClr val="tx2">
                    <a:lumMod val="75000"/>
                  </a:schemeClr>
                </a:solidFill>
                <a:latin typeface="Arial" pitchFamily="34" charset="0"/>
                <a:cs typeface="Arial" pitchFamily="34" charset="0"/>
              </a:rPr>
              <a:t>los artículos 56 fracción IX de la Ley de Ciencia y Tecnología y 33 fracción I del Instrumento Jurídico de Creación del Centro de Investigación en Materiales Avanzados, S.C., aprobó por unanimidad el refrendo de la estructura orgánica del CIMAV.</a:t>
            </a:r>
            <a:endParaRPr lang="es-MX" sz="1600" b="0" u="none" dirty="0" smtClean="0">
              <a:solidFill>
                <a:schemeClr val="tx2">
                  <a:lumMod val="75000"/>
                </a:schemeClr>
              </a:solidFill>
              <a:latin typeface="Arial" pitchFamily="34" charset="0"/>
              <a:cs typeface="Arial" pitchFamily="34" charset="0"/>
            </a:endParaRPr>
          </a:p>
        </p:txBody>
      </p:sp>
      <p:cxnSp>
        <p:nvCxnSpPr>
          <p:cNvPr id="9" name="8 Conector angular"/>
          <p:cNvCxnSpPr>
            <a:stCxn id="4" idx="3"/>
            <a:endCxn id="7" idx="1"/>
          </p:cNvCxnSpPr>
          <p:nvPr/>
        </p:nvCxnSpPr>
        <p:spPr bwMode="auto">
          <a:xfrm>
            <a:off x="3870251" y="3241206"/>
            <a:ext cx="754913" cy="757775"/>
          </a:xfrm>
          <a:prstGeom prst="bentConnector3">
            <a:avLst>
              <a:gd name="adj1" fmla="val 50000"/>
            </a:avLst>
          </a:prstGeom>
          <a:noFill/>
          <a:ln w="31750" cap="flat" cmpd="dbl"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295436996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11560" y="548680"/>
            <a:ext cx="8343900" cy="830997"/>
          </a:xfrm>
          <a:prstGeom prst="rect">
            <a:avLst/>
          </a:prstGeom>
        </p:spPr>
        <p:txBody>
          <a:bodyPr wrap="square">
            <a:spAutoFit/>
          </a:bodyPr>
          <a:lstStyle/>
          <a:p>
            <a:pPr lvl="0" algn="just" eaLnBrk="0" hangingPunct="0"/>
            <a:r>
              <a:rPr lang="es-ES" sz="1600" b="1" dirty="0" smtClean="0">
                <a:solidFill>
                  <a:schemeClr val="tx2">
                    <a:lumMod val="75000"/>
                  </a:schemeClr>
                </a:solidFill>
                <a:effectLst>
                  <a:reflection blurRad="6350" stA="55000" endA="300" endPos="45500" dir="5400000" sy="-100000" algn="bl" rotWithShape="0"/>
                </a:effectLst>
                <a:latin typeface="Arial Rounded MT Bold"/>
              </a:rPr>
              <a:t>Presentación y aprobación, en su caso, del Programa de Enajenación y Baja de Bienes del ejercicio 2011</a:t>
            </a:r>
            <a:endParaRPr lang="es-MX" sz="1600" u="none" dirty="0" smtClean="0">
              <a:solidFill>
                <a:srgbClr val="C00000"/>
              </a:solidFill>
            </a:endParaRPr>
          </a:p>
          <a:p>
            <a:pPr algn="just" eaLnBrk="0" hangingPunct="0"/>
            <a:endParaRPr lang="es-MX" sz="1600" u="none" dirty="0" smtClean="0">
              <a:solidFill>
                <a:srgbClr val="C00000"/>
              </a:solidFill>
            </a:endParaRPr>
          </a:p>
        </p:txBody>
      </p:sp>
      <p:sp>
        <p:nvSpPr>
          <p:cNvPr id="4" name="Rectangle 1"/>
          <p:cNvSpPr>
            <a:spLocks noChangeArrowheads="1"/>
          </p:cNvSpPr>
          <p:nvPr/>
        </p:nvSpPr>
        <p:spPr bwMode="auto">
          <a:xfrm>
            <a:off x="712383" y="1825712"/>
            <a:ext cx="2647507" cy="2554545"/>
          </a:xfrm>
          <a:prstGeom prst="rect">
            <a:avLst/>
          </a:prstGeom>
          <a:solidFill>
            <a:schemeClr val="bg1">
              <a:lumMod val="85000"/>
              <a:alpha val="40000"/>
            </a:schemeClr>
          </a:solidFill>
          <a:ln w="50800">
            <a:solidFill>
              <a:srgbClr val="353599"/>
            </a:solid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hangingPunct="0"/>
            <a:r>
              <a:rPr lang="es-ES" sz="1600" b="0" u="none" dirty="0" smtClean="0">
                <a:solidFill>
                  <a:schemeClr val="tx2">
                    <a:lumMod val="75000"/>
                  </a:schemeClr>
                </a:solidFill>
                <a:latin typeface="Arial" pitchFamily="34" charset="0"/>
                <a:cs typeface="Arial" pitchFamily="34" charset="0"/>
              </a:rPr>
              <a:t>Con fundamento en el artículo 139 de la Ley General de Bienes Nacionales, se solicita la aprobación de este Consejo de Administración del Programa de Enajenación y Baja de Bienes por el ejercicio 2011</a:t>
            </a:r>
          </a:p>
        </p:txBody>
      </p:sp>
      <p:sp>
        <p:nvSpPr>
          <p:cNvPr id="6" name="5 Rectángulo"/>
          <p:cNvSpPr/>
          <p:nvPr/>
        </p:nvSpPr>
        <p:spPr>
          <a:xfrm>
            <a:off x="5076056" y="1916832"/>
            <a:ext cx="3700130" cy="600164"/>
          </a:xfrm>
          <a:prstGeom prst="rect">
            <a:avLst/>
          </a:prstGeom>
        </p:spPr>
        <p:txBody>
          <a:bodyPr wrap="square">
            <a:spAutoFit/>
          </a:bodyPr>
          <a:lstStyle/>
          <a:p>
            <a:pPr algn="just"/>
            <a:r>
              <a:rPr lang="es-MX" sz="1100" u="none" dirty="0" smtClean="0">
                <a:effectLst>
                  <a:outerShdw blurRad="38100" dist="38100" dir="2700000" algn="tl">
                    <a:srgbClr val="000000">
                      <a:alpha val="43137"/>
                    </a:srgbClr>
                  </a:outerShdw>
                </a:effectLst>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5178054" y="2897748"/>
            <a:ext cx="3795824" cy="2308324"/>
          </a:xfrm>
          <a:prstGeom prst="rect">
            <a:avLst/>
          </a:prstGeom>
          <a:solidFill>
            <a:schemeClr val="bg1">
              <a:lumMod val="85000"/>
              <a:alpha val="40000"/>
            </a:schemeClr>
          </a:solidFill>
          <a:ln w="508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_tradnl" sz="1600" b="1" u="none" dirty="0" smtClean="0">
                <a:solidFill>
                  <a:schemeClr val="tx2">
                    <a:lumMod val="75000"/>
                  </a:schemeClr>
                </a:solidFill>
                <a:latin typeface="Arial" pitchFamily="34" charset="0"/>
                <a:cs typeface="Arial" pitchFamily="34" charset="0"/>
              </a:rPr>
              <a:t>CA-O-I-12-17R</a:t>
            </a:r>
          </a:p>
          <a:p>
            <a:pPr algn="just"/>
            <a:r>
              <a:rPr lang="es-MX" sz="1600" b="0" u="none" dirty="0" smtClean="0">
                <a:solidFill>
                  <a:schemeClr val="tx2">
                    <a:lumMod val="75000"/>
                  </a:schemeClr>
                </a:solidFill>
                <a:latin typeface="Arial" pitchFamily="34" charset="0"/>
                <a:cs typeface="Arial" pitchFamily="34" charset="0"/>
              </a:rPr>
              <a:t>El Consejo de Administración del CIMAV, con fundamento en lo dispuesto </a:t>
            </a:r>
            <a:r>
              <a:rPr lang="es-ES" sz="1600" b="0" u="none" dirty="0" smtClean="0">
                <a:solidFill>
                  <a:schemeClr val="tx2">
                    <a:lumMod val="75000"/>
                  </a:schemeClr>
                </a:solidFill>
                <a:latin typeface="Arial" pitchFamily="34" charset="0"/>
                <a:cs typeface="Arial" pitchFamily="34" charset="0"/>
              </a:rPr>
              <a:t>en el artículo 139 de la Ley General de Bienes Nacionales, aprobó por unanimidad el Programa de Enajenación y Baja de Bienes por el ejercicio 2011</a:t>
            </a:r>
            <a:endParaRPr lang="es-MX" sz="1600" b="0" u="none" dirty="0" smtClean="0">
              <a:solidFill>
                <a:schemeClr val="tx2">
                  <a:lumMod val="75000"/>
                </a:schemeClr>
              </a:solidFill>
              <a:latin typeface="Arial" pitchFamily="34" charset="0"/>
              <a:cs typeface="Arial" pitchFamily="34" charset="0"/>
            </a:endParaRPr>
          </a:p>
          <a:p>
            <a:pPr algn="just"/>
            <a:endParaRPr lang="es-MX" sz="1600" b="0" u="none" dirty="0" smtClean="0">
              <a:solidFill>
                <a:schemeClr val="tx2">
                  <a:lumMod val="75000"/>
                </a:schemeClr>
              </a:solidFill>
              <a:latin typeface="Arial" pitchFamily="34" charset="0"/>
              <a:cs typeface="Arial" pitchFamily="34" charset="0"/>
            </a:endParaRPr>
          </a:p>
        </p:txBody>
      </p:sp>
      <p:cxnSp>
        <p:nvCxnSpPr>
          <p:cNvPr id="9" name="8 Conector angular"/>
          <p:cNvCxnSpPr>
            <a:stCxn id="4" idx="3"/>
            <a:endCxn id="7" idx="1"/>
          </p:cNvCxnSpPr>
          <p:nvPr/>
        </p:nvCxnSpPr>
        <p:spPr bwMode="auto">
          <a:xfrm>
            <a:off x="3359890" y="3102985"/>
            <a:ext cx="1818164" cy="948925"/>
          </a:xfrm>
          <a:prstGeom prst="bentConnector3">
            <a:avLst>
              <a:gd name="adj1" fmla="val 50000"/>
            </a:avLst>
          </a:prstGeom>
          <a:noFill/>
          <a:ln w="31750" cap="flat" cmpd="dbl"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144585039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11560" y="476672"/>
            <a:ext cx="8343900" cy="1077218"/>
          </a:xfrm>
          <a:prstGeom prst="rect">
            <a:avLst/>
          </a:prstGeom>
        </p:spPr>
        <p:txBody>
          <a:bodyPr wrap="square">
            <a:spAutoFit/>
          </a:bodyPr>
          <a:lstStyle/>
          <a:p>
            <a:pPr lvl="0" algn="just" eaLnBrk="0" hangingPunct="0"/>
            <a:r>
              <a:rPr lang="es-ES" sz="1600" b="1" dirty="0" smtClean="0">
                <a:solidFill>
                  <a:schemeClr val="tx2">
                    <a:lumMod val="75000"/>
                  </a:schemeClr>
                </a:solidFill>
                <a:effectLst>
                  <a:reflection blurRad="6350" stA="55000" endA="300" endPos="45500" dir="5400000" sy="-100000" algn="bl" rotWithShape="0"/>
                </a:effectLst>
                <a:latin typeface="Arial Rounded MT Bold"/>
              </a:rPr>
              <a:t>Aprobación de adecuaciones presupuestarias internas (fiscales y propios) a sus programas que no implican la afectación del monto total autorizado para su aplicación en MAP y MAPE</a:t>
            </a:r>
            <a:endParaRPr lang="es-MX" sz="1600" b="1" dirty="0" smtClean="0">
              <a:solidFill>
                <a:schemeClr val="tx2">
                  <a:lumMod val="75000"/>
                </a:schemeClr>
              </a:solidFill>
              <a:effectLst>
                <a:reflection blurRad="6350" stA="55000" endA="300" endPos="45500" dir="5400000" sy="-100000" algn="bl" rotWithShape="0"/>
              </a:effectLst>
              <a:latin typeface="Arial Rounded MT Bold"/>
            </a:endParaRPr>
          </a:p>
          <a:p>
            <a:pPr algn="just" eaLnBrk="0" hangingPunct="0"/>
            <a:endParaRPr lang="es-MX" sz="1600" u="none" dirty="0" smtClean="0">
              <a:solidFill>
                <a:srgbClr val="C00000"/>
              </a:solidFill>
            </a:endParaRPr>
          </a:p>
        </p:txBody>
      </p:sp>
      <p:sp>
        <p:nvSpPr>
          <p:cNvPr id="4" name="Rectangle 1"/>
          <p:cNvSpPr>
            <a:spLocks noChangeArrowheads="1"/>
          </p:cNvSpPr>
          <p:nvPr/>
        </p:nvSpPr>
        <p:spPr bwMode="auto">
          <a:xfrm>
            <a:off x="179512" y="1556792"/>
            <a:ext cx="4146697" cy="4278094"/>
          </a:xfrm>
          <a:prstGeom prst="rect">
            <a:avLst/>
          </a:prstGeom>
          <a:solidFill>
            <a:schemeClr val="bg1">
              <a:lumMod val="85000"/>
              <a:alpha val="40000"/>
            </a:schemeClr>
          </a:solidFill>
          <a:ln w="50800">
            <a:solidFill>
              <a:srgbClr val="353599"/>
            </a:solid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hangingPunct="0"/>
            <a:r>
              <a:rPr lang="es-ES" sz="1600" b="0" u="none" dirty="0" smtClean="0">
                <a:solidFill>
                  <a:schemeClr val="tx2">
                    <a:lumMod val="75000"/>
                  </a:schemeClr>
                </a:solidFill>
                <a:latin typeface="Arial" pitchFamily="34" charset="0"/>
                <a:cs typeface="Arial" pitchFamily="34" charset="0"/>
              </a:rPr>
              <a:t>Con fundamento en lo dispuesto por los artículos 53 y 56 fracciones III, XIII y XIV  de la Ley de Ciencia y Tecnología, se solicita la aprobación  de este Consejo de Administración, de las adecuaciones presupuestarias internas a sus programas para el presente ejercicio fiscal, que no impliquen la afectación de su monto total autorizado, recursos de inversión, proyectos financiados con crédito externo, ni el cumplimiento de los objetivos y metas comprometidas, recomendando que  en lo que le resulte aplicable se atienda lo dispuesto en los Artículos 58 de la Ley Federal de Presupuesto y Responsabilidad Hacendaria, así como 9, 10 y 100 de su Reglamento</a:t>
            </a:r>
          </a:p>
        </p:txBody>
      </p:sp>
      <p:sp>
        <p:nvSpPr>
          <p:cNvPr id="6" name="5 Rectángulo"/>
          <p:cNvSpPr/>
          <p:nvPr/>
        </p:nvSpPr>
        <p:spPr>
          <a:xfrm>
            <a:off x="4716016" y="1340768"/>
            <a:ext cx="4189227" cy="600164"/>
          </a:xfrm>
          <a:prstGeom prst="rect">
            <a:avLst/>
          </a:prstGeom>
        </p:spPr>
        <p:txBody>
          <a:bodyPr wrap="square">
            <a:spAutoFit/>
          </a:bodyPr>
          <a:lstStyle/>
          <a:p>
            <a:pPr algn="just"/>
            <a:r>
              <a:rPr lang="es-MX" sz="1100" b="1" u="none" dirty="0" smtClean="0">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4788024" y="2060848"/>
            <a:ext cx="4157330" cy="4616648"/>
          </a:xfrm>
          <a:prstGeom prst="rect">
            <a:avLst/>
          </a:prstGeom>
          <a:solidFill>
            <a:schemeClr val="bg1">
              <a:lumMod val="85000"/>
              <a:alpha val="40000"/>
            </a:schemeClr>
          </a:solidFill>
          <a:ln w="508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_tradnl" sz="1400" b="1" u="none" dirty="0" smtClean="0">
                <a:solidFill>
                  <a:schemeClr val="tx2">
                    <a:lumMod val="75000"/>
                  </a:schemeClr>
                </a:solidFill>
                <a:latin typeface="Arial" pitchFamily="34" charset="0"/>
                <a:cs typeface="Arial" pitchFamily="34" charset="0"/>
              </a:rPr>
              <a:t>CA-O-I-12-18S</a:t>
            </a:r>
          </a:p>
          <a:p>
            <a:pPr algn="just"/>
            <a:r>
              <a:rPr lang="es-MX" sz="1400" b="0" u="none" dirty="0" smtClean="0">
                <a:solidFill>
                  <a:schemeClr val="tx2">
                    <a:lumMod val="75000"/>
                  </a:schemeClr>
                </a:solidFill>
                <a:latin typeface="Arial" pitchFamily="34" charset="0"/>
                <a:cs typeface="Arial" pitchFamily="34" charset="0"/>
              </a:rPr>
              <a:t>El Consejo de Administración del CIMAV, con fundamento en lo dispuesto por los artículos 53 y 56 fracciones III, XIII y XIV  de la Ley de Ciencia y Tecnología, aprobó por unanimidad las adecuaciones presupuestarias a sus programas para el presente ejercicio fiscal, que no impliquen la afectación de su monto total autorizado, recursos de inversión, proyectos financiados con crédito externo, ni el cumplimiento de los objetivos y metas comprometidas, recomendando que  en lo que le resulte aplicable se atienda lo dispuesto en los Artículos 58 de la Ley Federal de Presupuesto y Responsabilidad Hacendaria, así como 9, 10 y 100 de su Reglamento. En la inteligencia de que el CIMAV deberá informar a su Consejo de Administración en su primera sesión ordinaria del siguiente año, el ejercicio de los presupuestos de ingresos y egresos que incluya las adecuaciones que se lleven a cabo con base en este acuerdo.</a:t>
            </a:r>
            <a:endParaRPr lang="es-ES" sz="1400" b="0" u="none" dirty="0" smtClean="0">
              <a:solidFill>
                <a:schemeClr val="tx2">
                  <a:lumMod val="75000"/>
                </a:schemeClr>
              </a:solidFill>
              <a:latin typeface="Arial" pitchFamily="34" charset="0"/>
              <a:cs typeface="Arial" pitchFamily="34" charset="0"/>
            </a:endParaRPr>
          </a:p>
        </p:txBody>
      </p:sp>
      <p:cxnSp>
        <p:nvCxnSpPr>
          <p:cNvPr id="9" name="8 Conector angular"/>
          <p:cNvCxnSpPr>
            <a:stCxn id="4" idx="3"/>
            <a:endCxn id="7" idx="1"/>
          </p:cNvCxnSpPr>
          <p:nvPr/>
        </p:nvCxnSpPr>
        <p:spPr bwMode="auto">
          <a:xfrm>
            <a:off x="4326209" y="3695839"/>
            <a:ext cx="461815" cy="673333"/>
          </a:xfrm>
          <a:prstGeom prst="bentConnector3">
            <a:avLst>
              <a:gd name="adj1" fmla="val 50000"/>
            </a:avLst>
          </a:prstGeom>
          <a:noFill/>
          <a:ln w="31750" cap="flat" cmpd="dbl"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145883641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74461" y="391662"/>
            <a:ext cx="7487037" cy="830997"/>
          </a:xfrm>
          <a:prstGeom prst="rect">
            <a:avLst/>
          </a:prstGeom>
        </p:spPr>
        <p:txBody>
          <a:bodyPr wrap="square">
            <a:spAutoFit/>
          </a:bodyPr>
          <a:lstStyle/>
          <a:p>
            <a:pPr algn="just" eaLnBrk="0" hangingPunct="0"/>
            <a:r>
              <a:rPr lang="es-ES" sz="1600" b="1" dirty="0" smtClean="0">
                <a:solidFill>
                  <a:schemeClr val="tx2">
                    <a:lumMod val="75000"/>
                  </a:schemeClr>
                </a:solidFill>
                <a:effectLst>
                  <a:reflection blurRad="6350" stA="55000" endA="300" endPos="45500" dir="5400000" sy="-100000" algn="bl" rotWithShape="0"/>
                </a:effectLst>
                <a:latin typeface="Arial Rounded MT Bold"/>
              </a:rPr>
              <a:t>Presentación y aprobación, en su caso, de la creación de dos plazas de investigador</a:t>
            </a:r>
            <a:endParaRPr lang="es-MX" sz="1600" b="1" dirty="0" smtClean="0">
              <a:solidFill>
                <a:schemeClr val="tx2">
                  <a:lumMod val="75000"/>
                </a:schemeClr>
              </a:solidFill>
              <a:effectLst>
                <a:reflection blurRad="6350" stA="55000" endA="300" endPos="45500" dir="5400000" sy="-100000" algn="bl" rotWithShape="0"/>
              </a:effectLst>
              <a:latin typeface="Arial Rounded MT Bold"/>
            </a:endParaRPr>
          </a:p>
          <a:p>
            <a:pPr algn="just" eaLnBrk="0" hangingPunct="0"/>
            <a:endParaRPr lang="es-MX" sz="1600" u="none" dirty="0" smtClean="0">
              <a:solidFill>
                <a:srgbClr val="C00000"/>
              </a:solidFill>
            </a:endParaRPr>
          </a:p>
        </p:txBody>
      </p:sp>
      <p:sp>
        <p:nvSpPr>
          <p:cNvPr id="4" name="Rectangle 1"/>
          <p:cNvSpPr>
            <a:spLocks noChangeArrowheads="1"/>
          </p:cNvSpPr>
          <p:nvPr/>
        </p:nvSpPr>
        <p:spPr bwMode="auto">
          <a:xfrm>
            <a:off x="223285" y="1300117"/>
            <a:ext cx="4178595" cy="4770537"/>
          </a:xfrm>
          <a:prstGeom prst="rect">
            <a:avLst/>
          </a:prstGeom>
          <a:solidFill>
            <a:schemeClr val="bg1">
              <a:lumMod val="85000"/>
              <a:alpha val="40000"/>
            </a:schemeClr>
          </a:solidFill>
          <a:ln w="50800">
            <a:solidFill>
              <a:srgbClr val="353599"/>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1600" b="0" u="none" dirty="0" smtClean="0">
                <a:solidFill>
                  <a:schemeClr val="tx2">
                    <a:lumMod val="75000"/>
                  </a:schemeClr>
                </a:solidFill>
                <a:latin typeface="Arial" pitchFamily="34" charset="0"/>
                <a:cs typeface="Arial" pitchFamily="34" charset="0"/>
              </a:rPr>
              <a:t>Con base en los artículos 53 y 56 fracciones II, XIII y XIV de la Ley de Ciencia y Tecnología, se solicita  a este Consejo de Administración, la aprobación de dos plazas de investigador niveles Investigador Titular A (ITA) e Investigador Asociado C (IAC), por un monto de $1’200,888.93 (Un millón doscientos mil ochocientos ochenta y ocho pesos 93/100 M.N.). </a:t>
            </a:r>
            <a:endParaRPr lang="es-MX" sz="1600" b="0" u="none" dirty="0" smtClean="0">
              <a:solidFill>
                <a:schemeClr val="tx2">
                  <a:lumMod val="75000"/>
                </a:schemeClr>
              </a:solidFill>
              <a:latin typeface="Arial" pitchFamily="34" charset="0"/>
              <a:cs typeface="Arial" pitchFamily="34" charset="0"/>
            </a:endParaRPr>
          </a:p>
          <a:p>
            <a:pPr algn="just"/>
            <a:r>
              <a:rPr lang="es-ES" sz="1600" b="0" u="none" dirty="0" smtClean="0">
                <a:solidFill>
                  <a:schemeClr val="tx2">
                    <a:lumMod val="75000"/>
                  </a:schemeClr>
                </a:solidFill>
                <a:latin typeface="Arial" pitchFamily="34" charset="0"/>
                <a:cs typeface="Arial" pitchFamily="34" charset="0"/>
              </a:rPr>
              <a:t> </a:t>
            </a:r>
            <a:endParaRPr lang="es-MX" sz="1600" b="0" u="none" dirty="0" smtClean="0">
              <a:solidFill>
                <a:schemeClr val="tx2">
                  <a:lumMod val="75000"/>
                </a:schemeClr>
              </a:solidFill>
              <a:latin typeface="Arial" pitchFamily="34" charset="0"/>
              <a:cs typeface="Arial" pitchFamily="34" charset="0"/>
            </a:endParaRPr>
          </a:p>
          <a:p>
            <a:pPr algn="just"/>
            <a:r>
              <a:rPr lang="es-ES" sz="1600" b="0" u="none" dirty="0" smtClean="0">
                <a:solidFill>
                  <a:schemeClr val="tx2">
                    <a:lumMod val="75000"/>
                  </a:schemeClr>
                </a:solidFill>
                <a:latin typeface="Arial" pitchFamily="34" charset="0"/>
                <a:cs typeface="Arial" pitchFamily="34" charset="0"/>
              </a:rPr>
              <a:t>Estas dos plazas serán dirigidas al área de energía  solar térmica, ya que es una necesidad de alta prioridad para el Centro, en virtud de la falta de personal especializado en esta área y tomando en cuenta la demanda de servicios, asesoría, capacitación, así como la generación de nuevas tecnologías para la producción de energía</a:t>
            </a:r>
          </a:p>
        </p:txBody>
      </p:sp>
      <p:sp>
        <p:nvSpPr>
          <p:cNvPr id="6" name="5 Rectángulo"/>
          <p:cNvSpPr/>
          <p:nvPr/>
        </p:nvSpPr>
        <p:spPr>
          <a:xfrm>
            <a:off x="5004048" y="1052736"/>
            <a:ext cx="3530008" cy="600164"/>
          </a:xfrm>
          <a:prstGeom prst="rect">
            <a:avLst/>
          </a:prstGeom>
        </p:spPr>
        <p:txBody>
          <a:bodyPr wrap="square">
            <a:spAutoFit/>
          </a:bodyPr>
          <a:lstStyle/>
          <a:p>
            <a:pPr algn="just"/>
            <a:r>
              <a:rPr lang="es-MX" sz="1100" u="none" dirty="0" smtClean="0">
                <a:effectLst>
                  <a:outerShdw blurRad="38100" dist="38100" dir="2700000" algn="tl">
                    <a:srgbClr val="000000">
                      <a:alpha val="43137"/>
                    </a:srgbClr>
                  </a:outerShdw>
                </a:effectLst>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4997304" y="1821361"/>
            <a:ext cx="3895176" cy="4616648"/>
          </a:xfrm>
          <a:prstGeom prst="rect">
            <a:avLst/>
          </a:prstGeom>
          <a:solidFill>
            <a:schemeClr val="bg1">
              <a:lumMod val="85000"/>
              <a:alpha val="40000"/>
            </a:schemeClr>
          </a:solidFill>
          <a:ln w="508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_tradnl" sz="1400" b="1" u="none" dirty="0" smtClean="0">
                <a:solidFill>
                  <a:schemeClr val="tx2">
                    <a:lumMod val="75000"/>
                  </a:schemeClr>
                </a:solidFill>
                <a:latin typeface="Arial" pitchFamily="34" charset="0"/>
                <a:cs typeface="Arial" pitchFamily="34" charset="0"/>
              </a:rPr>
              <a:t>CA-O-I-12-19S</a:t>
            </a:r>
          </a:p>
          <a:p>
            <a:pPr algn="just"/>
            <a:r>
              <a:rPr lang="es-MX" sz="1400" b="0" u="none" dirty="0" smtClean="0">
                <a:solidFill>
                  <a:schemeClr val="tx2">
                    <a:lumMod val="75000"/>
                  </a:schemeClr>
                </a:solidFill>
                <a:latin typeface="Arial" pitchFamily="34" charset="0"/>
                <a:cs typeface="Arial" pitchFamily="34" charset="0"/>
              </a:rPr>
              <a:t>El Consejo de Administración del CIMAV, con fundamento en lo dispuesto por los artículos 53 y 56 fracciones II, XIII y XIV  de la Ley de Ciencia y Tecnología, aprobó por unanimidad las adecuaciones presupuestarias a sus programas por concepto creación de dos plazas de investigador por un monto de $1’200,888.93 (Un millón doscientos mil ochocientos ochenta y ocho pesos 93/100 M.N.).   Se recomienda a la institución que  en lo que le resulte aplicable se atienda lo dispuesto en los Artículos 58 y 59 de la Ley Federal de Presupuesto y Responsabilidad Hacendaria, así como 9, 10 y 99 de su Reglamento. En la inteligencia de que se deberá informar al Órgano de Gobierno en su primera sesión ordinaria del siguiente año, el ejercicio de los presupuestos de ingresos y egresos que incluya las adecuaciones que se lleven a cabo con base en este acuerdo.</a:t>
            </a:r>
            <a:endParaRPr lang="es-ES" sz="1400" b="0" u="none" dirty="0">
              <a:solidFill>
                <a:schemeClr val="tx2">
                  <a:lumMod val="75000"/>
                </a:schemeClr>
              </a:solidFill>
              <a:latin typeface="Arial" pitchFamily="34" charset="0"/>
              <a:cs typeface="Arial" pitchFamily="34" charset="0"/>
            </a:endParaRPr>
          </a:p>
        </p:txBody>
      </p:sp>
      <p:cxnSp>
        <p:nvCxnSpPr>
          <p:cNvPr id="9" name="8 Conector angular"/>
          <p:cNvCxnSpPr>
            <a:stCxn id="4" idx="3"/>
            <a:endCxn id="7" idx="1"/>
          </p:cNvCxnSpPr>
          <p:nvPr/>
        </p:nvCxnSpPr>
        <p:spPr bwMode="auto">
          <a:xfrm>
            <a:off x="4401880" y="3685386"/>
            <a:ext cx="595424" cy="444299"/>
          </a:xfrm>
          <a:prstGeom prst="bentConnector3">
            <a:avLst>
              <a:gd name="adj1" fmla="val 50000"/>
            </a:avLst>
          </a:prstGeom>
          <a:noFill/>
          <a:ln w="31750" cap="flat" cmpd="dbl"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238380234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74461" y="391662"/>
            <a:ext cx="7487037" cy="830997"/>
          </a:xfrm>
          <a:prstGeom prst="rect">
            <a:avLst/>
          </a:prstGeom>
        </p:spPr>
        <p:txBody>
          <a:bodyPr wrap="square">
            <a:spAutoFit/>
          </a:bodyPr>
          <a:lstStyle/>
          <a:p>
            <a:pPr algn="just" eaLnBrk="0" hangingPunct="0"/>
            <a:r>
              <a:rPr lang="es-ES" sz="1600" b="1" dirty="0" smtClean="0">
                <a:solidFill>
                  <a:schemeClr val="tx2">
                    <a:lumMod val="75000"/>
                  </a:schemeClr>
                </a:solidFill>
                <a:effectLst>
                  <a:reflection blurRad="6350" stA="55000" endA="300" endPos="45500" dir="5400000" sy="-100000" algn="bl" rotWithShape="0"/>
                </a:effectLst>
                <a:latin typeface="Arial Rounded MT Bold"/>
              </a:rPr>
              <a:t>Presentación y aprobación, en su caso, de las Reglas de Operación del Fondo de Investigación Científica y Tecnológica del Centro de Investigación en Materiales Avanzados, S.C.</a:t>
            </a:r>
            <a:endParaRPr lang="es-MX" sz="1600" b="1" dirty="0" smtClean="0">
              <a:solidFill>
                <a:schemeClr val="tx2">
                  <a:lumMod val="75000"/>
                </a:schemeClr>
              </a:solidFill>
              <a:effectLst>
                <a:reflection blurRad="6350" stA="55000" endA="300" endPos="45500" dir="5400000" sy="-100000" algn="bl" rotWithShape="0"/>
              </a:effectLst>
              <a:latin typeface="Arial Rounded MT Bold"/>
            </a:endParaRPr>
          </a:p>
        </p:txBody>
      </p:sp>
      <p:sp>
        <p:nvSpPr>
          <p:cNvPr id="4" name="Rectangle 1"/>
          <p:cNvSpPr>
            <a:spLocks noChangeArrowheads="1"/>
          </p:cNvSpPr>
          <p:nvPr/>
        </p:nvSpPr>
        <p:spPr bwMode="auto">
          <a:xfrm>
            <a:off x="520995" y="1522984"/>
            <a:ext cx="2913321" cy="4031873"/>
          </a:xfrm>
          <a:prstGeom prst="rect">
            <a:avLst/>
          </a:prstGeom>
          <a:solidFill>
            <a:schemeClr val="bg1">
              <a:lumMod val="85000"/>
              <a:alpha val="40000"/>
            </a:schemeClr>
          </a:solidFill>
          <a:ln w="50800">
            <a:solidFill>
              <a:srgbClr val="353599"/>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1600" b="0" u="none" dirty="0" smtClean="0">
                <a:solidFill>
                  <a:schemeClr val="tx2">
                    <a:lumMod val="75000"/>
                  </a:schemeClr>
                </a:solidFill>
                <a:latin typeface="Arial" pitchFamily="34" charset="0"/>
                <a:cs typeface="Arial" pitchFamily="34" charset="0"/>
              </a:rPr>
              <a:t>Con fundamento en los artículos 56 fracción VII de la Ley de Ciencia y Tecnología y 33 fracción XVIII del Instrumento Jurídico de Creación del Centro de Investigación en Materiales Avanzados, S.C., se solicita a este Consejo de Administración, la aprobación de la modificación a las Reglas de Operación del Fondo de Investigación Científica y Tecnológica del Centro de Investigación en Materiales Avanzados, S.C. </a:t>
            </a:r>
          </a:p>
        </p:txBody>
      </p:sp>
      <p:sp>
        <p:nvSpPr>
          <p:cNvPr id="6" name="5 Rectángulo"/>
          <p:cNvSpPr/>
          <p:nvPr/>
        </p:nvSpPr>
        <p:spPr>
          <a:xfrm>
            <a:off x="4499992" y="1844824"/>
            <a:ext cx="4476307" cy="600164"/>
          </a:xfrm>
          <a:prstGeom prst="rect">
            <a:avLst/>
          </a:prstGeom>
        </p:spPr>
        <p:txBody>
          <a:bodyPr wrap="square">
            <a:spAutoFit/>
          </a:bodyPr>
          <a:lstStyle/>
          <a:p>
            <a:pPr algn="just"/>
            <a:r>
              <a:rPr lang="es-MX" sz="1100" u="none" dirty="0" smtClean="0">
                <a:effectLst>
                  <a:outerShdw blurRad="38100" dist="38100" dir="2700000" algn="tl">
                    <a:srgbClr val="000000">
                      <a:alpha val="43137"/>
                    </a:srgbClr>
                  </a:outerShdw>
                </a:effectLst>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4593264" y="2753373"/>
            <a:ext cx="4412512" cy="3539430"/>
          </a:xfrm>
          <a:prstGeom prst="rect">
            <a:avLst/>
          </a:prstGeom>
          <a:solidFill>
            <a:schemeClr val="bg1">
              <a:lumMod val="85000"/>
              <a:alpha val="40000"/>
            </a:schemeClr>
          </a:solidFill>
          <a:ln w="508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_tradnl" sz="1600" b="1" u="none" dirty="0" smtClean="0">
                <a:solidFill>
                  <a:schemeClr val="tx2">
                    <a:lumMod val="75000"/>
                  </a:schemeClr>
                </a:solidFill>
                <a:latin typeface="Arial" pitchFamily="34" charset="0"/>
                <a:cs typeface="Arial" pitchFamily="34" charset="0"/>
              </a:rPr>
              <a:t>CA-O-I-12-</a:t>
            </a:r>
            <a:r>
              <a:rPr lang="es-ES_tradnl" sz="1600" b="1" dirty="0" smtClean="0">
                <a:solidFill>
                  <a:schemeClr val="tx2">
                    <a:lumMod val="75000"/>
                  </a:schemeClr>
                </a:solidFill>
                <a:latin typeface="Arial" pitchFamily="34" charset="0"/>
                <a:cs typeface="Arial" pitchFamily="34" charset="0"/>
              </a:rPr>
              <a:t>20</a:t>
            </a:r>
            <a:r>
              <a:rPr lang="es-ES_tradnl" sz="1600" b="1" u="none" dirty="0" smtClean="0">
                <a:solidFill>
                  <a:schemeClr val="tx2">
                    <a:lumMod val="75000"/>
                  </a:schemeClr>
                </a:solidFill>
                <a:latin typeface="Arial" pitchFamily="34" charset="0"/>
                <a:cs typeface="Arial" pitchFamily="34" charset="0"/>
              </a:rPr>
              <a:t>R</a:t>
            </a:r>
          </a:p>
          <a:p>
            <a:pPr algn="just"/>
            <a:r>
              <a:rPr lang="es-MX" sz="1600" b="0" u="none" dirty="0" smtClean="0">
                <a:solidFill>
                  <a:schemeClr val="tx2">
                    <a:lumMod val="75000"/>
                  </a:schemeClr>
                </a:solidFill>
                <a:latin typeface="Arial" pitchFamily="34" charset="0"/>
                <a:cs typeface="Arial" pitchFamily="34" charset="0"/>
              </a:rPr>
              <a:t>El Consejo de Administración del CIMAV, con fundamento en lo dispuesto en los </a:t>
            </a:r>
            <a:r>
              <a:rPr lang="es-ES" sz="1600" b="0" u="none" dirty="0" smtClean="0">
                <a:solidFill>
                  <a:schemeClr val="tx2">
                    <a:lumMod val="75000"/>
                  </a:schemeClr>
                </a:solidFill>
                <a:latin typeface="Arial" pitchFamily="34" charset="0"/>
                <a:cs typeface="Arial" pitchFamily="34" charset="0"/>
              </a:rPr>
              <a:t>artículos 56 fracción VII de la Ley de Ciencia y Tecnología y 33 fracción XVIII del Instrumento Jurídico de Creación del Centro de Investigación en Materiales Avanzados, S.C., aprobó por unanimidad la modificación a las Reglas de Operación del Fondo de Investigación Científica y Tecnológica del Centro de Investigación en Materiales Avanzados, S.C., mismas que cuentan con la validación de la Dirección Adjunta de Asuntos Jurídicos del CONACYT.</a:t>
            </a:r>
            <a:endParaRPr lang="es-MX" sz="1600" b="0" u="none" dirty="0" smtClean="0">
              <a:solidFill>
                <a:schemeClr val="tx2">
                  <a:lumMod val="75000"/>
                </a:schemeClr>
              </a:solidFill>
              <a:latin typeface="Arial" pitchFamily="34" charset="0"/>
              <a:cs typeface="Arial" pitchFamily="34" charset="0"/>
            </a:endParaRPr>
          </a:p>
        </p:txBody>
      </p:sp>
      <p:cxnSp>
        <p:nvCxnSpPr>
          <p:cNvPr id="9" name="8 Conector angular"/>
          <p:cNvCxnSpPr>
            <a:stCxn id="4" idx="3"/>
            <a:endCxn id="7" idx="1"/>
          </p:cNvCxnSpPr>
          <p:nvPr/>
        </p:nvCxnSpPr>
        <p:spPr bwMode="auto">
          <a:xfrm>
            <a:off x="3434316" y="3538921"/>
            <a:ext cx="1158948" cy="984167"/>
          </a:xfrm>
          <a:prstGeom prst="bentConnector3">
            <a:avLst>
              <a:gd name="adj1" fmla="val 50000"/>
            </a:avLst>
          </a:prstGeom>
          <a:noFill/>
          <a:ln w="31750" cap="flat" cmpd="dbl"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288044775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204864"/>
            <a:ext cx="8820472" cy="1384995"/>
          </a:xfrm>
          <a:prstGeom prst="rect">
            <a:avLst/>
          </a:prstGeom>
        </p:spPr>
        <p:txBody>
          <a:bodyPr wrap="square">
            <a:spAutoFit/>
          </a:bodyPr>
          <a:lstStyle/>
          <a:p>
            <a:r>
              <a:rPr lang="es-MX" sz="2800" b="1" dirty="0" smtClean="0">
                <a:solidFill>
                  <a:srgbClr val="000000"/>
                </a:solidFill>
                <a:effectLst>
                  <a:reflection blurRad="6350" stA="55000" endA="300" endPos="45500" dir="5400000" sy="-100000" algn="bl" rotWithShape="0"/>
                </a:effectLst>
                <a:latin typeface="Arial Rounded MT Bold"/>
              </a:rPr>
              <a:t>15. Acciones para dar cumplimiento a los   	Acuerdos referentes al cierre de la 	    	 	    Administración pública federal 2006-2012 </a:t>
            </a:r>
          </a:p>
        </p:txBody>
      </p:sp>
    </p:spTree>
    <p:extLst>
      <p:ext uri="{BB962C8B-B14F-4D97-AF65-F5344CB8AC3E}">
        <p14:creationId xmlns="" xmlns:p14="http://schemas.microsoft.com/office/powerpoint/2010/main" val="173209028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556792"/>
            <a:ext cx="8136904" cy="3539431"/>
          </a:xfrm>
          <a:prstGeom prst="rect">
            <a:avLst/>
          </a:prstGeom>
        </p:spPr>
        <p:txBody>
          <a:bodyPr wrap="square">
            <a:spAutoFit/>
          </a:bodyPr>
          <a:lstStyle/>
          <a:p>
            <a:pPr marL="457200" indent="-457200">
              <a:buFont typeface="Courier New" pitchFamily="49" charset="0"/>
              <a:buChar char="o"/>
            </a:pPr>
            <a:r>
              <a:rPr lang="es-MX" sz="2800" b="1" dirty="0" smtClean="0">
                <a:solidFill>
                  <a:schemeClr val="tx2">
                    <a:lumMod val="75000"/>
                  </a:schemeClr>
                </a:solidFill>
                <a:effectLst>
                  <a:reflection blurRad="6350" stA="55000" endA="300" endPos="45500" dir="5400000" sy="-100000" algn="bl" rotWithShape="0"/>
                </a:effectLst>
                <a:latin typeface="Arial Rounded MT Bold" pitchFamily="34" charset="0"/>
              </a:rPr>
              <a:t>Nombramiento de responsable</a:t>
            </a:r>
          </a:p>
          <a:p>
            <a:pPr marL="457200" indent="-457200">
              <a:buFont typeface="Courier New" pitchFamily="49" charset="0"/>
              <a:buChar char="o"/>
            </a:pPr>
            <a:endParaRPr lang="es-MX" sz="2800" b="1" dirty="0" smtClean="0">
              <a:solidFill>
                <a:schemeClr val="tx2">
                  <a:lumMod val="75000"/>
                </a:schemeClr>
              </a:solidFill>
              <a:effectLst>
                <a:reflection blurRad="6350" stA="55000" endA="300" endPos="45500" dir="5400000" sy="-100000" algn="bl" rotWithShape="0"/>
              </a:effectLst>
              <a:latin typeface="Arial Rounded MT Bold" pitchFamily="34" charset="0"/>
            </a:endParaRPr>
          </a:p>
          <a:p>
            <a:pPr marL="457200" indent="-457200">
              <a:buFont typeface="Courier New" pitchFamily="49" charset="0"/>
              <a:buChar char="o"/>
            </a:pPr>
            <a:r>
              <a:rPr lang="es-MX" sz="2800" b="1" dirty="0" smtClean="0">
                <a:solidFill>
                  <a:schemeClr val="tx2">
                    <a:lumMod val="75000"/>
                  </a:schemeClr>
                </a:solidFill>
                <a:effectLst>
                  <a:reflection blurRad="6350" stA="55000" endA="300" endPos="45500" dir="5400000" sy="-100000" algn="bl" rotWithShape="0"/>
                </a:effectLst>
                <a:latin typeface="Arial Rounded MT Bold" pitchFamily="34" charset="0"/>
              </a:rPr>
              <a:t>Cronograma de actividades</a:t>
            </a:r>
          </a:p>
          <a:p>
            <a:pPr marL="457200" indent="-457200">
              <a:buFont typeface="Courier New" pitchFamily="49" charset="0"/>
              <a:buChar char="o"/>
            </a:pPr>
            <a:endParaRPr lang="es-MX" sz="2800" b="1" dirty="0" smtClean="0">
              <a:solidFill>
                <a:schemeClr val="tx2">
                  <a:lumMod val="75000"/>
                </a:schemeClr>
              </a:solidFill>
              <a:effectLst>
                <a:reflection blurRad="6350" stA="55000" endA="300" endPos="45500" dir="5400000" sy="-100000" algn="bl" rotWithShape="0"/>
              </a:effectLst>
              <a:latin typeface="Arial Rounded MT Bold" pitchFamily="34" charset="0"/>
            </a:endParaRPr>
          </a:p>
          <a:p>
            <a:pPr marL="457200" indent="-457200">
              <a:buFont typeface="Courier New" pitchFamily="49" charset="0"/>
              <a:buChar char="o"/>
            </a:pPr>
            <a:r>
              <a:rPr lang="es-MX" sz="2800" b="1" dirty="0" smtClean="0">
                <a:solidFill>
                  <a:schemeClr val="tx2">
                    <a:lumMod val="75000"/>
                  </a:schemeClr>
                </a:solidFill>
                <a:effectLst>
                  <a:reflection blurRad="6350" stA="55000" endA="300" endPos="45500" dir="5400000" sy="-100000" algn="bl" rotWithShape="0"/>
                </a:effectLst>
                <a:latin typeface="Arial Rounded MT Bold" pitchFamily="34" charset="0"/>
              </a:rPr>
              <a:t>Informe de la primera etapa del Informe</a:t>
            </a:r>
          </a:p>
          <a:p>
            <a:pPr marL="457200" indent="-457200">
              <a:buFont typeface="Courier New" pitchFamily="49" charset="0"/>
              <a:buChar char="o"/>
            </a:pPr>
            <a:endParaRPr lang="es-MX" sz="2800" b="1" dirty="0" smtClean="0">
              <a:solidFill>
                <a:schemeClr val="tx2">
                  <a:lumMod val="75000"/>
                </a:schemeClr>
              </a:solidFill>
              <a:effectLst>
                <a:reflection blurRad="6350" stA="55000" endA="300" endPos="45500" dir="5400000" sy="-100000" algn="bl" rotWithShape="0"/>
              </a:effectLst>
              <a:latin typeface="Arial Rounded MT Bold" pitchFamily="34" charset="0"/>
            </a:endParaRPr>
          </a:p>
          <a:p>
            <a:pPr marL="457200" indent="-457200">
              <a:buFont typeface="Courier New" pitchFamily="49" charset="0"/>
              <a:buChar char="o"/>
            </a:pPr>
            <a:r>
              <a:rPr lang="es-MX" sz="2800" b="1" dirty="0" smtClean="0">
                <a:solidFill>
                  <a:schemeClr val="tx2">
                    <a:lumMod val="75000"/>
                  </a:schemeClr>
                </a:solidFill>
                <a:effectLst>
                  <a:reflection blurRad="6350" stA="55000" endA="300" endPos="45500" dir="5400000" sy="-100000" algn="bl" rotWithShape="0"/>
                </a:effectLst>
                <a:latin typeface="Arial Rounded MT Bold" pitchFamily="34" charset="0"/>
              </a:rPr>
              <a:t>Informe de las acciones y compromisos relevantes en proceso</a:t>
            </a:r>
          </a:p>
        </p:txBody>
      </p:sp>
    </p:spTree>
    <p:extLst>
      <p:ext uri="{BB962C8B-B14F-4D97-AF65-F5344CB8AC3E}">
        <p14:creationId xmlns="" xmlns:p14="http://schemas.microsoft.com/office/powerpoint/2010/main" val="226118056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93459" y="2852936"/>
            <a:ext cx="5246693" cy="646331"/>
          </a:xfrm>
          <a:prstGeom prst="rect">
            <a:avLst/>
          </a:prstGeom>
        </p:spPr>
        <p:txBody>
          <a:bodyPr wrap="none">
            <a:spAutoFit/>
          </a:bodyPr>
          <a:lstStyle/>
          <a:p>
            <a:r>
              <a:rPr lang="es-MX" sz="3600" b="1" dirty="0" smtClean="0">
                <a:solidFill>
                  <a:srgbClr val="000000"/>
                </a:solidFill>
                <a:effectLst>
                  <a:reflection blurRad="6350" stA="55000" endA="300" endPos="45500" dir="5400000" sy="-100000" algn="bl" rotWithShape="0"/>
                </a:effectLst>
                <a:latin typeface="Arial Rounded MT Bold"/>
              </a:rPr>
              <a:t>16. Asuntos Generales</a:t>
            </a:r>
            <a:endParaRPr lang="es-MX" sz="3600" dirty="0"/>
          </a:p>
        </p:txBody>
      </p:sp>
    </p:spTree>
    <p:extLst>
      <p:ext uri="{BB962C8B-B14F-4D97-AF65-F5344CB8AC3E}">
        <p14:creationId xmlns="" xmlns:p14="http://schemas.microsoft.com/office/powerpoint/2010/main" val="129743593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l="12757" r="12589"/>
          <a:stretch>
            <a:fillRect/>
          </a:stretch>
        </p:blipFill>
        <p:spPr bwMode="auto">
          <a:xfrm>
            <a:off x="971600" y="836712"/>
            <a:ext cx="7128792" cy="5371376"/>
          </a:xfrm>
          <a:prstGeom prst="rect">
            <a:avLst/>
          </a:prstGeom>
          <a:ln>
            <a:noFill/>
          </a:ln>
          <a:effectLst>
            <a:softEdge rad="112500"/>
          </a:effectLst>
        </p:spPr>
      </p:pic>
    </p:spTree>
    <p:extLst>
      <p:ext uri="{BB962C8B-B14F-4D97-AF65-F5344CB8AC3E}">
        <p14:creationId xmlns="" xmlns:p14="http://schemas.microsoft.com/office/powerpoint/2010/main" val="291553298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2048" y="1916832"/>
            <a:ext cx="9612560" cy="2308324"/>
          </a:xfrm>
          <a:prstGeom prst="rect">
            <a:avLst/>
          </a:prstGeom>
        </p:spPr>
        <p:txBody>
          <a:bodyPr wrap="square">
            <a:spAutoFit/>
          </a:bodyPr>
          <a:lstStyle/>
          <a:p>
            <a:pPr marL="444500" indent="-444500"/>
            <a:r>
              <a:rPr lang="es-ES" sz="3600" b="1" dirty="0" smtClean="0">
                <a:solidFill>
                  <a:srgbClr val="000000"/>
                </a:solidFill>
                <a:effectLst>
                  <a:reflection blurRad="6350" stA="55000" endA="300" endPos="45500" dir="5400000" sy="-100000" algn="bl" rotWithShape="0"/>
                </a:effectLst>
                <a:latin typeface="Arial Rounded MT Bold"/>
                <a:cs typeface="Arial Rounded MT Bold"/>
              </a:rPr>
              <a:t>5.Presentación por el Titular del             	Centro del Informe de Evaluación 		    Correspondiente al Ejercicio 				 2011</a:t>
            </a:r>
            <a:endParaRPr lang="es-MX" sz="3600" b="1" dirty="0" smtClean="0">
              <a:solidFill>
                <a:srgbClr val="000000"/>
              </a:solidFill>
              <a:effectLst>
                <a:reflection blurRad="6350" stA="55000" endA="300" endPos="45500" dir="5400000" sy="-100000" algn="bl" rotWithShape="0"/>
              </a:effectLst>
              <a:latin typeface="Arial Rounded MT Bold"/>
              <a:cs typeface="Arial Rounded MT Bold"/>
            </a:endParaRPr>
          </a:p>
        </p:txBody>
      </p:sp>
    </p:spTree>
    <p:extLst>
      <p:ext uri="{BB962C8B-B14F-4D97-AF65-F5344CB8AC3E}">
        <p14:creationId xmlns="" xmlns:p14="http://schemas.microsoft.com/office/powerpoint/2010/main" val="224310230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9672" y="764704"/>
            <a:ext cx="7992888" cy="5270161"/>
          </a:xfrm>
          <a:prstGeom prst="rect">
            <a:avLst/>
          </a:prstGeom>
          <a:noFill/>
        </p:spPr>
        <p:txBody>
          <a:bodyPr wrap="square" rtlCol="0">
            <a:spAutoFit/>
          </a:bodyPr>
          <a:lstStyle/>
          <a:p>
            <a:r>
              <a:rPr lang="es-MX" sz="2800" b="1" dirty="0" smtClean="0">
                <a:latin typeface="Arial Rounded MT Bold"/>
                <a:cs typeface="Arial Rounded MT Bold"/>
              </a:rPr>
              <a:t>Contenido</a:t>
            </a:r>
          </a:p>
          <a:p>
            <a:endParaRPr lang="es-MX" b="1" dirty="0" smtClean="0">
              <a:solidFill>
                <a:srgbClr val="003399"/>
              </a:solidFill>
              <a:latin typeface="Arial Rounded MT Bold"/>
              <a:cs typeface="Arial Rounded MT Bold"/>
            </a:endParaRPr>
          </a:p>
          <a:p>
            <a:pPr marL="342900" indent="-342900">
              <a:buAutoNum type="arabicPeriod"/>
            </a:pPr>
            <a:endParaRPr lang="es-MX" sz="2200" dirty="0" smtClean="0"/>
          </a:p>
          <a:p>
            <a:r>
              <a:rPr lang="es-MX" sz="2200" b="1" dirty="0" smtClean="0">
                <a:solidFill>
                  <a:srgbClr val="FF0000"/>
                </a:solidFill>
                <a:latin typeface="Arial Rounded MT Bold"/>
                <a:cs typeface="Arial Rounded MT Bold"/>
              </a:rPr>
              <a:t>Resultados del 2011</a:t>
            </a:r>
          </a:p>
          <a:p>
            <a:endParaRPr lang="es-MX" sz="2000" b="1" dirty="0" smtClean="0">
              <a:solidFill>
                <a:srgbClr val="003399"/>
              </a:solidFill>
              <a:latin typeface="Arial Rounded MT Bold"/>
              <a:cs typeface="Arial Rounded MT Bold"/>
            </a:endParaRPr>
          </a:p>
          <a:p>
            <a:pPr marL="285750" indent="-285750">
              <a:buFont typeface="Wingdings" charset="2"/>
              <a:buChar char="v"/>
            </a:pPr>
            <a:r>
              <a:rPr lang="es-MX" b="1" dirty="0" smtClean="0">
                <a:solidFill>
                  <a:srgbClr val="003399"/>
                </a:solidFill>
                <a:latin typeface="Arial Rounded MT Bold"/>
                <a:cs typeface="Arial Rounded MT Bold"/>
              </a:rPr>
              <a:t>Personal del Centro</a:t>
            </a:r>
          </a:p>
          <a:p>
            <a:pPr marL="285750" indent="-285750">
              <a:buFont typeface="Wingdings" charset="2"/>
              <a:buChar char="v"/>
            </a:pPr>
            <a:endParaRPr lang="es-MX" b="1" dirty="0" smtClean="0">
              <a:solidFill>
                <a:srgbClr val="003399"/>
              </a:solidFill>
              <a:latin typeface="Arial Rounded MT Bold"/>
              <a:cs typeface="Arial Rounded MT Bold"/>
            </a:endParaRPr>
          </a:p>
          <a:p>
            <a:pPr marL="285750" indent="-285750">
              <a:buFont typeface="Wingdings" charset="2"/>
              <a:buChar char="v"/>
            </a:pPr>
            <a:r>
              <a:rPr lang="es-MX" b="1" dirty="0" smtClean="0">
                <a:solidFill>
                  <a:srgbClr val="003399"/>
                </a:solidFill>
                <a:latin typeface="Arial Rounded MT Bold"/>
                <a:cs typeface="Arial Rounded MT Bold"/>
              </a:rPr>
              <a:t>Producción Científica</a:t>
            </a:r>
          </a:p>
          <a:p>
            <a:r>
              <a:rPr lang="es-MX" sz="1400" b="1" i="1" dirty="0" smtClean="0">
                <a:solidFill>
                  <a:srgbClr val="003399"/>
                </a:solidFill>
                <a:latin typeface="Arial Rounded MT Bold"/>
                <a:cs typeface="Arial Rounded MT Bold"/>
              </a:rPr>
              <a:t>      Calidad </a:t>
            </a:r>
            <a:r>
              <a:rPr lang="es-MX" sz="1400" b="1" i="1" dirty="0">
                <a:solidFill>
                  <a:srgbClr val="003399"/>
                </a:solidFill>
                <a:latin typeface="Arial Rounded MT Bold"/>
                <a:cs typeface="Arial Rounded MT Bold"/>
              </a:rPr>
              <a:t>de los productos</a:t>
            </a:r>
          </a:p>
          <a:p>
            <a:endParaRPr lang="es-MX" b="1" dirty="0" smtClean="0">
              <a:solidFill>
                <a:srgbClr val="003399"/>
              </a:solidFill>
              <a:latin typeface="Arial Rounded MT Bold"/>
              <a:cs typeface="Arial Rounded MT Bold"/>
            </a:endParaRPr>
          </a:p>
          <a:p>
            <a:pPr marL="285750" indent="-285750">
              <a:buFont typeface="Wingdings" charset="2"/>
              <a:buChar char="v"/>
            </a:pPr>
            <a:r>
              <a:rPr lang="es-MX" b="1" dirty="0" smtClean="0">
                <a:solidFill>
                  <a:srgbClr val="003399"/>
                </a:solidFill>
                <a:latin typeface="Arial Rounded MT Bold"/>
                <a:cs typeface="Arial Rounded MT Bold"/>
              </a:rPr>
              <a:t>Formación de Recursos Humanos</a:t>
            </a:r>
          </a:p>
          <a:p>
            <a:r>
              <a:rPr lang="es-MX" sz="1400" b="1" i="1" dirty="0" smtClean="0">
                <a:solidFill>
                  <a:srgbClr val="003399"/>
                </a:solidFill>
                <a:latin typeface="Arial Rounded MT Bold"/>
                <a:cs typeface="Arial Rounded MT Bold"/>
              </a:rPr>
              <a:t>      Calidad </a:t>
            </a:r>
            <a:r>
              <a:rPr lang="es-MX" sz="1400" b="1" i="1" dirty="0">
                <a:solidFill>
                  <a:srgbClr val="003399"/>
                </a:solidFill>
                <a:latin typeface="Arial Rounded MT Bold"/>
                <a:cs typeface="Arial Rounded MT Bold"/>
              </a:rPr>
              <a:t>de los egresados</a:t>
            </a:r>
          </a:p>
          <a:p>
            <a:pPr marL="285750" indent="-285750">
              <a:buFont typeface="Wingdings" charset="2"/>
              <a:buChar char="v"/>
            </a:pPr>
            <a:endParaRPr lang="es-MX" sz="1400" b="1" i="1" dirty="0">
              <a:solidFill>
                <a:srgbClr val="003399"/>
              </a:solidFill>
              <a:latin typeface="Arial Rounded MT Bold"/>
              <a:cs typeface="Arial Rounded MT Bold"/>
            </a:endParaRPr>
          </a:p>
          <a:p>
            <a:pPr marL="285750" indent="-285750">
              <a:buFont typeface="Wingdings" charset="2"/>
              <a:buChar char="v"/>
            </a:pPr>
            <a:r>
              <a:rPr lang="es-MX" b="1" dirty="0" smtClean="0">
                <a:solidFill>
                  <a:srgbClr val="003399"/>
                </a:solidFill>
                <a:latin typeface="Arial Rounded MT Bold"/>
                <a:cs typeface="Arial Rounded MT Bold"/>
              </a:rPr>
              <a:t>Vinculación</a:t>
            </a:r>
          </a:p>
          <a:p>
            <a:r>
              <a:rPr lang="es-MX" sz="1400" b="1" i="1" dirty="0" smtClean="0">
                <a:solidFill>
                  <a:srgbClr val="003399"/>
                </a:solidFill>
                <a:latin typeface="Arial Rounded MT Bold"/>
                <a:cs typeface="Arial Rounded MT Bold"/>
              </a:rPr>
              <a:t>      Proyectos de mayor contenido Científico/Tecnológico</a:t>
            </a:r>
            <a:endParaRPr lang="es-MX" sz="1400" b="1" i="1" dirty="0">
              <a:solidFill>
                <a:srgbClr val="003399"/>
              </a:solidFill>
              <a:latin typeface="Arial Rounded MT Bold"/>
              <a:cs typeface="Arial Rounded MT Bold"/>
            </a:endParaRPr>
          </a:p>
          <a:p>
            <a:pPr marL="285750" indent="-285750">
              <a:buFont typeface="Wingdings" charset="2"/>
              <a:buChar char="v"/>
            </a:pPr>
            <a:endParaRPr lang="es-MX" b="1" dirty="0" smtClean="0">
              <a:solidFill>
                <a:srgbClr val="003399"/>
              </a:solidFill>
              <a:latin typeface="Arial Rounded MT Bold"/>
              <a:cs typeface="Arial Rounded MT Bold"/>
            </a:endParaRPr>
          </a:p>
          <a:p>
            <a:pPr marL="285750" indent="-285750">
              <a:lnSpc>
                <a:spcPct val="80000"/>
              </a:lnSpc>
              <a:buFont typeface="Wingdings" charset="2"/>
              <a:buChar char="v"/>
            </a:pPr>
            <a:r>
              <a:rPr lang="es-MX" b="1" dirty="0" smtClean="0">
                <a:solidFill>
                  <a:srgbClr val="003399"/>
                </a:solidFill>
                <a:latin typeface="Arial Rounded MT Bold"/>
                <a:cs typeface="Arial Rounded MT Bold"/>
              </a:rPr>
              <a:t>Nanotecnología en el CIMAV</a:t>
            </a:r>
          </a:p>
          <a:p>
            <a:pPr>
              <a:lnSpc>
                <a:spcPct val="80000"/>
              </a:lnSpc>
            </a:pPr>
            <a:r>
              <a:rPr lang="es-MX" b="1" dirty="0">
                <a:solidFill>
                  <a:srgbClr val="003399"/>
                </a:solidFill>
                <a:latin typeface="Arial Rounded MT Bold"/>
                <a:cs typeface="Arial Rounded MT Bold"/>
              </a:rPr>
              <a:t> </a:t>
            </a:r>
            <a:r>
              <a:rPr lang="es-MX" b="1" dirty="0" smtClean="0">
                <a:solidFill>
                  <a:srgbClr val="003399"/>
                </a:solidFill>
                <a:latin typeface="Arial Rounded MT Bold"/>
                <a:cs typeface="Arial Rounded MT Bold"/>
              </a:rPr>
              <a:t>    </a:t>
            </a:r>
            <a:r>
              <a:rPr lang="es-MX" sz="1400" b="1" i="1" dirty="0" smtClean="0">
                <a:solidFill>
                  <a:srgbClr val="003399"/>
                </a:solidFill>
                <a:latin typeface="Arial Rounded MT Bold"/>
                <a:cs typeface="Arial Rounded MT Bold"/>
              </a:rPr>
              <a:t>10 iniciativas, 2004 – 2011</a:t>
            </a:r>
          </a:p>
          <a:p>
            <a:pPr>
              <a:lnSpc>
                <a:spcPct val="80000"/>
              </a:lnSpc>
            </a:pPr>
            <a:endParaRPr lang="es-MX" sz="1400" b="1" i="1" dirty="0" smtClean="0">
              <a:solidFill>
                <a:srgbClr val="003399"/>
              </a:solidFill>
              <a:latin typeface="Arial Rounded MT Bold"/>
              <a:cs typeface="Arial Rounded MT Bold"/>
            </a:endParaRPr>
          </a:p>
        </p:txBody>
      </p:sp>
    </p:spTree>
    <p:extLst>
      <p:ext uri="{BB962C8B-B14F-4D97-AF65-F5344CB8AC3E}">
        <p14:creationId xmlns="" xmlns:p14="http://schemas.microsoft.com/office/powerpoint/2010/main" val="406958547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1700808"/>
            <a:ext cx="5040560" cy="2123658"/>
          </a:xfrm>
          <a:prstGeom prst="rect">
            <a:avLst/>
          </a:prstGeom>
        </p:spPr>
        <p:txBody>
          <a:bodyPr wrap="square">
            <a:spAutoFit/>
          </a:bodyPr>
          <a:lstStyle/>
          <a:p>
            <a:pPr marL="514350" lvl="0" indent="-514350" eaLnBrk="0" hangingPunct="0">
              <a:defRPr/>
            </a:pPr>
            <a:r>
              <a:rPr lang="es-MX" sz="4400" b="1" dirty="0" smtClean="0">
                <a:solidFill>
                  <a:srgbClr val="000000"/>
                </a:solidFill>
                <a:effectLst>
                  <a:reflection blurRad="6350" stA="55000" endA="300" endPos="45500" dir="5400000" sy="-100000" algn="bl" rotWithShape="0"/>
                </a:effectLst>
                <a:latin typeface="Arial Rounded MT Bold"/>
                <a:cs typeface="Arial Rounded MT Bold"/>
              </a:rPr>
              <a:t>PERSONAL </a:t>
            </a:r>
          </a:p>
          <a:p>
            <a:pPr marL="514350" lvl="0" indent="-514350" eaLnBrk="0" hangingPunct="0">
              <a:defRPr/>
            </a:pPr>
            <a:r>
              <a:rPr lang="es-MX" sz="4400" b="1" dirty="0" smtClean="0">
                <a:solidFill>
                  <a:srgbClr val="000000"/>
                </a:solidFill>
                <a:effectLst>
                  <a:reflection blurRad="6350" stA="55000" endA="300" endPos="45500" dir="5400000" sy="-100000" algn="bl" rotWithShape="0"/>
                </a:effectLst>
                <a:latin typeface="Arial Rounded MT Bold"/>
                <a:cs typeface="Arial Rounded MT Bold"/>
              </a:rPr>
              <a:t>         DEL </a:t>
            </a:r>
          </a:p>
          <a:p>
            <a:pPr marL="514350" lvl="0" indent="-514350" eaLnBrk="0" hangingPunct="0">
              <a:defRPr/>
            </a:pPr>
            <a:r>
              <a:rPr lang="es-MX" sz="4400" b="1" dirty="0" smtClean="0">
                <a:solidFill>
                  <a:srgbClr val="000000"/>
                </a:solidFill>
                <a:effectLst>
                  <a:reflection blurRad="6350" stA="55000" endA="300" endPos="45500" dir="5400000" sy="-100000" algn="bl" rotWithShape="0"/>
                </a:effectLst>
                <a:latin typeface="Arial Rounded MT Bold"/>
                <a:cs typeface="Arial Rounded MT Bold"/>
              </a:rPr>
              <a:t>             CENTRO</a:t>
            </a:r>
            <a:endParaRPr lang="es-MX" sz="4400" b="1" dirty="0">
              <a:solidFill>
                <a:srgbClr val="000000"/>
              </a:solidFill>
              <a:effectLst>
                <a:reflection blurRad="6350" stA="55000" endA="300" endPos="45500" dir="5400000" sy="-100000" algn="bl" rotWithShape="0"/>
              </a:effectLst>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763688" y="332656"/>
            <a:ext cx="4680520" cy="461665"/>
          </a:xfrm>
          <a:prstGeom prst="rect">
            <a:avLst/>
          </a:prstGeom>
          <a:noFill/>
          <a:ln w="9525">
            <a:noFill/>
            <a:miter lim="800000"/>
            <a:headEnd/>
            <a:tailEnd/>
          </a:ln>
        </p:spPr>
        <p:txBody>
          <a:bodyPr wrap="square" anchor="ctr">
            <a:spAutoFit/>
          </a:bodyPr>
          <a:lstStyle/>
          <a:p>
            <a:pPr marL="1701800" indent="-1701800" algn="ctr">
              <a:tabLst>
                <a:tab pos="1701800" algn="l"/>
              </a:tabLst>
            </a:pPr>
            <a:r>
              <a:rPr lang="es-MX" sz="2400" b="1" u="none" dirty="0" smtClean="0">
                <a:solidFill>
                  <a:srgbClr val="000000"/>
                </a:solidFill>
                <a:latin typeface="Arial Rounded MT Bold"/>
                <a:cs typeface="Arial Rounded MT Bold"/>
              </a:rPr>
              <a:t>PERSONAL TOTAL</a:t>
            </a:r>
            <a:endParaRPr lang="es-MX" sz="2400" b="1" u="none" dirty="0">
              <a:solidFill>
                <a:srgbClr val="000000"/>
              </a:solidFill>
              <a:latin typeface="Arial Rounded MT Bold"/>
              <a:cs typeface="Arial Rounded MT Bold"/>
            </a:endParaRPr>
          </a:p>
        </p:txBody>
      </p:sp>
      <p:graphicFrame>
        <p:nvGraphicFramePr>
          <p:cNvPr id="8" name="1 Gráfico"/>
          <p:cNvGraphicFramePr>
            <a:graphicFrameLocks noGrp="1"/>
          </p:cNvGraphicFramePr>
          <p:nvPr>
            <p:extLst>
              <p:ext uri="{D42A27DB-BD31-4B8C-83A1-F6EECF244321}">
                <p14:modId xmlns="" xmlns:p14="http://schemas.microsoft.com/office/powerpoint/2010/main" val="2343750331"/>
              </p:ext>
            </p:extLst>
          </p:nvPr>
        </p:nvGraphicFramePr>
        <p:xfrm>
          <a:off x="683568" y="836712"/>
          <a:ext cx="7920880" cy="482453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7504" y="5683895"/>
            <a:ext cx="3816424" cy="769441"/>
          </a:xfrm>
          <a:prstGeom prst="rect">
            <a:avLst/>
          </a:prstGeom>
          <a:noFill/>
          <a:ln w="31750">
            <a:noFill/>
          </a:ln>
        </p:spPr>
        <p:txBody>
          <a:bodyPr wrap="square" rtlCol="0">
            <a:spAutoFit/>
          </a:bodyPr>
          <a:lstStyle/>
          <a:p>
            <a:r>
              <a:rPr lang="en-US" sz="1600" dirty="0" smtClean="0">
                <a:solidFill>
                  <a:srgbClr val="000090"/>
                </a:solidFill>
                <a:latin typeface="Arial Rounded MT Bold"/>
                <a:cs typeface="Arial Rounded MT Bold"/>
              </a:rPr>
              <a:t>UNIDAD MONTERREY</a:t>
            </a:r>
          </a:p>
          <a:p>
            <a:r>
              <a:rPr lang="en-US" sz="1400" dirty="0" smtClean="0">
                <a:solidFill>
                  <a:srgbClr val="000090"/>
                </a:solidFill>
                <a:latin typeface="Arial Rounded MT Bold"/>
                <a:cs typeface="Arial Rounded MT Bold"/>
              </a:rPr>
              <a:t>28: Científico y Tecnológico (20 %)  </a:t>
            </a:r>
          </a:p>
          <a:p>
            <a:r>
              <a:rPr lang="en-US" sz="1400" dirty="0" smtClean="0">
                <a:solidFill>
                  <a:srgbClr val="000090"/>
                </a:solidFill>
                <a:latin typeface="Arial Rounded MT Bold"/>
                <a:cs typeface="Arial Rounded MT Bold"/>
              </a:rPr>
              <a:t>   3: Administrativo (8%)</a:t>
            </a:r>
            <a:endParaRPr lang="en-US" sz="1400" dirty="0">
              <a:solidFill>
                <a:srgbClr val="000090"/>
              </a:solidFill>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835696" y="116632"/>
            <a:ext cx="6984776" cy="461665"/>
          </a:xfrm>
          <a:prstGeom prst="rect">
            <a:avLst/>
          </a:prstGeom>
          <a:noFill/>
          <a:ln w="9525">
            <a:noFill/>
            <a:miter lim="800000"/>
            <a:headEnd/>
            <a:tailEnd/>
          </a:ln>
        </p:spPr>
        <p:txBody>
          <a:bodyPr wrap="square" anchor="ctr">
            <a:spAutoFit/>
          </a:bodyPr>
          <a:lstStyle/>
          <a:p>
            <a:pPr marL="1701800" indent="-1701800">
              <a:tabLst>
                <a:tab pos="1701800" algn="l"/>
              </a:tabLst>
            </a:pPr>
            <a:r>
              <a:rPr lang="es-MX" sz="2400" b="1" u="none" dirty="0" smtClean="0">
                <a:solidFill>
                  <a:srgbClr val="000000"/>
                </a:solidFill>
                <a:latin typeface="Arial Rounded MT Bold"/>
                <a:cs typeface="Arial Rounded MT Bold"/>
              </a:rPr>
              <a:t>PERSONAL CIENTÍFICO Y TECNOLÓGICO</a:t>
            </a:r>
            <a:endParaRPr lang="es-MX" sz="2400" b="1" u="none" dirty="0">
              <a:solidFill>
                <a:srgbClr val="000000"/>
              </a:solidFill>
              <a:latin typeface="Arial Rounded MT Bold"/>
              <a:cs typeface="Arial Rounded MT Bold"/>
            </a:endParaRPr>
          </a:p>
        </p:txBody>
      </p:sp>
      <p:graphicFrame>
        <p:nvGraphicFramePr>
          <p:cNvPr id="6" name="1 Gráfico"/>
          <p:cNvGraphicFramePr>
            <a:graphicFrameLocks noGrp="1"/>
          </p:cNvGraphicFramePr>
          <p:nvPr>
            <p:extLst>
              <p:ext uri="{D42A27DB-BD31-4B8C-83A1-F6EECF244321}">
                <p14:modId xmlns="" xmlns:p14="http://schemas.microsoft.com/office/powerpoint/2010/main" val="2216326829"/>
              </p:ext>
            </p:extLst>
          </p:nvPr>
        </p:nvGraphicFramePr>
        <p:xfrm>
          <a:off x="827584" y="764704"/>
          <a:ext cx="7933953" cy="525658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328794" y="5805264"/>
            <a:ext cx="2587805" cy="738664"/>
          </a:xfrm>
          <a:prstGeom prst="rect">
            <a:avLst/>
          </a:prstGeom>
          <a:noFill/>
          <a:ln w="25400">
            <a:noFill/>
          </a:ln>
        </p:spPr>
        <p:txBody>
          <a:bodyPr wrap="none" rtlCol="0">
            <a:spAutoFit/>
          </a:bodyPr>
          <a:lstStyle/>
          <a:p>
            <a:r>
              <a:rPr lang="en-US" sz="1400" dirty="0" smtClean="0">
                <a:solidFill>
                  <a:srgbClr val="000090"/>
                </a:solidFill>
                <a:latin typeface="Arial Rounded MT Bold"/>
                <a:cs typeface="Arial Rounded MT Bold"/>
              </a:rPr>
              <a:t>UNIDAD MONTERREY</a:t>
            </a:r>
          </a:p>
          <a:p>
            <a:r>
              <a:rPr lang="en-US" sz="1400" dirty="0" smtClean="0">
                <a:solidFill>
                  <a:srgbClr val="000090"/>
                </a:solidFill>
                <a:latin typeface="Arial Rounded MT Bold"/>
                <a:cs typeface="Arial Rounded MT Bold"/>
              </a:rPr>
              <a:t>15 INVESTIGADORES: 28 %</a:t>
            </a:r>
          </a:p>
          <a:p>
            <a:r>
              <a:rPr lang="en-US" sz="1400" dirty="0" smtClean="0">
                <a:solidFill>
                  <a:srgbClr val="000090"/>
                </a:solidFill>
                <a:latin typeface="Arial Rounded MT Bold"/>
                <a:cs typeface="Arial Rounded MT Bold"/>
              </a:rPr>
              <a:t>13 TÉCNICOS: 15 %</a:t>
            </a:r>
            <a:endParaRPr lang="en-US" sz="1400" dirty="0">
              <a:solidFill>
                <a:srgbClr val="000090"/>
              </a:solidFill>
              <a:latin typeface="Arial Rounded MT Bold"/>
              <a:cs typeface="Arial Rounded MT Bold"/>
            </a:endParaRPr>
          </a:p>
        </p:txBody>
      </p:sp>
      <p:sp>
        <p:nvSpPr>
          <p:cNvPr id="3" name="TextBox 2"/>
          <p:cNvSpPr txBox="1"/>
          <p:nvPr/>
        </p:nvSpPr>
        <p:spPr>
          <a:xfrm>
            <a:off x="5220072" y="5733256"/>
            <a:ext cx="2270962" cy="769441"/>
          </a:xfrm>
          <a:prstGeom prst="rect">
            <a:avLst/>
          </a:prstGeom>
          <a:noFill/>
        </p:spPr>
        <p:txBody>
          <a:bodyPr wrap="none" rtlCol="0">
            <a:spAutoFit/>
          </a:bodyPr>
          <a:lstStyle/>
          <a:p>
            <a:r>
              <a:rPr lang="en-US" sz="1600" dirty="0" err="1" smtClean="0">
                <a:solidFill>
                  <a:srgbClr val="000090"/>
                </a:solidFill>
                <a:latin typeface="Arial Rounded MT Bold"/>
                <a:cs typeface="Arial Rounded MT Bold"/>
              </a:rPr>
              <a:t>Crecimiento</a:t>
            </a:r>
            <a:r>
              <a:rPr lang="en-US" sz="1600" dirty="0" smtClean="0">
                <a:solidFill>
                  <a:srgbClr val="000090"/>
                </a:solidFill>
                <a:latin typeface="Arial Rounded MT Bold"/>
                <a:cs typeface="Arial Rounded MT Bold"/>
              </a:rPr>
              <a:t> </a:t>
            </a:r>
            <a:r>
              <a:rPr lang="en-US" sz="1600" dirty="0" err="1" smtClean="0">
                <a:solidFill>
                  <a:srgbClr val="000090"/>
                </a:solidFill>
                <a:latin typeface="Arial Rounded MT Bold"/>
                <a:cs typeface="Arial Rounded MT Bold"/>
              </a:rPr>
              <a:t>por</a:t>
            </a:r>
            <a:r>
              <a:rPr lang="en-US" sz="1600" dirty="0" smtClean="0">
                <a:solidFill>
                  <a:srgbClr val="000090"/>
                </a:solidFill>
                <a:latin typeface="Arial Rounded MT Bold"/>
                <a:cs typeface="Arial Rounded MT Bold"/>
              </a:rPr>
              <a:t> </a:t>
            </a:r>
            <a:r>
              <a:rPr lang="en-US" sz="1600" dirty="0" err="1" smtClean="0">
                <a:solidFill>
                  <a:srgbClr val="000090"/>
                </a:solidFill>
                <a:latin typeface="Arial Rounded MT Bold"/>
                <a:cs typeface="Arial Rounded MT Bold"/>
              </a:rPr>
              <a:t>año</a:t>
            </a:r>
            <a:r>
              <a:rPr lang="en-US" sz="1400" dirty="0" smtClean="0">
                <a:solidFill>
                  <a:srgbClr val="000090"/>
                </a:solidFill>
                <a:latin typeface="Arial Rounded MT Bold"/>
                <a:cs typeface="Arial Rounded MT Bold"/>
              </a:rPr>
              <a:t>:</a:t>
            </a:r>
          </a:p>
          <a:p>
            <a:r>
              <a:rPr lang="en-US" sz="1400" dirty="0" smtClean="0">
                <a:solidFill>
                  <a:srgbClr val="000090"/>
                </a:solidFill>
                <a:latin typeface="Arial Rounded MT Bold"/>
                <a:cs typeface="Arial Rounded MT Bold"/>
              </a:rPr>
              <a:t>3.5 INVESTIGADORES </a:t>
            </a:r>
          </a:p>
          <a:p>
            <a:r>
              <a:rPr lang="en-US" sz="1400" dirty="0" smtClean="0">
                <a:solidFill>
                  <a:srgbClr val="000090"/>
                </a:solidFill>
                <a:latin typeface="Arial Rounded MT Bold"/>
                <a:cs typeface="Arial Rounded MT Bold"/>
              </a:rPr>
              <a:t>1.6 TÉCNICOS</a:t>
            </a:r>
            <a:endParaRPr lang="en-US" sz="1400" dirty="0">
              <a:solidFill>
                <a:srgbClr val="000090"/>
              </a:solidFill>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1 Gráfico"/>
          <p:cNvGraphicFramePr>
            <a:graphicFrameLocks noGrp="1"/>
          </p:cNvGraphicFramePr>
          <p:nvPr>
            <p:extLst>
              <p:ext uri="{D42A27DB-BD31-4B8C-83A1-F6EECF244321}">
                <p14:modId xmlns="" xmlns:p14="http://schemas.microsoft.com/office/powerpoint/2010/main" val="814780794"/>
              </p:ext>
            </p:extLst>
          </p:nvPr>
        </p:nvGraphicFramePr>
        <p:xfrm>
          <a:off x="24780" y="476672"/>
          <a:ext cx="8977561" cy="5478785"/>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1691680" y="116632"/>
            <a:ext cx="6045245" cy="6490012"/>
            <a:chOff x="1691680" y="116632"/>
            <a:chExt cx="6045245" cy="6490012"/>
          </a:xfrm>
        </p:grpSpPr>
        <p:sp>
          <p:nvSpPr>
            <p:cNvPr id="5" name="Rectangle 4"/>
            <p:cNvSpPr/>
            <p:nvPr/>
          </p:nvSpPr>
          <p:spPr>
            <a:xfrm>
              <a:off x="1691680" y="116632"/>
              <a:ext cx="6045245" cy="461665"/>
            </a:xfrm>
            <a:prstGeom prst="rect">
              <a:avLst/>
            </a:prstGeom>
          </p:spPr>
          <p:txBody>
            <a:bodyPr wrap="none">
              <a:spAutoFit/>
            </a:bodyPr>
            <a:lstStyle/>
            <a:p>
              <a:pPr marL="1701800" indent="-1701800">
                <a:tabLst>
                  <a:tab pos="1701800" algn="l"/>
                </a:tabLst>
              </a:pPr>
              <a:r>
                <a:rPr lang="es-MX" sz="2400" b="1" u="none" dirty="0" smtClean="0">
                  <a:solidFill>
                    <a:srgbClr val="000000"/>
                  </a:solidFill>
                  <a:latin typeface="Arial Rounded MT Bold"/>
                  <a:cs typeface="Arial Rounded MT Bold"/>
                </a:rPr>
                <a:t>GRADO ACADÉMICO </a:t>
              </a:r>
              <a:r>
                <a:rPr lang="es-MX" sz="2400" b="1" dirty="0" smtClean="0">
                  <a:solidFill>
                    <a:srgbClr val="000000"/>
                  </a:solidFill>
                  <a:latin typeface="Arial Rounded MT Bold"/>
                  <a:cs typeface="Arial Rounded MT Bold"/>
                </a:rPr>
                <a:t>PERSONAL </a:t>
              </a:r>
              <a:r>
                <a:rPr lang="es-MX" sz="2400" b="1" u="none" dirty="0" smtClean="0">
                  <a:solidFill>
                    <a:srgbClr val="000000"/>
                  </a:solidFill>
                  <a:latin typeface="Arial Rounded MT Bold"/>
                  <a:cs typeface="Arial Rounded MT Bold"/>
                </a:rPr>
                <a:t> C y T </a:t>
              </a:r>
              <a:endParaRPr lang="en-US" sz="2400" b="1" u="none" dirty="0">
                <a:solidFill>
                  <a:srgbClr val="000000"/>
                </a:solidFill>
                <a:latin typeface="Arial Rounded MT Bold"/>
                <a:cs typeface="Arial Rounded MT Bold"/>
              </a:endParaRPr>
            </a:p>
          </p:txBody>
        </p:sp>
        <p:sp>
          <p:nvSpPr>
            <p:cNvPr id="2" name="TextBox 1"/>
            <p:cNvSpPr txBox="1"/>
            <p:nvPr/>
          </p:nvSpPr>
          <p:spPr>
            <a:xfrm>
              <a:off x="4860032" y="6237312"/>
              <a:ext cx="2312427" cy="369332"/>
            </a:xfrm>
            <a:prstGeom prst="rect">
              <a:avLst/>
            </a:prstGeom>
            <a:noFill/>
            <a:ln w="22225">
              <a:noFill/>
            </a:ln>
          </p:spPr>
          <p:txBody>
            <a:bodyPr wrap="none" rtlCol="0">
              <a:spAutoFit/>
            </a:bodyPr>
            <a:lstStyle/>
            <a:p>
              <a:r>
                <a:rPr lang="en-US" dirty="0" smtClean="0">
                  <a:latin typeface="Arial Rounded MT Bold"/>
                  <a:cs typeface="Arial Rounded MT Bold"/>
                </a:rPr>
                <a:t>67 % con </a:t>
              </a:r>
              <a:r>
                <a:rPr lang="en-US" dirty="0" err="1" smtClean="0">
                  <a:latin typeface="Arial Rounded MT Bold"/>
                  <a:cs typeface="Arial Rounded MT Bold"/>
                </a:rPr>
                <a:t>Posgrado</a:t>
              </a:r>
              <a:endParaRPr lang="en-US" dirty="0">
                <a:latin typeface="Arial Rounded MT Bold"/>
                <a:cs typeface="Arial Rounded MT Bold"/>
              </a:endParaRPr>
            </a:p>
          </p:txBody>
        </p:sp>
        <p:sp>
          <p:nvSpPr>
            <p:cNvPr id="3" name="Rounded Rectangle 2"/>
            <p:cNvSpPr/>
            <p:nvPr/>
          </p:nvSpPr>
          <p:spPr>
            <a:xfrm>
              <a:off x="1763688" y="3068960"/>
              <a:ext cx="5256584" cy="792088"/>
            </a:xfrm>
            <a:prstGeom prst="roundRect">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987824" y="5877272"/>
              <a:ext cx="4204734" cy="369332"/>
            </a:xfrm>
            <a:prstGeom prst="rect">
              <a:avLst/>
            </a:prstGeom>
            <a:noFill/>
            <a:ln w="22225">
              <a:noFill/>
            </a:ln>
          </p:spPr>
          <p:txBody>
            <a:bodyPr wrap="none" rtlCol="0">
              <a:spAutoFit/>
            </a:bodyPr>
            <a:lstStyle/>
            <a:p>
              <a:r>
                <a:rPr lang="en-US" dirty="0" smtClean="0"/>
                <a:t> </a:t>
              </a:r>
              <a:r>
                <a:rPr lang="en-US" dirty="0" smtClean="0">
                  <a:latin typeface="Arial Rounded MT Bold"/>
                  <a:cs typeface="Arial Rounded MT Bold"/>
                </a:rPr>
                <a:t>9</a:t>
              </a:r>
              <a:r>
                <a:rPr lang="en-US" dirty="0" smtClean="0"/>
                <a:t> </a:t>
              </a:r>
              <a:r>
                <a:rPr lang="en-US" dirty="0" err="1" smtClean="0">
                  <a:latin typeface="Arial Rounded MT Bold"/>
                  <a:cs typeface="Arial Rounded MT Bold"/>
                </a:rPr>
                <a:t>Técnicos</a:t>
              </a:r>
              <a:r>
                <a:rPr lang="en-US" dirty="0" smtClean="0">
                  <a:latin typeface="Arial Rounded MT Bold"/>
                  <a:cs typeface="Arial Rounded MT Bold"/>
                </a:rPr>
                <a:t> </a:t>
              </a:r>
              <a:r>
                <a:rPr lang="en-US" dirty="0">
                  <a:latin typeface="Arial Rounded MT Bold"/>
                  <a:cs typeface="Arial Rounded MT Bold"/>
                </a:rPr>
                <a:t>Titulares con </a:t>
              </a:r>
              <a:r>
                <a:rPr lang="en-US" dirty="0" err="1">
                  <a:latin typeface="Arial Rounded MT Bold"/>
                  <a:cs typeface="Arial Rounded MT Bold"/>
                </a:rPr>
                <a:t>Doctorado</a:t>
              </a:r>
              <a:endParaRPr lang="en-US" dirty="0">
                <a:latin typeface="Arial Rounded MT Bold"/>
                <a:cs typeface="Arial Rounded MT Bold"/>
              </a:endParaRPr>
            </a:p>
          </p:txBody>
        </p:sp>
      </p:gr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627784" y="260648"/>
            <a:ext cx="4539975" cy="461665"/>
          </a:xfrm>
          <a:prstGeom prst="rect">
            <a:avLst/>
          </a:prstGeom>
          <a:noFill/>
          <a:ln w="9525">
            <a:noFill/>
            <a:miter lim="800000"/>
            <a:headEnd/>
            <a:tailEnd/>
          </a:ln>
        </p:spPr>
        <p:txBody>
          <a:bodyPr wrap="none" anchor="ctr">
            <a:spAutoFit/>
          </a:bodyPr>
          <a:lstStyle/>
          <a:p>
            <a:pPr marL="1701800" indent="-1701800">
              <a:tabLst>
                <a:tab pos="1701800" algn="l"/>
              </a:tabLst>
            </a:pPr>
            <a:r>
              <a:rPr lang="es-MX" sz="2400" b="1" u="none" dirty="0" smtClean="0">
                <a:solidFill>
                  <a:srgbClr val="000099"/>
                </a:solidFill>
                <a:latin typeface="Arial Rounded MT Bold"/>
                <a:cs typeface="Arial Rounded MT Bold"/>
              </a:rPr>
              <a:t>PARTICIPACIÓN  EN EL S.N.I.</a:t>
            </a:r>
            <a:endParaRPr lang="es-MX" sz="2400" b="1" u="none" dirty="0">
              <a:solidFill>
                <a:srgbClr val="000099"/>
              </a:solidFill>
              <a:latin typeface="Arial Rounded MT Bold"/>
              <a:cs typeface="Arial Rounded MT Bold"/>
            </a:endParaRPr>
          </a:p>
        </p:txBody>
      </p:sp>
      <p:sp>
        <p:nvSpPr>
          <p:cNvPr id="12291" name="Text Box 3"/>
          <p:cNvSpPr txBox="1">
            <a:spLocks noChangeArrowheads="1"/>
          </p:cNvSpPr>
          <p:nvPr/>
        </p:nvSpPr>
        <p:spPr bwMode="auto">
          <a:xfrm>
            <a:off x="4427984" y="4852898"/>
            <a:ext cx="4248472" cy="1600438"/>
          </a:xfrm>
          <a:prstGeom prst="rect">
            <a:avLst/>
          </a:prstGeom>
          <a:noFill/>
          <a:ln w="15875" algn="ctr">
            <a:solidFill>
              <a:srgbClr val="000090"/>
            </a:solidFill>
            <a:miter lim="800000"/>
            <a:headEnd/>
            <a:tailEnd/>
          </a:ln>
        </p:spPr>
        <p:txBody>
          <a:bodyPr wrap="square">
            <a:spAutoFit/>
          </a:bodyPr>
          <a:lstStyle/>
          <a:p>
            <a:r>
              <a:rPr lang="es-ES" sz="1400" b="1" u="none" dirty="0" smtClean="0">
                <a:solidFill>
                  <a:srgbClr val="000099"/>
                </a:solidFill>
                <a:latin typeface="Arial Rounded MT Bold"/>
                <a:cs typeface="Arial Rounded MT Bold"/>
              </a:rPr>
              <a:t>Dr.  David Muñoz, ingreso 2011 (U-Monterrey)</a:t>
            </a:r>
          </a:p>
          <a:p>
            <a:endParaRPr lang="es-ES" sz="1400" b="1" dirty="0">
              <a:solidFill>
                <a:srgbClr val="000099"/>
              </a:solidFill>
              <a:latin typeface="Arial Rounded MT Bold"/>
              <a:cs typeface="Arial Rounded MT Bold"/>
            </a:endParaRPr>
          </a:p>
          <a:p>
            <a:r>
              <a:rPr lang="es-ES" sz="1400" b="1" u="none" dirty="0" smtClean="0">
                <a:solidFill>
                  <a:srgbClr val="000099"/>
                </a:solidFill>
                <a:latin typeface="Arial Rounded MT Bold"/>
                <a:cs typeface="Arial Rounded MT Bold"/>
              </a:rPr>
              <a:t>Técnico Titulares con Doctorado:</a:t>
            </a:r>
            <a:endParaRPr lang="es-ES" sz="900" b="1" u="none" dirty="0">
              <a:solidFill>
                <a:srgbClr val="000099"/>
              </a:solidFill>
              <a:latin typeface="Arial Rounded MT Bold"/>
              <a:cs typeface="Arial Rounded MT Bold"/>
            </a:endParaRPr>
          </a:p>
          <a:p>
            <a:r>
              <a:rPr lang="es-ES" sz="1400" b="1" i="1" dirty="0" smtClean="0">
                <a:solidFill>
                  <a:schemeClr val="tx1">
                    <a:lumMod val="75000"/>
                    <a:lumOff val="25000"/>
                  </a:schemeClr>
                </a:solidFill>
                <a:latin typeface="Arial Rounded MT Bold"/>
                <a:cs typeface="Arial Rounded MT Bold"/>
              </a:rPr>
              <a:t>6</a:t>
            </a:r>
            <a:r>
              <a:rPr lang="es-ES" sz="1400" b="1" i="1" u="none" dirty="0" smtClean="0">
                <a:solidFill>
                  <a:schemeClr val="tx1">
                    <a:lumMod val="75000"/>
                    <a:lumOff val="25000"/>
                  </a:schemeClr>
                </a:solidFill>
                <a:latin typeface="Arial Rounded MT Bold"/>
                <a:cs typeface="Arial Rounded MT Bold"/>
              </a:rPr>
              <a:t> </a:t>
            </a:r>
            <a:r>
              <a:rPr lang="es-ES" sz="1400" b="1" i="1" dirty="0" smtClean="0">
                <a:solidFill>
                  <a:schemeClr val="tx1">
                    <a:lumMod val="75000"/>
                    <a:lumOff val="25000"/>
                  </a:schemeClr>
                </a:solidFill>
                <a:latin typeface="Arial Rounded MT Bold"/>
                <a:cs typeface="Arial Rounded MT Bold"/>
              </a:rPr>
              <a:t>N</a:t>
            </a:r>
            <a:r>
              <a:rPr lang="es-ES" sz="1400" b="1" i="1" u="none" dirty="0" smtClean="0">
                <a:solidFill>
                  <a:schemeClr val="tx1">
                    <a:lumMod val="75000"/>
                    <a:lumOff val="25000"/>
                  </a:schemeClr>
                </a:solidFill>
                <a:latin typeface="Arial Rounded MT Bold"/>
                <a:cs typeface="Arial Rounded MT Bold"/>
              </a:rPr>
              <a:t>ivel I</a:t>
            </a:r>
          </a:p>
          <a:p>
            <a:r>
              <a:rPr lang="es-ES" sz="1400" b="1" i="1" u="none" dirty="0" smtClean="0">
                <a:solidFill>
                  <a:schemeClr val="tx1">
                    <a:lumMod val="75000"/>
                    <a:lumOff val="25000"/>
                  </a:schemeClr>
                </a:solidFill>
                <a:latin typeface="Arial Rounded MT Bold"/>
                <a:cs typeface="Arial Rounded MT Bold"/>
              </a:rPr>
              <a:t>2 son Candidatos</a:t>
            </a:r>
          </a:p>
          <a:p>
            <a:endParaRPr lang="es-ES" sz="1400" b="1" dirty="0">
              <a:solidFill>
                <a:schemeClr val="tx1">
                  <a:lumMod val="75000"/>
                  <a:lumOff val="25000"/>
                </a:schemeClr>
              </a:solidFill>
              <a:latin typeface="Arial Rounded MT Bold"/>
              <a:cs typeface="Arial Rounded MT Bold"/>
            </a:endParaRPr>
          </a:p>
          <a:p>
            <a:r>
              <a:rPr lang="es-ES" sz="1400" b="1" u="none" dirty="0" smtClean="0">
                <a:solidFill>
                  <a:srgbClr val="000090"/>
                </a:solidFill>
                <a:latin typeface="Arial Rounded MT Bold"/>
                <a:cs typeface="Arial Rounded MT Bold"/>
              </a:rPr>
              <a:t>UNIDAD MONTERREY </a:t>
            </a:r>
            <a:r>
              <a:rPr lang="es-ES" sz="1400" b="1" dirty="0" smtClean="0">
                <a:solidFill>
                  <a:srgbClr val="000090"/>
                </a:solidFill>
                <a:latin typeface="Arial Rounded MT Bold"/>
                <a:cs typeface="Arial Rounded MT Bold"/>
              </a:rPr>
              <a:t>93</a:t>
            </a:r>
            <a:r>
              <a:rPr lang="es-ES" sz="1400" b="1" u="none" dirty="0" smtClean="0">
                <a:solidFill>
                  <a:srgbClr val="000090"/>
                </a:solidFill>
                <a:latin typeface="Arial Rounded MT Bold"/>
                <a:cs typeface="Arial Rounded MT Bold"/>
              </a:rPr>
              <a:t> % en SNI</a:t>
            </a:r>
            <a:endParaRPr lang="es-ES" sz="1400" b="1" u="none" dirty="0">
              <a:solidFill>
                <a:srgbClr val="000090"/>
              </a:solidFill>
              <a:latin typeface="Arial Rounded MT Bold"/>
              <a:cs typeface="Arial Rounded MT Bold"/>
            </a:endParaRPr>
          </a:p>
        </p:txBody>
      </p:sp>
      <p:graphicFrame>
        <p:nvGraphicFramePr>
          <p:cNvPr id="6" name="Group 48"/>
          <p:cNvGraphicFramePr>
            <a:graphicFrameLocks/>
          </p:cNvGraphicFramePr>
          <p:nvPr>
            <p:extLst>
              <p:ext uri="{D42A27DB-BD31-4B8C-83A1-F6EECF244321}">
                <p14:modId xmlns="" xmlns:p14="http://schemas.microsoft.com/office/powerpoint/2010/main" val="3527406604"/>
              </p:ext>
            </p:extLst>
          </p:nvPr>
        </p:nvGraphicFramePr>
        <p:xfrm>
          <a:off x="107504" y="4762285"/>
          <a:ext cx="3995936" cy="1895856"/>
        </p:xfrm>
        <a:graphic>
          <a:graphicData uri="http://schemas.openxmlformats.org/drawingml/2006/table">
            <a:tbl>
              <a:tblPr/>
              <a:tblGrid>
                <a:gridCol w="1162337"/>
                <a:gridCol w="1022664"/>
                <a:gridCol w="1131835"/>
                <a:gridCol w="679100"/>
              </a:tblGrid>
              <a:tr h="261938">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chemeClr val="bg1"/>
                          </a:solidFill>
                          <a:effectLst/>
                          <a:latin typeface="Arial Rounded MT Bold"/>
                          <a:cs typeface="Arial Rounded MT Bold"/>
                        </a:rPr>
                        <a:t>Niveles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chemeClr val="bg1"/>
                          </a:solidFill>
                          <a:effectLst/>
                          <a:latin typeface="Arial Rounded MT Bold"/>
                          <a:cs typeface="Arial Rounded MT Bold"/>
                        </a:rPr>
                        <a:t>Chihuahua 2011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chemeClr val="bg1"/>
                          </a:solidFill>
                          <a:effectLst/>
                          <a:latin typeface="Arial Rounded MT Bold"/>
                          <a:cs typeface="Arial Rounded MT Bold"/>
                        </a:rPr>
                        <a:t>CIMAV</a:t>
                      </a:r>
                    </a:p>
                    <a:p>
                      <a:pPr marL="0" marR="0" lvl="0" indent="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chemeClr val="bg1"/>
                          </a:solidFill>
                          <a:effectLst/>
                          <a:latin typeface="Arial Rounded MT Bold"/>
                          <a:cs typeface="Arial Rounded MT Bold"/>
                        </a:rPr>
                        <a:t> 2011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Arial Rounded MT Bold"/>
                          <a:cs typeface="Arial Rounded MT Bold"/>
                        </a:rPr>
                        <a:t>%</a:t>
                      </a:r>
                    </a:p>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bg1"/>
                          </a:solidFill>
                          <a:effectLst/>
                          <a:latin typeface="Arial Rounded MT Bold"/>
                          <a:cs typeface="Arial Rounded MT Bold"/>
                        </a:rPr>
                        <a:t>CIMAV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99"/>
                    </a:solidFill>
                  </a:tcPr>
                </a:tc>
              </a:tr>
              <a:tr h="160338">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139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24%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r>
              <a:tr h="180975">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II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58%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r>
              <a:tr h="161925">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III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86%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r>
              <a:tr h="160338">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Candidatos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76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99"/>
                          </a:solidFill>
                          <a:effectLst/>
                          <a:latin typeface="Arial Rounded MT Bold"/>
                          <a:cs typeface="Arial Rounded MT Bold"/>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5000"/>
                      </a:schemeClr>
                    </a:solidFill>
                  </a:tcPr>
                </a:tc>
              </a:tr>
              <a:tr h="160338">
                <a:tc>
                  <a:txBody>
                    <a:bodyPr/>
                    <a:lstStyle/>
                    <a:p>
                      <a:pPr marL="342900" marR="0" lvl="0" indent="-342900" algn="ctr" defTabSz="914400" rtl="0" eaLnBrk="1" fontAlgn="ctr"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rgbClr val="000099"/>
                          </a:solidFill>
                          <a:effectLst/>
                          <a:latin typeface="Arial Rounded MT Bold"/>
                          <a:cs typeface="Arial Rounded MT Bold"/>
                        </a:rPr>
                        <a:t>Total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000099"/>
                          </a:solidFill>
                          <a:effectLst/>
                          <a:latin typeface="Arial Rounded MT Bold"/>
                          <a:cs typeface="Arial Rounded MT Bold"/>
                        </a:rPr>
                        <a:t>241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rgbClr val="000099"/>
                          </a:solidFill>
                          <a:effectLst/>
                          <a:latin typeface="Arial Rounded MT Bold"/>
                          <a:cs typeface="Arial Rounded MT Bold"/>
                        </a:rPr>
                        <a:t>57</a:t>
                      </a:r>
                      <a:endParaRPr kumimoji="0" lang="es-ES" sz="1400" b="1" i="0" u="none" strike="noStrike" cap="none" normalizeH="0" baseline="0" dirty="0" smtClean="0">
                        <a:ln>
                          <a:noFill/>
                        </a:ln>
                        <a:solidFill>
                          <a:srgbClr val="000099"/>
                        </a:solidFill>
                        <a:effectLst/>
                        <a:latin typeface="Arial Rounded MT Bold"/>
                        <a:cs typeface="Arial Rounded MT Bold"/>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ES" sz="1400" b="1" i="0" u="none" strike="noStrike" kern="1200" cap="none" normalizeH="0" baseline="0" dirty="0" smtClean="0">
                          <a:ln>
                            <a:noFill/>
                          </a:ln>
                          <a:solidFill>
                            <a:srgbClr val="000099"/>
                          </a:solidFill>
                          <a:effectLst/>
                          <a:latin typeface="Arial Rounded MT Bold"/>
                          <a:ea typeface="+mn-ea"/>
                          <a:cs typeface="Arial Rounded MT Bold"/>
                        </a:rPr>
                        <a:t>24%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bl>
          </a:graphicData>
        </a:graphic>
      </p:graphicFrame>
      <p:sp>
        <p:nvSpPr>
          <p:cNvPr id="7" name="6 CuadroTexto"/>
          <p:cNvSpPr txBox="1"/>
          <p:nvPr/>
        </p:nvSpPr>
        <p:spPr>
          <a:xfrm>
            <a:off x="0" y="6652251"/>
            <a:ext cx="3816424" cy="276999"/>
          </a:xfrm>
          <a:prstGeom prst="rect">
            <a:avLst/>
          </a:prstGeom>
          <a:noFill/>
        </p:spPr>
        <p:txBody>
          <a:bodyPr wrap="square" rtlCol="0">
            <a:spAutoFit/>
          </a:bodyPr>
          <a:lstStyle/>
          <a:p>
            <a:r>
              <a:rPr lang="es-MX" sz="1200" dirty="0" smtClean="0">
                <a:solidFill>
                  <a:schemeClr val="tx1">
                    <a:lumMod val="75000"/>
                    <a:lumOff val="25000"/>
                  </a:schemeClr>
                </a:solidFill>
              </a:rPr>
              <a:t>Fuente: SIICYT</a:t>
            </a:r>
            <a:endParaRPr lang="es-MX" sz="1200" dirty="0">
              <a:solidFill>
                <a:schemeClr val="tx1">
                  <a:lumMod val="75000"/>
                  <a:lumOff val="25000"/>
                </a:schemeClr>
              </a:solidFill>
            </a:endParaRPr>
          </a:p>
        </p:txBody>
      </p:sp>
      <p:graphicFrame>
        <p:nvGraphicFramePr>
          <p:cNvPr id="9" name="1 Gráfico"/>
          <p:cNvGraphicFramePr>
            <a:graphicFrameLocks noGrp="1"/>
          </p:cNvGraphicFramePr>
          <p:nvPr>
            <p:extLst>
              <p:ext uri="{D42A27DB-BD31-4B8C-83A1-F6EECF244321}">
                <p14:modId xmlns="" xmlns:p14="http://schemas.microsoft.com/office/powerpoint/2010/main" val="408133090"/>
              </p:ext>
            </p:extLst>
          </p:nvPr>
        </p:nvGraphicFramePr>
        <p:xfrm>
          <a:off x="1187624" y="764704"/>
          <a:ext cx="7413649" cy="403401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1268760"/>
            <a:ext cx="5328592" cy="1241365"/>
          </a:xfrm>
          <a:prstGeom prst="rect">
            <a:avLst/>
          </a:prstGeom>
        </p:spPr>
        <p:txBody>
          <a:bodyPr wrap="square">
            <a:spAutoFit/>
          </a:bodyPr>
          <a:lstStyle/>
          <a:p>
            <a:pPr marL="514350" lvl="0" indent="-514350" algn="ctr" eaLnBrk="0" hangingPunct="0">
              <a:lnSpc>
                <a:spcPct val="60000"/>
              </a:lnSpc>
              <a:defRPr/>
            </a:pPr>
            <a:r>
              <a:rPr lang="es-MX" sz="4000" b="1" dirty="0" smtClean="0">
                <a:solidFill>
                  <a:srgbClr val="2D2D8A"/>
                </a:solidFill>
                <a:effectLst>
                  <a:reflection blurRad="6350" stA="55000" endA="300" endPos="45500" dir="5400000" sy="-100000" algn="bl" rotWithShape="0"/>
                </a:effectLst>
                <a:latin typeface="Arial Rounded MT Bold"/>
                <a:cs typeface="Arial Rounded MT Bold"/>
              </a:rPr>
              <a:t>PRODUCCIÓN </a:t>
            </a:r>
          </a:p>
          <a:p>
            <a:pPr marL="514350" lvl="0" indent="-514350" algn="ctr" eaLnBrk="0" hangingPunct="0">
              <a:lnSpc>
                <a:spcPct val="60000"/>
              </a:lnSpc>
              <a:defRPr/>
            </a:pPr>
            <a:endParaRPr lang="es-MX" sz="4000" b="1" dirty="0" smtClean="0">
              <a:solidFill>
                <a:srgbClr val="2D2D8A"/>
              </a:solidFill>
              <a:effectLst>
                <a:reflection blurRad="6350" stA="55000" endA="300" endPos="45500" dir="5400000" sy="-100000" algn="bl" rotWithShape="0"/>
              </a:effectLst>
              <a:latin typeface="Arial Rounded MT Bold"/>
              <a:cs typeface="Arial Rounded MT Bold"/>
            </a:endParaRPr>
          </a:p>
          <a:p>
            <a:pPr marL="514350" lvl="0" indent="-514350" algn="ctr" eaLnBrk="0" hangingPunct="0">
              <a:lnSpc>
                <a:spcPct val="60000"/>
              </a:lnSpc>
              <a:defRPr/>
            </a:pPr>
            <a:r>
              <a:rPr lang="es-MX" sz="4000" b="1" dirty="0" smtClean="0">
                <a:solidFill>
                  <a:srgbClr val="2D2D8A"/>
                </a:solidFill>
                <a:effectLst>
                  <a:reflection blurRad="6350" stA="55000" endA="300" endPos="45500" dir="5400000" sy="-100000" algn="bl" rotWithShape="0"/>
                </a:effectLst>
                <a:latin typeface="Arial Rounded MT Bold"/>
                <a:cs typeface="Arial Rounded MT Bold"/>
              </a:rPr>
              <a:t>      CIENTÍFICA</a:t>
            </a:r>
            <a:endParaRPr lang="es-MX" sz="4000" b="1" dirty="0">
              <a:solidFill>
                <a:srgbClr val="2D2D8A"/>
              </a:solidFill>
              <a:effectLst>
                <a:reflection blurRad="6350" stA="55000" endA="300" endPos="45500" dir="5400000" sy="-100000" algn="bl" rotWithShape="0"/>
              </a:effectLst>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2699792" y="476672"/>
            <a:ext cx="3595861" cy="461665"/>
          </a:xfrm>
          <a:prstGeom prst="rect">
            <a:avLst/>
          </a:prstGeom>
          <a:noFill/>
          <a:ln w="9525">
            <a:noFill/>
            <a:miter lim="800000"/>
            <a:headEnd/>
            <a:tailEnd/>
          </a:ln>
        </p:spPr>
        <p:txBody>
          <a:bodyPr wrap="square" anchor="ctr">
            <a:spAutoFit/>
          </a:bodyPr>
          <a:lstStyle/>
          <a:p>
            <a:pPr marL="1701800" indent="-1701800" algn="ctr">
              <a:tabLst>
                <a:tab pos="1701800" algn="l"/>
              </a:tabLst>
            </a:pPr>
            <a:r>
              <a:rPr lang="es-MX" sz="2400" b="1" u="none" dirty="0" smtClean="0">
                <a:solidFill>
                  <a:srgbClr val="000099"/>
                </a:solidFill>
                <a:latin typeface="Arial Rounded MT Bold"/>
                <a:cs typeface="Arial Rounded MT Bold"/>
              </a:rPr>
              <a:t>PUBLICACIONES</a:t>
            </a:r>
            <a:endParaRPr lang="es-MX" sz="2400" b="1" u="none" dirty="0">
              <a:solidFill>
                <a:srgbClr val="000099"/>
              </a:solidFill>
              <a:latin typeface="Arial Rounded MT Bold"/>
              <a:cs typeface="Arial Rounded MT Bold"/>
            </a:endParaRPr>
          </a:p>
        </p:txBody>
      </p:sp>
      <p:sp>
        <p:nvSpPr>
          <p:cNvPr id="1075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6" name="1 Gráfico"/>
          <p:cNvGraphicFramePr>
            <a:graphicFrameLocks noGrp="1"/>
          </p:cNvGraphicFramePr>
          <p:nvPr>
            <p:extLst>
              <p:ext uri="{D42A27DB-BD31-4B8C-83A1-F6EECF244321}">
                <p14:modId xmlns="" xmlns:p14="http://schemas.microsoft.com/office/powerpoint/2010/main" val="3486253858"/>
              </p:ext>
            </p:extLst>
          </p:nvPr>
        </p:nvGraphicFramePr>
        <p:xfrm>
          <a:off x="971600" y="1052736"/>
          <a:ext cx="7272808" cy="547260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rot="16140000">
            <a:off x="-267583" y="2708920"/>
            <a:ext cx="2458501" cy="369332"/>
          </a:xfrm>
          <a:prstGeom prst="rect">
            <a:avLst/>
          </a:prstGeom>
          <a:noFill/>
        </p:spPr>
        <p:txBody>
          <a:bodyPr wrap="none" rtlCol="0">
            <a:spAutoFit/>
          </a:bodyPr>
          <a:lstStyle/>
          <a:p>
            <a:r>
              <a:rPr lang="en-US" dirty="0" smtClean="0">
                <a:solidFill>
                  <a:srgbClr val="000090"/>
                </a:solidFill>
                <a:latin typeface="Arial Rounded MT Bold"/>
                <a:cs typeface="Arial Rounded MT Bold"/>
              </a:rPr>
              <a:t>Número de artículos</a:t>
            </a:r>
            <a:endParaRPr lang="en-US" dirty="0">
              <a:solidFill>
                <a:srgbClr val="000090"/>
              </a:solidFill>
              <a:latin typeface="Arial Rounded MT Bold"/>
              <a:cs typeface="Arial Rounded MT Bold"/>
            </a:endParaRPr>
          </a:p>
        </p:txBody>
      </p:sp>
      <p:sp>
        <p:nvSpPr>
          <p:cNvPr id="3" name="TextBox 2"/>
          <p:cNvSpPr txBox="1"/>
          <p:nvPr/>
        </p:nvSpPr>
        <p:spPr>
          <a:xfrm rot="16140000">
            <a:off x="7780670" y="2708920"/>
            <a:ext cx="877501" cy="369332"/>
          </a:xfrm>
          <a:prstGeom prst="rect">
            <a:avLst/>
          </a:prstGeom>
          <a:noFill/>
        </p:spPr>
        <p:txBody>
          <a:bodyPr wrap="none" rtlCol="0">
            <a:spAutoFit/>
          </a:bodyPr>
          <a:lstStyle/>
          <a:p>
            <a:r>
              <a:rPr lang="en-US" dirty="0" smtClean="0">
                <a:solidFill>
                  <a:srgbClr val="000090"/>
                </a:solidFill>
                <a:latin typeface="Arial Rounded MT Bold"/>
                <a:cs typeface="Arial Rounded MT Bold"/>
              </a:rPr>
              <a:t>Indice</a:t>
            </a:r>
            <a:endParaRPr lang="en-US" dirty="0">
              <a:solidFill>
                <a:srgbClr val="000090"/>
              </a:solidFill>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51520" y="2060848"/>
            <a:ext cx="8640960" cy="1077218"/>
          </a:xfrm>
          <a:prstGeom prst="rect">
            <a:avLst/>
          </a:prstGeom>
        </p:spPr>
        <p:txBody>
          <a:bodyPr wrap="square">
            <a:spAutoFit/>
          </a:bodyPr>
          <a:lstStyle/>
          <a:p>
            <a:pPr marL="742950" indent="-742950">
              <a:buClr>
                <a:schemeClr val="accent2"/>
              </a:buClr>
              <a:buSzPts val="2400"/>
            </a:pPr>
            <a:r>
              <a:rPr lang="es-ES_tradnl" sz="3200" b="1" dirty="0" smtClean="0">
                <a:solidFill>
                  <a:srgbClr val="112590"/>
                </a:solidFill>
                <a:effectLst>
                  <a:reflection blurRad="6350" stA="55000" endA="300" endPos="45500" dir="5400000" sy="-100000" algn="bl" rotWithShape="0"/>
                </a:effectLst>
                <a:latin typeface="Arial Rounded MT Bold" pitchFamily="34" charset="0"/>
                <a:cs typeface="Aharoni" pitchFamily="2" charset="-79"/>
              </a:rPr>
              <a:t>1. Lista de Asistencia.</a:t>
            </a:r>
          </a:p>
          <a:p>
            <a:pPr marL="457200" indent="-457200">
              <a:buClr>
                <a:schemeClr val="accent2"/>
              </a:buClr>
              <a:buSzPts val="2400"/>
            </a:pPr>
            <a:r>
              <a:rPr lang="es-ES_tradnl" sz="3200" b="1" dirty="0" smtClean="0">
                <a:solidFill>
                  <a:srgbClr val="112590"/>
                </a:solidFill>
                <a:effectLst>
                  <a:reflection blurRad="6350" stA="55000" endA="300" endPos="45500" dir="5400000" sy="-100000" algn="bl" rotWithShape="0"/>
                </a:effectLst>
                <a:latin typeface="Arial Rounded MT Bold" pitchFamily="34" charset="0"/>
                <a:cs typeface="Aharoni" pitchFamily="2" charset="-79"/>
              </a:rPr>
              <a:t>		Declaración del Quórum Legal</a:t>
            </a:r>
            <a:endParaRPr lang="es-MX" sz="3200" b="1" dirty="0" smtClean="0">
              <a:solidFill>
                <a:srgbClr val="112590"/>
              </a:solidFill>
              <a:effectLst>
                <a:reflection blurRad="6350" stA="55000" endA="300" endPos="45500" dir="5400000" sy="-100000" algn="bl" rotWithShape="0"/>
              </a:effectLst>
              <a:latin typeface="Arial Rounded MT Bold" pitchFamily="34" charset="0"/>
              <a:cs typeface="Aharoni" pitchFamily="2" charset="-79"/>
            </a:endParaRPr>
          </a:p>
        </p:txBody>
      </p:sp>
      <p:sp>
        <p:nvSpPr>
          <p:cNvPr id="4" name="3 Rectángulo"/>
          <p:cNvSpPr/>
          <p:nvPr/>
        </p:nvSpPr>
        <p:spPr>
          <a:xfrm>
            <a:off x="0" y="4869160"/>
            <a:ext cx="8382629" cy="1938992"/>
          </a:xfrm>
          <a:prstGeom prst="rect">
            <a:avLst/>
          </a:prstGeom>
        </p:spPr>
        <p:txBody>
          <a:bodyPr wrap="square">
            <a:spAutoFit/>
          </a:bodyPr>
          <a:lstStyle/>
          <a:p>
            <a:r>
              <a:rPr lang="es-MX" sz="1500" b="1" u="none" dirty="0" smtClean="0">
                <a:solidFill>
                  <a:srgbClr val="C00000"/>
                </a:solidFill>
                <a:latin typeface="Arial" pitchFamily="34" charset="0"/>
                <a:cs typeface="Arial" pitchFamily="34" charset="0"/>
              </a:rPr>
              <a:t>CA-O-II-12-01R</a:t>
            </a:r>
          </a:p>
          <a:p>
            <a:r>
              <a:rPr lang="es-MX" sz="1500" b="1" u="none" dirty="0" smtClean="0">
                <a:latin typeface="Arial" pitchFamily="34" charset="0"/>
                <a:cs typeface="Arial" pitchFamily="34" charset="0"/>
              </a:rPr>
              <a:t>El Consejo de Administración aprueba que funjan como Secretario y Prosecretario de la Sesión, el Lic. Óscar Cárdenas Vega y la Lic. Ernestina Pérez Romero, respectivamente.</a:t>
            </a:r>
          </a:p>
          <a:p>
            <a:endParaRPr lang="es-MX" sz="1500" u="none" dirty="0" smtClean="0">
              <a:solidFill>
                <a:srgbClr val="C00000"/>
              </a:solidFill>
              <a:latin typeface="Arial" pitchFamily="34" charset="0"/>
              <a:cs typeface="Arial" pitchFamily="34" charset="0"/>
            </a:endParaRPr>
          </a:p>
          <a:p>
            <a:r>
              <a:rPr lang="es-MX" sz="1500" b="1" u="none" dirty="0" smtClean="0">
                <a:solidFill>
                  <a:srgbClr val="C00000"/>
                </a:solidFill>
                <a:latin typeface="Arial" pitchFamily="34" charset="0"/>
                <a:cs typeface="Arial" pitchFamily="34" charset="0"/>
              </a:rPr>
              <a:t>CA-O-II-12-02R</a:t>
            </a:r>
          </a:p>
          <a:p>
            <a:r>
              <a:rPr lang="es-MX" sz="1500" b="1" u="none" dirty="0" smtClean="0">
                <a:latin typeface="Arial" pitchFamily="34" charset="0"/>
                <a:cs typeface="Arial" pitchFamily="34" charset="0"/>
              </a:rPr>
              <a:t>Una vez verificado el quórum legal por el Secretario de la sesión, se declaró formalmente instalada la Segunda Sesión Ordinaria de 2012, encontrándose presentes XX de 13 consejeros</a:t>
            </a:r>
            <a:r>
              <a:rPr lang="es-MX" sz="1500" u="none" dirty="0" smtClean="0">
                <a:solidFill>
                  <a:schemeClr val="tx2">
                    <a:lumMod val="75000"/>
                  </a:schemeClr>
                </a:solidFill>
                <a:latin typeface="Arial" pitchFamily="34" charset="0"/>
                <a:cs typeface="Arial" pitchFamily="34" charset="0"/>
              </a:rPr>
              <a:t>.</a:t>
            </a:r>
          </a:p>
        </p:txBody>
      </p:sp>
    </p:spTree>
    <p:extLst>
      <p:ext uri="{BB962C8B-B14F-4D97-AF65-F5344CB8AC3E}">
        <p14:creationId xmlns="" xmlns:p14="http://schemas.microsoft.com/office/powerpoint/2010/main" val="78457820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97 Rectángulo redondeado"/>
          <p:cNvSpPr/>
          <p:nvPr/>
        </p:nvSpPr>
        <p:spPr>
          <a:xfrm>
            <a:off x="1331640" y="4204310"/>
            <a:ext cx="6696744" cy="288032"/>
          </a:xfrm>
          <a:prstGeom prst="roundRect">
            <a:avLst>
              <a:gd name="adj" fmla="val 50000"/>
            </a:avLst>
          </a:prstGeom>
          <a:solidFill>
            <a:schemeClr val="accent1">
              <a:alpha val="93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angle 66"/>
          <p:cNvSpPr>
            <a:spLocks noChangeArrowheads="1"/>
          </p:cNvSpPr>
          <p:nvPr/>
        </p:nvSpPr>
        <p:spPr bwMode="auto">
          <a:xfrm>
            <a:off x="2411760" y="332656"/>
            <a:ext cx="4267199" cy="461665"/>
          </a:xfrm>
          <a:prstGeom prst="rect">
            <a:avLst/>
          </a:prstGeom>
          <a:noFill/>
          <a:ln w="9525" algn="ctr">
            <a:noFill/>
            <a:miter lim="800000"/>
            <a:headEnd/>
            <a:tailEnd/>
          </a:ln>
        </p:spPr>
        <p:txBody>
          <a:bodyPr wrap="square"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MX" sz="2400" b="1" u="none" dirty="0" smtClean="0">
                <a:solidFill>
                  <a:srgbClr val="000099"/>
                </a:solidFill>
                <a:latin typeface="Arial Rounded MT Bold"/>
                <a:cs typeface="Arial Rounded MT Bold"/>
              </a:rPr>
              <a:t>FACTORES DE IMPACTO</a:t>
            </a:r>
            <a:endParaRPr lang="es-MX" sz="2400" b="1" u="none" dirty="0">
              <a:solidFill>
                <a:srgbClr val="000099"/>
              </a:solidFill>
              <a:latin typeface="Arial Rounded MT Bold"/>
              <a:cs typeface="Arial Rounded MT Bold"/>
            </a:endParaRPr>
          </a:p>
        </p:txBody>
      </p:sp>
      <p:sp>
        <p:nvSpPr>
          <p:cNvPr id="5" name="4 Rectángulo"/>
          <p:cNvSpPr/>
          <p:nvPr/>
        </p:nvSpPr>
        <p:spPr>
          <a:xfrm>
            <a:off x="5940152" y="4941168"/>
            <a:ext cx="2736304" cy="1200329"/>
          </a:xfrm>
          <a:prstGeom prst="rect">
            <a:avLst/>
          </a:prstGeom>
          <a:noFill/>
        </p:spPr>
        <p:txBody>
          <a:bodyPr wrap="square">
            <a:spAutoFit/>
          </a:bodyPr>
          <a:lstStyle/>
          <a:p>
            <a:pPr algn="ctr"/>
            <a:r>
              <a:rPr lang="es-MX" sz="2400" b="1" dirty="0" smtClean="0">
                <a:solidFill>
                  <a:srgbClr val="000099"/>
                </a:solidFill>
                <a:effectLst>
                  <a:reflection blurRad="6350" stA="55000" endA="300" endPos="45500" dir="5400000" sy="-100000" algn="bl" rotWithShape="0"/>
                </a:effectLst>
                <a:latin typeface="Arial Rounded MT Bold"/>
                <a:cs typeface="Arial Rounded MT Bold"/>
              </a:rPr>
              <a:t>Factor de impacto más alto (7.6)  </a:t>
            </a:r>
          </a:p>
        </p:txBody>
      </p:sp>
      <p:grpSp>
        <p:nvGrpSpPr>
          <p:cNvPr id="99" name="98 Grupo"/>
          <p:cNvGrpSpPr/>
          <p:nvPr/>
        </p:nvGrpSpPr>
        <p:grpSpPr>
          <a:xfrm>
            <a:off x="889397" y="1052736"/>
            <a:ext cx="7138987" cy="2854275"/>
            <a:chOff x="827584" y="1052736"/>
            <a:chExt cx="7138987" cy="2854275"/>
          </a:xfrm>
        </p:grpSpPr>
        <p:sp>
          <p:nvSpPr>
            <p:cNvPr id="32773" name="Freeform 5"/>
            <p:cNvSpPr>
              <a:spLocks noEditPoints="1"/>
            </p:cNvSpPr>
            <p:nvPr/>
          </p:nvSpPr>
          <p:spPr bwMode="auto">
            <a:xfrm>
              <a:off x="1449884" y="2465561"/>
              <a:ext cx="5538788" cy="1255713"/>
            </a:xfrm>
            <a:custGeom>
              <a:avLst/>
              <a:gdLst/>
              <a:ahLst/>
              <a:cxnLst>
                <a:cxn ang="0">
                  <a:pos x="0" y="73"/>
                </a:cxn>
                <a:cxn ang="0">
                  <a:pos x="129" y="73"/>
                </a:cxn>
                <a:cxn ang="0">
                  <a:pos x="129" y="791"/>
                </a:cxn>
                <a:cxn ang="0">
                  <a:pos x="0" y="791"/>
                </a:cxn>
                <a:cxn ang="0">
                  <a:pos x="0" y="73"/>
                </a:cxn>
                <a:cxn ang="0">
                  <a:pos x="840" y="0"/>
                </a:cxn>
                <a:cxn ang="0">
                  <a:pos x="969" y="0"/>
                </a:cxn>
                <a:cxn ang="0">
                  <a:pos x="969" y="791"/>
                </a:cxn>
                <a:cxn ang="0">
                  <a:pos x="840" y="791"/>
                </a:cxn>
                <a:cxn ang="0">
                  <a:pos x="840" y="0"/>
                </a:cxn>
                <a:cxn ang="0">
                  <a:pos x="1680" y="219"/>
                </a:cxn>
                <a:cxn ang="0">
                  <a:pos x="1809" y="219"/>
                </a:cxn>
                <a:cxn ang="0">
                  <a:pos x="1809" y="791"/>
                </a:cxn>
                <a:cxn ang="0">
                  <a:pos x="1680" y="791"/>
                </a:cxn>
                <a:cxn ang="0">
                  <a:pos x="1680" y="219"/>
                </a:cxn>
                <a:cxn ang="0">
                  <a:pos x="2520" y="124"/>
                </a:cxn>
                <a:cxn ang="0">
                  <a:pos x="2649" y="124"/>
                </a:cxn>
                <a:cxn ang="0">
                  <a:pos x="2649" y="791"/>
                </a:cxn>
                <a:cxn ang="0">
                  <a:pos x="2520" y="791"/>
                </a:cxn>
                <a:cxn ang="0">
                  <a:pos x="2520" y="124"/>
                </a:cxn>
                <a:cxn ang="0">
                  <a:pos x="3360" y="73"/>
                </a:cxn>
                <a:cxn ang="0">
                  <a:pos x="3489" y="73"/>
                </a:cxn>
                <a:cxn ang="0">
                  <a:pos x="3489" y="791"/>
                </a:cxn>
                <a:cxn ang="0">
                  <a:pos x="3360" y="791"/>
                </a:cxn>
                <a:cxn ang="0">
                  <a:pos x="3360" y="73"/>
                </a:cxn>
              </a:cxnLst>
              <a:rect l="0" t="0" r="r" b="b"/>
              <a:pathLst>
                <a:path w="3489" h="791">
                  <a:moveTo>
                    <a:pt x="0" y="73"/>
                  </a:moveTo>
                  <a:lnTo>
                    <a:pt x="129" y="73"/>
                  </a:lnTo>
                  <a:lnTo>
                    <a:pt x="129" y="791"/>
                  </a:lnTo>
                  <a:lnTo>
                    <a:pt x="0" y="791"/>
                  </a:lnTo>
                  <a:lnTo>
                    <a:pt x="0" y="73"/>
                  </a:lnTo>
                  <a:close/>
                  <a:moveTo>
                    <a:pt x="840" y="0"/>
                  </a:moveTo>
                  <a:lnTo>
                    <a:pt x="969" y="0"/>
                  </a:lnTo>
                  <a:lnTo>
                    <a:pt x="969" y="791"/>
                  </a:lnTo>
                  <a:lnTo>
                    <a:pt x="840" y="791"/>
                  </a:lnTo>
                  <a:lnTo>
                    <a:pt x="840" y="0"/>
                  </a:lnTo>
                  <a:close/>
                  <a:moveTo>
                    <a:pt x="1680" y="219"/>
                  </a:moveTo>
                  <a:lnTo>
                    <a:pt x="1809" y="219"/>
                  </a:lnTo>
                  <a:lnTo>
                    <a:pt x="1809" y="791"/>
                  </a:lnTo>
                  <a:lnTo>
                    <a:pt x="1680" y="791"/>
                  </a:lnTo>
                  <a:lnTo>
                    <a:pt x="1680" y="219"/>
                  </a:lnTo>
                  <a:close/>
                  <a:moveTo>
                    <a:pt x="2520" y="124"/>
                  </a:moveTo>
                  <a:lnTo>
                    <a:pt x="2649" y="124"/>
                  </a:lnTo>
                  <a:lnTo>
                    <a:pt x="2649" y="791"/>
                  </a:lnTo>
                  <a:lnTo>
                    <a:pt x="2520" y="791"/>
                  </a:lnTo>
                  <a:lnTo>
                    <a:pt x="2520" y="124"/>
                  </a:lnTo>
                  <a:close/>
                  <a:moveTo>
                    <a:pt x="3360" y="73"/>
                  </a:moveTo>
                  <a:lnTo>
                    <a:pt x="3489" y="73"/>
                  </a:lnTo>
                  <a:lnTo>
                    <a:pt x="3489" y="791"/>
                  </a:lnTo>
                  <a:lnTo>
                    <a:pt x="3360" y="791"/>
                  </a:lnTo>
                  <a:lnTo>
                    <a:pt x="3360" y="73"/>
                  </a:lnTo>
                  <a:close/>
                </a:path>
              </a:pathLst>
            </a:custGeom>
            <a:solidFill>
              <a:srgbClr val="00FFFF"/>
            </a:solidFill>
            <a:ln w="9525">
              <a:no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32774" name="Freeform 6"/>
            <p:cNvSpPr>
              <a:spLocks noEditPoints="1"/>
            </p:cNvSpPr>
            <p:nvPr/>
          </p:nvSpPr>
          <p:spPr bwMode="auto">
            <a:xfrm>
              <a:off x="1654671" y="1371773"/>
              <a:ext cx="5538788" cy="2349500"/>
            </a:xfrm>
            <a:custGeom>
              <a:avLst/>
              <a:gdLst/>
              <a:ahLst/>
              <a:cxnLst>
                <a:cxn ang="0">
                  <a:pos x="0" y="661"/>
                </a:cxn>
                <a:cxn ang="0">
                  <a:pos x="129" y="661"/>
                </a:cxn>
                <a:cxn ang="0">
                  <a:pos x="129" y="1480"/>
                </a:cxn>
                <a:cxn ang="0">
                  <a:pos x="0" y="1480"/>
                </a:cxn>
                <a:cxn ang="0">
                  <a:pos x="0" y="661"/>
                </a:cxn>
                <a:cxn ang="0">
                  <a:pos x="840" y="269"/>
                </a:cxn>
                <a:cxn ang="0">
                  <a:pos x="969" y="269"/>
                </a:cxn>
                <a:cxn ang="0">
                  <a:pos x="969" y="1480"/>
                </a:cxn>
                <a:cxn ang="0">
                  <a:pos x="840" y="1480"/>
                </a:cxn>
                <a:cxn ang="0">
                  <a:pos x="840" y="269"/>
                </a:cxn>
                <a:cxn ang="0">
                  <a:pos x="1680" y="0"/>
                </a:cxn>
                <a:cxn ang="0">
                  <a:pos x="1809" y="0"/>
                </a:cxn>
                <a:cxn ang="0">
                  <a:pos x="1809" y="1480"/>
                </a:cxn>
                <a:cxn ang="0">
                  <a:pos x="1680" y="1480"/>
                </a:cxn>
                <a:cxn ang="0">
                  <a:pos x="1680" y="0"/>
                </a:cxn>
                <a:cxn ang="0">
                  <a:pos x="2520" y="443"/>
                </a:cxn>
                <a:cxn ang="0">
                  <a:pos x="2649" y="443"/>
                </a:cxn>
                <a:cxn ang="0">
                  <a:pos x="2649" y="1480"/>
                </a:cxn>
                <a:cxn ang="0">
                  <a:pos x="2520" y="1480"/>
                </a:cxn>
                <a:cxn ang="0">
                  <a:pos x="2520" y="443"/>
                </a:cxn>
                <a:cxn ang="0">
                  <a:pos x="3360" y="740"/>
                </a:cxn>
                <a:cxn ang="0">
                  <a:pos x="3489" y="740"/>
                </a:cxn>
                <a:cxn ang="0">
                  <a:pos x="3489" y="1480"/>
                </a:cxn>
                <a:cxn ang="0">
                  <a:pos x="3360" y="1480"/>
                </a:cxn>
                <a:cxn ang="0">
                  <a:pos x="3360" y="740"/>
                </a:cxn>
              </a:cxnLst>
              <a:rect l="0" t="0" r="r" b="b"/>
              <a:pathLst>
                <a:path w="3489" h="1480">
                  <a:moveTo>
                    <a:pt x="0" y="661"/>
                  </a:moveTo>
                  <a:lnTo>
                    <a:pt x="129" y="661"/>
                  </a:lnTo>
                  <a:lnTo>
                    <a:pt x="129" y="1480"/>
                  </a:lnTo>
                  <a:lnTo>
                    <a:pt x="0" y="1480"/>
                  </a:lnTo>
                  <a:lnTo>
                    <a:pt x="0" y="661"/>
                  </a:lnTo>
                  <a:close/>
                  <a:moveTo>
                    <a:pt x="840" y="269"/>
                  </a:moveTo>
                  <a:lnTo>
                    <a:pt x="969" y="269"/>
                  </a:lnTo>
                  <a:lnTo>
                    <a:pt x="969" y="1480"/>
                  </a:lnTo>
                  <a:lnTo>
                    <a:pt x="840" y="1480"/>
                  </a:lnTo>
                  <a:lnTo>
                    <a:pt x="840" y="269"/>
                  </a:lnTo>
                  <a:close/>
                  <a:moveTo>
                    <a:pt x="1680" y="0"/>
                  </a:moveTo>
                  <a:lnTo>
                    <a:pt x="1809" y="0"/>
                  </a:lnTo>
                  <a:lnTo>
                    <a:pt x="1809" y="1480"/>
                  </a:lnTo>
                  <a:lnTo>
                    <a:pt x="1680" y="1480"/>
                  </a:lnTo>
                  <a:lnTo>
                    <a:pt x="1680" y="0"/>
                  </a:lnTo>
                  <a:close/>
                  <a:moveTo>
                    <a:pt x="2520" y="443"/>
                  </a:moveTo>
                  <a:lnTo>
                    <a:pt x="2649" y="443"/>
                  </a:lnTo>
                  <a:lnTo>
                    <a:pt x="2649" y="1480"/>
                  </a:lnTo>
                  <a:lnTo>
                    <a:pt x="2520" y="1480"/>
                  </a:lnTo>
                  <a:lnTo>
                    <a:pt x="2520" y="443"/>
                  </a:lnTo>
                  <a:close/>
                  <a:moveTo>
                    <a:pt x="3360" y="740"/>
                  </a:moveTo>
                  <a:lnTo>
                    <a:pt x="3489" y="740"/>
                  </a:lnTo>
                  <a:lnTo>
                    <a:pt x="3489" y="1480"/>
                  </a:lnTo>
                  <a:lnTo>
                    <a:pt x="3360" y="1480"/>
                  </a:lnTo>
                  <a:lnTo>
                    <a:pt x="3360" y="740"/>
                  </a:lnTo>
                  <a:close/>
                </a:path>
              </a:pathLst>
            </a:custGeom>
            <a:solidFill>
              <a:srgbClr val="0070C0"/>
            </a:solidFill>
            <a:ln w="9525">
              <a:no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32775" name="Freeform 7"/>
            <p:cNvSpPr>
              <a:spLocks noEditPoints="1"/>
            </p:cNvSpPr>
            <p:nvPr/>
          </p:nvSpPr>
          <p:spPr bwMode="auto">
            <a:xfrm>
              <a:off x="1859459" y="2306811"/>
              <a:ext cx="5538788" cy="1414463"/>
            </a:xfrm>
            <a:custGeom>
              <a:avLst/>
              <a:gdLst/>
              <a:ahLst/>
              <a:cxnLst>
                <a:cxn ang="0">
                  <a:pos x="0" y="694"/>
                </a:cxn>
                <a:cxn ang="0">
                  <a:pos x="129" y="694"/>
                </a:cxn>
                <a:cxn ang="0">
                  <a:pos x="129" y="891"/>
                </a:cxn>
                <a:cxn ang="0">
                  <a:pos x="0" y="891"/>
                </a:cxn>
                <a:cxn ang="0">
                  <a:pos x="0" y="694"/>
                </a:cxn>
                <a:cxn ang="0">
                  <a:pos x="840" y="666"/>
                </a:cxn>
                <a:cxn ang="0">
                  <a:pos x="969" y="666"/>
                </a:cxn>
                <a:cxn ang="0">
                  <a:pos x="969" y="891"/>
                </a:cxn>
                <a:cxn ang="0">
                  <a:pos x="840" y="891"/>
                </a:cxn>
                <a:cxn ang="0">
                  <a:pos x="840" y="666"/>
                </a:cxn>
                <a:cxn ang="0">
                  <a:pos x="1680" y="420"/>
                </a:cxn>
                <a:cxn ang="0">
                  <a:pos x="1809" y="420"/>
                </a:cxn>
                <a:cxn ang="0">
                  <a:pos x="1809" y="891"/>
                </a:cxn>
                <a:cxn ang="0">
                  <a:pos x="1680" y="891"/>
                </a:cxn>
                <a:cxn ang="0">
                  <a:pos x="1680" y="420"/>
                </a:cxn>
                <a:cxn ang="0">
                  <a:pos x="2520" y="397"/>
                </a:cxn>
                <a:cxn ang="0">
                  <a:pos x="2649" y="397"/>
                </a:cxn>
                <a:cxn ang="0">
                  <a:pos x="2649" y="891"/>
                </a:cxn>
                <a:cxn ang="0">
                  <a:pos x="2520" y="891"/>
                </a:cxn>
                <a:cxn ang="0">
                  <a:pos x="2520" y="397"/>
                </a:cxn>
                <a:cxn ang="0">
                  <a:pos x="3360" y="0"/>
                </a:cxn>
                <a:cxn ang="0">
                  <a:pos x="3489" y="0"/>
                </a:cxn>
                <a:cxn ang="0">
                  <a:pos x="3489" y="891"/>
                </a:cxn>
                <a:cxn ang="0">
                  <a:pos x="3360" y="891"/>
                </a:cxn>
                <a:cxn ang="0">
                  <a:pos x="3360" y="0"/>
                </a:cxn>
              </a:cxnLst>
              <a:rect l="0" t="0" r="r" b="b"/>
              <a:pathLst>
                <a:path w="3489" h="891">
                  <a:moveTo>
                    <a:pt x="0" y="694"/>
                  </a:moveTo>
                  <a:lnTo>
                    <a:pt x="129" y="694"/>
                  </a:lnTo>
                  <a:lnTo>
                    <a:pt x="129" y="891"/>
                  </a:lnTo>
                  <a:lnTo>
                    <a:pt x="0" y="891"/>
                  </a:lnTo>
                  <a:lnTo>
                    <a:pt x="0" y="694"/>
                  </a:lnTo>
                  <a:close/>
                  <a:moveTo>
                    <a:pt x="840" y="666"/>
                  </a:moveTo>
                  <a:lnTo>
                    <a:pt x="969" y="666"/>
                  </a:lnTo>
                  <a:lnTo>
                    <a:pt x="969" y="891"/>
                  </a:lnTo>
                  <a:lnTo>
                    <a:pt x="840" y="891"/>
                  </a:lnTo>
                  <a:lnTo>
                    <a:pt x="840" y="666"/>
                  </a:lnTo>
                  <a:close/>
                  <a:moveTo>
                    <a:pt x="1680" y="420"/>
                  </a:moveTo>
                  <a:lnTo>
                    <a:pt x="1809" y="420"/>
                  </a:lnTo>
                  <a:lnTo>
                    <a:pt x="1809" y="891"/>
                  </a:lnTo>
                  <a:lnTo>
                    <a:pt x="1680" y="891"/>
                  </a:lnTo>
                  <a:lnTo>
                    <a:pt x="1680" y="420"/>
                  </a:lnTo>
                  <a:close/>
                  <a:moveTo>
                    <a:pt x="2520" y="397"/>
                  </a:moveTo>
                  <a:lnTo>
                    <a:pt x="2649" y="397"/>
                  </a:lnTo>
                  <a:lnTo>
                    <a:pt x="2649" y="891"/>
                  </a:lnTo>
                  <a:lnTo>
                    <a:pt x="2520" y="891"/>
                  </a:lnTo>
                  <a:lnTo>
                    <a:pt x="2520" y="397"/>
                  </a:lnTo>
                  <a:close/>
                  <a:moveTo>
                    <a:pt x="3360" y="0"/>
                  </a:moveTo>
                  <a:lnTo>
                    <a:pt x="3489" y="0"/>
                  </a:lnTo>
                  <a:lnTo>
                    <a:pt x="3489" y="891"/>
                  </a:lnTo>
                  <a:lnTo>
                    <a:pt x="3360" y="891"/>
                  </a:lnTo>
                  <a:lnTo>
                    <a:pt x="3360" y="0"/>
                  </a:lnTo>
                  <a:close/>
                </a:path>
              </a:pathLst>
            </a:custGeom>
            <a:solidFill>
              <a:srgbClr val="92D050"/>
            </a:solidFill>
            <a:ln w="9525">
              <a:no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32776" name="Freeform 8"/>
            <p:cNvSpPr>
              <a:spLocks noEditPoints="1"/>
            </p:cNvSpPr>
            <p:nvPr/>
          </p:nvSpPr>
          <p:spPr bwMode="auto">
            <a:xfrm>
              <a:off x="2064246" y="3052936"/>
              <a:ext cx="5537200" cy="668338"/>
            </a:xfrm>
            <a:custGeom>
              <a:avLst/>
              <a:gdLst/>
              <a:ahLst/>
              <a:cxnLst>
                <a:cxn ang="0">
                  <a:pos x="0" y="370"/>
                </a:cxn>
                <a:cxn ang="0">
                  <a:pos x="134" y="370"/>
                </a:cxn>
                <a:cxn ang="0">
                  <a:pos x="134" y="421"/>
                </a:cxn>
                <a:cxn ang="0">
                  <a:pos x="0" y="421"/>
                </a:cxn>
                <a:cxn ang="0">
                  <a:pos x="0" y="370"/>
                </a:cxn>
                <a:cxn ang="0">
                  <a:pos x="840" y="224"/>
                </a:cxn>
                <a:cxn ang="0">
                  <a:pos x="968" y="224"/>
                </a:cxn>
                <a:cxn ang="0">
                  <a:pos x="968" y="421"/>
                </a:cxn>
                <a:cxn ang="0">
                  <a:pos x="840" y="421"/>
                </a:cxn>
                <a:cxn ang="0">
                  <a:pos x="840" y="224"/>
                </a:cxn>
                <a:cxn ang="0">
                  <a:pos x="1680" y="196"/>
                </a:cxn>
                <a:cxn ang="0">
                  <a:pos x="1808" y="196"/>
                </a:cxn>
                <a:cxn ang="0">
                  <a:pos x="1808" y="421"/>
                </a:cxn>
                <a:cxn ang="0">
                  <a:pos x="1680" y="421"/>
                </a:cxn>
                <a:cxn ang="0">
                  <a:pos x="1680" y="196"/>
                </a:cxn>
                <a:cxn ang="0">
                  <a:pos x="2520" y="73"/>
                </a:cxn>
                <a:cxn ang="0">
                  <a:pos x="2648" y="73"/>
                </a:cxn>
                <a:cxn ang="0">
                  <a:pos x="2648" y="421"/>
                </a:cxn>
                <a:cxn ang="0">
                  <a:pos x="2520" y="421"/>
                </a:cxn>
                <a:cxn ang="0">
                  <a:pos x="2520" y="73"/>
                </a:cxn>
                <a:cxn ang="0">
                  <a:pos x="3360" y="0"/>
                </a:cxn>
                <a:cxn ang="0">
                  <a:pos x="3488" y="0"/>
                </a:cxn>
                <a:cxn ang="0">
                  <a:pos x="3488" y="421"/>
                </a:cxn>
                <a:cxn ang="0">
                  <a:pos x="3360" y="421"/>
                </a:cxn>
                <a:cxn ang="0">
                  <a:pos x="3360" y="0"/>
                </a:cxn>
              </a:cxnLst>
              <a:rect l="0" t="0" r="r" b="b"/>
              <a:pathLst>
                <a:path w="3488" h="421">
                  <a:moveTo>
                    <a:pt x="0" y="370"/>
                  </a:moveTo>
                  <a:lnTo>
                    <a:pt x="134" y="370"/>
                  </a:lnTo>
                  <a:lnTo>
                    <a:pt x="134" y="421"/>
                  </a:lnTo>
                  <a:lnTo>
                    <a:pt x="0" y="421"/>
                  </a:lnTo>
                  <a:lnTo>
                    <a:pt x="0" y="370"/>
                  </a:lnTo>
                  <a:close/>
                  <a:moveTo>
                    <a:pt x="840" y="224"/>
                  </a:moveTo>
                  <a:lnTo>
                    <a:pt x="968" y="224"/>
                  </a:lnTo>
                  <a:lnTo>
                    <a:pt x="968" y="421"/>
                  </a:lnTo>
                  <a:lnTo>
                    <a:pt x="840" y="421"/>
                  </a:lnTo>
                  <a:lnTo>
                    <a:pt x="840" y="224"/>
                  </a:lnTo>
                  <a:close/>
                  <a:moveTo>
                    <a:pt x="1680" y="196"/>
                  </a:moveTo>
                  <a:lnTo>
                    <a:pt x="1808" y="196"/>
                  </a:lnTo>
                  <a:lnTo>
                    <a:pt x="1808" y="421"/>
                  </a:lnTo>
                  <a:lnTo>
                    <a:pt x="1680" y="421"/>
                  </a:lnTo>
                  <a:lnTo>
                    <a:pt x="1680" y="196"/>
                  </a:lnTo>
                  <a:close/>
                  <a:moveTo>
                    <a:pt x="2520" y="73"/>
                  </a:moveTo>
                  <a:lnTo>
                    <a:pt x="2648" y="73"/>
                  </a:lnTo>
                  <a:lnTo>
                    <a:pt x="2648" y="421"/>
                  </a:lnTo>
                  <a:lnTo>
                    <a:pt x="2520" y="421"/>
                  </a:lnTo>
                  <a:lnTo>
                    <a:pt x="2520" y="73"/>
                  </a:lnTo>
                  <a:close/>
                  <a:moveTo>
                    <a:pt x="3360" y="0"/>
                  </a:moveTo>
                  <a:lnTo>
                    <a:pt x="3488" y="0"/>
                  </a:lnTo>
                  <a:lnTo>
                    <a:pt x="3488" y="421"/>
                  </a:lnTo>
                  <a:lnTo>
                    <a:pt x="3360" y="421"/>
                  </a:lnTo>
                  <a:lnTo>
                    <a:pt x="3360" y="0"/>
                  </a:lnTo>
                  <a:close/>
                </a:path>
              </a:pathLst>
            </a:custGeom>
            <a:solidFill>
              <a:srgbClr val="31859C"/>
            </a:solidFill>
            <a:ln w="9525">
              <a:no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32777" name="Freeform 9"/>
            <p:cNvSpPr>
              <a:spLocks noEditPoints="1"/>
            </p:cNvSpPr>
            <p:nvPr/>
          </p:nvSpPr>
          <p:spPr bwMode="auto">
            <a:xfrm>
              <a:off x="4934446" y="3605386"/>
              <a:ext cx="2871788" cy="115888"/>
            </a:xfrm>
            <a:custGeom>
              <a:avLst/>
              <a:gdLst/>
              <a:ahLst/>
              <a:cxnLst>
                <a:cxn ang="0">
                  <a:pos x="0" y="22"/>
                </a:cxn>
                <a:cxn ang="0">
                  <a:pos x="129" y="22"/>
                </a:cxn>
                <a:cxn ang="0">
                  <a:pos x="129" y="73"/>
                </a:cxn>
                <a:cxn ang="0">
                  <a:pos x="0" y="73"/>
                </a:cxn>
                <a:cxn ang="0">
                  <a:pos x="0" y="22"/>
                </a:cxn>
                <a:cxn ang="0">
                  <a:pos x="840" y="45"/>
                </a:cxn>
                <a:cxn ang="0">
                  <a:pos x="969" y="45"/>
                </a:cxn>
                <a:cxn ang="0">
                  <a:pos x="969" y="73"/>
                </a:cxn>
                <a:cxn ang="0">
                  <a:pos x="840" y="73"/>
                </a:cxn>
                <a:cxn ang="0">
                  <a:pos x="840" y="45"/>
                </a:cxn>
                <a:cxn ang="0">
                  <a:pos x="1680" y="0"/>
                </a:cxn>
                <a:cxn ang="0">
                  <a:pos x="1809" y="0"/>
                </a:cxn>
                <a:cxn ang="0">
                  <a:pos x="1809" y="73"/>
                </a:cxn>
                <a:cxn ang="0">
                  <a:pos x="1680" y="73"/>
                </a:cxn>
                <a:cxn ang="0">
                  <a:pos x="1680" y="0"/>
                </a:cxn>
              </a:cxnLst>
              <a:rect l="0" t="0" r="r" b="b"/>
              <a:pathLst>
                <a:path w="1809" h="73">
                  <a:moveTo>
                    <a:pt x="0" y="22"/>
                  </a:moveTo>
                  <a:lnTo>
                    <a:pt x="129" y="22"/>
                  </a:lnTo>
                  <a:lnTo>
                    <a:pt x="129" y="73"/>
                  </a:lnTo>
                  <a:lnTo>
                    <a:pt x="0" y="73"/>
                  </a:lnTo>
                  <a:lnTo>
                    <a:pt x="0" y="22"/>
                  </a:lnTo>
                  <a:close/>
                  <a:moveTo>
                    <a:pt x="840" y="45"/>
                  </a:moveTo>
                  <a:lnTo>
                    <a:pt x="969" y="45"/>
                  </a:lnTo>
                  <a:lnTo>
                    <a:pt x="969" y="73"/>
                  </a:lnTo>
                  <a:lnTo>
                    <a:pt x="840" y="73"/>
                  </a:lnTo>
                  <a:lnTo>
                    <a:pt x="840" y="45"/>
                  </a:lnTo>
                  <a:close/>
                  <a:moveTo>
                    <a:pt x="1680" y="0"/>
                  </a:moveTo>
                  <a:lnTo>
                    <a:pt x="1809" y="0"/>
                  </a:lnTo>
                  <a:lnTo>
                    <a:pt x="1809" y="73"/>
                  </a:lnTo>
                  <a:lnTo>
                    <a:pt x="1680" y="73"/>
                  </a:lnTo>
                  <a:lnTo>
                    <a:pt x="1680"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32778" name="Rectangle 10"/>
            <p:cNvSpPr>
              <a:spLocks noChangeArrowheads="1"/>
            </p:cNvSpPr>
            <p:nvPr/>
          </p:nvSpPr>
          <p:spPr bwMode="auto">
            <a:xfrm>
              <a:off x="1289546" y="1363836"/>
              <a:ext cx="9525" cy="2347913"/>
            </a:xfrm>
            <a:prstGeom prst="rect">
              <a:avLst/>
            </a:prstGeom>
            <a:solidFill>
              <a:srgbClr val="868686"/>
            </a:solidFill>
            <a:ln w="9525">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es-MX"/>
            </a:p>
          </p:txBody>
        </p:sp>
        <p:sp>
          <p:nvSpPr>
            <p:cNvPr id="32779" name="Freeform 11"/>
            <p:cNvSpPr>
              <a:spLocks noEditPoints="1"/>
            </p:cNvSpPr>
            <p:nvPr/>
          </p:nvSpPr>
          <p:spPr bwMode="auto">
            <a:xfrm>
              <a:off x="1219696" y="1363836"/>
              <a:ext cx="69850" cy="2357438"/>
            </a:xfrm>
            <a:custGeom>
              <a:avLst/>
              <a:gdLst/>
              <a:ahLst/>
              <a:cxnLst>
                <a:cxn ang="0">
                  <a:pos x="0" y="1479"/>
                </a:cxn>
                <a:cxn ang="0">
                  <a:pos x="44" y="1479"/>
                </a:cxn>
                <a:cxn ang="0">
                  <a:pos x="44" y="1485"/>
                </a:cxn>
                <a:cxn ang="0">
                  <a:pos x="0" y="1485"/>
                </a:cxn>
                <a:cxn ang="0">
                  <a:pos x="0" y="1479"/>
                </a:cxn>
                <a:cxn ang="0">
                  <a:pos x="0" y="1232"/>
                </a:cxn>
                <a:cxn ang="0">
                  <a:pos x="44" y="1232"/>
                </a:cxn>
                <a:cxn ang="0">
                  <a:pos x="44" y="1238"/>
                </a:cxn>
                <a:cxn ang="0">
                  <a:pos x="0" y="1238"/>
                </a:cxn>
                <a:cxn ang="0">
                  <a:pos x="0" y="1232"/>
                </a:cxn>
                <a:cxn ang="0">
                  <a:pos x="0" y="986"/>
                </a:cxn>
                <a:cxn ang="0">
                  <a:pos x="44" y="986"/>
                </a:cxn>
                <a:cxn ang="0">
                  <a:pos x="44" y="991"/>
                </a:cxn>
                <a:cxn ang="0">
                  <a:pos x="0" y="991"/>
                </a:cxn>
                <a:cxn ang="0">
                  <a:pos x="0" y="986"/>
                </a:cxn>
                <a:cxn ang="0">
                  <a:pos x="0" y="739"/>
                </a:cxn>
                <a:cxn ang="0">
                  <a:pos x="44" y="739"/>
                </a:cxn>
                <a:cxn ang="0">
                  <a:pos x="44" y="745"/>
                </a:cxn>
                <a:cxn ang="0">
                  <a:pos x="0" y="745"/>
                </a:cxn>
                <a:cxn ang="0">
                  <a:pos x="0" y="739"/>
                </a:cxn>
                <a:cxn ang="0">
                  <a:pos x="0" y="493"/>
                </a:cxn>
                <a:cxn ang="0">
                  <a:pos x="44" y="493"/>
                </a:cxn>
                <a:cxn ang="0">
                  <a:pos x="44" y="498"/>
                </a:cxn>
                <a:cxn ang="0">
                  <a:pos x="0" y="498"/>
                </a:cxn>
                <a:cxn ang="0">
                  <a:pos x="0" y="493"/>
                </a:cxn>
                <a:cxn ang="0">
                  <a:pos x="0" y="246"/>
                </a:cxn>
                <a:cxn ang="0">
                  <a:pos x="44" y="246"/>
                </a:cxn>
                <a:cxn ang="0">
                  <a:pos x="44" y="252"/>
                </a:cxn>
                <a:cxn ang="0">
                  <a:pos x="0" y="252"/>
                </a:cxn>
                <a:cxn ang="0">
                  <a:pos x="0" y="246"/>
                </a:cxn>
                <a:cxn ang="0">
                  <a:pos x="0" y="0"/>
                </a:cxn>
                <a:cxn ang="0">
                  <a:pos x="44" y="0"/>
                </a:cxn>
                <a:cxn ang="0">
                  <a:pos x="44" y="5"/>
                </a:cxn>
                <a:cxn ang="0">
                  <a:pos x="0" y="5"/>
                </a:cxn>
                <a:cxn ang="0">
                  <a:pos x="0" y="0"/>
                </a:cxn>
              </a:cxnLst>
              <a:rect l="0" t="0" r="r" b="b"/>
              <a:pathLst>
                <a:path w="44" h="1485">
                  <a:moveTo>
                    <a:pt x="0" y="1479"/>
                  </a:moveTo>
                  <a:lnTo>
                    <a:pt x="44" y="1479"/>
                  </a:lnTo>
                  <a:lnTo>
                    <a:pt x="44" y="1485"/>
                  </a:lnTo>
                  <a:lnTo>
                    <a:pt x="0" y="1485"/>
                  </a:lnTo>
                  <a:lnTo>
                    <a:pt x="0" y="1479"/>
                  </a:lnTo>
                  <a:close/>
                  <a:moveTo>
                    <a:pt x="0" y="1232"/>
                  </a:moveTo>
                  <a:lnTo>
                    <a:pt x="44" y="1232"/>
                  </a:lnTo>
                  <a:lnTo>
                    <a:pt x="44" y="1238"/>
                  </a:lnTo>
                  <a:lnTo>
                    <a:pt x="0" y="1238"/>
                  </a:lnTo>
                  <a:lnTo>
                    <a:pt x="0" y="1232"/>
                  </a:lnTo>
                  <a:close/>
                  <a:moveTo>
                    <a:pt x="0" y="986"/>
                  </a:moveTo>
                  <a:lnTo>
                    <a:pt x="44" y="986"/>
                  </a:lnTo>
                  <a:lnTo>
                    <a:pt x="44" y="991"/>
                  </a:lnTo>
                  <a:lnTo>
                    <a:pt x="0" y="991"/>
                  </a:lnTo>
                  <a:lnTo>
                    <a:pt x="0" y="986"/>
                  </a:lnTo>
                  <a:close/>
                  <a:moveTo>
                    <a:pt x="0" y="739"/>
                  </a:moveTo>
                  <a:lnTo>
                    <a:pt x="44" y="739"/>
                  </a:lnTo>
                  <a:lnTo>
                    <a:pt x="44" y="745"/>
                  </a:lnTo>
                  <a:lnTo>
                    <a:pt x="0" y="745"/>
                  </a:lnTo>
                  <a:lnTo>
                    <a:pt x="0" y="739"/>
                  </a:lnTo>
                  <a:close/>
                  <a:moveTo>
                    <a:pt x="0" y="493"/>
                  </a:moveTo>
                  <a:lnTo>
                    <a:pt x="44" y="493"/>
                  </a:lnTo>
                  <a:lnTo>
                    <a:pt x="44" y="498"/>
                  </a:lnTo>
                  <a:lnTo>
                    <a:pt x="0" y="498"/>
                  </a:lnTo>
                  <a:lnTo>
                    <a:pt x="0" y="493"/>
                  </a:lnTo>
                  <a:close/>
                  <a:moveTo>
                    <a:pt x="0" y="246"/>
                  </a:moveTo>
                  <a:lnTo>
                    <a:pt x="44" y="246"/>
                  </a:lnTo>
                  <a:lnTo>
                    <a:pt x="44" y="252"/>
                  </a:lnTo>
                  <a:lnTo>
                    <a:pt x="0" y="252"/>
                  </a:lnTo>
                  <a:lnTo>
                    <a:pt x="0" y="246"/>
                  </a:lnTo>
                  <a:close/>
                  <a:moveTo>
                    <a:pt x="0" y="0"/>
                  </a:moveTo>
                  <a:lnTo>
                    <a:pt x="44" y="0"/>
                  </a:lnTo>
                  <a:lnTo>
                    <a:pt x="44" y="5"/>
                  </a:lnTo>
                  <a:lnTo>
                    <a:pt x="0" y="5"/>
                  </a:lnTo>
                  <a:lnTo>
                    <a:pt x="0" y="0"/>
                  </a:lnTo>
                  <a:close/>
                </a:path>
              </a:pathLst>
            </a:custGeom>
            <a:solidFill>
              <a:srgbClr val="868686"/>
            </a:solidFill>
            <a:ln w="9525">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32780" name="Rectangle 12"/>
            <p:cNvSpPr>
              <a:spLocks noChangeArrowheads="1"/>
            </p:cNvSpPr>
            <p:nvPr/>
          </p:nvSpPr>
          <p:spPr bwMode="auto">
            <a:xfrm>
              <a:off x="1289546" y="3711748"/>
              <a:ext cx="6667500" cy="9525"/>
            </a:xfrm>
            <a:prstGeom prst="rect">
              <a:avLst/>
            </a:prstGeom>
            <a:solidFill>
              <a:srgbClr val="868686"/>
            </a:solidFill>
            <a:ln w="9525">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es-MX"/>
            </a:p>
          </p:txBody>
        </p:sp>
        <p:sp>
          <p:nvSpPr>
            <p:cNvPr id="32781" name="Freeform 13"/>
            <p:cNvSpPr>
              <a:spLocks noEditPoints="1"/>
            </p:cNvSpPr>
            <p:nvPr/>
          </p:nvSpPr>
          <p:spPr bwMode="auto">
            <a:xfrm>
              <a:off x="1289546" y="3711748"/>
              <a:ext cx="6677025" cy="79375"/>
            </a:xfrm>
            <a:custGeom>
              <a:avLst/>
              <a:gdLst/>
              <a:ahLst/>
              <a:cxnLst>
                <a:cxn ang="0">
                  <a:pos x="6" y="0"/>
                </a:cxn>
                <a:cxn ang="0">
                  <a:pos x="6" y="50"/>
                </a:cxn>
                <a:cxn ang="0">
                  <a:pos x="0" y="50"/>
                </a:cxn>
                <a:cxn ang="0">
                  <a:pos x="0" y="0"/>
                </a:cxn>
                <a:cxn ang="0">
                  <a:pos x="6" y="0"/>
                </a:cxn>
                <a:cxn ang="0">
                  <a:pos x="846" y="0"/>
                </a:cxn>
                <a:cxn ang="0">
                  <a:pos x="846" y="50"/>
                </a:cxn>
                <a:cxn ang="0">
                  <a:pos x="840" y="50"/>
                </a:cxn>
                <a:cxn ang="0">
                  <a:pos x="840" y="0"/>
                </a:cxn>
                <a:cxn ang="0">
                  <a:pos x="846" y="0"/>
                </a:cxn>
                <a:cxn ang="0">
                  <a:pos x="1686" y="0"/>
                </a:cxn>
                <a:cxn ang="0">
                  <a:pos x="1686" y="50"/>
                </a:cxn>
                <a:cxn ang="0">
                  <a:pos x="1680" y="50"/>
                </a:cxn>
                <a:cxn ang="0">
                  <a:pos x="1680" y="0"/>
                </a:cxn>
                <a:cxn ang="0">
                  <a:pos x="1686" y="0"/>
                </a:cxn>
                <a:cxn ang="0">
                  <a:pos x="2526" y="0"/>
                </a:cxn>
                <a:cxn ang="0">
                  <a:pos x="2526" y="50"/>
                </a:cxn>
                <a:cxn ang="0">
                  <a:pos x="2520" y="50"/>
                </a:cxn>
                <a:cxn ang="0">
                  <a:pos x="2520" y="0"/>
                </a:cxn>
                <a:cxn ang="0">
                  <a:pos x="2526" y="0"/>
                </a:cxn>
                <a:cxn ang="0">
                  <a:pos x="3366" y="0"/>
                </a:cxn>
                <a:cxn ang="0">
                  <a:pos x="3366" y="50"/>
                </a:cxn>
                <a:cxn ang="0">
                  <a:pos x="3360" y="50"/>
                </a:cxn>
                <a:cxn ang="0">
                  <a:pos x="3360" y="0"/>
                </a:cxn>
                <a:cxn ang="0">
                  <a:pos x="3366" y="0"/>
                </a:cxn>
                <a:cxn ang="0">
                  <a:pos x="4206" y="0"/>
                </a:cxn>
                <a:cxn ang="0">
                  <a:pos x="4206" y="50"/>
                </a:cxn>
                <a:cxn ang="0">
                  <a:pos x="4200" y="50"/>
                </a:cxn>
                <a:cxn ang="0">
                  <a:pos x="4200" y="0"/>
                </a:cxn>
                <a:cxn ang="0">
                  <a:pos x="4206" y="0"/>
                </a:cxn>
              </a:cxnLst>
              <a:rect l="0" t="0" r="r" b="b"/>
              <a:pathLst>
                <a:path w="4206" h="50">
                  <a:moveTo>
                    <a:pt x="6" y="0"/>
                  </a:moveTo>
                  <a:lnTo>
                    <a:pt x="6" y="50"/>
                  </a:lnTo>
                  <a:lnTo>
                    <a:pt x="0" y="50"/>
                  </a:lnTo>
                  <a:lnTo>
                    <a:pt x="0" y="0"/>
                  </a:lnTo>
                  <a:lnTo>
                    <a:pt x="6" y="0"/>
                  </a:lnTo>
                  <a:close/>
                  <a:moveTo>
                    <a:pt x="846" y="0"/>
                  </a:moveTo>
                  <a:lnTo>
                    <a:pt x="846" y="50"/>
                  </a:lnTo>
                  <a:lnTo>
                    <a:pt x="840" y="50"/>
                  </a:lnTo>
                  <a:lnTo>
                    <a:pt x="840" y="0"/>
                  </a:lnTo>
                  <a:lnTo>
                    <a:pt x="846" y="0"/>
                  </a:lnTo>
                  <a:close/>
                  <a:moveTo>
                    <a:pt x="1686" y="0"/>
                  </a:moveTo>
                  <a:lnTo>
                    <a:pt x="1686" y="50"/>
                  </a:lnTo>
                  <a:lnTo>
                    <a:pt x="1680" y="50"/>
                  </a:lnTo>
                  <a:lnTo>
                    <a:pt x="1680" y="0"/>
                  </a:lnTo>
                  <a:lnTo>
                    <a:pt x="1686" y="0"/>
                  </a:lnTo>
                  <a:close/>
                  <a:moveTo>
                    <a:pt x="2526" y="0"/>
                  </a:moveTo>
                  <a:lnTo>
                    <a:pt x="2526" y="50"/>
                  </a:lnTo>
                  <a:lnTo>
                    <a:pt x="2520" y="50"/>
                  </a:lnTo>
                  <a:lnTo>
                    <a:pt x="2520" y="0"/>
                  </a:lnTo>
                  <a:lnTo>
                    <a:pt x="2526" y="0"/>
                  </a:lnTo>
                  <a:close/>
                  <a:moveTo>
                    <a:pt x="3366" y="0"/>
                  </a:moveTo>
                  <a:lnTo>
                    <a:pt x="3366" y="50"/>
                  </a:lnTo>
                  <a:lnTo>
                    <a:pt x="3360" y="50"/>
                  </a:lnTo>
                  <a:lnTo>
                    <a:pt x="3360" y="0"/>
                  </a:lnTo>
                  <a:lnTo>
                    <a:pt x="3366" y="0"/>
                  </a:lnTo>
                  <a:close/>
                  <a:moveTo>
                    <a:pt x="4206" y="0"/>
                  </a:moveTo>
                  <a:lnTo>
                    <a:pt x="4206" y="50"/>
                  </a:lnTo>
                  <a:lnTo>
                    <a:pt x="4200" y="50"/>
                  </a:lnTo>
                  <a:lnTo>
                    <a:pt x="4200" y="0"/>
                  </a:lnTo>
                  <a:lnTo>
                    <a:pt x="4206" y="0"/>
                  </a:lnTo>
                  <a:close/>
                </a:path>
              </a:pathLst>
            </a:custGeom>
            <a:solidFill>
              <a:srgbClr val="868686"/>
            </a:solidFill>
            <a:ln w="9525">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32782" name="Rectangle 14"/>
            <p:cNvSpPr>
              <a:spLocks noChangeArrowheads="1"/>
            </p:cNvSpPr>
            <p:nvPr/>
          </p:nvSpPr>
          <p:spPr bwMode="auto">
            <a:xfrm>
              <a:off x="1432421" y="2233786"/>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29</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83" name="Rectangle 15"/>
            <p:cNvSpPr>
              <a:spLocks noChangeArrowheads="1"/>
            </p:cNvSpPr>
            <p:nvPr/>
          </p:nvSpPr>
          <p:spPr bwMode="auto">
            <a:xfrm>
              <a:off x="2677021" y="2144886"/>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32</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84" name="Rectangle 16"/>
            <p:cNvSpPr>
              <a:spLocks noChangeArrowheads="1"/>
            </p:cNvSpPr>
            <p:nvPr/>
          </p:nvSpPr>
          <p:spPr bwMode="auto">
            <a:xfrm>
              <a:off x="4045446" y="2475086"/>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23</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85" name="Rectangle 17"/>
            <p:cNvSpPr>
              <a:spLocks noChangeArrowheads="1"/>
            </p:cNvSpPr>
            <p:nvPr/>
          </p:nvSpPr>
          <p:spPr bwMode="auto">
            <a:xfrm>
              <a:off x="5432921" y="2305223"/>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27</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86" name="Rectangle 18"/>
            <p:cNvSpPr>
              <a:spLocks noChangeArrowheads="1"/>
            </p:cNvSpPr>
            <p:nvPr/>
          </p:nvSpPr>
          <p:spPr bwMode="auto">
            <a:xfrm>
              <a:off x="6694984" y="2243311"/>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29</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87" name="Rectangle 19"/>
            <p:cNvSpPr>
              <a:spLocks noChangeArrowheads="1"/>
            </p:cNvSpPr>
            <p:nvPr/>
          </p:nvSpPr>
          <p:spPr bwMode="auto">
            <a:xfrm>
              <a:off x="1689596" y="2100436"/>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33</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88" name="Rectangle 20"/>
            <p:cNvSpPr>
              <a:spLocks noChangeArrowheads="1"/>
            </p:cNvSpPr>
            <p:nvPr/>
          </p:nvSpPr>
          <p:spPr bwMode="auto">
            <a:xfrm>
              <a:off x="2970709" y="1443211"/>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49</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89" name="Rectangle 21"/>
            <p:cNvSpPr>
              <a:spLocks noChangeArrowheads="1"/>
            </p:cNvSpPr>
            <p:nvPr/>
          </p:nvSpPr>
          <p:spPr bwMode="auto">
            <a:xfrm>
              <a:off x="4283968" y="1052736"/>
              <a:ext cx="246862" cy="2923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dirty="0" smtClean="0">
                  <a:ln>
                    <a:noFill/>
                  </a:ln>
                  <a:solidFill>
                    <a:srgbClr val="000099"/>
                  </a:solidFill>
                  <a:effectLst/>
                  <a:latin typeface="Calibri" pitchFamily="34" charset="0"/>
                  <a:cs typeface="Arial" pitchFamily="34" charset="0"/>
                </a:rPr>
                <a:t>60</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90" name="Rectangle 22"/>
            <p:cNvSpPr>
              <a:spLocks noChangeArrowheads="1"/>
            </p:cNvSpPr>
            <p:nvPr/>
          </p:nvSpPr>
          <p:spPr bwMode="auto">
            <a:xfrm>
              <a:off x="5645646" y="1744836"/>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42</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91" name="Rectangle 23"/>
            <p:cNvSpPr>
              <a:spLocks noChangeArrowheads="1"/>
            </p:cNvSpPr>
            <p:nvPr/>
          </p:nvSpPr>
          <p:spPr bwMode="auto">
            <a:xfrm>
              <a:off x="6971209" y="2189336"/>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30</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92" name="Rectangle 24"/>
            <p:cNvSpPr>
              <a:spLocks noChangeArrowheads="1"/>
            </p:cNvSpPr>
            <p:nvPr/>
          </p:nvSpPr>
          <p:spPr bwMode="auto">
            <a:xfrm>
              <a:off x="1917899" y="3079923"/>
              <a:ext cx="1170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smtClean="0">
                  <a:ln>
                    <a:noFill/>
                  </a:ln>
                  <a:solidFill>
                    <a:srgbClr val="000099"/>
                  </a:solidFill>
                  <a:effectLst/>
                  <a:latin typeface="Calibri" pitchFamily="34" charset="0"/>
                  <a:cs typeface="Arial" pitchFamily="34" charset="0"/>
                </a:rPr>
                <a:t>8</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93" name="Rectangle 25"/>
            <p:cNvSpPr>
              <a:spLocks noChangeArrowheads="1"/>
            </p:cNvSpPr>
            <p:nvPr/>
          </p:nvSpPr>
          <p:spPr bwMode="auto">
            <a:xfrm>
              <a:off x="3237409" y="3018011"/>
              <a:ext cx="1170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9</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94" name="Rectangle 26"/>
            <p:cNvSpPr>
              <a:spLocks noChangeArrowheads="1"/>
            </p:cNvSpPr>
            <p:nvPr/>
          </p:nvSpPr>
          <p:spPr bwMode="auto">
            <a:xfrm>
              <a:off x="4508996" y="2625898"/>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19</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95" name="Rectangle 27"/>
            <p:cNvSpPr>
              <a:spLocks noChangeArrowheads="1"/>
            </p:cNvSpPr>
            <p:nvPr/>
          </p:nvSpPr>
          <p:spPr bwMode="auto">
            <a:xfrm>
              <a:off x="5884441" y="2589837"/>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smtClean="0">
                  <a:ln>
                    <a:noFill/>
                  </a:ln>
                  <a:solidFill>
                    <a:srgbClr val="000099"/>
                  </a:solidFill>
                  <a:effectLst/>
                  <a:latin typeface="Calibri" pitchFamily="34" charset="0"/>
                  <a:cs typeface="Arial" pitchFamily="34" charset="0"/>
                </a:rPr>
                <a:t>20</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96" name="Rectangle 28"/>
            <p:cNvSpPr>
              <a:spLocks noChangeArrowheads="1"/>
            </p:cNvSpPr>
            <p:nvPr/>
          </p:nvSpPr>
          <p:spPr bwMode="auto">
            <a:xfrm>
              <a:off x="7220446" y="1959148"/>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36</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97" name="Rectangle 29"/>
            <p:cNvSpPr>
              <a:spLocks noChangeArrowheads="1"/>
            </p:cNvSpPr>
            <p:nvPr/>
          </p:nvSpPr>
          <p:spPr bwMode="auto">
            <a:xfrm>
              <a:off x="2108696" y="3284711"/>
              <a:ext cx="1170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2</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98" name="Rectangle 30"/>
            <p:cNvSpPr>
              <a:spLocks noChangeArrowheads="1"/>
            </p:cNvSpPr>
            <p:nvPr/>
          </p:nvSpPr>
          <p:spPr bwMode="auto">
            <a:xfrm>
              <a:off x="3442196" y="3052936"/>
              <a:ext cx="1170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8</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799" name="Rectangle 31"/>
            <p:cNvSpPr>
              <a:spLocks noChangeArrowheads="1"/>
            </p:cNvSpPr>
            <p:nvPr/>
          </p:nvSpPr>
          <p:spPr bwMode="auto">
            <a:xfrm>
              <a:off x="4775696" y="3018011"/>
              <a:ext cx="1170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9</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800" name="Rectangle 32"/>
            <p:cNvSpPr>
              <a:spLocks noChangeArrowheads="1"/>
            </p:cNvSpPr>
            <p:nvPr/>
          </p:nvSpPr>
          <p:spPr bwMode="auto">
            <a:xfrm>
              <a:off x="6062926" y="2872358"/>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smtClean="0">
                  <a:ln>
                    <a:noFill/>
                  </a:ln>
                  <a:solidFill>
                    <a:srgbClr val="000099"/>
                  </a:solidFill>
                  <a:effectLst/>
                  <a:latin typeface="Calibri" pitchFamily="34" charset="0"/>
                  <a:cs typeface="Arial" pitchFamily="34" charset="0"/>
                </a:rPr>
                <a:t>14</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32801" name="Rectangle 33"/>
            <p:cNvSpPr>
              <a:spLocks noChangeArrowheads="1"/>
            </p:cNvSpPr>
            <p:nvPr/>
          </p:nvSpPr>
          <p:spPr bwMode="auto">
            <a:xfrm>
              <a:off x="7379196" y="2724323"/>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17</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802" name="Rectangle 34"/>
            <p:cNvSpPr>
              <a:spLocks noChangeArrowheads="1"/>
            </p:cNvSpPr>
            <p:nvPr/>
          </p:nvSpPr>
          <p:spPr bwMode="auto">
            <a:xfrm>
              <a:off x="2311896" y="3364086"/>
              <a:ext cx="249238" cy="3556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smtClean="0">
                  <a:ln>
                    <a:noFill/>
                  </a:ln>
                  <a:solidFill>
                    <a:srgbClr val="000099"/>
                  </a:solidFill>
                  <a:effectLst/>
                  <a:latin typeface="Calibri" pitchFamily="34" charset="0"/>
                  <a:cs typeface="Arial" pitchFamily="34" charset="0"/>
                </a:rPr>
                <a:t>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2803" name="Rectangle 35"/>
            <p:cNvSpPr>
              <a:spLocks noChangeArrowheads="1"/>
            </p:cNvSpPr>
            <p:nvPr/>
          </p:nvSpPr>
          <p:spPr bwMode="auto">
            <a:xfrm>
              <a:off x="3645396" y="3364086"/>
              <a:ext cx="249238" cy="3556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smtClean="0">
                  <a:ln>
                    <a:noFill/>
                  </a:ln>
                  <a:solidFill>
                    <a:srgbClr val="000099"/>
                  </a:solidFill>
                  <a:effectLst/>
                  <a:latin typeface="Calibri" pitchFamily="34" charset="0"/>
                  <a:cs typeface="Arial" pitchFamily="34" charset="0"/>
                </a:rPr>
                <a:t>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2804" name="Rectangle 36"/>
            <p:cNvSpPr>
              <a:spLocks noChangeArrowheads="1"/>
            </p:cNvSpPr>
            <p:nvPr/>
          </p:nvSpPr>
          <p:spPr bwMode="auto">
            <a:xfrm>
              <a:off x="4978896" y="3284711"/>
              <a:ext cx="1170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2</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805" name="Rectangle 37"/>
            <p:cNvSpPr>
              <a:spLocks noChangeArrowheads="1"/>
            </p:cNvSpPr>
            <p:nvPr/>
          </p:nvSpPr>
          <p:spPr bwMode="auto">
            <a:xfrm>
              <a:off x="6312396" y="3329161"/>
              <a:ext cx="249238" cy="3556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dirty="0" smtClean="0">
                  <a:ln>
                    <a:noFill/>
                  </a:ln>
                  <a:solidFill>
                    <a:srgbClr val="000099"/>
                  </a:solidFill>
                  <a:effectLst/>
                  <a:latin typeface="Calibri" pitchFamily="34" charset="0"/>
                  <a:cs typeface="Arial" pitchFamily="34" charset="0"/>
                </a:rPr>
                <a:t>1</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806" name="Rectangle 38"/>
            <p:cNvSpPr>
              <a:spLocks noChangeArrowheads="1"/>
            </p:cNvSpPr>
            <p:nvPr/>
          </p:nvSpPr>
          <p:spPr bwMode="auto">
            <a:xfrm>
              <a:off x="7645896" y="3296017"/>
              <a:ext cx="1170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99"/>
                  </a:solidFill>
                  <a:effectLst/>
                  <a:latin typeface="Calibri" pitchFamily="34" charset="0"/>
                  <a:cs typeface="Arial" pitchFamily="34" charset="0"/>
                </a:rPr>
                <a:t>3</a:t>
              </a:r>
              <a:endParaRPr kumimoji="0" lang="es-MX" sz="1600" b="0" i="0" u="none" strike="noStrike" cap="none" normalizeH="0" baseline="0" smtClean="0">
                <a:ln>
                  <a:noFill/>
                </a:ln>
                <a:solidFill>
                  <a:schemeClr val="tx1"/>
                </a:solidFill>
                <a:effectLst/>
                <a:latin typeface="Arial" pitchFamily="34" charset="0"/>
                <a:cs typeface="Arial" pitchFamily="34" charset="0"/>
              </a:endParaRPr>
            </a:p>
          </p:txBody>
        </p:sp>
        <p:sp>
          <p:nvSpPr>
            <p:cNvPr id="32807" name="Rectangle 39"/>
            <p:cNvSpPr>
              <a:spLocks noChangeArrowheads="1"/>
            </p:cNvSpPr>
            <p:nvPr/>
          </p:nvSpPr>
          <p:spPr bwMode="auto">
            <a:xfrm>
              <a:off x="952996" y="3551411"/>
              <a:ext cx="249238" cy="3556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900" b="0" i="0" u="none" strike="noStrike" cap="none" normalizeH="0" baseline="0" smtClean="0">
                  <a:ln>
                    <a:noFill/>
                  </a:ln>
                  <a:solidFill>
                    <a:srgbClr val="262626"/>
                  </a:solidFill>
                  <a:effectLst/>
                  <a:latin typeface="Calibri" pitchFamily="34" charset="0"/>
                  <a:cs typeface="Arial" pitchFamily="34" charset="0"/>
                </a:rPr>
                <a:t>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2808" name="Rectangle 40"/>
            <p:cNvSpPr>
              <a:spLocks noChangeArrowheads="1"/>
            </p:cNvSpPr>
            <p:nvPr/>
          </p:nvSpPr>
          <p:spPr bwMode="auto">
            <a:xfrm>
              <a:off x="827584" y="3159298"/>
              <a:ext cx="373063" cy="3556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900" b="0" i="0" u="none" strike="noStrike" cap="none" normalizeH="0" baseline="0" smtClean="0">
                  <a:ln>
                    <a:noFill/>
                  </a:ln>
                  <a:solidFill>
                    <a:srgbClr val="262626"/>
                  </a:solidFill>
                  <a:effectLst/>
                  <a:latin typeface="Calibri" pitchFamily="34" charset="0"/>
                  <a:cs typeface="Arial" pitchFamily="34" charset="0"/>
                </a:rPr>
                <a:t>10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2809" name="Rectangle 41"/>
            <p:cNvSpPr>
              <a:spLocks noChangeArrowheads="1"/>
            </p:cNvSpPr>
            <p:nvPr/>
          </p:nvSpPr>
          <p:spPr bwMode="auto">
            <a:xfrm>
              <a:off x="827584" y="2768773"/>
              <a:ext cx="373063" cy="3556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900" b="0" i="0" u="none" strike="noStrike" cap="none" normalizeH="0" baseline="0" smtClean="0">
                  <a:ln>
                    <a:noFill/>
                  </a:ln>
                  <a:solidFill>
                    <a:srgbClr val="262626"/>
                  </a:solidFill>
                  <a:effectLst/>
                  <a:latin typeface="Calibri" pitchFamily="34" charset="0"/>
                  <a:cs typeface="Arial" pitchFamily="34" charset="0"/>
                </a:rPr>
                <a:t>20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2810" name="Rectangle 42"/>
            <p:cNvSpPr>
              <a:spLocks noChangeArrowheads="1"/>
            </p:cNvSpPr>
            <p:nvPr/>
          </p:nvSpPr>
          <p:spPr bwMode="auto">
            <a:xfrm>
              <a:off x="827584" y="2376661"/>
              <a:ext cx="373063" cy="3556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900" b="0" i="0" u="none" strike="noStrike" cap="none" normalizeH="0" baseline="0" smtClean="0">
                  <a:ln>
                    <a:noFill/>
                  </a:ln>
                  <a:solidFill>
                    <a:srgbClr val="262626"/>
                  </a:solidFill>
                  <a:effectLst/>
                  <a:latin typeface="Calibri" pitchFamily="34" charset="0"/>
                  <a:cs typeface="Arial" pitchFamily="34" charset="0"/>
                </a:rPr>
                <a:t>30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2811" name="Rectangle 43"/>
            <p:cNvSpPr>
              <a:spLocks noChangeArrowheads="1"/>
            </p:cNvSpPr>
            <p:nvPr/>
          </p:nvSpPr>
          <p:spPr bwMode="auto">
            <a:xfrm>
              <a:off x="827584" y="1986136"/>
              <a:ext cx="373063" cy="3556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900" b="0" i="0" u="none" strike="noStrike" cap="none" normalizeH="0" baseline="0" smtClean="0">
                  <a:ln>
                    <a:noFill/>
                  </a:ln>
                  <a:solidFill>
                    <a:srgbClr val="262626"/>
                  </a:solidFill>
                  <a:effectLst/>
                  <a:latin typeface="Calibri" pitchFamily="34" charset="0"/>
                  <a:cs typeface="Arial" pitchFamily="34" charset="0"/>
                </a:rPr>
                <a:t>40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2812" name="Rectangle 44"/>
            <p:cNvSpPr>
              <a:spLocks noChangeArrowheads="1"/>
            </p:cNvSpPr>
            <p:nvPr/>
          </p:nvSpPr>
          <p:spPr bwMode="auto">
            <a:xfrm>
              <a:off x="827584" y="1594023"/>
              <a:ext cx="373063" cy="3556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900" b="0" i="0" u="none" strike="noStrike" cap="none" normalizeH="0" baseline="0" smtClean="0">
                  <a:ln>
                    <a:noFill/>
                  </a:ln>
                  <a:solidFill>
                    <a:srgbClr val="262626"/>
                  </a:solidFill>
                  <a:effectLst/>
                  <a:latin typeface="Calibri" pitchFamily="34" charset="0"/>
                  <a:cs typeface="Arial" pitchFamily="34" charset="0"/>
                </a:rPr>
                <a:t>50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2813" name="Rectangle 45"/>
            <p:cNvSpPr>
              <a:spLocks noChangeArrowheads="1"/>
            </p:cNvSpPr>
            <p:nvPr/>
          </p:nvSpPr>
          <p:spPr bwMode="auto">
            <a:xfrm>
              <a:off x="827584" y="1201911"/>
              <a:ext cx="373063" cy="3556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900" b="0" i="0" u="none" strike="noStrike" cap="none" normalizeH="0" baseline="0" smtClean="0">
                  <a:ln>
                    <a:noFill/>
                  </a:ln>
                  <a:solidFill>
                    <a:srgbClr val="262626"/>
                  </a:solidFill>
                  <a:effectLst/>
                  <a:latin typeface="Calibri" pitchFamily="34" charset="0"/>
                  <a:cs typeface="Arial" pitchFamily="34" charset="0"/>
                </a:rPr>
                <a:t>60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2814" name="Rectangle 46"/>
          <p:cNvSpPr>
            <a:spLocks noChangeArrowheads="1"/>
          </p:cNvSpPr>
          <p:nvPr/>
        </p:nvSpPr>
        <p:spPr bwMode="auto">
          <a:xfrm>
            <a:off x="1716584" y="3789040"/>
            <a:ext cx="416781"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smtClean="0">
                <a:ln>
                  <a:noFill/>
                </a:ln>
                <a:solidFill>
                  <a:srgbClr val="262626"/>
                </a:solidFill>
                <a:effectLst/>
                <a:latin typeface="Calibri" pitchFamily="34" charset="0"/>
                <a:cs typeface="Arial" pitchFamily="34" charset="0"/>
              </a:rPr>
              <a:t>2007</a:t>
            </a:r>
            <a:endParaRPr kumimoji="0" lang="es-MX" sz="1400" b="1" i="0" u="none" strike="noStrike" cap="none" normalizeH="0" baseline="0" smtClean="0">
              <a:ln>
                <a:noFill/>
              </a:ln>
              <a:solidFill>
                <a:schemeClr val="tx1"/>
              </a:solidFill>
              <a:effectLst/>
              <a:latin typeface="Arial" pitchFamily="34" charset="0"/>
              <a:cs typeface="Arial" pitchFamily="34" charset="0"/>
            </a:endParaRPr>
          </a:p>
        </p:txBody>
      </p:sp>
      <p:sp>
        <p:nvSpPr>
          <p:cNvPr id="32815" name="Rectangle 47"/>
          <p:cNvSpPr>
            <a:spLocks noChangeArrowheads="1"/>
          </p:cNvSpPr>
          <p:nvPr/>
        </p:nvSpPr>
        <p:spPr bwMode="auto">
          <a:xfrm>
            <a:off x="3050084" y="3789040"/>
            <a:ext cx="416781"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2008</a:t>
            </a:r>
            <a:endParaRPr kumimoji="0" lang="es-MX" sz="1400" b="1" i="0" u="none" strike="noStrike" cap="none" normalizeH="0" baseline="0" dirty="0" smtClean="0">
              <a:ln>
                <a:noFill/>
              </a:ln>
              <a:solidFill>
                <a:schemeClr val="tx1"/>
              </a:solidFill>
              <a:effectLst/>
              <a:latin typeface="Arial" pitchFamily="34" charset="0"/>
              <a:cs typeface="Arial" pitchFamily="34" charset="0"/>
            </a:endParaRPr>
          </a:p>
        </p:txBody>
      </p:sp>
      <p:sp>
        <p:nvSpPr>
          <p:cNvPr id="32816" name="Rectangle 48"/>
          <p:cNvSpPr>
            <a:spLocks noChangeArrowheads="1"/>
          </p:cNvSpPr>
          <p:nvPr/>
        </p:nvSpPr>
        <p:spPr bwMode="auto">
          <a:xfrm>
            <a:off x="4383584" y="3789040"/>
            <a:ext cx="416781"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smtClean="0">
                <a:ln>
                  <a:noFill/>
                </a:ln>
                <a:solidFill>
                  <a:srgbClr val="262626"/>
                </a:solidFill>
                <a:effectLst/>
                <a:latin typeface="Calibri" pitchFamily="34" charset="0"/>
                <a:cs typeface="Arial" pitchFamily="34" charset="0"/>
              </a:rPr>
              <a:t>2009</a:t>
            </a:r>
            <a:endParaRPr kumimoji="0" lang="es-MX" sz="1400" b="1" i="0" u="none" strike="noStrike" cap="none" normalizeH="0" baseline="0" smtClean="0">
              <a:ln>
                <a:noFill/>
              </a:ln>
              <a:solidFill>
                <a:schemeClr val="tx1"/>
              </a:solidFill>
              <a:effectLst/>
              <a:latin typeface="Arial" pitchFamily="34" charset="0"/>
              <a:cs typeface="Arial" pitchFamily="34" charset="0"/>
            </a:endParaRPr>
          </a:p>
        </p:txBody>
      </p:sp>
      <p:sp>
        <p:nvSpPr>
          <p:cNvPr id="32817" name="Rectangle 49"/>
          <p:cNvSpPr>
            <a:spLocks noChangeArrowheads="1"/>
          </p:cNvSpPr>
          <p:nvPr/>
        </p:nvSpPr>
        <p:spPr bwMode="auto">
          <a:xfrm>
            <a:off x="5717084" y="3789040"/>
            <a:ext cx="416781"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smtClean="0">
                <a:ln>
                  <a:noFill/>
                </a:ln>
                <a:solidFill>
                  <a:srgbClr val="262626"/>
                </a:solidFill>
                <a:effectLst/>
                <a:latin typeface="Calibri" pitchFamily="34" charset="0"/>
                <a:cs typeface="Arial" pitchFamily="34" charset="0"/>
              </a:rPr>
              <a:t>2010</a:t>
            </a:r>
            <a:endParaRPr kumimoji="0" lang="es-MX" sz="1400" b="1" i="0" u="none" strike="noStrike" cap="none" normalizeH="0" baseline="0" smtClean="0">
              <a:ln>
                <a:noFill/>
              </a:ln>
              <a:solidFill>
                <a:schemeClr val="tx1"/>
              </a:solidFill>
              <a:effectLst/>
              <a:latin typeface="Arial" pitchFamily="34" charset="0"/>
              <a:cs typeface="Arial" pitchFamily="34" charset="0"/>
            </a:endParaRPr>
          </a:p>
        </p:txBody>
      </p:sp>
      <p:sp>
        <p:nvSpPr>
          <p:cNvPr id="32818" name="Rectangle 50"/>
          <p:cNvSpPr>
            <a:spLocks noChangeArrowheads="1"/>
          </p:cNvSpPr>
          <p:nvPr/>
        </p:nvSpPr>
        <p:spPr bwMode="auto">
          <a:xfrm>
            <a:off x="7050584" y="3789040"/>
            <a:ext cx="416781"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smtClean="0">
                <a:ln>
                  <a:noFill/>
                </a:ln>
                <a:solidFill>
                  <a:srgbClr val="262626"/>
                </a:solidFill>
                <a:effectLst/>
                <a:latin typeface="Calibri" pitchFamily="34" charset="0"/>
                <a:cs typeface="Arial" pitchFamily="34" charset="0"/>
              </a:rPr>
              <a:t>2011</a:t>
            </a:r>
            <a:endParaRPr kumimoji="0" lang="es-MX" sz="1400" b="1" i="0" u="none" strike="noStrike" cap="none" normalizeH="0" baseline="0" smtClean="0">
              <a:ln>
                <a:noFill/>
              </a:ln>
              <a:solidFill>
                <a:schemeClr val="tx1"/>
              </a:solidFill>
              <a:effectLst/>
              <a:latin typeface="Arial" pitchFamily="34" charset="0"/>
              <a:cs typeface="Arial" pitchFamily="34" charset="0"/>
            </a:endParaRPr>
          </a:p>
        </p:txBody>
      </p:sp>
      <p:sp>
        <p:nvSpPr>
          <p:cNvPr id="32819" name="Rectangle 51"/>
          <p:cNvSpPr>
            <a:spLocks noChangeArrowheads="1"/>
          </p:cNvSpPr>
          <p:nvPr/>
        </p:nvSpPr>
        <p:spPr bwMode="auto">
          <a:xfrm>
            <a:off x="915027" y="4977110"/>
            <a:ext cx="142875" cy="133350"/>
          </a:xfrm>
          <a:prstGeom prst="rect">
            <a:avLst/>
          </a:prstGeom>
          <a:solidFill>
            <a:srgbClr val="00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400"/>
          </a:p>
        </p:txBody>
      </p:sp>
      <p:sp>
        <p:nvSpPr>
          <p:cNvPr id="32820" name="Rectangle 52"/>
          <p:cNvSpPr>
            <a:spLocks noChangeArrowheads="1"/>
          </p:cNvSpPr>
          <p:nvPr/>
        </p:nvSpPr>
        <p:spPr bwMode="auto">
          <a:xfrm>
            <a:off x="1081712" y="4915734"/>
            <a:ext cx="1098058"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000099"/>
                </a:solidFill>
                <a:effectLst/>
                <a:latin typeface="Calibri" pitchFamily="34" charset="0"/>
                <a:cs typeface="Arial" pitchFamily="34" charset="0"/>
              </a:rPr>
              <a:t>Menor que 1</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2821" name="Rectangle 53"/>
          <p:cNvSpPr>
            <a:spLocks noChangeArrowheads="1"/>
          </p:cNvSpPr>
          <p:nvPr/>
        </p:nvSpPr>
        <p:spPr bwMode="auto">
          <a:xfrm>
            <a:off x="917945" y="5255617"/>
            <a:ext cx="142875" cy="133350"/>
          </a:xfrm>
          <a:prstGeom prst="rect">
            <a:avLst/>
          </a:prstGeom>
          <a:solidFill>
            <a:srgbClr val="0070C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400"/>
          </a:p>
        </p:txBody>
      </p:sp>
      <p:sp>
        <p:nvSpPr>
          <p:cNvPr id="32822" name="Rectangle 54"/>
          <p:cNvSpPr>
            <a:spLocks noChangeArrowheads="1"/>
          </p:cNvSpPr>
          <p:nvPr/>
        </p:nvSpPr>
        <p:spPr bwMode="auto">
          <a:xfrm>
            <a:off x="1086218" y="5194240"/>
            <a:ext cx="898259"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000099"/>
                </a:solidFill>
                <a:effectLst/>
                <a:latin typeface="Calibri" pitchFamily="34" charset="0"/>
                <a:cs typeface="Arial" pitchFamily="34" charset="0"/>
              </a:rPr>
              <a:t>Entre 1 y 2</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2823" name="Rectangle 55"/>
          <p:cNvSpPr>
            <a:spLocks noChangeArrowheads="1"/>
          </p:cNvSpPr>
          <p:nvPr/>
        </p:nvSpPr>
        <p:spPr bwMode="auto">
          <a:xfrm>
            <a:off x="924547" y="5553174"/>
            <a:ext cx="133350" cy="13335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400"/>
          </a:p>
        </p:txBody>
      </p:sp>
      <p:sp>
        <p:nvSpPr>
          <p:cNvPr id="32824" name="Rectangle 56"/>
          <p:cNvSpPr>
            <a:spLocks noChangeArrowheads="1"/>
          </p:cNvSpPr>
          <p:nvPr/>
        </p:nvSpPr>
        <p:spPr bwMode="auto">
          <a:xfrm>
            <a:off x="1095742" y="5487035"/>
            <a:ext cx="898259"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000099"/>
                </a:solidFill>
                <a:effectLst/>
                <a:latin typeface="Calibri" pitchFamily="34" charset="0"/>
                <a:cs typeface="Arial" pitchFamily="34" charset="0"/>
              </a:rPr>
              <a:t>Entre 2 y 3</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2825" name="Rectangle 57"/>
          <p:cNvSpPr>
            <a:spLocks noChangeArrowheads="1"/>
          </p:cNvSpPr>
          <p:nvPr/>
        </p:nvSpPr>
        <p:spPr bwMode="auto">
          <a:xfrm>
            <a:off x="923528" y="5807865"/>
            <a:ext cx="133350" cy="133350"/>
          </a:xfrm>
          <a:prstGeom prst="rect">
            <a:avLst/>
          </a:prstGeom>
          <a:solidFill>
            <a:srgbClr val="31859C"/>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400"/>
          </a:p>
        </p:txBody>
      </p:sp>
      <p:sp>
        <p:nvSpPr>
          <p:cNvPr id="32826" name="Rectangle 58"/>
          <p:cNvSpPr>
            <a:spLocks noChangeArrowheads="1"/>
          </p:cNvSpPr>
          <p:nvPr/>
        </p:nvSpPr>
        <p:spPr bwMode="auto">
          <a:xfrm>
            <a:off x="1110853" y="5747545"/>
            <a:ext cx="898259"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000099"/>
                </a:solidFill>
                <a:effectLst/>
                <a:latin typeface="Calibri" pitchFamily="34" charset="0"/>
                <a:cs typeface="Arial" pitchFamily="34" charset="0"/>
              </a:rPr>
              <a:t>Entre 3 y 5</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2827" name="Rectangle 59"/>
          <p:cNvSpPr>
            <a:spLocks noChangeArrowheads="1"/>
          </p:cNvSpPr>
          <p:nvPr/>
        </p:nvSpPr>
        <p:spPr bwMode="auto">
          <a:xfrm>
            <a:off x="928291" y="6095897"/>
            <a:ext cx="142875" cy="133350"/>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400"/>
          </a:p>
        </p:txBody>
      </p:sp>
      <p:sp>
        <p:nvSpPr>
          <p:cNvPr id="32828" name="Rectangle 60"/>
          <p:cNvSpPr>
            <a:spLocks noChangeArrowheads="1"/>
          </p:cNvSpPr>
          <p:nvPr/>
        </p:nvSpPr>
        <p:spPr bwMode="auto">
          <a:xfrm>
            <a:off x="1125141" y="6021288"/>
            <a:ext cx="8549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smtClean="0">
                <a:ln>
                  <a:noFill/>
                </a:ln>
                <a:solidFill>
                  <a:srgbClr val="000099"/>
                </a:solidFill>
                <a:effectLst/>
                <a:latin typeface="Calibri" pitchFamily="34" charset="0"/>
                <a:cs typeface="Arial" pitchFamily="34" charset="0"/>
              </a:rPr>
              <a:t>Mayor a 5</a:t>
            </a:r>
            <a:endParaRPr kumimoji="0" lang="es-MX" sz="14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 Box 1"/>
          <p:cNvSpPr txBox="1">
            <a:spLocks noChangeArrowheads="1"/>
          </p:cNvSpPr>
          <p:nvPr/>
        </p:nvSpPr>
        <p:spPr bwMode="auto">
          <a:xfrm>
            <a:off x="2771800" y="5176244"/>
            <a:ext cx="3096344" cy="1349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i="0" u="none" strike="noStrike" cap="none" normalizeH="0" baseline="0" dirty="0" smtClean="0">
                <a:ln>
                  <a:noFill/>
                </a:ln>
                <a:latin typeface="Arial Rounded MT Bold"/>
                <a:ea typeface="Arial Unicode MS" pitchFamily="34" charset="-128"/>
                <a:cs typeface="Arial Rounded MT Bold"/>
              </a:rPr>
              <a:t>El </a:t>
            </a:r>
            <a:r>
              <a:rPr kumimoji="0" lang="es-ES" sz="1400" b="1" i="0" u="none" strike="noStrike" cap="none" normalizeH="0" baseline="0" dirty="0" smtClean="0">
                <a:ln>
                  <a:noFill/>
                </a:ln>
                <a:latin typeface="Arial Rounded MT Bold"/>
                <a:ea typeface="Arial Unicode MS" pitchFamily="34" charset="-128"/>
                <a:cs typeface="Arial Rounded MT Bold"/>
              </a:rPr>
              <a:t>factor de impacto promedio </a:t>
            </a:r>
            <a:r>
              <a:rPr kumimoji="0" lang="es-ES" sz="1400" i="0" u="none" strike="noStrike" cap="none" normalizeH="0" baseline="0" dirty="0" smtClean="0">
                <a:ln>
                  <a:noFill/>
                </a:ln>
                <a:latin typeface="Arial Rounded MT Bold"/>
                <a:ea typeface="Arial Unicode MS" pitchFamily="34" charset="-128"/>
                <a:cs typeface="Arial Rounded MT Bold"/>
              </a:rPr>
              <a:t>de las revistas en las que se publicó en 2011 fue de   </a:t>
            </a:r>
            <a:r>
              <a:rPr kumimoji="0" lang="es-ES" sz="2000" i="0" u="none" strike="noStrike" cap="none" normalizeH="0" baseline="0" dirty="0" smtClean="0">
                <a:ln>
                  <a:noFill/>
                </a:ln>
                <a:latin typeface="Arial Rounded MT Bold"/>
                <a:ea typeface="Arial Unicode MS" pitchFamily="34" charset="-128"/>
                <a:cs typeface="Arial Rounded MT Bold"/>
              </a:rPr>
              <a:t>2.07</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i="0" u="none" strike="noStrike" cap="none" normalizeH="0" baseline="0" dirty="0" smtClean="0">
                <a:ln>
                  <a:noFill/>
                </a:ln>
                <a:latin typeface="Arial Rounded MT Bold"/>
                <a:ea typeface="Arial Unicode MS" pitchFamily="34" charset="-128"/>
                <a:cs typeface="Arial Rounded MT Bold"/>
              </a:rPr>
              <a:t> </a:t>
            </a:r>
            <a:endParaRPr kumimoji="0" lang="es-ES" sz="1400" i="0" u="none" strike="noStrike" cap="none" normalizeH="0" baseline="0" dirty="0" smtClean="0">
              <a:ln>
                <a:noFill/>
              </a:ln>
              <a:latin typeface="Arial Rounded MT Bold"/>
              <a:cs typeface="Arial Rounded MT Bold"/>
            </a:endParaRPr>
          </a:p>
        </p:txBody>
      </p:sp>
      <p:sp>
        <p:nvSpPr>
          <p:cNvPr id="32843" name="Rectangle 75"/>
          <p:cNvSpPr>
            <a:spLocks noChangeArrowheads="1"/>
          </p:cNvSpPr>
          <p:nvPr/>
        </p:nvSpPr>
        <p:spPr bwMode="auto">
          <a:xfrm>
            <a:off x="1691680" y="4221088"/>
            <a:ext cx="285335"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chemeClr val="bg1"/>
                </a:solidFill>
                <a:effectLst/>
                <a:latin typeface="Arial" pitchFamily="34" charset="0"/>
                <a:cs typeface="Arial" pitchFamily="34" charset="0"/>
              </a:rPr>
              <a:t>1.2</a:t>
            </a:r>
            <a:endParaRPr kumimoji="0" lang="es-MX" sz="1800" b="1" i="0" u="none" strike="noStrike" cap="none" normalizeH="0" baseline="0" dirty="0" smtClean="0">
              <a:ln>
                <a:noFill/>
              </a:ln>
              <a:solidFill>
                <a:schemeClr val="bg1"/>
              </a:solidFill>
              <a:effectLst/>
              <a:latin typeface="Arial" pitchFamily="34" charset="0"/>
              <a:cs typeface="Arial" pitchFamily="34" charset="0"/>
            </a:endParaRPr>
          </a:p>
        </p:txBody>
      </p:sp>
      <p:sp>
        <p:nvSpPr>
          <p:cNvPr id="32845" name="Rectangle 77"/>
          <p:cNvSpPr>
            <a:spLocks noChangeArrowheads="1"/>
          </p:cNvSpPr>
          <p:nvPr/>
        </p:nvSpPr>
        <p:spPr bwMode="auto">
          <a:xfrm>
            <a:off x="2987824" y="4221088"/>
            <a:ext cx="399148"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chemeClr val="bg1"/>
                </a:solidFill>
                <a:effectLst/>
                <a:latin typeface="Arial" pitchFamily="34" charset="0"/>
                <a:cs typeface="Arial" pitchFamily="34" charset="0"/>
              </a:rPr>
              <a:t>1.45</a:t>
            </a:r>
            <a:endParaRPr kumimoji="0" lang="es-MX" sz="1800" b="1" i="0" u="none" strike="noStrike" cap="none" normalizeH="0" baseline="0" dirty="0" smtClean="0">
              <a:ln>
                <a:noFill/>
              </a:ln>
              <a:solidFill>
                <a:schemeClr val="bg1"/>
              </a:solidFill>
              <a:effectLst/>
              <a:latin typeface="Arial" pitchFamily="34" charset="0"/>
              <a:cs typeface="Arial" pitchFamily="34" charset="0"/>
            </a:endParaRPr>
          </a:p>
        </p:txBody>
      </p:sp>
      <p:sp>
        <p:nvSpPr>
          <p:cNvPr id="32847" name="Rectangle 79"/>
          <p:cNvSpPr>
            <a:spLocks noChangeArrowheads="1"/>
          </p:cNvSpPr>
          <p:nvPr/>
        </p:nvSpPr>
        <p:spPr bwMode="auto">
          <a:xfrm>
            <a:off x="4427984" y="4221088"/>
            <a:ext cx="285335"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chemeClr val="bg1"/>
                </a:solidFill>
                <a:effectLst/>
                <a:latin typeface="Arial" pitchFamily="34" charset="0"/>
                <a:cs typeface="Arial" pitchFamily="34" charset="0"/>
              </a:rPr>
              <a:t>1.7</a:t>
            </a:r>
            <a:endParaRPr kumimoji="0" lang="es-MX" sz="1800" b="1" i="0" u="none" strike="noStrike" cap="none" normalizeH="0" baseline="0" dirty="0" smtClean="0">
              <a:ln>
                <a:noFill/>
              </a:ln>
              <a:solidFill>
                <a:schemeClr val="bg1"/>
              </a:solidFill>
              <a:effectLst/>
              <a:latin typeface="Arial" pitchFamily="34" charset="0"/>
              <a:cs typeface="Arial" pitchFamily="34" charset="0"/>
            </a:endParaRPr>
          </a:p>
        </p:txBody>
      </p:sp>
      <p:sp>
        <p:nvSpPr>
          <p:cNvPr id="32849" name="Rectangle 81"/>
          <p:cNvSpPr>
            <a:spLocks noChangeArrowheads="1"/>
          </p:cNvSpPr>
          <p:nvPr/>
        </p:nvSpPr>
        <p:spPr bwMode="auto">
          <a:xfrm>
            <a:off x="5685020" y="4221088"/>
            <a:ext cx="399148"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chemeClr val="bg1"/>
                </a:solidFill>
                <a:effectLst/>
                <a:latin typeface="Arial" pitchFamily="34" charset="0"/>
                <a:cs typeface="Arial" pitchFamily="34" charset="0"/>
              </a:rPr>
              <a:t>1.83</a:t>
            </a:r>
            <a:endParaRPr kumimoji="0" lang="es-MX" sz="1800" b="1" i="0" u="none" strike="noStrike" cap="none" normalizeH="0" baseline="0" dirty="0" smtClean="0">
              <a:ln>
                <a:noFill/>
              </a:ln>
              <a:solidFill>
                <a:schemeClr val="bg1"/>
              </a:solidFill>
              <a:effectLst/>
              <a:latin typeface="Arial" pitchFamily="34" charset="0"/>
              <a:cs typeface="Arial" pitchFamily="34" charset="0"/>
            </a:endParaRPr>
          </a:p>
        </p:txBody>
      </p:sp>
      <p:sp>
        <p:nvSpPr>
          <p:cNvPr id="32851" name="Rectangle 83"/>
          <p:cNvSpPr>
            <a:spLocks noChangeArrowheads="1"/>
          </p:cNvSpPr>
          <p:nvPr/>
        </p:nvSpPr>
        <p:spPr bwMode="auto">
          <a:xfrm>
            <a:off x="7092280" y="4221088"/>
            <a:ext cx="399148"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chemeClr val="bg1"/>
                </a:solidFill>
                <a:effectLst/>
                <a:latin typeface="Arial" pitchFamily="34" charset="0"/>
                <a:cs typeface="Arial" pitchFamily="34" charset="0"/>
              </a:rPr>
              <a:t>2.07</a:t>
            </a:r>
            <a:endParaRPr kumimoji="0" lang="es-MX" sz="1800" b="1"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23975" y="2190750"/>
            <a:ext cx="4514850" cy="307777"/>
          </a:xfrm>
          <a:prstGeom prst="rect">
            <a:avLst/>
          </a:prstGeom>
          <a:noFill/>
        </p:spPr>
        <p:txBody>
          <a:bodyPr wrap="square" rtlCol="0">
            <a:spAutoFit/>
          </a:bodyPr>
          <a:lstStyle/>
          <a:p>
            <a:r>
              <a:rPr lang="en-US" dirty="0" err="1" smtClean="0"/>
              <a:t>Artículos</a:t>
            </a:r>
            <a:endParaRPr lang="en-US" dirty="0"/>
          </a:p>
        </p:txBody>
      </p:sp>
      <p:graphicFrame>
        <p:nvGraphicFramePr>
          <p:cNvPr id="3" name="2 Tabla"/>
          <p:cNvGraphicFramePr>
            <a:graphicFrameLocks noGrp="1"/>
          </p:cNvGraphicFramePr>
          <p:nvPr>
            <p:extLst>
              <p:ext uri="{D42A27DB-BD31-4B8C-83A1-F6EECF244321}">
                <p14:modId xmlns="" xmlns:p14="http://schemas.microsoft.com/office/powerpoint/2010/main" val="2551988385"/>
              </p:ext>
            </p:extLst>
          </p:nvPr>
        </p:nvGraphicFramePr>
        <p:xfrm>
          <a:off x="395536" y="836712"/>
          <a:ext cx="8558336" cy="5821680"/>
        </p:xfrm>
        <a:graphic>
          <a:graphicData uri="http://schemas.openxmlformats.org/drawingml/2006/table">
            <a:tbl>
              <a:tblPr firstRow="1" bandRow="1">
                <a:tableStyleId>{5C22544A-7EE6-4342-B048-85BDC9FD1C3A}</a:tableStyleId>
              </a:tblPr>
              <a:tblGrid>
                <a:gridCol w="5738729"/>
                <a:gridCol w="1791280"/>
                <a:gridCol w="1028327"/>
              </a:tblGrid>
              <a:tr h="370840">
                <a:tc>
                  <a:txBody>
                    <a:bodyPr/>
                    <a:lstStyle/>
                    <a:p>
                      <a:r>
                        <a:rPr lang="en-US" sz="1600" dirty="0" err="1" smtClean="0">
                          <a:solidFill>
                            <a:schemeClr val="bg1"/>
                          </a:solidFill>
                          <a:latin typeface="Arial Rounded MT Bold" pitchFamily="34" charset="0"/>
                        </a:rPr>
                        <a:t>Título</a:t>
                      </a:r>
                      <a:r>
                        <a:rPr lang="en-US" sz="1600" dirty="0" smtClean="0">
                          <a:solidFill>
                            <a:schemeClr val="bg1"/>
                          </a:solidFill>
                          <a:latin typeface="Arial Rounded MT Bold" pitchFamily="34" charset="0"/>
                        </a:rPr>
                        <a:t> del </a:t>
                      </a:r>
                      <a:r>
                        <a:rPr lang="en-US" sz="1600" dirty="0" err="1" smtClean="0">
                          <a:solidFill>
                            <a:schemeClr val="bg1"/>
                          </a:solidFill>
                          <a:latin typeface="Arial Rounded MT Bold" pitchFamily="34" charset="0"/>
                        </a:rPr>
                        <a:t>artículo</a:t>
                      </a:r>
                      <a:endParaRPr lang="en-US" sz="1600" dirty="0">
                        <a:solidFill>
                          <a:schemeClr val="bg1"/>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err="1" smtClean="0">
                          <a:solidFill>
                            <a:srgbClr val="FFFFFF"/>
                          </a:solidFill>
                        </a:rPr>
                        <a:t>Revista</a:t>
                      </a:r>
                      <a:endParaRPr lang="en-US" sz="1600" dirty="0">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solidFill>
                            <a:srgbClr val="FFFFFF"/>
                          </a:solidFill>
                          <a:latin typeface="Arial Rounded MT Bold" pitchFamily="34" charset="0"/>
                        </a:rPr>
                        <a:t>Factor</a:t>
                      </a:r>
                      <a:r>
                        <a:rPr lang="en-US" sz="1400" b="1" baseline="0" dirty="0" smtClean="0">
                          <a:solidFill>
                            <a:srgbClr val="FFFFFF"/>
                          </a:solidFill>
                          <a:latin typeface="Arial Rounded MT Bold" pitchFamily="34" charset="0"/>
                        </a:rPr>
                        <a:t> </a:t>
                      </a:r>
                      <a:r>
                        <a:rPr lang="en-US" sz="1400" b="1" dirty="0" smtClean="0">
                          <a:solidFill>
                            <a:srgbClr val="FFFFFF"/>
                          </a:solidFill>
                          <a:latin typeface="Arial Rounded MT Bold" pitchFamily="34" charset="0"/>
                        </a:rPr>
                        <a:t>de </a:t>
                      </a:r>
                      <a:r>
                        <a:rPr lang="en-US" sz="1400" b="1" dirty="0" err="1" smtClean="0">
                          <a:solidFill>
                            <a:srgbClr val="FFFFFF"/>
                          </a:solidFill>
                          <a:latin typeface="Arial Rounded MT Bold" pitchFamily="34" charset="0"/>
                        </a:rPr>
                        <a:t>Impacto</a:t>
                      </a:r>
                      <a:endParaRPr lang="en-US" sz="1400" b="1" dirty="0">
                        <a:solidFill>
                          <a:srgbClr val="FFFFFF"/>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solidFill>
                            <a:srgbClr val="000090"/>
                          </a:solidFill>
                          <a:latin typeface="Arial Rounded MT Bold" pitchFamily="34" charset="0"/>
                        </a:rPr>
                        <a:t>1. A comparison of the effects of multi-wall and single-wall </a:t>
                      </a:r>
                      <a:r>
                        <a:rPr lang="en-US" sz="1200" dirty="0" smtClean="0">
                          <a:solidFill>
                            <a:srgbClr val="FF0000"/>
                          </a:solidFill>
                          <a:latin typeface="Arial Rounded MT Bold" pitchFamily="34" charset="0"/>
                        </a:rPr>
                        <a:t>carbon </a:t>
                      </a:r>
                      <a:r>
                        <a:rPr lang="en-US" sz="1200" dirty="0" err="1" smtClean="0">
                          <a:solidFill>
                            <a:srgbClr val="FF0000"/>
                          </a:solidFill>
                          <a:latin typeface="Arial Rounded MT Bold" pitchFamily="34" charset="0"/>
                        </a:rPr>
                        <a:t>nanotube</a:t>
                      </a:r>
                      <a:r>
                        <a:rPr lang="en-US" sz="1200" dirty="0" smtClean="0">
                          <a:solidFill>
                            <a:srgbClr val="FF0000"/>
                          </a:solidFill>
                          <a:latin typeface="Arial Rounded MT Bold" pitchFamily="34" charset="0"/>
                        </a:rPr>
                        <a:t> </a:t>
                      </a:r>
                      <a:r>
                        <a:rPr lang="en-US" sz="1200" dirty="0" smtClean="0">
                          <a:solidFill>
                            <a:srgbClr val="000090"/>
                          </a:solidFill>
                          <a:latin typeface="Arial Rounded MT Bold" pitchFamily="34" charset="0"/>
                        </a:rPr>
                        <a:t>additions on the properties of </a:t>
                      </a:r>
                      <a:r>
                        <a:rPr lang="en-US" sz="1200" dirty="0" err="1" smtClean="0">
                          <a:solidFill>
                            <a:srgbClr val="000090"/>
                          </a:solidFill>
                          <a:latin typeface="Arial Rounded MT Bold" pitchFamily="34" charset="0"/>
                        </a:rPr>
                        <a:t>zirconia</a:t>
                      </a:r>
                      <a:r>
                        <a:rPr lang="en-US" sz="1200" dirty="0" smtClean="0">
                          <a:solidFill>
                            <a:srgbClr val="000090"/>
                          </a:solidFill>
                          <a:latin typeface="Arial Rounded MT Bold" pitchFamily="34" charset="0"/>
                        </a:rPr>
                        <a:t> toughened alumina composites</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0090"/>
                          </a:solidFill>
                          <a:latin typeface="Arial Rounded MT Bold" pitchFamily="34" charset="0"/>
                        </a:rPr>
                        <a:t>Carbon</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solidFill>
                            <a:srgbClr val="000090"/>
                          </a:solidFill>
                          <a:latin typeface="Arial Rounded MT Bold" pitchFamily="34" charset="0"/>
                        </a:rPr>
                        <a:t>  </a:t>
                      </a:r>
                    </a:p>
                    <a:p>
                      <a:r>
                        <a:rPr lang="en-US" sz="1200" dirty="0" smtClean="0">
                          <a:solidFill>
                            <a:srgbClr val="000090"/>
                          </a:solidFill>
                          <a:latin typeface="Arial Rounded MT Bold" pitchFamily="34" charset="0"/>
                        </a:rPr>
                        <a:t>   4.890</a:t>
                      </a:r>
                      <a:endParaRPr lang="en-US" sz="1200" dirty="0">
                        <a:solidFill>
                          <a:srgbClr val="000090"/>
                        </a:solidFill>
                        <a:latin typeface="Arial Rounded MT Bold"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solidFill>
                            <a:srgbClr val="000090"/>
                          </a:solidFill>
                          <a:latin typeface="Arial Rounded MT Bold" pitchFamily="34" charset="0"/>
                        </a:rPr>
                        <a:t>2. </a:t>
                      </a:r>
                      <a:r>
                        <a:rPr lang="en-US" sz="1200" dirty="0" err="1" smtClean="0">
                          <a:solidFill>
                            <a:srgbClr val="FF0000"/>
                          </a:solidFill>
                          <a:latin typeface="Arial Rounded MT Bold" pitchFamily="34" charset="0"/>
                        </a:rPr>
                        <a:t>Nanostructured</a:t>
                      </a:r>
                      <a:r>
                        <a:rPr lang="en-US" sz="1200" dirty="0" smtClean="0">
                          <a:solidFill>
                            <a:srgbClr val="FF0000"/>
                          </a:solidFill>
                          <a:latin typeface="Arial Rounded MT Bold" pitchFamily="34" charset="0"/>
                        </a:rPr>
                        <a:t> polyethylene glycol-titanium oxide </a:t>
                      </a:r>
                      <a:r>
                        <a:rPr lang="en-US" sz="1200" dirty="0" smtClean="0">
                          <a:solidFill>
                            <a:srgbClr val="000090"/>
                          </a:solidFill>
                          <a:latin typeface="Arial Rounded MT Bold" pitchFamily="34" charset="0"/>
                        </a:rPr>
                        <a:t>composites as solvent-free viscous electrolytes for </a:t>
                      </a:r>
                      <a:r>
                        <a:rPr lang="en-US" sz="1200" dirty="0" err="1" smtClean="0">
                          <a:solidFill>
                            <a:srgbClr val="000090"/>
                          </a:solidFill>
                          <a:latin typeface="Arial Rounded MT Bold" pitchFamily="34" charset="0"/>
                        </a:rPr>
                        <a:t>electrochromic</a:t>
                      </a:r>
                      <a:r>
                        <a:rPr lang="en-US" sz="1200" dirty="0" smtClean="0">
                          <a:solidFill>
                            <a:srgbClr val="000090"/>
                          </a:solidFill>
                          <a:latin typeface="Arial Rounded MT Bold" pitchFamily="34" charset="0"/>
                        </a:rPr>
                        <a:t> devices</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0090"/>
                          </a:solidFill>
                          <a:latin typeface="Arial Rounded MT Bold" pitchFamily="34" charset="0"/>
                        </a:rPr>
                        <a:t>Sol </a:t>
                      </a:r>
                      <a:r>
                        <a:rPr lang="en-US" sz="1200" dirty="0" err="1" smtClean="0">
                          <a:solidFill>
                            <a:srgbClr val="000090"/>
                          </a:solidFill>
                          <a:latin typeface="Arial Rounded MT Bold" pitchFamily="34" charset="0"/>
                        </a:rPr>
                        <a:t>Energ</a:t>
                      </a:r>
                      <a:r>
                        <a:rPr lang="en-US" sz="1200" dirty="0" smtClean="0">
                          <a:solidFill>
                            <a:srgbClr val="000090"/>
                          </a:solidFill>
                          <a:latin typeface="Arial Rounded MT Bold" pitchFamily="34" charset="0"/>
                        </a:rPr>
                        <a:t> Mat </a:t>
                      </a:r>
                      <a:r>
                        <a:rPr lang="en-US" sz="1200" dirty="0" err="1" smtClean="0">
                          <a:solidFill>
                            <a:srgbClr val="000090"/>
                          </a:solidFill>
                          <a:latin typeface="Arial Rounded MT Bold" pitchFamily="34" charset="0"/>
                        </a:rPr>
                        <a:t>Solal</a:t>
                      </a:r>
                      <a:r>
                        <a:rPr lang="en-US" sz="1200" dirty="0" smtClean="0">
                          <a:solidFill>
                            <a:srgbClr val="000090"/>
                          </a:solidFill>
                          <a:latin typeface="Arial Rounded MT Bold" pitchFamily="34" charset="0"/>
                        </a:rPr>
                        <a:t> Cells </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solidFill>
                            <a:srgbClr val="000090"/>
                          </a:solidFill>
                          <a:latin typeface="Arial Rounded MT Bold" pitchFamily="34" charset="0"/>
                        </a:rPr>
                        <a:t>   4.740</a:t>
                      </a:r>
                      <a:endParaRPr lang="en-US" sz="1200" dirty="0">
                        <a:solidFill>
                          <a:srgbClr val="000090"/>
                        </a:solidFill>
                        <a:latin typeface="Arial Rounded MT Bold"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solidFill>
                            <a:srgbClr val="000090"/>
                          </a:solidFill>
                          <a:latin typeface="Arial Rounded MT Bold" pitchFamily="34" charset="0"/>
                        </a:rPr>
                        <a:t>3. </a:t>
                      </a:r>
                      <a:r>
                        <a:rPr lang="en-US" sz="1200" dirty="0" err="1" smtClean="0">
                          <a:solidFill>
                            <a:srgbClr val="000090"/>
                          </a:solidFill>
                          <a:latin typeface="Arial Rounded MT Bold" pitchFamily="34" charset="0"/>
                        </a:rPr>
                        <a:t>PdCo</a:t>
                      </a:r>
                      <a:r>
                        <a:rPr lang="en-US" sz="1200" dirty="0" smtClean="0">
                          <a:solidFill>
                            <a:srgbClr val="000090"/>
                          </a:solidFill>
                          <a:latin typeface="Arial Rounded MT Bold" pitchFamily="34" charset="0"/>
                        </a:rPr>
                        <a:t> supported on </a:t>
                      </a:r>
                      <a:r>
                        <a:rPr lang="en-US" sz="1200" dirty="0" err="1" smtClean="0">
                          <a:solidFill>
                            <a:srgbClr val="FF0000"/>
                          </a:solidFill>
                          <a:latin typeface="Arial Rounded MT Bold" pitchFamily="34" charset="0"/>
                        </a:rPr>
                        <a:t>multiwalled</a:t>
                      </a:r>
                      <a:r>
                        <a:rPr lang="en-US" sz="1200" dirty="0" smtClean="0">
                          <a:solidFill>
                            <a:srgbClr val="FF0000"/>
                          </a:solidFill>
                          <a:latin typeface="Arial Rounded MT Bold" pitchFamily="34" charset="0"/>
                        </a:rPr>
                        <a:t> carbon </a:t>
                      </a:r>
                      <a:r>
                        <a:rPr lang="en-US" sz="1200" dirty="0" err="1" smtClean="0">
                          <a:solidFill>
                            <a:srgbClr val="FF0000"/>
                          </a:solidFill>
                          <a:latin typeface="Arial Rounded MT Bold" pitchFamily="34" charset="0"/>
                        </a:rPr>
                        <a:t>nanotubes</a:t>
                      </a:r>
                      <a:r>
                        <a:rPr lang="en-US" sz="1200" dirty="0" smtClean="0">
                          <a:solidFill>
                            <a:srgbClr val="000090"/>
                          </a:solidFill>
                          <a:latin typeface="Arial Rounded MT Bold" pitchFamily="34" charset="0"/>
                        </a:rPr>
                        <a:t> as an anode catalyst in a </a:t>
                      </a:r>
                      <a:r>
                        <a:rPr lang="en-US" sz="1200" dirty="0" err="1" smtClean="0">
                          <a:solidFill>
                            <a:srgbClr val="000090"/>
                          </a:solidFill>
                          <a:latin typeface="Arial Rounded MT Bold" pitchFamily="34" charset="0"/>
                        </a:rPr>
                        <a:t>microfluidic</a:t>
                      </a:r>
                      <a:r>
                        <a:rPr lang="en-US" sz="1200" dirty="0" smtClean="0">
                          <a:solidFill>
                            <a:srgbClr val="000090"/>
                          </a:solidFill>
                          <a:latin typeface="Arial Rounded MT Bold" pitchFamily="34" charset="0"/>
                        </a:rPr>
                        <a:t> formic acid fuel cell</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0090"/>
                          </a:solidFill>
                          <a:latin typeface="Arial Rounded MT Bold" pitchFamily="34" charset="0"/>
                        </a:rPr>
                        <a:t>Journal of Power Sources</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solidFill>
                            <a:srgbClr val="000090"/>
                          </a:solidFill>
                          <a:latin typeface="Arial Rounded MT Bold" pitchFamily="34" charset="0"/>
                        </a:rPr>
                        <a:t>   4.290</a:t>
                      </a:r>
                      <a:endParaRPr lang="en-US" sz="1200" dirty="0">
                        <a:solidFill>
                          <a:srgbClr val="000090"/>
                        </a:solidFill>
                        <a:latin typeface="Arial Rounded MT Bold"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solidFill>
                            <a:srgbClr val="000090"/>
                          </a:solidFill>
                          <a:latin typeface="Arial Rounded MT Bold" pitchFamily="34" charset="0"/>
                        </a:rPr>
                        <a:t>4. Tuning high aqueous phase uptake in nonionic w/o </a:t>
                      </a:r>
                      <a:r>
                        <a:rPr lang="en-US" sz="1200" dirty="0" err="1" smtClean="0">
                          <a:solidFill>
                            <a:srgbClr val="000090"/>
                          </a:solidFill>
                          <a:latin typeface="Arial Rounded MT Bold" pitchFamily="34" charset="0"/>
                        </a:rPr>
                        <a:t>microemulsions</a:t>
                      </a:r>
                      <a:r>
                        <a:rPr lang="en-US" sz="1200" dirty="0" smtClean="0">
                          <a:solidFill>
                            <a:srgbClr val="000090"/>
                          </a:solidFill>
                          <a:latin typeface="Arial Rounded MT Bold" pitchFamily="34" charset="0"/>
                        </a:rPr>
                        <a:t> for the synthesis of </a:t>
                      </a:r>
                      <a:r>
                        <a:rPr lang="en-US" sz="1200" dirty="0" err="1" smtClean="0">
                          <a:solidFill>
                            <a:srgbClr val="FF0000"/>
                          </a:solidFill>
                          <a:latin typeface="Arial Rounded MT Bold" pitchFamily="34" charset="0"/>
                        </a:rPr>
                        <a:t>Mn</a:t>
                      </a:r>
                      <a:r>
                        <a:rPr lang="en-US" sz="1200" dirty="0" smtClean="0">
                          <a:solidFill>
                            <a:srgbClr val="FF0000"/>
                          </a:solidFill>
                          <a:latin typeface="Arial Rounded MT Bold" pitchFamily="34" charset="0"/>
                        </a:rPr>
                        <a:t>-Zn ferrite </a:t>
                      </a:r>
                      <a:r>
                        <a:rPr lang="en-US" sz="1200" dirty="0" err="1" smtClean="0">
                          <a:solidFill>
                            <a:srgbClr val="FF0000"/>
                          </a:solidFill>
                          <a:latin typeface="Arial Rounded MT Bold" pitchFamily="34" charset="0"/>
                        </a:rPr>
                        <a:t>nanoparticles</a:t>
                      </a:r>
                      <a:r>
                        <a:rPr lang="en-US" sz="1200" dirty="0" smtClean="0">
                          <a:solidFill>
                            <a:srgbClr val="000090"/>
                          </a:solidFill>
                          <a:latin typeface="Arial Rounded MT Bold" pitchFamily="34" charset="0"/>
                        </a:rPr>
                        <a:t>: phase behavior, characterization and </a:t>
                      </a:r>
                      <a:r>
                        <a:rPr lang="en-US" sz="1200" dirty="0" err="1" smtClean="0">
                          <a:solidFill>
                            <a:srgbClr val="000090"/>
                          </a:solidFill>
                          <a:latin typeface="Arial Rounded MT Bold" pitchFamily="34" charset="0"/>
                        </a:rPr>
                        <a:t>nanoparticle</a:t>
                      </a:r>
                      <a:r>
                        <a:rPr lang="en-US" sz="1200" dirty="0" smtClean="0">
                          <a:solidFill>
                            <a:srgbClr val="000090"/>
                          </a:solidFill>
                          <a:latin typeface="Arial Rounded MT Bold" pitchFamily="34" charset="0"/>
                        </a:rPr>
                        <a:t> synthesis</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smtClean="0">
                        <a:solidFill>
                          <a:srgbClr val="000090"/>
                        </a:solidFill>
                        <a:latin typeface="Arial Rounded MT Bold" pitchFamily="34" charset="0"/>
                      </a:endParaRPr>
                    </a:p>
                    <a:p>
                      <a:pPr algn="ctr"/>
                      <a:r>
                        <a:rPr lang="en-US" sz="1200" dirty="0" smtClean="0">
                          <a:solidFill>
                            <a:srgbClr val="000090"/>
                          </a:solidFill>
                          <a:latin typeface="Arial Rounded MT Bold" pitchFamily="34" charset="0"/>
                        </a:rPr>
                        <a:t>Langmuir</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smtClean="0">
                        <a:solidFill>
                          <a:srgbClr val="000090"/>
                        </a:solidFill>
                        <a:latin typeface="Arial Rounded MT Bold" pitchFamily="34" charset="0"/>
                      </a:endParaRPr>
                    </a:p>
                    <a:p>
                      <a:r>
                        <a:rPr lang="en-US" sz="1200" dirty="0" smtClean="0">
                          <a:solidFill>
                            <a:srgbClr val="000090"/>
                          </a:solidFill>
                          <a:latin typeface="Arial Rounded MT Bold" pitchFamily="34" charset="0"/>
                        </a:rPr>
                        <a:t>   4.269</a:t>
                      </a:r>
                      <a:endParaRPr lang="en-US" sz="1200" dirty="0">
                        <a:solidFill>
                          <a:srgbClr val="000090"/>
                        </a:solidFill>
                        <a:latin typeface="Arial Rounded MT Bold"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solidFill>
                            <a:srgbClr val="000090"/>
                          </a:solidFill>
                          <a:latin typeface="Arial Rounded MT Bold" pitchFamily="34" charset="0"/>
                        </a:rPr>
                        <a:t>5. Ultra-low thermal conductivity thermal barrier </a:t>
                      </a:r>
                      <a:r>
                        <a:rPr lang="en-US" sz="1200" dirty="0" err="1" smtClean="0">
                          <a:solidFill>
                            <a:srgbClr val="FF0000"/>
                          </a:solidFill>
                          <a:latin typeface="Arial Rounded MT Bold" pitchFamily="34" charset="0"/>
                        </a:rPr>
                        <a:t>nanocoatings</a:t>
                      </a:r>
                      <a:r>
                        <a:rPr lang="en-US" sz="1200" dirty="0" smtClean="0">
                          <a:solidFill>
                            <a:srgbClr val="000090"/>
                          </a:solidFill>
                          <a:latin typeface="Arial Rounded MT Bold" pitchFamily="34" charset="0"/>
                        </a:rPr>
                        <a:t> from recycled fly-ash </a:t>
                      </a:r>
                      <a:r>
                        <a:rPr lang="en-US" sz="1200" dirty="0" err="1" smtClean="0">
                          <a:solidFill>
                            <a:srgbClr val="000090"/>
                          </a:solidFill>
                          <a:latin typeface="Arial Rounded MT Bold" pitchFamily="34" charset="0"/>
                        </a:rPr>
                        <a:t>cenospheres</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err="1" smtClean="0">
                          <a:solidFill>
                            <a:srgbClr val="000090"/>
                          </a:solidFill>
                          <a:latin typeface="Arial Rounded MT Bold" pitchFamily="34" charset="0"/>
                        </a:rPr>
                        <a:t>Acta</a:t>
                      </a:r>
                      <a:r>
                        <a:rPr lang="en-US" sz="1200" dirty="0" smtClean="0">
                          <a:solidFill>
                            <a:srgbClr val="000090"/>
                          </a:solidFill>
                          <a:latin typeface="Arial Rounded MT Bold" pitchFamily="34" charset="0"/>
                        </a:rPr>
                        <a:t> </a:t>
                      </a:r>
                      <a:r>
                        <a:rPr lang="en-US" sz="1200" dirty="0" err="1" smtClean="0">
                          <a:solidFill>
                            <a:srgbClr val="000090"/>
                          </a:solidFill>
                          <a:latin typeface="Arial Rounded MT Bold" pitchFamily="34" charset="0"/>
                        </a:rPr>
                        <a:t>Materialia</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solidFill>
                            <a:srgbClr val="000090"/>
                          </a:solidFill>
                          <a:latin typeface="Arial Rounded MT Bold" pitchFamily="34" charset="0"/>
                        </a:rPr>
                        <a:t>   3.650</a:t>
                      </a:r>
                      <a:endParaRPr lang="en-US" sz="1200" dirty="0">
                        <a:solidFill>
                          <a:srgbClr val="000090"/>
                        </a:solidFill>
                        <a:latin typeface="Arial Rounded MT Bold"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solidFill>
                            <a:srgbClr val="000090"/>
                          </a:solidFill>
                          <a:latin typeface="Arial Rounded MT Bold" pitchFamily="34" charset="0"/>
                        </a:rPr>
                        <a:t>6. </a:t>
                      </a:r>
                      <a:r>
                        <a:rPr lang="en-US" sz="1200" dirty="0" smtClean="0">
                          <a:solidFill>
                            <a:srgbClr val="FF0000"/>
                          </a:solidFill>
                          <a:latin typeface="Arial Rounded MT Bold" pitchFamily="34" charset="0"/>
                        </a:rPr>
                        <a:t>Carbon </a:t>
                      </a:r>
                      <a:r>
                        <a:rPr lang="en-US" sz="1200" dirty="0" err="1" smtClean="0">
                          <a:solidFill>
                            <a:srgbClr val="FF0000"/>
                          </a:solidFill>
                          <a:latin typeface="Arial Rounded MT Bold" pitchFamily="34" charset="0"/>
                        </a:rPr>
                        <a:t>nanotubes</a:t>
                      </a:r>
                      <a:r>
                        <a:rPr lang="en-US" sz="1200" dirty="0" smtClean="0">
                          <a:solidFill>
                            <a:srgbClr val="FF0000"/>
                          </a:solidFill>
                          <a:latin typeface="Arial Rounded MT Bold" pitchFamily="34" charset="0"/>
                        </a:rPr>
                        <a:t> </a:t>
                      </a:r>
                      <a:r>
                        <a:rPr lang="en-US" sz="1200" dirty="0" smtClean="0">
                          <a:solidFill>
                            <a:srgbClr val="000090"/>
                          </a:solidFill>
                          <a:latin typeface="Arial Rounded MT Bold" pitchFamily="34" charset="0"/>
                        </a:rPr>
                        <a:t>as catalyst support in a glucose </a:t>
                      </a:r>
                      <a:r>
                        <a:rPr lang="en-US" sz="1200" dirty="0" err="1" smtClean="0">
                          <a:solidFill>
                            <a:srgbClr val="000090"/>
                          </a:solidFill>
                          <a:latin typeface="Arial Rounded MT Bold" pitchFamily="34" charset="0"/>
                        </a:rPr>
                        <a:t>microfluidic</a:t>
                      </a:r>
                      <a:r>
                        <a:rPr lang="en-US" sz="1200" dirty="0" smtClean="0">
                          <a:solidFill>
                            <a:srgbClr val="000090"/>
                          </a:solidFill>
                          <a:latin typeface="Arial Rounded MT Bold" pitchFamily="34" charset="0"/>
                        </a:rPr>
                        <a:t> fuel cell in basic media</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err="1" smtClean="0">
                          <a:solidFill>
                            <a:srgbClr val="000090"/>
                          </a:solidFill>
                          <a:latin typeface="Arial Rounded MT Bold" pitchFamily="34" charset="0"/>
                        </a:rPr>
                        <a:t>Electrochimica</a:t>
                      </a:r>
                      <a:r>
                        <a:rPr lang="en-US" sz="1200" dirty="0" smtClean="0">
                          <a:solidFill>
                            <a:srgbClr val="000090"/>
                          </a:solidFill>
                          <a:latin typeface="Arial Rounded MT Bold" pitchFamily="34" charset="0"/>
                        </a:rPr>
                        <a:t> </a:t>
                      </a:r>
                      <a:r>
                        <a:rPr lang="en-US" sz="1200" dirty="0" err="1" smtClean="0">
                          <a:solidFill>
                            <a:srgbClr val="000090"/>
                          </a:solidFill>
                          <a:latin typeface="Arial Rounded MT Bold" pitchFamily="34" charset="0"/>
                        </a:rPr>
                        <a:t>Acta</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solidFill>
                            <a:srgbClr val="000090"/>
                          </a:solidFill>
                          <a:latin typeface="Arial Rounded MT Bold" pitchFamily="34" charset="0"/>
                        </a:rPr>
                        <a:t>   3.650</a:t>
                      </a:r>
                      <a:endParaRPr lang="en-US" sz="1200" dirty="0">
                        <a:solidFill>
                          <a:srgbClr val="000090"/>
                        </a:solidFill>
                        <a:latin typeface="Arial Rounded MT Bold"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solidFill>
                            <a:srgbClr val="000090"/>
                          </a:solidFill>
                          <a:latin typeface="Arial Rounded MT Bold" pitchFamily="34" charset="0"/>
                        </a:rPr>
                        <a:t>7. </a:t>
                      </a:r>
                      <a:r>
                        <a:rPr lang="en-US" sz="1200" dirty="0" smtClean="0">
                          <a:solidFill>
                            <a:srgbClr val="FF0000"/>
                          </a:solidFill>
                          <a:latin typeface="Arial Rounded MT Bold" pitchFamily="34" charset="0"/>
                        </a:rPr>
                        <a:t>Biopolymers-based </a:t>
                      </a:r>
                      <a:r>
                        <a:rPr lang="en-US" sz="1200" dirty="0" err="1" smtClean="0">
                          <a:solidFill>
                            <a:srgbClr val="FF0000"/>
                          </a:solidFill>
                          <a:latin typeface="Arial Rounded MT Bold" pitchFamily="34" charset="0"/>
                        </a:rPr>
                        <a:t>nanocomposites</a:t>
                      </a:r>
                      <a:r>
                        <a:rPr lang="en-US" sz="1200" dirty="0" smtClean="0">
                          <a:solidFill>
                            <a:srgbClr val="000090"/>
                          </a:solidFill>
                          <a:latin typeface="Arial Rounded MT Bold" pitchFamily="34" charset="0"/>
                        </a:rPr>
                        <a:t>: Membranes from </a:t>
                      </a:r>
                      <a:r>
                        <a:rPr lang="en-US" sz="1200" dirty="0" err="1" smtClean="0">
                          <a:solidFill>
                            <a:srgbClr val="000090"/>
                          </a:solidFill>
                          <a:latin typeface="Arial Rounded MT Bold" pitchFamily="34" charset="0"/>
                        </a:rPr>
                        <a:t>propionated</a:t>
                      </a:r>
                      <a:r>
                        <a:rPr lang="en-US" sz="1200" dirty="0" smtClean="0">
                          <a:solidFill>
                            <a:srgbClr val="000090"/>
                          </a:solidFill>
                          <a:latin typeface="Arial Rounded MT Bold" pitchFamily="34" charset="0"/>
                        </a:rPr>
                        <a:t> lignin and cellulose for water purification </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0090"/>
                          </a:solidFill>
                          <a:latin typeface="Arial Rounded MT Bold" pitchFamily="34" charset="0"/>
                        </a:rPr>
                        <a:t>Carbohydrate Polymers</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solidFill>
                            <a:srgbClr val="000090"/>
                          </a:solidFill>
                          <a:latin typeface="Arial Rounded MT Bold" pitchFamily="34" charset="0"/>
                        </a:rPr>
                        <a:t>   3.463</a:t>
                      </a:r>
                      <a:endParaRPr lang="en-US" sz="1200" dirty="0">
                        <a:solidFill>
                          <a:srgbClr val="000090"/>
                        </a:solidFill>
                        <a:latin typeface="Arial Rounded MT Bold"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solidFill>
                            <a:srgbClr val="000090"/>
                          </a:solidFill>
                          <a:latin typeface="Arial Rounded MT Bold" pitchFamily="34" charset="0"/>
                        </a:rPr>
                        <a:t>8. Surface versus volume effects in luminescent ceria </a:t>
                      </a:r>
                      <a:r>
                        <a:rPr lang="en-US" sz="1200" dirty="0" err="1" smtClean="0">
                          <a:solidFill>
                            <a:srgbClr val="FF0000"/>
                          </a:solidFill>
                          <a:latin typeface="Arial Rounded MT Bold" pitchFamily="34" charset="0"/>
                        </a:rPr>
                        <a:t>nanocrystals</a:t>
                      </a:r>
                      <a:r>
                        <a:rPr lang="en-US" sz="1200" dirty="0" smtClean="0">
                          <a:solidFill>
                            <a:srgbClr val="000090"/>
                          </a:solidFill>
                          <a:latin typeface="Arial Rounded MT Bold" pitchFamily="34" charset="0"/>
                        </a:rPr>
                        <a:t> synthesized by oil  in- water </a:t>
                      </a:r>
                      <a:r>
                        <a:rPr lang="en-US" sz="1200" dirty="0" err="1" smtClean="0">
                          <a:solidFill>
                            <a:srgbClr val="000090"/>
                          </a:solidFill>
                          <a:latin typeface="Arial Rounded MT Bold" pitchFamily="34" charset="0"/>
                        </a:rPr>
                        <a:t>microemulsion</a:t>
                      </a:r>
                      <a:r>
                        <a:rPr lang="en-US" sz="1200" dirty="0" smtClean="0">
                          <a:solidFill>
                            <a:srgbClr val="000090"/>
                          </a:solidFill>
                          <a:latin typeface="Arial Rounded MT Bold" pitchFamily="34" charset="0"/>
                        </a:rPr>
                        <a:t> method</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0090"/>
                          </a:solidFill>
                          <a:latin typeface="Arial Rounded MT Bold" pitchFamily="34" charset="0"/>
                        </a:rPr>
                        <a:t>Physical Chemistry Chemical Physics</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solidFill>
                            <a:srgbClr val="000090"/>
                          </a:solidFill>
                          <a:latin typeface="Arial Rounded MT Bold" pitchFamily="34" charset="0"/>
                        </a:rPr>
                        <a:t>   3.454</a:t>
                      </a:r>
                      <a:endParaRPr lang="en-US" sz="1200" dirty="0">
                        <a:solidFill>
                          <a:srgbClr val="000090"/>
                        </a:solidFill>
                        <a:latin typeface="Arial Rounded MT Bold"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solidFill>
                            <a:srgbClr val="000090"/>
                          </a:solidFill>
                          <a:latin typeface="Arial Rounded MT Bold" pitchFamily="34" charset="0"/>
                        </a:rPr>
                        <a:t>9. New </a:t>
                      </a:r>
                      <a:r>
                        <a:rPr lang="en-US" sz="1200" dirty="0" err="1" smtClean="0">
                          <a:solidFill>
                            <a:srgbClr val="000090"/>
                          </a:solidFill>
                          <a:latin typeface="Arial Rounded MT Bold" pitchFamily="34" charset="0"/>
                        </a:rPr>
                        <a:t>organometallic</a:t>
                      </a:r>
                      <a:r>
                        <a:rPr lang="en-US" sz="1200" dirty="0" smtClean="0">
                          <a:solidFill>
                            <a:srgbClr val="000090"/>
                          </a:solidFill>
                          <a:latin typeface="Arial Rounded MT Bold" pitchFamily="34" charset="0"/>
                        </a:rPr>
                        <a:t> salts as precursors for the </a:t>
                      </a:r>
                      <a:r>
                        <a:rPr lang="en-US" sz="1200" dirty="0" err="1" smtClean="0">
                          <a:solidFill>
                            <a:srgbClr val="000090"/>
                          </a:solidFill>
                          <a:latin typeface="Arial Rounded MT Bold" pitchFamily="34" charset="0"/>
                        </a:rPr>
                        <a:t>functionalization</a:t>
                      </a:r>
                      <a:r>
                        <a:rPr lang="en-US" sz="1200" dirty="0" smtClean="0">
                          <a:solidFill>
                            <a:srgbClr val="000090"/>
                          </a:solidFill>
                          <a:latin typeface="Arial Rounded MT Bold" pitchFamily="34" charset="0"/>
                        </a:rPr>
                        <a:t> of </a:t>
                      </a:r>
                      <a:r>
                        <a:rPr lang="en-US" sz="1200" dirty="0" smtClean="0">
                          <a:solidFill>
                            <a:srgbClr val="FF0000"/>
                          </a:solidFill>
                          <a:latin typeface="Arial Rounded MT Bold" pitchFamily="34" charset="0"/>
                        </a:rPr>
                        <a:t>carbon </a:t>
                      </a:r>
                      <a:r>
                        <a:rPr lang="en-US" sz="1200" dirty="0" err="1" smtClean="0">
                          <a:solidFill>
                            <a:srgbClr val="FF0000"/>
                          </a:solidFill>
                          <a:latin typeface="Arial Rounded MT Bold" pitchFamily="34" charset="0"/>
                        </a:rPr>
                        <a:t>nanotubes</a:t>
                      </a:r>
                      <a:r>
                        <a:rPr lang="en-US" sz="1200" dirty="0" smtClean="0">
                          <a:solidFill>
                            <a:srgbClr val="FF0000"/>
                          </a:solidFill>
                          <a:latin typeface="Arial Rounded MT Bold" pitchFamily="34" charset="0"/>
                        </a:rPr>
                        <a:t> </a:t>
                      </a:r>
                      <a:r>
                        <a:rPr lang="en-US" sz="1200" dirty="0" smtClean="0">
                          <a:solidFill>
                            <a:srgbClr val="000090"/>
                          </a:solidFill>
                          <a:latin typeface="Arial Rounded MT Bold" pitchFamily="34" charset="0"/>
                        </a:rPr>
                        <a:t>with metallic </a:t>
                      </a:r>
                      <a:r>
                        <a:rPr lang="en-US" sz="1200" dirty="0" err="1" smtClean="0">
                          <a:solidFill>
                            <a:srgbClr val="000090"/>
                          </a:solidFill>
                          <a:latin typeface="Arial Rounded MT Bold" pitchFamily="34" charset="0"/>
                        </a:rPr>
                        <a:t>nanoparticles</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0090"/>
                          </a:solidFill>
                          <a:latin typeface="Arial Rounded MT Bold" pitchFamily="34" charset="0"/>
                        </a:rPr>
                        <a:t>Journal of </a:t>
                      </a:r>
                      <a:r>
                        <a:rPr lang="en-US" sz="1200" dirty="0" err="1" smtClean="0">
                          <a:solidFill>
                            <a:srgbClr val="000090"/>
                          </a:solidFill>
                          <a:latin typeface="Arial Rounded MT Bold" pitchFamily="34" charset="0"/>
                        </a:rPr>
                        <a:t>Nanoparticle</a:t>
                      </a:r>
                      <a:r>
                        <a:rPr lang="en-US" sz="1200" dirty="0" smtClean="0">
                          <a:solidFill>
                            <a:srgbClr val="000090"/>
                          </a:solidFill>
                          <a:latin typeface="Arial Rounded MT Bold" pitchFamily="34" charset="0"/>
                        </a:rPr>
                        <a:t> Research </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smtClean="0">
                        <a:solidFill>
                          <a:srgbClr val="000090"/>
                        </a:solidFill>
                        <a:latin typeface="Arial Rounded MT Bold" pitchFamily="34" charset="0"/>
                      </a:endParaRPr>
                    </a:p>
                    <a:p>
                      <a:r>
                        <a:rPr lang="en-US" sz="1200" dirty="0" smtClean="0">
                          <a:solidFill>
                            <a:srgbClr val="000090"/>
                          </a:solidFill>
                          <a:latin typeface="Arial Rounded MT Bold" pitchFamily="34" charset="0"/>
                        </a:rPr>
                        <a:t>   3.253</a:t>
                      </a:r>
                      <a:endParaRPr lang="en-US" sz="1200" dirty="0">
                        <a:solidFill>
                          <a:srgbClr val="000090"/>
                        </a:solidFill>
                        <a:latin typeface="Arial Rounded MT Bold"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solidFill>
                            <a:srgbClr val="000090"/>
                          </a:solidFill>
                          <a:latin typeface="Arial Rounded MT Bold" pitchFamily="34" charset="0"/>
                        </a:rPr>
                        <a:t>10. Effect of gamma-irradiation on the growth of </a:t>
                      </a:r>
                      <a:r>
                        <a:rPr lang="en-US" sz="1200" dirty="0" err="1" smtClean="0">
                          <a:solidFill>
                            <a:srgbClr val="FF0000"/>
                          </a:solidFill>
                          <a:latin typeface="Arial Rounded MT Bold" pitchFamily="34" charset="0"/>
                        </a:rPr>
                        <a:t>ZnO</a:t>
                      </a:r>
                      <a:r>
                        <a:rPr lang="en-US" sz="1200" dirty="0" smtClean="0">
                          <a:solidFill>
                            <a:srgbClr val="FF0000"/>
                          </a:solidFill>
                          <a:latin typeface="Arial Rounded MT Bold" pitchFamily="34" charset="0"/>
                        </a:rPr>
                        <a:t> </a:t>
                      </a:r>
                      <a:r>
                        <a:rPr lang="en-US" sz="1200" dirty="0" err="1" smtClean="0">
                          <a:solidFill>
                            <a:srgbClr val="FF0000"/>
                          </a:solidFill>
                          <a:latin typeface="Arial Rounded MT Bold" pitchFamily="34" charset="0"/>
                        </a:rPr>
                        <a:t>nanorod</a:t>
                      </a:r>
                      <a:r>
                        <a:rPr lang="en-US" sz="1200" dirty="0" smtClean="0">
                          <a:solidFill>
                            <a:srgbClr val="FF0000"/>
                          </a:solidFill>
                          <a:latin typeface="Arial Rounded MT Bold" pitchFamily="34" charset="0"/>
                        </a:rPr>
                        <a:t> </a:t>
                      </a:r>
                      <a:r>
                        <a:rPr lang="en-US" sz="1200" dirty="0" smtClean="0">
                          <a:solidFill>
                            <a:srgbClr val="000090"/>
                          </a:solidFill>
                          <a:latin typeface="Arial Rounded MT Bold" pitchFamily="34" charset="0"/>
                        </a:rPr>
                        <a:t>films for </a:t>
                      </a:r>
                      <a:r>
                        <a:rPr lang="en-US" sz="1200" dirty="0" err="1" smtClean="0">
                          <a:solidFill>
                            <a:srgbClr val="000090"/>
                          </a:solidFill>
                          <a:latin typeface="Arial Rounded MT Bold" pitchFamily="34" charset="0"/>
                        </a:rPr>
                        <a:t>photocatalytic</a:t>
                      </a:r>
                      <a:r>
                        <a:rPr lang="en-US" sz="1200" dirty="0" smtClean="0">
                          <a:solidFill>
                            <a:srgbClr val="000090"/>
                          </a:solidFill>
                          <a:latin typeface="Arial Rounded MT Bold" pitchFamily="34" charset="0"/>
                        </a:rPr>
                        <a:t> disinfection of contaminated water</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0090"/>
                          </a:solidFill>
                          <a:latin typeface="Arial Rounded MT Bold" pitchFamily="34" charset="0"/>
                        </a:rPr>
                        <a:t>Journal of Colloid and Interface Science</a:t>
                      </a:r>
                      <a:endParaRPr lang="en-US" sz="1200" dirty="0">
                        <a:solidFill>
                          <a:srgbClr val="000090"/>
                        </a:solidFill>
                        <a:latin typeface="Arial Rounded MT Bold"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smtClean="0">
                        <a:solidFill>
                          <a:srgbClr val="000090"/>
                        </a:solidFill>
                        <a:latin typeface="Arial Rounded MT Bold" pitchFamily="34" charset="0"/>
                      </a:endParaRPr>
                    </a:p>
                    <a:p>
                      <a:r>
                        <a:rPr lang="en-US" sz="1200" baseline="0" dirty="0" smtClean="0">
                          <a:solidFill>
                            <a:srgbClr val="000090"/>
                          </a:solidFill>
                          <a:latin typeface="Arial Rounded MT Bold" pitchFamily="34" charset="0"/>
                        </a:rPr>
                        <a:t>   </a:t>
                      </a:r>
                      <a:r>
                        <a:rPr lang="en-US" sz="1200" dirty="0" smtClean="0">
                          <a:solidFill>
                            <a:srgbClr val="000090"/>
                          </a:solidFill>
                          <a:latin typeface="Arial Rounded MT Bold" pitchFamily="34" charset="0"/>
                        </a:rPr>
                        <a:t>3.068</a:t>
                      </a:r>
                      <a:endParaRPr lang="en-US" sz="1200" dirty="0">
                        <a:solidFill>
                          <a:srgbClr val="000090"/>
                        </a:solidFill>
                        <a:latin typeface="Arial Rounded MT Bold"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3 CuadroTexto"/>
          <p:cNvSpPr txBox="1"/>
          <p:nvPr/>
        </p:nvSpPr>
        <p:spPr>
          <a:xfrm>
            <a:off x="1475656" y="46365"/>
            <a:ext cx="6696744" cy="646331"/>
          </a:xfrm>
          <a:prstGeom prst="rect">
            <a:avLst/>
          </a:prstGeom>
          <a:noFill/>
        </p:spPr>
        <p:txBody>
          <a:bodyPr wrap="square" rtlCol="0">
            <a:spAutoFit/>
          </a:bodyPr>
          <a:lstStyle/>
          <a:p>
            <a:pPr algn="ctr"/>
            <a:r>
              <a:rPr lang="en-US" dirty="0" err="1" smtClean="0">
                <a:solidFill>
                  <a:srgbClr val="000090"/>
                </a:solidFill>
                <a:latin typeface="Arial Rounded MT Bold"/>
                <a:cs typeface="Arial Rounded MT Bold"/>
              </a:rPr>
              <a:t>Artículos</a:t>
            </a:r>
            <a:r>
              <a:rPr lang="en-US" dirty="0" smtClean="0">
                <a:solidFill>
                  <a:srgbClr val="000090"/>
                </a:solidFill>
                <a:latin typeface="Arial Rounded MT Bold"/>
                <a:cs typeface="Arial Rounded MT Bold"/>
              </a:rPr>
              <a:t> en Nanotecnología ( 37 de 115) del  2011</a:t>
            </a:r>
          </a:p>
          <a:p>
            <a:pPr algn="ctr"/>
            <a:r>
              <a:rPr lang="en-US" dirty="0" smtClean="0">
                <a:solidFill>
                  <a:srgbClr val="000090"/>
                </a:solidFill>
                <a:latin typeface="Arial Rounded MT Bold"/>
                <a:cs typeface="Arial Rounded MT Bold"/>
              </a:rPr>
              <a:t>Factor de </a:t>
            </a:r>
            <a:r>
              <a:rPr lang="en-US" dirty="0" err="1" smtClean="0">
                <a:solidFill>
                  <a:srgbClr val="000090"/>
                </a:solidFill>
                <a:latin typeface="Arial Rounded MT Bold"/>
                <a:cs typeface="Arial Rounded MT Bold"/>
              </a:rPr>
              <a:t>Impacto</a:t>
            </a:r>
            <a:r>
              <a:rPr lang="en-US" dirty="0" smtClean="0">
                <a:solidFill>
                  <a:srgbClr val="000090"/>
                </a:solidFill>
                <a:latin typeface="Arial Rounded MT Bold"/>
                <a:cs typeface="Arial Rounded MT Bold"/>
              </a:rPr>
              <a:t> &gt; 3</a:t>
            </a:r>
            <a:endParaRPr lang="en-US" dirty="0">
              <a:solidFill>
                <a:srgbClr val="000090"/>
              </a:solidFill>
              <a:latin typeface="Arial Rounded MT Bold"/>
              <a:cs typeface="Arial Rounded MT Bold"/>
            </a:endParaRPr>
          </a:p>
        </p:txBody>
      </p:sp>
    </p:spTree>
    <p:extLst>
      <p:ext uri="{BB962C8B-B14F-4D97-AF65-F5344CB8AC3E}">
        <p14:creationId xmlns="" xmlns:p14="http://schemas.microsoft.com/office/powerpoint/2010/main" val="55211490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1626982753"/>
              </p:ext>
            </p:extLst>
          </p:nvPr>
        </p:nvGraphicFramePr>
        <p:xfrm>
          <a:off x="395536" y="1412776"/>
          <a:ext cx="8453384" cy="5065052"/>
        </p:xfrm>
        <a:graphic>
          <a:graphicData uri="http://schemas.openxmlformats.org/drawingml/2006/table">
            <a:tbl>
              <a:tblPr/>
              <a:tblGrid>
                <a:gridCol w="369547"/>
                <a:gridCol w="3803253"/>
                <a:gridCol w="1493585"/>
                <a:gridCol w="1370403"/>
                <a:gridCol w="1416596"/>
              </a:tblGrid>
              <a:tr h="729519">
                <a:tc>
                  <a:txBody>
                    <a:bodyPr/>
                    <a:lstStyle/>
                    <a:p>
                      <a:pPr algn="ctr" fontAlgn="ctr"/>
                      <a:r>
                        <a:rPr lang="en-US" sz="1000" b="1" i="0" u="none" strike="noStrike" dirty="0">
                          <a:solidFill>
                            <a:srgbClr val="000090"/>
                          </a:solidFill>
                          <a:effectLst/>
                          <a:latin typeface="Arial Rounded MT Bold"/>
                          <a:cs typeface="Arial Rounded MT Bold"/>
                        </a:rPr>
                        <a:t> </a:t>
                      </a:r>
                    </a:p>
                  </a:txBody>
                  <a:tcPr marL="9825" marR="9825" marT="9825" marB="0" anchor="ctr">
                    <a:lnL>
                      <a:noFill/>
                    </a:lnL>
                    <a:lnR>
                      <a:noFill/>
                    </a:lnR>
                    <a:lnT>
                      <a:noFill/>
                    </a:lnT>
                    <a:lnB>
                      <a:noFill/>
                    </a:lnB>
                    <a:solidFill>
                      <a:srgbClr val="D9D9D9"/>
                    </a:solidFill>
                  </a:tcPr>
                </a:tc>
                <a:tc>
                  <a:txBody>
                    <a:bodyPr/>
                    <a:lstStyle/>
                    <a:p>
                      <a:pPr algn="ctr" fontAlgn="ctr"/>
                      <a:r>
                        <a:rPr lang="en-US" sz="1000" b="1" i="0" u="none" strike="noStrike" dirty="0">
                          <a:solidFill>
                            <a:srgbClr val="000090"/>
                          </a:solidFill>
                          <a:effectLst/>
                          <a:latin typeface="Arial Rounded MT Bold"/>
                          <a:cs typeface="Arial Rounded MT Bold"/>
                        </a:rPr>
                        <a:t>TÍTULO</a:t>
                      </a:r>
                    </a:p>
                  </a:txBody>
                  <a:tcPr marL="9825" marR="9825" marT="9825" marB="0" anchor="ctr">
                    <a:lnL>
                      <a:noFill/>
                    </a:lnL>
                    <a:lnR>
                      <a:noFill/>
                    </a:lnR>
                    <a:lnT>
                      <a:noFill/>
                    </a:lnT>
                    <a:lnB>
                      <a:noFill/>
                    </a:lnB>
                    <a:solidFill>
                      <a:srgbClr val="D9D9D9"/>
                    </a:solidFill>
                  </a:tcPr>
                </a:tc>
                <a:tc>
                  <a:txBody>
                    <a:bodyPr/>
                    <a:lstStyle/>
                    <a:p>
                      <a:pPr algn="ctr" fontAlgn="ctr"/>
                      <a:r>
                        <a:rPr lang="en-US" sz="1000" b="1" i="0" u="none" strike="noStrike" dirty="0">
                          <a:solidFill>
                            <a:srgbClr val="000090"/>
                          </a:solidFill>
                          <a:effectLst/>
                          <a:latin typeface="Arial Rounded MT Bold"/>
                          <a:cs typeface="Arial Rounded MT Bold"/>
                        </a:rPr>
                        <a:t>FACTOR DE IMPACTO</a:t>
                      </a:r>
                    </a:p>
                  </a:txBody>
                  <a:tcPr marL="9825" marR="9825" marT="9825" marB="0" anchor="ctr">
                    <a:lnL>
                      <a:noFill/>
                    </a:lnL>
                    <a:lnR>
                      <a:noFill/>
                    </a:lnR>
                    <a:lnT>
                      <a:noFill/>
                    </a:lnT>
                    <a:lnB>
                      <a:noFill/>
                    </a:lnB>
                    <a:solidFill>
                      <a:srgbClr val="D9D9D9"/>
                    </a:solidFill>
                  </a:tcPr>
                </a:tc>
                <a:tc>
                  <a:txBody>
                    <a:bodyPr/>
                    <a:lstStyle/>
                    <a:p>
                      <a:pPr algn="ctr" fontAlgn="ctr"/>
                      <a:r>
                        <a:rPr lang="en-US" sz="1000" b="1" i="0" u="none" strike="noStrike">
                          <a:solidFill>
                            <a:srgbClr val="000090"/>
                          </a:solidFill>
                          <a:effectLst/>
                          <a:latin typeface="Arial Rounded MT Bold"/>
                          <a:cs typeface="Arial Rounded MT Bold"/>
                        </a:rPr>
                        <a:t>ARTÍCULOS PUBLICADOS EN 2011</a:t>
                      </a:r>
                    </a:p>
                  </a:txBody>
                  <a:tcPr marL="9825" marR="9825" marT="9825" marB="0" anchor="ctr">
                    <a:lnL>
                      <a:noFill/>
                    </a:lnL>
                    <a:lnR>
                      <a:noFill/>
                    </a:lnR>
                    <a:lnT>
                      <a:noFill/>
                    </a:lnT>
                    <a:lnB>
                      <a:noFill/>
                    </a:lnB>
                    <a:solidFill>
                      <a:srgbClr val="D9D9D9"/>
                    </a:solidFill>
                  </a:tcPr>
                </a:tc>
                <a:tc>
                  <a:txBody>
                    <a:bodyPr/>
                    <a:lstStyle/>
                    <a:p>
                      <a:pPr algn="ctr" fontAlgn="ctr"/>
                      <a:r>
                        <a:rPr lang="en-US" sz="1000" b="1" i="0" u="none" strike="noStrike" dirty="0">
                          <a:solidFill>
                            <a:srgbClr val="000090"/>
                          </a:solidFill>
                          <a:effectLst/>
                          <a:latin typeface="Arial Rounded MT Bold"/>
                          <a:cs typeface="Arial Rounded MT Bold"/>
                        </a:rPr>
                        <a:t>PAÍS</a:t>
                      </a: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1</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a:solidFill>
                            <a:srgbClr val="000090"/>
                          </a:solidFill>
                          <a:effectLst/>
                          <a:latin typeface="Arial Rounded MT Bold"/>
                          <a:cs typeface="Arial Rounded MT Bold"/>
                        </a:rPr>
                        <a:t>Nature Nanotechnology</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a:solidFill>
                            <a:srgbClr val="000090"/>
                          </a:solidFill>
                          <a:effectLst/>
                          <a:latin typeface="Arial Rounded MT Bold"/>
                          <a:cs typeface="Arial Rounded MT Bold"/>
                        </a:rPr>
                        <a:t>30.306 (2010)</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127</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Reino Unido</a:t>
                      </a:r>
                    </a:p>
                  </a:txBody>
                  <a:tcPr marL="9825" marR="9825" marT="9825" marB="0" anchor="ctr">
                    <a:lnL>
                      <a:noFill/>
                    </a:lnL>
                    <a:lnR>
                      <a:noFill/>
                    </a:lnR>
                    <a:lnT>
                      <a:noFill/>
                    </a:lnT>
                    <a:lnB>
                      <a:noFill/>
                    </a:lnB>
                    <a:solidFill>
                      <a:srgbClr val="FFFFFF"/>
                    </a:solidFill>
                  </a:tcPr>
                </a:tc>
              </a:tr>
              <a:tr h="176853">
                <a:tc>
                  <a:txBody>
                    <a:bodyPr/>
                    <a:lstStyle/>
                    <a:p>
                      <a:pPr algn="ctr" fontAlgn="ctr"/>
                      <a:r>
                        <a:rPr lang="en-US" sz="1000" b="0" i="0" u="none" strike="noStrike">
                          <a:solidFill>
                            <a:srgbClr val="000090"/>
                          </a:solidFill>
                          <a:effectLst/>
                          <a:latin typeface="Arial Rounded MT Bold"/>
                          <a:cs typeface="Arial Rounded MT Bold"/>
                        </a:rPr>
                        <a:t>2</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a:solidFill>
                            <a:srgbClr val="000090"/>
                          </a:solidFill>
                          <a:effectLst/>
                          <a:latin typeface="Arial Rounded MT Bold"/>
                          <a:cs typeface="Arial Rounded MT Bold"/>
                        </a:rPr>
                        <a:t>Materials Science and Engineering: R: Reports</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19.750 (2010)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12</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Países Bajos</a:t>
                      </a: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3</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a:solidFill>
                            <a:srgbClr val="000090"/>
                          </a:solidFill>
                          <a:effectLst/>
                          <a:latin typeface="Arial Rounded MT Bold"/>
                          <a:cs typeface="Arial Rounded MT Bold"/>
                        </a:rPr>
                        <a:t>Progress in Materials Science</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16.579 (2011)</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27</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Países Bajos</a:t>
                      </a:r>
                    </a:p>
                  </a:txBody>
                  <a:tcPr marL="9825" marR="9825" marT="9825" marB="0" anchor="ctr">
                    <a:lnL>
                      <a:noFill/>
                    </a:lnL>
                    <a:lnR>
                      <a:noFill/>
                    </a:lnR>
                    <a:lnT>
                      <a:noFill/>
                    </a:lnT>
                    <a:lnB>
                      <a:noFill/>
                    </a:lnB>
                    <a:solidFill>
                      <a:srgbClr val="FFFFFF"/>
                    </a:solidFill>
                  </a:tcPr>
                </a:tc>
              </a:tr>
              <a:tr h="139517">
                <a:tc>
                  <a:txBody>
                    <a:bodyPr/>
                    <a:lstStyle/>
                    <a:p>
                      <a:pPr algn="ctr" fontAlgn="ctr"/>
                      <a:r>
                        <a:rPr lang="en-US" sz="1000" b="0" i="0" u="none" strike="noStrike">
                          <a:solidFill>
                            <a:srgbClr val="000090"/>
                          </a:solidFill>
                          <a:effectLst/>
                          <a:latin typeface="Arial Rounded MT Bold"/>
                          <a:cs typeface="Arial Rounded MT Bold"/>
                        </a:rPr>
                        <a:t>4</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a:solidFill>
                            <a:srgbClr val="000090"/>
                          </a:solidFill>
                          <a:effectLst/>
                          <a:latin typeface="Arial Rounded MT Bold"/>
                          <a:cs typeface="Arial Rounded MT Bold"/>
                        </a:rPr>
                        <a:t>Nano Letters</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12.186 (2010)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534</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Estados Unidos</a:t>
                      </a: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5</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Nano Today</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11.750 (2010)</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39</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Países Bajos</a:t>
                      </a:r>
                    </a:p>
                  </a:txBody>
                  <a:tcPr marL="9825" marR="9825" marT="9825" marB="0" anchor="ctr">
                    <a:lnL>
                      <a:noFill/>
                    </a:lnL>
                    <a:lnR>
                      <a:noFill/>
                    </a:lnR>
                    <a:lnT>
                      <a:noFill/>
                    </a:lnT>
                    <a:lnB>
                      <a:noFill/>
                    </a:lnB>
                    <a:solidFill>
                      <a:srgbClr val="FFFFFF"/>
                    </a:solidFill>
                  </a:tcPr>
                </a:tc>
              </a:tr>
              <a:tr h="139517">
                <a:tc>
                  <a:txBody>
                    <a:bodyPr/>
                    <a:lstStyle/>
                    <a:p>
                      <a:pPr algn="ctr" fontAlgn="ctr"/>
                      <a:r>
                        <a:rPr lang="en-US" sz="1000" b="0" i="0" u="none" strike="noStrike">
                          <a:solidFill>
                            <a:srgbClr val="000090"/>
                          </a:solidFill>
                          <a:effectLst/>
                          <a:latin typeface="Arial Rounded MT Bold"/>
                          <a:cs typeface="Arial Rounded MT Bold"/>
                        </a:rPr>
                        <a:t>6</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Advanced Materials</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10.880 (2010)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a:solidFill>
                            <a:srgbClr val="000090"/>
                          </a:solidFill>
                          <a:effectLst/>
                          <a:latin typeface="Arial Rounded MT Bold"/>
                          <a:cs typeface="Arial Rounded MT Bold"/>
                        </a:rPr>
                        <a:t>454</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Austria</a:t>
                      </a: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7</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ACS Nano</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a:solidFill>
                            <a:srgbClr val="000090"/>
                          </a:solidFill>
                          <a:effectLst/>
                          <a:latin typeface="Arial Rounded MT Bold"/>
                          <a:cs typeface="Arial Rounded MT Bold"/>
                        </a:rPr>
                        <a:t>9.855 (2010)</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621</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Estados Unidos</a:t>
                      </a:r>
                    </a:p>
                  </a:txBody>
                  <a:tcPr marL="9825" marR="9825" marT="9825" marB="0" anchor="ctr">
                    <a:lnL>
                      <a:noFill/>
                    </a:lnL>
                    <a:lnR>
                      <a:noFill/>
                    </a:lnR>
                    <a:lnT>
                      <a:noFill/>
                    </a:lnT>
                    <a:lnB>
                      <a:noFill/>
                    </a:lnB>
                    <a:solidFill>
                      <a:srgbClr val="FFFFFF"/>
                    </a:solidFill>
                  </a:tcPr>
                </a:tc>
              </a:tr>
              <a:tr h="139517">
                <a:tc>
                  <a:txBody>
                    <a:bodyPr/>
                    <a:lstStyle/>
                    <a:p>
                      <a:pPr algn="ctr" fontAlgn="ctr"/>
                      <a:r>
                        <a:rPr lang="en-US" sz="1000" b="0" i="0" u="none" strike="noStrike">
                          <a:solidFill>
                            <a:srgbClr val="000090"/>
                          </a:solidFill>
                          <a:effectLst/>
                          <a:latin typeface="Arial Rounded MT Bold"/>
                          <a:cs typeface="Arial Rounded MT Bold"/>
                        </a:rPr>
                        <a:t>8</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Advanced Functional Materials</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a:solidFill>
                            <a:srgbClr val="000090"/>
                          </a:solidFill>
                          <a:effectLst/>
                          <a:latin typeface="Arial Rounded MT Bold"/>
                          <a:cs typeface="Arial Rounded MT Bold"/>
                        </a:rPr>
                        <a:t>8.49 (2010)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309</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Reino Unido</a:t>
                      </a:r>
                    </a:p>
                  </a:txBody>
                  <a:tcPr marL="9825" marR="9825" marT="9825" marB="0" anchor="ctr">
                    <a:lnL>
                      <a:noFill/>
                    </a:lnL>
                    <a:lnR>
                      <a:noFill/>
                    </a:lnR>
                    <a:lnT>
                      <a:noFill/>
                    </a:lnT>
                    <a:lnB>
                      <a:noFill/>
                    </a:lnB>
                    <a:solidFill>
                      <a:srgbClr val="D9D9D9"/>
                    </a:solidFill>
                  </a:tcPr>
                </a:tc>
              </a:tr>
              <a:tr h="275105">
                <a:tc>
                  <a:txBody>
                    <a:bodyPr/>
                    <a:lstStyle/>
                    <a:p>
                      <a:pPr algn="ctr" fontAlgn="ctr"/>
                      <a:r>
                        <a:rPr lang="en-US" sz="1000" b="0" i="0" u="none" strike="noStrike">
                          <a:solidFill>
                            <a:srgbClr val="000090"/>
                          </a:solidFill>
                          <a:effectLst/>
                          <a:latin typeface="Arial Rounded MT Bold"/>
                          <a:cs typeface="Arial Rounded MT Bold"/>
                        </a:rPr>
                        <a:t>9</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Progress in Crystal Growth and Characterization of Materials</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a:solidFill>
                            <a:srgbClr val="000090"/>
                          </a:solidFill>
                          <a:effectLst/>
                          <a:latin typeface="Arial Rounded MT Bold"/>
                          <a:cs typeface="Arial Rounded MT Bold"/>
                        </a:rPr>
                        <a:t>6.750 (2011)</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2</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Países Bajos</a:t>
                      </a:r>
                    </a:p>
                  </a:txBody>
                  <a:tcPr marL="9825" marR="9825" marT="9825" marB="0" anchor="ctr">
                    <a:lnL>
                      <a:noFill/>
                    </a:lnL>
                    <a:lnR>
                      <a:noFill/>
                    </a:lnR>
                    <a:lnT>
                      <a:noFill/>
                    </a:lnT>
                    <a:lnB>
                      <a:noFill/>
                    </a:lnB>
                    <a:solidFill>
                      <a:srgbClr val="FFFFFF"/>
                    </a:solidFill>
                  </a:tcPr>
                </a:tc>
              </a:tr>
              <a:tr h="139517">
                <a:tc>
                  <a:txBody>
                    <a:bodyPr/>
                    <a:lstStyle/>
                    <a:p>
                      <a:pPr algn="ctr" fontAlgn="ctr"/>
                      <a:r>
                        <a:rPr lang="en-US" sz="1000" b="0" i="0" u="none" strike="noStrike">
                          <a:solidFill>
                            <a:srgbClr val="000090"/>
                          </a:solidFill>
                          <a:effectLst/>
                          <a:latin typeface="Arial Rounded MT Bold"/>
                          <a:cs typeface="Arial Rounded MT Bold"/>
                        </a:rPr>
                        <a:t>10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MRS Bulletin</a:t>
                      </a:r>
                    </a:p>
                  </a:txBody>
                  <a:tcPr marL="9825" marR="9825" marT="9825" marB="0" anchor="ctr">
                    <a:lnL>
                      <a:noFill/>
                    </a:lnL>
                    <a:lnR>
                      <a:noFill/>
                    </a:lnR>
                    <a:lnT>
                      <a:noFill/>
                    </a:lnT>
                    <a:lnB>
                      <a:noFill/>
                    </a:lnB>
                    <a:solidFill>
                      <a:srgbClr val="D9D9D9"/>
                    </a:solidFill>
                  </a:tcPr>
                </a:tc>
                <a:tc>
                  <a:txBody>
                    <a:bodyPr/>
                    <a:lstStyle/>
                    <a:p>
                      <a:pPr algn="ctr" fontAlgn="ctr"/>
                      <a:r>
                        <a:rPr lang="es-ES_tradnl" sz="1000" b="0" i="0" u="none" strike="noStrike">
                          <a:solidFill>
                            <a:srgbClr val="000090"/>
                          </a:solidFill>
                          <a:effectLst/>
                          <a:latin typeface="Arial Rounded MT Bold"/>
                          <a:cs typeface="Arial Rounded MT Bold"/>
                        </a:rPr>
                        <a:t>6.33 (Sin fecha)</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a:solidFill>
                            <a:srgbClr val="000090"/>
                          </a:solidFill>
                          <a:effectLst/>
                          <a:latin typeface="Arial Rounded MT Bold"/>
                          <a:cs typeface="Arial Rounded MT Bold"/>
                        </a:rPr>
                        <a:t>87</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Estados Unidos</a:t>
                      </a: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11</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Materials Today</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6.265 (2010)</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54</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Países Bajos</a:t>
                      </a:r>
                    </a:p>
                  </a:txBody>
                  <a:tcPr marL="9825" marR="9825" marT="9825" marB="0" anchor="ctr">
                    <a:lnL>
                      <a:noFill/>
                    </a:lnL>
                    <a:lnR>
                      <a:noFill/>
                    </a:lnR>
                    <a:lnT>
                      <a:noFill/>
                    </a:lnT>
                    <a:lnB>
                      <a:noFill/>
                    </a:lnB>
                    <a:solidFill>
                      <a:srgbClr val="FFFFFF"/>
                    </a:solidFill>
                  </a:tcPr>
                </a:tc>
              </a:tr>
              <a:tr h="139517">
                <a:tc>
                  <a:txBody>
                    <a:bodyPr/>
                    <a:lstStyle/>
                    <a:p>
                      <a:pPr algn="ctr" fontAlgn="ctr"/>
                      <a:r>
                        <a:rPr lang="en-US" sz="1000" b="0" i="0" u="none" strike="noStrike">
                          <a:solidFill>
                            <a:srgbClr val="000090"/>
                          </a:solidFill>
                          <a:effectLst/>
                          <a:latin typeface="Arial Rounded MT Bold"/>
                          <a:cs typeface="Arial Rounded MT Bold"/>
                        </a:rPr>
                        <a:t>12</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Critical Reviews in Solid State and Materials Sciences</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6.143 (2011)</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5</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Reino Unido</a:t>
                      </a: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13</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Chemistry of Materials</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4.883 (2007)</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a:solidFill>
                            <a:srgbClr val="000090"/>
                          </a:solidFill>
                          <a:effectLst/>
                          <a:latin typeface="Arial Rounded MT Bold"/>
                          <a:cs typeface="Arial Rounded MT Bold"/>
                        </a:rPr>
                        <a:t>431</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Estados Unidos</a:t>
                      </a:r>
                    </a:p>
                  </a:txBody>
                  <a:tcPr marL="9825" marR="9825" marT="9825" marB="0" anchor="ctr">
                    <a:lnL>
                      <a:noFill/>
                    </a:lnL>
                    <a:lnR>
                      <a:noFill/>
                    </a:lnR>
                    <a:lnT>
                      <a:noFill/>
                    </a:lnT>
                    <a:lnB>
                      <a:noFill/>
                    </a:lnB>
                    <a:solidFill>
                      <a:srgbClr val="FFFFFF"/>
                    </a:solidFill>
                  </a:tcPr>
                </a:tc>
              </a:tr>
              <a:tr h="139517">
                <a:tc>
                  <a:txBody>
                    <a:bodyPr/>
                    <a:lstStyle/>
                    <a:p>
                      <a:pPr algn="ctr" fontAlgn="ctr"/>
                      <a:r>
                        <a:rPr lang="en-US" sz="1000" b="0" i="0" u="none" strike="noStrike">
                          <a:solidFill>
                            <a:srgbClr val="000090"/>
                          </a:solidFill>
                          <a:effectLst/>
                          <a:latin typeface="Arial Rounded MT Bold"/>
                          <a:cs typeface="Arial Rounded MT Bold"/>
                        </a:rPr>
                        <a:t>14</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International Materials Reviews</a:t>
                      </a:r>
                    </a:p>
                  </a:txBody>
                  <a:tcPr marL="9825" marR="9825" marT="9825" marB="0" anchor="ctr">
                    <a:lnL>
                      <a:noFill/>
                    </a:lnL>
                    <a:lnR>
                      <a:noFill/>
                    </a:lnR>
                    <a:lnT>
                      <a:noFill/>
                    </a:lnT>
                    <a:lnB>
                      <a:noFill/>
                    </a:lnB>
                    <a:solidFill>
                      <a:srgbClr val="D9D9D9"/>
                    </a:solidFill>
                  </a:tcPr>
                </a:tc>
                <a:tc>
                  <a:txBody>
                    <a:bodyPr/>
                    <a:lstStyle/>
                    <a:p>
                      <a:pPr algn="ctr" fontAlgn="ctr"/>
                      <a:r>
                        <a:rPr lang="es-ES_tradnl" sz="1000" b="0" i="0" u="none" strike="noStrike">
                          <a:solidFill>
                            <a:srgbClr val="000090"/>
                          </a:solidFill>
                          <a:effectLst/>
                          <a:latin typeface="Arial Rounded MT Bold"/>
                          <a:cs typeface="Arial Rounded MT Bold"/>
                        </a:rPr>
                        <a:t>4.86 (Sin fecha)</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a:solidFill>
                            <a:srgbClr val="000090"/>
                          </a:solidFill>
                          <a:effectLst/>
                          <a:latin typeface="Arial Rounded MT Bold"/>
                          <a:cs typeface="Arial Rounded MT Bold"/>
                        </a:rPr>
                        <a:t>9</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err="1">
                          <a:solidFill>
                            <a:srgbClr val="000090"/>
                          </a:solidFill>
                          <a:effectLst/>
                          <a:latin typeface="Arial Rounded MT Bold"/>
                          <a:cs typeface="Arial Rounded MT Bold"/>
                        </a:rPr>
                        <a:t>Reino</a:t>
                      </a:r>
                      <a:r>
                        <a:rPr lang="en-US" sz="1000" b="0" i="0" u="none" strike="noStrike" dirty="0">
                          <a:solidFill>
                            <a:srgbClr val="000090"/>
                          </a:solidFill>
                          <a:effectLst/>
                          <a:latin typeface="Arial Rounded MT Bold"/>
                          <a:cs typeface="Arial Rounded MT Bold"/>
                        </a:rPr>
                        <a:t> </a:t>
                      </a:r>
                      <a:r>
                        <a:rPr lang="en-US" sz="1000" b="0" i="0" u="none" strike="noStrike" dirty="0" err="1">
                          <a:solidFill>
                            <a:srgbClr val="000090"/>
                          </a:solidFill>
                          <a:effectLst/>
                          <a:latin typeface="Arial Rounded MT Bold"/>
                          <a:cs typeface="Arial Rounded MT Bold"/>
                        </a:rPr>
                        <a:t>Unido</a:t>
                      </a:r>
                      <a:endParaRPr lang="en-US" sz="1000" b="0" i="0" u="none" strike="noStrike" dirty="0">
                        <a:solidFill>
                          <a:srgbClr val="000090"/>
                        </a:solidFill>
                        <a:effectLst/>
                        <a:latin typeface="Arial Rounded MT Bold"/>
                        <a:cs typeface="Arial Rounded MT Bold"/>
                      </a:endParaRP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15</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Crystal Growth and Design</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4.390 (2010)</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469</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Estados Unidos</a:t>
                      </a:r>
                    </a:p>
                  </a:txBody>
                  <a:tcPr marL="9825" marR="9825" marT="9825" marB="0" anchor="ctr">
                    <a:lnL>
                      <a:noFill/>
                    </a:lnL>
                    <a:lnR>
                      <a:noFill/>
                    </a:lnR>
                    <a:lnT>
                      <a:noFill/>
                    </a:lnT>
                    <a:lnB>
                      <a:noFill/>
                    </a:lnB>
                    <a:solidFill>
                      <a:srgbClr val="FFFFFF"/>
                    </a:solidFill>
                  </a:tcPr>
                </a:tc>
              </a:tr>
              <a:tr h="139517">
                <a:tc>
                  <a:txBody>
                    <a:bodyPr/>
                    <a:lstStyle/>
                    <a:p>
                      <a:pPr algn="ctr" fontAlgn="ctr"/>
                      <a:r>
                        <a:rPr lang="en-US" sz="1000" b="0" i="0" u="none" strike="noStrike">
                          <a:solidFill>
                            <a:srgbClr val="000090"/>
                          </a:solidFill>
                          <a:effectLst/>
                          <a:latin typeface="Arial Rounded MT Bold"/>
                          <a:cs typeface="Arial Rounded MT Bold"/>
                        </a:rPr>
                        <a:t>16</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Current Opinion in Solid State and Materials Science</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4.385 (2010)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a:solidFill>
                            <a:srgbClr val="000090"/>
                          </a:solidFill>
                          <a:effectLst/>
                          <a:latin typeface="Arial Rounded MT Bold"/>
                          <a:cs typeface="Arial Rounded MT Bold"/>
                        </a:rPr>
                        <a:t>32</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Países Bajos</a:t>
                      </a: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17</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a:solidFill>
                            <a:srgbClr val="000090"/>
                          </a:solidFill>
                          <a:effectLst/>
                          <a:latin typeface="Arial Rounded MT Bold"/>
                          <a:cs typeface="Arial Rounded MT Bold"/>
                        </a:rPr>
                        <a:t>Nanotechnology</a:t>
                      </a:r>
                    </a:p>
                  </a:txBody>
                  <a:tcPr marL="9825" marR="9825" marT="9825" marB="0" anchor="ctr">
                    <a:lnL>
                      <a:noFill/>
                    </a:lnL>
                    <a:lnR>
                      <a:noFill/>
                    </a:lnR>
                    <a:lnT>
                      <a:noFill/>
                    </a:lnT>
                    <a:lnB>
                      <a:noFill/>
                    </a:lnB>
                    <a:solidFill>
                      <a:schemeClr val="bg1"/>
                    </a:solidFill>
                  </a:tcPr>
                </a:tc>
                <a:tc>
                  <a:txBody>
                    <a:bodyPr/>
                    <a:lstStyle/>
                    <a:p>
                      <a:pPr algn="ctr" fontAlgn="ctr"/>
                      <a:r>
                        <a:rPr lang="en-US" sz="1000" b="0" i="0" u="none" strike="noStrike" dirty="0">
                          <a:solidFill>
                            <a:srgbClr val="000090"/>
                          </a:solidFill>
                          <a:effectLst/>
                          <a:latin typeface="Arial Rounded MT Bold"/>
                          <a:cs typeface="Arial Rounded MT Bold"/>
                        </a:rPr>
                        <a:t>3.644 (2010)</a:t>
                      </a:r>
                    </a:p>
                  </a:txBody>
                  <a:tcPr marL="9825" marR="9825" marT="9825" marB="0" anchor="ctr">
                    <a:lnL>
                      <a:noFill/>
                    </a:lnL>
                    <a:lnR>
                      <a:noFill/>
                    </a:lnR>
                    <a:lnT>
                      <a:noFill/>
                    </a:lnT>
                    <a:lnB>
                      <a:noFill/>
                    </a:lnB>
                    <a:solidFill>
                      <a:schemeClr val="bg1"/>
                    </a:solidFill>
                  </a:tcPr>
                </a:tc>
                <a:tc>
                  <a:txBody>
                    <a:bodyPr/>
                    <a:lstStyle/>
                    <a:p>
                      <a:pPr algn="ctr" fontAlgn="ctr"/>
                      <a:r>
                        <a:rPr lang="en-US" sz="1000" b="0" i="0" u="none" strike="noStrike" dirty="0">
                          <a:solidFill>
                            <a:srgbClr val="000090"/>
                          </a:solidFill>
                          <a:effectLst/>
                          <a:latin typeface="Arial Rounded MT Bold"/>
                          <a:cs typeface="Arial Rounded MT Bold"/>
                        </a:rPr>
                        <a:t>855</a:t>
                      </a:r>
                    </a:p>
                  </a:txBody>
                  <a:tcPr marL="9825" marR="9825" marT="9825" marB="0" anchor="ctr">
                    <a:lnL>
                      <a:noFill/>
                    </a:lnL>
                    <a:lnR>
                      <a:noFill/>
                    </a:lnR>
                    <a:lnT>
                      <a:noFill/>
                    </a:lnT>
                    <a:lnB>
                      <a:noFill/>
                    </a:lnB>
                    <a:solidFill>
                      <a:schemeClr val="bg1"/>
                    </a:solidFill>
                  </a:tcPr>
                </a:tc>
                <a:tc>
                  <a:txBody>
                    <a:bodyPr/>
                    <a:lstStyle/>
                    <a:p>
                      <a:pPr algn="ctr" fontAlgn="ctr"/>
                      <a:r>
                        <a:rPr lang="en-US" sz="1000" b="0" i="0" u="none" strike="noStrike" dirty="0" err="1">
                          <a:solidFill>
                            <a:srgbClr val="000090"/>
                          </a:solidFill>
                          <a:effectLst/>
                          <a:latin typeface="Arial Rounded MT Bold"/>
                          <a:cs typeface="Arial Rounded MT Bold"/>
                        </a:rPr>
                        <a:t>Estados</a:t>
                      </a:r>
                      <a:r>
                        <a:rPr lang="en-US" sz="1000" b="0" i="0" u="none" strike="noStrike" dirty="0">
                          <a:solidFill>
                            <a:srgbClr val="000090"/>
                          </a:solidFill>
                          <a:effectLst/>
                          <a:latin typeface="Arial Rounded MT Bold"/>
                          <a:cs typeface="Arial Rounded MT Bold"/>
                        </a:rPr>
                        <a:t> </a:t>
                      </a:r>
                      <a:r>
                        <a:rPr lang="en-US" sz="1000" b="0" i="0" u="none" strike="noStrike" dirty="0" err="1">
                          <a:solidFill>
                            <a:srgbClr val="000090"/>
                          </a:solidFill>
                          <a:effectLst/>
                          <a:latin typeface="Arial Rounded MT Bold"/>
                          <a:cs typeface="Arial Rounded MT Bold"/>
                        </a:rPr>
                        <a:t>Unidos</a:t>
                      </a:r>
                      <a:endParaRPr lang="en-US" sz="1000" b="0" i="0" u="none" strike="noStrike" dirty="0">
                        <a:solidFill>
                          <a:srgbClr val="000090"/>
                        </a:solidFill>
                        <a:effectLst/>
                        <a:latin typeface="Arial Rounded MT Bold"/>
                        <a:cs typeface="Arial Rounded MT Bold"/>
                      </a:endParaRPr>
                    </a:p>
                  </a:txBody>
                  <a:tcPr marL="9825" marR="9825" marT="9825" marB="0" anchor="ctr">
                    <a:lnL>
                      <a:noFill/>
                    </a:lnL>
                    <a:lnR>
                      <a:noFill/>
                    </a:lnR>
                    <a:lnT>
                      <a:noFill/>
                    </a:lnT>
                    <a:lnB>
                      <a:noFill/>
                    </a:lnB>
                    <a:solidFill>
                      <a:schemeClr val="bg1"/>
                    </a:solidFill>
                  </a:tcPr>
                </a:tc>
              </a:tr>
              <a:tr h="139517">
                <a:tc>
                  <a:txBody>
                    <a:bodyPr/>
                    <a:lstStyle/>
                    <a:p>
                      <a:pPr algn="ctr" fontAlgn="ctr"/>
                      <a:r>
                        <a:rPr lang="en-US" sz="1000" b="0" i="0" u="none" strike="noStrike">
                          <a:solidFill>
                            <a:srgbClr val="000090"/>
                          </a:solidFill>
                          <a:effectLst/>
                          <a:latin typeface="Arial Rounded MT Bold"/>
                          <a:cs typeface="Arial Rounded MT Bold"/>
                        </a:rPr>
                        <a:t>18</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Plasmonics</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3.544 (2010)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105</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err="1">
                          <a:solidFill>
                            <a:srgbClr val="000090"/>
                          </a:solidFill>
                          <a:effectLst/>
                          <a:latin typeface="Arial Rounded MT Bold"/>
                          <a:cs typeface="Arial Rounded MT Bold"/>
                        </a:rPr>
                        <a:t>Alemania</a:t>
                      </a:r>
                      <a:endParaRPr lang="en-US" sz="1000" b="0" i="0" u="none" strike="noStrike" dirty="0">
                        <a:solidFill>
                          <a:srgbClr val="000090"/>
                        </a:solidFill>
                        <a:effectLst/>
                        <a:latin typeface="Arial Rounded MT Bold"/>
                        <a:cs typeface="Arial Rounded MT Bold"/>
                      </a:endParaRP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19</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Microfluidics and Nanofluidics</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3.507 (2010)</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211</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err="1">
                          <a:solidFill>
                            <a:srgbClr val="000090"/>
                          </a:solidFill>
                          <a:effectLst/>
                          <a:latin typeface="Arial Rounded MT Bold"/>
                          <a:cs typeface="Arial Rounded MT Bold"/>
                        </a:rPr>
                        <a:t>Alemania</a:t>
                      </a:r>
                      <a:endParaRPr lang="en-US" sz="1000" b="0" i="0" u="none" strike="noStrike" dirty="0">
                        <a:solidFill>
                          <a:srgbClr val="000090"/>
                        </a:solidFill>
                        <a:effectLst/>
                        <a:latin typeface="Arial Rounded MT Bold"/>
                        <a:cs typeface="Arial Rounded MT Bold"/>
                      </a:endParaRPr>
                    </a:p>
                  </a:txBody>
                  <a:tcPr marL="9825" marR="9825" marT="9825" marB="0" anchor="ctr">
                    <a:lnL>
                      <a:noFill/>
                    </a:lnL>
                    <a:lnR>
                      <a:noFill/>
                    </a:lnR>
                    <a:lnT>
                      <a:noFill/>
                    </a:lnT>
                    <a:lnB>
                      <a:noFill/>
                    </a:lnB>
                    <a:solidFill>
                      <a:srgbClr val="FFFFFF"/>
                    </a:solidFill>
                  </a:tcPr>
                </a:tc>
              </a:tr>
              <a:tr h="139517">
                <a:tc>
                  <a:txBody>
                    <a:bodyPr/>
                    <a:lstStyle/>
                    <a:p>
                      <a:pPr algn="ctr" fontAlgn="ctr"/>
                      <a:r>
                        <a:rPr lang="en-US" sz="1000" b="0" i="0" u="none" strike="noStrike">
                          <a:solidFill>
                            <a:srgbClr val="000090"/>
                          </a:solidFill>
                          <a:effectLst/>
                          <a:latin typeface="Arial Rounded MT Bold"/>
                          <a:cs typeface="Arial Rounded MT Bold"/>
                        </a:rPr>
                        <a:t>20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Biointerphases</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3.118 (2010)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10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err="1">
                          <a:solidFill>
                            <a:srgbClr val="000090"/>
                          </a:solidFill>
                          <a:effectLst/>
                          <a:latin typeface="Arial Rounded MT Bold"/>
                          <a:cs typeface="Arial Rounded MT Bold"/>
                        </a:rPr>
                        <a:t>Reino</a:t>
                      </a:r>
                      <a:r>
                        <a:rPr lang="en-US" sz="1000" b="0" i="0" u="none" strike="noStrike" dirty="0">
                          <a:solidFill>
                            <a:srgbClr val="000090"/>
                          </a:solidFill>
                          <a:effectLst/>
                          <a:latin typeface="Arial Rounded MT Bold"/>
                          <a:cs typeface="Arial Rounded MT Bold"/>
                        </a:rPr>
                        <a:t> </a:t>
                      </a:r>
                      <a:r>
                        <a:rPr lang="en-US" sz="1000" b="0" i="0" u="none" strike="noStrike" dirty="0" err="1">
                          <a:solidFill>
                            <a:srgbClr val="000090"/>
                          </a:solidFill>
                          <a:effectLst/>
                          <a:latin typeface="Arial Rounded MT Bold"/>
                          <a:cs typeface="Arial Rounded MT Bold"/>
                        </a:rPr>
                        <a:t>Unido</a:t>
                      </a:r>
                      <a:endParaRPr lang="en-US" sz="1000" b="0" i="0" u="none" strike="noStrike" dirty="0">
                        <a:solidFill>
                          <a:srgbClr val="000090"/>
                        </a:solidFill>
                        <a:effectLst/>
                        <a:latin typeface="Arial Rounded MT Bold"/>
                        <a:cs typeface="Arial Rounded MT Bold"/>
                      </a:endParaRP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21</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ACS Applied Materials and Interfaces</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2.925 (2010)</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94</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err="1">
                          <a:solidFill>
                            <a:srgbClr val="000090"/>
                          </a:solidFill>
                          <a:effectLst/>
                          <a:latin typeface="Arial Rounded MT Bold"/>
                          <a:cs typeface="Arial Rounded MT Bold"/>
                        </a:rPr>
                        <a:t>Estados</a:t>
                      </a:r>
                      <a:r>
                        <a:rPr lang="en-US" sz="1000" b="0" i="0" u="none" strike="noStrike" dirty="0">
                          <a:solidFill>
                            <a:srgbClr val="000090"/>
                          </a:solidFill>
                          <a:effectLst/>
                          <a:latin typeface="Arial Rounded MT Bold"/>
                          <a:cs typeface="Arial Rounded MT Bold"/>
                        </a:rPr>
                        <a:t> </a:t>
                      </a:r>
                      <a:r>
                        <a:rPr lang="en-US" sz="1000" b="0" i="0" u="none" strike="noStrike" dirty="0" err="1">
                          <a:solidFill>
                            <a:srgbClr val="000090"/>
                          </a:solidFill>
                          <a:effectLst/>
                          <a:latin typeface="Arial Rounded MT Bold"/>
                          <a:cs typeface="Arial Rounded MT Bold"/>
                        </a:rPr>
                        <a:t>Unidos</a:t>
                      </a:r>
                      <a:endParaRPr lang="en-US" sz="1000" b="0" i="0" u="none" strike="noStrike" dirty="0">
                        <a:solidFill>
                          <a:srgbClr val="000090"/>
                        </a:solidFill>
                        <a:effectLst/>
                        <a:latin typeface="Arial Rounded MT Bold"/>
                        <a:cs typeface="Arial Rounded MT Bold"/>
                      </a:endParaRPr>
                    </a:p>
                  </a:txBody>
                  <a:tcPr marL="9825" marR="9825" marT="9825" marB="0" anchor="ctr">
                    <a:lnL>
                      <a:noFill/>
                    </a:lnL>
                    <a:lnR>
                      <a:noFill/>
                    </a:lnR>
                    <a:lnT>
                      <a:noFill/>
                    </a:lnT>
                    <a:lnB>
                      <a:noFill/>
                    </a:lnB>
                    <a:solidFill>
                      <a:srgbClr val="FFFFFF"/>
                    </a:solidFill>
                  </a:tcPr>
                </a:tc>
              </a:tr>
              <a:tr h="139517">
                <a:tc>
                  <a:txBody>
                    <a:bodyPr/>
                    <a:lstStyle/>
                    <a:p>
                      <a:pPr algn="ctr" fontAlgn="ctr"/>
                      <a:r>
                        <a:rPr lang="en-US" sz="1000" b="0" i="0" u="none" strike="noStrike">
                          <a:solidFill>
                            <a:srgbClr val="000090"/>
                          </a:solidFill>
                          <a:effectLst/>
                          <a:latin typeface="Arial Rounded MT Bold"/>
                          <a:cs typeface="Arial Rounded MT Bold"/>
                        </a:rPr>
                        <a:t>22</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Physica Status Solidi - Rapid Research Letetrs</a:t>
                      </a:r>
                    </a:p>
                  </a:txBody>
                  <a:tcPr marL="9825" marR="9825" marT="9825" marB="0" anchor="ctr">
                    <a:lnL>
                      <a:noFill/>
                    </a:lnL>
                    <a:lnR>
                      <a:noFill/>
                    </a:lnR>
                    <a:lnT>
                      <a:noFill/>
                    </a:lnT>
                    <a:lnB>
                      <a:noFill/>
                    </a:lnB>
                    <a:solidFill>
                      <a:srgbClr val="D9D9D9"/>
                    </a:solidFill>
                  </a:tcPr>
                </a:tc>
                <a:tc>
                  <a:txBody>
                    <a:bodyPr/>
                    <a:lstStyle/>
                    <a:p>
                      <a:pPr algn="ctr" fontAlgn="ctr"/>
                      <a:r>
                        <a:rPr lang="es-ES_tradnl" sz="1000" b="0" i="0" u="none" strike="noStrike">
                          <a:solidFill>
                            <a:srgbClr val="000090"/>
                          </a:solidFill>
                          <a:effectLst/>
                          <a:latin typeface="Arial Rounded MT Bold"/>
                          <a:cs typeface="Arial Rounded MT Bold"/>
                        </a:rPr>
                        <a:t>2.815 (Sin fecha)</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98</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dirty="0" err="1">
                          <a:solidFill>
                            <a:srgbClr val="000090"/>
                          </a:solidFill>
                          <a:effectLst/>
                          <a:latin typeface="Arial Rounded MT Bold"/>
                          <a:cs typeface="Arial Rounded MT Bold"/>
                        </a:rPr>
                        <a:t>Alemania</a:t>
                      </a:r>
                      <a:endParaRPr lang="en-US" sz="1000" b="0" i="0" u="none" strike="noStrike" dirty="0">
                        <a:solidFill>
                          <a:srgbClr val="000090"/>
                        </a:solidFill>
                        <a:effectLst/>
                        <a:latin typeface="Arial Rounded MT Bold"/>
                        <a:cs typeface="Arial Rounded MT Bold"/>
                      </a:endParaRPr>
                    </a:p>
                  </a:txBody>
                  <a:tcPr marL="9825" marR="9825" marT="9825" marB="0" anchor="ctr">
                    <a:lnL>
                      <a:noFill/>
                    </a:lnL>
                    <a:lnR>
                      <a:noFill/>
                    </a:lnR>
                    <a:lnT>
                      <a:noFill/>
                    </a:lnT>
                    <a:lnB>
                      <a:noFill/>
                    </a:lnB>
                    <a:solidFill>
                      <a:srgbClr val="D9D9D9"/>
                    </a:solidFill>
                  </a:tcPr>
                </a:tc>
              </a:tr>
              <a:tr h="275105">
                <a:tc>
                  <a:txBody>
                    <a:bodyPr/>
                    <a:lstStyle/>
                    <a:p>
                      <a:pPr algn="ctr" fontAlgn="ctr"/>
                      <a:r>
                        <a:rPr lang="en-US" sz="1000" b="0" i="0" u="none" strike="noStrike">
                          <a:solidFill>
                            <a:srgbClr val="000090"/>
                          </a:solidFill>
                          <a:effectLst/>
                          <a:latin typeface="Arial Rounded MT Bold"/>
                          <a:cs typeface="Arial Rounded MT Bold"/>
                        </a:rPr>
                        <a:t>23</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Photonics and Nanostructures - Fundamentals and Applications</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2.750 (2010)</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70</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err="1">
                          <a:solidFill>
                            <a:srgbClr val="000090"/>
                          </a:solidFill>
                          <a:effectLst/>
                          <a:latin typeface="Arial Rounded MT Bold"/>
                          <a:cs typeface="Arial Rounded MT Bold"/>
                        </a:rPr>
                        <a:t>Países</a:t>
                      </a:r>
                      <a:r>
                        <a:rPr lang="en-US" sz="1000" b="0" i="0" u="none" strike="noStrike" dirty="0">
                          <a:solidFill>
                            <a:srgbClr val="000090"/>
                          </a:solidFill>
                          <a:effectLst/>
                          <a:latin typeface="Arial Rounded MT Bold"/>
                          <a:cs typeface="Arial Rounded MT Bold"/>
                        </a:rPr>
                        <a:t> </a:t>
                      </a:r>
                      <a:r>
                        <a:rPr lang="en-US" sz="1000" b="0" i="0" u="none" strike="noStrike" dirty="0" err="1">
                          <a:solidFill>
                            <a:srgbClr val="000090"/>
                          </a:solidFill>
                          <a:effectLst/>
                          <a:latin typeface="Arial Rounded MT Bold"/>
                          <a:cs typeface="Arial Rounded MT Bold"/>
                        </a:rPr>
                        <a:t>Bajos</a:t>
                      </a:r>
                      <a:endParaRPr lang="en-US" sz="1000" b="0" i="0" u="none" strike="noStrike" dirty="0">
                        <a:solidFill>
                          <a:srgbClr val="000090"/>
                        </a:solidFill>
                        <a:effectLst/>
                        <a:latin typeface="Arial Rounded MT Bold"/>
                        <a:cs typeface="Arial Rounded MT Bold"/>
                      </a:endParaRPr>
                    </a:p>
                  </a:txBody>
                  <a:tcPr marL="9825" marR="9825" marT="9825" marB="0" anchor="ctr">
                    <a:lnL>
                      <a:noFill/>
                    </a:lnL>
                    <a:lnR>
                      <a:noFill/>
                    </a:lnR>
                    <a:lnT>
                      <a:noFill/>
                    </a:lnT>
                    <a:lnB>
                      <a:noFill/>
                    </a:lnB>
                    <a:solidFill>
                      <a:srgbClr val="FFFFFF"/>
                    </a:solidFill>
                  </a:tcPr>
                </a:tc>
              </a:tr>
              <a:tr h="139517">
                <a:tc>
                  <a:txBody>
                    <a:bodyPr/>
                    <a:lstStyle/>
                    <a:p>
                      <a:pPr algn="ctr" fontAlgn="ctr"/>
                      <a:r>
                        <a:rPr lang="en-US" sz="1000" b="0" i="0" u="none" strike="noStrike">
                          <a:solidFill>
                            <a:srgbClr val="000090"/>
                          </a:solidFill>
                          <a:effectLst/>
                          <a:latin typeface="Arial Rounded MT Bold"/>
                          <a:cs typeface="Arial Rounded MT Bold"/>
                        </a:rPr>
                        <a:t>24</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Nanoscale Research Letters</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2.557 (2010)</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336</a:t>
                      </a:r>
                    </a:p>
                  </a:txBody>
                  <a:tcPr marL="9825" marR="9825" marT="9825" marB="0" anchor="ctr">
                    <a:lnL>
                      <a:noFill/>
                    </a:lnL>
                    <a:lnR>
                      <a:noFill/>
                    </a:lnR>
                    <a:lnT>
                      <a:noFill/>
                    </a:lnT>
                    <a:lnB>
                      <a:noFill/>
                    </a:lnB>
                    <a:solidFill>
                      <a:srgbClr val="D9D9D9"/>
                    </a:solidFill>
                  </a:tcPr>
                </a:tc>
                <a:tc>
                  <a:txBody>
                    <a:bodyPr/>
                    <a:lstStyle/>
                    <a:p>
                      <a:pPr algn="ctr" fontAlgn="ctr"/>
                      <a:r>
                        <a:rPr lang="en-US" sz="1000" b="0" i="0" u="none" strike="noStrike">
                          <a:solidFill>
                            <a:srgbClr val="000090"/>
                          </a:solidFill>
                          <a:effectLst/>
                          <a:latin typeface="Arial Rounded MT Bold"/>
                          <a:cs typeface="Arial Rounded MT Bold"/>
                        </a:rPr>
                        <a:t>Alemania</a:t>
                      </a:r>
                    </a:p>
                  </a:txBody>
                  <a:tcPr marL="9825" marR="9825" marT="9825" marB="0" anchor="ctr">
                    <a:lnL>
                      <a:noFill/>
                    </a:lnL>
                    <a:lnR>
                      <a:noFill/>
                    </a:lnR>
                    <a:lnT>
                      <a:noFill/>
                    </a:lnT>
                    <a:lnB>
                      <a:noFill/>
                    </a:lnB>
                    <a:solidFill>
                      <a:srgbClr val="D9D9D9"/>
                    </a:solidFill>
                  </a:tcPr>
                </a:tc>
              </a:tr>
              <a:tr h="139517">
                <a:tc>
                  <a:txBody>
                    <a:bodyPr/>
                    <a:lstStyle/>
                    <a:p>
                      <a:pPr algn="ctr" fontAlgn="ctr"/>
                      <a:r>
                        <a:rPr lang="en-US" sz="1000" b="0" i="0" u="none" strike="noStrike">
                          <a:solidFill>
                            <a:srgbClr val="000090"/>
                          </a:solidFill>
                          <a:effectLst/>
                          <a:latin typeface="Arial Rounded MT Bold"/>
                          <a:cs typeface="Arial Rounded MT Bold"/>
                        </a:rPr>
                        <a:t>25</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Ultramicroscopy</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a:solidFill>
                            <a:srgbClr val="000090"/>
                          </a:solidFill>
                          <a:effectLst/>
                          <a:latin typeface="Arial Rounded MT Bold"/>
                          <a:cs typeface="Arial Rounded MT Bold"/>
                        </a:rPr>
                        <a:t>2.061 (2010)</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a:solidFill>
                            <a:srgbClr val="000090"/>
                          </a:solidFill>
                          <a:effectLst/>
                          <a:latin typeface="Arial Rounded MT Bold"/>
                          <a:cs typeface="Arial Rounded MT Bold"/>
                        </a:rPr>
                        <a:t>149</a:t>
                      </a:r>
                    </a:p>
                  </a:txBody>
                  <a:tcPr marL="9825" marR="9825" marT="9825" marB="0" anchor="ctr">
                    <a:lnL>
                      <a:noFill/>
                    </a:lnL>
                    <a:lnR>
                      <a:noFill/>
                    </a:lnR>
                    <a:lnT>
                      <a:noFill/>
                    </a:lnT>
                    <a:lnB>
                      <a:noFill/>
                    </a:lnB>
                    <a:solidFill>
                      <a:srgbClr val="FFFFFF"/>
                    </a:solidFill>
                  </a:tcPr>
                </a:tc>
                <a:tc>
                  <a:txBody>
                    <a:bodyPr/>
                    <a:lstStyle/>
                    <a:p>
                      <a:pPr algn="ctr" fontAlgn="ctr"/>
                      <a:r>
                        <a:rPr lang="en-US" sz="1000" b="0" i="0" u="none" strike="noStrike" dirty="0" err="1">
                          <a:solidFill>
                            <a:srgbClr val="000090"/>
                          </a:solidFill>
                          <a:effectLst/>
                          <a:latin typeface="Arial Rounded MT Bold"/>
                          <a:cs typeface="Arial Rounded MT Bold"/>
                        </a:rPr>
                        <a:t>Países</a:t>
                      </a:r>
                      <a:r>
                        <a:rPr lang="en-US" sz="1000" b="0" i="0" u="none" strike="noStrike" dirty="0">
                          <a:solidFill>
                            <a:srgbClr val="000090"/>
                          </a:solidFill>
                          <a:effectLst/>
                          <a:latin typeface="Arial Rounded MT Bold"/>
                          <a:cs typeface="Arial Rounded MT Bold"/>
                        </a:rPr>
                        <a:t> </a:t>
                      </a:r>
                      <a:r>
                        <a:rPr lang="en-US" sz="1000" b="0" i="0" u="none" strike="noStrike" dirty="0" err="1">
                          <a:solidFill>
                            <a:srgbClr val="000090"/>
                          </a:solidFill>
                          <a:effectLst/>
                          <a:latin typeface="Arial Rounded MT Bold"/>
                          <a:cs typeface="Arial Rounded MT Bold"/>
                        </a:rPr>
                        <a:t>Bajos</a:t>
                      </a:r>
                      <a:endParaRPr lang="en-US" sz="1000" b="0" i="0" u="none" strike="noStrike" dirty="0">
                        <a:solidFill>
                          <a:srgbClr val="000090"/>
                        </a:solidFill>
                        <a:effectLst/>
                        <a:latin typeface="Arial Rounded MT Bold"/>
                        <a:cs typeface="Arial Rounded MT Bold"/>
                      </a:endParaRPr>
                    </a:p>
                  </a:txBody>
                  <a:tcPr marL="9825" marR="9825" marT="9825" marB="0" anchor="ctr">
                    <a:lnL>
                      <a:noFill/>
                    </a:lnL>
                    <a:lnR>
                      <a:noFill/>
                    </a:lnR>
                    <a:lnT>
                      <a:noFill/>
                    </a:lnT>
                    <a:lnB>
                      <a:noFill/>
                    </a:lnB>
                    <a:solidFill>
                      <a:srgbClr val="FFFFFF"/>
                    </a:solidFill>
                  </a:tcPr>
                </a:tc>
              </a:tr>
            </a:tbl>
          </a:graphicData>
        </a:graphic>
      </p:graphicFrame>
      <p:sp>
        <p:nvSpPr>
          <p:cNvPr id="2" name="TextBox 1"/>
          <p:cNvSpPr txBox="1"/>
          <p:nvPr/>
        </p:nvSpPr>
        <p:spPr>
          <a:xfrm>
            <a:off x="1574920" y="476672"/>
            <a:ext cx="6242890" cy="707886"/>
          </a:xfrm>
          <a:prstGeom prst="rect">
            <a:avLst/>
          </a:prstGeom>
          <a:noFill/>
        </p:spPr>
        <p:txBody>
          <a:bodyPr wrap="none" rtlCol="0">
            <a:spAutoFit/>
          </a:bodyPr>
          <a:lstStyle/>
          <a:p>
            <a:pPr algn="ctr"/>
            <a:r>
              <a:rPr lang="en-US" sz="2000" dirty="0" smtClean="0">
                <a:solidFill>
                  <a:srgbClr val="000090"/>
                </a:solidFill>
                <a:latin typeface="Arial Rounded MT Bold"/>
                <a:cs typeface="Arial Rounded MT Bold"/>
              </a:rPr>
              <a:t>Las 25 </a:t>
            </a:r>
            <a:r>
              <a:rPr lang="en-US" sz="2000" dirty="0" err="1" smtClean="0">
                <a:solidFill>
                  <a:srgbClr val="000090"/>
                </a:solidFill>
                <a:latin typeface="Arial Rounded MT Bold"/>
                <a:cs typeface="Arial Rounded MT Bold"/>
              </a:rPr>
              <a:t>Revistas</a:t>
            </a:r>
            <a:r>
              <a:rPr lang="en-US" sz="2000" dirty="0" smtClean="0">
                <a:solidFill>
                  <a:srgbClr val="000090"/>
                </a:solidFill>
                <a:latin typeface="Arial Rounded MT Bold"/>
                <a:cs typeface="Arial Rounded MT Bold"/>
              </a:rPr>
              <a:t>  en Nanotecnología y </a:t>
            </a:r>
            <a:r>
              <a:rPr lang="en-US" sz="2000" dirty="0" err="1" smtClean="0">
                <a:solidFill>
                  <a:srgbClr val="000090"/>
                </a:solidFill>
                <a:latin typeface="Arial Rounded MT Bold"/>
                <a:cs typeface="Arial Rounded MT Bold"/>
              </a:rPr>
              <a:t>Materiales</a:t>
            </a:r>
            <a:r>
              <a:rPr lang="en-US" sz="2000" dirty="0" smtClean="0">
                <a:solidFill>
                  <a:srgbClr val="000090"/>
                </a:solidFill>
                <a:latin typeface="Arial Rounded MT Bold"/>
                <a:cs typeface="Arial Rounded MT Bold"/>
              </a:rPr>
              <a:t> </a:t>
            </a:r>
          </a:p>
          <a:p>
            <a:pPr algn="ctr"/>
            <a:r>
              <a:rPr lang="en-US" sz="2000" dirty="0" smtClean="0">
                <a:solidFill>
                  <a:srgbClr val="000090"/>
                </a:solidFill>
                <a:latin typeface="Arial Rounded MT Bold"/>
                <a:cs typeface="Arial Rounded MT Bold"/>
              </a:rPr>
              <a:t>(de </a:t>
            </a:r>
            <a:r>
              <a:rPr lang="en-US" sz="2000" dirty="0" err="1" smtClean="0">
                <a:solidFill>
                  <a:srgbClr val="000090"/>
                </a:solidFill>
                <a:latin typeface="Arial Rounded MT Bold"/>
                <a:cs typeface="Arial Rounded MT Bold"/>
              </a:rPr>
              <a:t>más</a:t>
            </a:r>
            <a:r>
              <a:rPr lang="en-US" sz="2000" dirty="0" smtClean="0">
                <a:solidFill>
                  <a:srgbClr val="000090"/>
                </a:solidFill>
                <a:latin typeface="Arial Rounded MT Bold"/>
                <a:cs typeface="Arial Rounded MT Bold"/>
              </a:rPr>
              <a:t> de 200) con Mayor Factor de </a:t>
            </a:r>
            <a:r>
              <a:rPr lang="en-US" sz="2000" dirty="0" err="1" smtClean="0">
                <a:solidFill>
                  <a:srgbClr val="000090"/>
                </a:solidFill>
                <a:latin typeface="Arial Rounded MT Bold"/>
                <a:cs typeface="Arial Rounded MT Bold"/>
              </a:rPr>
              <a:t>Impacto</a:t>
            </a:r>
            <a:endParaRPr lang="en-US" sz="2000" dirty="0">
              <a:solidFill>
                <a:srgbClr val="000090"/>
              </a:solidFill>
              <a:latin typeface="Arial Rounded MT Bold"/>
              <a:cs typeface="Arial Rounded MT Bold"/>
            </a:endParaRPr>
          </a:p>
        </p:txBody>
      </p:sp>
      <p:cxnSp>
        <p:nvCxnSpPr>
          <p:cNvPr id="5" name="Straight Connector 4"/>
          <p:cNvCxnSpPr/>
          <p:nvPr/>
        </p:nvCxnSpPr>
        <p:spPr>
          <a:xfrm>
            <a:off x="395536" y="2142588"/>
            <a:ext cx="849694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622228" y="2142588"/>
            <a:ext cx="21780" cy="433524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7358532" y="2142588"/>
            <a:ext cx="21780" cy="43352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134396" y="2142588"/>
            <a:ext cx="21780" cy="433524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43934516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2"/>
          <p:cNvSpPr>
            <a:spLocks noChangeArrowheads="1"/>
          </p:cNvSpPr>
          <p:nvPr/>
        </p:nvSpPr>
        <p:spPr bwMode="auto">
          <a:xfrm>
            <a:off x="0" y="6237312"/>
            <a:ext cx="3456384" cy="338554"/>
          </a:xfrm>
          <a:prstGeom prst="rect">
            <a:avLst/>
          </a:prstGeom>
          <a:noFill/>
          <a:ln w="9525" algn="ctr">
            <a:noFill/>
            <a:miter lim="800000"/>
            <a:headEnd/>
            <a:tailEnd/>
          </a:ln>
        </p:spPr>
        <p:txBody>
          <a:bodyPr wrap="square" anchor="ctr">
            <a:spAutoFit/>
          </a:bodyPr>
          <a:lstStyle/>
          <a:p>
            <a:pPr algn="l"/>
            <a:r>
              <a:rPr lang="es-MX" sz="1600" u="none" dirty="0">
                <a:solidFill>
                  <a:schemeClr val="tx1">
                    <a:lumMod val="75000"/>
                    <a:lumOff val="25000"/>
                  </a:schemeClr>
                </a:solidFill>
              </a:rPr>
              <a:t>Fuente: ISI Web of Knowledge</a:t>
            </a:r>
            <a:endParaRPr lang="es-MX" sz="1600" dirty="0">
              <a:solidFill>
                <a:schemeClr val="tx1">
                  <a:lumMod val="75000"/>
                  <a:lumOff val="25000"/>
                </a:schemeClr>
              </a:solidFill>
            </a:endParaRPr>
          </a:p>
        </p:txBody>
      </p:sp>
      <p:pic>
        <p:nvPicPr>
          <p:cNvPr id="1026" name="Picture 2"/>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51520" y="1628800"/>
            <a:ext cx="4248472" cy="381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4644008" y="1700808"/>
            <a:ext cx="4320480" cy="374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2"/>
          <p:cNvSpPr>
            <a:spLocks noChangeArrowheads="1"/>
          </p:cNvSpPr>
          <p:nvPr/>
        </p:nvSpPr>
        <p:spPr bwMode="auto">
          <a:xfrm>
            <a:off x="1043608" y="694437"/>
            <a:ext cx="7128792" cy="461665"/>
          </a:xfrm>
          <a:prstGeom prst="rect">
            <a:avLst/>
          </a:prstGeom>
          <a:noFill/>
          <a:ln w="9525">
            <a:noFill/>
            <a:miter lim="800000"/>
            <a:headEnd/>
            <a:tailEnd/>
          </a:ln>
        </p:spPr>
        <p:txBody>
          <a:bodyPr wrap="square" anchor="ctr">
            <a:spAutoFit/>
          </a:bodyPr>
          <a:lstStyle/>
          <a:p>
            <a:pPr marL="1701800" indent="-1701800" algn="ctr">
              <a:tabLst>
                <a:tab pos="1701800" algn="l"/>
              </a:tabLst>
            </a:pPr>
            <a:r>
              <a:rPr lang="es-MX" sz="2400" b="1" u="none" dirty="0" smtClean="0">
                <a:solidFill>
                  <a:srgbClr val="000099"/>
                </a:solidFill>
                <a:latin typeface="Arial Rounded MT Bold"/>
                <a:cs typeface="Arial Rounded MT Bold"/>
              </a:rPr>
              <a:t>ARTÍCULOS INDIZADOS Y CITAS</a:t>
            </a:r>
            <a:endParaRPr lang="es-MX" sz="2400" b="1" u="none" dirty="0">
              <a:solidFill>
                <a:srgbClr val="000099"/>
              </a:solidFill>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7596336" y="4437112"/>
            <a:ext cx="1331640" cy="504056"/>
          </a:xfrm>
          <a:prstGeom prst="ellipse">
            <a:avLst/>
          </a:prstGeom>
          <a:ln>
            <a:gradFill flip="none" rotWithShape="1">
              <a:gsLst>
                <a:gs pos="0">
                  <a:schemeClr val="accent1">
                    <a:shade val="95000"/>
                    <a:satMod val="105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cstate="screen"/>
          <a:srcRect/>
          <a:stretch>
            <a:fillRect/>
          </a:stretch>
        </p:blipFill>
        <p:spPr bwMode="auto">
          <a:xfrm rot="300000">
            <a:off x="193090" y="1140306"/>
            <a:ext cx="1218933" cy="1452381"/>
          </a:xfrm>
          <a:prstGeom prst="rect">
            <a:avLst/>
          </a:prstGeom>
          <a:noFill/>
          <a:ln w="9525">
            <a:noFill/>
            <a:miter lim="800000"/>
            <a:headEnd/>
            <a:tailEnd/>
          </a:ln>
        </p:spPr>
      </p:pic>
      <p:pic>
        <p:nvPicPr>
          <p:cNvPr id="5" name="Picture 4"/>
          <p:cNvPicPr>
            <a:picLocks noChangeAspect="1" noChangeArrowheads="1"/>
          </p:cNvPicPr>
          <p:nvPr/>
        </p:nvPicPr>
        <p:blipFill>
          <a:blip r:embed="rId3" cstate="screen"/>
          <a:srcRect/>
          <a:stretch>
            <a:fillRect/>
          </a:stretch>
        </p:blipFill>
        <p:spPr bwMode="auto">
          <a:xfrm rot="300000">
            <a:off x="2903730" y="5277242"/>
            <a:ext cx="1164709" cy="1425916"/>
          </a:xfrm>
          <a:prstGeom prst="rect">
            <a:avLst/>
          </a:prstGeom>
          <a:noFill/>
          <a:ln w="9525">
            <a:noFill/>
            <a:miter lim="800000"/>
            <a:headEnd/>
            <a:tailEnd/>
          </a:ln>
        </p:spPr>
      </p:pic>
      <p:sp>
        <p:nvSpPr>
          <p:cNvPr id="8" name="Rectangle 8"/>
          <p:cNvSpPr>
            <a:spLocks noChangeArrowheads="1"/>
          </p:cNvSpPr>
          <p:nvPr/>
        </p:nvSpPr>
        <p:spPr bwMode="auto">
          <a:xfrm>
            <a:off x="1475656" y="1412776"/>
            <a:ext cx="1584176" cy="1123384"/>
          </a:xfrm>
          <a:prstGeom prst="rect">
            <a:avLst/>
          </a:prstGeom>
          <a:noFill/>
          <a:ln w="9525" algn="ctr">
            <a:noFill/>
            <a:miter lim="800000"/>
            <a:headEnd/>
            <a:tailEnd/>
          </a:ln>
          <a:effectLst/>
        </p:spPr>
        <p:txBody>
          <a:bodyPr wrap="square">
            <a:spAutoFit/>
          </a:bodyPr>
          <a:lstStyle/>
          <a:p>
            <a:pPr marL="0" lvl="1"/>
            <a:r>
              <a:rPr lang="es-MX" sz="1200" b="1" u="none" dirty="0"/>
              <a:t>Posición 1 </a:t>
            </a:r>
          </a:p>
          <a:p>
            <a:pPr marL="0" lvl="1"/>
            <a:r>
              <a:rPr lang="en-US" sz="1100" b="0" u="none" dirty="0" smtClean="0"/>
              <a:t>Environmental</a:t>
            </a:r>
          </a:p>
          <a:p>
            <a:pPr marL="0" lvl="1"/>
            <a:r>
              <a:rPr lang="en-US" sz="1100" b="0" u="none" dirty="0" smtClean="0"/>
              <a:t>Science, Journal </a:t>
            </a:r>
            <a:r>
              <a:rPr lang="en-US" sz="1100" b="0" u="none" dirty="0"/>
              <a:t>of Environmental Radioactivity </a:t>
            </a:r>
            <a:endParaRPr lang="es-ES" sz="1100" b="0" u="none" dirty="0"/>
          </a:p>
          <a:p>
            <a:pPr marL="0" lvl="1"/>
            <a:r>
              <a:rPr lang="es-ES" sz="1100" b="0" u="none" dirty="0" err="1"/>
              <a:t>July</a:t>
            </a:r>
            <a:r>
              <a:rPr lang="es-ES" sz="1100" b="0" u="none" dirty="0"/>
              <a:t> - </a:t>
            </a:r>
            <a:r>
              <a:rPr lang="es-ES" sz="1100" b="0" u="none" dirty="0" err="1"/>
              <a:t>September</a:t>
            </a:r>
            <a:r>
              <a:rPr lang="es-ES" sz="1100" b="0" u="none" dirty="0"/>
              <a:t> </a:t>
            </a:r>
            <a:r>
              <a:rPr lang="es-ES" sz="1100" b="0" u="none" dirty="0" smtClean="0"/>
              <a:t>2006</a:t>
            </a:r>
            <a:endParaRPr lang="es-ES" sz="1100" b="0" i="1" u="none" dirty="0"/>
          </a:p>
        </p:txBody>
      </p:sp>
      <p:pic>
        <p:nvPicPr>
          <p:cNvPr id="9" name="Picture 9"/>
          <p:cNvPicPr>
            <a:picLocks noChangeAspect="1" noChangeArrowheads="1"/>
          </p:cNvPicPr>
          <p:nvPr/>
        </p:nvPicPr>
        <p:blipFill>
          <a:blip r:embed="rId4" cstate="screen"/>
          <a:srcRect/>
          <a:stretch>
            <a:fillRect/>
          </a:stretch>
        </p:blipFill>
        <p:spPr bwMode="auto">
          <a:xfrm rot="300000">
            <a:off x="2995374" y="307043"/>
            <a:ext cx="1225753" cy="1495556"/>
          </a:xfrm>
          <a:prstGeom prst="rect">
            <a:avLst/>
          </a:prstGeom>
          <a:noFill/>
          <a:ln w="9525">
            <a:noFill/>
            <a:miter lim="800000"/>
            <a:headEnd/>
            <a:tailEnd/>
          </a:ln>
        </p:spPr>
      </p:pic>
      <p:pic>
        <p:nvPicPr>
          <p:cNvPr id="10" name="Picture 10"/>
          <p:cNvPicPr>
            <a:picLocks noChangeAspect="1" noChangeArrowheads="1"/>
          </p:cNvPicPr>
          <p:nvPr/>
        </p:nvPicPr>
        <p:blipFill>
          <a:blip r:embed="rId5" cstate="screen"/>
          <a:srcRect/>
          <a:stretch>
            <a:fillRect/>
          </a:stretch>
        </p:blipFill>
        <p:spPr bwMode="auto">
          <a:xfrm rot="300000">
            <a:off x="2901924" y="2059742"/>
            <a:ext cx="1238588" cy="1375498"/>
          </a:xfrm>
          <a:prstGeom prst="rect">
            <a:avLst/>
          </a:prstGeom>
          <a:noFill/>
          <a:ln w="9525">
            <a:noFill/>
            <a:miter lim="800000"/>
            <a:headEnd/>
            <a:tailEnd/>
          </a:ln>
        </p:spPr>
      </p:pic>
      <p:pic>
        <p:nvPicPr>
          <p:cNvPr id="11" name="Picture 11"/>
          <p:cNvPicPr>
            <a:picLocks noChangeAspect="1" noChangeArrowheads="1"/>
          </p:cNvPicPr>
          <p:nvPr/>
        </p:nvPicPr>
        <p:blipFill>
          <a:blip r:embed="rId6" cstate="screen"/>
          <a:srcRect/>
          <a:stretch>
            <a:fillRect/>
          </a:stretch>
        </p:blipFill>
        <p:spPr bwMode="auto">
          <a:xfrm rot="300000">
            <a:off x="6352327" y="882067"/>
            <a:ext cx="1105086" cy="1472803"/>
          </a:xfrm>
          <a:prstGeom prst="rect">
            <a:avLst/>
          </a:prstGeom>
          <a:noFill/>
          <a:ln w="9525">
            <a:noFill/>
            <a:miter lim="800000"/>
            <a:headEnd/>
            <a:tailEnd/>
          </a:ln>
        </p:spPr>
      </p:pic>
      <p:sp>
        <p:nvSpPr>
          <p:cNvPr id="12" name="Rectangle 12"/>
          <p:cNvSpPr>
            <a:spLocks noChangeArrowheads="1"/>
          </p:cNvSpPr>
          <p:nvPr/>
        </p:nvSpPr>
        <p:spPr bwMode="auto">
          <a:xfrm>
            <a:off x="4211960" y="2276872"/>
            <a:ext cx="1656184" cy="954107"/>
          </a:xfrm>
          <a:prstGeom prst="rect">
            <a:avLst/>
          </a:prstGeom>
          <a:noFill/>
          <a:ln w="9525">
            <a:noFill/>
            <a:miter lim="800000"/>
            <a:headEnd/>
            <a:tailEnd/>
          </a:ln>
          <a:effectLst/>
        </p:spPr>
        <p:txBody>
          <a:bodyPr wrap="square">
            <a:spAutoFit/>
          </a:bodyPr>
          <a:lstStyle/>
          <a:p>
            <a:r>
              <a:rPr lang="en-US" sz="1200" b="1" u="none" dirty="0" err="1">
                <a:solidFill>
                  <a:srgbClr val="000000"/>
                </a:solidFill>
              </a:rPr>
              <a:t>Posición</a:t>
            </a:r>
            <a:r>
              <a:rPr lang="en-US" sz="1200" b="1" u="none" dirty="0">
                <a:solidFill>
                  <a:srgbClr val="000000"/>
                </a:solidFill>
              </a:rPr>
              <a:t> 12</a:t>
            </a:r>
            <a:r>
              <a:rPr lang="en-US" sz="1100" u="none" dirty="0">
                <a:solidFill>
                  <a:srgbClr val="000000"/>
                </a:solidFill>
              </a:rPr>
              <a:t>	</a:t>
            </a:r>
          </a:p>
          <a:p>
            <a:r>
              <a:rPr lang="en-US" sz="1100" b="0" u="none" dirty="0">
                <a:solidFill>
                  <a:srgbClr val="000000"/>
                </a:solidFill>
              </a:rPr>
              <a:t>Engineering &gt; Construction and </a:t>
            </a:r>
            <a:endParaRPr lang="en-US" sz="1100" b="0" u="none" dirty="0" smtClean="0">
              <a:solidFill>
                <a:srgbClr val="000000"/>
              </a:solidFill>
            </a:endParaRPr>
          </a:p>
          <a:p>
            <a:r>
              <a:rPr lang="en-US" sz="1100" b="0" u="none" dirty="0" smtClean="0">
                <a:solidFill>
                  <a:srgbClr val="000000"/>
                </a:solidFill>
              </a:rPr>
              <a:t>Building </a:t>
            </a:r>
            <a:r>
              <a:rPr lang="en-US" sz="1100" b="0" u="none" dirty="0">
                <a:solidFill>
                  <a:srgbClr val="000000"/>
                </a:solidFill>
              </a:rPr>
              <a:t>Materials </a:t>
            </a:r>
            <a:endParaRPr lang="es-ES" sz="1100" b="0" u="none" dirty="0">
              <a:solidFill>
                <a:srgbClr val="000000"/>
              </a:solidFill>
            </a:endParaRPr>
          </a:p>
          <a:p>
            <a:r>
              <a:rPr lang="es-ES" sz="1100" b="0" u="none" dirty="0" err="1">
                <a:solidFill>
                  <a:srgbClr val="000000"/>
                </a:solidFill>
              </a:rPr>
              <a:t>April</a:t>
            </a:r>
            <a:r>
              <a:rPr lang="es-ES" sz="1100" b="0" u="none" dirty="0">
                <a:solidFill>
                  <a:srgbClr val="000000"/>
                </a:solidFill>
              </a:rPr>
              <a:t> - June </a:t>
            </a:r>
            <a:r>
              <a:rPr lang="es-ES" sz="1100" b="0" u="none" dirty="0" smtClean="0">
                <a:solidFill>
                  <a:srgbClr val="000000"/>
                </a:solidFill>
              </a:rPr>
              <a:t>2005  </a:t>
            </a:r>
            <a:endParaRPr lang="es-ES" sz="1100" b="0" u="none" dirty="0">
              <a:solidFill>
                <a:srgbClr val="000000"/>
              </a:solidFill>
            </a:endParaRPr>
          </a:p>
        </p:txBody>
      </p:sp>
      <p:sp>
        <p:nvSpPr>
          <p:cNvPr id="13" name="Rectangle 13"/>
          <p:cNvSpPr>
            <a:spLocks noChangeArrowheads="1"/>
          </p:cNvSpPr>
          <p:nvPr/>
        </p:nvSpPr>
        <p:spPr bwMode="auto">
          <a:xfrm>
            <a:off x="7452320" y="1340768"/>
            <a:ext cx="1944216" cy="769441"/>
          </a:xfrm>
          <a:prstGeom prst="rect">
            <a:avLst/>
          </a:prstGeom>
          <a:noFill/>
          <a:ln w="9525">
            <a:noFill/>
            <a:miter lim="800000"/>
            <a:headEnd/>
            <a:tailEnd/>
          </a:ln>
          <a:effectLst/>
        </p:spPr>
        <p:txBody>
          <a:bodyPr wrap="square">
            <a:spAutoFit/>
          </a:bodyPr>
          <a:lstStyle/>
          <a:p>
            <a:r>
              <a:rPr lang="es-ES" sz="1100" b="1" u="none" dirty="0">
                <a:solidFill>
                  <a:srgbClr val="000000"/>
                </a:solidFill>
              </a:rPr>
              <a:t>Posición 20</a:t>
            </a:r>
            <a:r>
              <a:rPr lang="es-ES" sz="1100" u="none" dirty="0">
                <a:solidFill>
                  <a:srgbClr val="000000"/>
                </a:solidFill>
              </a:rPr>
              <a:t>	</a:t>
            </a:r>
          </a:p>
          <a:p>
            <a:r>
              <a:rPr lang="en-US" sz="1100" b="0" u="none" dirty="0">
                <a:solidFill>
                  <a:srgbClr val="000000"/>
                </a:solidFill>
              </a:rPr>
              <a:t>Materials Science &gt; Journal of Non-Crystalline Solids </a:t>
            </a:r>
            <a:endParaRPr lang="es-ES" sz="1100" b="0" u="none" dirty="0">
              <a:solidFill>
                <a:srgbClr val="000000"/>
              </a:solidFill>
            </a:endParaRPr>
          </a:p>
          <a:p>
            <a:r>
              <a:rPr lang="es-ES" sz="1100" b="0" u="none" dirty="0" err="1">
                <a:solidFill>
                  <a:srgbClr val="000000"/>
                </a:solidFill>
              </a:rPr>
              <a:t>January</a:t>
            </a:r>
            <a:r>
              <a:rPr lang="es-ES" sz="1100" b="0" u="none" dirty="0">
                <a:solidFill>
                  <a:srgbClr val="000000"/>
                </a:solidFill>
              </a:rPr>
              <a:t> - </a:t>
            </a:r>
            <a:r>
              <a:rPr lang="es-ES" sz="1100" b="0" u="none" dirty="0" err="1">
                <a:solidFill>
                  <a:srgbClr val="000000"/>
                </a:solidFill>
              </a:rPr>
              <a:t>March</a:t>
            </a:r>
            <a:r>
              <a:rPr lang="es-ES" sz="1100" b="0" u="none" dirty="0">
                <a:solidFill>
                  <a:srgbClr val="000000"/>
                </a:solidFill>
              </a:rPr>
              <a:t> </a:t>
            </a:r>
            <a:r>
              <a:rPr lang="es-ES" sz="1100" b="0" u="none" dirty="0" smtClean="0">
                <a:solidFill>
                  <a:srgbClr val="000000"/>
                </a:solidFill>
              </a:rPr>
              <a:t>2006</a:t>
            </a:r>
            <a:endParaRPr lang="es-ES" sz="1100" b="0" u="none" dirty="0">
              <a:solidFill>
                <a:srgbClr val="000000"/>
              </a:solidFill>
            </a:endParaRPr>
          </a:p>
        </p:txBody>
      </p:sp>
      <p:pic>
        <p:nvPicPr>
          <p:cNvPr id="16" name="Picture 16"/>
          <p:cNvPicPr>
            <a:picLocks noChangeAspect="1" noChangeArrowheads="1"/>
          </p:cNvPicPr>
          <p:nvPr/>
        </p:nvPicPr>
        <p:blipFill>
          <a:blip r:embed="rId7" cstate="screen"/>
          <a:srcRect/>
          <a:stretch>
            <a:fillRect/>
          </a:stretch>
        </p:blipFill>
        <p:spPr bwMode="auto">
          <a:xfrm rot="300000">
            <a:off x="192252" y="2830841"/>
            <a:ext cx="1209634" cy="1471810"/>
          </a:xfrm>
          <a:prstGeom prst="rect">
            <a:avLst/>
          </a:prstGeom>
          <a:noFill/>
          <a:ln w="9525">
            <a:noFill/>
            <a:miter lim="800000"/>
            <a:headEnd/>
            <a:tailEnd/>
          </a:ln>
        </p:spPr>
      </p:pic>
      <p:pic>
        <p:nvPicPr>
          <p:cNvPr id="17" name="Picture 1"/>
          <p:cNvPicPr>
            <a:picLocks noChangeAspect="1" noChangeArrowheads="1"/>
          </p:cNvPicPr>
          <p:nvPr/>
        </p:nvPicPr>
        <p:blipFill>
          <a:blip r:embed="rId8" cstate="screen"/>
          <a:srcRect/>
          <a:stretch>
            <a:fillRect/>
          </a:stretch>
        </p:blipFill>
        <p:spPr bwMode="auto">
          <a:xfrm>
            <a:off x="5004048" y="131291"/>
            <a:ext cx="4011613" cy="633413"/>
          </a:xfrm>
          <a:prstGeom prst="rect">
            <a:avLst/>
          </a:prstGeom>
          <a:noFill/>
          <a:ln w="9525">
            <a:noFill/>
            <a:miter lim="800000"/>
            <a:headEnd/>
            <a:tailEnd/>
          </a:ln>
          <a:effectLst/>
        </p:spPr>
      </p:pic>
      <p:sp>
        <p:nvSpPr>
          <p:cNvPr id="18" name="Rectangle 6"/>
          <p:cNvSpPr>
            <a:spLocks noChangeArrowheads="1"/>
          </p:cNvSpPr>
          <p:nvPr/>
        </p:nvSpPr>
        <p:spPr bwMode="auto">
          <a:xfrm>
            <a:off x="4067944" y="5661248"/>
            <a:ext cx="1944216" cy="954107"/>
          </a:xfrm>
          <a:prstGeom prst="rect">
            <a:avLst/>
          </a:prstGeom>
          <a:noFill/>
          <a:ln w="9525" algn="ctr">
            <a:noFill/>
            <a:miter lim="800000"/>
            <a:headEnd/>
            <a:tailEnd/>
          </a:ln>
          <a:effectLst/>
        </p:spPr>
        <p:txBody>
          <a:bodyPr wrap="square">
            <a:spAutoFit/>
          </a:bodyPr>
          <a:lstStyle/>
          <a:p>
            <a:pPr marL="0" lvl="1"/>
            <a:r>
              <a:rPr lang="en-US" sz="1200" b="1" u="none" dirty="0" err="1">
                <a:solidFill>
                  <a:srgbClr val="000000"/>
                </a:solidFill>
              </a:rPr>
              <a:t>Posición</a:t>
            </a:r>
            <a:r>
              <a:rPr lang="en-US" sz="1200" b="1" u="none" dirty="0">
                <a:solidFill>
                  <a:srgbClr val="000000"/>
                </a:solidFill>
              </a:rPr>
              <a:t> 18 </a:t>
            </a:r>
            <a:r>
              <a:rPr lang="en-US" sz="1100" b="0" u="none" dirty="0">
                <a:solidFill>
                  <a:srgbClr val="000000"/>
                </a:solidFill>
              </a:rPr>
              <a:t>	</a:t>
            </a:r>
          </a:p>
          <a:p>
            <a:pPr marL="0" lvl="1"/>
            <a:r>
              <a:rPr lang="en-US" sz="1100" b="0" u="none" dirty="0">
                <a:solidFill>
                  <a:srgbClr val="000000"/>
                </a:solidFill>
              </a:rPr>
              <a:t>Computer Science </a:t>
            </a:r>
            <a:r>
              <a:rPr lang="en-US" sz="1100" b="0" u="none" dirty="0" smtClean="0">
                <a:solidFill>
                  <a:srgbClr val="000000"/>
                </a:solidFill>
              </a:rPr>
              <a:t>Optical </a:t>
            </a:r>
            <a:r>
              <a:rPr lang="en-US" sz="1100" b="0" u="none" dirty="0">
                <a:solidFill>
                  <a:srgbClr val="000000"/>
                </a:solidFill>
              </a:rPr>
              <a:t>Fiber Technology</a:t>
            </a:r>
            <a:endParaRPr lang="es-MX" sz="1100" b="0" u="none" dirty="0">
              <a:solidFill>
                <a:srgbClr val="000000"/>
              </a:solidFill>
            </a:endParaRPr>
          </a:p>
          <a:p>
            <a:pPr marL="0" lvl="1"/>
            <a:r>
              <a:rPr lang="es-MX" sz="1100" b="0" u="none" dirty="0">
                <a:solidFill>
                  <a:srgbClr val="000000"/>
                </a:solidFill>
              </a:rPr>
              <a:t>October </a:t>
            </a:r>
            <a:r>
              <a:rPr lang="es-MX" sz="1100" b="0" u="none" dirty="0" smtClean="0">
                <a:solidFill>
                  <a:srgbClr val="000000"/>
                </a:solidFill>
              </a:rPr>
              <a:t>– December</a:t>
            </a:r>
          </a:p>
          <a:p>
            <a:pPr marL="0" lvl="1"/>
            <a:r>
              <a:rPr lang="es-MX" sz="1100" b="0" u="none" dirty="0" smtClean="0">
                <a:solidFill>
                  <a:srgbClr val="000000"/>
                </a:solidFill>
              </a:rPr>
              <a:t> 2006</a:t>
            </a:r>
            <a:endParaRPr lang="es-MX" sz="1100" b="0" u="none" dirty="0">
              <a:solidFill>
                <a:schemeClr val="accent2"/>
              </a:solidFill>
            </a:endParaRPr>
          </a:p>
        </p:txBody>
      </p:sp>
      <p:sp>
        <p:nvSpPr>
          <p:cNvPr id="19" name="18 Rectángulo"/>
          <p:cNvSpPr/>
          <p:nvPr/>
        </p:nvSpPr>
        <p:spPr>
          <a:xfrm>
            <a:off x="1547664" y="3284984"/>
            <a:ext cx="1728192" cy="1107996"/>
          </a:xfrm>
          <a:prstGeom prst="rect">
            <a:avLst/>
          </a:prstGeom>
        </p:spPr>
        <p:txBody>
          <a:bodyPr wrap="square" anchor="ctr">
            <a:spAutoFit/>
          </a:bodyPr>
          <a:lstStyle/>
          <a:p>
            <a:pPr marL="0" lvl="1"/>
            <a:r>
              <a:rPr lang="en-US" sz="1100" b="1" dirty="0" err="1" smtClean="0">
                <a:solidFill>
                  <a:srgbClr val="000000"/>
                </a:solidFill>
              </a:rPr>
              <a:t>Posición</a:t>
            </a:r>
            <a:r>
              <a:rPr lang="en-US" sz="1100" b="1" dirty="0" smtClean="0">
                <a:solidFill>
                  <a:srgbClr val="000000"/>
                </a:solidFill>
              </a:rPr>
              <a:t> 3</a:t>
            </a:r>
            <a:r>
              <a:rPr lang="en-US" sz="1100" dirty="0" smtClean="0">
                <a:solidFill>
                  <a:srgbClr val="000000"/>
                </a:solidFill>
              </a:rPr>
              <a:t>	</a:t>
            </a:r>
          </a:p>
          <a:p>
            <a:pPr marL="0" lvl="1"/>
            <a:r>
              <a:rPr lang="en-US" sz="1100" dirty="0" smtClean="0">
                <a:solidFill>
                  <a:srgbClr val="000000"/>
                </a:solidFill>
              </a:rPr>
              <a:t>Chemistry  Journal</a:t>
            </a:r>
          </a:p>
          <a:p>
            <a:pPr marL="0" lvl="1"/>
            <a:r>
              <a:rPr lang="en-US" sz="1100" dirty="0" smtClean="0">
                <a:solidFill>
                  <a:srgbClr val="000000"/>
                </a:solidFill>
              </a:rPr>
              <a:t>of Molecular</a:t>
            </a:r>
            <a:endParaRPr lang="en-US" sz="1100" dirty="0">
              <a:solidFill>
                <a:srgbClr val="000000"/>
              </a:solidFill>
            </a:endParaRPr>
          </a:p>
          <a:p>
            <a:pPr marL="0" lvl="1"/>
            <a:r>
              <a:rPr lang="en-US" sz="1100" dirty="0" smtClean="0">
                <a:solidFill>
                  <a:srgbClr val="000000"/>
                </a:solidFill>
              </a:rPr>
              <a:t>Structure: </a:t>
            </a:r>
          </a:p>
          <a:p>
            <a:pPr marL="0" lvl="1"/>
            <a:r>
              <a:rPr lang="en-US" sz="1100" dirty="0" smtClean="0">
                <a:solidFill>
                  <a:srgbClr val="000000"/>
                </a:solidFill>
              </a:rPr>
              <a:t>THEOCHEM  </a:t>
            </a:r>
          </a:p>
          <a:p>
            <a:pPr marL="0" lvl="1"/>
            <a:r>
              <a:rPr lang="en-US" sz="1100" dirty="0" err="1" smtClean="0">
                <a:solidFill>
                  <a:srgbClr val="000000"/>
                </a:solidFill>
              </a:rPr>
              <a:t>Posición</a:t>
            </a:r>
            <a:r>
              <a:rPr lang="en-US" sz="1100" dirty="0" smtClean="0">
                <a:solidFill>
                  <a:srgbClr val="000000"/>
                </a:solidFill>
              </a:rPr>
              <a:t> 7 2009</a:t>
            </a:r>
            <a:endParaRPr lang="en-US" sz="1100" dirty="0">
              <a:solidFill>
                <a:srgbClr val="000000"/>
              </a:solidFill>
            </a:endParaRPr>
          </a:p>
        </p:txBody>
      </p:sp>
      <p:pic>
        <p:nvPicPr>
          <p:cNvPr id="20" name="Picture 12"/>
          <p:cNvPicPr>
            <a:picLocks noChangeAspect="1" noChangeArrowheads="1"/>
          </p:cNvPicPr>
          <p:nvPr/>
        </p:nvPicPr>
        <p:blipFill>
          <a:blip r:embed="rId9" cstate="screen">
            <a:extLst>
              <a:ext uri="{28A0092B-C50C-407E-A947-70E740481C1C}">
                <a14:useLocalDpi xmlns="" xmlns:a14="http://schemas.microsoft.com/office/drawing/2010/main" val="0"/>
              </a:ext>
            </a:extLst>
          </a:blip>
          <a:srcRect/>
          <a:stretch>
            <a:fillRect/>
          </a:stretch>
        </p:blipFill>
        <p:spPr bwMode="auto">
          <a:xfrm rot="300000">
            <a:off x="159730" y="4485560"/>
            <a:ext cx="1176320" cy="1479102"/>
          </a:xfrm>
          <a:prstGeom prst="rect">
            <a:avLst/>
          </a:prstGeom>
          <a:noFill/>
          <a:ln>
            <a:noFill/>
          </a:ln>
          <a:effectLst>
            <a:outerShdw blurRad="63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13"/>
          <p:cNvSpPr>
            <a:spLocks noChangeArrowheads="1"/>
          </p:cNvSpPr>
          <p:nvPr/>
        </p:nvSpPr>
        <p:spPr bwMode="auto">
          <a:xfrm>
            <a:off x="1547664" y="5013176"/>
            <a:ext cx="1440160" cy="938719"/>
          </a:xfrm>
          <a:prstGeom prst="rect">
            <a:avLst/>
          </a:prstGeom>
          <a:noFill/>
          <a:ln w="9525" cap="flat" cmpd="sng" algn="ctr">
            <a:noFill/>
            <a:prstDash val="solid"/>
            <a:miter lim="800000"/>
            <a:headEnd/>
            <a:tailEnd/>
          </a:ln>
          <a:effectLst/>
        </p:spPr>
        <p:txBody>
          <a:bodyPr wrap="square" anchor="ctr">
            <a:spAutoFit/>
          </a:bodyPr>
          <a:lstStyle/>
          <a:p>
            <a:pPr marL="0" lvl="1"/>
            <a:r>
              <a:rPr lang="en-US" sz="1100" b="1" dirty="0" err="1">
                <a:solidFill>
                  <a:srgbClr val="000000"/>
                </a:solidFill>
              </a:rPr>
              <a:t>Posición</a:t>
            </a:r>
            <a:r>
              <a:rPr lang="en-US" sz="1100" b="1" dirty="0">
                <a:solidFill>
                  <a:srgbClr val="000000"/>
                </a:solidFill>
              </a:rPr>
              <a:t> 4 </a:t>
            </a:r>
          </a:p>
          <a:p>
            <a:pPr marL="0" lvl="1"/>
            <a:r>
              <a:rPr lang="es-MX" sz="1100" dirty="0" err="1">
                <a:solidFill>
                  <a:srgbClr val="000000"/>
                </a:solidFill>
              </a:rPr>
              <a:t>Materials</a:t>
            </a:r>
            <a:r>
              <a:rPr lang="es-MX" sz="1100" dirty="0">
                <a:solidFill>
                  <a:srgbClr val="000000"/>
                </a:solidFill>
              </a:rPr>
              <a:t> </a:t>
            </a:r>
            <a:r>
              <a:rPr lang="es-MX" sz="1100" dirty="0" err="1">
                <a:solidFill>
                  <a:srgbClr val="000000"/>
                </a:solidFill>
              </a:rPr>
              <a:t>Research</a:t>
            </a:r>
            <a:r>
              <a:rPr lang="es-MX" sz="1100" dirty="0">
                <a:solidFill>
                  <a:srgbClr val="000000"/>
                </a:solidFill>
              </a:rPr>
              <a:t> </a:t>
            </a:r>
            <a:r>
              <a:rPr lang="es-MX" sz="1100" dirty="0" err="1">
                <a:solidFill>
                  <a:srgbClr val="000000"/>
                </a:solidFill>
              </a:rPr>
              <a:t>Bulletin</a:t>
            </a:r>
            <a:endParaRPr lang="es-MX" sz="1100" dirty="0">
              <a:solidFill>
                <a:srgbClr val="000000"/>
              </a:solidFill>
            </a:endParaRPr>
          </a:p>
          <a:p>
            <a:pPr marL="0" lvl="1"/>
            <a:r>
              <a:rPr lang="es-ES" sz="1100" dirty="0" smtClean="0">
                <a:solidFill>
                  <a:srgbClr val="000000"/>
                </a:solidFill>
              </a:rPr>
              <a:t>Julio-Septiembre 2009</a:t>
            </a:r>
            <a:endParaRPr lang="es-ES" sz="1100" dirty="0">
              <a:solidFill>
                <a:srgbClr val="000000"/>
              </a:solidFill>
              <a:hlinkClick r:id="rId10"/>
            </a:endParaRPr>
          </a:p>
        </p:txBody>
      </p:sp>
      <p:sp>
        <p:nvSpPr>
          <p:cNvPr id="26" name="Text Box 14"/>
          <p:cNvSpPr txBox="1">
            <a:spLocks noChangeArrowheads="1"/>
          </p:cNvSpPr>
          <p:nvPr/>
        </p:nvSpPr>
        <p:spPr bwMode="auto">
          <a:xfrm>
            <a:off x="4067944" y="4293096"/>
            <a:ext cx="1656184"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eaLnBrk="1" hangingPunct="1"/>
            <a:r>
              <a:rPr lang="es-ES" u="none" dirty="0" smtClean="0">
                <a:solidFill>
                  <a:srgbClr val="000000"/>
                </a:solidFill>
                <a:latin typeface="+mn-lt"/>
                <a:ea typeface="+mn-ea"/>
              </a:rPr>
              <a:t>Posición 17</a:t>
            </a:r>
            <a:endParaRPr lang="es-MX" u="none" dirty="0" smtClean="0">
              <a:solidFill>
                <a:srgbClr val="000000"/>
              </a:solidFill>
              <a:latin typeface="+mn-lt"/>
              <a:ea typeface="+mn-ea"/>
            </a:endParaRPr>
          </a:p>
          <a:p>
            <a:pPr eaLnBrk="1" hangingPunct="1"/>
            <a:r>
              <a:rPr lang="es-MX" sz="1100" b="0" u="none" dirty="0" err="1" smtClean="0">
                <a:solidFill>
                  <a:srgbClr val="000000"/>
                </a:solidFill>
                <a:latin typeface="+mn-lt"/>
                <a:ea typeface="+mn-ea"/>
              </a:rPr>
              <a:t>Applied</a:t>
            </a:r>
            <a:r>
              <a:rPr lang="es-MX" sz="1100" b="0" u="none" dirty="0" smtClean="0">
                <a:solidFill>
                  <a:srgbClr val="000000"/>
                </a:solidFill>
                <a:latin typeface="+mn-lt"/>
                <a:ea typeface="+mn-ea"/>
              </a:rPr>
              <a:t> </a:t>
            </a:r>
            <a:r>
              <a:rPr lang="es-MX" sz="1100" b="0" u="none" dirty="0" err="1">
                <a:solidFill>
                  <a:srgbClr val="000000"/>
                </a:solidFill>
                <a:latin typeface="+mn-lt"/>
                <a:ea typeface="+mn-ea"/>
              </a:rPr>
              <a:t>Radiation</a:t>
            </a:r>
            <a:r>
              <a:rPr lang="es-MX" sz="1100" b="0" u="none" dirty="0">
                <a:solidFill>
                  <a:srgbClr val="000000"/>
                </a:solidFill>
                <a:latin typeface="+mn-lt"/>
                <a:ea typeface="+mn-ea"/>
              </a:rPr>
              <a:t> and </a:t>
            </a:r>
            <a:r>
              <a:rPr lang="es-MX" sz="1100" b="0" u="none" dirty="0" err="1">
                <a:solidFill>
                  <a:srgbClr val="000000"/>
                </a:solidFill>
                <a:latin typeface="+mn-lt"/>
                <a:ea typeface="+mn-ea"/>
              </a:rPr>
              <a:t>Isotopes</a:t>
            </a:r>
            <a:endParaRPr lang="es-MX" sz="1100" b="0" u="none" dirty="0">
              <a:solidFill>
                <a:srgbClr val="000000"/>
              </a:solidFill>
              <a:latin typeface="+mn-lt"/>
              <a:ea typeface="+mn-ea"/>
            </a:endParaRPr>
          </a:p>
          <a:p>
            <a:pPr eaLnBrk="1" hangingPunct="1"/>
            <a:r>
              <a:rPr lang="es-MX" sz="1100" b="0" u="none" dirty="0">
                <a:solidFill>
                  <a:srgbClr val="000000"/>
                </a:solidFill>
                <a:latin typeface="+mn-lt"/>
                <a:ea typeface="+mn-ea"/>
              </a:rPr>
              <a:t>Abril – Junio 2009</a:t>
            </a:r>
          </a:p>
        </p:txBody>
      </p:sp>
      <p:pic>
        <p:nvPicPr>
          <p:cNvPr id="6145" name="Picture 1"/>
          <p:cNvPicPr>
            <a:picLocks noChangeAspect="1" noChangeArrowheads="1"/>
          </p:cNvPicPr>
          <p:nvPr/>
        </p:nvPicPr>
        <p:blipFill>
          <a:blip r:embed="rId11" cstate="screen"/>
          <a:srcRect/>
          <a:stretch>
            <a:fillRect/>
          </a:stretch>
        </p:blipFill>
        <p:spPr bwMode="auto">
          <a:xfrm rot="300000">
            <a:off x="2836250" y="3641325"/>
            <a:ext cx="1303649" cy="1535870"/>
          </a:xfrm>
          <a:prstGeom prst="rect">
            <a:avLst/>
          </a:prstGeom>
          <a:noFill/>
          <a:ln w="9525">
            <a:noFill/>
            <a:miter lim="800000"/>
            <a:headEnd/>
            <a:tailEnd/>
          </a:ln>
          <a:effectLst/>
        </p:spPr>
      </p:pic>
      <p:sp>
        <p:nvSpPr>
          <p:cNvPr id="29" name="Text Box 16"/>
          <p:cNvSpPr txBox="1">
            <a:spLocks noChangeArrowheads="1"/>
          </p:cNvSpPr>
          <p:nvPr/>
        </p:nvSpPr>
        <p:spPr bwMode="auto">
          <a:xfrm>
            <a:off x="0" y="6150114"/>
            <a:ext cx="287944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r>
              <a:rPr lang="es-MX" sz="2000" u="none" dirty="0">
                <a:solidFill>
                  <a:srgbClr val="000000"/>
                </a:solidFill>
                <a:effectLst>
                  <a:reflection blurRad="6350" stA="55000" endA="300" endPos="45500" dir="5400000" sy="-100000" algn="bl" rotWithShape="0"/>
                </a:effectLst>
              </a:rPr>
              <a:t>A la fecha 10 </a:t>
            </a:r>
            <a:r>
              <a:rPr lang="es-MX" sz="2000" u="none" dirty="0" smtClean="0">
                <a:solidFill>
                  <a:srgbClr val="000000"/>
                </a:solidFill>
                <a:effectLst>
                  <a:reflection blurRad="6350" stA="55000" endA="300" endPos="45500" dir="5400000" sy="-100000" algn="bl" rotWithShape="0"/>
                </a:effectLst>
              </a:rPr>
              <a:t>artículos</a:t>
            </a:r>
          </a:p>
          <a:p>
            <a:pPr algn="ctr" eaLnBrk="1" hangingPunct="1"/>
            <a:r>
              <a:rPr lang="es-MX" sz="2000" u="none" dirty="0" smtClean="0">
                <a:solidFill>
                  <a:srgbClr val="000000"/>
                </a:solidFill>
                <a:effectLst>
                  <a:reflection blurRad="6350" stA="55000" endA="300" endPos="45500" dir="5400000" sy="-100000" algn="bl" rotWithShape="0"/>
                </a:effectLst>
              </a:rPr>
              <a:t>en </a:t>
            </a:r>
            <a:r>
              <a:rPr lang="es-MX" sz="2000" u="none" dirty="0">
                <a:solidFill>
                  <a:srgbClr val="000000"/>
                </a:solidFill>
                <a:effectLst>
                  <a:reflection blurRad="6350" stA="55000" endA="300" endPos="45500" dir="5400000" sy="-100000" algn="bl" rotWithShape="0"/>
                </a:effectLst>
              </a:rPr>
              <a:t>12 posiciones</a:t>
            </a:r>
            <a:endParaRPr lang="es-ES" sz="2000" u="none" dirty="0">
              <a:solidFill>
                <a:srgbClr val="000000"/>
              </a:solidFill>
              <a:effectLst>
                <a:reflection blurRad="6350" stA="55000" endA="300" endPos="45500" dir="5400000" sy="-100000" algn="bl" rotWithShape="0"/>
              </a:effectLst>
            </a:endParaRPr>
          </a:p>
        </p:txBody>
      </p:sp>
      <p:sp>
        <p:nvSpPr>
          <p:cNvPr id="30" name="29 Rectángulo"/>
          <p:cNvSpPr/>
          <p:nvPr/>
        </p:nvSpPr>
        <p:spPr>
          <a:xfrm>
            <a:off x="4283968" y="620688"/>
            <a:ext cx="1728192" cy="1123384"/>
          </a:xfrm>
          <a:prstGeom prst="rect">
            <a:avLst/>
          </a:prstGeom>
        </p:spPr>
        <p:txBody>
          <a:bodyPr wrap="square">
            <a:spAutoFit/>
          </a:bodyPr>
          <a:lstStyle/>
          <a:p>
            <a:pPr marL="0" lvl="1"/>
            <a:r>
              <a:rPr lang="en-US" sz="1200" b="1" dirty="0" err="1" smtClean="0">
                <a:solidFill>
                  <a:srgbClr val="000000"/>
                </a:solidFill>
              </a:rPr>
              <a:t>Posición</a:t>
            </a:r>
            <a:r>
              <a:rPr lang="en-US" sz="1200" b="1" dirty="0" smtClean="0">
                <a:solidFill>
                  <a:srgbClr val="000000"/>
                </a:solidFill>
              </a:rPr>
              <a:t> 14</a:t>
            </a:r>
          </a:p>
          <a:p>
            <a:pPr marL="0" lvl="1"/>
            <a:r>
              <a:rPr lang="es-MX" sz="1100" dirty="0" err="1" smtClean="0">
                <a:solidFill>
                  <a:srgbClr val="000000"/>
                </a:solidFill>
              </a:rPr>
              <a:t>Energy</a:t>
            </a:r>
            <a:r>
              <a:rPr lang="es-MX" sz="1100" dirty="0" smtClean="0">
                <a:solidFill>
                  <a:srgbClr val="000000"/>
                </a:solidFill>
              </a:rPr>
              <a:t> &gt; Solar </a:t>
            </a:r>
            <a:r>
              <a:rPr lang="es-MX" sz="1100" dirty="0" err="1" smtClean="0">
                <a:solidFill>
                  <a:srgbClr val="000000"/>
                </a:solidFill>
              </a:rPr>
              <a:t>Energy</a:t>
            </a:r>
            <a:endParaRPr lang="es-MX" sz="1100" dirty="0" smtClean="0">
              <a:solidFill>
                <a:srgbClr val="000000"/>
              </a:solidFill>
            </a:endParaRPr>
          </a:p>
          <a:p>
            <a:pPr marL="0" lvl="1"/>
            <a:r>
              <a:rPr lang="es-MX" sz="1100" dirty="0" err="1" smtClean="0">
                <a:solidFill>
                  <a:srgbClr val="000000"/>
                </a:solidFill>
              </a:rPr>
              <a:t>October</a:t>
            </a:r>
            <a:r>
              <a:rPr lang="es-MX" sz="1100" dirty="0" smtClean="0">
                <a:solidFill>
                  <a:srgbClr val="000000"/>
                </a:solidFill>
              </a:rPr>
              <a:t> - </a:t>
            </a:r>
            <a:r>
              <a:rPr lang="es-MX" sz="1100" dirty="0" err="1" smtClean="0">
                <a:solidFill>
                  <a:srgbClr val="000000"/>
                </a:solidFill>
              </a:rPr>
              <a:t>December</a:t>
            </a:r>
            <a:r>
              <a:rPr lang="es-MX" sz="1100" dirty="0" smtClean="0">
                <a:solidFill>
                  <a:srgbClr val="000000"/>
                </a:solidFill>
              </a:rPr>
              <a:t> 2005</a:t>
            </a:r>
          </a:p>
          <a:p>
            <a:pPr marL="0" lvl="1"/>
            <a:r>
              <a:rPr lang="en-US" sz="1100" i="1" dirty="0" smtClean="0">
                <a:solidFill>
                  <a:srgbClr val="000000"/>
                </a:solidFill>
              </a:rPr>
              <a:t>“Photovoltaic solar cells performance at elevated temperatures”</a:t>
            </a:r>
            <a:endParaRPr lang="en-US" sz="1100" i="1" dirty="0">
              <a:solidFill>
                <a:srgbClr val="000000"/>
              </a:solidFill>
            </a:endParaRPr>
          </a:p>
        </p:txBody>
      </p:sp>
      <p:pic>
        <p:nvPicPr>
          <p:cNvPr id="22" name="6 Imagen" descr="cover_page_Nanotechnology.jpg"/>
          <p:cNvPicPr>
            <a:picLocks noChangeAspect="1"/>
          </p:cNvPicPr>
          <p:nvPr/>
        </p:nvPicPr>
        <p:blipFill>
          <a:blip r:embed="rId12" cstate="print"/>
          <a:stretch>
            <a:fillRect/>
          </a:stretch>
        </p:blipFill>
        <p:spPr>
          <a:xfrm rot="420000">
            <a:off x="5750842" y="2640598"/>
            <a:ext cx="1346348" cy="1702480"/>
          </a:xfrm>
          <a:prstGeom prst="rect">
            <a:avLst/>
          </a:prstGeom>
        </p:spPr>
      </p:pic>
      <p:sp>
        <p:nvSpPr>
          <p:cNvPr id="2" name="Rectangle 1"/>
          <p:cNvSpPr/>
          <p:nvPr/>
        </p:nvSpPr>
        <p:spPr>
          <a:xfrm>
            <a:off x="7092280" y="2780928"/>
            <a:ext cx="4572000" cy="861774"/>
          </a:xfrm>
          <a:prstGeom prst="rect">
            <a:avLst/>
          </a:prstGeom>
        </p:spPr>
        <p:txBody>
          <a:bodyPr>
            <a:spAutoFit/>
          </a:bodyPr>
          <a:lstStyle/>
          <a:p>
            <a:r>
              <a:rPr lang="es-MX" sz="1000" b="1" dirty="0">
                <a:solidFill>
                  <a:srgbClr val="FFFFFF"/>
                </a:solidFill>
              </a:rPr>
              <a:t>Ferroelectric self-assembled PbTiO3</a:t>
            </a:r>
          </a:p>
          <a:p>
            <a:r>
              <a:rPr lang="es-MX" sz="1000" b="1" dirty="0">
                <a:solidFill>
                  <a:srgbClr val="FFFFFF"/>
                </a:solidFill>
              </a:rPr>
              <a:t>perovskite nanostructures onto</a:t>
            </a:r>
          </a:p>
          <a:p>
            <a:r>
              <a:rPr lang="es-MX" sz="1000" b="1" i="1" dirty="0">
                <a:solidFill>
                  <a:srgbClr val="FFFFFF"/>
                </a:solidFill>
              </a:rPr>
              <a:t>(100)SrTiO3 substrates from a novel</a:t>
            </a:r>
          </a:p>
          <a:p>
            <a:r>
              <a:rPr lang="es-MX" sz="1000" b="1" dirty="0">
                <a:solidFill>
                  <a:srgbClr val="FFFFFF"/>
                </a:solidFill>
              </a:rPr>
              <a:t>microemulsion aided sol–gel </a:t>
            </a:r>
            <a:endParaRPr lang="es-MX" sz="1000" b="1" dirty="0" smtClean="0">
              <a:solidFill>
                <a:srgbClr val="FFFFFF"/>
              </a:solidFill>
            </a:endParaRPr>
          </a:p>
          <a:p>
            <a:r>
              <a:rPr lang="es-MX" sz="1000" b="1" dirty="0" smtClean="0">
                <a:solidFill>
                  <a:srgbClr val="FFFFFF"/>
                </a:solidFill>
              </a:rPr>
              <a:t>Preparation method</a:t>
            </a:r>
            <a:endParaRPr lang="es-MX" sz="1000" b="1" dirty="0">
              <a:solidFill>
                <a:srgbClr val="FFFFFF"/>
              </a:solidFill>
            </a:endParaRPr>
          </a:p>
        </p:txBody>
      </p:sp>
      <p:pic>
        <p:nvPicPr>
          <p:cNvPr id="23" name="Picture 2"/>
          <p:cNvPicPr>
            <a:picLocks noChangeAspect="1" noChangeArrowheads="1"/>
          </p:cNvPicPr>
          <p:nvPr/>
        </p:nvPicPr>
        <p:blipFill>
          <a:blip r:embed="rId13" cstate="print"/>
          <a:srcRect/>
          <a:stretch>
            <a:fillRect/>
          </a:stretch>
        </p:blipFill>
        <p:spPr bwMode="auto">
          <a:xfrm rot="360000">
            <a:off x="5867040" y="4665572"/>
            <a:ext cx="1447324" cy="1800200"/>
          </a:xfrm>
          <a:prstGeom prst="rect">
            <a:avLst/>
          </a:prstGeom>
          <a:noFill/>
          <a:ln w="9525">
            <a:noFill/>
            <a:miter lim="800000"/>
            <a:headEnd/>
            <a:tailEnd/>
          </a:ln>
        </p:spPr>
      </p:pic>
      <p:sp>
        <p:nvSpPr>
          <p:cNvPr id="3" name="Rectangle 2"/>
          <p:cNvSpPr/>
          <p:nvPr/>
        </p:nvSpPr>
        <p:spPr>
          <a:xfrm>
            <a:off x="7308304" y="5229200"/>
            <a:ext cx="4572000" cy="861774"/>
          </a:xfrm>
          <a:prstGeom prst="rect">
            <a:avLst/>
          </a:prstGeom>
        </p:spPr>
        <p:txBody>
          <a:bodyPr>
            <a:spAutoFit/>
          </a:bodyPr>
          <a:lstStyle/>
          <a:p>
            <a:r>
              <a:rPr lang="es-MX" sz="1000" b="1" dirty="0">
                <a:solidFill>
                  <a:srgbClr val="FFFFFF"/>
                </a:solidFill>
              </a:rPr>
              <a:t>On the structure of bimetallic </a:t>
            </a:r>
            <a:endParaRPr lang="es-MX" sz="1000" b="1" dirty="0" smtClean="0">
              <a:solidFill>
                <a:srgbClr val="FFFFFF"/>
              </a:solidFill>
            </a:endParaRPr>
          </a:p>
          <a:p>
            <a:r>
              <a:rPr lang="es-MX" sz="1000" b="1" dirty="0" smtClean="0">
                <a:solidFill>
                  <a:srgbClr val="FFFFFF"/>
                </a:solidFill>
              </a:rPr>
              <a:t>noble </a:t>
            </a:r>
            <a:r>
              <a:rPr lang="es-MX" sz="1000" b="1" dirty="0">
                <a:solidFill>
                  <a:srgbClr val="FFFFFF"/>
                </a:solidFill>
              </a:rPr>
              <a:t>metal nanoparticles </a:t>
            </a:r>
            <a:r>
              <a:rPr lang="es-MX" sz="1000" b="1" dirty="0" smtClean="0">
                <a:solidFill>
                  <a:srgbClr val="FFFFFF"/>
                </a:solidFill>
              </a:rPr>
              <a:t>as</a:t>
            </a:r>
          </a:p>
          <a:p>
            <a:r>
              <a:rPr lang="es-MX" sz="1000" b="1" dirty="0" smtClean="0">
                <a:solidFill>
                  <a:srgbClr val="FFFFFF"/>
                </a:solidFill>
              </a:rPr>
              <a:t> </a:t>
            </a:r>
            <a:r>
              <a:rPr lang="es-MX" sz="1000" b="1" dirty="0">
                <a:solidFill>
                  <a:srgbClr val="FFFFFF"/>
                </a:solidFill>
              </a:rPr>
              <a:t>revealed by aberration </a:t>
            </a:r>
            <a:r>
              <a:rPr lang="es-MX" sz="1000" b="1" dirty="0" smtClean="0">
                <a:solidFill>
                  <a:srgbClr val="FFFFFF"/>
                </a:solidFill>
              </a:rPr>
              <a:t>corrected</a:t>
            </a:r>
          </a:p>
          <a:p>
            <a:r>
              <a:rPr lang="es-MX" sz="1000" b="1" dirty="0" smtClean="0">
                <a:solidFill>
                  <a:srgbClr val="FFFFFF"/>
                </a:solidFill>
              </a:rPr>
              <a:t> </a:t>
            </a:r>
            <a:r>
              <a:rPr lang="es-MX" sz="1000" b="1" dirty="0">
                <a:solidFill>
                  <a:srgbClr val="FFFFFF"/>
                </a:solidFill>
              </a:rPr>
              <a:t>scanning transmission </a:t>
            </a:r>
            <a:r>
              <a:rPr lang="es-MX" sz="1000" b="1" dirty="0" smtClean="0">
                <a:solidFill>
                  <a:srgbClr val="FFFFFF"/>
                </a:solidFill>
              </a:rPr>
              <a:t>electron</a:t>
            </a:r>
          </a:p>
          <a:p>
            <a:r>
              <a:rPr lang="es-MX" sz="1000" b="1" dirty="0" smtClean="0">
                <a:solidFill>
                  <a:srgbClr val="FFFFFF"/>
                </a:solidFill>
              </a:rPr>
              <a:t> </a:t>
            </a:r>
            <a:r>
              <a:rPr lang="es-MX" sz="1000" b="1" dirty="0">
                <a:solidFill>
                  <a:srgbClr val="FFFFFF"/>
                </a:solidFill>
              </a:rPr>
              <a:t>microscopy (STEM)</a:t>
            </a:r>
          </a:p>
        </p:txBody>
      </p:sp>
      <p:sp>
        <p:nvSpPr>
          <p:cNvPr id="6" name="TextBox 5"/>
          <p:cNvSpPr txBox="1"/>
          <p:nvPr/>
        </p:nvSpPr>
        <p:spPr>
          <a:xfrm>
            <a:off x="7668344" y="4509120"/>
            <a:ext cx="1242235" cy="369332"/>
          </a:xfrm>
          <a:prstGeom prst="rect">
            <a:avLst/>
          </a:prstGeom>
          <a:noFill/>
        </p:spPr>
        <p:txBody>
          <a:bodyPr wrap="none" rtlCol="0">
            <a:spAutoFit/>
          </a:bodyPr>
          <a:lstStyle/>
          <a:p>
            <a:r>
              <a:rPr lang="en-US"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PORTADAS</a:t>
            </a:r>
            <a:endPar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cxnSp>
        <p:nvCxnSpPr>
          <p:cNvPr id="15" name="Straight Arrow Connector 14"/>
          <p:cNvCxnSpPr/>
          <p:nvPr/>
        </p:nvCxnSpPr>
        <p:spPr>
          <a:xfrm flipH="1" flipV="1">
            <a:off x="7092280" y="3933056"/>
            <a:ext cx="864096" cy="5040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7380312" y="4941168"/>
            <a:ext cx="720080" cy="2880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descr="Captura de pantalla 2012-04-24 a las 18.28.11.png"/>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7380312" y="6097736"/>
            <a:ext cx="1544388" cy="571624"/>
          </a:xfrm>
          <a:prstGeom prst="rect">
            <a:avLst/>
          </a:prstGeom>
        </p:spPr>
      </p:pic>
      <p:pic>
        <p:nvPicPr>
          <p:cNvPr id="27" name="Picture 26" descr="Captura de pantalla 2012-04-24 a las 18.26.40.png"/>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7380312" y="3649464"/>
            <a:ext cx="1680954" cy="427608"/>
          </a:xfrm>
          <a:prstGeom prst="rect">
            <a:avLst/>
          </a:prstGeom>
        </p:spPr>
      </p:pic>
      <p:sp>
        <p:nvSpPr>
          <p:cNvPr id="14" name="Rectangle 13"/>
          <p:cNvSpPr/>
          <p:nvPr/>
        </p:nvSpPr>
        <p:spPr>
          <a:xfrm>
            <a:off x="5580112" y="2492896"/>
            <a:ext cx="3528392" cy="4176464"/>
          </a:xfrm>
          <a:prstGeom prst="rect">
            <a:avLst/>
          </a:prstGeom>
          <a:noFill/>
          <a:ln>
            <a:gradFill flip="none" rotWithShape="1">
              <a:gsLst>
                <a:gs pos="51000">
                  <a:srgbClr val="FF0000">
                    <a:alpha val="55000"/>
                  </a:srgb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331640" y="188640"/>
            <a:ext cx="1602347" cy="861774"/>
          </a:xfrm>
          <a:prstGeom prst="rect">
            <a:avLst/>
          </a:prstGeom>
          <a:solidFill>
            <a:schemeClr val="accent5">
              <a:alpha val="21000"/>
            </a:schemeClr>
          </a:solidFill>
          <a:ln>
            <a:solidFill>
              <a:srgbClr val="000090"/>
            </a:solidFill>
          </a:ln>
        </p:spPr>
        <p:txBody>
          <a:bodyPr wrap="none" rtlCol="0">
            <a:spAutoFit/>
          </a:bodyPr>
          <a:lstStyle/>
          <a:p>
            <a:pPr algn="ctr"/>
            <a:r>
              <a:rPr lang="en-US" dirty="0" smtClean="0">
                <a:solidFill>
                  <a:srgbClr val="000090"/>
                </a:solidFill>
                <a:latin typeface="Arial Rounded MT Bold"/>
                <a:cs typeface="Arial Rounded MT Bold"/>
              </a:rPr>
              <a:t>250 </a:t>
            </a:r>
            <a:r>
              <a:rPr lang="en-US" dirty="0" err="1" smtClean="0">
                <a:solidFill>
                  <a:srgbClr val="000090"/>
                </a:solidFill>
                <a:latin typeface="Arial Rounded MT Bold"/>
                <a:cs typeface="Arial Rounded MT Bold"/>
              </a:rPr>
              <a:t>Revistas</a:t>
            </a:r>
            <a:endParaRPr lang="en-US" dirty="0">
              <a:solidFill>
                <a:srgbClr val="000090"/>
              </a:solidFill>
              <a:latin typeface="Arial Rounded MT Bold"/>
              <a:cs typeface="Arial Rounded MT Bold"/>
            </a:endParaRPr>
          </a:p>
          <a:p>
            <a:pPr algn="ctr"/>
            <a:r>
              <a:rPr lang="en-US" dirty="0" smtClean="0">
                <a:solidFill>
                  <a:srgbClr val="000090"/>
                </a:solidFill>
                <a:latin typeface="Arial Rounded MT Bold"/>
                <a:cs typeface="Arial Rounded MT Bold"/>
              </a:rPr>
              <a:t>24 Áreas</a:t>
            </a:r>
          </a:p>
          <a:p>
            <a:pPr algn="ctr"/>
            <a:r>
              <a:rPr lang="en-US" sz="1400" dirty="0" err="1" smtClean="0">
                <a:solidFill>
                  <a:srgbClr val="000090"/>
                </a:solidFill>
                <a:latin typeface="Arial Rounded MT Bold"/>
                <a:cs typeface="Arial Rounded MT Bold"/>
              </a:rPr>
              <a:t>Cuatrimestral</a:t>
            </a:r>
            <a:endParaRPr lang="en-US" sz="1400" dirty="0">
              <a:solidFill>
                <a:srgbClr val="000090"/>
              </a:solidFill>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txBox="1">
            <a:spLocks/>
          </p:cNvSpPr>
          <p:nvPr/>
        </p:nvSpPr>
        <p:spPr>
          <a:xfrm>
            <a:off x="-1476672" y="1484784"/>
            <a:ext cx="9721080" cy="2505074"/>
          </a:xfrm>
          <a:prstGeom prst="rect">
            <a:avLst/>
          </a:prstGeom>
        </p:spPr>
        <p:txBody>
          <a:bodyPr/>
          <a:lstStyle/>
          <a:p>
            <a:pPr marL="514350" marR="0" lvl="0" indent="-514350" algn="ctr" defTabSz="914400" eaLnBrk="0" latinLnBrk="0" hangingPunct="0">
              <a:lnSpc>
                <a:spcPct val="100000"/>
              </a:lnSpc>
              <a:buClrTx/>
              <a:buSzTx/>
              <a:tabLst/>
              <a:defRPr/>
            </a:pPr>
            <a:r>
              <a:rPr lang="es-MX" sz="4400" b="1" u="none" dirty="0" smtClean="0">
                <a:solidFill>
                  <a:srgbClr val="2D2D8A"/>
                </a:solidFill>
                <a:effectLst>
                  <a:reflection blurRad="6350" stA="55000" endA="300" endPos="45500" dir="5400000" sy="-100000" algn="bl" rotWithShape="0"/>
                </a:effectLst>
                <a:latin typeface="Arial Rounded MT Bold"/>
                <a:cs typeface="Arial Rounded MT Bold"/>
              </a:rPr>
              <a:t>FORMACIÓN </a:t>
            </a:r>
          </a:p>
          <a:p>
            <a:pPr marL="514350" marR="0" lvl="0" indent="-514350" defTabSz="914400" eaLnBrk="0" latinLnBrk="0" hangingPunct="0">
              <a:lnSpc>
                <a:spcPct val="100000"/>
              </a:lnSpc>
              <a:buClrTx/>
              <a:buSzTx/>
              <a:tabLst/>
              <a:defRPr/>
            </a:pPr>
            <a:r>
              <a:rPr lang="es-MX" sz="4400" b="1" dirty="0" smtClean="0">
                <a:solidFill>
                  <a:srgbClr val="2D2D8A"/>
                </a:solidFill>
                <a:effectLst>
                  <a:reflection blurRad="6350" stA="55000" endA="300" endPos="45500" dir="5400000" sy="-100000" algn="bl" rotWithShape="0"/>
                </a:effectLst>
                <a:latin typeface="Arial Rounded MT Bold"/>
                <a:cs typeface="Arial Rounded MT Bold"/>
              </a:rPr>
              <a:t>          		       </a:t>
            </a:r>
            <a:r>
              <a:rPr lang="es-MX" sz="4400" b="1" u="none" dirty="0" smtClean="0">
                <a:solidFill>
                  <a:srgbClr val="2D2D8A"/>
                </a:solidFill>
                <a:effectLst>
                  <a:reflection blurRad="6350" stA="55000" endA="300" endPos="45500" dir="5400000" sy="-100000" algn="bl" rotWithShape="0"/>
                </a:effectLst>
                <a:latin typeface="Arial Rounded MT Bold"/>
                <a:cs typeface="Arial Rounded MT Bold"/>
              </a:rPr>
              <a:t>DE RECURSOS     	     						    HUMANOS</a:t>
            </a:r>
            <a:endParaRPr lang="es-MX" sz="4400" b="1" u="none" dirty="0">
              <a:solidFill>
                <a:srgbClr val="2D2D8A"/>
              </a:solidFill>
              <a:effectLst>
                <a:reflection blurRad="6350" stA="55000" endA="300" endPos="45500" dir="5400000" sy="-100000" algn="bl" rotWithShape="0"/>
              </a:effectLst>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5736" y="447055"/>
            <a:ext cx="4955203" cy="461665"/>
          </a:xfrm>
          <a:prstGeom prst="rect">
            <a:avLst/>
          </a:prstGeom>
        </p:spPr>
        <p:txBody>
          <a:bodyPr wrap="none">
            <a:spAutoFit/>
          </a:bodyPr>
          <a:lstStyle/>
          <a:p>
            <a:pPr marL="1701800" indent="-1701800" eaLnBrk="0" hangingPunct="0">
              <a:tabLst>
                <a:tab pos="1701800" algn="l"/>
              </a:tabLst>
              <a:defRPr/>
            </a:pPr>
            <a:r>
              <a:rPr lang="es-MX" sz="2400" b="1" u="none" dirty="0" smtClean="0">
                <a:solidFill>
                  <a:srgbClr val="000099"/>
                </a:solidFill>
                <a:latin typeface="Arial Rounded MT Bold"/>
                <a:cs typeface="Arial Rounded MT Bold"/>
              </a:rPr>
              <a:t>EVOLUCIÓN DE LA MATRÍCULA</a:t>
            </a:r>
            <a:endParaRPr lang="en-US" sz="2400" b="1" u="none" dirty="0" smtClean="0">
              <a:solidFill>
                <a:srgbClr val="000099"/>
              </a:solidFill>
              <a:latin typeface="Arial Rounded MT Bold"/>
              <a:cs typeface="Arial Rounded MT Bold"/>
            </a:endParaRPr>
          </a:p>
        </p:txBody>
      </p:sp>
      <p:graphicFrame>
        <p:nvGraphicFramePr>
          <p:cNvPr id="7" name="1 Gráfico"/>
          <p:cNvGraphicFramePr>
            <a:graphicFrameLocks noGrp="1"/>
          </p:cNvGraphicFramePr>
          <p:nvPr>
            <p:extLst>
              <p:ext uri="{D42A27DB-BD31-4B8C-83A1-F6EECF244321}">
                <p14:modId xmlns="" xmlns:p14="http://schemas.microsoft.com/office/powerpoint/2010/main" val="56877207"/>
              </p:ext>
            </p:extLst>
          </p:nvPr>
        </p:nvGraphicFramePr>
        <p:xfrm>
          <a:off x="323528" y="1268760"/>
          <a:ext cx="8582025"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5" name="4 Rectángulo"/>
          <p:cNvSpPr/>
          <p:nvPr/>
        </p:nvSpPr>
        <p:spPr>
          <a:xfrm>
            <a:off x="3851920" y="836712"/>
            <a:ext cx="1002273" cy="369332"/>
          </a:xfrm>
          <a:prstGeom prst="rect">
            <a:avLst/>
          </a:prstGeom>
        </p:spPr>
        <p:txBody>
          <a:bodyPr wrap="none">
            <a:spAutoFit/>
          </a:bodyPr>
          <a:lstStyle/>
          <a:p>
            <a:r>
              <a:rPr lang="es-MX" b="1" dirty="0" smtClean="0">
                <a:solidFill>
                  <a:srgbClr val="2D2D8A"/>
                </a:solidFill>
                <a:latin typeface="Arial Rounded MT Bold"/>
                <a:cs typeface="Arial Rounded MT Bold"/>
              </a:rPr>
              <a:t>(PNPC)</a:t>
            </a:r>
            <a:r>
              <a:rPr lang="es-MX" b="1" dirty="0" smtClean="0">
                <a:solidFill>
                  <a:schemeClr val="tx1">
                    <a:lumMod val="75000"/>
                    <a:lumOff val="25000"/>
                  </a:schemeClr>
                </a:solidFill>
              </a:rPr>
              <a:t> </a:t>
            </a:r>
            <a:endParaRPr lang="es-MX" dirty="0"/>
          </a:p>
        </p:txBody>
      </p:sp>
      <p:sp>
        <p:nvSpPr>
          <p:cNvPr id="2" name="TextBox 1"/>
          <p:cNvSpPr txBox="1"/>
          <p:nvPr/>
        </p:nvSpPr>
        <p:spPr>
          <a:xfrm>
            <a:off x="6156176" y="5190291"/>
            <a:ext cx="2808312" cy="830997"/>
          </a:xfrm>
          <a:prstGeom prst="rect">
            <a:avLst/>
          </a:prstGeom>
          <a:noFill/>
          <a:ln>
            <a:solidFill>
              <a:srgbClr val="000090">
                <a:alpha val="99000"/>
              </a:srgbClr>
            </a:solidFill>
          </a:ln>
          <a:effectLst/>
        </p:spPr>
        <p:txBody>
          <a:bodyPr wrap="square" lIns="72000" rIns="108000" rtlCol="0">
            <a:spAutoFit/>
          </a:bodyPr>
          <a:lstStyle/>
          <a:p>
            <a:r>
              <a:rPr lang="en-US" sz="1600" dirty="0" smtClean="0">
                <a:solidFill>
                  <a:srgbClr val="FF0000"/>
                </a:solidFill>
                <a:latin typeface="Arial Rounded MT Bold"/>
                <a:cs typeface="Arial Rounded MT Bold"/>
              </a:rPr>
              <a:t>5 </a:t>
            </a:r>
            <a:r>
              <a:rPr lang="en-US" sz="1600" dirty="0" err="1" smtClean="0">
                <a:solidFill>
                  <a:srgbClr val="FF0000"/>
                </a:solidFill>
                <a:latin typeface="Arial Rounded MT Bold"/>
                <a:cs typeface="Arial Rounded MT Bold"/>
              </a:rPr>
              <a:t>Estudiantes</a:t>
            </a:r>
            <a:r>
              <a:rPr lang="en-US" sz="1600" dirty="0" smtClean="0">
                <a:solidFill>
                  <a:srgbClr val="FF0000"/>
                </a:solidFill>
                <a:latin typeface="Arial Rounded MT Bold"/>
                <a:cs typeface="Arial Rounded MT Bold"/>
              </a:rPr>
              <a:t>/</a:t>
            </a:r>
            <a:r>
              <a:rPr lang="en-US" sz="1600" dirty="0" err="1" smtClean="0">
                <a:solidFill>
                  <a:srgbClr val="FF0000"/>
                </a:solidFill>
                <a:latin typeface="Arial Rounded MT Bold"/>
                <a:cs typeface="Arial Rounded MT Bold"/>
              </a:rPr>
              <a:t>Investigador</a:t>
            </a:r>
            <a:endParaRPr lang="en-US" sz="1600" dirty="0" smtClean="0">
              <a:solidFill>
                <a:srgbClr val="112590"/>
              </a:solidFill>
              <a:latin typeface="Arial Rounded MT Bold"/>
              <a:cs typeface="Arial Rounded MT Bold"/>
            </a:endParaRPr>
          </a:p>
          <a:p>
            <a:r>
              <a:rPr lang="en-US" sz="1600" dirty="0" smtClean="0">
                <a:solidFill>
                  <a:srgbClr val="112590"/>
                </a:solidFill>
                <a:latin typeface="Arial Rounded MT Bold"/>
                <a:cs typeface="Arial Rounded MT Bold"/>
              </a:rPr>
              <a:t>3 de </a:t>
            </a:r>
            <a:r>
              <a:rPr lang="en-US" sz="1600" dirty="0" err="1" smtClean="0">
                <a:solidFill>
                  <a:srgbClr val="112590"/>
                </a:solidFill>
                <a:latin typeface="Arial Rounded MT Bold"/>
                <a:cs typeface="Arial Rounded MT Bold"/>
              </a:rPr>
              <a:t>Doctorado</a:t>
            </a:r>
            <a:r>
              <a:rPr lang="en-US" sz="1600" dirty="0" smtClean="0">
                <a:solidFill>
                  <a:srgbClr val="112590"/>
                </a:solidFill>
                <a:latin typeface="Arial Rounded MT Bold"/>
                <a:cs typeface="Arial Rounded MT Bold"/>
              </a:rPr>
              <a:t> </a:t>
            </a:r>
          </a:p>
          <a:p>
            <a:r>
              <a:rPr lang="en-US" sz="1600" dirty="0" smtClean="0">
                <a:solidFill>
                  <a:srgbClr val="112590"/>
                </a:solidFill>
                <a:latin typeface="Arial Rounded MT Bold"/>
                <a:cs typeface="Arial Rounded MT Bold"/>
              </a:rPr>
              <a:t>2 de </a:t>
            </a:r>
            <a:r>
              <a:rPr lang="en-US" sz="1600" dirty="0" err="1" smtClean="0">
                <a:solidFill>
                  <a:srgbClr val="112590"/>
                </a:solidFill>
                <a:latin typeface="Arial Rounded MT Bold"/>
                <a:cs typeface="Arial Rounded MT Bold"/>
              </a:rPr>
              <a:t>Maestría</a:t>
            </a:r>
            <a:endParaRPr lang="en-US" sz="1600" dirty="0">
              <a:solidFill>
                <a:srgbClr val="112590"/>
              </a:solidFill>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screen"/>
          <a:srcRect/>
          <a:stretch>
            <a:fillRect/>
          </a:stretch>
        </p:blipFill>
        <p:spPr bwMode="auto">
          <a:xfrm>
            <a:off x="278365" y="1005016"/>
            <a:ext cx="8254200" cy="5167204"/>
          </a:xfrm>
          <a:prstGeom prst="rect">
            <a:avLst/>
          </a:prstGeom>
          <a:noFill/>
          <a:ln w="9525">
            <a:noFill/>
            <a:miter lim="800000"/>
            <a:headEnd/>
            <a:tailEnd/>
          </a:ln>
          <a:effectLst/>
        </p:spPr>
      </p:pic>
      <p:cxnSp>
        <p:nvCxnSpPr>
          <p:cNvPr id="3" name="2 Conector recto"/>
          <p:cNvCxnSpPr/>
          <p:nvPr/>
        </p:nvCxnSpPr>
        <p:spPr bwMode="auto">
          <a:xfrm rot="16200000" flipV="1">
            <a:off x="3445738" y="3416861"/>
            <a:ext cx="4791482" cy="15130"/>
          </a:xfrm>
          <a:prstGeom prst="line">
            <a:avLst/>
          </a:prstGeom>
          <a:solidFill>
            <a:schemeClr val="accent1"/>
          </a:solidFill>
          <a:ln w="22225" cap="flat" cmpd="sng" algn="ctr">
            <a:solidFill>
              <a:srgbClr val="FF0000"/>
            </a:solidFill>
            <a:prstDash val="lgDash"/>
            <a:round/>
            <a:headEnd type="none" w="med" len="med"/>
            <a:tailEnd type="none" w="med" len="med"/>
          </a:ln>
          <a:effectLst/>
        </p:spPr>
      </p:cxnSp>
      <p:sp>
        <p:nvSpPr>
          <p:cNvPr id="4" name="3 CuadroTexto"/>
          <p:cNvSpPr txBox="1"/>
          <p:nvPr/>
        </p:nvSpPr>
        <p:spPr>
          <a:xfrm>
            <a:off x="6188736" y="1060794"/>
            <a:ext cx="1500198" cy="307777"/>
          </a:xfrm>
          <a:prstGeom prst="rect">
            <a:avLst/>
          </a:prstGeom>
          <a:noFill/>
        </p:spPr>
        <p:txBody>
          <a:bodyPr wrap="square" rtlCol="0">
            <a:spAutoFit/>
          </a:bodyPr>
          <a:lstStyle/>
          <a:p>
            <a:r>
              <a:rPr lang="es-MX" sz="1400" u="none" dirty="0" smtClean="0">
                <a:latin typeface="Century Gothic" pitchFamily="34" charset="0"/>
                <a:cs typeface="Arial" pitchFamily="34" charset="0"/>
              </a:rPr>
              <a:t>Promedio: 1.3</a:t>
            </a:r>
            <a:endParaRPr lang="es-MX" sz="1400" u="none" dirty="0">
              <a:latin typeface="Century Gothic" pitchFamily="34" charset="0"/>
              <a:cs typeface="Arial" pitchFamily="34" charset="0"/>
            </a:endParaRPr>
          </a:p>
        </p:txBody>
      </p:sp>
      <p:sp>
        <p:nvSpPr>
          <p:cNvPr id="5" name="4 CuadroTexto"/>
          <p:cNvSpPr txBox="1"/>
          <p:nvPr/>
        </p:nvSpPr>
        <p:spPr>
          <a:xfrm>
            <a:off x="1475656" y="476672"/>
            <a:ext cx="8978900" cy="400110"/>
          </a:xfrm>
          <a:prstGeom prst="rect">
            <a:avLst/>
          </a:prstGeom>
          <a:noFill/>
        </p:spPr>
        <p:txBody>
          <a:bodyPr wrap="square" rtlCol="0">
            <a:spAutoFit/>
          </a:bodyPr>
          <a:lstStyle/>
          <a:p>
            <a:r>
              <a:rPr lang="es-MX" sz="2000" b="1" u="none" dirty="0" smtClean="0">
                <a:solidFill>
                  <a:schemeClr val="tx2"/>
                </a:solidFill>
                <a:latin typeface="Arial Rounded MT Bold"/>
                <a:cs typeface="Arial Rounded MT Bold"/>
              </a:rPr>
              <a:t>Becarios de Doctorado / Miembro del S N I</a:t>
            </a:r>
            <a:r>
              <a:rPr lang="es-MX" sz="2000" b="1" dirty="0" smtClean="0">
                <a:solidFill>
                  <a:schemeClr val="tx2"/>
                </a:solidFill>
                <a:latin typeface="Arial Rounded MT Bold"/>
                <a:cs typeface="Arial Rounded MT Bold"/>
              </a:rPr>
              <a:t> </a:t>
            </a:r>
            <a:endParaRPr lang="es-MX" sz="2000" b="1" dirty="0">
              <a:solidFill>
                <a:schemeClr val="tx2"/>
              </a:solidFill>
              <a:latin typeface="Arial Rounded MT Bold"/>
              <a:cs typeface="Arial Rounded MT Bold"/>
            </a:endParaRPr>
          </a:p>
        </p:txBody>
      </p:sp>
      <p:sp>
        <p:nvSpPr>
          <p:cNvPr id="6" name="10 Marcador de número de diapositiva"/>
          <p:cNvSpPr>
            <a:spLocks noGrp="1"/>
          </p:cNvSpPr>
          <p:nvPr>
            <p:ph type="sldNum" sz="quarter" idx="4294967295"/>
          </p:nvPr>
        </p:nvSpPr>
        <p:spPr>
          <a:xfrm>
            <a:off x="8653506" y="6492900"/>
            <a:ext cx="490526" cy="365125"/>
          </a:xfrm>
          <a:prstGeom prst="rect">
            <a:avLst/>
          </a:prstGeom>
        </p:spPr>
        <p:txBody>
          <a:bodyPr/>
          <a:lstStyle/>
          <a:p>
            <a:pPr algn="r"/>
            <a:fld id="{4BD4648E-D5C9-442D-A0B1-9E2343C06209}" type="slidenum">
              <a:rPr lang="es-MX" sz="1200" smtClean="0">
                <a:latin typeface="Century Gothic" pitchFamily="34" charset="0"/>
                <a:cs typeface="Arial" pitchFamily="34" charset="0"/>
              </a:rPr>
              <a:pPr algn="r"/>
              <a:t>27</a:t>
            </a:fld>
            <a:endParaRPr lang="es-MX" sz="1200" dirty="0">
              <a:latin typeface="Century Gothic" pitchFamily="34" charset="0"/>
              <a:cs typeface="Arial" pitchFamily="34" charset="0"/>
            </a:endParaRPr>
          </a:p>
        </p:txBody>
      </p:sp>
      <p:sp>
        <p:nvSpPr>
          <p:cNvPr id="7" name="6 CuadroTexto"/>
          <p:cNvSpPr txBox="1"/>
          <p:nvPr/>
        </p:nvSpPr>
        <p:spPr>
          <a:xfrm>
            <a:off x="139700" y="6096998"/>
            <a:ext cx="8724900" cy="276999"/>
          </a:xfrm>
          <a:prstGeom prst="rect">
            <a:avLst/>
          </a:prstGeom>
          <a:noFill/>
        </p:spPr>
        <p:txBody>
          <a:bodyPr wrap="square" rtlCol="0">
            <a:spAutoFit/>
          </a:bodyPr>
          <a:lstStyle/>
          <a:p>
            <a:r>
              <a:rPr lang="es-MX" sz="1200" b="1" u="none" dirty="0" smtClean="0">
                <a:solidFill>
                  <a:srgbClr val="C00000"/>
                </a:solidFill>
                <a:latin typeface="Century Gothic" pitchFamily="34" charset="0"/>
                <a:cs typeface="Arial" pitchFamily="34" charset="0"/>
              </a:rPr>
              <a:t>* 9,185 miembros del SNI que participan en los núcleos académicos de los programas de doctorado. </a:t>
            </a:r>
            <a:endParaRPr lang="es-MX" sz="1200" b="1" u="none" dirty="0">
              <a:solidFill>
                <a:srgbClr val="C00000"/>
              </a:solidFill>
              <a:latin typeface="Century Gothic" pitchFamily="34" charset="0"/>
              <a:cs typeface="Arial" pitchFamily="34" charset="0"/>
            </a:endParaRPr>
          </a:p>
        </p:txBody>
      </p:sp>
      <p:cxnSp>
        <p:nvCxnSpPr>
          <p:cNvPr id="8" name="7 Conector recto de flecha"/>
          <p:cNvCxnSpPr/>
          <p:nvPr/>
        </p:nvCxnSpPr>
        <p:spPr>
          <a:xfrm rot="10800000">
            <a:off x="5877217" y="1245685"/>
            <a:ext cx="357809" cy="190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176268" y="1043892"/>
            <a:ext cx="8828033" cy="7668"/>
          </a:xfrm>
          <a:prstGeom prst="line">
            <a:avLst/>
          </a:prstGeom>
          <a:ln w="22225">
            <a:solidFill>
              <a:srgbClr val="336600"/>
            </a:solidFill>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32" y="6414826"/>
            <a:ext cx="3429024" cy="369332"/>
          </a:xfrm>
          <a:prstGeom prst="rect">
            <a:avLst/>
          </a:prstGeom>
          <a:noFill/>
        </p:spPr>
        <p:txBody>
          <a:bodyPr wrap="square" rtlCol="0">
            <a:spAutoFit/>
          </a:bodyPr>
          <a:lstStyle/>
          <a:p>
            <a:pPr marL="534988" indent="-534988"/>
            <a:r>
              <a:rPr lang="es-MX" sz="900" u="none" dirty="0" smtClean="0">
                <a:latin typeface="Century Gothic" pitchFamily="34" charset="0"/>
                <a:cs typeface="Arial" pitchFamily="34" charset="0"/>
              </a:rPr>
              <a:t>Fuente: 	CONACYT. </a:t>
            </a:r>
          </a:p>
          <a:p>
            <a:pPr marL="534988" indent="-534988"/>
            <a:r>
              <a:rPr lang="es-MX" sz="900" u="none" dirty="0">
                <a:latin typeface="Century Gothic" pitchFamily="34" charset="0"/>
                <a:cs typeface="Arial" pitchFamily="34" charset="0"/>
              </a:rPr>
              <a:t>	</a:t>
            </a:r>
            <a:r>
              <a:rPr lang="es-MX" sz="900" u="none" dirty="0" smtClean="0">
                <a:latin typeface="Century Gothic" pitchFamily="34" charset="0"/>
                <a:cs typeface="Arial" pitchFamily="34" charset="0"/>
              </a:rPr>
              <a:t>Cifras a Marzo 2011.</a:t>
            </a:r>
            <a:endParaRPr lang="es-MX" sz="900" u="none" dirty="0">
              <a:latin typeface="Century Gothic" pitchFamily="34" charset="0"/>
              <a:cs typeface="Arial" pitchFamily="34" charset="0"/>
            </a:endParaRPr>
          </a:p>
        </p:txBody>
      </p:sp>
      <p:sp>
        <p:nvSpPr>
          <p:cNvPr id="11" name="10 CuadroTexto"/>
          <p:cNvSpPr txBox="1"/>
          <p:nvPr/>
        </p:nvSpPr>
        <p:spPr>
          <a:xfrm>
            <a:off x="7380312" y="4509120"/>
            <a:ext cx="1296144" cy="369332"/>
          </a:xfrm>
          <a:prstGeom prst="rect">
            <a:avLst/>
          </a:prstGeom>
          <a:noFill/>
        </p:spPr>
        <p:txBody>
          <a:bodyPr wrap="square" rtlCol="0">
            <a:spAutoFit/>
          </a:bodyPr>
          <a:lstStyle/>
          <a:p>
            <a:r>
              <a:rPr lang="en-US" b="1" dirty="0" smtClean="0"/>
              <a:t>CIMAV: 3 </a:t>
            </a:r>
            <a:endParaRPr lang="en-US" b="1" dirty="0"/>
          </a:p>
        </p:txBody>
      </p:sp>
      <p:cxnSp>
        <p:nvCxnSpPr>
          <p:cNvPr id="13" name="12 Conector recto"/>
          <p:cNvCxnSpPr/>
          <p:nvPr/>
        </p:nvCxnSpPr>
        <p:spPr>
          <a:xfrm flipV="1">
            <a:off x="8892480" y="1052736"/>
            <a:ext cx="0" cy="482453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7092280" y="4941168"/>
            <a:ext cx="1656184" cy="0"/>
          </a:xfrm>
          <a:prstGeom prst="straightConnector1">
            <a:avLst/>
          </a:prstGeom>
          <a:ln w="19050">
            <a:solidFill>
              <a:srgbClr val="FF0000">
                <a:alpha val="94000"/>
              </a:srgb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rotWithShape="1">
          <a:blip r:embed="rId2" cstate="screen"/>
          <a:srcRect l="-4414" r="1"/>
          <a:stretch/>
        </p:blipFill>
        <p:spPr bwMode="auto">
          <a:xfrm>
            <a:off x="107504" y="3501008"/>
            <a:ext cx="3456384" cy="3068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3 CuadroTexto"/>
          <p:cNvSpPr txBox="1"/>
          <p:nvPr/>
        </p:nvSpPr>
        <p:spPr>
          <a:xfrm>
            <a:off x="1403648" y="116632"/>
            <a:ext cx="7272808" cy="523220"/>
          </a:xfrm>
          <a:prstGeom prst="rect">
            <a:avLst/>
          </a:prstGeom>
          <a:noFill/>
        </p:spPr>
        <p:txBody>
          <a:bodyPr wrap="square" rtlCol="0">
            <a:spAutoFit/>
          </a:bodyPr>
          <a:lstStyle/>
          <a:p>
            <a:pPr algn="ctr"/>
            <a:r>
              <a:rPr lang="es-MX" sz="2800" b="1" dirty="0" smtClean="0">
                <a:solidFill>
                  <a:srgbClr val="000000"/>
                </a:solidFill>
                <a:effectLst>
                  <a:outerShdw blurRad="38100" dist="38100" dir="2700000" algn="tl">
                    <a:srgbClr val="000000">
                      <a:alpha val="43137"/>
                    </a:srgbClr>
                  </a:outerShdw>
                </a:effectLst>
                <a:latin typeface="Arial Rounded MT Bold"/>
                <a:cs typeface="Arial Rounded MT Bold"/>
              </a:rPr>
              <a:t>CEREMONIA DE GRADUACIÓN</a:t>
            </a:r>
            <a:endParaRPr lang="es-MX" sz="2800" b="1" dirty="0">
              <a:solidFill>
                <a:srgbClr val="000000"/>
              </a:solidFill>
              <a:effectLst>
                <a:outerShdw blurRad="38100" dist="38100" dir="2700000" algn="tl">
                  <a:srgbClr val="000000">
                    <a:alpha val="43137"/>
                  </a:srgbClr>
                </a:outerShdw>
              </a:effectLst>
              <a:latin typeface="Arial Rounded MT Bold"/>
              <a:cs typeface="Arial Rounded MT Bold"/>
            </a:endParaRPr>
          </a:p>
        </p:txBody>
      </p:sp>
      <p:sp>
        <p:nvSpPr>
          <p:cNvPr id="5" name="4 Rectángulo"/>
          <p:cNvSpPr/>
          <p:nvPr/>
        </p:nvSpPr>
        <p:spPr>
          <a:xfrm>
            <a:off x="3851920" y="4437112"/>
            <a:ext cx="5040560" cy="1354217"/>
          </a:xfrm>
          <a:prstGeom prst="rect">
            <a:avLst/>
          </a:prstGeom>
          <a:solidFill>
            <a:schemeClr val="accent5">
              <a:lumMod val="40000"/>
              <a:lumOff val="60000"/>
              <a:alpha val="55000"/>
            </a:schemeClr>
          </a:solidFill>
          <a:ln w="25400">
            <a:solidFill>
              <a:srgbClr val="000090"/>
            </a:solidFill>
          </a:ln>
          <a:effectLst>
            <a:glow rad="101600">
              <a:schemeClr val="bg1">
                <a:alpha val="75000"/>
              </a:schemeClr>
            </a:glow>
          </a:effectLst>
        </p:spPr>
        <p:txBody>
          <a:bodyPr wrap="square">
            <a:spAutoFit/>
          </a:bodyPr>
          <a:lstStyle/>
          <a:p>
            <a:r>
              <a:rPr lang="es-MX" b="1" dirty="0" smtClean="0">
                <a:solidFill>
                  <a:srgbClr val="FF0000"/>
                </a:solidFill>
                <a:latin typeface="Arial Rounded MT Bold"/>
                <a:cs typeface="Arial Rounded MT Bold"/>
              </a:rPr>
              <a:t>Entre las personalidades que acudieron:</a:t>
            </a:r>
          </a:p>
          <a:p>
            <a:r>
              <a:rPr lang="es-MX" sz="1600" b="1" dirty="0" smtClean="0">
                <a:solidFill>
                  <a:srgbClr val="003399"/>
                </a:solidFill>
                <a:latin typeface="Arial Rounded MT Bold"/>
                <a:cs typeface="Arial Rounded MT Bold"/>
              </a:rPr>
              <a:t>Lic</a:t>
            </a:r>
            <a:r>
              <a:rPr lang="es-MX" sz="1600" b="1" dirty="0">
                <a:solidFill>
                  <a:srgbClr val="003399"/>
                </a:solidFill>
                <a:latin typeface="Arial Rounded MT Bold"/>
                <a:cs typeface="Arial Rounded MT Bold"/>
              </a:rPr>
              <a:t>. César Duarte </a:t>
            </a:r>
            <a:r>
              <a:rPr lang="es-MX" sz="1600" b="1" dirty="0" smtClean="0">
                <a:solidFill>
                  <a:srgbClr val="003399"/>
                </a:solidFill>
                <a:latin typeface="Arial Rounded MT Bold"/>
                <a:cs typeface="Arial Rounded MT Bold"/>
              </a:rPr>
              <a:t>Jáquez: Goberndor del Edo.</a:t>
            </a:r>
            <a:endParaRPr lang="es-MX" sz="1600" b="1" dirty="0">
              <a:solidFill>
                <a:srgbClr val="003399"/>
              </a:solidFill>
              <a:latin typeface="Arial Rounded MT Bold"/>
              <a:cs typeface="Arial Rounded MT Bold"/>
            </a:endParaRPr>
          </a:p>
          <a:p>
            <a:r>
              <a:rPr lang="es-MX" sz="1600" b="1" dirty="0" smtClean="0">
                <a:solidFill>
                  <a:srgbClr val="003399"/>
                </a:solidFill>
                <a:latin typeface="Arial Rounded MT Bold"/>
                <a:cs typeface="Arial Rounded MT Bold"/>
              </a:rPr>
              <a:t>Dr</a:t>
            </a:r>
            <a:r>
              <a:rPr lang="es-MX" sz="1600" b="1" dirty="0">
                <a:solidFill>
                  <a:srgbClr val="003399"/>
                </a:solidFill>
                <a:latin typeface="Arial Rounded MT Bold"/>
                <a:cs typeface="Arial Rounded MT Bold"/>
              </a:rPr>
              <a:t>. Enrique </a:t>
            </a:r>
            <a:r>
              <a:rPr lang="es-MX" sz="1600" b="1" dirty="0" smtClean="0">
                <a:solidFill>
                  <a:srgbClr val="003399"/>
                </a:solidFill>
                <a:latin typeface="Arial Rounded MT Bold"/>
                <a:cs typeface="Arial Rounded MT Bold"/>
              </a:rPr>
              <a:t>Villa Rivera: Dir. Gral CONACyT</a:t>
            </a:r>
          </a:p>
          <a:p>
            <a:r>
              <a:rPr lang="es-MX" sz="1600" b="1" dirty="0" smtClean="0">
                <a:solidFill>
                  <a:srgbClr val="003399"/>
                </a:solidFill>
                <a:latin typeface="Arial Rounded MT Bold"/>
                <a:cs typeface="Arial Rounded MT Bold"/>
              </a:rPr>
              <a:t>Lic Marco </a:t>
            </a:r>
            <a:r>
              <a:rPr lang="es-MX" sz="1600" b="1" dirty="0">
                <a:solidFill>
                  <a:srgbClr val="003399"/>
                </a:solidFill>
                <a:latin typeface="Arial Rounded MT Bold"/>
                <a:cs typeface="Arial Rounded MT Bold"/>
              </a:rPr>
              <a:t>Quezada Martínez </a:t>
            </a:r>
            <a:r>
              <a:rPr lang="es-MX" sz="1600" b="1" dirty="0" smtClean="0">
                <a:solidFill>
                  <a:srgbClr val="003399"/>
                </a:solidFill>
                <a:latin typeface="Arial Rounded MT Bold"/>
                <a:cs typeface="Arial Rounded MT Bold"/>
              </a:rPr>
              <a:t>: Pres. Municipal</a:t>
            </a:r>
          </a:p>
          <a:p>
            <a:r>
              <a:rPr lang="es-MX" sz="1600" b="1" dirty="0" smtClean="0">
                <a:solidFill>
                  <a:srgbClr val="003399"/>
                </a:solidFill>
                <a:latin typeface="Arial Rounded MT Bold"/>
                <a:cs typeface="Arial Rounded MT Bold"/>
              </a:rPr>
              <a:t>Ing. Hector Arreola: Coord. Gral. de UTs</a:t>
            </a:r>
            <a:endParaRPr lang="es-MX" sz="1600" b="1" dirty="0">
              <a:solidFill>
                <a:srgbClr val="003399"/>
              </a:solidFill>
              <a:latin typeface="Arial Rounded MT Bold"/>
              <a:cs typeface="Arial Rounded MT Bold"/>
            </a:endParaRPr>
          </a:p>
        </p:txBody>
      </p:sp>
      <p:pic>
        <p:nvPicPr>
          <p:cNvPr id="87044" name="Picture 4"/>
          <p:cNvPicPr>
            <a:picLocks noChangeAspect="1" noChangeArrowheads="1"/>
          </p:cNvPicPr>
          <p:nvPr/>
        </p:nvPicPr>
        <p:blipFill>
          <a:blip r:embed="rId3" cstate="screen"/>
          <a:srcRect/>
          <a:stretch>
            <a:fillRect/>
          </a:stretch>
        </p:blipFill>
        <p:spPr bwMode="auto">
          <a:xfrm>
            <a:off x="4427984" y="908720"/>
            <a:ext cx="4267200" cy="2600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6 Rectángulo"/>
          <p:cNvSpPr/>
          <p:nvPr/>
        </p:nvSpPr>
        <p:spPr>
          <a:xfrm>
            <a:off x="288032" y="1774557"/>
            <a:ext cx="4283968" cy="954107"/>
          </a:xfrm>
          <a:prstGeom prst="rect">
            <a:avLst/>
          </a:prstGeom>
        </p:spPr>
        <p:txBody>
          <a:bodyPr wrap="square">
            <a:spAutoFit/>
          </a:bodyPr>
          <a:lstStyle/>
          <a:p>
            <a:r>
              <a:rPr lang="es-MX" sz="2000" b="1" dirty="0" smtClean="0">
                <a:solidFill>
                  <a:srgbClr val="FF0000"/>
                </a:solidFill>
                <a:latin typeface="Arial Rounded MT Bold"/>
                <a:cs typeface="Arial Rounded MT Bold"/>
              </a:rPr>
              <a:t>119 Diplomas</a:t>
            </a:r>
          </a:p>
          <a:p>
            <a:r>
              <a:rPr lang="es-MX" b="1" dirty="0" smtClean="0">
                <a:solidFill>
                  <a:schemeClr val="tx1">
                    <a:lumMod val="75000"/>
                    <a:lumOff val="25000"/>
                  </a:schemeClr>
                </a:solidFill>
                <a:latin typeface="Arial Rounded MT Bold"/>
                <a:cs typeface="Arial Rounded MT Bold"/>
              </a:rPr>
              <a:t>48 de Doctorado  </a:t>
            </a:r>
          </a:p>
          <a:p>
            <a:r>
              <a:rPr lang="es-MX" b="1" dirty="0" smtClean="0">
                <a:solidFill>
                  <a:schemeClr val="tx1">
                    <a:lumMod val="75000"/>
                    <a:lumOff val="25000"/>
                  </a:schemeClr>
                </a:solidFill>
                <a:latin typeface="Arial Rounded MT Bold"/>
                <a:cs typeface="Arial Rounded MT Bold"/>
              </a:rPr>
              <a:t>71 de Maestría</a:t>
            </a:r>
            <a:endParaRPr lang="es-MX" b="1" dirty="0">
              <a:solidFill>
                <a:schemeClr val="tx1">
                  <a:lumMod val="75000"/>
                  <a:lumOff val="25000"/>
                </a:schemeClr>
              </a:solidFill>
              <a:latin typeface="Arial Rounded MT Bold"/>
              <a:cs typeface="Arial Rounded MT Bold"/>
            </a:endParaRPr>
          </a:p>
        </p:txBody>
      </p:sp>
      <p:sp>
        <p:nvSpPr>
          <p:cNvPr id="8" name="7 CuadroTexto"/>
          <p:cNvSpPr txBox="1"/>
          <p:nvPr/>
        </p:nvSpPr>
        <p:spPr>
          <a:xfrm>
            <a:off x="323528" y="1052736"/>
            <a:ext cx="3851920" cy="707886"/>
          </a:xfrm>
          <a:prstGeom prst="rect">
            <a:avLst/>
          </a:prstGeom>
          <a:noFill/>
        </p:spPr>
        <p:txBody>
          <a:bodyPr wrap="square" rtlCol="0">
            <a:spAutoFit/>
          </a:bodyPr>
          <a:lstStyle/>
          <a:p>
            <a:r>
              <a:rPr lang="es-MX" sz="2400" b="1" dirty="0" smtClean="0">
                <a:solidFill>
                  <a:srgbClr val="003399"/>
                </a:solidFill>
                <a:effectLst>
                  <a:outerShdw blurRad="38100" dist="38100" dir="2700000" algn="tl">
                    <a:srgbClr val="000000">
                      <a:alpha val="43137"/>
                    </a:srgbClr>
                  </a:outerShdw>
                </a:effectLst>
                <a:latin typeface="Arial Rounded MT Bold"/>
                <a:cs typeface="Arial Rounded MT Bold"/>
              </a:rPr>
              <a:t>Generación 2010-2011</a:t>
            </a:r>
          </a:p>
          <a:p>
            <a:r>
              <a:rPr lang="es-MX" sz="1600" b="1" dirty="0" smtClean="0">
                <a:solidFill>
                  <a:srgbClr val="003399"/>
                </a:solidFill>
                <a:effectLst>
                  <a:outerShdw blurRad="38100" dist="38100" dir="2700000" algn="tl">
                    <a:srgbClr val="000000">
                      <a:alpha val="43137"/>
                    </a:srgbClr>
                  </a:outerShdw>
                </a:effectLst>
                <a:latin typeface="Arial Rounded MT Bold"/>
                <a:cs typeface="Arial Rounded MT Bold"/>
              </a:rPr>
              <a:t>Octubre 2011</a:t>
            </a:r>
            <a:endParaRPr lang="es-MX" sz="1600" b="1" dirty="0">
              <a:solidFill>
                <a:srgbClr val="003399"/>
              </a:solidFill>
              <a:effectLst>
                <a:outerShdw blurRad="38100" dist="38100" dir="2700000" algn="tl">
                  <a:srgbClr val="000000">
                    <a:alpha val="43137"/>
                  </a:srgbClr>
                </a:outerShdw>
              </a:effectLst>
              <a:latin typeface="Arial Rounded MT Bold"/>
              <a:cs typeface="Arial Rounded MT Bold"/>
            </a:endParaRPr>
          </a:p>
        </p:txBody>
      </p:sp>
      <p:pic>
        <p:nvPicPr>
          <p:cNvPr id="2" name="Picture 1" descr="CIMAV (1).jpg"/>
          <p:cNvPicPr>
            <a:picLocks noChangeAspect="1"/>
          </p:cNvPicPr>
          <p:nvPr/>
        </p:nvPicPr>
        <p:blipFill rotWithShape="1">
          <a:blip r:embed="rId4" cstate="print">
            <a:extLst>
              <a:ext uri="{28A0092B-C50C-407E-A947-70E740481C1C}">
                <a14:useLocalDpi xmlns="" xmlns:a14="http://schemas.microsoft.com/office/drawing/2010/main" val="0"/>
              </a:ext>
            </a:extLst>
          </a:blip>
          <a:srcRect l="-1" t="16175" r="17680" b="5167"/>
          <a:stretch/>
        </p:blipFill>
        <p:spPr>
          <a:xfrm>
            <a:off x="107504" y="3933056"/>
            <a:ext cx="3439896" cy="2392914"/>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979413"/>
            <a:ext cx="4320480" cy="5617939"/>
          </a:xfrm>
          <a:solidFill>
            <a:schemeClr val="accent5">
              <a:lumMod val="40000"/>
              <a:lumOff val="60000"/>
            </a:schemeClr>
          </a:solidFill>
          <a:ln w="38100">
            <a:solidFill>
              <a:srgbClr val="000090"/>
            </a:solidFill>
          </a:ln>
        </p:spPr>
        <p:txBody>
          <a:bodyPr vert="horz" wrap="square" lIns="91440" tIns="45720" rIns="91440" bIns="45720" numCol="1" anchor="t" anchorCtr="0" compatLnSpc="1">
            <a:prstTxWarp prst="textNoShape">
              <a:avLst/>
            </a:prstTxWarp>
            <a:normAutofit/>
          </a:bodyPr>
          <a:lstStyle/>
          <a:p>
            <a:pPr marL="0" indent="0">
              <a:lnSpc>
                <a:spcPct val="80000"/>
              </a:lnSpc>
              <a:buNone/>
            </a:pPr>
            <a:r>
              <a:rPr lang="es-MX" sz="1700" b="1" dirty="0" smtClean="0">
                <a:solidFill>
                  <a:srgbClr val="00B050"/>
                </a:solidFill>
                <a:latin typeface="Arial" charset="0"/>
                <a:ea typeface="MS PGothic" charset="0"/>
              </a:rPr>
              <a:t>            </a:t>
            </a:r>
            <a:r>
              <a:rPr lang="es-MX" sz="1700" b="1" dirty="0" smtClean="0">
                <a:solidFill>
                  <a:srgbClr val="000090"/>
                </a:solidFill>
                <a:latin typeface="Arial" charset="0"/>
                <a:ea typeface="MS PGothic" charset="0"/>
              </a:rPr>
              <a:t>IES’s &amp; CPI’s Nacionales</a:t>
            </a:r>
          </a:p>
          <a:p>
            <a:pPr marL="0" indent="0">
              <a:lnSpc>
                <a:spcPct val="80000"/>
              </a:lnSpc>
              <a:buNone/>
            </a:pPr>
            <a:r>
              <a:rPr lang="es-MX" sz="1400" dirty="0" smtClean="0">
                <a:latin typeface="Arial" charset="0"/>
                <a:ea typeface="MS PGothic" charset="0"/>
              </a:rPr>
              <a:t>    </a:t>
            </a:r>
          </a:p>
          <a:p>
            <a:pPr>
              <a:lnSpc>
                <a:spcPct val="80000"/>
              </a:lnSpc>
              <a:buFont typeface="+mj-lt"/>
              <a:buAutoNum type="arabicPeriod"/>
            </a:pPr>
            <a:r>
              <a:rPr lang="es-MX" sz="1400" dirty="0">
                <a:latin typeface="Arial" charset="0"/>
                <a:ea typeface="MS PGothic" charset="0"/>
              </a:rPr>
              <a:t> </a:t>
            </a:r>
            <a:r>
              <a:rPr lang="es-MX" sz="1200" dirty="0" smtClean="0">
                <a:latin typeface="Arial Rounded MT Bold"/>
                <a:ea typeface="MS PGothic" charset="0"/>
                <a:cs typeface="Arial Rounded MT Bold"/>
              </a:rPr>
              <a:t>Universidad </a:t>
            </a:r>
            <a:r>
              <a:rPr lang="es-MX" sz="1200" dirty="0">
                <a:latin typeface="Arial Rounded MT Bold"/>
                <a:ea typeface="MS PGothic" charset="0"/>
                <a:cs typeface="Arial Rounded MT Bold"/>
              </a:rPr>
              <a:t>Autónoma del Estado de Hidalgo</a:t>
            </a:r>
          </a:p>
          <a:p>
            <a:pPr>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Unidad Profesi. Interdisciplinar </a:t>
            </a:r>
            <a:r>
              <a:rPr lang="es-MX" sz="1200" dirty="0">
                <a:latin typeface="Arial Rounded MT Bold"/>
                <a:ea typeface="MS PGothic" charset="0"/>
                <a:cs typeface="Arial Rounded MT Bold"/>
              </a:rPr>
              <a:t>de </a:t>
            </a:r>
            <a:r>
              <a:rPr lang="es-MX" sz="1200" dirty="0" smtClean="0">
                <a:latin typeface="Arial Rounded MT Bold"/>
                <a:ea typeface="MS PGothic" charset="0"/>
                <a:cs typeface="Arial Rounded MT Bold"/>
              </a:rPr>
              <a:t>Ingeniería</a:t>
            </a:r>
            <a:r>
              <a:rPr lang="es-MX" sz="1200" dirty="0">
                <a:latin typeface="Arial Rounded MT Bold"/>
                <a:ea typeface="MS PGothic" charset="0"/>
                <a:cs typeface="Arial Rounded MT Bold"/>
              </a:rPr>
              <a:t>, IPN</a:t>
            </a:r>
          </a:p>
          <a:p>
            <a:pPr>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Universidad </a:t>
            </a:r>
            <a:r>
              <a:rPr lang="es-MX" sz="1200" dirty="0">
                <a:latin typeface="Arial Rounded MT Bold"/>
                <a:ea typeface="MS PGothic" charset="0"/>
                <a:cs typeface="Arial Rounded MT Bold"/>
              </a:rPr>
              <a:t>Autónoma de Sinaloa</a:t>
            </a:r>
          </a:p>
          <a:p>
            <a:pPr>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Universidad </a:t>
            </a:r>
            <a:r>
              <a:rPr lang="es-MX" sz="1200" dirty="0">
                <a:latin typeface="Arial Rounded MT Bold"/>
                <a:ea typeface="MS PGothic" charset="0"/>
                <a:cs typeface="Arial Rounded MT Bold"/>
              </a:rPr>
              <a:t>Michoacana </a:t>
            </a:r>
            <a:r>
              <a:rPr lang="es-MX" sz="1200" dirty="0" smtClean="0">
                <a:latin typeface="Arial Rounded MT Bold"/>
                <a:ea typeface="MS PGothic" charset="0"/>
                <a:cs typeface="Arial Rounded MT Bold"/>
              </a:rPr>
              <a:t>San </a:t>
            </a:r>
            <a:r>
              <a:rPr lang="es-MX" sz="1200" dirty="0">
                <a:latin typeface="Arial Rounded MT Bold"/>
                <a:ea typeface="MS PGothic" charset="0"/>
                <a:cs typeface="Arial Rounded MT Bold"/>
              </a:rPr>
              <a:t>Nicolás de Hidalgo</a:t>
            </a:r>
          </a:p>
          <a:p>
            <a:pPr>
              <a:lnSpc>
                <a:spcPct val="80000"/>
              </a:lnSpc>
              <a:buFont typeface="+mj-lt"/>
              <a:buAutoNum type="arabicPeriod"/>
            </a:pPr>
            <a:r>
              <a:rPr lang="es-MX" sz="1200" dirty="0" smtClean="0">
                <a:latin typeface="Arial Rounded MT Bold"/>
                <a:ea typeface="MS PGothic" charset="0"/>
                <a:cs typeface="Arial Rounded MT Bold"/>
              </a:rPr>
              <a:t> Universidad </a:t>
            </a:r>
            <a:r>
              <a:rPr lang="es-MX" sz="1200" dirty="0">
                <a:latin typeface="Arial Rounded MT Bold"/>
                <a:ea typeface="MS PGothic" charset="0"/>
                <a:cs typeface="Arial Rounded MT Bold"/>
              </a:rPr>
              <a:t>Autónoma de San Luis Potosí</a:t>
            </a:r>
          </a:p>
          <a:p>
            <a:pPr marL="0" indent="0">
              <a:lnSpc>
                <a:spcPct val="80000"/>
              </a:lnSpc>
              <a:buFont typeface="+mj-lt"/>
              <a:buAutoNum type="arabicPeriod"/>
            </a:pPr>
            <a:r>
              <a:rPr lang="es-MX" sz="1200" dirty="0">
                <a:latin typeface="Arial Rounded MT Bold"/>
                <a:ea typeface="MS PGothic" charset="0"/>
                <a:cs typeface="Arial Rounded MT Bold"/>
              </a:rPr>
              <a:t>       Universidad Autónoma de Zacatecas</a:t>
            </a:r>
          </a:p>
          <a:p>
            <a:pPr marL="0" indent="0">
              <a:lnSpc>
                <a:spcPct val="80000"/>
              </a:lnSpc>
              <a:buFont typeface="+mj-lt"/>
              <a:buAutoNum type="arabicPeriod"/>
            </a:pPr>
            <a:r>
              <a:rPr lang="es-MX" sz="1200" dirty="0">
                <a:latin typeface="Arial Rounded MT Bold"/>
                <a:ea typeface="MS PGothic" charset="0"/>
                <a:cs typeface="Arial Rounded MT Bold"/>
              </a:rPr>
              <a:t>       Universidad Veracruzana</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 Instituto </a:t>
            </a:r>
            <a:r>
              <a:rPr lang="es-MX" sz="1200" dirty="0">
                <a:latin typeface="Arial Rounded MT Bold"/>
                <a:ea typeface="MS PGothic" charset="0"/>
                <a:cs typeface="Arial Rounded MT Bold"/>
              </a:rPr>
              <a:t>Tecnológico del Mar, Veracruz</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 Universidad </a:t>
            </a:r>
            <a:r>
              <a:rPr lang="es-MX" sz="1200" dirty="0">
                <a:latin typeface="Arial Rounded MT Bold"/>
                <a:ea typeface="MS PGothic" charset="0"/>
                <a:cs typeface="Arial Rounded MT Bold"/>
              </a:rPr>
              <a:t>Autónoma de Morelos</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  Universidad </a:t>
            </a:r>
            <a:r>
              <a:rPr lang="es-MX" sz="1200" dirty="0">
                <a:latin typeface="Arial Rounded MT Bold"/>
                <a:ea typeface="MS PGothic" charset="0"/>
                <a:cs typeface="Arial Rounded MT Bold"/>
              </a:rPr>
              <a:t>Tecnológica de Taxco</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  Universidad </a:t>
            </a:r>
            <a:r>
              <a:rPr lang="es-MX" sz="1200" dirty="0">
                <a:latin typeface="Arial Rounded MT Bold"/>
                <a:ea typeface="MS PGothic" charset="0"/>
                <a:cs typeface="Arial Rounded MT Bold"/>
              </a:rPr>
              <a:t>de Juárez del Estado de Durango</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 </a:t>
            </a:r>
            <a:r>
              <a:rPr lang="es-MX" sz="1200" dirty="0">
                <a:latin typeface="Arial Rounded MT Bold"/>
                <a:ea typeface="MS PGothic" charset="0"/>
                <a:cs typeface="Arial Rounded MT Bold"/>
              </a:rPr>
              <a:t>Universidad Autónoma de Nuevo León</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Universidad </a:t>
            </a:r>
            <a:r>
              <a:rPr lang="es-MX" sz="1200" dirty="0">
                <a:latin typeface="Arial Rounded MT Bold"/>
                <a:ea typeface="MS PGothic" charset="0"/>
                <a:cs typeface="Arial Rounded MT Bold"/>
              </a:rPr>
              <a:t>Autónoma de Coahuila</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   Universidad </a:t>
            </a:r>
            <a:r>
              <a:rPr lang="es-MX" sz="1200" dirty="0">
                <a:latin typeface="Arial Rounded MT Bold"/>
                <a:ea typeface="MS PGothic" charset="0"/>
                <a:cs typeface="Arial Rounded MT Bold"/>
              </a:rPr>
              <a:t>Autónoma de Tamaulipas</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Universidad </a:t>
            </a:r>
            <a:r>
              <a:rPr lang="es-MX" sz="1200" dirty="0">
                <a:latin typeface="Arial Rounded MT Bold"/>
                <a:ea typeface="MS PGothic" charset="0"/>
                <a:cs typeface="Arial Rounded MT Bold"/>
              </a:rPr>
              <a:t>Nacional Autónoma de México</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Instituto </a:t>
            </a:r>
            <a:r>
              <a:rPr lang="es-MX" sz="1200" dirty="0">
                <a:latin typeface="Arial Rounded MT Bold"/>
                <a:ea typeface="MS PGothic" charset="0"/>
                <a:cs typeface="Arial Rounded MT Bold"/>
              </a:rPr>
              <a:t>Tecnológico de San Luis Potosí</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Centro de Investigación en Química Aplicada</a:t>
            </a:r>
            <a:endParaRPr lang="es-MX" sz="1200" dirty="0">
              <a:latin typeface="Arial Rounded MT Bold"/>
              <a:ea typeface="MS PGothic" charset="0"/>
              <a:cs typeface="Arial Rounded MT Bold"/>
            </a:endParaRP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Instituto </a:t>
            </a:r>
            <a:r>
              <a:rPr lang="es-MX" sz="1200" dirty="0">
                <a:latin typeface="Arial Rounded MT Bold"/>
                <a:ea typeface="MS PGothic" charset="0"/>
                <a:cs typeface="Arial Rounded MT Bold"/>
              </a:rPr>
              <a:t>Mexicano del Petróleo </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Cinvestav </a:t>
            </a:r>
            <a:r>
              <a:rPr lang="es-MX" sz="1200" dirty="0">
                <a:latin typeface="Arial Rounded MT Bold"/>
                <a:ea typeface="MS PGothic" charset="0"/>
                <a:cs typeface="Arial Rounded MT Bold"/>
              </a:rPr>
              <a:t>Mérida</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Cinvestav </a:t>
            </a:r>
            <a:r>
              <a:rPr lang="es-MX" sz="1200" dirty="0">
                <a:latin typeface="Arial Rounded MT Bold"/>
                <a:ea typeface="MS PGothic" charset="0"/>
                <a:cs typeface="Arial Rounded MT Bold"/>
              </a:rPr>
              <a:t>Saltillo</a:t>
            </a:r>
          </a:p>
          <a:p>
            <a:pPr marL="0" indent="0">
              <a:lnSpc>
                <a:spcPct val="80000"/>
              </a:lnSpc>
              <a:buFont typeface="+mj-lt"/>
              <a:buAutoNum type="arabicPeriod"/>
            </a:pPr>
            <a:r>
              <a:rPr lang="es-MX" sz="1200" dirty="0">
                <a:latin typeface="Arial Rounded MT Bold"/>
                <a:ea typeface="MS PGothic" charset="0"/>
                <a:cs typeface="Arial Rounded MT Bold"/>
              </a:rPr>
              <a:t>     </a:t>
            </a:r>
            <a:r>
              <a:rPr lang="es-MX" sz="1200" dirty="0" smtClean="0">
                <a:latin typeface="Arial Rounded MT Bold"/>
                <a:ea typeface="MS PGothic" charset="0"/>
                <a:cs typeface="Arial Rounded MT Bold"/>
              </a:rPr>
              <a:t>Instituto </a:t>
            </a:r>
            <a:r>
              <a:rPr lang="es-MX" sz="1200" dirty="0">
                <a:latin typeface="Arial Rounded MT Bold"/>
                <a:ea typeface="MS PGothic" charset="0"/>
                <a:cs typeface="Arial Rounded MT Bold"/>
              </a:rPr>
              <a:t>de Investigaciones Eléctricas</a:t>
            </a:r>
          </a:p>
          <a:p>
            <a:pPr marL="0" indent="0">
              <a:lnSpc>
                <a:spcPct val="80000"/>
              </a:lnSpc>
              <a:buNone/>
            </a:pPr>
            <a:r>
              <a:rPr lang="es-MX" sz="1200" dirty="0">
                <a:latin typeface="Arial Rounded MT Bold"/>
                <a:ea typeface="MS PGothic" charset="0"/>
                <a:cs typeface="Arial Rounded MT Bold"/>
              </a:rPr>
              <a:t>       </a:t>
            </a:r>
          </a:p>
          <a:p>
            <a:pPr>
              <a:lnSpc>
                <a:spcPct val="80000"/>
              </a:lnSpc>
              <a:buFontTx/>
              <a:buNone/>
            </a:pPr>
            <a:endParaRPr lang="es-MX" sz="1500" dirty="0">
              <a:latin typeface="Arial" charset="0"/>
              <a:ea typeface="MS PGothic" charset="0"/>
            </a:endParaRPr>
          </a:p>
          <a:p>
            <a:pPr>
              <a:lnSpc>
                <a:spcPct val="80000"/>
              </a:lnSpc>
              <a:buFontTx/>
              <a:buNone/>
            </a:pPr>
            <a:endParaRPr lang="es-MX" sz="1500" dirty="0">
              <a:latin typeface="Arial" charset="0"/>
              <a:ea typeface="MS PGothic" charset="0"/>
            </a:endParaRPr>
          </a:p>
          <a:p>
            <a:pPr>
              <a:lnSpc>
                <a:spcPct val="80000"/>
              </a:lnSpc>
              <a:buFontTx/>
              <a:buNone/>
            </a:pPr>
            <a:endParaRPr lang="es-MX" sz="1500" dirty="0">
              <a:latin typeface="Arial" charset="0"/>
              <a:ea typeface="MS PGothic" charset="0"/>
            </a:endParaRPr>
          </a:p>
        </p:txBody>
      </p:sp>
      <p:sp>
        <p:nvSpPr>
          <p:cNvPr id="5123" name="1 Título"/>
          <p:cNvSpPr>
            <a:spLocks noGrp="1"/>
          </p:cNvSpPr>
          <p:nvPr>
            <p:ph type="title"/>
          </p:nvPr>
        </p:nvSpPr>
        <p:spPr bwMode="auto">
          <a:xfrm>
            <a:off x="468313" y="-99392"/>
            <a:ext cx="8229600" cy="7270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MX" sz="2000" dirty="0">
                <a:latin typeface="Arial" charset="0"/>
                <a:ea typeface="MS PGothic" charset="0"/>
              </a:rPr>
              <a:t/>
            </a:r>
            <a:br>
              <a:rPr lang="es-MX" sz="2000" dirty="0">
                <a:latin typeface="Arial" charset="0"/>
                <a:ea typeface="MS PGothic" charset="0"/>
              </a:rPr>
            </a:br>
            <a:r>
              <a:rPr lang="es-MX" sz="2000" b="1" dirty="0">
                <a:latin typeface="Arial" charset="0"/>
                <a:ea typeface="MS PGothic" charset="0"/>
              </a:rPr>
              <a:t>Presencia de </a:t>
            </a:r>
            <a:r>
              <a:rPr lang="es-MX" sz="2000" b="1" dirty="0" smtClean="0">
                <a:latin typeface="Arial" charset="0"/>
                <a:ea typeface="MS PGothic" charset="0"/>
              </a:rPr>
              <a:t>egresados de Doctorado </a:t>
            </a:r>
            <a:r>
              <a:rPr lang="es-MX" sz="2000" b="1" dirty="0">
                <a:latin typeface="Arial" charset="0"/>
                <a:ea typeface="MS PGothic" charset="0"/>
              </a:rPr>
              <a:t>del CIMAV </a:t>
            </a:r>
          </a:p>
        </p:txBody>
      </p:sp>
      <p:sp>
        <p:nvSpPr>
          <p:cNvPr id="5124" name="AutoShape 4" descr="data:image/jpeg;base64,/9j/4AAQSkZJRgABAQAAAQABAAD/2wCEAAkGBhQSEBUUEhISFBQUGBYYFRUVFhQWGRYZFRQVFhgSFxoXHSYfGB0kGRUVHzUgIycpLCwsGB4xODAqNSgrLCkBCQoKDgwOGg8PGiwkHyQqKiwsLCksKSwpKSwuLCwsKSksLCwuKSktLCwpLSwsLCksLCwsLCwsMC8sLCwsKSwpLP/AABEIALcBFAMBIgACEQEDEQH/xAAcAAEAAgIDAQAAAAAAAAAAAAAABgcEBQEDCAL/xABOEAABAwIBBgYMCgkEAgMAAAABAAIDBBEFBgcSITFBEyJRYXGBFBdSU1SRk6GxstHSFiMyNEJyc4KSwRUzNWKis8LD00SDhKND8CRjZP/EABsBAQACAwEBAAAAAAAAAAAAAAACBQEDBAYH/8QAPBEAAgIBAQQGBwUHBQEAAAAAAAECAxEEBRIhMUFRUmFxgRMUM5GhsfAVIzJi0SJCY5LB4vFyssLS4Qb/2gAMAwEAAhEDEQA/ALxREQBERAEREAREQBERAEREAREQBERAEREAVf50sruBj7FidaSQfGEHWyM/R5i70X5QpVlPlAyjpnSu1nYxvdvOxv5nkAKoCurnzSvkkdpPeS5x5z6ButuAC02zwsIvdj6H00/SzX7Mfi//AAuTNxlf2XDwUjvj4gL32vZsEnTuPPY71MV5uwjFX00zJojZzDfmI3tPMRcL0DgONsq6dk0exw1je1w2sPOD+R3rNU95YZDa2g9Xs9JBfsv4Pq/Q2CIi2lKEREAREQBERAEREAREQBERAEREAREQBERAEREAREQBERAEREAREQBfL3gAkkAAXJOoADaSvpVtnVyu0W9hxO1uF5yNzTrEXXtPNblUZS3VlnTpdNLU2quP+F1kPy6yrNbU3aTwMd2xDl5ZDzusOoDnUbRFwN5eWfRKaY0wVcOSClWb/K40U+i8/ESkCT9w7BKOjYeboCiq5WYtxeUYvphfW658mem2uuLjWCuVXGavLDTaKOU8Zo+JcfpNGsxdLRrHN0Kx13RkpLKPnmq009Na659HxXWERFI5giIgCIiAIiIAiIgCIiAIiIAiIgCIiAIiIAiIgCIiAIiIAiqnHcspqHF5yLvidwWlG42BHAss5h+ibk69+u/NM8MzgUUzNLh2xkC7mSkMcLbdup33SVBTTeDut0F1cI2JZjJJ5Xf0M78sMpm0VM6Q2MjuLE0/SdbaeYbT4t4VBVFQ6R7nvcXOcS5zjtJJuSVucscpnV1SZNYjbdsTTubfaf3nbT1DctGuW2e8z12y9D6tVmX4nz7u44RNIcoX2yFzvktcegE+hai1bS5nwi+3wub8prh0gj0r4QJp8jsp6h0b2vY4tc0hzXDaCDcEK+8jcqG11OH6hI2zZWDc7lH7p2jrG4qgFuclMpH0VQ2Vtyw8WRndMvr6xtHP0lba57rKramh9aqzH8S5d/cehEXTRVjJY2yRuDmPAc0jeCu5dp4RrHBhERDAREQBERAEREAREQBERAEREAREQBERAEREAREQBRnEsuIqeu7Gn4jXRsc2XcHOLwWv5BxRr8a3f6Vi4fgNNvC6Ifoby0ki43HYdmxQPORQUbalktX2X8YzRBh4LR4hOo6eu/HuoTbSyju0dMLLdyxPiuGOfijjOVhVLpR1coqHtkAjvA6ENNg5zSS8HaL6x3KidLW4UPl01a7plZ/SWrIZU4To6BOJll76JdFog7NLRBAvrOu113RTYJvjrOgl39LlofF54HoqYuqpVyVrxy3U1w95kQ49grf9DMfrAP8AWmWzp8scHbsow3nNNGfPclYMVXgNh8VN19kHx2dZZMWJYD3m31o5z7VJN9aNFkIS5wu+vebenzj4Y08VpZziC3oCzmZzsPt+uLeYxTfk1RPFX4PKAYJRTPYDa1O57HXFuOx0Z0rW6rqFjG5GEhvA6jqIp6exsflC8d/Gjscer68yFWzKr+KjNP8AM8f8WW9VZe4ZMwsknY9jtRa+OWx6izzqpcpqWnjqCKSYSwuAc2xJLb3vGSdtrbeQjethgeXEsU7DKIXxFwD2mGFvFJsXAsYCCASVagy4w4f6mD/3qTKsXFkows2ZP9iEpJroeV/tXEoYhcK/HZZ4c9pa6qpnA6iHObY9Ttqq3LzC6Vkglo5oXRyE6Ucb2ng3DeANYafMekAa5V4WUyy0m03fP0dlbj1dXyRv80eUpD3UjzxXXfDfc4a3sHSLu6ncqtRebcJxAwTxSjbG9ruoG5HWLjrXpBjwQCNh1joK3UyysFFtzTKq5WR5S+a5/wBD6REW4ogiIgCIiAIiIAiIgCIiAIiIAiIgCIiAIiIAiIgKjzuxujrYZWlzSYhouaSCHRvdexGwgPbsWpfl2Z4RDXRdkMaQ5r2u4KUEar3AIdqJGwbVZuXmBxVFKXyMe8wB0jQxwY4gDjNBc1w2C9ray0Kpm1eHeD1h/wB+P8mLmmmpc+Z63Z9ld+nipQbcOlYyurDymbOCowW13RV1+QuBt1tes1lXgVv1NQekzfk9amGvwrVpUtZuv8c0/mPyWY3FMF8Dq/KH/Mop+BunW/43k1+psYq/Ab/qJB0ic9WpxWQ3E8BH/h/6pz6VgR4vgngc/XpH+6u+PGsDH+kf1scfS8qWfA5pVvs3+9GxixjAh/4ovvU8h9LSsmLHMDGxlMOmmd/jWBHj+B6h2M0c5pyfHtKyo8pcEGyKHV/+V3uKee9HLKl9i768jMblLg2wdjD/AI5H9tZDMrMJGySlFtnxdv6VqcQy1wqJt4aeKZ+4Mgay3S57RbqutRFnUjadWHQhv7rmg/y7JvpdKIx0M7VmNdnnJL5onDcscO3VNN42+xazK/KCiqKGeNlTAXFhc0BwuXMIc0DnJAHWu3Bs4dBK3jFsDt7JGhvWHDikda7MossqN1HO1lTA9zopGta14JcXMIAAHOVLOVzOWNMq7Y/dzTTXN9/+kpCy9EZLVGnQ0zjtMMV/wBed16DyNZbD6UHvMfqBaaObLr/6DHo4eL+RuURF1HkQiIgCIiAIiIAiIgCIiAIiIAiIgCIiAIiIAiLW5QY6ykp3zSbG/JaDYvcdjBznzC53ISjFzkox5s0mW+WsFKOAka+R0rHB7YyGlrHAtuSdhOu3RfkvXtPX4R9KlrPKA9Wp4X1U5T0E0rpZ6CZz3u0nHslxvzW4tgAAAOQLIhx7B9+HTD75d6ZVzSlvPmj1Wn03q9e7uWZ6d1pZflI+oa/BN9NVD6znH1ZSsuKuwLvEo6ROfQ9IcoME2dhPHO6MO/uErYU+UOCeDsFu6pifyKLHcRs3uzd7/wDJ1x1WAdy37zKo+chZjKrAdWql62PHjuPSu6LKLBL6m0o6aYt9MazYso8J2CSjFv3GN9LVNY7jhnv9m7zf9p0QzYJuOH6uURj1lF84OOUYYIaOGlc54u+aOOI6IP0GOaPlHeRsHOdUyxXLGihgkkhlpZJGt4rI3RlzidQFm67XtfmVIVFQ573PedJziXOJ3km5PjKjZLCwjt2XpXdN2T3sR6JPm/cuR1oiLlPUn01xBBBII1gjcRvCl+NZwX1OHNp3g8LpDhH6rPYyzmn6xda/1Sd9hDkUlJrkc9unrtlGU1xi8o7IIC9zWNF3PIa0c7jYecr0nRUwjjZGNjGtaOhoAHoVQ5rMmjNU9kPb8VAbg7nSW4oH1QdLp0Vci6aY4WTy23dQp2xqj+7z8WERFvPPBERAEREAREQBERAEREAREQBERAEREAREQBVZlfljQVMvByx1MrYSQ10T2tY47C8C4vyA8mzapFl1lI6O9OylqJg9vxjo9OOwP0WvDHXJAN7bB5q/ipYBtwmtP+7L5rRBabJdCL3ZumSXprE+7dcU/HmmZFPiODC2lSVZ6X39EoWZFi2B+CT/AHtM/wB0rpj7DB14LWfjqD5is2Keg34LWfge70uCgs93uLCbj/F/nX/ZndHjOBDX2P1GGQ+0LOhxzArW4OAfWpnn+grohxHD9+DVA6aVrvzWbDjWHjZhkzf+CPyBU15HFYk+i3+ZfozuhyjwXd2I3drg0fTGFmw5S4VsbLRjoDB+S6qfKChGykmZ0UMg6+KxZ0WVFLuZM3/iVA/tqa8UcNkfyT83/aQHOnlHFMYYqd7HsbeR7mWI0jxWtuOQaR+8FAFvMta4zV8zyHAF1mBzXNOg0BrTouAIuBfZvWkXHY8yZ7PQVKrTwiurPv4nCLld1FQyTO0Yo3yO5GNLj122KJ2NqKyzoW4yayYlrZgyMWaLcJIRxWA7zynkbv6LkSrJ3NJK8h1W7gmd7aQ555iRxW+c9CtDDMKip4xHCwMYNw3nlJ2k851rdClviyg122a604UPMuvoX6/I4wjCo6aFkMQsxgsOUnaXHlJNysxEXWeOlJyeXzCIiGAiIgCIiAIiIAiIgCIiAIiIAiIgCIiAIiIAiIgCIiAIiIAiIgMatw6KYaMsccg5Hta70jUtNJm9oCb9is6i9o8QcAFIkWGk+ZthdZX+CTXg2jQU+QdCw3FLEfrAv9clbqnpmMbosa1jeRoDR4gu1ESS5GJ2zs/HJvxeQiIsmsIiIAiIgCIiAIiIAiIgCIiAIvPHwiqvCqjysntT4R1XhVR5WT2qO8VH2rDss9DovPHwjqvCqjysntT4R1XhVR5WT2pvD7Vh2Weh0Xnn4R1XhVR5WT2qxc2mWUtQ91PO7Tc1umx5+UQCAWu5doN9u3aikbqNoQtnuYxksFFFs4uPyUtIHQnRfI8M0tpaC1ziRffxbdaqN2UtUTfsqo8rJ7VlvBLUa6FEt1rLPQqLzz8I6rwqo8rJ7U+EdV4VUeVk9qxvHP8AasOyz0Mi88/COq8KqPKye1bPJjHqh1bTtdUTlpljBBkeQQXi4IJ1pvEo7ThJpbrLzRaTLSdzMPncxzmuDNTmkgjWNhGsKlPhHVeFVHlZPast4N+p1kaJKLWT0MioCjyvq4nhzamYkHY97ntPMWuJBCvHA8WbU08czNj23I7k7HN6nAjqRPJLTauF+UuDRnIiLJ2BFCs5OVr6WNkULtGWS5Lt7GDVcchJ1A8xVXOykqib9lVHlZPaot4K/Ua+FMtzGWehkVGZL47UOradrqidzTLGCDI8gguFwQTrCurEq0QwySkXEbHPI5dFpNvMsp5Nun1Svi5YxgyUVB4nlnVzyF7p5GcjY3OY1o5AGnzm5WJ8Ianwmo8rJ7VjeON7VhnhFnodF54+ENT4TUeVk9qfCGp8JqPKye1N4x9qx7LPQ6Lzx8Ianwmo8rJ7Vd2FzuOGxPLiXGmY4uJJJPAg6RO299d1lPJ1abWK9tJYwblF54GUdV4VUeVk9qyaDLCrika8VErrG+i973tcO5cCdnnWN451tSGeMWX8i1OTWUkVbCJIzYjU9h2sdyHlHId/jA2pNtqkWkZKS3lyOUVSZcZw3yv4KlkcyJp1yMJaZCOQjWG+noUT+EVT4TUeVk9qjvFbbtKuEt1LJ6HRedzlFVeFVHlZPaizkwtpRf7rMBSrN/ktFWyStmLwGNaRoEDWXEa7g8iiqsHNBIGy1LibARtJPIA5xJUFzKnSRjK6KlyJB2pKPuqj8bfcXy/NHSWNn1AO46TDY8ttDWtn2x6Dwj/rl91cHOPQeEf9cvuqfAvNzR/l96KQlj0XEchI5Nhspjmn/aB+yf6zFEKiTSe53dOJ8ZJUvzT/ALQP2T/WYoLmUel9vHHWSjPB8zi+2H8uRVIrbzwfM4vth/LkVSJLmbto+3fgi0sAzX00tLDJI+YvkY150XNaBpAGwGidl7LP7UlH3VR+NvuKC0WcasijZGx8eixoa28bSbNFhr36l3dtKu7uPybVnKOiN+jUUnH4E07UlH3VR+NvuLvoc19LFKyRrp9KNzXtu9trtcHC/F2XCgnbSru7j8m1TnNzlNNWMmM5aSxzA3RaG7Qb7OhZTR0U2aWyajGPHwNll5+zqj6n9TVQ6vjLz9nVH1P6mqh1iRy7U9pHwCsLNNlDoSOpXniycaPmeBxm9bRf7p5VDTgr+xBUixj4QxHlaQ0OBPMbkdXOsSlqXRva9hs5hDmnkLTcHxrC4HDTZKixT+sHpJddTUNjY57zZrAXOPIGi5PiCwsn8YbVU0czfpjWO5cNTm9RBUOzsZRaEbaVh40lnSczAdTetw8TedTyemtvjXW7Pd/QrzKLGnVdTJM6/GPFHcsGprfF57rWoAthjmDOpZRG88fQY5wtbRLxfQ57bLrWeUlvTzN+fmd2SXz+m+2j9cK7MqvmFT9jL6hVJ5JfP6b7aP1wrsyq+YVP2MvqFTiXGz/Yz+ug8+qZZvsj4a0TGZ0g4MsADCB8rSJJuD3Khq2+A5Vz0YeIHNGnbS0mh3yb227NpUEVenlCNidiyiyu1JR91Ufjb7idqSj7qo/G33FC+2lXd3H5NqdtKu7uPybVLKLP1jRdj4E07UlH3VR+NvuKWU+HNZA2EX0GsEYudeiG6O3lsqyyazh1c1XDFI6Mse8NcAwA2N96tdSWDu0rpmnKqOOggtRmipSwhkkzX2OiXOaQDuJGiLhVZieGyU8ropW6L2GxHocDvBGsFejVFsusjhWxaTLCeMHQPdDbwbjyX2HcekrDRo1egjKOa1hr4lQ4DjslJMJYjrGpzTse3ex3N6NqlGWecY1UYigDo2OA4W+1xO2PV9Ebzv6NsJliLXFrgWuaSCDqIINiDz3XyoZKWN9kIOtPgwp3kTm5FTHw1SXsjd+ra0gOd/8AYbg2bycu3Za+FkBkZ2ZJwkoPY8Z17uEdt4Mc2wk9W/VdDGAAAAADUAN1tykkWGh0an95YuHQushRzR0fdVH42+4imyKZberU9lHmhTnNfsrPsPfUGVhZnmgy1AIuDGwEHfxnalrXM87olm+Pn8ivAuV6G+DtL4NT+Sj9ifB2l8Gp/JR+xZ3Tt+ypdpHnlWNmjwN/CPqXAhmiWMJ+mXEFxHKBo2vynmVg/B2m8Gp/JR+xZ7WgAAAADUAN3MsqJv0+zvRTU5POCCZ4PmcX2w/lyKpFbeeD5nF9sP5ciqRRlzODaPt34Il2F5sqqeFkrXQBsjQ5oc597HWL2YR51ldqGr75Tfjk/wAa2OTmdGGCliikhl0o2hl2aBBDdQOsgjoWy7cFN3mo8UfvrPA6IVaJxWZcSOdqGr75Tfjk/wAamWQGSktC2USmM8IWFugXHYHA30mjlCwO3BTd5qPFH76duCm7zUeKP31ngbqvU6pb8ZcTe5efs6o+p/U1UOrFypzmxVFLJDFFKHSAAl+iABcEnik3OpV0oyOLaFsLJpweeBaubvDGVGFTQv8AkvkkHQdCMhw5wbHqVZYhQuhlfFILPjcWu6RvHMdvWrYzRn/4L+aZ/qRrVZ2snfk1bByMlt/A8+r+FZa4G+6jf0sLFzS+Bp83uWjaPhI5y7gnDSbYF1niwIsO6FvwhRnGsVdUzyTP2vde3cjY1o5gLDqWEuWMJIABJOoAbSTuCjkrZXTlBVvkiXZtMneyKrhHi8cFnHkL/oN8xd90cq+c6P7Rf9SP1VaGSGAikpGR24540h5XuAv4tTehoVX50f2i/wCpH6qk1hFlfR6HSJPm2mzUZJfP6b7aP1wrsyq+YVP2MvqFUnkl8/pvto/XCuzKr5hU/Yy+oVmJPZ/sZ/XQefVvcl8j5a7hOCfG3g9G+mXa9LStbRB7krRKVZC5YtoDLpxueJA35JAILNLl2g6XmUEVWnVbsSs5Gx7T9T36n8cnuJ2n6nv1P45PcW87cUHg8/jj9qduKDwefxx+1S4Fp6LQ9fxZh5P5sKiCqildLAWxvDiAX3sL7LtVmKv+3FB4PP44/anbig8Hn8cftWU0jqpt0tKxCRYCh2X+WopI+CiINQ8be9NP0zzncOvp1dVnij0HcHTyaduLpluiDuJsb25lWVVVOke58ji57yS5x2knejkadXr4qO7U+L6eo63OJNySSdZJ1k85XCkGR+SL66W2tsLf1knJ+42+1x823kBleW+bZrWcNRsI0Bx4hc3AHy2by7lG/bt2xwVcNJZOt2JcPmR/IPLM0cmhISad54w26DtnCAekcnONd1RyBwDmkEEAgg3BB1gg7wvNSmuRWcQ0jDFM18kQ1x6NtJh3t4xF2nbt1derKZ2aHW+j+7sfDofUXEi1OTeUbK2Eyxte1ocWWfo3uA031E6uMEUy9jJSW8uRQ1Jh8kgJY3SA1HW0ekhWHmmw+SOafTZogsbY3adjjyHnXCKOOJR6OmKsjIs1ERSL4IiICOZd5OOrKXQjIEjHB7AdQcQCC2+64cdfLZUbNEWOLXCzmkgjkINiNWraiKLRTbSpjlT6T4ul1yixgp3BHF1yiJgxuoLIw/D3zyNjibpPcbAXAv1kgIiYJ11qU1F9LLzyOye7CpWxEgvJL5CNmk62ocwAA6ls8RoGzxPikF2vaWnr3jnG3qRFM9ZGEYx3FyPPWKUDoJ5In20o3FpI322HrFj1qV5rcBE9UZnWLKezgOV7r6HisXdICIoqJQaemPrCXU38C41UWcbBppa97mM0m6EYvpMGxvOQiLLLbWVqdeH1mryYwCdlbTudHYCWMk6TDqDhyOV2VVM2SNzHC7XtLXDmcCD5iiIkQ0VUYRaRRmN5FVFNKWFoeNrHhzBpNvqNibg83pWv/QM/e/4me8uUUd0rrdJXGbSycfoGfvf8TPeT9Az97/iZ7y5RN01+qw7zj9Az97/iZ7yfoGfvf8TPeXKJumPVYd5x+gZ+9/xM95bPJ/ImepnDCNBm177sOi0cgB1nd1oizum2rSVuaTyXVhWFx08TYom6LG7OUne4neSdd1loikX6SSwitc4uQYs+qpwG2u6aPUAd5kbz8o37du2sboii4lFr6IKzK4ZLgzRfMX/bP9SNERSRbaVYpiu4/9k="/>
          <p:cNvSpPr>
            <a:spLocks noChangeAspect="1" noChangeArrowheads="1"/>
          </p:cNvSpPr>
          <p:nvPr/>
        </p:nvSpPr>
        <p:spPr bwMode="auto">
          <a:xfrm>
            <a:off x="63500" y="-842963"/>
            <a:ext cx="2628900" cy="1743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MX"/>
          </a:p>
        </p:txBody>
      </p:sp>
      <p:sp>
        <p:nvSpPr>
          <p:cNvPr id="5125" name="AutoShape 6" descr="data:image/jpeg;base64,/9j/4AAQSkZJRgABAQAAAQABAAD/2wCEAAkGBhQSEBUUEhISFBQUGBYYFRUVFhQWGRYZFRQVFhgSFxoXHSYfGB0kGRUVHzUgIycpLCwsGB4xODAqNSgrLCkBCQoKDgwOGg8PGiwkHyQqKiwsLCksKSwpKSwuLCwsKSksLCwuKSktLCwpLSwsLCksLCwsLCwsMC8sLCwsKSwpLP/AABEIALcBFAMBIgACEQEDEQH/xAAcAAEAAgIDAQAAAAAAAAAAAAAABgcEBQEDCAL/xABOEAABAwIBBgYMCgkEAgMAAAABAAIDBBEFBgcSITFBEyJRYXGBFBdSU1SRk6GxstHSFiMyNEJyc4KSwRUzNWKis8LD00SDhKND8CRjZP/EABsBAQACAwEBAAAAAAAAAAAAAAACBQEDBAYH/8QAPBEAAgIBAQQGBwUHBQEAAAAAAAECAxEEBRIhMUFRUmFxgRMUM5GhsfAVIzJi0SJCY5LB4vFyssLS4Qb/2gAMAwEAAhEDEQA/ALxREQBERAEREAREQBERAEREAREQBERAEREAVf50sruBj7FidaSQfGEHWyM/R5i70X5QpVlPlAyjpnSu1nYxvdvOxv5nkAKoCurnzSvkkdpPeS5x5z6ButuAC02zwsIvdj6H00/SzX7Mfi//AAuTNxlf2XDwUjvj4gL32vZsEnTuPPY71MV5uwjFX00zJojZzDfmI3tPMRcL0DgONsq6dk0exw1je1w2sPOD+R3rNU95YZDa2g9Xs9JBfsv4Pq/Q2CIi2lKEREAREQBERAEREAREQBERAEREAREQBERAEREAREQBERAEREAREQBfL3gAkkAAXJOoADaSvpVtnVyu0W9hxO1uF5yNzTrEXXtPNblUZS3VlnTpdNLU2quP+F1kPy6yrNbU3aTwMd2xDl5ZDzusOoDnUbRFwN5eWfRKaY0wVcOSClWb/K40U+i8/ESkCT9w7BKOjYeboCiq5WYtxeUYvphfW658mem2uuLjWCuVXGavLDTaKOU8Zo+JcfpNGsxdLRrHN0Kx13RkpLKPnmq009Na659HxXWERFI5giIgCIiAIiIAiIgCIiAIiIAiIgCIiAIiIAiIgCIiAIiIAiqnHcspqHF5yLvidwWlG42BHAss5h+ibk69+u/NM8MzgUUzNLh2xkC7mSkMcLbdup33SVBTTeDut0F1cI2JZjJJ5Xf0M78sMpm0VM6Q2MjuLE0/SdbaeYbT4t4VBVFQ6R7nvcXOcS5zjtJJuSVucscpnV1SZNYjbdsTTubfaf3nbT1DctGuW2e8z12y9D6tVmX4nz7u44RNIcoX2yFzvktcegE+hai1bS5nwi+3wub8prh0gj0r4QJp8jsp6h0b2vY4tc0hzXDaCDcEK+8jcqG11OH6hI2zZWDc7lH7p2jrG4qgFuclMpH0VQ2Vtyw8WRndMvr6xtHP0lba57rKramh9aqzH8S5d/cehEXTRVjJY2yRuDmPAc0jeCu5dp4RrHBhERDAREQBERAEREAREQBERAEREAREQBERAEREAREQBRnEsuIqeu7Gn4jXRsc2XcHOLwWv5BxRr8a3f6Vi4fgNNvC6Ifoby0ki43HYdmxQPORQUbalktX2X8YzRBh4LR4hOo6eu/HuoTbSyju0dMLLdyxPiuGOfijjOVhVLpR1coqHtkAjvA6ENNg5zSS8HaL6x3KidLW4UPl01a7plZ/SWrIZU4To6BOJll76JdFog7NLRBAvrOu113RTYJvjrOgl39LlofF54HoqYuqpVyVrxy3U1w95kQ49grf9DMfrAP8AWmWzp8scHbsow3nNNGfPclYMVXgNh8VN19kHx2dZZMWJYD3m31o5z7VJN9aNFkIS5wu+vebenzj4Y08VpZziC3oCzmZzsPt+uLeYxTfk1RPFX4PKAYJRTPYDa1O57HXFuOx0Z0rW6rqFjG5GEhvA6jqIp6exsflC8d/Gjscer68yFWzKr+KjNP8AM8f8WW9VZe4ZMwsknY9jtRa+OWx6izzqpcpqWnjqCKSYSwuAc2xJLb3vGSdtrbeQjethgeXEsU7DKIXxFwD2mGFvFJsXAsYCCASVagy4w4f6mD/3qTKsXFkows2ZP9iEpJroeV/tXEoYhcK/HZZ4c9pa6qpnA6iHObY9Ttqq3LzC6Vkglo5oXRyE6Ucb2ng3DeANYafMekAa5V4WUyy0m03fP0dlbj1dXyRv80eUpD3UjzxXXfDfc4a3sHSLu6ncqtRebcJxAwTxSjbG9ruoG5HWLjrXpBjwQCNh1joK3UyysFFtzTKq5WR5S+a5/wBD6REW4ogiIgCIiAIiIAiIgCIiAIiIAiIgCIiAIiIAiIgKjzuxujrYZWlzSYhouaSCHRvdexGwgPbsWpfl2Z4RDXRdkMaQ5r2u4KUEar3AIdqJGwbVZuXmBxVFKXyMe8wB0jQxwY4gDjNBc1w2C9ray0Kpm1eHeD1h/wB+P8mLmmmpc+Z63Z9ld+nipQbcOlYyurDymbOCowW13RV1+QuBt1tes1lXgVv1NQekzfk9amGvwrVpUtZuv8c0/mPyWY3FMF8Dq/KH/Mop+BunW/43k1+psYq/Ab/qJB0ic9WpxWQ3E8BH/h/6pz6VgR4vgngc/XpH+6u+PGsDH+kf1scfS8qWfA5pVvs3+9GxixjAh/4ovvU8h9LSsmLHMDGxlMOmmd/jWBHj+B6h2M0c5pyfHtKyo8pcEGyKHV/+V3uKee9HLKl9i768jMblLg2wdjD/AI5H9tZDMrMJGySlFtnxdv6VqcQy1wqJt4aeKZ+4Mgay3S57RbqutRFnUjadWHQhv7rmg/y7JvpdKIx0M7VmNdnnJL5onDcscO3VNN42+xazK/KCiqKGeNlTAXFhc0BwuXMIc0DnJAHWu3Bs4dBK3jFsDt7JGhvWHDikda7MossqN1HO1lTA9zopGta14JcXMIAAHOVLOVzOWNMq7Y/dzTTXN9/+kpCy9EZLVGnQ0zjtMMV/wBed16DyNZbD6UHvMfqBaaObLr/6DHo4eL+RuURF1HkQiIgCIiAIiIAiIgCIiAIiIAiIgCIiAIiIAiLW5QY6ykp3zSbG/JaDYvcdjBznzC53ISjFzkox5s0mW+WsFKOAka+R0rHB7YyGlrHAtuSdhOu3RfkvXtPX4R9KlrPKA9Wp4X1U5T0E0rpZ6CZz3u0nHslxvzW4tgAAAOQLIhx7B9+HTD75d6ZVzSlvPmj1Wn03q9e7uWZ6d1pZflI+oa/BN9NVD6znH1ZSsuKuwLvEo6ROfQ9IcoME2dhPHO6MO/uErYU+UOCeDsFu6pifyKLHcRs3uzd7/wDJ1x1WAdy37zKo+chZjKrAdWql62PHjuPSu6LKLBL6m0o6aYt9MazYso8J2CSjFv3GN9LVNY7jhnv9m7zf9p0QzYJuOH6uURj1lF84OOUYYIaOGlc54u+aOOI6IP0GOaPlHeRsHOdUyxXLGihgkkhlpZJGt4rI3RlzidQFm67XtfmVIVFQ573PedJziXOJ3km5PjKjZLCwjt2XpXdN2T3sR6JPm/cuR1oiLlPUn01xBBBII1gjcRvCl+NZwX1OHNp3g8LpDhH6rPYyzmn6xda/1Sd9hDkUlJrkc9unrtlGU1xi8o7IIC9zWNF3PIa0c7jYecr0nRUwjjZGNjGtaOhoAHoVQ5rMmjNU9kPb8VAbg7nSW4oH1QdLp0Vci6aY4WTy23dQp2xqj+7z8WERFvPPBERAEREAREQBERAEREAREQBERAEREAREQBVZlfljQVMvByx1MrYSQ10T2tY47C8C4vyA8mzapFl1lI6O9OylqJg9vxjo9OOwP0WvDHXJAN7bB5q/ipYBtwmtP+7L5rRBabJdCL3ZumSXprE+7dcU/HmmZFPiODC2lSVZ6X39EoWZFi2B+CT/AHtM/wB0rpj7DB14LWfjqD5is2Keg34LWfge70uCgs93uLCbj/F/nX/ZndHjOBDX2P1GGQ+0LOhxzArW4OAfWpnn+grohxHD9+DVA6aVrvzWbDjWHjZhkzf+CPyBU15HFYk+i3+ZfozuhyjwXd2I3drg0fTGFmw5S4VsbLRjoDB+S6qfKChGykmZ0UMg6+KxZ0WVFLuZM3/iVA/tqa8UcNkfyT83/aQHOnlHFMYYqd7HsbeR7mWI0jxWtuOQaR+8FAFvMta4zV8zyHAF1mBzXNOg0BrTouAIuBfZvWkXHY8yZ7PQVKrTwiurPv4nCLld1FQyTO0Yo3yO5GNLj122KJ2NqKyzoW4yayYlrZgyMWaLcJIRxWA7zynkbv6LkSrJ3NJK8h1W7gmd7aQ555iRxW+c9CtDDMKip4xHCwMYNw3nlJ2k851rdClviyg122a604UPMuvoX6/I4wjCo6aFkMQsxgsOUnaXHlJNysxEXWeOlJyeXzCIiGAiIgCIiAIiIAiIgCIiAIiIAiIgCIiAIiIAiIgCIiAIiIAiIgMatw6KYaMsccg5Hta70jUtNJm9oCb9is6i9o8QcAFIkWGk+ZthdZX+CTXg2jQU+QdCw3FLEfrAv9clbqnpmMbosa1jeRoDR4gu1ESS5GJ2zs/HJvxeQiIsmsIiIAiIgCIiAIiIAiIgCIiAIvPHwiqvCqjysntT4R1XhVR5WT2qO8VH2rDss9DovPHwjqvCqjysntT4R1XhVR5WT2pvD7Vh2Weh0Xnn4R1XhVR5WT2qxc2mWUtQ91PO7Tc1umx5+UQCAWu5doN9u3aikbqNoQtnuYxksFFFs4uPyUtIHQnRfI8M0tpaC1ziRffxbdaqN2UtUTfsqo8rJ7VlvBLUa6FEt1rLPQqLzz8I6rwqo8rJ7U+EdV4VUeVk9qxvHP8AasOyz0Mi88/COq8KqPKye1bPJjHqh1bTtdUTlpljBBkeQQXi4IJ1pvEo7ThJpbrLzRaTLSdzMPncxzmuDNTmkgjWNhGsKlPhHVeFVHlZPast4N+p1kaJKLWT0MioCjyvq4nhzamYkHY97ntPMWuJBCvHA8WbU08czNj23I7k7HN6nAjqRPJLTauF+UuDRnIiLJ2BFCs5OVr6WNkULtGWS5Lt7GDVcchJ1A8xVXOykqib9lVHlZPaot4K/Ua+FMtzGWehkVGZL47UOradrqidzTLGCDI8gguFwQTrCurEq0QwySkXEbHPI5dFpNvMsp5Nun1Svi5YxgyUVB4nlnVzyF7p5GcjY3OY1o5AGnzm5WJ8Ianwmo8rJ7VjeON7VhnhFnodF54+ENT4TUeVk9qfCGp8JqPKye1N4x9qx7LPQ6Lzx8Ianwmo8rJ7Vd2FzuOGxPLiXGmY4uJJJPAg6RO299d1lPJ1abWK9tJYwblF54GUdV4VUeVk9qyaDLCrika8VErrG+i973tcO5cCdnnWN451tSGeMWX8i1OTWUkVbCJIzYjU9h2sdyHlHId/jA2pNtqkWkZKS3lyOUVSZcZw3yv4KlkcyJp1yMJaZCOQjWG+noUT+EVT4TUeVk9qjvFbbtKuEt1LJ6HRedzlFVeFVHlZPaizkwtpRf7rMBSrN/ktFWyStmLwGNaRoEDWXEa7g8iiqsHNBIGy1LibARtJPIA5xJUFzKnSRjK6KlyJB2pKPuqj8bfcXy/NHSWNn1AO46TDY8ttDWtn2x6Dwj/rl91cHOPQeEf9cvuqfAvNzR/l96KQlj0XEchI5Nhspjmn/aB+yf6zFEKiTSe53dOJ8ZJUvzT/ALQP2T/WYoLmUel9vHHWSjPB8zi+2H8uRVIrbzwfM4vth/LkVSJLmbto+3fgi0sAzX00tLDJI+YvkY150XNaBpAGwGidl7LP7UlH3VR+NvuKC0WcasijZGx8eixoa28bSbNFhr36l3dtKu7uPybVnKOiN+jUUnH4E07UlH3VR+NvuLvoc19LFKyRrp9KNzXtu9trtcHC/F2XCgnbSru7j8m1TnNzlNNWMmM5aSxzA3RaG7Qb7OhZTR0U2aWyajGPHwNll5+zqj6n9TVQ6vjLz9nVH1P6mqh1iRy7U9pHwCsLNNlDoSOpXniycaPmeBxm9bRf7p5VDTgr+xBUixj4QxHlaQ0OBPMbkdXOsSlqXRva9hs5hDmnkLTcHxrC4HDTZKixT+sHpJddTUNjY57zZrAXOPIGi5PiCwsn8YbVU0czfpjWO5cNTm9RBUOzsZRaEbaVh40lnSczAdTetw8TedTyemtvjXW7Pd/QrzKLGnVdTJM6/GPFHcsGprfF57rWoAthjmDOpZRG88fQY5wtbRLxfQ57bLrWeUlvTzN+fmd2SXz+m+2j9cK7MqvmFT9jL6hVJ5JfP6b7aP1wrsyq+YVP2MvqFTiXGz/Yz+ug8+qZZvsj4a0TGZ0g4MsADCB8rSJJuD3Khq2+A5Vz0YeIHNGnbS0mh3yb227NpUEVenlCNidiyiyu1JR91Ufjb7idqSj7qo/G33FC+2lXd3H5NqdtKu7uPybVLKLP1jRdj4E07UlH3VR+NvuKWU+HNZA2EX0GsEYudeiG6O3lsqyyazh1c1XDFI6Mse8NcAwA2N96tdSWDu0rpmnKqOOggtRmipSwhkkzX2OiXOaQDuJGiLhVZieGyU8ropW6L2GxHocDvBGsFejVFsusjhWxaTLCeMHQPdDbwbjyX2HcekrDRo1egjKOa1hr4lQ4DjslJMJYjrGpzTse3ex3N6NqlGWecY1UYigDo2OA4W+1xO2PV9Ebzv6NsJliLXFrgWuaSCDqIINiDz3XyoZKWN9kIOtPgwp3kTm5FTHw1SXsjd+ra0gOd/8AYbg2bycu3Za+FkBkZ2ZJwkoPY8Z17uEdt4Mc2wk9W/VdDGAAAAADUAN1tykkWGh0an95YuHQushRzR0fdVH42+4imyKZberU9lHmhTnNfsrPsPfUGVhZnmgy1AIuDGwEHfxnalrXM87olm+Pn8ivAuV6G+DtL4NT+Sj9ifB2l8Gp/JR+xZ3Tt+ypdpHnlWNmjwN/CPqXAhmiWMJ+mXEFxHKBo2vynmVg/B2m8Gp/JR+xZ7WgAAAADUAN3MsqJv0+zvRTU5POCCZ4PmcX2w/lyKpFbeeD5nF9sP5ciqRRlzODaPt34Il2F5sqqeFkrXQBsjQ5oc597HWL2YR51ldqGr75Tfjk/wAa2OTmdGGCliikhl0o2hl2aBBDdQOsgjoWy7cFN3mo8UfvrPA6IVaJxWZcSOdqGr75Tfjk/wAamWQGSktC2USmM8IWFugXHYHA30mjlCwO3BTd5qPFH76duCm7zUeKP31ngbqvU6pb8ZcTe5efs6o+p/U1UOrFypzmxVFLJDFFKHSAAl+iABcEnik3OpV0oyOLaFsLJpweeBaubvDGVGFTQv8AkvkkHQdCMhw5wbHqVZYhQuhlfFILPjcWu6RvHMdvWrYzRn/4L+aZ/qRrVZ2snfk1bByMlt/A8+r+FZa4G+6jf0sLFzS+Bp83uWjaPhI5y7gnDSbYF1niwIsO6FvwhRnGsVdUzyTP2vde3cjY1o5gLDqWEuWMJIABJOoAbSTuCjkrZXTlBVvkiXZtMneyKrhHi8cFnHkL/oN8xd90cq+c6P7Rf9SP1VaGSGAikpGR24540h5XuAv4tTehoVX50f2i/wCpH6qk1hFlfR6HSJPm2mzUZJfP6b7aP1wrsyq+YVP2MvqFUnkl8/pvto/XCuzKr5hU/Yy+oVmJPZ/sZ/XQefVvcl8j5a7hOCfG3g9G+mXa9LStbRB7krRKVZC5YtoDLpxueJA35JAILNLl2g6XmUEVWnVbsSs5Gx7T9T36n8cnuJ2n6nv1P45PcW87cUHg8/jj9qduKDwefxx+1S4Fp6LQ9fxZh5P5sKiCqildLAWxvDiAX3sL7LtVmKv+3FB4PP44/anbig8Hn8cftWU0jqpt0tKxCRYCh2X+WopI+CiINQ8be9NP0zzncOvp1dVnij0HcHTyaduLpluiDuJsb25lWVVVOke58ji57yS5x2knejkadXr4qO7U+L6eo63OJNySSdZJ1k85XCkGR+SL66W2tsLf1knJ+42+1x823kBleW+bZrWcNRsI0Bx4hc3AHy2by7lG/bt2xwVcNJZOt2JcPmR/IPLM0cmhISad54w26DtnCAekcnONd1RyBwDmkEEAgg3BB1gg7wvNSmuRWcQ0jDFM18kQ1x6NtJh3t4xF2nbt1derKZ2aHW+j+7sfDofUXEi1OTeUbK2Eyxte1ocWWfo3uA031E6uMEUy9jJSW8uRQ1Jh8kgJY3SA1HW0ekhWHmmw+SOafTZogsbY3adjjyHnXCKOOJR6OmKsjIs1ERSL4IiICOZd5OOrKXQjIEjHB7AdQcQCC2+64cdfLZUbNEWOLXCzmkgjkINiNWraiKLRTbSpjlT6T4ul1yixgp3BHF1yiJgxuoLIw/D3zyNjibpPcbAXAv1kgIiYJ11qU1F9LLzyOye7CpWxEgvJL5CNmk62ocwAA6ls8RoGzxPikF2vaWnr3jnG3qRFM9ZGEYx3FyPPWKUDoJ5In20o3FpI322HrFj1qV5rcBE9UZnWLKezgOV7r6HisXdICIoqJQaemPrCXU38C41UWcbBppa97mM0m6EYvpMGxvOQiLLLbWVqdeH1mryYwCdlbTudHYCWMk6TDqDhyOV2VVM2SNzHC7XtLXDmcCD5iiIkQ0VUYRaRRmN5FVFNKWFoeNrHhzBpNvqNibg83pWv/QM/e/4me8uUUd0rrdJXGbSycfoGfvf8TPeT9Az97/iZ7y5RN01+qw7zj9Az97/iZ7yfoGfvf8TPeXKJumPVYd5x+gZ+9/xM95bPJ/ImepnDCNBm177sOi0cgB1nd1oizum2rSVuaTyXVhWFx08TYom6LG7OUne4neSdd1loikX6SSwitc4uQYs+qpwG2u6aPUAd5kbz8o37du2sboii4lFr6IKzK4ZLgzRfMX/bP9SNERSRbaVYpiu4/9k="/>
          <p:cNvSpPr>
            <a:spLocks noChangeAspect="1" noChangeArrowheads="1"/>
          </p:cNvSpPr>
          <p:nvPr/>
        </p:nvSpPr>
        <p:spPr bwMode="auto">
          <a:xfrm>
            <a:off x="215900" y="-690563"/>
            <a:ext cx="2628900" cy="1743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MX"/>
          </a:p>
        </p:txBody>
      </p:sp>
      <p:sp>
        <p:nvSpPr>
          <p:cNvPr id="5126" name="AutoShape 8" descr="data:image/jpeg;base64,/9j/4AAQSkZJRgABAQAAAQABAAD/2wCEAAkGBhQSEBUUEhISFBQUGBYYFRUVFhQWGRYZFRQVFhgSFxoXHSYfGB0kGRUVHzUgIycpLCwsGB4xODAqNSgrLCkBCQoKDgwOGg8PGiwkHyQqKiwsLCksKSwpKSwuLCwsKSksLCwuKSktLCwpLSwsLCksLCwsLCwsMC8sLCwsKSwpLP/AABEIALcBFAMBIgACEQEDEQH/xAAcAAEAAgIDAQAAAAAAAAAAAAAABgcEBQEDCAL/xABOEAABAwIBBgYMCgkEAgMAAAABAAIDBBEFBgcSITFBEyJRYXGBFBdSU1SRk6GxstHSFiMyNEJyc4KSwRUzNWKis8LD00SDhKND8CRjZP/EABsBAQACAwEBAAAAAAAAAAAAAAACBQEDBAYH/8QAPBEAAgIBAQQGBwUHBQEAAAAAAAECAxEEBRIhMUFRUmFxgRMUM5GhsfAVIzJi0SJCY5LB4vFyssLS4Qb/2gAMAwEAAhEDEQA/ALxREQBERAEREAREQBERAEREAREQBERAEREAVf50sruBj7FidaSQfGEHWyM/R5i70X5QpVlPlAyjpnSu1nYxvdvOxv5nkAKoCurnzSvkkdpPeS5x5z6ButuAC02zwsIvdj6H00/SzX7Mfi//AAuTNxlf2XDwUjvj4gL32vZsEnTuPPY71MV5uwjFX00zJojZzDfmI3tPMRcL0DgONsq6dk0exw1je1w2sPOD+R3rNU95YZDa2g9Xs9JBfsv4Pq/Q2CIi2lKEREAREQBERAEREAREQBERAEREAREQBERAEREAREQBERAEREAREQBfL3gAkkAAXJOoADaSvpVtnVyu0W9hxO1uF5yNzTrEXXtPNblUZS3VlnTpdNLU2quP+F1kPy6yrNbU3aTwMd2xDl5ZDzusOoDnUbRFwN5eWfRKaY0wVcOSClWb/K40U+i8/ESkCT9w7BKOjYeboCiq5WYtxeUYvphfW658mem2uuLjWCuVXGavLDTaKOU8Zo+JcfpNGsxdLRrHN0Kx13RkpLKPnmq009Na659HxXWERFI5giIgCIiAIiIAiIgCIiAIiIAiIgCIiAIiIAiIgCIiAIiIAiqnHcspqHF5yLvidwWlG42BHAss5h+ibk69+u/NM8MzgUUzNLh2xkC7mSkMcLbdup33SVBTTeDut0F1cI2JZjJJ5Xf0M78sMpm0VM6Q2MjuLE0/SdbaeYbT4t4VBVFQ6R7nvcXOcS5zjtJJuSVucscpnV1SZNYjbdsTTubfaf3nbT1DctGuW2e8z12y9D6tVmX4nz7u44RNIcoX2yFzvktcegE+hai1bS5nwi+3wub8prh0gj0r4QJp8jsp6h0b2vY4tc0hzXDaCDcEK+8jcqG11OH6hI2zZWDc7lH7p2jrG4qgFuclMpH0VQ2Vtyw8WRndMvr6xtHP0lba57rKramh9aqzH8S5d/cehEXTRVjJY2yRuDmPAc0jeCu5dp4RrHBhERDAREQBERAEREAREQBERAEREAREQBERAEREAREQBRnEsuIqeu7Gn4jXRsc2XcHOLwWv5BxRr8a3f6Vi4fgNNvC6Ifoby0ki43HYdmxQPORQUbalktX2X8YzRBh4LR4hOo6eu/HuoTbSyju0dMLLdyxPiuGOfijjOVhVLpR1coqHtkAjvA6ENNg5zSS8HaL6x3KidLW4UPl01a7plZ/SWrIZU4To6BOJll76JdFog7NLRBAvrOu113RTYJvjrOgl39LlofF54HoqYuqpVyVrxy3U1w95kQ49grf9DMfrAP8AWmWzp8scHbsow3nNNGfPclYMVXgNh8VN19kHx2dZZMWJYD3m31o5z7VJN9aNFkIS5wu+vebenzj4Y08VpZziC3oCzmZzsPt+uLeYxTfk1RPFX4PKAYJRTPYDa1O57HXFuOx0Z0rW6rqFjG5GEhvA6jqIp6exsflC8d/Gjscer68yFWzKr+KjNP8AM8f8WW9VZe4ZMwsknY9jtRa+OWx6izzqpcpqWnjqCKSYSwuAc2xJLb3vGSdtrbeQjethgeXEsU7DKIXxFwD2mGFvFJsXAsYCCASVagy4w4f6mD/3qTKsXFkows2ZP9iEpJroeV/tXEoYhcK/HZZ4c9pa6qpnA6iHObY9Ttqq3LzC6Vkglo5oXRyE6Ucb2ng3DeANYafMekAa5V4WUyy0m03fP0dlbj1dXyRv80eUpD3UjzxXXfDfc4a3sHSLu6ncqtRebcJxAwTxSjbG9ruoG5HWLjrXpBjwQCNh1joK3UyysFFtzTKq5WR5S+a5/wBD6REW4ogiIgCIiAIiIAiIgCIiAIiIAiIgCIiAIiIAiIgKjzuxujrYZWlzSYhouaSCHRvdexGwgPbsWpfl2Z4RDXRdkMaQ5r2u4KUEar3AIdqJGwbVZuXmBxVFKXyMe8wB0jQxwY4gDjNBc1w2C9ray0Kpm1eHeD1h/wB+P8mLmmmpc+Z63Z9ld+nipQbcOlYyurDymbOCowW13RV1+QuBt1tes1lXgVv1NQekzfk9amGvwrVpUtZuv8c0/mPyWY3FMF8Dq/KH/Mop+BunW/43k1+psYq/Ab/qJB0ic9WpxWQ3E8BH/h/6pz6VgR4vgngc/XpH+6u+PGsDH+kf1scfS8qWfA5pVvs3+9GxixjAh/4ovvU8h9LSsmLHMDGxlMOmmd/jWBHj+B6h2M0c5pyfHtKyo8pcEGyKHV/+V3uKee9HLKl9i768jMblLg2wdjD/AI5H9tZDMrMJGySlFtnxdv6VqcQy1wqJt4aeKZ+4Mgay3S57RbqutRFnUjadWHQhv7rmg/y7JvpdKIx0M7VmNdnnJL5onDcscO3VNN42+xazK/KCiqKGeNlTAXFhc0BwuXMIc0DnJAHWu3Bs4dBK3jFsDt7JGhvWHDikda7MossqN1HO1lTA9zopGta14JcXMIAAHOVLOVzOWNMq7Y/dzTTXN9/+kpCy9EZLVGnQ0zjtMMV/wBed16DyNZbD6UHvMfqBaaObLr/6DHo4eL+RuURF1HkQiIgCIiAIiIAiIgCIiAIiIAiIgCIiAIiIAiLW5QY6ykp3zSbG/JaDYvcdjBznzC53ISjFzkox5s0mW+WsFKOAka+R0rHB7YyGlrHAtuSdhOu3RfkvXtPX4R9KlrPKA9Wp4X1U5T0E0rpZ6CZz3u0nHslxvzW4tgAAAOQLIhx7B9+HTD75d6ZVzSlvPmj1Wn03q9e7uWZ6d1pZflI+oa/BN9NVD6znH1ZSsuKuwLvEo6ROfQ9IcoME2dhPHO6MO/uErYU+UOCeDsFu6pifyKLHcRs3uzd7/wDJ1x1WAdy37zKo+chZjKrAdWql62PHjuPSu6LKLBL6m0o6aYt9MazYso8J2CSjFv3GN9LVNY7jhnv9m7zf9p0QzYJuOH6uURj1lF84OOUYYIaOGlc54u+aOOI6IP0GOaPlHeRsHOdUyxXLGihgkkhlpZJGt4rI3RlzidQFm67XtfmVIVFQ573PedJziXOJ3km5PjKjZLCwjt2XpXdN2T3sR6JPm/cuR1oiLlPUn01xBBBII1gjcRvCl+NZwX1OHNp3g8LpDhH6rPYyzmn6xda/1Sd9hDkUlJrkc9unrtlGU1xi8o7IIC9zWNF3PIa0c7jYecr0nRUwjjZGNjGtaOhoAHoVQ5rMmjNU9kPb8VAbg7nSW4oH1QdLp0Vci6aY4WTy23dQp2xqj+7z8WERFvPPBERAEREAREQBERAEREAREQBERAEREAREQBVZlfljQVMvByx1MrYSQ10T2tY47C8C4vyA8mzapFl1lI6O9OylqJg9vxjo9OOwP0WvDHXJAN7bB5q/ipYBtwmtP+7L5rRBabJdCL3ZumSXprE+7dcU/HmmZFPiODC2lSVZ6X39EoWZFi2B+CT/AHtM/wB0rpj7DB14LWfjqD5is2Keg34LWfge70uCgs93uLCbj/F/nX/ZndHjOBDX2P1GGQ+0LOhxzArW4OAfWpnn+grohxHD9+DVA6aVrvzWbDjWHjZhkzf+CPyBU15HFYk+i3+ZfozuhyjwXd2I3drg0fTGFmw5S4VsbLRjoDB+S6qfKChGykmZ0UMg6+KxZ0WVFLuZM3/iVA/tqa8UcNkfyT83/aQHOnlHFMYYqd7HsbeR7mWI0jxWtuOQaR+8FAFvMta4zV8zyHAF1mBzXNOg0BrTouAIuBfZvWkXHY8yZ7PQVKrTwiurPv4nCLld1FQyTO0Yo3yO5GNLj122KJ2NqKyzoW4yayYlrZgyMWaLcJIRxWA7zynkbv6LkSrJ3NJK8h1W7gmd7aQ555iRxW+c9CtDDMKip4xHCwMYNw3nlJ2k851rdClviyg122a604UPMuvoX6/I4wjCo6aFkMQsxgsOUnaXHlJNysxEXWeOlJyeXzCIiGAiIgCIiAIiIAiIgCIiAIiIAiIgCIiAIiIAiIgCIiAIiIAiIgMatw6KYaMsccg5Hta70jUtNJm9oCb9is6i9o8QcAFIkWGk+ZthdZX+CTXg2jQU+QdCw3FLEfrAv9clbqnpmMbosa1jeRoDR4gu1ESS5GJ2zs/HJvxeQiIsmsIiIAiIgCIiAIiIAiIgCIiAIvPHwiqvCqjysntT4R1XhVR5WT2qO8VH2rDss9DovPHwjqvCqjysntT4R1XhVR5WT2pvD7Vh2Weh0Xnn4R1XhVR5WT2qxc2mWUtQ91PO7Tc1umx5+UQCAWu5doN9u3aikbqNoQtnuYxksFFFs4uPyUtIHQnRfI8M0tpaC1ziRffxbdaqN2UtUTfsqo8rJ7VlvBLUa6FEt1rLPQqLzz8I6rwqo8rJ7U+EdV4VUeVk9qxvHP8AasOyz0Mi88/COq8KqPKye1bPJjHqh1bTtdUTlpljBBkeQQXi4IJ1pvEo7ThJpbrLzRaTLSdzMPncxzmuDNTmkgjWNhGsKlPhHVeFVHlZPast4N+p1kaJKLWT0MioCjyvq4nhzamYkHY97ntPMWuJBCvHA8WbU08czNj23I7k7HN6nAjqRPJLTauF+UuDRnIiLJ2BFCs5OVr6WNkULtGWS5Lt7GDVcchJ1A8xVXOykqib9lVHlZPaot4K/Ua+FMtzGWehkVGZL47UOradrqidzTLGCDI8gguFwQTrCurEq0QwySkXEbHPI5dFpNvMsp5Nun1Svi5YxgyUVB4nlnVzyF7p5GcjY3OY1o5AGnzm5WJ8Ianwmo8rJ7VjeON7VhnhFnodF54+ENT4TUeVk9qfCGp8JqPKye1N4x9qx7LPQ6Lzx8Ianwmo8rJ7Vd2FzuOGxPLiXGmY4uJJJPAg6RO299d1lPJ1abWK9tJYwblF54GUdV4VUeVk9qyaDLCrika8VErrG+i973tcO5cCdnnWN451tSGeMWX8i1OTWUkVbCJIzYjU9h2sdyHlHId/jA2pNtqkWkZKS3lyOUVSZcZw3yv4KlkcyJp1yMJaZCOQjWG+noUT+EVT4TUeVk9qjvFbbtKuEt1LJ6HRedzlFVeFVHlZPaizkwtpRf7rMBSrN/ktFWyStmLwGNaRoEDWXEa7g8iiqsHNBIGy1LibARtJPIA5xJUFzKnSRjK6KlyJB2pKPuqj8bfcXy/NHSWNn1AO46TDY8ttDWtn2x6Dwj/rl91cHOPQeEf9cvuqfAvNzR/l96KQlj0XEchI5Nhspjmn/aB+yf6zFEKiTSe53dOJ8ZJUvzT/ALQP2T/WYoLmUel9vHHWSjPB8zi+2H8uRVIrbzwfM4vth/LkVSJLmbto+3fgi0sAzX00tLDJI+YvkY150XNaBpAGwGidl7LP7UlH3VR+NvuKC0WcasijZGx8eixoa28bSbNFhr36l3dtKu7uPybVnKOiN+jUUnH4E07UlH3VR+NvuLvoc19LFKyRrp9KNzXtu9trtcHC/F2XCgnbSru7j8m1TnNzlNNWMmM5aSxzA3RaG7Qb7OhZTR0U2aWyajGPHwNll5+zqj6n9TVQ6vjLz9nVH1P6mqh1iRy7U9pHwCsLNNlDoSOpXniycaPmeBxm9bRf7p5VDTgr+xBUixj4QxHlaQ0OBPMbkdXOsSlqXRva9hs5hDmnkLTcHxrC4HDTZKixT+sHpJddTUNjY57zZrAXOPIGi5PiCwsn8YbVU0czfpjWO5cNTm9RBUOzsZRaEbaVh40lnSczAdTetw8TedTyemtvjXW7Pd/QrzKLGnVdTJM6/GPFHcsGprfF57rWoAthjmDOpZRG88fQY5wtbRLxfQ57bLrWeUlvTzN+fmd2SXz+m+2j9cK7MqvmFT9jL6hVJ5JfP6b7aP1wrsyq+YVP2MvqFTiXGz/Yz+ug8+qZZvsj4a0TGZ0g4MsADCB8rSJJuD3Khq2+A5Vz0YeIHNGnbS0mh3yb227NpUEVenlCNidiyiyu1JR91Ufjb7idqSj7qo/G33FC+2lXd3H5NqdtKu7uPybVLKLP1jRdj4E07UlH3VR+NvuKWU+HNZA2EX0GsEYudeiG6O3lsqyyazh1c1XDFI6Mse8NcAwA2N96tdSWDu0rpmnKqOOggtRmipSwhkkzX2OiXOaQDuJGiLhVZieGyU8ropW6L2GxHocDvBGsFejVFsusjhWxaTLCeMHQPdDbwbjyX2HcekrDRo1egjKOa1hr4lQ4DjslJMJYjrGpzTse3ex3N6NqlGWecY1UYigDo2OA4W+1xO2PV9Ebzv6NsJliLXFrgWuaSCDqIINiDz3XyoZKWN9kIOtPgwp3kTm5FTHw1SXsjd+ra0gOd/8AYbg2bycu3Za+FkBkZ2ZJwkoPY8Z17uEdt4Mc2wk9W/VdDGAAAAADUAN1tykkWGh0an95YuHQushRzR0fdVH42+4imyKZberU9lHmhTnNfsrPsPfUGVhZnmgy1AIuDGwEHfxnalrXM87olm+Pn8ivAuV6G+DtL4NT+Sj9ifB2l8Gp/JR+xZ3Tt+ypdpHnlWNmjwN/CPqXAhmiWMJ+mXEFxHKBo2vynmVg/B2m8Gp/JR+xZ7WgAAAADUAN3MsqJv0+zvRTU5POCCZ4PmcX2w/lyKpFbeeD5nF9sP5ciqRRlzODaPt34Il2F5sqqeFkrXQBsjQ5oc597HWL2YR51ldqGr75Tfjk/wAa2OTmdGGCliikhl0o2hl2aBBDdQOsgjoWy7cFN3mo8UfvrPA6IVaJxWZcSOdqGr75Tfjk/wAamWQGSktC2USmM8IWFugXHYHA30mjlCwO3BTd5qPFH76duCm7zUeKP31ngbqvU6pb8ZcTe5efs6o+p/U1UOrFypzmxVFLJDFFKHSAAl+iABcEnik3OpV0oyOLaFsLJpweeBaubvDGVGFTQv8AkvkkHQdCMhw5wbHqVZYhQuhlfFILPjcWu6RvHMdvWrYzRn/4L+aZ/qRrVZ2snfk1bByMlt/A8+r+FZa4G+6jf0sLFzS+Bp83uWjaPhI5y7gnDSbYF1niwIsO6FvwhRnGsVdUzyTP2vde3cjY1o5gLDqWEuWMJIABJOoAbSTuCjkrZXTlBVvkiXZtMneyKrhHi8cFnHkL/oN8xd90cq+c6P7Rf9SP1VaGSGAikpGR24540h5XuAv4tTehoVX50f2i/wCpH6qk1hFlfR6HSJPm2mzUZJfP6b7aP1wrsyq+YVP2MvqFUnkl8/pvto/XCuzKr5hU/Yy+oVmJPZ/sZ/XQefVvcl8j5a7hOCfG3g9G+mXa9LStbRB7krRKVZC5YtoDLpxueJA35JAILNLl2g6XmUEVWnVbsSs5Gx7T9T36n8cnuJ2n6nv1P45PcW87cUHg8/jj9qduKDwefxx+1S4Fp6LQ9fxZh5P5sKiCqildLAWxvDiAX3sL7LtVmKv+3FB4PP44/anbig8Hn8cftWU0jqpt0tKxCRYCh2X+WopI+CiINQ8be9NP0zzncOvp1dVnij0HcHTyaduLpluiDuJsb25lWVVVOke58ji57yS5x2knejkadXr4qO7U+L6eo63OJNySSdZJ1k85XCkGR+SL66W2tsLf1knJ+42+1x823kBleW+bZrWcNRsI0Bx4hc3AHy2by7lG/bt2xwVcNJZOt2JcPmR/IPLM0cmhISad54w26DtnCAekcnONd1RyBwDmkEEAgg3BB1gg7wvNSmuRWcQ0jDFM18kQ1x6NtJh3t4xF2nbt1derKZ2aHW+j+7sfDofUXEi1OTeUbK2Eyxte1ocWWfo3uA031E6uMEUy9jJSW8uRQ1Jh8kgJY3SA1HW0ekhWHmmw+SOafTZogsbY3adjjyHnXCKOOJR6OmKsjIs1ERSL4IiICOZd5OOrKXQjIEjHB7AdQcQCC2+64cdfLZUbNEWOLXCzmkgjkINiNWraiKLRTbSpjlT6T4ul1yixgp3BHF1yiJgxuoLIw/D3zyNjibpPcbAXAv1kgIiYJ11qU1F9LLzyOye7CpWxEgvJL5CNmk62ocwAA6ls8RoGzxPikF2vaWnr3jnG3qRFM9ZGEYx3FyPPWKUDoJ5In20o3FpI322HrFj1qV5rcBE9UZnWLKezgOV7r6HisXdICIoqJQaemPrCXU38C41UWcbBppa97mM0m6EYvpMGxvOQiLLLbWVqdeH1mryYwCdlbTudHYCWMk6TDqDhyOV2VVM2SNzHC7XtLXDmcCD5iiIkQ0VUYRaRRmN5FVFNKWFoeNrHhzBpNvqNibg83pWv/QM/e/4me8uUUd0rrdJXGbSycfoGfvf8TPeT9Az97/iZ7y5RN01+qw7zj9Az97/iZ7yfoGfvf8TPeXKJumPVYd5x+gZ+9/xM95bPJ/ImepnDCNBm177sOi0cgB1nd1oizum2rSVuaTyXVhWFx08TYom6LG7OUne4neSdd1loikX6SSwitc4uQYs+qpwG2u6aPUAd5kbz8o37du2sboii4lFr6IKzK4ZLgzRfMX/bP9SNERSRbaVYpiu4/9k="/>
          <p:cNvSpPr>
            <a:spLocks noChangeAspect="1" noChangeArrowheads="1"/>
          </p:cNvSpPr>
          <p:nvPr/>
        </p:nvSpPr>
        <p:spPr bwMode="auto">
          <a:xfrm>
            <a:off x="368300" y="-538163"/>
            <a:ext cx="2628900" cy="1743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MX"/>
          </a:p>
        </p:txBody>
      </p:sp>
      <p:pic>
        <p:nvPicPr>
          <p:cNvPr id="5127" name="Picture 12" descr="http://www.cisco.com/web/LA/images/univ.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5776" y="5805264"/>
            <a:ext cx="515417"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8" name="Picture 14" descr="http://www.depfe.unam.mx/vinculacion/img/logo-cinvestav.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388" y="5805264"/>
            <a:ext cx="544364"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9" name="Picture 12" descr="http://www.bosch.com.mx/content/language2/img_productworlds/logoUNAM.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43608" y="5805264"/>
            <a:ext cx="576064"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0" name="Picture 14" descr="http://www.uaz.edu.mx/maestria_PM/imagen%20escudo%20UAZ.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03848" y="5805264"/>
            <a:ext cx="504056"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1" name="Picture 16" descr="http://ingenieria.uatx.mx/posgrado2/ciqa.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845895" y="5805264"/>
            <a:ext cx="582089"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Captura de pantalla 2012-04-28 a las 14.20.18.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23528" y="5805264"/>
            <a:ext cx="576064" cy="648584"/>
          </a:xfrm>
          <a:prstGeom prst="rect">
            <a:avLst/>
          </a:prstGeom>
        </p:spPr>
      </p:pic>
      <p:sp>
        <p:nvSpPr>
          <p:cNvPr id="13" name="2 Marcador de contenido"/>
          <p:cNvSpPr txBox="1">
            <a:spLocks/>
          </p:cNvSpPr>
          <p:nvPr/>
        </p:nvSpPr>
        <p:spPr>
          <a:xfrm>
            <a:off x="4572000" y="3616424"/>
            <a:ext cx="4474840" cy="2260848"/>
          </a:xfrm>
          <a:prstGeom prst="rect">
            <a:avLst/>
          </a:prstGeom>
          <a:solidFill>
            <a:schemeClr val="accent6">
              <a:lumMod val="75000"/>
              <a:alpha val="57000"/>
            </a:schemeClr>
          </a:solidFill>
          <a:ln w="38100">
            <a:solidFill>
              <a:schemeClr val="accent6">
                <a:lumMod val="50000"/>
              </a:schemeClr>
            </a:solidFill>
          </a:ln>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50000"/>
              </a:lnSpc>
            </a:pPr>
            <a:endParaRPr lang="es-MX" sz="1600" dirty="0" smtClean="0">
              <a:solidFill>
                <a:srgbClr val="000090"/>
              </a:solidFill>
              <a:latin typeface="Arial" charset="0"/>
              <a:ea typeface="MS PGothic" charset="0"/>
            </a:endParaRPr>
          </a:p>
          <a:p>
            <a:pPr marL="0" indent="0">
              <a:lnSpc>
                <a:spcPct val="50000"/>
              </a:lnSpc>
              <a:buNone/>
            </a:pPr>
            <a:r>
              <a:rPr lang="es-MX" sz="1600" dirty="0" smtClean="0">
                <a:solidFill>
                  <a:srgbClr val="000090"/>
                </a:solidFill>
                <a:latin typeface="Arial" charset="0"/>
                <a:ea typeface="MS PGothic" charset="0"/>
              </a:rPr>
              <a:t> </a:t>
            </a:r>
            <a:r>
              <a:rPr lang="es-MX" sz="1600" dirty="0" smtClean="0">
                <a:solidFill>
                  <a:srgbClr val="000090"/>
                </a:solidFill>
                <a:latin typeface="Arial Rounded MT Bold"/>
                <a:ea typeface="MS PGothic" charset="0"/>
                <a:cs typeface="Arial Rounded MT Bold"/>
              </a:rPr>
              <a:t>Instituciones Internacionales</a:t>
            </a:r>
            <a:endParaRPr lang="es-MX" sz="1600" dirty="0">
              <a:solidFill>
                <a:srgbClr val="000090"/>
              </a:solidFill>
              <a:latin typeface="Arial Rounded MT Bold"/>
              <a:ea typeface="MS PGothic" charset="0"/>
              <a:cs typeface="Arial Rounded MT Bold"/>
            </a:endParaRPr>
          </a:p>
          <a:p>
            <a:pPr>
              <a:lnSpc>
                <a:spcPct val="50000"/>
              </a:lnSpc>
            </a:pPr>
            <a:endParaRPr lang="es-MX" sz="1400" dirty="0" smtClean="0">
              <a:latin typeface="Arial Rounded MT Bold"/>
              <a:ea typeface="MS PGothic" charset="0"/>
              <a:cs typeface="Arial Rounded MT Bold"/>
            </a:endParaRPr>
          </a:p>
          <a:p>
            <a:pPr>
              <a:lnSpc>
                <a:spcPct val="50000"/>
              </a:lnSpc>
            </a:pPr>
            <a:r>
              <a:rPr lang="es-MX" sz="1400" dirty="0" smtClean="0">
                <a:latin typeface="Arial Rounded MT Bold"/>
                <a:ea typeface="MS PGothic" charset="0"/>
                <a:cs typeface="Arial Rounded MT Bold"/>
              </a:rPr>
              <a:t>Universidad Tecnológica de Pereira,Colombia </a:t>
            </a:r>
          </a:p>
          <a:p>
            <a:pPr>
              <a:lnSpc>
                <a:spcPct val="50000"/>
              </a:lnSpc>
            </a:pPr>
            <a:endParaRPr lang="es-MX" sz="1400" dirty="0" smtClean="0">
              <a:solidFill>
                <a:srgbClr val="FF0000"/>
              </a:solidFill>
              <a:latin typeface="Arial Rounded MT Bold"/>
              <a:ea typeface="MS PGothic" charset="0"/>
              <a:cs typeface="Arial Rounded MT Bold"/>
            </a:endParaRPr>
          </a:p>
          <a:p>
            <a:pPr>
              <a:lnSpc>
                <a:spcPct val="50000"/>
              </a:lnSpc>
            </a:pPr>
            <a:r>
              <a:rPr lang="es-MX" sz="1400" dirty="0" smtClean="0">
                <a:latin typeface="Arial Rounded MT Bold"/>
                <a:ea typeface="MS PGothic" charset="0"/>
                <a:cs typeface="Arial Rounded MT Bold"/>
              </a:rPr>
              <a:t>Oklahoma State University, EUA</a:t>
            </a:r>
          </a:p>
          <a:p>
            <a:pPr>
              <a:lnSpc>
                <a:spcPct val="50000"/>
              </a:lnSpc>
              <a:buFontTx/>
              <a:buNone/>
            </a:pPr>
            <a:r>
              <a:rPr lang="es-MX" sz="1400" dirty="0" smtClean="0">
                <a:latin typeface="Arial Rounded MT Bold"/>
                <a:ea typeface="MS PGothic" charset="0"/>
                <a:cs typeface="Arial Rounded MT Bold"/>
              </a:rPr>
              <a:t> </a:t>
            </a:r>
          </a:p>
          <a:p>
            <a:pPr>
              <a:lnSpc>
                <a:spcPct val="50000"/>
              </a:lnSpc>
            </a:pPr>
            <a:r>
              <a:rPr lang="es-MX" sz="1400" dirty="0" smtClean="0">
                <a:latin typeface="Arial Rounded MT Bold"/>
                <a:ea typeface="MS PGothic" charset="0"/>
                <a:cs typeface="Arial Rounded MT Bold"/>
              </a:rPr>
              <a:t>Washington State University, EUA</a:t>
            </a:r>
          </a:p>
          <a:p>
            <a:pPr>
              <a:lnSpc>
                <a:spcPct val="50000"/>
              </a:lnSpc>
              <a:buFontTx/>
              <a:buNone/>
            </a:pPr>
            <a:r>
              <a:rPr lang="es-MX" sz="1400" dirty="0" smtClean="0">
                <a:latin typeface="Arial Rounded MT Bold"/>
                <a:ea typeface="MS PGothic" charset="0"/>
                <a:cs typeface="Arial Rounded MT Bold"/>
              </a:rPr>
              <a:t> </a:t>
            </a:r>
          </a:p>
          <a:p>
            <a:pPr>
              <a:lnSpc>
                <a:spcPct val="50000"/>
              </a:lnSpc>
            </a:pPr>
            <a:r>
              <a:rPr lang="es-MX" sz="1400" dirty="0" smtClean="0">
                <a:latin typeface="Arial Rounded MT Bold"/>
                <a:ea typeface="MS PGothic" charset="0"/>
                <a:cs typeface="Arial Rounded MT Bold"/>
              </a:rPr>
              <a:t>Kobi International. Turquía</a:t>
            </a:r>
          </a:p>
          <a:p>
            <a:pPr>
              <a:lnSpc>
                <a:spcPct val="50000"/>
              </a:lnSpc>
            </a:pPr>
            <a:endParaRPr lang="es-MX" sz="1400" dirty="0" smtClean="0">
              <a:latin typeface="Arial Rounded MT Bold"/>
              <a:ea typeface="MS PGothic" charset="0"/>
              <a:cs typeface="Arial Rounded MT Bold"/>
            </a:endParaRPr>
          </a:p>
          <a:p>
            <a:pPr>
              <a:lnSpc>
                <a:spcPct val="50000"/>
              </a:lnSpc>
            </a:pPr>
            <a:r>
              <a:rPr lang="es-MX" sz="1400" dirty="0" smtClean="0">
                <a:latin typeface="Arial Rounded MT Bold"/>
                <a:ea typeface="MS PGothic" charset="0"/>
                <a:cs typeface="Arial Rounded MT Bold"/>
              </a:rPr>
              <a:t>Universidad de  Liverpool, GB</a:t>
            </a:r>
          </a:p>
          <a:p>
            <a:pPr>
              <a:lnSpc>
                <a:spcPct val="50000"/>
              </a:lnSpc>
            </a:pPr>
            <a:endParaRPr lang="es-MX" sz="1400" dirty="0" smtClean="0">
              <a:latin typeface="Arial Rounded MT Bold"/>
              <a:ea typeface="MS PGothic" charset="0"/>
              <a:cs typeface="Arial Rounded MT Bold"/>
            </a:endParaRPr>
          </a:p>
          <a:p>
            <a:pPr>
              <a:lnSpc>
                <a:spcPct val="50000"/>
              </a:lnSpc>
            </a:pPr>
            <a:r>
              <a:rPr lang="es-MX" sz="1400" dirty="0" smtClean="0">
                <a:latin typeface="Arial Rounded MT Bold"/>
                <a:ea typeface="MS PGothic" charset="0"/>
                <a:cs typeface="Arial Rounded MT Bold"/>
              </a:rPr>
              <a:t>Laboratorio Nacional Los Alamos, EUA</a:t>
            </a:r>
            <a:endParaRPr lang="es-MX" sz="1400" dirty="0">
              <a:latin typeface="Arial Rounded MT Bold"/>
              <a:ea typeface="MS PGothic" charset="0"/>
              <a:cs typeface="Arial Rounded MT Bold"/>
            </a:endParaRPr>
          </a:p>
        </p:txBody>
      </p:sp>
      <p:pic>
        <p:nvPicPr>
          <p:cNvPr id="14" name="Picture 2" descr="http://profile.ak.fbcdn.net/hprofile-ak-snc4/41576_90857619903_5282273_n.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244408" y="5949280"/>
            <a:ext cx="79208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 descr="http://www.tahra.org/images/user_images/GRAPHICS/Colleges/oklahoma_state_university1.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020272" y="5947618"/>
            <a:ext cx="1111086" cy="505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6" descr="http://ofp.scc.wa.gov/wp-content/uploads/2011/08/WSU_SIGNATURE_4_COLOR_12_INCH.gif"/>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940152" y="5949280"/>
            <a:ext cx="935708" cy="495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8" descr="http://www.viajejet.com/wp-content/viajes/Universidad-de-liverpool-logo.jp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788024" y="5949280"/>
            <a:ext cx="1008037" cy="503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2 Marcador de contenido"/>
          <p:cNvSpPr txBox="1">
            <a:spLocks/>
          </p:cNvSpPr>
          <p:nvPr/>
        </p:nvSpPr>
        <p:spPr>
          <a:xfrm>
            <a:off x="5220072" y="692696"/>
            <a:ext cx="3384376" cy="2843783"/>
          </a:xfrm>
          <a:prstGeom prst="rect">
            <a:avLst/>
          </a:prstGeom>
          <a:solidFill>
            <a:srgbClr val="CCFFCC"/>
          </a:solidFill>
          <a:ln w="38100">
            <a:solidFill>
              <a:srgbClr val="8BBB2E"/>
            </a:solidFill>
          </a:ln>
        </p:spPr>
        <p:txBody>
          <a:bodyPr vert="horz" wrap="square" lIns="91440" tIns="45720" rIns="91440" bIns="45720" numCol="1" anchor="t" anchorCtr="0" compatLnSpc="1">
            <a:prstTxWarp prst="textNoShape">
              <a:avLst/>
            </a:prstTxWarp>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endParaRPr lang="es-MX" sz="1800" b="1" dirty="0" smtClean="0">
              <a:solidFill>
                <a:srgbClr val="00B050"/>
              </a:solidFill>
              <a:latin typeface="Arial" charset="0"/>
              <a:ea typeface="MS PGothic" charset="0"/>
            </a:endParaRPr>
          </a:p>
          <a:p>
            <a:pPr marL="0" indent="0">
              <a:lnSpc>
                <a:spcPct val="80000"/>
              </a:lnSpc>
              <a:buNone/>
            </a:pPr>
            <a:r>
              <a:rPr lang="es-MX" sz="2900" b="1" dirty="0" smtClean="0">
                <a:solidFill>
                  <a:srgbClr val="000090"/>
                </a:solidFill>
                <a:latin typeface="Arial Rounded MT Bold"/>
                <a:ea typeface="MS PGothic" charset="0"/>
                <a:cs typeface="Arial Rounded MT Bold"/>
              </a:rPr>
              <a:t>      En Chihuahua</a:t>
            </a:r>
            <a:endParaRPr lang="es-MX" sz="2900" b="1" dirty="0">
              <a:solidFill>
                <a:srgbClr val="000090"/>
              </a:solidFill>
              <a:latin typeface="Arial Rounded MT Bold"/>
              <a:ea typeface="MS PGothic" charset="0"/>
              <a:cs typeface="Arial Rounded MT Bold"/>
            </a:endParaRPr>
          </a:p>
          <a:p>
            <a:pPr>
              <a:lnSpc>
                <a:spcPct val="80000"/>
              </a:lnSpc>
            </a:pPr>
            <a:endParaRPr lang="es-MX" sz="1800" b="1" dirty="0" smtClean="0">
              <a:solidFill>
                <a:srgbClr val="00B050"/>
              </a:solidFill>
              <a:latin typeface="Arial" charset="0"/>
              <a:ea typeface="MS PGothic" charset="0"/>
            </a:endParaRPr>
          </a:p>
          <a:p>
            <a:pPr marL="0" indent="0">
              <a:lnSpc>
                <a:spcPct val="80000"/>
              </a:lnSpc>
              <a:buNone/>
            </a:pPr>
            <a:r>
              <a:rPr lang="es-MX" sz="2900" b="1" dirty="0" smtClean="0">
                <a:solidFill>
                  <a:srgbClr val="000090"/>
                </a:solidFill>
                <a:latin typeface="Arial Rounded MT Bold"/>
                <a:ea typeface="MS PGothic" charset="0"/>
                <a:cs typeface="Arial Rounded MT Bold"/>
              </a:rPr>
              <a:t>Empresas</a:t>
            </a:r>
          </a:p>
          <a:p>
            <a:pPr>
              <a:lnSpc>
                <a:spcPct val="80000"/>
              </a:lnSpc>
              <a:buFontTx/>
              <a:buNone/>
            </a:pPr>
            <a:r>
              <a:rPr lang="es-MX" sz="1800" dirty="0" smtClean="0">
                <a:latin typeface="Arial Rounded MT Bold"/>
                <a:ea typeface="MS PGothic" charset="0"/>
                <a:cs typeface="Arial Rounded MT Bold"/>
              </a:rPr>
              <a:t>         </a:t>
            </a:r>
            <a:r>
              <a:rPr lang="es-MX" sz="2500" dirty="0" smtClean="0">
                <a:latin typeface="Arial Rounded MT Bold"/>
                <a:ea typeface="MS PGothic" charset="0"/>
                <a:cs typeface="Arial Rounded MT Bold"/>
              </a:rPr>
              <a:t>GCC                                       Inovak</a:t>
            </a:r>
          </a:p>
          <a:p>
            <a:pPr>
              <a:lnSpc>
                <a:spcPct val="80000"/>
              </a:lnSpc>
              <a:buFontTx/>
              <a:buNone/>
            </a:pPr>
            <a:r>
              <a:rPr lang="es-MX" sz="2500" dirty="0" smtClean="0">
                <a:latin typeface="Arial Rounded MT Bold"/>
                <a:ea typeface="MS PGothic" charset="0"/>
                <a:cs typeface="Arial Rounded MT Bold"/>
              </a:rPr>
              <a:t>       Honeywell                            Delphi</a:t>
            </a:r>
          </a:p>
          <a:p>
            <a:pPr>
              <a:lnSpc>
                <a:spcPct val="80000"/>
              </a:lnSpc>
              <a:buFontTx/>
              <a:buNone/>
            </a:pPr>
            <a:r>
              <a:rPr lang="es-MX" sz="2500" dirty="0" smtClean="0">
                <a:latin typeface="Arial Rounded MT Bold"/>
                <a:ea typeface="MS PGothic" charset="0"/>
                <a:cs typeface="Arial Rounded MT Bold"/>
              </a:rPr>
              <a:t>       Interceramic                       Sigma </a:t>
            </a:r>
          </a:p>
          <a:p>
            <a:pPr>
              <a:lnSpc>
                <a:spcPct val="80000"/>
              </a:lnSpc>
              <a:buFontTx/>
              <a:buNone/>
            </a:pPr>
            <a:r>
              <a:rPr lang="es-MX" sz="2500" dirty="0" smtClean="0">
                <a:latin typeface="Arial Rounded MT Bold"/>
                <a:ea typeface="MS PGothic" charset="0"/>
                <a:cs typeface="Arial Rounded MT Bold"/>
              </a:rPr>
              <a:t>       Grupo Bafar                         </a:t>
            </a:r>
          </a:p>
          <a:p>
            <a:pPr>
              <a:lnSpc>
                <a:spcPct val="80000"/>
              </a:lnSpc>
              <a:buFontTx/>
              <a:buNone/>
            </a:pPr>
            <a:endParaRPr lang="es-MX" sz="2900" dirty="0" smtClean="0">
              <a:solidFill>
                <a:srgbClr val="000090"/>
              </a:solidFill>
              <a:latin typeface="Arial Rounded MT Bold"/>
              <a:ea typeface="MS PGothic" charset="0"/>
              <a:cs typeface="Arial Rounded MT Bold"/>
            </a:endParaRPr>
          </a:p>
          <a:p>
            <a:pPr marL="0" indent="0">
              <a:lnSpc>
                <a:spcPct val="80000"/>
              </a:lnSpc>
              <a:buNone/>
            </a:pPr>
            <a:r>
              <a:rPr lang="es-MX" sz="2900" b="1" dirty="0" smtClean="0">
                <a:solidFill>
                  <a:srgbClr val="000090"/>
                </a:solidFill>
                <a:latin typeface="Arial Rounded MT Bold"/>
                <a:ea typeface="MS PGothic" charset="0"/>
                <a:cs typeface="Arial Rounded MT Bold"/>
              </a:rPr>
              <a:t>Instituciones de Educación Superior</a:t>
            </a:r>
          </a:p>
          <a:p>
            <a:pPr marL="0" indent="0">
              <a:lnSpc>
                <a:spcPct val="80000"/>
              </a:lnSpc>
              <a:buNone/>
            </a:pPr>
            <a:r>
              <a:rPr lang="es-MX" sz="2900" b="1" dirty="0">
                <a:solidFill>
                  <a:srgbClr val="000090"/>
                </a:solidFill>
                <a:latin typeface="Arial Rounded MT Bold"/>
                <a:ea typeface="MS PGothic" charset="0"/>
                <a:cs typeface="Arial Rounded MT Bold"/>
              </a:rPr>
              <a:t> </a:t>
            </a:r>
            <a:r>
              <a:rPr lang="es-MX" sz="2900" b="1" dirty="0" smtClean="0">
                <a:solidFill>
                  <a:srgbClr val="000090"/>
                </a:solidFill>
                <a:latin typeface="Arial Rounded MT Bold"/>
                <a:ea typeface="MS PGothic" charset="0"/>
                <a:cs typeface="Arial Rounded MT Bold"/>
              </a:rPr>
              <a:t>         </a:t>
            </a:r>
            <a:r>
              <a:rPr lang="es-MX" sz="2500" dirty="0" smtClean="0">
                <a:latin typeface="Arial Rounded MT Bold"/>
                <a:ea typeface="MS PGothic" charset="0"/>
                <a:cs typeface="Arial Rounded MT Bold"/>
              </a:rPr>
              <a:t>CIAD	                              UACH	</a:t>
            </a:r>
          </a:p>
          <a:p>
            <a:pPr marL="457200" lvl="1" indent="0">
              <a:lnSpc>
                <a:spcPct val="80000"/>
              </a:lnSpc>
              <a:buFontTx/>
              <a:buNone/>
            </a:pPr>
            <a:r>
              <a:rPr lang="es-MX" sz="2500" dirty="0" smtClean="0">
                <a:latin typeface="Arial Rounded MT Bold"/>
                <a:ea typeface="MS PGothic" charset="0"/>
                <a:cs typeface="Arial Rounded MT Bold"/>
              </a:rPr>
              <a:t>ITESM                              ITCh I y II</a:t>
            </a:r>
          </a:p>
          <a:p>
            <a:pPr marL="457200" lvl="1" indent="0">
              <a:lnSpc>
                <a:spcPct val="80000"/>
              </a:lnSpc>
              <a:buFontTx/>
              <a:buNone/>
            </a:pPr>
            <a:r>
              <a:rPr lang="es-MX" sz="2500" dirty="0" smtClean="0">
                <a:latin typeface="Arial Rounded MT Bold"/>
                <a:ea typeface="MS PGothic" charset="0"/>
                <a:cs typeface="Arial Rounded MT Bold"/>
              </a:rPr>
              <a:t>UTCh                                UACJ </a:t>
            </a:r>
          </a:p>
          <a:p>
            <a:pPr marL="0" indent="0">
              <a:lnSpc>
                <a:spcPct val="80000"/>
              </a:lnSpc>
              <a:buNone/>
            </a:pPr>
            <a:endParaRPr lang="es-MX" sz="2200" dirty="0">
              <a:solidFill>
                <a:srgbClr val="000090"/>
              </a:solidFill>
              <a:latin typeface="Arial Rounded MT Bold"/>
              <a:ea typeface="MS PGothic" charset="0"/>
              <a:cs typeface="Arial Rounded MT Bold"/>
            </a:endParaRPr>
          </a:p>
          <a:p>
            <a:pPr marL="0" indent="0">
              <a:lnSpc>
                <a:spcPct val="80000"/>
              </a:lnSpc>
              <a:buNone/>
            </a:pPr>
            <a:r>
              <a:rPr lang="es-MX" sz="2900" b="1" dirty="0" smtClean="0">
                <a:solidFill>
                  <a:srgbClr val="000090"/>
                </a:solidFill>
                <a:latin typeface="Arial Rounded MT Bold"/>
                <a:ea typeface="MS PGothic" charset="0"/>
                <a:cs typeface="Arial Rounded MT Bold"/>
              </a:rPr>
              <a:t>Dependencias de Gobierno</a:t>
            </a:r>
          </a:p>
          <a:p>
            <a:pPr>
              <a:lnSpc>
                <a:spcPct val="80000"/>
              </a:lnSpc>
              <a:buFontTx/>
              <a:buNone/>
            </a:pPr>
            <a:r>
              <a:rPr lang="es-MX" sz="1800" dirty="0" smtClean="0">
                <a:latin typeface="Arial Rounded MT Bold"/>
                <a:ea typeface="MS PGothic" charset="0"/>
                <a:cs typeface="Arial Rounded MT Bold"/>
              </a:rPr>
              <a:t>      </a:t>
            </a:r>
            <a:r>
              <a:rPr lang="es-MX" sz="2500" dirty="0" smtClean="0">
                <a:latin typeface="Arial Rounded MT Bold"/>
                <a:ea typeface="MS PGothic" charset="0"/>
                <a:cs typeface="Arial Rounded MT Bold"/>
              </a:rPr>
              <a:t> Junta Municipal de Agua </a:t>
            </a:r>
          </a:p>
          <a:p>
            <a:pPr>
              <a:lnSpc>
                <a:spcPct val="80000"/>
              </a:lnSpc>
              <a:buFontTx/>
              <a:buNone/>
            </a:pPr>
            <a:r>
              <a:rPr lang="es-MX" sz="2500" dirty="0" smtClean="0">
                <a:latin typeface="Arial Rounded MT Bold"/>
                <a:ea typeface="MS PGothic" charset="0"/>
                <a:cs typeface="Arial Rounded MT Bold"/>
              </a:rPr>
              <a:t>      Sec. de Desarrollo Urbano y Ecología. </a:t>
            </a:r>
          </a:p>
          <a:p>
            <a:pPr>
              <a:lnSpc>
                <a:spcPct val="80000"/>
              </a:lnSpc>
              <a:buFontTx/>
              <a:buNone/>
            </a:pPr>
            <a:endParaRPr lang="es-MX" sz="1800" dirty="0">
              <a:latin typeface="Arial Rounded MT Bold"/>
              <a:ea typeface="MS PGothic" charset="0"/>
              <a:cs typeface="Arial Rounded MT Bold"/>
            </a:endParaRPr>
          </a:p>
        </p:txBody>
      </p:sp>
    </p:spTree>
    <p:extLst>
      <p:ext uri="{BB962C8B-B14F-4D97-AF65-F5344CB8AC3E}">
        <p14:creationId xmlns="" xmlns:p14="http://schemas.microsoft.com/office/powerpoint/2010/main" val="306284596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9"/>
          <p:cNvSpPr>
            <a:spLocks noChangeArrowheads="1"/>
          </p:cNvSpPr>
          <p:nvPr/>
        </p:nvSpPr>
        <p:spPr bwMode="auto">
          <a:xfrm>
            <a:off x="269875" y="445119"/>
            <a:ext cx="8874125" cy="6627455"/>
          </a:xfrm>
          <a:prstGeom prst="rect">
            <a:avLst/>
          </a:prstGeom>
          <a:noFill/>
          <a:ln w="9525" algn="ctr">
            <a:noFill/>
            <a:miter lim="800000"/>
            <a:headEnd/>
            <a:tailEnd/>
          </a:ln>
        </p:spPr>
        <p:txBody>
          <a:bodyPr wrap="square" anchor="ctr">
            <a:spAutoFit/>
          </a:bodyPr>
          <a:lstStyle/>
          <a:p>
            <a:pPr>
              <a:spcBef>
                <a:spcPts val="400"/>
              </a:spcBef>
              <a:spcAft>
                <a:spcPts val="400"/>
              </a:spcAft>
            </a:pPr>
            <a:endParaRPr lang="es-MX" sz="1300" b="1" dirty="0" smtClean="0">
              <a:solidFill>
                <a:srgbClr val="112590"/>
              </a:solidFill>
              <a:latin typeface="Arial" pitchFamily="34" charset="0"/>
              <a:cs typeface="Arial" pitchFamily="34" charset="0"/>
            </a:endParaRPr>
          </a:p>
          <a:p>
            <a:r>
              <a:rPr lang="es-ES" sz="1400" b="1" dirty="0" smtClean="0">
                <a:solidFill>
                  <a:srgbClr val="112590"/>
                </a:solidFill>
              </a:rPr>
              <a:t>1.- Lista de asistencia y declaración del quórum legal.</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ES" sz="1400" b="1" dirty="0" smtClean="0">
                <a:solidFill>
                  <a:srgbClr val="112590"/>
                </a:solidFill>
              </a:rPr>
              <a:t>2.- Lectura y aprobación, en su caso, del orden del día.</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ES" sz="1400" b="1" dirty="0" smtClean="0">
                <a:solidFill>
                  <a:srgbClr val="112590"/>
                </a:solidFill>
              </a:rPr>
              <a:t>3.-Lectura y aprobación, en su caso, del acta de la sesión anterior.</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ES" sz="1400" b="1" dirty="0" smtClean="0">
                <a:solidFill>
                  <a:srgbClr val="112590"/>
                </a:solidFill>
              </a:rPr>
              <a:t>4.- Reporte sobre el cumplimiento de acuerdos del Órgano de Gobierno.</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ES" sz="1400" b="1" dirty="0" smtClean="0">
                <a:solidFill>
                  <a:srgbClr val="112590"/>
                </a:solidFill>
              </a:rPr>
              <a:t>5.-Presentación por el Titular del Centro del Informe de Autoevaluación correspondiente al primer semestre de 2012.</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ES" sz="1400" b="1" dirty="0" smtClean="0">
                <a:solidFill>
                  <a:srgbClr val="112590"/>
                </a:solidFill>
              </a:rPr>
              <a:t>6.-Presentación de la Opinión de los Comisarios Públicos sobre el desempeño general de la gestión del Centro.</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ES" sz="1400" b="1" dirty="0" smtClean="0">
                <a:solidFill>
                  <a:srgbClr val="112590"/>
                </a:solidFill>
              </a:rPr>
              <a:t>7.- Análisis y aprobación, en su caso, del Informe de Autoevaluación.</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ES" sz="1400" b="1" dirty="0" smtClean="0">
                <a:solidFill>
                  <a:srgbClr val="112590"/>
                </a:solidFill>
              </a:rPr>
              <a:t>8.-Planeación Estratégica de Mediano Plazo (PEMP).</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ES" sz="1400" b="1" dirty="0" smtClean="0">
                <a:solidFill>
                  <a:srgbClr val="112590"/>
                </a:solidFill>
              </a:rPr>
              <a:t>9.-Presentación del Informe del Comité Técnico del Fondo de Investigación Científica y Desarrollo Tecnológico del centro, conforme a lo señalado en el artículo 26, fracción VI de la Ley de Ciencia y Tecnología.</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ES" sz="1400" b="1" dirty="0" smtClean="0">
                <a:solidFill>
                  <a:srgbClr val="112590"/>
                </a:solidFill>
              </a:rPr>
              <a:t>10.-Informe del estado que guarda el Control Interno Institucional.</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ES" sz="1400" b="1" dirty="0" smtClean="0">
                <a:solidFill>
                  <a:srgbClr val="112590"/>
                </a:solidFill>
              </a:rPr>
              <a:t>11.-Solicitud de acuerdos al Órgano de Gobierno.</a:t>
            </a:r>
            <a:endParaRPr lang="es-MX" sz="1400" b="1" dirty="0" smtClean="0">
              <a:solidFill>
                <a:srgbClr val="112590"/>
              </a:solidFill>
            </a:endParaRPr>
          </a:p>
          <a:p>
            <a:r>
              <a:rPr lang="es-ES" sz="1400" b="1" dirty="0" smtClean="0">
                <a:solidFill>
                  <a:srgbClr val="112590"/>
                </a:solidFill>
              </a:rPr>
              <a:t> </a:t>
            </a:r>
            <a:endParaRPr lang="es-MX" sz="1400" b="1" dirty="0" smtClean="0">
              <a:solidFill>
                <a:srgbClr val="112590"/>
              </a:solidFill>
            </a:endParaRPr>
          </a:p>
          <a:p>
            <a:r>
              <a:rPr lang="es-MX" sz="1400" b="1" dirty="0" smtClean="0">
                <a:solidFill>
                  <a:srgbClr val="112590"/>
                </a:solidFill>
              </a:rPr>
              <a:t>12.- Informe de acciones para dar cumplimiento a los Acuerdos referentes al cierre de la Administración pública federal 2006-2012.</a:t>
            </a:r>
          </a:p>
          <a:p>
            <a:r>
              <a:rPr lang="es-ES" sz="1400" b="1" dirty="0" smtClean="0">
                <a:solidFill>
                  <a:srgbClr val="112590"/>
                </a:solidFill>
              </a:rPr>
              <a:t> </a:t>
            </a:r>
            <a:endParaRPr lang="es-MX" sz="1400" b="1" dirty="0" smtClean="0">
              <a:solidFill>
                <a:srgbClr val="112590"/>
              </a:solidFill>
            </a:endParaRPr>
          </a:p>
          <a:p>
            <a:r>
              <a:rPr lang="es-MX" sz="1400" b="1" dirty="0" smtClean="0">
                <a:solidFill>
                  <a:srgbClr val="112590"/>
                </a:solidFill>
              </a:rPr>
              <a:t>13.- Asuntos Generales</a:t>
            </a:r>
          </a:p>
          <a:p>
            <a:pPr>
              <a:spcBef>
                <a:spcPts val="400"/>
              </a:spcBef>
              <a:spcAft>
                <a:spcPts val="400"/>
              </a:spcAft>
            </a:pPr>
            <a:r>
              <a:rPr lang="es-ES" sz="1300" b="1" dirty="0" smtClean="0">
                <a:solidFill>
                  <a:srgbClr val="112590"/>
                </a:solidFill>
                <a:latin typeface="Arial" pitchFamily="34" charset="0"/>
                <a:cs typeface="Arial" pitchFamily="34" charset="0"/>
              </a:rPr>
              <a:t> </a:t>
            </a:r>
            <a:endParaRPr lang="es-MX" sz="1300" b="1" dirty="0" smtClean="0">
              <a:solidFill>
                <a:srgbClr val="112590"/>
              </a:solidFill>
              <a:latin typeface="Arial" pitchFamily="34" charset="0"/>
              <a:cs typeface="Arial" pitchFamily="34" charset="0"/>
            </a:endParaRPr>
          </a:p>
        </p:txBody>
      </p:sp>
      <p:sp>
        <p:nvSpPr>
          <p:cNvPr id="3" name="2 Rectángulo"/>
          <p:cNvSpPr/>
          <p:nvPr/>
        </p:nvSpPr>
        <p:spPr>
          <a:xfrm>
            <a:off x="3624511" y="44624"/>
            <a:ext cx="1883593" cy="400110"/>
          </a:xfrm>
          <a:prstGeom prst="rect">
            <a:avLst/>
          </a:prstGeom>
        </p:spPr>
        <p:txBody>
          <a:bodyPr wrap="none">
            <a:spAutoFit/>
          </a:bodyPr>
          <a:lstStyle/>
          <a:p>
            <a:r>
              <a:rPr lang="es-ES_tradnl" sz="2000" b="1" dirty="0" smtClean="0">
                <a:solidFill>
                  <a:srgbClr val="112590"/>
                </a:solidFill>
                <a:effectLst>
                  <a:reflection blurRad="6350" stA="55000" endA="300" endPos="45500" dir="5400000" sy="-100000" algn="bl" rotWithShape="0"/>
                </a:effectLst>
                <a:latin typeface="Arial Rounded MT Bold"/>
                <a:cs typeface="Arial Rounded MT Bold"/>
              </a:rPr>
              <a:t>Orden del Día</a:t>
            </a:r>
            <a:endParaRPr lang="es-MX" sz="2000" dirty="0">
              <a:solidFill>
                <a:srgbClr val="112590"/>
              </a:solidFill>
            </a:endParaRPr>
          </a:p>
        </p:txBody>
      </p:sp>
    </p:spTree>
    <p:extLst>
      <p:ext uri="{BB962C8B-B14F-4D97-AF65-F5344CB8AC3E}">
        <p14:creationId xmlns="" xmlns:p14="http://schemas.microsoft.com/office/powerpoint/2010/main" val="210504059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4 Rectángulo"/>
          <p:cNvSpPr/>
          <p:nvPr/>
        </p:nvSpPr>
        <p:spPr>
          <a:xfrm>
            <a:off x="-49496" y="1052736"/>
            <a:ext cx="9230008" cy="400110"/>
          </a:xfrm>
          <a:prstGeom prst="rect">
            <a:avLst/>
          </a:prstGeom>
        </p:spPr>
        <p:txBody>
          <a:bodyPr wrap="square">
            <a:spAutoFit/>
          </a:bodyPr>
          <a:lstStyle/>
          <a:p>
            <a:pPr algn="ctr" fontAlgn="base">
              <a:spcBef>
                <a:spcPct val="0"/>
              </a:spcBef>
              <a:spcAft>
                <a:spcPct val="0"/>
              </a:spcAft>
            </a:pPr>
            <a:r>
              <a:rPr lang="es-MX" sz="2000" b="1" u="none" dirty="0" smtClean="0">
                <a:solidFill>
                  <a:srgbClr val="000099"/>
                </a:solidFill>
                <a:latin typeface="Arial Rounded MT Bold"/>
                <a:cs typeface="Arial Rounded MT Bold"/>
              </a:rPr>
              <a:t>1. Convenio </a:t>
            </a:r>
            <a:r>
              <a:rPr lang="es-MX" sz="2000" b="1" u="none" dirty="0">
                <a:solidFill>
                  <a:srgbClr val="000099"/>
                </a:solidFill>
                <a:latin typeface="Arial Rounded MT Bold"/>
                <a:cs typeface="Arial Rounded MT Bold"/>
              </a:rPr>
              <a:t>CIMAV-The University of Texas at </a:t>
            </a:r>
            <a:r>
              <a:rPr lang="es-MX" sz="2000" b="1" u="none" dirty="0" smtClean="0">
                <a:solidFill>
                  <a:srgbClr val="000099"/>
                </a:solidFill>
                <a:latin typeface="Arial Rounded MT Bold"/>
                <a:cs typeface="Arial Rounded MT Bold"/>
              </a:rPr>
              <a:t>Dallas </a:t>
            </a:r>
            <a:r>
              <a:rPr lang="es-MX" b="1" u="none" dirty="0" smtClean="0">
                <a:solidFill>
                  <a:srgbClr val="FF0000"/>
                </a:solidFill>
                <a:latin typeface="Arial Rounded MT Bold"/>
                <a:cs typeface="Arial Rounded MT Bold"/>
              </a:rPr>
              <a:t>(Nanotecnología)</a:t>
            </a:r>
            <a:r>
              <a:rPr lang="es-MX" b="1" u="none" dirty="0" smtClean="0">
                <a:solidFill>
                  <a:srgbClr val="FF0000"/>
                </a:solidFill>
                <a:cs typeface="Arial" charset="0"/>
              </a:rPr>
              <a:t> </a:t>
            </a:r>
            <a:endParaRPr lang="es-MX" b="1" u="none" dirty="0">
              <a:solidFill>
                <a:srgbClr val="FF0000"/>
              </a:solidFill>
              <a:cs typeface="Arial" charset="0"/>
            </a:endParaRPr>
          </a:p>
        </p:txBody>
      </p:sp>
      <p:sp>
        <p:nvSpPr>
          <p:cNvPr id="13" name="6 Rectángulo"/>
          <p:cNvSpPr/>
          <p:nvPr/>
        </p:nvSpPr>
        <p:spPr>
          <a:xfrm>
            <a:off x="750417" y="2637576"/>
            <a:ext cx="6443860" cy="369332"/>
          </a:xfrm>
          <a:prstGeom prst="rect">
            <a:avLst/>
          </a:prstGeom>
        </p:spPr>
        <p:txBody>
          <a:bodyPr wrap="square">
            <a:spAutoFit/>
          </a:bodyPr>
          <a:lstStyle/>
          <a:p>
            <a:pPr algn="l" fontAlgn="base">
              <a:spcBef>
                <a:spcPct val="0"/>
              </a:spcBef>
              <a:spcAft>
                <a:spcPct val="0"/>
              </a:spcAft>
            </a:pPr>
            <a:endParaRPr lang="es-MX" sz="1800" b="1" i="1" u="none" dirty="0" smtClean="0">
              <a:solidFill>
                <a:srgbClr val="333399"/>
              </a:solidFill>
              <a:latin typeface="Arial Rounded MT Bold"/>
              <a:cs typeface="Arial Rounded MT Bold"/>
            </a:endParaRPr>
          </a:p>
        </p:txBody>
      </p:sp>
      <p:sp>
        <p:nvSpPr>
          <p:cNvPr id="21" name="2 CuadroTexto"/>
          <p:cNvSpPr txBox="1"/>
          <p:nvPr/>
        </p:nvSpPr>
        <p:spPr>
          <a:xfrm>
            <a:off x="1680641" y="4372406"/>
            <a:ext cx="6017254" cy="370657"/>
          </a:xfrm>
          <a:prstGeom prst="rect">
            <a:avLst/>
          </a:prstGeom>
          <a:noFill/>
        </p:spPr>
        <p:txBody>
          <a:bodyPr wrap="square" rtlCol="0">
            <a:spAutoFit/>
          </a:bodyPr>
          <a:lstStyle/>
          <a:p>
            <a:pPr algn="ctr"/>
            <a:endParaRPr lang="es-MX" sz="2000" i="1" u="none" dirty="0">
              <a:solidFill>
                <a:srgbClr val="FF0000"/>
              </a:solidFill>
              <a:latin typeface="Bookman Old Style" pitchFamily="18" charset="0"/>
            </a:endParaRPr>
          </a:p>
        </p:txBody>
      </p:sp>
      <p:sp>
        <p:nvSpPr>
          <p:cNvPr id="24" name="5 Rectángulo redondeado"/>
          <p:cNvSpPr/>
          <p:nvPr/>
        </p:nvSpPr>
        <p:spPr bwMode="auto">
          <a:xfrm>
            <a:off x="4309538" y="4837757"/>
            <a:ext cx="3427303" cy="132957"/>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latin typeface="Arial" pitchFamily="34" charset="0"/>
            </a:endParaRPr>
          </a:p>
        </p:txBody>
      </p:sp>
      <p:sp>
        <p:nvSpPr>
          <p:cNvPr id="26" name="7 Rectángulo"/>
          <p:cNvSpPr/>
          <p:nvPr/>
        </p:nvSpPr>
        <p:spPr bwMode="auto">
          <a:xfrm>
            <a:off x="6519759" y="4592616"/>
            <a:ext cx="1538391" cy="137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latin typeface="Arial" pitchFamily="34" charset="0"/>
            </a:endParaRPr>
          </a:p>
        </p:txBody>
      </p:sp>
      <p:sp>
        <p:nvSpPr>
          <p:cNvPr id="2" name="TextBox 1"/>
          <p:cNvSpPr txBox="1"/>
          <p:nvPr/>
        </p:nvSpPr>
        <p:spPr>
          <a:xfrm>
            <a:off x="122644" y="2485723"/>
            <a:ext cx="8481809" cy="594009"/>
          </a:xfrm>
          <a:prstGeom prst="rect">
            <a:avLst/>
          </a:prstGeom>
          <a:noFill/>
        </p:spPr>
        <p:txBody>
          <a:bodyPr wrap="none" rtlCol="0">
            <a:spAutoFit/>
          </a:bodyPr>
          <a:lstStyle/>
          <a:p>
            <a:pPr algn="ctr">
              <a:lnSpc>
                <a:spcPct val="80000"/>
              </a:lnSpc>
            </a:pPr>
            <a:r>
              <a:rPr lang="en-US" sz="2200" b="1" dirty="0">
                <a:solidFill>
                  <a:srgbClr val="000099"/>
                </a:solidFill>
                <a:latin typeface="Arial Rounded MT Bold"/>
                <a:cs typeface="Arial Rounded MT Bold"/>
              </a:rPr>
              <a:t>2. </a:t>
            </a:r>
            <a:r>
              <a:rPr lang="en-US" sz="2200" b="1" dirty="0" err="1">
                <a:solidFill>
                  <a:srgbClr val="000099"/>
                </a:solidFill>
                <a:latin typeface="Arial Rounded MT Bold"/>
                <a:cs typeface="Arial Rounded MT Bold"/>
              </a:rPr>
              <a:t>Convenio</a:t>
            </a:r>
            <a:r>
              <a:rPr lang="en-US" sz="2200" b="1" dirty="0">
                <a:solidFill>
                  <a:srgbClr val="000099"/>
                </a:solidFill>
                <a:latin typeface="Arial Rounded MT Bold"/>
                <a:cs typeface="Arial Rounded MT Bold"/>
              </a:rPr>
              <a:t> CIMAV, CIQA e </a:t>
            </a:r>
            <a:r>
              <a:rPr lang="en-US" sz="2200" b="1" dirty="0" err="1" smtClean="0">
                <a:solidFill>
                  <a:srgbClr val="000099"/>
                </a:solidFill>
                <a:latin typeface="Arial Rounded MT Bold"/>
                <a:cs typeface="Arial Rounded MT Bold"/>
              </a:rPr>
              <a:t>IPICyT</a:t>
            </a:r>
            <a:r>
              <a:rPr lang="en-US" sz="2200" b="1" dirty="0" smtClean="0">
                <a:solidFill>
                  <a:srgbClr val="000099"/>
                </a:solidFill>
                <a:latin typeface="Arial Rounded MT Bold"/>
                <a:cs typeface="Arial Rounded MT Bold"/>
              </a:rPr>
              <a:t>–Universidad </a:t>
            </a:r>
            <a:r>
              <a:rPr lang="en-US" sz="2200" b="1" dirty="0">
                <a:solidFill>
                  <a:srgbClr val="000099"/>
                </a:solidFill>
                <a:latin typeface="Arial Rounded MT Bold"/>
                <a:cs typeface="Arial Rounded MT Bold"/>
              </a:rPr>
              <a:t>de Sao </a:t>
            </a:r>
            <a:r>
              <a:rPr lang="en-US" sz="2200" b="1" dirty="0" smtClean="0">
                <a:solidFill>
                  <a:srgbClr val="000099"/>
                </a:solidFill>
                <a:latin typeface="Arial Rounded MT Bold"/>
                <a:cs typeface="Arial Rounded MT Bold"/>
              </a:rPr>
              <a:t>Paulo</a:t>
            </a:r>
          </a:p>
          <a:p>
            <a:pPr algn="ctr">
              <a:lnSpc>
                <a:spcPct val="80000"/>
              </a:lnSpc>
            </a:pPr>
            <a:r>
              <a:rPr lang="en-US" b="1" dirty="0" smtClean="0">
                <a:solidFill>
                  <a:srgbClr val="FF0000"/>
                </a:solidFill>
                <a:latin typeface="Arial Rounded MT Bold"/>
                <a:cs typeface="Arial Rounded MT Bold"/>
              </a:rPr>
              <a:t>(Nanotecnología y </a:t>
            </a:r>
            <a:r>
              <a:rPr lang="en-US" b="1" dirty="0" err="1" smtClean="0">
                <a:solidFill>
                  <a:srgbClr val="FF0000"/>
                </a:solidFill>
                <a:latin typeface="Arial Rounded MT Bold"/>
                <a:cs typeface="Arial Rounded MT Bold"/>
              </a:rPr>
              <a:t>Materiales</a:t>
            </a:r>
            <a:r>
              <a:rPr lang="en-US" b="1" dirty="0" smtClean="0">
                <a:solidFill>
                  <a:srgbClr val="FF0000"/>
                </a:solidFill>
                <a:latin typeface="Arial Rounded MT Bold"/>
                <a:cs typeface="Arial Rounded MT Bold"/>
              </a:rPr>
              <a:t>)</a:t>
            </a:r>
            <a:endParaRPr lang="en-US" b="1" dirty="0">
              <a:solidFill>
                <a:srgbClr val="FF0000"/>
              </a:solidFill>
              <a:latin typeface="Arial Rounded MT Bold"/>
              <a:cs typeface="Arial Rounded MT Bold"/>
            </a:endParaRPr>
          </a:p>
        </p:txBody>
      </p:sp>
      <p:pic>
        <p:nvPicPr>
          <p:cNvPr id="19" name="18 Imagen" descr="CIMAV logo.tif"/>
          <p:cNvPicPr>
            <a:picLocks noChangeAspect="1"/>
          </p:cNvPicPr>
          <p:nvPr/>
        </p:nvPicPr>
        <p:blipFill>
          <a:blip r:embed="rId3" cstate="screen"/>
          <a:stretch>
            <a:fillRect/>
          </a:stretch>
        </p:blipFill>
        <p:spPr>
          <a:xfrm>
            <a:off x="1450093" y="4221088"/>
            <a:ext cx="1465723" cy="864096"/>
          </a:xfrm>
          <a:prstGeom prst="rect">
            <a:avLst/>
          </a:prstGeom>
          <a:solidFill>
            <a:schemeClr val="bg1"/>
          </a:solidFill>
        </p:spPr>
      </p:pic>
      <p:pic>
        <p:nvPicPr>
          <p:cNvPr id="4102" name="Picture 6" descr="http://b-dig.iie.org.mx/Images/LogoIPICYT.gif"/>
          <p:cNvPicPr>
            <a:picLocks noChangeAspect="1" noChangeArrowheads="1"/>
          </p:cNvPicPr>
          <p:nvPr/>
        </p:nvPicPr>
        <p:blipFill>
          <a:blip r:embed="rId4" cstate="screen"/>
          <a:srcRect/>
          <a:stretch>
            <a:fillRect/>
          </a:stretch>
        </p:blipFill>
        <p:spPr bwMode="auto">
          <a:xfrm>
            <a:off x="5378728" y="4149080"/>
            <a:ext cx="1497528" cy="936104"/>
          </a:xfrm>
          <a:prstGeom prst="rect">
            <a:avLst/>
          </a:prstGeom>
          <a:solidFill>
            <a:schemeClr val="bg1"/>
          </a:solidFill>
        </p:spPr>
      </p:pic>
      <p:pic>
        <p:nvPicPr>
          <p:cNvPr id="4104" name="Picture 8" descr="http://www.candelilla.org/es/images/logos/ciqa.gif"/>
          <p:cNvPicPr>
            <a:picLocks noChangeAspect="1" noChangeArrowheads="1"/>
          </p:cNvPicPr>
          <p:nvPr/>
        </p:nvPicPr>
        <p:blipFill>
          <a:blip r:embed="rId5" cstate="screen"/>
          <a:srcRect/>
          <a:stretch>
            <a:fillRect/>
          </a:stretch>
        </p:blipFill>
        <p:spPr bwMode="auto">
          <a:xfrm>
            <a:off x="3275856" y="4214136"/>
            <a:ext cx="1584176" cy="871048"/>
          </a:xfrm>
          <a:prstGeom prst="rect">
            <a:avLst/>
          </a:prstGeom>
          <a:solidFill>
            <a:schemeClr val="bg1"/>
          </a:solidFill>
        </p:spPr>
      </p:pic>
      <p:cxnSp>
        <p:nvCxnSpPr>
          <p:cNvPr id="18" name="17 Conector recto"/>
          <p:cNvCxnSpPr>
            <a:cxnSpLocks/>
          </p:cNvCxnSpPr>
          <p:nvPr/>
        </p:nvCxnSpPr>
        <p:spPr bwMode="auto">
          <a:xfrm flipV="1">
            <a:off x="862154" y="2420888"/>
            <a:ext cx="6912000" cy="0"/>
          </a:xfrm>
          <a:prstGeom prst="line">
            <a:avLst/>
          </a:prstGeom>
          <a:solidFill>
            <a:schemeClr val="accent1"/>
          </a:solidFill>
          <a:ln w="25400" cap="flat" cmpd="sng" algn="ctr">
            <a:solidFill>
              <a:schemeClr val="bg1"/>
            </a:solidFill>
            <a:prstDash val="solid"/>
            <a:round/>
            <a:headEnd type="oval" w="med" len="med"/>
            <a:tailEnd type="oval" w="med" len="med"/>
          </a:ln>
          <a:effectLst>
            <a:glow rad="101600">
              <a:schemeClr val="accent4">
                <a:alpha val="31000"/>
              </a:schemeClr>
            </a:glow>
            <a:outerShdw blurRad="63500" dist="35921" dir="2700000" algn="ctr" rotWithShape="0">
              <a:schemeClr val="bg2"/>
            </a:outerShdw>
          </a:effectLst>
          <a:extLst/>
        </p:spPr>
      </p:cxnSp>
      <p:sp>
        <p:nvSpPr>
          <p:cNvPr id="20" name="19 CuadroTexto"/>
          <p:cNvSpPr txBox="1"/>
          <p:nvPr/>
        </p:nvSpPr>
        <p:spPr>
          <a:xfrm>
            <a:off x="1547664" y="116632"/>
            <a:ext cx="7200800" cy="769441"/>
          </a:xfrm>
          <a:prstGeom prst="rect">
            <a:avLst/>
          </a:prstGeom>
          <a:noFill/>
        </p:spPr>
        <p:txBody>
          <a:bodyPr wrap="square" rtlCol="0">
            <a:spAutoFit/>
          </a:bodyPr>
          <a:lstStyle/>
          <a:p>
            <a:pPr algn="ctr"/>
            <a:r>
              <a:rPr lang="es-MX" sz="2200" b="1" dirty="0" smtClean="0">
                <a:solidFill>
                  <a:srgbClr val="000099"/>
                </a:solidFill>
                <a:latin typeface="Arial Rounded MT Bold"/>
                <a:cs typeface="Arial Rounded MT Bold"/>
              </a:rPr>
              <a:t>INTERNACIONALIZACIÓN DEL DOCTORADO EN EN EL CIMAV (Grado Dual)</a:t>
            </a:r>
            <a:endParaRPr lang="es-MX" sz="2200" b="1" dirty="0">
              <a:solidFill>
                <a:srgbClr val="000099"/>
              </a:solidFill>
              <a:latin typeface="Arial Rounded MT Bold"/>
              <a:cs typeface="Arial Rounded MT Bold"/>
            </a:endParaRPr>
          </a:p>
        </p:txBody>
      </p:sp>
      <p:cxnSp>
        <p:nvCxnSpPr>
          <p:cNvPr id="17" name="17 Conector recto"/>
          <p:cNvCxnSpPr/>
          <p:nvPr/>
        </p:nvCxnSpPr>
        <p:spPr bwMode="auto">
          <a:xfrm>
            <a:off x="827584" y="5229200"/>
            <a:ext cx="7056784" cy="0"/>
          </a:xfrm>
          <a:prstGeom prst="line">
            <a:avLst/>
          </a:prstGeom>
          <a:solidFill>
            <a:schemeClr val="accent1"/>
          </a:solidFill>
          <a:ln w="25400" cap="flat" cmpd="sng" algn="ctr">
            <a:solidFill>
              <a:schemeClr val="bg1"/>
            </a:solidFill>
            <a:prstDash val="solid"/>
            <a:round/>
            <a:headEnd type="oval" w="med" len="med"/>
            <a:tailEnd type="oval" w="med" len="med"/>
          </a:ln>
          <a:effectLst>
            <a:glow rad="101600">
              <a:schemeClr val="accent2">
                <a:alpha val="38000"/>
              </a:schemeClr>
            </a:glow>
            <a:outerShdw blurRad="63500" dist="35921" dir="2700000" algn="ctr" rotWithShape="0">
              <a:schemeClr val="bg2"/>
            </a:outerShdw>
          </a:effectLst>
          <a:extLst/>
        </p:spPr>
      </p:cxnSp>
      <p:sp>
        <p:nvSpPr>
          <p:cNvPr id="4" name="Rectangle 3"/>
          <p:cNvSpPr/>
          <p:nvPr/>
        </p:nvSpPr>
        <p:spPr>
          <a:xfrm>
            <a:off x="-252536" y="5289738"/>
            <a:ext cx="9289032" cy="569387"/>
          </a:xfrm>
          <a:prstGeom prst="rect">
            <a:avLst/>
          </a:prstGeom>
        </p:spPr>
        <p:txBody>
          <a:bodyPr wrap="square">
            <a:spAutoFit/>
          </a:bodyPr>
          <a:lstStyle/>
          <a:p>
            <a:pPr algn="ctr">
              <a:lnSpc>
                <a:spcPct val="80000"/>
              </a:lnSpc>
            </a:pPr>
            <a:r>
              <a:rPr lang="en-US" sz="2000" b="1" dirty="0">
                <a:solidFill>
                  <a:srgbClr val="000099"/>
                </a:solidFill>
                <a:latin typeface="Arial Rounded MT Bold"/>
                <a:cs typeface="Arial Rounded MT Bold"/>
              </a:rPr>
              <a:t>3. </a:t>
            </a:r>
            <a:r>
              <a:rPr lang="en-US" sz="2000" b="1" dirty="0" err="1">
                <a:solidFill>
                  <a:srgbClr val="000099"/>
                </a:solidFill>
                <a:latin typeface="Arial Rounded MT Bold"/>
                <a:cs typeface="Arial Rounded MT Bold"/>
              </a:rPr>
              <a:t>Convenio</a:t>
            </a:r>
            <a:r>
              <a:rPr lang="en-US" sz="2000" b="1" dirty="0">
                <a:solidFill>
                  <a:srgbClr val="000099"/>
                </a:solidFill>
                <a:latin typeface="Arial Rounded MT Bold"/>
                <a:cs typeface="Arial Rounded MT Bold"/>
              </a:rPr>
              <a:t> </a:t>
            </a:r>
            <a:r>
              <a:rPr lang="en-US" sz="2000" b="1" dirty="0" smtClean="0">
                <a:solidFill>
                  <a:srgbClr val="000099"/>
                </a:solidFill>
                <a:latin typeface="Arial Rounded MT Bold"/>
                <a:cs typeface="Arial Rounded MT Bold"/>
              </a:rPr>
              <a:t>CIMAV – Universidad de </a:t>
            </a:r>
            <a:r>
              <a:rPr lang="en-US" sz="2000" b="1" dirty="0">
                <a:solidFill>
                  <a:srgbClr val="000099"/>
                </a:solidFill>
                <a:latin typeface="Arial Rounded MT Bold"/>
                <a:cs typeface="Arial Rounded MT Bold"/>
              </a:rPr>
              <a:t>C</a:t>
            </a:r>
            <a:r>
              <a:rPr lang="en-US" sz="2000" b="1" dirty="0" smtClean="0">
                <a:solidFill>
                  <a:srgbClr val="000099"/>
                </a:solidFill>
                <a:latin typeface="Arial Rounded MT Bold"/>
                <a:cs typeface="Arial Rounded MT Bold"/>
              </a:rPr>
              <a:t>halmers </a:t>
            </a:r>
            <a:r>
              <a:rPr lang="en-US" sz="2000" b="1" dirty="0" err="1">
                <a:solidFill>
                  <a:srgbClr val="000099"/>
                </a:solidFill>
                <a:latin typeface="Arial Rounded MT Bold"/>
                <a:cs typeface="Arial Rounded MT Bold"/>
              </a:rPr>
              <a:t>G</a:t>
            </a:r>
            <a:r>
              <a:rPr lang="en-US" sz="2000" b="1" dirty="0" err="1" smtClean="0">
                <a:solidFill>
                  <a:srgbClr val="000099"/>
                </a:solidFill>
                <a:latin typeface="Arial Rounded MT Bold"/>
                <a:cs typeface="Arial Rounded MT Bold"/>
              </a:rPr>
              <a:t>otenburgo</a:t>
            </a:r>
            <a:r>
              <a:rPr lang="en-US" sz="2000" b="1" dirty="0" smtClean="0">
                <a:solidFill>
                  <a:srgbClr val="000099"/>
                </a:solidFill>
                <a:latin typeface="Arial Rounded MT Bold"/>
                <a:cs typeface="Arial Rounded MT Bold"/>
              </a:rPr>
              <a:t> </a:t>
            </a:r>
            <a:r>
              <a:rPr lang="en-US" sz="2000" b="1" dirty="0" err="1" smtClean="0">
                <a:solidFill>
                  <a:srgbClr val="000099"/>
                </a:solidFill>
                <a:latin typeface="Arial Rounded MT Bold"/>
                <a:cs typeface="Arial Rounded MT Bold"/>
              </a:rPr>
              <a:t>Suecia</a:t>
            </a:r>
            <a:r>
              <a:rPr lang="en-US" sz="2000" b="1" dirty="0" smtClean="0">
                <a:solidFill>
                  <a:srgbClr val="000099"/>
                </a:solidFill>
                <a:latin typeface="Arial Rounded MT Bold"/>
                <a:cs typeface="Arial Rounded MT Bold"/>
              </a:rPr>
              <a:t>        </a:t>
            </a:r>
            <a:r>
              <a:rPr lang="en-US" b="1" dirty="0" smtClean="0">
                <a:solidFill>
                  <a:srgbClr val="FF0000"/>
                </a:solidFill>
                <a:latin typeface="Arial Rounded MT Bold"/>
                <a:cs typeface="Arial Rounded MT Bold"/>
              </a:rPr>
              <a:t>(</a:t>
            </a:r>
            <a:r>
              <a:rPr lang="en-US" b="1" dirty="0">
                <a:solidFill>
                  <a:srgbClr val="FF0000"/>
                </a:solidFill>
                <a:latin typeface="Arial Rounded MT Bold"/>
                <a:cs typeface="Arial Rounded MT Bold"/>
              </a:rPr>
              <a:t>Nanotecnología y </a:t>
            </a:r>
            <a:r>
              <a:rPr lang="en-US" b="1" dirty="0" err="1">
                <a:solidFill>
                  <a:srgbClr val="FF0000"/>
                </a:solidFill>
                <a:latin typeface="Arial Rounded MT Bold"/>
                <a:cs typeface="Arial Rounded MT Bold"/>
              </a:rPr>
              <a:t>Materiales</a:t>
            </a:r>
            <a:r>
              <a:rPr lang="en-US" b="1" dirty="0">
                <a:solidFill>
                  <a:srgbClr val="FF0000"/>
                </a:solidFill>
                <a:latin typeface="Arial Rounded MT Bold"/>
                <a:cs typeface="Arial Rounded MT Bold"/>
              </a:rPr>
              <a:t>)</a:t>
            </a:r>
          </a:p>
        </p:txBody>
      </p:sp>
      <p:pic>
        <p:nvPicPr>
          <p:cNvPr id="23" name="Picture 1"/>
          <p:cNvPicPr>
            <a:picLocks noChangeAspect="1" noChangeArrowheads="1"/>
          </p:cNvPicPr>
          <p:nvPr/>
        </p:nvPicPr>
        <p:blipFill>
          <a:blip r:embed="rId6" cstate="screen">
            <a:lum contrast="10000"/>
          </a:blip>
          <a:srcRect/>
          <a:stretch>
            <a:fillRect/>
          </a:stretch>
        </p:blipFill>
        <p:spPr bwMode="auto">
          <a:xfrm>
            <a:off x="1402928" y="3058169"/>
            <a:ext cx="6121400" cy="1018903"/>
          </a:xfrm>
          <a:prstGeom prst="rect">
            <a:avLst/>
          </a:prstGeom>
          <a:noFill/>
          <a:ln w="9525">
            <a:noFill/>
            <a:miter lim="800000"/>
            <a:headEnd/>
            <a:tailEnd/>
          </a:ln>
          <a:effectLst/>
        </p:spPr>
      </p:pic>
      <p:pic>
        <p:nvPicPr>
          <p:cNvPr id="5" name="Picture 4" descr="Captura de pantalla 2012-04-02 a las 21.42.38.png"/>
          <p:cNvPicPr>
            <a:picLocks noChangeAspect="1"/>
          </p:cNvPicPr>
          <p:nvPr/>
        </p:nvPicPr>
        <p:blipFill rotWithShape="1">
          <a:blip r:embed="rId7" cstate="screen">
            <a:extLst>
              <a:ext uri="{28A0092B-C50C-407E-A947-70E740481C1C}">
                <a14:useLocalDpi xmlns="" xmlns:a14="http://schemas.microsoft.com/office/drawing/2010/main" val="0"/>
              </a:ext>
            </a:extLst>
          </a:blip>
          <a:srcRect/>
          <a:stretch/>
        </p:blipFill>
        <p:spPr>
          <a:xfrm>
            <a:off x="4932040" y="1532508"/>
            <a:ext cx="1765300" cy="744364"/>
          </a:xfrm>
          <a:prstGeom prst="rect">
            <a:avLst/>
          </a:prstGeom>
        </p:spPr>
      </p:pic>
      <p:pic>
        <p:nvPicPr>
          <p:cNvPr id="7" name="Picture 6" descr="Captura de pantalla 2012-04-02 a las 21.47.22.png"/>
          <p:cNvPicPr>
            <a:picLocks noChangeAspect="1"/>
          </p:cNvPicPr>
          <p:nvPr/>
        </p:nvPicPr>
        <p:blipFill rotWithShape="1">
          <a:blip r:embed="rId8" cstate="screen">
            <a:extLst>
              <a:ext uri="{28A0092B-C50C-407E-A947-70E740481C1C}">
                <a14:useLocalDpi xmlns="" xmlns:a14="http://schemas.microsoft.com/office/drawing/2010/main" val="0"/>
              </a:ext>
            </a:extLst>
          </a:blip>
          <a:srcRect/>
          <a:stretch/>
        </p:blipFill>
        <p:spPr>
          <a:xfrm>
            <a:off x="1946154" y="5877272"/>
            <a:ext cx="2049782" cy="792088"/>
          </a:xfrm>
          <a:prstGeom prst="rect">
            <a:avLst/>
          </a:prstGeom>
        </p:spPr>
      </p:pic>
      <p:pic>
        <p:nvPicPr>
          <p:cNvPr id="27" name="18 Imagen" descr="CIMAV logo.tif"/>
          <p:cNvPicPr>
            <a:picLocks noChangeAspect="1"/>
          </p:cNvPicPr>
          <p:nvPr/>
        </p:nvPicPr>
        <p:blipFill>
          <a:blip r:embed="rId3" cstate="screen"/>
          <a:stretch>
            <a:fillRect/>
          </a:stretch>
        </p:blipFill>
        <p:spPr>
          <a:xfrm>
            <a:off x="5436096" y="5877272"/>
            <a:ext cx="1872208" cy="792088"/>
          </a:xfrm>
          <a:prstGeom prst="rect">
            <a:avLst/>
          </a:prstGeom>
          <a:solidFill>
            <a:schemeClr val="bg1"/>
          </a:solidFill>
        </p:spPr>
      </p:pic>
      <p:pic>
        <p:nvPicPr>
          <p:cNvPr id="28" name="18 Imagen" descr="CIMAV logo.tif"/>
          <p:cNvPicPr>
            <a:picLocks noChangeAspect="1"/>
          </p:cNvPicPr>
          <p:nvPr/>
        </p:nvPicPr>
        <p:blipFill>
          <a:blip r:embed="rId3" cstate="screen"/>
          <a:stretch>
            <a:fillRect/>
          </a:stretch>
        </p:blipFill>
        <p:spPr>
          <a:xfrm>
            <a:off x="1666117" y="1412776"/>
            <a:ext cx="1465723" cy="864096"/>
          </a:xfrm>
          <a:prstGeom prst="rect">
            <a:avLst/>
          </a:prstGeom>
          <a:solidFill>
            <a:schemeClr val="bg1"/>
          </a:solidFill>
        </p:spPr>
      </p:pic>
    </p:spTree>
    <p:extLst>
      <p:ext uri="{BB962C8B-B14F-4D97-AF65-F5344CB8AC3E}">
        <p14:creationId xmlns="" xmlns:p14="http://schemas.microsoft.com/office/powerpoint/2010/main" val="271476512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Rectangle 37"/>
          <p:cNvSpPr>
            <a:spLocks noChangeArrowheads="1"/>
          </p:cNvSpPr>
          <p:nvPr/>
        </p:nvSpPr>
        <p:spPr bwMode="auto">
          <a:xfrm>
            <a:off x="0" y="0"/>
            <a:ext cx="9144000" cy="1114425"/>
          </a:xfrm>
          <a:prstGeom prst="rect">
            <a:avLst/>
          </a:prstGeom>
          <a:solidFill>
            <a:schemeClr val="bg1"/>
          </a:solidFill>
          <a:ln w="9525">
            <a:noFill/>
            <a:miter lim="800000"/>
            <a:headEnd/>
            <a:tailEnd/>
          </a:ln>
        </p:spPr>
        <p:txBody>
          <a:bodyPr wrap="none" anchor="ctr"/>
          <a:lstStyle/>
          <a:p>
            <a:pPr algn="r"/>
            <a:endParaRPr lang="es-MX"/>
          </a:p>
        </p:txBody>
      </p:sp>
      <p:pic>
        <p:nvPicPr>
          <p:cNvPr id="22537" name="Picture 38" descr="firma_conacyt">
            <a:hlinkClick r:id="rId3"/>
          </p:cNvPr>
          <p:cNvPicPr>
            <a:picLocks noChangeAspect="1" noChangeArrowheads="1"/>
          </p:cNvPicPr>
          <p:nvPr/>
        </p:nvPicPr>
        <p:blipFill>
          <a:blip r:embed="rId4" cstate="print"/>
          <a:srcRect/>
          <a:stretch>
            <a:fillRect/>
          </a:stretch>
        </p:blipFill>
        <p:spPr bwMode="auto">
          <a:xfrm>
            <a:off x="1783126" y="1196752"/>
            <a:ext cx="1708754" cy="1008112"/>
          </a:xfrm>
          <a:prstGeom prst="rect">
            <a:avLst/>
          </a:prstGeom>
          <a:noFill/>
          <a:ln w="9525">
            <a:noFill/>
            <a:miter lim="800000"/>
            <a:headEnd/>
            <a:tailEnd/>
          </a:ln>
        </p:spPr>
      </p:pic>
      <p:pic>
        <p:nvPicPr>
          <p:cNvPr id="22538" name="Picture 3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660232" y="0"/>
            <a:ext cx="1893066" cy="1081658"/>
          </a:xfrm>
          <a:prstGeom prst="rect">
            <a:avLst/>
          </a:prstGeom>
          <a:solidFill>
            <a:schemeClr val="bg1"/>
          </a:solidFill>
          <a:ln w="9525">
            <a:noFill/>
            <a:miter lim="800000"/>
            <a:headEnd/>
            <a:tailEnd/>
          </a:ln>
        </p:spPr>
      </p:pic>
      <p:pic>
        <p:nvPicPr>
          <p:cNvPr id="22540" name="Picture 41" descr="lg_i2t2"/>
          <p:cNvPicPr>
            <a:picLocks noChangeAspect="1" noChangeArrowheads="1"/>
          </p:cNvPicPr>
          <p:nvPr/>
        </p:nvPicPr>
        <p:blipFill>
          <a:blip r:embed="rId6" cstate="print"/>
          <a:srcRect/>
          <a:stretch>
            <a:fillRect/>
          </a:stretch>
        </p:blipFill>
        <p:spPr bwMode="auto">
          <a:xfrm>
            <a:off x="5652120" y="1196752"/>
            <a:ext cx="1656184" cy="1008112"/>
          </a:xfrm>
          <a:prstGeom prst="rect">
            <a:avLst/>
          </a:prstGeom>
          <a:solidFill>
            <a:schemeClr val="bg1"/>
          </a:solidFill>
          <a:ln w="9525">
            <a:noFill/>
            <a:miter lim="800000"/>
            <a:headEnd/>
            <a:tailEnd/>
          </a:ln>
        </p:spPr>
      </p:pic>
      <p:sp>
        <p:nvSpPr>
          <p:cNvPr id="20594" name="Text Box 114"/>
          <p:cNvSpPr txBox="1">
            <a:spLocks noChangeArrowheads="1"/>
          </p:cNvSpPr>
          <p:nvPr/>
        </p:nvSpPr>
        <p:spPr bwMode="auto">
          <a:xfrm>
            <a:off x="683568" y="2361074"/>
            <a:ext cx="7961617" cy="707886"/>
          </a:xfrm>
          <a:prstGeom prst="rect">
            <a:avLst/>
          </a:prstGeom>
          <a:solidFill>
            <a:srgbClr val="003399"/>
          </a:solidFill>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s-ES" sz="2000" u="none" dirty="0" smtClean="0">
                <a:solidFill>
                  <a:schemeClr val="bg1"/>
                </a:solidFill>
                <a:latin typeface="Arial Rounded MT Bold"/>
                <a:cs typeface="Arial Rounded MT Bold"/>
              </a:rPr>
              <a:t>103 ESTUDIANTES GRADUADOS</a:t>
            </a:r>
          </a:p>
          <a:p>
            <a:pPr algn="ctr">
              <a:defRPr/>
            </a:pPr>
            <a:r>
              <a:rPr lang="es-ES" sz="2000" u="none" dirty="0" smtClean="0">
                <a:solidFill>
                  <a:schemeClr val="bg1"/>
                </a:solidFill>
                <a:latin typeface="Arial Rounded MT Bold"/>
                <a:cs typeface="Arial Rounded MT Bold"/>
              </a:rPr>
              <a:t>(Septiembre 2011- 4ª generación-</a:t>
            </a:r>
            <a:r>
              <a:rPr lang="es-ES" sz="2000" dirty="0" smtClean="0">
                <a:solidFill>
                  <a:schemeClr val="bg1"/>
                </a:solidFill>
                <a:latin typeface="Arial Rounded MT Bold"/>
                <a:cs typeface="Arial Rounded MT Bold"/>
              </a:rPr>
              <a:t>29</a:t>
            </a:r>
            <a:r>
              <a:rPr lang="es-ES" sz="2000" u="none" dirty="0" smtClean="0">
                <a:solidFill>
                  <a:schemeClr val="bg1"/>
                </a:solidFill>
                <a:latin typeface="Arial Rounded MT Bold"/>
                <a:cs typeface="Arial Rounded MT Bold"/>
              </a:rPr>
              <a:t> alumnos</a:t>
            </a:r>
            <a:r>
              <a:rPr lang="es-ES" sz="2000" u="none" dirty="0" smtClean="0">
                <a:solidFill>
                  <a:schemeClr val="bg1"/>
                </a:solidFill>
                <a:latin typeface="Arial" pitchFamily="34" charset="0"/>
              </a:rPr>
              <a:t>)</a:t>
            </a:r>
            <a:endParaRPr lang="es-ES" sz="2000" u="none" dirty="0">
              <a:solidFill>
                <a:schemeClr val="bg1"/>
              </a:solidFill>
              <a:latin typeface="Arial" pitchFamily="34" charset="0"/>
            </a:endParaRPr>
          </a:p>
        </p:txBody>
      </p:sp>
      <p:sp>
        <p:nvSpPr>
          <p:cNvPr id="14" name="TextBox 13"/>
          <p:cNvSpPr txBox="1"/>
          <p:nvPr/>
        </p:nvSpPr>
        <p:spPr>
          <a:xfrm>
            <a:off x="2483768" y="37073"/>
            <a:ext cx="3734282" cy="1015663"/>
          </a:xfrm>
          <a:prstGeom prst="rect">
            <a:avLst/>
          </a:prstGeom>
          <a:solidFill>
            <a:schemeClr val="bg1"/>
          </a:solidFill>
        </p:spPr>
        <p:txBody>
          <a:bodyPr wrap="square" rtlCol="0">
            <a:spAutoFit/>
          </a:bodyPr>
          <a:lstStyle/>
          <a:p>
            <a:pPr algn="ctr"/>
            <a:r>
              <a:rPr lang="es-MX" sz="2000" b="1" u="none" dirty="0" smtClean="0">
                <a:effectLst>
                  <a:reflection blurRad="6350" stA="55000" endA="300" endPos="45500" dir="5400000" sy="-100000" algn="bl" rotWithShape="0"/>
                </a:effectLst>
                <a:latin typeface="Arial Rounded MT Bold"/>
                <a:cs typeface="Arial Rounded MT Bold"/>
              </a:rPr>
              <a:t>MAESTRÍA EN</a:t>
            </a:r>
          </a:p>
          <a:p>
            <a:pPr algn="ctr"/>
            <a:r>
              <a:rPr lang="es-MX" sz="2000" b="1" u="none" dirty="0" smtClean="0">
                <a:effectLst>
                  <a:reflection blurRad="6350" stA="55000" endA="300" endPos="45500" dir="5400000" sy="-100000" algn="bl" rotWithShape="0"/>
                </a:effectLst>
                <a:latin typeface="Arial Rounded MT Bold"/>
                <a:cs typeface="Arial Rounded MT Bold"/>
              </a:rPr>
              <a:t>COMERCIALIZACIÓN</a:t>
            </a:r>
          </a:p>
          <a:p>
            <a:pPr algn="ctr"/>
            <a:r>
              <a:rPr lang="es-MX" sz="2000" b="1" u="none" dirty="0" smtClean="0">
                <a:effectLst>
                  <a:reflection blurRad="6350" stA="55000" endA="300" endPos="45500" dir="5400000" sy="-100000" algn="bl" rotWithShape="0"/>
                </a:effectLst>
                <a:latin typeface="Arial Rounded MT Bold"/>
                <a:cs typeface="Arial Rounded MT Bold"/>
              </a:rPr>
              <a:t>DE CIENCIA Y TECNOLOGÍA</a:t>
            </a:r>
            <a:endParaRPr lang="en-US" sz="2000" b="1" u="none" dirty="0">
              <a:effectLst>
                <a:reflection blurRad="6350" stA="55000" endA="300" endPos="45500" dir="5400000" sy="-100000" algn="bl" rotWithShape="0"/>
              </a:effectLst>
              <a:latin typeface="Arial Rounded MT Bold"/>
              <a:cs typeface="Arial Rounded MT Bold"/>
            </a:endParaRPr>
          </a:p>
        </p:txBody>
      </p:sp>
      <p:sp>
        <p:nvSpPr>
          <p:cNvPr id="106497" name="Rectangle 1"/>
          <p:cNvSpPr>
            <a:spLocks noChangeArrowheads="1"/>
          </p:cNvSpPr>
          <p:nvPr/>
        </p:nvSpPr>
        <p:spPr bwMode="auto">
          <a:xfrm>
            <a:off x="0" y="476672"/>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6499" name="Picture 3" descr="the university of texas at austin">
            <a:hlinkClick r:id="rId7"/>
          </p:cNvPr>
          <p:cNvPicPr>
            <a:picLocks noChangeAspect="1" noChangeArrowheads="1"/>
          </p:cNvPicPr>
          <p:nvPr/>
        </p:nvPicPr>
        <p:blipFill>
          <a:blip r:embed="rId8" cstate="print"/>
          <a:srcRect/>
          <a:stretch>
            <a:fillRect/>
          </a:stretch>
        </p:blipFill>
        <p:spPr bwMode="auto">
          <a:xfrm>
            <a:off x="609306" y="44624"/>
            <a:ext cx="1370406" cy="1008112"/>
          </a:xfrm>
          <a:prstGeom prst="rect">
            <a:avLst/>
          </a:prstGeom>
          <a:noFill/>
        </p:spPr>
      </p:pic>
      <p:pic>
        <p:nvPicPr>
          <p:cNvPr id="106500" name="Picture 4"/>
          <p:cNvPicPr>
            <a:picLocks noChangeAspect="1" noChangeArrowheads="1"/>
          </p:cNvPicPr>
          <p:nvPr/>
        </p:nvPicPr>
        <p:blipFill>
          <a:blip r:embed="rId9" cstate="print">
            <a:extLst>
              <a:ext uri="{28A0092B-C50C-407E-A947-70E740481C1C}">
                <a14:useLocalDpi xmlns="" xmlns:a14="http://schemas.microsoft.com/office/drawing/2010/main"/>
              </a:ext>
            </a:extLst>
          </a:blip>
          <a:srcRect/>
          <a:stretch>
            <a:fillRect/>
          </a:stretch>
        </p:blipFill>
        <p:spPr bwMode="auto">
          <a:xfrm>
            <a:off x="3441182" y="1196752"/>
            <a:ext cx="2210938" cy="1008112"/>
          </a:xfrm>
          <a:prstGeom prst="rect">
            <a:avLst/>
          </a:prstGeom>
          <a:noFill/>
          <a:ln w="9525">
            <a:noFill/>
            <a:miter lim="800000"/>
            <a:headEnd/>
            <a:tailEnd/>
          </a:ln>
        </p:spPr>
      </p:pic>
      <p:graphicFrame>
        <p:nvGraphicFramePr>
          <p:cNvPr id="16" name="20 Tabla"/>
          <p:cNvGraphicFramePr>
            <a:graphicFrameLocks noGrp="1"/>
          </p:cNvGraphicFramePr>
          <p:nvPr>
            <p:extLst>
              <p:ext uri="{D42A27DB-BD31-4B8C-83A1-F6EECF244321}">
                <p14:modId xmlns="" xmlns:p14="http://schemas.microsoft.com/office/powerpoint/2010/main" val="782044895"/>
              </p:ext>
            </p:extLst>
          </p:nvPr>
        </p:nvGraphicFramePr>
        <p:xfrm>
          <a:off x="323528" y="3875752"/>
          <a:ext cx="3424027" cy="2361560"/>
        </p:xfrm>
        <a:graphic>
          <a:graphicData uri="http://schemas.openxmlformats.org/drawingml/2006/table">
            <a:tbl>
              <a:tblPr/>
              <a:tblGrid>
                <a:gridCol w="2079987"/>
                <a:gridCol w="758448"/>
                <a:gridCol w="585592"/>
              </a:tblGrid>
              <a:tr h="375178">
                <a:tc>
                  <a:txBody>
                    <a:bodyPr/>
                    <a:lstStyle/>
                    <a:p>
                      <a:pPr algn="ctr" fontAlgn="ctr"/>
                      <a:r>
                        <a:rPr lang="es-MX" sz="1200" b="1" i="0" u="none" strike="noStrike" dirty="0" smtClean="0">
                          <a:solidFill>
                            <a:schemeClr val="bg1"/>
                          </a:solidFill>
                          <a:latin typeface="Calibri"/>
                        </a:rPr>
                        <a:t>TIPO </a:t>
                      </a:r>
                      <a:r>
                        <a:rPr lang="es-MX" sz="1200" b="1" i="0" u="none" strike="noStrike" dirty="0">
                          <a:solidFill>
                            <a:schemeClr val="bg1"/>
                          </a:solidFill>
                          <a:latin typeface="Calibri"/>
                        </a:rPr>
                        <a:t>DE ORGANIZACIÓN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s-MX" sz="1200" b="1" i="0" u="none" strike="noStrike" dirty="0">
                          <a:solidFill>
                            <a:schemeClr val="bg1"/>
                          </a:solidFill>
                          <a:latin typeface="Calibri"/>
                        </a:rPr>
                        <a:t>ALUMNOS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s-MX" sz="1200" b="1" i="0" u="none" strike="noStrike" dirty="0">
                          <a:solidFill>
                            <a:schemeClr val="bg1"/>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442792">
                <a:tc>
                  <a:txBody>
                    <a:bodyPr/>
                    <a:lstStyle/>
                    <a:p>
                      <a:pPr algn="ctr" fontAlgn="ctr"/>
                      <a:r>
                        <a:rPr lang="es-ES" sz="1200" b="1" kern="1200" dirty="0" smtClean="0">
                          <a:solidFill>
                            <a:schemeClr val="tx1"/>
                          </a:solidFill>
                          <a:latin typeface="+mn-lt"/>
                          <a:ea typeface="Times New Roman"/>
                          <a:cs typeface="Times New Roman"/>
                        </a:rPr>
                        <a:t>Centros P</a:t>
                      </a:r>
                      <a:r>
                        <a:rPr lang="es-ES" sz="1200" b="1" kern="1200" dirty="0" smtClean="0">
                          <a:solidFill>
                            <a:schemeClr val="tx1"/>
                          </a:solidFill>
                          <a:latin typeface="+mn-lt"/>
                          <a:ea typeface="MS PGothic"/>
                          <a:cs typeface="Times New Roman"/>
                        </a:rPr>
                        <a:t>úblicos de </a:t>
                      </a:r>
                      <a:r>
                        <a:rPr lang="es-ES" sz="1200" b="1" kern="1200" dirty="0" smtClean="0">
                          <a:solidFill>
                            <a:schemeClr val="tx1"/>
                          </a:solidFill>
                          <a:latin typeface="+mn-lt"/>
                          <a:ea typeface="Times New Roman"/>
                          <a:cs typeface="Times New Roman"/>
                        </a:rPr>
                        <a:t>Investigación (</a:t>
                      </a:r>
                      <a:r>
                        <a:rPr lang="es-ES" sz="1200" b="1" kern="1200" dirty="0" err="1" smtClean="0">
                          <a:solidFill>
                            <a:schemeClr val="tx1"/>
                          </a:solidFill>
                          <a:latin typeface="+mn-lt"/>
                          <a:ea typeface="Times New Roman"/>
                          <a:cs typeface="Times New Roman"/>
                        </a:rPr>
                        <a:t>CONACyT</a:t>
                      </a:r>
                      <a:r>
                        <a:rPr lang="es-ES" sz="1200" b="1" kern="1200" dirty="0" smtClean="0">
                          <a:solidFill>
                            <a:schemeClr val="tx1"/>
                          </a:solidFill>
                          <a:latin typeface="+mn-lt"/>
                          <a:ea typeface="Times New Roman"/>
                          <a:cs typeface="Times New Roman"/>
                        </a:rPr>
                        <a:t>)</a:t>
                      </a:r>
                      <a:endParaRPr lang="es-MX" sz="12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200" b="1" i="0" u="none" strike="noStrike">
                          <a:solidFill>
                            <a:srgbClr val="000000"/>
                          </a:solidFill>
                          <a:latin typeface="Calibri"/>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200" b="1" i="0" u="none" strike="noStrike">
                          <a:solidFill>
                            <a:srgbClr val="000000"/>
                          </a:solidFill>
                          <a:latin typeface="Calibri"/>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75178">
                <a:tc>
                  <a:txBody>
                    <a:bodyPr/>
                    <a:lstStyle/>
                    <a:p>
                      <a:pPr algn="ctr" fontAlgn="ctr"/>
                      <a:r>
                        <a:rPr lang="es-MX" sz="1200" b="1" i="0" u="none" strike="noStrike" dirty="0">
                          <a:solidFill>
                            <a:srgbClr val="000000"/>
                          </a:solidFill>
                          <a:latin typeface="Calibri"/>
                        </a:rPr>
                        <a:t>Empresas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200" b="1" i="0" u="none" strike="noStrike">
                          <a:solidFill>
                            <a:srgbClr val="000000"/>
                          </a:solidFill>
                          <a:latin typeface="Calibri"/>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200" b="1" i="0" u="none" strike="noStrike">
                          <a:solidFill>
                            <a:srgbClr val="000000"/>
                          </a:solidFill>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75178">
                <a:tc>
                  <a:txBody>
                    <a:bodyPr/>
                    <a:lstStyle/>
                    <a:p>
                      <a:pPr algn="ctr" fontAlgn="ctr"/>
                      <a:r>
                        <a:rPr lang="es-MX" sz="1200" b="1" i="0" u="none" strike="noStrike" dirty="0">
                          <a:solidFill>
                            <a:srgbClr val="000000"/>
                          </a:solidFill>
                          <a:latin typeface="Calibri"/>
                        </a:rPr>
                        <a:t>Gobiernos </a:t>
                      </a:r>
                      <a:r>
                        <a:rPr lang="es-MX" sz="1200" b="1" i="0" u="none" strike="noStrike" dirty="0" smtClean="0">
                          <a:solidFill>
                            <a:srgbClr val="000000"/>
                          </a:solidFill>
                          <a:latin typeface="Calibri"/>
                        </a:rPr>
                        <a:t>Federal y Estatal</a:t>
                      </a:r>
                      <a:endParaRPr lang="es-MX" sz="12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200" b="1" i="0" u="none" strike="noStrike" dirty="0">
                          <a:solidFill>
                            <a:srgbClr val="000000"/>
                          </a:solidFill>
                          <a:latin typeface="Calibri"/>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200" b="1" i="0" u="none" strike="noStrike">
                          <a:solidFill>
                            <a:srgbClr val="000000"/>
                          </a:solidFill>
                          <a:latin typeface="Calibri"/>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75178">
                <a:tc>
                  <a:txBody>
                    <a:bodyPr/>
                    <a:lstStyle/>
                    <a:p>
                      <a:pPr algn="ctr" fontAlgn="b">
                        <a:lnSpc>
                          <a:spcPts val="1290"/>
                        </a:lnSpc>
                        <a:spcAft>
                          <a:spcPts val="0"/>
                        </a:spcAft>
                      </a:pPr>
                      <a:r>
                        <a:rPr lang="es-ES" sz="1200" b="1" kern="1200" dirty="0" smtClean="0">
                          <a:solidFill>
                            <a:schemeClr val="tx1"/>
                          </a:solidFill>
                          <a:latin typeface="+mn-lt"/>
                          <a:ea typeface="Times New Roman"/>
                          <a:cs typeface="Times New Roman"/>
                        </a:rPr>
                        <a:t>Instituciones Educaci</a:t>
                      </a:r>
                      <a:r>
                        <a:rPr lang="es-ES" sz="1200" b="1" kern="1200" dirty="0" smtClean="0">
                          <a:solidFill>
                            <a:schemeClr val="tx1"/>
                          </a:solidFill>
                          <a:latin typeface="+mn-lt"/>
                          <a:ea typeface="MS PGothic"/>
                          <a:cs typeface="Times New Roman"/>
                        </a:rPr>
                        <a:t>ón </a:t>
                      </a:r>
                      <a:r>
                        <a:rPr lang="es-ES" sz="1200" b="1" kern="1200" dirty="0" smtClean="0">
                          <a:solidFill>
                            <a:schemeClr val="tx1"/>
                          </a:solidFill>
                          <a:latin typeface="+mn-lt"/>
                          <a:ea typeface="Times New Roman"/>
                          <a:cs typeface="Times New Roman"/>
                        </a:rPr>
                        <a:t>Superior</a:t>
                      </a:r>
                      <a:endParaRPr lang="es-MX" sz="1200" b="1" kern="1200" dirty="0">
                        <a:solidFill>
                          <a:schemeClr val="tx1"/>
                        </a:solidFill>
                        <a:latin typeface="+mn-lt"/>
                        <a:ea typeface="Times New Roman"/>
                        <a:cs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200" b="1" i="0" u="none" strike="noStrike" dirty="0">
                          <a:solidFill>
                            <a:srgbClr val="000000"/>
                          </a:solidFill>
                          <a:latin typeface="Calibri"/>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200" b="1" i="0" u="none" strike="noStrike" dirty="0">
                          <a:solidFill>
                            <a:srgbClr val="000000"/>
                          </a:solidFill>
                          <a:latin typeface="Calibri"/>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418056">
                <a:tc>
                  <a:txBody>
                    <a:bodyPr/>
                    <a:lstStyle/>
                    <a:p>
                      <a:pPr algn="r" fontAlgn="ctr"/>
                      <a:endParaRPr lang="es-MX" sz="1200" b="1" i="0" u="none" strike="noStrike" dirty="0">
                        <a:solidFill>
                          <a:schemeClr val="tx2"/>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400" b="1" i="0" u="none" strike="noStrike" dirty="0">
                          <a:solidFill>
                            <a:schemeClr val="bg1"/>
                          </a:solidFill>
                          <a:latin typeface="Calibri"/>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s-MX" sz="1400" b="1" i="0" u="none" strike="noStrike" dirty="0">
                          <a:solidFill>
                            <a:schemeClr val="bg1"/>
                          </a:solidFill>
                          <a:latin typeface="Calibr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bl>
          </a:graphicData>
        </a:graphic>
      </p:graphicFrame>
      <p:graphicFrame>
        <p:nvGraphicFramePr>
          <p:cNvPr id="17" name="19 Tabla"/>
          <p:cNvGraphicFramePr>
            <a:graphicFrameLocks noGrp="1"/>
          </p:cNvGraphicFramePr>
          <p:nvPr>
            <p:extLst>
              <p:ext uri="{D42A27DB-BD31-4B8C-83A1-F6EECF244321}">
                <p14:modId xmlns="" xmlns:p14="http://schemas.microsoft.com/office/powerpoint/2010/main" val="2081535972"/>
              </p:ext>
            </p:extLst>
          </p:nvPr>
        </p:nvGraphicFramePr>
        <p:xfrm>
          <a:off x="4211960" y="3284992"/>
          <a:ext cx="1728192" cy="3456376"/>
        </p:xfrm>
        <a:graphic>
          <a:graphicData uri="http://schemas.openxmlformats.org/drawingml/2006/table">
            <a:tbl>
              <a:tblPr/>
              <a:tblGrid>
                <a:gridCol w="1080120"/>
                <a:gridCol w="648072"/>
              </a:tblGrid>
              <a:tr h="228645">
                <a:tc>
                  <a:txBody>
                    <a:bodyPr/>
                    <a:lstStyle/>
                    <a:p>
                      <a:pPr algn="ctr" fontAlgn="b"/>
                      <a:r>
                        <a:rPr lang="es-MX" sz="1200" b="1" i="0" u="none" strike="noStrike" dirty="0" smtClean="0">
                          <a:solidFill>
                            <a:schemeClr val="bg1"/>
                          </a:solidFill>
                          <a:latin typeface="Calibri"/>
                        </a:rPr>
                        <a:t>CENTRO</a:t>
                      </a:r>
                      <a:endParaRPr lang="es-MX" sz="1200" b="1" i="0" u="none" strike="noStrike" dirty="0">
                        <a:solidFill>
                          <a:schemeClr val="bg1"/>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s-MX" sz="1100" b="1" i="0" u="none" strike="noStrike" dirty="0">
                          <a:solidFill>
                            <a:schemeClr val="bg1"/>
                          </a:solidFill>
                          <a:latin typeface="Calibri"/>
                        </a:rPr>
                        <a:t>ALUMNOS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r>
              <a:tr h="228645">
                <a:tc>
                  <a:txBody>
                    <a:bodyPr/>
                    <a:lstStyle/>
                    <a:p>
                      <a:pPr algn="ctr" fontAlgn="b"/>
                      <a:r>
                        <a:rPr lang="es-MX" sz="1200" b="1" i="0" u="none" strike="noStrike" dirty="0">
                          <a:solidFill>
                            <a:srgbClr val="000000"/>
                          </a:solidFill>
                          <a:latin typeface="Calibri"/>
                        </a:rPr>
                        <a:t>CIATEQ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200" b="1" i="0" u="none" strike="noStrike" dirty="0" smtClean="0">
                          <a:solidFill>
                            <a:srgbClr val="000000"/>
                          </a:solidFill>
                          <a:latin typeface="+mn-lt"/>
                        </a:rPr>
                        <a:t>CIMAV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smtClean="0">
                          <a:solidFill>
                            <a:srgbClr val="000000"/>
                          </a:solidFill>
                          <a:latin typeface="Calibri"/>
                        </a:rPr>
                        <a:t>4</a:t>
                      </a:r>
                      <a:endParaRPr lang="es-MX" sz="12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dirty="0">
                          <a:solidFill>
                            <a:srgbClr val="000000"/>
                          </a:solidFill>
                          <a:latin typeface="Calibri"/>
                        </a:rPr>
                        <a:t>CIDESI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dirty="0">
                          <a:solidFill>
                            <a:srgbClr val="000000"/>
                          </a:solidFill>
                          <a:latin typeface="Calibri"/>
                        </a:rPr>
                        <a:t>CIQA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dirty="0">
                          <a:solidFill>
                            <a:srgbClr val="000000"/>
                          </a:solidFill>
                          <a:latin typeface="Calibri"/>
                        </a:rPr>
                        <a:t>INAOE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dirty="0">
                          <a:solidFill>
                            <a:srgbClr val="000000"/>
                          </a:solidFill>
                          <a:latin typeface="Calibri"/>
                        </a:rPr>
                        <a:t>CIDETEQ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dirty="0">
                          <a:solidFill>
                            <a:srgbClr val="000000"/>
                          </a:solidFill>
                          <a:latin typeface="Calibri"/>
                        </a:rPr>
                        <a:t>CIATEJ</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dirty="0">
                          <a:solidFill>
                            <a:srgbClr val="000000"/>
                          </a:solidFill>
                          <a:latin typeface="Calibri"/>
                        </a:rPr>
                        <a:t>CIATEC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dirty="0">
                          <a:solidFill>
                            <a:srgbClr val="000000"/>
                          </a:solidFill>
                          <a:latin typeface="Calibri"/>
                        </a:rPr>
                        <a:t>CICESE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dirty="0">
                          <a:solidFill>
                            <a:srgbClr val="000000"/>
                          </a:solidFill>
                          <a:latin typeface="Calibri"/>
                        </a:rPr>
                        <a:t>COMIMSA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dirty="0">
                          <a:solidFill>
                            <a:srgbClr val="000000"/>
                          </a:solidFill>
                          <a:latin typeface="Calibri"/>
                        </a:rPr>
                        <a:t>IPICYT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a:solidFill>
                            <a:srgbClr val="000000"/>
                          </a:solidFill>
                          <a:latin typeface="Calibri"/>
                        </a:rPr>
                        <a:t>INECOL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28645">
                <a:tc>
                  <a:txBody>
                    <a:bodyPr/>
                    <a:lstStyle/>
                    <a:p>
                      <a:pPr algn="ctr" fontAlgn="b"/>
                      <a:r>
                        <a:rPr lang="es-MX" sz="1200" b="1" i="0" u="none" strike="noStrike">
                          <a:solidFill>
                            <a:srgbClr val="000000"/>
                          </a:solidFill>
                          <a:latin typeface="Calibri"/>
                        </a:rPr>
                        <a:t>CICY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55346">
                <a:tc>
                  <a:txBody>
                    <a:bodyPr/>
                    <a:lstStyle/>
                    <a:p>
                      <a:pPr algn="ctr" fontAlgn="b"/>
                      <a:r>
                        <a:rPr lang="es-MX" sz="12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chemeClr val="bg1"/>
                          </a:solidFill>
                          <a:latin typeface="Calibri"/>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r>
            </a:tbl>
          </a:graphicData>
        </a:graphic>
      </p:graphicFrame>
      <p:graphicFrame>
        <p:nvGraphicFramePr>
          <p:cNvPr id="18" name="21 Tabla"/>
          <p:cNvGraphicFramePr>
            <a:graphicFrameLocks noGrp="1"/>
          </p:cNvGraphicFramePr>
          <p:nvPr>
            <p:extLst>
              <p:ext uri="{D42A27DB-BD31-4B8C-83A1-F6EECF244321}">
                <p14:modId xmlns="" xmlns:p14="http://schemas.microsoft.com/office/powerpoint/2010/main" val="687587934"/>
              </p:ext>
            </p:extLst>
          </p:nvPr>
        </p:nvGraphicFramePr>
        <p:xfrm>
          <a:off x="6732240" y="3278078"/>
          <a:ext cx="1944216" cy="3463290"/>
        </p:xfrm>
        <a:graphic>
          <a:graphicData uri="http://schemas.openxmlformats.org/drawingml/2006/table">
            <a:tbl>
              <a:tblPr/>
              <a:tblGrid>
                <a:gridCol w="1219200"/>
                <a:gridCol w="725016"/>
              </a:tblGrid>
              <a:tr h="180404">
                <a:tc>
                  <a:txBody>
                    <a:bodyPr/>
                    <a:lstStyle/>
                    <a:p>
                      <a:pPr algn="ctr" fontAlgn="b"/>
                      <a:r>
                        <a:rPr lang="es-MX" sz="1200" b="1" i="0" u="none" strike="noStrike" dirty="0" smtClean="0">
                          <a:solidFill>
                            <a:schemeClr val="bg1"/>
                          </a:solidFill>
                          <a:latin typeface="Calibri"/>
                        </a:rPr>
                        <a:t>ESTADO</a:t>
                      </a:r>
                      <a:endParaRPr lang="es-MX" sz="1200" b="1" i="0" u="none" strike="noStrike" dirty="0">
                        <a:solidFill>
                          <a:schemeClr val="bg1"/>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fontAlgn="b"/>
                      <a:r>
                        <a:rPr lang="es-MX" sz="1200" b="1" i="0" u="none" strike="noStrike" dirty="0" smtClean="0">
                          <a:solidFill>
                            <a:schemeClr val="bg1"/>
                          </a:solidFill>
                          <a:latin typeface="Calibri"/>
                        </a:rPr>
                        <a:t>ALUMNOS</a:t>
                      </a:r>
                      <a:endParaRPr lang="es-MX" sz="1200" b="1" i="0" u="none" strike="noStrike" dirty="0">
                        <a:solidFill>
                          <a:schemeClr val="bg1"/>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r>
              <a:tr h="180404">
                <a:tc>
                  <a:txBody>
                    <a:bodyPr/>
                    <a:lstStyle/>
                    <a:p>
                      <a:pPr algn="ctr" fontAlgn="ctr"/>
                      <a:r>
                        <a:rPr lang="es-MX" sz="1200" b="1" i="0" u="none" strike="noStrike" dirty="0">
                          <a:solidFill>
                            <a:srgbClr val="000000"/>
                          </a:solidFill>
                          <a:latin typeface="Calibri"/>
                        </a:rPr>
                        <a:t>Nuevo León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D.F.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Chihuahua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Querétaro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Coahuila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Guanajuato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Puebla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San Luis </a:t>
                      </a:r>
                      <a:r>
                        <a:rPr lang="es-MX" sz="1200" b="1" i="0" u="none" strike="noStrike" dirty="0" smtClean="0">
                          <a:solidFill>
                            <a:srgbClr val="000000"/>
                          </a:solidFill>
                          <a:latin typeface="Calibri"/>
                        </a:rPr>
                        <a:t>Potosí</a:t>
                      </a:r>
                      <a:endParaRPr lang="es-MX" sz="12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EDO. </a:t>
                      </a:r>
                      <a:r>
                        <a:rPr lang="es-MX" sz="1200" b="1" i="0" u="none" strike="noStrike" dirty="0" smtClean="0">
                          <a:solidFill>
                            <a:srgbClr val="000000"/>
                          </a:solidFill>
                          <a:latin typeface="Calibri"/>
                        </a:rPr>
                        <a:t>México</a:t>
                      </a:r>
                      <a:endParaRPr lang="es-MX" sz="12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Morelos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Baja California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Durango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Jalisco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Tamaulipas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a:solidFill>
                            <a:srgbClr val="000000"/>
                          </a:solidFill>
                          <a:latin typeface="Calibri"/>
                        </a:rPr>
                        <a:t>Veracruz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r>
                        <a:rPr lang="es-MX" sz="1200" b="1" i="0" u="none" strike="noStrike" dirty="0" smtClean="0">
                          <a:solidFill>
                            <a:srgbClr val="000000"/>
                          </a:solidFill>
                          <a:latin typeface="Calibri"/>
                        </a:rPr>
                        <a:t>Yucatán</a:t>
                      </a:r>
                      <a:endParaRPr lang="es-MX" sz="12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a:solidFill>
                            <a:srgbClr val="000000"/>
                          </a:solidFill>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80404">
                <a:tc>
                  <a:txBody>
                    <a:bodyPr/>
                    <a:lstStyle/>
                    <a:p>
                      <a:pPr algn="ctr" fontAlgn="ctr"/>
                      <a:endParaRPr lang="es-MX" sz="12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smtClean="0">
                          <a:solidFill>
                            <a:schemeClr val="bg1"/>
                          </a:solidFill>
                          <a:latin typeface="Calibri"/>
                        </a:rPr>
                        <a:t>132</a:t>
                      </a:r>
                      <a:endParaRPr lang="es-MX" sz="1200" b="1" i="0" u="none" strike="noStrike" dirty="0">
                        <a:solidFill>
                          <a:schemeClr val="bg1"/>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r>
            </a:tbl>
          </a:graphicData>
        </a:graphic>
      </p:graphicFrame>
    </p:spTree>
    <p:extLst>
      <p:ext uri="{BB962C8B-B14F-4D97-AF65-F5344CB8AC3E}">
        <p14:creationId xmlns="" xmlns:p14="http://schemas.microsoft.com/office/powerpoint/2010/main" val="202052916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 xmlns:p14="http://schemas.microsoft.com/office/powerpoint/2010/main" val="349178873"/>
              </p:ext>
            </p:extLst>
          </p:nvPr>
        </p:nvGraphicFramePr>
        <p:xfrm>
          <a:off x="5652120" y="720937"/>
          <a:ext cx="2376264" cy="4292239"/>
        </p:xfrm>
        <a:graphic>
          <a:graphicData uri="http://schemas.openxmlformats.org/drawingml/2006/table">
            <a:tbl>
              <a:tblPr/>
              <a:tblGrid>
                <a:gridCol w="1656184"/>
                <a:gridCol w="720080"/>
              </a:tblGrid>
              <a:tr h="155114">
                <a:tc>
                  <a:txBody>
                    <a:bodyPr/>
                    <a:lstStyle/>
                    <a:p>
                      <a:pPr algn="ctr" fontAlgn="ctr"/>
                      <a:r>
                        <a:rPr lang="es-MX" sz="1000" b="1" i="0" u="none" strike="noStrike" dirty="0" smtClean="0">
                          <a:solidFill>
                            <a:srgbClr val="FFFFFF"/>
                          </a:solidFill>
                          <a:latin typeface="Arial Rounded MT Bold"/>
                          <a:cs typeface="Arial Rounded MT Bold"/>
                        </a:rPr>
                        <a:t>IES</a:t>
                      </a:r>
                      <a:endParaRPr lang="es-MX" sz="1000" b="1" i="0" u="none" strike="noStrike" dirty="0">
                        <a:solidFill>
                          <a:srgbClr val="FFFFFF"/>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es-MX" sz="1000" b="1" i="0" u="none" strike="noStrike" dirty="0">
                          <a:solidFill>
                            <a:srgbClr val="FFFFFF"/>
                          </a:solidFill>
                          <a:latin typeface="Arial Rounded MT Bold"/>
                          <a:cs typeface="Arial Rounded MT Bold"/>
                        </a:rPr>
                        <a:t>ALUMNOS</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UACJ</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10</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IPN</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8</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0">
                <a:tc>
                  <a:txBody>
                    <a:bodyPr/>
                    <a:lstStyle/>
                    <a:p>
                      <a:pPr algn="ctr" fontAlgn="ctr"/>
                      <a:r>
                        <a:rPr lang="es-MX" sz="1000" b="1" i="0" u="none" strike="noStrike" dirty="0" smtClean="0">
                          <a:solidFill>
                            <a:srgbClr val="000090"/>
                          </a:solidFill>
                          <a:latin typeface="Arial Rounded MT Bold"/>
                          <a:cs typeface="Arial Rounded MT Bold"/>
                        </a:rPr>
                        <a:t>ITESM</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8</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ITS</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3</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UNAM</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3</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CINVESTAV</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3</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 DE GTO</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3</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UTECh</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2</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UAQ</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2</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UANL</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2</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ITT</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2</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ITC</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2</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UPAEP</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UR, A.C.</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UT, ESCOBEDO, </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 VALLE TOLUCA</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UAC </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UASLP</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UAQ</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ITESM RZN</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pt-BR" sz="1000" b="1" i="0" u="none" strike="noStrike" dirty="0" smtClean="0">
                          <a:solidFill>
                            <a:srgbClr val="000090"/>
                          </a:solidFill>
                          <a:latin typeface="Arial Rounded MT Bold"/>
                          <a:cs typeface="Arial Rounded MT Bold"/>
                        </a:rPr>
                        <a:t>ITS IRAPUATO</a:t>
                      </a:r>
                      <a:endParaRPr lang="pt-BR"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ITD</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68509">
                <a:tc>
                  <a:txBody>
                    <a:bodyPr/>
                    <a:lstStyle/>
                    <a:p>
                      <a:pPr algn="ctr" fontAlgn="ctr"/>
                      <a:r>
                        <a:rPr lang="es-MX" sz="1000" b="1" i="0" u="none" strike="noStrike" dirty="0" smtClean="0">
                          <a:solidFill>
                            <a:srgbClr val="000090"/>
                          </a:solidFill>
                          <a:latin typeface="Arial Rounded MT Bold"/>
                          <a:cs typeface="Arial Rounded MT Bold"/>
                        </a:rPr>
                        <a:t>IT DE CD. MADERO</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IC&amp;T DEL D.F.</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30296">
                <a:tc>
                  <a:txBody>
                    <a:bodyPr/>
                    <a:lstStyle/>
                    <a:p>
                      <a:pPr algn="ctr" fontAlgn="ctr"/>
                      <a:r>
                        <a:rPr lang="es-MX" sz="1000" b="1" i="0" u="none" strike="noStrike" dirty="0" smtClean="0">
                          <a:solidFill>
                            <a:srgbClr val="000090"/>
                          </a:solidFill>
                          <a:latin typeface="Arial Rounded MT Bold"/>
                          <a:cs typeface="Arial Rounded MT Bold"/>
                        </a:rPr>
                        <a:t> ITCD. JUAREZ</a:t>
                      </a:r>
                      <a:endParaRPr lang="es-MX" sz="1000" b="1" i="0" u="none" strike="noStrike" dirty="0">
                        <a:solidFill>
                          <a:srgbClr val="000090"/>
                        </a:solidFill>
                        <a:latin typeface="Arial Rounded MT Bold"/>
                        <a:cs typeface="Arial Rounded MT Bold"/>
                      </a:endParaRP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30296">
                <a:tc>
                  <a:txBody>
                    <a:bodyPr/>
                    <a:lstStyle/>
                    <a:p>
                      <a:pPr algn="l" fontAlgn="ctr"/>
                      <a:endParaRPr lang="es-MX" sz="1000" b="1" i="0" u="none" strike="noStrike" dirty="0">
                        <a:solidFill>
                          <a:srgbClr val="000090"/>
                        </a:solidFill>
                        <a:latin typeface="Arial Rounded MT Bold"/>
                        <a:cs typeface="Arial Rounded MT Bold"/>
                      </a:endParaRPr>
                    </a:p>
                  </a:txBody>
                  <a:tcPr marL="6205" marR="6205" marT="620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MX" sz="1000" b="1" i="0" u="none" strike="noStrike" dirty="0">
                          <a:solidFill>
                            <a:srgbClr val="000090"/>
                          </a:solidFill>
                          <a:latin typeface="Arial Rounded MT Bold"/>
                          <a:cs typeface="Arial Rounded MT Bold"/>
                        </a:rPr>
                        <a:t>61</a:t>
                      </a:r>
                    </a:p>
                  </a:txBody>
                  <a:tcPr marL="6205" marR="6205" marT="620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bl>
          </a:graphicData>
        </a:graphic>
      </p:graphicFrame>
      <p:graphicFrame>
        <p:nvGraphicFramePr>
          <p:cNvPr id="5" name="4 Tabla"/>
          <p:cNvGraphicFramePr>
            <a:graphicFrameLocks noGrp="1"/>
          </p:cNvGraphicFramePr>
          <p:nvPr>
            <p:extLst>
              <p:ext uri="{D42A27DB-BD31-4B8C-83A1-F6EECF244321}">
                <p14:modId xmlns="" xmlns:p14="http://schemas.microsoft.com/office/powerpoint/2010/main" val="2272606930"/>
              </p:ext>
            </p:extLst>
          </p:nvPr>
        </p:nvGraphicFramePr>
        <p:xfrm>
          <a:off x="539552" y="836712"/>
          <a:ext cx="3528392" cy="5309841"/>
        </p:xfrm>
        <a:graphic>
          <a:graphicData uri="http://schemas.openxmlformats.org/drawingml/2006/table">
            <a:tbl>
              <a:tblPr/>
              <a:tblGrid>
                <a:gridCol w="2664296"/>
                <a:gridCol w="864096"/>
              </a:tblGrid>
              <a:tr h="240515">
                <a:tc>
                  <a:txBody>
                    <a:bodyPr/>
                    <a:lstStyle/>
                    <a:p>
                      <a:pPr algn="ctr" fontAlgn="b"/>
                      <a:r>
                        <a:rPr lang="es-MX" sz="1000" b="1" i="0" u="none" strike="noStrike" dirty="0" smtClean="0">
                          <a:solidFill>
                            <a:srgbClr val="FFFFFF"/>
                          </a:solidFill>
                          <a:latin typeface="Arial Rounded MT Bold"/>
                          <a:cs typeface="Arial Rounded MT Bold"/>
                        </a:rPr>
                        <a:t> </a:t>
                      </a:r>
                      <a:r>
                        <a:rPr lang="es-MX" sz="1000" b="1" i="0" u="none" strike="noStrike" dirty="0">
                          <a:solidFill>
                            <a:srgbClr val="FFFFFF"/>
                          </a:solidFill>
                          <a:latin typeface="Arial Rounded MT Bold"/>
                          <a:cs typeface="Arial Rounded MT Bold"/>
                        </a:rPr>
                        <a:t>EMPRESA</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fontAlgn="b"/>
                      <a:r>
                        <a:rPr lang="es-MX" sz="1000" b="1" i="0" u="none" strike="noStrike" dirty="0">
                          <a:solidFill>
                            <a:schemeClr val="bg1"/>
                          </a:solidFill>
                          <a:latin typeface="Arial Rounded MT Bold"/>
                          <a:cs typeface="Arial Rounded MT Bold"/>
                        </a:rPr>
                        <a:t>ALUMNOS</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METALSA, S.A.de C.V.</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3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SIGMA Alimentos</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3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EMPRENDEDORES FONLIN</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3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71751">
                <a:tc>
                  <a:txBody>
                    <a:bodyPr/>
                    <a:lstStyle/>
                    <a:p>
                      <a:pPr algn="ctr" fontAlgn="b"/>
                      <a:r>
                        <a:rPr lang="es-MX" sz="1000" b="1" i="0" u="none" strike="noStrike" dirty="0">
                          <a:solidFill>
                            <a:srgbClr val="000090"/>
                          </a:solidFill>
                          <a:latin typeface="Arial Rounded MT Bold"/>
                          <a:cs typeface="Arial Rounded MT Bold"/>
                        </a:rPr>
                        <a:t>ACS Business Solutions Process, S.A</a:t>
                      </a:r>
                      <a:r>
                        <a:rPr lang="es-MX" sz="1000" b="1" i="0" u="none" strike="noStrike" dirty="0" smtClean="0">
                          <a:solidFill>
                            <a:srgbClr val="000090"/>
                          </a:solidFill>
                          <a:latin typeface="Arial Rounded MT Bold"/>
                          <a:cs typeface="Arial Rounded MT Bold"/>
                        </a:rPr>
                        <a:t>.</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   1 (Chih)</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pt-BR" sz="1000" b="1" i="0" u="none" strike="noStrike" dirty="0">
                          <a:solidFill>
                            <a:srgbClr val="000090"/>
                          </a:solidFill>
                          <a:latin typeface="Arial Rounded MT Bold"/>
                          <a:cs typeface="Arial Rounded MT Bold"/>
                        </a:rPr>
                        <a:t>AG LEMAR S.A. DE CV.</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71751">
                <a:tc>
                  <a:txBody>
                    <a:bodyPr/>
                    <a:lstStyle/>
                    <a:p>
                      <a:pPr algn="ctr" fontAlgn="b"/>
                      <a:r>
                        <a:rPr lang="es-MX" sz="1000" b="1" i="0" u="none" strike="noStrike" dirty="0" err="1">
                          <a:solidFill>
                            <a:srgbClr val="000090"/>
                          </a:solidFill>
                          <a:latin typeface="Arial Rounded MT Bold"/>
                          <a:cs typeface="Arial Rounded MT Bold"/>
                        </a:rPr>
                        <a:t>Bio</a:t>
                      </a:r>
                      <a:r>
                        <a:rPr lang="es-MX" sz="1000" b="1" i="0" u="none" strike="noStrike" dirty="0">
                          <a:solidFill>
                            <a:srgbClr val="000090"/>
                          </a:solidFill>
                          <a:latin typeface="Arial Rounded MT Bold"/>
                          <a:cs typeface="Arial Rounded MT Bold"/>
                        </a:rPr>
                        <a:t> </a:t>
                      </a:r>
                      <a:r>
                        <a:rPr lang="es-MX" sz="1000" b="1" i="0" u="none" strike="noStrike" dirty="0" err="1">
                          <a:solidFill>
                            <a:srgbClr val="000090"/>
                          </a:solidFill>
                          <a:latin typeface="Arial Rounded MT Bold"/>
                          <a:cs typeface="Arial Rounded MT Bold"/>
                        </a:rPr>
                        <a:t>Solutions</a:t>
                      </a:r>
                      <a:r>
                        <a:rPr lang="es-MX" sz="1000" b="1" i="0" u="none" strike="noStrike" dirty="0">
                          <a:solidFill>
                            <a:srgbClr val="000090"/>
                          </a:solidFill>
                          <a:latin typeface="Arial Rounded MT Bold"/>
                          <a:cs typeface="Arial Rounded MT Bold"/>
                        </a:rPr>
                        <a:t> </a:t>
                      </a:r>
                      <a:r>
                        <a:rPr lang="es-MX" sz="1000" b="1" i="0" u="none" strike="noStrike" dirty="0" err="1">
                          <a:solidFill>
                            <a:srgbClr val="000090"/>
                          </a:solidFill>
                          <a:latin typeface="Arial Rounded MT Bold"/>
                          <a:cs typeface="Arial Rounded MT Bold"/>
                        </a:rPr>
                        <a:t>Mexico</a:t>
                      </a:r>
                      <a:r>
                        <a:rPr lang="es-MX" sz="1000" b="1" i="0" u="none" strike="noStrike" dirty="0">
                          <a:solidFill>
                            <a:srgbClr val="000090"/>
                          </a:solidFill>
                          <a:latin typeface="Arial Rounded MT Bold"/>
                          <a:cs typeface="Arial Rounded MT Bold"/>
                        </a:rPr>
                        <a:t> S.A. DE C.V</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  1 (Tam)</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71751">
                <a:tc>
                  <a:txBody>
                    <a:bodyPr/>
                    <a:lstStyle/>
                    <a:p>
                      <a:pPr algn="ctr" fontAlgn="b"/>
                      <a:r>
                        <a:rPr lang="es-MX" sz="1000" b="1" i="0" u="none" strike="noStrike" dirty="0">
                          <a:solidFill>
                            <a:srgbClr val="000090"/>
                          </a:solidFill>
                          <a:latin typeface="Arial Rounded MT Bold"/>
                          <a:cs typeface="Arial Rounded MT Bold"/>
                        </a:rPr>
                        <a:t>COMERCIAL ACROS WHIRLPOOL S.A. </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CONSULTOR INDEPENDIENTE</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200" b="1" i="0" u="none" strike="noStrike" dirty="0" smtClean="0">
                          <a:solidFill>
                            <a:srgbClr val="000090"/>
                          </a:solidFill>
                          <a:latin typeface="Arial Rounded MT Bold"/>
                          <a:cs typeface="Arial Rounded MT Bold"/>
                        </a:rPr>
                        <a:t>1</a:t>
                      </a:r>
                      <a:endParaRPr lang="es-MX" sz="12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71751">
                <a:tc>
                  <a:txBody>
                    <a:bodyPr/>
                    <a:lstStyle/>
                    <a:p>
                      <a:pPr algn="ctr" fontAlgn="b"/>
                      <a:r>
                        <a:rPr lang="fr-FR" sz="1000" b="1" i="0" u="none" strike="noStrike" dirty="0">
                          <a:solidFill>
                            <a:srgbClr val="000090"/>
                          </a:solidFill>
                          <a:latin typeface="Arial Rounded MT Bold"/>
                          <a:cs typeface="Arial Rounded MT Bold"/>
                        </a:rPr>
                        <a:t>CREATIVE WEB SOLUTIONS SA DE CV</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CRYSTAL WATER</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DOT DCD SA DE CV</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71751">
                <a:tc>
                  <a:txBody>
                    <a:bodyPr/>
                    <a:lstStyle/>
                    <a:p>
                      <a:pPr algn="ctr" fontAlgn="b"/>
                      <a:r>
                        <a:rPr lang="es-MX" sz="1000" b="1" i="0" u="none" strike="noStrike" dirty="0">
                          <a:solidFill>
                            <a:srgbClr val="000090"/>
                          </a:solidFill>
                          <a:latin typeface="Arial Rounded MT Bold"/>
                          <a:cs typeface="Arial Rounded MT Bold"/>
                        </a:rPr>
                        <a:t>DSS-</a:t>
                      </a:r>
                      <a:r>
                        <a:rPr lang="es-MX" sz="1000" b="1" i="0" u="none" strike="noStrike" dirty="0" err="1">
                          <a:solidFill>
                            <a:srgbClr val="000090"/>
                          </a:solidFill>
                          <a:latin typeface="Arial Rounded MT Bold"/>
                          <a:cs typeface="Arial Rounded MT Bold"/>
                        </a:rPr>
                        <a:t>Biotec</a:t>
                      </a:r>
                      <a:r>
                        <a:rPr lang="es-MX" sz="1000" b="1" i="0" u="none" strike="noStrike" dirty="0">
                          <a:solidFill>
                            <a:srgbClr val="000090"/>
                          </a:solidFill>
                          <a:latin typeface="Arial Rounded MT Bold"/>
                          <a:cs typeface="Arial Rounded MT Bold"/>
                        </a:rPr>
                        <a:t> (Emprendedor FONLIN)</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GLASSLINE CORPORATION</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266851">
                <a:tc>
                  <a:txBody>
                    <a:bodyPr/>
                    <a:lstStyle/>
                    <a:p>
                      <a:pPr algn="ctr" fontAlgn="b"/>
                      <a:r>
                        <a:rPr lang="pt-BR" sz="1000" b="1" i="0" u="none" strike="noStrike" dirty="0">
                          <a:solidFill>
                            <a:srgbClr val="000090"/>
                          </a:solidFill>
                          <a:latin typeface="Arial Rounded MT Bold"/>
                          <a:cs typeface="Arial Rounded MT Bold"/>
                        </a:rPr>
                        <a:t>GRUPO EMPRESARIAL R&amp;C S.A. DE C.V.</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30407">
                <a:tc>
                  <a:txBody>
                    <a:bodyPr/>
                    <a:lstStyle/>
                    <a:p>
                      <a:pPr algn="ctr" fontAlgn="b"/>
                      <a:r>
                        <a:rPr lang="es-MX" sz="1000" b="1" i="0" u="none" strike="noStrike" dirty="0">
                          <a:solidFill>
                            <a:srgbClr val="000090"/>
                          </a:solidFill>
                          <a:latin typeface="Arial Rounded MT Bold"/>
                          <a:cs typeface="Arial Rounded MT Bold"/>
                        </a:rPr>
                        <a:t>GRUPO SIMPLEX, SA DE CV</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INDEPENDIENTE</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a:solidFill>
                            <a:srgbClr val="000090"/>
                          </a:solidFill>
                          <a:latin typeface="Arial Rounded MT Bold"/>
                          <a:cs typeface="Arial Rounded MT Bold"/>
                        </a:rPr>
                        <a:t>1</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INTELECTIX S.A. DE C.V.</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  1 (Chih)</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266851">
                <a:tc>
                  <a:txBody>
                    <a:bodyPr/>
                    <a:lstStyle/>
                    <a:p>
                      <a:pPr algn="ctr" fontAlgn="b"/>
                      <a:r>
                        <a:rPr lang="es-MX" sz="1000" b="1" i="0" u="none" strike="noStrike" dirty="0">
                          <a:solidFill>
                            <a:srgbClr val="000090"/>
                          </a:solidFill>
                          <a:latin typeface="Arial Rounded MT Bold"/>
                          <a:cs typeface="Arial Rounded MT Bold"/>
                        </a:rPr>
                        <a:t>Kronos Data (emprendedor FONLIN)</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a:solidFill>
                            <a:srgbClr val="000090"/>
                          </a:solidFill>
                          <a:latin typeface="Arial Rounded MT Bold"/>
                          <a:cs typeface="Arial Rounded MT Bold"/>
                        </a:rPr>
                        <a:t>Magnekon</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a:solidFill>
                            <a:srgbClr val="000090"/>
                          </a:solidFill>
                          <a:latin typeface="Arial Rounded MT Bold"/>
                          <a:cs typeface="Arial Rounded MT Bold"/>
                        </a:rPr>
                        <a:t>Owens Corning</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Pepsico </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71751">
                <a:tc>
                  <a:txBody>
                    <a:bodyPr/>
                    <a:lstStyle/>
                    <a:p>
                      <a:pPr algn="ctr" fontAlgn="b"/>
                      <a:r>
                        <a:rPr lang="es-MX" sz="1000" b="1" i="0" u="none" strike="noStrike" dirty="0">
                          <a:solidFill>
                            <a:srgbClr val="000090"/>
                          </a:solidFill>
                          <a:latin typeface="Arial Rounded MT Bold"/>
                          <a:cs typeface="Arial Rounded MT Bold"/>
                        </a:rPr>
                        <a:t>PROLEC GE INDUSTRIAS SA DE CV</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227343">
                <a:tc>
                  <a:txBody>
                    <a:bodyPr/>
                    <a:lstStyle/>
                    <a:p>
                      <a:pPr algn="ctr" fontAlgn="b"/>
                      <a:r>
                        <a:rPr lang="es-MX" sz="1000" b="1" i="0" u="none" strike="noStrike" dirty="0">
                          <a:solidFill>
                            <a:srgbClr val="000090"/>
                          </a:solidFill>
                          <a:latin typeface="Arial Rounded MT Bold"/>
                          <a:cs typeface="Arial Rounded MT Bold"/>
                        </a:rPr>
                        <a:t>RESIDUOS INDUSTRIALES </a:t>
                      </a:r>
                      <a:r>
                        <a:rPr lang="es-MX" sz="1000" b="1" i="0" u="none" strike="noStrike" dirty="0" smtClean="0">
                          <a:solidFill>
                            <a:srgbClr val="000090"/>
                          </a:solidFill>
                          <a:latin typeface="Arial Rounded MT Bold"/>
                          <a:cs typeface="Arial Rounded MT Bold"/>
                        </a:rPr>
                        <a:t>MULTIQUIM</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RFID</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(DF)</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81975">
                <a:tc>
                  <a:txBody>
                    <a:bodyPr/>
                    <a:lstStyle/>
                    <a:p>
                      <a:pPr algn="ctr" fontAlgn="b"/>
                      <a:r>
                        <a:rPr lang="es-MX" sz="1000" b="1" i="0" u="none" strike="noStrike" dirty="0">
                          <a:solidFill>
                            <a:srgbClr val="000090"/>
                          </a:solidFill>
                          <a:latin typeface="Arial Rounded MT Bold"/>
                          <a:cs typeface="Arial Rounded MT Bold"/>
                        </a:rPr>
                        <a:t>SCHNEIDER ELECTRIC</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1 (NL)</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171751">
                <a:tc>
                  <a:txBody>
                    <a:bodyPr/>
                    <a:lstStyle/>
                    <a:p>
                      <a:pPr algn="ctr" fontAlgn="b"/>
                      <a:r>
                        <a:rPr lang="es-MX" sz="1000" b="1" i="0" u="none" strike="noStrike" dirty="0">
                          <a:solidFill>
                            <a:srgbClr val="000090"/>
                          </a:solidFill>
                          <a:latin typeface="Arial Rounded MT Bold"/>
                          <a:cs typeface="Arial Rounded MT Bold"/>
                        </a:rPr>
                        <a:t>Servicios Industriales </a:t>
                      </a:r>
                      <a:r>
                        <a:rPr lang="es-MX" sz="1000" b="1" i="0" u="none" strike="noStrike" dirty="0" smtClean="0">
                          <a:solidFill>
                            <a:srgbClr val="000090"/>
                          </a:solidFill>
                          <a:latin typeface="Arial Rounded MT Bold"/>
                          <a:cs typeface="Arial Rounded MT Bold"/>
                        </a:rPr>
                        <a:t>PEÑOLES</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s-MX" sz="1000" b="1" i="0" u="none" strike="noStrike" dirty="0" smtClean="0">
                          <a:solidFill>
                            <a:srgbClr val="000090"/>
                          </a:solidFill>
                          <a:latin typeface="Arial Rounded MT Bold"/>
                          <a:cs typeface="Arial Rounded MT Bold"/>
                        </a:rPr>
                        <a:t>    1 (Coah)</a:t>
                      </a:r>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213170">
                <a:tc>
                  <a:txBody>
                    <a:bodyPr/>
                    <a:lstStyle/>
                    <a:p>
                      <a:pPr algn="l" fontAlgn="b"/>
                      <a:endParaRPr lang="es-MX" sz="1000" b="1" i="0" u="none" strike="noStrike" dirty="0">
                        <a:solidFill>
                          <a:srgbClr val="000090"/>
                        </a:solidFill>
                        <a:latin typeface="Arial Rounded MT Bold"/>
                        <a:cs typeface="Arial Rounded MT Bold"/>
                      </a:endParaRP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000" b="1" i="0" u="none" strike="noStrike" dirty="0">
                          <a:solidFill>
                            <a:srgbClr val="FFFFFF"/>
                          </a:solidFill>
                          <a:latin typeface="Arial Rounded MT Bold"/>
                          <a:cs typeface="Arial Rounded MT Bold"/>
                        </a:rPr>
                        <a:t>32</a:t>
                      </a:r>
                    </a:p>
                  </a:txBody>
                  <a:tcPr marL="4962" marR="4962" marT="49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bl>
          </a:graphicData>
        </a:graphic>
      </p:graphicFrame>
      <p:sp>
        <p:nvSpPr>
          <p:cNvPr id="6" name="5 CuadroTexto"/>
          <p:cNvSpPr txBox="1"/>
          <p:nvPr/>
        </p:nvSpPr>
        <p:spPr>
          <a:xfrm>
            <a:off x="1331640" y="44624"/>
            <a:ext cx="9649072" cy="307777"/>
          </a:xfrm>
          <a:prstGeom prst="rect">
            <a:avLst/>
          </a:prstGeom>
          <a:noFill/>
        </p:spPr>
        <p:txBody>
          <a:bodyPr wrap="square" rtlCol="0">
            <a:spAutoFit/>
          </a:bodyPr>
          <a:lstStyle/>
          <a:p>
            <a:r>
              <a:rPr lang="es-MX" sz="1400" b="1" dirty="0" smtClean="0">
                <a:solidFill>
                  <a:srgbClr val="000000"/>
                </a:solidFill>
                <a:latin typeface="Arial Rounded MT Bold"/>
                <a:cs typeface="Arial Rounded MT Bold"/>
              </a:rPr>
              <a:t>MAESTRÍA EN CIENCIAS EN COMERCIALIZACIÓN DE LA CIENCIA Y LA  TECNOLOGÍA</a:t>
            </a:r>
            <a:endParaRPr lang="es-MX" sz="1400" b="1" dirty="0">
              <a:solidFill>
                <a:srgbClr val="000000"/>
              </a:solidFill>
              <a:latin typeface="Arial Rounded MT Bold"/>
              <a:cs typeface="Arial Rounded MT Bold"/>
            </a:endParaRPr>
          </a:p>
        </p:txBody>
      </p:sp>
      <p:graphicFrame>
        <p:nvGraphicFramePr>
          <p:cNvPr id="7" name="3 Tabla"/>
          <p:cNvGraphicFramePr>
            <a:graphicFrameLocks noGrp="1"/>
          </p:cNvGraphicFramePr>
          <p:nvPr>
            <p:extLst>
              <p:ext uri="{D42A27DB-BD31-4B8C-83A1-F6EECF244321}">
                <p14:modId xmlns="" xmlns:p14="http://schemas.microsoft.com/office/powerpoint/2010/main" val="3381176245"/>
              </p:ext>
            </p:extLst>
          </p:nvPr>
        </p:nvGraphicFramePr>
        <p:xfrm>
          <a:off x="5148064" y="5255766"/>
          <a:ext cx="3528392" cy="1197570"/>
        </p:xfrm>
        <a:graphic>
          <a:graphicData uri="http://schemas.openxmlformats.org/drawingml/2006/table">
            <a:tbl>
              <a:tblPr/>
              <a:tblGrid>
                <a:gridCol w="2880320"/>
                <a:gridCol w="648072"/>
              </a:tblGrid>
              <a:tr h="232278">
                <a:tc>
                  <a:txBody>
                    <a:bodyPr/>
                    <a:lstStyle/>
                    <a:p>
                      <a:pPr algn="ctr" fontAlgn="ctr"/>
                      <a:r>
                        <a:rPr lang="es-MX" sz="1000" b="1" i="0" u="none" strike="noStrike" dirty="0" smtClean="0">
                          <a:solidFill>
                            <a:schemeClr val="bg1"/>
                          </a:solidFill>
                          <a:latin typeface="Arial Rounded MT Bold"/>
                          <a:cs typeface="Arial Rounded MT Bold"/>
                        </a:rPr>
                        <a:t>GOBIERNO FED/ESTATAL</a:t>
                      </a:r>
                      <a:endParaRPr lang="es-MX" sz="1000" b="1" i="0" u="none" strike="noStrike" dirty="0">
                        <a:solidFill>
                          <a:schemeClr val="bg1"/>
                        </a:solidFill>
                        <a:latin typeface="Arial Rounded MT Bold"/>
                        <a:cs typeface="Arial Rounded MT Bold"/>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BBB2E"/>
                    </a:solidFill>
                  </a:tcPr>
                </a:tc>
                <a:tc>
                  <a:txBody>
                    <a:bodyPr/>
                    <a:lstStyle/>
                    <a:p>
                      <a:pPr algn="ctr" fontAlgn="ctr"/>
                      <a:r>
                        <a:rPr lang="es-MX" sz="900" b="1" i="0" u="none" strike="noStrike" dirty="0" smtClean="0">
                          <a:solidFill>
                            <a:schemeClr val="bg1"/>
                          </a:solidFill>
                          <a:latin typeface="Calibri"/>
                        </a:rPr>
                        <a:t>ALUMNOS</a:t>
                      </a:r>
                      <a:endParaRPr lang="es-MX" sz="900" b="1" i="0" u="none" strike="noStrike" dirty="0">
                        <a:solidFill>
                          <a:schemeClr val="bg1"/>
                        </a:solidFill>
                        <a:latin typeface="Calibri"/>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BBB2E"/>
                    </a:solidFill>
                  </a:tcPr>
                </a:tc>
              </a:tr>
              <a:tr h="151981">
                <a:tc>
                  <a:txBody>
                    <a:bodyPr/>
                    <a:lstStyle/>
                    <a:p>
                      <a:pPr algn="ctr" fontAlgn="ctr"/>
                      <a:r>
                        <a:rPr lang="es-MX" sz="1000" b="1" i="0" u="none" strike="noStrike" dirty="0" smtClean="0">
                          <a:solidFill>
                            <a:srgbClr val="000090"/>
                          </a:solidFill>
                          <a:latin typeface="Arial Rounded MT Bold"/>
                          <a:cs typeface="Arial Rounded MT Bold"/>
                        </a:rPr>
                        <a:t>CONACYT</a:t>
                      </a:r>
                      <a:endParaRPr lang="es-MX" sz="1000" b="1" i="0" u="none" strike="noStrike" dirty="0">
                        <a:solidFill>
                          <a:srgbClr val="000090"/>
                        </a:solidFill>
                        <a:latin typeface="Arial Rounded MT Bold"/>
                        <a:cs typeface="Arial Rounded MT Bold"/>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900" b="1" i="0" u="none" strike="noStrike" dirty="0" smtClean="0">
                          <a:solidFill>
                            <a:srgbClr val="000090"/>
                          </a:solidFill>
                          <a:latin typeface="Arial Rounded MT Bold"/>
                          <a:cs typeface="Arial Rounded MT Bold"/>
                        </a:rPr>
                        <a:t>4</a:t>
                      </a:r>
                      <a:endParaRPr lang="es-MX" sz="900" b="1" i="0" u="none" strike="noStrike" dirty="0">
                        <a:solidFill>
                          <a:srgbClr val="000090"/>
                        </a:solidFill>
                        <a:latin typeface="Arial Rounded MT Bold"/>
                        <a:cs typeface="Arial Rounded MT Bold"/>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51981">
                <a:tc>
                  <a:txBody>
                    <a:bodyPr/>
                    <a:lstStyle/>
                    <a:p>
                      <a:pPr algn="ctr" fontAlgn="ctr"/>
                      <a:r>
                        <a:rPr lang="es-MX" sz="1000" b="1" i="0" u="none" strike="noStrike" dirty="0" smtClean="0">
                          <a:solidFill>
                            <a:srgbClr val="000090"/>
                          </a:solidFill>
                          <a:latin typeface="Arial Rounded MT Bold"/>
                          <a:cs typeface="Arial Rounded MT Bold"/>
                        </a:rPr>
                        <a:t>IIE</a:t>
                      </a:r>
                      <a:endParaRPr lang="es-MX" sz="1000" b="1" i="0" u="none" strike="noStrike" dirty="0">
                        <a:solidFill>
                          <a:srgbClr val="000090"/>
                        </a:solidFill>
                        <a:latin typeface="Arial Rounded MT Bold"/>
                        <a:cs typeface="Arial Rounded MT Bold"/>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900" b="1" i="0" u="none" strike="noStrike" dirty="0" smtClean="0">
                          <a:solidFill>
                            <a:srgbClr val="000090"/>
                          </a:solidFill>
                          <a:latin typeface="Arial Rounded MT Bold"/>
                          <a:cs typeface="Arial Rounded MT Bold"/>
                        </a:rPr>
                        <a:t>2</a:t>
                      </a:r>
                      <a:endParaRPr lang="es-MX" sz="900" b="1" i="0" u="none" strike="noStrike" dirty="0">
                        <a:solidFill>
                          <a:srgbClr val="000090"/>
                        </a:solidFill>
                        <a:latin typeface="Arial Rounded MT Bold"/>
                        <a:cs typeface="Arial Rounded MT Bold"/>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51981">
                <a:tc>
                  <a:txBody>
                    <a:bodyPr/>
                    <a:lstStyle/>
                    <a:p>
                      <a:pPr algn="ctr" fontAlgn="ctr"/>
                      <a:r>
                        <a:rPr lang="es-MX" sz="1000" b="1" i="0" u="none" strike="noStrike" dirty="0" smtClean="0">
                          <a:solidFill>
                            <a:srgbClr val="000090"/>
                          </a:solidFill>
                          <a:latin typeface="Arial Rounded MT Bold"/>
                          <a:cs typeface="Arial Rounded MT Bold"/>
                        </a:rPr>
                        <a:t>I2T2, NUEVO</a:t>
                      </a:r>
                      <a:r>
                        <a:rPr lang="es-MX" sz="1000" b="1" i="0" u="none" strike="noStrike" baseline="0" dirty="0" smtClean="0">
                          <a:solidFill>
                            <a:srgbClr val="000090"/>
                          </a:solidFill>
                          <a:latin typeface="Arial Rounded MT Bold"/>
                          <a:cs typeface="Arial Rounded MT Bold"/>
                        </a:rPr>
                        <a:t> LEÓN</a:t>
                      </a:r>
                      <a:endParaRPr lang="es-MX" sz="1000" b="1" i="0" u="none" strike="noStrike" dirty="0">
                        <a:solidFill>
                          <a:srgbClr val="000090"/>
                        </a:solidFill>
                        <a:latin typeface="Arial Rounded MT Bold"/>
                        <a:cs typeface="Arial Rounded MT Bold"/>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900" b="1" i="0" u="none" strike="noStrike" dirty="0" smtClean="0">
                          <a:solidFill>
                            <a:srgbClr val="000090"/>
                          </a:solidFill>
                          <a:latin typeface="Arial Rounded MT Bold"/>
                          <a:cs typeface="Arial Rounded MT Bold"/>
                        </a:rPr>
                        <a:t>2</a:t>
                      </a:r>
                      <a:endParaRPr lang="es-MX" sz="900" b="1" i="0" u="none" strike="noStrike" dirty="0">
                        <a:solidFill>
                          <a:srgbClr val="000090"/>
                        </a:solidFill>
                        <a:latin typeface="Arial Rounded MT Bold"/>
                        <a:cs typeface="Arial Rounded MT Bold"/>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51981">
                <a:tc>
                  <a:txBody>
                    <a:bodyPr/>
                    <a:lstStyle/>
                    <a:p>
                      <a:pPr algn="ctr" fontAlgn="ctr"/>
                      <a:r>
                        <a:rPr lang="es-MX" sz="1000" b="1" i="0" u="none" strike="noStrike" dirty="0" smtClean="0">
                          <a:solidFill>
                            <a:srgbClr val="000090"/>
                          </a:solidFill>
                          <a:latin typeface="Arial Rounded MT Bold"/>
                          <a:cs typeface="Arial Rounded MT Bold"/>
                        </a:rPr>
                        <a:t>CENAM</a:t>
                      </a:r>
                      <a:endParaRPr lang="es-MX" sz="1000" b="1" i="0" u="none" strike="noStrike" dirty="0">
                        <a:solidFill>
                          <a:srgbClr val="000090"/>
                        </a:solidFill>
                        <a:latin typeface="Arial Rounded MT Bold"/>
                        <a:cs typeface="Arial Rounded MT Bold"/>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900" b="1" i="0" u="none" strike="noStrike" dirty="0">
                          <a:solidFill>
                            <a:srgbClr val="000090"/>
                          </a:solidFill>
                          <a:latin typeface="Arial Rounded MT Bold"/>
                          <a:cs typeface="Arial Rounded MT Bold"/>
                        </a:rPr>
                        <a:t>1</a:t>
                      </a: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51981">
                <a:tc>
                  <a:txBody>
                    <a:bodyPr/>
                    <a:lstStyle/>
                    <a:p>
                      <a:pPr algn="ctr" fontAlgn="ctr"/>
                      <a:r>
                        <a:rPr lang="es-MX" sz="1000" b="1" i="0" u="none" strike="noStrike" dirty="0" smtClean="0">
                          <a:solidFill>
                            <a:srgbClr val="000090"/>
                          </a:solidFill>
                          <a:latin typeface="Arial Rounded MT Bold"/>
                          <a:cs typeface="Arial Rounded MT Bold"/>
                        </a:rPr>
                        <a:t>DESARR. ECON. SUSTENT. GTO</a:t>
                      </a:r>
                      <a:endParaRPr lang="es-MX" sz="1000" b="1" i="0" u="none" strike="noStrike" dirty="0">
                        <a:solidFill>
                          <a:srgbClr val="000090"/>
                        </a:solidFill>
                        <a:latin typeface="Arial Rounded MT Bold"/>
                        <a:cs typeface="Arial Rounded MT Bold"/>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900" b="1" i="0" u="none" strike="noStrike" dirty="0">
                          <a:solidFill>
                            <a:srgbClr val="000090"/>
                          </a:solidFill>
                          <a:latin typeface="Arial Rounded MT Bold"/>
                          <a:cs typeface="Arial Rounded MT Bold"/>
                        </a:rPr>
                        <a:t>1</a:t>
                      </a: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51981">
                <a:tc>
                  <a:txBody>
                    <a:bodyPr/>
                    <a:lstStyle/>
                    <a:p>
                      <a:pPr algn="ctr" fontAlgn="ctr"/>
                      <a:r>
                        <a:rPr lang="es-MX" sz="1000" b="1" i="0" u="none" strike="noStrike" smtClean="0">
                          <a:solidFill>
                            <a:srgbClr val="000090"/>
                          </a:solidFill>
                          <a:latin typeface="Arial Rounded MT Bold"/>
                          <a:cs typeface="Arial Rounded MT Bold"/>
                        </a:rPr>
                        <a:t>COMECYT</a:t>
                      </a:r>
                      <a:endParaRPr lang="es-MX" sz="1000" b="1" i="0" u="none" strike="noStrike" dirty="0">
                        <a:solidFill>
                          <a:srgbClr val="000090"/>
                        </a:solidFill>
                        <a:latin typeface="Arial Rounded MT Bold"/>
                        <a:cs typeface="Arial Rounded MT Bold"/>
                      </a:endParaRP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900" b="1" i="0" u="none" strike="noStrike" dirty="0">
                          <a:solidFill>
                            <a:srgbClr val="000090"/>
                          </a:solidFill>
                          <a:latin typeface="Arial Rounded MT Bold"/>
                          <a:cs typeface="Arial Rounded MT Bold"/>
                        </a:rPr>
                        <a:t>1</a:t>
                      </a:r>
                    </a:p>
                  </a:txBody>
                  <a:tcPr marL="8482" marR="8482"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bl>
          </a:graphicData>
        </a:graphic>
      </p:graphicFrame>
      <p:sp>
        <p:nvSpPr>
          <p:cNvPr id="2" name="TextBox 1"/>
          <p:cNvSpPr txBox="1"/>
          <p:nvPr/>
        </p:nvSpPr>
        <p:spPr>
          <a:xfrm>
            <a:off x="611560" y="6453336"/>
            <a:ext cx="3150785" cy="307777"/>
          </a:xfrm>
          <a:prstGeom prst="rect">
            <a:avLst/>
          </a:prstGeom>
          <a:noFill/>
        </p:spPr>
        <p:txBody>
          <a:bodyPr wrap="none" rtlCol="0">
            <a:spAutoFit/>
          </a:bodyPr>
          <a:lstStyle/>
          <a:p>
            <a:r>
              <a:rPr lang="en-US" sz="1400" dirty="0" smtClean="0">
                <a:solidFill>
                  <a:srgbClr val="FF0000"/>
                </a:solidFill>
                <a:latin typeface="Arial Rounded MT Bold"/>
                <a:cs typeface="Arial Rounded MT Bold"/>
              </a:rPr>
              <a:t>25 NL, 2 </a:t>
            </a:r>
            <a:r>
              <a:rPr lang="en-US" sz="1400" dirty="0" err="1" smtClean="0">
                <a:solidFill>
                  <a:srgbClr val="FF0000"/>
                </a:solidFill>
                <a:latin typeface="Arial Rounded MT Bold"/>
                <a:cs typeface="Arial Rounded MT Bold"/>
              </a:rPr>
              <a:t>Chih</a:t>
            </a:r>
            <a:r>
              <a:rPr lang="en-US" sz="1400" dirty="0" smtClean="0">
                <a:solidFill>
                  <a:srgbClr val="FF0000"/>
                </a:solidFill>
                <a:latin typeface="Arial Rounded MT Bold"/>
                <a:cs typeface="Arial Rounded MT Bold"/>
              </a:rPr>
              <a:t>., 1 DF, Tam. y </a:t>
            </a:r>
            <a:r>
              <a:rPr lang="en-US" sz="1400" dirty="0" err="1" smtClean="0">
                <a:solidFill>
                  <a:srgbClr val="FF0000"/>
                </a:solidFill>
                <a:latin typeface="Arial Rounded MT Bold"/>
                <a:cs typeface="Arial Rounded MT Bold"/>
              </a:rPr>
              <a:t>Coah</a:t>
            </a:r>
            <a:r>
              <a:rPr lang="en-US" sz="1400" dirty="0" smtClean="0">
                <a:solidFill>
                  <a:srgbClr val="FF0000"/>
                </a:solidFill>
                <a:latin typeface="Arial Rounded MT Bold"/>
                <a:cs typeface="Arial Rounded MT Bold"/>
              </a:rPr>
              <a:t>. </a:t>
            </a:r>
            <a:endParaRPr lang="en-US" sz="1400" dirty="0">
              <a:solidFill>
                <a:srgbClr val="FF0000"/>
              </a:solidFill>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683568" y="908720"/>
            <a:ext cx="7848872" cy="5328592"/>
          </a:xfrm>
          <a:prstGeom prst="roundRect">
            <a:avLst>
              <a:gd name="adj" fmla="val 136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409" name="1 Rectángulo"/>
          <p:cNvSpPr>
            <a:spLocks noChangeArrowheads="1"/>
          </p:cNvSpPr>
          <p:nvPr/>
        </p:nvSpPr>
        <p:spPr bwMode="auto">
          <a:xfrm>
            <a:off x="468313" y="6308725"/>
            <a:ext cx="18415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s-MX" u="sng">
              <a:cs typeface="Arial" charset="0"/>
            </a:endParaRPr>
          </a:p>
          <a:p>
            <a:endParaRPr lang="es-MX" u="sng">
              <a:cs typeface="Arial" charset="0"/>
            </a:endParaRPr>
          </a:p>
          <a:p>
            <a:endParaRPr lang="es-MX" u="sng">
              <a:cs typeface="Arial" charset="0"/>
            </a:endParaRPr>
          </a:p>
        </p:txBody>
      </p:sp>
      <p:graphicFrame>
        <p:nvGraphicFramePr>
          <p:cNvPr id="2" name="7 Gráfico"/>
          <p:cNvGraphicFramePr>
            <a:graphicFrameLocks/>
          </p:cNvGraphicFramePr>
          <p:nvPr>
            <p:extLst>
              <p:ext uri="{D42A27DB-BD31-4B8C-83A1-F6EECF244321}">
                <p14:modId xmlns="" xmlns:p14="http://schemas.microsoft.com/office/powerpoint/2010/main" val="105740846"/>
              </p:ext>
            </p:extLst>
          </p:nvPr>
        </p:nvGraphicFramePr>
        <p:xfrm>
          <a:off x="899666" y="1073150"/>
          <a:ext cx="7202488" cy="494823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267744" y="260648"/>
            <a:ext cx="6696744" cy="400110"/>
          </a:xfrm>
          <a:prstGeom prst="rect">
            <a:avLst/>
          </a:prstGeom>
          <a:noFill/>
        </p:spPr>
        <p:txBody>
          <a:bodyPr wrap="square" rtlCol="0">
            <a:spAutoFit/>
          </a:bodyPr>
          <a:lstStyle/>
          <a:p>
            <a:r>
              <a:rPr lang="en-US" sz="2000" dirty="0" err="1" smtClean="0">
                <a:latin typeface="Arial Rounded MT Bold"/>
                <a:cs typeface="Arial Rounded MT Bold"/>
              </a:rPr>
              <a:t>Actividad</a:t>
            </a:r>
            <a:r>
              <a:rPr lang="en-US" sz="2000" dirty="0" smtClean="0">
                <a:latin typeface="Arial Rounded MT Bold"/>
                <a:cs typeface="Arial Rounded MT Bold"/>
              </a:rPr>
              <a:t> </a:t>
            </a:r>
            <a:r>
              <a:rPr lang="en-US" sz="2000" dirty="0" err="1" smtClean="0">
                <a:latin typeface="Arial Rounded MT Bold"/>
                <a:cs typeface="Arial Rounded MT Bold"/>
              </a:rPr>
              <a:t>que</a:t>
            </a:r>
            <a:r>
              <a:rPr lang="en-US" sz="2000" dirty="0" smtClean="0">
                <a:latin typeface="Arial Rounded MT Bold"/>
                <a:cs typeface="Arial Rounded MT Bold"/>
              </a:rPr>
              <a:t> </a:t>
            </a:r>
            <a:r>
              <a:rPr lang="en-US" sz="2000" dirty="0" err="1" smtClean="0">
                <a:latin typeface="Arial Rounded MT Bold"/>
                <a:cs typeface="Arial Rounded MT Bold"/>
              </a:rPr>
              <a:t>Desarrollan</a:t>
            </a:r>
            <a:r>
              <a:rPr lang="en-US" sz="2000" dirty="0" smtClean="0">
                <a:latin typeface="Arial Rounded MT Bold"/>
                <a:cs typeface="Arial Rounded MT Bold"/>
              </a:rPr>
              <a:t> los </a:t>
            </a:r>
            <a:r>
              <a:rPr lang="en-US" sz="2000" dirty="0" err="1" smtClean="0">
                <a:latin typeface="Arial Rounded MT Bold"/>
                <a:cs typeface="Arial Rounded MT Bold"/>
              </a:rPr>
              <a:t>Egresados</a:t>
            </a:r>
            <a:endParaRPr lang="en-US" sz="2000" dirty="0">
              <a:latin typeface="Arial Rounded MT Bold"/>
              <a:cs typeface="Arial Rounded MT Bold"/>
            </a:endParaRPr>
          </a:p>
        </p:txBody>
      </p:sp>
      <p:sp>
        <p:nvSpPr>
          <p:cNvPr id="5" name="TextBox 4"/>
          <p:cNvSpPr txBox="1"/>
          <p:nvPr/>
        </p:nvSpPr>
        <p:spPr>
          <a:xfrm>
            <a:off x="7164288" y="2276872"/>
            <a:ext cx="373495" cy="276999"/>
          </a:xfrm>
          <a:prstGeom prst="rect">
            <a:avLst/>
          </a:prstGeom>
          <a:noFill/>
        </p:spPr>
        <p:txBody>
          <a:bodyPr wrap="none" rtlCol="0">
            <a:spAutoFit/>
          </a:bodyPr>
          <a:lstStyle/>
          <a:p>
            <a:r>
              <a:rPr lang="en-US" sz="1200" b="1" dirty="0" smtClean="0"/>
              <a:t>IES</a:t>
            </a:r>
            <a:endParaRPr lang="en-US" sz="1200" b="1" dirty="0"/>
          </a:p>
        </p:txBody>
      </p:sp>
      <p:sp>
        <p:nvSpPr>
          <p:cNvPr id="6" name="TextBox 5"/>
          <p:cNvSpPr txBox="1"/>
          <p:nvPr/>
        </p:nvSpPr>
        <p:spPr>
          <a:xfrm>
            <a:off x="7092280" y="3140968"/>
            <a:ext cx="876562" cy="276999"/>
          </a:xfrm>
          <a:prstGeom prst="rect">
            <a:avLst/>
          </a:prstGeom>
          <a:noFill/>
        </p:spPr>
        <p:txBody>
          <a:bodyPr wrap="none" rtlCol="0">
            <a:spAutoFit/>
          </a:bodyPr>
          <a:lstStyle/>
          <a:p>
            <a:r>
              <a:rPr lang="en-US" sz="1200" b="1" dirty="0" smtClean="0"/>
              <a:t>EMPRESAS</a:t>
            </a:r>
            <a:endParaRPr lang="en-US" sz="1200" b="1" dirty="0"/>
          </a:p>
        </p:txBody>
      </p:sp>
      <p:sp>
        <p:nvSpPr>
          <p:cNvPr id="7" name="TextBox 6"/>
          <p:cNvSpPr txBox="1"/>
          <p:nvPr/>
        </p:nvSpPr>
        <p:spPr>
          <a:xfrm>
            <a:off x="7164288" y="5343599"/>
            <a:ext cx="876562" cy="461665"/>
          </a:xfrm>
          <a:prstGeom prst="rect">
            <a:avLst/>
          </a:prstGeom>
          <a:noFill/>
        </p:spPr>
        <p:txBody>
          <a:bodyPr wrap="none" rtlCol="0">
            <a:spAutoFit/>
          </a:bodyPr>
          <a:lstStyle/>
          <a:p>
            <a:r>
              <a:rPr lang="en-US" sz="1200" b="1" dirty="0" smtClean="0"/>
              <a:t>CPIs+</a:t>
            </a:r>
          </a:p>
          <a:p>
            <a:r>
              <a:rPr lang="en-US" sz="1200" b="1" dirty="0" smtClean="0"/>
              <a:t>EMPRESAS</a:t>
            </a:r>
            <a:endParaRPr lang="en-US" sz="1200" b="1" dirty="0"/>
          </a:p>
        </p:txBody>
      </p:sp>
      <p:sp>
        <p:nvSpPr>
          <p:cNvPr id="8" name="Left Brace 7"/>
          <p:cNvSpPr/>
          <p:nvPr/>
        </p:nvSpPr>
        <p:spPr>
          <a:xfrm>
            <a:off x="7092280" y="5445224"/>
            <a:ext cx="144016" cy="2880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 xmlns:p14="http://schemas.microsoft.com/office/powerpoint/2010/main" val="202365336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7"/>
          <p:cNvSpPr>
            <a:spLocks noChangeArrowheads="1"/>
          </p:cNvSpPr>
          <p:nvPr/>
        </p:nvSpPr>
        <p:spPr bwMode="auto">
          <a:xfrm>
            <a:off x="0" y="0"/>
            <a:ext cx="9144000" cy="1114425"/>
          </a:xfrm>
          <a:prstGeom prst="rect">
            <a:avLst/>
          </a:prstGeom>
          <a:solidFill>
            <a:schemeClr val="bg1"/>
          </a:solidFill>
          <a:ln w="9525">
            <a:noFill/>
            <a:miter lim="800000"/>
            <a:headEnd/>
            <a:tailEnd/>
          </a:ln>
        </p:spPr>
        <p:txBody>
          <a:bodyPr wrap="none" anchor="ctr"/>
          <a:lstStyle/>
          <a:p>
            <a:pPr algn="r"/>
            <a:endParaRPr lang="es-MX"/>
          </a:p>
        </p:txBody>
      </p:sp>
      <p:pic>
        <p:nvPicPr>
          <p:cNvPr id="5" name="Picture 38" descr="firma_conacyt">
            <a:hlinkClick r:id="rId2"/>
          </p:cNvPr>
          <p:cNvPicPr>
            <a:picLocks noChangeAspect="1" noChangeArrowheads="1"/>
          </p:cNvPicPr>
          <p:nvPr/>
        </p:nvPicPr>
        <p:blipFill>
          <a:blip r:embed="rId3" cstate="screen"/>
          <a:srcRect/>
          <a:stretch>
            <a:fillRect/>
          </a:stretch>
        </p:blipFill>
        <p:spPr bwMode="auto">
          <a:xfrm>
            <a:off x="144463" y="212830"/>
            <a:ext cx="1042988" cy="735559"/>
          </a:xfrm>
          <a:prstGeom prst="rect">
            <a:avLst/>
          </a:prstGeom>
          <a:noFill/>
          <a:ln w="9525">
            <a:noFill/>
            <a:miter lim="800000"/>
            <a:headEnd/>
            <a:tailEnd/>
          </a:ln>
        </p:spPr>
      </p:pic>
      <p:pic>
        <p:nvPicPr>
          <p:cNvPr id="6" name="Picture 39"/>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7558088" y="168802"/>
            <a:ext cx="1471612" cy="840848"/>
          </a:xfrm>
          <a:prstGeom prst="rect">
            <a:avLst/>
          </a:prstGeom>
          <a:noFill/>
          <a:ln w="9525">
            <a:noFill/>
            <a:miter lim="800000"/>
            <a:headEnd/>
            <a:tailEnd/>
          </a:ln>
        </p:spPr>
      </p:pic>
      <p:pic>
        <p:nvPicPr>
          <p:cNvPr id="7" name="Picture 41" descr="lg_i2t2"/>
          <p:cNvPicPr>
            <a:picLocks noChangeAspect="1" noChangeArrowheads="1"/>
          </p:cNvPicPr>
          <p:nvPr/>
        </p:nvPicPr>
        <p:blipFill>
          <a:blip r:embed="rId5" cstate="screen"/>
          <a:srcRect/>
          <a:stretch>
            <a:fillRect/>
          </a:stretch>
        </p:blipFill>
        <p:spPr bwMode="auto">
          <a:xfrm>
            <a:off x="2660650" y="144654"/>
            <a:ext cx="2503488" cy="745796"/>
          </a:xfrm>
          <a:prstGeom prst="rect">
            <a:avLst/>
          </a:prstGeom>
          <a:noFill/>
          <a:ln w="9525">
            <a:noFill/>
            <a:miter lim="800000"/>
            <a:headEnd/>
            <a:tailEnd/>
          </a:ln>
        </p:spPr>
      </p:pic>
      <p:sp>
        <p:nvSpPr>
          <p:cNvPr id="8" name="TextBox 7"/>
          <p:cNvSpPr txBox="1"/>
          <p:nvPr/>
        </p:nvSpPr>
        <p:spPr>
          <a:xfrm>
            <a:off x="971600" y="1167135"/>
            <a:ext cx="7344816" cy="461665"/>
          </a:xfrm>
          <a:prstGeom prst="rect">
            <a:avLst/>
          </a:prstGeom>
          <a:noFill/>
        </p:spPr>
        <p:txBody>
          <a:bodyPr wrap="square" rtlCol="0">
            <a:spAutoFit/>
          </a:bodyPr>
          <a:lstStyle/>
          <a:p>
            <a:pPr algn="ctr"/>
            <a:r>
              <a:rPr lang="es-MX" sz="2400" b="1" u="none" dirty="0" smtClean="0">
                <a:solidFill>
                  <a:srgbClr val="000099"/>
                </a:solidFill>
                <a:effectLst>
                  <a:reflection blurRad="6350" stA="55000" endA="300" endPos="45500" dir="5400000" sy="-100000" algn="bl" rotWithShape="0"/>
                </a:effectLst>
                <a:latin typeface="Arial Rounded MT Bold"/>
                <a:cs typeface="Arial Rounded MT Bold"/>
              </a:rPr>
              <a:t>TECNOLOGÍAS ANALIZADAS</a:t>
            </a:r>
            <a:endParaRPr lang="en-US" sz="2400" b="1" u="none" dirty="0">
              <a:solidFill>
                <a:srgbClr val="000099"/>
              </a:solidFill>
              <a:effectLst>
                <a:reflection blurRad="6350" stA="55000" endA="300" endPos="45500" dir="5400000" sy="-100000" algn="bl" rotWithShape="0"/>
              </a:effectLst>
              <a:latin typeface="Arial Rounded MT Bold"/>
              <a:cs typeface="Arial Rounded MT Bold"/>
            </a:endParaRPr>
          </a:p>
        </p:txBody>
      </p:sp>
      <p:sp>
        <p:nvSpPr>
          <p:cNvPr id="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cture 3" descr="the university of texas at austin">
            <a:hlinkClick r:id="rId6"/>
          </p:cNvPr>
          <p:cNvPicPr>
            <a:picLocks noChangeAspect="1" noChangeArrowheads="1"/>
          </p:cNvPicPr>
          <p:nvPr/>
        </p:nvPicPr>
        <p:blipFill>
          <a:blip r:embed="rId7" cstate="screen"/>
          <a:srcRect/>
          <a:stretch>
            <a:fillRect/>
          </a:stretch>
        </p:blipFill>
        <p:spPr bwMode="auto">
          <a:xfrm>
            <a:off x="1337474" y="139606"/>
            <a:ext cx="1187359" cy="873457"/>
          </a:xfrm>
          <a:prstGeom prst="rect">
            <a:avLst/>
          </a:prstGeom>
          <a:noFill/>
        </p:spPr>
      </p:pic>
      <p:pic>
        <p:nvPicPr>
          <p:cNvPr id="11" name="Picture 4"/>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5172502" y="224335"/>
            <a:ext cx="2210938" cy="696036"/>
          </a:xfrm>
          <a:prstGeom prst="rect">
            <a:avLst/>
          </a:prstGeom>
          <a:noFill/>
          <a:ln w="9525">
            <a:noFill/>
            <a:miter lim="800000"/>
            <a:headEnd/>
            <a:tailEnd/>
          </a:ln>
        </p:spPr>
      </p:pic>
      <p:sp>
        <p:nvSpPr>
          <p:cNvPr id="12" name="Text Box 114"/>
          <p:cNvSpPr txBox="1">
            <a:spLocks noChangeArrowheads="1"/>
          </p:cNvSpPr>
          <p:nvPr/>
        </p:nvSpPr>
        <p:spPr bwMode="auto">
          <a:xfrm>
            <a:off x="251520" y="1916832"/>
            <a:ext cx="8640960" cy="830997"/>
          </a:xfrm>
          <a:prstGeom prst="rect">
            <a:avLst/>
          </a:prstGeom>
          <a:solidFill>
            <a:srgbClr val="003399"/>
          </a:solidFill>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s-ES" sz="2400" u="none" dirty="0" smtClean="0">
                <a:solidFill>
                  <a:schemeClr val="bg1"/>
                </a:solidFill>
                <a:latin typeface="Arial Rounded MT Bold"/>
                <a:cs typeface="Arial Rounded MT Bold"/>
              </a:rPr>
              <a:t>29 de las 4 generaciones</a:t>
            </a:r>
          </a:p>
          <a:p>
            <a:pPr algn="ctr">
              <a:defRPr/>
            </a:pPr>
            <a:r>
              <a:rPr lang="es-ES" sz="2400" dirty="0" smtClean="0">
                <a:solidFill>
                  <a:schemeClr val="bg1"/>
                </a:solidFill>
                <a:latin typeface="Arial Rounded MT Bold"/>
              </a:rPr>
              <a:t>14 en operación = 66.2 millones de dólares</a:t>
            </a:r>
            <a:endParaRPr lang="es-ES" sz="2400" u="none" dirty="0">
              <a:solidFill>
                <a:schemeClr val="bg1"/>
              </a:solidFill>
              <a:latin typeface="Arial" pitchFamily="34" charset="0"/>
              <a:cs typeface="+mn-cs"/>
            </a:endParaRPr>
          </a:p>
        </p:txBody>
      </p:sp>
      <p:graphicFrame>
        <p:nvGraphicFramePr>
          <p:cNvPr id="13" name="Table 12"/>
          <p:cNvGraphicFramePr>
            <a:graphicFrameLocks noGrp="1"/>
          </p:cNvGraphicFramePr>
          <p:nvPr>
            <p:extLst>
              <p:ext uri="{D42A27DB-BD31-4B8C-83A1-F6EECF244321}">
                <p14:modId xmlns="" xmlns:p14="http://schemas.microsoft.com/office/powerpoint/2010/main" val="320528091"/>
              </p:ext>
            </p:extLst>
          </p:nvPr>
        </p:nvGraphicFramePr>
        <p:xfrm>
          <a:off x="251520" y="3210789"/>
          <a:ext cx="4075702" cy="2882508"/>
        </p:xfrm>
        <a:graphic>
          <a:graphicData uri="http://schemas.openxmlformats.org/drawingml/2006/table">
            <a:tbl>
              <a:tblPr/>
              <a:tblGrid>
                <a:gridCol w="2024942"/>
                <a:gridCol w="1165540"/>
                <a:gridCol w="885220"/>
              </a:tblGrid>
              <a:tr h="476237">
                <a:tc gridSpan="3">
                  <a:txBody>
                    <a:bodyPr/>
                    <a:lstStyle/>
                    <a:p>
                      <a:pPr algn="ctr" rtl="0" fontAlgn="ctr"/>
                      <a:r>
                        <a:rPr lang="es-MX" sz="1400" b="1" i="0" u="none" strike="noStrike" dirty="0">
                          <a:solidFill>
                            <a:srgbClr val="FFFFFF"/>
                          </a:solidFill>
                          <a:latin typeface="Arial Rounded MT Bold"/>
                        </a:rPr>
                        <a:t>ORIGEN DE LAS TECNOLOGÍAS</a:t>
                      </a:r>
                    </a:p>
                  </a:txBody>
                  <a:tcPr marL="11075" marR="11075" marT="11075"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003399"/>
                    </a:solidFill>
                  </a:tcPr>
                </a:tc>
                <a:tc hMerge="1">
                  <a:txBody>
                    <a:bodyPr/>
                    <a:lstStyle/>
                    <a:p>
                      <a:endParaRPr lang="es-MX"/>
                    </a:p>
                  </a:txBody>
                  <a:tcPr/>
                </a:tc>
                <a:tc hMerge="1">
                  <a:txBody>
                    <a:bodyPr/>
                    <a:lstStyle/>
                    <a:p>
                      <a:endParaRPr lang="es-MX"/>
                    </a:p>
                  </a:txBody>
                  <a:tcPr/>
                </a:tc>
              </a:tr>
              <a:tr h="476237">
                <a:tc>
                  <a:txBody>
                    <a:bodyPr/>
                    <a:lstStyle/>
                    <a:p>
                      <a:pPr algn="ctr" rtl="0" fontAlgn="ctr"/>
                      <a:r>
                        <a:rPr lang="es-MX" sz="1400" b="1" i="0" u="none" strike="noStrike">
                          <a:solidFill>
                            <a:srgbClr val="FFFFFF"/>
                          </a:solidFill>
                          <a:latin typeface="Arial Rounded MT Bold"/>
                        </a:rPr>
                        <a:t>Por Tipo de Organización</a:t>
                      </a:r>
                      <a:r>
                        <a:rPr lang="es-MX" sz="1300" b="0" i="0" u="none" strike="noStrike">
                          <a:solidFill>
                            <a:srgbClr val="000000"/>
                          </a:solidFill>
                          <a:latin typeface="Arial Rounded MT Bold"/>
                        </a:rPr>
                        <a:t> </a:t>
                      </a:r>
                      <a:endParaRPr lang="es-MX" sz="1400" b="1" i="0" u="none" strike="noStrike">
                        <a:solidFill>
                          <a:srgbClr val="FFFFFF"/>
                        </a:solidFill>
                        <a:latin typeface="Arial Rounded MT Bold"/>
                      </a:endParaRPr>
                    </a:p>
                  </a:txBody>
                  <a:tcPr marL="11075" marR="11075" marT="11075"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tc>
                  <a:txBody>
                    <a:bodyPr/>
                    <a:lstStyle/>
                    <a:p>
                      <a:pPr algn="ctr" rtl="0" fontAlgn="ctr"/>
                      <a:r>
                        <a:rPr lang="es-MX" sz="1400" b="1" i="0" u="none" strike="noStrike">
                          <a:solidFill>
                            <a:srgbClr val="FFFFFF"/>
                          </a:solidFill>
                          <a:latin typeface="Arial Rounded MT Bold"/>
                        </a:rPr>
                        <a:t>Número de Tecnologías</a:t>
                      </a:r>
                    </a:p>
                  </a:txBody>
                  <a:tcPr marL="11075" marR="11075" marT="11075"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003399"/>
                    </a:solidFill>
                  </a:tcPr>
                </a:tc>
                <a:tc>
                  <a:txBody>
                    <a:bodyPr/>
                    <a:lstStyle/>
                    <a:p>
                      <a:pPr algn="ctr" rtl="0" fontAlgn="ctr"/>
                      <a:r>
                        <a:rPr lang="es-MX" sz="1400" b="1" i="0" u="none" strike="noStrike">
                          <a:solidFill>
                            <a:srgbClr val="FFFFFF"/>
                          </a:solidFill>
                          <a:latin typeface="Arial Rounded MT Bold"/>
                        </a:rPr>
                        <a:t>%</a:t>
                      </a:r>
                      <a:r>
                        <a:rPr lang="es-MX" sz="1300" b="0" i="0" u="none" strike="noStrike">
                          <a:solidFill>
                            <a:srgbClr val="000000"/>
                          </a:solidFill>
                          <a:latin typeface="Arial Rounded MT Bold"/>
                        </a:rPr>
                        <a:t> </a:t>
                      </a:r>
                      <a:endParaRPr lang="es-MX" sz="1400" b="1" i="0" u="none" strike="noStrike">
                        <a:solidFill>
                          <a:srgbClr val="FFFFFF"/>
                        </a:solidFill>
                        <a:latin typeface="Arial Rounded MT Bold"/>
                      </a:endParaRPr>
                    </a:p>
                  </a:txBody>
                  <a:tcPr marL="11075" marR="11075" marT="11075"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003399"/>
                    </a:solidFill>
                  </a:tcPr>
                </a:tc>
              </a:tr>
              <a:tr h="243657">
                <a:tc>
                  <a:txBody>
                    <a:bodyPr/>
                    <a:lstStyle/>
                    <a:p>
                      <a:pPr algn="l" rtl="0" fontAlgn="b"/>
                      <a:r>
                        <a:rPr lang="es-MX" sz="1400" b="1" i="0" u="none" strike="noStrike" dirty="0" err="1">
                          <a:solidFill>
                            <a:srgbClr val="353599"/>
                          </a:solidFill>
                          <a:latin typeface="Arial Rounded MT Bold"/>
                        </a:rPr>
                        <a:t>CPIs</a:t>
                      </a:r>
                      <a:r>
                        <a:rPr lang="es-MX" sz="1300" b="0" i="0" u="none" strike="noStrike" dirty="0">
                          <a:solidFill>
                            <a:srgbClr val="353599"/>
                          </a:solidFill>
                          <a:latin typeface="Arial Rounded MT Bold"/>
                        </a:rPr>
                        <a:t> </a:t>
                      </a:r>
                      <a:r>
                        <a:rPr lang="es-MX" sz="1400" b="1" i="0" u="none" strike="noStrike" dirty="0">
                          <a:solidFill>
                            <a:srgbClr val="353599"/>
                          </a:solidFill>
                          <a:latin typeface="Arial Rounded MT Bold"/>
                        </a:rPr>
                        <a:t>CONACYT</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13</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45</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657">
                <a:tc>
                  <a:txBody>
                    <a:bodyPr/>
                    <a:lstStyle/>
                    <a:p>
                      <a:pPr algn="l" rtl="0" fontAlgn="b"/>
                      <a:r>
                        <a:rPr lang="es-MX" sz="1400" b="1" i="0" u="none" strike="noStrike" dirty="0">
                          <a:solidFill>
                            <a:srgbClr val="353599"/>
                          </a:solidFill>
                          <a:latin typeface="Arial Rounded MT Bold"/>
                        </a:rPr>
                        <a:t>UNAM</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2</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7</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6396">
                <a:tc>
                  <a:txBody>
                    <a:bodyPr/>
                    <a:lstStyle/>
                    <a:p>
                      <a:pPr algn="l" rtl="0" fontAlgn="b"/>
                      <a:r>
                        <a:rPr lang="es-MX" sz="1400" b="1" i="0" u="none" strike="noStrike" dirty="0" smtClean="0">
                          <a:solidFill>
                            <a:srgbClr val="353599"/>
                          </a:solidFill>
                          <a:latin typeface="Arial Rounded MT Bold"/>
                        </a:rPr>
                        <a:t>U. </a:t>
                      </a:r>
                      <a:r>
                        <a:rPr lang="es-MX" sz="1400" b="1" i="0" u="none" strike="noStrike" dirty="0">
                          <a:solidFill>
                            <a:srgbClr val="353599"/>
                          </a:solidFill>
                          <a:latin typeface="Arial Rounded MT Bold"/>
                        </a:rPr>
                        <a:t>de </a:t>
                      </a:r>
                      <a:r>
                        <a:rPr lang="es-MX" sz="1400" b="1" i="0" u="none" strike="noStrike" dirty="0" smtClean="0">
                          <a:solidFill>
                            <a:srgbClr val="353599"/>
                          </a:solidFill>
                          <a:latin typeface="Arial Rounded MT Bold"/>
                        </a:rPr>
                        <a:t>Gto.</a:t>
                      </a:r>
                      <a:endParaRPr lang="es-MX" sz="1400" b="1" i="0" u="none" strike="noStrike" dirty="0">
                        <a:solidFill>
                          <a:srgbClr val="353599"/>
                        </a:solidFill>
                        <a:latin typeface="Arial Rounded MT Bold"/>
                      </a:endParaRP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1</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3</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657">
                <a:tc>
                  <a:txBody>
                    <a:bodyPr/>
                    <a:lstStyle/>
                    <a:p>
                      <a:pPr algn="l" rtl="0" fontAlgn="b"/>
                      <a:r>
                        <a:rPr lang="es-MX" sz="1400" b="1" i="0" u="none" strike="noStrike">
                          <a:solidFill>
                            <a:srgbClr val="353599"/>
                          </a:solidFill>
                          <a:latin typeface="Arial Rounded MT Bold"/>
                        </a:rPr>
                        <a:t>UANL</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1</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3</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657">
                <a:tc>
                  <a:txBody>
                    <a:bodyPr/>
                    <a:lstStyle/>
                    <a:p>
                      <a:pPr algn="l" rtl="0" fontAlgn="b"/>
                      <a:r>
                        <a:rPr lang="es-MX" sz="1400" b="1" i="0" u="none" strike="noStrike">
                          <a:solidFill>
                            <a:srgbClr val="353599"/>
                          </a:solidFill>
                          <a:latin typeface="Arial Rounded MT Bold"/>
                        </a:rPr>
                        <a:t>ITESM</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1</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3</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657">
                <a:tc>
                  <a:txBody>
                    <a:bodyPr/>
                    <a:lstStyle/>
                    <a:p>
                      <a:pPr algn="l" rtl="0" fontAlgn="b"/>
                      <a:r>
                        <a:rPr lang="es-MX" sz="1400" b="1" i="0" u="none" strike="noStrike">
                          <a:solidFill>
                            <a:srgbClr val="353599"/>
                          </a:solidFill>
                          <a:latin typeface="Arial Rounded MT Bold"/>
                        </a:rPr>
                        <a:t>IIE</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1</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3</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657">
                <a:tc>
                  <a:txBody>
                    <a:bodyPr/>
                    <a:lstStyle/>
                    <a:p>
                      <a:pPr algn="l" rtl="0" fontAlgn="b"/>
                      <a:r>
                        <a:rPr lang="es-MX" sz="1400" b="1" i="0" u="none" strike="noStrike">
                          <a:solidFill>
                            <a:srgbClr val="353599"/>
                          </a:solidFill>
                          <a:latin typeface="Arial Rounded MT Bold"/>
                        </a:rPr>
                        <a:t>Empresas Privadas</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a:solidFill>
                            <a:srgbClr val="353599"/>
                          </a:solidFill>
                          <a:latin typeface="Arial Rounded MT Bold"/>
                        </a:rPr>
                        <a:t>10</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400" b="1" i="0" u="none" strike="noStrike" dirty="0">
                          <a:solidFill>
                            <a:srgbClr val="353599"/>
                          </a:solidFill>
                          <a:latin typeface="Arial Rounded MT Bold"/>
                        </a:rPr>
                        <a:t>34</a:t>
                      </a:r>
                    </a:p>
                  </a:txBody>
                  <a:tcPr marL="11075" marR="11075" marT="110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3657">
                <a:tc>
                  <a:txBody>
                    <a:bodyPr/>
                    <a:lstStyle/>
                    <a:p>
                      <a:pPr algn="ctr" rtl="0" fontAlgn="b"/>
                      <a:r>
                        <a:rPr lang="es-MX" sz="1400" b="1" i="0" u="none" strike="noStrike">
                          <a:solidFill>
                            <a:srgbClr val="FFFFFF"/>
                          </a:solidFill>
                          <a:latin typeface="Arial Rounded MT Bold"/>
                        </a:rPr>
                        <a:t>Total  </a:t>
                      </a:r>
                    </a:p>
                  </a:txBody>
                  <a:tcPr marL="11075" marR="11075" marT="11075" marB="0" anchor="b">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003399"/>
                    </a:solidFill>
                  </a:tcPr>
                </a:tc>
                <a:tc>
                  <a:txBody>
                    <a:bodyPr/>
                    <a:lstStyle/>
                    <a:p>
                      <a:pPr algn="ctr" rtl="0" fontAlgn="b"/>
                      <a:r>
                        <a:rPr lang="es-MX" sz="1400" b="1" i="0" u="none" strike="noStrike">
                          <a:solidFill>
                            <a:srgbClr val="FFFFFF"/>
                          </a:solidFill>
                          <a:latin typeface="Arial Rounded MT Bold"/>
                        </a:rPr>
                        <a:t>29</a:t>
                      </a:r>
                    </a:p>
                  </a:txBody>
                  <a:tcPr marL="11075" marR="11075" marT="11075" marB="0" anchor="b">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003399"/>
                    </a:solidFill>
                  </a:tcPr>
                </a:tc>
                <a:tc>
                  <a:txBody>
                    <a:bodyPr/>
                    <a:lstStyle/>
                    <a:p>
                      <a:pPr algn="ctr" rtl="0" fontAlgn="b"/>
                      <a:r>
                        <a:rPr lang="es-MX" sz="1400" b="1" i="0" u="none" strike="noStrike" dirty="0">
                          <a:solidFill>
                            <a:srgbClr val="FFFFFF"/>
                          </a:solidFill>
                          <a:latin typeface="Arial Rounded MT Bold"/>
                        </a:rPr>
                        <a:t>100</a:t>
                      </a:r>
                    </a:p>
                  </a:txBody>
                  <a:tcPr marL="11075" marR="11075" marT="11075" marB="0" anchor="b">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003399"/>
                    </a:solidFill>
                  </a:tcPr>
                </a:tc>
              </a:tr>
            </a:tbl>
          </a:graphicData>
        </a:graphic>
      </p:graphicFrame>
      <p:sp>
        <p:nvSpPr>
          <p:cNvPr id="11265" name="Rectangle 1"/>
          <p:cNvSpPr>
            <a:spLocks noChangeArrowheads="1"/>
          </p:cNvSpPr>
          <p:nvPr/>
        </p:nvSpPr>
        <p:spPr bwMode="auto">
          <a:xfrm>
            <a:off x="4572000" y="2833191"/>
            <a:ext cx="424847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rgbClr val="000099"/>
                </a:solidFill>
                <a:effectLst/>
                <a:latin typeface="Arial" pitchFamily="34" charset="0"/>
                <a:ea typeface="Calibri" pitchFamily="34" charset="0"/>
                <a:cs typeface="Arial" pitchFamily="34" charset="0"/>
              </a:rPr>
              <a:t>EJEMPLO DE TECNOLOGÍAS</a:t>
            </a:r>
            <a:endParaRPr kumimoji="0" lang="es-MX" sz="14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6" name="Table 15"/>
          <p:cNvGraphicFramePr>
            <a:graphicFrameLocks noGrp="1"/>
          </p:cNvGraphicFramePr>
          <p:nvPr>
            <p:extLst>
              <p:ext uri="{D42A27DB-BD31-4B8C-83A1-F6EECF244321}">
                <p14:modId xmlns="" xmlns:p14="http://schemas.microsoft.com/office/powerpoint/2010/main" val="4615919"/>
              </p:ext>
            </p:extLst>
          </p:nvPr>
        </p:nvGraphicFramePr>
        <p:xfrm>
          <a:off x="4572000" y="3140968"/>
          <a:ext cx="4320480" cy="3494531"/>
        </p:xfrm>
        <a:graphic>
          <a:graphicData uri="http://schemas.openxmlformats.org/drawingml/2006/table">
            <a:tbl>
              <a:tblPr lastCol="1"/>
              <a:tblGrid>
                <a:gridCol w="2160240"/>
                <a:gridCol w="2160240"/>
              </a:tblGrid>
              <a:tr h="267802">
                <a:tc>
                  <a:txBody>
                    <a:bodyPr/>
                    <a:lstStyle/>
                    <a:p>
                      <a:pPr algn="ctr">
                        <a:spcAft>
                          <a:spcPts val="0"/>
                        </a:spcAft>
                      </a:pPr>
                      <a:r>
                        <a:rPr lang="es-MX" sz="1100" b="1" dirty="0">
                          <a:solidFill>
                            <a:schemeClr val="bg1"/>
                          </a:solidFill>
                          <a:latin typeface="Arial"/>
                          <a:ea typeface="Calibri"/>
                          <a:cs typeface="Times New Roman"/>
                        </a:rPr>
                        <a:t>Nombre del Proyecto </a:t>
                      </a:r>
                      <a:endParaRPr lang="es-MX" sz="1100" dirty="0">
                        <a:solidFill>
                          <a:schemeClr val="bg1"/>
                        </a:solidFill>
                        <a:latin typeface="Arial"/>
                        <a:ea typeface="Calibri"/>
                        <a:cs typeface="Times New Roman"/>
                      </a:endParaRPr>
                    </a:p>
                  </a:txBody>
                  <a:tcPr marL="62493" marR="62493" marT="5786"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003399"/>
                    </a:solidFill>
                  </a:tcPr>
                </a:tc>
                <a:tc>
                  <a:txBody>
                    <a:bodyPr/>
                    <a:lstStyle/>
                    <a:p>
                      <a:pPr algn="ctr">
                        <a:spcAft>
                          <a:spcPts val="0"/>
                        </a:spcAft>
                      </a:pPr>
                      <a:r>
                        <a:rPr lang="es-MX" sz="1100" b="1" dirty="0">
                          <a:solidFill>
                            <a:schemeClr val="bg1"/>
                          </a:solidFill>
                          <a:latin typeface="Arial"/>
                          <a:ea typeface="Calibri"/>
                          <a:cs typeface="Times New Roman"/>
                        </a:rPr>
                        <a:t>Descripción </a:t>
                      </a:r>
                      <a:endParaRPr lang="es-MX" sz="1100" dirty="0">
                        <a:solidFill>
                          <a:schemeClr val="bg1"/>
                        </a:solidFill>
                        <a:latin typeface="Arial"/>
                        <a:ea typeface="Calibri"/>
                        <a:cs typeface="Times New Roman"/>
                      </a:endParaRPr>
                    </a:p>
                  </a:txBody>
                  <a:tcPr marL="62493" marR="62493" marT="5786"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003399"/>
                    </a:solidFill>
                  </a:tcPr>
                </a:tc>
              </a:tr>
              <a:tr h="944099">
                <a:tc>
                  <a:txBody>
                    <a:bodyPr/>
                    <a:lstStyle/>
                    <a:p>
                      <a:pPr algn="l">
                        <a:spcAft>
                          <a:spcPts val="0"/>
                        </a:spcAft>
                      </a:pPr>
                      <a:r>
                        <a:rPr lang="es-MX" sz="1100" b="1">
                          <a:solidFill>
                            <a:srgbClr val="000099"/>
                          </a:solidFill>
                          <a:latin typeface="Arial"/>
                          <a:ea typeface="Calibri"/>
                          <a:cs typeface="Times New Roman"/>
                        </a:rPr>
                        <a:t>Tratamiento fotoelectroquímico de agua contaminada</a:t>
                      </a:r>
                      <a:endParaRPr lang="es-MX" sz="1100">
                        <a:solidFill>
                          <a:srgbClr val="000000"/>
                        </a:solidFill>
                        <a:latin typeface="Arial"/>
                        <a:ea typeface="Calibri"/>
                        <a:cs typeface="Times New Roman"/>
                      </a:endParaRPr>
                    </a:p>
                  </a:txBody>
                  <a:tcPr marL="62493" marR="62493" marT="5786"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l">
                        <a:spcAft>
                          <a:spcPts val="0"/>
                        </a:spcAft>
                      </a:pPr>
                      <a:r>
                        <a:rPr lang="es-MX" sz="1100" b="1" dirty="0">
                          <a:solidFill>
                            <a:srgbClr val="000099"/>
                          </a:solidFill>
                          <a:latin typeface="Arial"/>
                          <a:ea typeface="Calibri"/>
                          <a:cs typeface="Times New Roman"/>
                        </a:rPr>
                        <a:t>Sistema compacto de tratamiento de agua contaminada orgánicamente. Enfoque inicial en plataformas petroleras. </a:t>
                      </a:r>
                      <a:endParaRPr lang="es-MX" sz="1100" dirty="0">
                        <a:solidFill>
                          <a:srgbClr val="000000"/>
                        </a:solidFill>
                        <a:latin typeface="Arial"/>
                        <a:ea typeface="Calibri"/>
                        <a:cs typeface="Times New Roman"/>
                      </a:endParaRPr>
                    </a:p>
                  </a:txBody>
                  <a:tcPr marL="62493" marR="62493" marT="5786"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752623">
                <a:tc>
                  <a:txBody>
                    <a:bodyPr/>
                    <a:lstStyle/>
                    <a:p>
                      <a:pPr algn="l">
                        <a:spcAft>
                          <a:spcPts val="0"/>
                        </a:spcAft>
                      </a:pPr>
                      <a:r>
                        <a:rPr lang="es-MX" sz="1100" b="1" dirty="0">
                          <a:solidFill>
                            <a:schemeClr val="bg1"/>
                          </a:solidFill>
                          <a:latin typeface="Arial"/>
                          <a:ea typeface="Calibri"/>
                          <a:cs typeface="Times New Roman"/>
                        </a:rPr>
                        <a:t>Teléfono público y máquina expendedora inalámbrica</a:t>
                      </a:r>
                      <a:endParaRPr lang="es-MX" sz="1100" dirty="0">
                        <a:solidFill>
                          <a:schemeClr val="bg1"/>
                        </a:solidFill>
                        <a:latin typeface="Arial"/>
                        <a:ea typeface="Calibri"/>
                        <a:cs typeface="Times New Roman"/>
                      </a:endParaRPr>
                    </a:p>
                  </a:txBody>
                  <a:tcPr marL="62493" marR="62493" marT="5786"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003399"/>
                    </a:solidFill>
                  </a:tcPr>
                </a:tc>
                <a:tc>
                  <a:txBody>
                    <a:bodyPr/>
                    <a:lstStyle/>
                    <a:p>
                      <a:pPr algn="l">
                        <a:spcAft>
                          <a:spcPts val="0"/>
                        </a:spcAft>
                      </a:pPr>
                      <a:r>
                        <a:rPr lang="es-MX" sz="1100" b="1" dirty="0">
                          <a:solidFill>
                            <a:schemeClr val="bg1"/>
                          </a:solidFill>
                          <a:latin typeface="Arial"/>
                          <a:ea typeface="Calibri"/>
                          <a:cs typeface="Times New Roman"/>
                        </a:rPr>
                        <a:t>Utilizando los  componentes del teléfono público tradicional y la adición de software y hardware de telefonía inalámbrica se convierte en un servicio de comercio electrónico vía máquinas expendedora para recarga de una manera fácil, rápida y segura.</a:t>
                      </a:r>
                      <a:endParaRPr lang="es-MX" sz="1100" dirty="0">
                        <a:solidFill>
                          <a:schemeClr val="bg1"/>
                        </a:solidFill>
                        <a:latin typeface="Arial"/>
                        <a:ea typeface="Calibri"/>
                        <a:cs typeface="Times New Roman"/>
                      </a:endParaRPr>
                    </a:p>
                  </a:txBody>
                  <a:tcPr marL="62493" marR="62493" marT="5786"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003399"/>
                    </a:solidFill>
                  </a:tcPr>
                </a:tc>
              </a:tr>
              <a:tr h="530007">
                <a:tc>
                  <a:txBody>
                    <a:bodyPr/>
                    <a:lstStyle/>
                    <a:p>
                      <a:pPr algn="l">
                        <a:spcAft>
                          <a:spcPts val="0"/>
                        </a:spcAft>
                      </a:pPr>
                      <a:r>
                        <a:rPr lang="es-MX" sz="1100" b="1">
                          <a:solidFill>
                            <a:srgbClr val="000099"/>
                          </a:solidFill>
                          <a:latin typeface="Arial"/>
                          <a:ea typeface="Calibri"/>
                          <a:cs typeface="Times New Roman"/>
                        </a:rPr>
                        <a:t>Fabricación de palas para turbinas eólicas</a:t>
                      </a:r>
                      <a:endParaRPr lang="es-MX" sz="1100">
                        <a:solidFill>
                          <a:srgbClr val="000000"/>
                        </a:solidFill>
                        <a:latin typeface="Arial"/>
                        <a:ea typeface="Calibri"/>
                        <a:cs typeface="Times New Roman"/>
                      </a:endParaRPr>
                    </a:p>
                  </a:txBody>
                  <a:tcPr marL="62493" marR="62493" marT="5786"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l">
                        <a:spcAft>
                          <a:spcPts val="0"/>
                        </a:spcAft>
                      </a:pPr>
                      <a:r>
                        <a:rPr lang="es-MX" sz="1100" b="1" dirty="0">
                          <a:solidFill>
                            <a:srgbClr val="000099"/>
                          </a:solidFill>
                          <a:latin typeface="Arial"/>
                          <a:ea typeface="Calibri"/>
                          <a:cs typeface="Times New Roman"/>
                        </a:rPr>
                        <a:t>La tecnología es más económica y eficiente que la existente. </a:t>
                      </a:r>
                      <a:endParaRPr lang="es-MX" sz="1100" dirty="0">
                        <a:solidFill>
                          <a:srgbClr val="000000"/>
                        </a:solidFill>
                        <a:latin typeface="Arial"/>
                        <a:ea typeface="Calibri"/>
                        <a:cs typeface="Times New Roman"/>
                      </a:endParaRPr>
                    </a:p>
                  </a:txBody>
                  <a:tcPr marL="62493" marR="62493" marT="5786"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sp>
        <p:nvSpPr>
          <p:cNvPr id="2" name="TextBox 1"/>
          <p:cNvSpPr txBox="1"/>
          <p:nvPr/>
        </p:nvSpPr>
        <p:spPr>
          <a:xfrm>
            <a:off x="755576" y="6453336"/>
            <a:ext cx="3162382" cy="369332"/>
          </a:xfrm>
          <a:prstGeom prst="rect">
            <a:avLst/>
          </a:prstGeom>
          <a:noFill/>
        </p:spPr>
        <p:txBody>
          <a:bodyPr wrap="none" rtlCol="0">
            <a:spAutoFit/>
          </a:bodyPr>
          <a:lstStyle/>
          <a:p>
            <a:r>
              <a:rPr lang="en-US" dirty="0" smtClean="0">
                <a:solidFill>
                  <a:srgbClr val="FF0000"/>
                </a:solidFill>
                <a:latin typeface="Arial Rounded MT Bold"/>
                <a:cs typeface="Arial Rounded MT Bold"/>
              </a:rPr>
              <a:t>3  </a:t>
            </a:r>
            <a:r>
              <a:rPr lang="en-US" dirty="0" err="1" smtClean="0">
                <a:solidFill>
                  <a:srgbClr val="FF0000"/>
                </a:solidFill>
                <a:latin typeface="Arial Rounded MT Bold"/>
                <a:cs typeface="Arial Rounded MT Bold"/>
              </a:rPr>
              <a:t>apoyados</a:t>
            </a:r>
            <a:r>
              <a:rPr lang="en-US" dirty="0" smtClean="0">
                <a:solidFill>
                  <a:srgbClr val="FF0000"/>
                </a:solidFill>
                <a:latin typeface="Arial Rounded MT Bold"/>
                <a:cs typeface="Arial Rounded MT Bold"/>
              </a:rPr>
              <a:t> </a:t>
            </a:r>
            <a:r>
              <a:rPr lang="en-US" dirty="0" err="1" smtClean="0">
                <a:solidFill>
                  <a:srgbClr val="FF0000"/>
                </a:solidFill>
                <a:latin typeface="Arial Rounded MT Bold"/>
                <a:cs typeface="Arial Rounded MT Bold"/>
              </a:rPr>
              <a:t>por</a:t>
            </a:r>
            <a:r>
              <a:rPr lang="en-US" dirty="0" smtClean="0">
                <a:solidFill>
                  <a:srgbClr val="FF0000"/>
                </a:solidFill>
                <a:latin typeface="Arial Rounded MT Bold"/>
                <a:cs typeface="Arial Rounded MT Bold"/>
              </a:rPr>
              <a:t> el FONLIN</a:t>
            </a:r>
            <a:endParaRPr lang="en-US" dirty="0">
              <a:solidFill>
                <a:srgbClr val="FF0000"/>
              </a:solidFill>
              <a:latin typeface="Arial Rounded MT Bold"/>
              <a:cs typeface="Arial Rounded MT Bold"/>
            </a:endParaRPr>
          </a:p>
        </p:txBody>
      </p:sp>
    </p:spTree>
    <p:extLst>
      <p:ext uri="{BB962C8B-B14F-4D97-AF65-F5344CB8AC3E}">
        <p14:creationId xmlns="" xmlns:p14="http://schemas.microsoft.com/office/powerpoint/2010/main" val="312393890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0"/>
          <p:cNvPicPr>
            <a:picLocks noChangeAspect="1" noChangeArrowheads="1"/>
          </p:cNvPicPr>
          <p:nvPr/>
        </p:nvPicPr>
        <p:blipFill>
          <a:blip r:embed="rId2" cstate="screen"/>
          <a:srcRect l="7357" t="4265" r="8690" b="4215"/>
          <a:stretch>
            <a:fillRect/>
          </a:stretch>
        </p:blipFill>
        <p:spPr bwMode="auto">
          <a:xfrm>
            <a:off x="5257800" y="836712"/>
            <a:ext cx="3810000" cy="2298095"/>
          </a:xfrm>
          <a:prstGeom prst="rect">
            <a:avLst/>
          </a:prstGeom>
          <a:noFill/>
          <a:ln w="9525">
            <a:noFill/>
            <a:miter lim="800000"/>
            <a:headEnd/>
            <a:tailEnd/>
          </a:ln>
          <a:effectLst/>
        </p:spPr>
      </p:pic>
      <p:sp>
        <p:nvSpPr>
          <p:cNvPr id="7" name="Freeform 21"/>
          <p:cNvSpPr>
            <a:spLocks/>
          </p:cNvSpPr>
          <p:nvPr/>
        </p:nvSpPr>
        <p:spPr bwMode="auto">
          <a:xfrm>
            <a:off x="2598877" y="1412776"/>
            <a:ext cx="1469067" cy="1757710"/>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bg1">
                  <a:lumMod val="50000"/>
                </a:schemeClr>
              </a:solidFill>
            </a:endParaRPr>
          </a:p>
        </p:txBody>
      </p:sp>
      <p:sp>
        <p:nvSpPr>
          <p:cNvPr id="8" name="Freeform 29"/>
          <p:cNvSpPr>
            <a:spLocks/>
          </p:cNvSpPr>
          <p:nvPr/>
        </p:nvSpPr>
        <p:spPr bwMode="auto">
          <a:xfrm>
            <a:off x="4795124" y="2559926"/>
            <a:ext cx="742517" cy="1572541"/>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 name="Freeform 3"/>
          <p:cNvSpPr>
            <a:spLocks/>
          </p:cNvSpPr>
          <p:nvPr/>
        </p:nvSpPr>
        <p:spPr bwMode="auto">
          <a:xfrm>
            <a:off x="5066581" y="4536473"/>
            <a:ext cx="590821" cy="819236"/>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 name="Freeform 4"/>
          <p:cNvSpPr>
            <a:spLocks/>
          </p:cNvSpPr>
          <p:nvPr/>
        </p:nvSpPr>
        <p:spPr bwMode="auto">
          <a:xfrm>
            <a:off x="4320070" y="5093386"/>
            <a:ext cx="972725" cy="683164"/>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 name="Freeform 5"/>
          <p:cNvSpPr>
            <a:spLocks/>
          </p:cNvSpPr>
          <p:nvPr/>
        </p:nvSpPr>
        <p:spPr bwMode="auto">
          <a:xfrm>
            <a:off x="5204973" y="4069339"/>
            <a:ext cx="1296080" cy="1478553"/>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 name="Freeform 6"/>
          <p:cNvSpPr>
            <a:spLocks/>
          </p:cNvSpPr>
          <p:nvPr/>
        </p:nvSpPr>
        <p:spPr bwMode="auto">
          <a:xfrm>
            <a:off x="6791137" y="4446694"/>
            <a:ext cx="884900" cy="878153"/>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3" name="Freeform 7"/>
          <p:cNvSpPr>
            <a:spLocks/>
          </p:cNvSpPr>
          <p:nvPr/>
        </p:nvSpPr>
        <p:spPr bwMode="auto">
          <a:xfrm>
            <a:off x="7642772" y="4154911"/>
            <a:ext cx="586828" cy="1096991"/>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4" name="Freeform 8"/>
          <p:cNvSpPr>
            <a:spLocks/>
          </p:cNvSpPr>
          <p:nvPr/>
        </p:nvSpPr>
        <p:spPr bwMode="auto">
          <a:xfrm>
            <a:off x="7293402" y="4204009"/>
            <a:ext cx="733202" cy="690178"/>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5" name="Freeform 9"/>
          <p:cNvSpPr>
            <a:spLocks/>
          </p:cNvSpPr>
          <p:nvPr/>
        </p:nvSpPr>
        <p:spPr bwMode="auto">
          <a:xfrm>
            <a:off x="5186342" y="5129857"/>
            <a:ext cx="1256160" cy="847292"/>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6" name="Freeform 10"/>
          <p:cNvSpPr>
            <a:spLocks/>
          </p:cNvSpPr>
          <p:nvPr/>
        </p:nvSpPr>
        <p:spPr bwMode="auto">
          <a:xfrm>
            <a:off x="6374557" y="5293092"/>
            <a:ext cx="1023290" cy="955308"/>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7" name="Freeform 11"/>
          <p:cNvSpPr>
            <a:spLocks/>
          </p:cNvSpPr>
          <p:nvPr/>
        </p:nvSpPr>
        <p:spPr bwMode="auto">
          <a:xfrm>
            <a:off x="6366653" y="5101565"/>
            <a:ext cx="834334" cy="408216"/>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8" name="Freeform 12"/>
          <p:cNvSpPr>
            <a:spLocks/>
          </p:cNvSpPr>
          <p:nvPr/>
        </p:nvSpPr>
        <p:spPr bwMode="auto">
          <a:xfrm>
            <a:off x="4708628" y="4299399"/>
            <a:ext cx="397872" cy="462925"/>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9" name="Freeform 13"/>
          <p:cNvSpPr>
            <a:spLocks/>
          </p:cNvSpPr>
          <p:nvPr/>
        </p:nvSpPr>
        <p:spPr bwMode="auto">
          <a:xfrm>
            <a:off x="3637434" y="4881561"/>
            <a:ext cx="331339" cy="248296"/>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0" name="Freeform 14"/>
          <p:cNvSpPr>
            <a:spLocks/>
          </p:cNvSpPr>
          <p:nvPr/>
        </p:nvSpPr>
        <p:spPr bwMode="auto">
          <a:xfrm>
            <a:off x="3851673" y="4641682"/>
            <a:ext cx="1051236" cy="704207"/>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1" name="Freeform 15"/>
          <p:cNvSpPr>
            <a:spLocks/>
          </p:cNvSpPr>
          <p:nvPr/>
        </p:nvSpPr>
        <p:spPr bwMode="auto">
          <a:xfrm>
            <a:off x="3351338" y="3975352"/>
            <a:ext cx="1144384" cy="1061920"/>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2" name="Freeform 16"/>
          <p:cNvSpPr>
            <a:spLocks/>
          </p:cNvSpPr>
          <p:nvPr/>
        </p:nvSpPr>
        <p:spPr bwMode="auto">
          <a:xfrm>
            <a:off x="3356661" y="3892586"/>
            <a:ext cx="465738" cy="659317"/>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3" name="Freeform 17"/>
          <p:cNvSpPr>
            <a:spLocks/>
          </p:cNvSpPr>
          <p:nvPr/>
        </p:nvSpPr>
        <p:spPr bwMode="auto">
          <a:xfrm>
            <a:off x="4341362" y="4240481"/>
            <a:ext cx="581506" cy="562523"/>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4" name="Freeform 18"/>
          <p:cNvSpPr>
            <a:spLocks/>
          </p:cNvSpPr>
          <p:nvPr/>
        </p:nvSpPr>
        <p:spPr bwMode="auto">
          <a:xfrm>
            <a:off x="4232247" y="3447898"/>
            <a:ext cx="1027283" cy="962321"/>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5" name="Freeform 19"/>
          <p:cNvSpPr>
            <a:spLocks/>
          </p:cNvSpPr>
          <p:nvPr/>
        </p:nvSpPr>
        <p:spPr bwMode="auto">
          <a:xfrm>
            <a:off x="4123130" y="4046895"/>
            <a:ext cx="298071" cy="241282"/>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chemeClr val="bg1">
              <a:lumMod val="75000"/>
            </a:schemeClr>
          </a:solidFill>
          <a:ln w="12700"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26" name="Freeform 20"/>
          <p:cNvSpPr>
            <a:spLocks/>
          </p:cNvSpPr>
          <p:nvPr/>
        </p:nvSpPr>
        <p:spPr bwMode="auto">
          <a:xfrm>
            <a:off x="3738564" y="3303410"/>
            <a:ext cx="891555" cy="1158715"/>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chemeClr val="bg1">
              <a:lumMod val="75000"/>
            </a:schemeClr>
          </a:solidFill>
          <a:ln w="9525"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27" name="Freeform 22"/>
          <p:cNvSpPr>
            <a:spLocks/>
          </p:cNvSpPr>
          <p:nvPr/>
        </p:nvSpPr>
        <p:spPr bwMode="auto">
          <a:xfrm>
            <a:off x="3042621" y="2815057"/>
            <a:ext cx="1176320" cy="1315828"/>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8" name="Freeform 23"/>
          <p:cNvSpPr>
            <a:spLocks/>
          </p:cNvSpPr>
          <p:nvPr/>
        </p:nvSpPr>
        <p:spPr bwMode="auto">
          <a:xfrm>
            <a:off x="762000" y="1017379"/>
            <a:ext cx="935465" cy="1380357"/>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9" name="Freeform 24"/>
          <p:cNvSpPr>
            <a:spLocks/>
          </p:cNvSpPr>
          <p:nvPr/>
        </p:nvSpPr>
        <p:spPr bwMode="auto">
          <a:xfrm>
            <a:off x="1128640" y="2341183"/>
            <a:ext cx="1284103" cy="1559916"/>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tx1">
                  <a:lumMod val="95000"/>
                  <a:lumOff val="5000"/>
                </a:schemeClr>
              </a:solidFill>
            </a:endParaRPr>
          </a:p>
        </p:txBody>
      </p:sp>
      <p:sp>
        <p:nvSpPr>
          <p:cNvPr id="30" name="Freeform 25"/>
          <p:cNvSpPr>
            <a:spLocks/>
          </p:cNvSpPr>
          <p:nvPr/>
        </p:nvSpPr>
        <p:spPr bwMode="auto">
          <a:xfrm>
            <a:off x="2470429" y="2687581"/>
            <a:ext cx="964741" cy="1338272"/>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1" name="Freeform 26"/>
          <p:cNvSpPr>
            <a:spLocks/>
          </p:cNvSpPr>
          <p:nvPr/>
        </p:nvSpPr>
        <p:spPr bwMode="auto">
          <a:xfrm>
            <a:off x="1247165" y="1041426"/>
            <a:ext cx="1520964" cy="1882560"/>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2" name="Freeform 27"/>
          <p:cNvSpPr>
            <a:spLocks/>
          </p:cNvSpPr>
          <p:nvPr/>
        </p:nvSpPr>
        <p:spPr bwMode="auto">
          <a:xfrm>
            <a:off x="3854762" y="1960618"/>
            <a:ext cx="1002000" cy="1516428"/>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3" name="Freeform 28"/>
          <p:cNvSpPr>
            <a:spLocks/>
          </p:cNvSpPr>
          <p:nvPr/>
        </p:nvSpPr>
        <p:spPr bwMode="auto">
          <a:xfrm>
            <a:off x="4521082" y="2526026"/>
            <a:ext cx="690621" cy="1324245"/>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4" name="Freeform 30"/>
          <p:cNvSpPr>
            <a:spLocks/>
          </p:cNvSpPr>
          <p:nvPr/>
        </p:nvSpPr>
        <p:spPr bwMode="auto">
          <a:xfrm>
            <a:off x="5159728" y="4843686"/>
            <a:ext cx="275450" cy="164126"/>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5" name="Freeform 31"/>
          <p:cNvSpPr>
            <a:spLocks/>
          </p:cNvSpPr>
          <p:nvPr/>
        </p:nvSpPr>
        <p:spPr bwMode="auto">
          <a:xfrm>
            <a:off x="4743225" y="4710419"/>
            <a:ext cx="452430" cy="520441"/>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6" name="Freeform 32"/>
          <p:cNvSpPr>
            <a:spLocks/>
          </p:cNvSpPr>
          <p:nvPr/>
        </p:nvSpPr>
        <p:spPr bwMode="auto">
          <a:xfrm>
            <a:off x="4866899" y="4360943"/>
            <a:ext cx="518964" cy="519038"/>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7" name="Freeform 33"/>
          <p:cNvSpPr>
            <a:spLocks/>
          </p:cNvSpPr>
          <p:nvPr/>
        </p:nvSpPr>
        <p:spPr bwMode="auto">
          <a:xfrm>
            <a:off x="4953473" y="5007814"/>
            <a:ext cx="230206" cy="223044"/>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8" name="Freeform 34"/>
          <p:cNvSpPr>
            <a:spLocks/>
          </p:cNvSpPr>
          <p:nvPr/>
        </p:nvSpPr>
        <p:spPr bwMode="auto">
          <a:xfrm>
            <a:off x="5021337" y="4895590"/>
            <a:ext cx="95808" cy="143085"/>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9" name="38 Elipse"/>
          <p:cNvSpPr/>
          <p:nvPr/>
        </p:nvSpPr>
        <p:spPr>
          <a:xfrm>
            <a:off x="4191000" y="26937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39 Elipse"/>
          <p:cNvSpPr/>
          <p:nvPr/>
        </p:nvSpPr>
        <p:spPr>
          <a:xfrm>
            <a:off x="3200400" y="20841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40 Elipse"/>
          <p:cNvSpPr/>
          <p:nvPr/>
        </p:nvSpPr>
        <p:spPr>
          <a:xfrm>
            <a:off x="4781550" y="44844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41 Elipse"/>
          <p:cNvSpPr/>
          <p:nvPr/>
        </p:nvSpPr>
        <p:spPr>
          <a:xfrm>
            <a:off x="3810000" y="45987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42 Elipse"/>
          <p:cNvSpPr/>
          <p:nvPr/>
        </p:nvSpPr>
        <p:spPr>
          <a:xfrm>
            <a:off x="990600" y="11697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43 Elipse"/>
          <p:cNvSpPr/>
          <p:nvPr/>
        </p:nvSpPr>
        <p:spPr>
          <a:xfrm>
            <a:off x="4648200" y="39891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44 Elipse"/>
          <p:cNvSpPr/>
          <p:nvPr/>
        </p:nvSpPr>
        <p:spPr>
          <a:xfrm>
            <a:off x="4536488" y="4513701"/>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45 Elipse"/>
          <p:cNvSpPr/>
          <p:nvPr/>
        </p:nvSpPr>
        <p:spPr>
          <a:xfrm>
            <a:off x="5257800" y="50559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46 Elipse"/>
          <p:cNvSpPr/>
          <p:nvPr/>
        </p:nvSpPr>
        <p:spPr>
          <a:xfrm>
            <a:off x="5562600" y="48273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47 Elipse"/>
          <p:cNvSpPr/>
          <p:nvPr/>
        </p:nvSpPr>
        <p:spPr>
          <a:xfrm>
            <a:off x="3505200" y="32271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48 Elipse"/>
          <p:cNvSpPr/>
          <p:nvPr/>
        </p:nvSpPr>
        <p:spPr>
          <a:xfrm>
            <a:off x="4867275" y="3141454"/>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49 Elipse"/>
          <p:cNvSpPr/>
          <p:nvPr/>
        </p:nvSpPr>
        <p:spPr>
          <a:xfrm>
            <a:off x="5831685" y="3717032"/>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50 Elipse"/>
          <p:cNvSpPr/>
          <p:nvPr/>
        </p:nvSpPr>
        <p:spPr>
          <a:xfrm>
            <a:off x="4714875" y="3116054"/>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51 Elipse"/>
          <p:cNvSpPr/>
          <p:nvPr/>
        </p:nvSpPr>
        <p:spPr>
          <a:xfrm>
            <a:off x="4343400" y="261757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52 Elipse"/>
          <p:cNvSpPr/>
          <p:nvPr/>
        </p:nvSpPr>
        <p:spPr>
          <a:xfrm>
            <a:off x="3352800" y="208417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4" name="53 Elipse"/>
          <p:cNvSpPr/>
          <p:nvPr/>
        </p:nvSpPr>
        <p:spPr>
          <a:xfrm>
            <a:off x="3657600" y="459877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54 Elipse"/>
          <p:cNvSpPr/>
          <p:nvPr/>
        </p:nvSpPr>
        <p:spPr>
          <a:xfrm>
            <a:off x="5943600" y="421777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56" name="55 Conector recto de flecha"/>
          <p:cNvCxnSpPr>
            <a:stCxn id="55" idx="3"/>
          </p:cNvCxnSpPr>
          <p:nvPr/>
        </p:nvCxnSpPr>
        <p:spPr>
          <a:xfrm flipH="1">
            <a:off x="5105400" y="4347861"/>
            <a:ext cx="860518" cy="631918"/>
          </a:xfrm>
          <a:prstGeom prst="straightConnector1">
            <a:avLst/>
          </a:prstGeom>
          <a:ln w="349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a:stCxn id="50" idx="3"/>
          </p:cNvCxnSpPr>
          <p:nvPr/>
        </p:nvCxnSpPr>
        <p:spPr>
          <a:xfrm flipH="1">
            <a:off x="5069685" y="3847114"/>
            <a:ext cx="784318" cy="116531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59" name="58 Elipse"/>
          <p:cNvSpPr/>
          <p:nvPr/>
        </p:nvSpPr>
        <p:spPr>
          <a:xfrm>
            <a:off x="2286000" y="193177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59 CuadroTexto"/>
          <p:cNvSpPr txBox="1"/>
          <p:nvPr/>
        </p:nvSpPr>
        <p:spPr>
          <a:xfrm>
            <a:off x="5724128" y="3068960"/>
            <a:ext cx="3168352" cy="646331"/>
          </a:xfrm>
          <a:prstGeom prst="rect">
            <a:avLst/>
          </a:prstGeom>
          <a:noFill/>
          <a:ln>
            <a:gradFill flip="none" rotWithShape="1">
              <a:gsLst>
                <a:gs pos="14000">
                  <a:schemeClr val="bg1"/>
                </a:gs>
                <a:gs pos="100000">
                  <a:srgbClr val="000000"/>
                </a:gs>
              </a:gsLst>
              <a:lin ang="0" scaled="1"/>
              <a:tileRect/>
            </a:gradFill>
          </a:ln>
        </p:spPr>
        <p:txBody>
          <a:bodyPr wrap="square" rtlCol="0">
            <a:spAutoFit/>
          </a:bodyPr>
          <a:lstStyle/>
          <a:p>
            <a:pPr algn="ctr"/>
            <a:r>
              <a:rPr lang="es-MX" b="1" dirty="0">
                <a:solidFill>
                  <a:srgbClr val="000099"/>
                </a:solidFill>
                <a:effectLst>
                  <a:reflection blurRad="6350" stA="55000" endA="300" endPos="45500" dir="5400000" sy="-100000" algn="bl" rotWithShape="0"/>
                </a:effectLst>
                <a:latin typeface="Arial Rounded MT Bold"/>
                <a:cs typeface="Arial Rounded MT Bold"/>
              </a:rPr>
              <a:t>Presencia</a:t>
            </a:r>
            <a:r>
              <a:rPr lang="es-MX" b="1" dirty="0" smtClean="0">
                <a:solidFill>
                  <a:schemeClr val="tx1">
                    <a:lumMod val="85000"/>
                    <a:lumOff val="15000"/>
                  </a:schemeClr>
                </a:solidFill>
              </a:rPr>
              <a:t> </a:t>
            </a:r>
            <a:r>
              <a:rPr lang="es-MX" b="1" dirty="0">
                <a:solidFill>
                  <a:srgbClr val="000099"/>
                </a:solidFill>
                <a:effectLst>
                  <a:reflection blurRad="6350" stA="55000" endA="300" endPos="45500" dir="5400000" sy="-100000" algn="bl" rotWithShape="0"/>
                </a:effectLst>
                <a:latin typeface="Arial Rounded MT Bold"/>
                <a:cs typeface="Arial Rounded MT Bold"/>
              </a:rPr>
              <a:t>en </a:t>
            </a:r>
            <a:r>
              <a:rPr lang="es-MX" b="1" dirty="0" smtClean="0">
                <a:solidFill>
                  <a:srgbClr val="000099"/>
                </a:solidFill>
                <a:effectLst>
                  <a:reflection blurRad="6350" stA="55000" endA="300" endPos="45500" dir="5400000" sy="-100000" algn="bl" rotWithShape="0"/>
                </a:effectLst>
                <a:latin typeface="Arial Rounded MT Bold"/>
                <a:cs typeface="Arial Rounded MT Bold"/>
              </a:rPr>
              <a:t>17 </a:t>
            </a:r>
            <a:r>
              <a:rPr lang="es-MX" b="1" dirty="0">
                <a:solidFill>
                  <a:srgbClr val="000099"/>
                </a:solidFill>
                <a:effectLst>
                  <a:reflection blurRad="6350" stA="55000" endA="300" endPos="45500" dir="5400000" sy="-100000" algn="bl" rotWithShape="0"/>
                </a:effectLst>
                <a:latin typeface="Arial Rounded MT Bold"/>
                <a:cs typeface="Arial Rounded MT Bold"/>
              </a:rPr>
              <a:t>Estados</a:t>
            </a:r>
          </a:p>
          <a:p>
            <a:pPr algn="ctr"/>
            <a:r>
              <a:rPr lang="es-MX" b="1" dirty="0">
                <a:solidFill>
                  <a:srgbClr val="000099"/>
                </a:solidFill>
                <a:effectLst>
                  <a:reflection blurRad="6350" stA="55000" endA="300" endPos="45500" dir="5400000" sy="-100000" algn="bl" rotWithShape="0"/>
                </a:effectLst>
                <a:latin typeface="Arial Rounded MT Bold"/>
                <a:cs typeface="Arial Rounded MT Bold"/>
              </a:rPr>
              <a:t> y el DF</a:t>
            </a:r>
          </a:p>
        </p:txBody>
      </p:sp>
      <p:graphicFrame>
        <p:nvGraphicFramePr>
          <p:cNvPr id="61" name="60 Tabla"/>
          <p:cNvGraphicFramePr>
            <a:graphicFrameLocks noGrp="1"/>
          </p:cNvGraphicFramePr>
          <p:nvPr>
            <p:extLst>
              <p:ext uri="{D42A27DB-BD31-4B8C-83A1-F6EECF244321}">
                <p14:modId xmlns="" xmlns:p14="http://schemas.microsoft.com/office/powerpoint/2010/main" val="2300912666"/>
              </p:ext>
            </p:extLst>
          </p:nvPr>
        </p:nvGraphicFramePr>
        <p:xfrm>
          <a:off x="228600" y="5334000"/>
          <a:ext cx="4055368" cy="1367790"/>
        </p:xfrm>
        <a:graphic>
          <a:graphicData uri="http://schemas.openxmlformats.org/drawingml/2006/table">
            <a:tbl>
              <a:tblPr firstCol="1"/>
              <a:tblGrid>
                <a:gridCol w="2731054"/>
                <a:gridCol w="1324314"/>
              </a:tblGrid>
              <a:tr h="200025">
                <a:tc>
                  <a:txBody>
                    <a:bodyPr/>
                    <a:lstStyle/>
                    <a:p>
                      <a:pPr algn="ctr" fontAlgn="ctr"/>
                      <a:r>
                        <a:rPr lang="es-MX" sz="1400" b="1" i="0" u="none" strike="noStrike" dirty="0" smtClean="0">
                          <a:solidFill>
                            <a:schemeClr val="bg1"/>
                          </a:solidFill>
                          <a:latin typeface="Calibri"/>
                        </a:rPr>
                        <a:t>TIPO </a:t>
                      </a:r>
                      <a:r>
                        <a:rPr lang="es-MX" sz="1400" b="1" i="0" u="none" strike="noStrike" dirty="0">
                          <a:solidFill>
                            <a:schemeClr val="bg1"/>
                          </a:solidFill>
                          <a:latin typeface="Calibri"/>
                        </a:rPr>
                        <a:t>DE ORGANIZACIÓN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s-MX" sz="1400" b="1" i="0" u="none" strike="noStrike" dirty="0">
                          <a:solidFill>
                            <a:schemeClr val="bg1"/>
                          </a:solidFill>
                          <a:latin typeface="Calibri"/>
                        </a:rPr>
                        <a:t>ALUMNOS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200025">
                <a:tc>
                  <a:txBody>
                    <a:bodyPr/>
                    <a:lstStyle/>
                    <a:p>
                      <a:pPr algn="ctr" fontAlgn="ctr"/>
                      <a:r>
                        <a:rPr lang="es-ES" sz="1400" b="1" kern="1200" dirty="0" smtClean="0">
                          <a:solidFill>
                            <a:schemeClr val="tx1"/>
                          </a:solidFill>
                          <a:latin typeface="+mn-lt"/>
                          <a:ea typeface="Times New Roman"/>
                          <a:cs typeface="Times New Roman"/>
                        </a:rPr>
                        <a:t>Centros P</a:t>
                      </a:r>
                      <a:r>
                        <a:rPr lang="es-ES" sz="1400" b="1" kern="1200" dirty="0" smtClean="0">
                          <a:solidFill>
                            <a:schemeClr val="tx1"/>
                          </a:solidFill>
                          <a:latin typeface="+mn-lt"/>
                          <a:ea typeface="MS PGothic"/>
                          <a:cs typeface="Times New Roman"/>
                        </a:rPr>
                        <a:t>úblicos de </a:t>
                      </a:r>
                      <a:r>
                        <a:rPr lang="es-ES" sz="1400" b="1" kern="1200" dirty="0" smtClean="0">
                          <a:solidFill>
                            <a:schemeClr val="tx1"/>
                          </a:solidFill>
                          <a:latin typeface="+mn-lt"/>
                          <a:ea typeface="Times New Roman"/>
                          <a:cs typeface="Times New Roman"/>
                        </a:rPr>
                        <a:t>Investigación</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400" b="1" i="0" u="none" strike="noStrike" dirty="0" smtClean="0">
                          <a:solidFill>
                            <a:srgbClr val="000000"/>
                          </a:solidFill>
                          <a:latin typeface="Calibri"/>
                        </a:rPr>
                        <a:t>28 (12 Edos)</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00025">
                <a:tc>
                  <a:txBody>
                    <a:bodyPr/>
                    <a:lstStyle/>
                    <a:p>
                      <a:pPr algn="ctr" fontAlgn="ctr"/>
                      <a:r>
                        <a:rPr lang="es-MX" sz="1400" b="1" i="0" u="none" strike="noStrike" dirty="0">
                          <a:solidFill>
                            <a:srgbClr val="000000"/>
                          </a:solidFill>
                          <a:latin typeface="Calibri"/>
                        </a:rPr>
                        <a:t>Empresas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400" b="1" i="0" u="none" strike="noStrike" dirty="0" smtClean="0">
                          <a:solidFill>
                            <a:srgbClr val="000000"/>
                          </a:solidFill>
                          <a:latin typeface="Calibri"/>
                        </a:rPr>
                        <a:t>32 ( 7 Edos)</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00025">
                <a:tc>
                  <a:txBody>
                    <a:bodyPr/>
                    <a:lstStyle/>
                    <a:p>
                      <a:pPr algn="ctr" fontAlgn="ctr"/>
                      <a:r>
                        <a:rPr lang="es-MX" sz="1400" b="1" i="0" u="none" strike="noStrike" dirty="0">
                          <a:solidFill>
                            <a:srgbClr val="000000"/>
                          </a:solidFill>
                          <a:latin typeface="Calibri"/>
                        </a:rPr>
                        <a:t>Gobiernos </a:t>
                      </a:r>
                      <a:r>
                        <a:rPr lang="es-MX" sz="1400" b="1" i="0" u="none" strike="noStrike" dirty="0" smtClean="0">
                          <a:solidFill>
                            <a:srgbClr val="000000"/>
                          </a:solidFill>
                          <a:latin typeface="Calibri"/>
                        </a:rPr>
                        <a:t>Federal y Estatal</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400" b="1" i="0" u="none" strike="noStrike" dirty="0" smtClean="0">
                          <a:solidFill>
                            <a:srgbClr val="000000"/>
                          </a:solidFill>
                          <a:latin typeface="Calibri"/>
                        </a:rPr>
                        <a:t>11 ( 5 Edos)</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00025">
                <a:tc>
                  <a:txBody>
                    <a:bodyPr/>
                    <a:lstStyle/>
                    <a:p>
                      <a:pPr algn="ctr" fontAlgn="b">
                        <a:lnSpc>
                          <a:spcPts val="1290"/>
                        </a:lnSpc>
                        <a:spcAft>
                          <a:spcPts val="0"/>
                        </a:spcAft>
                      </a:pPr>
                      <a:r>
                        <a:rPr lang="es-ES" sz="1400" b="1" kern="1200" dirty="0" smtClean="0">
                          <a:solidFill>
                            <a:schemeClr val="tx1"/>
                          </a:solidFill>
                          <a:latin typeface="+mn-lt"/>
                          <a:ea typeface="Times New Roman"/>
                          <a:cs typeface="Times New Roman"/>
                        </a:rPr>
                        <a:t>Instituciones Educaci</a:t>
                      </a:r>
                      <a:r>
                        <a:rPr lang="es-ES" sz="1400" b="1" kern="1200" dirty="0" smtClean="0">
                          <a:solidFill>
                            <a:schemeClr val="tx1"/>
                          </a:solidFill>
                          <a:latin typeface="+mn-lt"/>
                          <a:ea typeface="MS PGothic"/>
                          <a:cs typeface="Times New Roman"/>
                        </a:rPr>
                        <a:t>ón </a:t>
                      </a:r>
                      <a:r>
                        <a:rPr lang="es-ES" sz="1400" b="1" kern="1200" dirty="0" smtClean="0">
                          <a:solidFill>
                            <a:schemeClr val="tx1"/>
                          </a:solidFill>
                          <a:latin typeface="+mn-lt"/>
                          <a:ea typeface="Times New Roman"/>
                          <a:cs typeface="Times New Roman"/>
                        </a:rPr>
                        <a:t>Superior</a:t>
                      </a:r>
                      <a:endParaRPr lang="es-MX" sz="1400" b="1" kern="1200" dirty="0">
                        <a:solidFill>
                          <a:schemeClr val="tx1"/>
                        </a:solidFill>
                        <a:latin typeface="+mn-lt"/>
                        <a:ea typeface="Times New Roman"/>
                        <a:cs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400" b="1" i="0" u="none" strike="noStrike" dirty="0" smtClean="0">
                          <a:solidFill>
                            <a:srgbClr val="000000"/>
                          </a:solidFill>
                          <a:latin typeface="+mn-lt"/>
                        </a:rPr>
                        <a:t>  61 ( 11 Edos)</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00025">
                <a:tc>
                  <a:txBody>
                    <a:bodyPr/>
                    <a:lstStyle/>
                    <a:p>
                      <a:pPr algn="r" fontAlgn="ctr"/>
                      <a:endParaRPr lang="es-MX" sz="1400" b="1" i="0" u="none" strike="noStrike" dirty="0">
                        <a:solidFill>
                          <a:schemeClr val="tx2"/>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1" i="0" u="none" strike="noStrike" dirty="0">
                          <a:solidFill>
                            <a:schemeClr val="bg1"/>
                          </a:solidFill>
                          <a:latin typeface="Calibri"/>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bl>
          </a:graphicData>
        </a:graphic>
      </p:graphicFrame>
      <p:sp>
        <p:nvSpPr>
          <p:cNvPr id="62" name="61 Elipse"/>
          <p:cNvSpPr/>
          <p:nvPr/>
        </p:nvSpPr>
        <p:spPr>
          <a:xfrm>
            <a:off x="3276600" y="195082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63" name="62 Elipse"/>
          <p:cNvSpPr/>
          <p:nvPr/>
        </p:nvSpPr>
        <p:spPr>
          <a:xfrm>
            <a:off x="5029200" y="49035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cxnSp>
        <p:nvCxnSpPr>
          <p:cNvPr id="64" name="63 Conector recto de flecha"/>
          <p:cNvCxnSpPr/>
          <p:nvPr/>
        </p:nvCxnSpPr>
        <p:spPr>
          <a:xfrm flipH="1">
            <a:off x="5105400" y="3989179"/>
            <a:ext cx="762000" cy="990600"/>
          </a:xfrm>
          <a:prstGeom prst="straightConnector1">
            <a:avLst/>
          </a:prstGeom>
          <a:ln w="3492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65" name="64 Elipse"/>
          <p:cNvSpPr/>
          <p:nvPr/>
        </p:nvSpPr>
        <p:spPr>
          <a:xfrm>
            <a:off x="4191000" y="25413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66" name="65 Elipse"/>
          <p:cNvSpPr/>
          <p:nvPr/>
        </p:nvSpPr>
        <p:spPr>
          <a:xfrm>
            <a:off x="4810125" y="299222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67" name="66 Elipse"/>
          <p:cNvSpPr/>
          <p:nvPr/>
        </p:nvSpPr>
        <p:spPr>
          <a:xfrm>
            <a:off x="4495800" y="43701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68" name="67 Elipse"/>
          <p:cNvSpPr/>
          <p:nvPr/>
        </p:nvSpPr>
        <p:spPr>
          <a:xfrm>
            <a:off x="4876800" y="43701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69" name="68 Elipse"/>
          <p:cNvSpPr/>
          <p:nvPr/>
        </p:nvSpPr>
        <p:spPr>
          <a:xfrm>
            <a:off x="4788024" y="4932784"/>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70" name="69 Elipse"/>
          <p:cNvSpPr/>
          <p:nvPr/>
        </p:nvSpPr>
        <p:spPr>
          <a:xfrm>
            <a:off x="5400675" y="5122654"/>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71" name="70 Elipse"/>
          <p:cNvSpPr/>
          <p:nvPr/>
        </p:nvSpPr>
        <p:spPr>
          <a:xfrm>
            <a:off x="4800600" y="40653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72" name="71 Elipse"/>
          <p:cNvSpPr/>
          <p:nvPr/>
        </p:nvSpPr>
        <p:spPr>
          <a:xfrm>
            <a:off x="3581400" y="33795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73" name="72 Elipse"/>
          <p:cNvSpPr/>
          <p:nvPr/>
        </p:nvSpPr>
        <p:spPr>
          <a:xfrm>
            <a:off x="5105400" y="35319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74" name="73 Elipse"/>
          <p:cNvSpPr/>
          <p:nvPr/>
        </p:nvSpPr>
        <p:spPr>
          <a:xfrm>
            <a:off x="7620000" y="43701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5" name="Rectangle 36"/>
          <p:cNvSpPr>
            <a:spLocks noChangeArrowheads="1"/>
          </p:cNvSpPr>
          <p:nvPr/>
        </p:nvSpPr>
        <p:spPr bwMode="auto">
          <a:xfrm>
            <a:off x="456346" y="4114800"/>
            <a:ext cx="1729641"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effectLst/>
                <a:latin typeface="Arial" pitchFamily="34" charset="0"/>
                <a:cs typeface="Arial" pitchFamily="34" charset="0"/>
              </a:rPr>
              <a:t>Centro CONACYT</a:t>
            </a:r>
            <a:endParaRPr kumimoji="0" lang="es-MX" sz="2800" b="0" i="0" u="none" strike="noStrike" cap="none" normalizeH="0" baseline="0" dirty="0" smtClean="0">
              <a:ln>
                <a:noFill/>
              </a:ln>
              <a:effectLst/>
              <a:latin typeface="Arial" pitchFamily="34" charset="0"/>
              <a:cs typeface="Arial" pitchFamily="34" charset="0"/>
            </a:endParaRPr>
          </a:p>
        </p:txBody>
      </p:sp>
      <p:sp>
        <p:nvSpPr>
          <p:cNvPr id="76" name="Rectangle 79"/>
          <p:cNvSpPr>
            <a:spLocks noChangeArrowheads="1"/>
          </p:cNvSpPr>
          <p:nvPr/>
        </p:nvSpPr>
        <p:spPr bwMode="auto">
          <a:xfrm>
            <a:off x="457200" y="4387363"/>
            <a:ext cx="121920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effectLst/>
                <a:latin typeface="Arial" pitchFamily="34" charset="0"/>
                <a:cs typeface="Arial" pitchFamily="34" charset="0"/>
              </a:rPr>
              <a:t>Empresas </a:t>
            </a:r>
            <a:endParaRPr kumimoji="0" lang="es-MX" b="0" i="0" u="none" strike="noStrike" cap="none" normalizeH="0" baseline="0" dirty="0" smtClean="0">
              <a:ln>
                <a:noFill/>
              </a:ln>
              <a:effectLst/>
              <a:latin typeface="Arial" pitchFamily="34" charset="0"/>
              <a:cs typeface="Arial" pitchFamily="34" charset="0"/>
            </a:endParaRPr>
          </a:p>
        </p:txBody>
      </p:sp>
      <p:sp>
        <p:nvSpPr>
          <p:cNvPr id="77" name="76 Elipse"/>
          <p:cNvSpPr/>
          <p:nvPr/>
        </p:nvSpPr>
        <p:spPr>
          <a:xfrm>
            <a:off x="228600" y="4191000"/>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800"/>
          </a:p>
        </p:txBody>
      </p:sp>
      <p:sp>
        <p:nvSpPr>
          <p:cNvPr id="78" name="77 Elipse"/>
          <p:cNvSpPr/>
          <p:nvPr/>
        </p:nvSpPr>
        <p:spPr>
          <a:xfrm>
            <a:off x="228600" y="4451866"/>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800"/>
          </a:p>
        </p:txBody>
      </p:sp>
      <p:sp>
        <p:nvSpPr>
          <p:cNvPr id="79" name="78 Elipse"/>
          <p:cNvSpPr/>
          <p:nvPr/>
        </p:nvSpPr>
        <p:spPr>
          <a:xfrm>
            <a:off x="228600" y="4724400"/>
            <a:ext cx="152400" cy="152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800" dirty="0">
              <a:solidFill>
                <a:srgbClr val="00B050"/>
              </a:solidFill>
            </a:endParaRPr>
          </a:p>
        </p:txBody>
      </p:sp>
      <p:sp>
        <p:nvSpPr>
          <p:cNvPr id="80" name="Rectangle 27"/>
          <p:cNvSpPr>
            <a:spLocks noChangeArrowheads="1"/>
          </p:cNvSpPr>
          <p:nvPr/>
        </p:nvSpPr>
        <p:spPr bwMode="auto">
          <a:xfrm>
            <a:off x="457200" y="4676775"/>
            <a:ext cx="1824217"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MX" sz="1600" b="1" dirty="0" smtClean="0">
                <a:latin typeface="Arial" pitchFamily="34" charset="0"/>
                <a:cs typeface="Arial" pitchFamily="34" charset="0"/>
              </a:rPr>
              <a:t>Gobiernos </a:t>
            </a:r>
            <a:r>
              <a:rPr lang="es-MX" sz="1600" b="1" dirty="0" err="1" smtClean="0">
                <a:latin typeface="Arial" pitchFamily="34" charset="0"/>
                <a:cs typeface="Arial" pitchFamily="34" charset="0"/>
              </a:rPr>
              <a:t>Fed</a:t>
            </a:r>
            <a:r>
              <a:rPr lang="es-MX" sz="1600" b="1" dirty="0" smtClean="0">
                <a:latin typeface="Arial" pitchFamily="34" charset="0"/>
                <a:cs typeface="Arial" pitchFamily="34" charset="0"/>
              </a:rPr>
              <a:t>/</a:t>
            </a:r>
            <a:r>
              <a:rPr lang="es-MX" sz="1600" b="1" dirty="0" err="1" smtClean="0">
                <a:latin typeface="Arial" pitchFamily="34" charset="0"/>
                <a:cs typeface="Arial" pitchFamily="34" charset="0"/>
              </a:rPr>
              <a:t>Est</a:t>
            </a:r>
            <a:endParaRPr lang="es-MX" sz="1600" b="1" dirty="0" smtClean="0">
              <a:latin typeface="Arial" pitchFamily="34" charset="0"/>
              <a:cs typeface="Arial" pitchFamily="34" charset="0"/>
            </a:endParaRPr>
          </a:p>
        </p:txBody>
      </p:sp>
      <p:sp>
        <p:nvSpPr>
          <p:cNvPr id="81" name="80 Elipse"/>
          <p:cNvSpPr/>
          <p:nvPr/>
        </p:nvSpPr>
        <p:spPr>
          <a:xfrm>
            <a:off x="228600" y="499252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800"/>
          </a:p>
        </p:txBody>
      </p:sp>
      <p:sp>
        <p:nvSpPr>
          <p:cNvPr id="82" name="Rectangle 79"/>
          <p:cNvSpPr>
            <a:spLocks noChangeArrowheads="1"/>
          </p:cNvSpPr>
          <p:nvPr/>
        </p:nvSpPr>
        <p:spPr bwMode="auto">
          <a:xfrm>
            <a:off x="457200" y="4935379"/>
            <a:ext cx="114300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s-MX" sz="1600" b="1" dirty="0" smtClean="0">
                <a:latin typeface="Arial" pitchFamily="34" charset="0"/>
                <a:cs typeface="Arial" pitchFamily="34" charset="0"/>
              </a:rPr>
              <a:t>IES</a:t>
            </a:r>
            <a:endParaRPr kumimoji="0" lang="es-MX" b="0" i="0" u="none" strike="noStrike" cap="none" normalizeH="0" baseline="0" dirty="0" smtClean="0">
              <a:ln>
                <a:noFill/>
              </a:ln>
              <a:effectLst/>
              <a:latin typeface="Arial" pitchFamily="34" charset="0"/>
              <a:cs typeface="Arial" pitchFamily="34" charset="0"/>
            </a:endParaRPr>
          </a:p>
        </p:txBody>
      </p:sp>
      <p:sp>
        <p:nvSpPr>
          <p:cNvPr id="83" name="Rectangle 79"/>
          <p:cNvSpPr>
            <a:spLocks noChangeArrowheads="1"/>
          </p:cNvSpPr>
          <p:nvPr/>
        </p:nvSpPr>
        <p:spPr bwMode="auto">
          <a:xfrm>
            <a:off x="7772400" y="1514128"/>
            <a:ext cx="457200" cy="492443"/>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600" b="1" dirty="0" smtClean="0">
                <a:solidFill>
                  <a:schemeClr val="bg1"/>
                </a:solidFill>
                <a:latin typeface="Arial" pitchFamily="34" charset="0"/>
                <a:cs typeface="Arial" pitchFamily="34" charset="0"/>
              </a:rPr>
              <a:t>IES</a:t>
            </a:r>
          </a:p>
          <a:p>
            <a:pPr marL="0" marR="0" lvl="0" indent="0" algn="ctr" defTabSz="914400" rtl="0" eaLnBrk="1" fontAlgn="base" latinLnBrk="0" hangingPunct="1">
              <a:lnSpc>
                <a:spcPct val="100000"/>
              </a:lnSpc>
              <a:spcBef>
                <a:spcPct val="0"/>
              </a:spcBef>
              <a:spcAft>
                <a:spcPct val="0"/>
              </a:spcAft>
              <a:buClrTx/>
              <a:buSzTx/>
              <a:buFontTx/>
              <a:buNone/>
              <a:tabLst/>
            </a:pPr>
            <a:r>
              <a:rPr lang="es-MX" sz="1600" b="1" dirty="0" smtClean="0">
                <a:solidFill>
                  <a:schemeClr val="bg1"/>
                </a:solidFill>
                <a:latin typeface="Arial" pitchFamily="34" charset="0"/>
                <a:cs typeface="Arial" pitchFamily="34" charset="0"/>
              </a:rPr>
              <a:t>46%</a:t>
            </a:r>
            <a:endParaRPr kumimoji="0" lang="es-MX" b="0" i="0" u="none" strike="noStrike" cap="none" normalizeH="0" baseline="0" dirty="0" smtClean="0">
              <a:ln>
                <a:noFill/>
              </a:ln>
              <a:solidFill>
                <a:schemeClr val="bg1"/>
              </a:solidFill>
              <a:effectLst/>
              <a:latin typeface="Arial" pitchFamily="34" charset="0"/>
              <a:cs typeface="Arial" pitchFamily="34" charset="0"/>
            </a:endParaRPr>
          </a:p>
        </p:txBody>
      </p:sp>
      <p:sp>
        <p:nvSpPr>
          <p:cNvPr id="84" name="Rectangle 79"/>
          <p:cNvSpPr>
            <a:spLocks noChangeArrowheads="1"/>
          </p:cNvSpPr>
          <p:nvPr/>
        </p:nvSpPr>
        <p:spPr bwMode="auto">
          <a:xfrm>
            <a:off x="6019800" y="1956684"/>
            <a:ext cx="990600" cy="369332"/>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smtClean="0">
                <a:solidFill>
                  <a:srgbClr val="FFFFFF"/>
                </a:solidFill>
                <a:latin typeface="Arial" pitchFamily="34" charset="0"/>
                <a:cs typeface="Arial" pitchFamily="34" charset="0"/>
              </a:rPr>
              <a:t>Empresas</a:t>
            </a:r>
          </a:p>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smtClean="0">
                <a:solidFill>
                  <a:srgbClr val="FFFFFF"/>
                </a:solidFill>
                <a:latin typeface="Arial" pitchFamily="34" charset="0"/>
                <a:cs typeface="Arial" pitchFamily="34" charset="0"/>
              </a:rPr>
              <a:t>24%</a:t>
            </a:r>
            <a:endParaRPr kumimoji="0" lang="es-MX" sz="1400" b="0" i="0" u="none" strike="noStrike" cap="none" normalizeH="0" baseline="0" dirty="0" smtClean="0">
              <a:ln>
                <a:noFill/>
              </a:ln>
              <a:solidFill>
                <a:srgbClr val="FFFFFF"/>
              </a:solidFill>
              <a:effectLst/>
              <a:latin typeface="Arial" pitchFamily="34" charset="0"/>
              <a:cs typeface="Arial" pitchFamily="34" charset="0"/>
            </a:endParaRPr>
          </a:p>
        </p:txBody>
      </p:sp>
      <p:sp>
        <p:nvSpPr>
          <p:cNvPr id="85" name="Rectangle 79"/>
          <p:cNvSpPr>
            <a:spLocks noChangeArrowheads="1"/>
          </p:cNvSpPr>
          <p:nvPr/>
        </p:nvSpPr>
        <p:spPr bwMode="auto">
          <a:xfrm>
            <a:off x="5791200" y="1220996"/>
            <a:ext cx="990600" cy="369332"/>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err="1" smtClean="0">
                <a:solidFill>
                  <a:srgbClr val="FFFFFF"/>
                </a:solidFill>
                <a:latin typeface="Arial" pitchFamily="34" charset="0"/>
                <a:cs typeface="Arial" pitchFamily="34" charset="0"/>
              </a:rPr>
              <a:t>CPI´s</a:t>
            </a:r>
            <a:endParaRPr lang="es-MX" sz="1200" b="1" dirty="0" smtClean="0">
              <a:solidFill>
                <a:srgbClr val="FFFFFF"/>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smtClean="0">
                <a:solidFill>
                  <a:srgbClr val="FFFFFF"/>
                </a:solidFill>
                <a:latin typeface="Arial" pitchFamily="34" charset="0"/>
                <a:cs typeface="Arial" pitchFamily="34" charset="0"/>
              </a:rPr>
              <a:t>21%</a:t>
            </a:r>
            <a:endParaRPr kumimoji="0" lang="es-MX" sz="1400" b="0" i="0" u="none" strike="noStrike" cap="none" normalizeH="0" baseline="0" dirty="0" smtClean="0">
              <a:ln>
                <a:noFill/>
              </a:ln>
              <a:solidFill>
                <a:srgbClr val="FFFFFF"/>
              </a:solidFill>
              <a:effectLst/>
              <a:latin typeface="Arial" pitchFamily="34" charset="0"/>
              <a:cs typeface="Arial" pitchFamily="34" charset="0"/>
            </a:endParaRPr>
          </a:p>
        </p:txBody>
      </p:sp>
      <p:sp>
        <p:nvSpPr>
          <p:cNvPr id="86" name="Rectangle 79"/>
          <p:cNvSpPr>
            <a:spLocks noChangeArrowheads="1"/>
          </p:cNvSpPr>
          <p:nvPr/>
        </p:nvSpPr>
        <p:spPr bwMode="auto">
          <a:xfrm>
            <a:off x="6781800" y="980728"/>
            <a:ext cx="762000" cy="369332"/>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err="1" smtClean="0">
                <a:solidFill>
                  <a:srgbClr val="FFFFFF"/>
                </a:solidFill>
                <a:latin typeface="Arial" pitchFamily="34" charset="0"/>
                <a:cs typeface="Arial" pitchFamily="34" charset="0"/>
              </a:rPr>
              <a:t>Gob</a:t>
            </a:r>
            <a:endParaRPr lang="es-MX" sz="1200" b="1" dirty="0" smtClean="0">
              <a:solidFill>
                <a:srgbClr val="FFFFFF"/>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smtClean="0">
                <a:solidFill>
                  <a:srgbClr val="FFFFFF"/>
                </a:solidFill>
                <a:latin typeface="Arial" pitchFamily="34" charset="0"/>
                <a:cs typeface="Arial" pitchFamily="34" charset="0"/>
              </a:rPr>
              <a:t>8%</a:t>
            </a:r>
            <a:endParaRPr kumimoji="0" lang="es-MX" sz="1400" b="0" i="0" u="none" strike="noStrike" cap="none" normalizeH="0" baseline="0" dirty="0" smtClean="0">
              <a:ln>
                <a:noFill/>
              </a:ln>
              <a:solidFill>
                <a:srgbClr val="FFFFFF"/>
              </a:solidFill>
              <a:effectLst/>
              <a:latin typeface="Arial" pitchFamily="34" charset="0"/>
              <a:cs typeface="Arial" pitchFamily="34" charset="0"/>
            </a:endParaRPr>
          </a:p>
        </p:txBody>
      </p:sp>
      <p:sp>
        <p:nvSpPr>
          <p:cNvPr id="2" name="TextBox 1"/>
          <p:cNvSpPr txBox="1"/>
          <p:nvPr/>
        </p:nvSpPr>
        <p:spPr>
          <a:xfrm>
            <a:off x="6588224" y="5632792"/>
            <a:ext cx="3672408" cy="892552"/>
          </a:xfrm>
          <a:prstGeom prst="rect">
            <a:avLst/>
          </a:prstGeom>
          <a:noFill/>
        </p:spPr>
        <p:txBody>
          <a:bodyPr wrap="square" rtlCol="0">
            <a:spAutoFit/>
          </a:bodyPr>
          <a:lstStyle/>
          <a:p>
            <a:r>
              <a:rPr lang="en-US" sz="1200" dirty="0" err="1" smtClean="0">
                <a:solidFill>
                  <a:srgbClr val="000090"/>
                </a:solidFill>
                <a:latin typeface="Arial Rounded MT Bold"/>
                <a:cs typeface="Arial Rounded MT Bold"/>
              </a:rPr>
              <a:t>Costo</a:t>
            </a:r>
            <a:r>
              <a:rPr lang="en-US" sz="1200" dirty="0" smtClean="0">
                <a:solidFill>
                  <a:srgbClr val="000090"/>
                </a:solidFill>
                <a:latin typeface="Arial Rounded MT Bold"/>
                <a:cs typeface="Arial Rounded MT Bold"/>
              </a:rPr>
              <a:t>: </a:t>
            </a:r>
          </a:p>
          <a:p>
            <a:r>
              <a:rPr lang="en-US" sz="1000" dirty="0" smtClean="0">
                <a:solidFill>
                  <a:srgbClr val="FF0000"/>
                </a:solidFill>
                <a:latin typeface="Arial Rounded MT Bold"/>
                <a:cs typeface="Arial Rounded MT Bold"/>
              </a:rPr>
              <a:t>25,000.00 </a:t>
            </a:r>
            <a:r>
              <a:rPr lang="en-US" sz="1000" dirty="0" err="1" smtClean="0">
                <a:solidFill>
                  <a:srgbClr val="FF0000"/>
                </a:solidFill>
                <a:latin typeface="Arial Rounded MT Bold"/>
                <a:cs typeface="Arial Rounded MT Bold"/>
              </a:rPr>
              <a:t>dls</a:t>
            </a:r>
            <a:r>
              <a:rPr lang="en-US" sz="1000" dirty="0" smtClean="0">
                <a:solidFill>
                  <a:srgbClr val="FF0000"/>
                </a:solidFill>
                <a:latin typeface="Arial Rounded MT Bold"/>
                <a:cs typeface="Arial Rounded MT Bold"/>
              </a:rPr>
              <a:t>,  </a:t>
            </a:r>
            <a:r>
              <a:rPr lang="en-US" sz="1000" dirty="0" err="1" smtClean="0">
                <a:solidFill>
                  <a:srgbClr val="FF0000"/>
                </a:solidFill>
                <a:latin typeface="Arial Rounded MT Bold"/>
                <a:cs typeface="Arial Rounded MT Bold"/>
              </a:rPr>
              <a:t>Académicos</a:t>
            </a:r>
            <a:endParaRPr lang="en-US" sz="1000" dirty="0" smtClean="0">
              <a:solidFill>
                <a:srgbClr val="FF0000"/>
              </a:solidFill>
              <a:latin typeface="Arial Rounded MT Bold"/>
              <a:cs typeface="Arial Rounded MT Bold"/>
            </a:endParaRPr>
          </a:p>
          <a:p>
            <a:r>
              <a:rPr lang="en-US" sz="1000" dirty="0" smtClean="0">
                <a:solidFill>
                  <a:srgbClr val="000090"/>
                </a:solidFill>
                <a:latin typeface="Arial Rounded MT Bold"/>
                <a:cs typeface="Arial Rounded MT Bold"/>
              </a:rPr>
              <a:t>IES: 50 % </a:t>
            </a:r>
            <a:r>
              <a:rPr lang="en-US" sz="1000" dirty="0" err="1" smtClean="0">
                <a:solidFill>
                  <a:srgbClr val="000090"/>
                </a:solidFill>
                <a:latin typeface="Arial Rounded MT Bold"/>
                <a:cs typeface="Arial Rounded MT Bold"/>
              </a:rPr>
              <a:t>CONACyT</a:t>
            </a:r>
            <a:r>
              <a:rPr lang="en-US" sz="1000" dirty="0" smtClean="0">
                <a:solidFill>
                  <a:srgbClr val="000090"/>
                </a:solidFill>
                <a:latin typeface="Arial Rounded MT Bold"/>
                <a:cs typeface="Arial Rounded MT Bold"/>
              </a:rPr>
              <a:t>, 50 % SEP</a:t>
            </a:r>
          </a:p>
          <a:p>
            <a:r>
              <a:rPr lang="en-US" sz="1000" dirty="0" smtClean="0">
                <a:solidFill>
                  <a:srgbClr val="000090"/>
                </a:solidFill>
                <a:latin typeface="Arial Rounded MT Bold"/>
                <a:cs typeface="Arial Rounded MT Bold"/>
              </a:rPr>
              <a:t>CPI: 50 % </a:t>
            </a:r>
            <a:r>
              <a:rPr lang="en-US" sz="1000" dirty="0" err="1" smtClean="0">
                <a:solidFill>
                  <a:srgbClr val="000090"/>
                </a:solidFill>
                <a:latin typeface="Arial Rounded MT Bold"/>
                <a:cs typeface="Arial Rounded MT Bold"/>
              </a:rPr>
              <a:t>CONACyT</a:t>
            </a:r>
            <a:r>
              <a:rPr lang="en-US" sz="1000" dirty="0" smtClean="0">
                <a:solidFill>
                  <a:srgbClr val="000090"/>
                </a:solidFill>
                <a:latin typeface="Arial Rounded MT Bold"/>
                <a:cs typeface="Arial Rounded MT Bold"/>
              </a:rPr>
              <a:t>, 50 % CPI</a:t>
            </a:r>
          </a:p>
          <a:p>
            <a:r>
              <a:rPr lang="en-US" sz="1000" dirty="0" err="1" smtClean="0">
                <a:solidFill>
                  <a:srgbClr val="FF0000"/>
                </a:solidFill>
                <a:latin typeface="Arial Rounded MT Bold"/>
                <a:cs typeface="Arial Rounded MT Bold"/>
              </a:rPr>
              <a:t>Empresas</a:t>
            </a:r>
            <a:r>
              <a:rPr lang="en-US" sz="1000" dirty="0" smtClean="0">
                <a:solidFill>
                  <a:srgbClr val="FF0000"/>
                </a:solidFill>
                <a:latin typeface="Arial Rounded MT Bold"/>
                <a:cs typeface="Arial Rounded MT Bold"/>
              </a:rPr>
              <a:t>: 30, 000 </a:t>
            </a:r>
            <a:r>
              <a:rPr lang="en-US" sz="1000" dirty="0" err="1">
                <a:solidFill>
                  <a:srgbClr val="FF0000"/>
                </a:solidFill>
                <a:latin typeface="Arial Rounded MT Bold"/>
                <a:cs typeface="Arial Rounded MT Bold"/>
              </a:rPr>
              <a:t>d</a:t>
            </a:r>
            <a:r>
              <a:rPr lang="en-US" sz="1000" dirty="0" err="1" smtClean="0">
                <a:solidFill>
                  <a:srgbClr val="FF0000"/>
                </a:solidFill>
                <a:latin typeface="Arial Rounded MT Bold"/>
                <a:cs typeface="Arial Rounded MT Bold"/>
              </a:rPr>
              <a:t>ls</a:t>
            </a:r>
            <a:r>
              <a:rPr lang="en-US" sz="1000" dirty="0" smtClean="0">
                <a:solidFill>
                  <a:srgbClr val="FF0000"/>
                </a:solidFill>
                <a:latin typeface="Arial Rounded MT Bold"/>
                <a:cs typeface="Arial Rounded MT Bold"/>
              </a:rPr>
              <a:t>, 5,000 </a:t>
            </a:r>
            <a:r>
              <a:rPr lang="en-US" sz="1000" dirty="0" err="1" smtClean="0">
                <a:solidFill>
                  <a:srgbClr val="FF0000"/>
                </a:solidFill>
                <a:latin typeface="Arial Rounded MT Bold"/>
                <a:cs typeface="Arial Rounded MT Bold"/>
              </a:rPr>
              <a:t>dls</a:t>
            </a:r>
            <a:r>
              <a:rPr lang="en-US" sz="1000" dirty="0" smtClean="0">
                <a:solidFill>
                  <a:srgbClr val="FF0000"/>
                </a:solidFill>
                <a:latin typeface="Arial Rounded MT Bold"/>
                <a:cs typeface="Arial Rounded MT Bold"/>
              </a:rPr>
              <a:t> I2T2</a:t>
            </a:r>
            <a:endParaRPr lang="en-US" sz="1000" dirty="0">
              <a:solidFill>
                <a:srgbClr val="FF0000"/>
              </a:solidFill>
              <a:latin typeface="Arial Rounded MT Bold"/>
              <a:cs typeface="Arial Rounded MT Bold"/>
            </a:endParaRPr>
          </a:p>
        </p:txBody>
      </p:sp>
      <p:sp>
        <p:nvSpPr>
          <p:cNvPr id="3" name="TextBox 2"/>
          <p:cNvSpPr txBox="1"/>
          <p:nvPr/>
        </p:nvSpPr>
        <p:spPr>
          <a:xfrm>
            <a:off x="2603500" y="3556000"/>
            <a:ext cx="184666" cy="369332"/>
          </a:xfrm>
          <a:prstGeom prst="rect">
            <a:avLst/>
          </a:prstGeom>
          <a:noFill/>
        </p:spPr>
        <p:txBody>
          <a:bodyPr wrap="none" rtlCol="0">
            <a:spAutoFit/>
          </a:bodyPr>
          <a:lstStyle/>
          <a:p>
            <a:endParaRPr lang="en-US" dirty="0"/>
          </a:p>
        </p:txBody>
      </p:sp>
      <p:sp>
        <p:nvSpPr>
          <p:cNvPr id="87" name="58 Elipse"/>
          <p:cNvSpPr/>
          <p:nvPr/>
        </p:nvSpPr>
        <p:spPr>
          <a:xfrm>
            <a:off x="4923656" y="4788768"/>
            <a:ext cx="152400" cy="152400"/>
          </a:xfrm>
          <a:prstGeom prst="ellipse">
            <a:avLst/>
          </a:prstGeom>
          <a:solidFill>
            <a:srgbClr val="8BB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8" name="58 Elipse"/>
          <p:cNvSpPr/>
          <p:nvPr/>
        </p:nvSpPr>
        <p:spPr>
          <a:xfrm>
            <a:off x="4427984" y="4509120"/>
            <a:ext cx="152400" cy="152400"/>
          </a:xfrm>
          <a:prstGeom prst="ellipse">
            <a:avLst/>
          </a:prstGeom>
          <a:solidFill>
            <a:srgbClr val="8BB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9" name="58 Elipse"/>
          <p:cNvSpPr/>
          <p:nvPr/>
        </p:nvSpPr>
        <p:spPr>
          <a:xfrm>
            <a:off x="5940152" y="4005064"/>
            <a:ext cx="152400" cy="152400"/>
          </a:xfrm>
          <a:prstGeom prst="ellipse">
            <a:avLst/>
          </a:prstGeom>
          <a:solidFill>
            <a:srgbClr val="8BB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58 Elipse"/>
          <p:cNvSpPr/>
          <p:nvPr/>
        </p:nvSpPr>
        <p:spPr>
          <a:xfrm>
            <a:off x="5292080" y="4869160"/>
            <a:ext cx="144016" cy="144016"/>
          </a:xfrm>
          <a:prstGeom prst="ellipse">
            <a:avLst/>
          </a:prstGeom>
          <a:solidFill>
            <a:srgbClr val="8BB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93" name="63 Conector recto de flecha"/>
          <p:cNvCxnSpPr/>
          <p:nvPr/>
        </p:nvCxnSpPr>
        <p:spPr>
          <a:xfrm flipH="1">
            <a:off x="5148064" y="4005064"/>
            <a:ext cx="914400" cy="914400"/>
          </a:xfrm>
          <a:prstGeom prst="straightConnector1">
            <a:avLst/>
          </a:prstGeom>
          <a:ln w="34925">
            <a:solidFill>
              <a:srgbClr val="8BBB2E"/>
            </a:solidFill>
            <a:tailEnd type="arrow"/>
          </a:ln>
        </p:spPr>
        <p:style>
          <a:lnRef idx="1">
            <a:schemeClr val="accent1"/>
          </a:lnRef>
          <a:fillRef idx="0">
            <a:schemeClr val="accent1"/>
          </a:fillRef>
          <a:effectRef idx="0">
            <a:schemeClr val="accent1"/>
          </a:effectRef>
          <a:fontRef idx="minor">
            <a:schemeClr val="tx1"/>
          </a:fontRef>
        </p:style>
      </p:cxnSp>
      <p:sp>
        <p:nvSpPr>
          <p:cNvPr id="94" name="61 Elipse"/>
          <p:cNvSpPr/>
          <p:nvPr/>
        </p:nvSpPr>
        <p:spPr>
          <a:xfrm>
            <a:off x="5859760" y="3852664"/>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4" name="Rectangle 3"/>
          <p:cNvSpPr/>
          <p:nvPr/>
        </p:nvSpPr>
        <p:spPr>
          <a:xfrm>
            <a:off x="2483768" y="1124744"/>
            <a:ext cx="288032" cy="144016"/>
          </a:xfrm>
          <a:prstGeom prst="rect">
            <a:avLst/>
          </a:prstGeom>
          <a:solidFill>
            <a:schemeClr val="accent6"/>
          </a:solidFill>
          <a:effectLst>
            <a:glow>
              <a:schemeClr val="accent6">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853064" y="1002214"/>
            <a:ext cx="2511024" cy="338554"/>
          </a:xfrm>
          <a:prstGeom prst="rect">
            <a:avLst/>
          </a:prstGeom>
          <a:noFill/>
        </p:spPr>
        <p:txBody>
          <a:bodyPr wrap="none" rtlCol="0">
            <a:spAutoFit/>
          </a:bodyPr>
          <a:lstStyle/>
          <a:p>
            <a:r>
              <a:rPr lang="en-US" sz="1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a:cs typeface="Arial Rounded MT Bold"/>
              </a:rPr>
              <a:t>Estados</a:t>
            </a: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a:cs typeface="Arial Rounded MT Bold"/>
              </a:rPr>
              <a:t> con </a:t>
            </a:r>
            <a:r>
              <a:rPr lang="en-US" sz="1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a:cs typeface="Arial Rounded MT Bold"/>
              </a:rPr>
              <a:t>egresados</a:t>
            </a:r>
            <a:endPar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a:cs typeface="Arial Rounded MT Bold"/>
            </a:endParaRPr>
          </a:p>
        </p:txBody>
      </p:sp>
      <p:sp>
        <p:nvSpPr>
          <p:cNvPr id="91" name="Rectangle 90"/>
          <p:cNvSpPr/>
          <p:nvPr/>
        </p:nvSpPr>
        <p:spPr>
          <a:xfrm>
            <a:off x="1979712" y="0"/>
            <a:ext cx="4572000" cy="923330"/>
          </a:xfrm>
          <a:prstGeom prst="rect">
            <a:avLst/>
          </a:prstGeom>
        </p:spPr>
        <p:txBody>
          <a:bodyPr>
            <a:spAutoFit/>
          </a:bodyPr>
          <a:lstStyle/>
          <a:p>
            <a:pPr algn="ctr"/>
            <a:r>
              <a:rPr lang="es-MX" b="1" dirty="0">
                <a:effectLst>
                  <a:reflection blurRad="6350" stA="55000" endA="300" endPos="45500" dir="5400000" sy="-100000" algn="bl" rotWithShape="0"/>
                </a:effectLst>
                <a:latin typeface="Arial Rounded MT Bold"/>
                <a:cs typeface="Arial Rounded MT Bold"/>
              </a:rPr>
              <a:t>MAESTRÍA EN</a:t>
            </a:r>
          </a:p>
          <a:p>
            <a:pPr algn="ctr"/>
            <a:r>
              <a:rPr lang="es-MX" b="1" dirty="0">
                <a:effectLst>
                  <a:reflection blurRad="6350" stA="55000" endA="300" endPos="45500" dir="5400000" sy="-100000" algn="bl" rotWithShape="0"/>
                </a:effectLst>
                <a:latin typeface="Arial Rounded MT Bold"/>
                <a:cs typeface="Arial Rounded MT Bold"/>
              </a:rPr>
              <a:t>COMERCIALIZACIÓN</a:t>
            </a:r>
          </a:p>
          <a:p>
            <a:pPr algn="ctr"/>
            <a:r>
              <a:rPr lang="es-MX" b="1" dirty="0">
                <a:effectLst>
                  <a:reflection blurRad="6350" stA="55000" endA="300" endPos="45500" dir="5400000" sy="-100000" algn="bl" rotWithShape="0"/>
                </a:effectLst>
                <a:latin typeface="Arial Rounded MT Bold"/>
                <a:cs typeface="Arial Rounded MT Bold"/>
              </a:rPr>
              <a:t>DE CIENCIA Y TECNOLOGÍA</a:t>
            </a:r>
            <a:endParaRPr lang="en-US" b="1" dirty="0">
              <a:effectLst>
                <a:reflection blurRad="6350" stA="55000" endA="300" endPos="45500" dir="5400000" sy="-100000" algn="bl" rotWithShape="0"/>
              </a:effectLst>
              <a:latin typeface="Arial Rounded MT Bold"/>
              <a:cs typeface="Arial Rounded MT Bold"/>
            </a:endParaRPr>
          </a:p>
        </p:txBody>
      </p:sp>
    </p:spTree>
    <p:extLst>
      <p:ext uri="{BB962C8B-B14F-4D97-AF65-F5344CB8AC3E}">
        <p14:creationId xmlns="" xmlns:p14="http://schemas.microsoft.com/office/powerpoint/2010/main" val="155663268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55 Grupo"/>
          <p:cNvGrpSpPr/>
          <p:nvPr/>
        </p:nvGrpSpPr>
        <p:grpSpPr>
          <a:xfrm>
            <a:off x="611560" y="908720"/>
            <a:ext cx="5873824" cy="3745824"/>
            <a:chOff x="685800" y="956646"/>
            <a:chExt cx="7543800" cy="5291754"/>
          </a:xfrm>
        </p:grpSpPr>
        <p:sp>
          <p:nvSpPr>
            <p:cNvPr id="93" name="Freeform 29"/>
            <p:cNvSpPr>
              <a:spLocks/>
            </p:cNvSpPr>
            <p:nvPr/>
          </p:nvSpPr>
          <p:spPr bwMode="auto">
            <a:xfrm>
              <a:off x="4760078" y="2517102"/>
              <a:ext cx="750094" cy="1590798"/>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4" name="Freeform 3"/>
            <p:cNvSpPr>
              <a:spLocks/>
            </p:cNvSpPr>
            <p:nvPr/>
          </p:nvSpPr>
          <p:spPr bwMode="auto">
            <a:xfrm>
              <a:off x="5034305" y="4516597"/>
              <a:ext cx="596850" cy="828747"/>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5" name="Freeform 4"/>
            <p:cNvSpPr>
              <a:spLocks/>
            </p:cNvSpPr>
            <p:nvPr/>
          </p:nvSpPr>
          <p:spPr bwMode="auto">
            <a:xfrm>
              <a:off x="4280177" y="5079976"/>
              <a:ext cx="982651" cy="691096"/>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6" name="Freeform 5"/>
            <p:cNvSpPr>
              <a:spLocks/>
            </p:cNvSpPr>
            <p:nvPr/>
          </p:nvSpPr>
          <p:spPr bwMode="auto">
            <a:xfrm>
              <a:off x="5174109" y="4044040"/>
              <a:ext cx="1309305" cy="1495719"/>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7" name="Freeform 6"/>
            <p:cNvSpPr>
              <a:spLocks/>
            </p:cNvSpPr>
            <p:nvPr/>
          </p:nvSpPr>
          <p:spPr bwMode="auto">
            <a:xfrm>
              <a:off x="6776459" y="4425776"/>
              <a:ext cx="893930" cy="888349"/>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8" name="Freeform 7"/>
            <p:cNvSpPr>
              <a:spLocks/>
            </p:cNvSpPr>
            <p:nvPr/>
          </p:nvSpPr>
          <p:spPr bwMode="auto">
            <a:xfrm>
              <a:off x="7636784" y="4130605"/>
              <a:ext cx="592816" cy="1109727"/>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9" name="Freeform 8"/>
            <p:cNvSpPr>
              <a:spLocks/>
            </p:cNvSpPr>
            <p:nvPr/>
          </p:nvSpPr>
          <p:spPr bwMode="auto">
            <a:xfrm>
              <a:off x="7283849" y="4167573"/>
              <a:ext cx="740684" cy="698191"/>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0" name="Freeform 9"/>
            <p:cNvSpPr>
              <a:spLocks/>
            </p:cNvSpPr>
            <p:nvPr/>
          </p:nvSpPr>
          <p:spPr bwMode="auto">
            <a:xfrm>
              <a:off x="5155288" y="5116871"/>
              <a:ext cx="1268978" cy="857129"/>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1" name="Freeform 10"/>
            <p:cNvSpPr>
              <a:spLocks/>
            </p:cNvSpPr>
            <p:nvPr/>
          </p:nvSpPr>
          <p:spPr bwMode="auto">
            <a:xfrm>
              <a:off x="6355628" y="5282001"/>
              <a:ext cx="1033732" cy="966399"/>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2" name="Freeform 11"/>
            <p:cNvSpPr>
              <a:spLocks/>
            </p:cNvSpPr>
            <p:nvPr/>
          </p:nvSpPr>
          <p:spPr bwMode="auto">
            <a:xfrm>
              <a:off x="6347643" y="5081900"/>
              <a:ext cx="842848" cy="412955"/>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3" name="Freeform 12"/>
            <p:cNvSpPr>
              <a:spLocks/>
            </p:cNvSpPr>
            <p:nvPr/>
          </p:nvSpPr>
          <p:spPr bwMode="auto">
            <a:xfrm>
              <a:off x="4672700" y="4276771"/>
              <a:ext cx="401932" cy="468300"/>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4" name="Freeform 13"/>
            <p:cNvSpPr>
              <a:spLocks/>
            </p:cNvSpPr>
            <p:nvPr/>
          </p:nvSpPr>
          <p:spPr bwMode="auto">
            <a:xfrm>
              <a:off x="3590575" y="4865692"/>
              <a:ext cx="334720" cy="251179"/>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5" name="Freeform 14"/>
            <p:cNvSpPr>
              <a:spLocks/>
            </p:cNvSpPr>
            <p:nvPr/>
          </p:nvSpPr>
          <p:spPr bwMode="auto">
            <a:xfrm>
              <a:off x="3807000" y="4623028"/>
              <a:ext cx="1061963" cy="712383"/>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6" name="Freeform 15"/>
            <p:cNvSpPr>
              <a:spLocks/>
            </p:cNvSpPr>
            <p:nvPr/>
          </p:nvSpPr>
          <p:spPr bwMode="auto">
            <a:xfrm>
              <a:off x="3301560" y="3948962"/>
              <a:ext cx="1156061" cy="1074249"/>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7" name="Freeform 16"/>
            <p:cNvSpPr>
              <a:spLocks/>
            </p:cNvSpPr>
            <p:nvPr/>
          </p:nvSpPr>
          <p:spPr bwMode="auto">
            <a:xfrm>
              <a:off x="3306937" y="3865235"/>
              <a:ext cx="470490" cy="666972"/>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8" name="Freeform 17"/>
            <p:cNvSpPr>
              <a:spLocks/>
            </p:cNvSpPr>
            <p:nvPr/>
          </p:nvSpPr>
          <p:spPr bwMode="auto">
            <a:xfrm>
              <a:off x="4301686" y="4217169"/>
              <a:ext cx="587440" cy="569054"/>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9" name="Freeform 18"/>
            <p:cNvSpPr>
              <a:spLocks/>
            </p:cNvSpPr>
            <p:nvPr/>
          </p:nvSpPr>
          <p:spPr bwMode="auto">
            <a:xfrm>
              <a:off x="4203700" y="3426796"/>
              <a:ext cx="1037765" cy="973494"/>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0" name="Freeform 19"/>
            <p:cNvSpPr>
              <a:spLocks/>
            </p:cNvSpPr>
            <p:nvPr/>
          </p:nvSpPr>
          <p:spPr bwMode="auto">
            <a:xfrm>
              <a:off x="4081227" y="4021335"/>
              <a:ext cx="301113" cy="244083"/>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rgbClr val="92D050">
                <a:alpha val="52157"/>
              </a:srgbClr>
            </a:solidFill>
            <a:ln w="12700"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111" name="Freeform 20"/>
            <p:cNvSpPr>
              <a:spLocks/>
            </p:cNvSpPr>
            <p:nvPr/>
          </p:nvSpPr>
          <p:spPr bwMode="auto">
            <a:xfrm>
              <a:off x="3692737" y="3269218"/>
              <a:ext cx="900652" cy="1172168"/>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rgbClr val="00B050">
                <a:alpha val="52157"/>
              </a:srgbClr>
            </a:solidFill>
            <a:ln w="9525"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112" name="Freeform 21"/>
            <p:cNvSpPr>
              <a:spLocks/>
            </p:cNvSpPr>
            <p:nvPr/>
          </p:nvSpPr>
          <p:spPr bwMode="auto">
            <a:xfrm>
              <a:off x="2539061" y="1325164"/>
              <a:ext cx="1484057" cy="1778117"/>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bg1">
                    <a:lumMod val="50000"/>
                  </a:schemeClr>
                </a:solidFill>
              </a:endParaRPr>
            </a:p>
          </p:txBody>
        </p:sp>
        <p:sp>
          <p:nvSpPr>
            <p:cNvPr id="113" name="Freeform 22"/>
            <p:cNvSpPr>
              <a:spLocks/>
            </p:cNvSpPr>
            <p:nvPr/>
          </p:nvSpPr>
          <p:spPr bwMode="auto">
            <a:xfrm>
              <a:off x="2989693" y="2775195"/>
              <a:ext cx="1188323" cy="1331105"/>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4" name="Freeform 23"/>
            <p:cNvSpPr>
              <a:spLocks/>
            </p:cNvSpPr>
            <p:nvPr/>
          </p:nvSpPr>
          <p:spPr bwMode="auto">
            <a:xfrm>
              <a:off x="685800" y="956646"/>
              <a:ext cx="945011" cy="1396383"/>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5" name="Freeform 24"/>
            <p:cNvSpPr>
              <a:spLocks/>
            </p:cNvSpPr>
            <p:nvPr/>
          </p:nvSpPr>
          <p:spPr bwMode="auto">
            <a:xfrm>
              <a:off x="1056181" y="2295820"/>
              <a:ext cx="1297206" cy="1578027"/>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tx1">
                    <a:lumMod val="95000"/>
                    <a:lumOff val="5000"/>
                  </a:schemeClr>
                </a:solidFill>
              </a:endParaRPr>
            </a:p>
          </p:txBody>
        </p:sp>
        <p:sp>
          <p:nvSpPr>
            <p:cNvPr id="116" name="Freeform 25"/>
            <p:cNvSpPr>
              <a:spLocks/>
            </p:cNvSpPr>
            <p:nvPr/>
          </p:nvSpPr>
          <p:spPr bwMode="auto">
            <a:xfrm>
              <a:off x="2411662" y="2646239"/>
              <a:ext cx="974585" cy="1353810"/>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7" name="Freeform 26"/>
            <p:cNvSpPr>
              <a:spLocks/>
            </p:cNvSpPr>
            <p:nvPr/>
          </p:nvSpPr>
          <p:spPr bwMode="auto">
            <a:xfrm>
              <a:off x="1175916" y="961922"/>
              <a:ext cx="1536484" cy="1904417"/>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8" name="Freeform 27"/>
            <p:cNvSpPr>
              <a:spLocks/>
            </p:cNvSpPr>
            <p:nvPr/>
          </p:nvSpPr>
          <p:spPr bwMode="auto">
            <a:xfrm>
              <a:off x="3810121" y="1910836"/>
              <a:ext cx="1012224" cy="1534034"/>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9" name="Freeform 28"/>
            <p:cNvSpPr>
              <a:spLocks/>
            </p:cNvSpPr>
            <p:nvPr/>
          </p:nvSpPr>
          <p:spPr bwMode="auto">
            <a:xfrm>
              <a:off x="4483240" y="2495509"/>
              <a:ext cx="697668" cy="1339620"/>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0" name="Freeform 30"/>
            <p:cNvSpPr>
              <a:spLocks/>
            </p:cNvSpPr>
            <p:nvPr/>
          </p:nvSpPr>
          <p:spPr bwMode="auto">
            <a:xfrm>
              <a:off x="5128403" y="4827377"/>
              <a:ext cx="278261" cy="166032"/>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1" name="Freeform 31"/>
            <p:cNvSpPr>
              <a:spLocks/>
            </p:cNvSpPr>
            <p:nvPr/>
          </p:nvSpPr>
          <p:spPr bwMode="auto">
            <a:xfrm>
              <a:off x="4707650" y="4692563"/>
              <a:ext cx="457047" cy="526483"/>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2" name="Freeform 32"/>
            <p:cNvSpPr>
              <a:spLocks/>
            </p:cNvSpPr>
            <p:nvPr/>
          </p:nvSpPr>
          <p:spPr bwMode="auto">
            <a:xfrm>
              <a:off x="4832586" y="4339029"/>
              <a:ext cx="524260" cy="525064"/>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3" name="Freeform 33"/>
            <p:cNvSpPr>
              <a:spLocks/>
            </p:cNvSpPr>
            <p:nvPr/>
          </p:nvSpPr>
          <p:spPr bwMode="auto">
            <a:xfrm>
              <a:off x="4920043" y="4993411"/>
              <a:ext cx="232555" cy="225634"/>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4" name="Freeform 34"/>
            <p:cNvSpPr>
              <a:spLocks/>
            </p:cNvSpPr>
            <p:nvPr/>
          </p:nvSpPr>
          <p:spPr bwMode="auto">
            <a:xfrm>
              <a:off x="4988600" y="4879884"/>
              <a:ext cx="96786" cy="144746"/>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65" name="64 Rectángulo"/>
            <p:cNvSpPr/>
            <p:nvPr/>
          </p:nvSpPr>
          <p:spPr>
            <a:xfrm>
              <a:off x="851823" y="1076325"/>
              <a:ext cx="323758" cy="356229"/>
            </a:xfrm>
            <a:prstGeom prst="rect">
              <a:avLst/>
            </a:prstGeom>
          </p:spPr>
          <p:txBody>
            <a:bodyPr wrap="none">
              <a:spAutoFit/>
            </a:bodyPr>
            <a:lstStyle/>
            <a:p>
              <a:pPr algn="ctr" fontAlgn="ctr"/>
              <a:r>
                <a:rPr lang="es-MX" sz="1400" b="1" u="none" dirty="0" smtClean="0">
                  <a:latin typeface="Arial"/>
                </a:rPr>
                <a:t>5</a:t>
              </a:r>
              <a:endParaRPr lang="es-MX" sz="1400" b="1" u="none" dirty="0">
                <a:latin typeface="Arial"/>
              </a:endParaRPr>
            </a:p>
          </p:txBody>
        </p:sp>
        <p:sp>
          <p:nvSpPr>
            <p:cNvPr id="66" name="65 Rectángulo"/>
            <p:cNvSpPr/>
            <p:nvPr/>
          </p:nvSpPr>
          <p:spPr>
            <a:xfrm>
              <a:off x="7239000" y="4876800"/>
              <a:ext cx="284052" cy="307777"/>
            </a:xfrm>
            <a:prstGeom prst="rect">
              <a:avLst/>
            </a:prstGeom>
          </p:spPr>
          <p:txBody>
            <a:bodyPr wrap="none">
              <a:spAutoFit/>
            </a:bodyPr>
            <a:lstStyle/>
            <a:p>
              <a:pPr algn="ctr" fontAlgn="ctr"/>
              <a:r>
                <a:rPr lang="es-MX" sz="1400" b="1" dirty="0" smtClean="0">
                  <a:latin typeface="Arial"/>
                </a:rPr>
                <a:t>6</a:t>
              </a:r>
              <a:endParaRPr lang="es-MX" sz="1400" b="1" dirty="0">
                <a:latin typeface="Arial"/>
              </a:endParaRPr>
            </a:p>
          </p:txBody>
        </p:sp>
        <p:sp>
          <p:nvSpPr>
            <p:cNvPr id="67" name="66 Rectángulo"/>
            <p:cNvSpPr/>
            <p:nvPr/>
          </p:nvSpPr>
          <p:spPr>
            <a:xfrm>
              <a:off x="3021029" y="2057400"/>
              <a:ext cx="437381" cy="356229"/>
            </a:xfrm>
            <a:prstGeom prst="rect">
              <a:avLst/>
            </a:prstGeom>
          </p:spPr>
          <p:txBody>
            <a:bodyPr wrap="none">
              <a:spAutoFit/>
            </a:bodyPr>
            <a:lstStyle/>
            <a:p>
              <a:pPr algn="ctr" fontAlgn="ctr"/>
              <a:r>
                <a:rPr lang="es-MX" sz="1400" b="1" u="none" dirty="0" smtClean="0">
                  <a:latin typeface="Arial"/>
                </a:rPr>
                <a:t>16</a:t>
              </a:r>
              <a:endParaRPr lang="es-MX" sz="1400" b="1" u="none" dirty="0">
                <a:latin typeface="Arial"/>
              </a:endParaRPr>
            </a:p>
          </p:txBody>
        </p:sp>
        <p:sp>
          <p:nvSpPr>
            <p:cNvPr id="68" name="67 Rectángulo"/>
            <p:cNvSpPr/>
            <p:nvPr/>
          </p:nvSpPr>
          <p:spPr>
            <a:xfrm>
              <a:off x="3637747" y="4848225"/>
              <a:ext cx="323758" cy="356229"/>
            </a:xfrm>
            <a:prstGeom prst="rect">
              <a:avLst/>
            </a:prstGeom>
          </p:spPr>
          <p:txBody>
            <a:bodyPr wrap="none">
              <a:spAutoFit/>
            </a:bodyPr>
            <a:lstStyle/>
            <a:p>
              <a:pPr algn="ctr" fontAlgn="ctr"/>
              <a:r>
                <a:rPr lang="es-MX" sz="1400" b="1" u="none" dirty="0" smtClean="0">
                  <a:latin typeface="Arial"/>
                </a:rPr>
                <a:t>3</a:t>
              </a:r>
              <a:endParaRPr lang="es-MX" sz="1400" b="1" u="none" dirty="0">
                <a:latin typeface="Arial"/>
              </a:endParaRPr>
            </a:p>
          </p:txBody>
        </p:sp>
        <p:sp>
          <p:nvSpPr>
            <p:cNvPr id="69" name="68 Rectángulo"/>
            <p:cNvSpPr/>
            <p:nvPr/>
          </p:nvSpPr>
          <p:spPr>
            <a:xfrm>
              <a:off x="3331465" y="3200399"/>
              <a:ext cx="426109" cy="356229"/>
            </a:xfrm>
            <a:prstGeom prst="rect">
              <a:avLst/>
            </a:prstGeom>
          </p:spPr>
          <p:txBody>
            <a:bodyPr wrap="none">
              <a:spAutoFit/>
            </a:bodyPr>
            <a:lstStyle/>
            <a:p>
              <a:pPr algn="ctr" fontAlgn="ctr"/>
              <a:r>
                <a:rPr lang="es-MX" sz="1400" b="1" u="none" dirty="0" smtClean="0">
                  <a:latin typeface="Arial"/>
                </a:rPr>
                <a:t>11</a:t>
              </a:r>
              <a:endParaRPr lang="es-MX" sz="1400" b="1" u="none" dirty="0">
                <a:latin typeface="Arial"/>
              </a:endParaRPr>
            </a:p>
          </p:txBody>
        </p:sp>
        <p:sp>
          <p:nvSpPr>
            <p:cNvPr id="70" name="69 Rectángulo"/>
            <p:cNvSpPr/>
            <p:nvPr/>
          </p:nvSpPr>
          <p:spPr>
            <a:xfrm>
              <a:off x="4306904" y="4362450"/>
              <a:ext cx="437381" cy="356229"/>
            </a:xfrm>
            <a:prstGeom prst="rect">
              <a:avLst/>
            </a:prstGeom>
          </p:spPr>
          <p:txBody>
            <a:bodyPr wrap="none">
              <a:spAutoFit/>
            </a:bodyPr>
            <a:lstStyle/>
            <a:p>
              <a:pPr algn="ctr" fontAlgn="ctr"/>
              <a:r>
                <a:rPr lang="es-MX" sz="1400" b="1" u="none" dirty="0" smtClean="0">
                  <a:latin typeface="Arial"/>
                </a:rPr>
                <a:t>10</a:t>
              </a:r>
              <a:endParaRPr lang="es-MX" sz="1400" b="1" u="none" dirty="0">
                <a:latin typeface="Arial"/>
              </a:endParaRPr>
            </a:p>
          </p:txBody>
        </p:sp>
        <p:sp>
          <p:nvSpPr>
            <p:cNvPr id="71" name="70 Rectángulo"/>
            <p:cNvSpPr/>
            <p:nvPr/>
          </p:nvSpPr>
          <p:spPr>
            <a:xfrm>
              <a:off x="4840304" y="4476750"/>
              <a:ext cx="437381" cy="356229"/>
            </a:xfrm>
            <a:prstGeom prst="rect">
              <a:avLst/>
            </a:prstGeom>
          </p:spPr>
          <p:txBody>
            <a:bodyPr wrap="none">
              <a:spAutoFit/>
            </a:bodyPr>
            <a:lstStyle/>
            <a:p>
              <a:pPr algn="ctr" fontAlgn="ctr"/>
              <a:r>
                <a:rPr lang="es-MX" sz="1400" b="1" u="none" dirty="0" smtClean="0">
                  <a:latin typeface="Arial"/>
                </a:rPr>
                <a:t>20</a:t>
              </a:r>
              <a:endParaRPr lang="es-MX" sz="1400" b="1" u="none" dirty="0">
                <a:latin typeface="Arial"/>
              </a:endParaRPr>
            </a:p>
          </p:txBody>
        </p:sp>
        <p:sp>
          <p:nvSpPr>
            <p:cNvPr id="72" name="71 Rectángulo"/>
            <p:cNvSpPr/>
            <p:nvPr/>
          </p:nvSpPr>
          <p:spPr>
            <a:xfrm>
              <a:off x="3523415" y="4559498"/>
              <a:ext cx="437381" cy="356229"/>
            </a:xfrm>
            <a:prstGeom prst="rect">
              <a:avLst/>
            </a:prstGeom>
          </p:spPr>
          <p:txBody>
            <a:bodyPr wrap="none">
              <a:spAutoFit/>
            </a:bodyPr>
            <a:lstStyle/>
            <a:p>
              <a:pPr algn="ctr" fontAlgn="ctr"/>
              <a:r>
                <a:rPr lang="es-MX" sz="1400" b="1" u="none" dirty="0" smtClean="0">
                  <a:latin typeface="Arial"/>
                </a:rPr>
                <a:t>12</a:t>
              </a:r>
              <a:endParaRPr lang="es-MX" sz="1400" b="1" u="none" dirty="0">
                <a:latin typeface="Arial"/>
              </a:endParaRPr>
            </a:p>
          </p:txBody>
        </p:sp>
        <p:sp>
          <p:nvSpPr>
            <p:cNvPr id="73" name="72 Rectángulo"/>
            <p:cNvSpPr/>
            <p:nvPr/>
          </p:nvSpPr>
          <p:spPr>
            <a:xfrm>
              <a:off x="4171146" y="4800599"/>
              <a:ext cx="323758" cy="356229"/>
            </a:xfrm>
            <a:prstGeom prst="rect">
              <a:avLst/>
            </a:prstGeom>
          </p:spPr>
          <p:txBody>
            <a:bodyPr wrap="none">
              <a:spAutoFit/>
            </a:bodyPr>
            <a:lstStyle/>
            <a:p>
              <a:pPr algn="ctr" fontAlgn="ctr"/>
              <a:r>
                <a:rPr lang="es-MX" sz="1400" b="1" u="none" dirty="0" smtClean="0">
                  <a:latin typeface="Arial"/>
                </a:rPr>
                <a:t>2</a:t>
              </a:r>
              <a:endParaRPr lang="es-MX" sz="1400" b="1" u="none" dirty="0">
                <a:latin typeface="Arial"/>
              </a:endParaRPr>
            </a:p>
          </p:txBody>
        </p:sp>
        <p:sp>
          <p:nvSpPr>
            <p:cNvPr id="74" name="73 Rectángulo"/>
            <p:cNvSpPr/>
            <p:nvPr/>
          </p:nvSpPr>
          <p:spPr>
            <a:xfrm>
              <a:off x="4697090" y="2981325"/>
              <a:ext cx="323758" cy="356229"/>
            </a:xfrm>
            <a:prstGeom prst="rect">
              <a:avLst/>
            </a:prstGeom>
          </p:spPr>
          <p:txBody>
            <a:bodyPr wrap="none">
              <a:spAutoFit/>
            </a:bodyPr>
            <a:lstStyle/>
            <a:p>
              <a:pPr algn="ctr" fontAlgn="ctr"/>
              <a:r>
                <a:rPr lang="es-MX" sz="1400" b="1" u="none" dirty="0" smtClean="0">
                  <a:latin typeface="Arial"/>
                </a:rPr>
                <a:t>1</a:t>
              </a:r>
              <a:endParaRPr lang="es-MX" sz="1400" b="1" u="none" dirty="0">
                <a:latin typeface="Arial"/>
              </a:endParaRPr>
            </a:p>
          </p:txBody>
        </p:sp>
        <p:sp>
          <p:nvSpPr>
            <p:cNvPr id="75" name="74 Rectángulo"/>
            <p:cNvSpPr/>
            <p:nvPr/>
          </p:nvSpPr>
          <p:spPr>
            <a:xfrm>
              <a:off x="3351996" y="4057650"/>
              <a:ext cx="323758" cy="356229"/>
            </a:xfrm>
            <a:prstGeom prst="rect">
              <a:avLst/>
            </a:prstGeom>
          </p:spPr>
          <p:txBody>
            <a:bodyPr wrap="none">
              <a:spAutoFit/>
            </a:bodyPr>
            <a:lstStyle/>
            <a:p>
              <a:pPr algn="ctr" fontAlgn="ctr"/>
              <a:r>
                <a:rPr lang="es-MX" sz="1400" b="1" u="none" dirty="0" smtClean="0">
                  <a:latin typeface="Arial"/>
                </a:rPr>
                <a:t>3</a:t>
              </a:r>
              <a:endParaRPr lang="es-MX" sz="1400" b="1" u="none" dirty="0">
                <a:latin typeface="Arial"/>
              </a:endParaRPr>
            </a:p>
          </p:txBody>
        </p:sp>
        <p:sp>
          <p:nvSpPr>
            <p:cNvPr id="76" name="75 Rectángulo"/>
            <p:cNvSpPr/>
            <p:nvPr/>
          </p:nvSpPr>
          <p:spPr>
            <a:xfrm>
              <a:off x="6638122" y="5562600"/>
              <a:ext cx="323758" cy="356229"/>
            </a:xfrm>
            <a:prstGeom prst="rect">
              <a:avLst/>
            </a:prstGeom>
          </p:spPr>
          <p:txBody>
            <a:bodyPr wrap="none">
              <a:spAutoFit/>
            </a:bodyPr>
            <a:lstStyle/>
            <a:p>
              <a:pPr algn="ctr" fontAlgn="ctr"/>
              <a:r>
                <a:rPr lang="es-MX" sz="1400" b="1" u="none" dirty="0" smtClean="0">
                  <a:latin typeface="Arial"/>
                </a:rPr>
                <a:t>4</a:t>
              </a:r>
              <a:endParaRPr lang="es-MX" sz="1400" b="1" u="none" dirty="0">
                <a:latin typeface="Arial"/>
              </a:endParaRPr>
            </a:p>
          </p:txBody>
        </p:sp>
        <p:sp>
          <p:nvSpPr>
            <p:cNvPr id="77" name="76 Rectángulo"/>
            <p:cNvSpPr/>
            <p:nvPr/>
          </p:nvSpPr>
          <p:spPr>
            <a:xfrm>
              <a:off x="5114460" y="4962525"/>
              <a:ext cx="437381" cy="356229"/>
            </a:xfrm>
            <a:prstGeom prst="rect">
              <a:avLst/>
            </a:prstGeom>
          </p:spPr>
          <p:txBody>
            <a:bodyPr wrap="none">
              <a:spAutoFit/>
            </a:bodyPr>
            <a:lstStyle/>
            <a:p>
              <a:pPr algn="ctr" fontAlgn="ctr"/>
              <a:r>
                <a:rPr lang="es-MX" sz="1400" b="1" u="none" dirty="0" smtClean="0">
                  <a:latin typeface="Arial"/>
                </a:rPr>
                <a:t>12</a:t>
              </a:r>
              <a:endParaRPr lang="es-MX" sz="1400" b="1" u="none" dirty="0">
                <a:latin typeface="Arial"/>
              </a:endParaRPr>
            </a:p>
          </p:txBody>
        </p:sp>
        <p:sp>
          <p:nvSpPr>
            <p:cNvPr id="78" name="77 Rectángulo"/>
            <p:cNvSpPr/>
            <p:nvPr/>
          </p:nvSpPr>
          <p:spPr>
            <a:xfrm>
              <a:off x="4592654" y="4333875"/>
              <a:ext cx="437381" cy="356229"/>
            </a:xfrm>
            <a:prstGeom prst="rect">
              <a:avLst/>
            </a:prstGeom>
          </p:spPr>
          <p:txBody>
            <a:bodyPr wrap="none">
              <a:spAutoFit/>
            </a:bodyPr>
            <a:lstStyle/>
            <a:p>
              <a:pPr algn="ctr" fontAlgn="ctr"/>
              <a:r>
                <a:rPr lang="es-MX" sz="1400" b="1" u="none" dirty="0" smtClean="0">
                  <a:latin typeface="Arial"/>
                </a:rPr>
                <a:t>24</a:t>
              </a:r>
              <a:endParaRPr lang="es-MX" sz="1400" b="1" u="none" dirty="0">
                <a:latin typeface="Arial"/>
              </a:endParaRPr>
            </a:p>
          </p:txBody>
        </p:sp>
        <p:sp>
          <p:nvSpPr>
            <p:cNvPr id="79" name="78 Rectángulo"/>
            <p:cNvSpPr/>
            <p:nvPr/>
          </p:nvSpPr>
          <p:spPr>
            <a:xfrm>
              <a:off x="6554094" y="5102423"/>
              <a:ext cx="323758" cy="356229"/>
            </a:xfrm>
            <a:prstGeom prst="rect">
              <a:avLst/>
            </a:prstGeom>
          </p:spPr>
          <p:txBody>
            <a:bodyPr wrap="none">
              <a:spAutoFit/>
            </a:bodyPr>
            <a:lstStyle/>
            <a:p>
              <a:pPr algn="ctr" fontAlgn="ctr"/>
              <a:r>
                <a:rPr lang="es-MX" sz="1400" b="1" u="none" dirty="0" smtClean="0">
                  <a:latin typeface="Arial"/>
                </a:rPr>
                <a:t>1</a:t>
              </a:r>
              <a:endParaRPr lang="es-MX" sz="1400" b="1" u="none" dirty="0">
                <a:latin typeface="Arial"/>
              </a:endParaRPr>
            </a:p>
          </p:txBody>
        </p:sp>
        <p:sp>
          <p:nvSpPr>
            <p:cNvPr id="80" name="79 Rectángulo"/>
            <p:cNvSpPr/>
            <p:nvPr/>
          </p:nvSpPr>
          <p:spPr>
            <a:xfrm>
              <a:off x="4923960" y="3562350"/>
              <a:ext cx="437381" cy="356229"/>
            </a:xfrm>
            <a:prstGeom prst="rect">
              <a:avLst/>
            </a:prstGeom>
          </p:spPr>
          <p:txBody>
            <a:bodyPr wrap="none">
              <a:spAutoFit/>
            </a:bodyPr>
            <a:lstStyle/>
            <a:p>
              <a:pPr algn="ctr" fontAlgn="ctr"/>
              <a:r>
                <a:rPr lang="es-MX" sz="1400" b="1" u="none" dirty="0" smtClean="0">
                  <a:latin typeface="Arial"/>
                </a:rPr>
                <a:t>25</a:t>
              </a:r>
              <a:endParaRPr lang="es-MX" sz="1400" b="1" u="none" dirty="0">
                <a:latin typeface="Arial"/>
              </a:endParaRPr>
            </a:p>
          </p:txBody>
        </p:sp>
        <p:sp>
          <p:nvSpPr>
            <p:cNvPr id="81" name="80 Rectángulo"/>
            <p:cNvSpPr/>
            <p:nvPr/>
          </p:nvSpPr>
          <p:spPr>
            <a:xfrm>
              <a:off x="5830565" y="5095875"/>
              <a:ext cx="323758" cy="356229"/>
            </a:xfrm>
            <a:prstGeom prst="rect">
              <a:avLst/>
            </a:prstGeom>
          </p:spPr>
          <p:txBody>
            <a:bodyPr wrap="none">
              <a:spAutoFit/>
            </a:bodyPr>
            <a:lstStyle/>
            <a:p>
              <a:pPr algn="ctr" fontAlgn="ctr"/>
              <a:r>
                <a:rPr lang="es-MX" sz="1400" b="1" u="none" dirty="0" smtClean="0">
                  <a:latin typeface="Arial"/>
                </a:rPr>
                <a:t>4</a:t>
              </a:r>
              <a:endParaRPr lang="es-MX" sz="1400" b="1" u="none" dirty="0">
                <a:latin typeface="Arial"/>
              </a:endParaRPr>
            </a:p>
          </p:txBody>
        </p:sp>
        <p:sp>
          <p:nvSpPr>
            <p:cNvPr id="82" name="81 Rectángulo"/>
            <p:cNvSpPr/>
            <p:nvPr/>
          </p:nvSpPr>
          <p:spPr>
            <a:xfrm>
              <a:off x="4114800" y="3429000"/>
              <a:ext cx="284052" cy="307777"/>
            </a:xfrm>
            <a:prstGeom prst="rect">
              <a:avLst/>
            </a:prstGeom>
          </p:spPr>
          <p:txBody>
            <a:bodyPr wrap="none">
              <a:spAutoFit/>
            </a:bodyPr>
            <a:lstStyle/>
            <a:p>
              <a:pPr algn="ctr" fontAlgn="ctr"/>
              <a:r>
                <a:rPr lang="es-MX" sz="1400" b="1" dirty="0" smtClean="0">
                  <a:latin typeface="Arial"/>
                </a:rPr>
                <a:t>3</a:t>
              </a:r>
              <a:endParaRPr lang="es-MX" sz="1400" b="1" dirty="0">
                <a:latin typeface="Arial"/>
              </a:endParaRPr>
            </a:p>
          </p:txBody>
        </p:sp>
      </p:grpSp>
      <p:graphicFrame>
        <p:nvGraphicFramePr>
          <p:cNvPr id="83" name="82 Tabla"/>
          <p:cNvGraphicFramePr>
            <a:graphicFrameLocks noGrp="1"/>
          </p:cNvGraphicFramePr>
          <p:nvPr>
            <p:extLst>
              <p:ext uri="{D42A27DB-BD31-4B8C-83A1-F6EECF244321}">
                <p14:modId xmlns="" xmlns:p14="http://schemas.microsoft.com/office/powerpoint/2010/main" val="285302070"/>
              </p:ext>
            </p:extLst>
          </p:nvPr>
        </p:nvGraphicFramePr>
        <p:xfrm>
          <a:off x="179512" y="3361139"/>
          <a:ext cx="1440160" cy="3164205"/>
        </p:xfrm>
        <a:graphic>
          <a:graphicData uri="http://schemas.openxmlformats.org/drawingml/2006/table">
            <a:tbl>
              <a:tblPr>
                <a:tableStyleId>{69C7853C-536D-4A76-A0AE-DD22124D55A5}</a:tableStyleId>
              </a:tblPr>
              <a:tblGrid>
                <a:gridCol w="1165844"/>
                <a:gridCol w="274316"/>
              </a:tblGrid>
              <a:tr h="161925">
                <a:tc>
                  <a:txBody>
                    <a:bodyPr/>
                    <a:lstStyle/>
                    <a:p>
                      <a:pPr algn="ctr" fontAlgn="ctr"/>
                      <a:r>
                        <a:rPr lang="es-MX" sz="1000" b="1" u="none" strike="noStrike" dirty="0" smtClean="0">
                          <a:solidFill>
                            <a:srgbClr val="000090"/>
                          </a:solidFill>
                          <a:latin typeface="Arial Rounded MT Bold"/>
                          <a:cs typeface="Arial Rounded MT Bold"/>
                        </a:rPr>
                        <a:t>Tamaulipas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a:solidFill>
                            <a:srgbClr val="000090"/>
                          </a:solidFill>
                          <a:latin typeface="Arial Rounded MT Bold"/>
                          <a:cs typeface="Arial Rounded MT Bold"/>
                        </a:rPr>
                        <a:t>25</a:t>
                      </a:r>
                      <a:endParaRPr lang="es-MX" sz="1000" b="1" i="0" u="none" strike="noStrike">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smtClean="0">
                          <a:solidFill>
                            <a:srgbClr val="000090"/>
                          </a:solidFill>
                          <a:latin typeface="Arial Rounded MT Bold"/>
                          <a:cs typeface="Arial Rounded MT Bold"/>
                        </a:rPr>
                        <a:t>Querétaro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24</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smtClean="0">
                          <a:solidFill>
                            <a:srgbClr val="000090"/>
                          </a:solidFill>
                          <a:latin typeface="Arial Rounded MT Bold"/>
                          <a:cs typeface="Arial Rounded MT Bold"/>
                        </a:rPr>
                        <a:t>Hidalgo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20</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a:solidFill>
                            <a:srgbClr val="000090"/>
                          </a:solidFill>
                          <a:latin typeface="Arial Rounded MT Bold"/>
                          <a:cs typeface="Arial Rounded MT Bold"/>
                        </a:rPr>
                        <a:t>Chihuahua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16</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smtClean="0">
                          <a:solidFill>
                            <a:srgbClr val="000090"/>
                          </a:solidFill>
                          <a:latin typeface="Arial Rounded MT Bold"/>
                          <a:cs typeface="Arial Rounded MT Bold"/>
                        </a:rPr>
                        <a:t>Jalisco</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12</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smtClean="0">
                          <a:solidFill>
                            <a:srgbClr val="000090"/>
                          </a:solidFill>
                          <a:latin typeface="Arial Rounded MT Bold"/>
                          <a:cs typeface="Arial Rounded MT Bold"/>
                        </a:rPr>
                        <a:t>Puebla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12</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a:solidFill>
                            <a:srgbClr val="000090"/>
                          </a:solidFill>
                          <a:latin typeface="Arial Rounded MT Bold"/>
                          <a:cs typeface="Arial Rounded MT Bold"/>
                        </a:rPr>
                        <a:t>Durango</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11</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smtClean="0">
                          <a:solidFill>
                            <a:srgbClr val="000090"/>
                          </a:solidFill>
                          <a:latin typeface="Arial Rounded MT Bold"/>
                          <a:cs typeface="Arial Rounded MT Bold"/>
                        </a:rPr>
                        <a:t>Guanajuato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10</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a:solidFill>
                            <a:srgbClr val="000090"/>
                          </a:solidFill>
                          <a:latin typeface="Arial Rounded MT Bold"/>
                          <a:cs typeface="Arial Rounded MT Bold"/>
                        </a:rPr>
                        <a:t>Campeche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6</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smtClean="0">
                          <a:solidFill>
                            <a:srgbClr val="000090"/>
                          </a:solidFill>
                          <a:latin typeface="Arial Rounded MT Bold"/>
                          <a:cs typeface="Arial Rounded MT Bold"/>
                        </a:rPr>
                        <a:t>Baja California Norte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5</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smtClean="0">
                          <a:solidFill>
                            <a:srgbClr val="000090"/>
                          </a:solidFill>
                          <a:latin typeface="Arial Rounded MT Bold"/>
                          <a:cs typeface="Arial Rounded MT Bold"/>
                        </a:rPr>
                        <a:t>Oaxaca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4</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226695">
                <a:tc>
                  <a:txBody>
                    <a:bodyPr/>
                    <a:lstStyle/>
                    <a:p>
                      <a:pPr algn="ctr" fontAlgn="ctr"/>
                      <a:r>
                        <a:rPr lang="es-MX" sz="1000" b="1" u="none" strike="noStrike" dirty="0">
                          <a:solidFill>
                            <a:srgbClr val="000090"/>
                          </a:solidFill>
                          <a:latin typeface="Arial Rounded MT Bold"/>
                          <a:cs typeface="Arial Rounded MT Bold"/>
                        </a:rPr>
                        <a:t>Veracruz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4</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smtClean="0">
                          <a:solidFill>
                            <a:srgbClr val="000090"/>
                          </a:solidFill>
                          <a:latin typeface="Arial Rounded MT Bold"/>
                          <a:cs typeface="Arial Rounded MT Bold"/>
                        </a:rPr>
                        <a:t>Colima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3</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82880">
                <a:tc>
                  <a:txBody>
                    <a:bodyPr/>
                    <a:lstStyle/>
                    <a:p>
                      <a:pPr algn="ctr" fontAlgn="ctr"/>
                      <a:r>
                        <a:rPr lang="es-MX" sz="1000" b="1" u="none" strike="noStrike" dirty="0">
                          <a:solidFill>
                            <a:srgbClr val="000090"/>
                          </a:solidFill>
                          <a:latin typeface="Arial Rounded MT Bold"/>
                          <a:cs typeface="Arial Rounded MT Bold"/>
                        </a:rPr>
                        <a:t>Nayarit</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3</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73355">
                <a:tc>
                  <a:txBody>
                    <a:bodyPr/>
                    <a:lstStyle/>
                    <a:p>
                      <a:pPr algn="ctr" fontAlgn="ctr"/>
                      <a:r>
                        <a:rPr lang="es-MX" sz="1000" b="1" u="none" strike="noStrike" dirty="0" smtClean="0">
                          <a:solidFill>
                            <a:srgbClr val="000090"/>
                          </a:solidFill>
                          <a:latin typeface="Arial Rounded MT Bold"/>
                          <a:cs typeface="Arial Rounded MT Bold"/>
                        </a:rPr>
                        <a:t>Zacatecas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3</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48590">
                <a:tc>
                  <a:txBody>
                    <a:bodyPr/>
                    <a:lstStyle/>
                    <a:p>
                      <a:pPr algn="ctr" fontAlgn="ctr"/>
                      <a:r>
                        <a:rPr lang="es-MX" sz="1000" b="1" u="none" strike="noStrike" dirty="0" smtClean="0">
                          <a:solidFill>
                            <a:srgbClr val="000090"/>
                          </a:solidFill>
                          <a:latin typeface="Arial Rounded MT Bold"/>
                          <a:cs typeface="Arial Rounded MT Bold"/>
                        </a:rPr>
                        <a:t>Michoacán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2</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smtClean="0">
                          <a:solidFill>
                            <a:srgbClr val="000090"/>
                          </a:solidFill>
                          <a:latin typeface="Arial Rounded MT Bold"/>
                          <a:cs typeface="Arial Rounded MT Bold"/>
                        </a:rPr>
                        <a:t>Monterrey</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1</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r h="161925">
                <a:tc>
                  <a:txBody>
                    <a:bodyPr/>
                    <a:lstStyle/>
                    <a:p>
                      <a:pPr algn="ctr" fontAlgn="ctr"/>
                      <a:r>
                        <a:rPr lang="es-MX" sz="1000" b="1" u="none" strike="noStrike" dirty="0" smtClean="0">
                          <a:solidFill>
                            <a:srgbClr val="000090"/>
                          </a:solidFill>
                          <a:latin typeface="Arial Rounded MT Bold"/>
                          <a:cs typeface="Arial Rounded MT Bold"/>
                        </a:rPr>
                        <a:t>Tabasco </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c>
                  <a:txBody>
                    <a:bodyPr/>
                    <a:lstStyle/>
                    <a:p>
                      <a:pPr algn="ctr" fontAlgn="ctr"/>
                      <a:r>
                        <a:rPr lang="es-MX" sz="1000" b="1" u="none" strike="noStrike" dirty="0">
                          <a:solidFill>
                            <a:srgbClr val="000090"/>
                          </a:solidFill>
                          <a:latin typeface="Arial Rounded MT Bold"/>
                          <a:cs typeface="Arial Rounded MT Bold"/>
                        </a:rPr>
                        <a:t>1</a:t>
                      </a:r>
                      <a:endParaRPr lang="es-MX" sz="1000" b="1" i="0" u="none" strike="noStrike" dirty="0">
                        <a:solidFill>
                          <a:srgbClr val="000090"/>
                        </a:solidFill>
                        <a:latin typeface="Arial Rounded MT Bold"/>
                        <a:cs typeface="Arial Rounded MT Bold"/>
                      </a:endParaRPr>
                    </a:p>
                  </a:txBody>
                  <a:tcPr marL="9525" marR="9525" marT="9525" marB="0" anchor="ctr">
                    <a:solidFill>
                      <a:srgbClr val="679961">
                        <a:alpha val="66000"/>
                      </a:srgbClr>
                    </a:solidFill>
                  </a:tcPr>
                </a:tc>
              </a:tr>
            </a:tbl>
          </a:graphicData>
        </a:graphic>
      </p:graphicFrame>
      <p:cxnSp>
        <p:nvCxnSpPr>
          <p:cNvPr id="3" name="Straight Connector 2"/>
          <p:cNvCxnSpPr/>
          <p:nvPr/>
        </p:nvCxnSpPr>
        <p:spPr bwMode="auto">
          <a:xfrm>
            <a:off x="5978399" y="2039602"/>
            <a:ext cx="914400" cy="914400"/>
          </a:xfrm>
          <a:prstGeom prst="line">
            <a:avLst/>
          </a:prstGeom>
          <a:noFill/>
          <a:ln w="9525" cap="flat" cmpd="sng" algn="ctr">
            <a:noFill/>
            <a:prstDash val="solid"/>
            <a:round/>
            <a:headEnd type="none" w="med" len="med"/>
            <a:tailEnd type="none" w="med" len="med"/>
          </a:ln>
          <a:effectLst/>
        </p:spPr>
      </p:cxnSp>
      <p:graphicFrame>
        <p:nvGraphicFramePr>
          <p:cNvPr id="57" name="5 Tabla"/>
          <p:cNvGraphicFramePr>
            <a:graphicFrameLocks noGrp="1"/>
          </p:cNvGraphicFramePr>
          <p:nvPr>
            <p:extLst>
              <p:ext uri="{D42A27DB-BD31-4B8C-83A1-F6EECF244321}">
                <p14:modId xmlns="" xmlns:p14="http://schemas.microsoft.com/office/powerpoint/2010/main" val="3611261231"/>
              </p:ext>
            </p:extLst>
          </p:nvPr>
        </p:nvGraphicFramePr>
        <p:xfrm>
          <a:off x="6734277" y="2131051"/>
          <a:ext cx="2232248" cy="4515360"/>
        </p:xfrm>
        <a:graphic>
          <a:graphicData uri="http://schemas.openxmlformats.org/drawingml/2006/table">
            <a:tbl>
              <a:tblPr/>
              <a:tblGrid>
                <a:gridCol w="1061886"/>
                <a:gridCol w="378274"/>
                <a:gridCol w="288032"/>
                <a:gridCol w="504056"/>
              </a:tblGrid>
              <a:tr h="467044">
                <a:tc>
                  <a:txBody>
                    <a:bodyPr/>
                    <a:lstStyle/>
                    <a:p>
                      <a:pPr algn="ctr" fontAlgn="b"/>
                      <a:r>
                        <a:rPr lang="es-MX" sz="1100" b="1" i="0" u="none" strike="noStrike" dirty="0" smtClean="0">
                          <a:solidFill>
                            <a:srgbClr val="000090"/>
                          </a:solidFill>
                          <a:latin typeface="Arial Rounded MT Bold"/>
                          <a:cs typeface="Arial Rounded MT Bold"/>
                        </a:rPr>
                        <a:t>UNIVERSIDAD</a:t>
                      </a:r>
                      <a:endParaRPr lang="es-MX" sz="11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MX" sz="1000" b="1" i="0" u="none" strike="noStrike" dirty="0" smtClean="0">
                          <a:solidFill>
                            <a:srgbClr val="000090"/>
                          </a:solidFill>
                          <a:latin typeface="Arial Rounded MT Bold"/>
                          <a:cs typeface="Arial Rounded MT Bold"/>
                        </a:rPr>
                        <a:t>1A  GEN</a:t>
                      </a:r>
                      <a:endParaRPr lang="es-MX" sz="10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MX" sz="1000" b="1" i="0" u="none" strike="noStrike" dirty="0" smtClean="0">
                          <a:solidFill>
                            <a:srgbClr val="000090"/>
                          </a:solidFill>
                          <a:latin typeface="Arial Rounded MT Bold"/>
                          <a:cs typeface="Arial Rounded MT Bold"/>
                        </a:rPr>
                        <a:t>2A  GEN</a:t>
                      </a:r>
                      <a:endParaRPr lang="es-MX" sz="10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MX" sz="900" b="1" i="0" u="none" strike="noStrike" dirty="0" smtClean="0">
                          <a:solidFill>
                            <a:srgbClr val="000090"/>
                          </a:solidFill>
                          <a:latin typeface="Arial Rounded MT Bold"/>
                          <a:cs typeface="Arial Rounded MT Bold"/>
                        </a:rPr>
                        <a:t>N</a:t>
                      </a:r>
                      <a:r>
                        <a:rPr lang="es-MX" sz="900" b="1" i="0" u="none" strike="noStrike" baseline="30000" dirty="0" smtClean="0">
                          <a:solidFill>
                            <a:srgbClr val="000090"/>
                          </a:solidFill>
                          <a:latin typeface="Arial Rounded MT Bold"/>
                          <a:cs typeface="Arial Rounded MT Bold"/>
                        </a:rPr>
                        <a:t>o </a:t>
                      </a:r>
                      <a:r>
                        <a:rPr lang="es-MX" sz="900" b="1" i="0" u="none" strike="noStrike" dirty="0" smtClean="0">
                          <a:solidFill>
                            <a:srgbClr val="000090"/>
                          </a:solidFill>
                          <a:latin typeface="Arial Rounded MT Bold"/>
                          <a:cs typeface="Arial Rounded MT Bold"/>
                        </a:rPr>
                        <a:t>TOTAL </a:t>
                      </a:r>
                    </a:p>
                    <a:p>
                      <a:pPr algn="ctr" fontAlgn="b"/>
                      <a:r>
                        <a:rPr lang="es-MX" sz="900" b="1" i="0" u="none" strike="noStrike" dirty="0" smtClean="0">
                          <a:solidFill>
                            <a:srgbClr val="000090"/>
                          </a:solidFill>
                          <a:latin typeface="Arial Rounded MT Bold"/>
                          <a:cs typeface="Arial Rounded MT Bold"/>
                        </a:rPr>
                        <a:t>DE ALUMNOS</a:t>
                      </a:r>
                      <a:endParaRPr lang="es-MX" sz="9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06033">
                <a:tc>
                  <a:txBody>
                    <a:bodyPr/>
                    <a:lstStyle/>
                    <a:p>
                      <a:pPr algn="ctr" fontAlgn="b"/>
                      <a:r>
                        <a:rPr lang="es-MX" sz="800" b="1" i="0" u="none" strike="noStrike" dirty="0">
                          <a:solidFill>
                            <a:srgbClr val="000090"/>
                          </a:solidFill>
                          <a:latin typeface="Arial Rounded MT Bold"/>
                          <a:cs typeface="Arial Rounded MT Bold"/>
                        </a:rPr>
                        <a:t>Tijuana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Campeche</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Cd. Juárez</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Manzanillo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Durango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7</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La Laguna</a:t>
                      </a:r>
                      <a:r>
                        <a:rPr lang="es-MX" sz="800" b="1" i="0" u="none" strike="noStrike" dirty="0" smtClean="0">
                          <a:solidFill>
                            <a:srgbClr val="000090"/>
                          </a:solidFill>
                          <a:latin typeface="Arial Rounded MT Bold"/>
                          <a:cs typeface="Arial Rounded MT Bold"/>
                        </a:rPr>
                        <a:t>,</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Salamanca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Tulancingo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Tula </a:t>
                      </a:r>
                      <a:r>
                        <a:rPr lang="es-MX" sz="800" b="1" i="0" u="none" strike="noStrike" dirty="0" smtClean="0">
                          <a:solidFill>
                            <a:srgbClr val="000090"/>
                          </a:solidFill>
                          <a:latin typeface="Arial Rounded MT Bold"/>
                          <a:cs typeface="Arial Rounded MT Bold"/>
                        </a:rPr>
                        <a:t>Tepejí</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smtClean="0">
                          <a:solidFill>
                            <a:srgbClr val="000090"/>
                          </a:solidFill>
                          <a:latin typeface="Arial Rounded MT Bold"/>
                          <a:cs typeface="Arial Rounded MT Bold"/>
                        </a:rPr>
                        <a:t> Mezquital</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10</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Jalisco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07116">
                <a:tc>
                  <a:txBody>
                    <a:bodyPr/>
                    <a:lstStyle/>
                    <a:p>
                      <a:pPr algn="ctr" fontAlgn="b"/>
                      <a:r>
                        <a:rPr lang="es-MX" sz="800" b="1" i="0" u="none" strike="noStrike" dirty="0">
                          <a:solidFill>
                            <a:srgbClr val="000090"/>
                          </a:solidFill>
                          <a:latin typeface="Arial Rounded MT Bold"/>
                          <a:cs typeface="Arial Rounded MT Bold"/>
                        </a:rPr>
                        <a:t>Zona </a:t>
                      </a:r>
                      <a:r>
                        <a:rPr lang="es-MX" sz="800" b="1" i="0" u="none" strike="noStrike" dirty="0" smtClean="0">
                          <a:solidFill>
                            <a:srgbClr val="000090"/>
                          </a:solidFill>
                          <a:latin typeface="Arial Rounded MT Bold"/>
                          <a:cs typeface="Arial Rounded MT Bold"/>
                        </a:rPr>
                        <a:t>Metropolitana</a:t>
                      </a:r>
                    </a:p>
                    <a:p>
                      <a:pPr algn="ctr" fontAlgn="b"/>
                      <a:r>
                        <a:rPr lang="es-MX" sz="800" b="1" i="0" u="none" strike="noStrike" dirty="0" smtClean="0">
                          <a:solidFill>
                            <a:srgbClr val="000090"/>
                          </a:solidFill>
                          <a:latin typeface="Arial Rounded MT Bold"/>
                          <a:cs typeface="Arial Rounded MT Bold"/>
                        </a:rPr>
                        <a:t>de </a:t>
                      </a:r>
                      <a:r>
                        <a:rPr lang="es-MX" sz="800" b="1" i="0" u="none" strike="noStrike" dirty="0">
                          <a:solidFill>
                            <a:srgbClr val="000090"/>
                          </a:solidFill>
                          <a:latin typeface="Arial Rounded MT Bold"/>
                          <a:cs typeface="Arial Rounded MT Bold"/>
                        </a:rPr>
                        <a:t>Guadalajara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7</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Morelia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0995">
                <a:tc>
                  <a:txBody>
                    <a:bodyPr/>
                    <a:lstStyle/>
                    <a:p>
                      <a:pPr algn="ctr" fontAlgn="b"/>
                      <a:r>
                        <a:rPr lang="es-MX" sz="800" b="1" i="0" u="none" strike="noStrike" dirty="0">
                          <a:solidFill>
                            <a:srgbClr val="000090"/>
                          </a:solidFill>
                          <a:latin typeface="Arial Rounded MT Bold"/>
                          <a:cs typeface="Arial Rounded MT Bold"/>
                        </a:rPr>
                        <a:t>General </a:t>
                      </a:r>
                      <a:r>
                        <a:rPr lang="es-MX" sz="800" b="1" i="0" u="none" strike="noStrike" dirty="0" smtClean="0">
                          <a:solidFill>
                            <a:srgbClr val="000090"/>
                          </a:solidFill>
                          <a:latin typeface="Arial Rounded MT Bold"/>
                          <a:cs typeface="Arial Rounded MT Bold"/>
                        </a:rPr>
                        <a:t>Escobedo</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0995">
                <a:tc>
                  <a:txBody>
                    <a:bodyPr/>
                    <a:lstStyle/>
                    <a:p>
                      <a:pPr algn="ctr" fontAlgn="b"/>
                      <a:r>
                        <a:rPr lang="es-MX" sz="800" b="1" i="0" u="none" strike="noStrike" dirty="0">
                          <a:solidFill>
                            <a:srgbClr val="000090"/>
                          </a:solidFill>
                          <a:latin typeface="Arial Rounded MT Bold"/>
                          <a:cs typeface="Arial Rounded MT Bold"/>
                        </a:rPr>
                        <a:t>Bahía de </a:t>
                      </a:r>
                      <a:r>
                        <a:rPr lang="es-MX" sz="800" b="1" i="0" u="none" strike="noStrike" dirty="0" smtClean="0">
                          <a:solidFill>
                            <a:srgbClr val="000090"/>
                          </a:solidFill>
                          <a:latin typeface="Arial Rounded MT Bold"/>
                          <a:cs typeface="Arial Rounded MT Bold"/>
                        </a:rPr>
                        <a:t>Banderas</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0995">
                <a:tc>
                  <a:txBody>
                    <a:bodyPr/>
                    <a:lstStyle/>
                    <a:p>
                      <a:pPr algn="ctr" fontAlgn="b"/>
                      <a:r>
                        <a:rPr lang="es-MX" sz="800" b="1" i="0" u="none" strike="noStrike" dirty="0">
                          <a:solidFill>
                            <a:srgbClr val="000090"/>
                          </a:solidFill>
                          <a:latin typeface="Arial Rounded MT Bold"/>
                          <a:cs typeface="Arial Rounded MT Bold"/>
                        </a:rPr>
                        <a:t>Valles </a:t>
                      </a:r>
                      <a:r>
                        <a:rPr lang="es-MX" sz="800" b="1" i="0" u="none" strike="noStrike" dirty="0" smtClean="0">
                          <a:solidFill>
                            <a:srgbClr val="000090"/>
                          </a:solidFill>
                          <a:latin typeface="Arial Rounded MT Bold"/>
                          <a:cs typeface="Arial Rounded MT Bold"/>
                        </a:rPr>
                        <a:t> </a:t>
                      </a:r>
                      <a:r>
                        <a:rPr lang="es-MX" sz="800" b="1" i="0" u="none" strike="noStrike" dirty="0">
                          <a:solidFill>
                            <a:srgbClr val="000090"/>
                          </a:solidFill>
                          <a:latin typeface="Arial Rounded MT Bold"/>
                          <a:cs typeface="Arial Rounded MT Bold"/>
                        </a:rPr>
                        <a:t>de Oaxaca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Puebla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7</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Tecamachalco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smtClean="0">
                          <a:solidFill>
                            <a:srgbClr val="000090"/>
                          </a:solidFill>
                          <a:latin typeface="Arial Rounded MT Bold"/>
                          <a:cs typeface="Arial Rounded MT Bold"/>
                        </a:rPr>
                        <a:t>Querétaro</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San Juan del Río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7</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Tehuacán</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Usumacinta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smtClean="0">
                          <a:solidFill>
                            <a:srgbClr val="000090"/>
                          </a:solidFill>
                          <a:latin typeface="Arial Rounded MT Bold"/>
                          <a:cs typeface="Arial Rounded MT Bold"/>
                        </a:rPr>
                        <a:t>Altamira</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8</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Nuevo Laredo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8</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Tamaulipas Norte</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9</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Centro de Veracruz</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Zacatecas</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033">
                <a:tc>
                  <a:txBody>
                    <a:bodyPr/>
                    <a:lstStyle/>
                    <a:p>
                      <a:pPr algn="ctr" fontAlgn="b"/>
                      <a:r>
                        <a:rPr lang="es-MX" sz="800" b="1" i="0" u="none" strike="noStrike" dirty="0">
                          <a:solidFill>
                            <a:srgbClr val="000090"/>
                          </a:solidFill>
                          <a:latin typeface="Arial Rounded MT Bold"/>
                          <a:cs typeface="Arial Rounded MT Bold"/>
                        </a:rPr>
                        <a:t>Chihuahua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0473">
                <a:tc>
                  <a:txBody>
                    <a:bodyPr/>
                    <a:lstStyle/>
                    <a:p>
                      <a:pPr algn="ctr" fontAlgn="b"/>
                      <a:r>
                        <a:rPr lang="fr-FR" sz="900" b="1" i="0" u="none" strike="noStrike" dirty="0">
                          <a:solidFill>
                            <a:srgbClr val="000090"/>
                          </a:solidFill>
                          <a:latin typeface="Arial Rounded MT Bold"/>
                          <a:cs typeface="Arial Rounded MT Bold"/>
                        </a:rPr>
                        <a:t>T O T A L</a:t>
                      </a:r>
                    </a:p>
                  </a:txBody>
                  <a:tcPr marL="5224" marR="5224" marT="52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50"/>
                    </a:solidFill>
                  </a:tcPr>
                </a:tc>
                <a:tc>
                  <a:txBody>
                    <a:bodyPr/>
                    <a:lstStyle/>
                    <a:p>
                      <a:pPr algn="ctr" fontAlgn="b"/>
                      <a:r>
                        <a:rPr lang="es-MX" sz="900" b="1" i="0" u="none" strike="noStrike" dirty="0">
                          <a:solidFill>
                            <a:srgbClr val="000090"/>
                          </a:solidFill>
                          <a:latin typeface="Arial Rounded MT Bold"/>
                          <a:cs typeface="Arial Rounded MT Bold"/>
                        </a:rPr>
                        <a:t>77</a:t>
                      </a:r>
                    </a:p>
                  </a:txBody>
                  <a:tcPr marL="5224" marR="5224" marT="52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MX" sz="900" b="1" i="0" u="none" strike="noStrike" dirty="0">
                          <a:solidFill>
                            <a:srgbClr val="000090"/>
                          </a:solidFill>
                          <a:latin typeface="Arial Rounded MT Bold"/>
                          <a:cs typeface="Arial Rounded MT Bold"/>
                        </a:rPr>
                        <a:t>85</a:t>
                      </a:r>
                    </a:p>
                  </a:txBody>
                  <a:tcPr marL="5224" marR="5224" marT="52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MX" sz="900" b="1" i="0" u="none" strike="noStrike" dirty="0">
                          <a:solidFill>
                            <a:srgbClr val="000090"/>
                          </a:solidFill>
                          <a:latin typeface="Arial Rounded MT Bold"/>
                          <a:cs typeface="Arial Rounded MT Bold"/>
                        </a:rPr>
                        <a:t>162</a:t>
                      </a:r>
                    </a:p>
                  </a:txBody>
                  <a:tcPr marL="5224" marR="5224" marT="52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bl>
          </a:graphicData>
        </a:graphic>
      </p:graphicFrame>
      <p:sp>
        <p:nvSpPr>
          <p:cNvPr id="62" name="61 CuadroTexto"/>
          <p:cNvSpPr txBox="1"/>
          <p:nvPr/>
        </p:nvSpPr>
        <p:spPr>
          <a:xfrm>
            <a:off x="51598" y="3110771"/>
            <a:ext cx="1712090" cy="246221"/>
          </a:xfrm>
          <a:prstGeom prst="rect">
            <a:avLst/>
          </a:prstGeom>
          <a:noFill/>
        </p:spPr>
        <p:txBody>
          <a:bodyPr wrap="none" rtlCol="0">
            <a:spAutoFit/>
          </a:bodyPr>
          <a:lstStyle/>
          <a:p>
            <a:r>
              <a:rPr lang="es-MX" sz="1000" b="1" u="none" dirty="0" smtClean="0">
                <a:solidFill>
                  <a:srgbClr val="000090"/>
                </a:solidFill>
                <a:latin typeface="Arial Rounded MT Bold"/>
                <a:cs typeface="Arial Rounded MT Bold"/>
              </a:rPr>
              <a:t>ALUMNOS POR ESTADO</a:t>
            </a:r>
            <a:endParaRPr lang="es-MX" sz="1000" b="1" u="none" dirty="0">
              <a:solidFill>
                <a:srgbClr val="000090"/>
              </a:solidFill>
              <a:latin typeface="Arial Rounded MT Bold"/>
              <a:cs typeface="Arial Rounded MT Bold"/>
            </a:endParaRPr>
          </a:p>
        </p:txBody>
      </p:sp>
      <p:pic>
        <p:nvPicPr>
          <p:cNvPr id="62465" name="Picture 1"/>
          <p:cNvPicPr>
            <a:picLocks noChangeAspect="1" noChangeArrowheads="1"/>
          </p:cNvPicPr>
          <p:nvPr/>
        </p:nvPicPr>
        <p:blipFill>
          <a:blip r:embed="rId2" cstate="screen"/>
          <a:srcRect/>
          <a:stretch>
            <a:fillRect/>
          </a:stretch>
        </p:blipFill>
        <p:spPr bwMode="auto">
          <a:xfrm>
            <a:off x="6588224" y="814294"/>
            <a:ext cx="2520280" cy="1160196"/>
          </a:xfrm>
          <a:prstGeom prst="rect">
            <a:avLst/>
          </a:prstGeom>
          <a:noFill/>
          <a:ln w="9525">
            <a:noFill/>
            <a:miter lim="800000"/>
            <a:headEnd/>
            <a:tailEnd/>
          </a:ln>
          <a:effectLst/>
        </p:spPr>
      </p:pic>
      <p:grpSp>
        <p:nvGrpSpPr>
          <p:cNvPr id="60" name="17 Grupo"/>
          <p:cNvGrpSpPr/>
          <p:nvPr/>
        </p:nvGrpSpPr>
        <p:grpSpPr>
          <a:xfrm>
            <a:off x="1043608" y="0"/>
            <a:ext cx="8064896" cy="764704"/>
            <a:chOff x="-1652586" y="-1581150"/>
            <a:chExt cx="10206035" cy="1143000"/>
          </a:xfrm>
        </p:grpSpPr>
        <p:pic>
          <p:nvPicPr>
            <p:cNvPr id="61" name="Picture 16" descr="C:\Documents and Settings\momiranda\Escritorio\UT.jpg"/>
            <p:cNvPicPr>
              <a:picLocks noChangeAspect="1" noChangeArrowheads="1"/>
            </p:cNvPicPr>
            <p:nvPr/>
          </p:nvPicPr>
          <p:blipFill>
            <a:blip r:embed="rId3" cstate="print"/>
            <a:srcRect/>
            <a:stretch>
              <a:fillRect/>
            </a:stretch>
          </p:blipFill>
          <p:spPr bwMode="auto">
            <a:xfrm>
              <a:off x="7124700" y="-1581150"/>
              <a:ext cx="1428749" cy="1143000"/>
            </a:xfrm>
            <a:prstGeom prst="rect">
              <a:avLst/>
            </a:prstGeom>
            <a:noFill/>
          </p:spPr>
        </p:pic>
        <p:grpSp>
          <p:nvGrpSpPr>
            <p:cNvPr id="63" name="16 Grupo"/>
            <p:cNvGrpSpPr/>
            <p:nvPr/>
          </p:nvGrpSpPr>
          <p:grpSpPr>
            <a:xfrm>
              <a:off x="-1652586" y="-1581150"/>
              <a:ext cx="8796336" cy="1143000"/>
              <a:chOff x="-1652586" y="-1581150"/>
              <a:chExt cx="8796336" cy="1143000"/>
            </a:xfrm>
          </p:grpSpPr>
          <p:pic>
            <p:nvPicPr>
              <p:cNvPr id="64" name="Picture 17"/>
              <p:cNvPicPr>
                <a:picLocks noChangeAspect="1" noChangeArrowheads="1"/>
              </p:cNvPicPr>
              <p:nvPr/>
            </p:nvPicPr>
            <p:blipFill>
              <a:blip r:embed="rId4" cstate="print"/>
              <a:srcRect r="780"/>
              <a:stretch>
                <a:fillRect/>
              </a:stretch>
            </p:blipFill>
            <p:spPr bwMode="auto">
              <a:xfrm>
                <a:off x="-1652586" y="-1581150"/>
                <a:ext cx="1887008" cy="1143000"/>
              </a:xfrm>
              <a:prstGeom prst="rect">
                <a:avLst/>
              </a:prstGeom>
              <a:noFill/>
              <a:ln w="9525">
                <a:noFill/>
                <a:miter lim="800000"/>
                <a:headEnd/>
                <a:tailEnd/>
              </a:ln>
              <a:effectLst/>
            </p:spPr>
          </p:pic>
          <p:pic>
            <p:nvPicPr>
              <p:cNvPr id="84" name="Picture 19" descr="C:\Documents and Settings\momiranda\Escritorio\sep.jpg"/>
              <p:cNvPicPr>
                <a:picLocks noChangeAspect="1" noChangeArrowheads="1"/>
              </p:cNvPicPr>
              <p:nvPr/>
            </p:nvPicPr>
            <p:blipFill>
              <a:blip r:embed="rId5" cstate="print"/>
              <a:srcRect r="22436"/>
              <a:stretch>
                <a:fillRect/>
              </a:stretch>
            </p:blipFill>
            <p:spPr bwMode="auto">
              <a:xfrm>
                <a:off x="228600" y="-1570038"/>
                <a:ext cx="6915150" cy="1114426"/>
              </a:xfrm>
              <a:prstGeom prst="rect">
                <a:avLst/>
              </a:prstGeom>
              <a:noFill/>
            </p:spPr>
          </p:pic>
        </p:grpSp>
      </p:grpSp>
      <p:graphicFrame>
        <p:nvGraphicFramePr>
          <p:cNvPr id="6" name="Table 5"/>
          <p:cNvGraphicFramePr>
            <a:graphicFrameLocks noGrp="1"/>
          </p:cNvGraphicFramePr>
          <p:nvPr>
            <p:extLst>
              <p:ext uri="{D42A27DB-BD31-4B8C-83A1-F6EECF244321}">
                <p14:modId xmlns="" xmlns:p14="http://schemas.microsoft.com/office/powerpoint/2010/main" val="13804694"/>
              </p:ext>
            </p:extLst>
          </p:nvPr>
        </p:nvGraphicFramePr>
        <p:xfrm>
          <a:off x="1979712" y="4972408"/>
          <a:ext cx="1863398" cy="1655425"/>
        </p:xfrm>
        <a:graphic>
          <a:graphicData uri="http://schemas.openxmlformats.org/drawingml/2006/table">
            <a:tbl>
              <a:tblPr firstRow="1" bandRow="1">
                <a:tableStyleId>{5C22544A-7EE6-4342-B048-85BDC9FD1C3A}</a:tableStyleId>
              </a:tblPr>
              <a:tblGrid>
                <a:gridCol w="1863398"/>
              </a:tblGrid>
              <a:tr h="264029">
                <a:tc>
                  <a:txBody>
                    <a:bodyPr/>
                    <a:lstStyle/>
                    <a:p>
                      <a:r>
                        <a:rPr lang="en-US" sz="1600" b="1" dirty="0" smtClean="0"/>
                        <a:t>ESPECIALIDADES</a:t>
                      </a:r>
                      <a:endParaRPr lang="en-US" sz="1600" b="1" dirty="0"/>
                    </a:p>
                  </a:txBody>
                  <a:tcPr/>
                </a:tc>
              </a:tr>
              <a:tr h="264029">
                <a:tc>
                  <a:txBody>
                    <a:bodyPr/>
                    <a:lstStyle/>
                    <a:p>
                      <a:r>
                        <a:rPr lang="en-US" sz="1050" b="1" dirty="0" smtClean="0">
                          <a:solidFill>
                            <a:srgbClr val="000090"/>
                          </a:solidFill>
                          <a:latin typeface="Arial Rounded MT Bold"/>
                          <a:cs typeface="Arial Rounded MT Bold"/>
                        </a:rPr>
                        <a:t>1. Solar</a:t>
                      </a:r>
                      <a:r>
                        <a:rPr lang="en-US" sz="1050" b="1" baseline="0" dirty="0" smtClean="0">
                          <a:solidFill>
                            <a:srgbClr val="000090"/>
                          </a:solidFill>
                          <a:latin typeface="Arial Rounded MT Bold"/>
                          <a:cs typeface="Arial Rounded MT Bold"/>
                        </a:rPr>
                        <a:t> </a:t>
                      </a:r>
                      <a:r>
                        <a:rPr lang="en-US" sz="1050" b="1" baseline="0" dirty="0" err="1" smtClean="0">
                          <a:solidFill>
                            <a:srgbClr val="000090"/>
                          </a:solidFill>
                          <a:latin typeface="Arial Rounded MT Bold"/>
                          <a:cs typeface="Arial Rounded MT Bold"/>
                        </a:rPr>
                        <a:t>Térmica</a:t>
                      </a:r>
                      <a:endParaRPr lang="en-US" sz="1050" b="1" dirty="0">
                        <a:solidFill>
                          <a:srgbClr val="000090"/>
                        </a:solidFill>
                        <a:latin typeface="Arial Rounded MT Bold"/>
                        <a:cs typeface="Arial Rounded MT Bold"/>
                      </a:endParaRPr>
                    </a:p>
                  </a:txBody>
                  <a:tcPr/>
                </a:tc>
              </a:tr>
              <a:tr h="264029">
                <a:tc>
                  <a:txBody>
                    <a:bodyPr/>
                    <a:lstStyle/>
                    <a:p>
                      <a:r>
                        <a:rPr lang="en-US" sz="1050" b="1" dirty="0" smtClean="0">
                          <a:solidFill>
                            <a:srgbClr val="000090"/>
                          </a:solidFill>
                          <a:latin typeface="Arial Rounded MT Bold"/>
                          <a:cs typeface="Arial Rounded MT Bold"/>
                        </a:rPr>
                        <a:t>2. Solar </a:t>
                      </a:r>
                      <a:r>
                        <a:rPr lang="en-US" sz="1050" b="1" dirty="0" err="1" smtClean="0">
                          <a:solidFill>
                            <a:srgbClr val="000090"/>
                          </a:solidFill>
                          <a:latin typeface="Arial Rounded MT Bold"/>
                          <a:cs typeface="Arial Rounded MT Bold"/>
                        </a:rPr>
                        <a:t>fotoviltáica</a:t>
                      </a:r>
                      <a:endParaRPr lang="en-US" sz="1050" b="1" dirty="0">
                        <a:solidFill>
                          <a:srgbClr val="000090"/>
                        </a:solidFill>
                        <a:latin typeface="Arial Rounded MT Bold"/>
                        <a:cs typeface="Arial Rounded MT Bold"/>
                      </a:endParaRPr>
                    </a:p>
                  </a:txBody>
                  <a:tcPr/>
                </a:tc>
              </a:tr>
              <a:tr h="264029">
                <a:tc>
                  <a:txBody>
                    <a:bodyPr/>
                    <a:lstStyle/>
                    <a:p>
                      <a:r>
                        <a:rPr lang="en-US" sz="1050" b="1" dirty="0" smtClean="0">
                          <a:solidFill>
                            <a:srgbClr val="000090"/>
                          </a:solidFill>
                          <a:latin typeface="Arial Rounded MT Bold"/>
                          <a:cs typeface="Arial Rounded MT Bold"/>
                        </a:rPr>
                        <a:t>3. </a:t>
                      </a:r>
                      <a:r>
                        <a:rPr lang="en-US" sz="1050" b="1" dirty="0" err="1" smtClean="0">
                          <a:solidFill>
                            <a:srgbClr val="000090"/>
                          </a:solidFill>
                          <a:latin typeface="Arial Rounded MT Bold"/>
                          <a:cs typeface="Arial Rounded MT Bold"/>
                        </a:rPr>
                        <a:t>Eólica</a:t>
                      </a:r>
                      <a:endParaRPr lang="en-US" sz="1050" b="1" dirty="0">
                        <a:solidFill>
                          <a:srgbClr val="000090"/>
                        </a:solidFill>
                        <a:latin typeface="Arial Rounded MT Bold"/>
                        <a:cs typeface="Arial Rounded MT Bold"/>
                      </a:endParaRPr>
                    </a:p>
                  </a:txBody>
                  <a:tcPr/>
                </a:tc>
              </a:tr>
              <a:tr h="264029">
                <a:tc>
                  <a:txBody>
                    <a:bodyPr/>
                    <a:lstStyle/>
                    <a:p>
                      <a:r>
                        <a:rPr lang="en-US" sz="1050" b="1" dirty="0" smtClean="0">
                          <a:solidFill>
                            <a:srgbClr val="000090"/>
                          </a:solidFill>
                          <a:latin typeface="Arial Rounded MT Bold"/>
                          <a:cs typeface="Arial Rounded MT Bold"/>
                        </a:rPr>
                        <a:t>4. </a:t>
                      </a:r>
                      <a:r>
                        <a:rPr lang="en-US" sz="1050" b="1" dirty="0" err="1" smtClean="0">
                          <a:solidFill>
                            <a:srgbClr val="000090"/>
                          </a:solidFill>
                          <a:latin typeface="Arial Rounded MT Bold"/>
                          <a:cs typeface="Arial Rounded MT Bold"/>
                        </a:rPr>
                        <a:t>Biomasa</a:t>
                      </a:r>
                      <a:endParaRPr lang="en-US" sz="1050" b="1" dirty="0">
                        <a:solidFill>
                          <a:srgbClr val="000090"/>
                        </a:solidFill>
                        <a:latin typeface="Arial Rounded MT Bold"/>
                        <a:cs typeface="Arial Rounded MT Bold"/>
                      </a:endParaRPr>
                    </a:p>
                  </a:txBody>
                  <a:tcPr/>
                </a:tc>
              </a:tr>
              <a:tr h="264029">
                <a:tc>
                  <a:txBody>
                    <a:bodyPr/>
                    <a:lstStyle/>
                    <a:p>
                      <a:r>
                        <a:rPr lang="en-US" sz="1050" b="1" dirty="0" smtClean="0">
                          <a:solidFill>
                            <a:srgbClr val="000090"/>
                          </a:solidFill>
                          <a:latin typeface="Arial Rounded MT Bold"/>
                          <a:cs typeface="Arial Rounded MT Bold"/>
                        </a:rPr>
                        <a:t>5. </a:t>
                      </a:r>
                      <a:r>
                        <a:rPr lang="en-US" sz="1050" b="1" dirty="0" err="1" smtClean="0">
                          <a:solidFill>
                            <a:srgbClr val="000090"/>
                          </a:solidFill>
                          <a:latin typeface="Arial Rounded MT Bold"/>
                          <a:cs typeface="Arial Rounded MT Bold"/>
                        </a:rPr>
                        <a:t>Eficiencia</a:t>
                      </a:r>
                      <a:r>
                        <a:rPr lang="en-US" sz="1050" b="1" dirty="0" smtClean="0">
                          <a:solidFill>
                            <a:srgbClr val="000090"/>
                          </a:solidFill>
                          <a:latin typeface="Arial Rounded MT Bold"/>
                          <a:cs typeface="Arial Rounded MT Bold"/>
                        </a:rPr>
                        <a:t> </a:t>
                      </a:r>
                      <a:r>
                        <a:rPr lang="en-US" sz="1050" b="1" dirty="0" err="1" smtClean="0">
                          <a:solidFill>
                            <a:srgbClr val="000090"/>
                          </a:solidFill>
                          <a:latin typeface="Arial Rounded MT Bold"/>
                          <a:cs typeface="Arial Rounded MT Bold"/>
                        </a:rPr>
                        <a:t>energética</a:t>
                      </a:r>
                      <a:endParaRPr lang="en-US" sz="1050" b="1" dirty="0">
                        <a:solidFill>
                          <a:srgbClr val="000090"/>
                        </a:solidFill>
                        <a:latin typeface="Arial Rounded MT Bold"/>
                        <a:cs typeface="Arial Rounded MT Bold"/>
                      </a:endParaRPr>
                    </a:p>
                  </a:txBody>
                  <a:tcPr/>
                </a:tc>
              </a:tr>
            </a:tbl>
          </a:graphicData>
        </a:graphic>
      </p:graphicFrame>
      <p:graphicFrame>
        <p:nvGraphicFramePr>
          <p:cNvPr id="85" name="Table 84"/>
          <p:cNvGraphicFramePr>
            <a:graphicFrameLocks noGrp="1"/>
          </p:cNvGraphicFramePr>
          <p:nvPr>
            <p:extLst>
              <p:ext uri="{D42A27DB-BD31-4B8C-83A1-F6EECF244321}">
                <p14:modId xmlns="" xmlns:p14="http://schemas.microsoft.com/office/powerpoint/2010/main" val="3087294529"/>
              </p:ext>
            </p:extLst>
          </p:nvPr>
        </p:nvGraphicFramePr>
        <p:xfrm>
          <a:off x="4499992" y="4509120"/>
          <a:ext cx="1152128" cy="2179320"/>
        </p:xfrm>
        <a:graphic>
          <a:graphicData uri="http://schemas.openxmlformats.org/drawingml/2006/table">
            <a:tbl>
              <a:tblPr firstRow="1" bandRow="1">
                <a:tableStyleId>{5C22544A-7EE6-4342-B048-85BDC9FD1C3A}</a:tableStyleId>
              </a:tblPr>
              <a:tblGrid>
                <a:gridCol w="1152128"/>
              </a:tblGrid>
              <a:tr h="197761">
                <a:tc>
                  <a:txBody>
                    <a:bodyPr/>
                    <a:lstStyle/>
                    <a:p>
                      <a:r>
                        <a:rPr lang="en-US" sz="1100" b="1" dirty="0" smtClean="0"/>
                        <a:t>INSTITUCIONES</a:t>
                      </a:r>
                      <a:endParaRPr lang="en-US" sz="1100" b="1" dirty="0"/>
                    </a:p>
                  </a:txBody>
                  <a:tcPr/>
                </a:tc>
              </a:tr>
              <a:tr h="158209">
                <a:tc>
                  <a:txBody>
                    <a:bodyPr/>
                    <a:lstStyle/>
                    <a:p>
                      <a:r>
                        <a:rPr lang="en-US" sz="800" b="1" dirty="0" smtClean="0">
                          <a:solidFill>
                            <a:srgbClr val="000090"/>
                          </a:solidFill>
                          <a:latin typeface="Arial Rounded MT Bold"/>
                          <a:cs typeface="Arial Rounded MT Bold"/>
                        </a:rPr>
                        <a:t>1. CIMAV</a:t>
                      </a:r>
                      <a:endParaRPr lang="en-US" sz="800" b="1" dirty="0">
                        <a:solidFill>
                          <a:srgbClr val="000090"/>
                        </a:solidFill>
                        <a:latin typeface="Arial Rounded MT Bold"/>
                        <a:cs typeface="Arial Rounded MT Bold"/>
                      </a:endParaRPr>
                    </a:p>
                  </a:txBody>
                  <a:tcPr/>
                </a:tc>
              </a:tr>
              <a:tr h="158209">
                <a:tc>
                  <a:txBody>
                    <a:bodyPr/>
                    <a:lstStyle/>
                    <a:p>
                      <a:r>
                        <a:rPr lang="en-US" sz="800" b="1" dirty="0" smtClean="0">
                          <a:solidFill>
                            <a:srgbClr val="000090"/>
                          </a:solidFill>
                          <a:latin typeface="Arial Rounded MT Bold"/>
                          <a:cs typeface="Arial Rounded MT Bold"/>
                        </a:rPr>
                        <a:t>2.</a:t>
                      </a:r>
                      <a:r>
                        <a:rPr lang="en-US" sz="800" b="1" baseline="0" dirty="0" smtClean="0">
                          <a:solidFill>
                            <a:srgbClr val="000090"/>
                          </a:solidFill>
                          <a:latin typeface="Arial Rounded MT Bold"/>
                          <a:cs typeface="Arial Rounded MT Bold"/>
                        </a:rPr>
                        <a:t> IPN</a:t>
                      </a:r>
                      <a:endParaRPr lang="en-US" sz="800" b="1" dirty="0">
                        <a:solidFill>
                          <a:srgbClr val="000090"/>
                        </a:solidFill>
                        <a:latin typeface="Arial Rounded MT Bold"/>
                        <a:cs typeface="Arial Rounded MT Bold"/>
                      </a:endParaRPr>
                    </a:p>
                  </a:txBody>
                  <a:tcPr/>
                </a:tc>
              </a:tr>
              <a:tr h="158209">
                <a:tc>
                  <a:txBody>
                    <a:bodyPr/>
                    <a:lstStyle/>
                    <a:p>
                      <a:r>
                        <a:rPr lang="en-US" sz="800" b="1" dirty="0" smtClean="0">
                          <a:solidFill>
                            <a:srgbClr val="000090"/>
                          </a:solidFill>
                          <a:latin typeface="Arial Rounded MT Bold"/>
                          <a:cs typeface="Arial Rounded MT Bold"/>
                        </a:rPr>
                        <a:t>3. CINVESTAV</a:t>
                      </a:r>
                      <a:endParaRPr lang="en-US" sz="800" b="1" dirty="0">
                        <a:solidFill>
                          <a:srgbClr val="000090"/>
                        </a:solidFill>
                        <a:latin typeface="Arial Rounded MT Bold"/>
                        <a:cs typeface="Arial Rounded MT Bold"/>
                      </a:endParaRPr>
                    </a:p>
                  </a:txBody>
                  <a:tcPr/>
                </a:tc>
              </a:tr>
              <a:tr h="158209">
                <a:tc>
                  <a:txBody>
                    <a:bodyPr/>
                    <a:lstStyle/>
                    <a:p>
                      <a:r>
                        <a:rPr lang="en-US" sz="800" b="1" dirty="0" smtClean="0">
                          <a:solidFill>
                            <a:srgbClr val="000090"/>
                          </a:solidFill>
                          <a:latin typeface="Arial Rounded MT Bold"/>
                          <a:cs typeface="Arial Rounded MT Bold"/>
                        </a:rPr>
                        <a:t>4. COMIMSA</a:t>
                      </a:r>
                      <a:endParaRPr lang="en-US" sz="800" b="1" dirty="0">
                        <a:solidFill>
                          <a:srgbClr val="000090"/>
                        </a:solidFill>
                        <a:latin typeface="Arial Rounded MT Bold"/>
                        <a:cs typeface="Arial Rounded MT Bold"/>
                      </a:endParaRPr>
                    </a:p>
                  </a:txBody>
                  <a:tcPr/>
                </a:tc>
              </a:tr>
              <a:tr h="158209">
                <a:tc>
                  <a:txBody>
                    <a:bodyPr/>
                    <a:lstStyle/>
                    <a:p>
                      <a:r>
                        <a:rPr lang="en-US" sz="800" b="1" dirty="0" smtClean="0">
                          <a:solidFill>
                            <a:srgbClr val="000090"/>
                          </a:solidFill>
                          <a:latin typeface="Arial Rounded MT Bold"/>
                          <a:cs typeface="Arial Rounded MT Bold"/>
                        </a:rPr>
                        <a:t>5. CIATEC</a:t>
                      </a:r>
                      <a:endParaRPr lang="en-US" sz="800" b="1" dirty="0">
                        <a:solidFill>
                          <a:srgbClr val="000090"/>
                        </a:solidFill>
                        <a:latin typeface="Arial Rounded MT Bold"/>
                        <a:cs typeface="Arial Rounded MT Bold"/>
                      </a:endParaRPr>
                    </a:p>
                  </a:txBody>
                  <a:tcPr/>
                </a:tc>
              </a:tr>
              <a:tr h="158209">
                <a:tc>
                  <a:txBody>
                    <a:bodyPr/>
                    <a:lstStyle/>
                    <a:p>
                      <a:r>
                        <a:rPr lang="en-US" sz="800" b="1" dirty="0" smtClean="0">
                          <a:solidFill>
                            <a:srgbClr val="000090"/>
                          </a:solidFill>
                          <a:latin typeface="Arial Rounded MT Bold"/>
                          <a:cs typeface="Arial Rounded MT Bold"/>
                        </a:rPr>
                        <a:t>6. ITCH</a:t>
                      </a:r>
                      <a:endParaRPr lang="en-US" sz="800" b="1" dirty="0">
                        <a:solidFill>
                          <a:srgbClr val="000090"/>
                        </a:solidFill>
                        <a:latin typeface="Arial Rounded MT Bold"/>
                        <a:cs typeface="Arial Rounded MT Bold"/>
                      </a:endParaRPr>
                    </a:p>
                  </a:txBody>
                  <a:tcPr/>
                </a:tc>
              </a:tr>
              <a:tr h="158209">
                <a:tc>
                  <a:txBody>
                    <a:bodyPr/>
                    <a:lstStyle/>
                    <a:p>
                      <a:r>
                        <a:rPr lang="en-US" sz="800" b="1" dirty="0" smtClean="0">
                          <a:solidFill>
                            <a:srgbClr val="000090"/>
                          </a:solidFill>
                          <a:latin typeface="Arial Rounded MT Bold"/>
                          <a:cs typeface="Arial Rounded MT Bold"/>
                        </a:rPr>
                        <a:t>7. CIATQ</a:t>
                      </a:r>
                      <a:endParaRPr lang="en-US" sz="800" b="1" dirty="0">
                        <a:solidFill>
                          <a:srgbClr val="000090"/>
                        </a:solidFill>
                        <a:latin typeface="Arial Rounded MT Bold"/>
                        <a:cs typeface="Arial Rounded MT Bold"/>
                      </a:endParaRPr>
                    </a:p>
                  </a:txBody>
                  <a:tcPr/>
                </a:tc>
              </a:tr>
              <a:tr h="158209">
                <a:tc>
                  <a:txBody>
                    <a:bodyPr/>
                    <a:lstStyle/>
                    <a:p>
                      <a:r>
                        <a:rPr lang="en-US" sz="800" b="1" dirty="0" smtClean="0">
                          <a:solidFill>
                            <a:srgbClr val="000090"/>
                          </a:solidFill>
                          <a:latin typeface="Arial Rounded MT Bold"/>
                          <a:cs typeface="Arial Rounded MT Bold"/>
                        </a:rPr>
                        <a:t>8. UABC</a:t>
                      </a:r>
                      <a:endParaRPr lang="en-US" sz="800" b="1" dirty="0">
                        <a:solidFill>
                          <a:srgbClr val="000090"/>
                        </a:solidFill>
                        <a:latin typeface="Arial Rounded MT Bold"/>
                        <a:cs typeface="Arial Rounded MT Bold"/>
                      </a:endParaRPr>
                    </a:p>
                  </a:txBody>
                  <a:tcPr/>
                </a:tc>
              </a:tr>
              <a:tr h="158209">
                <a:tc>
                  <a:txBody>
                    <a:bodyPr/>
                    <a:lstStyle/>
                    <a:p>
                      <a:r>
                        <a:rPr lang="en-US" sz="800" b="1" dirty="0" smtClean="0">
                          <a:solidFill>
                            <a:srgbClr val="000090"/>
                          </a:solidFill>
                          <a:latin typeface="Arial Rounded MT Bold"/>
                          <a:cs typeface="Arial Rounded MT Bold"/>
                        </a:rPr>
                        <a:t>9. NMSU</a:t>
                      </a:r>
                      <a:endParaRPr lang="en-US" sz="800" b="1" dirty="0">
                        <a:solidFill>
                          <a:srgbClr val="000090"/>
                        </a:solidFill>
                        <a:latin typeface="Arial Rounded MT Bold"/>
                        <a:cs typeface="Arial Rounded MT Bold"/>
                      </a:endParaRPr>
                    </a:p>
                  </a:txBody>
                  <a:tcPr/>
                </a:tc>
              </a:tr>
            </a:tbl>
          </a:graphicData>
        </a:graphic>
      </p:graphicFrame>
      <p:sp>
        <p:nvSpPr>
          <p:cNvPr id="2" name="TextBox 1"/>
          <p:cNvSpPr txBox="1"/>
          <p:nvPr/>
        </p:nvSpPr>
        <p:spPr>
          <a:xfrm>
            <a:off x="3995936" y="980728"/>
            <a:ext cx="2448272" cy="1015663"/>
          </a:xfrm>
          <a:prstGeom prst="rect">
            <a:avLst/>
          </a:prstGeom>
          <a:noFill/>
        </p:spPr>
        <p:txBody>
          <a:bodyPr wrap="square" rtlCol="0">
            <a:spAutoFit/>
          </a:bodyPr>
          <a:lstStyle/>
          <a:p>
            <a:r>
              <a:rPr lang="en-US" sz="2000" b="1" dirty="0" smtClean="0">
                <a:effectLst>
                  <a:reflection blurRad="6350" stA="55000" endA="300" endPos="45500" dir="5400000" sy="-100000" algn="bl" rotWithShape="0"/>
                </a:effectLst>
                <a:latin typeface="Arial Rounded MT Bold"/>
                <a:cs typeface="Arial Rounded MT Bold"/>
              </a:rPr>
              <a:t>DOCENTES de</a:t>
            </a:r>
          </a:p>
          <a:p>
            <a:r>
              <a:rPr lang="en-US" sz="2000" b="1" dirty="0" smtClean="0">
                <a:effectLst>
                  <a:reflection blurRad="6350" stA="55000" endA="300" endPos="45500" dir="5400000" sy="-100000" algn="bl" rotWithShape="0"/>
                </a:effectLst>
                <a:latin typeface="Arial Rounded MT Bold"/>
                <a:cs typeface="Arial Rounded MT Bold"/>
              </a:rPr>
              <a:t>28 </a:t>
            </a:r>
            <a:r>
              <a:rPr lang="en-US" sz="2000" b="1" dirty="0" err="1">
                <a:effectLst>
                  <a:reflection blurRad="6350" stA="55000" endA="300" endPos="45500" dir="5400000" sy="-100000" algn="bl" rotWithShape="0"/>
                </a:effectLst>
                <a:latin typeface="Arial Rounded MT Bold"/>
                <a:cs typeface="Arial Rounded MT Bold"/>
              </a:rPr>
              <a:t>Universidades</a:t>
            </a:r>
            <a:endParaRPr lang="en-US" sz="2000" b="1" dirty="0">
              <a:effectLst>
                <a:reflection blurRad="6350" stA="55000" endA="300" endPos="45500" dir="5400000" sy="-100000" algn="bl" rotWithShape="0"/>
              </a:effectLst>
              <a:latin typeface="Arial Rounded MT Bold"/>
              <a:cs typeface="Arial Rounded MT Bold"/>
            </a:endParaRPr>
          </a:p>
          <a:p>
            <a:r>
              <a:rPr lang="en-US" sz="2000" b="1" dirty="0" smtClean="0">
                <a:effectLst>
                  <a:reflection blurRad="6350" stA="55000" endA="300" endPos="45500" dir="5400000" sy="-100000" algn="bl" rotWithShape="0"/>
                </a:effectLst>
                <a:latin typeface="Arial Rounded MT Bold"/>
                <a:cs typeface="Arial Rounded MT Bold"/>
              </a:rPr>
              <a:t>      19 </a:t>
            </a:r>
            <a:r>
              <a:rPr lang="en-US" sz="2000" b="1" dirty="0" err="1">
                <a:effectLst>
                  <a:reflection blurRad="6350" stA="55000" endA="300" endPos="45500" dir="5400000" sy="-100000" algn="bl" rotWithShape="0"/>
                </a:effectLst>
                <a:latin typeface="Arial Rounded MT Bold"/>
                <a:cs typeface="Arial Rounded MT Bold"/>
              </a:rPr>
              <a:t>Estados</a:t>
            </a:r>
            <a:endParaRPr lang="en-US" sz="2000" b="1" dirty="0">
              <a:effectLst>
                <a:reflection blurRad="6350" stA="55000" endA="300" endPos="45500" dir="5400000" sy="-100000" algn="bl" rotWithShape="0"/>
              </a:effectLst>
              <a:latin typeface="Arial Rounded MT Bold"/>
              <a:cs typeface="Arial Rounded MT Bold"/>
            </a:endParaRPr>
          </a:p>
        </p:txBody>
      </p:sp>
      <p:sp>
        <p:nvSpPr>
          <p:cNvPr id="4" name="Rectangle 3"/>
          <p:cNvSpPr/>
          <p:nvPr/>
        </p:nvSpPr>
        <p:spPr>
          <a:xfrm>
            <a:off x="4139952" y="1772816"/>
            <a:ext cx="288032" cy="72008"/>
          </a:xfrm>
          <a:prstGeom prst="rect">
            <a:avLst/>
          </a:prstGeom>
          <a:solidFill>
            <a:srgbClr val="21BB6F"/>
          </a:solidFill>
          <a:effectLst>
            <a:glow>
              <a:srgbClr val="008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 name="Picture 38" descr="firma_conacyt">
            <a:hlinkClick r:id="rId6"/>
          </p:cNvPr>
          <p:cNvPicPr>
            <a:picLocks noChangeAspect="1" noChangeArrowheads="1"/>
          </p:cNvPicPr>
          <p:nvPr/>
        </p:nvPicPr>
        <p:blipFill>
          <a:blip r:embed="rId7" cstate="screen"/>
          <a:srcRect/>
          <a:stretch>
            <a:fillRect/>
          </a:stretch>
        </p:blipFill>
        <p:spPr bwMode="auto">
          <a:xfrm>
            <a:off x="620" y="-27384"/>
            <a:ext cx="1042988" cy="792088"/>
          </a:xfrm>
          <a:prstGeom prst="rect">
            <a:avLst/>
          </a:prstGeom>
          <a:noFill/>
          <a:ln w="9525">
            <a:noFill/>
            <a:miter lim="800000"/>
            <a:headEnd/>
            <a:tailEnd/>
          </a:ln>
        </p:spPr>
      </p:pic>
    </p:spTree>
    <p:extLst>
      <p:ext uri="{BB962C8B-B14F-4D97-AF65-F5344CB8AC3E}">
        <p14:creationId xmlns="" xmlns:p14="http://schemas.microsoft.com/office/powerpoint/2010/main" val="222669055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96" y="1268760"/>
            <a:ext cx="1584176" cy="5328592"/>
          </a:xfrm>
          <a:prstGeom prst="rect">
            <a:avLst/>
          </a:prstGeom>
          <a:solidFill>
            <a:schemeClr val="accent5">
              <a:lumMod val="20000"/>
              <a:lumOff val="80000"/>
              <a:alpha val="5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nvGrpSpPr>
          <p:cNvPr id="96257" name="64 Grupo"/>
          <p:cNvGrpSpPr>
            <a:grpSpLocks/>
          </p:cNvGrpSpPr>
          <p:nvPr/>
        </p:nvGrpSpPr>
        <p:grpSpPr bwMode="auto">
          <a:xfrm>
            <a:off x="1331640" y="1017588"/>
            <a:ext cx="7485335" cy="5230812"/>
            <a:chOff x="762000" y="838200"/>
            <a:chExt cx="7543800" cy="5291754"/>
          </a:xfrm>
        </p:grpSpPr>
        <p:sp>
          <p:nvSpPr>
            <p:cNvPr id="93" name="Freeform 29"/>
            <p:cNvSpPr>
              <a:spLocks/>
            </p:cNvSpPr>
            <p:nvPr/>
          </p:nvSpPr>
          <p:spPr bwMode="auto">
            <a:xfrm>
              <a:off x="4837000" y="2399227"/>
              <a:ext cx="748927" cy="1589935"/>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94" name="Freeform 3"/>
            <p:cNvSpPr>
              <a:spLocks/>
            </p:cNvSpPr>
            <p:nvPr/>
          </p:nvSpPr>
          <p:spPr bwMode="auto">
            <a:xfrm>
              <a:off x="5111232" y="4398691"/>
              <a:ext cx="596576" cy="828694"/>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95" name="Freeform 4"/>
            <p:cNvSpPr>
              <a:spLocks/>
            </p:cNvSpPr>
            <p:nvPr/>
          </p:nvSpPr>
          <p:spPr bwMode="auto">
            <a:xfrm>
              <a:off x="4355890" y="4960789"/>
              <a:ext cx="983067" cy="692184"/>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chemeClr val="tx1">
                <a:lumMod val="65000"/>
                <a:lumOff val="35000"/>
                <a:alpha val="52157"/>
              </a:schemeClr>
            </a:solidFill>
            <a:ln w="12700" cap="rnd" cmpd="sng">
              <a:solidFill>
                <a:schemeClr val="accent6">
                  <a:lumMod val="75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96" name="Freeform 5"/>
            <p:cNvSpPr>
              <a:spLocks/>
            </p:cNvSpPr>
            <p:nvPr/>
          </p:nvSpPr>
          <p:spPr bwMode="auto">
            <a:xfrm>
              <a:off x="5250754" y="3924923"/>
              <a:ext cx="1308618" cy="1496788"/>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97" name="Freeform 6"/>
            <p:cNvSpPr>
              <a:spLocks/>
            </p:cNvSpPr>
            <p:nvPr/>
          </p:nvSpPr>
          <p:spPr bwMode="auto">
            <a:xfrm>
              <a:off x="6852849" y="4307150"/>
              <a:ext cx="893261" cy="888115"/>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chemeClr val="tx1">
                <a:lumMod val="65000"/>
                <a:lumOff val="35000"/>
                <a:alpha val="52157"/>
              </a:schemeClr>
            </a:solidFill>
            <a:ln w="12700" cap="rnd" cmpd="sng">
              <a:solidFill>
                <a:schemeClr val="accent6">
                  <a:lumMod val="75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98" name="Freeform 7"/>
            <p:cNvSpPr>
              <a:spLocks/>
            </p:cNvSpPr>
            <p:nvPr/>
          </p:nvSpPr>
          <p:spPr bwMode="auto">
            <a:xfrm>
              <a:off x="7712431" y="4011647"/>
              <a:ext cx="593369" cy="1109742"/>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chemeClr val="tx1">
                <a:lumMod val="65000"/>
                <a:lumOff val="35000"/>
                <a:alpha val="52157"/>
              </a:schemeClr>
            </a:solidFill>
            <a:ln w="12700" cap="rnd" cmpd="sng">
              <a:solidFill>
                <a:schemeClr val="accent6">
                  <a:lumMod val="75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99" name="Freeform 8"/>
            <p:cNvSpPr>
              <a:spLocks/>
            </p:cNvSpPr>
            <p:nvPr/>
          </p:nvSpPr>
          <p:spPr bwMode="auto">
            <a:xfrm>
              <a:off x="7359618" y="4061432"/>
              <a:ext cx="740909" cy="698608"/>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rgbClr val="FFFF00">
                <a:alpha val="52157"/>
              </a:srgbClr>
            </a:solidFill>
            <a:ln w="12700" cap="rnd" cmpd="sng">
              <a:solidFill>
                <a:schemeClr val="accent6">
                  <a:lumMod val="75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00" name="Freeform 9"/>
            <p:cNvSpPr>
              <a:spLocks/>
            </p:cNvSpPr>
            <p:nvPr/>
          </p:nvSpPr>
          <p:spPr bwMode="auto">
            <a:xfrm>
              <a:off x="5231510" y="4997728"/>
              <a:ext cx="1268525" cy="857601"/>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01" name="Freeform 10"/>
            <p:cNvSpPr>
              <a:spLocks/>
            </p:cNvSpPr>
            <p:nvPr/>
          </p:nvSpPr>
          <p:spPr bwMode="auto">
            <a:xfrm>
              <a:off x="6431076" y="5163145"/>
              <a:ext cx="1034385" cy="966809"/>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chemeClr val="tx1">
                <a:lumMod val="65000"/>
                <a:lumOff val="35000"/>
                <a:alpha val="52157"/>
              </a:schemeClr>
            </a:solidFill>
            <a:ln w="12700" cap="rnd" cmpd="sng">
              <a:solidFill>
                <a:schemeClr val="accent6">
                  <a:lumMod val="75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02" name="Freeform 11"/>
            <p:cNvSpPr>
              <a:spLocks/>
            </p:cNvSpPr>
            <p:nvPr/>
          </p:nvSpPr>
          <p:spPr bwMode="auto">
            <a:xfrm>
              <a:off x="6423057" y="4970425"/>
              <a:ext cx="843546" cy="412741"/>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03" name="Freeform 12"/>
            <p:cNvSpPr>
              <a:spLocks/>
            </p:cNvSpPr>
            <p:nvPr/>
          </p:nvSpPr>
          <p:spPr bwMode="auto">
            <a:xfrm>
              <a:off x="4748796" y="4157792"/>
              <a:ext cx="402529" cy="468951"/>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04" name="Freeform 13"/>
            <p:cNvSpPr>
              <a:spLocks/>
            </p:cNvSpPr>
            <p:nvPr/>
          </p:nvSpPr>
          <p:spPr bwMode="auto">
            <a:xfrm>
              <a:off x="3666299" y="4747193"/>
              <a:ext cx="335173" cy="250535"/>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chemeClr val="tx1">
                <a:lumMod val="65000"/>
                <a:lumOff val="35000"/>
                <a:alpha val="52157"/>
              </a:schemeClr>
            </a:solidFill>
            <a:ln w="12700" cap="rnd" cmpd="sng">
              <a:solidFill>
                <a:schemeClr val="accent6">
                  <a:lumMod val="75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05" name="Freeform 14"/>
            <p:cNvSpPr>
              <a:spLocks/>
            </p:cNvSpPr>
            <p:nvPr/>
          </p:nvSpPr>
          <p:spPr bwMode="auto">
            <a:xfrm>
              <a:off x="3882798" y="4504687"/>
              <a:ext cx="1061649" cy="713062"/>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06" name="Freeform 15"/>
            <p:cNvSpPr>
              <a:spLocks/>
            </p:cNvSpPr>
            <p:nvPr/>
          </p:nvSpPr>
          <p:spPr bwMode="auto">
            <a:xfrm>
              <a:off x="3377634" y="3830169"/>
              <a:ext cx="1156266" cy="1074411"/>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07" name="Freeform 16"/>
            <p:cNvSpPr>
              <a:spLocks/>
            </p:cNvSpPr>
            <p:nvPr/>
          </p:nvSpPr>
          <p:spPr bwMode="auto">
            <a:xfrm>
              <a:off x="3382444" y="3746657"/>
              <a:ext cx="471487" cy="666489"/>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chemeClr val="tx1">
                <a:lumMod val="65000"/>
                <a:lumOff val="35000"/>
                <a:alpha val="52157"/>
              </a:schemeClr>
            </a:solidFill>
            <a:ln w="12700" cap="rnd" cmpd="sng">
              <a:solidFill>
                <a:schemeClr val="accent6">
                  <a:lumMod val="75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08" name="Freeform 17"/>
            <p:cNvSpPr>
              <a:spLocks/>
            </p:cNvSpPr>
            <p:nvPr/>
          </p:nvSpPr>
          <p:spPr bwMode="auto">
            <a:xfrm>
              <a:off x="4378342" y="4098370"/>
              <a:ext cx="586954" cy="570128"/>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09" name="Freeform 18"/>
            <p:cNvSpPr>
              <a:spLocks/>
            </p:cNvSpPr>
            <p:nvPr/>
          </p:nvSpPr>
          <p:spPr bwMode="auto">
            <a:xfrm>
              <a:off x="4267686" y="3296978"/>
              <a:ext cx="1037594" cy="973233"/>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chemeClr val="tx1">
                <a:lumMod val="65000"/>
                <a:lumOff val="35000"/>
                <a:alpha val="52157"/>
              </a:schemeClr>
            </a:solidFill>
            <a:ln w="12700" cap="rnd" cmpd="sng">
              <a:solidFill>
                <a:schemeClr val="accent6">
                  <a:lumMod val="75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10" name="Freeform 19"/>
            <p:cNvSpPr>
              <a:spLocks/>
            </p:cNvSpPr>
            <p:nvPr/>
          </p:nvSpPr>
          <p:spPr bwMode="auto">
            <a:xfrm>
              <a:off x="4157031" y="3902439"/>
              <a:ext cx="301495" cy="244111"/>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rgbClr val="FFFF00">
                <a:alpha val="52157"/>
              </a:srgbClr>
            </a:solidFill>
            <a:ln w="12700" cmpd="sng">
              <a:solidFill>
                <a:schemeClr val="bg1">
                  <a:lumMod val="50000"/>
                </a:schemeClr>
              </a:solidFill>
              <a:prstDash val="solid"/>
              <a:round/>
              <a:headEnd/>
              <a:tailEnd/>
            </a:ln>
            <a:effectLst/>
          </p:spPr>
          <p:txBody>
            <a:bodyPr wrap="none" anchor="ctr"/>
            <a:lstStyle/>
            <a:p>
              <a:pPr>
                <a:defRPr/>
              </a:pPr>
              <a:endParaRPr lang="es-MX">
                <a:solidFill>
                  <a:schemeClr val="bg1">
                    <a:lumMod val="50000"/>
                  </a:schemeClr>
                </a:solidFill>
                <a:ea typeface="MS PGothic" pitchFamily="34" charset="-128"/>
                <a:cs typeface="+mn-cs"/>
              </a:endParaRPr>
            </a:p>
          </p:txBody>
        </p:sp>
        <p:sp>
          <p:nvSpPr>
            <p:cNvPr id="111" name="Freeform 20"/>
            <p:cNvSpPr>
              <a:spLocks/>
            </p:cNvSpPr>
            <p:nvPr/>
          </p:nvSpPr>
          <p:spPr bwMode="auto">
            <a:xfrm>
              <a:off x="3768936" y="3150833"/>
              <a:ext cx="901279" cy="1172377"/>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rgbClr val="FFFF00">
                <a:alpha val="52157"/>
              </a:srgbClr>
            </a:solidFill>
            <a:ln w="9525" cmpd="sng">
              <a:solidFill>
                <a:schemeClr val="bg1">
                  <a:lumMod val="50000"/>
                </a:schemeClr>
              </a:solidFill>
              <a:prstDash val="solid"/>
              <a:round/>
              <a:headEnd/>
              <a:tailEnd/>
            </a:ln>
            <a:effectLst/>
          </p:spPr>
          <p:txBody>
            <a:bodyPr wrap="none" anchor="ctr"/>
            <a:lstStyle/>
            <a:p>
              <a:pPr>
                <a:defRPr/>
              </a:pPr>
              <a:endParaRPr lang="es-MX">
                <a:solidFill>
                  <a:schemeClr val="bg1">
                    <a:lumMod val="50000"/>
                  </a:schemeClr>
                </a:solidFill>
                <a:ea typeface="MS PGothic" pitchFamily="34" charset="-128"/>
                <a:cs typeface="+mn-cs"/>
              </a:endParaRPr>
            </a:p>
          </p:txBody>
        </p:sp>
        <p:sp>
          <p:nvSpPr>
            <p:cNvPr id="112" name="Freeform 21"/>
            <p:cNvSpPr>
              <a:spLocks/>
            </p:cNvSpPr>
            <p:nvPr/>
          </p:nvSpPr>
          <p:spPr bwMode="auto">
            <a:xfrm>
              <a:off x="2615876" y="1205972"/>
              <a:ext cx="1483422" cy="1779443"/>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dirty="0">
                <a:solidFill>
                  <a:schemeClr val="bg1">
                    <a:lumMod val="50000"/>
                  </a:schemeClr>
                </a:solidFill>
                <a:ea typeface="MS PGothic" pitchFamily="34" charset="-128"/>
                <a:cs typeface="+mn-cs"/>
              </a:endParaRPr>
            </a:p>
          </p:txBody>
        </p:sp>
        <p:sp>
          <p:nvSpPr>
            <p:cNvPr id="113" name="Freeform 22"/>
            <p:cNvSpPr>
              <a:spLocks/>
            </p:cNvSpPr>
            <p:nvPr/>
          </p:nvSpPr>
          <p:spPr bwMode="auto">
            <a:xfrm>
              <a:off x="3066516" y="2656187"/>
              <a:ext cx="1188340" cy="1331370"/>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chemeClr val="tx1">
                <a:lumMod val="65000"/>
                <a:lumOff val="35000"/>
                <a:alpha val="52157"/>
              </a:schemeClr>
            </a:solidFill>
            <a:ln w="12700" cap="rnd" cmpd="sng">
              <a:solidFill>
                <a:schemeClr val="accent6">
                  <a:lumMod val="75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14" name="Freeform 23"/>
            <p:cNvSpPr>
              <a:spLocks/>
            </p:cNvSpPr>
            <p:nvPr/>
          </p:nvSpPr>
          <p:spPr bwMode="auto">
            <a:xfrm>
              <a:off x="762000" y="838200"/>
              <a:ext cx="944579" cy="1395609"/>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15" name="Freeform 24"/>
            <p:cNvSpPr>
              <a:spLocks/>
            </p:cNvSpPr>
            <p:nvPr/>
          </p:nvSpPr>
          <p:spPr bwMode="auto">
            <a:xfrm>
              <a:off x="1132455" y="2177600"/>
              <a:ext cx="1297392" cy="1577087"/>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chemeClr val="tx1">
                <a:lumMod val="65000"/>
                <a:lumOff val="35000"/>
                <a:alpha val="52157"/>
              </a:schemeClr>
            </a:solidFill>
            <a:ln w="12700" cap="rnd" cmpd="sng">
              <a:solidFill>
                <a:schemeClr val="accent6">
                  <a:lumMod val="60000"/>
                  <a:lumOff val="40000"/>
                </a:schemeClr>
              </a:solidFill>
              <a:prstDash val="solid"/>
              <a:round/>
              <a:headEnd type="none" w="sm" len="sm"/>
              <a:tailEnd type="none" w="sm" len="sm"/>
            </a:ln>
            <a:effectLst/>
          </p:spPr>
          <p:txBody>
            <a:bodyPr/>
            <a:lstStyle/>
            <a:p>
              <a:pPr>
                <a:defRPr/>
              </a:pPr>
              <a:endParaRPr lang="es-MX" dirty="0">
                <a:solidFill>
                  <a:schemeClr val="tx1">
                    <a:lumMod val="95000"/>
                    <a:lumOff val="5000"/>
                  </a:schemeClr>
                </a:solidFill>
                <a:ea typeface="MS PGothic" pitchFamily="34" charset="-128"/>
                <a:cs typeface="+mn-cs"/>
              </a:endParaRPr>
            </a:p>
          </p:txBody>
        </p:sp>
        <p:sp>
          <p:nvSpPr>
            <p:cNvPr id="116" name="Freeform 25"/>
            <p:cNvSpPr>
              <a:spLocks/>
            </p:cNvSpPr>
            <p:nvPr/>
          </p:nvSpPr>
          <p:spPr bwMode="auto">
            <a:xfrm>
              <a:off x="2487580" y="2527707"/>
              <a:ext cx="975049" cy="1353854"/>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chemeClr val="tx1">
                <a:lumMod val="65000"/>
                <a:lumOff val="35000"/>
                <a:alpha val="52157"/>
              </a:schemeClr>
            </a:solidFill>
            <a:ln w="12700" cap="rnd" cmpd="sng">
              <a:solidFill>
                <a:schemeClr val="accent6">
                  <a:lumMod val="75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17" name="Freeform 26"/>
            <p:cNvSpPr>
              <a:spLocks/>
            </p:cNvSpPr>
            <p:nvPr/>
          </p:nvSpPr>
          <p:spPr bwMode="auto">
            <a:xfrm>
              <a:off x="1252732" y="862289"/>
              <a:ext cx="1536344" cy="1904710"/>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18" name="Freeform 27"/>
            <p:cNvSpPr>
              <a:spLocks/>
            </p:cNvSpPr>
            <p:nvPr/>
          </p:nvSpPr>
          <p:spPr bwMode="auto">
            <a:xfrm>
              <a:off x="3886006" y="1792161"/>
              <a:ext cx="1011935" cy="1533725"/>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19" name="Freeform 28"/>
            <p:cNvSpPr>
              <a:spLocks/>
            </p:cNvSpPr>
            <p:nvPr/>
          </p:nvSpPr>
          <p:spPr bwMode="auto">
            <a:xfrm>
              <a:off x="4559559" y="2363896"/>
              <a:ext cx="697610" cy="1339400"/>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20" name="Freeform 30"/>
            <p:cNvSpPr>
              <a:spLocks/>
            </p:cNvSpPr>
            <p:nvPr/>
          </p:nvSpPr>
          <p:spPr bwMode="auto">
            <a:xfrm>
              <a:off x="5204246" y="4708649"/>
              <a:ext cx="279044" cy="167024"/>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21" name="Freeform 31"/>
            <p:cNvSpPr>
              <a:spLocks/>
            </p:cNvSpPr>
            <p:nvPr/>
          </p:nvSpPr>
          <p:spPr bwMode="auto">
            <a:xfrm>
              <a:off x="4784077" y="4573745"/>
              <a:ext cx="457055" cy="526766"/>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22" name="Freeform 32"/>
            <p:cNvSpPr>
              <a:spLocks/>
            </p:cNvSpPr>
            <p:nvPr/>
          </p:nvSpPr>
          <p:spPr bwMode="auto">
            <a:xfrm>
              <a:off x="4909166" y="4220426"/>
              <a:ext cx="524410" cy="525160"/>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23" name="Freeform 33"/>
            <p:cNvSpPr>
              <a:spLocks/>
            </p:cNvSpPr>
            <p:nvPr/>
          </p:nvSpPr>
          <p:spPr bwMode="auto">
            <a:xfrm>
              <a:off x="4995765" y="4875672"/>
              <a:ext cx="232537" cy="224839"/>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rgbClr val="FFFF00">
                <a:alpha val="52157"/>
              </a:srgb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sp>
          <p:nvSpPr>
            <p:cNvPr id="124" name="Freeform 34"/>
            <p:cNvSpPr>
              <a:spLocks/>
            </p:cNvSpPr>
            <p:nvPr/>
          </p:nvSpPr>
          <p:spPr bwMode="auto">
            <a:xfrm>
              <a:off x="5064725" y="4761646"/>
              <a:ext cx="96222" cy="144540"/>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chemeClr val="tx1">
                <a:lumMod val="65000"/>
                <a:lumOff val="35000"/>
                <a:alpha val="52157"/>
              </a:schemeClr>
            </a:solidFill>
            <a:ln w="12700"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ea typeface="MS PGothic" pitchFamily="34" charset="-128"/>
                <a:cs typeface="+mn-cs"/>
              </a:endParaRPr>
            </a:p>
          </p:txBody>
        </p:sp>
      </p:grpSp>
      <p:sp>
        <p:nvSpPr>
          <p:cNvPr id="62" name="61 Rectángulo"/>
          <p:cNvSpPr/>
          <p:nvPr/>
        </p:nvSpPr>
        <p:spPr>
          <a:xfrm>
            <a:off x="107504" y="1457481"/>
            <a:ext cx="2880320" cy="5139871"/>
          </a:xfrm>
          <a:prstGeom prst="rect">
            <a:avLst/>
          </a:prstGeom>
          <a:noFill/>
        </p:spPr>
        <p:txBody>
          <a:bodyPr wrap="square" numCol="2">
            <a:spAutoFit/>
          </a:bodyPr>
          <a:lstStyle/>
          <a:p>
            <a:pPr>
              <a:defRPr/>
            </a:pPr>
            <a:r>
              <a:rPr lang="es-MX" sz="800" dirty="0">
                <a:solidFill>
                  <a:srgbClr val="000090"/>
                </a:solidFill>
                <a:latin typeface="Arial Rounded MT Bold" pitchFamily="34" charset="0"/>
                <a:ea typeface="MS PGothic" pitchFamily="34" charset="-128"/>
                <a:cs typeface="+mn-cs"/>
              </a:rPr>
              <a:t>Altamira	</a:t>
            </a:r>
          </a:p>
          <a:p>
            <a:pPr>
              <a:defRPr/>
            </a:pPr>
            <a:r>
              <a:rPr lang="es-MX" sz="800" dirty="0">
                <a:solidFill>
                  <a:srgbClr val="000090"/>
                </a:solidFill>
                <a:latin typeface="Arial Rounded MT Bold" pitchFamily="34" charset="0"/>
                <a:ea typeface="MS PGothic" pitchFamily="34" charset="-128"/>
                <a:cs typeface="+mn-cs"/>
              </a:rPr>
              <a:t>Veracruz</a:t>
            </a:r>
          </a:p>
          <a:p>
            <a:pPr>
              <a:defRPr/>
            </a:pPr>
            <a:r>
              <a:rPr lang="es-MX" sz="800" dirty="0">
                <a:solidFill>
                  <a:srgbClr val="000090"/>
                </a:solidFill>
                <a:latin typeface="Arial Rounded MT Bold" pitchFamily="34" charset="0"/>
                <a:ea typeface="MS PGothic" pitchFamily="34" charset="-128"/>
                <a:cs typeface="+mn-cs"/>
              </a:rPr>
              <a:t>Chihuahua	</a:t>
            </a:r>
          </a:p>
          <a:p>
            <a:pPr>
              <a:defRPr/>
            </a:pPr>
            <a:r>
              <a:rPr lang="es-MX" sz="800" dirty="0">
                <a:solidFill>
                  <a:srgbClr val="000090"/>
                </a:solidFill>
                <a:latin typeface="Arial Rounded MT Bold" pitchFamily="34" charset="0"/>
                <a:ea typeface="MS PGothic" pitchFamily="34" charset="-128"/>
                <a:cs typeface="+mn-cs"/>
              </a:rPr>
              <a:t>Ciudad Juárez	</a:t>
            </a:r>
          </a:p>
          <a:p>
            <a:pPr>
              <a:defRPr/>
            </a:pPr>
            <a:r>
              <a:rPr lang="es-MX" sz="800" dirty="0">
                <a:solidFill>
                  <a:srgbClr val="000090"/>
                </a:solidFill>
                <a:latin typeface="Arial Rounded MT Bold" pitchFamily="34" charset="0"/>
                <a:ea typeface="MS PGothic" pitchFamily="34" charset="-128"/>
                <a:cs typeface="+mn-cs"/>
              </a:rPr>
              <a:t>Coahuila	</a:t>
            </a:r>
          </a:p>
          <a:p>
            <a:pPr>
              <a:defRPr/>
            </a:pPr>
            <a:r>
              <a:rPr lang="es-MX" sz="800" dirty="0">
                <a:solidFill>
                  <a:srgbClr val="000090"/>
                </a:solidFill>
                <a:latin typeface="Arial Rounded MT Bold" pitchFamily="34" charset="0"/>
                <a:ea typeface="MS PGothic" pitchFamily="34" charset="-128"/>
                <a:cs typeface="+mn-cs"/>
              </a:rPr>
              <a:t>Guerrero	</a:t>
            </a:r>
          </a:p>
          <a:p>
            <a:pPr>
              <a:defRPr/>
            </a:pPr>
            <a:r>
              <a:rPr lang="es-MX" sz="800" dirty="0">
                <a:solidFill>
                  <a:srgbClr val="000090"/>
                </a:solidFill>
                <a:latin typeface="Arial Rounded MT Bold" pitchFamily="34" charset="0"/>
                <a:ea typeface="MS PGothic" pitchFamily="34" charset="-128"/>
                <a:cs typeface="+mn-cs"/>
              </a:rPr>
              <a:t>Cuernavaca	</a:t>
            </a:r>
          </a:p>
          <a:p>
            <a:pPr>
              <a:defRPr/>
            </a:pPr>
            <a:r>
              <a:rPr lang="es-MX" sz="800" dirty="0">
                <a:solidFill>
                  <a:srgbClr val="000090"/>
                </a:solidFill>
                <a:latin typeface="Arial Rounded MT Bold" pitchFamily="34" charset="0"/>
                <a:ea typeface="MS PGothic" pitchFamily="34" charset="-128"/>
                <a:cs typeface="+mn-cs"/>
              </a:rPr>
              <a:t>Fidel Velázquez (Morelos)</a:t>
            </a:r>
          </a:p>
          <a:p>
            <a:pPr>
              <a:defRPr/>
            </a:pPr>
            <a:r>
              <a:rPr lang="es-MX" sz="800" dirty="0">
                <a:solidFill>
                  <a:srgbClr val="000090"/>
                </a:solidFill>
                <a:latin typeface="Arial Rounded MT Bold" pitchFamily="34" charset="0"/>
                <a:ea typeface="MS PGothic" pitchFamily="34" charset="-128"/>
                <a:cs typeface="+mn-cs"/>
              </a:rPr>
              <a:t>Gral. Mariano Escobedo </a:t>
            </a:r>
          </a:p>
          <a:p>
            <a:pPr>
              <a:defRPr/>
            </a:pPr>
            <a:r>
              <a:rPr lang="es-MX" sz="800" dirty="0">
                <a:solidFill>
                  <a:srgbClr val="000090"/>
                </a:solidFill>
                <a:latin typeface="Arial Rounded MT Bold" pitchFamily="34" charset="0"/>
                <a:ea typeface="MS PGothic" pitchFamily="34" charset="-128"/>
                <a:cs typeface="+mn-cs"/>
              </a:rPr>
              <a:t>Gutiérrez Zamora </a:t>
            </a:r>
            <a:r>
              <a:rPr lang="es-MX" sz="800" dirty="0" smtClean="0">
                <a:solidFill>
                  <a:srgbClr val="000090"/>
                </a:solidFill>
                <a:latin typeface="Arial Rounded MT Bold" pitchFamily="34" charset="0"/>
                <a:ea typeface="MS PGothic" pitchFamily="34" charset="-128"/>
                <a:cs typeface="+mn-cs"/>
              </a:rPr>
              <a:t>     </a:t>
            </a:r>
            <a:endParaRPr lang="es-MX" sz="800" dirty="0">
              <a:solidFill>
                <a:srgbClr val="000090"/>
              </a:solidFill>
              <a:latin typeface="Arial Rounded MT Bold" pitchFamily="34" charset="0"/>
              <a:ea typeface="MS PGothic" pitchFamily="34" charset="-128"/>
              <a:cs typeface="+mn-cs"/>
            </a:endParaRPr>
          </a:p>
          <a:p>
            <a:pPr>
              <a:defRPr/>
            </a:pPr>
            <a:r>
              <a:rPr lang="es-MX" sz="800" dirty="0">
                <a:solidFill>
                  <a:srgbClr val="000090"/>
                </a:solidFill>
                <a:latin typeface="Arial Rounded MT Bold" pitchFamily="34" charset="0"/>
                <a:ea typeface="MS PGothic" pitchFamily="34" charset="-128"/>
                <a:cs typeface="+mn-cs"/>
              </a:rPr>
              <a:t>Hermosillo 	</a:t>
            </a:r>
          </a:p>
          <a:p>
            <a:pPr>
              <a:defRPr/>
            </a:pPr>
            <a:r>
              <a:rPr lang="es-MX" sz="800" dirty="0">
                <a:solidFill>
                  <a:srgbClr val="000090"/>
                </a:solidFill>
                <a:latin typeface="Arial Rounded MT Bold" pitchFamily="34" charset="0"/>
                <a:ea typeface="MS PGothic" pitchFamily="34" charset="-128"/>
                <a:cs typeface="+mn-cs"/>
              </a:rPr>
              <a:t>Huasteca Hidalguense </a:t>
            </a:r>
          </a:p>
          <a:p>
            <a:pPr>
              <a:defRPr/>
            </a:pPr>
            <a:r>
              <a:rPr lang="es-MX" sz="800" dirty="0">
                <a:solidFill>
                  <a:srgbClr val="000090"/>
                </a:solidFill>
                <a:latin typeface="Arial Rounded MT Bold" pitchFamily="34" charset="0"/>
                <a:ea typeface="MS PGothic" pitchFamily="34" charset="-128"/>
                <a:cs typeface="+mn-cs"/>
              </a:rPr>
              <a:t> Huejotzingo </a:t>
            </a:r>
          </a:p>
          <a:p>
            <a:pPr>
              <a:defRPr/>
            </a:pPr>
            <a:r>
              <a:rPr lang="es-MX" sz="800" dirty="0">
                <a:solidFill>
                  <a:srgbClr val="000090"/>
                </a:solidFill>
                <a:latin typeface="Arial Rounded MT Bold" pitchFamily="34" charset="0"/>
                <a:ea typeface="MS PGothic" pitchFamily="34" charset="-128"/>
                <a:cs typeface="+mn-cs"/>
              </a:rPr>
              <a:t>Jalisco 	</a:t>
            </a:r>
          </a:p>
          <a:p>
            <a:pPr>
              <a:defRPr/>
            </a:pPr>
            <a:r>
              <a:rPr lang="es-MX" sz="800" dirty="0">
                <a:solidFill>
                  <a:srgbClr val="000090"/>
                </a:solidFill>
                <a:latin typeface="Arial Rounded MT Bold" pitchFamily="34" charset="0"/>
                <a:ea typeface="MS PGothic" pitchFamily="34" charset="-128"/>
                <a:cs typeface="+mn-cs"/>
              </a:rPr>
              <a:t>León	</a:t>
            </a:r>
          </a:p>
          <a:p>
            <a:pPr>
              <a:defRPr/>
            </a:pPr>
            <a:r>
              <a:rPr lang="es-MX" sz="800" dirty="0">
                <a:solidFill>
                  <a:srgbClr val="000090"/>
                </a:solidFill>
                <a:latin typeface="Arial Rounded MT Bold" pitchFamily="34" charset="0"/>
                <a:ea typeface="MS PGothic" pitchFamily="34" charset="-128"/>
                <a:cs typeface="+mn-cs"/>
              </a:rPr>
              <a:t>Metropolitana (</a:t>
            </a:r>
            <a:r>
              <a:rPr lang="es-MX" sz="800" dirty="0" err="1">
                <a:solidFill>
                  <a:srgbClr val="000090"/>
                </a:solidFill>
                <a:latin typeface="Arial Rounded MT Bold" pitchFamily="34" charset="0"/>
                <a:ea typeface="MS PGothic" pitchFamily="34" charset="-128"/>
                <a:cs typeface="+mn-cs"/>
              </a:rPr>
              <a:t>jalisco</a:t>
            </a:r>
            <a:r>
              <a:rPr lang="es-MX" sz="800" dirty="0">
                <a:solidFill>
                  <a:srgbClr val="000090"/>
                </a:solidFill>
                <a:latin typeface="Arial Rounded MT Bold" pitchFamily="34" charset="0"/>
                <a:ea typeface="MS PGothic" pitchFamily="34" charset="-128"/>
                <a:cs typeface="+mn-cs"/>
              </a:rPr>
              <a:t>) </a:t>
            </a:r>
          </a:p>
          <a:p>
            <a:pPr>
              <a:defRPr/>
            </a:pPr>
            <a:r>
              <a:rPr lang="es-MX" sz="800" dirty="0">
                <a:solidFill>
                  <a:srgbClr val="000090"/>
                </a:solidFill>
                <a:latin typeface="Arial Rounded MT Bold" pitchFamily="34" charset="0"/>
                <a:ea typeface="MS PGothic" pitchFamily="34" charset="-128"/>
                <a:cs typeface="+mn-cs"/>
              </a:rPr>
              <a:t>Morelia	</a:t>
            </a:r>
          </a:p>
          <a:p>
            <a:pPr>
              <a:defRPr/>
            </a:pPr>
            <a:r>
              <a:rPr lang="es-MX" sz="800" dirty="0">
                <a:solidFill>
                  <a:srgbClr val="000090"/>
                </a:solidFill>
                <a:latin typeface="Arial Rounded MT Bold" pitchFamily="34" charset="0"/>
                <a:ea typeface="MS PGothic" pitchFamily="34" charset="-128"/>
                <a:cs typeface="+mn-cs"/>
              </a:rPr>
              <a:t>Netzahualcóyotl (edo. </a:t>
            </a:r>
            <a:r>
              <a:rPr lang="es-MX" sz="800" dirty="0" err="1">
                <a:solidFill>
                  <a:srgbClr val="000090"/>
                </a:solidFill>
                <a:latin typeface="Arial Rounded MT Bold" pitchFamily="34" charset="0"/>
                <a:ea typeface="MS PGothic" pitchFamily="34" charset="-128"/>
                <a:cs typeface="+mn-cs"/>
              </a:rPr>
              <a:t>Mex</a:t>
            </a:r>
            <a:r>
              <a:rPr lang="es-MX" sz="800" dirty="0">
                <a:solidFill>
                  <a:srgbClr val="000090"/>
                </a:solidFill>
                <a:latin typeface="Arial Rounded MT Bold" pitchFamily="34" charset="0"/>
                <a:ea typeface="MS PGothic" pitchFamily="34" charset="-128"/>
                <a:cs typeface="+mn-cs"/>
              </a:rPr>
              <a:t>)</a:t>
            </a:r>
          </a:p>
          <a:p>
            <a:pPr>
              <a:defRPr/>
            </a:pPr>
            <a:r>
              <a:rPr lang="es-MX" sz="800" dirty="0">
                <a:solidFill>
                  <a:srgbClr val="000090"/>
                </a:solidFill>
                <a:latin typeface="Arial Rounded MT Bold" pitchFamily="34" charset="0"/>
                <a:ea typeface="MS PGothic" pitchFamily="34" charset="-128"/>
                <a:cs typeface="+mn-cs"/>
              </a:rPr>
              <a:t>Norte de </a:t>
            </a:r>
            <a:r>
              <a:rPr lang="es-MX" sz="800" dirty="0" err="1">
                <a:solidFill>
                  <a:srgbClr val="000090"/>
                </a:solidFill>
                <a:latin typeface="Arial Rounded MT Bold" pitchFamily="34" charset="0"/>
                <a:ea typeface="MS PGothic" pitchFamily="34" charset="-128"/>
                <a:cs typeface="+mn-cs"/>
              </a:rPr>
              <a:t>Aguascaliente</a:t>
            </a:r>
            <a:endParaRPr lang="es-MX" sz="800" dirty="0">
              <a:solidFill>
                <a:srgbClr val="000090"/>
              </a:solidFill>
              <a:latin typeface="Arial Rounded MT Bold" pitchFamily="34" charset="0"/>
              <a:ea typeface="MS PGothic" pitchFamily="34" charset="-128"/>
              <a:cs typeface="+mn-cs"/>
            </a:endParaRPr>
          </a:p>
          <a:p>
            <a:pPr>
              <a:defRPr/>
            </a:pPr>
            <a:r>
              <a:rPr lang="es-MX" sz="800" dirty="0">
                <a:solidFill>
                  <a:srgbClr val="000090"/>
                </a:solidFill>
                <a:latin typeface="Arial Rounded MT Bold" pitchFamily="34" charset="0"/>
                <a:ea typeface="MS PGothic" pitchFamily="34" charset="-128"/>
                <a:cs typeface="+mn-cs"/>
              </a:rPr>
              <a:t>Puebla	</a:t>
            </a:r>
          </a:p>
          <a:p>
            <a:pPr>
              <a:defRPr/>
            </a:pPr>
            <a:r>
              <a:rPr lang="es-MX" sz="800" dirty="0">
                <a:solidFill>
                  <a:srgbClr val="000090"/>
                </a:solidFill>
                <a:latin typeface="Arial Rounded MT Bold" pitchFamily="34" charset="0"/>
                <a:ea typeface="MS PGothic" pitchFamily="34" charset="-128"/>
                <a:cs typeface="+mn-cs"/>
              </a:rPr>
              <a:t>Querétaro 	</a:t>
            </a:r>
          </a:p>
          <a:p>
            <a:pPr>
              <a:defRPr/>
            </a:pPr>
            <a:r>
              <a:rPr lang="es-MX" sz="800" dirty="0">
                <a:solidFill>
                  <a:srgbClr val="000090"/>
                </a:solidFill>
                <a:latin typeface="Arial Rounded MT Bold" pitchFamily="34" charset="0"/>
                <a:ea typeface="MS PGothic" pitchFamily="34" charset="-128"/>
                <a:cs typeface="+mn-cs"/>
              </a:rPr>
              <a:t>San Juan del Río 	</a:t>
            </a:r>
          </a:p>
          <a:p>
            <a:pPr>
              <a:defRPr/>
            </a:pPr>
            <a:r>
              <a:rPr lang="es-MX" sz="800" dirty="0" smtClean="0">
                <a:solidFill>
                  <a:srgbClr val="000090"/>
                </a:solidFill>
                <a:latin typeface="Arial Rounded MT Bold" pitchFamily="34" charset="0"/>
                <a:ea typeface="MS PGothic" pitchFamily="34" charset="-128"/>
                <a:cs typeface="+mn-cs"/>
              </a:rPr>
              <a:t>Santa Catarina(NL)</a:t>
            </a:r>
          </a:p>
          <a:p>
            <a:pPr>
              <a:defRPr/>
            </a:pPr>
            <a:r>
              <a:rPr lang="es-MX" sz="800" dirty="0" smtClean="0">
                <a:solidFill>
                  <a:srgbClr val="000090"/>
                </a:solidFill>
                <a:latin typeface="Arial Rounded MT Bold" pitchFamily="34" charset="0"/>
                <a:ea typeface="MS PGothic" pitchFamily="34" charset="-128"/>
                <a:cs typeface="+mn-cs"/>
              </a:rPr>
              <a:t>Sierra Hidalguense </a:t>
            </a:r>
          </a:p>
          <a:p>
            <a:pPr>
              <a:defRPr/>
            </a:pPr>
            <a:r>
              <a:rPr lang="es-MX" sz="800" dirty="0" smtClean="0">
                <a:solidFill>
                  <a:srgbClr val="000090"/>
                </a:solidFill>
                <a:latin typeface="Arial Rounded MT Bold" pitchFamily="34" charset="0"/>
                <a:ea typeface="MS PGothic" pitchFamily="34" charset="-128"/>
                <a:cs typeface="+mn-cs"/>
              </a:rPr>
              <a:t>Sur Edo de México </a:t>
            </a:r>
          </a:p>
          <a:p>
            <a:pPr>
              <a:defRPr/>
            </a:pPr>
            <a:r>
              <a:rPr lang="es-MX" sz="800" dirty="0" smtClean="0">
                <a:solidFill>
                  <a:srgbClr val="000090"/>
                </a:solidFill>
                <a:latin typeface="Arial Rounded MT Bold" pitchFamily="34" charset="0"/>
                <a:ea typeface="MS PGothic" pitchFamily="34" charset="-128"/>
                <a:cs typeface="+mn-cs"/>
              </a:rPr>
              <a:t>Suroeste de Guanajuato </a:t>
            </a:r>
          </a:p>
          <a:p>
            <a:pPr>
              <a:defRPr/>
            </a:pPr>
            <a:r>
              <a:rPr lang="es-MX" sz="800" dirty="0" smtClean="0">
                <a:solidFill>
                  <a:srgbClr val="000090"/>
                </a:solidFill>
                <a:latin typeface="Arial Rounded MT Bold" pitchFamily="34" charset="0"/>
                <a:ea typeface="MS PGothic" pitchFamily="34" charset="-128"/>
                <a:cs typeface="+mn-cs"/>
              </a:rPr>
              <a:t>Tamaulipas Norte</a:t>
            </a:r>
          </a:p>
          <a:p>
            <a:pPr>
              <a:defRPr/>
            </a:pPr>
            <a:r>
              <a:rPr lang="es-MX" sz="800" dirty="0" smtClean="0">
                <a:solidFill>
                  <a:srgbClr val="000090"/>
                </a:solidFill>
                <a:latin typeface="Arial Rounded MT Bold" pitchFamily="34" charset="0"/>
                <a:ea typeface="MS PGothic" pitchFamily="34" charset="-128"/>
                <a:cs typeface="+mn-cs"/>
              </a:rPr>
              <a:t>Tabasco 	</a:t>
            </a:r>
          </a:p>
          <a:p>
            <a:pPr>
              <a:defRPr/>
            </a:pPr>
            <a:r>
              <a:rPr lang="es-MX" sz="800" dirty="0" smtClean="0">
                <a:solidFill>
                  <a:srgbClr val="000090"/>
                </a:solidFill>
                <a:latin typeface="Arial Rounded MT Bold" pitchFamily="34" charset="0"/>
                <a:ea typeface="MS PGothic" pitchFamily="34" charset="-128"/>
                <a:cs typeface="+mn-cs"/>
              </a:rPr>
              <a:t>Tecámac (edo. Mex)</a:t>
            </a:r>
          </a:p>
          <a:p>
            <a:pPr>
              <a:defRPr/>
            </a:pPr>
            <a:r>
              <a:rPr lang="es-MX" sz="800" dirty="0" smtClean="0">
                <a:solidFill>
                  <a:srgbClr val="000090"/>
                </a:solidFill>
                <a:latin typeface="Arial Rounded MT Bold" pitchFamily="34" charset="0"/>
                <a:ea typeface="MS PGothic" pitchFamily="34" charset="-128"/>
                <a:cs typeface="+mn-cs"/>
              </a:rPr>
              <a:t>Tecamachalco </a:t>
            </a:r>
          </a:p>
          <a:p>
            <a:pPr>
              <a:defRPr/>
            </a:pPr>
            <a:r>
              <a:rPr lang="es-MX" sz="800" dirty="0" smtClean="0">
                <a:solidFill>
                  <a:srgbClr val="000090"/>
                </a:solidFill>
                <a:latin typeface="Arial Rounded MT Bold" pitchFamily="34" charset="0"/>
                <a:ea typeface="MS PGothic" pitchFamily="34" charset="-128"/>
                <a:cs typeface="+mn-cs"/>
              </a:rPr>
              <a:t>Tijuana	</a:t>
            </a:r>
          </a:p>
          <a:p>
            <a:pPr>
              <a:defRPr/>
            </a:pPr>
            <a:r>
              <a:rPr lang="es-MX" sz="800" dirty="0" smtClean="0">
                <a:solidFill>
                  <a:srgbClr val="000090"/>
                </a:solidFill>
                <a:latin typeface="Arial Rounded MT Bold" pitchFamily="34" charset="0"/>
                <a:ea typeface="MS PGothic" pitchFamily="34" charset="-128"/>
                <a:cs typeface="+mn-cs"/>
              </a:rPr>
              <a:t>Tlaxcala</a:t>
            </a:r>
            <a:r>
              <a:rPr lang="es-MX" sz="800" dirty="0">
                <a:solidFill>
                  <a:srgbClr val="000090"/>
                </a:solidFill>
                <a:latin typeface="Arial Rounded MT Bold" pitchFamily="34" charset="0"/>
                <a:ea typeface="MS PGothic" pitchFamily="34" charset="-128"/>
                <a:cs typeface="+mn-cs"/>
              </a:rPr>
              <a:t>	</a:t>
            </a:r>
          </a:p>
          <a:p>
            <a:pPr>
              <a:defRPr/>
            </a:pPr>
            <a:r>
              <a:rPr lang="es-MX" sz="800" dirty="0">
                <a:solidFill>
                  <a:srgbClr val="000090"/>
                </a:solidFill>
                <a:latin typeface="Arial Rounded MT Bold" pitchFamily="34" charset="0"/>
                <a:ea typeface="MS PGothic" pitchFamily="34" charset="-128"/>
                <a:cs typeface="+mn-cs"/>
              </a:rPr>
              <a:t>Torreón	</a:t>
            </a:r>
          </a:p>
          <a:p>
            <a:pPr>
              <a:defRPr/>
            </a:pPr>
            <a:r>
              <a:rPr lang="es-MX" sz="800" dirty="0" err="1">
                <a:solidFill>
                  <a:srgbClr val="000090"/>
                </a:solidFill>
                <a:latin typeface="Arial Rounded MT Bold" pitchFamily="34" charset="0"/>
                <a:ea typeface="MS PGothic" pitchFamily="34" charset="-128"/>
                <a:cs typeface="+mn-cs"/>
              </a:rPr>
              <a:t>Tulancingo</a:t>
            </a:r>
            <a:r>
              <a:rPr lang="es-MX" sz="800" dirty="0">
                <a:solidFill>
                  <a:srgbClr val="000090"/>
                </a:solidFill>
                <a:latin typeface="Arial Rounded MT Bold" pitchFamily="34" charset="0"/>
                <a:ea typeface="MS PGothic" pitchFamily="34" charset="-128"/>
                <a:cs typeface="+mn-cs"/>
              </a:rPr>
              <a:t> 	</a:t>
            </a:r>
          </a:p>
          <a:p>
            <a:pPr>
              <a:defRPr/>
            </a:pPr>
            <a:r>
              <a:rPr lang="es-MX" sz="800" dirty="0">
                <a:solidFill>
                  <a:srgbClr val="000090"/>
                </a:solidFill>
                <a:latin typeface="Arial Rounded MT Bold" pitchFamily="34" charset="0"/>
                <a:ea typeface="MS PGothic" pitchFamily="34" charset="-128"/>
                <a:cs typeface="+mn-cs"/>
              </a:rPr>
              <a:t>Tula </a:t>
            </a:r>
            <a:r>
              <a:rPr lang="es-MX" sz="800" dirty="0" err="1">
                <a:solidFill>
                  <a:srgbClr val="000090"/>
                </a:solidFill>
                <a:latin typeface="Arial Rounded MT Bold" pitchFamily="34" charset="0"/>
                <a:ea typeface="MS PGothic" pitchFamily="34" charset="-128"/>
                <a:cs typeface="+mn-cs"/>
              </a:rPr>
              <a:t>Tepeji</a:t>
            </a:r>
            <a:r>
              <a:rPr lang="es-MX" sz="800" dirty="0">
                <a:solidFill>
                  <a:srgbClr val="000090"/>
                </a:solidFill>
                <a:latin typeface="Arial Rounded MT Bold" pitchFamily="34" charset="0"/>
                <a:ea typeface="MS PGothic" pitchFamily="34" charset="-128"/>
                <a:cs typeface="+mn-cs"/>
              </a:rPr>
              <a:t>	</a:t>
            </a:r>
          </a:p>
          <a:p>
            <a:pPr>
              <a:defRPr/>
            </a:pPr>
            <a:r>
              <a:rPr lang="es-MX" sz="800" dirty="0" err="1">
                <a:solidFill>
                  <a:srgbClr val="000090"/>
                </a:solidFill>
                <a:latin typeface="Arial Rounded MT Bold" pitchFamily="34" charset="0"/>
                <a:ea typeface="MS PGothic" pitchFamily="34" charset="-128"/>
                <a:cs typeface="+mn-cs"/>
              </a:rPr>
              <a:t>Usumacinta</a:t>
            </a:r>
            <a:r>
              <a:rPr lang="es-MX" sz="800" dirty="0">
                <a:solidFill>
                  <a:srgbClr val="000090"/>
                </a:solidFill>
                <a:latin typeface="Arial Rounded MT Bold" pitchFamily="34" charset="0"/>
                <a:ea typeface="MS PGothic" pitchFamily="34" charset="-128"/>
                <a:cs typeface="+mn-cs"/>
              </a:rPr>
              <a:t>	</a:t>
            </a:r>
          </a:p>
          <a:p>
            <a:pPr>
              <a:defRPr/>
            </a:pPr>
            <a:r>
              <a:rPr lang="es-MX" sz="800" dirty="0">
                <a:solidFill>
                  <a:srgbClr val="000090"/>
                </a:solidFill>
                <a:latin typeface="Arial Rounded MT Bold" pitchFamily="34" charset="0"/>
                <a:ea typeface="MS PGothic" pitchFamily="34" charset="-128"/>
                <a:cs typeface="+mn-cs"/>
              </a:rPr>
              <a:t>Valle del Mezquital </a:t>
            </a:r>
          </a:p>
          <a:p>
            <a:pPr>
              <a:defRPr/>
            </a:pPr>
            <a:r>
              <a:rPr lang="es-MX" sz="800" dirty="0">
                <a:solidFill>
                  <a:srgbClr val="000090"/>
                </a:solidFill>
                <a:latin typeface="Arial Rounded MT Bold" pitchFamily="34" charset="0"/>
                <a:ea typeface="MS PGothic" pitchFamily="34" charset="-128"/>
                <a:cs typeface="+mn-cs"/>
              </a:rPr>
              <a:t>Valles Centrales de Oaxaca</a:t>
            </a:r>
          </a:p>
          <a:p>
            <a:pPr>
              <a:defRPr/>
            </a:pPr>
            <a:r>
              <a:rPr lang="es-MX" sz="800" dirty="0" err="1">
                <a:solidFill>
                  <a:srgbClr val="000090"/>
                </a:solidFill>
                <a:latin typeface="Arial Rounded MT Bold" pitchFamily="34" charset="0"/>
                <a:ea typeface="MS PGothic" pitchFamily="34" charset="-128"/>
                <a:cs typeface="+mn-cs"/>
              </a:rPr>
              <a:t>Xicotepec</a:t>
            </a:r>
            <a:r>
              <a:rPr lang="es-MX" sz="800" dirty="0">
                <a:solidFill>
                  <a:srgbClr val="000090"/>
                </a:solidFill>
                <a:latin typeface="Arial Rounded MT Bold" pitchFamily="34" charset="0"/>
                <a:ea typeface="MS PGothic" pitchFamily="34" charset="-128"/>
                <a:cs typeface="+mn-cs"/>
              </a:rPr>
              <a:t> de Juárez</a:t>
            </a:r>
          </a:p>
          <a:p>
            <a:pPr>
              <a:defRPr/>
            </a:pPr>
            <a:r>
              <a:rPr lang="es-MX" sz="800" dirty="0">
                <a:solidFill>
                  <a:srgbClr val="000090"/>
                </a:solidFill>
                <a:latin typeface="Arial Rounded MT Bold" pitchFamily="34" charset="0"/>
                <a:ea typeface="MS PGothic" pitchFamily="34" charset="-128"/>
                <a:cs typeface="+mn-cs"/>
              </a:rPr>
              <a:t>Zacatecas	</a:t>
            </a:r>
          </a:p>
          <a:p>
            <a:pPr>
              <a:defRPr/>
            </a:pPr>
            <a:r>
              <a:rPr lang="es-MX" sz="800" dirty="0" smtClean="0">
                <a:solidFill>
                  <a:srgbClr val="000090"/>
                </a:solidFill>
                <a:latin typeface="Arial Rounded MT Bold" pitchFamily="34" charset="0"/>
                <a:ea typeface="MS PGothic" pitchFamily="34" charset="-128"/>
                <a:cs typeface="+mn-cs"/>
              </a:rPr>
              <a:t>Guadalajara</a:t>
            </a:r>
            <a:endParaRPr lang="es-MX" sz="800" dirty="0">
              <a:solidFill>
                <a:srgbClr val="000090"/>
              </a:solidFill>
              <a:latin typeface="Arial Rounded MT Bold" pitchFamily="34" charset="0"/>
              <a:ea typeface="MS PGothic" pitchFamily="34" charset="-128"/>
              <a:cs typeface="+mn-cs"/>
            </a:endParaRPr>
          </a:p>
        </p:txBody>
      </p:sp>
      <p:sp>
        <p:nvSpPr>
          <p:cNvPr id="63" name="62 CuadroTexto"/>
          <p:cNvSpPr txBox="1"/>
          <p:nvPr/>
        </p:nvSpPr>
        <p:spPr>
          <a:xfrm>
            <a:off x="5796136" y="2723436"/>
            <a:ext cx="3124200" cy="1877437"/>
          </a:xfrm>
          <a:prstGeom prst="rect">
            <a:avLst/>
          </a:prstGeom>
          <a:noFill/>
        </p:spPr>
        <p:txBody>
          <a:bodyPr>
            <a:spAutoFit/>
          </a:bodyPr>
          <a:lstStyle/>
          <a:p>
            <a:pPr algn="r">
              <a:defRPr/>
            </a:pPr>
            <a:r>
              <a:rPr lang="es-MX" b="1" i="1" dirty="0">
                <a:solidFill>
                  <a:srgbClr val="003366"/>
                </a:solidFill>
                <a:effectLst>
                  <a:reflection blurRad="6350" stA="55000" endA="300" endPos="45500" dir="5400000" sy="-100000" algn="bl" rotWithShape="0"/>
                </a:effectLst>
                <a:latin typeface="Arial Rounded MT Bold" pitchFamily="34" charset="0"/>
                <a:ea typeface="MS PGothic" pitchFamily="34" charset="-128"/>
                <a:cs typeface="+mn-cs"/>
              </a:rPr>
              <a:t>41 </a:t>
            </a:r>
            <a:r>
              <a:rPr lang="es-MX" b="1" i="1" dirty="0" smtClean="0">
                <a:solidFill>
                  <a:srgbClr val="003366"/>
                </a:solidFill>
                <a:effectLst>
                  <a:reflection blurRad="6350" stA="55000" endA="300" endPos="45500" dir="5400000" sy="-100000" algn="bl" rotWithShape="0"/>
                </a:effectLst>
                <a:latin typeface="Arial Rounded MT Bold" pitchFamily="34" charset="0"/>
                <a:ea typeface="MS PGothic" pitchFamily="34" charset="-128"/>
                <a:cs typeface="+mn-cs"/>
              </a:rPr>
              <a:t>Universidades</a:t>
            </a:r>
          </a:p>
          <a:p>
            <a:pPr algn="r">
              <a:defRPr/>
            </a:pPr>
            <a:endParaRPr lang="es-MX" b="1" i="1" dirty="0" smtClean="0">
              <a:solidFill>
                <a:srgbClr val="003366"/>
              </a:solidFill>
              <a:effectLst>
                <a:reflection blurRad="6350" stA="55000" endA="300" endPos="45500" dir="5400000" sy="-100000" algn="bl" rotWithShape="0"/>
              </a:effectLst>
              <a:latin typeface="Arial Rounded MT Bold" pitchFamily="34" charset="0"/>
              <a:ea typeface="MS PGothic" pitchFamily="34" charset="-128"/>
              <a:cs typeface="+mn-cs"/>
            </a:endParaRPr>
          </a:p>
          <a:p>
            <a:pPr algn="r">
              <a:defRPr/>
            </a:pPr>
            <a:r>
              <a:rPr lang="es-MX" sz="2000" b="1" i="1" dirty="0" smtClean="0">
                <a:solidFill>
                  <a:srgbClr val="FFFF00"/>
                </a:solidFill>
                <a:effectLst>
                  <a:reflection blurRad="6350" stA="55000" endA="300" endPos="45500" dir="5400000" sy="-100000" algn="bl" rotWithShape="0"/>
                </a:effectLst>
                <a:latin typeface="Arial Rounded MT Bold" pitchFamily="34" charset="0"/>
                <a:ea typeface="MS PGothic" pitchFamily="34" charset="-128"/>
              </a:rPr>
              <a:t>21 Estados</a:t>
            </a:r>
            <a:endParaRPr lang="es-MX" sz="2000" b="1" i="1" dirty="0">
              <a:solidFill>
                <a:srgbClr val="FFFF00"/>
              </a:solidFill>
              <a:effectLst>
                <a:reflection blurRad="6350" stA="55000" endA="300" endPos="45500" dir="5400000" sy="-100000" algn="bl" rotWithShape="0"/>
              </a:effectLst>
              <a:latin typeface="Arial Rounded MT Bold" pitchFamily="34" charset="0"/>
              <a:ea typeface="MS PGothic" pitchFamily="34" charset="-128"/>
            </a:endParaRPr>
          </a:p>
          <a:p>
            <a:pPr algn="r">
              <a:defRPr/>
            </a:pPr>
            <a:endParaRPr lang="es-MX" b="1" i="1" dirty="0" smtClean="0">
              <a:solidFill>
                <a:srgbClr val="003366"/>
              </a:solidFill>
              <a:effectLst>
                <a:reflection blurRad="6350" stA="55000" endA="300" endPos="45500" dir="5400000" sy="-100000" algn="bl" rotWithShape="0"/>
              </a:effectLst>
              <a:latin typeface="Arial Rounded MT Bold" pitchFamily="34" charset="0"/>
              <a:ea typeface="MS PGothic" pitchFamily="34" charset="-128"/>
              <a:cs typeface="+mn-cs"/>
            </a:endParaRPr>
          </a:p>
          <a:p>
            <a:pPr algn="r">
              <a:defRPr/>
            </a:pPr>
            <a:r>
              <a:rPr lang="es-MX" b="1" i="1" dirty="0" smtClean="0">
                <a:solidFill>
                  <a:srgbClr val="003366"/>
                </a:solidFill>
                <a:effectLst>
                  <a:reflection blurRad="6350" stA="55000" endA="300" endPos="45500" dir="5400000" sy="-100000" algn="bl" rotWithShape="0"/>
                </a:effectLst>
                <a:latin typeface="Arial Rounded MT Bold" pitchFamily="34" charset="0"/>
                <a:ea typeface="MS PGothic" pitchFamily="34" charset="-128"/>
                <a:cs typeface="+mn-cs"/>
              </a:rPr>
              <a:t>160 Docentes</a:t>
            </a:r>
            <a:endParaRPr lang="es-MX" b="1" i="1" dirty="0">
              <a:solidFill>
                <a:srgbClr val="003366"/>
              </a:solidFill>
              <a:effectLst>
                <a:reflection blurRad="6350" stA="55000" endA="300" endPos="45500" dir="5400000" sy="-100000" algn="bl" rotWithShape="0"/>
              </a:effectLst>
              <a:latin typeface="Arial Rounded MT Bold" pitchFamily="34" charset="0"/>
              <a:ea typeface="MS PGothic" pitchFamily="34" charset="-128"/>
              <a:cs typeface="+mn-cs"/>
            </a:endParaRPr>
          </a:p>
          <a:p>
            <a:pPr algn="r">
              <a:defRPr/>
            </a:pPr>
            <a:endParaRPr lang="es-MX" sz="2400" dirty="0">
              <a:solidFill>
                <a:srgbClr val="003366"/>
              </a:solidFill>
              <a:effectLst>
                <a:reflection blurRad="6350" stA="55000" endA="300" endPos="45500" dir="5400000" sy="-100000" algn="bl" rotWithShape="0"/>
              </a:effectLst>
              <a:ea typeface="MS PGothic" pitchFamily="34" charset="-128"/>
              <a:cs typeface="+mn-cs"/>
            </a:endParaRPr>
          </a:p>
        </p:txBody>
      </p:sp>
      <p:pic>
        <p:nvPicPr>
          <p:cNvPr id="96261" name="40 Imagen" descr="Maestria en Nano Cimav-UT.gif"/>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4000"/>
                    </a14:imgEffect>
                    <a14:imgEffect>
                      <a14:brightnessContrast bright="-28000" contrast="-11000"/>
                    </a14:imgEffect>
                  </a14:imgLayer>
                </a14:imgProps>
              </a:ext>
              <a:ext uri="{28A0092B-C50C-407E-A947-70E740481C1C}">
                <a14:useLocalDpi xmlns="" xmlns:a14="http://schemas.microsoft.com/office/drawing/2010/main" val="0"/>
              </a:ext>
            </a:extLst>
          </a:blip>
          <a:srcRect/>
          <a:stretch>
            <a:fillRect/>
          </a:stretch>
        </p:blipFill>
        <p:spPr bwMode="auto">
          <a:xfrm>
            <a:off x="5436095" y="1484784"/>
            <a:ext cx="3600401" cy="1010637"/>
          </a:xfrm>
          <a:prstGeom prst="rect">
            <a:avLst/>
          </a:prstGeom>
          <a:solidFill>
            <a:srgbClr val="28FF10">
              <a:alpha val="18000"/>
            </a:srgbClr>
          </a:solidFill>
          <a:ln w="28575">
            <a:solidFill>
              <a:srgbClr val="008000">
                <a:alpha val="76000"/>
              </a:srgbClr>
            </a:solidFill>
          </a:ln>
          <a:extLst/>
        </p:spPr>
      </p:pic>
      <p:sp>
        <p:nvSpPr>
          <p:cNvPr id="96263" name="42 CuadroTexto"/>
          <p:cNvSpPr txBox="1">
            <a:spLocks noChangeArrowheads="1"/>
          </p:cNvSpPr>
          <p:nvPr/>
        </p:nvSpPr>
        <p:spPr bwMode="auto">
          <a:xfrm>
            <a:off x="3347864" y="5877272"/>
            <a:ext cx="24050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algn="ctr" eaLnBrk="1" hangingPunct="1"/>
            <a:r>
              <a:rPr lang="es-MX" sz="1600" dirty="0">
                <a:solidFill>
                  <a:srgbClr val="FF0000"/>
                </a:solidFill>
                <a:latin typeface="Arial Rounded MT Bold" charset="0"/>
              </a:rPr>
              <a:t>Aportación por SEP</a:t>
            </a:r>
          </a:p>
          <a:p>
            <a:pPr algn="ctr" eaLnBrk="1" hangingPunct="1"/>
            <a:r>
              <a:rPr lang="es-MX" sz="1600" dirty="0">
                <a:solidFill>
                  <a:srgbClr val="FF0000"/>
                </a:solidFill>
                <a:latin typeface="Arial Rounded MT Bold" charset="0"/>
              </a:rPr>
              <a:t>$ 19, </a:t>
            </a:r>
            <a:r>
              <a:rPr lang="es-MX" sz="1600" dirty="0" smtClean="0">
                <a:solidFill>
                  <a:srgbClr val="FF0000"/>
                </a:solidFill>
                <a:latin typeface="Arial Rounded MT Bold" charset="0"/>
              </a:rPr>
              <a:t>500</a:t>
            </a:r>
            <a:r>
              <a:rPr lang="es-MX" sz="1600" dirty="0">
                <a:solidFill>
                  <a:srgbClr val="FF0000"/>
                </a:solidFill>
                <a:latin typeface="Arial Rounded MT Bold" charset="0"/>
              </a:rPr>
              <a:t>, 000. 00 MN</a:t>
            </a:r>
          </a:p>
        </p:txBody>
      </p:sp>
      <p:sp>
        <p:nvSpPr>
          <p:cNvPr id="96264" name="41 Rectángulo"/>
          <p:cNvSpPr>
            <a:spLocks noChangeArrowheads="1"/>
          </p:cNvSpPr>
          <p:nvPr/>
        </p:nvSpPr>
        <p:spPr bwMode="auto">
          <a:xfrm>
            <a:off x="4130675" y="3275013"/>
            <a:ext cx="23495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t> </a:t>
            </a:r>
          </a:p>
          <a:p>
            <a:endParaRPr lang="en-US"/>
          </a:p>
          <a:p>
            <a:endParaRPr lang="en-US"/>
          </a:p>
        </p:txBody>
      </p:sp>
      <p:sp>
        <p:nvSpPr>
          <p:cNvPr id="96265" name="89 Elipse"/>
          <p:cNvSpPr>
            <a:spLocks noChangeArrowheads="1"/>
          </p:cNvSpPr>
          <p:nvPr/>
        </p:nvSpPr>
        <p:spPr bwMode="auto">
          <a:xfrm flipH="1">
            <a:off x="1565275" y="1066800"/>
            <a:ext cx="100013" cy="119063"/>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66" name="90 Elipse"/>
          <p:cNvSpPr>
            <a:spLocks noChangeArrowheads="1"/>
          </p:cNvSpPr>
          <p:nvPr/>
        </p:nvSpPr>
        <p:spPr bwMode="auto">
          <a:xfrm flipH="1">
            <a:off x="3851275" y="2362200"/>
            <a:ext cx="100013" cy="119063"/>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67" name="91 Elipse"/>
          <p:cNvSpPr>
            <a:spLocks noChangeArrowheads="1"/>
          </p:cNvSpPr>
          <p:nvPr/>
        </p:nvSpPr>
        <p:spPr bwMode="auto">
          <a:xfrm flipH="1">
            <a:off x="8248650" y="4354513"/>
            <a:ext cx="101600" cy="119062"/>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68" name="124 Elipse"/>
          <p:cNvSpPr>
            <a:spLocks noChangeArrowheads="1"/>
          </p:cNvSpPr>
          <p:nvPr/>
        </p:nvSpPr>
        <p:spPr bwMode="auto">
          <a:xfrm flipH="1">
            <a:off x="4819650" y="2895600"/>
            <a:ext cx="100013" cy="119063"/>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69" name="125 Elipse"/>
          <p:cNvSpPr>
            <a:spLocks noChangeArrowheads="1"/>
          </p:cNvSpPr>
          <p:nvPr/>
        </p:nvSpPr>
        <p:spPr bwMode="auto">
          <a:xfrm flipH="1">
            <a:off x="5724525" y="3570288"/>
            <a:ext cx="100013" cy="120650"/>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70" name="126 Elipse"/>
          <p:cNvSpPr>
            <a:spLocks noChangeArrowheads="1"/>
          </p:cNvSpPr>
          <p:nvPr/>
        </p:nvSpPr>
        <p:spPr bwMode="auto">
          <a:xfrm flipH="1">
            <a:off x="5919788" y="5062538"/>
            <a:ext cx="100012" cy="119062"/>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71" name="127 Elipse"/>
          <p:cNvSpPr>
            <a:spLocks noChangeArrowheads="1"/>
          </p:cNvSpPr>
          <p:nvPr/>
        </p:nvSpPr>
        <p:spPr bwMode="auto">
          <a:xfrm flipH="1">
            <a:off x="5440363" y="4941888"/>
            <a:ext cx="100012" cy="120650"/>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72" name="128 Elipse"/>
          <p:cNvSpPr>
            <a:spLocks noChangeArrowheads="1"/>
          </p:cNvSpPr>
          <p:nvPr/>
        </p:nvSpPr>
        <p:spPr bwMode="auto">
          <a:xfrm flipH="1">
            <a:off x="5375275" y="4529138"/>
            <a:ext cx="100013" cy="119062"/>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73" name="129 Elipse"/>
          <p:cNvSpPr>
            <a:spLocks noChangeArrowheads="1"/>
          </p:cNvSpPr>
          <p:nvPr/>
        </p:nvSpPr>
        <p:spPr bwMode="auto">
          <a:xfrm flipH="1">
            <a:off x="5135563" y="4484688"/>
            <a:ext cx="100012" cy="120650"/>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74" name="130 Elipse"/>
          <p:cNvSpPr>
            <a:spLocks noChangeArrowheads="1"/>
          </p:cNvSpPr>
          <p:nvPr/>
        </p:nvSpPr>
        <p:spPr bwMode="auto">
          <a:xfrm flipH="1">
            <a:off x="6278563" y="4930775"/>
            <a:ext cx="100012" cy="120650"/>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75" name="131 Elipse"/>
          <p:cNvSpPr>
            <a:spLocks noChangeArrowheads="1"/>
          </p:cNvSpPr>
          <p:nvPr/>
        </p:nvSpPr>
        <p:spPr bwMode="auto">
          <a:xfrm flipH="1">
            <a:off x="3208338" y="5475288"/>
            <a:ext cx="101600" cy="120650"/>
          </a:xfrm>
          <a:prstGeom prst="ellipse">
            <a:avLst/>
          </a:prstGeom>
          <a:solidFill>
            <a:srgbClr val="C00000"/>
          </a:solidFill>
          <a:ln w="9525">
            <a:solidFill>
              <a:schemeClr val="tx1"/>
            </a:solidFill>
            <a:round/>
            <a:headEnd/>
            <a:tailEnd/>
          </a:ln>
        </p:spPr>
        <p:txBody>
          <a:bodyPr wrap="none" anchor="ctr"/>
          <a:lstStyle/>
          <a:p>
            <a:pPr algn="ctr"/>
            <a:endParaRPr lang="en-US"/>
          </a:p>
        </p:txBody>
      </p:sp>
      <p:sp>
        <p:nvSpPr>
          <p:cNvPr id="96276" name="132 CuadroTexto"/>
          <p:cNvSpPr txBox="1">
            <a:spLocks noChangeArrowheads="1"/>
          </p:cNvSpPr>
          <p:nvPr/>
        </p:nvSpPr>
        <p:spPr bwMode="auto">
          <a:xfrm>
            <a:off x="3352800" y="5387975"/>
            <a:ext cx="96043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1" hangingPunct="1"/>
            <a:r>
              <a:rPr lang="en-US" b="1">
                <a:solidFill>
                  <a:srgbClr val="FF0000"/>
                </a:solidFill>
              </a:rPr>
              <a:t>10 Sedes</a:t>
            </a:r>
          </a:p>
        </p:txBody>
      </p:sp>
      <p:pic>
        <p:nvPicPr>
          <p:cNvPr id="2" name="Picture 1" descr="Captura de pantalla 2012-04-15 a las 15.15.56.png"/>
          <p:cNvPicPr>
            <a:picLocks noChangeAspect="1"/>
          </p:cNvPicPr>
          <p:nvPr/>
        </p:nvPicPr>
        <p:blipFill>
          <a:blip r:embed="rId5" cstate="screen">
            <a:duotone>
              <a:prstClr val="black"/>
              <a:schemeClr val="accent3">
                <a:tint val="45000"/>
                <a:satMod val="400000"/>
              </a:schemeClr>
            </a:duotone>
            <a:extLst>
              <a:ext uri="{BEBA8EAE-BF5A-486C-A8C5-ECC9F3942E4B}">
                <a14:imgProps xmlns="" xmlns:a14="http://schemas.microsoft.com/office/drawing/2010/main">
                  <a14:imgLayer r:embed="rId6">
                    <a14:imgEffect>
                      <a14:colorTemperature colorTemp="6283"/>
                    </a14:imgEffect>
                    <a14:imgEffect>
                      <a14:saturation sat="78000"/>
                    </a14:imgEffect>
                    <a14:imgEffect>
                      <a14:brightnessContrast bright="-2000"/>
                    </a14:imgEffect>
                  </a14:imgLayer>
                </a14:imgProps>
              </a:ext>
              <a:ext uri="{28A0092B-C50C-407E-A947-70E740481C1C}">
                <a14:useLocalDpi xmlns="" xmlns:a14="http://schemas.microsoft.com/office/drawing/2010/main" val="0"/>
              </a:ext>
            </a:extLst>
          </a:blip>
          <a:stretch>
            <a:fillRect/>
          </a:stretch>
        </p:blipFill>
        <p:spPr>
          <a:xfrm>
            <a:off x="6134596" y="5805264"/>
            <a:ext cx="3009404" cy="753616"/>
          </a:xfrm>
          <a:prstGeom prst="rect">
            <a:avLst/>
          </a:prstGeom>
        </p:spPr>
      </p:pic>
      <p:grpSp>
        <p:nvGrpSpPr>
          <p:cNvPr id="54" name="17 Grupo"/>
          <p:cNvGrpSpPr/>
          <p:nvPr/>
        </p:nvGrpSpPr>
        <p:grpSpPr>
          <a:xfrm>
            <a:off x="1" y="-27384"/>
            <a:ext cx="9108504" cy="1124744"/>
            <a:chOff x="-1652586" y="-1581150"/>
            <a:chExt cx="10206035" cy="1143000"/>
          </a:xfrm>
        </p:grpSpPr>
        <p:pic>
          <p:nvPicPr>
            <p:cNvPr id="55" name="Picture 16" descr="C:\Documents and Settings\momiranda\Escritorio\UT.jpg"/>
            <p:cNvPicPr>
              <a:picLocks noChangeAspect="1" noChangeArrowheads="1"/>
            </p:cNvPicPr>
            <p:nvPr/>
          </p:nvPicPr>
          <p:blipFill>
            <a:blip r:embed="rId7" cstate="print"/>
            <a:srcRect/>
            <a:stretch>
              <a:fillRect/>
            </a:stretch>
          </p:blipFill>
          <p:spPr bwMode="auto">
            <a:xfrm>
              <a:off x="7124700" y="-1581150"/>
              <a:ext cx="1428749" cy="1143000"/>
            </a:xfrm>
            <a:prstGeom prst="rect">
              <a:avLst/>
            </a:prstGeom>
            <a:noFill/>
          </p:spPr>
        </p:pic>
        <p:grpSp>
          <p:nvGrpSpPr>
            <p:cNvPr id="56" name="16 Grupo"/>
            <p:cNvGrpSpPr/>
            <p:nvPr/>
          </p:nvGrpSpPr>
          <p:grpSpPr>
            <a:xfrm>
              <a:off x="-1652586" y="-1581150"/>
              <a:ext cx="8796336" cy="1143000"/>
              <a:chOff x="-1652586" y="-1581150"/>
              <a:chExt cx="8796336" cy="1143000"/>
            </a:xfrm>
          </p:grpSpPr>
          <p:pic>
            <p:nvPicPr>
              <p:cNvPr id="57" name="Picture 17"/>
              <p:cNvPicPr>
                <a:picLocks noChangeAspect="1" noChangeArrowheads="1"/>
              </p:cNvPicPr>
              <p:nvPr/>
            </p:nvPicPr>
            <p:blipFill>
              <a:blip r:embed="rId8" cstate="print"/>
              <a:srcRect r="780"/>
              <a:stretch>
                <a:fillRect/>
              </a:stretch>
            </p:blipFill>
            <p:spPr bwMode="auto">
              <a:xfrm>
                <a:off x="-1652586" y="-1581150"/>
                <a:ext cx="1887008" cy="1143000"/>
              </a:xfrm>
              <a:prstGeom prst="rect">
                <a:avLst/>
              </a:prstGeom>
              <a:noFill/>
              <a:ln w="9525">
                <a:noFill/>
                <a:miter lim="800000"/>
                <a:headEnd/>
                <a:tailEnd/>
              </a:ln>
              <a:effectLst/>
            </p:spPr>
          </p:pic>
          <p:pic>
            <p:nvPicPr>
              <p:cNvPr id="58" name="Picture 19" descr="C:\Documents and Settings\momiranda\Escritorio\sep.jpg"/>
              <p:cNvPicPr>
                <a:picLocks noChangeAspect="1" noChangeArrowheads="1"/>
              </p:cNvPicPr>
              <p:nvPr/>
            </p:nvPicPr>
            <p:blipFill>
              <a:blip r:embed="rId9" cstate="print"/>
              <a:srcRect r="22436"/>
              <a:stretch>
                <a:fillRect/>
              </a:stretch>
            </p:blipFill>
            <p:spPr bwMode="auto">
              <a:xfrm>
                <a:off x="228600" y="-1570038"/>
                <a:ext cx="6915150" cy="1114426"/>
              </a:xfrm>
              <a:prstGeom prst="rect">
                <a:avLst/>
              </a:prstGeom>
              <a:noFill/>
            </p:spPr>
          </p:pic>
        </p:grpSp>
      </p:grpSp>
      <p:sp>
        <p:nvSpPr>
          <p:cNvPr id="5" name="TextBox 4"/>
          <p:cNvSpPr txBox="1"/>
          <p:nvPr/>
        </p:nvSpPr>
        <p:spPr>
          <a:xfrm>
            <a:off x="107504" y="1268760"/>
            <a:ext cx="5616624" cy="246221"/>
          </a:xfrm>
          <a:prstGeom prst="rect">
            <a:avLst/>
          </a:prstGeom>
          <a:noFill/>
        </p:spPr>
        <p:txBody>
          <a:bodyPr wrap="square" rtlCol="0">
            <a:spAutoFit/>
          </a:bodyPr>
          <a:lstStyle/>
          <a:p>
            <a:r>
              <a:rPr lang="en-US" sz="1000" dirty="0" smtClean="0">
                <a:solidFill>
                  <a:srgbClr val="000090"/>
                </a:solidFill>
                <a:latin typeface="Arial Rounded MT Bold"/>
                <a:cs typeface="Arial Rounded MT Bold"/>
              </a:rPr>
              <a:t>UNIVERSIDADES</a:t>
            </a:r>
            <a:endParaRPr lang="en-US" sz="1000" dirty="0">
              <a:solidFill>
                <a:srgbClr val="000090"/>
              </a:solidFill>
              <a:latin typeface="Arial Rounded MT Bold"/>
              <a:cs typeface="Arial Rounded MT Bold"/>
            </a:endParaRPr>
          </a:p>
        </p:txBody>
      </p:sp>
      <p:sp>
        <p:nvSpPr>
          <p:cNvPr id="7" name="Rectangle 6"/>
          <p:cNvSpPr/>
          <p:nvPr/>
        </p:nvSpPr>
        <p:spPr>
          <a:xfrm>
            <a:off x="6948264" y="3356992"/>
            <a:ext cx="360040" cy="21602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95947459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90872" y="274638"/>
            <a:ext cx="8229600" cy="1143000"/>
          </a:xfrm>
        </p:spPr>
        <p:txBody>
          <a:bodyPr/>
          <a:lstStyle/>
          <a:p>
            <a:r>
              <a:rPr lang="en-US" sz="2800" dirty="0" smtClean="0">
                <a:solidFill>
                  <a:srgbClr val="000000"/>
                </a:solidFill>
                <a:latin typeface="Arial Rounded MT Bold"/>
                <a:cs typeface="Arial Rounded MT Bold"/>
              </a:rPr>
              <a:t>Total de </a:t>
            </a:r>
            <a:r>
              <a:rPr lang="en-US" sz="2800" dirty="0" err="1" smtClean="0">
                <a:solidFill>
                  <a:srgbClr val="000000"/>
                </a:solidFill>
                <a:latin typeface="Arial Rounded MT Bold"/>
                <a:cs typeface="Arial Rounded MT Bold"/>
              </a:rPr>
              <a:t>Alumnos</a:t>
            </a:r>
            <a:r>
              <a:rPr lang="en-US" sz="2800" dirty="0" smtClean="0">
                <a:solidFill>
                  <a:srgbClr val="000000"/>
                </a:solidFill>
                <a:latin typeface="Arial Rounded MT Bold"/>
                <a:cs typeface="Arial Rounded MT Bold"/>
              </a:rPr>
              <a:t> de </a:t>
            </a:r>
            <a:r>
              <a:rPr lang="en-US" sz="2800" dirty="0" err="1" smtClean="0">
                <a:solidFill>
                  <a:srgbClr val="000000"/>
                </a:solidFill>
                <a:latin typeface="Arial Rounded MT Bold"/>
                <a:cs typeface="Arial Rounded MT Bold"/>
              </a:rPr>
              <a:t>Posgrado</a:t>
            </a:r>
            <a:r>
              <a:rPr lang="en-US" sz="3600" dirty="0" smtClean="0">
                <a:solidFill>
                  <a:srgbClr val="000000"/>
                </a:solidFill>
                <a:latin typeface="Arial Rounded MT Bold"/>
                <a:cs typeface="Arial Rounded MT Bold"/>
              </a:rPr>
              <a:t>, </a:t>
            </a:r>
            <a:r>
              <a:rPr lang="en-US" sz="3200" dirty="0" smtClean="0">
                <a:solidFill>
                  <a:srgbClr val="000000"/>
                </a:solidFill>
                <a:latin typeface="Arial Rounded MT Bold"/>
                <a:cs typeface="Arial Rounded MT Bold"/>
              </a:rPr>
              <a:t>2012</a:t>
            </a:r>
            <a:endParaRPr lang="en-US" sz="2000" dirty="0">
              <a:solidFill>
                <a:srgbClr val="000000"/>
              </a:solidFill>
              <a:latin typeface="Arial Rounded MT Bold"/>
              <a:cs typeface="Arial Rounded MT Bold"/>
            </a:endParaRPr>
          </a:p>
        </p:txBody>
      </p:sp>
      <p:graphicFrame>
        <p:nvGraphicFramePr>
          <p:cNvPr id="10" name="Content Placeholder 9"/>
          <p:cNvGraphicFramePr>
            <a:graphicFrameLocks noGrp="1"/>
          </p:cNvGraphicFramePr>
          <p:nvPr>
            <p:ph idx="1"/>
            <p:extLst>
              <p:ext uri="{D42A27DB-BD31-4B8C-83A1-F6EECF244321}">
                <p14:modId xmlns="" xmlns:p14="http://schemas.microsoft.com/office/powerpoint/2010/main" val="952205482"/>
              </p:ext>
            </p:extLst>
          </p:nvPr>
        </p:nvGraphicFramePr>
        <p:xfrm>
          <a:off x="467544" y="1724310"/>
          <a:ext cx="7992888" cy="2712802"/>
        </p:xfrm>
        <a:graphic>
          <a:graphicData uri="http://schemas.openxmlformats.org/drawingml/2006/table">
            <a:tbl>
              <a:tblPr firstRow="1" lastRow="1" bandRow="1">
                <a:tableStyleId>{B301B821-A1FF-4177-AEE7-76D212191A09}</a:tableStyleId>
              </a:tblPr>
              <a:tblGrid>
                <a:gridCol w="5769408"/>
                <a:gridCol w="2223480"/>
              </a:tblGrid>
              <a:tr h="347102">
                <a:tc>
                  <a:txBody>
                    <a:bodyPr/>
                    <a:lstStyle/>
                    <a:p>
                      <a:r>
                        <a:rPr lang="en-US" sz="1500" dirty="0" smtClean="0">
                          <a:solidFill>
                            <a:schemeClr val="bg1"/>
                          </a:solidFill>
                          <a:latin typeface="Arial Rounded MT Bold"/>
                          <a:cs typeface="Arial Rounded MT Bold"/>
                        </a:rPr>
                        <a:t>MAESTRÍA</a:t>
                      </a:r>
                      <a:endParaRPr lang="en-US" sz="1500" dirty="0">
                        <a:solidFill>
                          <a:schemeClr val="bg1"/>
                        </a:solidFill>
                        <a:latin typeface="Arial Rounded MT Bold"/>
                        <a:cs typeface="Arial Rounded MT Bold"/>
                      </a:endParaRPr>
                    </a:p>
                  </a:txBody>
                  <a:tcPr/>
                </a:tc>
                <a:tc>
                  <a:txBody>
                    <a:bodyPr/>
                    <a:lstStyle/>
                    <a:p>
                      <a:r>
                        <a:rPr lang="en-US" sz="1500" dirty="0" smtClean="0">
                          <a:solidFill>
                            <a:schemeClr val="bg1"/>
                          </a:solidFill>
                          <a:latin typeface="Arial Rounded MT Bold"/>
                          <a:cs typeface="Arial Rounded MT Bold"/>
                        </a:rPr>
                        <a:t>  No. de </a:t>
                      </a:r>
                      <a:r>
                        <a:rPr lang="en-US" sz="1500" dirty="0" err="1" smtClean="0">
                          <a:solidFill>
                            <a:schemeClr val="bg1"/>
                          </a:solidFill>
                          <a:latin typeface="Arial Rounded MT Bold"/>
                          <a:cs typeface="Arial Rounded MT Bold"/>
                        </a:rPr>
                        <a:t>Alumnos</a:t>
                      </a:r>
                      <a:endParaRPr lang="en-US" sz="1500" dirty="0">
                        <a:solidFill>
                          <a:schemeClr val="bg1"/>
                        </a:solidFill>
                        <a:latin typeface="Arial Rounded MT Bold"/>
                        <a:cs typeface="Arial Rounded MT Bold"/>
                      </a:endParaRPr>
                    </a:p>
                  </a:txBody>
                  <a:tcPr/>
                </a:tc>
              </a:tr>
              <a:tr h="347102">
                <a:tc>
                  <a:txBody>
                    <a:bodyPr/>
                    <a:lstStyle/>
                    <a:p>
                      <a:r>
                        <a:rPr lang="en-US" sz="1500" dirty="0" err="1" smtClean="0">
                          <a:solidFill>
                            <a:srgbClr val="000090"/>
                          </a:solidFill>
                          <a:latin typeface="Arial Rounded MT Bold"/>
                          <a:cs typeface="Arial Rounded MT Bold"/>
                        </a:rPr>
                        <a:t>Ciencia</a:t>
                      </a:r>
                      <a:r>
                        <a:rPr lang="en-US" sz="1500" dirty="0" smtClean="0">
                          <a:solidFill>
                            <a:srgbClr val="000090"/>
                          </a:solidFill>
                          <a:latin typeface="Arial Rounded MT Bold"/>
                          <a:cs typeface="Arial Rounded MT Bold"/>
                        </a:rPr>
                        <a:t> de </a:t>
                      </a:r>
                      <a:r>
                        <a:rPr lang="en-US" sz="1500" dirty="0" err="1" smtClean="0">
                          <a:solidFill>
                            <a:srgbClr val="000090"/>
                          </a:solidFill>
                          <a:latin typeface="Arial Rounded MT Bold"/>
                          <a:cs typeface="Arial Rounded MT Bold"/>
                        </a:rPr>
                        <a:t>Materiales</a:t>
                      </a:r>
                      <a:r>
                        <a:rPr lang="en-US" sz="1500" dirty="0" smtClean="0">
                          <a:solidFill>
                            <a:srgbClr val="000090"/>
                          </a:solidFill>
                          <a:latin typeface="Arial Rounded MT Bold"/>
                          <a:cs typeface="Arial Rounded MT Bold"/>
                        </a:rPr>
                        <a:t>, PNPC</a:t>
                      </a:r>
                      <a:endParaRPr lang="en-US" sz="1500" dirty="0">
                        <a:solidFill>
                          <a:srgbClr val="000090"/>
                        </a:solidFill>
                        <a:latin typeface="Arial Rounded MT Bold"/>
                        <a:cs typeface="Arial Rounded MT Bold"/>
                      </a:endParaRPr>
                    </a:p>
                  </a:txBody>
                  <a:tcPr/>
                </a:tc>
                <a:tc>
                  <a:txBody>
                    <a:bodyPr/>
                    <a:lstStyle/>
                    <a:p>
                      <a:r>
                        <a:rPr lang="en-US" sz="1500" dirty="0" smtClean="0">
                          <a:solidFill>
                            <a:srgbClr val="000090"/>
                          </a:solidFill>
                          <a:latin typeface="Arial Rounded MT Bold"/>
                          <a:cs typeface="Arial Rounded MT Bold"/>
                        </a:rPr>
                        <a:t>          70</a:t>
                      </a:r>
                      <a:endParaRPr lang="en-US" sz="1500" dirty="0">
                        <a:solidFill>
                          <a:srgbClr val="000090"/>
                        </a:solidFill>
                        <a:latin typeface="Arial Rounded MT Bold"/>
                        <a:cs typeface="Arial Rounded MT Bold"/>
                      </a:endParaRPr>
                    </a:p>
                  </a:txBody>
                  <a:tcPr/>
                </a:tc>
              </a:tr>
              <a:tr h="347102">
                <a:tc>
                  <a:txBody>
                    <a:bodyPr/>
                    <a:lstStyle/>
                    <a:p>
                      <a:r>
                        <a:rPr lang="en-US" sz="1500" dirty="0" err="1" smtClean="0">
                          <a:solidFill>
                            <a:srgbClr val="000090"/>
                          </a:solidFill>
                          <a:latin typeface="Arial Rounded MT Bold"/>
                          <a:cs typeface="Arial Rounded MT Bold"/>
                        </a:rPr>
                        <a:t>Ciencia</a:t>
                      </a:r>
                      <a:r>
                        <a:rPr lang="en-US" sz="1500" dirty="0" smtClean="0">
                          <a:solidFill>
                            <a:srgbClr val="000090"/>
                          </a:solidFill>
                          <a:latin typeface="Arial Rounded MT Bold"/>
                          <a:cs typeface="Arial Rounded MT Bold"/>
                        </a:rPr>
                        <a:t> y </a:t>
                      </a:r>
                      <a:r>
                        <a:rPr lang="en-US" sz="1500" dirty="0" err="1" smtClean="0">
                          <a:solidFill>
                            <a:srgbClr val="000090"/>
                          </a:solidFill>
                          <a:latin typeface="Arial Rounded MT Bold"/>
                          <a:cs typeface="Arial Rounded MT Bold"/>
                        </a:rPr>
                        <a:t>Tecnología</a:t>
                      </a:r>
                      <a:r>
                        <a:rPr lang="en-US" sz="1500" dirty="0" smtClean="0">
                          <a:solidFill>
                            <a:srgbClr val="000090"/>
                          </a:solidFill>
                          <a:latin typeface="Arial Rounded MT Bold"/>
                          <a:cs typeface="Arial Rounded MT Bold"/>
                        </a:rPr>
                        <a:t> </a:t>
                      </a:r>
                      <a:r>
                        <a:rPr lang="en-US" sz="1500" dirty="0" err="1" smtClean="0">
                          <a:solidFill>
                            <a:srgbClr val="000090"/>
                          </a:solidFill>
                          <a:latin typeface="Arial Rounded MT Bold"/>
                          <a:cs typeface="Arial Rounded MT Bold"/>
                        </a:rPr>
                        <a:t>Ambiental</a:t>
                      </a:r>
                      <a:r>
                        <a:rPr lang="en-US" sz="1500" dirty="0" smtClean="0">
                          <a:solidFill>
                            <a:srgbClr val="000090"/>
                          </a:solidFill>
                          <a:latin typeface="Arial Rounded MT Bold"/>
                          <a:cs typeface="Arial Rounded MT Bold"/>
                        </a:rPr>
                        <a:t>, PNPC</a:t>
                      </a:r>
                      <a:endParaRPr lang="en-US" sz="1500" dirty="0">
                        <a:solidFill>
                          <a:srgbClr val="000090"/>
                        </a:solidFill>
                        <a:latin typeface="Arial Rounded MT Bold"/>
                        <a:cs typeface="Arial Rounded MT Bold"/>
                      </a:endParaRPr>
                    </a:p>
                  </a:txBody>
                  <a:tcPr/>
                </a:tc>
                <a:tc>
                  <a:txBody>
                    <a:bodyPr/>
                    <a:lstStyle/>
                    <a:p>
                      <a:r>
                        <a:rPr lang="en-US" sz="1500" dirty="0" smtClean="0">
                          <a:solidFill>
                            <a:srgbClr val="000090"/>
                          </a:solidFill>
                          <a:latin typeface="Arial Rounded MT Bold"/>
                          <a:cs typeface="Arial Rounded MT Bold"/>
                        </a:rPr>
                        <a:t>          36</a:t>
                      </a:r>
                      <a:endParaRPr lang="en-US" sz="1500" dirty="0">
                        <a:solidFill>
                          <a:srgbClr val="000090"/>
                        </a:solidFill>
                        <a:latin typeface="Arial Rounded MT Bold"/>
                        <a:cs typeface="Arial Rounded MT Bold"/>
                      </a:endParaRPr>
                    </a:p>
                  </a:txBody>
                  <a:tcPr/>
                </a:tc>
              </a:tr>
              <a:tr h="347102">
                <a:tc>
                  <a:txBody>
                    <a:bodyPr/>
                    <a:lstStyle/>
                    <a:p>
                      <a:r>
                        <a:rPr lang="en-US" sz="1500" baseline="0" dirty="0" err="1" smtClean="0">
                          <a:solidFill>
                            <a:srgbClr val="000090"/>
                          </a:solidFill>
                          <a:latin typeface="Arial Rounded MT Bold"/>
                          <a:cs typeface="Arial Rounded MT Bold"/>
                        </a:rPr>
                        <a:t>Comercialización</a:t>
                      </a:r>
                      <a:r>
                        <a:rPr lang="en-US" sz="1500" baseline="0" dirty="0" smtClean="0">
                          <a:solidFill>
                            <a:srgbClr val="000090"/>
                          </a:solidFill>
                          <a:latin typeface="Arial Rounded MT Bold"/>
                          <a:cs typeface="Arial Rounded MT Bold"/>
                        </a:rPr>
                        <a:t> de </a:t>
                      </a:r>
                      <a:r>
                        <a:rPr lang="en-US" sz="1500" baseline="0" dirty="0" err="1" smtClean="0">
                          <a:solidFill>
                            <a:srgbClr val="000090"/>
                          </a:solidFill>
                          <a:latin typeface="Arial Rounded MT Bold"/>
                          <a:cs typeface="Arial Rounded MT Bold"/>
                        </a:rPr>
                        <a:t>Ciencia</a:t>
                      </a:r>
                      <a:r>
                        <a:rPr lang="en-US" sz="1500" baseline="0" dirty="0" smtClean="0">
                          <a:solidFill>
                            <a:srgbClr val="000090"/>
                          </a:solidFill>
                          <a:latin typeface="Arial Rounded MT Bold"/>
                          <a:cs typeface="Arial Rounded MT Bold"/>
                        </a:rPr>
                        <a:t> y </a:t>
                      </a:r>
                      <a:r>
                        <a:rPr lang="en-US" sz="1500" baseline="0" dirty="0" err="1" smtClean="0">
                          <a:solidFill>
                            <a:srgbClr val="000090"/>
                          </a:solidFill>
                          <a:latin typeface="Arial Rounded MT Bold"/>
                          <a:cs typeface="Arial Rounded MT Bold"/>
                        </a:rPr>
                        <a:t>Tecnología</a:t>
                      </a:r>
                      <a:endParaRPr lang="en-US" sz="1500" dirty="0">
                        <a:solidFill>
                          <a:srgbClr val="000090"/>
                        </a:solidFill>
                        <a:latin typeface="Arial Rounded MT Bold"/>
                        <a:cs typeface="Arial Rounded MT Bold"/>
                      </a:endParaRPr>
                    </a:p>
                  </a:txBody>
                  <a:tcPr/>
                </a:tc>
                <a:tc>
                  <a:txBody>
                    <a:bodyPr/>
                    <a:lstStyle/>
                    <a:p>
                      <a:r>
                        <a:rPr lang="en-US" sz="1500" dirty="0" smtClean="0">
                          <a:solidFill>
                            <a:srgbClr val="000090"/>
                          </a:solidFill>
                          <a:latin typeface="Arial Rounded MT Bold"/>
                          <a:cs typeface="Arial Rounded MT Bold"/>
                        </a:rPr>
                        <a:t>           31</a:t>
                      </a:r>
                      <a:endParaRPr lang="en-US" sz="1500" dirty="0">
                        <a:solidFill>
                          <a:srgbClr val="000090"/>
                        </a:solidFill>
                        <a:latin typeface="Arial Rounded MT Bold"/>
                        <a:cs typeface="Arial Rounded MT Bold"/>
                      </a:endParaRPr>
                    </a:p>
                  </a:txBody>
                  <a:tcPr/>
                </a:tc>
              </a:tr>
              <a:tr h="347102">
                <a:tc>
                  <a:txBody>
                    <a:bodyPr/>
                    <a:lstStyle/>
                    <a:p>
                      <a:r>
                        <a:rPr lang="en-US" sz="1500" dirty="0" smtClean="0">
                          <a:solidFill>
                            <a:srgbClr val="000090"/>
                          </a:solidFill>
                          <a:latin typeface="Arial Rounded MT Bold"/>
                          <a:cs typeface="Arial Rounded MT Bold"/>
                        </a:rPr>
                        <a:t>Energías Renovables</a:t>
                      </a:r>
                      <a:endParaRPr lang="en-US" sz="1500" dirty="0">
                        <a:solidFill>
                          <a:srgbClr val="000090"/>
                        </a:solidFill>
                        <a:latin typeface="Arial Rounded MT Bold"/>
                        <a:cs typeface="Arial Rounded MT Bold"/>
                      </a:endParaRPr>
                    </a:p>
                  </a:txBody>
                  <a:tcPr/>
                </a:tc>
                <a:tc>
                  <a:txBody>
                    <a:bodyPr/>
                    <a:lstStyle/>
                    <a:p>
                      <a:r>
                        <a:rPr lang="en-US" sz="1500" dirty="0" smtClean="0">
                          <a:solidFill>
                            <a:srgbClr val="000090"/>
                          </a:solidFill>
                          <a:latin typeface="Arial Rounded MT Bold"/>
                          <a:cs typeface="Arial Rounded MT Bold"/>
                        </a:rPr>
                        <a:t>        160</a:t>
                      </a:r>
                      <a:endParaRPr lang="en-US" sz="1500" dirty="0">
                        <a:solidFill>
                          <a:srgbClr val="000090"/>
                        </a:solidFill>
                        <a:latin typeface="Arial Rounded MT Bold"/>
                        <a:cs typeface="Arial Rounded MT Bold"/>
                      </a:endParaRPr>
                    </a:p>
                  </a:txBody>
                  <a:tcPr/>
                </a:tc>
              </a:tr>
              <a:tr h="488646">
                <a:tc>
                  <a:txBody>
                    <a:bodyPr/>
                    <a:lstStyle/>
                    <a:p>
                      <a:r>
                        <a:rPr lang="en-US" sz="1500" dirty="0" smtClean="0">
                          <a:solidFill>
                            <a:srgbClr val="000090"/>
                          </a:solidFill>
                          <a:latin typeface="Arial Rounded MT Bold"/>
                          <a:cs typeface="Arial Rounded MT Bold"/>
                        </a:rPr>
                        <a:t>Nanotecnología</a:t>
                      </a:r>
                    </a:p>
                  </a:txBody>
                  <a:tcPr/>
                </a:tc>
                <a:tc>
                  <a:txBody>
                    <a:bodyPr/>
                    <a:lstStyle/>
                    <a:p>
                      <a:r>
                        <a:rPr lang="en-US" sz="1500" dirty="0" smtClean="0">
                          <a:solidFill>
                            <a:srgbClr val="000090"/>
                          </a:solidFill>
                          <a:latin typeface="Arial Rounded MT Bold"/>
                          <a:cs typeface="Arial Rounded MT Bold"/>
                        </a:rPr>
                        <a:t>        162</a:t>
                      </a:r>
                      <a:endParaRPr lang="en-US" sz="1500" dirty="0">
                        <a:solidFill>
                          <a:srgbClr val="000090"/>
                        </a:solidFill>
                        <a:latin typeface="Arial Rounded MT Bold"/>
                        <a:cs typeface="Arial Rounded MT Bold"/>
                      </a:endParaRPr>
                    </a:p>
                  </a:txBody>
                  <a:tcPr/>
                </a:tc>
              </a:tr>
              <a:tr h="488646">
                <a:tc>
                  <a:txBody>
                    <a:bodyPr/>
                    <a:lstStyle/>
                    <a:p>
                      <a:pPr algn="r"/>
                      <a:r>
                        <a:rPr lang="en-US" sz="1800" dirty="0" smtClean="0">
                          <a:solidFill>
                            <a:srgbClr val="FF0000"/>
                          </a:solidFill>
                          <a:latin typeface="Arial Rounded MT Bold"/>
                          <a:cs typeface="Arial Rounded MT Bold"/>
                        </a:rPr>
                        <a:t>TOTAL</a:t>
                      </a:r>
                    </a:p>
                  </a:txBody>
                  <a:tcPr/>
                </a:tc>
                <a:tc>
                  <a:txBody>
                    <a:bodyPr/>
                    <a:lstStyle/>
                    <a:p>
                      <a:r>
                        <a:rPr lang="en-US" sz="1500" dirty="0" smtClean="0">
                          <a:solidFill>
                            <a:srgbClr val="FF0000"/>
                          </a:solidFill>
                          <a:latin typeface="Arial Rounded MT Bold"/>
                          <a:cs typeface="Arial Rounded MT Bold"/>
                        </a:rPr>
                        <a:t>        </a:t>
                      </a:r>
                      <a:r>
                        <a:rPr lang="en-US" sz="1800" dirty="0" smtClean="0">
                          <a:solidFill>
                            <a:srgbClr val="FF0000"/>
                          </a:solidFill>
                          <a:latin typeface="Arial Rounded MT Bold"/>
                          <a:cs typeface="Arial Rounded MT Bold"/>
                        </a:rPr>
                        <a:t>459</a:t>
                      </a:r>
                      <a:endParaRPr lang="en-US" sz="1800" dirty="0">
                        <a:solidFill>
                          <a:srgbClr val="FF0000"/>
                        </a:solidFill>
                        <a:latin typeface="Arial Rounded MT Bold"/>
                        <a:cs typeface="Arial Rounded MT Bold"/>
                      </a:endParaRPr>
                    </a:p>
                  </a:txBody>
                  <a:tcPr/>
                </a:tc>
              </a:tr>
            </a:tbl>
          </a:graphicData>
        </a:graphic>
      </p:graphicFrame>
      <p:graphicFrame>
        <p:nvGraphicFramePr>
          <p:cNvPr id="11" name="Content Placeholder 9"/>
          <p:cNvGraphicFramePr>
            <a:graphicFrameLocks/>
          </p:cNvGraphicFramePr>
          <p:nvPr>
            <p:extLst>
              <p:ext uri="{D42A27DB-BD31-4B8C-83A1-F6EECF244321}">
                <p14:modId xmlns="" xmlns:p14="http://schemas.microsoft.com/office/powerpoint/2010/main" val="2429073736"/>
              </p:ext>
            </p:extLst>
          </p:nvPr>
        </p:nvGraphicFramePr>
        <p:xfrm>
          <a:off x="467544" y="4825960"/>
          <a:ext cx="7992888" cy="1483360"/>
        </p:xfrm>
        <a:graphic>
          <a:graphicData uri="http://schemas.openxmlformats.org/drawingml/2006/table">
            <a:tbl>
              <a:tblPr firstRow="1" lastRow="1" bandRow="1">
                <a:tableStyleId>{B301B821-A1FF-4177-AEE7-76D212191A09}</a:tableStyleId>
              </a:tblPr>
              <a:tblGrid>
                <a:gridCol w="6192688"/>
                <a:gridCol w="1800200"/>
              </a:tblGrid>
              <a:tr h="370840">
                <a:tc>
                  <a:txBody>
                    <a:bodyPr/>
                    <a:lstStyle/>
                    <a:p>
                      <a:r>
                        <a:rPr lang="en-US" sz="1500" dirty="0" smtClean="0">
                          <a:solidFill>
                            <a:srgbClr val="FFFFFF"/>
                          </a:solidFill>
                          <a:latin typeface="Arial Rounded MT Bold"/>
                          <a:cs typeface="Arial Rounded MT Bold"/>
                        </a:rPr>
                        <a:t>DOCTORADO</a:t>
                      </a:r>
                      <a:endParaRPr lang="en-US" sz="1500" dirty="0">
                        <a:solidFill>
                          <a:srgbClr val="FFFFFF"/>
                        </a:solidFill>
                        <a:latin typeface="Arial Rounded MT Bold"/>
                        <a:cs typeface="Arial Rounded MT Bold"/>
                      </a:endParaRPr>
                    </a:p>
                  </a:txBody>
                  <a:tcPr/>
                </a:tc>
                <a:tc>
                  <a:txBody>
                    <a:bodyPr/>
                    <a:lstStyle/>
                    <a:p>
                      <a:r>
                        <a:rPr lang="en-US" sz="1500" dirty="0" smtClean="0">
                          <a:solidFill>
                            <a:srgbClr val="FFFFFF"/>
                          </a:solidFill>
                          <a:latin typeface="Arial Rounded MT Bold"/>
                          <a:cs typeface="Arial Rounded MT Bold"/>
                        </a:rPr>
                        <a:t>No. de </a:t>
                      </a:r>
                      <a:r>
                        <a:rPr lang="en-US" sz="1500" dirty="0" err="1" smtClean="0">
                          <a:solidFill>
                            <a:srgbClr val="FFFFFF"/>
                          </a:solidFill>
                          <a:latin typeface="Arial Rounded MT Bold"/>
                          <a:cs typeface="Arial Rounded MT Bold"/>
                        </a:rPr>
                        <a:t>Alumnos</a:t>
                      </a:r>
                      <a:endParaRPr lang="en-US" sz="1500" dirty="0">
                        <a:solidFill>
                          <a:srgbClr val="FFFFFF"/>
                        </a:solidFill>
                        <a:latin typeface="Arial Rounded MT Bold"/>
                        <a:cs typeface="Arial Rounded MT Bold"/>
                      </a:endParaRPr>
                    </a:p>
                  </a:txBody>
                  <a:tcPr/>
                </a:tc>
              </a:tr>
              <a:tr h="370840">
                <a:tc>
                  <a:txBody>
                    <a:bodyPr/>
                    <a:lstStyle/>
                    <a:p>
                      <a:r>
                        <a:rPr lang="en-US" sz="1500" dirty="0" err="1" smtClean="0">
                          <a:solidFill>
                            <a:srgbClr val="000090"/>
                          </a:solidFill>
                          <a:latin typeface="Arial Rounded MT Bold"/>
                          <a:cs typeface="Arial Rounded MT Bold"/>
                        </a:rPr>
                        <a:t>Ciencia</a:t>
                      </a:r>
                      <a:r>
                        <a:rPr lang="en-US" sz="1500" dirty="0" smtClean="0">
                          <a:solidFill>
                            <a:srgbClr val="000090"/>
                          </a:solidFill>
                          <a:latin typeface="Arial Rounded MT Bold"/>
                          <a:cs typeface="Arial Rounded MT Bold"/>
                        </a:rPr>
                        <a:t> de </a:t>
                      </a:r>
                      <a:r>
                        <a:rPr lang="en-US" sz="1500" dirty="0" err="1" smtClean="0">
                          <a:solidFill>
                            <a:srgbClr val="000090"/>
                          </a:solidFill>
                          <a:latin typeface="Arial Rounded MT Bold"/>
                          <a:cs typeface="Arial Rounded MT Bold"/>
                        </a:rPr>
                        <a:t>Materiales</a:t>
                      </a:r>
                      <a:r>
                        <a:rPr lang="en-US" sz="1500" dirty="0" smtClean="0">
                          <a:solidFill>
                            <a:srgbClr val="000090"/>
                          </a:solidFill>
                          <a:latin typeface="Arial Rounded MT Bold"/>
                          <a:cs typeface="Arial Rounded MT Bold"/>
                        </a:rPr>
                        <a:t>, PNPC</a:t>
                      </a:r>
                      <a:endParaRPr lang="en-US" sz="1500" dirty="0">
                        <a:solidFill>
                          <a:srgbClr val="000090"/>
                        </a:solidFill>
                        <a:latin typeface="Arial Rounded MT Bold"/>
                        <a:cs typeface="Arial Rounded MT Bold"/>
                      </a:endParaRPr>
                    </a:p>
                  </a:txBody>
                  <a:tcPr/>
                </a:tc>
                <a:tc>
                  <a:txBody>
                    <a:bodyPr/>
                    <a:lstStyle/>
                    <a:p>
                      <a:r>
                        <a:rPr lang="en-US" sz="1500" dirty="0" smtClean="0">
                          <a:solidFill>
                            <a:srgbClr val="000090"/>
                          </a:solidFill>
                          <a:latin typeface="Arial Rounded MT Bold"/>
                          <a:cs typeface="Arial Rounded MT Bold"/>
                        </a:rPr>
                        <a:t>138</a:t>
                      </a:r>
                      <a:endParaRPr lang="en-US" sz="1500" dirty="0">
                        <a:solidFill>
                          <a:srgbClr val="000090"/>
                        </a:solidFill>
                        <a:latin typeface="Arial Rounded MT Bold"/>
                        <a:cs typeface="Arial Rounded MT Bold"/>
                      </a:endParaRPr>
                    </a:p>
                  </a:txBody>
                  <a:tcPr/>
                </a:tc>
              </a:tr>
              <a:tr h="370840">
                <a:tc>
                  <a:txBody>
                    <a:bodyPr/>
                    <a:lstStyle/>
                    <a:p>
                      <a:r>
                        <a:rPr lang="en-US" sz="1500" dirty="0" err="1" smtClean="0">
                          <a:solidFill>
                            <a:srgbClr val="000090"/>
                          </a:solidFill>
                          <a:latin typeface="Arial Rounded MT Bold"/>
                          <a:cs typeface="Arial Rounded MT Bold"/>
                        </a:rPr>
                        <a:t>Ciencia</a:t>
                      </a:r>
                      <a:r>
                        <a:rPr lang="en-US" sz="1500" dirty="0" smtClean="0">
                          <a:solidFill>
                            <a:srgbClr val="000090"/>
                          </a:solidFill>
                          <a:latin typeface="Arial Rounded MT Bold"/>
                          <a:cs typeface="Arial Rounded MT Bold"/>
                        </a:rPr>
                        <a:t> y </a:t>
                      </a:r>
                      <a:r>
                        <a:rPr lang="en-US" sz="1500" dirty="0" err="1" smtClean="0">
                          <a:solidFill>
                            <a:srgbClr val="000090"/>
                          </a:solidFill>
                          <a:latin typeface="Arial Rounded MT Bold"/>
                          <a:cs typeface="Arial Rounded MT Bold"/>
                        </a:rPr>
                        <a:t>Tecnología</a:t>
                      </a:r>
                      <a:r>
                        <a:rPr lang="en-US" sz="1500" dirty="0" smtClean="0">
                          <a:solidFill>
                            <a:srgbClr val="000090"/>
                          </a:solidFill>
                          <a:latin typeface="Arial Rounded MT Bold"/>
                          <a:cs typeface="Arial Rounded MT Bold"/>
                        </a:rPr>
                        <a:t> </a:t>
                      </a:r>
                      <a:r>
                        <a:rPr lang="en-US" sz="1500" dirty="0" err="1" smtClean="0">
                          <a:solidFill>
                            <a:srgbClr val="000090"/>
                          </a:solidFill>
                          <a:latin typeface="Arial Rounded MT Bold"/>
                          <a:cs typeface="Arial Rounded MT Bold"/>
                        </a:rPr>
                        <a:t>Ambiental</a:t>
                      </a:r>
                      <a:r>
                        <a:rPr lang="en-US" sz="1500" dirty="0" smtClean="0">
                          <a:solidFill>
                            <a:srgbClr val="000090"/>
                          </a:solidFill>
                          <a:latin typeface="Arial Rounded MT Bold"/>
                          <a:cs typeface="Arial Rounded MT Bold"/>
                        </a:rPr>
                        <a:t>, PNPC</a:t>
                      </a:r>
                      <a:endParaRPr lang="en-US" sz="1500" dirty="0">
                        <a:solidFill>
                          <a:srgbClr val="000090"/>
                        </a:solidFill>
                        <a:latin typeface="Arial Rounded MT Bold"/>
                        <a:cs typeface="Arial Rounded MT Bold"/>
                      </a:endParaRPr>
                    </a:p>
                  </a:txBody>
                  <a:tcPr/>
                </a:tc>
                <a:tc>
                  <a:txBody>
                    <a:bodyPr/>
                    <a:lstStyle/>
                    <a:p>
                      <a:r>
                        <a:rPr lang="en-US" sz="1500" dirty="0" smtClean="0">
                          <a:solidFill>
                            <a:srgbClr val="000090"/>
                          </a:solidFill>
                          <a:latin typeface="Arial Rounded MT Bold"/>
                          <a:cs typeface="Arial Rounded MT Bold"/>
                        </a:rPr>
                        <a:t>  16</a:t>
                      </a:r>
                      <a:endParaRPr lang="en-US" sz="1500" dirty="0">
                        <a:solidFill>
                          <a:srgbClr val="000090"/>
                        </a:solidFill>
                        <a:latin typeface="Arial Rounded MT Bold"/>
                        <a:cs typeface="Arial Rounded MT Bold"/>
                      </a:endParaRPr>
                    </a:p>
                  </a:txBody>
                  <a:tcPr/>
                </a:tc>
              </a:tr>
              <a:tr h="370840">
                <a:tc>
                  <a:txBody>
                    <a:bodyPr/>
                    <a:lstStyle/>
                    <a:p>
                      <a:r>
                        <a:rPr lang="en-US" sz="1500" dirty="0" smtClean="0">
                          <a:solidFill>
                            <a:srgbClr val="FF0000"/>
                          </a:solidFill>
                          <a:latin typeface="Arial Rounded MT Bold"/>
                          <a:cs typeface="Arial Rounded MT Bold"/>
                        </a:rPr>
                        <a:t>                                                                                                    </a:t>
                      </a:r>
                      <a:r>
                        <a:rPr lang="en-US" sz="1800" dirty="0" smtClean="0">
                          <a:solidFill>
                            <a:srgbClr val="FF0000"/>
                          </a:solidFill>
                          <a:latin typeface="Arial Rounded MT Bold"/>
                          <a:cs typeface="Arial Rounded MT Bold"/>
                        </a:rPr>
                        <a:t>TOTAL</a:t>
                      </a:r>
                      <a:endParaRPr lang="en-US" sz="1800" dirty="0">
                        <a:solidFill>
                          <a:srgbClr val="FF0000"/>
                        </a:solidFill>
                        <a:latin typeface="Arial Rounded MT Bold"/>
                        <a:cs typeface="Arial Rounded MT Bold"/>
                      </a:endParaRPr>
                    </a:p>
                  </a:txBody>
                  <a:tcPr/>
                </a:tc>
                <a:tc>
                  <a:txBody>
                    <a:bodyPr/>
                    <a:lstStyle/>
                    <a:p>
                      <a:r>
                        <a:rPr lang="en-US" sz="1800" dirty="0" smtClean="0">
                          <a:solidFill>
                            <a:srgbClr val="FF0000"/>
                          </a:solidFill>
                          <a:latin typeface="Arial Rounded MT Bold"/>
                          <a:cs typeface="Arial Rounded MT Bold"/>
                        </a:rPr>
                        <a:t>154</a:t>
                      </a:r>
                      <a:endParaRPr lang="en-US" sz="1800" dirty="0">
                        <a:solidFill>
                          <a:srgbClr val="FF0000"/>
                        </a:solidFill>
                        <a:latin typeface="Arial Rounded MT Bold"/>
                        <a:cs typeface="Arial Rounded MT Bold"/>
                      </a:endParaRPr>
                    </a:p>
                  </a:txBody>
                  <a:tcPr/>
                </a:tc>
              </a:tr>
            </a:tbl>
          </a:graphicData>
        </a:graphic>
      </p:graphicFrame>
      <p:sp>
        <p:nvSpPr>
          <p:cNvPr id="2" name="TextBox 1"/>
          <p:cNvSpPr txBox="1"/>
          <p:nvPr/>
        </p:nvSpPr>
        <p:spPr>
          <a:xfrm>
            <a:off x="2843808" y="980728"/>
            <a:ext cx="2752476" cy="400110"/>
          </a:xfrm>
          <a:prstGeom prst="rect">
            <a:avLst/>
          </a:prstGeom>
          <a:noFill/>
        </p:spPr>
        <p:txBody>
          <a:bodyPr wrap="none" rtlCol="0">
            <a:spAutoFit/>
          </a:bodyPr>
          <a:lstStyle/>
          <a:p>
            <a:r>
              <a:rPr lang="en-US" sz="2000" dirty="0" smtClean="0">
                <a:solidFill>
                  <a:srgbClr val="FF0000"/>
                </a:solidFill>
                <a:latin typeface="Arial Rounded MT Bold"/>
                <a:ea typeface="+mj-ea"/>
                <a:cs typeface="Arial Rounded MT Bold"/>
              </a:rPr>
              <a:t>               613 </a:t>
            </a:r>
            <a:r>
              <a:rPr lang="en-US" sz="2000" dirty="0" err="1" smtClean="0">
                <a:solidFill>
                  <a:srgbClr val="FF0000"/>
                </a:solidFill>
                <a:latin typeface="Arial Rounded MT Bold"/>
                <a:ea typeface="+mj-ea"/>
                <a:cs typeface="Arial Rounded MT Bold"/>
              </a:rPr>
              <a:t>Alumnos</a:t>
            </a:r>
            <a:endParaRPr lang="en-US" sz="2000" dirty="0">
              <a:solidFill>
                <a:srgbClr val="FF0000"/>
              </a:solidFill>
              <a:latin typeface="Arial Rounded MT Bold"/>
              <a:ea typeface="+mj-ea"/>
              <a:cs typeface="Arial Rounded MT Bold"/>
            </a:endParaRPr>
          </a:p>
        </p:txBody>
      </p:sp>
    </p:spTree>
    <p:extLst>
      <p:ext uri="{BB962C8B-B14F-4D97-AF65-F5344CB8AC3E}">
        <p14:creationId xmlns="" xmlns:p14="http://schemas.microsoft.com/office/powerpoint/2010/main" val="146470129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123728" y="188640"/>
            <a:ext cx="5904656" cy="646331"/>
          </a:xfrm>
          <a:prstGeom prst="rect">
            <a:avLst/>
          </a:prstGeom>
          <a:noFill/>
        </p:spPr>
        <p:txBody>
          <a:bodyPr wrap="square" rtlCol="0">
            <a:spAutoFit/>
          </a:bodyPr>
          <a:lstStyle/>
          <a:p>
            <a:pPr algn="ctr"/>
            <a:r>
              <a:rPr lang="es-MX" b="1" i="1" dirty="0" smtClean="0">
                <a:latin typeface="Arial Rounded MT Bold"/>
                <a:cs typeface="Arial Rounded MT Bold"/>
              </a:rPr>
              <a:t>C</a:t>
            </a:r>
            <a:r>
              <a:rPr lang="es-MX" sz="1400" b="1" i="1" dirty="0" smtClean="0">
                <a:latin typeface="Arial Rounded MT Bold"/>
                <a:cs typeface="Arial Rounded MT Bold"/>
              </a:rPr>
              <a:t>OBERTURA </a:t>
            </a:r>
            <a:r>
              <a:rPr lang="es-MX" b="1" i="1" dirty="0" smtClean="0">
                <a:latin typeface="Arial Rounded MT Bold"/>
                <a:cs typeface="Arial Rounded MT Bold"/>
              </a:rPr>
              <a:t>T</a:t>
            </a:r>
            <a:r>
              <a:rPr lang="es-MX" sz="1400" b="1" i="1" dirty="0" smtClean="0">
                <a:latin typeface="Arial Rounded MT Bold"/>
                <a:cs typeface="Arial Rounded MT Bold"/>
              </a:rPr>
              <a:t>ERRITORIAL de </a:t>
            </a:r>
            <a:r>
              <a:rPr lang="es-MX" b="1" i="1" dirty="0" smtClean="0">
                <a:latin typeface="Arial Rounded MT Bold"/>
                <a:cs typeface="Arial Rounded MT Bold"/>
              </a:rPr>
              <a:t>A</a:t>
            </a:r>
            <a:r>
              <a:rPr lang="es-MX" sz="1400" b="1" i="1" dirty="0" smtClean="0">
                <a:latin typeface="Arial Rounded MT Bold"/>
                <a:cs typeface="Arial Rounded MT Bold"/>
              </a:rPr>
              <a:t>LUMNOS </a:t>
            </a:r>
            <a:r>
              <a:rPr lang="es-MX" b="1" i="1" dirty="0" smtClean="0">
                <a:latin typeface="Arial Rounded MT Bold"/>
                <a:cs typeface="Arial Rounded MT Bold"/>
              </a:rPr>
              <a:t>I</a:t>
            </a:r>
            <a:r>
              <a:rPr lang="es-MX" sz="1400" b="1" i="1" dirty="0" smtClean="0">
                <a:latin typeface="Arial Rounded MT Bold"/>
                <a:cs typeface="Arial Rounded MT Bold"/>
              </a:rPr>
              <a:t>NSCRITOS en </a:t>
            </a:r>
            <a:r>
              <a:rPr lang="es-MX" sz="1600" b="1" i="1" dirty="0" smtClean="0">
                <a:latin typeface="Arial Rounded MT Bold"/>
                <a:cs typeface="Arial Rounded MT Bold"/>
              </a:rPr>
              <a:t>2011</a:t>
            </a:r>
          </a:p>
          <a:p>
            <a:pPr algn="ctr"/>
            <a:r>
              <a:rPr lang="es-MX" sz="1400" b="1" i="1" dirty="0" smtClean="0">
                <a:latin typeface="Arial Rounded MT Bold"/>
                <a:cs typeface="Arial Rounded MT Bold"/>
              </a:rPr>
              <a:t>en </a:t>
            </a:r>
            <a:r>
              <a:rPr lang="es-MX" b="1" i="1" dirty="0" smtClean="0">
                <a:latin typeface="Arial Rounded MT Bold"/>
                <a:cs typeface="Arial Rounded MT Bold"/>
              </a:rPr>
              <a:t>P</a:t>
            </a:r>
            <a:r>
              <a:rPr lang="es-MX" sz="1400" b="1" i="1" dirty="0" smtClean="0">
                <a:latin typeface="Arial Rounded MT Bold"/>
                <a:cs typeface="Arial Rounded MT Bold"/>
              </a:rPr>
              <a:t>ROGRAMAS de </a:t>
            </a:r>
            <a:r>
              <a:rPr lang="es-MX" b="1" i="1" dirty="0" smtClean="0">
                <a:latin typeface="Arial Rounded MT Bold"/>
                <a:cs typeface="Arial Rounded MT Bold"/>
              </a:rPr>
              <a:t>P</a:t>
            </a:r>
            <a:r>
              <a:rPr lang="es-MX" sz="1400" b="1" i="1" dirty="0" smtClean="0">
                <a:latin typeface="Arial Rounded MT Bold"/>
                <a:cs typeface="Arial Rounded MT Bold"/>
              </a:rPr>
              <a:t>OSGRADO del </a:t>
            </a:r>
            <a:r>
              <a:rPr lang="es-MX" b="1" i="1" dirty="0" smtClean="0">
                <a:latin typeface="Arial Rounded MT Bold"/>
                <a:cs typeface="Arial Rounded MT Bold"/>
              </a:rPr>
              <a:t>CIMAV</a:t>
            </a:r>
            <a:endParaRPr lang="es-MX" b="1" i="1" dirty="0">
              <a:latin typeface="Arial Rounded MT Bold"/>
              <a:cs typeface="Arial Rounded MT Bold"/>
            </a:endParaRPr>
          </a:p>
        </p:txBody>
      </p:sp>
      <p:sp>
        <p:nvSpPr>
          <p:cNvPr id="7" name="Freeform 21"/>
          <p:cNvSpPr>
            <a:spLocks/>
          </p:cNvSpPr>
          <p:nvPr/>
        </p:nvSpPr>
        <p:spPr bwMode="auto">
          <a:xfrm>
            <a:off x="2598877" y="1412776"/>
            <a:ext cx="1469067" cy="1757710"/>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bg1">
                  <a:lumMod val="50000"/>
                </a:schemeClr>
              </a:solidFill>
            </a:endParaRPr>
          </a:p>
        </p:txBody>
      </p:sp>
      <p:sp>
        <p:nvSpPr>
          <p:cNvPr id="8" name="Freeform 29"/>
          <p:cNvSpPr>
            <a:spLocks/>
          </p:cNvSpPr>
          <p:nvPr/>
        </p:nvSpPr>
        <p:spPr bwMode="auto">
          <a:xfrm>
            <a:off x="4795124" y="2559926"/>
            <a:ext cx="742517" cy="1572541"/>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 name="Freeform 3"/>
          <p:cNvSpPr>
            <a:spLocks/>
          </p:cNvSpPr>
          <p:nvPr/>
        </p:nvSpPr>
        <p:spPr bwMode="auto">
          <a:xfrm>
            <a:off x="5066581" y="4536473"/>
            <a:ext cx="590821" cy="819236"/>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 name="Freeform 4"/>
          <p:cNvSpPr>
            <a:spLocks/>
          </p:cNvSpPr>
          <p:nvPr/>
        </p:nvSpPr>
        <p:spPr bwMode="auto">
          <a:xfrm>
            <a:off x="4320070" y="5093386"/>
            <a:ext cx="972725" cy="683164"/>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 name="Freeform 5"/>
          <p:cNvSpPr>
            <a:spLocks/>
          </p:cNvSpPr>
          <p:nvPr/>
        </p:nvSpPr>
        <p:spPr bwMode="auto">
          <a:xfrm>
            <a:off x="5204973" y="4069339"/>
            <a:ext cx="1296080" cy="1478553"/>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 name="Freeform 6"/>
          <p:cNvSpPr>
            <a:spLocks/>
          </p:cNvSpPr>
          <p:nvPr/>
        </p:nvSpPr>
        <p:spPr bwMode="auto">
          <a:xfrm>
            <a:off x="6791137" y="4446694"/>
            <a:ext cx="884900" cy="878153"/>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3" name="Freeform 7"/>
          <p:cNvSpPr>
            <a:spLocks/>
          </p:cNvSpPr>
          <p:nvPr/>
        </p:nvSpPr>
        <p:spPr bwMode="auto">
          <a:xfrm>
            <a:off x="7642772" y="4154911"/>
            <a:ext cx="586828" cy="1096991"/>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4" name="Freeform 8"/>
          <p:cNvSpPr>
            <a:spLocks/>
          </p:cNvSpPr>
          <p:nvPr/>
        </p:nvSpPr>
        <p:spPr bwMode="auto">
          <a:xfrm>
            <a:off x="7293402" y="4204009"/>
            <a:ext cx="733202" cy="690178"/>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5" name="Freeform 9"/>
          <p:cNvSpPr>
            <a:spLocks/>
          </p:cNvSpPr>
          <p:nvPr/>
        </p:nvSpPr>
        <p:spPr bwMode="auto">
          <a:xfrm>
            <a:off x="5186342" y="5129857"/>
            <a:ext cx="1256160" cy="847292"/>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6" name="Freeform 10"/>
          <p:cNvSpPr>
            <a:spLocks/>
          </p:cNvSpPr>
          <p:nvPr/>
        </p:nvSpPr>
        <p:spPr bwMode="auto">
          <a:xfrm>
            <a:off x="6374557" y="5293092"/>
            <a:ext cx="1023290" cy="955308"/>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7" name="Freeform 11"/>
          <p:cNvSpPr>
            <a:spLocks/>
          </p:cNvSpPr>
          <p:nvPr/>
        </p:nvSpPr>
        <p:spPr bwMode="auto">
          <a:xfrm>
            <a:off x="6366653" y="5101565"/>
            <a:ext cx="834334" cy="408216"/>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8" name="Freeform 12"/>
          <p:cNvSpPr>
            <a:spLocks/>
          </p:cNvSpPr>
          <p:nvPr/>
        </p:nvSpPr>
        <p:spPr bwMode="auto">
          <a:xfrm>
            <a:off x="4708628" y="4299399"/>
            <a:ext cx="397872" cy="462925"/>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9" name="Freeform 13"/>
          <p:cNvSpPr>
            <a:spLocks/>
          </p:cNvSpPr>
          <p:nvPr/>
        </p:nvSpPr>
        <p:spPr bwMode="auto">
          <a:xfrm>
            <a:off x="3637434" y="4881561"/>
            <a:ext cx="331339" cy="248296"/>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0" name="Freeform 14"/>
          <p:cNvSpPr>
            <a:spLocks/>
          </p:cNvSpPr>
          <p:nvPr/>
        </p:nvSpPr>
        <p:spPr bwMode="auto">
          <a:xfrm>
            <a:off x="3851673" y="4641682"/>
            <a:ext cx="1051236" cy="704207"/>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1" name="Freeform 15"/>
          <p:cNvSpPr>
            <a:spLocks/>
          </p:cNvSpPr>
          <p:nvPr/>
        </p:nvSpPr>
        <p:spPr bwMode="auto">
          <a:xfrm>
            <a:off x="3351338" y="3975352"/>
            <a:ext cx="1144384" cy="1061920"/>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2" name="Freeform 16"/>
          <p:cNvSpPr>
            <a:spLocks/>
          </p:cNvSpPr>
          <p:nvPr/>
        </p:nvSpPr>
        <p:spPr bwMode="auto">
          <a:xfrm>
            <a:off x="3356661" y="3892586"/>
            <a:ext cx="465738" cy="659317"/>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3" name="Freeform 17"/>
          <p:cNvSpPr>
            <a:spLocks/>
          </p:cNvSpPr>
          <p:nvPr/>
        </p:nvSpPr>
        <p:spPr bwMode="auto">
          <a:xfrm>
            <a:off x="4341362" y="4240481"/>
            <a:ext cx="581506" cy="562523"/>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4" name="Freeform 18"/>
          <p:cNvSpPr>
            <a:spLocks/>
          </p:cNvSpPr>
          <p:nvPr/>
        </p:nvSpPr>
        <p:spPr bwMode="auto">
          <a:xfrm>
            <a:off x="4232247" y="3447898"/>
            <a:ext cx="1027283" cy="962321"/>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5" name="Freeform 19"/>
          <p:cNvSpPr>
            <a:spLocks/>
          </p:cNvSpPr>
          <p:nvPr/>
        </p:nvSpPr>
        <p:spPr bwMode="auto">
          <a:xfrm>
            <a:off x="4123130" y="4046895"/>
            <a:ext cx="298071" cy="241282"/>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rgbClr val="3927FF">
              <a:alpha val="75000"/>
            </a:srgbClr>
          </a:solidFill>
          <a:ln w="12700"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26" name="Freeform 20"/>
          <p:cNvSpPr>
            <a:spLocks/>
          </p:cNvSpPr>
          <p:nvPr/>
        </p:nvSpPr>
        <p:spPr bwMode="auto">
          <a:xfrm>
            <a:off x="3738564" y="3303410"/>
            <a:ext cx="891555" cy="1158715"/>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rgbClr val="3927FF">
              <a:alpha val="75000"/>
            </a:srgbClr>
          </a:solidFill>
          <a:ln w="9525"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27" name="Freeform 22"/>
          <p:cNvSpPr>
            <a:spLocks/>
          </p:cNvSpPr>
          <p:nvPr/>
        </p:nvSpPr>
        <p:spPr bwMode="auto">
          <a:xfrm>
            <a:off x="3042621" y="2815057"/>
            <a:ext cx="1176320" cy="1315828"/>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8" name="Freeform 23"/>
          <p:cNvSpPr>
            <a:spLocks/>
          </p:cNvSpPr>
          <p:nvPr/>
        </p:nvSpPr>
        <p:spPr bwMode="auto">
          <a:xfrm>
            <a:off x="762000" y="1017379"/>
            <a:ext cx="935465" cy="1380357"/>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9" name="Freeform 24"/>
          <p:cNvSpPr>
            <a:spLocks/>
          </p:cNvSpPr>
          <p:nvPr/>
        </p:nvSpPr>
        <p:spPr bwMode="auto">
          <a:xfrm>
            <a:off x="1128640" y="2341183"/>
            <a:ext cx="1284103" cy="1559916"/>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tx1">
                  <a:lumMod val="95000"/>
                  <a:lumOff val="5000"/>
                </a:schemeClr>
              </a:solidFill>
            </a:endParaRPr>
          </a:p>
        </p:txBody>
      </p:sp>
      <p:sp>
        <p:nvSpPr>
          <p:cNvPr id="30" name="Freeform 25"/>
          <p:cNvSpPr>
            <a:spLocks/>
          </p:cNvSpPr>
          <p:nvPr/>
        </p:nvSpPr>
        <p:spPr bwMode="auto">
          <a:xfrm>
            <a:off x="2470429" y="2687581"/>
            <a:ext cx="964741" cy="1338272"/>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1" name="Freeform 26"/>
          <p:cNvSpPr>
            <a:spLocks/>
          </p:cNvSpPr>
          <p:nvPr/>
        </p:nvSpPr>
        <p:spPr bwMode="auto">
          <a:xfrm>
            <a:off x="1247165" y="1041426"/>
            <a:ext cx="1520964" cy="1882560"/>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2" name="Freeform 27"/>
          <p:cNvSpPr>
            <a:spLocks/>
          </p:cNvSpPr>
          <p:nvPr/>
        </p:nvSpPr>
        <p:spPr bwMode="auto">
          <a:xfrm>
            <a:off x="3854762" y="1960618"/>
            <a:ext cx="1002000" cy="1516428"/>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3" name="Freeform 28"/>
          <p:cNvSpPr>
            <a:spLocks/>
          </p:cNvSpPr>
          <p:nvPr/>
        </p:nvSpPr>
        <p:spPr bwMode="auto">
          <a:xfrm>
            <a:off x="4521082" y="2526026"/>
            <a:ext cx="690621" cy="1324245"/>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4" name="Freeform 30"/>
          <p:cNvSpPr>
            <a:spLocks/>
          </p:cNvSpPr>
          <p:nvPr/>
        </p:nvSpPr>
        <p:spPr bwMode="auto">
          <a:xfrm>
            <a:off x="5159728" y="4843686"/>
            <a:ext cx="275450" cy="164126"/>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5" name="Freeform 31"/>
          <p:cNvSpPr>
            <a:spLocks/>
          </p:cNvSpPr>
          <p:nvPr/>
        </p:nvSpPr>
        <p:spPr bwMode="auto">
          <a:xfrm>
            <a:off x="4743225" y="4710419"/>
            <a:ext cx="452430" cy="520441"/>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6" name="Freeform 32"/>
          <p:cNvSpPr>
            <a:spLocks/>
          </p:cNvSpPr>
          <p:nvPr/>
        </p:nvSpPr>
        <p:spPr bwMode="auto">
          <a:xfrm>
            <a:off x="4866899" y="4360943"/>
            <a:ext cx="518964" cy="519038"/>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7" name="Freeform 33"/>
          <p:cNvSpPr>
            <a:spLocks/>
          </p:cNvSpPr>
          <p:nvPr/>
        </p:nvSpPr>
        <p:spPr bwMode="auto">
          <a:xfrm>
            <a:off x="4953473" y="5007814"/>
            <a:ext cx="230206" cy="223044"/>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8" name="Freeform 34"/>
          <p:cNvSpPr>
            <a:spLocks/>
          </p:cNvSpPr>
          <p:nvPr/>
        </p:nvSpPr>
        <p:spPr bwMode="auto">
          <a:xfrm>
            <a:off x="5021337" y="4895590"/>
            <a:ext cx="95808" cy="143085"/>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rgbClr val="3927FF">
              <a:alpha val="75000"/>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 name="TextBox 2"/>
          <p:cNvSpPr txBox="1"/>
          <p:nvPr/>
        </p:nvSpPr>
        <p:spPr>
          <a:xfrm>
            <a:off x="2603500" y="3556000"/>
            <a:ext cx="184666" cy="369332"/>
          </a:xfrm>
          <a:prstGeom prst="rect">
            <a:avLst/>
          </a:prstGeom>
          <a:noFill/>
        </p:spPr>
        <p:txBody>
          <a:bodyPr wrap="none" rtlCol="0">
            <a:spAutoFit/>
          </a:bodyPr>
          <a:lstStyle/>
          <a:p>
            <a:endParaRPr lang="en-US" dirty="0"/>
          </a:p>
        </p:txBody>
      </p:sp>
      <p:pic>
        <p:nvPicPr>
          <p:cNvPr id="39" name="40 Imagen" descr="Maestria en Nano Cimav-UT.gif"/>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89580" y="1556792"/>
            <a:ext cx="2830892" cy="938629"/>
          </a:xfrm>
          <a:prstGeom prst="rect">
            <a:avLst/>
          </a:prstGeom>
          <a:solidFill>
            <a:srgbClr val="28FF10">
              <a:alpha val="18000"/>
            </a:srgbClr>
          </a:solidFill>
          <a:ln>
            <a:noFill/>
          </a:ln>
          <a:effectLst>
            <a:glow rad="101600">
              <a:schemeClr val="accent3">
                <a:alpha val="75000"/>
              </a:schemeClr>
            </a:glow>
          </a:effectLst>
          <a:scene3d>
            <a:camera prst="orthographicFront">
              <a:rot lat="0" lon="0" rev="0"/>
            </a:camera>
            <a:lightRig rig="threePt" dir="t"/>
          </a:scene3d>
          <a:sp3d z="101600"/>
          <a:extLst/>
        </p:spPr>
      </p:pic>
      <p:pic>
        <p:nvPicPr>
          <p:cNvPr id="40" name="Picture 1"/>
          <p:cNvPicPr>
            <a:picLocks noChangeAspect="1" noChangeArrowheads="1"/>
          </p:cNvPicPr>
          <p:nvPr/>
        </p:nvPicPr>
        <p:blipFill>
          <a:blip r:embed="rId3" cstate="screen"/>
          <a:srcRect/>
          <a:stretch>
            <a:fillRect/>
          </a:stretch>
        </p:blipFill>
        <p:spPr bwMode="auto">
          <a:xfrm>
            <a:off x="6084168" y="2780928"/>
            <a:ext cx="2520280" cy="1160196"/>
          </a:xfrm>
          <a:prstGeom prst="rect">
            <a:avLst/>
          </a:prstGeom>
          <a:noFill/>
          <a:ln w="9525">
            <a:noFill/>
            <a:miter lim="800000"/>
            <a:headEnd/>
            <a:tailEnd/>
          </a:ln>
          <a:effectLst>
            <a:glow>
              <a:schemeClr val="bg1"/>
            </a:glow>
            <a:reflection endPos="13000" dist="50800" dir="5400000" sy="-100000" algn="bl" rotWithShape="0"/>
          </a:effectLst>
        </p:spPr>
      </p:pic>
      <p:sp>
        <p:nvSpPr>
          <p:cNvPr id="41" name="TextBox 40"/>
          <p:cNvSpPr txBox="1"/>
          <p:nvPr/>
        </p:nvSpPr>
        <p:spPr>
          <a:xfrm>
            <a:off x="163705" y="5498648"/>
            <a:ext cx="2752111" cy="738664"/>
          </a:xfrm>
          <a:prstGeom prst="rect">
            <a:avLst/>
          </a:prstGeom>
          <a:solidFill>
            <a:schemeClr val="accent5">
              <a:lumMod val="60000"/>
              <a:lumOff val="40000"/>
            </a:schemeClr>
          </a:solidFill>
          <a:effectLst>
            <a:glow rad="101600">
              <a:srgbClr val="00FFFF">
                <a:alpha val="75000"/>
              </a:srgbClr>
            </a:glow>
          </a:effectLst>
        </p:spPr>
        <p:txBody>
          <a:bodyPr wrap="square" rtlCol="0">
            <a:spAutoFit/>
          </a:bodyPr>
          <a:lstStyle/>
          <a:p>
            <a:pPr algn="ctr"/>
            <a:r>
              <a:rPr lang="es-MX" sz="1400" b="1" u="none" dirty="0" smtClean="0">
                <a:effectLst>
                  <a:reflection blurRad="6350" stA="55000" endA="300" endPos="45500" dir="5400000" sy="-100000" algn="bl" rotWithShape="0"/>
                </a:effectLst>
                <a:latin typeface="Arial Rounded MT Bold"/>
                <a:cs typeface="Arial Rounded MT Bold"/>
              </a:rPr>
              <a:t>MAESTRÍA Y DOCTORADO EN CIENCIA Y TECNOLOGÍA DEL MEDIO AMBIENTE</a:t>
            </a:r>
            <a:endParaRPr lang="en-US" sz="1400" b="1" u="none" dirty="0">
              <a:effectLst>
                <a:reflection blurRad="6350" stA="55000" endA="300" endPos="45500" dir="5400000" sy="-100000" algn="bl" rotWithShape="0"/>
              </a:effectLst>
              <a:latin typeface="Arial Rounded MT Bold"/>
              <a:cs typeface="Arial Rounded MT Bold"/>
            </a:endParaRPr>
          </a:p>
        </p:txBody>
      </p:sp>
      <p:sp>
        <p:nvSpPr>
          <p:cNvPr id="42" name="TextBox 41"/>
          <p:cNvSpPr txBox="1"/>
          <p:nvPr/>
        </p:nvSpPr>
        <p:spPr>
          <a:xfrm>
            <a:off x="107504" y="4005064"/>
            <a:ext cx="2752111" cy="738664"/>
          </a:xfrm>
          <a:prstGeom prst="rect">
            <a:avLst/>
          </a:prstGeom>
          <a:solidFill>
            <a:schemeClr val="accent3">
              <a:alpha val="59000"/>
            </a:schemeClr>
          </a:solidFill>
          <a:effectLst>
            <a:glow rad="88900">
              <a:srgbClr val="008000">
                <a:alpha val="75000"/>
              </a:srgbClr>
            </a:glow>
          </a:effectLst>
        </p:spPr>
        <p:txBody>
          <a:bodyPr wrap="square" rtlCol="0">
            <a:spAutoFit/>
          </a:bodyPr>
          <a:lstStyle/>
          <a:p>
            <a:pPr algn="ctr"/>
            <a:r>
              <a:rPr lang="es-MX" sz="1400" b="1" u="none" dirty="0" smtClean="0">
                <a:effectLst>
                  <a:reflection blurRad="6350" stA="55000" endA="300" endPos="45500" dir="5400000" sy="-100000" algn="bl" rotWithShape="0"/>
                </a:effectLst>
                <a:latin typeface="Arial Rounded MT Bold"/>
                <a:cs typeface="Arial Rounded MT Bold"/>
              </a:rPr>
              <a:t>MAESTRÍA Y DOCTORADO EN CIENCIA DE  MATERIALES</a:t>
            </a:r>
            <a:endParaRPr lang="en-US" sz="1400" b="1" u="none" dirty="0">
              <a:effectLst>
                <a:reflection blurRad="6350" stA="55000" endA="300" endPos="45500" dir="5400000" sy="-100000" algn="bl" rotWithShape="0"/>
              </a:effectLst>
              <a:latin typeface="Arial Rounded MT Bold"/>
              <a:cs typeface="Arial Rounded MT Bold"/>
            </a:endParaRPr>
          </a:p>
        </p:txBody>
      </p:sp>
      <p:sp>
        <p:nvSpPr>
          <p:cNvPr id="43" name="TextBox 42"/>
          <p:cNvSpPr txBox="1"/>
          <p:nvPr/>
        </p:nvSpPr>
        <p:spPr>
          <a:xfrm>
            <a:off x="3188041" y="6002704"/>
            <a:ext cx="2752111" cy="738664"/>
          </a:xfrm>
          <a:prstGeom prst="rect">
            <a:avLst/>
          </a:prstGeom>
          <a:solidFill>
            <a:schemeClr val="bg1">
              <a:lumMod val="50000"/>
            </a:schemeClr>
          </a:solidFill>
          <a:effectLst>
            <a:glow rad="101600">
              <a:schemeClr val="tx1">
                <a:alpha val="75000"/>
              </a:schemeClr>
            </a:glow>
          </a:effectLst>
        </p:spPr>
        <p:txBody>
          <a:bodyPr wrap="square" rtlCol="0">
            <a:spAutoFit/>
          </a:bodyPr>
          <a:lstStyle/>
          <a:p>
            <a:pPr algn="ctr"/>
            <a:r>
              <a:rPr lang="es-MX" sz="1400" b="1" u="none" dirty="0" smtClean="0">
                <a:effectLst>
                  <a:reflection blurRad="6350" stA="55000" endA="300" endPos="45500" dir="5400000" sy="-100000" algn="bl" rotWithShape="0"/>
                </a:effectLst>
                <a:latin typeface="Arial Rounded MT Bold"/>
                <a:cs typeface="Arial Rounded MT Bold"/>
              </a:rPr>
              <a:t>MAESTRÍA EN</a:t>
            </a:r>
          </a:p>
          <a:p>
            <a:pPr algn="ctr"/>
            <a:r>
              <a:rPr lang="es-MX" sz="1400" b="1" u="none" dirty="0" smtClean="0">
                <a:effectLst>
                  <a:reflection blurRad="6350" stA="55000" endA="300" endPos="45500" dir="5400000" sy="-100000" algn="bl" rotWithShape="0"/>
                </a:effectLst>
                <a:latin typeface="Arial Rounded MT Bold"/>
                <a:cs typeface="Arial Rounded MT Bold"/>
              </a:rPr>
              <a:t>COMERCIALIZACIÓN</a:t>
            </a:r>
          </a:p>
          <a:p>
            <a:pPr algn="ctr"/>
            <a:r>
              <a:rPr lang="es-MX" sz="1400" b="1" u="none" dirty="0" smtClean="0">
                <a:effectLst>
                  <a:reflection blurRad="6350" stA="55000" endA="300" endPos="45500" dir="5400000" sy="-100000" algn="bl" rotWithShape="0"/>
                </a:effectLst>
                <a:latin typeface="Arial Rounded MT Bold"/>
                <a:cs typeface="Arial Rounded MT Bold"/>
              </a:rPr>
              <a:t>DE CIENCIA Y TECNOLOGÍA</a:t>
            </a:r>
            <a:endParaRPr lang="en-US" sz="1400" b="1" u="none" dirty="0">
              <a:effectLst>
                <a:reflection blurRad="6350" stA="55000" endA="300" endPos="45500" dir="5400000" sy="-100000" algn="bl" rotWithShape="0"/>
              </a:effectLst>
              <a:latin typeface="Arial Rounded MT Bold"/>
              <a:cs typeface="Arial Rounded MT Bold"/>
            </a:endParaRPr>
          </a:p>
        </p:txBody>
      </p:sp>
      <p:sp>
        <p:nvSpPr>
          <p:cNvPr id="2" name="TextBox 1"/>
          <p:cNvSpPr txBox="1"/>
          <p:nvPr/>
        </p:nvSpPr>
        <p:spPr>
          <a:xfrm>
            <a:off x="2987824" y="908720"/>
            <a:ext cx="3854225" cy="646331"/>
          </a:xfrm>
          <a:prstGeom prst="rect">
            <a:avLst/>
          </a:prstGeom>
          <a:noFill/>
        </p:spPr>
        <p:txBody>
          <a:bodyPr wrap="square" rtlCol="0">
            <a:spAutoFit/>
          </a:bodyPr>
          <a:lstStyle/>
          <a:p>
            <a:pPr algn="ctr"/>
            <a:r>
              <a:rPr lang="es-MX" dirty="0" smtClean="0">
                <a:solidFill>
                  <a:srgbClr val="112590"/>
                </a:solidFill>
                <a:latin typeface="Arial Rounded MT Bold"/>
                <a:cs typeface="Arial Rounded MT Bold"/>
              </a:rPr>
              <a:t>Presencia en 30 Estados</a:t>
            </a:r>
          </a:p>
          <a:p>
            <a:pPr algn="ctr"/>
            <a:r>
              <a:rPr lang="es-MX" dirty="0" smtClean="0">
                <a:solidFill>
                  <a:srgbClr val="112590"/>
                </a:solidFill>
                <a:latin typeface="Arial Rounded MT Bold"/>
                <a:cs typeface="Arial Rounded MT Bold"/>
              </a:rPr>
              <a:t> y el DF</a:t>
            </a:r>
            <a:endParaRPr lang="es-MX" dirty="0">
              <a:solidFill>
                <a:srgbClr val="112590"/>
              </a:solidFill>
              <a:latin typeface="Arial Rounded MT Bold"/>
              <a:cs typeface="Arial Rounded MT Bold"/>
            </a:endParaRPr>
          </a:p>
        </p:txBody>
      </p:sp>
      <p:sp>
        <p:nvSpPr>
          <p:cNvPr id="4" name="Rectangle 3"/>
          <p:cNvSpPr/>
          <p:nvPr/>
        </p:nvSpPr>
        <p:spPr>
          <a:xfrm>
            <a:off x="3059832" y="980728"/>
            <a:ext cx="360040" cy="216024"/>
          </a:xfrm>
          <a:prstGeom prst="rect">
            <a:avLst/>
          </a:prstGeom>
          <a:solidFill>
            <a:srgbClr val="3927FF">
              <a:alpha val="7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7781183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2132856"/>
            <a:ext cx="8388424" cy="1077218"/>
          </a:xfrm>
          <a:prstGeom prst="rect">
            <a:avLst/>
          </a:prstGeom>
        </p:spPr>
        <p:txBody>
          <a:bodyPr wrap="square">
            <a:spAutoFit/>
          </a:bodyPr>
          <a:lstStyle/>
          <a:p>
            <a:pPr marL="742950" indent="-742950">
              <a:buClr>
                <a:schemeClr val="accent2"/>
              </a:buClr>
              <a:buSzPts val="2400"/>
            </a:pPr>
            <a:r>
              <a:rPr lang="es-ES_tradnl" sz="3200" b="1" dirty="0" smtClean="0">
                <a:solidFill>
                  <a:srgbClr val="112590"/>
                </a:solidFill>
                <a:effectLst>
                  <a:reflection blurRad="6350" stA="55000" endA="300" endPos="45500" dir="5400000" sy="-100000" algn="bl" rotWithShape="0"/>
                </a:effectLst>
                <a:latin typeface="Arial Rounded MT Bold"/>
                <a:cs typeface="Arial Rounded MT Bold"/>
              </a:rPr>
              <a:t>2. Lectura y Aprobación, en su caso,                del  Orden del Día</a:t>
            </a:r>
          </a:p>
        </p:txBody>
      </p:sp>
      <p:sp>
        <p:nvSpPr>
          <p:cNvPr id="3" name="2 Rectángulo"/>
          <p:cNvSpPr/>
          <p:nvPr/>
        </p:nvSpPr>
        <p:spPr>
          <a:xfrm>
            <a:off x="0" y="5733256"/>
            <a:ext cx="9144000" cy="1015663"/>
          </a:xfrm>
          <a:prstGeom prst="rect">
            <a:avLst/>
          </a:prstGeom>
        </p:spPr>
        <p:txBody>
          <a:bodyPr wrap="square">
            <a:spAutoFit/>
          </a:bodyPr>
          <a:lstStyle/>
          <a:p>
            <a:r>
              <a:rPr lang="es-MX" sz="1500" b="1" u="none" dirty="0" smtClean="0">
                <a:solidFill>
                  <a:srgbClr val="C00000"/>
                </a:solidFill>
                <a:latin typeface="Arial" pitchFamily="34" charset="0"/>
                <a:cs typeface="Arial" pitchFamily="34" charset="0"/>
              </a:rPr>
              <a:t>CA-O-II-12-03R</a:t>
            </a:r>
          </a:p>
          <a:p>
            <a:r>
              <a:rPr lang="es-MX" sz="1500" b="1" u="none" dirty="0" smtClean="0">
                <a:latin typeface="Arial" pitchFamily="34" charset="0"/>
                <a:cs typeface="Arial" pitchFamily="34" charset="0"/>
              </a:rPr>
              <a:t>El Órgano de Gobierno aprobó por unanimidad el orden del día propuesto para la Segunda Sesión de Consejo de Administración de 2012 del Centro de Investigación en Materiales Avanzados S.C.</a:t>
            </a:r>
          </a:p>
          <a:p>
            <a:endParaRPr lang="es-MX" sz="1500" u="none" dirty="0">
              <a:solidFill>
                <a:schemeClr val="tx2">
                  <a:lumMod val="75000"/>
                </a:schemeClr>
              </a:solidFill>
              <a:latin typeface="Arial" pitchFamily="34" charset="0"/>
              <a:cs typeface="Arial" pitchFamily="34" charset="0"/>
            </a:endParaRPr>
          </a:p>
        </p:txBody>
      </p:sp>
    </p:spTree>
    <p:extLst>
      <p:ext uri="{BB962C8B-B14F-4D97-AF65-F5344CB8AC3E}">
        <p14:creationId xmlns="" xmlns:p14="http://schemas.microsoft.com/office/powerpoint/2010/main" val="256666173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457634537"/>
              </p:ext>
            </p:extLst>
          </p:nvPr>
        </p:nvGraphicFramePr>
        <p:xfrm>
          <a:off x="692170" y="1252696"/>
          <a:ext cx="7912278" cy="4577080"/>
        </p:xfrm>
        <a:graphic>
          <a:graphicData uri="http://schemas.openxmlformats.org/drawingml/2006/table">
            <a:tbl>
              <a:tblPr firstRow="1" bandRow="1">
                <a:tableStyleId>{3C2FFA5D-87B4-456A-9821-1D502468CF0F}</a:tableStyleId>
              </a:tblPr>
              <a:tblGrid>
                <a:gridCol w="7912278"/>
              </a:tblGrid>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latin typeface="Arial Rounded MT Bold"/>
                          <a:cs typeface="Arial Rounded MT Bold"/>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latin typeface="Arial Rounded MT Bold"/>
                          <a:cs typeface="Arial Rounded MT Bold"/>
                        </a:rPr>
                        <a:t>     </a:t>
                      </a:r>
                      <a:r>
                        <a:rPr lang="en-US" sz="2000" dirty="0" err="1" smtClean="0">
                          <a:solidFill>
                            <a:schemeClr val="bg1"/>
                          </a:solidFill>
                          <a:latin typeface="Arial Rounded MT Bold"/>
                          <a:cs typeface="Arial Rounded MT Bold"/>
                        </a:rPr>
                        <a:t>Requisitos</a:t>
                      </a:r>
                      <a:r>
                        <a:rPr lang="en-US" sz="2000" dirty="0" smtClean="0">
                          <a:solidFill>
                            <a:schemeClr val="bg1"/>
                          </a:solidFill>
                          <a:latin typeface="Arial Rounded MT Bold"/>
                          <a:cs typeface="Arial Rounded MT Bold"/>
                        </a:rPr>
                        <a:t> </a:t>
                      </a:r>
                      <a:r>
                        <a:rPr lang="en-US" sz="2000" dirty="0" err="1" smtClean="0">
                          <a:solidFill>
                            <a:schemeClr val="bg1"/>
                          </a:solidFill>
                          <a:latin typeface="Arial Rounded MT Bold"/>
                          <a:cs typeface="Arial Rounded MT Bold"/>
                        </a:rPr>
                        <a:t>para</a:t>
                      </a:r>
                      <a:r>
                        <a:rPr lang="en-US" sz="2000" dirty="0" smtClean="0">
                          <a:solidFill>
                            <a:schemeClr val="bg1"/>
                          </a:solidFill>
                          <a:latin typeface="Arial Rounded MT Bold"/>
                          <a:cs typeface="Arial Rounded MT Bold"/>
                        </a:rPr>
                        <a:t> </a:t>
                      </a:r>
                      <a:r>
                        <a:rPr lang="en-US" sz="2000" dirty="0" err="1" smtClean="0">
                          <a:solidFill>
                            <a:schemeClr val="bg1"/>
                          </a:solidFill>
                          <a:latin typeface="Arial Rounded MT Bold"/>
                          <a:cs typeface="Arial Rounded MT Bold"/>
                        </a:rPr>
                        <a:t>Obtener</a:t>
                      </a:r>
                      <a:r>
                        <a:rPr lang="en-US" sz="2000" dirty="0" smtClean="0">
                          <a:solidFill>
                            <a:schemeClr val="bg1"/>
                          </a:solidFill>
                          <a:latin typeface="Arial Rounded MT Bold"/>
                          <a:cs typeface="Arial Rounded MT Bold"/>
                        </a:rPr>
                        <a:t> </a:t>
                      </a:r>
                      <a:r>
                        <a:rPr lang="en-US" sz="2000" dirty="0" smtClean="0">
                          <a:solidFill>
                            <a:srgbClr val="FFFFFF"/>
                          </a:solidFill>
                          <a:latin typeface="Arial Rounded MT Bold"/>
                          <a:cs typeface="Arial Rounded MT Bold"/>
                        </a:rPr>
                        <a:t>el </a:t>
                      </a:r>
                      <a:r>
                        <a:rPr lang="en-US" sz="2000" dirty="0" err="1" smtClean="0">
                          <a:solidFill>
                            <a:srgbClr val="FFFFFF"/>
                          </a:solidFill>
                          <a:latin typeface="Arial Rounded MT Bold"/>
                          <a:cs typeface="Arial Rounded MT Bold"/>
                        </a:rPr>
                        <a:t>Grado</a:t>
                      </a:r>
                      <a:r>
                        <a:rPr lang="en-US" sz="2000" dirty="0" smtClean="0">
                          <a:solidFill>
                            <a:srgbClr val="FFFFFF"/>
                          </a:solidFill>
                          <a:latin typeface="Arial Rounded MT Bold"/>
                          <a:cs typeface="Arial Rounded MT Bold"/>
                        </a:rPr>
                        <a:t> de Doctor en</a:t>
                      </a:r>
                      <a:r>
                        <a:rPr lang="en-US" sz="2000" baseline="0" dirty="0" smtClean="0">
                          <a:solidFill>
                            <a:srgbClr val="FFFFFF"/>
                          </a:solidFill>
                          <a:latin typeface="Arial Rounded MT Bold"/>
                          <a:cs typeface="Arial Rounded MT Bold"/>
                        </a:rPr>
                        <a:t> CIMAV</a:t>
                      </a:r>
                      <a:endParaRPr lang="en-US" sz="2000" dirty="0" smtClean="0">
                        <a:solidFill>
                          <a:srgbClr val="FFFFFF"/>
                        </a:solidFill>
                        <a:latin typeface="Arial Rounded MT Bold"/>
                        <a:cs typeface="Arial Rounded MT Bold"/>
                      </a:endParaRPr>
                    </a:p>
                    <a:p>
                      <a:endParaRPr lang="en-US" sz="2000" dirty="0">
                        <a:solidFill>
                          <a:srgbClr val="000090"/>
                        </a:solidFill>
                        <a:latin typeface="Arial Rounded MT Bold"/>
                        <a:cs typeface="Arial Rounded MT Bold"/>
                      </a:endParaRPr>
                    </a:p>
                  </a:txBody>
                  <a:tcPr/>
                </a:tc>
              </a:tr>
              <a:tr h="370840">
                <a:tc>
                  <a:txBody>
                    <a:bodyPr/>
                    <a:lstStyle/>
                    <a:p>
                      <a:r>
                        <a:rPr lang="es-MX" sz="1600" noProof="0" dirty="0" smtClean="0">
                          <a:solidFill>
                            <a:srgbClr val="000090"/>
                          </a:solidFill>
                          <a:latin typeface="Arial Rounded MT Bold"/>
                          <a:cs typeface="Arial Rounded MT Bold"/>
                        </a:rPr>
                        <a:t>Presentar certificado del idioma inglés (500 puntos en el examen de Toefl)</a:t>
                      </a:r>
                      <a:endParaRPr lang="es-MX" sz="1600" noProof="0" dirty="0">
                        <a:solidFill>
                          <a:srgbClr val="000090"/>
                        </a:solidFill>
                        <a:latin typeface="Arial Rounded MT Bold"/>
                        <a:cs typeface="Arial Rounded MT Bold"/>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noProof="0" dirty="0" smtClean="0">
                          <a:solidFill>
                            <a:srgbClr val="000090"/>
                          </a:solidFill>
                          <a:latin typeface="Arial Rounded MT Bold"/>
                          <a:cs typeface="Arial Rounded MT Bold"/>
                        </a:rPr>
                        <a:t>Presentar copia o carta original de aceptación de, al menos, </a:t>
                      </a:r>
                      <a:r>
                        <a:rPr lang="es-MX" sz="1600" noProof="0" dirty="0" smtClean="0">
                          <a:solidFill>
                            <a:srgbClr val="FF0000"/>
                          </a:solidFill>
                          <a:latin typeface="Arial Rounded MT Bold"/>
                          <a:cs typeface="Arial Rounded MT Bold"/>
                        </a:rPr>
                        <a:t>dos publicaciones</a:t>
                      </a:r>
                      <a:r>
                        <a:rPr lang="es-MX" sz="1600" noProof="0" dirty="0" smtClean="0">
                          <a:solidFill>
                            <a:srgbClr val="000090"/>
                          </a:solidFill>
                          <a:latin typeface="Arial Rounded MT Bold"/>
                          <a:cs typeface="Arial Rounded MT Bold"/>
                        </a:rPr>
                        <a:t> en revistas de prestigio y circulación internacional con arbitraje sobre los resultados de su trabajo doctoral.</a:t>
                      </a:r>
                    </a:p>
                    <a:p>
                      <a:endParaRPr lang="es-MX" sz="1600" noProof="0" dirty="0">
                        <a:solidFill>
                          <a:srgbClr val="000090"/>
                        </a:solidFill>
                        <a:latin typeface="Arial Rounded MT Bold"/>
                        <a:cs typeface="Arial Rounded MT Bold"/>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noProof="0" dirty="0" smtClean="0">
                          <a:solidFill>
                            <a:srgbClr val="000090"/>
                          </a:solidFill>
                          <a:latin typeface="Arial Rounded MT Bold"/>
                          <a:cs typeface="Arial Rounded MT Bold"/>
                        </a:rPr>
                        <a:t>Los alumnos de los programas doctorales deberán publicar sus dos artículos en revistas indexadas con factor de </a:t>
                      </a:r>
                      <a:r>
                        <a:rPr lang="es-MX" sz="1600" noProof="0" dirty="0" smtClean="0">
                          <a:solidFill>
                            <a:srgbClr val="FF0000"/>
                          </a:solidFill>
                          <a:latin typeface="Arial Rounded MT Bold"/>
                          <a:cs typeface="Arial Rounded MT Bold"/>
                        </a:rPr>
                        <a:t>impacto mayor a 0.5</a:t>
                      </a:r>
                      <a:r>
                        <a:rPr lang="es-MX" sz="1600" noProof="0" dirty="0" smtClean="0">
                          <a:solidFill>
                            <a:srgbClr val="000090"/>
                          </a:solidFill>
                          <a:latin typeface="Arial Rounded MT Bold"/>
                          <a:cs typeface="Arial Rounded MT Bold"/>
                        </a:rPr>
                        <a:t>, siendo </a:t>
                      </a:r>
                      <a:r>
                        <a:rPr lang="es-MX" sz="1600" noProof="0" dirty="0" smtClean="0">
                          <a:solidFill>
                            <a:srgbClr val="FF0000"/>
                          </a:solidFill>
                          <a:latin typeface="Arial Rounded MT Bold"/>
                          <a:cs typeface="Arial Rounded MT Bold"/>
                        </a:rPr>
                        <a:t>primer autor o autor corresponsal en al menos uno de ellos.</a:t>
                      </a:r>
                    </a:p>
                    <a:p>
                      <a:endParaRPr lang="es-MX" sz="1600" noProof="0" dirty="0">
                        <a:solidFill>
                          <a:srgbClr val="000090"/>
                        </a:solidFill>
                        <a:latin typeface="Arial Rounded MT Bold"/>
                        <a:cs typeface="Arial Rounded MT Bold"/>
                      </a:endParaRPr>
                    </a:p>
                  </a:txBody>
                  <a:tcPr/>
                </a:tc>
              </a:tr>
              <a:tr h="370840">
                <a:tc>
                  <a:txBody>
                    <a:bodyPr/>
                    <a:lstStyle/>
                    <a:p>
                      <a:r>
                        <a:rPr lang="es-MX" sz="1600" noProof="0" dirty="0" smtClean="0">
                          <a:solidFill>
                            <a:srgbClr val="000090"/>
                          </a:solidFill>
                          <a:latin typeface="Arial Rounded MT Bold"/>
                          <a:cs typeface="Arial Rounded MT Bold"/>
                        </a:rPr>
                        <a:t>El estudiante podrá optar por la titulación a través de </a:t>
                      </a:r>
                      <a:r>
                        <a:rPr lang="es-MX" sz="1600" noProof="0" dirty="0" smtClean="0">
                          <a:solidFill>
                            <a:srgbClr val="FF0000"/>
                          </a:solidFill>
                          <a:latin typeface="Arial Rounded MT Bold"/>
                          <a:cs typeface="Arial Rounded MT Bold"/>
                        </a:rPr>
                        <a:t>cinco artículos publicados</a:t>
                      </a:r>
                      <a:r>
                        <a:rPr lang="es-MX" sz="1600" noProof="0" dirty="0" smtClean="0">
                          <a:solidFill>
                            <a:srgbClr val="000090"/>
                          </a:solidFill>
                          <a:latin typeface="Arial Rounded MT Bold"/>
                          <a:cs typeface="Arial Rounded MT Bold"/>
                        </a:rPr>
                        <a:t>, en revista internacional arbitrada, en los que es primer autor o autor corresponsal, y todos ellos con factor de impacto de al menos 0.5, y con la aprobación del Comité de Estudios de Posgrado</a:t>
                      </a:r>
                      <a:endParaRPr lang="es-MX" sz="1600" noProof="0" dirty="0">
                        <a:solidFill>
                          <a:srgbClr val="000090"/>
                        </a:solidFill>
                        <a:latin typeface="Arial Rounded MT Bold"/>
                        <a:cs typeface="Arial Rounded MT Bold"/>
                      </a:endParaRPr>
                    </a:p>
                  </a:txBody>
                  <a:tcPr/>
                </a:tc>
              </a:tr>
            </a:tbl>
          </a:graphicData>
        </a:graphic>
      </p:graphicFrame>
      <p:sp>
        <p:nvSpPr>
          <p:cNvPr id="6" name="TextBox 5"/>
          <p:cNvSpPr txBox="1"/>
          <p:nvPr/>
        </p:nvSpPr>
        <p:spPr>
          <a:xfrm>
            <a:off x="2411760" y="620688"/>
            <a:ext cx="5328592" cy="400110"/>
          </a:xfrm>
          <a:prstGeom prst="rect">
            <a:avLst/>
          </a:prstGeom>
          <a:noFill/>
        </p:spPr>
        <p:txBody>
          <a:bodyPr wrap="square" rtlCol="0">
            <a:spAutoFit/>
          </a:bodyPr>
          <a:lstStyle/>
          <a:p>
            <a:r>
              <a:rPr lang="en-US" sz="2000" dirty="0" err="1" smtClean="0">
                <a:latin typeface="Arial Rounded MT Bold"/>
                <a:cs typeface="Arial Rounded MT Bold"/>
              </a:rPr>
              <a:t>Calidad</a:t>
            </a:r>
            <a:r>
              <a:rPr lang="en-US" sz="2000" dirty="0" smtClean="0">
                <a:latin typeface="Arial Rounded MT Bold"/>
                <a:cs typeface="Arial Rounded MT Bold"/>
              </a:rPr>
              <a:t> en la </a:t>
            </a:r>
            <a:r>
              <a:rPr lang="en-US" sz="2000" dirty="0" err="1" smtClean="0">
                <a:latin typeface="Arial Rounded MT Bold"/>
                <a:cs typeface="Arial Rounded MT Bold"/>
              </a:rPr>
              <a:t>Formación</a:t>
            </a:r>
            <a:r>
              <a:rPr lang="en-US" sz="2000" dirty="0" smtClean="0">
                <a:latin typeface="Arial Rounded MT Bold"/>
                <a:cs typeface="Arial Rounded MT Bold"/>
              </a:rPr>
              <a:t> de </a:t>
            </a:r>
            <a:r>
              <a:rPr lang="en-US" sz="2000" dirty="0" err="1" smtClean="0">
                <a:latin typeface="Arial Rounded MT Bold"/>
                <a:cs typeface="Arial Rounded MT Bold"/>
              </a:rPr>
              <a:t>Estudiantes</a:t>
            </a:r>
            <a:endParaRPr lang="en-US" sz="2000" dirty="0">
              <a:latin typeface="Arial Rounded MT Bold"/>
              <a:cs typeface="Arial Rounded MT Bold"/>
            </a:endParaRPr>
          </a:p>
        </p:txBody>
      </p:sp>
    </p:spTree>
    <p:extLst>
      <p:ext uri="{BB962C8B-B14F-4D97-AF65-F5344CB8AC3E}">
        <p14:creationId xmlns="" xmlns:p14="http://schemas.microsoft.com/office/powerpoint/2010/main" val="2682544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3728" y="188640"/>
            <a:ext cx="6577041" cy="461665"/>
          </a:xfrm>
          <a:prstGeom prst="rect">
            <a:avLst/>
          </a:prstGeom>
        </p:spPr>
        <p:txBody>
          <a:bodyPr wrap="none">
            <a:spAutoFit/>
          </a:bodyPr>
          <a:lstStyle/>
          <a:p>
            <a:pPr marL="1701800" indent="-1701800" eaLnBrk="0" hangingPunct="0">
              <a:tabLst>
                <a:tab pos="1701800" algn="l"/>
              </a:tabLst>
              <a:defRPr/>
            </a:pPr>
            <a:r>
              <a:rPr lang="es-MX" sz="2400" b="1" u="none" dirty="0" smtClean="0">
                <a:solidFill>
                  <a:srgbClr val="000000"/>
                </a:solidFill>
                <a:latin typeface="Arial Rounded MT Bold"/>
                <a:cs typeface="Arial Rounded MT Bold"/>
              </a:rPr>
              <a:t>ALUMNOS DE </a:t>
            </a:r>
            <a:r>
              <a:rPr lang="es-MX" sz="2400" b="1" dirty="0" smtClean="0">
                <a:solidFill>
                  <a:srgbClr val="000000"/>
                </a:solidFill>
                <a:latin typeface="Arial Rounded MT Bold"/>
                <a:cs typeface="Arial Rounded MT Bold"/>
              </a:rPr>
              <a:t>LICENCIATURA ATENDIDOS</a:t>
            </a:r>
            <a:endParaRPr lang="en-US" sz="2400" b="1" u="none" dirty="0">
              <a:solidFill>
                <a:srgbClr val="000000"/>
              </a:solidFill>
              <a:latin typeface="Arial Rounded MT Bold"/>
              <a:cs typeface="Arial Rounded MT Bold"/>
            </a:endParaRPr>
          </a:p>
        </p:txBody>
      </p:sp>
      <p:sp>
        <p:nvSpPr>
          <p:cNvPr id="28774" name="Rectangle 102"/>
          <p:cNvSpPr>
            <a:spLocks noChangeArrowheads="1"/>
          </p:cNvSpPr>
          <p:nvPr/>
        </p:nvSpPr>
        <p:spPr bwMode="auto">
          <a:xfrm>
            <a:off x="1565772" y="5112346"/>
            <a:ext cx="171450" cy="160338"/>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a:p>
        </p:txBody>
      </p:sp>
      <p:sp>
        <p:nvSpPr>
          <p:cNvPr id="28775" name="Rectangle 103"/>
          <p:cNvSpPr>
            <a:spLocks noChangeArrowheads="1"/>
          </p:cNvSpPr>
          <p:nvPr/>
        </p:nvSpPr>
        <p:spPr bwMode="auto">
          <a:xfrm>
            <a:off x="1792784" y="4998046"/>
            <a:ext cx="71596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0" u="none" strike="noStrike" cap="none" normalizeH="0" baseline="0" smtClean="0">
                <a:ln>
                  <a:noFill/>
                </a:ln>
                <a:solidFill>
                  <a:srgbClr val="000066"/>
                </a:solidFill>
                <a:effectLst/>
                <a:latin typeface="Calibri" pitchFamily="34" charset="0"/>
                <a:cs typeface="Arial" pitchFamily="34" charset="0"/>
              </a:rPr>
              <a:t>Tesis</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76" name="Rectangle 104"/>
          <p:cNvSpPr>
            <a:spLocks noChangeArrowheads="1"/>
          </p:cNvSpPr>
          <p:nvPr/>
        </p:nvSpPr>
        <p:spPr bwMode="auto">
          <a:xfrm>
            <a:off x="5361484" y="5112346"/>
            <a:ext cx="158750" cy="160338"/>
          </a:xfrm>
          <a:prstGeom prst="rect">
            <a:avLst/>
          </a:prstGeom>
          <a:solidFill>
            <a:srgbClr val="00CCFF"/>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a:p>
        </p:txBody>
      </p:sp>
      <p:sp>
        <p:nvSpPr>
          <p:cNvPr id="28777" name="Rectangle 105"/>
          <p:cNvSpPr>
            <a:spLocks noChangeArrowheads="1"/>
          </p:cNvSpPr>
          <p:nvPr/>
        </p:nvSpPr>
        <p:spPr bwMode="auto">
          <a:xfrm>
            <a:off x="5588497" y="4998046"/>
            <a:ext cx="1773238"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0" u="none" strike="noStrike" cap="none" normalizeH="0" baseline="0" smtClean="0">
                <a:ln>
                  <a:noFill/>
                </a:ln>
                <a:solidFill>
                  <a:srgbClr val="000066"/>
                </a:solidFill>
                <a:effectLst/>
                <a:latin typeface="Calibri" pitchFamily="34" charset="0"/>
                <a:cs typeface="Arial" pitchFamily="34" charset="0"/>
              </a:rPr>
              <a:t>Servicio social</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78" name="Rectangle 106"/>
          <p:cNvSpPr>
            <a:spLocks noChangeArrowheads="1"/>
          </p:cNvSpPr>
          <p:nvPr/>
        </p:nvSpPr>
        <p:spPr bwMode="auto">
          <a:xfrm>
            <a:off x="1565772" y="5404644"/>
            <a:ext cx="171450" cy="158750"/>
          </a:xfrm>
          <a:prstGeom prst="rect">
            <a:avLst/>
          </a:prstGeom>
          <a:solidFill>
            <a:srgbClr val="558ED5"/>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a:p>
        </p:txBody>
      </p:sp>
      <p:sp>
        <p:nvSpPr>
          <p:cNvPr id="28779" name="Rectangle 107"/>
          <p:cNvSpPr>
            <a:spLocks noChangeArrowheads="1"/>
          </p:cNvSpPr>
          <p:nvPr/>
        </p:nvSpPr>
        <p:spPr bwMode="auto">
          <a:xfrm>
            <a:off x="1792784" y="5301456"/>
            <a:ext cx="28178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0" u="none" strike="noStrike" cap="none" normalizeH="0" baseline="0" smtClean="0">
                <a:ln>
                  <a:noFill/>
                </a:ln>
                <a:solidFill>
                  <a:srgbClr val="000066"/>
                </a:solidFill>
                <a:effectLst/>
                <a:latin typeface="Calibri" pitchFamily="34" charset="0"/>
                <a:cs typeface="Arial" pitchFamily="34" charset="0"/>
              </a:rPr>
              <a:t>Prácticas profesionales</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80" name="Rectangle 108"/>
          <p:cNvSpPr>
            <a:spLocks noChangeArrowheads="1"/>
          </p:cNvSpPr>
          <p:nvPr/>
        </p:nvSpPr>
        <p:spPr bwMode="auto">
          <a:xfrm>
            <a:off x="5361484" y="5404644"/>
            <a:ext cx="158750" cy="158750"/>
          </a:xfrm>
          <a:prstGeom prst="rect">
            <a:avLst/>
          </a:prstGeom>
          <a:solidFill>
            <a:srgbClr val="00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a:p>
        </p:txBody>
      </p:sp>
      <p:sp>
        <p:nvSpPr>
          <p:cNvPr id="28781" name="Rectangle 109"/>
          <p:cNvSpPr>
            <a:spLocks noChangeArrowheads="1"/>
          </p:cNvSpPr>
          <p:nvPr/>
        </p:nvSpPr>
        <p:spPr bwMode="auto">
          <a:xfrm>
            <a:off x="5588497" y="5301456"/>
            <a:ext cx="3124200"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0" u="none" strike="noStrike" cap="none" normalizeH="0" baseline="0" smtClean="0">
                <a:ln>
                  <a:noFill/>
                </a:ln>
                <a:solidFill>
                  <a:srgbClr val="000066"/>
                </a:solidFill>
                <a:effectLst/>
                <a:latin typeface="Calibri" pitchFamily="34" charset="0"/>
                <a:cs typeface="Arial" pitchFamily="34" charset="0"/>
              </a:rPr>
              <a:t>Residencias profesionales</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82" name="Rectangle 110"/>
          <p:cNvSpPr>
            <a:spLocks noChangeArrowheads="1"/>
          </p:cNvSpPr>
          <p:nvPr/>
        </p:nvSpPr>
        <p:spPr bwMode="auto">
          <a:xfrm>
            <a:off x="1565772" y="5692676"/>
            <a:ext cx="171450" cy="169863"/>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a:p>
        </p:txBody>
      </p:sp>
      <p:sp>
        <p:nvSpPr>
          <p:cNvPr id="28783" name="Rectangle 111"/>
          <p:cNvSpPr>
            <a:spLocks noChangeArrowheads="1"/>
          </p:cNvSpPr>
          <p:nvPr/>
        </p:nvSpPr>
        <p:spPr bwMode="auto">
          <a:xfrm>
            <a:off x="1792784" y="5589488"/>
            <a:ext cx="1000125"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0" u="none" strike="noStrike" cap="none" normalizeH="0" baseline="0" smtClean="0">
                <a:ln>
                  <a:noFill/>
                </a:ln>
                <a:solidFill>
                  <a:srgbClr val="000066"/>
                </a:solidFill>
                <a:effectLst/>
                <a:latin typeface="Calibri" pitchFamily="34" charset="0"/>
                <a:cs typeface="Arial" pitchFamily="34" charset="0"/>
              </a:rPr>
              <a:t>T o t a l</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27" name="126 Grupo"/>
          <p:cNvGrpSpPr/>
          <p:nvPr/>
        </p:nvGrpSpPr>
        <p:grpSpPr>
          <a:xfrm>
            <a:off x="1115616" y="1461096"/>
            <a:ext cx="6423304" cy="3480072"/>
            <a:chOff x="1414680" y="984350"/>
            <a:chExt cx="6423304" cy="3480072"/>
          </a:xfrm>
        </p:grpSpPr>
        <p:sp>
          <p:nvSpPr>
            <p:cNvPr id="28733" name="Freeform 61"/>
            <p:cNvSpPr>
              <a:spLocks noEditPoints="1"/>
            </p:cNvSpPr>
            <p:nvPr/>
          </p:nvSpPr>
          <p:spPr bwMode="auto">
            <a:xfrm>
              <a:off x="2975472" y="3475137"/>
              <a:ext cx="3055938" cy="488950"/>
            </a:xfrm>
            <a:custGeom>
              <a:avLst/>
              <a:gdLst/>
              <a:ahLst/>
              <a:cxnLst>
                <a:cxn ang="0">
                  <a:pos x="0" y="251"/>
                </a:cxn>
                <a:cxn ang="0">
                  <a:pos x="258" y="251"/>
                </a:cxn>
                <a:cxn ang="0">
                  <a:pos x="258" y="308"/>
                </a:cxn>
                <a:cxn ang="0">
                  <a:pos x="0" y="308"/>
                </a:cxn>
                <a:cxn ang="0">
                  <a:pos x="0" y="251"/>
                </a:cxn>
                <a:cxn ang="0">
                  <a:pos x="1668" y="0"/>
                </a:cxn>
                <a:cxn ang="0">
                  <a:pos x="1925" y="0"/>
                </a:cxn>
                <a:cxn ang="0">
                  <a:pos x="1925" y="308"/>
                </a:cxn>
                <a:cxn ang="0">
                  <a:pos x="1668" y="308"/>
                </a:cxn>
                <a:cxn ang="0">
                  <a:pos x="1668" y="0"/>
                </a:cxn>
              </a:cxnLst>
              <a:rect l="0" t="0" r="r" b="b"/>
              <a:pathLst>
                <a:path w="1925" h="308">
                  <a:moveTo>
                    <a:pt x="0" y="251"/>
                  </a:moveTo>
                  <a:lnTo>
                    <a:pt x="258" y="251"/>
                  </a:lnTo>
                  <a:lnTo>
                    <a:pt x="258" y="308"/>
                  </a:lnTo>
                  <a:lnTo>
                    <a:pt x="0" y="308"/>
                  </a:lnTo>
                  <a:lnTo>
                    <a:pt x="0" y="251"/>
                  </a:lnTo>
                  <a:close/>
                  <a:moveTo>
                    <a:pt x="1668" y="0"/>
                  </a:moveTo>
                  <a:lnTo>
                    <a:pt x="1925" y="0"/>
                  </a:lnTo>
                  <a:lnTo>
                    <a:pt x="1925" y="308"/>
                  </a:lnTo>
                  <a:lnTo>
                    <a:pt x="1668" y="308"/>
                  </a:lnTo>
                  <a:lnTo>
                    <a:pt x="1668" y="0"/>
                  </a:lnTo>
                  <a:close/>
                </a:path>
              </a:pathLst>
            </a:custGeom>
            <a:solidFill>
              <a:srgbClr val="7F7F7F"/>
            </a:solidFill>
            <a:ln w="9525">
              <a:no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28734" name="Freeform 62"/>
            <p:cNvSpPr>
              <a:spLocks noEditPoints="1"/>
            </p:cNvSpPr>
            <p:nvPr/>
          </p:nvSpPr>
          <p:spPr bwMode="auto">
            <a:xfrm>
              <a:off x="3385047" y="2735362"/>
              <a:ext cx="3055938" cy="1228725"/>
            </a:xfrm>
            <a:custGeom>
              <a:avLst/>
              <a:gdLst/>
              <a:ahLst/>
              <a:cxnLst>
                <a:cxn ang="0">
                  <a:pos x="0" y="330"/>
                </a:cxn>
                <a:cxn ang="0">
                  <a:pos x="257" y="330"/>
                </a:cxn>
                <a:cxn ang="0">
                  <a:pos x="257" y="774"/>
                </a:cxn>
                <a:cxn ang="0">
                  <a:pos x="0" y="774"/>
                </a:cxn>
                <a:cxn ang="0">
                  <a:pos x="0" y="330"/>
                </a:cxn>
                <a:cxn ang="0">
                  <a:pos x="1667" y="0"/>
                </a:cxn>
                <a:cxn ang="0">
                  <a:pos x="1925" y="0"/>
                </a:cxn>
                <a:cxn ang="0">
                  <a:pos x="1925" y="774"/>
                </a:cxn>
                <a:cxn ang="0">
                  <a:pos x="1667" y="774"/>
                </a:cxn>
                <a:cxn ang="0">
                  <a:pos x="1667" y="0"/>
                </a:cxn>
              </a:cxnLst>
              <a:rect l="0" t="0" r="r" b="b"/>
              <a:pathLst>
                <a:path w="1925" h="774">
                  <a:moveTo>
                    <a:pt x="0" y="330"/>
                  </a:moveTo>
                  <a:lnTo>
                    <a:pt x="257" y="330"/>
                  </a:lnTo>
                  <a:lnTo>
                    <a:pt x="257" y="774"/>
                  </a:lnTo>
                  <a:lnTo>
                    <a:pt x="0" y="774"/>
                  </a:lnTo>
                  <a:lnTo>
                    <a:pt x="0" y="330"/>
                  </a:lnTo>
                  <a:close/>
                  <a:moveTo>
                    <a:pt x="1667" y="0"/>
                  </a:moveTo>
                  <a:lnTo>
                    <a:pt x="1925" y="0"/>
                  </a:lnTo>
                  <a:lnTo>
                    <a:pt x="1925" y="774"/>
                  </a:lnTo>
                  <a:lnTo>
                    <a:pt x="1667" y="774"/>
                  </a:lnTo>
                  <a:lnTo>
                    <a:pt x="1667" y="0"/>
                  </a:lnTo>
                  <a:close/>
                </a:path>
              </a:pathLst>
            </a:custGeom>
            <a:solidFill>
              <a:srgbClr val="00CCFF"/>
            </a:solidFill>
            <a:ln w="9525">
              <a:no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28735" name="Freeform 63"/>
            <p:cNvSpPr>
              <a:spLocks noEditPoints="1"/>
            </p:cNvSpPr>
            <p:nvPr/>
          </p:nvSpPr>
          <p:spPr bwMode="auto">
            <a:xfrm>
              <a:off x="3793034" y="3429100"/>
              <a:ext cx="3057525" cy="534988"/>
            </a:xfrm>
            <a:custGeom>
              <a:avLst/>
              <a:gdLst/>
              <a:ahLst/>
              <a:cxnLst>
                <a:cxn ang="0">
                  <a:pos x="0" y="0"/>
                </a:cxn>
                <a:cxn ang="0">
                  <a:pos x="258" y="0"/>
                </a:cxn>
                <a:cxn ang="0">
                  <a:pos x="258" y="337"/>
                </a:cxn>
                <a:cxn ang="0">
                  <a:pos x="0" y="337"/>
                </a:cxn>
                <a:cxn ang="0">
                  <a:pos x="0" y="0"/>
                </a:cxn>
                <a:cxn ang="0">
                  <a:pos x="1668" y="93"/>
                </a:cxn>
                <a:cxn ang="0">
                  <a:pos x="1926" y="93"/>
                </a:cxn>
                <a:cxn ang="0">
                  <a:pos x="1926" y="337"/>
                </a:cxn>
                <a:cxn ang="0">
                  <a:pos x="1668" y="337"/>
                </a:cxn>
                <a:cxn ang="0">
                  <a:pos x="1668" y="93"/>
                </a:cxn>
              </a:cxnLst>
              <a:rect l="0" t="0" r="r" b="b"/>
              <a:pathLst>
                <a:path w="1926" h="337">
                  <a:moveTo>
                    <a:pt x="0" y="0"/>
                  </a:moveTo>
                  <a:lnTo>
                    <a:pt x="258" y="0"/>
                  </a:lnTo>
                  <a:lnTo>
                    <a:pt x="258" y="337"/>
                  </a:lnTo>
                  <a:lnTo>
                    <a:pt x="0" y="337"/>
                  </a:lnTo>
                  <a:lnTo>
                    <a:pt x="0" y="0"/>
                  </a:lnTo>
                  <a:close/>
                  <a:moveTo>
                    <a:pt x="1668" y="93"/>
                  </a:moveTo>
                  <a:lnTo>
                    <a:pt x="1926" y="93"/>
                  </a:lnTo>
                  <a:lnTo>
                    <a:pt x="1926" y="337"/>
                  </a:lnTo>
                  <a:lnTo>
                    <a:pt x="1668" y="337"/>
                  </a:lnTo>
                  <a:lnTo>
                    <a:pt x="1668" y="93"/>
                  </a:lnTo>
                  <a:close/>
                </a:path>
              </a:pathLst>
            </a:custGeom>
            <a:solidFill>
              <a:srgbClr val="558ED5"/>
            </a:solidFill>
            <a:ln w="9525">
              <a:no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28736" name="Freeform 64"/>
            <p:cNvSpPr>
              <a:spLocks noEditPoints="1"/>
            </p:cNvSpPr>
            <p:nvPr/>
          </p:nvSpPr>
          <p:spPr bwMode="auto">
            <a:xfrm>
              <a:off x="4202609" y="3475137"/>
              <a:ext cx="3055938" cy="488950"/>
            </a:xfrm>
            <a:custGeom>
              <a:avLst/>
              <a:gdLst/>
              <a:ahLst/>
              <a:cxnLst>
                <a:cxn ang="0">
                  <a:pos x="0" y="193"/>
                </a:cxn>
                <a:cxn ang="0">
                  <a:pos x="258" y="193"/>
                </a:cxn>
                <a:cxn ang="0">
                  <a:pos x="258" y="308"/>
                </a:cxn>
                <a:cxn ang="0">
                  <a:pos x="0" y="308"/>
                </a:cxn>
                <a:cxn ang="0">
                  <a:pos x="0" y="193"/>
                </a:cxn>
                <a:cxn ang="0">
                  <a:pos x="1668" y="0"/>
                </a:cxn>
                <a:cxn ang="0">
                  <a:pos x="1925" y="0"/>
                </a:cxn>
                <a:cxn ang="0">
                  <a:pos x="1925" y="308"/>
                </a:cxn>
                <a:cxn ang="0">
                  <a:pos x="1668" y="308"/>
                </a:cxn>
                <a:cxn ang="0">
                  <a:pos x="1668" y="0"/>
                </a:cxn>
              </a:cxnLst>
              <a:rect l="0" t="0" r="r" b="b"/>
              <a:pathLst>
                <a:path w="1925" h="308">
                  <a:moveTo>
                    <a:pt x="0" y="193"/>
                  </a:moveTo>
                  <a:lnTo>
                    <a:pt x="258" y="193"/>
                  </a:lnTo>
                  <a:lnTo>
                    <a:pt x="258" y="308"/>
                  </a:lnTo>
                  <a:lnTo>
                    <a:pt x="0" y="308"/>
                  </a:lnTo>
                  <a:lnTo>
                    <a:pt x="0" y="193"/>
                  </a:lnTo>
                  <a:close/>
                  <a:moveTo>
                    <a:pt x="1668" y="0"/>
                  </a:moveTo>
                  <a:lnTo>
                    <a:pt x="1925" y="0"/>
                  </a:lnTo>
                  <a:lnTo>
                    <a:pt x="1925" y="308"/>
                  </a:lnTo>
                  <a:lnTo>
                    <a:pt x="1668" y="308"/>
                  </a:lnTo>
                  <a:lnTo>
                    <a:pt x="1668" y="0"/>
                  </a:lnTo>
                  <a:close/>
                </a:path>
              </a:pathLst>
            </a:custGeom>
            <a:solidFill>
              <a:srgbClr val="00FFFF"/>
            </a:solidFill>
            <a:ln w="9525">
              <a:no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28737" name="Freeform 65"/>
            <p:cNvSpPr>
              <a:spLocks noEditPoints="1"/>
            </p:cNvSpPr>
            <p:nvPr/>
          </p:nvSpPr>
          <p:spPr bwMode="auto">
            <a:xfrm>
              <a:off x="4612184" y="1360587"/>
              <a:ext cx="3055938" cy="2603500"/>
            </a:xfrm>
            <a:custGeom>
              <a:avLst/>
              <a:gdLst/>
              <a:ahLst/>
              <a:cxnLst>
                <a:cxn ang="0">
                  <a:pos x="0" y="680"/>
                </a:cxn>
                <a:cxn ang="0">
                  <a:pos x="250" y="680"/>
                </a:cxn>
                <a:cxn ang="0">
                  <a:pos x="250" y="1640"/>
                </a:cxn>
                <a:cxn ang="0">
                  <a:pos x="0" y="1640"/>
                </a:cxn>
                <a:cxn ang="0">
                  <a:pos x="0" y="680"/>
                </a:cxn>
                <a:cxn ang="0">
                  <a:pos x="1667" y="0"/>
                </a:cxn>
                <a:cxn ang="0">
                  <a:pos x="1925" y="0"/>
                </a:cxn>
                <a:cxn ang="0">
                  <a:pos x="1925" y="1640"/>
                </a:cxn>
                <a:cxn ang="0">
                  <a:pos x="1667" y="1640"/>
                </a:cxn>
                <a:cxn ang="0">
                  <a:pos x="1667" y="0"/>
                </a:cxn>
              </a:cxnLst>
              <a:rect l="0" t="0" r="r" b="b"/>
              <a:pathLst>
                <a:path w="1925" h="1640">
                  <a:moveTo>
                    <a:pt x="0" y="680"/>
                  </a:moveTo>
                  <a:lnTo>
                    <a:pt x="250" y="680"/>
                  </a:lnTo>
                  <a:lnTo>
                    <a:pt x="250" y="1640"/>
                  </a:lnTo>
                  <a:lnTo>
                    <a:pt x="0" y="1640"/>
                  </a:lnTo>
                  <a:lnTo>
                    <a:pt x="0" y="680"/>
                  </a:lnTo>
                  <a:close/>
                  <a:moveTo>
                    <a:pt x="1667" y="0"/>
                  </a:moveTo>
                  <a:lnTo>
                    <a:pt x="1925" y="0"/>
                  </a:lnTo>
                  <a:lnTo>
                    <a:pt x="1925" y="1640"/>
                  </a:lnTo>
                  <a:lnTo>
                    <a:pt x="1667" y="1640"/>
                  </a:lnTo>
                  <a:lnTo>
                    <a:pt x="1667" y="0"/>
                  </a:lnTo>
                  <a:close/>
                </a:path>
              </a:pathLst>
            </a:custGeom>
            <a:solidFill>
              <a:srgbClr val="333399"/>
            </a:solidFill>
            <a:ln w="9525">
              <a:no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28738" name="Rectangle 66"/>
            <p:cNvSpPr>
              <a:spLocks noChangeArrowheads="1"/>
            </p:cNvSpPr>
            <p:nvPr/>
          </p:nvSpPr>
          <p:spPr bwMode="auto">
            <a:xfrm>
              <a:off x="2656384" y="1178025"/>
              <a:ext cx="12700" cy="2786063"/>
            </a:xfrm>
            <a:prstGeom prst="rect">
              <a:avLst/>
            </a:prstGeom>
            <a:solidFill>
              <a:srgbClr val="000000"/>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MX"/>
            </a:p>
          </p:txBody>
        </p:sp>
        <p:sp>
          <p:nvSpPr>
            <p:cNvPr id="28739" name="Freeform 67"/>
            <p:cNvSpPr>
              <a:spLocks noEditPoints="1"/>
            </p:cNvSpPr>
            <p:nvPr/>
          </p:nvSpPr>
          <p:spPr bwMode="auto">
            <a:xfrm>
              <a:off x="2577009" y="1178025"/>
              <a:ext cx="79375" cy="2797175"/>
            </a:xfrm>
            <a:custGeom>
              <a:avLst/>
              <a:gdLst/>
              <a:ahLst/>
              <a:cxnLst>
                <a:cxn ang="0">
                  <a:pos x="0" y="1755"/>
                </a:cxn>
                <a:cxn ang="0">
                  <a:pos x="50" y="1755"/>
                </a:cxn>
                <a:cxn ang="0">
                  <a:pos x="50" y="1762"/>
                </a:cxn>
                <a:cxn ang="0">
                  <a:pos x="0" y="1762"/>
                </a:cxn>
                <a:cxn ang="0">
                  <a:pos x="0" y="1755"/>
                </a:cxn>
                <a:cxn ang="0">
                  <a:pos x="0" y="1461"/>
                </a:cxn>
                <a:cxn ang="0">
                  <a:pos x="50" y="1461"/>
                </a:cxn>
                <a:cxn ang="0">
                  <a:pos x="50" y="1468"/>
                </a:cxn>
                <a:cxn ang="0">
                  <a:pos x="0" y="1468"/>
                </a:cxn>
                <a:cxn ang="0">
                  <a:pos x="0" y="1461"/>
                </a:cxn>
                <a:cxn ang="0">
                  <a:pos x="0" y="1168"/>
                </a:cxn>
                <a:cxn ang="0">
                  <a:pos x="50" y="1168"/>
                </a:cxn>
                <a:cxn ang="0">
                  <a:pos x="50" y="1175"/>
                </a:cxn>
                <a:cxn ang="0">
                  <a:pos x="0" y="1175"/>
                </a:cxn>
                <a:cxn ang="0">
                  <a:pos x="0" y="1168"/>
                </a:cxn>
                <a:cxn ang="0">
                  <a:pos x="0" y="881"/>
                </a:cxn>
                <a:cxn ang="0">
                  <a:pos x="50" y="881"/>
                </a:cxn>
                <a:cxn ang="0">
                  <a:pos x="50" y="888"/>
                </a:cxn>
                <a:cxn ang="0">
                  <a:pos x="0" y="888"/>
                </a:cxn>
                <a:cxn ang="0">
                  <a:pos x="0" y="881"/>
                </a:cxn>
                <a:cxn ang="0">
                  <a:pos x="0" y="587"/>
                </a:cxn>
                <a:cxn ang="0">
                  <a:pos x="50" y="587"/>
                </a:cxn>
                <a:cxn ang="0">
                  <a:pos x="50" y="594"/>
                </a:cxn>
                <a:cxn ang="0">
                  <a:pos x="0" y="594"/>
                </a:cxn>
                <a:cxn ang="0">
                  <a:pos x="0" y="587"/>
                </a:cxn>
                <a:cxn ang="0">
                  <a:pos x="0" y="294"/>
                </a:cxn>
                <a:cxn ang="0">
                  <a:pos x="50" y="294"/>
                </a:cxn>
                <a:cxn ang="0">
                  <a:pos x="50" y="301"/>
                </a:cxn>
                <a:cxn ang="0">
                  <a:pos x="0" y="301"/>
                </a:cxn>
                <a:cxn ang="0">
                  <a:pos x="0" y="294"/>
                </a:cxn>
                <a:cxn ang="0">
                  <a:pos x="0" y="0"/>
                </a:cxn>
                <a:cxn ang="0">
                  <a:pos x="50" y="0"/>
                </a:cxn>
                <a:cxn ang="0">
                  <a:pos x="50" y="7"/>
                </a:cxn>
                <a:cxn ang="0">
                  <a:pos x="0" y="7"/>
                </a:cxn>
                <a:cxn ang="0">
                  <a:pos x="0" y="0"/>
                </a:cxn>
              </a:cxnLst>
              <a:rect l="0" t="0" r="r" b="b"/>
              <a:pathLst>
                <a:path w="50" h="1762">
                  <a:moveTo>
                    <a:pt x="0" y="1755"/>
                  </a:moveTo>
                  <a:lnTo>
                    <a:pt x="50" y="1755"/>
                  </a:lnTo>
                  <a:lnTo>
                    <a:pt x="50" y="1762"/>
                  </a:lnTo>
                  <a:lnTo>
                    <a:pt x="0" y="1762"/>
                  </a:lnTo>
                  <a:lnTo>
                    <a:pt x="0" y="1755"/>
                  </a:lnTo>
                  <a:close/>
                  <a:moveTo>
                    <a:pt x="0" y="1461"/>
                  </a:moveTo>
                  <a:lnTo>
                    <a:pt x="50" y="1461"/>
                  </a:lnTo>
                  <a:lnTo>
                    <a:pt x="50" y="1468"/>
                  </a:lnTo>
                  <a:lnTo>
                    <a:pt x="0" y="1468"/>
                  </a:lnTo>
                  <a:lnTo>
                    <a:pt x="0" y="1461"/>
                  </a:lnTo>
                  <a:close/>
                  <a:moveTo>
                    <a:pt x="0" y="1168"/>
                  </a:moveTo>
                  <a:lnTo>
                    <a:pt x="50" y="1168"/>
                  </a:lnTo>
                  <a:lnTo>
                    <a:pt x="50" y="1175"/>
                  </a:lnTo>
                  <a:lnTo>
                    <a:pt x="0" y="1175"/>
                  </a:lnTo>
                  <a:lnTo>
                    <a:pt x="0" y="1168"/>
                  </a:lnTo>
                  <a:close/>
                  <a:moveTo>
                    <a:pt x="0" y="881"/>
                  </a:moveTo>
                  <a:lnTo>
                    <a:pt x="50" y="881"/>
                  </a:lnTo>
                  <a:lnTo>
                    <a:pt x="50" y="888"/>
                  </a:lnTo>
                  <a:lnTo>
                    <a:pt x="0" y="888"/>
                  </a:lnTo>
                  <a:lnTo>
                    <a:pt x="0" y="881"/>
                  </a:lnTo>
                  <a:close/>
                  <a:moveTo>
                    <a:pt x="0" y="587"/>
                  </a:moveTo>
                  <a:lnTo>
                    <a:pt x="50" y="587"/>
                  </a:lnTo>
                  <a:lnTo>
                    <a:pt x="50" y="594"/>
                  </a:lnTo>
                  <a:lnTo>
                    <a:pt x="0" y="594"/>
                  </a:lnTo>
                  <a:lnTo>
                    <a:pt x="0" y="587"/>
                  </a:lnTo>
                  <a:close/>
                  <a:moveTo>
                    <a:pt x="0" y="294"/>
                  </a:moveTo>
                  <a:lnTo>
                    <a:pt x="50" y="294"/>
                  </a:lnTo>
                  <a:lnTo>
                    <a:pt x="50" y="301"/>
                  </a:lnTo>
                  <a:lnTo>
                    <a:pt x="0" y="301"/>
                  </a:lnTo>
                  <a:lnTo>
                    <a:pt x="0" y="294"/>
                  </a:lnTo>
                  <a:close/>
                  <a:moveTo>
                    <a:pt x="0" y="0"/>
                  </a:moveTo>
                  <a:lnTo>
                    <a:pt x="50" y="0"/>
                  </a:lnTo>
                  <a:lnTo>
                    <a:pt x="50" y="7"/>
                  </a:lnTo>
                  <a:lnTo>
                    <a:pt x="0" y="7"/>
                  </a:lnTo>
                  <a:lnTo>
                    <a:pt x="0" y="0"/>
                  </a:lnTo>
                  <a:close/>
                </a:path>
              </a:pathLst>
            </a:custGeom>
            <a:solidFill>
              <a:srgbClr val="0000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28740" name="Rectangle 68"/>
            <p:cNvSpPr>
              <a:spLocks noChangeArrowheads="1"/>
            </p:cNvSpPr>
            <p:nvPr/>
          </p:nvSpPr>
          <p:spPr bwMode="auto">
            <a:xfrm>
              <a:off x="3100884" y="3543400"/>
              <a:ext cx="295275"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1" i="0" u="none" strike="noStrike" cap="none" normalizeH="0" baseline="0" smtClean="0">
                  <a:ln>
                    <a:noFill/>
                  </a:ln>
                  <a:solidFill>
                    <a:srgbClr val="000099"/>
                  </a:solidFill>
                  <a:effectLst/>
                  <a:latin typeface="Calibri" pitchFamily="34" charset="0"/>
                  <a:cs typeface="Arial" pitchFamily="34" charset="0"/>
                </a:rPr>
                <a:t>6</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41" name="Rectangle 69"/>
            <p:cNvSpPr>
              <a:spLocks noChangeArrowheads="1"/>
            </p:cNvSpPr>
            <p:nvPr/>
          </p:nvSpPr>
          <p:spPr bwMode="auto">
            <a:xfrm>
              <a:off x="5678984" y="3098900"/>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1" i="0" u="none" strike="noStrike" cap="none" normalizeH="0" baseline="0" smtClean="0">
                  <a:ln>
                    <a:noFill/>
                  </a:ln>
                  <a:solidFill>
                    <a:srgbClr val="000099"/>
                  </a:solidFill>
                  <a:effectLst/>
                  <a:latin typeface="Calibri" pitchFamily="34" charset="0"/>
                  <a:cs typeface="Arial" pitchFamily="34" charset="0"/>
                </a:rPr>
                <a:t>32</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42" name="Rectangle 70"/>
            <p:cNvSpPr>
              <a:spLocks noChangeArrowheads="1"/>
            </p:cNvSpPr>
            <p:nvPr/>
          </p:nvSpPr>
          <p:spPr bwMode="auto">
            <a:xfrm>
              <a:off x="3464422" y="2906812"/>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1" i="0" u="none" strike="noStrike" cap="none" normalizeH="0" baseline="0" smtClean="0">
                  <a:ln>
                    <a:noFill/>
                  </a:ln>
                  <a:solidFill>
                    <a:srgbClr val="000099"/>
                  </a:solidFill>
                  <a:effectLst/>
                  <a:latin typeface="Calibri" pitchFamily="34" charset="0"/>
                  <a:cs typeface="Arial" pitchFamily="34" charset="0"/>
                </a:rPr>
                <a:t>46</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43" name="Rectangle 71"/>
            <p:cNvSpPr>
              <a:spLocks noChangeArrowheads="1"/>
            </p:cNvSpPr>
            <p:nvPr/>
          </p:nvSpPr>
          <p:spPr bwMode="auto">
            <a:xfrm>
              <a:off x="6123484" y="2371825"/>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1" i="0" u="none" strike="noStrike" cap="none" normalizeH="0" baseline="0" smtClean="0">
                  <a:ln>
                    <a:noFill/>
                  </a:ln>
                  <a:solidFill>
                    <a:srgbClr val="000099"/>
                  </a:solidFill>
                  <a:effectLst/>
                  <a:latin typeface="Calibri" pitchFamily="34" charset="0"/>
                  <a:cs typeface="Arial" pitchFamily="34" charset="0"/>
                </a:rPr>
                <a:t>80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44" name="Rectangle 72"/>
            <p:cNvSpPr>
              <a:spLocks noChangeArrowheads="1"/>
            </p:cNvSpPr>
            <p:nvPr/>
          </p:nvSpPr>
          <p:spPr bwMode="auto">
            <a:xfrm>
              <a:off x="3827959" y="3110012"/>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1" i="0" u="none" strike="noStrike" cap="none" normalizeH="0" baseline="0" smtClean="0">
                  <a:ln>
                    <a:noFill/>
                  </a:ln>
                  <a:solidFill>
                    <a:srgbClr val="000099"/>
                  </a:solidFill>
                  <a:effectLst/>
                  <a:latin typeface="Calibri" pitchFamily="34" charset="0"/>
                  <a:cs typeface="Arial" pitchFamily="34" charset="0"/>
                </a:rPr>
                <a:t>35</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45" name="Rectangle 73"/>
            <p:cNvSpPr>
              <a:spLocks noChangeArrowheads="1"/>
            </p:cNvSpPr>
            <p:nvPr/>
          </p:nvSpPr>
          <p:spPr bwMode="auto">
            <a:xfrm>
              <a:off x="6520359" y="3281462"/>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1" i="0" u="none" strike="noStrike" cap="none" normalizeH="0" baseline="0" smtClean="0">
                  <a:ln>
                    <a:noFill/>
                  </a:ln>
                  <a:solidFill>
                    <a:srgbClr val="000099"/>
                  </a:solidFill>
                  <a:effectLst/>
                  <a:latin typeface="Calibri" pitchFamily="34" charset="0"/>
                  <a:cs typeface="Arial" pitchFamily="34" charset="0"/>
                </a:rPr>
                <a:t>25</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46" name="Rectangle 74"/>
            <p:cNvSpPr>
              <a:spLocks noChangeArrowheads="1"/>
            </p:cNvSpPr>
            <p:nvPr/>
          </p:nvSpPr>
          <p:spPr bwMode="auto">
            <a:xfrm>
              <a:off x="4281984" y="3486250"/>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1" i="0" u="none" strike="noStrike" cap="none" normalizeH="0" baseline="0" smtClean="0">
                  <a:ln>
                    <a:noFill/>
                  </a:ln>
                  <a:solidFill>
                    <a:srgbClr val="000099"/>
                  </a:solidFill>
                  <a:effectLst/>
                  <a:latin typeface="Calibri" pitchFamily="34" charset="0"/>
                  <a:cs typeface="Arial" pitchFamily="34" charset="0"/>
                </a:rPr>
                <a:t>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47" name="Rectangle 75"/>
            <p:cNvSpPr>
              <a:spLocks noChangeArrowheads="1"/>
            </p:cNvSpPr>
            <p:nvPr/>
          </p:nvSpPr>
          <p:spPr bwMode="auto">
            <a:xfrm>
              <a:off x="6918822" y="3156050"/>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1" i="0" u="none" strike="noStrike" cap="none" normalizeH="0" baseline="0" smtClean="0">
                  <a:ln>
                    <a:noFill/>
                  </a:ln>
                  <a:solidFill>
                    <a:srgbClr val="000099"/>
                  </a:solidFill>
                  <a:effectLst/>
                  <a:latin typeface="Calibri" pitchFamily="34" charset="0"/>
                  <a:cs typeface="Arial" pitchFamily="34" charset="0"/>
                </a:rPr>
                <a:t>32</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48" name="Rectangle 76"/>
            <p:cNvSpPr>
              <a:spLocks noChangeArrowheads="1"/>
            </p:cNvSpPr>
            <p:nvPr/>
          </p:nvSpPr>
          <p:spPr bwMode="auto">
            <a:xfrm>
              <a:off x="4680447" y="2132112"/>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1" i="0" u="none" strike="noStrike" cap="none" normalizeH="0" baseline="0" smtClean="0">
                  <a:ln>
                    <a:noFill/>
                  </a:ln>
                  <a:solidFill>
                    <a:srgbClr val="000099"/>
                  </a:solidFill>
                  <a:effectLst/>
                  <a:latin typeface="Calibri" pitchFamily="34" charset="0"/>
                  <a:cs typeface="Arial" pitchFamily="34" charset="0"/>
                </a:rPr>
                <a:t>99</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49" name="Rectangle 77"/>
            <p:cNvSpPr>
              <a:spLocks noChangeArrowheads="1"/>
            </p:cNvSpPr>
            <p:nvPr/>
          </p:nvSpPr>
          <p:spPr bwMode="auto">
            <a:xfrm>
              <a:off x="7247434" y="984350"/>
              <a:ext cx="590550"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1" i="0" u="none" strike="noStrike" cap="none" normalizeH="0" baseline="0" smtClean="0">
                  <a:ln>
                    <a:noFill/>
                  </a:ln>
                  <a:solidFill>
                    <a:srgbClr val="000099"/>
                  </a:solidFill>
                  <a:effectLst/>
                  <a:latin typeface="Calibri" pitchFamily="34" charset="0"/>
                  <a:cs typeface="Arial" pitchFamily="34" charset="0"/>
                </a:rPr>
                <a:t>169</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50" name="Rectangle 78"/>
            <p:cNvSpPr>
              <a:spLocks noChangeArrowheads="1"/>
            </p:cNvSpPr>
            <p:nvPr/>
          </p:nvSpPr>
          <p:spPr bwMode="auto">
            <a:xfrm>
              <a:off x="2270622" y="3792637"/>
              <a:ext cx="295275"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1" u="none" strike="noStrike" cap="none" normalizeH="0" baseline="0" smtClean="0">
                  <a:ln>
                    <a:noFill/>
                  </a:ln>
                  <a:solidFill>
                    <a:srgbClr val="595959"/>
                  </a:solidFill>
                  <a:effectLst/>
                  <a:latin typeface="Calibri" pitchFamily="34" charset="0"/>
                  <a:cs typeface="Arial" pitchFamily="34" charset="0"/>
                </a:rPr>
                <a:t>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51" name="Rectangle 79"/>
            <p:cNvSpPr>
              <a:spLocks noChangeArrowheads="1"/>
            </p:cNvSpPr>
            <p:nvPr/>
          </p:nvSpPr>
          <p:spPr bwMode="auto">
            <a:xfrm>
              <a:off x="2134097" y="3327500"/>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1" u="none" strike="noStrike" cap="none" normalizeH="0" baseline="0" smtClean="0">
                  <a:ln>
                    <a:noFill/>
                  </a:ln>
                  <a:solidFill>
                    <a:srgbClr val="595959"/>
                  </a:solidFill>
                  <a:effectLst/>
                  <a:latin typeface="Calibri" pitchFamily="34" charset="0"/>
                  <a:cs typeface="Arial" pitchFamily="34" charset="0"/>
                </a:rPr>
                <a:t>30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52" name="Rectangle 80"/>
            <p:cNvSpPr>
              <a:spLocks noChangeArrowheads="1"/>
            </p:cNvSpPr>
            <p:nvPr/>
          </p:nvSpPr>
          <p:spPr bwMode="auto">
            <a:xfrm>
              <a:off x="2134097" y="2860775"/>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1" u="none" strike="noStrike" cap="none" normalizeH="0" baseline="0" smtClean="0">
                  <a:ln>
                    <a:noFill/>
                  </a:ln>
                  <a:solidFill>
                    <a:srgbClr val="595959"/>
                  </a:solidFill>
                  <a:effectLst/>
                  <a:latin typeface="Calibri" pitchFamily="34" charset="0"/>
                  <a:cs typeface="Arial" pitchFamily="34" charset="0"/>
                </a:rPr>
                <a:t>60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53" name="Rectangle 81"/>
            <p:cNvSpPr>
              <a:spLocks noChangeArrowheads="1"/>
            </p:cNvSpPr>
            <p:nvPr/>
          </p:nvSpPr>
          <p:spPr bwMode="auto">
            <a:xfrm>
              <a:off x="2134097" y="2394050"/>
              <a:ext cx="442913"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1" u="none" strike="noStrike" cap="none" normalizeH="0" baseline="0" smtClean="0">
                  <a:ln>
                    <a:noFill/>
                  </a:ln>
                  <a:solidFill>
                    <a:srgbClr val="595959"/>
                  </a:solidFill>
                  <a:effectLst/>
                  <a:latin typeface="Calibri" pitchFamily="34" charset="0"/>
                  <a:cs typeface="Arial" pitchFamily="34" charset="0"/>
                </a:rPr>
                <a:t>90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54" name="Rectangle 82"/>
            <p:cNvSpPr>
              <a:spLocks noChangeArrowheads="1"/>
            </p:cNvSpPr>
            <p:nvPr/>
          </p:nvSpPr>
          <p:spPr bwMode="auto">
            <a:xfrm>
              <a:off x="1997572" y="1927325"/>
              <a:ext cx="590550"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1" u="none" strike="noStrike" cap="none" normalizeH="0" baseline="0" smtClean="0">
                  <a:ln>
                    <a:noFill/>
                  </a:ln>
                  <a:solidFill>
                    <a:srgbClr val="595959"/>
                  </a:solidFill>
                  <a:effectLst/>
                  <a:latin typeface="Calibri" pitchFamily="34" charset="0"/>
                  <a:cs typeface="Arial" pitchFamily="34" charset="0"/>
                </a:rPr>
                <a:t>120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55" name="Rectangle 83"/>
            <p:cNvSpPr>
              <a:spLocks noChangeArrowheads="1"/>
            </p:cNvSpPr>
            <p:nvPr/>
          </p:nvSpPr>
          <p:spPr bwMode="auto">
            <a:xfrm>
              <a:off x="1997572" y="1462187"/>
              <a:ext cx="590550"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1" u="none" strike="noStrike" cap="none" normalizeH="0" baseline="0" smtClean="0">
                  <a:ln>
                    <a:noFill/>
                  </a:ln>
                  <a:solidFill>
                    <a:srgbClr val="595959"/>
                  </a:solidFill>
                  <a:effectLst/>
                  <a:latin typeface="Calibri" pitchFamily="34" charset="0"/>
                  <a:cs typeface="Arial" pitchFamily="34" charset="0"/>
                </a:rPr>
                <a:t>150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56" name="Rectangle 84"/>
            <p:cNvSpPr>
              <a:spLocks noChangeArrowheads="1"/>
            </p:cNvSpPr>
            <p:nvPr/>
          </p:nvSpPr>
          <p:spPr bwMode="auto">
            <a:xfrm>
              <a:off x="1997572" y="1006575"/>
              <a:ext cx="590550" cy="4318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1" u="none" strike="noStrike" cap="none" normalizeH="0" baseline="0" smtClean="0">
                  <a:ln>
                    <a:noFill/>
                  </a:ln>
                  <a:solidFill>
                    <a:srgbClr val="595959"/>
                  </a:solidFill>
                  <a:effectLst/>
                  <a:latin typeface="Calibri" pitchFamily="34" charset="0"/>
                  <a:cs typeface="Arial" pitchFamily="34" charset="0"/>
                </a:rPr>
                <a:t>180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57" name="Rectangle 85"/>
            <p:cNvSpPr>
              <a:spLocks noChangeArrowheads="1"/>
            </p:cNvSpPr>
            <p:nvPr/>
          </p:nvSpPr>
          <p:spPr bwMode="auto">
            <a:xfrm rot="16200000">
              <a:off x="422646" y="2421604"/>
              <a:ext cx="22610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0" i="0" u="none" strike="noStrike" cap="none" normalizeH="0" baseline="0" dirty="0" smtClean="0">
                  <a:ln>
                    <a:noFill/>
                  </a:ln>
                  <a:solidFill>
                    <a:srgbClr val="000099"/>
                  </a:solidFill>
                  <a:effectLst/>
                  <a:latin typeface="Arial Rounded MT Bold" pitchFamily="34" charset="0"/>
                  <a:cs typeface="Arial" pitchFamily="34" charset="0"/>
                </a:rPr>
                <a:t>Número de Alumnos</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8784" name="Rectangle 112"/>
            <p:cNvSpPr>
              <a:spLocks noChangeArrowheads="1"/>
            </p:cNvSpPr>
            <p:nvPr/>
          </p:nvSpPr>
          <p:spPr bwMode="auto">
            <a:xfrm>
              <a:off x="3440609" y="4077072"/>
              <a:ext cx="817563"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0" u="none" strike="noStrike" cap="none" normalizeH="0" baseline="0" smtClean="0">
                  <a:ln>
                    <a:noFill/>
                  </a:ln>
                  <a:solidFill>
                    <a:srgbClr val="000090"/>
                  </a:solidFill>
                  <a:effectLst/>
                  <a:latin typeface="Arial Rounded MT Bold" pitchFamily="34" charset="0"/>
                  <a:cs typeface="Arial" pitchFamily="34" charset="0"/>
                </a:rPr>
                <a:t>2010</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85" name="Rectangle 113"/>
            <p:cNvSpPr>
              <a:spLocks noChangeArrowheads="1"/>
            </p:cNvSpPr>
            <p:nvPr/>
          </p:nvSpPr>
          <p:spPr bwMode="auto">
            <a:xfrm>
              <a:off x="6020297" y="4077072"/>
              <a:ext cx="817563"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2200" b="0" i="0" u="none" strike="noStrike" cap="none" normalizeH="0" baseline="0" smtClean="0">
                  <a:ln>
                    <a:noFill/>
                  </a:ln>
                  <a:solidFill>
                    <a:srgbClr val="000090"/>
                  </a:solidFill>
                  <a:effectLst/>
                  <a:latin typeface="Arial Rounded MT Bold" pitchFamily="34" charset="0"/>
                  <a:cs typeface="Arial" pitchFamily="34" charset="0"/>
                </a:rPr>
                <a:t>2011</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22" name="121 Conector recto"/>
            <p:cNvCxnSpPr/>
            <p:nvPr/>
          </p:nvCxnSpPr>
          <p:spPr>
            <a:xfrm>
              <a:off x="2668042" y="3967981"/>
              <a:ext cx="5000302"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125 Conector recto"/>
            <p:cNvCxnSpPr/>
            <p:nvPr/>
          </p:nvCxnSpPr>
          <p:spPr>
            <a:xfrm>
              <a:off x="5364088" y="3717032"/>
              <a:ext cx="0" cy="504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Imagen"/>
          <p:cNvPicPr>
            <a:picLocks noChangeAspect="1"/>
          </p:cNvPicPr>
          <p:nvPr/>
        </p:nvPicPr>
        <p:blipFill>
          <a:blip r:embed="rId2" cstate="screen">
            <a:extLst>
              <a:ext uri="{28A0092B-C50C-407E-A947-70E740481C1C}">
                <a14:useLocalDpi xmlns="" xmlns:a14="http://schemas.microsoft.com/office/drawing/2010/main" val="0"/>
              </a:ext>
            </a:extLst>
          </a:blip>
          <a:stretch>
            <a:fillRect/>
          </a:stretch>
        </p:blipFill>
        <p:spPr>
          <a:xfrm>
            <a:off x="323528" y="548680"/>
            <a:ext cx="6676962" cy="2808312"/>
          </a:xfrm>
          <a:prstGeom prst="rect">
            <a:avLst/>
          </a:prstGeom>
        </p:spPr>
      </p:pic>
      <p:sp>
        <p:nvSpPr>
          <p:cNvPr id="3" name="Rectangle 2"/>
          <p:cNvSpPr/>
          <p:nvPr/>
        </p:nvSpPr>
        <p:spPr>
          <a:xfrm>
            <a:off x="251520" y="3501008"/>
            <a:ext cx="7128792" cy="553998"/>
          </a:xfrm>
          <a:prstGeom prst="rect">
            <a:avLst/>
          </a:prstGeom>
        </p:spPr>
        <p:txBody>
          <a:bodyPr wrap="square">
            <a:spAutoFit/>
          </a:bodyPr>
          <a:lstStyle/>
          <a:p>
            <a:pPr algn="ctr"/>
            <a:r>
              <a:rPr lang="es-MX" sz="1600" b="1" dirty="0" smtClean="0">
                <a:solidFill>
                  <a:srgbClr val="FF0000"/>
                </a:solidFill>
                <a:latin typeface="Arial Rounded MT Bold"/>
                <a:cs typeface="Arial Rounded MT Bold"/>
                <a:sym typeface="Wingdings" pitchFamily="2" charset="2"/>
              </a:rPr>
              <a:t>MODULOS: </a:t>
            </a:r>
            <a:r>
              <a:rPr lang="es-MX" sz="1400" b="1" dirty="0" smtClean="0">
                <a:solidFill>
                  <a:srgbClr val="000090"/>
                </a:solidFill>
                <a:latin typeface="Arial Rounded MT Bold"/>
                <a:cs typeface="Arial Rounded MT Bold"/>
                <a:sym typeface="Wingdings" pitchFamily="2" charset="2"/>
              </a:rPr>
              <a:t>Compósitos, Concreto, Mat. Biodegradables, Mat. </a:t>
            </a:r>
            <a:r>
              <a:rPr lang="es-MX" sz="1400" b="1" dirty="0">
                <a:solidFill>
                  <a:srgbClr val="000090"/>
                </a:solidFill>
                <a:latin typeface="Arial Rounded MT Bold"/>
                <a:cs typeface="Arial Rounded MT Bold"/>
                <a:sym typeface="Wingdings" pitchFamily="2" charset="2"/>
              </a:rPr>
              <a:t>para el </a:t>
            </a:r>
            <a:r>
              <a:rPr lang="es-MX" sz="1400" b="1" dirty="0" smtClean="0">
                <a:solidFill>
                  <a:srgbClr val="000090"/>
                </a:solidFill>
                <a:latin typeface="Arial Rounded MT Bold"/>
                <a:cs typeface="Arial Rounded MT Bold"/>
                <a:sym typeface="Wingdings" pitchFamily="2" charset="2"/>
              </a:rPr>
              <a:t>Deporte, Biosensores e Introd. </a:t>
            </a:r>
            <a:r>
              <a:rPr lang="es-MX" sz="1400" b="1" dirty="0">
                <a:solidFill>
                  <a:srgbClr val="000090"/>
                </a:solidFill>
                <a:latin typeface="Arial Rounded MT Bold"/>
                <a:cs typeface="Arial Rounded MT Bold"/>
                <a:sym typeface="Wingdings" pitchFamily="2" charset="2"/>
              </a:rPr>
              <a:t>a la </a:t>
            </a:r>
            <a:r>
              <a:rPr lang="es-MX" sz="1400" b="1" dirty="0" smtClean="0">
                <a:solidFill>
                  <a:srgbClr val="000090"/>
                </a:solidFill>
                <a:latin typeface="Arial Rounded MT Bold"/>
                <a:cs typeface="Arial Rounded MT Bold"/>
                <a:sym typeface="Wingdings" pitchFamily="2" charset="2"/>
              </a:rPr>
              <a:t>Nanoescala, (</a:t>
            </a:r>
            <a:r>
              <a:rPr lang="es-MX" sz="1400" b="1" dirty="0">
                <a:solidFill>
                  <a:srgbClr val="FF0000"/>
                </a:solidFill>
                <a:latin typeface="Arial Rounded MT Bold"/>
                <a:cs typeface="Arial Rounded MT Bold"/>
                <a:sym typeface="Wingdings" pitchFamily="2" charset="2"/>
              </a:rPr>
              <a:t>6</a:t>
            </a:r>
            <a:r>
              <a:rPr lang="es-MX" sz="1400" b="1" dirty="0" smtClean="0">
                <a:solidFill>
                  <a:srgbClr val="FF0000"/>
                </a:solidFill>
                <a:latin typeface="Arial Rounded MT Bold"/>
                <a:cs typeface="Arial Rounded MT Bold"/>
                <a:sym typeface="Wingdings" pitchFamily="2" charset="2"/>
              </a:rPr>
              <a:t> modulos/40 hs cada uno</a:t>
            </a:r>
            <a:r>
              <a:rPr lang="es-MX" sz="1400" b="1" dirty="0" smtClean="0">
                <a:solidFill>
                  <a:srgbClr val="000090"/>
                </a:solidFill>
                <a:latin typeface="Arial Rounded MT Bold"/>
                <a:cs typeface="Arial Rounded MT Bold"/>
                <a:sym typeface="Wingdings" pitchFamily="2" charset="2"/>
              </a:rPr>
              <a:t>)</a:t>
            </a:r>
            <a:endParaRPr lang="es-MX" sz="1400" b="1" dirty="0">
              <a:solidFill>
                <a:srgbClr val="000090"/>
              </a:solidFill>
              <a:latin typeface="Arial Rounded MT Bold"/>
              <a:cs typeface="Arial Rounded MT Bold"/>
              <a:sym typeface="Wingdings" pitchFamily="2" charset="2"/>
            </a:endParaRPr>
          </a:p>
        </p:txBody>
      </p:sp>
      <p:sp>
        <p:nvSpPr>
          <p:cNvPr id="4" name="Rectangle 3"/>
          <p:cNvSpPr/>
          <p:nvPr/>
        </p:nvSpPr>
        <p:spPr>
          <a:xfrm>
            <a:off x="179512" y="4077072"/>
            <a:ext cx="8712968" cy="1107996"/>
          </a:xfrm>
          <a:prstGeom prst="rect">
            <a:avLst/>
          </a:prstGeom>
          <a:solidFill>
            <a:schemeClr val="accent1">
              <a:lumMod val="20000"/>
              <a:lumOff val="80000"/>
            </a:schemeClr>
          </a:solidFill>
          <a:ln>
            <a:solidFill>
              <a:srgbClr val="000090"/>
            </a:solidFill>
          </a:ln>
        </p:spPr>
        <p:txBody>
          <a:bodyPr wrap="square">
            <a:spAutoFit/>
          </a:bodyPr>
          <a:lstStyle/>
          <a:p>
            <a:pPr algn="ctr"/>
            <a:r>
              <a:rPr lang="es-MX" b="1" i="1" dirty="0" smtClean="0">
                <a:solidFill>
                  <a:srgbClr val="FF0000"/>
                </a:solidFill>
                <a:latin typeface="Arial Rounded MT Bold"/>
                <a:cs typeface="Arial Rounded MT Bold"/>
                <a:sym typeface="Wingdings" pitchFamily="2" charset="2"/>
              </a:rPr>
              <a:t>Nuevo León: </a:t>
            </a:r>
            <a:r>
              <a:rPr lang="es-MX" sz="1600" b="1" dirty="0">
                <a:solidFill>
                  <a:srgbClr val="000090"/>
                </a:solidFill>
                <a:latin typeface="Arial Rounded MT Bold"/>
                <a:cs typeface="Arial Rounded MT Bold"/>
                <a:sym typeface="Wingdings" pitchFamily="2" charset="2"/>
              </a:rPr>
              <a:t>Profesores y Alumnos de </a:t>
            </a:r>
            <a:r>
              <a:rPr lang="es-MX" sz="1600" b="1" dirty="0" smtClean="0">
                <a:solidFill>
                  <a:srgbClr val="000090"/>
                </a:solidFill>
                <a:latin typeface="Arial Rounded MT Bold"/>
                <a:cs typeface="Arial Rounded MT Bold"/>
                <a:sym typeface="Wingdings" pitchFamily="2" charset="2"/>
              </a:rPr>
              <a:t>Prepas de la UANL</a:t>
            </a:r>
          </a:p>
          <a:p>
            <a:pPr algn="ctr"/>
            <a:r>
              <a:rPr lang="es-MX" sz="1600" b="1" dirty="0" smtClean="0">
                <a:solidFill>
                  <a:srgbClr val="000090"/>
                </a:solidFill>
                <a:latin typeface="Arial Rounded MT Bold"/>
                <a:cs typeface="Arial Rounded MT Bold"/>
                <a:sym typeface="Wingdings" pitchFamily="2" charset="2"/>
              </a:rPr>
              <a:t>Inició 2011: </a:t>
            </a:r>
            <a:r>
              <a:rPr lang="es-MX" sz="1600" b="1" dirty="0">
                <a:solidFill>
                  <a:srgbClr val="000090"/>
                </a:solidFill>
                <a:latin typeface="Arial Rounded MT Bold"/>
                <a:cs typeface="Arial Rounded MT Bold"/>
                <a:sym typeface="Wingdings" pitchFamily="2" charset="2"/>
              </a:rPr>
              <a:t>55 </a:t>
            </a:r>
            <a:r>
              <a:rPr lang="es-MX" sz="1600" b="1" dirty="0" smtClean="0">
                <a:solidFill>
                  <a:srgbClr val="000090"/>
                </a:solidFill>
                <a:latin typeface="Arial Rounded MT Bold"/>
                <a:cs typeface="Arial Rounded MT Bold"/>
                <a:sym typeface="Wingdings" pitchFamily="2" charset="2"/>
              </a:rPr>
              <a:t>Maestros;  2,000 Estudiantes, </a:t>
            </a:r>
            <a:endParaRPr lang="es-MX" sz="1600" b="1" dirty="0">
              <a:solidFill>
                <a:srgbClr val="000090"/>
              </a:solidFill>
              <a:latin typeface="Arial Rounded MT Bold"/>
              <a:cs typeface="Arial Rounded MT Bold"/>
              <a:sym typeface="Wingdings" pitchFamily="2" charset="2"/>
            </a:endParaRPr>
          </a:p>
          <a:p>
            <a:pPr algn="ctr"/>
            <a:r>
              <a:rPr lang="es-MX" sz="1600" b="1" dirty="0" smtClean="0">
                <a:solidFill>
                  <a:srgbClr val="FF0000"/>
                </a:solidFill>
                <a:latin typeface="Arial Rounded MT Bold"/>
                <a:cs typeface="Arial Rounded MT Bold"/>
                <a:sym typeface="Wingdings" pitchFamily="2" charset="2"/>
              </a:rPr>
              <a:t>MODULOS: </a:t>
            </a:r>
            <a:r>
              <a:rPr lang="es-MX" sz="1600" b="1" dirty="0" smtClean="0">
                <a:solidFill>
                  <a:srgbClr val="000090"/>
                </a:solidFill>
                <a:latin typeface="Arial Rounded MT Bold"/>
                <a:cs typeface="Arial Rounded MT Bold"/>
                <a:sym typeface="Wingdings" pitchFamily="2" charset="2"/>
              </a:rPr>
              <a:t>Compósitos, Concreto, Biodegradables, Mat. </a:t>
            </a:r>
            <a:r>
              <a:rPr lang="es-MX" sz="1600" b="1" dirty="0">
                <a:solidFill>
                  <a:srgbClr val="000090"/>
                </a:solidFill>
                <a:latin typeface="Arial Rounded MT Bold"/>
                <a:cs typeface="Arial Rounded MT Bold"/>
                <a:sym typeface="Wingdings" pitchFamily="2" charset="2"/>
              </a:rPr>
              <a:t>para el </a:t>
            </a:r>
            <a:r>
              <a:rPr lang="es-MX" sz="1600" b="1" dirty="0" smtClean="0">
                <a:solidFill>
                  <a:srgbClr val="000090"/>
                </a:solidFill>
                <a:latin typeface="Arial Rounded MT Bold"/>
                <a:cs typeface="Arial Rounded MT Bold"/>
                <a:sym typeface="Wingdings" pitchFamily="2" charset="2"/>
              </a:rPr>
              <a:t>Deporte, Introd. </a:t>
            </a:r>
            <a:r>
              <a:rPr lang="es-MX" sz="1600" b="1" dirty="0">
                <a:solidFill>
                  <a:srgbClr val="000090"/>
                </a:solidFill>
                <a:latin typeface="Arial Rounded MT Bold"/>
                <a:cs typeface="Arial Rounded MT Bold"/>
                <a:sym typeface="Wingdings" pitchFamily="2" charset="2"/>
              </a:rPr>
              <a:t>a la </a:t>
            </a:r>
            <a:r>
              <a:rPr lang="es-MX" sz="1600" b="1" dirty="0" smtClean="0">
                <a:solidFill>
                  <a:srgbClr val="000090"/>
                </a:solidFill>
                <a:latin typeface="Arial Rounded MT Bold"/>
                <a:cs typeface="Arial Rounded MT Bold"/>
                <a:sym typeface="Wingdings" pitchFamily="2" charset="2"/>
              </a:rPr>
              <a:t>Nanoescala </a:t>
            </a:r>
            <a:r>
              <a:rPr lang="es-MX" sz="1600" b="1" dirty="0" smtClean="0">
                <a:solidFill>
                  <a:srgbClr val="FF0000"/>
                </a:solidFill>
                <a:latin typeface="Arial Rounded MT Bold"/>
                <a:cs typeface="Arial Rounded MT Bold"/>
                <a:sym typeface="Wingdings" pitchFamily="2" charset="2"/>
              </a:rPr>
              <a:t>(Apoyo I2T2/CONACyT)</a:t>
            </a:r>
            <a:endParaRPr lang="es-MX" sz="1600" b="1" dirty="0">
              <a:solidFill>
                <a:srgbClr val="FF0000"/>
              </a:solidFill>
              <a:latin typeface="Arial Rounded MT Bold"/>
              <a:cs typeface="Arial Rounded MT Bold"/>
              <a:sym typeface="Wingdings" pitchFamily="2" charset="2"/>
            </a:endParaRPr>
          </a:p>
        </p:txBody>
      </p:sp>
      <p:sp>
        <p:nvSpPr>
          <p:cNvPr id="5" name="TextBox 4"/>
          <p:cNvSpPr txBox="1"/>
          <p:nvPr/>
        </p:nvSpPr>
        <p:spPr>
          <a:xfrm>
            <a:off x="179512" y="5301208"/>
            <a:ext cx="8712968" cy="861774"/>
          </a:xfrm>
          <a:prstGeom prst="rect">
            <a:avLst/>
          </a:prstGeom>
          <a:solidFill>
            <a:schemeClr val="accent1">
              <a:lumMod val="20000"/>
              <a:lumOff val="80000"/>
            </a:schemeClr>
          </a:solidFill>
          <a:ln>
            <a:solidFill>
              <a:srgbClr val="000090"/>
            </a:solidFill>
          </a:ln>
        </p:spPr>
        <p:txBody>
          <a:bodyPr wrap="square" rtlCol="0">
            <a:spAutoFit/>
          </a:bodyPr>
          <a:lstStyle/>
          <a:p>
            <a:pPr algn="ctr"/>
            <a:r>
              <a:rPr lang="en-US" b="1" i="1" dirty="0">
                <a:solidFill>
                  <a:srgbClr val="FF0000"/>
                </a:solidFill>
                <a:latin typeface="Arial Rounded MT Bold"/>
                <a:cs typeface="Arial Rounded MT Bold"/>
              </a:rPr>
              <a:t>Puebla: </a:t>
            </a:r>
            <a:r>
              <a:rPr lang="en-US" sz="1600" b="1" dirty="0" err="1" smtClean="0">
                <a:solidFill>
                  <a:srgbClr val="000090"/>
                </a:solidFill>
                <a:latin typeface="Arial Rounded MT Bold"/>
                <a:cs typeface="Arial Rounded MT Bold"/>
              </a:rPr>
              <a:t>Profesores</a:t>
            </a:r>
            <a:r>
              <a:rPr lang="en-US" sz="1600" b="1" dirty="0" smtClean="0">
                <a:solidFill>
                  <a:srgbClr val="000090"/>
                </a:solidFill>
                <a:latin typeface="Arial Rounded MT Bold"/>
                <a:cs typeface="Arial Rounded MT Bold"/>
              </a:rPr>
              <a:t> y </a:t>
            </a:r>
            <a:r>
              <a:rPr lang="en-US" sz="1600" b="1" dirty="0" err="1" smtClean="0">
                <a:solidFill>
                  <a:srgbClr val="000090"/>
                </a:solidFill>
                <a:latin typeface="Arial Rounded MT Bold"/>
                <a:cs typeface="Arial Rounded MT Bold"/>
              </a:rPr>
              <a:t>Alumnos</a:t>
            </a:r>
            <a:r>
              <a:rPr lang="en-US" sz="1600" b="1" dirty="0" smtClean="0">
                <a:solidFill>
                  <a:srgbClr val="000090"/>
                </a:solidFill>
                <a:latin typeface="Arial Rounded MT Bold"/>
                <a:cs typeface="Arial Rounded MT Bold"/>
              </a:rPr>
              <a:t> de </a:t>
            </a:r>
            <a:r>
              <a:rPr lang="en-US" sz="1600" b="1" dirty="0" err="1" smtClean="0">
                <a:solidFill>
                  <a:srgbClr val="000090"/>
                </a:solidFill>
                <a:latin typeface="Arial Rounded MT Bold"/>
                <a:cs typeface="Arial Rounded MT Bold"/>
              </a:rPr>
              <a:t>Prepas</a:t>
            </a:r>
            <a:r>
              <a:rPr lang="en-US" sz="1600" b="1" dirty="0" smtClean="0">
                <a:solidFill>
                  <a:srgbClr val="000090"/>
                </a:solidFill>
                <a:latin typeface="Arial Rounded MT Bold"/>
                <a:cs typeface="Arial Rounded MT Bold"/>
              </a:rPr>
              <a:t> </a:t>
            </a:r>
            <a:r>
              <a:rPr lang="en-US" sz="1600" b="1" dirty="0">
                <a:solidFill>
                  <a:srgbClr val="000090"/>
                </a:solidFill>
                <a:latin typeface="Arial Rounded MT Bold"/>
                <a:cs typeface="Arial Rounded MT Bold"/>
              </a:rPr>
              <a:t>de la BUAP</a:t>
            </a:r>
          </a:p>
          <a:p>
            <a:pPr algn="ctr"/>
            <a:r>
              <a:rPr lang="en-US" sz="1600" b="1" dirty="0" err="1">
                <a:solidFill>
                  <a:srgbClr val="000090"/>
                </a:solidFill>
                <a:latin typeface="Arial Rounded MT Bold"/>
                <a:cs typeface="Arial Rounded MT Bold"/>
              </a:rPr>
              <a:t>Inició</a:t>
            </a:r>
            <a:r>
              <a:rPr lang="en-US" sz="1600" b="1" dirty="0">
                <a:solidFill>
                  <a:srgbClr val="000090"/>
                </a:solidFill>
                <a:latin typeface="Arial Rounded MT Bold"/>
                <a:cs typeface="Arial Rounded MT Bold"/>
              </a:rPr>
              <a:t> </a:t>
            </a:r>
            <a:r>
              <a:rPr lang="en-US" sz="1600" b="1" dirty="0" smtClean="0">
                <a:solidFill>
                  <a:srgbClr val="000090"/>
                </a:solidFill>
                <a:latin typeface="Arial Rounded MT Bold"/>
                <a:cs typeface="Arial Rounded MT Bold"/>
              </a:rPr>
              <a:t>2011: </a:t>
            </a:r>
            <a:r>
              <a:rPr lang="en-US" sz="1600" b="1" dirty="0">
                <a:solidFill>
                  <a:srgbClr val="000090"/>
                </a:solidFill>
                <a:latin typeface="Arial Rounded MT Bold"/>
                <a:cs typeface="Arial Rounded MT Bold"/>
              </a:rPr>
              <a:t>35 </a:t>
            </a:r>
            <a:r>
              <a:rPr lang="en-US" sz="1600" b="1" dirty="0" smtClean="0">
                <a:solidFill>
                  <a:srgbClr val="000090"/>
                </a:solidFill>
                <a:latin typeface="Arial Rounded MT Bold"/>
                <a:cs typeface="Arial Rounded MT Bold"/>
              </a:rPr>
              <a:t>Maestros y 1000 </a:t>
            </a:r>
            <a:r>
              <a:rPr lang="en-US" sz="1600" b="1" dirty="0" err="1" smtClean="0">
                <a:solidFill>
                  <a:srgbClr val="000090"/>
                </a:solidFill>
                <a:latin typeface="Arial Rounded MT Bold"/>
                <a:cs typeface="Arial Rounded MT Bold"/>
              </a:rPr>
              <a:t>Estudiantes</a:t>
            </a:r>
            <a:endParaRPr lang="en-US" sz="1600" b="1" dirty="0">
              <a:solidFill>
                <a:srgbClr val="000090"/>
              </a:solidFill>
              <a:latin typeface="Arial Rounded MT Bold"/>
              <a:cs typeface="Arial Rounded MT Bold"/>
            </a:endParaRPr>
          </a:p>
          <a:p>
            <a:pPr algn="ctr"/>
            <a:r>
              <a:rPr lang="en-US" sz="1600" b="1" dirty="0" smtClean="0">
                <a:solidFill>
                  <a:srgbClr val="000090"/>
                </a:solidFill>
                <a:latin typeface="Arial Rounded MT Bold"/>
                <a:cs typeface="Arial Rounded MT Bold"/>
              </a:rPr>
              <a:t> </a:t>
            </a:r>
            <a:r>
              <a:rPr lang="en-US" sz="1600" b="1" dirty="0" smtClean="0">
                <a:solidFill>
                  <a:srgbClr val="FF0000"/>
                </a:solidFill>
                <a:latin typeface="Arial Rounded MT Bold"/>
                <a:cs typeface="Arial Rounded MT Bold"/>
              </a:rPr>
              <a:t>MODULOS</a:t>
            </a:r>
            <a:r>
              <a:rPr lang="en-US" sz="1600" b="1" dirty="0">
                <a:solidFill>
                  <a:srgbClr val="FF0000"/>
                </a:solidFill>
                <a:latin typeface="Arial Rounded MT Bold"/>
                <a:cs typeface="Arial Rounded MT Bold"/>
              </a:rPr>
              <a:t>: </a:t>
            </a:r>
            <a:r>
              <a:rPr lang="es-MX" sz="1600" b="1" dirty="0">
                <a:solidFill>
                  <a:srgbClr val="000090"/>
                </a:solidFill>
                <a:latin typeface="Arial Rounded MT Bold"/>
                <a:cs typeface="Arial Rounded MT Bold"/>
                <a:sym typeface="Wingdings" pitchFamily="2" charset="2"/>
              </a:rPr>
              <a:t>Módulos: </a:t>
            </a:r>
            <a:r>
              <a:rPr lang="es-MX" sz="1600" b="1" dirty="0" smtClean="0">
                <a:solidFill>
                  <a:srgbClr val="000090"/>
                </a:solidFill>
                <a:latin typeface="Arial Rounded MT Bold"/>
                <a:cs typeface="Arial Rounded MT Bold"/>
                <a:sym typeface="Wingdings" pitchFamily="2" charset="2"/>
              </a:rPr>
              <a:t>Compósitos, Concreto</a:t>
            </a:r>
            <a:r>
              <a:rPr lang="es-MX" sz="1600" b="1" dirty="0">
                <a:solidFill>
                  <a:srgbClr val="000090"/>
                </a:solidFill>
                <a:latin typeface="Arial Rounded MT Bold"/>
                <a:cs typeface="Arial Rounded MT Bold"/>
                <a:sym typeface="Wingdings" pitchFamily="2" charset="2"/>
              </a:rPr>
              <a:t>, Biodegradables, </a:t>
            </a:r>
            <a:r>
              <a:rPr lang="es-MX" sz="1600" b="1" dirty="0" smtClean="0">
                <a:solidFill>
                  <a:srgbClr val="000090"/>
                </a:solidFill>
                <a:latin typeface="Arial Rounded MT Bold"/>
                <a:cs typeface="Arial Rounded MT Bold"/>
                <a:sym typeface="Wingdings" pitchFamily="2" charset="2"/>
              </a:rPr>
              <a:t>Mat. </a:t>
            </a:r>
            <a:r>
              <a:rPr lang="es-MX" sz="1600" b="1" dirty="0">
                <a:solidFill>
                  <a:srgbClr val="000090"/>
                </a:solidFill>
                <a:latin typeface="Arial Rounded MT Bold"/>
                <a:cs typeface="Arial Rounded MT Bold"/>
                <a:sym typeface="Wingdings" pitchFamily="2" charset="2"/>
              </a:rPr>
              <a:t>para el </a:t>
            </a:r>
            <a:r>
              <a:rPr lang="es-MX" sz="1600" b="1" dirty="0" smtClean="0">
                <a:solidFill>
                  <a:srgbClr val="000090"/>
                </a:solidFill>
                <a:latin typeface="Arial Rounded MT Bold"/>
                <a:cs typeface="Arial Rounded MT Bold"/>
                <a:sym typeface="Wingdings" pitchFamily="2" charset="2"/>
              </a:rPr>
              <a:t>Deporte</a:t>
            </a:r>
            <a:endParaRPr lang="es-MX" sz="1600" b="1" dirty="0">
              <a:solidFill>
                <a:srgbClr val="000090"/>
              </a:solidFill>
              <a:latin typeface="Arial Rounded MT Bold"/>
              <a:cs typeface="Arial Rounded MT Bold"/>
              <a:sym typeface="Wingdings" pitchFamily="2" charset="2"/>
            </a:endParaRPr>
          </a:p>
        </p:txBody>
      </p:sp>
      <p:sp>
        <p:nvSpPr>
          <p:cNvPr id="6" name="TextBox 5"/>
          <p:cNvSpPr txBox="1"/>
          <p:nvPr/>
        </p:nvSpPr>
        <p:spPr>
          <a:xfrm>
            <a:off x="1187624" y="980728"/>
            <a:ext cx="1544012" cy="400110"/>
          </a:xfrm>
          <a:prstGeom prst="rect">
            <a:avLst/>
          </a:prstGeom>
          <a:noFill/>
        </p:spPr>
        <p:txBody>
          <a:bodyPr wrap="none" rtlCol="0">
            <a:spAutoFit/>
          </a:bodyPr>
          <a:lstStyle/>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a:cs typeface="Arial Rounded MT Bold"/>
              </a:rPr>
              <a:t>Chihuahua</a:t>
            </a:r>
            <a:endPar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a:cs typeface="Arial Rounded MT Bold"/>
            </a:endParaRPr>
          </a:p>
        </p:txBody>
      </p:sp>
      <p:pic>
        <p:nvPicPr>
          <p:cNvPr id="7" name="Picture 3" descr="MWM logo"/>
          <p:cNvPicPr>
            <a:picLocks noChangeAspect="1" noChangeArrowheads="1"/>
          </p:cNvPicPr>
          <p:nvPr/>
        </p:nvPicPr>
        <p:blipFill>
          <a:blip r:embed="rId3" cstate="screen">
            <a:clrChange>
              <a:clrFrom>
                <a:srgbClr val="FEFEFE"/>
              </a:clrFrom>
              <a:clrTo>
                <a:srgbClr val="FEFEFE">
                  <a:alpha val="0"/>
                </a:srgbClr>
              </a:clrTo>
            </a:clrChange>
          </a:blip>
          <a:srcRect/>
          <a:stretch>
            <a:fillRect/>
          </a:stretch>
        </p:blipFill>
        <p:spPr bwMode="auto">
          <a:xfrm>
            <a:off x="7380312" y="-27384"/>
            <a:ext cx="1691680" cy="647614"/>
          </a:xfrm>
          <a:prstGeom prst="rect">
            <a:avLst/>
          </a:prstGeom>
          <a:noFill/>
          <a:ln w="9525">
            <a:noFill/>
            <a:miter lim="800000"/>
            <a:headEnd/>
            <a:tailEnd/>
          </a:ln>
        </p:spPr>
      </p:pic>
      <p:sp>
        <p:nvSpPr>
          <p:cNvPr id="8" name="Rectangle 7"/>
          <p:cNvSpPr/>
          <p:nvPr/>
        </p:nvSpPr>
        <p:spPr>
          <a:xfrm>
            <a:off x="1895339" y="35332"/>
            <a:ext cx="5468164" cy="461665"/>
          </a:xfrm>
          <a:prstGeom prst="rect">
            <a:avLst/>
          </a:prstGeom>
        </p:spPr>
        <p:txBody>
          <a:bodyPr wrap="none">
            <a:spAutoFit/>
          </a:bodyPr>
          <a:lstStyle/>
          <a:p>
            <a:pPr algn="ctr"/>
            <a:r>
              <a:rPr lang="es-MX" sz="2400" b="1" dirty="0">
                <a:solidFill>
                  <a:srgbClr val="000000"/>
                </a:solidFill>
                <a:latin typeface="Arial Rounded MT Bold"/>
                <a:cs typeface="Arial Rounded MT Bold"/>
              </a:rPr>
              <a:t>Módulos el Mundo de los Materiales</a:t>
            </a:r>
          </a:p>
        </p:txBody>
      </p:sp>
      <p:sp>
        <p:nvSpPr>
          <p:cNvPr id="9" name="TextBox 8"/>
          <p:cNvSpPr txBox="1"/>
          <p:nvPr/>
        </p:nvSpPr>
        <p:spPr>
          <a:xfrm>
            <a:off x="7236296" y="692696"/>
            <a:ext cx="1736373" cy="2893100"/>
          </a:xfrm>
          <a:prstGeom prst="rect">
            <a:avLst/>
          </a:prstGeom>
          <a:solidFill>
            <a:schemeClr val="accent1">
              <a:lumMod val="20000"/>
              <a:lumOff val="80000"/>
            </a:schemeClr>
          </a:solidFill>
          <a:ln>
            <a:solidFill>
              <a:srgbClr val="000090"/>
            </a:solidFill>
          </a:ln>
        </p:spPr>
        <p:txBody>
          <a:bodyPr wrap="none" rtlCol="0">
            <a:spAutoFit/>
          </a:bodyPr>
          <a:lstStyle/>
          <a:p>
            <a:pPr marL="285750" indent="-285750">
              <a:buFont typeface="Wingdings" charset="2"/>
              <a:buChar char="²"/>
            </a:pPr>
            <a:r>
              <a:rPr lang="en-US" sz="1400" dirty="0" smtClean="0">
                <a:solidFill>
                  <a:srgbClr val="000090"/>
                </a:solidFill>
                <a:latin typeface="Arial Rounded MT Bold"/>
                <a:cs typeface="Arial Rounded MT Bold"/>
              </a:rPr>
              <a:t>Chihuahua</a:t>
            </a:r>
          </a:p>
          <a:p>
            <a:pPr marL="285750" indent="-285750">
              <a:buFont typeface="Wingdings" charset="2"/>
              <a:buChar char="²"/>
            </a:pPr>
            <a:r>
              <a:rPr lang="en-US" sz="1400" dirty="0" err="1" smtClean="0">
                <a:solidFill>
                  <a:srgbClr val="000090"/>
                </a:solidFill>
                <a:latin typeface="Arial Rounded MT Bold"/>
                <a:cs typeface="Arial Rounded MT Bold"/>
              </a:rPr>
              <a:t>Juárez</a:t>
            </a:r>
            <a:endParaRPr lang="en-US" sz="1400" dirty="0" smtClean="0">
              <a:solidFill>
                <a:srgbClr val="000090"/>
              </a:solidFill>
              <a:latin typeface="Arial Rounded MT Bold"/>
              <a:cs typeface="Arial Rounded MT Bold"/>
            </a:endParaRPr>
          </a:p>
          <a:p>
            <a:pPr marL="285750" indent="-285750">
              <a:buFont typeface="Wingdings" charset="2"/>
              <a:buChar char="²"/>
            </a:pPr>
            <a:r>
              <a:rPr lang="en-US" sz="1400" dirty="0" smtClean="0">
                <a:solidFill>
                  <a:srgbClr val="000090"/>
                </a:solidFill>
                <a:latin typeface="Arial Rounded MT Bold"/>
                <a:cs typeface="Arial Rounded MT Bold"/>
              </a:rPr>
              <a:t>Casas </a:t>
            </a:r>
            <a:r>
              <a:rPr lang="en-US" sz="1400" dirty="0" err="1" smtClean="0">
                <a:solidFill>
                  <a:srgbClr val="000090"/>
                </a:solidFill>
                <a:latin typeface="Arial Rounded MT Bold"/>
                <a:cs typeface="Arial Rounded MT Bold"/>
              </a:rPr>
              <a:t>Grdes</a:t>
            </a:r>
            <a:endParaRPr lang="en-US" sz="1400" dirty="0" smtClean="0">
              <a:solidFill>
                <a:srgbClr val="000090"/>
              </a:solidFill>
              <a:latin typeface="Arial Rounded MT Bold"/>
              <a:cs typeface="Arial Rounded MT Bold"/>
            </a:endParaRPr>
          </a:p>
          <a:p>
            <a:pPr marL="285750" indent="-285750">
              <a:buFont typeface="Wingdings" charset="2"/>
              <a:buChar char="²"/>
            </a:pPr>
            <a:r>
              <a:rPr lang="en-US" sz="1400" dirty="0" smtClean="0">
                <a:solidFill>
                  <a:srgbClr val="000090"/>
                </a:solidFill>
                <a:latin typeface="Arial Rounded MT Bold"/>
                <a:cs typeface="Arial Rounded MT Bold"/>
              </a:rPr>
              <a:t>Guerrero</a:t>
            </a:r>
          </a:p>
          <a:p>
            <a:pPr marL="285750" indent="-285750">
              <a:buFont typeface="Wingdings" charset="2"/>
              <a:buChar char="²"/>
            </a:pPr>
            <a:r>
              <a:rPr lang="en-US" sz="1400" dirty="0" err="1" smtClean="0">
                <a:solidFill>
                  <a:srgbClr val="000090"/>
                </a:solidFill>
                <a:latin typeface="Arial Rounded MT Bold"/>
                <a:cs typeface="Arial Rounded MT Bold"/>
              </a:rPr>
              <a:t>Meoqui</a:t>
            </a:r>
            <a:endParaRPr lang="en-US" sz="1400" dirty="0" smtClean="0">
              <a:solidFill>
                <a:srgbClr val="000090"/>
              </a:solidFill>
              <a:latin typeface="Arial Rounded MT Bold"/>
              <a:cs typeface="Arial Rounded MT Bold"/>
            </a:endParaRPr>
          </a:p>
          <a:p>
            <a:pPr marL="285750" indent="-285750">
              <a:buFont typeface="Wingdings" charset="2"/>
              <a:buChar char="²"/>
            </a:pPr>
            <a:r>
              <a:rPr lang="en-US" sz="1400" dirty="0" err="1" smtClean="0">
                <a:solidFill>
                  <a:srgbClr val="000090"/>
                </a:solidFill>
                <a:latin typeface="Arial Rounded MT Bold"/>
                <a:cs typeface="Arial Rounded MT Bold"/>
              </a:rPr>
              <a:t>Delicias</a:t>
            </a:r>
            <a:endParaRPr lang="en-US" sz="1400" dirty="0" smtClean="0">
              <a:solidFill>
                <a:srgbClr val="000090"/>
              </a:solidFill>
              <a:latin typeface="Arial Rounded MT Bold"/>
              <a:cs typeface="Arial Rounded MT Bold"/>
            </a:endParaRPr>
          </a:p>
          <a:p>
            <a:pPr marL="285750" indent="-285750">
              <a:buFont typeface="Wingdings" charset="2"/>
              <a:buChar char="²"/>
            </a:pPr>
            <a:r>
              <a:rPr lang="en-US" sz="1400" dirty="0" err="1" smtClean="0">
                <a:solidFill>
                  <a:srgbClr val="000090"/>
                </a:solidFill>
                <a:latin typeface="Arial Rounded MT Bold"/>
                <a:cs typeface="Arial Rounded MT Bold"/>
              </a:rPr>
              <a:t>Parral</a:t>
            </a:r>
            <a:endParaRPr lang="en-US" sz="1400" dirty="0" smtClean="0">
              <a:solidFill>
                <a:srgbClr val="000090"/>
              </a:solidFill>
              <a:latin typeface="Arial Rounded MT Bold"/>
              <a:cs typeface="Arial Rounded MT Bold"/>
            </a:endParaRPr>
          </a:p>
          <a:p>
            <a:pPr marL="285750" indent="-285750">
              <a:buFont typeface="Wingdings" charset="2"/>
              <a:buChar char="²"/>
            </a:pPr>
            <a:r>
              <a:rPr lang="en-US" sz="1400" dirty="0" smtClean="0">
                <a:solidFill>
                  <a:srgbClr val="000090"/>
                </a:solidFill>
                <a:latin typeface="Arial Rounded MT Bold"/>
                <a:cs typeface="Arial Rounded MT Bold"/>
              </a:rPr>
              <a:t>S. </a:t>
            </a:r>
            <a:r>
              <a:rPr lang="en-US" sz="1400" dirty="0" err="1" smtClean="0">
                <a:solidFill>
                  <a:srgbClr val="000090"/>
                </a:solidFill>
                <a:latin typeface="Arial Rounded MT Bold"/>
                <a:cs typeface="Arial Rounded MT Bold"/>
              </a:rPr>
              <a:t>Juanito</a:t>
            </a:r>
            <a:endParaRPr lang="en-US" sz="1400" dirty="0" smtClean="0">
              <a:solidFill>
                <a:srgbClr val="000090"/>
              </a:solidFill>
              <a:latin typeface="Arial Rounded MT Bold"/>
              <a:cs typeface="Arial Rounded MT Bold"/>
            </a:endParaRPr>
          </a:p>
          <a:p>
            <a:pPr marL="285750" indent="-285750">
              <a:buFont typeface="Wingdings" charset="2"/>
              <a:buChar char="²"/>
            </a:pPr>
            <a:r>
              <a:rPr lang="en-US" sz="1400" dirty="0" smtClean="0">
                <a:solidFill>
                  <a:srgbClr val="000090"/>
                </a:solidFill>
                <a:latin typeface="Arial Rounded MT Bold"/>
                <a:cs typeface="Arial Rounded MT Bold"/>
              </a:rPr>
              <a:t>La Junta</a:t>
            </a:r>
          </a:p>
          <a:p>
            <a:pPr marL="285750" indent="-285750">
              <a:buFont typeface="Wingdings" charset="2"/>
              <a:buChar char="²"/>
            </a:pPr>
            <a:r>
              <a:rPr lang="en-US" sz="1400" dirty="0" err="1" smtClean="0">
                <a:solidFill>
                  <a:srgbClr val="000090"/>
                </a:solidFill>
                <a:latin typeface="Arial Rounded MT Bold"/>
                <a:cs typeface="Arial Rounded MT Bold"/>
              </a:rPr>
              <a:t>Cuauhtemoc</a:t>
            </a:r>
            <a:endParaRPr lang="en-US" sz="1400" dirty="0" smtClean="0">
              <a:solidFill>
                <a:srgbClr val="000090"/>
              </a:solidFill>
              <a:latin typeface="Arial Rounded MT Bold"/>
              <a:cs typeface="Arial Rounded MT Bold"/>
            </a:endParaRPr>
          </a:p>
          <a:p>
            <a:pPr marL="285750" indent="-285750">
              <a:buFont typeface="Wingdings" charset="2"/>
              <a:buChar char="²"/>
            </a:pPr>
            <a:r>
              <a:rPr lang="en-US" sz="1400" dirty="0" smtClean="0">
                <a:solidFill>
                  <a:srgbClr val="000090"/>
                </a:solidFill>
                <a:latin typeface="Arial Rounded MT Bold"/>
                <a:cs typeface="Arial Rounded MT Bold"/>
              </a:rPr>
              <a:t>Valle del Oro</a:t>
            </a:r>
          </a:p>
          <a:p>
            <a:pPr marL="285750" indent="-285750">
              <a:buFont typeface="Wingdings" charset="2"/>
              <a:buChar char="²"/>
            </a:pPr>
            <a:r>
              <a:rPr lang="en-US" sz="1400" dirty="0" smtClean="0">
                <a:solidFill>
                  <a:srgbClr val="000090"/>
                </a:solidFill>
                <a:latin typeface="Arial Rounded MT Bold"/>
                <a:cs typeface="Arial Rounded MT Bold"/>
              </a:rPr>
              <a:t>Jimenez</a:t>
            </a:r>
          </a:p>
          <a:p>
            <a:pPr marL="285750" indent="-285750">
              <a:buFont typeface="Wingdings" charset="2"/>
              <a:buChar char="²"/>
            </a:pPr>
            <a:r>
              <a:rPr lang="en-US" sz="1400" dirty="0" smtClean="0">
                <a:solidFill>
                  <a:srgbClr val="000090"/>
                </a:solidFill>
                <a:latin typeface="Arial Rounded MT Bold"/>
                <a:cs typeface="Arial Rounded MT Bold"/>
              </a:rPr>
              <a:t>S. </a:t>
            </a:r>
            <a:r>
              <a:rPr lang="en-US" sz="1400" dirty="0" err="1" smtClean="0">
                <a:solidFill>
                  <a:srgbClr val="000090"/>
                </a:solidFill>
                <a:latin typeface="Arial Rounded MT Bold"/>
                <a:cs typeface="Arial Rounded MT Bold"/>
              </a:rPr>
              <a:t>Fco</a:t>
            </a:r>
            <a:r>
              <a:rPr lang="en-US" sz="1400" dirty="0" smtClean="0">
                <a:solidFill>
                  <a:srgbClr val="000090"/>
                </a:solidFill>
                <a:latin typeface="Arial Rounded MT Bold"/>
                <a:cs typeface="Arial Rounded MT Bold"/>
              </a:rPr>
              <a:t>. del Oro</a:t>
            </a:r>
            <a:endParaRPr lang="en-US" sz="1400" dirty="0">
              <a:solidFill>
                <a:srgbClr val="000090"/>
              </a:solidFill>
              <a:latin typeface="Arial Rounded MT Bold"/>
              <a:cs typeface="Arial Rounded MT Bold"/>
            </a:endParaRPr>
          </a:p>
        </p:txBody>
      </p:sp>
      <p:sp>
        <p:nvSpPr>
          <p:cNvPr id="10" name="TextBox 9"/>
          <p:cNvSpPr txBox="1"/>
          <p:nvPr/>
        </p:nvSpPr>
        <p:spPr>
          <a:xfrm>
            <a:off x="2123728" y="6309320"/>
            <a:ext cx="5256584" cy="400110"/>
          </a:xfrm>
          <a:prstGeom prst="rect">
            <a:avLst/>
          </a:prstGeom>
          <a:solidFill>
            <a:schemeClr val="accent5">
              <a:lumMod val="20000"/>
              <a:lumOff val="80000"/>
            </a:schemeClr>
          </a:solidFill>
          <a:ln w="25400">
            <a:solidFill>
              <a:srgbClr val="000090">
                <a:alpha val="96000"/>
              </a:srgbClr>
            </a:solidFill>
          </a:ln>
        </p:spPr>
        <p:txBody>
          <a:bodyPr wrap="square" rtlCol="0">
            <a:spAutoFit/>
          </a:bodyPr>
          <a:lstStyle/>
          <a:p>
            <a:r>
              <a:rPr lang="en-US" sz="2000" b="1" i="1" dirty="0" err="1" smtClean="0">
                <a:solidFill>
                  <a:srgbClr val="FF0000"/>
                </a:solidFill>
                <a:latin typeface="Arial Rounded MT Bold"/>
                <a:cs typeface="Arial Rounded MT Bold"/>
              </a:rPr>
              <a:t>Totales</a:t>
            </a:r>
            <a:r>
              <a:rPr lang="en-US" sz="2000" b="1" i="1" dirty="0" smtClean="0">
                <a:solidFill>
                  <a:srgbClr val="FF0000"/>
                </a:solidFill>
                <a:latin typeface="Arial Rounded MT Bold"/>
                <a:cs typeface="Arial Rounded MT Bold"/>
              </a:rPr>
              <a:t>:</a:t>
            </a:r>
            <a:r>
              <a:rPr lang="en-US" b="1" i="1" dirty="0" smtClean="0">
                <a:solidFill>
                  <a:srgbClr val="FF0000"/>
                </a:solidFill>
                <a:latin typeface="Arial Rounded MT Bold"/>
                <a:cs typeface="Arial Rounded MT Bold"/>
              </a:rPr>
              <a:t> </a:t>
            </a:r>
            <a:r>
              <a:rPr lang="en-US" i="1" dirty="0">
                <a:solidFill>
                  <a:srgbClr val="FF0000"/>
                </a:solidFill>
                <a:latin typeface="Arial Rounded MT Bold"/>
                <a:cs typeface="Arial Rounded MT Bold"/>
              </a:rPr>
              <a:t>493 </a:t>
            </a:r>
            <a:r>
              <a:rPr lang="en-US" i="1" dirty="0" err="1" smtClean="0">
                <a:solidFill>
                  <a:srgbClr val="FF0000"/>
                </a:solidFill>
                <a:latin typeface="Arial Rounded MT Bold"/>
                <a:cs typeface="Arial Rounded MT Bold"/>
              </a:rPr>
              <a:t>Profesores</a:t>
            </a:r>
            <a:r>
              <a:rPr lang="en-US" i="1" dirty="0" smtClean="0">
                <a:solidFill>
                  <a:srgbClr val="FF0000"/>
                </a:solidFill>
                <a:latin typeface="Arial Rounded MT Bold"/>
                <a:cs typeface="Arial Rounded MT Bold"/>
              </a:rPr>
              <a:t> y 11, 285 </a:t>
            </a:r>
            <a:r>
              <a:rPr lang="en-US" i="1" dirty="0" err="1" smtClean="0">
                <a:solidFill>
                  <a:srgbClr val="FF0000"/>
                </a:solidFill>
                <a:latin typeface="Arial Rounded MT Bold"/>
                <a:cs typeface="Arial Rounded MT Bold"/>
              </a:rPr>
              <a:t>Alumnos</a:t>
            </a:r>
            <a:endParaRPr lang="en-US" i="1" dirty="0" smtClean="0">
              <a:solidFill>
                <a:srgbClr val="FF0000"/>
              </a:solidFill>
              <a:latin typeface="Arial Rounded MT Bold"/>
              <a:cs typeface="Arial Rounded MT Bold"/>
            </a:endParaRPr>
          </a:p>
        </p:txBody>
      </p:sp>
    </p:spTree>
    <p:extLst>
      <p:ext uri="{BB962C8B-B14F-4D97-AF65-F5344CB8AC3E}">
        <p14:creationId xmlns="" xmlns:p14="http://schemas.microsoft.com/office/powerpoint/2010/main" val="242677115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txBox="1">
            <a:spLocks/>
          </p:cNvSpPr>
          <p:nvPr/>
        </p:nvSpPr>
        <p:spPr>
          <a:xfrm>
            <a:off x="2915816" y="2420888"/>
            <a:ext cx="4536504" cy="939800"/>
          </a:xfrm>
          <a:prstGeom prst="rect">
            <a:avLst/>
          </a:prstGeom>
        </p:spPr>
        <p:txBody>
          <a:bodyPr/>
          <a:lstStyle/>
          <a:p>
            <a:pPr marL="514350" indent="-514350" algn="l" eaLnBrk="0" hangingPunct="0">
              <a:defRPr/>
            </a:pPr>
            <a:r>
              <a:rPr lang="es-MX" sz="4400" b="1" u="none" dirty="0" smtClean="0">
                <a:solidFill>
                  <a:srgbClr val="003399"/>
                </a:solidFill>
                <a:effectLst>
                  <a:reflection blurRad="6350" stA="55000" endA="300" endPos="45500" dir="5400000" sy="-100000" algn="bl" rotWithShape="0"/>
                </a:effectLst>
                <a:latin typeface="Arial Rounded MT Bold"/>
                <a:cs typeface="Arial Rounded MT Bold"/>
              </a:rPr>
              <a:t>VINCULACIÓN</a:t>
            </a:r>
            <a:endParaRPr lang="es-MX" sz="4400" b="1" u="none" dirty="0">
              <a:solidFill>
                <a:srgbClr val="003399"/>
              </a:solidFill>
              <a:effectLst>
                <a:reflection blurRad="6350" stA="55000" endA="300" endPos="45500" dir="5400000" sy="-100000" algn="bl" rotWithShape="0"/>
              </a:effectLst>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149 Rectángulo redondeado"/>
          <p:cNvSpPr/>
          <p:nvPr/>
        </p:nvSpPr>
        <p:spPr>
          <a:xfrm>
            <a:off x="179512" y="5445224"/>
            <a:ext cx="3888432" cy="1296144"/>
          </a:xfrm>
          <a:prstGeom prst="roundRect">
            <a:avLst>
              <a:gd name="adj" fmla="val 127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7" name="146 Rectángulo redondeado"/>
          <p:cNvSpPr/>
          <p:nvPr/>
        </p:nvSpPr>
        <p:spPr>
          <a:xfrm>
            <a:off x="7308304" y="1340768"/>
            <a:ext cx="1728192" cy="1296144"/>
          </a:xfrm>
          <a:prstGeom prst="roundRect">
            <a:avLst>
              <a:gd name="adj" fmla="val 343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Picture 2"/>
          <p:cNvPicPr>
            <a:picLocks noChangeAspect="1" noChangeArrowheads="1"/>
          </p:cNvPicPr>
          <p:nvPr/>
        </p:nvPicPr>
        <p:blipFill>
          <a:blip r:embed="rId3" cstate="screen"/>
          <a:srcRect b="3125"/>
          <a:stretch>
            <a:fillRect/>
          </a:stretch>
        </p:blipFill>
        <p:spPr bwMode="auto">
          <a:xfrm>
            <a:off x="72008" y="908720"/>
            <a:ext cx="4716016" cy="2808312"/>
          </a:xfrm>
          <a:prstGeom prst="roundRect">
            <a:avLst>
              <a:gd name="adj" fmla="val 8594"/>
            </a:avLst>
          </a:prstGeom>
          <a:solidFill>
            <a:srgbClr val="FFFFFF">
              <a:shade val="85000"/>
            </a:srgbClr>
          </a:solidFill>
          <a:ln>
            <a:noFill/>
          </a:ln>
          <a:effectLst>
            <a:reflection blurRad="6350" stA="90000" endA="300" endPos="15000" dir="5400000" sy="-100000" algn="bl" rotWithShape="0"/>
          </a:effectLst>
        </p:spPr>
      </p:pic>
      <p:pic>
        <p:nvPicPr>
          <p:cNvPr id="2" name="Picture 2"/>
          <p:cNvPicPr>
            <a:picLocks noChangeAspect="1" noChangeArrowheads="1"/>
          </p:cNvPicPr>
          <p:nvPr/>
        </p:nvPicPr>
        <p:blipFill>
          <a:blip r:embed="rId4" cstate="screen"/>
          <a:srcRect/>
          <a:stretch>
            <a:fillRect/>
          </a:stretch>
        </p:blipFill>
        <p:spPr bwMode="auto">
          <a:xfrm>
            <a:off x="4932040" y="620688"/>
            <a:ext cx="3024336" cy="2995532"/>
          </a:xfrm>
          <a:prstGeom prst="roundRect">
            <a:avLst>
              <a:gd name="adj" fmla="val 27672"/>
            </a:avLst>
          </a:prstGeom>
          <a:solidFill>
            <a:srgbClr val="FFFFFF">
              <a:shade val="85000"/>
            </a:srgbClr>
          </a:solidFill>
          <a:ln>
            <a:noFill/>
          </a:ln>
          <a:effectLst>
            <a:reflection blurRad="12700" stA="0" endPos="15000" dist="5000" dir="5400000" sy="-100000" algn="bl" rotWithShape="0"/>
          </a:effectLst>
        </p:spPr>
      </p:pic>
      <p:sp>
        <p:nvSpPr>
          <p:cNvPr id="5" name="Rectangle 2"/>
          <p:cNvSpPr>
            <a:spLocks noChangeArrowheads="1"/>
          </p:cNvSpPr>
          <p:nvPr/>
        </p:nvSpPr>
        <p:spPr bwMode="auto">
          <a:xfrm>
            <a:off x="7380312" y="1484784"/>
            <a:ext cx="1584176" cy="923330"/>
          </a:xfrm>
          <a:prstGeom prst="rect">
            <a:avLst/>
          </a:prstGeom>
          <a:noFill/>
          <a:ln w="9525">
            <a:noFill/>
            <a:miter lim="800000"/>
            <a:headEnd/>
            <a:tailEnd/>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i="0" u="none" strike="noStrike" kern="0" cap="none" spc="0" normalizeH="0" baseline="0" noProof="0" dirty="0" smtClean="0">
                <a:ln>
                  <a:noFill/>
                </a:ln>
                <a:solidFill>
                  <a:srgbClr val="000099"/>
                </a:solidFill>
                <a:effectLst/>
                <a:uLnTx/>
                <a:uFillTx/>
                <a:latin typeface="Arial Rounded MT Bold"/>
                <a:cs typeface="Arial Rounded MT Bold"/>
              </a:rPr>
              <a:t>290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i="0" u="none" strike="noStrike" kern="0" cap="none" spc="0" normalizeH="0" baseline="0" noProof="0" dirty="0" smtClean="0">
                <a:ln>
                  <a:noFill/>
                </a:ln>
                <a:solidFill>
                  <a:srgbClr val="000099"/>
                </a:solidFill>
                <a:effectLst/>
                <a:uLnTx/>
                <a:uFillTx/>
                <a:latin typeface="Arial Rounded MT Bold"/>
                <a:cs typeface="Arial Rounded MT Bold"/>
              </a:rPr>
              <a:t>Empresas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i="0" u="none" strike="noStrike" kern="0" cap="none" spc="0" normalizeH="0" baseline="0" noProof="0" dirty="0" smtClean="0">
                <a:ln>
                  <a:noFill/>
                </a:ln>
                <a:solidFill>
                  <a:srgbClr val="000099"/>
                </a:solidFill>
                <a:effectLst/>
                <a:uLnTx/>
                <a:uFillTx/>
                <a:latin typeface="Arial Rounded MT Bold"/>
                <a:cs typeface="Arial Rounded MT Bold"/>
              </a:rPr>
              <a:t>Atendidas</a:t>
            </a:r>
            <a:endParaRPr kumimoji="0" lang="es-MX" i="0" u="none" strike="noStrike" kern="0" cap="none" spc="0" normalizeH="0" baseline="0" noProof="0" dirty="0">
              <a:ln>
                <a:noFill/>
              </a:ln>
              <a:solidFill>
                <a:srgbClr val="000099"/>
              </a:solidFill>
              <a:effectLst/>
              <a:uLnTx/>
              <a:uFillTx/>
              <a:latin typeface="Arial Rounded MT Bold"/>
              <a:cs typeface="Arial Rounded MT Bold"/>
            </a:endParaRPr>
          </a:p>
        </p:txBody>
      </p:sp>
      <p:sp>
        <p:nvSpPr>
          <p:cNvPr id="6" name="Rectangle 2"/>
          <p:cNvSpPr>
            <a:spLocks noChangeArrowheads="1"/>
          </p:cNvSpPr>
          <p:nvPr/>
        </p:nvSpPr>
        <p:spPr bwMode="auto">
          <a:xfrm>
            <a:off x="1329714" y="939498"/>
            <a:ext cx="3233978" cy="338554"/>
          </a:xfrm>
          <a:prstGeom prst="rect">
            <a:avLst/>
          </a:prstGeom>
          <a:noFill/>
          <a:ln w="9525">
            <a:noFill/>
            <a:miter lim="800000"/>
            <a:headEnd/>
            <a:tailEnd/>
          </a:ln>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smtClean="0">
                <a:ln>
                  <a:noFill/>
                </a:ln>
                <a:solidFill>
                  <a:srgbClr val="000099"/>
                </a:solidFill>
                <a:effectLst/>
                <a:uLnTx/>
                <a:uFillTx/>
              </a:rPr>
              <a:t>950 Servicios y Proyectos</a:t>
            </a:r>
            <a:r>
              <a:rPr kumimoji="0" lang="es-MX" sz="1600" b="1" i="0" u="none" strike="noStrike" kern="0" cap="none" spc="0" normalizeH="0" noProof="0" dirty="0" smtClean="0">
                <a:ln>
                  <a:noFill/>
                </a:ln>
                <a:solidFill>
                  <a:srgbClr val="000099"/>
                </a:solidFill>
                <a:effectLst/>
                <a:uLnTx/>
                <a:uFillTx/>
              </a:rPr>
              <a:t> realizados</a:t>
            </a:r>
            <a:endParaRPr kumimoji="0" lang="es-MX" sz="1600" b="1" i="0" u="none" strike="noStrike" kern="0" cap="none" spc="0" normalizeH="0" baseline="0" noProof="0" dirty="0">
              <a:ln>
                <a:noFill/>
              </a:ln>
              <a:solidFill>
                <a:srgbClr val="000099"/>
              </a:solidFill>
              <a:effectLst/>
              <a:uLnTx/>
              <a:uFillTx/>
            </a:endParaRPr>
          </a:p>
        </p:txBody>
      </p:sp>
      <p:sp>
        <p:nvSpPr>
          <p:cNvPr id="7" name="6 CuadroTexto"/>
          <p:cNvSpPr txBox="1"/>
          <p:nvPr/>
        </p:nvSpPr>
        <p:spPr>
          <a:xfrm>
            <a:off x="1907704" y="87015"/>
            <a:ext cx="7128792" cy="461665"/>
          </a:xfrm>
          <a:prstGeom prst="rect">
            <a:avLst/>
          </a:prstGeom>
          <a:noFill/>
        </p:spPr>
        <p:txBody>
          <a:bodyPr wrap="square" rtlCol="0">
            <a:spAutoFit/>
          </a:bodyPr>
          <a:lstStyle/>
          <a:p>
            <a:pPr algn="r"/>
            <a:r>
              <a:rPr lang="en-US" sz="2400" b="1" dirty="0" smtClean="0">
                <a:solidFill>
                  <a:srgbClr val="000099"/>
                </a:solidFill>
              </a:rPr>
              <a:t>     </a:t>
            </a:r>
            <a:r>
              <a:rPr lang="en-US" sz="2200" b="1" dirty="0" smtClean="0">
                <a:solidFill>
                  <a:srgbClr val="000000"/>
                </a:solidFill>
                <a:latin typeface="Arial Rounded MT Bold"/>
                <a:cs typeface="Arial Rounded MT Bold"/>
              </a:rPr>
              <a:t>PROYECTOS Y SERVICIOS CON EMPRESAS</a:t>
            </a:r>
            <a:endParaRPr lang="en-US" b="1" dirty="0">
              <a:solidFill>
                <a:srgbClr val="000000"/>
              </a:solidFill>
              <a:latin typeface="Arial Rounded MT Bold"/>
              <a:cs typeface="Arial Rounded MT Bold"/>
            </a:endParaRPr>
          </a:p>
        </p:txBody>
      </p:sp>
      <p:sp>
        <p:nvSpPr>
          <p:cNvPr id="4" name="TextBox 3"/>
          <p:cNvSpPr txBox="1"/>
          <p:nvPr/>
        </p:nvSpPr>
        <p:spPr>
          <a:xfrm>
            <a:off x="2123728" y="1239143"/>
            <a:ext cx="2448272" cy="393954"/>
          </a:xfrm>
          <a:prstGeom prst="rect">
            <a:avLst/>
          </a:prstGeom>
          <a:solidFill>
            <a:schemeClr val="bg1"/>
          </a:solidFill>
        </p:spPr>
        <p:txBody>
          <a:bodyPr wrap="square" rtlCol="0">
            <a:spAutoFit/>
          </a:bodyPr>
          <a:lstStyle/>
          <a:p>
            <a:pPr algn="r">
              <a:lnSpc>
                <a:spcPct val="80000"/>
              </a:lnSpc>
            </a:pPr>
            <a:r>
              <a:rPr lang="en-US" sz="1200" i="1" dirty="0" smtClean="0">
                <a:solidFill>
                  <a:srgbClr val="FF0000"/>
                </a:solidFill>
                <a:latin typeface="Arial Rounded MT Bold"/>
                <a:cs typeface="Arial Rounded MT Bold"/>
              </a:rPr>
              <a:t>49 proyectos (5 %)</a:t>
            </a:r>
          </a:p>
          <a:p>
            <a:pPr algn="r">
              <a:lnSpc>
                <a:spcPct val="80000"/>
              </a:lnSpc>
            </a:pPr>
            <a:r>
              <a:rPr lang="en-US" sz="1200" i="1" dirty="0" smtClean="0">
                <a:solidFill>
                  <a:srgbClr val="FF0000"/>
                </a:solidFill>
                <a:latin typeface="Arial Rounded MT Bold"/>
                <a:cs typeface="Arial Rounded MT Bold"/>
              </a:rPr>
              <a:t>80 % del </a:t>
            </a:r>
            <a:r>
              <a:rPr lang="en-US" sz="1200" i="1" dirty="0" err="1" smtClean="0">
                <a:solidFill>
                  <a:srgbClr val="FF0000"/>
                </a:solidFill>
                <a:latin typeface="Arial Rounded MT Bold"/>
                <a:cs typeface="Arial Rounded MT Bold"/>
              </a:rPr>
              <a:t>ingreso</a:t>
            </a:r>
            <a:endParaRPr lang="en-US" sz="1200" i="1" dirty="0">
              <a:solidFill>
                <a:srgbClr val="FF0000"/>
              </a:solidFill>
              <a:latin typeface="Arial Rounded MT Bold"/>
              <a:cs typeface="Arial Rounded MT Bold"/>
            </a:endParaRPr>
          </a:p>
        </p:txBody>
      </p:sp>
      <p:sp>
        <p:nvSpPr>
          <p:cNvPr id="9" name="TextBox 8"/>
          <p:cNvSpPr txBox="1"/>
          <p:nvPr/>
        </p:nvSpPr>
        <p:spPr>
          <a:xfrm>
            <a:off x="179512" y="4509120"/>
            <a:ext cx="3528392" cy="584775"/>
          </a:xfrm>
          <a:prstGeom prst="rect">
            <a:avLst/>
          </a:prstGeom>
          <a:noFill/>
        </p:spPr>
        <p:txBody>
          <a:bodyPr wrap="square" rtlCol="0">
            <a:spAutoFit/>
          </a:bodyPr>
          <a:lstStyle/>
          <a:p>
            <a:r>
              <a:rPr lang="en-US" dirty="0" smtClean="0">
                <a:latin typeface="Arial Rounded MT Bold"/>
                <a:cs typeface="Arial Rounded MT Bold"/>
              </a:rPr>
              <a:t>Proyecto: </a:t>
            </a:r>
          </a:p>
          <a:p>
            <a:r>
              <a:rPr lang="en-US" sz="1400" dirty="0" err="1" smtClean="0">
                <a:latin typeface="Arial Rounded MT Bold"/>
                <a:cs typeface="Arial Rounded MT Bold"/>
              </a:rPr>
              <a:t>Desarrollo</a:t>
            </a:r>
            <a:r>
              <a:rPr lang="en-US" sz="1400" dirty="0" smtClean="0">
                <a:latin typeface="Arial Rounded MT Bold"/>
                <a:cs typeface="Arial Rounded MT Bold"/>
              </a:rPr>
              <a:t> de tecnología o innovación</a:t>
            </a:r>
            <a:endParaRPr lang="en-US" sz="1400" dirty="0">
              <a:latin typeface="Arial Rounded MT Bold"/>
              <a:cs typeface="Arial Rounded MT Bold"/>
            </a:endParaRPr>
          </a:p>
        </p:txBody>
      </p:sp>
      <p:sp>
        <p:nvSpPr>
          <p:cNvPr id="11" name="10 Rectángulo redondeado"/>
          <p:cNvSpPr/>
          <p:nvPr/>
        </p:nvSpPr>
        <p:spPr>
          <a:xfrm>
            <a:off x="4067944" y="3789040"/>
            <a:ext cx="4968552" cy="2952328"/>
          </a:xfrm>
          <a:prstGeom prst="roundRect">
            <a:avLst>
              <a:gd name="adj" fmla="val 8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Rectangle 2"/>
          <p:cNvSpPr>
            <a:spLocks noChangeArrowheads="1"/>
          </p:cNvSpPr>
          <p:nvPr/>
        </p:nvSpPr>
        <p:spPr bwMode="auto">
          <a:xfrm>
            <a:off x="107504" y="5452918"/>
            <a:ext cx="4032448" cy="323165"/>
          </a:xfrm>
          <a:prstGeom prst="rect">
            <a:avLst/>
          </a:prstGeom>
          <a:noFill/>
          <a:ln w="9525">
            <a:noFill/>
            <a:miter lim="800000"/>
            <a:headEnd/>
            <a:tailEnd/>
          </a:ln>
        </p:spPr>
        <p:txBody>
          <a:bodyPr wrap="square" anchor="ctr">
            <a:spAutoFit/>
          </a:bodyPr>
          <a:lstStyle/>
          <a:p>
            <a:pPr algn="ctr">
              <a:defRPr/>
            </a:pPr>
            <a:r>
              <a:rPr lang="es-MX" sz="1500" kern="0" dirty="0" smtClean="0">
                <a:latin typeface="Arial Rounded MT Bold"/>
                <a:cs typeface="Arial Rounded MT Bold"/>
              </a:rPr>
              <a:t>Empresas Atendidas por Estados 2011</a:t>
            </a:r>
          </a:p>
        </p:txBody>
      </p:sp>
      <p:grpSp>
        <p:nvGrpSpPr>
          <p:cNvPr id="148" name="147 Grupo"/>
          <p:cNvGrpSpPr/>
          <p:nvPr/>
        </p:nvGrpSpPr>
        <p:grpSpPr>
          <a:xfrm>
            <a:off x="395536" y="5805264"/>
            <a:ext cx="3672408" cy="864096"/>
            <a:chOff x="395536" y="5661248"/>
            <a:chExt cx="3240360" cy="864096"/>
          </a:xfrm>
        </p:grpSpPr>
        <p:grpSp>
          <p:nvGrpSpPr>
            <p:cNvPr id="143" name="142 Grupo"/>
            <p:cNvGrpSpPr/>
            <p:nvPr/>
          </p:nvGrpSpPr>
          <p:grpSpPr>
            <a:xfrm>
              <a:off x="1665997" y="6300028"/>
              <a:ext cx="1033795" cy="184666"/>
              <a:chOff x="323528" y="5428290"/>
              <a:chExt cx="1033795" cy="184666"/>
            </a:xfrm>
          </p:grpSpPr>
          <p:sp>
            <p:nvSpPr>
              <p:cNvPr id="106583" name="Rectangle 87"/>
              <p:cNvSpPr>
                <a:spLocks noChangeArrowheads="1"/>
              </p:cNvSpPr>
              <p:nvPr/>
            </p:nvSpPr>
            <p:spPr bwMode="auto">
              <a:xfrm>
                <a:off x="323528" y="5476974"/>
                <a:ext cx="76200" cy="76200"/>
              </a:xfrm>
              <a:prstGeom prst="rect">
                <a:avLst/>
              </a:prstGeom>
              <a:solidFill>
                <a:srgbClr val="40699C"/>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584" name="Rectangle 88"/>
              <p:cNvSpPr>
                <a:spLocks noChangeArrowheads="1"/>
              </p:cNvSpPr>
              <p:nvPr/>
            </p:nvSpPr>
            <p:spPr bwMode="auto">
              <a:xfrm>
                <a:off x="429890" y="5428290"/>
                <a:ext cx="92743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Baja California</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35" name="134 Grupo"/>
            <p:cNvGrpSpPr/>
            <p:nvPr/>
          </p:nvGrpSpPr>
          <p:grpSpPr>
            <a:xfrm>
              <a:off x="400657" y="5661248"/>
              <a:ext cx="794051" cy="184666"/>
              <a:chOff x="333053" y="5213324"/>
              <a:chExt cx="794051" cy="184666"/>
            </a:xfrm>
          </p:grpSpPr>
          <p:sp>
            <p:nvSpPr>
              <p:cNvPr id="106585" name="Rectangle 89"/>
              <p:cNvSpPr>
                <a:spLocks noChangeArrowheads="1"/>
              </p:cNvSpPr>
              <p:nvPr/>
            </p:nvSpPr>
            <p:spPr bwMode="auto">
              <a:xfrm>
                <a:off x="333053" y="5270475"/>
                <a:ext cx="76200" cy="76200"/>
              </a:xfrm>
              <a:prstGeom prst="rect">
                <a:avLst/>
              </a:prstGeom>
              <a:solidFill>
                <a:srgbClr val="9E413E"/>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586" name="Rectangle 90"/>
              <p:cNvSpPr>
                <a:spLocks noChangeArrowheads="1"/>
              </p:cNvSpPr>
              <p:nvPr/>
            </p:nvSpPr>
            <p:spPr bwMode="auto">
              <a:xfrm>
                <a:off x="439415" y="5213324"/>
                <a:ext cx="68768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Chihuahua</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38" name="137 Grupo"/>
            <p:cNvGrpSpPr/>
            <p:nvPr/>
          </p:nvGrpSpPr>
          <p:grpSpPr>
            <a:xfrm>
              <a:off x="395536" y="6340678"/>
              <a:ext cx="665811" cy="184666"/>
              <a:chOff x="1475656" y="5445224"/>
              <a:chExt cx="665811" cy="184666"/>
            </a:xfrm>
          </p:grpSpPr>
          <p:sp>
            <p:nvSpPr>
              <p:cNvPr id="106587" name="Rectangle 91"/>
              <p:cNvSpPr>
                <a:spLocks noChangeArrowheads="1"/>
              </p:cNvSpPr>
              <p:nvPr/>
            </p:nvSpPr>
            <p:spPr bwMode="auto">
              <a:xfrm>
                <a:off x="1475656" y="5476974"/>
                <a:ext cx="76200" cy="76200"/>
              </a:xfrm>
              <a:prstGeom prst="rect">
                <a:avLst/>
              </a:prstGeom>
              <a:solidFill>
                <a:srgbClr val="7F9A48"/>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588" name="Rectangle 92"/>
              <p:cNvSpPr>
                <a:spLocks noChangeArrowheads="1"/>
              </p:cNvSpPr>
              <p:nvPr/>
            </p:nvSpPr>
            <p:spPr bwMode="auto">
              <a:xfrm>
                <a:off x="1582018" y="5445224"/>
                <a:ext cx="55944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Coahuila</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36" name="135 Grupo"/>
            <p:cNvGrpSpPr/>
            <p:nvPr/>
          </p:nvGrpSpPr>
          <p:grpSpPr>
            <a:xfrm>
              <a:off x="409124" y="5995810"/>
              <a:ext cx="342517" cy="184666"/>
              <a:chOff x="352103" y="5021683"/>
              <a:chExt cx="342517" cy="184666"/>
            </a:xfrm>
          </p:grpSpPr>
          <p:sp>
            <p:nvSpPr>
              <p:cNvPr id="106589" name="Rectangle 93"/>
              <p:cNvSpPr>
                <a:spLocks noChangeArrowheads="1"/>
              </p:cNvSpPr>
              <p:nvPr/>
            </p:nvSpPr>
            <p:spPr bwMode="auto">
              <a:xfrm>
                <a:off x="352103" y="5078834"/>
                <a:ext cx="66675" cy="76200"/>
              </a:xfrm>
              <a:prstGeom prst="rect">
                <a:avLst/>
              </a:prstGeom>
              <a:solidFill>
                <a:srgbClr val="695185"/>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590" name="Rectangle 94"/>
              <p:cNvSpPr>
                <a:spLocks noChangeArrowheads="1"/>
              </p:cNvSpPr>
              <p:nvPr/>
            </p:nvSpPr>
            <p:spPr bwMode="auto">
              <a:xfrm>
                <a:off x="458465" y="5021683"/>
                <a:ext cx="23615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D.F.</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37" name="136 Grupo"/>
            <p:cNvGrpSpPr/>
            <p:nvPr/>
          </p:nvGrpSpPr>
          <p:grpSpPr>
            <a:xfrm>
              <a:off x="395536" y="6156837"/>
              <a:ext cx="1097980" cy="184666"/>
              <a:chOff x="2249884" y="5419823"/>
              <a:chExt cx="1097980" cy="184666"/>
            </a:xfrm>
          </p:grpSpPr>
          <p:sp>
            <p:nvSpPr>
              <p:cNvPr id="106591" name="Rectangle 95"/>
              <p:cNvSpPr>
                <a:spLocks noChangeArrowheads="1"/>
              </p:cNvSpPr>
              <p:nvPr/>
            </p:nvSpPr>
            <p:spPr bwMode="auto">
              <a:xfrm>
                <a:off x="2249884" y="5476974"/>
                <a:ext cx="66675" cy="76200"/>
              </a:xfrm>
              <a:prstGeom prst="rect">
                <a:avLst/>
              </a:prstGeom>
              <a:solidFill>
                <a:srgbClr val="3C8DA3"/>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592" name="Rectangle 96"/>
              <p:cNvSpPr>
                <a:spLocks noChangeArrowheads="1"/>
              </p:cNvSpPr>
              <p:nvPr/>
            </p:nvSpPr>
            <p:spPr bwMode="auto">
              <a:xfrm>
                <a:off x="2356246" y="5419823"/>
                <a:ext cx="99161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Edo. De México</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44" name="143 Grupo"/>
            <p:cNvGrpSpPr/>
            <p:nvPr/>
          </p:nvGrpSpPr>
          <p:grpSpPr>
            <a:xfrm>
              <a:off x="2782214" y="6300028"/>
              <a:ext cx="853682" cy="184666"/>
              <a:chOff x="323528" y="5675411"/>
              <a:chExt cx="853682" cy="184666"/>
            </a:xfrm>
          </p:grpSpPr>
          <p:sp>
            <p:nvSpPr>
              <p:cNvPr id="106593" name="Rectangle 97"/>
              <p:cNvSpPr>
                <a:spLocks noChangeArrowheads="1"/>
              </p:cNvSpPr>
              <p:nvPr/>
            </p:nvSpPr>
            <p:spPr bwMode="auto">
              <a:xfrm>
                <a:off x="323528" y="5715099"/>
                <a:ext cx="76200" cy="66675"/>
              </a:xfrm>
              <a:prstGeom prst="rect">
                <a:avLst/>
              </a:prstGeom>
              <a:solidFill>
                <a:srgbClr val="CC7B38"/>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594" name="Rectangle 98"/>
              <p:cNvSpPr>
                <a:spLocks noChangeArrowheads="1"/>
              </p:cNvSpPr>
              <p:nvPr/>
            </p:nvSpPr>
            <p:spPr bwMode="auto">
              <a:xfrm>
                <a:off x="429890" y="5675411"/>
                <a:ext cx="74732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Guanajuato</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40" name="139 Grupo"/>
            <p:cNvGrpSpPr/>
            <p:nvPr/>
          </p:nvGrpSpPr>
          <p:grpSpPr>
            <a:xfrm>
              <a:off x="1665793" y="5836622"/>
              <a:ext cx="517565" cy="184666"/>
              <a:chOff x="2809454" y="3645024"/>
              <a:chExt cx="517565" cy="184666"/>
            </a:xfrm>
          </p:grpSpPr>
          <p:sp>
            <p:nvSpPr>
              <p:cNvPr id="106595" name="Rectangle 99"/>
              <p:cNvSpPr>
                <a:spLocks noChangeArrowheads="1"/>
              </p:cNvSpPr>
              <p:nvPr/>
            </p:nvSpPr>
            <p:spPr bwMode="auto">
              <a:xfrm>
                <a:off x="2809454" y="3684712"/>
                <a:ext cx="76200" cy="66675"/>
              </a:xfrm>
              <a:prstGeom prst="rect">
                <a:avLst/>
              </a:prstGeom>
              <a:solidFill>
                <a:srgbClr val="4F81BD"/>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596" name="Rectangle 100"/>
              <p:cNvSpPr>
                <a:spLocks noChangeArrowheads="1"/>
              </p:cNvSpPr>
              <p:nvPr/>
            </p:nvSpPr>
            <p:spPr bwMode="auto">
              <a:xfrm>
                <a:off x="2915816" y="3645024"/>
                <a:ext cx="41120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rgbClr val="000000"/>
                    </a:solidFill>
                    <a:effectLst/>
                    <a:latin typeface="+mj-lt"/>
                    <a:cs typeface="Arial" pitchFamily="34" charset="0"/>
                  </a:rPr>
                  <a:t>Jalisco</a:t>
                </a:r>
                <a:endParaRPr kumimoji="0" lang="es-MX" sz="1200" b="1" i="0" u="none" strike="noStrike" cap="none" normalizeH="0" baseline="0" smtClean="0">
                  <a:ln>
                    <a:noFill/>
                  </a:ln>
                  <a:solidFill>
                    <a:schemeClr val="tx1"/>
                  </a:solidFill>
                  <a:effectLst/>
                  <a:latin typeface="+mj-lt"/>
                  <a:cs typeface="Arial" pitchFamily="34" charset="0"/>
                </a:endParaRPr>
              </a:p>
            </p:txBody>
          </p:sp>
        </p:grpSp>
        <p:grpSp>
          <p:nvGrpSpPr>
            <p:cNvPr id="146" name="145 Grupo"/>
            <p:cNvGrpSpPr/>
            <p:nvPr/>
          </p:nvGrpSpPr>
          <p:grpSpPr>
            <a:xfrm>
              <a:off x="2783217" y="5992368"/>
              <a:ext cx="807580" cy="184666"/>
              <a:chOff x="2209478" y="5650010"/>
              <a:chExt cx="807580" cy="184666"/>
            </a:xfrm>
          </p:grpSpPr>
          <p:sp>
            <p:nvSpPr>
              <p:cNvPr id="106597" name="Rectangle 101"/>
              <p:cNvSpPr>
                <a:spLocks noChangeArrowheads="1"/>
              </p:cNvSpPr>
              <p:nvPr/>
            </p:nvSpPr>
            <p:spPr bwMode="auto">
              <a:xfrm>
                <a:off x="2209478" y="5715099"/>
                <a:ext cx="76200" cy="66675"/>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598" name="Rectangle 102"/>
              <p:cNvSpPr>
                <a:spLocks noChangeArrowheads="1"/>
              </p:cNvSpPr>
              <p:nvPr/>
            </p:nvSpPr>
            <p:spPr bwMode="auto">
              <a:xfrm>
                <a:off x="2315840" y="5650010"/>
                <a:ext cx="70121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Michoacán</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34" name="133 Grupo"/>
            <p:cNvGrpSpPr/>
            <p:nvPr/>
          </p:nvGrpSpPr>
          <p:grpSpPr>
            <a:xfrm>
              <a:off x="2777942" y="5694368"/>
              <a:ext cx="842846" cy="184666"/>
              <a:chOff x="3152453" y="5675411"/>
              <a:chExt cx="842846" cy="184666"/>
            </a:xfrm>
          </p:grpSpPr>
          <p:sp>
            <p:nvSpPr>
              <p:cNvPr id="106599" name="Rectangle 103"/>
              <p:cNvSpPr>
                <a:spLocks noChangeArrowheads="1"/>
              </p:cNvSpPr>
              <p:nvPr/>
            </p:nvSpPr>
            <p:spPr bwMode="auto">
              <a:xfrm>
                <a:off x="3152453" y="5715099"/>
                <a:ext cx="66675" cy="66675"/>
              </a:xfrm>
              <a:prstGeom prst="rect">
                <a:avLst/>
              </a:prstGeom>
              <a:solidFill>
                <a:srgbClr val="9BBB59"/>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600" name="Rectangle 104"/>
              <p:cNvSpPr>
                <a:spLocks noChangeArrowheads="1"/>
              </p:cNvSpPr>
              <p:nvPr/>
            </p:nvSpPr>
            <p:spPr bwMode="auto">
              <a:xfrm>
                <a:off x="3258815" y="5675411"/>
                <a:ext cx="73648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Michoacán </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32" name="131 Grupo"/>
            <p:cNvGrpSpPr/>
            <p:nvPr/>
          </p:nvGrpSpPr>
          <p:grpSpPr>
            <a:xfrm>
              <a:off x="409124" y="5836622"/>
              <a:ext cx="776595" cy="184666"/>
              <a:chOff x="1475656" y="4972526"/>
              <a:chExt cx="776595" cy="184666"/>
            </a:xfrm>
          </p:grpSpPr>
          <p:sp>
            <p:nvSpPr>
              <p:cNvPr id="106601" name="Rectangle 105"/>
              <p:cNvSpPr>
                <a:spLocks noChangeArrowheads="1"/>
              </p:cNvSpPr>
              <p:nvPr/>
            </p:nvSpPr>
            <p:spPr bwMode="auto">
              <a:xfrm>
                <a:off x="1475656" y="5012214"/>
                <a:ext cx="66675" cy="66675"/>
              </a:xfrm>
              <a:prstGeom prst="rect">
                <a:avLst/>
              </a:prstGeom>
              <a:solidFill>
                <a:srgbClr val="8064A2"/>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602" name="Rectangle 106"/>
              <p:cNvSpPr>
                <a:spLocks noChangeArrowheads="1"/>
              </p:cNvSpPr>
              <p:nvPr/>
            </p:nvSpPr>
            <p:spPr bwMode="auto">
              <a:xfrm>
                <a:off x="1582018" y="4972526"/>
                <a:ext cx="67023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Nuevo León</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39" name="138 Grupo"/>
            <p:cNvGrpSpPr/>
            <p:nvPr/>
          </p:nvGrpSpPr>
          <p:grpSpPr>
            <a:xfrm>
              <a:off x="1663358" y="5684139"/>
              <a:ext cx="460370" cy="184666"/>
              <a:chOff x="323528" y="5904011"/>
              <a:chExt cx="460370" cy="184666"/>
            </a:xfrm>
          </p:grpSpPr>
          <p:sp>
            <p:nvSpPr>
              <p:cNvPr id="106603" name="Rectangle 107"/>
              <p:cNvSpPr>
                <a:spLocks noChangeArrowheads="1"/>
              </p:cNvSpPr>
              <p:nvPr/>
            </p:nvSpPr>
            <p:spPr bwMode="auto">
              <a:xfrm>
                <a:off x="323528" y="5943699"/>
                <a:ext cx="76200" cy="66675"/>
              </a:xfrm>
              <a:prstGeom prst="rect">
                <a:avLst/>
              </a:prstGeom>
              <a:solidFill>
                <a:srgbClr val="4BACC6"/>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604" name="Rectangle 108"/>
              <p:cNvSpPr>
                <a:spLocks noChangeArrowheads="1"/>
              </p:cNvSpPr>
              <p:nvPr/>
            </p:nvSpPr>
            <p:spPr bwMode="auto">
              <a:xfrm>
                <a:off x="429890" y="5904011"/>
                <a:ext cx="35400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rgbClr val="000000"/>
                    </a:solidFill>
                    <a:effectLst/>
                    <a:latin typeface="+mj-lt"/>
                    <a:cs typeface="Arial" pitchFamily="34" charset="0"/>
                  </a:rPr>
                  <a:t>Otros</a:t>
                </a:r>
                <a:endParaRPr kumimoji="0" lang="es-MX" sz="1200" b="1" i="0" u="none" strike="noStrike" cap="none" normalizeH="0" baseline="0" smtClean="0">
                  <a:ln>
                    <a:noFill/>
                  </a:ln>
                  <a:solidFill>
                    <a:schemeClr val="tx1"/>
                  </a:solidFill>
                  <a:effectLst/>
                  <a:latin typeface="+mj-lt"/>
                  <a:cs typeface="Arial" pitchFamily="34" charset="0"/>
                </a:endParaRPr>
              </a:p>
            </p:txBody>
          </p:sp>
        </p:grpSp>
        <p:grpSp>
          <p:nvGrpSpPr>
            <p:cNvPr id="145" name="144 Grupo"/>
            <p:cNvGrpSpPr/>
            <p:nvPr/>
          </p:nvGrpSpPr>
          <p:grpSpPr>
            <a:xfrm>
              <a:off x="2782137" y="6151817"/>
              <a:ext cx="545585" cy="184666"/>
              <a:chOff x="1506135" y="5904011"/>
              <a:chExt cx="545585" cy="184666"/>
            </a:xfrm>
          </p:grpSpPr>
          <p:sp>
            <p:nvSpPr>
              <p:cNvPr id="106605" name="Rectangle 109"/>
              <p:cNvSpPr>
                <a:spLocks noChangeArrowheads="1"/>
              </p:cNvSpPr>
              <p:nvPr/>
            </p:nvSpPr>
            <p:spPr bwMode="auto">
              <a:xfrm>
                <a:off x="1506135" y="5943699"/>
                <a:ext cx="76200" cy="66675"/>
              </a:xfrm>
              <a:prstGeom prst="rect">
                <a:avLst/>
              </a:prstGeom>
              <a:solidFill>
                <a:srgbClr val="F79646"/>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606" name="Rectangle 110"/>
              <p:cNvSpPr>
                <a:spLocks noChangeArrowheads="1"/>
              </p:cNvSpPr>
              <p:nvPr/>
            </p:nvSpPr>
            <p:spPr bwMode="auto">
              <a:xfrm>
                <a:off x="1612497" y="5904011"/>
                <a:ext cx="43922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Puebla</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41" name="140 Grupo"/>
            <p:cNvGrpSpPr/>
            <p:nvPr/>
          </p:nvGrpSpPr>
          <p:grpSpPr>
            <a:xfrm>
              <a:off x="1666279" y="6011996"/>
              <a:ext cx="763914" cy="184666"/>
              <a:chOff x="2209478" y="5904011"/>
              <a:chExt cx="763914" cy="184666"/>
            </a:xfrm>
          </p:grpSpPr>
          <p:sp>
            <p:nvSpPr>
              <p:cNvPr id="106607" name="Rectangle 111"/>
              <p:cNvSpPr>
                <a:spLocks noChangeArrowheads="1"/>
              </p:cNvSpPr>
              <p:nvPr/>
            </p:nvSpPr>
            <p:spPr bwMode="auto">
              <a:xfrm>
                <a:off x="2209478" y="5943699"/>
                <a:ext cx="76200" cy="66675"/>
              </a:xfrm>
              <a:prstGeom prst="rect">
                <a:avLst/>
              </a:prstGeom>
              <a:solidFill>
                <a:srgbClr val="AABAD7"/>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608" name="Rectangle 112"/>
              <p:cNvSpPr>
                <a:spLocks noChangeArrowheads="1"/>
              </p:cNvSpPr>
              <p:nvPr/>
            </p:nvSpPr>
            <p:spPr bwMode="auto">
              <a:xfrm>
                <a:off x="2315840" y="5904011"/>
                <a:ext cx="65755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Querétaro</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nvGrpSpPr>
            <p:cNvPr id="133" name="132 Grupo"/>
            <p:cNvGrpSpPr/>
            <p:nvPr/>
          </p:nvGrpSpPr>
          <p:grpSpPr>
            <a:xfrm>
              <a:off x="2782061" y="5851200"/>
              <a:ext cx="555011" cy="184666"/>
              <a:chOff x="3152453" y="5904011"/>
              <a:chExt cx="555011" cy="184666"/>
            </a:xfrm>
          </p:grpSpPr>
          <p:sp>
            <p:nvSpPr>
              <p:cNvPr id="106609" name="Rectangle 113"/>
              <p:cNvSpPr>
                <a:spLocks noChangeArrowheads="1"/>
              </p:cNvSpPr>
              <p:nvPr/>
            </p:nvSpPr>
            <p:spPr bwMode="auto">
              <a:xfrm>
                <a:off x="3152453" y="5943699"/>
                <a:ext cx="66675" cy="66675"/>
              </a:xfrm>
              <a:prstGeom prst="rect">
                <a:avLst/>
              </a:prstGeom>
              <a:solidFill>
                <a:srgbClr val="D9AAA9"/>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610" name="Rectangle 114"/>
              <p:cNvSpPr>
                <a:spLocks noChangeArrowheads="1"/>
              </p:cNvSpPr>
              <p:nvPr/>
            </p:nvSpPr>
            <p:spPr bwMode="auto">
              <a:xfrm>
                <a:off x="3258815" y="5904011"/>
                <a:ext cx="44864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rgbClr val="000000"/>
                    </a:solidFill>
                    <a:effectLst/>
                    <a:latin typeface="+mj-lt"/>
                    <a:cs typeface="Arial" pitchFamily="34" charset="0"/>
                  </a:rPr>
                  <a:t>Sonora</a:t>
                </a:r>
                <a:endParaRPr kumimoji="0" lang="es-MX" sz="1200" b="1" i="0" u="none" strike="noStrike" cap="none" normalizeH="0" baseline="0" smtClean="0">
                  <a:ln>
                    <a:noFill/>
                  </a:ln>
                  <a:solidFill>
                    <a:schemeClr val="tx1"/>
                  </a:solidFill>
                  <a:effectLst/>
                  <a:latin typeface="+mj-lt"/>
                  <a:cs typeface="Arial" pitchFamily="34" charset="0"/>
                </a:endParaRPr>
              </a:p>
            </p:txBody>
          </p:sp>
        </p:grpSp>
        <p:grpSp>
          <p:nvGrpSpPr>
            <p:cNvPr id="142" name="141 Grupo"/>
            <p:cNvGrpSpPr/>
            <p:nvPr/>
          </p:nvGrpSpPr>
          <p:grpSpPr>
            <a:xfrm>
              <a:off x="1670474" y="6156012"/>
              <a:ext cx="370602" cy="184666"/>
              <a:chOff x="1475656" y="5260558"/>
              <a:chExt cx="370602" cy="184666"/>
            </a:xfrm>
          </p:grpSpPr>
          <p:sp>
            <p:nvSpPr>
              <p:cNvPr id="106611" name="Rectangle 115"/>
              <p:cNvSpPr>
                <a:spLocks noChangeArrowheads="1"/>
              </p:cNvSpPr>
              <p:nvPr/>
            </p:nvSpPr>
            <p:spPr bwMode="auto">
              <a:xfrm>
                <a:off x="1475656" y="5300246"/>
                <a:ext cx="66675" cy="66675"/>
              </a:xfrm>
              <a:prstGeom prst="rect">
                <a:avLst/>
              </a:prstGeom>
              <a:solidFill>
                <a:srgbClr val="C6D6AC"/>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1200" b="1">
                  <a:latin typeface="+mj-lt"/>
                </a:endParaRPr>
              </a:p>
            </p:txBody>
          </p:sp>
          <p:sp>
            <p:nvSpPr>
              <p:cNvPr id="106612" name="Rectangle 116"/>
              <p:cNvSpPr>
                <a:spLocks noChangeArrowheads="1"/>
              </p:cNvSpPr>
              <p:nvPr/>
            </p:nvSpPr>
            <p:spPr bwMode="auto">
              <a:xfrm>
                <a:off x="1582018" y="5260558"/>
                <a:ext cx="26424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000000"/>
                    </a:solidFill>
                    <a:effectLst/>
                    <a:latin typeface="+mj-lt"/>
                    <a:cs typeface="Arial" pitchFamily="34" charset="0"/>
                  </a:rPr>
                  <a:t>USA</a:t>
                </a:r>
                <a:endParaRPr kumimoji="0" lang="es-MX" sz="1200" b="1" i="0" u="none" strike="noStrike" cap="none" normalizeH="0" baseline="0" dirty="0" smtClean="0">
                  <a:ln>
                    <a:noFill/>
                  </a:ln>
                  <a:solidFill>
                    <a:schemeClr val="tx1"/>
                  </a:solidFill>
                  <a:effectLst/>
                  <a:latin typeface="+mj-lt"/>
                  <a:cs typeface="Arial" pitchFamily="34" charset="0"/>
                </a:endParaRPr>
              </a:p>
            </p:txBody>
          </p:sp>
        </p:grpSp>
      </p:grpSp>
      <p:pic>
        <p:nvPicPr>
          <p:cNvPr id="106615" name="Picture 119"/>
          <p:cNvPicPr>
            <a:picLocks noChangeAspect="1" noChangeArrowheads="1"/>
          </p:cNvPicPr>
          <p:nvPr/>
        </p:nvPicPr>
        <p:blipFill>
          <a:blip r:embed="rId5" cstate="print"/>
          <a:srcRect l="996" t="3541" r="9381" b="16788"/>
          <a:stretch>
            <a:fillRect/>
          </a:stretch>
        </p:blipFill>
        <p:spPr bwMode="auto">
          <a:xfrm>
            <a:off x="4139952" y="3933056"/>
            <a:ext cx="4807296" cy="2403648"/>
          </a:xfrm>
          <a:prstGeom prst="rect">
            <a:avLst/>
          </a:prstGeom>
          <a:noFill/>
          <a:ln w="9525">
            <a:noFill/>
            <a:miter lim="800000"/>
            <a:headEnd/>
            <a:tailEnd/>
          </a:ln>
          <a:effectLst/>
        </p:spPr>
      </p:pic>
      <p:sp>
        <p:nvSpPr>
          <p:cNvPr id="8" name="TextBox 7"/>
          <p:cNvSpPr txBox="1"/>
          <p:nvPr/>
        </p:nvSpPr>
        <p:spPr>
          <a:xfrm>
            <a:off x="7452320" y="6309320"/>
            <a:ext cx="1409723" cy="369332"/>
          </a:xfrm>
          <a:prstGeom prst="rect">
            <a:avLst/>
          </a:prstGeom>
          <a:noFill/>
        </p:spPr>
        <p:txBody>
          <a:bodyPr wrap="none" rtlCol="0">
            <a:spAutoFit/>
          </a:bodyPr>
          <a:lstStyle/>
          <a:p>
            <a:r>
              <a:rPr lang="en-US" dirty="0" err="1" smtClean="0">
                <a:solidFill>
                  <a:srgbClr val="000090"/>
                </a:solidFill>
                <a:latin typeface="Arial Rounded MT Bold"/>
                <a:cs typeface="Arial Rounded MT Bold"/>
              </a:rPr>
              <a:t>Por</a:t>
            </a:r>
            <a:r>
              <a:rPr lang="en-US" dirty="0" smtClean="0">
                <a:solidFill>
                  <a:srgbClr val="000090"/>
                </a:solidFill>
                <a:latin typeface="Arial Rounded MT Bold"/>
                <a:cs typeface="Arial Rounded MT Bold"/>
              </a:rPr>
              <a:t> Estado</a:t>
            </a:r>
            <a:endParaRPr lang="en-US" dirty="0">
              <a:solidFill>
                <a:srgbClr val="000090"/>
              </a:solidFill>
              <a:latin typeface="Arial Rounded MT Bold"/>
              <a:cs typeface="Arial Rounded MT Bold"/>
            </a:endParaRPr>
          </a:p>
        </p:txBody>
      </p:sp>
    </p:spTree>
    <p:extLst>
      <p:ext uri="{BB962C8B-B14F-4D97-AF65-F5344CB8AC3E}">
        <p14:creationId xmlns="" xmlns:p14="http://schemas.microsoft.com/office/powerpoint/2010/main" val="388788666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60" y="116632"/>
            <a:ext cx="10585176" cy="1143000"/>
          </a:xfrm>
        </p:spPr>
        <p:txBody>
          <a:bodyPr>
            <a:normAutofit/>
          </a:bodyPr>
          <a:lstStyle/>
          <a:p>
            <a:r>
              <a:rPr lang="es-MX" sz="2400" b="1" dirty="0">
                <a:solidFill>
                  <a:srgbClr val="000000"/>
                </a:solidFill>
                <a:latin typeface="Arial Rounded MT Bold"/>
                <a:ea typeface="+mn-ea"/>
                <a:cs typeface="Arial Rounded MT Bold"/>
              </a:rPr>
              <a:t>Empresas de Chihuahua </a:t>
            </a:r>
            <a:r>
              <a:rPr lang="es-MX" sz="2400" b="1" dirty="0" smtClean="0">
                <a:solidFill>
                  <a:srgbClr val="000000"/>
                </a:solidFill>
                <a:latin typeface="Arial Rounded MT Bold"/>
                <a:ea typeface="+mn-ea"/>
                <a:cs typeface="Arial Rounded MT Bold"/>
              </a:rPr>
              <a:t>Sector </a:t>
            </a:r>
            <a:r>
              <a:rPr lang="es-MX" sz="2400" b="1" dirty="0">
                <a:solidFill>
                  <a:srgbClr val="000000"/>
                </a:solidFill>
                <a:latin typeface="Arial Rounded MT Bold"/>
                <a:ea typeface="+mn-ea"/>
                <a:cs typeface="Arial Rounded MT Bold"/>
              </a:rPr>
              <a:t>Aeroespacial</a:t>
            </a: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967022704"/>
              </p:ext>
            </p:extLst>
          </p:nvPr>
        </p:nvGraphicFramePr>
        <p:xfrm>
          <a:off x="4067944" y="836712"/>
          <a:ext cx="5292080" cy="43924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 xmlns:p14="http://schemas.microsoft.com/office/powerpoint/2010/main" val="2306114041"/>
              </p:ext>
            </p:extLst>
          </p:nvPr>
        </p:nvGraphicFramePr>
        <p:xfrm>
          <a:off x="1907704" y="1484784"/>
          <a:ext cx="2232248" cy="4343400"/>
        </p:xfrm>
        <a:graphic>
          <a:graphicData uri="http://schemas.openxmlformats.org/drawingml/2006/table">
            <a:tbl>
              <a:tblPr>
                <a:tableStyleId>{3C2FFA5D-87B4-456A-9821-1D502468CF0F}</a:tableStyleId>
              </a:tblPr>
              <a:tblGrid>
                <a:gridCol w="2232248"/>
              </a:tblGrid>
              <a:tr h="165100">
                <a:tc>
                  <a:txBody>
                    <a:bodyPr/>
                    <a:lstStyle/>
                    <a:p>
                      <a:pPr algn="l" fontAlgn="b"/>
                      <a:r>
                        <a:rPr lang="cs-CZ" sz="1100" u="none" strike="noStrike" dirty="0" err="1">
                          <a:solidFill>
                            <a:srgbClr val="000090"/>
                          </a:solidFill>
                          <a:effectLst/>
                          <a:latin typeface="Arial Rounded MT Bold"/>
                          <a:cs typeface="Arial Rounded MT Bold"/>
                        </a:rPr>
                        <a:t>Altaser</a:t>
                      </a:r>
                      <a:r>
                        <a:rPr lang="cs-CZ" sz="1100" u="none" strike="noStrike" dirty="0">
                          <a:solidFill>
                            <a:srgbClr val="000090"/>
                          </a:solidFill>
                          <a:effectLst/>
                          <a:latin typeface="Arial Rounded MT Bold"/>
                          <a:cs typeface="Arial Rounded MT Bold"/>
                        </a:rPr>
                        <a:t> </a:t>
                      </a:r>
                      <a:r>
                        <a:rPr lang="cs-CZ" sz="1100" u="none" strike="noStrike" dirty="0" err="1" smtClean="0">
                          <a:solidFill>
                            <a:srgbClr val="000090"/>
                          </a:solidFill>
                          <a:effectLst/>
                          <a:latin typeface="Arial Rounded MT Bold"/>
                          <a:cs typeface="Arial Rounded MT Bold"/>
                        </a:rPr>
                        <a:t>Aerospace</a:t>
                      </a:r>
                      <a:r>
                        <a:rPr lang="cs-CZ" sz="1100" u="none" strike="noStrike" dirty="0" smtClean="0">
                          <a:solidFill>
                            <a:srgbClr val="FF0000"/>
                          </a:solidFill>
                          <a:effectLst/>
                          <a:latin typeface="Arial Rounded MT Bold"/>
                          <a:cs typeface="Arial Rounded MT Bold"/>
                        </a:rPr>
                        <a:t>* </a:t>
                      </a:r>
                      <a:r>
                        <a:rPr lang="cs-CZ" sz="1100" u="none" strike="noStrike" dirty="0" smtClean="0">
                          <a:solidFill>
                            <a:srgbClr val="000090"/>
                          </a:solidFill>
                          <a:effectLst/>
                          <a:latin typeface="Arial Rounded MT Bold"/>
                          <a:cs typeface="Arial Rounded MT Bold"/>
                        </a:rPr>
                        <a:t> (8)</a:t>
                      </a:r>
                      <a:endParaRPr lang="cs-CZ"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n-US" sz="1100" u="none" strike="noStrike" dirty="0" err="1">
                          <a:solidFill>
                            <a:srgbClr val="000090"/>
                          </a:solidFill>
                          <a:effectLst/>
                          <a:latin typeface="Arial Rounded MT Bold"/>
                          <a:cs typeface="Arial Rounded MT Bold"/>
                        </a:rPr>
                        <a:t>Arnprior</a:t>
                      </a:r>
                      <a:r>
                        <a:rPr lang="en-US" sz="1100" u="none" strike="noStrike" dirty="0">
                          <a:solidFill>
                            <a:srgbClr val="000090"/>
                          </a:solidFill>
                          <a:effectLst/>
                          <a:latin typeface="Arial Rounded MT Bold"/>
                          <a:cs typeface="Arial Rounded MT Bold"/>
                        </a:rPr>
                        <a:t> Aerospace Inc</a:t>
                      </a:r>
                      <a:r>
                        <a:rPr lang="en-US" sz="1100" u="none" strike="noStrike" dirty="0" smtClean="0">
                          <a:solidFill>
                            <a:srgbClr val="000090"/>
                          </a:solidFill>
                          <a:effectLst/>
                          <a:latin typeface="Arial Rounded MT Bold"/>
                          <a:cs typeface="Arial Rounded MT Bold"/>
                        </a:rPr>
                        <a:t>. (8)</a:t>
                      </a:r>
                      <a:endParaRPr lang="en-US"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tabLst/>
                      </a:pPr>
                      <a:r>
                        <a:rPr lang="cs-CZ" sz="1100" u="none" strike="noStrike" dirty="0">
                          <a:solidFill>
                            <a:srgbClr val="000090"/>
                          </a:solidFill>
                          <a:effectLst/>
                          <a:latin typeface="Arial Rounded MT Bold"/>
                          <a:cs typeface="Arial Rounded MT Bold"/>
                        </a:rPr>
                        <a:t>CAV </a:t>
                      </a:r>
                      <a:r>
                        <a:rPr lang="cs-CZ" sz="1100" u="none" strike="noStrike" dirty="0" err="1" smtClean="0">
                          <a:solidFill>
                            <a:srgbClr val="000090"/>
                          </a:solidFill>
                          <a:effectLst/>
                          <a:latin typeface="Arial Rounded MT Bold"/>
                          <a:cs typeface="Arial Rounded MT Bold"/>
                        </a:rPr>
                        <a:t>Aerospace</a:t>
                      </a:r>
                      <a:r>
                        <a:rPr lang="cs-CZ" sz="1100" u="none" strike="noStrike" dirty="0" smtClean="0">
                          <a:solidFill>
                            <a:srgbClr val="FF0000"/>
                          </a:solidFill>
                          <a:effectLst/>
                          <a:latin typeface="Arial Rounded MT Bold"/>
                          <a:cs typeface="Arial Rounded MT Bold"/>
                        </a:rPr>
                        <a:t>*</a:t>
                      </a:r>
                      <a:r>
                        <a:rPr lang="cs-CZ" sz="1100" u="none" strike="noStrike" dirty="0" smtClean="0">
                          <a:solidFill>
                            <a:srgbClr val="000090"/>
                          </a:solidFill>
                          <a:effectLst/>
                          <a:latin typeface="Arial Rounded MT Bold"/>
                          <a:cs typeface="Arial Rounded MT Bold"/>
                        </a:rPr>
                        <a:t> (14)</a:t>
                      </a:r>
                      <a:endParaRPr lang="cs-CZ"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fr-FR" sz="1100" u="none" strike="noStrike" dirty="0" err="1">
                          <a:solidFill>
                            <a:srgbClr val="000090"/>
                          </a:solidFill>
                          <a:effectLst/>
                          <a:latin typeface="Arial Rounded MT Bold"/>
                          <a:cs typeface="Arial Rounded MT Bold"/>
                        </a:rPr>
                        <a:t>Cessna</a:t>
                      </a:r>
                      <a:endParaRPr lang="fr-FR"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da-DK" sz="1100" u="none" strike="noStrike" dirty="0">
                          <a:solidFill>
                            <a:srgbClr val="000090"/>
                          </a:solidFill>
                          <a:effectLst/>
                          <a:latin typeface="Arial Rounded MT Bold"/>
                          <a:cs typeface="Arial Rounded MT Bold"/>
                        </a:rPr>
                        <a:t>Fokker</a:t>
                      </a:r>
                      <a:endParaRPr lang="da-DK"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de-DE" sz="1100" u="none" strike="noStrike" dirty="0" err="1">
                          <a:solidFill>
                            <a:srgbClr val="000090"/>
                          </a:solidFill>
                          <a:effectLst/>
                          <a:latin typeface="Arial Rounded MT Bold"/>
                          <a:cs typeface="Arial Rounded MT Bold"/>
                        </a:rPr>
                        <a:t>Hawker</a:t>
                      </a:r>
                      <a:r>
                        <a:rPr lang="de-DE" sz="1100" u="none" strike="noStrike" dirty="0">
                          <a:solidFill>
                            <a:srgbClr val="000090"/>
                          </a:solidFill>
                          <a:effectLst/>
                          <a:latin typeface="Arial Rounded MT Bold"/>
                          <a:cs typeface="Arial Rounded MT Bold"/>
                        </a:rPr>
                        <a:t> </a:t>
                      </a:r>
                      <a:r>
                        <a:rPr lang="de-DE" sz="1100" u="none" strike="noStrike" dirty="0" err="1">
                          <a:solidFill>
                            <a:srgbClr val="000090"/>
                          </a:solidFill>
                          <a:effectLst/>
                          <a:latin typeface="Arial Rounded MT Bold"/>
                          <a:cs typeface="Arial Rounded MT Bold"/>
                        </a:rPr>
                        <a:t>Beechcraft</a:t>
                      </a:r>
                      <a:endParaRPr lang="de-DE"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pl-PL" sz="1100" u="none" strike="noStrike" dirty="0">
                          <a:solidFill>
                            <a:srgbClr val="000090"/>
                          </a:solidFill>
                          <a:effectLst/>
                          <a:latin typeface="Arial Rounded MT Bold"/>
                          <a:cs typeface="Arial Rounded MT Bold"/>
                        </a:rPr>
                        <a:t>Honeywell </a:t>
                      </a:r>
                      <a:r>
                        <a:rPr lang="pl-PL" sz="1100" u="none" strike="noStrike" dirty="0" err="1" smtClean="0">
                          <a:solidFill>
                            <a:srgbClr val="000090"/>
                          </a:solidFill>
                          <a:effectLst/>
                          <a:latin typeface="Arial Rounded MT Bold"/>
                          <a:cs typeface="Arial Rounded MT Bold"/>
                        </a:rPr>
                        <a:t>Aerospace</a:t>
                      </a:r>
                      <a:r>
                        <a:rPr lang="pl-PL" sz="1100" u="none" strike="noStrike" dirty="0" smtClean="0">
                          <a:solidFill>
                            <a:srgbClr val="FF0000"/>
                          </a:solidFill>
                          <a:effectLst/>
                          <a:latin typeface="Arial Rounded MT Bold"/>
                          <a:cs typeface="Arial Rounded MT Bold"/>
                        </a:rPr>
                        <a:t>*</a:t>
                      </a:r>
                      <a:r>
                        <a:rPr lang="pl-PL" sz="1100" u="none" strike="noStrike" dirty="0" smtClean="0">
                          <a:solidFill>
                            <a:srgbClr val="000090"/>
                          </a:solidFill>
                          <a:effectLst/>
                          <a:latin typeface="Arial Rounded MT Bold"/>
                          <a:cs typeface="Arial Rounded MT Bold"/>
                        </a:rPr>
                        <a:t> (9)</a:t>
                      </a:r>
                      <a:endParaRPr lang="pl-PL"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n-US" sz="1100" u="none" strike="noStrike" dirty="0">
                          <a:solidFill>
                            <a:srgbClr val="000090"/>
                          </a:solidFill>
                          <a:effectLst/>
                          <a:latin typeface="Arial Rounded MT Bold"/>
                          <a:cs typeface="Arial Rounded MT Bold"/>
                        </a:rPr>
                        <a:t>Jabil</a:t>
                      </a:r>
                      <a:endParaRPr lang="en-US"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s-ES_tradnl" sz="1100" u="none" strike="noStrike" dirty="0" err="1">
                          <a:solidFill>
                            <a:srgbClr val="000090"/>
                          </a:solidFill>
                          <a:effectLst/>
                          <a:latin typeface="Arial Rounded MT Bold"/>
                          <a:cs typeface="Arial Rounded MT Bold"/>
                        </a:rPr>
                        <a:t>Kaman</a:t>
                      </a:r>
                      <a:r>
                        <a:rPr lang="es-ES_tradnl" sz="1100" u="none" strike="noStrike" dirty="0">
                          <a:solidFill>
                            <a:srgbClr val="000090"/>
                          </a:solidFill>
                          <a:effectLst/>
                          <a:latin typeface="Arial Rounded MT Bold"/>
                          <a:cs typeface="Arial Rounded MT Bold"/>
                        </a:rPr>
                        <a:t> </a:t>
                      </a:r>
                      <a:r>
                        <a:rPr lang="es-ES_tradnl" sz="1100" u="none" strike="noStrike" dirty="0" err="1">
                          <a:solidFill>
                            <a:srgbClr val="000090"/>
                          </a:solidFill>
                          <a:effectLst/>
                          <a:latin typeface="Arial Rounded MT Bold"/>
                          <a:cs typeface="Arial Rounded MT Bold"/>
                        </a:rPr>
                        <a:t>Aerospace</a:t>
                      </a:r>
                      <a:endParaRPr lang="es-ES_tradnl"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fr-FR" sz="1100" u="none" strike="noStrike" dirty="0">
                          <a:solidFill>
                            <a:srgbClr val="000090"/>
                          </a:solidFill>
                          <a:effectLst/>
                          <a:latin typeface="Arial Rounded MT Bold"/>
                          <a:cs typeface="Arial Rounded MT Bold"/>
                        </a:rPr>
                        <a:t>Manoir Industries</a:t>
                      </a:r>
                      <a:endParaRPr lang="fr-FR"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n-US" sz="1100" u="none" strike="noStrike" dirty="0">
                          <a:solidFill>
                            <a:srgbClr val="000090"/>
                          </a:solidFill>
                          <a:effectLst/>
                          <a:latin typeface="Arial Rounded MT Bold"/>
                          <a:cs typeface="Arial Rounded MT Bold"/>
                        </a:rPr>
                        <a:t>Metal Finishing Co.</a:t>
                      </a:r>
                      <a:endParaRPr lang="en-US"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s-ES_tradnl" sz="1100" u="none" strike="noStrike" dirty="0">
                          <a:solidFill>
                            <a:srgbClr val="000090"/>
                          </a:solidFill>
                          <a:effectLst/>
                          <a:latin typeface="Arial Rounded MT Bold"/>
                          <a:cs typeface="Arial Rounded MT Bold"/>
                        </a:rPr>
                        <a:t>Precisión </a:t>
                      </a:r>
                      <a:r>
                        <a:rPr lang="es-ES_tradnl" sz="1100" u="none" strike="noStrike" dirty="0" smtClean="0">
                          <a:solidFill>
                            <a:srgbClr val="000090"/>
                          </a:solidFill>
                          <a:effectLst/>
                          <a:latin typeface="Arial Rounded MT Bold"/>
                          <a:cs typeface="Arial Rounded MT Bold"/>
                        </a:rPr>
                        <a:t>Omega</a:t>
                      </a:r>
                      <a:r>
                        <a:rPr lang="es-ES_tradnl" sz="1100" u="none" strike="noStrike" dirty="0" smtClean="0">
                          <a:solidFill>
                            <a:srgbClr val="FF0000"/>
                          </a:solidFill>
                          <a:effectLst/>
                          <a:latin typeface="Arial Rounded MT Bold"/>
                          <a:cs typeface="Arial Rounded MT Bold"/>
                        </a:rPr>
                        <a:t>*</a:t>
                      </a:r>
                      <a:endParaRPr lang="es-ES_tradnl" sz="1100" b="0" i="0" u="none" strike="noStrike" dirty="0">
                        <a:solidFill>
                          <a:srgbClr val="FF000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n-US" sz="1100" u="none" strike="noStrike" dirty="0" err="1">
                          <a:solidFill>
                            <a:srgbClr val="000090"/>
                          </a:solidFill>
                          <a:effectLst/>
                          <a:latin typeface="Arial Rounded MT Bold"/>
                          <a:cs typeface="Arial Rounded MT Bold"/>
                        </a:rPr>
                        <a:t>Safran</a:t>
                      </a:r>
                      <a:r>
                        <a:rPr lang="en-US" sz="1100" u="none" strike="noStrike" dirty="0">
                          <a:solidFill>
                            <a:srgbClr val="000090"/>
                          </a:solidFill>
                          <a:effectLst/>
                          <a:latin typeface="Arial Rounded MT Bold"/>
                          <a:cs typeface="Arial Rounded MT Bold"/>
                        </a:rPr>
                        <a:t> </a:t>
                      </a:r>
                      <a:r>
                        <a:rPr lang="en-US" sz="1100" u="none" strike="noStrike" dirty="0" err="1" smtClean="0">
                          <a:solidFill>
                            <a:srgbClr val="000090"/>
                          </a:solidFill>
                          <a:effectLst/>
                          <a:latin typeface="Arial Rounded MT Bold"/>
                          <a:cs typeface="Arial Rounded MT Bold"/>
                        </a:rPr>
                        <a:t>Labinal</a:t>
                      </a:r>
                      <a:r>
                        <a:rPr lang="en-US" sz="1100" u="none" strike="noStrike" dirty="0" smtClean="0">
                          <a:solidFill>
                            <a:srgbClr val="FF0000"/>
                          </a:solidFill>
                          <a:effectLst/>
                          <a:latin typeface="Arial Rounded MT Bold"/>
                          <a:cs typeface="Arial Rounded MT Bold"/>
                        </a:rPr>
                        <a:t>*</a:t>
                      </a:r>
                      <a:endParaRPr lang="en-US" sz="1100" b="0" i="0" u="none" strike="noStrike" dirty="0">
                        <a:solidFill>
                          <a:srgbClr val="FF000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n-US" sz="1100" u="none" strike="noStrike" dirty="0" smtClean="0">
                          <a:solidFill>
                            <a:srgbClr val="000090"/>
                          </a:solidFill>
                          <a:effectLst/>
                          <a:latin typeface="Arial Rounded MT Bold"/>
                          <a:cs typeface="Arial Rounded MT Bold"/>
                        </a:rPr>
                        <a:t>SOISA</a:t>
                      </a:r>
                      <a:r>
                        <a:rPr lang="en-US" sz="1100" u="none" strike="noStrike" dirty="0" smtClean="0">
                          <a:solidFill>
                            <a:srgbClr val="FF0000"/>
                          </a:solidFill>
                          <a:effectLst/>
                          <a:latin typeface="Arial Rounded MT Bold"/>
                          <a:cs typeface="Arial Rounded MT Bold"/>
                        </a:rPr>
                        <a:t>*</a:t>
                      </a:r>
                      <a:endParaRPr lang="en-US" sz="1100" b="0" i="0" u="none" strike="noStrike" dirty="0">
                        <a:solidFill>
                          <a:srgbClr val="FF000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fr-FR" sz="1100" u="none" strike="noStrike">
                          <a:solidFill>
                            <a:srgbClr val="000090"/>
                          </a:solidFill>
                          <a:effectLst/>
                          <a:latin typeface="Arial Rounded MT Bold"/>
                          <a:cs typeface="Arial Rounded MT Bold"/>
                        </a:rPr>
                        <a:t>Souriau</a:t>
                      </a:r>
                      <a:endParaRPr lang="fr-FR" sz="1100" b="0" i="0" u="none" strike="noStrike">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s-ES_tradnl" sz="1100" u="none" strike="noStrike" dirty="0" err="1">
                          <a:solidFill>
                            <a:srgbClr val="000090"/>
                          </a:solidFill>
                          <a:effectLst/>
                          <a:latin typeface="Arial Rounded MT Bold"/>
                          <a:cs typeface="Arial Rounded MT Bold"/>
                        </a:rPr>
                        <a:t>Textron</a:t>
                      </a:r>
                      <a:r>
                        <a:rPr lang="es-ES_tradnl" sz="1100" u="none" strike="noStrike" dirty="0">
                          <a:solidFill>
                            <a:srgbClr val="000090"/>
                          </a:solidFill>
                          <a:effectLst/>
                          <a:latin typeface="Arial Rounded MT Bold"/>
                          <a:cs typeface="Arial Rounded MT Bold"/>
                        </a:rPr>
                        <a:t> Bell</a:t>
                      </a:r>
                      <a:endParaRPr lang="es-ES_tradnl"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n-US" sz="1100" u="none" strike="noStrike" dirty="0">
                          <a:solidFill>
                            <a:srgbClr val="000090"/>
                          </a:solidFill>
                          <a:effectLst/>
                          <a:latin typeface="Arial Rounded MT Bold"/>
                          <a:cs typeface="Arial Rounded MT Bold"/>
                        </a:rPr>
                        <a:t>The Atlas Group</a:t>
                      </a:r>
                      <a:endParaRPr lang="en-US"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n-US" sz="1100" u="none" strike="noStrike" dirty="0">
                          <a:solidFill>
                            <a:srgbClr val="000090"/>
                          </a:solidFill>
                          <a:effectLst/>
                          <a:latin typeface="Arial Rounded MT Bold"/>
                          <a:cs typeface="Arial Rounded MT Bold"/>
                        </a:rPr>
                        <a:t>The </a:t>
                      </a:r>
                      <a:r>
                        <a:rPr lang="en-US" sz="1100" u="none" strike="noStrike" dirty="0" err="1">
                          <a:solidFill>
                            <a:srgbClr val="000090"/>
                          </a:solidFill>
                          <a:effectLst/>
                          <a:latin typeface="Arial Rounded MT Bold"/>
                          <a:cs typeface="Arial Rounded MT Bold"/>
                        </a:rPr>
                        <a:t>Nordam</a:t>
                      </a:r>
                      <a:r>
                        <a:rPr lang="en-US" sz="1100" u="none" strike="noStrike" dirty="0">
                          <a:solidFill>
                            <a:srgbClr val="000090"/>
                          </a:solidFill>
                          <a:effectLst/>
                          <a:latin typeface="Arial Rounded MT Bold"/>
                          <a:cs typeface="Arial Rounded MT Bold"/>
                        </a:rPr>
                        <a:t> Group</a:t>
                      </a:r>
                      <a:endParaRPr lang="en-US"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n-US" sz="1100" u="none" strike="noStrike" dirty="0" err="1">
                          <a:solidFill>
                            <a:srgbClr val="000090"/>
                          </a:solidFill>
                          <a:effectLst/>
                          <a:latin typeface="Arial Rounded MT Bold"/>
                          <a:cs typeface="Arial Rounded MT Bold"/>
                        </a:rPr>
                        <a:t>Tig</a:t>
                      </a:r>
                      <a:r>
                        <a:rPr lang="en-US" sz="1100" u="none" strike="noStrike" dirty="0">
                          <a:solidFill>
                            <a:srgbClr val="000090"/>
                          </a:solidFill>
                          <a:effectLst/>
                          <a:latin typeface="Arial Rounded MT Bold"/>
                          <a:cs typeface="Arial Rounded MT Bold"/>
                        </a:rPr>
                        <a:t> </a:t>
                      </a:r>
                      <a:r>
                        <a:rPr lang="en-US" sz="1100" u="none" strike="noStrike" dirty="0" err="1">
                          <a:solidFill>
                            <a:srgbClr val="000090"/>
                          </a:solidFill>
                          <a:effectLst/>
                          <a:latin typeface="Arial Rounded MT Bold"/>
                          <a:cs typeface="Arial Rounded MT Bold"/>
                        </a:rPr>
                        <a:t>Hitco</a:t>
                      </a:r>
                      <a:endParaRPr lang="en-US"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sk-SK" sz="1100" u="none" strike="noStrike" dirty="0">
                          <a:solidFill>
                            <a:srgbClr val="000090"/>
                          </a:solidFill>
                          <a:effectLst/>
                          <a:latin typeface="Arial Rounded MT Bold"/>
                          <a:cs typeface="Arial Rounded MT Bold"/>
                        </a:rPr>
                        <a:t>Zodiac Air </a:t>
                      </a:r>
                      <a:r>
                        <a:rPr lang="sk-SK" sz="1100" u="none" strike="noStrike" dirty="0" smtClean="0">
                          <a:solidFill>
                            <a:srgbClr val="000090"/>
                          </a:solidFill>
                          <a:effectLst/>
                          <a:latin typeface="Arial Rounded MT Bold"/>
                          <a:cs typeface="Arial Rounded MT Bold"/>
                        </a:rPr>
                        <a:t>Cruises (4)</a:t>
                      </a:r>
                      <a:endParaRPr lang="sk-SK"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es-ES_tradnl" sz="1100" u="none" strike="noStrike" dirty="0" err="1">
                          <a:solidFill>
                            <a:srgbClr val="000090"/>
                          </a:solidFill>
                          <a:effectLst/>
                          <a:latin typeface="Arial Rounded MT Bold"/>
                          <a:cs typeface="Arial Rounded MT Bold"/>
                        </a:rPr>
                        <a:t>Zodiac</a:t>
                      </a:r>
                      <a:r>
                        <a:rPr lang="es-ES_tradnl" sz="1100" u="none" strike="noStrike" dirty="0">
                          <a:solidFill>
                            <a:srgbClr val="000090"/>
                          </a:solidFill>
                          <a:effectLst/>
                          <a:latin typeface="Arial Rounded MT Bold"/>
                          <a:cs typeface="Arial Rounded MT Bold"/>
                        </a:rPr>
                        <a:t> </a:t>
                      </a:r>
                      <a:r>
                        <a:rPr lang="es-ES_tradnl" sz="1100" u="none" strike="noStrike" dirty="0" err="1" smtClean="0">
                          <a:solidFill>
                            <a:srgbClr val="000090"/>
                          </a:solidFill>
                          <a:effectLst/>
                          <a:latin typeface="Arial Rounded MT Bold"/>
                          <a:cs typeface="Arial Rounded MT Bold"/>
                        </a:rPr>
                        <a:t>Amfuel</a:t>
                      </a:r>
                      <a:r>
                        <a:rPr lang="es-ES_tradnl" sz="1100" u="none" strike="noStrike" dirty="0" smtClean="0">
                          <a:solidFill>
                            <a:srgbClr val="000090"/>
                          </a:solidFill>
                          <a:effectLst/>
                          <a:latin typeface="Arial Rounded MT Bold"/>
                          <a:cs typeface="Arial Rounded MT Bold"/>
                        </a:rPr>
                        <a:t> (6)</a:t>
                      </a:r>
                      <a:endParaRPr lang="es-ES_tradnl"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sk-SK" sz="1100" u="none" strike="noStrike" dirty="0">
                          <a:solidFill>
                            <a:srgbClr val="000090"/>
                          </a:solidFill>
                          <a:effectLst/>
                          <a:latin typeface="Arial Rounded MT Bold"/>
                          <a:cs typeface="Arial Rounded MT Bold"/>
                        </a:rPr>
                        <a:t>Zodiac </a:t>
                      </a:r>
                      <a:r>
                        <a:rPr lang="sk-SK" sz="1100" u="none" strike="noStrike" dirty="0" smtClean="0">
                          <a:solidFill>
                            <a:srgbClr val="000090"/>
                          </a:solidFill>
                          <a:effectLst/>
                          <a:latin typeface="Arial Rounded MT Bold"/>
                          <a:cs typeface="Arial Rounded MT Bold"/>
                        </a:rPr>
                        <a:t>Icore (7)</a:t>
                      </a:r>
                      <a:endParaRPr lang="sk-SK"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sk-SK" sz="1100" u="none" strike="noStrike" dirty="0">
                          <a:solidFill>
                            <a:srgbClr val="000090"/>
                          </a:solidFill>
                          <a:effectLst/>
                          <a:latin typeface="Arial Rounded MT Bold"/>
                          <a:cs typeface="Arial Rounded MT Bold"/>
                        </a:rPr>
                        <a:t>Zodiac IDD</a:t>
                      </a:r>
                      <a:endParaRPr lang="sk-SK" sz="11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r h="165100">
                <a:tc>
                  <a:txBody>
                    <a:bodyPr/>
                    <a:lstStyle/>
                    <a:p>
                      <a:pPr algn="l" fontAlgn="b"/>
                      <a:r>
                        <a:rPr lang="sk-SK" sz="1200" u="none" strike="noStrike" dirty="0">
                          <a:solidFill>
                            <a:srgbClr val="000090"/>
                          </a:solidFill>
                          <a:effectLst/>
                          <a:latin typeface="Arial Rounded MT Bold"/>
                          <a:cs typeface="Arial Rounded MT Bold"/>
                        </a:rPr>
                        <a:t>Zodiac Weber</a:t>
                      </a:r>
                      <a:endParaRPr lang="sk-SK" sz="1200" b="0" i="0" u="none" strike="noStrike" dirty="0">
                        <a:solidFill>
                          <a:srgbClr val="000090"/>
                        </a:solidFill>
                        <a:effectLst/>
                        <a:latin typeface="Arial Rounded MT Bold"/>
                        <a:cs typeface="Arial Rounded MT Bold"/>
                      </a:endParaRPr>
                    </a:p>
                  </a:txBody>
                  <a:tcPr marL="12700" marR="12700" marT="12700" marB="0" anchor="b">
                    <a:solidFill>
                      <a:schemeClr val="accent5">
                        <a:lumMod val="20000"/>
                        <a:lumOff val="80000"/>
                        <a:alpha val="18000"/>
                      </a:schemeClr>
                    </a:solidFill>
                  </a:tcPr>
                </a:tc>
              </a:tr>
            </a:tbl>
          </a:graphicData>
        </a:graphic>
      </p:graphicFrame>
      <p:sp>
        <p:nvSpPr>
          <p:cNvPr id="6" name="TextBox 5"/>
          <p:cNvSpPr txBox="1"/>
          <p:nvPr/>
        </p:nvSpPr>
        <p:spPr>
          <a:xfrm>
            <a:off x="1049740" y="5877272"/>
            <a:ext cx="3309207" cy="584776"/>
          </a:xfrm>
          <a:prstGeom prst="rect">
            <a:avLst/>
          </a:prstGeom>
          <a:noFill/>
        </p:spPr>
        <p:txBody>
          <a:bodyPr wrap="none" rtlCol="0">
            <a:spAutoFit/>
          </a:bodyPr>
          <a:lstStyle/>
          <a:p>
            <a:r>
              <a:rPr lang="es-MX" dirty="0" smtClean="0">
                <a:solidFill>
                  <a:srgbClr val="FF0000"/>
                </a:solidFill>
                <a:latin typeface="Arial Rounded MT Bold"/>
                <a:cs typeface="Arial Rounded MT Bold"/>
              </a:rPr>
              <a:t>*</a:t>
            </a:r>
            <a:r>
              <a:rPr lang="es-MX" sz="1400" i="1" dirty="0" smtClean="0">
                <a:latin typeface="Arial Rounded MT Bold"/>
                <a:cs typeface="Arial Rounded MT Bold"/>
              </a:rPr>
              <a:t>Convenio de prioridad para</a:t>
            </a:r>
          </a:p>
          <a:p>
            <a:r>
              <a:rPr lang="es-MX" sz="1400" i="1" dirty="0">
                <a:latin typeface="Arial Rounded MT Bold"/>
                <a:cs typeface="Arial Rounded MT Bold"/>
              </a:rPr>
              <a:t> </a:t>
            </a:r>
            <a:r>
              <a:rPr lang="es-MX" sz="1400" i="1" dirty="0" smtClean="0">
                <a:latin typeface="Arial Rounded MT Bold"/>
                <a:cs typeface="Arial Rounded MT Bold"/>
              </a:rPr>
              <a:t>  desarrollo de proyecto y servicios</a:t>
            </a:r>
            <a:endParaRPr lang="es-MX" sz="1400" i="1" dirty="0">
              <a:latin typeface="Arial Rounded MT Bold"/>
              <a:cs typeface="Arial Rounded MT Bold"/>
            </a:endParaRPr>
          </a:p>
        </p:txBody>
      </p:sp>
      <p:pic>
        <p:nvPicPr>
          <p:cNvPr id="7" name="Picture 2" descr="http://portal.municipiochihuahua.gob.mx/images/fomento_images/parques_american.jpg"/>
          <p:cNvPicPr>
            <a:picLocks noChangeAspect="1" noChangeArrowheads="1"/>
          </p:cNvPicPr>
          <p:nvPr/>
        </p:nvPicPr>
        <p:blipFill>
          <a:blip r:embed="rId4" cstate="print"/>
          <a:srcRect/>
          <a:stretch>
            <a:fillRect/>
          </a:stretch>
        </p:blipFill>
        <p:spPr bwMode="auto">
          <a:xfrm>
            <a:off x="467544" y="1340768"/>
            <a:ext cx="864096" cy="864096"/>
          </a:xfrm>
          <a:prstGeom prst="ellipse">
            <a:avLst/>
          </a:prstGeom>
          <a:ln>
            <a:noFill/>
          </a:ln>
          <a:effectLst>
            <a:softEdge rad="112500"/>
          </a:effectLst>
        </p:spPr>
      </p:pic>
      <p:pic>
        <p:nvPicPr>
          <p:cNvPr id="8" name="Picture 4" descr="http://www.pulso360.com/wp-content/uploads/2011/06/za_logo.jpg"/>
          <p:cNvPicPr>
            <a:picLocks noChangeAspect="1" noChangeArrowheads="1"/>
          </p:cNvPicPr>
          <p:nvPr/>
        </p:nvPicPr>
        <p:blipFill>
          <a:blip r:embed="rId5" cstate="print"/>
          <a:srcRect/>
          <a:stretch>
            <a:fillRect/>
          </a:stretch>
        </p:blipFill>
        <p:spPr bwMode="auto">
          <a:xfrm>
            <a:off x="251520" y="2492896"/>
            <a:ext cx="1368152" cy="720080"/>
          </a:xfrm>
          <a:prstGeom prst="ellipse">
            <a:avLst/>
          </a:prstGeom>
          <a:ln>
            <a:noFill/>
          </a:ln>
          <a:effectLst>
            <a:softEdge rad="112500"/>
          </a:effectLst>
        </p:spPr>
      </p:pic>
      <p:pic>
        <p:nvPicPr>
          <p:cNvPr id="9" name="Picture 10" descr="http://www.apexindustries.com/images/aero_bottom_right.jpg"/>
          <p:cNvPicPr>
            <a:picLocks noChangeAspect="1" noChangeArrowheads="1"/>
          </p:cNvPicPr>
          <p:nvPr/>
        </p:nvPicPr>
        <p:blipFill>
          <a:blip r:embed="rId6" cstate="print"/>
          <a:srcRect/>
          <a:stretch>
            <a:fillRect/>
          </a:stretch>
        </p:blipFill>
        <p:spPr bwMode="auto">
          <a:xfrm>
            <a:off x="171234" y="3356992"/>
            <a:ext cx="1520446" cy="792088"/>
          </a:xfrm>
          <a:prstGeom prst="ellipse">
            <a:avLst/>
          </a:prstGeom>
          <a:ln>
            <a:noFill/>
          </a:ln>
          <a:effectLst>
            <a:softEdge rad="112500"/>
          </a:effectLst>
        </p:spPr>
      </p:pic>
      <p:pic>
        <p:nvPicPr>
          <p:cNvPr id="10" name="Picture 6" descr="http://farm7.static.flickr.com/6123/5940649650_51a26e39e7.jpg"/>
          <p:cNvPicPr>
            <a:picLocks noChangeAspect="1" noChangeArrowheads="1"/>
          </p:cNvPicPr>
          <p:nvPr/>
        </p:nvPicPr>
        <p:blipFill>
          <a:blip r:embed="rId7" cstate="print"/>
          <a:srcRect/>
          <a:stretch>
            <a:fillRect/>
          </a:stretch>
        </p:blipFill>
        <p:spPr bwMode="auto">
          <a:xfrm>
            <a:off x="323529" y="4980340"/>
            <a:ext cx="1224135" cy="1040948"/>
          </a:xfrm>
          <a:prstGeom prst="ellipse">
            <a:avLst/>
          </a:prstGeom>
          <a:ln>
            <a:noFill/>
          </a:ln>
          <a:effectLst>
            <a:softEdge rad="112500"/>
          </a:effectLst>
        </p:spPr>
      </p:pic>
      <p:pic>
        <p:nvPicPr>
          <p:cNvPr id="15" name="Picture 14" descr="Captura de pantalla 2012-04-24 a las 20.38.50.png"/>
          <p:cNvPicPr>
            <a:picLocks noChangeAspect="1"/>
          </p:cNvPicPr>
          <p:nvPr/>
        </p:nvPicPr>
        <p:blipFill rotWithShape="1">
          <a:blip r:embed="rId8" cstate="print">
            <a:extLst>
              <a:ext uri="{28A0092B-C50C-407E-A947-70E740481C1C}">
                <a14:useLocalDpi xmlns="" xmlns:a14="http://schemas.microsoft.com/office/drawing/2010/main" val="0"/>
              </a:ext>
            </a:extLst>
          </a:blip>
          <a:srcRect t="3152" b="1"/>
          <a:stretch/>
        </p:blipFill>
        <p:spPr>
          <a:xfrm>
            <a:off x="4467921" y="4653136"/>
            <a:ext cx="4424559" cy="1800200"/>
          </a:xfrm>
          <a:prstGeom prst="rect">
            <a:avLst/>
          </a:prstGeom>
          <a:effectLst>
            <a:glow rad="101600">
              <a:srgbClr val="FF0000">
                <a:alpha val="75000"/>
              </a:srgbClr>
            </a:glow>
          </a:effectLst>
        </p:spPr>
      </p:pic>
      <p:pic>
        <p:nvPicPr>
          <p:cNvPr id="3" name="Picture 2" descr="Captura de pantalla 2012-04-30 a las 20.09.56.png"/>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90736" y="4361160"/>
            <a:ext cx="1400944" cy="508000"/>
          </a:xfrm>
          <a:prstGeom prst="rect">
            <a:avLst/>
          </a:prstGeom>
          <a:effectLst>
            <a:glow>
              <a:schemeClr val="accent3">
                <a:lumMod val="20000"/>
                <a:lumOff val="80000"/>
              </a:schemeClr>
            </a:glow>
            <a:softEdge rad="114300"/>
          </a:effectLst>
        </p:spPr>
      </p:pic>
      <p:sp>
        <p:nvSpPr>
          <p:cNvPr id="11" name="TextBox 10"/>
          <p:cNvSpPr txBox="1"/>
          <p:nvPr/>
        </p:nvSpPr>
        <p:spPr>
          <a:xfrm>
            <a:off x="4451641" y="6444044"/>
            <a:ext cx="4306087" cy="338554"/>
          </a:xfrm>
          <a:prstGeom prst="rect">
            <a:avLst/>
          </a:prstGeom>
          <a:noFill/>
        </p:spPr>
        <p:txBody>
          <a:bodyPr wrap="none" rtlCol="0">
            <a:spAutoFit/>
          </a:bodyPr>
          <a:lstStyle/>
          <a:p>
            <a:r>
              <a:rPr lang="en-US" sz="1600" dirty="0" err="1" smtClean="0">
                <a:solidFill>
                  <a:srgbClr val="FF0000"/>
                </a:solidFill>
                <a:latin typeface="Arial Rounded MT Bold"/>
                <a:cs typeface="Arial Rounded MT Bold"/>
              </a:rPr>
              <a:t>Acreditación</a:t>
            </a:r>
            <a:r>
              <a:rPr lang="en-US" sz="1600" dirty="0" smtClean="0">
                <a:solidFill>
                  <a:srgbClr val="FF0000"/>
                </a:solidFill>
                <a:latin typeface="Arial Rounded MT Bold"/>
                <a:cs typeface="Arial Rounded MT Bold"/>
              </a:rPr>
              <a:t> NADCAP: similar a la 17025</a:t>
            </a:r>
            <a:endParaRPr lang="en-US" sz="1600" dirty="0">
              <a:solidFill>
                <a:srgbClr val="FF0000"/>
              </a:solidFill>
              <a:latin typeface="Arial Rounded MT Bold"/>
              <a:cs typeface="Arial Rounded MT Bold"/>
            </a:endParaRPr>
          </a:p>
        </p:txBody>
      </p:sp>
    </p:spTree>
    <p:extLst>
      <p:ext uri="{BB962C8B-B14F-4D97-AF65-F5344CB8AC3E}">
        <p14:creationId xmlns="" xmlns:p14="http://schemas.microsoft.com/office/powerpoint/2010/main" val="248045265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627784" y="139279"/>
            <a:ext cx="4320480" cy="769441"/>
          </a:xfrm>
          <a:prstGeom prst="rect">
            <a:avLst/>
          </a:prstGeom>
          <a:noFill/>
          <a:ln w="9525">
            <a:noFill/>
            <a:miter lim="800000"/>
            <a:headEnd/>
            <a:tailEnd/>
          </a:ln>
        </p:spPr>
        <p:txBody>
          <a:bodyPr wrap="square" anchor="ctr">
            <a:spAutoFit/>
          </a:bodyPr>
          <a:lstStyle/>
          <a:p>
            <a:pPr marL="1701800" indent="-1701800" algn="ctr">
              <a:tabLst>
                <a:tab pos="1701800" algn="l"/>
              </a:tabLst>
            </a:pPr>
            <a:r>
              <a:rPr lang="es-MX" sz="2800" b="1" u="none" dirty="0" smtClean="0">
                <a:solidFill>
                  <a:srgbClr val="000000"/>
                </a:solidFill>
                <a:latin typeface="Arial Rounded MT Bold"/>
                <a:cs typeface="Arial Rounded MT Bold"/>
              </a:rPr>
              <a:t>PROYECTOS DE I+D</a:t>
            </a:r>
          </a:p>
          <a:p>
            <a:pPr marL="1701800" indent="-1701800" algn="ctr">
              <a:tabLst>
                <a:tab pos="1701800" algn="l"/>
              </a:tabLst>
            </a:pPr>
            <a:r>
              <a:rPr lang="es-MX" sz="1600" b="1" dirty="0" smtClean="0">
                <a:solidFill>
                  <a:srgbClr val="000000"/>
                </a:solidFill>
                <a:latin typeface="Arial Rounded MT Bold"/>
                <a:cs typeface="Arial Rounded MT Bold"/>
              </a:rPr>
              <a:t>Con financiamiento</a:t>
            </a:r>
            <a:endParaRPr lang="es-MX" sz="1600" b="1" u="none" dirty="0">
              <a:solidFill>
                <a:srgbClr val="000000"/>
              </a:solidFill>
              <a:latin typeface="Arial Rounded MT Bold"/>
              <a:cs typeface="Arial Rounded MT Bold"/>
            </a:endParaRPr>
          </a:p>
        </p:txBody>
      </p:sp>
      <p:graphicFrame>
        <p:nvGraphicFramePr>
          <p:cNvPr id="5" name="1 Gráfico"/>
          <p:cNvGraphicFramePr>
            <a:graphicFrameLocks noGrp="1"/>
          </p:cNvGraphicFramePr>
          <p:nvPr/>
        </p:nvGraphicFramePr>
        <p:xfrm>
          <a:off x="827584" y="620688"/>
          <a:ext cx="7670626" cy="558370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Rectángulo redondeado"/>
          <p:cNvSpPr/>
          <p:nvPr/>
        </p:nvSpPr>
        <p:spPr bwMode="auto">
          <a:xfrm>
            <a:off x="704850" y="552450"/>
            <a:ext cx="7648575" cy="647700"/>
          </a:xfrm>
          <a:prstGeom prst="roundRect">
            <a:avLst/>
          </a:prstGeom>
          <a:solidFill>
            <a:srgbClr val="3535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MX" sz="1200" b="1" i="0" u="sng" strike="noStrike" cap="none" normalizeH="0" baseline="0" smtClean="0">
              <a:ln>
                <a:noFill/>
              </a:ln>
              <a:solidFill>
                <a:schemeClr val="tx1"/>
              </a:solidFill>
              <a:effectLst/>
              <a:latin typeface="Arial" pitchFamily="34" charset="0"/>
            </a:endParaRPr>
          </a:p>
        </p:txBody>
      </p:sp>
      <p:pic>
        <p:nvPicPr>
          <p:cNvPr id="5" name="Picture 5"/>
          <p:cNvPicPr>
            <a:picLocks noChangeAspect="1" noChangeArrowheads="1"/>
          </p:cNvPicPr>
          <p:nvPr/>
        </p:nvPicPr>
        <p:blipFill>
          <a:blip r:embed="rId3" cstate="screen"/>
          <a:srcRect/>
          <a:stretch>
            <a:fillRect/>
          </a:stretch>
        </p:blipFill>
        <p:spPr bwMode="auto">
          <a:xfrm>
            <a:off x="698499" y="533400"/>
            <a:ext cx="1443039" cy="669646"/>
          </a:xfrm>
          <a:prstGeom prst="rect">
            <a:avLst/>
          </a:prstGeom>
          <a:noFill/>
          <a:ln w="9525">
            <a:noFill/>
            <a:miter lim="800000"/>
            <a:headEnd/>
            <a:tailEnd/>
          </a:ln>
        </p:spPr>
      </p:pic>
      <p:pic>
        <p:nvPicPr>
          <p:cNvPr id="6" name="Picture 6"/>
          <p:cNvPicPr>
            <a:picLocks noChangeAspect="1" noChangeArrowheads="1"/>
          </p:cNvPicPr>
          <p:nvPr/>
        </p:nvPicPr>
        <p:blipFill>
          <a:blip r:embed="rId4" cstate="screen"/>
          <a:srcRect/>
          <a:stretch>
            <a:fillRect/>
          </a:stretch>
        </p:blipFill>
        <p:spPr bwMode="auto">
          <a:xfrm>
            <a:off x="7003397" y="530226"/>
            <a:ext cx="1350028" cy="671552"/>
          </a:xfrm>
          <a:prstGeom prst="rect">
            <a:avLst/>
          </a:prstGeom>
          <a:noFill/>
          <a:ln w="9525">
            <a:noFill/>
            <a:miter lim="800000"/>
            <a:headEnd/>
            <a:tailEnd/>
          </a:ln>
        </p:spPr>
      </p:pic>
      <p:sp>
        <p:nvSpPr>
          <p:cNvPr id="7" name="6 Rectángulo"/>
          <p:cNvSpPr/>
          <p:nvPr/>
        </p:nvSpPr>
        <p:spPr>
          <a:xfrm>
            <a:off x="0" y="500390"/>
            <a:ext cx="9144000" cy="523220"/>
          </a:xfrm>
          <a:prstGeom prst="rect">
            <a:avLst/>
          </a:prstGeom>
        </p:spPr>
        <p:txBody>
          <a:bodyPr wrap="square">
            <a:spAutoFit/>
          </a:bodyPr>
          <a:lstStyle/>
          <a:p>
            <a:pPr algn="ctr"/>
            <a:r>
              <a:rPr lang="es-MX" sz="2400" b="1" u="none" dirty="0" smtClean="0">
                <a:solidFill>
                  <a:schemeClr val="bg1"/>
                </a:solidFill>
                <a:latin typeface="Arial Rounded MT Bold"/>
                <a:cs typeface="Arial Rounded MT Bold"/>
              </a:rPr>
              <a:t>FONDOS DE INNOVACIÓN 2011</a:t>
            </a:r>
            <a:r>
              <a:rPr lang="es-MX" sz="2800" b="1" u="none" dirty="0" smtClean="0">
                <a:solidFill>
                  <a:schemeClr val="bg1"/>
                </a:solidFill>
                <a:latin typeface="Arial Rounded MT Bold"/>
                <a:cs typeface="Arial Rounded MT Bold"/>
              </a:rPr>
              <a:t> </a:t>
            </a:r>
            <a:endParaRPr lang="es-MX" sz="2800" b="1" u="none" dirty="0">
              <a:solidFill>
                <a:schemeClr val="bg1"/>
              </a:solidFill>
              <a:latin typeface="Arial Rounded MT Bold"/>
              <a:cs typeface="Arial Rounded MT Bold"/>
            </a:endParaRPr>
          </a:p>
        </p:txBody>
      </p:sp>
      <p:graphicFrame>
        <p:nvGraphicFramePr>
          <p:cNvPr id="20" name="19 Tabla"/>
          <p:cNvGraphicFramePr>
            <a:graphicFrameLocks noGrp="1"/>
          </p:cNvGraphicFramePr>
          <p:nvPr>
            <p:extLst>
              <p:ext uri="{D42A27DB-BD31-4B8C-83A1-F6EECF244321}">
                <p14:modId xmlns="" xmlns:p14="http://schemas.microsoft.com/office/powerpoint/2010/main" val="3849452081"/>
              </p:ext>
            </p:extLst>
          </p:nvPr>
        </p:nvGraphicFramePr>
        <p:xfrm>
          <a:off x="2905124" y="1981201"/>
          <a:ext cx="3426587" cy="1239102"/>
        </p:xfrm>
        <a:graphic>
          <a:graphicData uri="http://schemas.openxmlformats.org/drawingml/2006/table">
            <a:tbl>
              <a:tblPr firstRow="1">
                <a:tableStyleId>{638B1855-1B75-4FBE-930C-398BA8C253C6}</a:tableStyleId>
              </a:tblPr>
              <a:tblGrid>
                <a:gridCol w="1176338"/>
                <a:gridCol w="968375"/>
                <a:gridCol w="1281874"/>
              </a:tblGrid>
              <a:tr h="578256">
                <a:tc>
                  <a:txBody>
                    <a:bodyPr/>
                    <a:lstStyle/>
                    <a:p>
                      <a:pPr algn="ctr" fontAlgn="b"/>
                      <a:r>
                        <a:rPr lang="es-MX" sz="1600" u="none" strike="noStrike" dirty="0" smtClean="0">
                          <a:solidFill>
                            <a:schemeClr val="bg1"/>
                          </a:solidFill>
                          <a:latin typeface="Arial Rounded MT Bold"/>
                          <a:cs typeface="Arial Rounded MT Bold"/>
                        </a:rPr>
                        <a:t>Sede</a:t>
                      </a:r>
                      <a:endParaRPr lang="es-MX" sz="1600" b="1" i="0" u="none" strike="noStrike" dirty="0">
                        <a:solidFill>
                          <a:schemeClr val="bg1"/>
                        </a:solidFill>
                        <a:latin typeface="Arial Rounded MT Bold"/>
                        <a:cs typeface="Arial Rounded MT Bold"/>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99"/>
                    </a:solidFill>
                  </a:tcPr>
                </a:tc>
                <a:tc>
                  <a:txBody>
                    <a:bodyPr/>
                    <a:lstStyle/>
                    <a:p>
                      <a:pPr algn="ctr" fontAlgn="b"/>
                      <a:r>
                        <a:rPr lang="es-MX" sz="1500" u="none" strike="noStrike" dirty="0" smtClean="0">
                          <a:solidFill>
                            <a:schemeClr val="bg1"/>
                          </a:solidFill>
                          <a:latin typeface="Arial Rounded MT Bold"/>
                          <a:cs typeface="Arial Rounded MT Bold"/>
                        </a:rPr>
                        <a:t>Proyectos</a:t>
                      </a:r>
                      <a:endParaRPr lang="es-MX" sz="1500" b="1" i="0" u="none" strike="noStrike" dirty="0">
                        <a:solidFill>
                          <a:schemeClr val="bg1"/>
                        </a:solidFill>
                        <a:latin typeface="Arial Rounded MT Bold"/>
                        <a:cs typeface="Arial Rounded MT Bold"/>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99"/>
                    </a:solidFill>
                  </a:tcPr>
                </a:tc>
                <a:tc>
                  <a:txBody>
                    <a:bodyPr/>
                    <a:lstStyle/>
                    <a:p>
                      <a:pPr algn="ctr" fontAlgn="b"/>
                      <a:r>
                        <a:rPr lang="es-MX" sz="1600" u="none" strike="noStrike" dirty="0">
                          <a:solidFill>
                            <a:schemeClr val="bg1"/>
                          </a:solidFill>
                          <a:latin typeface="Arial Rounded MT Bold"/>
                          <a:cs typeface="Arial Rounded MT Bold"/>
                        </a:rPr>
                        <a:t>Monto </a:t>
                      </a:r>
                      <a:r>
                        <a:rPr lang="es-MX" sz="1600" u="none" strike="noStrike" dirty="0" smtClean="0">
                          <a:solidFill>
                            <a:schemeClr val="bg1"/>
                          </a:solidFill>
                          <a:latin typeface="Arial Rounded MT Bold"/>
                          <a:cs typeface="Arial Rounded MT Bold"/>
                        </a:rPr>
                        <a:t>Total (miles $)</a:t>
                      </a:r>
                      <a:endParaRPr lang="es-MX" sz="1600" b="1" i="0" u="none" strike="noStrike" dirty="0">
                        <a:solidFill>
                          <a:schemeClr val="bg1"/>
                        </a:solidFill>
                        <a:latin typeface="Arial Rounded MT Bold"/>
                        <a:cs typeface="Arial Rounded MT Bold"/>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99"/>
                    </a:solidFill>
                  </a:tcPr>
                </a:tc>
              </a:tr>
              <a:tr h="330116">
                <a:tc>
                  <a:txBody>
                    <a:bodyPr/>
                    <a:lstStyle/>
                    <a:p>
                      <a:pPr algn="ctr" fontAlgn="b"/>
                      <a:r>
                        <a:rPr lang="es-MX" sz="1600" u="none" strike="noStrike" dirty="0">
                          <a:solidFill>
                            <a:schemeClr val="bg1"/>
                          </a:solidFill>
                          <a:latin typeface="Arial Rounded MT Bold"/>
                          <a:cs typeface="Arial Rounded MT Bold"/>
                        </a:rPr>
                        <a:t>Chihuahua</a:t>
                      </a:r>
                      <a:endParaRPr lang="es-MX" sz="1600" b="0" i="0" u="none" strike="noStrike" dirty="0">
                        <a:solidFill>
                          <a:schemeClr val="bg1"/>
                        </a:solidFill>
                        <a:latin typeface="Arial Rounded MT Bold"/>
                        <a:cs typeface="Arial Rounded MT Bold"/>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fontAlgn="b"/>
                      <a:r>
                        <a:rPr lang="es-MX" sz="1800" u="none" strike="noStrike" dirty="0" smtClean="0">
                          <a:solidFill>
                            <a:schemeClr val="bg1"/>
                          </a:solidFill>
                          <a:latin typeface="Arial Rounded MT Bold"/>
                          <a:cs typeface="Arial Rounded MT Bold"/>
                        </a:rPr>
                        <a:t>16</a:t>
                      </a:r>
                      <a:endParaRPr lang="es-MX" sz="1800" b="0" i="0" u="none" strike="noStrike" dirty="0">
                        <a:solidFill>
                          <a:schemeClr val="bg1"/>
                        </a:solidFill>
                        <a:latin typeface="Arial Rounded MT Bold"/>
                        <a:cs typeface="Arial Rounded MT Bold"/>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r" fontAlgn="b"/>
                      <a:r>
                        <a:rPr lang="es-MX" sz="1800" b="0" i="0" u="none" strike="noStrike" dirty="0" smtClean="0">
                          <a:solidFill>
                            <a:schemeClr val="bg1"/>
                          </a:solidFill>
                          <a:latin typeface="Arial Rounded MT Bold"/>
                          <a:cs typeface="Arial Rounded MT Bold"/>
                        </a:rPr>
                        <a:t>27,455</a:t>
                      </a:r>
                      <a:endParaRPr lang="es-MX" sz="1800" b="0" i="0" u="none" strike="noStrike" dirty="0">
                        <a:solidFill>
                          <a:schemeClr val="bg1"/>
                        </a:solidFill>
                        <a:latin typeface="Arial Rounded MT Bold"/>
                        <a:cs typeface="Arial Rounded MT Bold"/>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330730">
                <a:tc>
                  <a:txBody>
                    <a:bodyPr/>
                    <a:lstStyle/>
                    <a:p>
                      <a:pPr algn="ctr" fontAlgn="b"/>
                      <a:r>
                        <a:rPr lang="es-MX" sz="1800" u="none" strike="noStrike" dirty="0">
                          <a:solidFill>
                            <a:schemeClr val="bg1"/>
                          </a:solidFill>
                          <a:latin typeface="Arial Rounded MT Bold"/>
                          <a:cs typeface="Arial Rounded MT Bold"/>
                        </a:rPr>
                        <a:t>Monterrey</a:t>
                      </a:r>
                      <a:endParaRPr lang="es-MX" sz="1800" b="0" i="0" u="none" strike="noStrike" dirty="0">
                        <a:solidFill>
                          <a:schemeClr val="bg1"/>
                        </a:solidFill>
                        <a:latin typeface="Arial Rounded MT Bold"/>
                        <a:cs typeface="Arial Rounded MT Bold"/>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fontAlgn="b"/>
                      <a:r>
                        <a:rPr lang="es-MX" sz="1800" u="none" strike="noStrike" dirty="0" smtClean="0">
                          <a:solidFill>
                            <a:schemeClr val="bg1"/>
                          </a:solidFill>
                          <a:latin typeface="Arial Rounded MT Bold"/>
                          <a:cs typeface="Arial Rounded MT Bold"/>
                        </a:rPr>
                        <a:t>6</a:t>
                      </a:r>
                      <a:endParaRPr lang="es-MX" sz="1800" b="0" i="0" u="none" strike="noStrike" dirty="0">
                        <a:solidFill>
                          <a:schemeClr val="bg1"/>
                        </a:solidFill>
                        <a:latin typeface="Arial Rounded MT Bold"/>
                        <a:cs typeface="Arial Rounded MT Bold"/>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r" fontAlgn="b"/>
                      <a:r>
                        <a:rPr lang="es-MX" sz="1800" b="0" i="0" u="none" strike="noStrike" dirty="0" smtClean="0">
                          <a:solidFill>
                            <a:schemeClr val="bg1"/>
                          </a:solidFill>
                          <a:latin typeface="Arial Rounded MT Bold"/>
                          <a:cs typeface="Arial Rounded MT Bold"/>
                        </a:rPr>
                        <a:t>4,130</a:t>
                      </a:r>
                      <a:endParaRPr lang="es-MX" sz="1800" b="0" i="0" u="none" strike="noStrike" dirty="0">
                        <a:solidFill>
                          <a:schemeClr val="bg1"/>
                        </a:solidFill>
                        <a:latin typeface="Arial Rounded MT Bold"/>
                        <a:cs typeface="Arial Rounded MT Bold"/>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bl>
          </a:graphicData>
        </a:graphic>
      </p:graphicFrame>
      <p:sp>
        <p:nvSpPr>
          <p:cNvPr id="23" name="22 Rectángulo"/>
          <p:cNvSpPr/>
          <p:nvPr/>
        </p:nvSpPr>
        <p:spPr>
          <a:xfrm>
            <a:off x="1331640" y="1340768"/>
            <a:ext cx="6408712" cy="707886"/>
          </a:xfrm>
          <a:prstGeom prst="rect">
            <a:avLst/>
          </a:prstGeom>
        </p:spPr>
        <p:txBody>
          <a:bodyPr wrap="square">
            <a:spAutoFit/>
          </a:bodyPr>
          <a:lstStyle/>
          <a:p>
            <a:pPr algn="ctr" fontAlgn="b"/>
            <a:r>
              <a:rPr lang="es-MX" sz="2000" u="none" dirty="0" smtClean="0">
                <a:solidFill>
                  <a:srgbClr val="000099"/>
                </a:solidFill>
                <a:latin typeface="Arial Rounded MT Bold"/>
                <a:cs typeface="Arial Rounded MT Bold"/>
              </a:rPr>
              <a:t>22 aprobados  </a:t>
            </a:r>
            <a:r>
              <a:rPr lang="es-MX" sz="2000" b="1" i="1" dirty="0" smtClean="0">
                <a:solidFill>
                  <a:srgbClr val="000099"/>
                </a:solidFill>
                <a:latin typeface="Arial Rounded MT Bold"/>
                <a:cs typeface="Arial Rounded MT Bold"/>
              </a:rPr>
              <a:t>$ 31, 585 miles </a:t>
            </a:r>
          </a:p>
          <a:p>
            <a:pPr lvl="0" algn="ctr" fontAlgn="b">
              <a:spcBef>
                <a:spcPts val="0"/>
              </a:spcBef>
              <a:spcAft>
                <a:spcPts val="0"/>
              </a:spcAft>
            </a:pPr>
            <a:endParaRPr lang="es-MX" sz="2000" b="1" u="none" dirty="0">
              <a:solidFill>
                <a:srgbClr val="000099"/>
              </a:solidFill>
              <a:latin typeface="Arial Rounded MT Bold"/>
              <a:cs typeface="Arial Rounded MT Bold"/>
            </a:endParaRPr>
          </a:p>
        </p:txBody>
      </p:sp>
      <p:pic>
        <p:nvPicPr>
          <p:cNvPr id="28" name="Picture 2"/>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361950" y="4610100"/>
            <a:ext cx="1476375" cy="509588"/>
          </a:xfrm>
          <a:prstGeom prst="rect">
            <a:avLst/>
          </a:prstGeom>
          <a:noFill/>
          <a:ln w="9525">
            <a:noFill/>
            <a:miter lim="800000"/>
            <a:headEnd/>
            <a:tailEnd/>
          </a:ln>
        </p:spPr>
      </p:pic>
      <p:grpSp>
        <p:nvGrpSpPr>
          <p:cNvPr id="35" name="34 Grupo"/>
          <p:cNvGrpSpPr/>
          <p:nvPr/>
        </p:nvGrpSpPr>
        <p:grpSpPr>
          <a:xfrm>
            <a:off x="611560" y="3212976"/>
            <a:ext cx="7958675" cy="3292754"/>
            <a:chOff x="630535" y="3433781"/>
            <a:chExt cx="7958675" cy="3292754"/>
          </a:xfrm>
        </p:grpSpPr>
        <p:pic>
          <p:nvPicPr>
            <p:cNvPr id="15" name="Picture 2"/>
            <p:cNvPicPr>
              <a:picLocks noChangeAspect="1" noChangeArrowheads="1"/>
            </p:cNvPicPr>
            <p:nvPr/>
          </p:nvPicPr>
          <p:blipFill>
            <a:blip r:embed="rId6" cstate="screen"/>
            <a:srcRect/>
            <a:stretch>
              <a:fillRect/>
            </a:stretch>
          </p:blipFill>
          <p:spPr bwMode="auto">
            <a:xfrm>
              <a:off x="2419350" y="4519739"/>
              <a:ext cx="1572706" cy="299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3"/>
            <p:cNvPicPr>
              <a:picLocks noChangeAspect="1" noChangeArrowheads="1"/>
            </p:cNvPicPr>
            <p:nvPr/>
          </p:nvPicPr>
          <p:blipFill>
            <a:blip r:embed="rId7" cstate="screen"/>
            <a:srcRect/>
            <a:stretch>
              <a:fillRect/>
            </a:stretch>
          </p:blipFill>
          <p:spPr bwMode="auto">
            <a:xfrm>
              <a:off x="630535" y="3433781"/>
              <a:ext cx="1579265" cy="7380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34"/>
            <p:cNvPicPr>
              <a:picLocks noChangeAspect="1" noChangeArrowheads="1"/>
            </p:cNvPicPr>
            <p:nvPr/>
          </p:nvPicPr>
          <p:blipFill>
            <a:blip r:embed="rId8" cstate="screen"/>
            <a:srcRect/>
            <a:stretch>
              <a:fillRect/>
            </a:stretch>
          </p:blipFill>
          <p:spPr bwMode="auto">
            <a:xfrm>
              <a:off x="714375" y="5690617"/>
              <a:ext cx="1215179" cy="317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41" descr="http://www.demek.com/eng/images/logo.gif"/>
            <p:cNvPicPr>
              <a:picLocks noChangeAspect="1" noChangeArrowheads="1"/>
            </p:cNvPicPr>
            <p:nvPr/>
          </p:nvPicPr>
          <p:blipFill>
            <a:blip r:embed="rId9" cstate="screen"/>
            <a:srcRect/>
            <a:stretch>
              <a:fillRect/>
            </a:stretch>
          </p:blipFill>
          <p:spPr bwMode="auto">
            <a:xfrm>
              <a:off x="4024313" y="6148388"/>
              <a:ext cx="1296987" cy="492125"/>
            </a:xfrm>
            <a:prstGeom prst="rect">
              <a:avLst/>
            </a:prstGeom>
            <a:noFill/>
            <a:ln w="9525">
              <a:noFill/>
              <a:miter lim="800000"/>
              <a:headEnd/>
              <a:tailEnd/>
            </a:ln>
          </p:spPr>
        </p:pic>
        <p:pic>
          <p:nvPicPr>
            <p:cNvPr id="29" name="Picture 31" descr="http://www.customalarm.com/ademco.gif"/>
            <p:cNvPicPr>
              <a:picLocks noChangeAspect="1" noChangeArrowheads="1"/>
            </p:cNvPicPr>
            <p:nvPr/>
          </p:nvPicPr>
          <p:blipFill>
            <a:blip r:embed="rId10" cstate="screen"/>
            <a:srcRect/>
            <a:stretch>
              <a:fillRect/>
            </a:stretch>
          </p:blipFill>
          <p:spPr bwMode="auto">
            <a:xfrm>
              <a:off x="4876800" y="4473575"/>
              <a:ext cx="1295400" cy="314325"/>
            </a:xfrm>
            <a:prstGeom prst="rect">
              <a:avLst/>
            </a:prstGeom>
            <a:noFill/>
            <a:ln w="9525">
              <a:noFill/>
              <a:miter lim="800000"/>
              <a:headEnd/>
              <a:tailEnd/>
            </a:ln>
          </p:spPr>
        </p:pic>
        <p:pic>
          <p:nvPicPr>
            <p:cNvPr id="30" name="Picture 2"/>
            <p:cNvPicPr>
              <a:picLocks noChangeAspect="1" noChangeArrowheads="1"/>
            </p:cNvPicPr>
            <p:nvPr/>
          </p:nvPicPr>
          <p:blipFill>
            <a:blip r:embed="rId11" cstate="screen"/>
            <a:srcRect/>
            <a:stretch>
              <a:fillRect/>
            </a:stretch>
          </p:blipFill>
          <p:spPr bwMode="auto">
            <a:xfrm>
              <a:off x="3265909" y="4072008"/>
              <a:ext cx="2839616" cy="249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9"/>
            <p:cNvPicPr>
              <a:picLocks noChangeAspect="1" noChangeArrowheads="1"/>
            </p:cNvPicPr>
            <p:nvPr/>
          </p:nvPicPr>
          <p:blipFill>
            <a:blip r:embed="rId12" cstate="screen">
              <a:extLst>
                <a:ext uri="{28A0092B-C50C-407E-A947-70E740481C1C}">
                  <a14:useLocalDpi xmlns="" xmlns:a14="http://schemas.microsoft.com/office/drawing/2010/main"/>
                </a:ext>
              </a:extLst>
            </a:blip>
            <a:srcRect/>
            <a:stretch>
              <a:fillRect/>
            </a:stretch>
          </p:blipFill>
          <p:spPr bwMode="auto">
            <a:xfrm>
              <a:off x="6805613" y="5103812"/>
              <a:ext cx="1079500" cy="792163"/>
            </a:xfrm>
            <a:prstGeom prst="rect">
              <a:avLst/>
            </a:prstGeom>
            <a:noFill/>
            <a:ln w="9525">
              <a:noFill/>
              <a:miter lim="800000"/>
              <a:headEnd/>
              <a:tailEnd/>
            </a:ln>
          </p:spPr>
        </p:pic>
        <p:pic>
          <p:nvPicPr>
            <p:cNvPr id="32" name="Picture 39" descr="http://www.grupoinac.com/grupoinac/imagenes/logos%20de%20clientes/Logo%20de%20Interceramic.jpg"/>
            <p:cNvPicPr>
              <a:picLocks noChangeAspect="1" noChangeArrowheads="1"/>
            </p:cNvPicPr>
            <p:nvPr/>
          </p:nvPicPr>
          <p:blipFill>
            <a:blip r:embed="rId13" cstate="screen"/>
            <a:srcRect/>
            <a:stretch>
              <a:fillRect/>
            </a:stretch>
          </p:blipFill>
          <p:spPr bwMode="auto">
            <a:xfrm>
              <a:off x="6696075" y="4394200"/>
              <a:ext cx="1685925" cy="320040"/>
            </a:xfrm>
            <a:prstGeom prst="rect">
              <a:avLst/>
            </a:prstGeom>
            <a:noFill/>
            <a:ln w="9525">
              <a:noFill/>
              <a:miter lim="800000"/>
              <a:headEnd/>
              <a:tailEnd/>
            </a:ln>
          </p:spPr>
        </p:pic>
        <p:pic>
          <p:nvPicPr>
            <p:cNvPr id="18" name="Picture 12"/>
            <p:cNvPicPr>
              <a:picLocks noChangeAspect="1" noChangeArrowheads="1"/>
            </p:cNvPicPr>
            <p:nvPr/>
          </p:nvPicPr>
          <p:blipFill>
            <a:blip r:embed="rId14" cstate="screen"/>
            <a:srcRect/>
            <a:stretch>
              <a:fillRect/>
            </a:stretch>
          </p:blipFill>
          <p:spPr bwMode="auto">
            <a:xfrm>
              <a:off x="4893618" y="4996061"/>
              <a:ext cx="1402407" cy="897540"/>
            </a:xfrm>
            <a:prstGeom prst="rect">
              <a:avLst/>
            </a:prstGeom>
            <a:noFill/>
            <a:ln w="9525">
              <a:noFill/>
              <a:miter lim="800000"/>
              <a:headEnd/>
              <a:tailEnd/>
            </a:ln>
          </p:spPr>
        </p:pic>
        <p:pic>
          <p:nvPicPr>
            <p:cNvPr id="19" name="Picture 15"/>
            <p:cNvPicPr>
              <a:picLocks noChangeAspect="1" noChangeArrowheads="1"/>
            </p:cNvPicPr>
            <p:nvPr/>
          </p:nvPicPr>
          <p:blipFill>
            <a:blip r:embed="rId15" cstate="screen"/>
            <a:srcRect/>
            <a:stretch>
              <a:fillRect/>
            </a:stretch>
          </p:blipFill>
          <p:spPr bwMode="auto">
            <a:xfrm>
              <a:off x="6768730" y="3504482"/>
              <a:ext cx="1820480" cy="562694"/>
            </a:xfrm>
            <a:prstGeom prst="rect">
              <a:avLst/>
            </a:prstGeom>
            <a:noFill/>
            <a:ln w="9525">
              <a:noFill/>
              <a:miter lim="800000"/>
              <a:headEnd/>
              <a:tailEnd/>
            </a:ln>
          </p:spPr>
        </p:pic>
        <p:pic>
          <p:nvPicPr>
            <p:cNvPr id="21" name="Picture 11"/>
            <p:cNvPicPr>
              <a:picLocks noChangeAspect="1" noChangeArrowheads="1"/>
            </p:cNvPicPr>
            <p:nvPr/>
          </p:nvPicPr>
          <p:blipFill>
            <a:blip r:embed="rId16" cstate="screen"/>
            <a:srcRect/>
            <a:stretch>
              <a:fillRect/>
            </a:stretch>
          </p:blipFill>
          <p:spPr bwMode="auto">
            <a:xfrm>
              <a:off x="2685256" y="5048225"/>
              <a:ext cx="1277144" cy="815953"/>
            </a:xfrm>
            <a:prstGeom prst="rect">
              <a:avLst/>
            </a:prstGeom>
            <a:noFill/>
            <a:ln w="9525">
              <a:noFill/>
              <a:miter lim="800000"/>
              <a:headEnd/>
              <a:tailEnd/>
            </a:ln>
          </p:spPr>
        </p:pic>
        <p:pic>
          <p:nvPicPr>
            <p:cNvPr id="22" name="Picture 9"/>
            <p:cNvPicPr>
              <a:picLocks noChangeAspect="1" noChangeArrowheads="1"/>
            </p:cNvPicPr>
            <p:nvPr/>
          </p:nvPicPr>
          <p:blipFill>
            <a:blip r:embed="rId17" cstate="screen"/>
            <a:srcRect/>
            <a:stretch>
              <a:fillRect/>
            </a:stretch>
          </p:blipFill>
          <p:spPr bwMode="auto">
            <a:xfrm>
              <a:off x="2349302" y="6116935"/>
              <a:ext cx="1228725" cy="609600"/>
            </a:xfrm>
            <a:prstGeom prst="rect">
              <a:avLst/>
            </a:prstGeom>
            <a:noFill/>
            <a:ln w="9525">
              <a:noFill/>
              <a:miter lim="800000"/>
              <a:headEnd/>
              <a:tailEnd/>
            </a:ln>
          </p:spPr>
        </p:pic>
        <p:pic>
          <p:nvPicPr>
            <p:cNvPr id="24" name="Picture 14"/>
            <p:cNvPicPr>
              <a:picLocks noChangeAspect="1" noChangeArrowheads="1"/>
            </p:cNvPicPr>
            <p:nvPr/>
          </p:nvPicPr>
          <p:blipFill>
            <a:blip r:embed="rId18" cstate="screen"/>
            <a:srcRect/>
            <a:stretch>
              <a:fillRect/>
            </a:stretch>
          </p:blipFill>
          <p:spPr bwMode="auto">
            <a:xfrm>
              <a:off x="5757592" y="6125344"/>
              <a:ext cx="1538558" cy="589781"/>
            </a:xfrm>
            <a:prstGeom prst="rect">
              <a:avLst/>
            </a:prstGeom>
            <a:noFill/>
            <a:ln w="9525">
              <a:noFill/>
              <a:miter lim="800000"/>
              <a:headEnd/>
              <a:tailEnd/>
            </a:ln>
          </p:spPr>
        </p:pic>
        <p:sp>
          <p:nvSpPr>
            <p:cNvPr id="33" name="32 CuadroTexto"/>
            <p:cNvSpPr txBox="1"/>
            <p:nvPr/>
          </p:nvSpPr>
          <p:spPr>
            <a:xfrm>
              <a:off x="3438847" y="3577797"/>
              <a:ext cx="2800350" cy="338554"/>
            </a:xfrm>
            <a:prstGeom prst="rect">
              <a:avLst/>
            </a:prstGeom>
            <a:noFill/>
          </p:spPr>
          <p:txBody>
            <a:bodyPr wrap="square" rtlCol="0">
              <a:spAutoFit/>
            </a:bodyPr>
            <a:lstStyle/>
            <a:p>
              <a:pPr algn="ctr"/>
              <a:r>
                <a:rPr lang="es-MX" sz="1600" b="1" u="none" dirty="0" smtClean="0">
                  <a:solidFill>
                    <a:srgbClr val="000099"/>
                  </a:solidFill>
                  <a:latin typeface="Arial Rounded MT Bold"/>
                  <a:cs typeface="Arial Rounded MT Bold"/>
                </a:rPr>
                <a:t>EMPRESAS</a:t>
              </a:r>
              <a:endParaRPr lang="es-MX" sz="1600" b="1" u="none" dirty="0">
                <a:solidFill>
                  <a:srgbClr val="000099"/>
                </a:solidFill>
                <a:latin typeface="Arial Rounded MT Bold"/>
                <a:cs typeface="Arial Rounded MT Bold"/>
              </a:endParaRPr>
            </a:p>
          </p:txBody>
        </p:sp>
      </p:gr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mav22.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32048" y="965785"/>
            <a:ext cx="8460432" cy="5775583"/>
          </a:xfrm>
          <a:prstGeom prst="rect">
            <a:avLst/>
          </a:prstGeom>
        </p:spPr>
      </p:pic>
      <p:sp>
        <p:nvSpPr>
          <p:cNvPr id="2" name="TextBox 1"/>
          <p:cNvSpPr txBox="1"/>
          <p:nvPr/>
        </p:nvSpPr>
        <p:spPr>
          <a:xfrm>
            <a:off x="2051720" y="260648"/>
            <a:ext cx="4729530" cy="523220"/>
          </a:xfrm>
          <a:prstGeom prst="rect">
            <a:avLst/>
          </a:prstGeom>
          <a:noFill/>
        </p:spPr>
        <p:txBody>
          <a:bodyPr wrap="none" rtlCol="0">
            <a:spAutoFit/>
          </a:bodyPr>
          <a:lstStyle/>
          <a:p>
            <a:r>
              <a:rPr lang="en-US" sz="2800" dirty="0" err="1" smtClean="0">
                <a:solidFill>
                  <a:srgbClr val="000090"/>
                </a:solidFill>
                <a:latin typeface="Arial Rounded MT Bold"/>
                <a:cs typeface="Arial Rounded MT Bold"/>
              </a:rPr>
              <a:t>Fondo</a:t>
            </a:r>
            <a:r>
              <a:rPr lang="en-US" sz="2800" dirty="0" smtClean="0">
                <a:solidFill>
                  <a:srgbClr val="000090"/>
                </a:solidFill>
                <a:latin typeface="Arial Rounded MT Bold"/>
                <a:cs typeface="Arial Rounded MT Bold"/>
              </a:rPr>
              <a:t> de </a:t>
            </a:r>
            <a:r>
              <a:rPr lang="en-US" sz="2800" dirty="0" err="1" smtClean="0">
                <a:solidFill>
                  <a:srgbClr val="000090"/>
                </a:solidFill>
                <a:latin typeface="Arial Rounded MT Bold"/>
                <a:cs typeface="Arial Rounded MT Bold"/>
              </a:rPr>
              <a:t>Innovación</a:t>
            </a:r>
            <a:r>
              <a:rPr lang="en-US" sz="2800" dirty="0" smtClean="0">
                <a:solidFill>
                  <a:srgbClr val="000090"/>
                </a:solidFill>
                <a:latin typeface="Arial Rounded MT Bold"/>
                <a:cs typeface="Arial Rounded MT Bold"/>
              </a:rPr>
              <a:t> 2011</a:t>
            </a:r>
            <a:endParaRPr lang="en-US" sz="2800" dirty="0">
              <a:solidFill>
                <a:srgbClr val="000090"/>
              </a:solidFill>
              <a:latin typeface="Arial Rounded MT Bold"/>
              <a:cs typeface="Arial Rounded MT Bold"/>
            </a:endParaRPr>
          </a:p>
        </p:txBody>
      </p:sp>
    </p:spTree>
    <p:extLst>
      <p:ext uri="{BB962C8B-B14F-4D97-AF65-F5344CB8AC3E}">
        <p14:creationId xmlns="" xmlns:p14="http://schemas.microsoft.com/office/powerpoint/2010/main" val="242376606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134 Rectángulo redondeado"/>
          <p:cNvSpPr/>
          <p:nvPr/>
        </p:nvSpPr>
        <p:spPr>
          <a:xfrm>
            <a:off x="0" y="1340768"/>
            <a:ext cx="9144000" cy="4464496"/>
          </a:xfrm>
          <a:prstGeom prst="roundRect">
            <a:avLst>
              <a:gd name="adj" fmla="val 8347"/>
            </a:avLst>
          </a:prstGeom>
          <a:solidFill>
            <a:schemeClr val="bg1">
              <a:alpha val="73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70" name="Rectangle 146"/>
          <p:cNvSpPr>
            <a:spLocks noChangeArrowheads="1"/>
          </p:cNvSpPr>
          <p:nvPr/>
        </p:nvSpPr>
        <p:spPr bwMode="auto">
          <a:xfrm>
            <a:off x="1705129" y="260648"/>
            <a:ext cx="5546198" cy="8617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rgbClr val="000000"/>
                </a:solidFill>
                <a:effectLst/>
                <a:latin typeface="Calibri" pitchFamily="34" charset="0"/>
                <a:cs typeface="Arial" pitchFamily="34" charset="0"/>
              </a:rPr>
              <a:t>Fondos de Innovación</a:t>
            </a:r>
            <a:r>
              <a:rPr kumimoji="0" lang="es-MX" sz="2800" b="1" i="0" u="none" strike="noStrike" cap="none" normalizeH="0" dirty="0" smtClean="0">
                <a:ln>
                  <a:noFill/>
                </a:ln>
                <a:solidFill>
                  <a:srgbClr val="000000"/>
                </a:solidFill>
                <a:effectLst/>
                <a:latin typeface="Calibri" pitchFamily="34" charset="0"/>
                <a:cs typeface="Arial" pitchFamily="34" charset="0"/>
              </a:rPr>
              <a:t> 2009-2011</a:t>
            </a:r>
          </a:p>
          <a:p>
            <a:pPr marL="0" marR="0" lvl="0" indent="0" algn="ctr" defTabSz="914400" rtl="0" eaLnBrk="1" fontAlgn="base" latinLnBrk="0" hangingPunct="1">
              <a:lnSpc>
                <a:spcPct val="100000"/>
              </a:lnSpc>
              <a:spcBef>
                <a:spcPct val="0"/>
              </a:spcBef>
              <a:spcAft>
                <a:spcPct val="0"/>
              </a:spcAft>
              <a:buClrTx/>
              <a:buSzTx/>
              <a:buFontTx/>
              <a:buNone/>
              <a:tabLst/>
            </a:pPr>
            <a:r>
              <a:rPr lang="es-MX" sz="2800" b="1" baseline="0" dirty="0" smtClean="0">
                <a:solidFill>
                  <a:srgbClr val="000000"/>
                </a:solidFill>
                <a:latin typeface="Calibri" pitchFamily="34" charset="0"/>
                <a:cs typeface="Arial" pitchFamily="34" charset="0"/>
              </a:rPr>
              <a:t>Proyectos y Monto Centros CONACYT</a:t>
            </a:r>
            <a:endParaRPr kumimoji="0" lang="es-MX" sz="2800" b="1" i="0" u="none" strike="noStrike" cap="none" normalizeH="0" baseline="0" dirty="0" smtClean="0">
              <a:ln>
                <a:noFill/>
              </a:ln>
              <a:solidFill>
                <a:schemeClr val="tx1"/>
              </a:solidFill>
              <a:effectLst/>
              <a:latin typeface="Arial" pitchFamily="34" charset="0"/>
              <a:cs typeface="Arial" pitchFamily="34" charset="0"/>
            </a:endParaRPr>
          </a:p>
        </p:txBody>
      </p:sp>
      <p:sp>
        <p:nvSpPr>
          <p:cNvPr id="1104" name="Freeform 80"/>
          <p:cNvSpPr>
            <a:spLocks noEditPoints="1"/>
          </p:cNvSpPr>
          <p:nvPr/>
        </p:nvSpPr>
        <p:spPr bwMode="auto">
          <a:xfrm>
            <a:off x="908171" y="1715657"/>
            <a:ext cx="7406908" cy="2923873"/>
          </a:xfrm>
          <a:custGeom>
            <a:avLst/>
            <a:gdLst/>
            <a:ahLst/>
            <a:cxnLst>
              <a:cxn ang="0">
                <a:pos x="0" y="1536"/>
              </a:cxn>
              <a:cxn ang="0">
                <a:pos x="4134" y="1536"/>
              </a:cxn>
              <a:cxn ang="0">
                <a:pos x="4134" y="1542"/>
              </a:cxn>
              <a:cxn ang="0">
                <a:pos x="0" y="1542"/>
              </a:cxn>
              <a:cxn ang="0">
                <a:pos x="0" y="1536"/>
              </a:cxn>
              <a:cxn ang="0">
                <a:pos x="0" y="1344"/>
              </a:cxn>
              <a:cxn ang="0">
                <a:pos x="4134" y="1344"/>
              </a:cxn>
              <a:cxn ang="0">
                <a:pos x="4134" y="1350"/>
              </a:cxn>
              <a:cxn ang="0">
                <a:pos x="0" y="1350"/>
              </a:cxn>
              <a:cxn ang="0">
                <a:pos x="0" y="1344"/>
              </a:cxn>
              <a:cxn ang="0">
                <a:pos x="0" y="1152"/>
              </a:cxn>
              <a:cxn ang="0">
                <a:pos x="4134" y="1152"/>
              </a:cxn>
              <a:cxn ang="0">
                <a:pos x="4134" y="1158"/>
              </a:cxn>
              <a:cxn ang="0">
                <a:pos x="0" y="1158"/>
              </a:cxn>
              <a:cxn ang="0">
                <a:pos x="0" y="1152"/>
              </a:cxn>
              <a:cxn ang="0">
                <a:pos x="0" y="960"/>
              </a:cxn>
              <a:cxn ang="0">
                <a:pos x="4134" y="960"/>
              </a:cxn>
              <a:cxn ang="0">
                <a:pos x="4134" y="966"/>
              </a:cxn>
              <a:cxn ang="0">
                <a:pos x="0" y="966"/>
              </a:cxn>
              <a:cxn ang="0">
                <a:pos x="0" y="960"/>
              </a:cxn>
              <a:cxn ang="0">
                <a:pos x="0" y="768"/>
              </a:cxn>
              <a:cxn ang="0">
                <a:pos x="4134" y="768"/>
              </a:cxn>
              <a:cxn ang="0">
                <a:pos x="4134" y="774"/>
              </a:cxn>
              <a:cxn ang="0">
                <a:pos x="0" y="774"/>
              </a:cxn>
              <a:cxn ang="0">
                <a:pos x="0" y="768"/>
              </a:cxn>
              <a:cxn ang="0">
                <a:pos x="0" y="576"/>
              </a:cxn>
              <a:cxn ang="0">
                <a:pos x="4134" y="576"/>
              </a:cxn>
              <a:cxn ang="0">
                <a:pos x="4134" y="582"/>
              </a:cxn>
              <a:cxn ang="0">
                <a:pos x="0" y="582"/>
              </a:cxn>
              <a:cxn ang="0">
                <a:pos x="0" y="576"/>
              </a:cxn>
              <a:cxn ang="0">
                <a:pos x="0" y="384"/>
              </a:cxn>
              <a:cxn ang="0">
                <a:pos x="4134" y="384"/>
              </a:cxn>
              <a:cxn ang="0">
                <a:pos x="4134" y="390"/>
              </a:cxn>
              <a:cxn ang="0">
                <a:pos x="0" y="390"/>
              </a:cxn>
              <a:cxn ang="0">
                <a:pos x="0" y="384"/>
              </a:cxn>
              <a:cxn ang="0">
                <a:pos x="0" y="192"/>
              </a:cxn>
              <a:cxn ang="0">
                <a:pos x="4134" y="192"/>
              </a:cxn>
              <a:cxn ang="0">
                <a:pos x="4134" y="198"/>
              </a:cxn>
              <a:cxn ang="0">
                <a:pos x="0" y="198"/>
              </a:cxn>
              <a:cxn ang="0">
                <a:pos x="0" y="192"/>
              </a:cxn>
              <a:cxn ang="0">
                <a:pos x="0" y="0"/>
              </a:cxn>
              <a:cxn ang="0">
                <a:pos x="4134" y="0"/>
              </a:cxn>
              <a:cxn ang="0">
                <a:pos x="4134" y="6"/>
              </a:cxn>
              <a:cxn ang="0">
                <a:pos x="0" y="6"/>
              </a:cxn>
              <a:cxn ang="0">
                <a:pos x="0" y="0"/>
              </a:cxn>
            </a:cxnLst>
            <a:rect l="0" t="0" r="r" b="b"/>
            <a:pathLst>
              <a:path w="4134" h="1542">
                <a:moveTo>
                  <a:pt x="0" y="1536"/>
                </a:moveTo>
                <a:lnTo>
                  <a:pt x="4134" y="1536"/>
                </a:lnTo>
                <a:lnTo>
                  <a:pt x="4134" y="1542"/>
                </a:lnTo>
                <a:lnTo>
                  <a:pt x="0" y="1542"/>
                </a:lnTo>
                <a:lnTo>
                  <a:pt x="0" y="1536"/>
                </a:lnTo>
                <a:close/>
                <a:moveTo>
                  <a:pt x="0" y="1344"/>
                </a:moveTo>
                <a:lnTo>
                  <a:pt x="4134" y="1344"/>
                </a:lnTo>
                <a:lnTo>
                  <a:pt x="4134" y="1350"/>
                </a:lnTo>
                <a:lnTo>
                  <a:pt x="0" y="1350"/>
                </a:lnTo>
                <a:lnTo>
                  <a:pt x="0" y="1344"/>
                </a:lnTo>
                <a:close/>
                <a:moveTo>
                  <a:pt x="0" y="1152"/>
                </a:moveTo>
                <a:lnTo>
                  <a:pt x="4134" y="1152"/>
                </a:lnTo>
                <a:lnTo>
                  <a:pt x="4134" y="1158"/>
                </a:lnTo>
                <a:lnTo>
                  <a:pt x="0" y="1158"/>
                </a:lnTo>
                <a:lnTo>
                  <a:pt x="0" y="1152"/>
                </a:lnTo>
                <a:close/>
                <a:moveTo>
                  <a:pt x="0" y="960"/>
                </a:moveTo>
                <a:lnTo>
                  <a:pt x="4134" y="960"/>
                </a:lnTo>
                <a:lnTo>
                  <a:pt x="4134" y="966"/>
                </a:lnTo>
                <a:lnTo>
                  <a:pt x="0" y="966"/>
                </a:lnTo>
                <a:lnTo>
                  <a:pt x="0" y="960"/>
                </a:lnTo>
                <a:close/>
                <a:moveTo>
                  <a:pt x="0" y="768"/>
                </a:moveTo>
                <a:lnTo>
                  <a:pt x="4134" y="768"/>
                </a:lnTo>
                <a:lnTo>
                  <a:pt x="4134" y="774"/>
                </a:lnTo>
                <a:lnTo>
                  <a:pt x="0" y="774"/>
                </a:lnTo>
                <a:lnTo>
                  <a:pt x="0" y="768"/>
                </a:lnTo>
                <a:close/>
                <a:moveTo>
                  <a:pt x="0" y="576"/>
                </a:moveTo>
                <a:lnTo>
                  <a:pt x="4134" y="576"/>
                </a:lnTo>
                <a:lnTo>
                  <a:pt x="4134" y="582"/>
                </a:lnTo>
                <a:lnTo>
                  <a:pt x="0" y="582"/>
                </a:lnTo>
                <a:lnTo>
                  <a:pt x="0" y="576"/>
                </a:lnTo>
                <a:close/>
                <a:moveTo>
                  <a:pt x="0" y="384"/>
                </a:moveTo>
                <a:lnTo>
                  <a:pt x="4134" y="384"/>
                </a:lnTo>
                <a:lnTo>
                  <a:pt x="4134" y="390"/>
                </a:lnTo>
                <a:lnTo>
                  <a:pt x="0" y="390"/>
                </a:lnTo>
                <a:lnTo>
                  <a:pt x="0" y="384"/>
                </a:lnTo>
                <a:close/>
                <a:moveTo>
                  <a:pt x="0" y="192"/>
                </a:moveTo>
                <a:lnTo>
                  <a:pt x="4134" y="192"/>
                </a:lnTo>
                <a:lnTo>
                  <a:pt x="4134" y="198"/>
                </a:lnTo>
                <a:lnTo>
                  <a:pt x="0" y="198"/>
                </a:lnTo>
                <a:lnTo>
                  <a:pt x="0" y="192"/>
                </a:lnTo>
                <a:close/>
                <a:moveTo>
                  <a:pt x="0" y="0"/>
                </a:moveTo>
                <a:lnTo>
                  <a:pt x="4134" y="0"/>
                </a:lnTo>
                <a:lnTo>
                  <a:pt x="4134" y="6"/>
                </a:lnTo>
                <a:lnTo>
                  <a:pt x="0" y="6"/>
                </a:lnTo>
                <a:lnTo>
                  <a:pt x="0" y="0"/>
                </a:lnTo>
                <a:close/>
              </a:path>
            </a:pathLst>
          </a:custGeom>
          <a:solidFill>
            <a:srgbClr val="868686"/>
          </a:solidFill>
          <a:ln w="9525" cap="flat">
            <a:solidFill>
              <a:schemeClr val="bg1">
                <a:lumMod val="85000"/>
              </a:schemeClr>
            </a:solidFill>
            <a:prstDash val="solid"/>
            <a:bevel/>
            <a:headEnd/>
            <a:tailEnd/>
          </a:ln>
        </p:spPr>
        <p:txBody>
          <a:bodyPr vert="horz" wrap="square" lIns="91440" tIns="45720" rIns="91440" bIns="45720" numCol="1" anchor="t" anchorCtr="0" compatLnSpc="1">
            <a:prstTxWarp prst="textNoShape">
              <a:avLst/>
            </a:prstTxWarp>
          </a:bodyPr>
          <a:lstStyle/>
          <a:p>
            <a:endParaRPr lang="es-MX" sz="3600" u="sng" dirty="0"/>
          </a:p>
        </p:txBody>
      </p:sp>
      <p:sp>
        <p:nvSpPr>
          <p:cNvPr id="1108" name="Rectangle 84"/>
          <p:cNvSpPr>
            <a:spLocks noChangeArrowheads="1"/>
          </p:cNvSpPr>
          <p:nvPr/>
        </p:nvSpPr>
        <p:spPr bwMode="auto">
          <a:xfrm>
            <a:off x="1365056" y="3035381"/>
            <a:ext cx="247255" cy="1968210"/>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09" name="Rectangle 85"/>
          <p:cNvSpPr>
            <a:spLocks noChangeArrowheads="1"/>
          </p:cNvSpPr>
          <p:nvPr/>
        </p:nvSpPr>
        <p:spPr bwMode="auto">
          <a:xfrm>
            <a:off x="2536831" y="3763505"/>
            <a:ext cx="247255" cy="1240086"/>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10" name="Rectangle 86"/>
          <p:cNvSpPr>
            <a:spLocks noChangeArrowheads="1"/>
          </p:cNvSpPr>
          <p:nvPr/>
        </p:nvSpPr>
        <p:spPr bwMode="auto">
          <a:xfrm>
            <a:off x="3697856" y="4161698"/>
            <a:ext cx="258005" cy="841893"/>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11" name="Rectangle 87"/>
          <p:cNvSpPr>
            <a:spLocks noChangeArrowheads="1"/>
          </p:cNvSpPr>
          <p:nvPr/>
        </p:nvSpPr>
        <p:spPr bwMode="auto">
          <a:xfrm>
            <a:off x="4869631" y="4571268"/>
            <a:ext cx="258005" cy="432324"/>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12" name="Rectangle 88"/>
          <p:cNvSpPr>
            <a:spLocks noChangeArrowheads="1"/>
          </p:cNvSpPr>
          <p:nvPr/>
        </p:nvSpPr>
        <p:spPr bwMode="auto">
          <a:xfrm>
            <a:off x="5267389" y="4673660"/>
            <a:ext cx="247255" cy="329931"/>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13" name="Rectangle 89"/>
          <p:cNvSpPr>
            <a:spLocks noChangeArrowheads="1"/>
          </p:cNvSpPr>
          <p:nvPr/>
        </p:nvSpPr>
        <p:spPr bwMode="auto">
          <a:xfrm>
            <a:off x="5654398" y="4753299"/>
            <a:ext cx="247255" cy="250293"/>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14" name="Rectangle 90"/>
          <p:cNvSpPr>
            <a:spLocks noChangeArrowheads="1"/>
          </p:cNvSpPr>
          <p:nvPr/>
        </p:nvSpPr>
        <p:spPr bwMode="auto">
          <a:xfrm>
            <a:off x="6041406" y="4787429"/>
            <a:ext cx="258005" cy="216162"/>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15" name="Rectangle 91"/>
          <p:cNvSpPr>
            <a:spLocks noChangeArrowheads="1"/>
          </p:cNvSpPr>
          <p:nvPr/>
        </p:nvSpPr>
        <p:spPr bwMode="auto">
          <a:xfrm>
            <a:off x="6428414" y="4787429"/>
            <a:ext cx="258005" cy="216162"/>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16" name="Rectangle 92"/>
          <p:cNvSpPr>
            <a:spLocks noChangeArrowheads="1"/>
          </p:cNvSpPr>
          <p:nvPr/>
        </p:nvSpPr>
        <p:spPr bwMode="auto">
          <a:xfrm>
            <a:off x="6826173" y="4821560"/>
            <a:ext cx="247255" cy="182031"/>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17" name="Rectangle 93"/>
          <p:cNvSpPr>
            <a:spLocks noChangeArrowheads="1"/>
          </p:cNvSpPr>
          <p:nvPr/>
        </p:nvSpPr>
        <p:spPr bwMode="auto">
          <a:xfrm>
            <a:off x="7213181" y="4889822"/>
            <a:ext cx="247255" cy="113769"/>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18" name="Rectangle 94"/>
          <p:cNvSpPr>
            <a:spLocks noChangeArrowheads="1"/>
          </p:cNvSpPr>
          <p:nvPr/>
        </p:nvSpPr>
        <p:spPr bwMode="auto">
          <a:xfrm>
            <a:off x="7997948" y="4969460"/>
            <a:ext cx="247255" cy="34131"/>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MX" sz="3600"/>
          </a:p>
        </p:txBody>
      </p:sp>
      <p:sp>
        <p:nvSpPr>
          <p:cNvPr id="1119" name="Freeform 95"/>
          <p:cNvSpPr>
            <a:spLocks noEditPoints="1"/>
          </p:cNvSpPr>
          <p:nvPr/>
        </p:nvSpPr>
        <p:spPr bwMode="auto">
          <a:xfrm>
            <a:off x="967298" y="2193488"/>
            <a:ext cx="6890897" cy="2810103"/>
          </a:xfrm>
          <a:custGeom>
            <a:avLst/>
            <a:gdLst/>
            <a:ahLst/>
            <a:cxnLst>
              <a:cxn ang="0">
                <a:pos x="0" y="0"/>
              </a:cxn>
              <a:cxn ang="0">
                <a:pos x="144" y="0"/>
              </a:cxn>
              <a:cxn ang="0">
                <a:pos x="144" y="1482"/>
              </a:cxn>
              <a:cxn ang="0">
                <a:pos x="0" y="1482"/>
              </a:cxn>
              <a:cxn ang="0">
                <a:pos x="0" y="0"/>
              </a:cxn>
              <a:cxn ang="0">
                <a:pos x="438" y="558"/>
              </a:cxn>
              <a:cxn ang="0">
                <a:pos x="576" y="558"/>
              </a:cxn>
              <a:cxn ang="0">
                <a:pos x="576" y="1482"/>
              </a:cxn>
              <a:cxn ang="0">
                <a:pos x="438" y="1482"/>
              </a:cxn>
              <a:cxn ang="0">
                <a:pos x="438" y="558"/>
              </a:cxn>
              <a:cxn ang="0">
                <a:pos x="654" y="618"/>
              </a:cxn>
              <a:cxn ang="0">
                <a:pos x="798" y="618"/>
              </a:cxn>
              <a:cxn ang="0">
                <a:pos x="798" y="1482"/>
              </a:cxn>
              <a:cxn ang="0">
                <a:pos x="654" y="1482"/>
              </a:cxn>
              <a:cxn ang="0">
                <a:pos x="654" y="618"/>
              </a:cxn>
              <a:cxn ang="0">
                <a:pos x="1092" y="846"/>
              </a:cxn>
              <a:cxn ang="0">
                <a:pos x="1230" y="846"/>
              </a:cxn>
              <a:cxn ang="0">
                <a:pos x="1230" y="1482"/>
              </a:cxn>
              <a:cxn ang="0">
                <a:pos x="1092" y="1482"/>
              </a:cxn>
              <a:cxn ang="0">
                <a:pos x="1092" y="846"/>
              </a:cxn>
              <a:cxn ang="0">
                <a:pos x="1308" y="1002"/>
              </a:cxn>
              <a:cxn ang="0">
                <a:pos x="1452" y="1002"/>
              </a:cxn>
              <a:cxn ang="0">
                <a:pos x="1452" y="1482"/>
              </a:cxn>
              <a:cxn ang="0">
                <a:pos x="1308" y="1482"/>
              </a:cxn>
              <a:cxn ang="0">
                <a:pos x="1308" y="1002"/>
              </a:cxn>
              <a:cxn ang="0">
                <a:pos x="1746" y="1212"/>
              </a:cxn>
              <a:cxn ang="0">
                <a:pos x="1884" y="1212"/>
              </a:cxn>
              <a:cxn ang="0">
                <a:pos x="1884" y="1482"/>
              </a:cxn>
              <a:cxn ang="0">
                <a:pos x="1746" y="1482"/>
              </a:cxn>
              <a:cxn ang="0">
                <a:pos x="1746" y="1212"/>
              </a:cxn>
              <a:cxn ang="0">
                <a:pos x="1962" y="1230"/>
              </a:cxn>
              <a:cxn ang="0">
                <a:pos x="2100" y="1230"/>
              </a:cxn>
              <a:cxn ang="0">
                <a:pos x="2100" y="1482"/>
              </a:cxn>
              <a:cxn ang="0">
                <a:pos x="1962" y="1482"/>
              </a:cxn>
              <a:cxn ang="0">
                <a:pos x="1962" y="1230"/>
              </a:cxn>
              <a:cxn ang="0">
                <a:pos x="3702" y="1446"/>
              </a:cxn>
              <a:cxn ang="0">
                <a:pos x="3846" y="1446"/>
              </a:cxn>
              <a:cxn ang="0">
                <a:pos x="3846" y="1482"/>
              </a:cxn>
              <a:cxn ang="0">
                <a:pos x="3702" y="1482"/>
              </a:cxn>
              <a:cxn ang="0">
                <a:pos x="3702" y="1446"/>
              </a:cxn>
            </a:cxnLst>
            <a:rect l="0" t="0" r="r" b="b"/>
            <a:pathLst>
              <a:path w="3846" h="1482">
                <a:moveTo>
                  <a:pt x="0" y="0"/>
                </a:moveTo>
                <a:lnTo>
                  <a:pt x="144" y="0"/>
                </a:lnTo>
                <a:lnTo>
                  <a:pt x="144" y="1482"/>
                </a:lnTo>
                <a:lnTo>
                  <a:pt x="0" y="1482"/>
                </a:lnTo>
                <a:lnTo>
                  <a:pt x="0" y="0"/>
                </a:lnTo>
                <a:close/>
                <a:moveTo>
                  <a:pt x="438" y="558"/>
                </a:moveTo>
                <a:lnTo>
                  <a:pt x="576" y="558"/>
                </a:lnTo>
                <a:lnTo>
                  <a:pt x="576" y="1482"/>
                </a:lnTo>
                <a:lnTo>
                  <a:pt x="438" y="1482"/>
                </a:lnTo>
                <a:lnTo>
                  <a:pt x="438" y="558"/>
                </a:lnTo>
                <a:close/>
                <a:moveTo>
                  <a:pt x="654" y="618"/>
                </a:moveTo>
                <a:lnTo>
                  <a:pt x="798" y="618"/>
                </a:lnTo>
                <a:lnTo>
                  <a:pt x="798" y="1482"/>
                </a:lnTo>
                <a:lnTo>
                  <a:pt x="654" y="1482"/>
                </a:lnTo>
                <a:lnTo>
                  <a:pt x="654" y="618"/>
                </a:lnTo>
                <a:close/>
                <a:moveTo>
                  <a:pt x="1092" y="846"/>
                </a:moveTo>
                <a:lnTo>
                  <a:pt x="1230" y="846"/>
                </a:lnTo>
                <a:lnTo>
                  <a:pt x="1230" y="1482"/>
                </a:lnTo>
                <a:lnTo>
                  <a:pt x="1092" y="1482"/>
                </a:lnTo>
                <a:lnTo>
                  <a:pt x="1092" y="846"/>
                </a:lnTo>
                <a:close/>
                <a:moveTo>
                  <a:pt x="1308" y="1002"/>
                </a:moveTo>
                <a:lnTo>
                  <a:pt x="1452" y="1002"/>
                </a:lnTo>
                <a:lnTo>
                  <a:pt x="1452" y="1482"/>
                </a:lnTo>
                <a:lnTo>
                  <a:pt x="1308" y="1482"/>
                </a:lnTo>
                <a:lnTo>
                  <a:pt x="1308" y="1002"/>
                </a:lnTo>
                <a:close/>
                <a:moveTo>
                  <a:pt x="1746" y="1212"/>
                </a:moveTo>
                <a:lnTo>
                  <a:pt x="1884" y="1212"/>
                </a:lnTo>
                <a:lnTo>
                  <a:pt x="1884" y="1482"/>
                </a:lnTo>
                <a:lnTo>
                  <a:pt x="1746" y="1482"/>
                </a:lnTo>
                <a:lnTo>
                  <a:pt x="1746" y="1212"/>
                </a:lnTo>
                <a:close/>
                <a:moveTo>
                  <a:pt x="1962" y="1230"/>
                </a:moveTo>
                <a:lnTo>
                  <a:pt x="2100" y="1230"/>
                </a:lnTo>
                <a:lnTo>
                  <a:pt x="2100" y="1482"/>
                </a:lnTo>
                <a:lnTo>
                  <a:pt x="1962" y="1482"/>
                </a:lnTo>
                <a:lnTo>
                  <a:pt x="1962" y="1230"/>
                </a:lnTo>
                <a:close/>
                <a:moveTo>
                  <a:pt x="3702" y="1446"/>
                </a:moveTo>
                <a:lnTo>
                  <a:pt x="3846" y="1446"/>
                </a:lnTo>
                <a:lnTo>
                  <a:pt x="3846" y="1482"/>
                </a:lnTo>
                <a:lnTo>
                  <a:pt x="3702" y="1482"/>
                </a:lnTo>
                <a:lnTo>
                  <a:pt x="3702" y="1446"/>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20" name="Rectangle 96"/>
          <p:cNvSpPr>
            <a:spLocks noChangeArrowheads="1"/>
          </p:cNvSpPr>
          <p:nvPr/>
        </p:nvSpPr>
        <p:spPr bwMode="auto">
          <a:xfrm>
            <a:off x="902796" y="1721344"/>
            <a:ext cx="10750" cy="3287935"/>
          </a:xfrm>
          <a:prstGeom prst="rect">
            <a:avLst/>
          </a:prstGeom>
          <a:solidFill>
            <a:srgbClr val="868686"/>
          </a:solidFill>
          <a:ln w="9525"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s-MX" sz="3600"/>
          </a:p>
        </p:txBody>
      </p:sp>
      <p:sp>
        <p:nvSpPr>
          <p:cNvPr id="1121" name="Rectangle 97"/>
          <p:cNvSpPr>
            <a:spLocks noChangeArrowheads="1"/>
          </p:cNvSpPr>
          <p:nvPr/>
        </p:nvSpPr>
        <p:spPr bwMode="auto">
          <a:xfrm>
            <a:off x="908171" y="5003591"/>
            <a:ext cx="7406908" cy="11377"/>
          </a:xfrm>
          <a:prstGeom prst="rect">
            <a:avLst/>
          </a:prstGeom>
          <a:solidFill>
            <a:srgbClr val="868686"/>
          </a:solidFill>
          <a:ln w="9525"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s-MX" sz="3600"/>
          </a:p>
        </p:txBody>
      </p:sp>
      <p:sp>
        <p:nvSpPr>
          <p:cNvPr id="1122" name="Rectangle 98"/>
          <p:cNvSpPr>
            <a:spLocks noChangeArrowheads="1"/>
          </p:cNvSpPr>
          <p:nvPr/>
        </p:nvSpPr>
        <p:spPr bwMode="auto">
          <a:xfrm>
            <a:off x="997479" y="2232440"/>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77</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3" name="Rectangle 99"/>
          <p:cNvSpPr>
            <a:spLocks noChangeArrowheads="1"/>
          </p:cNvSpPr>
          <p:nvPr/>
        </p:nvSpPr>
        <p:spPr bwMode="auto">
          <a:xfrm>
            <a:off x="1386280" y="3062957"/>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55</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4" name="Rectangle 100"/>
          <p:cNvSpPr>
            <a:spLocks noChangeArrowheads="1"/>
          </p:cNvSpPr>
          <p:nvPr/>
        </p:nvSpPr>
        <p:spPr bwMode="auto">
          <a:xfrm>
            <a:off x="1776871" y="3277223"/>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smtClean="0">
                <a:ln>
                  <a:noFill/>
                </a:ln>
                <a:solidFill>
                  <a:srgbClr val="262626"/>
                </a:solidFill>
                <a:effectLst/>
                <a:latin typeface="Calibri" pitchFamily="34" charset="0"/>
                <a:cs typeface="Arial" pitchFamily="34" charset="0"/>
              </a:rPr>
              <a:t>48</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25" name="Rectangle 101"/>
          <p:cNvSpPr>
            <a:spLocks noChangeArrowheads="1"/>
          </p:cNvSpPr>
          <p:nvPr/>
        </p:nvSpPr>
        <p:spPr bwMode="auto">
          <a:xfrm>
            <a:off x="2167463" y="3377718"/>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smtClean="0">
                <a:ln>
                  <a:noFill/>
                </a:ln>
                <a:solidFill>
                  <a:srgbClr val="262626"/>
                </a:solidFill>
                <a:effectLst/>
                <a:latin typeface="Calibri" pitchFamily="34" charset="0"/>
                <a:cs typeface="Arial" pitchFamily="34" charset="0"/>
              </a:rPr>
              <a:t>45</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26" name="Rectangle 102"/>
          <p:cNvSpPr>
            <a:spLocks noChangeArrowheads="1"/>
          </p:cNvSpPr>
          <p:nvPr/>
        </p:nvSpPr>
        <p:spPr bwMode="auto">
          <a:xfrm>
            <a:off x="2558055" y="3721302"/>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34</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7" name="Rectangle 103"/>
          <p:cNvSpPr>
            <a:spLocks noChangeArrowheads="1"/>
          </p:cNvSpPr>
          <p:nvPr/>
        </p:nvSpPr>
        <p:spPr bwMode="auto">
          <a:xfrm>
            <a:off x="2946854" y="3770219"/>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33</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8" name="Rectangle 104"/>
          <p:cNvSpPr>
            <a:spLocks noChangeArrowheads="1"/>
          </p:cNvSpPr>
          <p:nvPr/>
        </p:nvSpPr>
        <p:spPr bwMode="auto">
          <a:xfrm>
            <a:off x="3337446" y="4167290"/>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25</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9" name="Rectangle 105"/>
          <p:cNvSpPr>
            <a:spLocks noChangeArrowheads="1"/>
          </p:cNvSpPr>
          <p:nvPr/>
        </p:nvSpPr>
        <p:spPr bwMode="auto">
          <a:xfrm>
            <a:off x="3728038" y="4121005"/>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23</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0" name="Rectangle 106"/>
          <p:cNvSpPr>
            <a:spLocks noChangeArrowheads="1"/>
          </p:cNvSpPr>
          <p:nvPr/>
        </p:nvSpPr>
        <p:spPr bwMode="auto">
          <a:xfrm>
            <a:off x="4115942" y="4445846"/>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14</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1" name="Rectangle 107"/>
          <p:cNvSpPr>
            <a:spLocks noChangeArrowheads="1"/>
          </p:cNvSpPr>
          <p:nvPr/>
        </p:nvSpPr>
        <p:spPr bwMode="auto">
          <a:xfrm>
            <a:off x="4503846" y="4458527"/>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13</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2" name="Rectangle 108"/>
          <p:cNvSpPr>
            <a:spLocks noChangeArrowheads="1"/>
          </p:cNvSpPr>
          <p:nvPr/>
        </p:nvSpPr>
        <p:spPr bwMode="auto">
          <a:xfrm>
            <a:off x="4898021" y="4704132"/>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12</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3" name="Rectangle 109"/>
          <p:cNvSpPr>
            <a:spLocks noChangeArrowheads="1"/>
          </p:cNvSpPr>
          <p:nvPr/>
        </p:nvSpPr>
        <p:spPr bwMode="auto">
          <a:xfrm>
            <a:off x="5288613" y="4687963"/>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smtClean="0">
                <a:ln>
                  <a:noFill/>
                </a:ln>
                <a:solidFill>
                  <a:srgbClr val="262626"/>
                </a:solidFill>
                <a:effectLst/>
                <a:latin typeface="Calibri" pitchFamily="34" charset="0"/>
                <a:cs typeface="Arial" pitchFamily="34" charset="0"/>
              </a:rPr>
              <a:t>10</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34" name="Rectangle 110"/>
          <p:cNvSpPr>
            <a:spLocks noChangeArrowheads="1"/>
          </p:cNvSpPr>
          <p:nvPr/>
        </p:nvSpPr>
        <p:spPr bwMode="auto">
          <a:xfrm>
            <a:off x="5735921" y="4826605"/>
            <a:ext cx="91372" cy="21544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rgbClr val="262626"/>
                </a:solidFill>
                <a:effectLst/>
                <a:latin typeface="Calibri" pitchFamily="34" charset="0"/>
                <a:cs typeface="Arial" pitchFamily="34" charset="0"/>
              </a:rPr>
              <a:t>7</a:t>
            </a:r>
            <a:endParaRPr kumimoji="0" lang="es-MX"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5" name="Rectangle 111"/>
          <p:cNvSpPr>
            <a:spLocks noChangeArrowheads="1"/>
          </p:cNvSpPr>
          <p:nvPr/>
        </p:nvSpPr>
        <p:spPr bwMode="auto">
          <a:xfrm>
            <a:off x="6126513" y="4837980"/>
            <a:ext cx="91372" cy="21544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rgbClr val="262626"/>
                </a:solidFill>
                <a:effectLst/>
                <a:latin typeface="Calibri" pitchFamily="34" charset="0"/>
                <a:cs typeface="Arial" pitchFamily="34" charset="0"/>
              </a:rPr>
              <a:t>6</a:t>
            </a:r>
            <a:endParaRPr kumimoji="0" lang="es-MX"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6" name="Rectangle 112"/>
          <p:cNvSpPr>
            <a:spLocks noChangeArrowheads="1"/>
          </p:cNvSpPr>
          <p:nvPr/>
        </p:nvSpPr>
        <p:spPr bwMode="auto">
          <a:xfrm>
            <a:off x="6510694" y="4828282"/>
            <a:ext cx="10419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6</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7" name="Rectangle 113"/>
          <p:cNvSpPr>
            <a:spLocks noChangeArrowheads="1"/>
          </p:cNvSpPr>
          <p:nvPr/>
        </p:nvSpPr>
        <p:spPr bwMode="auto">
          <a:xfrm>
            <a:off x="6901285" y="4805525"/>
            <a:ext cx="10419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smtClean="0">
                <a:ln>
                  <a:noFill/>
                </a:ln>
                <a:solidFill>
                  <a:srgbClr val="262626"/>
                </a:solidFill>
                <a:effectLst/>
                <a:latin typeface="Calibri" pitchFamily="34" charset="0"/>
                <a:cs typeface="Arial" pitchFamily="34" charset="0"/>
              </a:rPr>
              <a:t>5</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38" name="Rectangle 114"/>
          <p:cNvSpPr>
            <a:spLocks noChangeArrowheads="1"/>
          </p:cNvSpPr>
          <p:nvPr/>
        </p:nvSpPr>
        <p:spPr bwMode="auto">
          <a:xfrm>
            <a:off x="7318753" y="4826382"/>
            <a:ext cx="10419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3</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9" name="Rectangle 115"/>
          <p:cNvSpPr>
            <a:spLocks noChangeArrowheads="1"/>
          </p:cNvSpPr>
          <p:nvPr/>
        </p:nvSpPr>
        <p:spPr bwMode="auto">
          <a:xfrm>
            <a:off x="7708164" y="4830174"/>
            <a:ext cx="10419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262626"/>
                </a:solidFill>
                <a:effectLst/>
                <a:latin typeface="Calibri" pitchFamily="34" charset="0"/>
                <a:cs typeface="Arial" pitchFamily="34" charset="0"/>
              </a:rPr>
              <a:t>2</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40" name="Rectangle 116"/>
          <p:cNvSpPr>
            <a:spLocks noChangeArrowheads="1"/>
          </p:cNvSpPr>
          <p:nvPr/>
        </p:nvSpPr>
        <p:spPr bwMode="auto">
          <a:xfrm>
            <a:off x="8071269" y="4849136"/>
            <a:ext cx="10419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smtClean="0">
                <a:ln>
                  <a:noFill/>
                </a:ln>
                <a:solidFill>
                  <a:srgbClr val="262626"/>
                </a:solidFill>
                <a:effectLst/>
                <a:latin typeface="Calibri" pitchFamily="34" charset="0"/>
                <a:cs typeface="Arial" pitchFamily="34" charset="0"/>
              </a:rPr>
              <a:t>1</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41" name="Rectangle 117"/>
          <p:cNvSpPr>
            <a:spLocks noChangeArrowheads="1"/>
          </p:cNvSpPr>
          <p:nvPr/>
        </p:nvSpPr>
        <p:spPr bwMode="auto">
          <a:xfrm>
            <a:off x="703917" y="4920160"/>
            <a:ext cx="104196"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smtClean="0">
                <a:ln>
                  <a:noFill/>
                </a:ln>
                <a:solidFill>
                  <a:srgbClr val="000000"/>
                </a:solidFill>
                <a:effectLst/>
                <a:latin typeface="Calibri" pitchFamily="34" charset="0"/>
                <a:cs typeface="Arial" pitchFamily="34" charset="0"/>
              </a:rPr>
              <a:t>0</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42" name="Rectangle 118"/>
          <p:cNvSpPr>
            <a:spLocks noChangeArrowheads="1"/>
          </p:cNvSpPr>
          <p:nvPr/>
        </p:nvSpPr>
        <p:spPr bwMode="auto">
          <a:xfrm>
            <a:off x="623290" y="4554202"/>
            <a:ext cx="20839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smtClean="0">
                <a:ln>
                  <a:noFill/>
                </a:ln>
                <a:solidFill>
                  <a:srgbClr val="000000"/>
                </a:solidFill>
                <a:effectLst/>
                <a:latin typeface="Calibri" pitchFamily="34" charset="0"/>
                <a:cs typeface="Arial" pitchFamily="34" charset="0"/>
              </a:rPr>
              <a:t>10</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43" name="Rectangle 119"/>
          <p:cNvSpPr>
            <a:spLocks noChangeArrowheads="1"/>
          </p:cNvSpPr>
          <p:nvPr/>
        </p:nvSpPr>
        <p:spPr bwMode="auto">
          <a:xfrm>
            <a:off x="623290" y="4190140"/>
            <a:ext cx="20839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smtClean="0">
                <a:ln>
                  <a:noFill/>
                </a:ln>
                <a:solidFill>
                  <a:srgbClr val="000000"/>
                </a:solidFill>
                <a:effectLst/>
                <a:latin typeface="Calibri" pitchFamily="34" charset="0"/>
                <a:cs typeface="Arial" pitchFamily="34" charset="0"/>
              </a:rPr>
              <a:t>20</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44" name="Rectangle 120"/>
          <p:cNvSpPr>
            <a:spLocks noChangeArrowheads="1"/>
          </p:cNvSpPr>
          <p:nvPr/>
        </p:nvSpPr>
        <p:spPr bwMode="auto">
          <a:xfrm>
            <a:off x="623290" y="3826078"/>
            <a:ext cx="20839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smtClean="0">
                <a:ln>
                  <a:noFill/>
                </a:ln>
                <a:solidFill>
                  <a:srgbClr val="000000"/>
                </a:solidFill>
                <a:effectLst/>
                <a:latin typeface="Calibri" pitchFamily="34" charset="0"/>
                <a:cs typeface="Arial" pitchFamily="34" charset="0"/>
              </a:rPr>
              <a:t>30</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45" name="Rectangle 121"/>
          <p:cNvSpPr>
            <a:spLocks noChangeArrowheads="1"/>
          </p:cNvSpPr>
          <p:nvPr/>
        </p:nvSpPr>
        <p:spPr bwMode="auto">
          <a:xfrm>
            <a:off x="623290" y="3460120"/>
            <a:ext cx="20839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smtClean="0">
                <a:ln>
                  <a:noFill/>
                </a:ln>
                <a:solidFill>
                  <a:srgbClr val="000000"/>
                </a:solidFill>
                <a:effectLst/>
                <a:latin typeface="Calibri" pitchFamily="34" charset="0"/>
                <a:cs typeface="Arial" pitchFamily="34" charset="0"/>
              </a:rPr>
              <a:t>40</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46" name="Rectangle 122"/>
          <p:cNvSpPr>
            <a:spLocks noChangeArrowheads="1"/>
          </p:cNvSpPr>
          <p:nvPr/>
        </p:nvSpPr>
        <p:spPr bwMode="auto">
          <a:xfrm>
            <a:off x="623290" y="3096058"/>
            <a:ext cx="20839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smtClean="0">
                <a:ln>
                  <a:noFill/>
                </a:ln>
                <a:solidFill>
                  <a:srgbClr val="000000"/>
                </a:solidFill>
                <a:effectLst/>
                <a:latin typeface="Calibri" pitchFamily="34" charset="0"/>
                <a:cs typeface="Arial" pitchFamily="34" charset="0"/>
              </a:rPr>
              <a:t>50</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47" name="Rectangle 123"/>
          <p:cNvSpPr>
            <a:spLocks noChangeArrowheads="1"/>
          </p:cNvSpPr>
          <p:nvPr/>
        </p:nvSpPr>
        <p:spPr bwMode="auto">
          <a:xfrm>
            <a:off x="623290" y="2730099"/>
            <a:ext cx="20839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smtClean="0">
                <a:ln>
                  <a:noFill/>
                </a:ln>
                <a:solidFill>
                  <a:srgbClr val="000000"/>
                </a:solidFill>
                <a:effectLst/>
                <a:latin typeface="Calibri" pitchFamily="34" charset="0"/>
                <a:cs typeface="Arial" pitchFamily="34" charset="0"/>
              </a:rPr>
              <a:t>60</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48" name="Rectangle 124"/>
          <p:cNvSpPr>
            <a:spLocks noChangeArrowheads="1"/>
          </p:cNvSpPr>
          <p:nvPr/>
        </p:nvSpPr>
        <p:spPr bwMode="auto">
          <a:xfrm>
            <a:off x="623290" y="2366038"/>
            <a:ext cx="20839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smtClean="0">
                <a:ln>
                  <a:noFill/>
                </a:ln>
                <a:solidFill>
                  <a:srgbClr val="000000"/>
                </a:solidFill>
                <a:effectLst/>
                <a:latin typeface="Calibri" pitchFamily="34" charset="0"/>
                <a:cs typeface="Arial" pitchFamily="34" charset="0"/>
              </a:rPr>
              <a:t>70</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49" name="Rectangle 125"/>
          <p:cNvSpPr>
            <a:spLocks noChangeArrowheads="1"/>
          </p:cNvSpPr>
          <p:nvPr/>
        </p:nvSpPr>
        <p:spPr bwMode="auto">
          <a:xfrm>
            <a:off x="623290" y="2000080"/>
            <a:ext cx="20839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smtClean="0">
                <a:ln>
                  <a:noFill/>
                </a:ln>
                <a:solidFill>
                  <a:srgbClr val="000000"/>
                </a:solidFill>
                <a:effectLst/>
                <a:latin typeface="Calibri" pitchFamily="34" charset="0"/>
                <a:cs typeface="Arial" pitchFamily="34" charset="0"/>
              </a:rPr>
              <a:t>80</a:t>
            </a:r>
            <a:endParaRPr kumimoji="0" lang="es-MX" sz="3600" b="0" i="0" u="none" strike="noStrike" cap="none" normalizeH="0" baseline="0" smtClean="0">
              <a:ln>
                <a:noFill/>
              </a:ln>
              <a:solidFill>
                <a:schemeClr val="tx1"/>
              </a:solidFill>
              <a:effectLst/>
              <a:latin typeface="Arial" pitchFamily="34" charset="0"/>
              <a:cs typeface="Arial" pitchFamily="34" charset="0"/>
            </a:endParaRPr>
          </a:p>
        </p:txBody>
      </p:sp>
      <p:sp>
        <p:nvSpPr>
          <p:cNvPr id="1150" name="Rectangle 126"/>
          <p:cNvSpPr>
            <a:spLocks noChangeArrowheads="1"/>
          </p:cNvSpPr>
          <p:nvPr/>
        </p:nvSpPr>
        <p:spPr bwMode="auto">
          <a:xfrm>
            <a:off x="623290" y="1636018"/>
            <a:ext cx="208390"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rgbClr val="000000"/>
                </a:solidFill>
                <a:effectLst/>
                <a:latin typeface="Calibri" pitchFamily="34" charset="0"/>
                <a:cs typeface="Arial" pitchFamily="34" charset="0"/>
              </a:rPr>
              <a:t>90</a:t>
            </a:r>
            <a:endParaRPr kumimoji="0" 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51" name="Freeform 127"/>
          <p:cNvSpPr>
            <a:spLocks noEditPoints="1"/>
          </p:cNvSpPr>
          <p:nvPr/>
        </p:nvSpPr>
        <p:spPr bwMode="auto">
          <a:xfrm>
            <a:off x="789918" y="5168556"/>
            <a:ext cx="347591" cy="337516"/>
          </a:xfrm>
          <a:custGeom>
            <a:avLst/>
            <a:gdLst/>
            <a:ahLst/>
            <a:cxnLst>
              <a:cxn ang="0">
                <a:pos x="129" y="420"/>
              </a:cxn>
              <a:cxn ang="0">
                <a:pos x="120" y="447"/>
              </a:cxn>
              <a:cxn ang="0">
                <a:pos x="48" y="467"/>
              </a:cxn>
              <a:cxn ang="0">
                <a:pos x="4" y="380"/>
              </a:cxn>
              <a:cxn ang="0">
                <a:pos x="43" y="345"/>
              </a:cxn>
              <a:cxn ang="0">
                <a:pos x="56" y="347"/>
              </a:cxn>
              <a:cxn ang="0">
                <a:pos x="62" y="355"/>
              </a:cxn>
              <a:cxn ang="0">
                <a:pos x="39" y="363"/>
              </a:cxn>
              <a:cxn ang="0">
                <a:pos x="24" y="419"/>
              </a:cxn>
              <a:cxn ang="0">
                <a:pos x="88" y="454"/>
              </a:cxn>
              <a:cxn ang="0">
                <a:pos x="116" y="416"/>
              </a:cxn>
              <a:cxn ang="0">
                <a:pos x="122" y="412"/>
              </a:cxn>
              <a:cxn ang="0">
                <a:pos x="166" y="400"/>
              </a:cxn>
              <a:cxn ang="0">
                <a:pos x="156" y="409"/>
              </a:cxn>
              <a:cxn ang="0">
                <a:pos x="63" y="319"/>
              </a:cxn>
              <a:cxn ang="0">
                <a:pos x="71" y="309"/>
              </a:cxn>
              <a:cxn ang="0">
                <a:pos x="166" y="397"/>
              </a:cxn>
              <a:cxn ang="0">
                <a:pos x="257" y="309"/>
              </a:cxn>
              <a:cxn ang="0">
                <a:pos x="246" y="319"/>
              </a:cxn>
              <a:cxn ang="0">
                <a:pos x="190" y="372"/>
              </a:cxn>
              <a:cxn ang="0">
                <a:pos x="186" y="381"/>
              </a:cxn>
              <a:cxn ang="0">
                <a:pos x="175" y="382"/>
              </a:cxn>
              <a:cxn ang="0">
                <a:pos x="122" y="257"/>
              </a:cxn>
              <a:cxn ang="0">
                <a:pos x="135" y="247"/>
              </a:cxn>
              <a:cxn ang="0">
                <a:pos x="138" y="267"/>
              </a:cxn>
              <a:cxn ang="0">
                <a:pos x="250" y="141"/>
              </a:cxn>
              <a:cxn ang="0">
                <a:pos x="253" y="148"/>
              </a:cxn>
              <a:cxn ang="0">
                <a:pos x="308" y="258"/>
              </a:cxn>
              <a:cxn ang="0">
                <a:pos x="298" y="268"/>
              </a:cxn>
              <a:cxn ang="0">
                <a:pos x="188" y="213"/>
              </a:cxn>
              <a:cxn ang="0">
                <a:pos x="181" y="210"/>
              </a:cxn>
              <a:cxn ang="0">
                <a:pos x="178" y="202"/>
              </a:cxn>
              <a:cxn ang="0">
                <a:pos x="248" y="138"/>
              </a:cxn>
              <a:cxn ang="0">
                <a:pos x="397" y="166"/>
              </a:cxn>
              <a:cxn ang="0">
                <a:pos x="348" y="216"/>
              </a:cxn>
              <a:cxn ang="0">
                <a:pos x="259" y="121"/>
              </a:cxn>
              <a:cxn ang="0">
                <a:pos x="308" y="78"/>
              </a:cxn>
              <a:cxn ang="0">
                <a:pos x="314" y="86"/>
              </a:cxn>
              <a:cxn ang="0">
                <a:pos x="338" y="122"/>
              </a:cxn>
              <a:cxn ang="0">
                <a:pos x="345" y="124"/>
              </a:cxn>
              <a:cxn ang="0">
                <a:pos x="348" y="132"/>
              </a:cxn>
              <a:cxn ang="0">
                <a:pos x="388" y="158"/>
              </a:cxn>
              <a:cxn ang="0">
                <a:pos x="513" y="70"/>
              </a:cxn>
              <a:cxn ang="0">
                <a:pos x="516" y="78"/>
              </a:cxn>
              <a:cxn ang="0">
                <a:pos x="468" y="90"/>
              </a:cxn>
              <a:cxn ang="0">
                <a:pos x="409" y="135"/>
              </a:cxn>
              <a:cxn ang="0">
                <a:pos x="340" y="64"/>
              </a:cxn>
              <a:cxn ang="0">
                <a:pos x="401" y="1"/>
              </a:cxn>
              <a:cxn ang="0">
                <a:pos x="464" y="49"/>
              </a:cxn>
              <a:cxn ang="0">
                <a:pos x="497" y="69"/>
              </a:cxn>
              <a:cxn ang="0">
                <a:pos x="513" y="70"/>
              </a:cxn>
              <a:cxn ang="0">
                <a:pos x="385" y="20"/>
              </a:cxn>
              <a:cxn ang="0">
                <a:pos x="364" y="80"/>
              </a:cxn>
              <a:cxn ang="0">
                <a:pos x="426" y="116"/>
              </a:cxn>
              <a:cxn ang="0">
                <a:pos x="446" y="55"/>
              </a:cxn>
            </a:cxnLst>
            <a:rect l="0" t="0" r="r" b="b"/>
            <a:pathLst>
              <a:path w="517" h="475">
                <a:moveTo>
                  <a:pt x="125" y="415"/>
                </a:moveTo>
                <a:cubicBezTo>
                  <a:pt x="126" y="416"/>
                  <a:pt x="126" y="416"/>
                  <a:pt x="127" y="417"/>
                </a:cubicBezTo>
                <a:cubicBezTo>
                  <a:pt x="127" y="418"/>
                  <a:pt x="128" y="418"/>
                  <a:pt x="128" y="419"/>
                </a:cubicBezTo>
                <a:cubicBezTo>
                  <a:pt x="128" y="419"/>
                  <a:pt x="129" y="420"/>
                  <a:pt x="129" y="420"/>
                </a:cubicBezTo>
                <a:cubicBezTo>
                  <a:pt x="129" y="421"/>
                  <a:pt x="129" y="422"/>
                  <a:pt x="129" y="423"/>
                </a:cubicBezTo>
                <a:cubicBezTo>
                  <a:pt x="129" y="424"/>
                  <a:pt x="129" y="425"/>
                  <a:pt x="128" y="428"/>
                </a:cubicBezTo>
                <a:cubicBezTo>
                  <a:pt x="128" y="430"/>
                  <a:pt x="127" y="433"/>
                  <a:pt x="125" y="436"/>
                </a:cubicBezTo>
                <a:cubicBezTo>
                  <a:pt x="124" y="440"/>
                  <a:pt x="122" y="443"/>
                  <a:pt x="120" y="447"/>
                </a:cubicBezTo>
                <a:cubicBezTo>
                  <a:pt x="118" y="450"/>
                  <a:pt x="115" y="454"/>
                  <a:pt x="111" y="457"/>
                </a:cubicBezTo>
                <a:cubicBezTo>
                  <a:pt x="105" y="463"/>
                  <a:pt x="99" y="468"/>
                  <a:pt x="92" y="471"/>
                </a:cubicBezTo>
                <a:cubicBezTo>
                  <a:pt x="85" y="473"/>
                  <a:pt x="78" y="475"/>
                  <a:pt x="71" y="474"/>
                </a:cubicBezTo>
                <a:cubicBezTo>
                  <a:pt x="63" y="474"/>
                  <a:pt x="56" y="471"/>
                  <a:pt x="48" y="467"/>
                </a:cubicBezTo>
                <a:cubicBezTo>
                  <a:pt x="40" y="463"/>
                  <a:pt x="33" y="458"/>
                  <a:pt x="25" y="450"/>
                </a:cubicBezTo>
                <a:cubicBezTo>
                  <a:pt x="18" y="443"/>
                  <a:pt x="12" y="435"/>
                  <a:pt x="8" y="427"/>
                </a:cubicBezTo>
                <a:cubicBezTo>
                  <a:pt x="4" y="419"/>
                  <a:pt x="1" y="411"/>
                  <a:pt x="1" y="403"/>
                </a:cubicBezTo>
                <a:cubicBezTo>
                  <a:pt x="0" y="395"/>
                  <a:pt x="1" y="388"/>
                  <a:pt x="4" y="380"/>
                </a:cubicBezTo>
                <a:cubicBezTo>
                  <a:pt x="7" y="373"/>
                  <a:pt x="11" y="367"/>
                  <a:pt x="17" y="361"/>
                </a:cubicBezTo>
                <a:cubicBezTo>
                  <a:pt x="20" y="358"/>
                  <a:pt x="23" y="356"/>
                  <a:pt x="26" y="353"/>
                </a:cubicBezTo>
                <a:cubicBezTo>
                  <a:pt x="29" y="351"/>
                  <a:pt x="32" y="350"/>
                  <a:pt x="35" y="348"/>
                </a:cubicBezTo>
                <a:cubicBezTo>
                  <a:pt x="38" y="347"/>
                  <a:pt x="41" y="346"/>
                  <a:pt x="43" y="345"/>
                </a:cubicBezTo>
                <a:cubicBezTo>
                  <a:pt x="46" y="345"/>
                  <a:pt x="48" y="344"/>
                  <a:pt x="49" y="344"/>
                </a:cubicBezTo>
                <a:cubicBezTo>
                  <a:pt x="51" y="344"/>
                  <a:pt x="51" y="344"/>
                  <a:pt x="52" y="344"/>
                </a:cubicBezTo>
                <a:cubicBezTo>
                  <a:pt x="53" y="345"/>
                  <a:pt x="53" y="345"/>
                  <a:pt x="54" y="345"/>
                </a:cubicBezTo>
                <a:cubicBezTo>
                  <a:pt x="54" y="346"/>
                  <a:pt x="55" y="346"/>
                  <a:pt x="56" y="347"/>
                </a:cubicBezTo>
                <a:cubicBezTo>
                  <a:pt x="56" y="347"/>
                  <a:pt x="57" y="348"/>
                  <a:pt x="58" y="349"/>
                </a:cubicBezTo>
                <a:cubicBezTo>
                  <a:pt x="59" y="350"/>
                  <a:pt x="60" y="350"/>
                  <a:pt x="60" y="351"/>
                </a:cubicBezTo>
                <a:cubicBezTo>
                  <a:pt x="61" y="352"/>
                  <a:pt x="61" y="353"/>
                  <a:pt x="61" y="353"/>
                </a:cubicBezTo>
                <a:cubicBezTo>
                  <a:pt x="62" y="354"/>
                  <a:pt x="62" y="355"/>
                  <a:pt x="62" y="355"/>
                </a:cubicBezTo>
                <a:cubicBezTo>
                  <a:pt x="62" y="356"/>
                  <a:pt x="62" y="356"/>
                  <a:pt x="61" y="356"/>
                </a:cubicBezTo>
                <a:cubicBezTo>
                  <a:pt x="60" y="357"/>
                  <a:pt x="59" y="357"/>
                  <a:pt x="57" y="358"/>
                </a:cubicBezTo>
                <a:cubicBezTo>
                  <a:pt x="55" y="358"/>
                  <a:pt x="52" y="359"/>
                  <a:pt x="49" y="359"/>
                </a:cubicBezTo>
                <a:cubicBezTo>
                  <a:pt x="46" y="360"/>
                  <a:pt x="43" y="361"/>
                  <a:pt x="39" y="363"/>
                </a:cubicBezTo>
                <a:cubicBezTo>
                  <a:pt x="35" y="365"/>
                  <a:pt x="32" y="368"/>
                  <a:pt x="28" y="372"/>
                </a:cubicBezTo>
                <a:cubicBezTo>
                  <a:pt x="24" y="376"/>
                  <a:pt x="21" y="380"/>
                  <a:pt x="19" y="385"/>
                </a:cubicBezTo>
                <a:cubicBezTo>
                  <a:pt x="17" y="390"/>
                  <a:pt x="17" y="396"/>
                  <a:pt x="18" y="401"/>
                </a:cubicBezTo>
                <a:cubicBezTo>
                  <a:pt x="19" y="407"/>
                  <a:pt x="21" y="413"/>
                  <a:pt x="24" y="419"/>
                </a:cubicBezTo>
                <a:cubicBezTo>
                  <a:pt x="27" y="425"/>
                  <a:pt x="32" y="431"/>
                  <a:pt x="38" y="436"/>
                </a:cubicBezTo>
                <a:cubicBezTo>
                  <a:pt x="44" y="442"/>
                  <a:pt x="49" y="447"/>
                  <a:pt x="55" y="450"/>
                </a:cubicBezTo>
                <a:cubicBezTo>
                  <a:pt x="61" y="453"/>
                  <a:pt x="67" y="455"/>
                  <a:pt x="72" y="456"/>
                </a:cubicBezTo>
                <a:cubicBezTo>
                  <a:pt x="78" y="457"/>
                  <a:pt x="83" y="456"/>
                  <a:pt x="88" y="454"/>
                </a:cubicBezTo>
                <a:cubicBezTo>
                  <a:pt x="93" y="452"/>
                  <a:pt x="97" y="449"/>
                  <a:pt x="102" y="445"/>
                </a:cubicBezTo>
                <a:cubicBezTo>
                  <a:pt x="106" y="441"/>
                  <a:pt x="108" y="437"/>
                  <a:pt x="110" y="434"/>
                </a:cubicBezTo>
                <a:cubicBezTo>
                  <a:pt x="112" y="430"/>
                  <a:pt x="113" y="427"/>
                  <a:pt x="114" y="424"/>
                </a:cubicBezTo>
                <a:cubicBezTo>
                  <a:pt x="115" y="420"/>
                  <a:pt x="116" y="418"/>
                  <a:pt x="116" y="416"/>
                </a:cubicBezTo>
                <a:cubicBezTo>
                  <a:pt x="116" y="413"/>
                  <a:pt x="117" y="412"/>
                  <a:pt x="118" y="411"/>
                </a:cubicBezTo>
                <a:cubicBezTo>
                  <a:pt x="118" y="411"/>
                  <a:pt x="118" y="411"/>
                  <a:pt x="119" y="411"/>
                </a:cubicBezTo>
                <a:cubicBezTo>
                  <a:pt x="119" y="411"/>
                  <a:pt x="120" y="411"/>
                  <a:pt x="120" y="411"/>
                </a:cubicBezTo>
                <a:cubicBezTo>
                  <a:pt x="121" y="411"/>
                  <a:pt x="121" y="412"/>
                  <a:pt x="122" y="412"/>
                </a:cubicBezTo>
                <a:cubicBezTo>
                  <a:pt x="123" y="413"/>
                  <a:pt x="124" y="414"/>
                  <a:pt x="125" y="415"/>
                </a:cubicBezTo>
                <a:close/>
                <a:moveTo>
                  <a:pt x="166" y="397"/>
                </a:moveTo>
                <a:cubicBezTo>
                  <a:pt x="166" y="397"/>
                  <a:pt x="166" y="398"/>
                  <a:pt x="166" y="398"/>
                </a:cubicBezTo>
                <a:cubicBezTo>
                  <a:pt x="166" y="398"/>
                  <a:pt x="166" y="399"/>
                  <a:pt x="166" y="400"/>
                </a:cubicBezTo>
                <a:cubicBezTo>
                  <a:pt x="166" y="400"/>
                  <a:pt x="165" y="401"/>
                  <a:pt x="165" y="402"/>
                </a:cubicBezTo>
                <a:cubicBezTo>
                  <a:pt x="164" y="403"/>
                  <a:pt x="163" y="404"/>
                  <a:pt x="162" y="405"/>
                </a:cubicBezTo>
                <a:cubicBezTo>
                  <a:pt x="161" y="406"/>
                  <a:pt x="160" y="407"/>
                  <a:pt x="159" y="408"/>
                </a:cubicBezTo>
                <a:cubicBezTo>
                  <a:pt x="158" y="409"/>
                  <a:pt x="157" y="409"/>
                  <a:pt x="156" y="409"/>
                </a:cubicBezTo>
                <a:cubicBezTo>
                  <a:pt x="156" y="410"/>
                  <a:pt x="155" y="410"/>
                  <a:pt x="155" y="410"/>
                </a:cubicBezTo>
                <a:cubicBezTo>
                  <a:pt x="154" y="410"/>
                  <a:pt x="154" y="409"/>
                  <a:pt x="153" y="409"/>
                </a:cubicBezTo>
                <a:lnTo>
                  <a:pt x="64" y="320"/>
                </a:lnTo>
                <a:cubicBezTo>
                  <a:pt x="64" y="319"/>
                  <a:pt x="64" y="319"/>
                  <a:pt x="63" y="319"/>
                </a:cubicBezTo>
                <a:cubicBezTo>
                  <a:pt x="63" y="318"/>
                  <a:pt x="64" y="317"/>
                  <a:pt x="64" y="317"/>
                </a:cubicBezTo>
                <a:cubicBezTo>
                  <a:pt x="64" y="316"/>
                  <a:pt x="65" y="315"/>
                  <a:pt x="65" y="314"/>
                </a:cubicBezTo>
                <a:cubicBezTo>
                  <a:pt x="66" y="313"/>
                  <a:pt x="67" y="312"/>
                  <a:pt x="68" y="311"/>
                </a:cubicBezTo>
                <a:cubicBezTo>
                  <a:pt x="69" y="310"/>
                  <a:pt x="70" y="309"/>
                  <a:pt x="71" y="309"/>
                </a:cubicBezTo>
                <a:cubicBezTo>
                  <a:pt x="72" y="308"/>
                  <a:pt x="73" y="307"/>
                  <a:pt x="74" y="307"/>
                </a:cubicBezTo>
                <a:cubicBezTo>
                  <a:pt x="74" y="307"/>
                  <a:pt x="75" y="307"/>
                  <a:pt x="75" y="307"/>
                </a:cubicBezTo>
                <a:cubicBezTo>
                  <a:pt x="76" y="307"/>
                  <a:pt x="76" y="307"/>
                  <a:pt x="76" y="307"/>
                </a:cubicBezTo>
                <a:lnTo>
                  <a:pt x="166" y="397"/>
                </a:lnTo>
                <a:close/>
                <a:moveTo>
                  <a:pt x="254" y="303"/>
                </a:moveTo>
                <a:cubicBezTo>
                  <a:pt x="256" y="304"/>
                  <a:pt x="257" y="304"/>
                  <a:pt x="258" y="305"/>
                </a:cubicBezTo>
                <a:cubicBezTo>
                  <a:pt x="258" y="306"/>
                  <a:pt x="258" y="306"/>
                  <a:pt x="258" y="307"/>
                </a:cubicBezTo>
                <a:cubicBezTo>
                  <a:pt x="258" y="308"/>
                  <a:pt x="258" y="309"/>
                  <a:pt x="257" y="309"/>
                </a:cubicBezTo>
                <a:cubicBezTo>
                  <a:pt x="256" y="310"/>
                  <a:pt x="255" y="312"/>
                  <a:pt x="254" y="313"/>
                </a:cubicBezTo>
                <a:cubicBezTo>
                  <a:pt x="252" y="315"/>
                  <a:pt x="251" y="316"/>
                  <a:pt x="250" y="317"/>
                </a:cubicBezTo>
                <a:cubicBezTo>
                  <a:pt x="249" y="317"/>
                  <a:pt x="248" y="318"/>
                  <a:pt x="248" y="318"/>
                </a:cubicBezTo>
                <a:cubicBezTo>
                  <a:pt x="247" y="319"/>
                  <a:pt x="247" y="319"/>
                  <a:pt x="246" y="319"/>
                </a:cubicBezTo>
                <a:cubicBezTo>
                  <a:pt x="246" y="319"/>
                  <a:pt x="245" y="318"/>
                  <a:pt x="244" y="318"/>
                </a:cubicBezTo>
                <a:lnTo>
                  <a:pt x="214" y="303"/>
                </a:lnTo>
                <a:lnTo>
                  <a:pt x="175" y="342"/>
                </a:lnTo>
                <a:lnTo>
                  <a:pt x="190" y="372"/>
                </a:lnTo>
                <a:cubicBezTo>
                  <a:pt x="190" y="373"/>
                  <a:pt x="190" y="373"/>
                  <a:pt x="190" y="374"/>
                </a:cubicBezTo>
                <a:cubicBezTo>
                  <a:pt x="190" y="374"/>
                  <a:pt x="190" y="375"/>
                  <a:pt x="190" y="376"/>
                </a:cubicBezTo>
                <a:cubicBezTo>
                  <a:pt x="190" y="376"/>
                  <a:pt x="189" y="377"/>
                  <a:pt x="189" y="378"/>
                </a:cubicBezTo>
                <a:cubicBezTo>
                  <a:pt x="188" y="379"/>
                  <a:pt x="187" y="380"/>
                  <a:pt x="186" y="381"/>
                </a:cubicBezTo>
                <a:cubicBezTo>
                  <a:pt x="184" y="383"/>
                  <a:pt x="183" y="384"/>
                  <a:pt x="182" y="385"/>
                </a:cubicBezTo>
                <a:cubicBezTo>
                  <a:pt x="181" y="385"/>
                  <a:pt x="180" y="386"/>
                  <a:pt x="179" y="386"/>
                </a:cubicBezTo>
                <a:cubicBezTo>
                  <a:pt x="179" y="386"/>
                  <a:pt x="178" y="386"/>
                  <a:pt x="177" y="385"/>
                </a:cubicBezTo>
                <a:cubicBezTo>
                  <a:pt x="177" y="384"/>
                  <a:pt x="176" y="383"/>
                  <a:pt x="175" y="382"/>
                </a:cubicBezTo>
                <a:lnTo>
                  <a:pt x="120" y="264"/>
                </a:lnTo>
                <a:cubicBezTo>
                  <a:pt x="120" y="263"/>
                  <a:pt x="120" y="263"/>
                  <a:pt x="120" y="262"/>
                </a:cubicBezTo>
                <a:cubicBezTo>
                  <a:pt x="120" y="262"/>
                  <a:pt x="120" y="261"/>
                  <a:pt x="120" y="260"/>
                </a:cubicBezTo>
                <a:cubicBezTo>
                  <a:pt x="121" y="259"/>
                  <a:pt x="121" y="258"/>
                  <a:pt x="122" y="257"/>
                </a:cubicBezTo>
                <a:cubicBezTo>
                  <a:pt x="123" y="256"/>
                  <a:pt x="124" y="255"/>
                  <a:pt x="126" y="254"/>
                </a:cubicBezTo>
                <a:cubicBezTo>
                  <a:pt x="127" y="252"/>
                  <a:pt x="129" y="251"/>
                  <a:pt x="130" y="250"/>
                </a:cubicBezTo>
                <a:cubicBezTo>
                  <a:pt x="131" y="249"/>
                  <a:pt x="132" y="248"/>
                  <a:pt x="132" y="248"/>
                </a:cubicBezTo>
                <a:cubicBezTo>
                  <a:pt x="133" y="247"/>
                  <a:pt x="134" y="247"/>
                  <a:pt x="135" y="247"/>
                </a:cubicBezTo>
                <a:cubicBezTo>
                  <a:pt x="135" y="247"/>
                  <a:pt x="136" y="248"/>
                  <a:pt x="137" y="248"/>
                </a:cubicBezTo>
                <a:lnTo>
                  <a:pt x="254" y="303"/>
                </a:lnTo>
                <a:close/>
                <a:moveTo>
                  <a:pt x="138" y="267"/>
                </a:moveTo>
                <a:lnTo>
                  <a:pt x="138" y="267"/>
                </a:lnTo>
                <a:lnTo>
                  <a:pt x="168" y="329"/>
                </a:lnTo>
                <a:lnTo>
                  <a:pt x="201" y="297"/>
                </a:lnTo>
                <a:lnTo>
                  <a:pt x="138" y="267"/>
                </a:lnTo>
                <a:close/>
                <a:moveTo>
                  <a:pt x="250" y="141"/>
                </a:moveTo>
                <a:cubicBezTo>
                  <a:pt x="251" y="142"/>
                  <a:pt x="252" y="142"/>
                  <a:pt x="253" y="143"/>
                </a:cubicBezTo>
                <a:cubicBezTo>
                  <a:pt x="253" y="144"/>
                  <a:pt x="253" y="145"/>
                  <a:pt x="254" y="145"/>
                </a:cubicBezTo>
                <a:cubicBezTo>
                  <a:pt x="254" y="146"/>
                  <a:pt x="254" y="146"/>
                  <a:pt x="254" y="147"/>
                </a:cubicBezTo>
                <a:cubicBezTo>
                  <a:pt x="254" y="147"/>
                  <a:pt x="253" y="148"/>
                  <a:pt x="253" y="148"/>
                </a:cubicBezTo>
                <a:lnTo>
                  <a:pt x="227" y="174"/>
                </a:lnTo>
                <a:lnTo>
                  <a:pt x="307" y="255"/>
                </a:lnTo>
                <a:cubicBezTo>
                  <a:pt x="308" y="255"/>
                  <a:pt x="308" y="256"/>
                  <a:pt x="308" y="256"/>
                </a:cubicBezTo>
                <a:cubicBezTo>
                  <a:pt x="308" y="257"/>
                  <a:pt x="308" y="257"/>
                  <a:pt x="308" y="258"/>
                </a:cubicBezTo>
                <a:cubicBezTo>
                  <a:pt x="308" y="259"/>
                  <a:pt x="307" y="259"/>
                  <a:pt x="306" y="260"/>
                </a:cubicBezTo>
                <a:cubicBezTo>
                  <a:pt x="306" y="261"/>
                  <a:pt x="305" y="262"/>
                  <a:pt x="304" y="263"/>
                </a:cubicBezTo>
                <a:cubicBezTo>
                  <a:pt x="302" y="265"/>
                  <a:pt x="301" y="265"/>
                  <a:pt x="300" y="266"/>
                </a:cubicBezTo>
                <a:cubicBezTo>
                  <a:pt x="300" y="267"/>
                  <a:pt x="299" y="267"/>
                  <a:pt x="298" y="268"/>
                </a:cubicBezTo>
                <a:cubicBezTo>
                  <a:pt x="297" y="268"/>
                  <a:pt x="297" y="268"/>
                  <a:pt x="296" y="268"/>
                </a:cubicBezTo>
                <a:cubicBezTo>
                  <a:pt x="296" y="268"/>
                  <a:pt x="295" y="268"/>
                  <a:pt x="295" y="267"/>
                </a:cubicBezTo>
                <a:lnTo>
                  <a:pt x="215" y="187"/>
                </a:lnTo>
                <a:lnTo>
                  <a:pt x="188" y="213"/>
                </a:lnTo>
                <a:cubicBezTo>
                  <a:pt x="188" y="213"/>
                  <a:pt x="188" y="213"/>
                  <a:pt x="187" y="214"/>
                </a:cubicBezTo>
                <a:cubicBezTo>
                  <a:pt x="187" y="214"/>
                  <a:pt x="186" y="214"/>
                  <a:pt x="185" y="213"/>
                </a:cubicBezTo>
                <a:cubicBezTo>
                  <a:pt x="185" y="213"/>
                  <a:pt x="184" y="213"/>
                  <a:pt x="183" y="212"/>
                </a:cubicBezTo>
                <a:cubicBezTo>
                  <a:pt x="183" y="212"/>
                  <a:pt x="182" y="211"/>
                  <a:pt x="181" y="210"/>
                </a:cubicBezTo>
                <a:cubicBezTo>
                  <a:pt x="180" y="209"/>
                  <a:pt x="179" y="208"/>
                  <a:pt x="179" y="208"/>
                </a:cubicBezTo>
                <a:cubicBezTo>
                  <a:pt x="178" y="207"/>
                  <a:pt x="178" y="206"/>
                  <a:pt x="177" y="205"/>
                </a:cubicBezTo>
                <a:cubicBezTo>
                  <a:pt x="177" y="205"/>
                  <a:pt x="177" y="204"/>
                  <a:pt x="177" y="204"/>
                </a:cubicBezTo>
                <a:cubicBezTo>
                  <a:pt x="177" y="203"/>
                  <a:pt x="178" y="203"/>
                  <a:pt x="178" y="202"/>
                </a:cubicBezTo>
                <a:lnTo>
                  <a:pt x="243" y="138"/>
                </a:lnTo>
                <a:cubicBezTo>
                  <a:pt x="243" y="137"/>
                  <a:pt x="243" y="137"/>
                  <a:pt x="244" y="137"/>
                </a:cubicBezTo>
                <a:cubicBezTo>
                  <a:pt x="244" y="137"/>
                  <a:pt x="245" y="137"/>
                  <a:pt x="246" y="137"/>
                </a:cubicBezTo>
                <a:cubicBezTo>
                  <a:pt x="246" y="137"/>
                  <a:pt x="247" y="138"/>
                  <a:pt x="248" y="138"/>
                </a:cubicBezTo>
                <a:cubicBezTo>
                  <a:pt x="249" y="139"/>
                  <a:pt x="249" y="140"/>
                  <a:pt x="250" y="141"/>
                </a:cubicBezTo>
                <a:close/>
                <a:moveTo>
                  <a:pt x="394" y="162"/>
                </a:moveTo>
                <a:cubicBezTo>
                  <a:pt x="395" y="163"/>
                  <a:pt x="396" y="163"/>
                  <a:pt x="396" y="164"/>
                </a:cubicBezTo>
                <a:cubicBezTo>
                  <a:pt x="397" y="165"/>
                  <a:pt x="397" y="166"/>
                  <a:pt x="397" y="166"/>
                </a:cubicBezTo>
                <a:cubicBezTo>
                  <a:pt x="398" y="167"/>
                  <a:pt x="398" y="168"/>
                  <a:pt x="397" y="168"/>
                </a:cubicBezTo>
                <a:cubicBezTo>
                  <a:pt x="397" y="169"/>
                  <a:pt x="397" y="169"/>
                  <a:pt x="397" y="169"/>
                </a:cubicBezTo>
                <a:lnTo>
                  <a:pt x="352" y="214"/>
                </a:lnTo>
                <a:cubicBezTo>
                  <a:pt x="351" y="215"/>
                  <a:pt x="350" y="216"/>
                  <a:pt x="348" y="216"/>
                </a:cubicBezTo>
                <a:cubicBezTo>
                  <a:pt x="346" y="216"/>
                  <a:pt x="344" y="215"/>
                  <a:pt x="343" y="214"/>
                </a:cubicBezTo>
                <a:lnTo>
                  <a:pt x="260" y="131"/>
                </a:lnTo>
                <a:cubicBezTo>
                  <a:pt x="258" y="129"/>
                  <a:pt x="257" y="127"/>
                  <a:pt x="257" y="125"/>
                </a:cubicBezTo>
                <a:cubicBezTo>
                  <a:pt x="257" y="124"/>
                  <a:pt x="258" y="122"/>
                  <a:pt x="259" y="121"/>
                </a:cubicBezTo>
                <a:lnTo>
                  <a:pt x="303" y="77"/>
                </a:lnTo>
                <a:cubicBezTo>
                  <a:pt x="304" y="77"/>
                  <a:pt x="304" y="76"/>
                  <a:pt x="305" y="76"/>
                </a:cubicBezTo>
                <a:cubicBezTo>
                  <a:pt x="305" y="76"/>
                  <a:pt x="306" y="76"/>
                  <a:pt x="306" y="76"/>
                </a:cubicBezTo>
                <a:cubicBezTo>
                  <a:pt x="307" y="77"/>
                  <a:pt x="308" y="77"/>
                  <a:pt x="308" y="78"/>
                </a:cubicBezTo>
                <a:cubicBezTo>
                  <a:pt x="309" y="78"/>
                  <a:pt x="310" y="79"/>
                  <a:pt x="311" y="80"/>
                </a:cubicBezTo>
                <a:cubicBezTo>
                  <a:pt x="312" y="81"/>
                  <a:pt x="313" y="81"/>
                  <a:pt x="313" y="82"/>
                </a:cubicBezTo>
                <a:cubicBezTo>
                  <a:pt x="314" y="83"/>
                  <a:pt x="314" y="84"/>
                  <a:pt x="314" y="84"/>
                </a:cubicBezTo>
                <a:cubicBezTo>
                  <a:pt x="314" y="85"/>
                  <a:pt x="314" y="85"/>
                  <a:pt x="314" y="86"/>
                </a:cubicBezTo>
                <a:cubicBezTo>
                  <a:pt x="314" y="86"/>
                  <a:pt x="314" y="87"/>
                  <a:pt x="314" y="87"/>
                </a:cubicBezTo>
                <a:lnTo>
                  <a:pt x="277" y="124"/>
                </a:lnTo>
                <a:lnTo>
                  <a:pt x="306" y="153"/>
                </a:lnTo>
                <a:lnTo>
                  <a:pt x="338" y="122"/>
                </a:lnTo>
                <a:cubicBezTo>
                  <a:pt x="338" y="121"/>
                  <a:pt x="338" y="121"/>
                  <a:pt x="339" y="121"/>
                </a:cubicBezTo>
                <a:cubicBezTo>
                  <a:pt x="339" y="121"/>
                  <a:pt x="340" y="121"/>
                  <a:pt x="341" y="121"/>
                </a:cubicBezTo>
                <a:cubicBezTo>
                  <a:pt x="341" y="121"/>
                  <a:pt x="342" y="121"/>
                  <a:pt x="343" y="122"/>
                </a:cubicBezTo>
                <a:cubicBezTo>
                  <a:pt x="343" y="123"/>
                  <a:pt x="344" y="123"/>
                  <a:pt x="345" y="124"/>
                </a:cubicBezTo>
                <a:cubicBezTo>
                  <a:pt x="346" y="125"/>
                  <a:pt x="347" y="126"/>
                  <a:pt x="347" y="127"/>
                </a:cubicBezTo>
                <a:cubicBezTo>
                  <a:pt x="348" y="127"/>
                  <a:pt x="348" y="128"/>
                  <a:pt x="348" y="129"/>
                </a:cubicBezTo>
                <a:cubicBezTo>
                  <a:pt x="348" y="129"/>
                  <a:pt x="348" y="130"/>
                  <a:pt x="348" y="130"/>
                </a:cubicBezTo>
                <a:cubicBezTo>
                  <a:pt x="348" y="131"/>
                  <a:pt x="348" y="131"/>
                  <a:pt x="348" y="132"/>
                </a:cubicBezTo>
                <a:lnTo>
                  <a:pt x="316" y="163"/>
                </a:lnTo>
                <a:lnTo>
                  <a:pt x="350" y="196"/>
                </a:lnTo>
                <a:lnTo>
                  <a:pt x="386" y="159"/>
                </a:lnTo>
                <a:cubicBezTo>
                  <a:pt x="387" y="159"/>
                  <a:pt x="387" y="158"/>
                  <a:pt x="388" y="158"/>
                </a:cubicBezTo>
                <a:cubicBezTo>
                  <a:pt x="388" y="158"/>
                  <a:pt x="389" y="158"/>
                  <a:pt x="390" y="158"/>
                </a:cubicBezTo>
                <a:cubicBezTo>
                  <a:pt x="390" y="159"/>
                  <a:pt x="391" y="159"/>
                  <a:pt x="392" y="160"/>
                </a:cubicBezTo>
                <a:cubicBezTo>
                  <a:pt x="392" y="160"/>
                  <a:pt x="393" y="161"/>
                  <a:pt x="394" y="162"/>
                </a:cubicBezTo>
                <a:close/>
                <a:moveTo>
                  <a:pt x="513" y="70"/>
                </a:moveTo>
                <a:cubicBezTo>
                  <a:pt x="514" y="71"/>
                  <a:pt x="515" y="72"/>
                  <a:pt x="515" y="73"/>
                </a:cubicBezTo>
                <a:cubicBezTo>
                  <a:pt x="516" y="73"/>
                  <a:pt x="516" y="74"/>
                  <a:pt x="517" y="75"/>
                </a:cubicBezTo>
                <a:cubicBezTo>
                  <a:pt x="517" y="75"/>
                  <a:pt x="517" y="76"/>
                  <a:pt x="517" y="76"/>
                </a:cubicBezTo>
                <a:cubicBezTo>
                  <a:pt x="517" y="77"/>
                  <a:pt x="516" y="77"/>
                  <a:pt x="516" y="78"/>
                </a:cubicBezTo>
                <a:cubicBezTo>
                  <a:pt x="515" y="78"/>
                  <a:pt x="513" y="80"/>
                  <a:pt x="510" y="81"/>
                </a:cubicBezTo>
                <a:cubicBezTo>
                  <a:pt x="507" y="82"/>
                  <a:pt x="504" y="84"/>
                  <a:pt x="499" y="85"/>
                </a:cubicBezTo>
                <a:cubicBezTo>
                  <a:pt x="495" y="86"/>
                  <a:pt x="490" y="87"/>
                  <a:pt x="485" y="88"/>
                </a:cubicBezTo>
                <a:cubicBezTo>
                  <a:pt x="480" y="89"/>
                  <a:pt x="474" y="90"/>
                  <a:pt x="468" y="90"/>
                </a:cubicBezTo>
                <a:cubicBezTo>
                  <a:pt x="467" y="94"/>
                  <a:pt x="466" y="98"/>
                  <a:pt x="463" y="103"/>
                </a:cubicBezTo>
                <a:cubicBezTo>
                  <a:pt x="461" y="107"/>
                  <a:pt x="457" y="112"/>
                  <a:pt x="452" y="117"/>
                </a:cubicBezTo>
                <a:cubicBezTo>
                  <a:pt x="445" y="124"/>
                  <a:pt x="438" y="129"/>
                  <a:pt x="431" y="132"/>
                </a:cubicBezTo>
                <a:cubicBezTo>
                  <a:pt x="424" y="135"/>
                  <a:pt x="417" y="136"/>
                  <a:pt x="409" y="135"/>
                </a:cubicBezTo>
                <a:cubicBezTo>
                  <a:pt x="402" y="135"/>
                  <a:pt x="395" y="132"/>
                  <a:pt x="387" y="128"/>
                </a:cubicBezTo>
                <a:cubicBezTo>
                  <a:pt x="379" y="124"/>
                  <a:pt x="372" y="118"/>
                  <a:pt x="364" y="110"/>
                </a:cubicBezTo>
                <a:cubicBezTo>
                  <a:pt x="357" y="103"/>
                  <a:pt x="351" y="95"/>
                  <a:pt x="347" y="87"/>
                </a:cubicBezTo>
                <a:cubicBezTo>
                  <a:pt x="343" y="80"/>
                  <a:pt x="340" y="72"/>
                  <a:pt x="340" y="64"/>
                </a:cubicBezTo>
                <a:cubicBezTo>
                  <a:pt x="339" y="56"/>
                  <a:pt x="340" y="49"/>
                  <a:pt x="343" y="41"/>
                </a:cubicBezTo>
                <a:cubicBezTo>
                  <a:pt x="346" y="34"/>
                  <a:pt x="351" y="26"/>
                  <a:pt x="358" y="19"/>
                </a:cubicBezTo>
                <a:cubicBezTo>
                  <a:pt x="365" y="12"/>
                  <a:pt x="372" y="8"/>
                  <a:pt x="379" y="5"/>
                </a:cubicBezTo>
                <a:cubicBezTo>
                  <a:pt x="386" y="2"/>
                  <a:pt x="393" y="0"/>
                  <a:pt x="401" y="1"/>
                </a:cubicBezTo>
                <a:cubicBezTo>
                  <a:pt x="408" y="1"/>
                  <a:pt x="416" y="4"/>
                  <a:pt x="423" y="8"/>
                </a:cubicBezTo>
                <a:cubicBezTo>
                  <a:pt x="431" y="12"/>
                  <a:pt x="438" y="18"/>
                  <a:pt x="446" y="25"/>
                </a:cubicBezTo>
                <a:cubicBezTo>
                  <a:pt x="450" y="29"/>
                  <a:pt x="453" y="33"/>
                  <a:pt x="456" y="37"/>
                </a:cubicBezTo>
                <a:cubicBezTo>
                  <a:pt x="459" y="41"/>
                  <a:pt x="462" y="45"/>
                  <a:pt x="464" y="49"/>
                </a:cubicBezTo>
                <a:cubicBezTo>
                  <a:pt x="466" y="53"/>
                  <a:pt x="468" y="58"/>
                  <a:pt x="469" y="62"/>
                </a:cubicBezTo>
                <a:cubicBezTo>
                  <a:pt x="470" y="66"/>
                  <a:pt x="471" y="70"/>
                  <a:pt x="471" y="74"/>
                </a:cubicBezTo>
                <a:cubicBezTo>
                  <a:pt x="477" y="74"/>
                  <a:pt x="483" y="73"/>
                  <a:pt x="487" y="72"/>
                </a:cubicBezTo>
                <a:cubicBezTo>
                  <a:pt x="491" y="71"/>
                  <a:pt x="495" y="70"/>
                  <a:pt x="497" y="69"/>
                </a:cubicBezTo>
                <a:cubicBezTo>
                  <a:pt x="500" y="68"/>
                  <a:pt x="502" y="67"/>
                  <a:pt x="503" y="67"/>
                </a:cubicBezTo>
                <a:cubicBezTo>
                  <a:pt x="504" y="66"/>
                  <a:pt x="505" y="66"/>
                  <a:pt x="506" y="66"/>
                </a:cubicBezTo>
                <a:cubicBezTo>
                  <a:pt x="507" y="66"/>
                  <a:pt x="508" y="66"/>
                  <a:pt x="509" y="67"/>
                </a:cubicBezTo>
                <a:cubicBezTo>
                  <a:pt x="510" y="67"/>
                  <a:pt x="511" y="68"/>
                  <a:pt x="513" y="70"/>
                </a:cubicBezTo>
                <a:close/>
                <a:moveTo>
                  <a:pt x="434" y="39"/>
                </a:moveTo>
                <a:cubicBezTo>
                  <a:pt x="428" y="34"/>
                  <a:pt x="423" y="29"/>
                  <a:pt x="417" y="26"/>
                </a:cubicBezTo>
                <a:cubicBezTo>
                  <a:pt x="412" y="22"/>
                  <a:pt x="407" y="20"/>
                  <a:pt x="401" y="19"/>
                </a:cubicBezTo>
                <a:cubicBezTo>
                  <a:pt x="396" y="18"/>
                  <a:pt x="390" y="18"/>
                  <a:pt x="385" y="20"/>
                </a:cubicBezTo>
                <a:cubicBezTo>
                  <a:pt x="379" y="21"/>
                  <a:pt x="374" y="25"/>
                  <a:pt x="368" y="30"/>
                </a:cubicBezTo>
                <a:cubicBezTo>
                  <a:pt x="363" y="36"/>
                  <a:pt x="359" y="41"/>
                  <a:pt x="358" y="47"/>
                </a:cubicBezTo>
                <a:cubicBezTo>
                  <a:pt x="356" y="53"/>
                  <a:pt x="356" y="58"/>
                  <a:pt x="357" y="64"/>
                </a:cubicBezTo>
                <a:cubicBezTo>
                  <a:pt x="358" y="69"/>
                  <a:pt x="360" y="75"/>
                  <a:pt x="364" y="80"/>
                </a:cubicBezTo>
                <a:cubicBezTo>
                  <a:pt x="367" y="86"/>
                  <a:pt x="371" y="91"/>
                  <a:pt x="376" y="96"/>
                </a:cubicBezTo>
                <a:cubicBezTo>
                  <a:pt x="382" y="101"/>
                  <a:pt x="387" y="106"/>
                  <a:pt x="393" y="110"/>
                </a:cubicBezTo>
                <a:cubicBezTo>
                  <a:pt x="398" y="113"/>
                  <a:pt x="404" y="116"/>
                  <a:pt x="409" y="117"/>
                </a:cubicBezTo>
                <a:cubicBezTo>
                  <a:pt x="415" y="118"/>
                  <a:pt x="420" y="118"/>
                  <a:pt x="426" y="116"/>
                </a:cubicBezTo>
                <a:cubicBezTo>
                  <a:pt x="431" y="114"/>
                  <a:pt x="437" y="111"/>
                  <a:pt x="442" y="105"/>
                </a:cubicBezTo>
                <a:cubicBezTo>
                  <a:pt x="448" y="100"/>
                  <a:pt x="451" y="94"/>
                  <a:pt x="453" y="89"/>
                </a:cubicBezTo>
                <a:cubicBezTo>
                  <a:pt x="454" y="83"/>
                  <a:pt x="455" y="77"/>
                  <a:pt x="454" y="72"/>
                </a:cubicBezTo>
                <a:cubicBezTo>
                  <a:pt x="452" y="66"/>
                  <a:pt x="450" y="60"/>
                  <a:pt x="446" y="55"/>
                </a:cubicBezTo>
                <a:cubicBezTo>
                  <a:pt x="443" y="49"/>
                  <a:pt x="439" y="44"/>
                  <a:pt x="434" y="3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dirty="0"/>
          </a:p>
        </p:txBody>
      </p:sp>
      <p:sp>
        <p:nvSpPr>
          <p:cNvPr id="1152" name="Freeform 128"/>
          <p:cNvSpPr>
            <a:spLocks noEditPoints="1"/>
          </p:cNvSpPr>
          <p:nvPr/>
        </p:nvSpPr>
        <p:spPr bwMode="auto">
          <a:xfrm>
            <a:off x="1205594" y="5142010"/>
            <a:ext cx="295632" cy="335620"/>
          </a:xfrm>
          <a:custGeom>
            <a:avLst/>
            <a:gdLst/>
            <a:ahLst/>
            <a:cxnLst>
              <a:cxn ang="0">
                <a:pos x="128" y="417"/>
              </a:cxn>
              <a:cxn ang="0">
                <a:pos x="128" y="426"/>
              </a:cxn>
              <a:cxn ang="0">
                <a:pos x="111" y="456"/>
              </a:cxn>
              <a:cxn ang="0">
                <a:pos x="48" y="466"/>
              </a:cxn>
              <a:cxn ang="0">
                <a:pos x="1" y="401"/>
              </a:cxn>
              <a:cxn ang="0">
                <a:pos x="26" y="352"/>
              </a:cxn>
              <a:cxn ang="0">
                <a:pos x="50" y="343"/>
              </a:cxn>
              <a:cxn ang="0">
                <a:pos x="56" y="345"/>
              </a:cxn>
              <a:cxn ang="0">
                <a:pos x="62" y="352"/>
              </a:cxn>
              <a:cxn ang="0">
                <a:pos x="57" y="356"/>
              </a:cxn>
              <a:cxn ang="0">
                <a:pos x="28" y="370"/>
              </a:cxn>
              <a:cxn ang="0">
                <a:pos x="24" y="417"/>
              </a:cxn>
              <a:cxn ang="0">
                <a:pos x="72" y="454"/>
              </a:cxn>
              <a:cxn ang="0">
                <a:pos x="110" y="432"/>
              </a:cxn>
              <a:cxn ang="0">
                <a:pos x="118" y="410"/>
              </a:cxn>
              <a:cxn ang="0">
                <a:pos x="122" y="411"/>
              </a:cxn>
              <a:cxn ang="0">
                <a:pos x="167" y="396"/>
              </a:cxn>
              <a:cxn ang="0">
                <a:pos x="162" y="403"/>
              </a:cxn>
              <a:cxn ang="0">
                <a:pos x="155" y="408"/>
              </a:cxn>
              <a:cxn ang="0">
                <a:pos x="64" y="317"/>
              </a:cxn>
              <a:cxn ang="0">
                <a:pos x="68" y="310"/>
              </a:cxn>
              <a:cxn ang="0">
                <a:pos x="75" y="305"/>
              </a:cxn>
              <a:cxn ang="0">
                <a:pos x="289" y="272"/>
              </a:cxn>
              <a:cxn ang="0">
                <a:pos x="287" y="278"/>
              </a:cxn>
              <a:cxn ang="0">
                <a:pos x="279" y="285"/>
              </a:cxn>
              <a:cxn ang="0">
                <a:pos x="195" y="204"/>
              </a:cxn>
              <a:cxn ang="0">
                <a:pos x="244" y="319"/>
              </a:cxn>
              <a:cxn ang="0">
                <a:pos x="240" y="326"/>
              </a:cxn>
              <a:cxn ang="0">
                <a:pos x="233" y="330"/>
              </a:cxn>
              <a:cxn ang="0">
                <a:pos x="119" y="280"/>
              </a:cxn>
              <a:cxn ang="0">
                <a:pos x="200" y="364"/>
              </a:cxn>
              <a:cxn ang="0">
                <a:pos x="193" y="372"/>
              </a:cxn>
              <a:cxn ang="0">
                <a:pos x="188" y="373"/>
              </a:cxn>
              <a:cxn ang="0">
                <a:pos x="102" y="277"/>
              </a:cxn>
              <a:cxn ang="0">
                <a:pos x="118" y="264"/>
              </a:cxn>
              <a:cxn ang="0">
                <a:pos x="222" y="307"/>
              </a:cxn>
              <a:cxn ang="0">
                <a:pos x="181" y="206"/>
              </a:cxn>
              <a:cxn ang="0">
                <a:pos x="184" y="195"/>
              </a:cxn>
              <a:cxn ang="0">
                <a:pos x="197" y="184"/>
              </a:cxn>
              <a:cxn ang="0">
                <a:pos x="289" y="272"/>
              </a:cxn>
              <a:cxn ang="0">
                <a:pos x="383" y="181"/>
              </a:cxn>
              <a:cxn ang="0">
                <a:pos x="375" y="191"/>
              </a:cxn>
              <a:cxn ang="0">
                <a:pos x="369" y="192"/>
              </a:cxn>
              <a:cxn ang="0">
                <a:pos x="315" y="246"/>
              </a:cxn>
              <a:cxn ang="0">
                <a:pos x="313" y="252"/>
              </a:cxn>
              <a:cxn ang="0">
                <a:pos x="304" y="260"/>
              </a:cxn>
              <a:cxn ang="0">
                <a:pos x="245" y="138"/>
              </a:cxn>
              <a:cxn ang="0">
                <a:pos x="247" y="131"/>
              </a:cxn>
              <a:cxn ang="0">
                <a:pos x="257" y="122"/>
              </a:cxn>
              <a:cxn ang="0">
                <a:pos x="379" y="177"/>
              </a:cxn>
              <a:cxn ang="0">
                <a:pos x="293" y="203"/>
              </a:cxn>
              <a:cxn ang="0">
                <a:pos x="440" y="121"/>
              </a:cxn>
              <a:cxn ang="0">
                <a:pos x="438" y="128"/>
              </a:cxn>
              <a:cxn ang="0">
                <a:pos x="429" y="136"/>
              </a:cxn>
              <a:cxn ang="0">
                <a:pos x="425" y="137"/>
              </a:cxn>
              <a:cxn ang="0">
                <a:pos x="303" y="79"/>
              </a:cxn>
              <a:cxn ang="0">
                <a:pos x="308" y="70"/>
              </a:cxn>
              <a:cxn ang="0">
                <a:pos x="315" y="66"/>
              </a:cxn>
              <a:cxn ang="0">
                <a:pos x="422" y="118"/>
              </a:cxn>
              <a:cxn ang="0">
                <a:pos x="369" y="10"/>
              </a:cxn>
              <a:cxn ang="0">
                <a:pos x="378" y="1"/>
              </a:cxn>
              <a:cxn ang="0">
                <a:pos x="384" y="4"/>
              </a:cxn>
            </a:cxnLst>
            <a:rect l="0" t="0" r="r" b="b"/>
            <a:pathLst>
              <a:path w="440" h="473">
                <a:moveTo>
                  <a:pt x="125" y="413"/>
                </a:moveTo>
                <a:cubicBezTo>
                  <a:pt x="126" y="414"/>
                  <a:pt x="127" y="415"/>
                  <a:pt x="127" y="415"/>
                </a:cubicBezTo>
                <a:cubicBezTo>
                  <a:pt x="128" y="416"/>
                  <a:pt x="128" y="417"/>
                  <a:pt x="128" y="417"/>
                </a:cubicBezTo>
                <a:cubicBezTo>
                  <a:pt x="129" y="418"/>
                  <a:pt x="129" y="418"/>
                  <a:pt x="129" y="419"/>
                </a:cubicBezTo>
                <a:cubicBezTo>
                  <a:pt x="129" y="419"/>
                  <a:pt x="129" y="420"/>
                  <a:pt x="129" y="421"/>
                </a:cubicBezTo>
                <a:cubicBezTo>
                  <a:pt x="129" y="422"/>
                  <a:pt x="129" y="424"/>
                  <a:pt x="128" y="426"/>
                </a:cubicBezTo>
                <a:cubicBezTo>
                  <a:pt x="128" y="429"/>
                  <a:pt x="127" y="432"/>
                  <a:pt x="126" y="435"/>
                </a:cubicBezTo>
                <a:cubicBezTo>
                  <a:pt x="124" y="438"/>
                  <a:pt x="122" y="441"/>
                  <a:pt x="120" y="445"/>
                </a:cubicBezTo>
                <a:cubicBezTo>
                  <a:pt x="118" y="448"/>
                  <a:pt x="115" y="452"/>
                  <a:pt x="111" y="456"/>
                </a:cubicBezTo>
                <a:cubicBezTo>
                  <a:pt x="105" y="462"/>
                  <a:pt x="99" y="466"/>
                  <a:pt x="92" y="469"/>
                </a:cubicBezTo>
                <a:cubicBezTo>
                  <a:pt x="85" y="472"/>
                  <a:pt x="78" y="473"/>
                  <a:pt x="71" y="472"/>
                </a:cubicBezTo>
                <a:cubicBezTo>
                  <a:pt x="63" y="472"/>
                  <a:pt x="56" y="470"/>
                  <a:pt x="48" y="466"/>
                </a:cubicBezTo>
                <a:cubicBezTo>
                  <a:pt x="41" y="462"/>
                  <a:pt x="33" y="456"/>
                  <a:pt x="26" y="449"/>
                </a:cubicBezTo>
                <a:cubicBezTo>
                  <a:pt x="18" y="441"/>
                  <a:pt x="12" y="433"/>
                  <a:pt x="8" y="425"/>
                </a:cubicBezTo>
                <a:cubicBezTo>
                  <a:pt x="4" y="417"/>
                  <a:pt x="2" y="409"/>
                  <a:pt x="1" y="401"/>
                </a:cubicBezTo>
                <a:cubicBezTo>
                  <a:pt x="0" y="394"/>
                  <a:pt x="2" y="386"/>
                  <a:pt x="4" y="379"/>
                </a:cubicBezTo>
                <a:cubicBezTo>
                  <a:pt x="7" y="372"/>
                  <a:pt x="12" y="365"/>
                  <a:pt x="18" y="359"/>
                </a:cubicBezTo>
                <a:cubicBezTo>
                  <a:pt x="20" y="356"/>
                  <a:pt x="23" y="354"/>
                  <a:pt x="26" y="352"/>
                </a:cubicBezTo>
                <a:cubicBezTo>
                  <a:pt x="29" y="350"/>
                  <a:pt x="32" y="348"/>
                  <a:pt x="35" y="347"/>
                </a:cubicBezTo>
                <a:cubicBezTo>
                  <a:pt x="38" y="345"/>
                  <a:pt x="41" y="344"/>
                  <a:pt x="44" y="344"/>
                </a:cubicBezTo>
                <a:cubicBezTo>
                  <a:pt x="46" y="343"/>
                  <a:pt x="48" y="343"/>
                  <a:pt x="50" y="343"/>
                </a:cubicBezTo>
                <a:cubicBezTo>
                  <a:pt x="51" y="343"/>
                  <a:pt x="52" y="343"/>
                  <a:pt x="52" y="343"/>
                </a:cubicBezTo>
                <a:cubicBezTo>
                  <a:pt x="53" y="343"/>
                  <a:pt x="53" y="343"/>
                  <a:pt x="54" y="344"/>
                </a:cubicBezTo>
                <a:cubicBezTo>
                  <a:pt x="55" y="344"/>
                  <a:pt x="55" y="344"/>
                  <a:pt x="56" y="345"/>
                </a:cubicBezTo>
                <a:cubicBezTo>
                  <a:pt x="57" y="345"/>
                  <a:pt x="57" y="346"/>
                  <a:pt x="58" y="347"/>
                </a:cubicBezTo>
                <a:cubicBezTo>
                  <a:pt x="59" y="348"/>
                  <a:pt x="60" y="349"/>
                  <a:pt x="60" y="350"/>
                </a:cubicBezTo>
                <a:cubicBezTo>
                  <a:pt x="61" y="350"/>
                  <a:pt x="61" y="351"/>
                  <a:pt x="62" y="352"/>
                </a:cubicBezTo>
                <a:cubicBezTo>
                  <a:pt x="62" y="352"/>
                  <a:pt x="62" y="353"/>
                  <a:pt x="62" y="353"/>
                </a:cubicBezTo>
                <a:cubicBezTo>
                  <a:pt x="62" y="354"/>
                  <a:pt x="62" y="354"/>
                  <a:pt x="61" y="355"/>
                </a:cubicBezTo>
                <a:cubicBezTo>
                  <a:pt x="61" y="355"/>
                  <a:pt x="59" y="356"/>
                  <a:pt x="57" y="356"/>
                </a:cubicBezTo>
                <a:cubicBezTo>
                  <a:pt x="55" y="356"/>
                  <a:pt x="52" y="357"/>
                  <a:pt x="49" y="358"/>
                </a:cubicBezTo>
                <a:cubicBezTo>
                  <a:pt x="46" y="358"/>
                  <a:pt x="43" y="360"/>
                  <a:pt x="39" y="361"/>
                </a:cubicBezTo>
                <a:cubicBezTo>
                  <a:pt x="36" y="363"/>
                  <a:pt x="32" y="366"/>
                  <a:pt x="28" y="370"/>
                </a:cubicBezTo>
                <a:cubicBezTo>
                  <a:pt x="24" y="374"/>
                  <a:pt x="21" y="379"/>
                  <a:pt x="19" y="384"/>
                </a:cubicBezTo>
                <a:cubicBezTo>
                  <a:pt x="18" y="389"/>
                  <a:pt x="17" y="394"/>
                  <a:pt x="18" y="400"/>
                </a:cubicBezTo>
                <a:cubicBezTo>
                  <a:pt x="19" y="405"/>
                  <a:pt x="21" y="411"/>
                  <a:pt x="24" y="417"/>
                </a:cubicBezTo>
                <a:cubicBezTo>
                  <a:pt x="27" y="423"/>
                  <a:pt x="32" y="429"/>
                  <a:pt x="38" y="435"/>
                </a:cubicBezTo>
                <a:cubicBezTo>
                  <a:pt x="44" y="441"/>
                  <a:pt x="50" y="445"/>
                  <a:pt x="56" y="448"/>
                </a:cubicBezTo>
                <a:cubicBezTo>
                  <a:pt x="61" y="452"/>
                  <a:pt x="67" y="454"/>
                  <a:pt x="72" y="454"/>
                </a:cubicBezTo>
                <a:cubicBezTo>
                  <a:pt x="78" y="455"/>
                  <a:pt x="83" y="454"/>
                  <a:pt x="88" y="452"/>
                </a:cubicBezTo>
                <a:cubicBezTo>
                  <a:pt x="93" y="451"/>
                  <a:pt x="98" y="447"/>
                  <a:pt x="102" y="443"/>
                </a:cubicBezTo>
                <a:cubicBezTo>
                  <a:pt x="106" y="439"/>
                  <a:pt x="109" y="436"/>
                  <a:pt x="110" y="432"/>
                </a:cubicBezTo>
                <a:cubicBezTo>
                  <a:pt x="112" y="428"/>
                  <a:pt x="114" y="425"/>
                  <a:pt x="115" y="422"/>
                </a:cubicBezTo>
                <a:cubicBezTo>
                  <a:pt x="115" y="419"/>
                  <a:pt x="116" y="416"/>
                  <a:pt x="116" y="414"/>
                </a:cubicBezTo>
                <a:cubicBezTo>
                  <a:pt x="117" y="412"/>
                  <a:pt x="117" y="410"/>
                  <a:pt x="118" y="410"/>
                </a:cubicBezTo>
                <a:cubicBezTo>
                  <a:pt x="118" y="409"/>
                  <a:pt x="119" y="409"/>
                  <a:pt x="119" y="409"/>
                </a:cubicBezTo>
                <a:cubicBezTo>
                  <a:pt x="119" y="409"/>
                  <a:pt x="120" y="409"/>
                  <a:pt x="120" y="409"/>
                </a:cubicBezTo>
                <a:cubicBezTo>
                  <a:pt x="121" y="410"/>
                  <a:pt x="122" y="410"/>
                  <a:pt x="122" y="411"/>
                </a:cubicBezTo>
                <a:cubicBezTo>
                  <a:pt x="123" y="411"/>
                  <a:pt x="124" y="412"/>
                  <a:pt x="125" y="413"/>
                </a:cubicBezTo>
                <a:close/>
                <a:moveTo>
                  <a:pt x="166" y="395"/>
                </a:moveTo>
                <a:cubicBezTo>
                  <a:pt x="166" y="395"/>
                  <a:pt x="167" y="396"/>
                  <a:pt x="167" y="396"/>
                </a:cubicBezTo>
                <a:cubicBezTo>
                  <a:pt x="167" y="397"/>
                  <a:pt x="167" y="397"/>
                  <a:pt x="166" y="398"/>
                </a:cubicBezTo>
                <a:cubicBezTo>
                  <a:pt x="166" y="399"/>
                  <a:pt x="166" y="399"/>
                  <a:pt x="165" y="400"/>
                </a:cubicBezTo>
                <a:cubicBezTo>
                  <a:pt x="164" y="401"/>
                  <a:pt x="163" y="402"/>
                  <a:pt x="162" y="403"/>
                </a:cubicBezTo>
                <a:cubicBezTo>
                  <a:pt x="161" y="405"/>
                  <a:pt x="160" y="406"/>
                  <a:pt x="159" y="406"/>
                </a:cubicBezTo>
                <a:cubicBezTo>
                  <a:pt x="158" y="407"/>
                  <a:pt x="157" y="407"/>
                  <a:pt x="157" y="408"/>
                </a:cubicBezTo>
                <a:cubicBezTo>
                  <a:pt x="156" y="408"/>
                  <a:pt x="155" y="408"/>
                  <a:pt x="155" y="408"/>
                </a:cubicBezTo>
                <a:cubicBezTo>
                  <a:pt x="154" y="408"/>
                  <a:pt x="154" y="408"/>
                  <a:pt x="154" y="407"/>
                </a:cubicBezTo>
                <a:lnTo>
                  <a:pt x="64" y="318"/>
                </a:lnTo>
                <a:cubicBezTo>
                  <a:pt x="64" y="318"/>
                  <a:pt x="64" y="317"/>
                  <a:pt x="64" y="317"/>
                </a:cubicBezTo>
                <a:cubicBezTo>
                  <a:pt x="64" y="316"/>
                  <a:pt x="64" y="316"/>
                  <a:pt x="64" y="315"/>
                </a:cubicBezTo>
                <a:cubicBezTo>
                  <a:pt x="64" y="314"/>
                  <a:pt x="65" y="314"/>
                  <a:pt x="66" y="313"/>
                </a:cubicBezTo>
                <a:cubicBezTo>
                  <a:pt x="66" y="312"/>
                  <a:pt x="67" y="311"/>
                  <a:pt x="68" y="310"/>
                </a:cubicBezTo>
                <a:cubicBezTo>
                  <a:pt x="69" y="308"/>
                  <a:pt x="71" y="308"/>
                  <a:pt x="71" y="307"/>
                </a:cubicBezTo>
                <a:cubicBezTo>
                  <a:pt x="72" y="306"/>
                  <a:pt x="73" y="306"/>
                  <a:pt x="74" y="305"/>
                </a:cubicBezTo>
                <a:cubicBezTo>
                  <a:pt x="74" y="305"/>
                  <a:pt x="75" y="305"/>
                  <a:pt x="75" y="305"/>
                </a:cubicBezTo>
                <a:cubicBezTo>
                  <a:pt x="76" y="305"/>
                  <a:pt x="76" y="305"/>
                  <a:pt x="77" y="306"/>
                </a:cubicBezTo>
                <a:lnTo>
                  <a:pt x="166" y="395"/>
                </a:lnTo>
                <a:close/>
                <a:moveTo>
                  <a:pt x="289" y="272"/>
                </a:moveTo>
                <a:cubicBezTo>
                  <a:pt x="289" y="273"/>
                  <a:pt x="289" y="273"/>
                  <a:pt x="289" y="274"/>
                </a:cubicBezTo>
                <a:cubicBezTo>
                  <a:pt x="289" y="274"/>
                  <a:pt x="289" y="275"/>
                  <a:pt x="289" y="275"/>
                </a:cubicBezTo>
                <a:cubicBezTo>
                  <a:pt x="289" y="276"/>
                  <a:pt x="288" y="277"/>
                  <a:pt x="287" y="278"/>
                </a:cubicBezTo>
                <a:cubicBezTo>
                  <a:pt x="287" y="279"/>
                  <a:pt x="286" y="280"/>
                  <a:pt x="285" y="281"/>
                </a:cubicBezTo>
                <a:cubicBezTo>
                  <a:pt x="284" y="282"/>
                  <a:pt x="283" y="283"/>
                  <a:pt x="282" y="284"/>
                </a:cubicBezTo>
                <a:cubicBezTo>
                  <a:pt x="281" y="284"/>
                  <a:pt x="280" y="285"/>
                  <a:pt x="279" y="285"/>
                </a:cubicBezTo>
                <a:cubicBezTo>
                  <a:pt x="279" y="285"/>
                  <a:pt x="278" y="286"/>
                  <a:pt x="278" y="285"/>
                </a:cubicBezTo>
                <a:cubicBezTo>
                  <a:pt x="277" y="285"/>
                  <a:pt x="277" y="285"/>
                  <a:pt x="276" y="285"/>
                </a:cubicBezTo>
                <a:lnTo>
                  <a:pt x="195" y="204"/>
                </a:lnTo>
                <a:lnTo>
                  <a:pt x="195" y="204"/>
                </a:lnTo>
                <a:lnTo>
                  <a:pt x="244" y="318"/>
                </a:lnTo>
                <a:cubicBezTo>
                  <a:pt x="244" y="318"/>
                  <a:pt x="244" y="319"/>
                  <a:pt x="244" y="319"/>
                </a:cubicBezTo>
                <a:cubicBezTo>
                  <a:pt x="244" y="320"/>
                  <a:pt x="244" y="321"/>
                  <a:pt x="243" y="321"/>
                </a:cubicBezTo>
                <a:cubicBezTo>
                  <a:pt x="243" y="322"/>
                  <a:pt x="243" y="323"/>
                  <a:pt x="242" y="323"/>
                </a:cubicBezTo>
                <a:cubicBezTo>
                  <a:pt x="241" y="324"/>
                  <a:pt x="241" y="325"/>
                  <a:pt x="240" y="326"/>
                </a:cubicBezTo>
                <a:cubicBezTo>
                  <a:pt x="239" y="327"/>
                  <a:pt x="238" y="328"/>
                  <a:pt x="237" y="328"/>
                </a:cubicBezTo>
                <a:cubicBezTo>
                  <a:pt x="236" y="329"/>
                  <a:pt x="235" y="329"/>
                  <a:pt x="235" y="330"/>
                </a:cubicBezTo>
                <a:cubicBezTo>
                  <a:pt x="234" y="330"/>
                  <a:pt x="233" y="330"/>
                  <a:pt x="233" y="330"/>
                </a:cubicBezTo>
                <a:cubicBezTo>
                  <a:pt x="232" y="330"/>
                  <a:pt x="232" y="330"/>
                  <a:pt x="232" y="330"/>
                </a:cubicBezTo>
                <a:lnTo>
                  <a:pt x="119" y="280"/>
                </a:lnTo>
                <a:lnTo>
                  <a:pt x="119" y="280"/>
                </a:lnTo>
                <a:lnTo>
                  <a:pt x="200" y="361"/>
                </a:lnTo>
                <a:cubicBezTo>
                  <a:pt x="200" y="361"/>
                  <a:pt x="201" y="362"/>
                  <a:pt x="201" y="362"/>
                </a:cubicBezTo>
                <a:cubicBezTo>
                  <a:pt x="201" y="363"/>
                  <a:pt x="201" y="363"/>
                  <a:pt x="200" y="364"/>
                </a:cubicBezTo>
                <a:cubicBezTo>
                  <a:pt x="200" y="365"/>
                  <a:pt x="199" y="366"/>
                  <a:pt x="199" y="366"/>
                </a:cubicBezTo>
                <a:cubicBezTo>
                  <a:pt x="198" y="367"/>
                  <a:pt x="197" y="368"/>
                  <a:pt x="196" y="370"/>
                </a:cubicBezTo>
                <a:cubicBezTo>
                  <a:pt x="195" y="371"/>
                  <a:pt x="194" y="372"/>
                  <a:pt x="193" y="372"/>
                </a:cubicBezTo>
                <a:cubicBezTo>
                  <a:pt x="192" y="373"/>
                  <a:pt x="191" y="374"/>
                  <a:pt x="190" y="374"/>
                </a:cubicBezTo>
                <a:cubicBezTo>
                  <a:pt x="190" y="374"/>
                  <a:pt x="189" y="374"/>
                  <a:pt x="189" y="374"/>
                </a:cubicBezTo>
                <a:cubicBezTo>
                  <a:pt x="188" y="374"/>
                  <a:pt x="188" y="374"/>
                  <a:pt x="188" y="373"/>
                </a:cubicBezTo>
                <a:lnTo>
                  <a:pt x="102" y="288"/>
                </a:lnTo>
                <a:cubicBezTo>
                  <a:pt x="100" y="286"/>
                  <a:pt x="99" y="284"/>
                  <a:pt x="99" y="282"/>
                </a:cubicBezTo>
                <a:cubicBezTo>
                  <a:pt x="100" y="280"/>
                  <a:pt x="100" y="278"/>
                  <a:pt x="102" y="277"/>
                </a:cubicBezTo>
                <a:lnTo>
                  <a:pt x="109" y="270"/>
                </a:lnTo>
                <a:cubicBezTo>
                  <a:pt x="111" y="268"/>
                  <a:pt x="112" y="267"/>
                  <a:pt x="114" y="266"/>
                </a:cubicBezTo>
                <a:cubicBezTo>
                  <a:pt x="115" y="265"/>
                  <a:pt x="117" y="265"/>
                  <a:pt x="118" y="264"/>
                </a:cubicBezTo>
                <a:cubicBezTo>
                  <a:pt x="120" y="264"/>
                  <a:pt x="121" y="264"/>
                  <a:pt x="123" y="264"/>
                </a:cubicBezTo>
                <a:cubicBezTo>
                  <a:pt x="124" y="265"/>
                  <a:pt x="126" y="265"/>
                  <a:pt x="128" y="266"/>
                </a:cubicBezTo>
                <a:lnTo>
                  <a:pt x="222" y="307"/>
                </a:lnTo>
                <a:lnTo>
                  <a:pt x="222" y="307"/>
                </a:lnTo>
                <a:lnTo>
                  <a:pt x="182" y="212"/>
                </a:lnTo>
                <a:cubicBezTo>
                  <a:pt x="182" y="210"/>
                  <a:pt x="181" y="208"/>
                  <a:pt x="181" y="206"/>
                </a:cubicBezTo>
                <a:cubicBezTo>
                  <a:pt x="180" y="205"/>
                  <a:pt x="180" y="203"/>
                  <a:pt x="180" y="202"/>
                </a:cubicBezTo>
                <a:cubicBezTo>
                  <a:pt x="180" y="201"/>
                  <a:pt x="181" y="199"/>
                  <a:pt x="181" y="198"/>
                </a:cubicBezTo>
                <a:cubicBezTo>
                  <a:pt x="182" y="197"/>
                  <a:pt x="183" y="196"/>
                  <a:pt x="184" y="195"/>
                </a:cubicBezTo>
                <a:lnTo>
                  <a:pt x="192" y="187"/>
                </a:lnTo>
                <a:cubicBezTo>
                  <a:pt x="193" y="186"/>
                  <a:pt x="194" y="185"/>
                  <a:pt x="195" y="185"/>
                </a:cubicBezTo>
                <a:cubicBezTo>
                  <a:pt x="195" y="184"/>
                  <a:pt x="196" y="184"/>
                  <a:pt x="197" y="184"/>
                </a:cubicBezTo>
                <a:cubicBezTo>
                  <a:pt x="198" y="184"/>
                  <a:pt x="199" y="184"/>
                  <a:pt x="200" y="185"/>
                </a:cubicBezTo>
                <a:cubicBezTo>
                  <a:pt x="201" y="185"/>
                  <a:pt x="202" y="186"/>
                  <a:pt x="203" y="187"/>
                </a:cubicBezTo>
                <a:lnTo>
                  <a:pt x="289" y="272"/>
                </a:lnTo>
                <a:close/>
                <a:moveTo>
                  <a:pt x="379" y="177"/>
                </a:moveTo>
                <a:cubicBezTo>
                  <a:pt x="381" y="178"/>
                  <a:pt x="382" y="178"/>
                  <a:pt x="382" y="179"/>
                </a:cubicBezTo>
                <a:cubicBezTo>
                  <a:pt x="383" y="179"/>
                  <a:pt x="383" y="180"/>
                  <a:pt x="383" y="181"/>
                </a:cubicBezTo>
                <a:cubicBezTo>
                  <a:pt x="383" y="182"/>
                  <a:pt x="383" y="182"/>
                  <a:pt x="382" y="183"/>
                </a:cubicBezTo>
                <a:cubicBezTo>
                  <a:pt x="381" y="184"/>
                  <a:pt x="380" y="186"/>
                  <a:pt x="379" y="187"/>
                </a:cubicBezTo>
                <a:cubicBezTo>
                  <a:pt x="377" y="189"/>
                  <a:pt x="376" y="190"/>
                  <a:pt x="375" y="191"/>
                </a:cubicBezTo>
                <a:cubicBezTo>
                  <a:pt x="374" y="191"/>
                  <a:pt x="373" y="192"/>
                  <a:pt x="372" y="192"/>
                </a:cubicBezTo>
                <a:cubicBezTo>
                  <a:pt x="372" y="192"/>
                  <a:pt x="371" y="193"/>
                  <a:pt x="371" y="192"/>
                </a:cubicBezTo>
                <a:cubicBezTo>
                  <a:pt x="370" y="192"/>
                  <a:pt x="370" y="192"/>
                  <a:pt x="369" y="192"/>
                </a:cubicBezTo>
                <a:lnTo>
                  <a:pt x="339" y="177"/>
                </a:lnTo>
                <a:lnTo>
                  <a:pt x="300" y="216"/>
                </a:lnTo>
                <a:lnTo>
                  <a:pt x="315" y="246"/>
                </a:lnTo>
                <a:cubicBezTo>
                  <a:pt x="315" y="247"/>
                  <a:pt x="315" y="247"/>
                  <a:pt x="315" y="248"/>
                </a:cubicBezTo>
                <a:cubicBezTo>
                  <a:pt x="315" y="248"/>
                  <a:pt x="315" y="249"/>
                  <a:pt x="315" y="249"/>
                </a:cubicBezTo>
                <a:cubicBezTo>
                  <a:pt x="315" y="250"/>
                  <a:pt x="314" y="251"/>
                  <a:pt x="313" y="252"/>
                </a:cubicBezTo>
                <a:cubicBezTo>
                  <a:pt x="313" y="253"/>
                  <a:pt x="312" y="254"/>
                  <a:pt x="310" y="255"/>
                </a:cubicBezTo>
                <a:cubicBezTo>
                  <a:pt x="309" y="257"/>
                  <a:pt x="308" y="258"/>
                  <a:pt x="307" y="259"/>
                </a:cubicBezTo>
                <a:cubicBezTo>
                  <a:pt x="306" y="259"/>
                  <a:pt x="305" y="260"/>
                  <a:pt x="304" y="260"/>
                </a:cubicBezTo>
                <a:cubicBezTo>
                  <a:pt x="303" y="260"/>
                  <a:pt x="303" y="259"/>
                  <a:pt x="302" y="259"/>
                </a:cubicBezTo>
                <a:cubicBezTo>
                  <a:pt x="302" y="258"/>
                  <a:pt x="301" y="257"/>
                  <a:pt x="300" y="256"/>
                </a:cubicBezTo>
                <a:lnTo>
                  <a:pt x="245" y="138"/>
                </a:lnTo>
                <a:cubicBezTo>
                  <a:pt x="245" y="137"/>
                  <a:pt x="245" y="137"/>
                  <a:pt x="245" y="136"/>
                </a:cubicBezTo>
                <a:cubicBezTo>
                  <a:pt x="245" y="135"/>
                  <a:pt x="245" y="135"/>
                  <a:pt x="245" y="134"/>
                </a:cubicBezTo>
                <a:cubicBezTo>
                  <a:pt x="246" y="133"/>
                  <a:pt x="246" y="132"/>
                  <a:pt x="247" y="131"/>
                </a:cubicBezTo>
                <a:cubicBezTo>
                  <a:pt x="248" y="130"/>
                  <a:pt x="249" y="129"/>
                  <a:pt x="250" y="128"/>
                </a:cubicBezTo>
                <a:cubicBezTo>
                  <a:pt x="252" y="126"/>
                  <a:pt x="253" y="125"/>
                  <a:pt x="254" y="124"/>
                </a:cubicBezTo>
                <a:cubicBezTo>
                  <a:pt x="255" y="123"/>
                  <a:pt x="256" y="122"/>
                  <a:pt x="257" y="122"/>
                </a:cubicBezTo>
                <a:cubicBezTo>
                  <a:pt x="258" y="121"/>
                  <a:pt x="259" y="121"/>
                  <a:pt x="259" y="121"/>
                </a:cubicBezTo>
                <a:cubicBezTo>
                  <a:pt x="260" y="121"/>
                  <a:pt x="261" y="121"/>
                  <a:pt x="262" y="122"/>
                </a:cubicBezTo>
                <a:lnTo>
                  <a:pt x="379" y="177"/>
                </a:lnTo>
                <a:close/>
                <a:moveTo>
                  <a:pt x="263" y="141"/>
                </a:moveTo>
                <a:lnTo>
                  <a:pt x="263" y="141"/>
                </a:lnTo>
                <a:lnTo>
                  <a:pt x="293" y="203"/>
                </a:lnTo>
                <a:lnTo>
                  <a:pt x="325" y="171"/>
                </a:lnTo>
                <a:lnTo>
                  <a:pt x="263" y="141"/>
                </a:lnTo>
                <a:close/>
                <a:moveTo>
                  <a:pt x="440" y="121"/>
                </a:moveTo>
                <a:cubicBezTo>
                  <a:pt x="440" y="121"/>
                  <a:pt x="440" y="122"/>
                  <a:pt x="440" y="123"/>
                </a:cubicBezTo>
                <a:cubicBezTo>
                  <a:pt x="440" y="123"/>
                  <a:pt x="440" y="124"/>
                  <a:pt x="440" y="125"/>
                </a:cubicBezTo>
                <a:cubicBezTo>
                  <a:pt x="439" y="126"/>
                  <a:pt x="439" y="127"/>
                  <a:pt x="438" y="128"/>
                </a:cubicBezTo>
                <a:cubicBezTo>
                  <a:pt x="437" y="129"/>
                  <a:pt x="436" y="130"/>
                  <a:pt x="434" y="131"/>
                </a:cubicBezTo>
                <a:cubicBezTo>
                  <a:pt x="433" y="132"/>
                  <a:pt x="432" y="133"/>
                  <a:pt x="432" y="134"/>
                </a:cubicBezTo>
                <a:cubicBezTo>
                  <a:pt x="431" y="135"/>
                  <a:pt x="430" y="135"/>
                  <a:pt x="429" y="136"/>
                </a:cubicBezTo>
                <a:cubicBezTo>
                  <a:pt x="429" y="136"/>
                  <a:pt x="428" y="137"/>
                  <a:pt x="428" y="137"/>
                </a:cubicBezTo>
                <a:cubicBezTo>
                  <a:pt x="427" y="137"/>
                  <a:pt x="427" y="137"/>
                  <a:pt x="426" y="137"/>
                </a:cubicBezTo>
                <a:cubicBezTo>
                  <a:pt x="426" y="138"/>
                  <a:pt x="425" y="138"/>
                  <a:pt x="425" y="137"/>
                </a:cubicBezTo>
                <a:cubicBezTo>
                  <a:pt x="424" y="137"/>
                  <a:pt x="424" y="137"/>
                  <a:pt x="423" y="137"/>
                </a:cubicBezTo>
                <a:lnTo>
                  <a:pt x="307" y="81"/>
                </a:lnTo>
                <a:cubicBezTo>
                  <a:pt x="305" y="80"/>
                  <a:pt x="304" y="80"/>
                  <a:pt x="303" y="79"/>
                </a:cubicBezTo>
                <a:cubicBezTo>
                  <a:pt x="303" y="78"/>
                  <a:pt x="302" y="78"/>
                  <a:pt x="303" y="77"/>
                </a:cubicBezTo>
                <a:cubicBezTo>
                  <a:pt x="303" y="76"/>
                  <a:pt x="303" y="75"/>
                  <a:pt x="304" y="74"/>
                </a:cubicBezTo>
                <a:cubicBezTo>
                  <a:pt x="305" y="73"/>
                  <a:pt x="306" y="72"/>
                  <a:pt x="308" y="70"/>
                </a:cubicBezTo>
                <a:cubicBezTo>
                  <a:pt x="309" y="69"/>
                  <a:pt x="310" y="68"/>
                  <a:pt x="311" y="67"/>
                </a:cubicBezTo>
                <a:cubicBezTo>
                  <a:pt x="312" y="66"/>
                  <a:pt x="313" y="66"/>
                  <a:pt x="313" y="66"/>
                </a:cubicBezTo>
                <a:cubicBezTo>
                  <a:pt x="314" y="66"/>
                  <a:pt x="314" y="65"/>
                  <a:pt x="315" y="66"/>
                </a:cubicBezTo>
                <a:cubicBezTo>
                  <a:pt x="315" y="66"/>
                  <a:pt x="316" y="66"/>
                  <a:pt x="317" y="66"/>
                </a:cubicBezTo>
                <a:lnTo>
                  <a:pt x="422" y="118"/>
                </a:lnTo>
                <a:lnTo>
                  <a:pt x="422" y="118"/>
                </a:lnTo>
                <a:lnTo>
                  <a:pt x="370" y="14"/>
                </a:lnTo>
                <a:cubicBezTo>
                  <a:pt x="369" y="13"/>
                  <a:pt x="369" y="12"/>
                  <a:pt x="369" y="12"/>
                </a:cubicBezTo>
                <a:cubicBezTo>
                  <a:pt x="369" y="11"/>
                  <a:pt x="369" y="11"/>
                  <a:pt x="369" y="10"/>
                </a:cubicBezTo>
                <a:cubicBezTo>
                  <a:pt x="369" y="9"/>
                  <a:pt x="370" y="9"/>
                  <a:pt x="371" y="8"/>
                </a:cubicBezTo>
                <a:cubicBezTo>
                  <a:pt x="371" y="7"/>
                  <a:pt x="372" y="5"/>
                  <a:pt x="374" y="4"/>
                </a:cubicBezTo>
                <a:cubicBezTo>
                  <a:pt x="375" y="3"/>
                  <a:pt x="377" y="1"/>
                  <a:pt x="378" y="1"/>
                </a:cubicBezTo>
                <a:cubicBezTo>
                  <a:pt x="379" y="0"/>
                  <a:pt x="379" y="0"/>
                  <a:pt x="380" y="0"/>
                </a:cubicBezTo>
                <a:cubicBezTo>
                  <a:pt x="381" y="0"/>
                  <a:pt x="381" y="0"/>
                  <a:pt x="382" y="1"/>
                </a:cubicBezTo>
                <a:cubicBezTo>
                  <a:pt x="382" y="1"/>
                  <a:pt x="383" y="3"/>
                  <a:pt x="384" y="4"/>
                </a:cubicBezTo>
                <a:lnTo>
                  <a:pt x="440"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53" name="Freeform 129"/>
          <p:cNvSpPr>
            <a:spLocks noEditPoints="1"/>
          </p:cNvSpPr>
          <p:nvPr/>
        </p:nvSpPr>
        <p:spPr bwMode="auto">
          <a:xfrm>
            <a:off x="1449266" y="5174245"/>
            <a:ext cx="455093" cy="458870"/>
          </a:xfrm>
          <a:custGeom>
            <a:avLst/>
            <a:gdLst/>
            <a:ahLst/>
            <a:cxnLst>
              <a:cxn ang="0">
                <a:pos x="128" y="594"/>
              </a:cxn>
              <a:cxn ang="0">
                <a:pos x="91" y="642"/>
              </a:cxn>
              <a:cxn ang="0">
                <a:pos x="0" y="575"/>
              </a:cxn>
              <a:cxn ang="0">
                <a:pos x="43" y="517"/>
              </a:cxn>
              <a:cxn ang="0">
                <a:pos x="57" y="520"/>
              </a:cxn>
              <a:cxn ang="0">
                <a:pos x="56" y="529"/>
              </a:cxn>
              <a:cxn ang="0">
                <a:pos x="17" y="573"/>
              </a:cxn>
              <a:cxn ang="0">
                <a:pos x="87" y="626"/>
              </a:cxn>
              <a:cxn ang="0">
                <a:pos x="117" y="583"/>
              </a:cxn>
              <a:cxn ang="0">
                <a:pos x="185" y="457"/>
              </a:cxn>
              <a:cxn ang="0">
                <a:pos x="170" y="564"/>
              </a:cxn>
              <a:cxn ang="0">
                <a:pos x="79" y="496"/>
              </a:cxn>
              <a:cxn ang="0">
                <a:pos x="162" y="440"/>
              </a:cxn>
              <a:cxn ang="0">
                <a:pos x="124" y="452"/>
              </a:cxn>
              <a:cxn ang="0">
                <a:pos x="116" y="528"/>
              </a:cxn>
              <a:cxn ang="0">
                <a:pos x="192" y="521"/>
              </a:cxn>
              <a:cxn ang="0">
                <a:pos x="356" y="379"/>
              </a:cxn>
              <a:cxn ang="0">
                <a:pos x="346" y="391"/>
              </a:cxn>
              <a:cxn ang="0">
                <a:pos x="311" y="424"/>
              </a:cxn>
              <a:cxn ang="0">
                <a:pos x="304" y="434"/>
              </a:cxn>
              <a:cxn ang="0">
                <a:pos x="186" y="386"/>
              </a:cxn>
              <a:cxn ang="0">
                <a:pos x="263" y="475"/>
              </a:cxn>
              <a:cxn ang="0">
                <a:pos x="169" y="393"/>
              </a:cxn>
              <a:cxn ang="0">
                <a:pos x="185" y="370"/>
              </a:cxn>
              <a:cxn ang="0">
                <a:pos x="250" y="317"/>
              </a:cxn>
              <a:cxn ang="0">
                <a:pos x="259" y="292"/>
              </a:cxn>
              <a:cxn ang="0">
                <a:pos x="356" y="378"/>
              </a:cxn>
              <a:cxn ang="0">
                <a:pos x="388" y="351"/>
              </a:cxn>
              <a:cxn ang="0">
                <a:pos x="290" y="265"/>
              </a:cxn>
              <a:cxn ang="0">
                <a:pos x="297" y="254"/>
              </a:cxn>
              <a:cxn ang="0">
                <a:pos x="514" y="220"/>
              </a:cxn>
              <a:cxn ang="0">
                <a:pos x="507" y="231"/>
              </a:cxn>
              <a:cxn ang="0">
                <a:pos x="421" y="151"/>
              </a:cxn>
              <a:cxn ang="0">
                <a:pos x="465" y="273"/>
              </a:cxn>
              <a:cxn ang="0">
                <a:pos x="345" y="227"/>
              </a:cxn>
              <a:cxn ang="0">
                <a:pos x="424" y="314"/>
              </a:cxn>
              <a:cxn ang="0">
                <a:pos x="413" y="321"/>
              </a:cxn>
              <a:cxn ang="0">
                <a:pos x="339" y="213"/>
              </a:cxn>
              <a:cxn ang="0">
                <a:pos x="447" y="254"/>
              </a:cxn>
              <a:cxn ang="0">
                <a:pos x="410" y="142"/>
              </a:cxn>
              <a:cxn ang="0">
                <a:pos x="429" y="134"/>
              </a:cxn>
              <a:cxn ang="0">
                <a:pos x="570" y="167"/>
              </a:cxn>
              <a:cxn ang="0">
                <a:pos x="528" y="198"/>
              </a:cxn>
              <a:cxn ang="0">
                <a:pos x="517" y="187"/>
              </a:cxn>
              <a:cxn ang="0">
                <a:pos x="549" y="170"/>
              </a:cxn>
              <a:cxn ang="0">
                <a:pos x="543" y="131"/>
              </a:cxn>
              <a:cxn ang="0">
                <a:pos x="488" y="143"/>
              </a:cxn>
              <a:cxn ang="0">
                <a:pos x="459" y="93"/>
              </a:cxn>
              <a:cxn ang="0">
                <a:pos x="494" y="66"/>
              </a:cxn>
              <a:cxn ang="0">
                <a:pos x="503" y="73"/>
              </a:cxn>
              <a:cxn ang="0">
                <a:pos x="495" y="81"/>
              </a:cxn>
              <a:cxn ang="0">
                <a:pos x="472" y="113"/>
              </a:cxn>
              <a:cxn ang="0">
                <a:pos x="516" y="117"/>
              </a:cxn>
              <a:cxn ang="0">
                <a:pos x="672" y="56"/>
              </a:cxn>
              <a:cxn ang="0">
                <a:pos x="668" y="70"/>
              </a:cxn>
              <a:cxn ang="0">
                <a:pos x="593" y="95"/>
              </a:cxn>
              <a:cxn ang="0">
                <a:pos x="604" y="135"/>
              </a:cxn>
              <a:cxn ang="0">
                <a:pos x="538" y="17"/>
              </a:cxn>
              <a:cxn ang="0">
                <a:pos x="548" y="3"/>
              </a:cxn>
              <a:cxn ang="0">
                <a:pos x="556" y="20"/>
              </a:cxn>
            </a:cxnLst>
            <a:rect l="0" t="0" r="r" b="b"/>
            <a:pathLst>
              <a:path w="677" h="646">
                <a:moveTo>
                  <a:pt x="124" y="587"/>
                </a:moveTo>
                <a:cubicBezTo>
                  <a:pt x="125" y="587"/>
                  <a:pt x="126" y="588"/>
                  <a:pt x="126" y="589"/>
                </a:cubicBezTo>
                <a:cubicBezTo>
                  <a:pt x="127" y="589"/>
                  <a:pt x="127" y="590"/>
                  <a:pt x="128" y="590"/>
                </a:cubicBezTo>
                <a:cubicBezTo>
                  <a:pt x="128" y="591"/>
                  <a:pt x="128" y="592"/>
                  <a:pt x="128" y="592"/>
                </a:cubicBezTo>
                <a:cubicBezTo>
                  <a:pt x="128" y="593"/>
                  <a:pt x="128" y="593"/>
                  <a:pt x="128" y="594"/>
                </a:cubicBezTo>
                <a:cubicBezTo>
                  <a:pt x="128" y="595"/>
                  <a:pt x="128" y="597"/>
                  <a:pt x="128" y="600"/>
                </a:cubicBezTo>
                <a:cubicBezTo>
                  <a:pt x="127" y="602"/>
                  <a:pt x="126" y="605"/>
                  <a:pt x="125" y="608"/>
                </a:cubicBezTo>
                <a:cubicBezTo>
                  <a:pt x="123" y="611"/>
                  <a:pt x="122" y="615"/>
                  <a:pt x="119" y="618"/>
                </a:cubicBezTo>
                <a:cubicBezTo>
                  <a:pt x="117" y="622"/>
                  <a:pt x="114" y="625"/>
                  <a:pt x="111" y="629"/>
                </a:cubicBezTo>
                <a:cubicBezTo>
                  <a:pt x="105" y="635"/>
                  <a:pt x="98" y="639"/>
                  <a:pt x="91" y="642"/>
                </a:cubicBezTo>
                <a:cubicBezTo>
                  <a:pt x="84" y="645"/>
                  <a:pt x="77" y="646"/>
                  <a:pt x="70" y="646"/>
                </a:cubicBezTo>
                <a:cubicBezTo>
                  <a:pt x="63" y="645"/>
                  <a:pt x="55" y="643"/>
                  <a:pt x="48" y="639"/>
                </a:cubicBezTo>
                <a:cubicBezTo>
                  <a:pt x="40" y="635"/>
                  <a:pt x="32" y="629"/>
                  <a:pt x="25" y="622"/>
                </a:cubicBezTo>
                <a:cubicBezTo>
                  <a:pt x="17" y="614"/>
                  <a:pt x="11" y="606"/>
                  <a:pt x="7" y="598"/>
                </a:cubicBezTo>
                <a:cubicBezTo>
                  <a:pt x="3" y="590"/>
                  <a:pt x="1" y="582"/>
                  <a:pt x="0" y="575"/>
                </a:cubicBezTo>
                <a:cubicBezTo>
                  <a:pt x="0" y="567"/>
                  <a:pt x="1" y="559"/>
                  <a:pt x="4" y="552"/>
                </a:cubicBezTo>
                <a:cubicBezTo>
                  <a:pt x="6" y="545"/>
                  <a:pt x="11" y="538"/>
                  <a:pt x="17" y="532"/>
                </a:cubicBezTo>
                <a:cubicBezTo>
                  <a:pt x="20" y="530"/>
                  <a:pt x="22" y="527"/>
                  <a:pt x="25" y="525"/>
                </a:cubicBezTo>
                <a:cubicBezTo>
                  <a:pt x="28" y="523"/>
                  <a:pt x="31" y="521"/>
                  <a:pt x="34" y="520"/>
                </a:cubicBezTo>
                <a:cubicBezTo>
                  <a:pt x="37" y="519"/>
                  <a:pt x="40" y="518"/>
                  <a:pt x="43" y="517"/>
                </a:cubicBezTo>
                <a:cubicBezTo>
                  <a:pt x="45" y="516"/>
                  <a:pt x="47" y="516"/>
                  <a:pt x="49" y="516"/>
                </a:cubicBezTo>
                <a:cubicBezTo>
                  <a:pt x="50" y="516"/>
                  <a:pt x="51" y="516"/>
                  <a:pt x="51" y="516"/>
                </a:cubicBezTo>
                <a:cubicBezTo>
                  <a:pt x="52" y="516"/>
                  <a:pt x="53" y="517"/>
                  <a:pt x="53" y="517"/>
                </a:cubicBezTo>
                <a:cubicBezTo>
                  <a:pt x="54" y="517"/>
                  <a:pt x="54" y="518"/>
                  <a:pt x="55" y="518"/>
                </a:cubicBezTo>
                <a:cubicBezTo>
                  <a:pt x="56" y="519"/>
                  <a:pt x="57" y="520"/>
                  <a:pt x="57" y="520"/>
                </a:cubicBezTo>
                <a:cubicBezTo>
                  <a:pt x="58" y="521"/>
                  <a:pt x="59" y="522"/>
                  <a:pt x="60" y="523"/>
                </a:cubicBezTo>
                <a:cubicBezTo>
                  <a:pt x="60" y="524"/>
                  <a:pt x="61" y="524"/>
                  <a:pt x="61" y="525"/>
                </a:cubicBezTo>
                <a:cubicBezTo>
                  <a:pt x="61" y="526"/>
                  <a:pt x="61" y="526"/>
                  <a:pt x="61" y="527"/>
                </a:cubicBezTo>
                <a:cubicBezTo>
                  <a:pt x="61" y="527"/>
                  <a:pt x="61" y="528"/>
                  <a:pt x="61" y="528"/>
                </a:cubicBezTo>
                <a:cubicBezTo>
                  <a:pt x="60" y="529"/>
                  <a:pt x="59" y="529"/>
                  <a:pt x="56" y="529"/>
                </a:cubicBezTo>
                <a:cubicBezTo>
                  <a:pt x="54" y="530"/>
                  <a:pt x="52" y="530"/>
                  <a:pt x="49" y="531"/>
                </a:cubicBezTo>
                <a:cubicBezTo>
                  <a:pt x="46" y="532"/>
                  <a:pt x="42" y="533"/>
                  <a:pt x="39" y="535"/>
                </a:cubicBezTo>
                <a:cubicBezTo>
                  <a:pt x="35" y="537"/>
                  <a:pt x="31" y="539"/>
                  <a:pt x="27" y="543"/>
                </a:cubicBezTo>
                <a:cubicBezTo>
                  <a:pt x="23" y="547"/>
                  <a:pt x="20" y="552"/>
                  <a:pt x="19" y="557"/>
                </a:cubicBezTo>
                <a:cubicBezTo>
                  <a:pt x="17" y="562"/>
                  <a:pt x="16" y="567"/>
                  <a:pt x="17" y="573"/>
                </a:cubicBezTo>
                <a:cubicBezTo>
                  <a:pt x="18" y="579"/>
                  <a:pt x="20" y="584"/>
                  <a:pt x="23" y="590"/>
                </a:cubicBezTo>
                <a:cubicBezTo>
                  <a:pt x="27" y="596"/>
                  <a:pt x="31" y="602"/>
                  <a:pt x="37" y="608"/>
                </a:cubicBezTo>
                <a:cubicBezTo>
                  <a:pt x="43" y="614"/>
                  <a:pt x="49" y="619"/>
                  <a:pt x="55" y="622"/>
                </a:cubicBezTo>
                <a:cubicBezTo>
                  <a:pt x="61" y="625"/>
                  <a:pt x="66" y="627"/>
                  <a:pt x="72" y="628"/>
                </a:cubicBezTo>
                <a:cubicBezTo>
                  <a:pt x="77" y="628"/>
                  <a:pt x="82" y="628"/>
                  <a:pt x="87" y="626"/>
                </a:cubicBezTo>
                <a:cubicBezTo>
                  <a:pt x="92" y="624"/>
                  <a:pt x="97" y="621"/>
                  <a:pt x="101" y="616"/>
                </a:cubicBezTo>
                <a:cubicBezTo>
                  <a:pt x="105" y="613"/>
                  <a:pt x="108" y="609"/>
                  <a:pt x="110" y="605"/>
                </a:cubicBezTo>
                <a:cubicBezTo>
                  <a:pt x="112" y="602"/>
                  <a:pt x="113" y="598"/>
                  <a:pt x="114" y="595"/>
                </a:cubicBezTo>
                <a:cubicBezTo>
                  <a:pt x="115" y="592"/>
                  <a:pt x="115" y="590"/>
                  <a:pt x="115" y="587"/>
                </a:cubicBezTo>
                <a:cubicBezTo>
                  <a:pt x="116" y="585"/>
                  <a:pt x="116" y="584"/>
                  <a:pt x="117" y="583"/>
                </a:cubicBezTo>
                <a:cubicBezTo>
                  <a:pt x="117" y="583"/>
                  <a:pt x="118" y="583"/>
                  <a:pt x="118" y="582"/>
                </a:cubicBezTo>
                <a:cubicBezTo>
                  <a:pt x="119" y="582"/>
                  <a:pt x="119" y="582"/>
                  <a:pt x="120" y="583"/>
                </a:cubicBezTo>
                <a:cubicBezTo>
                  <a:pt x="120" y="583"/>
                  <a:pt x="121" y="583"/>
                  <a:pt x="122" y="584"/>
                </a:cubicBezTo>
                <a:cubicBezTo>
                  <a:pt x="122" y="585"/>
                  <a:pt x="123" y="586"/>
                  <a:pt x="124" y="587"/>
                </a:cubicBezTo>
                <a:close/>
                <a:moveTo>
                  <a:pt x="185" y="457"/>
                </a:moveTo>
                <a:cubicBezTo>
                  <a:pt x="192" y="465"/>
                  <a:pt x="198" y="472"/>
                  <a:pt x="203" y="480"/>
                </a:cubicBezTo>
                <a:cubicBezTo>
                  <a:pt x="207" y="488"/>
                  <a:pt x="209" y="496"/>
                  <a:pt x="210" y="504"/>
                </a:cubicBezTo>
                <a:cubicBezTo>
                  <a:pt x="211" y="511"/>
                  <a:pt x="210" y="519"/>
                  <a:pt x="207" y="527"/>
                </a:cubicBezTo>
                <a:cubicBezTo>
                  <a:pt x="204" y="534"/>
                  <a:pt x="199" y="542"/>
                  <a:pt x="191" y="549"/>
                </a:cubicBezTo>
                <a:cubicBezTo>
                  <a:pt x="184" y="556"/>
                  <a:pt x="177" y="561"/>
                  <a:pt x="170" y="564"/>
                </a:cubicBezTo>
                <a:cubicBezTo>
                  <a:pt x="163" y="567"/>
                  <a:pt x="156" y="568"/>
                  <a:pt x="148" y="567"/>
                </a:cubicBezTo>
                <a:cubicBezTo>
                  <a:pt x="141" y="567"/>
                  <a:pt x="134" y="564"/>
                  <a:pt x="126" y="560"/>
                </a:cubicBezTo>
                <a:cubicBezTo>
                  <a:pt x="119" y="556"/>
                  <a:pt x="111" y="550"/>
                  <a:pt x="103" y="542"/>
                </a:cubicBezTo>
                <a:cubicBezTo>
                  <a:pt x="96" y="535"/>
                  <a:pt x="90" y="527"/>
                  <a:pt x="86" y="519"/>
                </a:cubicBezTo>
                <a:cubicBezTo>
                  <a:pt x="82" y="512"/>
                  <a:pt x="80" y="504"/>
                  <a:pt x="79" y="496"/>
                </a:cubicBezTo>
                <a:cubicBezTo>
                  <a:pt x="78" y="488"/>
                  <a:pt x="79" y="481"/>
                  <a:pt x="82" y="473"/>
                </a:cubicBezTo>
                <a:cubicBezTo>
                  <a:pt x="86" y="466"/>
                  <a:pt x="91" y="458"/>
                  <a:pt x="98" y="451"/>
                </a:cubicBezTo>
                <a:cubicBezTo>
                  <a:pt x="104" y="444"/>
                  <a:pt x="111" y="439"/>
                  <a:pt x="119" y="436"/>
                </a:cubicBezTo>
                <a:cubicBezTo>
                  <a:pt x="126" y="433"/>
                  <a:pt x="133" y="432"/>
                  <a:pt x="140" y="433"/>
                </a:cubicBezTo>
                <a:cubicBezTo>
                  <a:pt x="148" y="433"/>
                  <a:pt x="155" y="436"/>
                  <a:pt x="162" y="440"/>
                </a:cubicBezTo>
                <a:cubicBezTo>
                  <a:pt x="170" y="444"/>
                  <a:pt x="177" y="450"/>
                  <a:pt x="185" y="457"/>
                </a:cubicBezTo>
                <a:close/>
                <a:moveTo>
                  <a:pt x="173" y="471"/>
                </a:moveTo>
                <a:cubicBezTo>
                  <a:pt x="168" y="466"/>
                  <a:pt x="162" y="461"/>
                  <a:pt x="157" y="458"/>
                </a:cubicBezTo>
                <a:cubicBezTo>
                  <a:pt x="151" y="454"/>
                  <a:pt x="146" y="452"/>
                  <a:pt x="140" y="451"/>
                </a:cubicBezTo>
                <a:cubicBezTo>
                  <a:pt x="135" y="450"/>
                  <a:pt x="129" y="450"/>
                  <a:pt x="124" y="452"/>
                </a:cubicBezTo>
                <a:cubicBezTo>
                  <a:pt x="118" y="453"/>
                  <a:pt x="113" y="457"/>
                  <a:pt x="107" y="462"/>
                </a:cubicBezTo>
                <a:cubicBezTo>
                  <a:pt x="102" y="468"/>
                  <a:pt x="99" y="473"/>
                  <a:pt x="97" y="479"/>
                </a:cubicBezTo>
                <a:cubicBezTo>
                  <a:pt x="95" y="485"/>
                  <a:pt x="95" y="490"/>
                  <a:pt x="96" y="496"/>
                </a:cubicBezTo>
                <a:cubicBezTo>
                  <a:pt x="97" y="501"/>
                  <a:pt x="100" y="507"/>
                  <a:pt x="103" y="512"/>
                </a:cubicBezTo>
                <a:cubicBezTo>
                  <a:pt x="107" y="518"/>
                  <a:pt x="111" y="523"/>
                  <a:pt x="116" y="528"/>
                </a:cubicBezTo>
                <a:cubicBezTo>
                  <a:pt x="121" y="533"/>
                  <a:pt x="127" y="538"/>
                  <a:pt x="132" y="542"/>
                </a:cubicBezTo>
                <a:cubicBezTo>
                  <a:pt x="138" y="545"/>
                  <a:pt x="143" y="548"/>
                  <a:pt x="149" y="549"/>
                </a:cubicBezTo>
                <a:cubicBezTo>
                  <a:pt x="154" y="550"/>
                  <a:pt x="160" y="550"/>
                  <a:pt x="165" y="548"/>
                </a:cubicBezTo>
                <a:cubicBezTo>
                  <a:pt x="170" y="546"/>
                  <a:pt x="176" y="543"/>
                  <a:pt x="181" y="537"/>
                </a:cubicBezTo>
                <a:cubicBezTo>
                  <a:pt x="187" y="532"/>
                  <a:pt x="190" y="526"/>
                  <a:pt x="192" y="521"/>
                </a:cubicBezTo>
                <a:cubicBezTo>
                  <a:pt x="194" y="515"/>
                  <a:pt x="194" y="509"/>
                  <a:pt x="193" y="504"/>
                </a:cubicBezTo>
                <a:cubicBezTo>
                  <a:pt x="192" y="498"/>
                  <a:pt x="189" y="492"/>
                  <a:pt x="186" y="487"/>
                </a:cubicBezTo>
                <a:cubicBezTo>
                  <a:pt x="182" y="481"/>
                  <a:pt x="178" y="476"/>
                  <a:pt x="173" y="471"/>
                </a:cubicBezTo>
                <a:close/>
                <a:moveTo>
                  <a:pt x="356" y="378"/>
                </a:moveTo>
                <a:cubicBezTo>
                  <a:pt x="356" y="378"/>
                  <a:pt x="356" y="379"/>
                  <a:pt x="356" y="379"/>
                </a:cubicBezTo>
                <a:cubicBezTo>
                  <a:pt x="356" y="380"/>
                  <a:pt x="356" y="380"/>
                  <a:pt x="356" y="381"/>
                </a:cubicBezTo>
                <a:cubicBezTo>
                  <a:pt x="356" y="382"/>
                  <a:pt x="355" y="382"/>
                  <a:pt x="355" y="383"/>
                </a:cubicBezTo>
                <a:cubicBezTo>
                  <a:pt x="354" y="384"/>
                  <a:pt x="353" y="385"/>
                  <a:pt x="352" y="386"/>
                </a:cubicBezTo>
                <a:cubicBezTo>
                  <a:pt x="351" y="388"/>
                  <a:pt x="350" y="388"/>
                  <a:pt x="349" y="389"/>
                </a:cubicBezTo>
                <a:cubicBezTo>
                  <a:pt x="348" y="390"/>
                  <a:pt x="347" y="390"/>
                  <a:pt x="346" y="391"/>
                </a:cubicBezTo>
                <a:cubicBezTo>
                  <a:pt x="346" y="391"/>
                  <a:pt x="345" y="391"/>
                  <a:pt x="345" y="391"/>
                </a:cubicBezTo>
                <a:cubicBezTo>
                  <a:pt x="344" y="391"/>
                  <a:pt x="344" y="391"/>
                  <a:pt x="343" y="390"/>
                </a:cubicBezTo>
                <a:lnTo>
                  <a:pt x="262" y="309"/>
                </a:lnTo>
                <a:lnTo>
                  <a:pt x="262" y="309"/>
                </a:lnTo>
                <a:lnTo>
                  <a:pt x="311" y="424"/>
                </a:lnTo>
                <a:cubicBezTo>
                  <a:pt x="311" y="424"/>
                  <a:pt x="311" y="424"/>
                  <a:pt x="311" y="425"/>
                </a:cubicBezTo>
                <a:cubicBezTo>
                  <a:pt x="311" y="425"/>
                  <a:pt x="311" y="426"/>
                  <a:pt x="310" y="427"/>
                </a:cubicBezTo>
                <a:cubicBezTo>
                  <a:pt x="310" y="427"/>
                  <a:pt x="310" y="428"/>
                  <a:pt x="309" y="429"/>
                </a:cubicBezTo>
                <a:cubicBezTo>
                  <a:pt x="308" y="430"/>
                  <a:pt x="308" y="431"/>
                  <a:pt x="307" y="431"/>
                </a:cubicBezTo>
                <a:cubicBezTo>
                  <a:pt x="306" y="432"/>
                  <a:pt x="305" y="433"/>
                  <a:pt x="304" y="434"/>
                </a:cubicBezTo>
                <a:cubicBezTo>
                  <a:pt x="303" y="435"/>
                  <a:pt x="302" y="435"/>
                  <a:pt x="302" y="435"/>
                </a:cubicBezTo>
                <a:cubicBezTo>
                  <a:pt x="301" y="436"/>
                  <a:pt x="301" y="436"/>
                  <a:pt x="300" y="436"/>
                </a:cubicBezTo>
                <a:cubicBezTo>
                  <a:pt x="300" y="436"/>
                  <a:pt x="299" y="436"/>
                  <a:pt x="299" y="436"/>
                </a:cubicBezTo>
                <a:lnTo>
                  <a:pt x="186" y="386"/>
                </a:lnTo>
                <a:lnTo>
                  <a:pt x="186" y="386"/>
                </a:lnTo>
                <a:lnTo>
                  <a:pt x="267" y="467"/>
                </a:lnTo>
                <a:cubicBezTo>
                  <a:pt x="267" y="467"/>
                  <a:pt x="268" y="467"/>
                  <a:pt x="268" y="468"/>
                </a:cubicBezTo>
                <a:cubicBezTo>
                  <a:pt x="268" y="468"/>
                  <a:pt x="268" y="469"/>
                  <a:pt x="267" y="470"/>
                </a:cubicBezTo>
                <a:cubicBezTo>
                  <a:pt x="267" y="470"/>
                  <a:pt x="267" y="471"/>
                  <a:pt x="266" y="472"/>
                </a:cubicBezTo>
                <a:cubicBezTo>
                  <a:pt x="265" y="473"/>
                  <a:pt x="264" y="474"/>
                  <a:pt x="263" y="475"/>
                </a:cubicBezTo>
                <a:cubicBezTo>
                  <a:pt x="262" y="476"/>
                  <a:pt x="261" y="477"/>
                  <a:pt x="260" y="478"/>
                </a:cubicBezTo>
                <a:cubicBezTo>
                  <a:pt x="259" y="479"/>
                  <a:pt x="258" y="479"/>
                  <a:pt x="258" y="479"/>
                </a:cubicBezTo>
                <a:cubicBezTo>
                  <a:pt x="257" y="480"/>
                  <a:pt x="256" y="480"/>
                  <a:pt x="256" y="480"/>
                </a:cubicBezTo>
                <a:cubicBezTo>
                  <a:pt x="255" y="480"/>
                  <a:pt x="255" y="479"/>
                  <a:pt x="255" y="479"/>
                </a:cubicBezTo>
                <a:lnTo>
                  <a:pt x="169" y="393"/>
                </a:lnTo>
                <a:cubicBezTo>
                  <a:pt x="167" y="391"/>
                  <a:pt x="166" y="390"/>
                  <a:pt x="166" y="388"/>
                </a:cubicBezTo>
                <a:cubicBezTo>
                  <a:pt x="167" y="386"/>
                  <a:pt x="167" y="384"/>
                  <a:pt x="169" y="383"/>
                </a:cubicBezTo>
                <a:lnTo>
                  <a:pt x="176" y="375"/>
                </a:lnTo>
                <a:cubicBezTo>
                  <a:pt x="178" y="374"/>
                  <a:pt x="179" y="372"/>
                  <a:pt x="181" y="371"/>
                </a:cubicBezTo>
                <a:cubicBezTo>
                  <a:pt x="182" y="371"/>
                  <a:pt x="184" y="370"/>
                  <a:pt x="185" y="370"/>
                </a:cubicBezTo>
                <a:cubicBezTo>
                  <a:pt x="187" y="370"/>
                  <a:pt x="188" y="370"/>
                  <a:pt x="190" y="370"/>
                </a:cubicBezTo>
                <a:cubicBezTo>
                  <a:pt x="191" y="370"/>
                  <a:pt x="193" y="371"/>
                  <a:pt x="195" y="372"/>
                </a:cubicBezTo>
                <a:lnTo>
                  <a:pt x="289" y="413"/>
                </a:lnTo>
                <a:lnTo>
                  <a:pt x="289" y="412"/>
                </a:lnTo>
                <a:lnTo>
                  <a:pt x="250" y="317"/>
                </a:lnTo>
                <a:cubicBezTo>
                  <a:pt x="249" y="315"/>
                  <a:pt x="248" y="314"/>
                  <a:pt x="248" y="312"/>
                </a:cubicBezTo>
                <a:cubicBezTo>
                  <a:pt x="247" y="310"/>
                  <a:pt x="247" y="309"/>
                  <a:pt x="247" y="308"/>
                </a:cubicBezTo>
                <a:cubicBezTo>
                  <a:pt x="247" y="306"/>
                  <a:pt x="248" y="305"/>
                  <a:pt x="249" y="304"/>
                </a:cubicBezTo>
                <a:cubicBezTo>
                  <a:pt x="249" y="303"/>
                  <a:pt x="250" y="301"/>
                  <a:pt x="251" y="300"/>
                </a:cubicBezTo>
                <a:lnTo>
                  <a:pt x="259" y="292"/>
                </a:lnTo>
                <a:cubicBezTo>
                  <a:pt x="260" y="291"/>
                  <a:pt x="261" y="291"/>
                  <a:pt x="262" y="290"/>
                </a:cubicBezTo>
                <a:cubicBezTo>
                  <a:pt x="263" y="290"/>
                  <a:pt x="263" y="290"/>
                  <a:pt x="264" y="290"/>
                </a:cubicBezTo>
                <a:cubicBezTo>
                  <a:pt x="265" y="290"/>
                  <a:pt x="266" y="290"/>
                  <a:pt x="267" y="290"/>
                </a:cubicBezTo>
                <a:cubicBezTo>
                  <a:pt x="268" y="291"/>
                  <a:pt x="269" y="291"/>
                  <a:pt x="270" y="292"/>
                </a:cubicBezTo>
                <a:lnTo>
                  <a:pt x="356" y="378"/>
                </a:lnTo>
                <a:close/>
                <a:moveTo>
                  <a:pt x="391" y="342"/>
                </a:moveTo>
                <a:cubicBezTo>
                  <a:pt x="392" y="343"/>
                  <a:pt x="392" y="343"/>
                  <a:pt x="392" y="343"/>
                </a:cubicBezTo>
                <a:cubicBezTo>
                  <a:pt x="392" y="344"/>
                  <a:pt x="392" y="344"/>
                  <a:pt x="392" y="345"/>
                </a:cubicBezTo>
                <a:cubicBezTo>
                  <a:pt x="392" y="346"/>
                  <a:pt x="391" y="347"/>
                  <a:pt x="390" y="347"/>
                </a:cubicBezTo>
                <a:cubicBezTo>
                  <a:pt x="390" y="348"/>
                  <a:pt x="389" y="349"/>
                  <a:pt x="388" y="351"/>
                </a:cubicBezTo>
                <a:cubicBezTo>
                  <a:pt x="386" y="352"/>
                  <a:pt x="385" y="353"/>
                  <a:pt x="384" y="353"/>
                </a:cubicBezTo>
                <a:cubicBezTo>
                  <a:pt x="383" y="354"/>
                  <a:pt x="383" y="355"/>
                  <a:pt x="382" y="355"/>
                </a:cubicBezTo>
                <a:cubicBezTo>
                  <a:pt x="381" y="355"/>
                  <a:pt x="381" y="355"/>
                  <a:pt x="380" y="355"/>
                </a:cubicBezTo>
                <a:cubicBezTo>
                  <a:pt x="380" y="355"/>
                  <a:pt x="379" y="355"/>
                  <a:pt x="379" y="355"/>
                </a:cubicBezTo>
                <a:lnTo>
                  <a:pt x="290" y="265"/>
                </a:lnTo>
                <a:cubicBezTo>
                  <a:pt x="289" y="265"/>
                  <a:pt x="289" y="264"/>
                  <a:pt x="289" y="264"/>
                </a:cubicBezTo>
                <a:cubicBezTo>
                  <a:pt x="289" y="263"/>
                  <a:pt x="289" y="263"/>
                  <a:pt x="290" y="262"/>
                </a:cubicBezTo>
                <a:cubicBezTo>
                  <a:pt x="290" y="262"/>
                  <a:pt x="290" y="261"/>
                  <a:pt x="291" y="260"/>
                </a:cubicBezTo>
                <a:cubicBezTo>
                  <a:pt x="292" y="259"/>
                  <a:pt x="293" y="258"/>
                  <a:pt x="294" y="257"/>
                </a:cubicBezTo>
                <a:cubicBezTo>
                  <a:pt x="295" y="256"/>
                  <a:pt x="296" y="255"/>
                  <a:pt x="297" y="254"/>
                </a:cubicBezTo>
                <a:cubicBezTo>
                  <a:pt x="298" y="253"/>
                  <a:pt x="299" y="253"/>
                  <a:pt x="299" y="253"/>
                </a:cubicBezTo>
                <a:cubicBezTo>
                  <a:pt x="300" y="252"/>
                  <a:pt x="300" y="252"/>
                  <a:pt x="301" y="252"/>
                </a:cubicBezTo>
                <a:cubicBezTo>
                  <a:pt x="301" y="252"/>
                  <a:pt x="302" y="253"/>
                  <a:pt x="302" y="253"/>
                </a:cubicBezTo>
                <a:lnTo>
                  <a:pt x="391" y="342"/>
                </a:lnTo>
                <a:close/>
                <a:moveTo>
                  <a:pt x="514" y="220"/>
                </a:moveTo>
                <a:cubicBezTo>
                  <a:pt x="514" y="220"/>
                  <a:pt x="515" y="220"/>
                  <a:pt x="515" y="221"/>
                </a:cubicBezTo>
                <a:cubicBezTo>
                  <a:pt x="515" y="221"/>
                  <a:pt x="515" y="222"/>
                  <a:pt x="514" y="223"/>
                </a:cubicBezTo>
                <a:cubicBezTo>
                  <a:pt x="514" y="223"/>
                  <a:pt x="514" y="224"/>
                  <a:pt x="513" y="225"/>
                </a:cubicBezTo>
                <a:cubicBezTo>
                  <a:pt x="512" y="226"/>
                  <a:pt x="511" y="227"/>
                  <a:pt x="510" y="228"/>
                </a:cubicBezTo>
                <a:cubicBezTo>
                  <a:pt x="509" y="229"/>
                  <a:pt x="508" y="230"/>
                  <a:pt x="507" y="231"/>
                </a:cubicBezTo>
                <a:cubicBezTo>
                  <a:pt x="506" y="231"/>
                  <a:pt x="505" y="232"/>
                  <a:pt x="505" y="232"/>
                </a:cubicBezTo>
                <a:cubicBezTo>
                  <a:pt x="504" y="233"/>
                  <a:pt x="503" y="233"/>
                  <a:pt x="503" y="233"/>
                </a:cubicBezTo>
                <a:cubicBezTo>
                  <a:pt x="503" y="232"/>
                  <a:pt x="502" y="232"/>
                  <a:pt x="502" y="232"/>
                </a:cubicBezTo>
                <a:lnTo>
                  <a:pt x="421" y="151"/>
                </a:lnTo>
                <a:lnTo>
                  <a:pt x="421" y="151"/>
                </a:lnTo>
                <a:lnTo>
                  <a:pt x="469" y="265"/>
                </a:lnTo>
                <a:cubicBezTo>
                  <a:pt x="469" y="266"/>
                  <a:pt x="469" y="266"/>
                  <a:pt x="469" y="267"/>
                </a:cubicBezTo>
                <a:cubicBezTo>
                  <a:pt x="469" y="267"/>
                  <a:pt x="469" y="268"/>
                  <a:pt x="469" y="268"/>
                </a:cubicBezTo>
                <a:cubicBezTo>
                  <a:pt x="469" y="269"/>
                  <a:pt x="468" y="270"/>
                  <a:pt x="467" y="271"/>
                </a:cubicBezTo>
                <a:cubicBezTo>
                  <a:pt x="467" y="271"/>
                  <a:pt x="466" y="272"/>
                  <a:pt x="465" y="273"/>
                </a:cubicBezTo>
                <a:cubicBezTo>
                  <a:pt x="464" y="274"/>
                  <a:pt x="463" y="275"/>
                  <a:pt x="462" y="276"/>
                </a:cubicBezTo>
                <a:cubicBezTo>
                  <a:pt x="462" y="276"/>
                  <a:pt x="461" y="277"/>
                  <a:pt x="460" y="277"/>
                </a:cubicBezTo>
                <a:cubicBezTo>
                  <a:pt x="460" y="277"/>
                  <a:pt x="459" y="277"/>
                  <a:pt x="458" y="277"/>
                </a:cubicBezTo>
                <a:cubicBezTo>
                  <a:pt x="458" y="277"/>
                  <a:pt x="457" y="277"/>
                  <a:pt x="457" y="277"/>
                </a:cubicBezTo>
                <a:lnTo>
                  <a:pt x="345" y="227"/>
                </a:lnTo>
                <a:lnTo>
                  <a:pt x="344" y="227"/>
                </a:lnTo>
                <a:lnTo>
                  <a:pt x="425" y="308"/>
                </a:lnTo>
                <a:cubicBezTo>
                  <a:pt x="426" y="309"/>
                  <a:pt x="426" y="309"/>
                  <a:pt x="426" y="310"/>
                </a:cubicBezTo>
                <a:cubicBezTo>
                  <a:pt x="426" y="310"/>
                  <a:pt x="426" y="311"/>
                  <a:pt x="426" y="311"/>
                </a:cubicBezTo>
                <a:cubicBezTo>
                  <a:pt x="425" y="312"/>
                  <a:pt x="425" y="313"/>
                  <a:pt x="424" y="314"/>
                </a:cubicBezTo>
                <a:cubicBezTo>
                  <a:pt x="424" y="314"/>
                  <a:pt x="423" y="316"/>
                  <a:pt x="421" y="317"/>
                </a:cubicBezTo>
                <a:cubicBezTo>
                  <a:pt x="420" y="318"/>
                  <a:pt x="419" y="319"/>
                  <a:pt x="418" y="320"/>
                </a:cubicBezTo>
                <a:cubicBezTo>
                  <a:pt x="417" y="320"/>
                  <a:pt x="417" y="321"/>
                  <a:pt x="416" y="321"/>
                </a:cubicBezTo>
                <a:cubicBezTo>
                  <a:pt x="415" y="321"/>
                  <a:pt x="415" y="321"/>
                  <a:pt x="414" y="321"/>
                </a:cubicBezTo>
                <a:cubicBezTo>
                  <a:pt x="414" y="321"/>
                  <a:pt x="413" y="321"/>
                  <a:pt x="413" y="321"/>
                </a:cubicBezTo>
                <a:lnTo>
                  <a:pt x="328" y="235"/>
                </a:lnTo>
                <a:cubicBezTo>
                  <a:pt x="326" y="233"/>
                  <a:pt x="325" y="231"/>
                  <a:pt x="325" y="229"/>
                </a:cubicBezTo>
                <a:cubicBezTo>
                  <a:pt x="325" y="227"/>
                  <a:pt x="326" y="226"/>
                  <a:pt x="327" y="224"/>
                </a:cubicBezTo>
                <a:lnTo>
                  <a:pt x="335" y="217"/>
                </a:lnTo>
                <a:cubicBezTo>
                  <a:pt x="336" y="215"/>
                  <a:pt x="338" y="214"/>
                  <a:pt x="339" y="213"/>
                </a:cubicBezTo>
                <a:cubicBezTo>
                  <a:pt x="341" y="212"/>
                  <a:pt x="342" y="212"/>
                  <a:pt x="344" y="211"/>
                </a:cubicBezTo>
                <a:cubicBezTo>
                  <a:pt x="345" y="211"/>
                  <a:pt x="347" y="211"/>
                  <a:pt x="348" y="212"/>
                </a:cubicBezTo>
                <a:cubicBezTo>
                  <a:pt x="350" y="212"/>
                  <a:pt x="351" y="213"/>
                  <a:pt x="353" y="213"/>
                </a:cubicBezTo>
                <a:lnTo>
                  <a:pt x="447" y="254"/>
                </a:lnTo>
                <a:lnTo>
                  <a:pt x="447" y="254"/>
                </a:lnTo>
                <a:lnTo>
                  <a:pt x="408" y="159"/>
                </a:lnTo>
                <a:cubicBezTo>
                  <a:pt x="407" y="157"/>
                  <a:pt x="406" y="155"/>
                  <a:pt x="406" y="154"/>
                </a:cubicBezTo>
                <a:cubicBezTo>
                  <a:pt x="406" y="152"/>
                  <a:pt x="406" y="151"/>
                  <a:pt x="406" y="149"/>
                </a:cubicBezTo>
                <a:cubicBezTo>
                  <a:pt x="406" y="148"/>
                  <a:pt x="406" y="147"/>
                  <a:pt x="407" y="145"/>
                </a:cubicBezTo>
                <a:cubicBezTo>
                  <a:pt x="408" y="144"/>
                  <a:pt x="409" y="143"/>
                  <a:pt x="410" y="142"/>
                </a:cubicBezTo>
                <a:lnTo>
                  <a:pt x="418" y="134"/>
                </a:lnTo>
                <a:cubicBezTo>
                  <a:pt x="418" y="133"/>
                  <a:pt x="419" y="132"/>
                  <a:pt x="420" y="132"/>
                </a:cubicBezTo>
                <a:cubicBezTo>
                  <a:pt x="421" y="132"/>
                  <a:pt x="422" y="131"/>
                  <a:pt x="423" y="131"/>
                </a:cubicBezTo>
                <a:cubicBezTo>
                  <a:pt x="424" y="131"/>
                  <a:pt x="425" y="132"/>
                  <a:pt x="426" y="132"/>
                </a:cubicBezTo>
                <a:cubicBezTo>
                  <a:pt x="427" y="132"/>
                  <a:pt x="428" y="133"/>
                  <a:pt x="429" y="134"/>
                </a:cubicBezTo>
                <a:lnTo>
                  <a:pt x="514" y="220"/>
                </a:lnTo>
                <a:close/>
                <a:moveTo>
                  <a:pt x="563" y="122"/>
                </a:moveTo>
                <a:cubicBezTo>
                  <a:pt x="568" y="126"/>
                  <a:pt x="571" y="131"/>
                  <a:pt x="572" y="136"/>
                </a:cubicBezTo>
                <a:cubicBezTo>
                  <a:pt x="574" y="141"/>
                  <a:pt x="575" y="146"/>
                  <a:pt x="574" y="151"/>
                </a:cubicBezTo>
                <a:cubicBezTo>
                  <a:pt x="574" y="157"/>
                  <a:pt x="572" y="162"/>
                  <a:pt x="570" y="167"/>
                </a:cubicBezTo>
                <a:cubicBezTo>
                  <a:pt x="567" y="172"/>
                  <a:pt x="563" y="177"/>
                  <a:pt x="559" y="181"/>
                </a:cubicBezTo>
                <a:cubicBezTo>
                  <a:pt x="556" y="184"/>
                  <a:pt x="553" y="187"/>
                  <a:pt x="550" y="189"/>
                </a:cubicBezTo>
                <a:cubicBezTo>
                  <a:pt x="546" y="191"/>
                  <a:pt x="543" y="193"/>
                  <a:pt x="541" y="194"/>
                </a:cubicBezTo>
                <a:cubicBezTo>
                  <a:pt x="538" y="195"/>
                  <a:pt x="535" y="196"/>
                  <a:pt x="533" y="197"/>
                </a:cubicBezTo>
                <a:cubicBezTo>
                  <a:pt x="531" y="198"/>
                  <a:pt x="529" y="198"/>
                  <a:pt x="528" y="198"/>
                </a:cubicBezTo>
                <a:cubicBezTo>
                  <a:pt x="527" y="198"/>
                  <a:pt x="526" y="197"/>
                  <a:pt x="524" y="197"/>
                </a:cubicBezTo>
                <a:cubicBezTo>
                  <a:pt x="523" y="196"/>
                  <a:pt x="522" y="195"/>
                  <a:pt x="521" y="194"/>
                </a:cubicBezTo>
                <a:cubicBezTo>
                  <a:pt x="519" y="193"/>
                  <a:pt x="519" y="192"/>
                  <a:pt x="518" y="191"/>
                </a:cubicBezTo>
                <a:cubicBezTo>
                  <a:pt x="517" y="190"/>
                  <a:pt x="517" y="189"/>
                  <a:pt x="517" y="189"/>
                </a:cubicBezTo>
                <a:cubicBezTo>
                  <a:pt x="517" y="188"/>
                  <a:pt x="516" y="188"/>
                  <a:pt x="517" y="187"/>
                </a:cubicBezTo>
                <a:cubicBezTo>
                  <a:pt x="517" y="187"/>
                  <a:pt x="517" y="186"/>
                  <a:pt x="517" y="186"/>
                </a:cubicBezTo>
                <a:cubicBezTo>
                  <a:pt x="518" y="185"/>
                  <a:pt x="519" y="185"/>
                  <a:pt x="521" y="184"/>
                </a:cubicBezTo>
                <a:cubicBezTo>
                  <a:pt x="523" y="184"/>
                  <a:pt x="526" y="183"/>
                  <a:pt x="529" y="182"/>
                </a:cubicBezTo>
                <a:cubicBezTo>
                  <a:pt x="532" y="181"/>
                  <a:pt x="535" y="180"/>
                  <a:pt x="538" y="178"/>
                </a:cubicBezTo>
                <a:cubicBezTo>
                  <a:pt x="542" y="176"/>
                  <a:pt x="545" y="173"/>
                  <a:pt x="549" y="170"/>
                </a:cubicBezTo>
                <a:cubicBezTo>
                  <a:pt x="552" y="167"/>
                  <a:pt x="554" y="164"/>
                  <a:pt x="555" y="161"/>
                </a:cubicBezTo>
                <a:cubicBezTo>
                  <a:pt x="557" y="159"/>
                  <a:pt x="558" y="156"/>
                  <a:pt x="558" y="153"/>
                </a:cubicBezTo>
                <a:cubicBezTo>
                  <a:pt x="558" y="150"/>
                  <a:pt x="558" y="147"/>
                  <a:pt x="557" y="144"/>
                </a:cubicBezTo>
                <a:cubicBezTo>
                  <a:pt x="556" y="141"/>
                  <a:pt x="554" y="139"/>
                  <a:pt x="552" y="136"/>
                </a:cubicBezTo>
                <a:cubicBezTo>
                  <a:pt x="549" y="134"/>
                  <a:pt x="546" y="132"/>
                  <a:pt x="543" y="131"/>
                </a:cubicBezTo>
                <a:cubicBezTo>
                  <a:pt x="540" y="131"/>
                  <a:pt x="537" y="131"/>
                  <a:pt x="533" y="131"/>
                </a:cubicBezTo>
                <a:cubicBezTo>
                  <a:pt x="530" y="132"/>
                  <a:pt x="527" y="133"/>
                  <a:pt x="523" y="134"/>
                </a:cubicBezTo>
                <a:cubicBezTo>
                  <a:pt x="519" y="135"/>
                  <a:pt x="515" y="137"/>
                  <a:pt x="512" y="138"/>
                </a:cubicBezTo>
                <a:cubicBezTo>
                  <a:pt x="508" y="140"/>
                  <a:pt x="504" y="141"/>
                  <a:pt x="500" y="142"/>
                </a:cubicBezTo>
                <a:cubicBezTo>
                  <a:pt x="496" y="143"/>
                  <a:pt x="492" y="143"/>
                  <a:pt x="488" y="143"/>
                </a:cubicBezTo>
                <a:cubicBezTo>
                  <a:pt x="484" y="143"/>
                  <a:pt x="480" y="142"/>
                  <a:pt x="476" y="141"/>
                </a:cubicBezTo>
                <a:cubicBezTo>
                  <a:pt x="472" y="139"/>
                  <a:pt x="468" y="137"/>
                  <a:pt x="464" y="133"/>
                </a:cubicBezTo>
                <a:cubicBezTo>
                  <a:pt x="461" y="129"/>
                  <a:pt x="458" y="125"/>
                  <a:pt x="456" y="120"/>
                </a:cubicBezTo>
                <a:cubicBezTo>
                  <a:pt x="455" y="116"/>
                  <a:pt x="454" y="112"/>
                  <a:pt x="454" y="107"/>
                </a:cubicBezTo>
                <a:cubicBezTo>
                  <a:pt x="455" y="102"/>
                  <a:pt x="456" y="98"/>
                  <a:pt x="459" y="93"/>
                </a:cubicBezTo>
                <a:cubicBezTo>
                  <a:pt x="461" y="89"/>
                  <a:pt x="464" y="84"/>
                  <a:pt x="468" y="80"/>
                </a:cubicBezTo>
                <a:cubicBezTo>
                  <a:pt x="470" y="78"/>
                  <a:pt x="473" y="76"/>
                  <a:pt x="475" y="75"/>
                </a:cubicBezTo>
                <a:cubicBezTo>
                  <a:pt x="478" y="73"/>
                  <a:pt x="480" y="72"/>
                  <a:pt x="482" y="70"/>
                </a:cubicBezTo>
                <a:cubicBezTo>
                  <a:pt x="485" y="69"/>
                  <a:pt x="487" y="68"/>
                  <a:pt x="489" y="67"/>
                </a:cubicBezTo>
                <a:cubicBezTo>
                  <a:pt x="491" y="67"/>
                  <a:pt x="493" y="66"/>
                  <a:pt x="494" y="66"/>
                </a:cubicBezTo>
                <a:cubicBezTo>
                  <a:pt x="495" y="66"/>
                  <a:pt x="496" y="66"/>
                  <a:pt x="496" y="67"/>
                </a:cubicBezTo>
                <a:cubicBezTo>
                  <a:pt x="496" y="67"/>
                  <a:pt x="497" y="67"/>
                  <a:pt x="497" y="67"/>
                </a:cubicBezTo>
                <a:cubicBezTo>
                  <a:pt x="498" y="67"/>
                  <a:pt x="498" y="68"/>
                  <a:pt x="499" y="68"/>
                </a:cubicBezTo>
                <a:cubicBezTo>
                  <a:pt x="500" y="69"/>
                  <a:pt x="500" y="70"/>
                  <a:pt x="501" y="71"/>
                </a:cubicBezTo>
                <a:cubicBezTo>
                  <a:pt x="502" y="71"/>
                  <a:pt x="503" y="72"/>
                  <a:pt x="503" y="73"/>
                </a:cubicBezTo>
                <a:cubicBezTo>
                  <a:pt x="504" y="74"/>
                  <a:pt x="505" y="74"/>
                  <a:pt x="505" y="75"/>
                </a:cubicBezTo>
                <a:cubicBezTo>
                  <a:pt x="505" y="76"/>
                  <a:pt x="505" y="76"/>
                  <a:pt x="505" y="77"/>
                </a:cubicBezTo>
                <a:cubicBezTo>
                  <a:pt x="505" y="77"/>
                  <a:pt x="505" y="77"/>
                  <a:pt x="505" y="78"/>
                </a:cubicBezTo>
                <a:cubicBezTo>
                  <a:pt x="504" y="78"/>
                  <a:pt x="503" y="79"/>
                  <a:pt x="501" y="79"/>
                </a:cubicBezTo>
                <a:cubicBezTo>
                  <a:pt x="499" y="80"/>
                  <a:pt x="497" y="80"/>
                  <a:pt x="495" y="81"/>
                </a:cubicBezTo>
                <a:cubicBezTo>
                  <a:pt x="492" y="82"/>
                  <a:pt x="490" y="83"/>
                  <a:pt x="487" y="85"/>
                </a:cubicBezTo>
                <a:cubicBezTo>
                  <a:pt x="484" y="86"/>
                  <a:pt x="481" y="88"/>
                  <a:pt x="478" y="91"/>
                </a:cubicBezTo>
                <a:cubicBezTo>
                  <a:pt x="476" y="94"/>
                  <a:pt x="474" y="96"/>
                  <a:pt x="472" y="99"/>
                </a:cubicBezTo>
                <a:cubicBezTo>
                  <a:pt x="471" y="102"/>
                  <a:pt x="471" y="104"/>
                  <a:pt x="470" y="106"/>
                </a:cubicBezTo>
                <a:cubicBezTo>
                  <a:pt x="470" y="109"/>
                  <a:pt x="471" y="111"/>
                  <a:pt x="472" y="113"/>
                </a:cubicBezTo>
                <a:cubicBezTo>
                  <a:pt x="473" y="116"/>
                  <a:pt x="474" y="117"/>
                  <a:pt x="476" y="119"/>
                </a:cubicBezTo>
                <a:cubicBezTo>
                  <a:pt x="478" y="122"/>
                  <a:pt x="481" y="123"/>
                  <a:pt x="484" y="124"/>
                </a:cubicBezTo>
                <a:cubicBezTo>
                  <a:pt x="487" y="125"/>
                  <a:pt x="491" y="125"/>
                  <a:pt x="494" y="124"/>
                </a:cubicBezTo>
                <a:cubicBezTo>
                  <a:pt x="497" y="124"/>
                  <a:pt x="501" y="123"/>
                  <a:pt x="505" y="121"/>
                </a:cubicBezTo>
                <a:cubicBezTo>
                  <a:pt x="509" y="120"/>
                  <a:pt x="512" y="119"/>
                  <a:pt x="516" y="117"/>
                </a:cubicBezTo>
                <a:cubicBezTo>
                  <a:pt x="520" y="116"/>
                  <a:pt x="524" y="115"/>
                  <a:pt x="528" y="114"/>
                </a:cubicBezTo>
                <a:cubicBezTo>
                  <a:pt x="532" y="113"/>
                  <a:pt x="536" y="112"/>
                  <a:pt x="540" y="112"/>
                </a:cubicBezTo>
                <a:cubicBezTo>
                  <a:pt x="544" y="112"/>
                  <a:pt x="548" y="113"/>
                  <a:pt x="552" y="114"/>
                </a:cubicBezTo>
                <a:cubicBezTo>
                  <a:pt x="556" y="116"/>
                  <a:pt x="559" y="118"/>
                  <a:pt x="563" y="122"/>
                </a:cubicBezTo>
                <a:close/>
                <a:moveTo>
                  <a:pt x="672" y="56"/>
                </a:moveTo>
                <a:cubicBezTo>
                  <a:pt x="674" y="57"/>
                  <a:pt x="675" y="57"/>
                  <a:pt x="676" y="58"/>
                </a:cubicBezTo>
                <a:cubicBezTo>
                  <a:pt x="676" y="59"/>
                  <a:pt x="677" y="59"/>
                  <a:pt x="677" y="60"/>
                </a:cubicBezTo>
                <a:cubicBezTo>
                  <a:pt x="676" y="61"/>
                  <a:pt x="676" y="62"/>
                  <a:pt x="675" y="63"/>
                </a:cubicBezTo>
                <a:cubicBezTo>
                  <a:pt x="674" y="64"/>
                  <a:pt x="673" y="65"/>
                  <a:pt x="672" y="66"/>
                </a:cubicBezTo>
                <a:cubicBezTo>
                  <a:pt x="670" y="68"/>
                  <a:pt x="669" y="69"/>
                  <a:pt x="668" y="70"/>
                </a:cubicBezTo>
                <a:cubicBezTo>
                  <a:pt x="667" y="71"/>
                  <a:pt x="666" y="71"/>
                  <a:pt x="666" y="71"/>
                </a:cubicBezTo>
                <a:cubicBezTo>
                  <a:pt x="665" y="72"/>
                  <a:pt x="665" y="72"/>
                  <a:pt x="664" y="72"/>
                </a:cubicBezTo>
                <a:cubicBezTo>
                  <a:pt x="664" y="72"/>
                  <a:pt x="663" y="72"/>
                  <a:pt x="662" y="71"/>
                </a:cubicBezTo>
                <a:lnTo>
                  <a:pt x="632" y="57"/>
                </a:lnTo>
                <a:lnTo>
                  <a:pt x="593" y="95"/>
                </a:lnTo>
                <a:lnTo>
                  <a:pt x="608" y="125"/>
                </a:lnTo>
                <a:cubicBezTo>
                  <a:pt x="608" y="126"/>
                  <a:pt x="608" y="126"/>
                  <a:pt x="608" y="127"/>
                </a:cubicBezTo>
                <a:cubicBezTo>
                  <a:pt x="609" y="127"/>
                  <a:pt x="608" y="128"/>
                  <a:pt x="608" y="129"/>
                </a:cubicBezTo>
                <a:cubicBezTo>
                  <a:pt x="608" y="129"/>
                  <a:pt x="607" y="130"/>
                  <a:pt x="607" y="131"/>
                </a:cubicBezTo>
                <a:cubicBezTo>
                  <a:pt x="606" y="132"/>
                  <a:pt x="605" y="133"/>
                  <a:pt x="604" y="135"/>
                </a:cubicBezTo>
                <a:cubicBezTo>
                  <a:pt x="602" y="136"/>
                  <a:pt x="601" y="137"/>
                  <a:pt x="600" y="138"/>
                </a:cubicBezTo>
                <a:cubicBezTo>
                  <a:pt x="599" y="139"/>
                  <a:pt x="598" y="139"/>
                  <a:pt x="597" y="139"/>
                </a:cubicBezTo>
                <a:cubicBezTo>
                  <a:pt x="597" y="139"/>
                  <a:pt x="596" y="139"/>
                  <a:pt x="596" y="138"/>
                </a:cubicBezTo>
                <a:cubicBezTo>
                  <a:pt x="595" y="137"/>
                  <a:pt x="594" y="136"/>
                  <a:pt x="594" y="135"/>
                </a:cubicBezTo>
                <a:lnTo>
                  <a:pt x="538" y="17"/>
                </a:lnTo>
                <a:cubicBezTo>
                  <a:pt x="538" y="17"/>
                  <a:pt x="538" y="16"/>
                  <a:pt x="538" y="15"/>
                </a:cubicBezTo>
                <a:cubicBezTo>
                  <a:pt x="538" y="15"/>
                  <a:pt x="538" y="14"/>
                  <a:pt x="538" y="13"/>
                </a:cubicBezTo>
                <a:cubicBezTo>
                  <a:pt x="539" y="12"/>
                  <a:pt x="539" y="11"/>
                  <a:pt x="540" y="10"/>
                </a:cubicBezTo>
                <a:cubicBezTo>
                  <a:pt x="541" y="9"/>
                  <a:pt x="542" y="8"/>
                  <a:pt x="544" y="7"/>
                </a:cubicBezTo>
                <a:cubicBezTo>
                  <a:pt x="545" y="5"/>
                  <a:pt x="547" y="4"/>
                  <a:pt x="548" y="3"/>
                </a:cubicBezTo>
                <a:cubicBezTo>
                  <a:pt x="549" y="2"/>
                  <a:pt x="550" y="1"/>
                  <a:pt x="551" y="1"/>
                </a:cubicBezTo>
                <a:cubicBezTo>
                  <a:pt x="551" y="1"/>
                  <a:pt x="552" y="0"/>
                  <a:pt x="553" y="0"/>
                </a:cubicBezTo>
                <a:cubicBezTo>
                  <a:pt x="554" y="0"/>
                  <a:pt x="554" y="1"/>
                  <a:pt x="555" y="1"/>
                </a:cubicBezTo>
                <a:lnTo>
                  <a:pt x="672" y="56"/>
                </a:lnTo>
                <a:close/>
                <a:moveTo>
                  <a:pt x="556" y="20"/>
                </a:moveTo>
                <a:lnTo>
                  <a:pt x="556" y="20"/>
                </a:lnTo>
                <a:lnTo>
                  <a:pt x="586" y="82"/>
                </a:lnTo>
                <a:lnTo>
                  <a:pt x="619" y="50"/>
                </a:lnTo>
                <a:lnTo>
                  <a:pt x="556" y="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54" name="Freeform 130"/>
          <p:cNvSpPr>
            <a:spLocks noEditPoints="1"/>
          </p:cNvSpPr>
          <p:nvPr/>
        </p:nvSpPr>
        <p:spPr bwMode="auto">
          <a:xfrm>
            <a:off x="2002903" y="5155284"/>
            <a:ext cx="286673" cy="305282"/>
          </a:xfrm>
          <a:custGeom>
            <a:avLst/>
            <a:gdLst/>
            <a:ahLst/>
            <a:cxnLst>
              <a:cxn ang="0">
                <a:pos x="129" y="374"/>
              </a:cxn>
              <a:cxn ang="0">
                <a:pos x="120" y="401"/>
              </a:cxn>
              <a:cxn ang="0">
                <a:pos x="48" y="421"/>
              </a:cxn>
              <a:cxn ang="0">
                <a:pos x="4" y="334"/>
              </a:cxn>
              <a:cxn ang="0">
                <a:pos x="43" y="299"/>
              </a:cxn>
              <a:cxn ang="0">
                <a:pos x="55" y="300"/>
              </a:cxn>
              <a:cxn ang="0">
                <a:pos x="62" y="309"/>
              </a:cxn>
              <a:cxn ang="0">
                <a:pos x="39" y="317"/>
              </a:cxn>
              <a:cxn ang="0">
                <a:pos x="24" y="373"/>
              </a:cxn>
              <a:cxn ang="0">
                <a:pos x="88" y="408"/>
              </a:cxn>
              <a:cxn ang="0">
                <a:pos x="116" y="370"/>
              </a:cxn>
              <a:cxn ang="0">
                <a:pos x="122" y="366"/>
              </a:cxn>
              <a:cxn ang="0">
                <a:pos x="166" y="354"/>
              </a:cxn>
              <a:cxn ang="0">
                <a:pos x="156" y="363"/>
              </a:cxn>
              <a:cxn ang="0">
                <a:pos x="63" y="272"/>
              </a:cxn>
              <a:cxn ang="0">
                <a:pos x="71" y="263"/>
              </a:cxn>
              <a:cxn ang="0">
                <a:pos x="166" y="351"/>
              </a:cxn>
              <a:cxn ang="0">
                <a:pos x="231" y="283"/>
              </a:cxn>
              <a:cxn ang="0">
                <a:pos x="184" y="326"/>
              </a:cxn>
              <a:cxn ang="0">
                <a:pos x="122" y="212"/>
              </a:cxn>
              <a:cxn ang="0">
                <a:pos x="213" y="212"/>
              </a:cxn>
              <a:cxn ang="0">
                <a:pos x="150" y="210"/>
              </a:cxn>
              <a:cxn ang="0">
                <a:pos x="204" y="296"/>
              </a:cxn>
              <a:cxn ang="0">
                <a:pos x="200" y="225"/>
              </a:cxn>
              <a:cxn ang="0">
                <a:pos x="329" y="190"/>
              </a:cxn>
              <a:cxn ang="0">
                <a:pos x="274" y="235"/>
              </a:cxn>
              <a:cxn ang="0">
                <a:pos x="235" y="99"/>
              </a:cxn>
              <a:cxn ang="0">
                <a:pos x="243" y="102"/>
              </a:cxn>
              <a:cxn ang="0">
                <a:pos x="246" y="109"/>
              </a:cxn>
              <a:cxn ang="0">
                <a:pos x="271" y="143"/>
              </a:cxn>
              <a:cxn ang="0">
                <a:pos x="279" y="149"/>
              </a:cxn>
              <a:cxn ang="0">
                <a:pos x="248" y="185"/>
              </a:cxn>
              <a:cxn ang="0">
                <a:pos x="321" y="180"/>
              </a:cxn>
              <a:cxn ang="0">
                <a:pos x="380" y="111"/>
              </a:cxn>
              <a:cxn ang="0">
                <a:pos x="358" y="163"/>
              </a:cxn>
              <a:cxn ang="0">
                <a:pos x="332" y="171"/>
              </a:cxn>
              <a:cxn ang="0">
                <a:pos x="325" y="162"/>
              </a:cxn>
              <a:cxn ang="0">
                <a:pos x="346" y="153"/>
              </a:cxn>
              <a:cxn ang="0">
                <a:pos x="365" y="119"/>
              </a:cxn>
              <a:cxn ang="0">
                <a:pos x="331" y="109"/>
              </a:cxn>
              <a:cxn ang="0">
                <a:pos x="284" y="115"/>
              </a:cxn>
              <a:cxn ang="0">
                <a:pos x="267" y="68"/>
              </a:cxn>
              <a:cxn ang="0">
                <a:pos x="297" y="42"/>
              </a:cxn>
              <a:cxn ang="0">
                <a:pos x="307" y="43"/>
              </a:cxn>
              <a:cxn ang="0">
                <a:pos x="313" y="51"/>
              </a:cxn>
              <a:cxn ang="0">
                <a:pos x="295" y="59"/>
              </a:cxn>
              <a:cxn ang="0">
                <a:pos x="280" y="88"/>
              </a:cxn>
              <a:cxn ang="0">
                <a:pos x="313" y="96"/>
              </a:cxn>
              <a:cxn ang="0">
                <a:pos x="360" y="89"/>
              </a:cxn>
              <a:cxn ang="0">
                <a:pos x="426" y="93"/>
              </a:cxn>
              <a:cxn ang="0">
                <a:pos x="416" y="103"/>
              </a:cxn>
              <a:cxn ang="0">
                <a:pos x="324" y="12"/>
              </a:cxn>
              <a:cxn ang="0">
                <a:pos x="331" y="2"/>
              </a:cxn>
              <a:cxn ang="0">
                <a:pos x="426" y="90"/>
              </a:cxn>
            </a:cxnLst>
            <a:rect l="0" t="0" r="r" b="b"/>
            <a:pathLst>
              <a:path w="427" h="429">
                <a:moveTo>
                  <a:pt x="125" y="369"/>
                </a:moveTo>
                <a:cubicBezTo>
                  <a:pt x="126" y="370"/>
                  <a:pt x="126" y="370"/>
                  <a:pt x="127" y="371"/>
                </a:cubicBezTo>
                <a:cubicBezTo>
                  <a:pt x="127" y="372"/>
                  <a:pt x="128" y="372"/>
                  <a:pt x="128" y="373"/>
                </a:cubicBezTo>
                <a:cubicBezTo>
                  <a:pt x="128" y="373"/>
                  <a:pt x="128" y="374"/>
                  <a:pt x="129" y="374"/>
                </a:cubicBezTo>
                <a:cubicBezTo>
                  <a:pt x="129" y="375"/>
                  <a:pt x="129" y="376"/>
                  <a:pt x="129" y="377"/>
                </a:cubicBezTo>
                <a:cubicBezTo>
                  <a:pt x="129" y="378"/>
                  <a:pt x="129" y="379"/>
                  <a:pt x="128" y="382"/>
                </a:cubicBezTo>
                <a:cubicBezTo>
                  <a:pt x="127" y="384"/>
                  <a:pt x="127" y="387"/>
                  <a:pt x="125" y="390"/>
                </a:cubicBezTo>
                <a:cubicBezTo>
                  <a:pt x="124" y="394"/>
                  <a:pt x="122" y="397"/>
                  <a:pt x="120" y="401"/>
                </a:cubicBezTo>
                <a:cubicBezTo>
                  <a:pt x="117" y="404"/>
                  <a:pt x="115" y="408"/>
                  <a:pt x="111" y="411"/>
                </a:cubicBezTo>
                <a:cubicBezTo>
                  <a:pt x="105" y="417"/>
                  <a:pt x="99" y="422"/>
                  <a:pt x="92" y="425"/>
                </a:cubicBezTo>
                <a:cubicBezTo>
                  <a:pt x="85" y="427"/>
                  <a:pt x="78" y="429"/>
                  <a:pt x="70" y="428"/>
                </a:cubicBezTo>
                <a:cubicBezTo>
                  <a:pt x="63" y="428"/>
                  <a:pt x="56" y="425"/>
                  <a:pt x="48" y="421"/>
                </a:cubicBezTo>
                <a:cubicBezTo>
                  <a:pt x="40" y="417"/>
                  <a:pt x="33" y="412"/>
                  <a:pt x="25" y="404"/>
                </a:cubicBezTo>
                <a:cubicBezTo>
                  <a:pt x="17" y="397"/>
                  <a:pt x="12" y="389"/>
                  <a:pt x="8" y="381"/>
                </a:cubicBezTo>
                <a:cubicBezTo>
                  <a:pt x="4" y="373"/>
                  <a:pt x="1" y="365"/>
                  <a:pt x="1" y="357"/>
                </a:cubicBezTo>
                <a:cubicBezTo>
                  <a:pt x="0" y="349"/>
                  <a:pt x="1" y="342"/>
                  <a:pt x="4" y="334"/>
                </a:cubicBezTo>
                <a:cubicBezTo>
                  <a:pt x="7" y="327"/>
                  <a:pt x="11" y="321"/>
                  <a:pt x="17" y="315"/>
                </a:cubicBezTo>
                <a:cubicBezTo>
                  <a:pt x="20" y="312"/>
                  <a:pt x="23" y="309"/>
                  <a:pt x="26" y="307"/>
                </a:cubicBezTo>
                <a:cubicBezTo>
                  <a:pt x="29" y="305"/>
                  <a:pt x="32" y="304"/>
                  <a:pt x="35" y="302"/>
                </a:cubicBezTo>
                <a:cubicBezTo>
                  <a:pt x="38" y="301"/>
                  <a:pt x="40" y="300"/>
                  <a:pt x="43" y="299"/>
                </a:cubicBezTo>
                <a:cubicBezTo>
                  <a:pt x="46" y="299"/>
                  <a:pt x="48" y="298"/>
                  <a:pt x="49" y="298"/>
                </a:cubicBezTo>
                <a:cubicBezTo>
                  <a:pt x="50" y="298"/>
                  <a:pt x="51" y="298"/>
                  <a:pt x="52" y="298"/>
                </a:cubicBezTo>
                <a:cubicBezTo>
                  <a:pt x="52" y="299"/>
                  <a:pt x="53" y="299"/>
                  <a:pt x="53" y="299"/>
                </a:cubicBezTo>
                <a:cubicBezTo>
                  <a:pt x="54" y="299"/>
                  <a:pt x="55" y="300"/>
                  <a:pt x="55" y="300"/>
                </a:cubicBezTo>
                <a:cubicBezTo>
                  <a:pt x="56" y="301"/>
                  <a:pt x="57" y="302"/>
                  <a:pt x="58" y="303"/>
                </a:cubicBezTo>
                <a:cubicBezTo>
                  <a:pt x="59" y="304"/>
                  <a:pt x="59" y="304"/>
                  <a:pt x="60" y="305"/>
                </a:cubicBezTo>
                <a:cubicBezTo>
                  <a:pt x="61" y="306"/>
                  <a:pt x="61" y="307"/>
                  <a:pt x="61" y="307"/>
                </a:cubicBezTo>
                <a:cubicBezTo>
                  <a:pt x="62" y="308"/>
                  <a:pt x="62" y="309"/>
                  <a:pt x="62" y="309"/>
                </a:cubicBezTo>
                <a:cubicBezTo>
                  <a:pt x="62" y="309"/>
                  <a:pt x="61" y="310"/>
                  <a:pt x="61" y="310"/>
                </a:cubicBezTo>
                <a:cubicBezTo>
                  <a:pt x="60" y="311"/>
                  <a:pt x="59" y="311"/>
                  <a:pt x="57" y="312"/>
                </a:cubicBezTo>
                <a:cubicBezTo>
                  <a:pt x="55" y="312"/>
                  <a:pt x="52" y="313"/>
                  <a:pt x="49" y="313"/>
                </a:cubicBezTo>
                <a:cubicBezTo>
                  <a:pt x="46" y="314"/>
                  <a:pt x="43" y="315"/>
                  <a:pt x="39" y="317"/>
                </a:cubicBezTo>
                <a:cubicBezTo>
                  <a:pt x="35" y="319"/>
                  <a:pt x="32" y="322"/>
                  <a:pt x="28" y="326"/>
                </a:cubicBezTo>
                <a:cubicBezTo>
                  <a:pt x="24" y="330"/>
                  <a:pt x="21" y="334"/>
                  <a:pt x="19" y="339"/>
                </a:cubicBezTo>
                <a:cubicBezTo>
                  <a:pt x="17" y="344"/>
                  <a:pt x="17" y="350"/>
                  <a:pt x="18" y="355"/>
                </a:cubicBezTo>
                <a:cubicBezTo>
                  <a:pt x="18" y="361"/>
                  <a:pt x="20" y="367"/>
                  <a:pt x="24" y="373"/>
                </a:cubicBezTo>
                <a:cubicBezTo>
                  <a:pt x="27" y="379"/>
                  <a:pt x="32" y="385"/>
                  <a:pt x="38" y="390"/>
                </a:cubicBezTo>
                <a:cubicBezTo>
                  <a:pt x="43" y="396"/>
                  <a:pt x="49" y="401"/>
                  <a:pt x="55" y="404"/>
                </a:cubicBezTo>
                <a:cubicBezTo>
                  <a:pt x="61" y="407"/>
                  <a:pt x="67" y="409"/>
                  <a:pt x="72" y="410"/>
                </a:cubicBezTo>
                <a:cubicBezTo>
                  <a:pt x="77" y="411"/>
                  <a:pt x="83" y="410"/>
                  <a:pt x="88" y="408"/>
                </a:cubicBezTo>
                <a:cubicBezTo>
                  <a:pt x="93" y="406"/>
                  <a:pt x="97" y="403"/>
                  <a:pt x="102" y="399"/>
                </a:cubicBezTo>
                <a:cubicBezTo>
                  <a:pt x="105" y="395"/>
                  <a:pt x="108" y="391"/>
                  <a:pt x="110" y="388"/>
                </a:cubicBezTo>
                <a:cubicBezTo>
                  <a:pt x="112" y="384"/>
                  <a:pt x="113" y="381"/>
                  <a:pt x="114" y="377"/>
                </a:cubicBezTo>
                <a:cubicBezTo>
                  <a:pt x="115" y="374"/>
                  <a:pt x="115" y="372"/>
                  <a:pt x="116" y="370"/>
                </a:cubicBezTo>
                <a:cubicBezTo>
                  <a:pt x="116" y="367"/>
                  <a:pt x="117" y="366"/>
                  <a:pt x="117" y="365"/>
                </a:cubicBezTo>
                <a:cubicBezTo>
                  <a:pt x="118" y="365"/>
                  <a:pt x="118" y="365"/>
                  <a:pt x="118" y="365"/>
                </a:cubicBezTo>
                <a:cubicBezTo>
                  <a:pt x="119" y="365"/>
                  <a:pt x="119" y="365"/>
                  <a:pt x="120" y="365"/>
                </a:cubicBezTo>
                <a:cubicBezTo>
                  <a:pt x="120" y="365"/>
                  <a:pt x="121" y="366"/>
                  <a:pt x="122" y="366"/>
                </a:cubicBezTo>
                <a:cubicBezTo>
                  <a:pt x="123" y="367"/>
                  <a:pt x="124" y="368"/>
                  <a:pt x="125" y="369"/>
                </a:cubicBezTo>
                <a:close/>
                <a:moveTo>
                  <a:pt x="166" y="351"/>
                </a:moveTo>
                <a:cubicBezTo>
                  <a:pt x="166" y="351"/>
                  <a:pt x="166" y="351"/>
                  <a:pt x="166" y="352"/>
                </a:cubicBezTo>
                <a:cubicBezTo>
                  <a:pt x="166" y="352"/>
                  <a:pt x="166" y="353"/>
                  <a:pt x="166" y="354"/>
                </a:cubicBezTo>
                <a:cubicBezTo>
                  <a:pt x="166" y="354"/>
                  <a:pt x="165" y="355"/>
                  <a:pt x="164" y="356"/>
                </a:cubicBezTo>
                <a:cubicBezTo>
                  <a:pt x="164" y="357"/>
                  <a:pt x="163" y="358"/>
                  <a:pt x="162" y="359"/>
                </a:cubicBezTo>
                <a:cubicBezTo>
                  <a:pt x="160" y="360"/>
                  <a:pt x="159" y="361"/>
                  <a:pt x="159" y="362"/>
                </a:cubicBezTo>
                <a:cubicBezTo>
                  <a:pt x="158" y="363"/>
                  <a:pt x="157" y="363"/>
                  <a:pt x="156" y="363"/>
                </a:cubicBezTo>
                <a:cubicBezTo>
                  <a:pt x="155" y="364"/>
                  <a:pt x="155" y="364"/>
                  <a:pt x="154" y="364"/>
                </a:cubicBezTo>
                <a:cubicBezTo>
                  <a:pt x="154" y="364"/>
                  <a:pt x="154" y="363"/>
                  <a:pt x="153" y="363"/>
                </a:cubicBezTo>
                <a:lnTo>
                  <a:pt x="64" y="274"/>
                </a:lnTo>
                <a:cubicBezTo>
                  <a:pt x="64" y="273"/>
                  <a:pt x="63" y="273"/>
                  <a:pt x="63" y="272"/>
                </a:cubicBezTo>
                <a:cubicBezTo>
                  <a:pt x="63" y="272"/>
                  <a:pt x="63" y="271"/>
                  <a:pt x="64" y="271"/>
                </a:cubicBezTo>
                <a:cubicBezTo>
                  <a:pt x="64" y="270"/>
                  <a:pt x="65" y="269"/>
                  <a:pt x="65" y="268"/>
                </a:cubicBezTo>
                <a:cubicBezTo>
                  <a:pt x="66" y="267"/>
                  <a:pt x="67" y="266"/>
                  <a:pt x="68" y="265"/>
                </a:cubicBezTo>
                <a:cubicBezTo>
                  <a:pt x="69" y="264"/>
                  <a:pt x="70" y="263"/>
                  <a:pt x="71" y="263"/>
                </a:cubicBezTo>
                <a:cubicBezTo>
                  <a:pt x="72" y="262"/>
                  <a:pt x="73" y="261"/>
                  <a:pt x="73" y="261"/>
                </a:cubicBezTo>
                <a:cubicBezTo>
                  <a:pt x="74" y="261"/>
                  <a:pt x="75" y="261"/>
                  <a:pt x="75" y="261"/>
                </a:cubicBezTo>
                <a:cubicBezTo>
                  <a:pt x="76" y="261"/>
                  <a:pt x="76" y="261"/>
                  <a:pt x="76" y="261"/>
                </a:cubicBezTo>
                <a:lnTo>
                  <a:pt x="166" y="351"/>
                </a:lnTo>
                <a:close/>
                <a:moveTo>
                  <a:pt x="213" y="212"/>
                </a:moveTo>
                <a:cubicBezTo>
                  <a:pt x="221" y="220"/>
                  <a:pt x="227" y="228"/>
                  <a:pt x="231" y="236"/>
                </a:cubicBezTo>
                <a:cubicBezTo>
                  <a:pt x="235" y="244"/>
                  <a:pt x="237" y="252"/>
                  <a:pt x="237" y="260"/>
                </a:cubicBezTo>
                <a:cubicBezTo>
                  <a:pt x="237" y="268"/>
                  <a:pt x="235" y="275"/>
                  <a:pt x="231" y="283"/>
                </a:cubicBezTo>
                <a:cubicBezTo>
                  <a:pt x="227" y="291"/>
                  <a:pt x="221" y="299"/>
                  <a:pt x="213" y="307"/>
                </a:cubicBezTo>
                <a:lnTo>
                  <a:pt x="194" y="326"/>
                </a:lnTo>
                <a:cubicBezTo>
                  <a:pt x="192" y="327"/>
                  <a:pt x="191" y="328"/>
                  <a:pt x="189" y="328"/>
                </a:cubicBezTo>
                <a:cubicBezTo>
                  <a:pt x="188" y="329"/>
                  <a:pt x="186" y="328"/>
                  <a:pt x="184" y="326"/>
                </a:cubicBezTo>
                <a:lnTo>
                  <a:pt x="101" y="243"/>
                </a:lnTo>
                <a:cubicBezTo>
                  <a:pt x="99" y="241"/>
                  <a:pt x="98" y="239"/>
                  <a:pt x="99" y="238"/>
                </a:cubicBezTo>
                <a:cubicBezTo>
                  <a:pt x="99" y="236"/>
                  <a:pt x="100" y="235"/>
                  <a:pt x="101" y="233"/>
                </a:cubicBezTo>
                <a:lnTo>
                  <a:pt x="122" y="212"/>
                </a:lnTo>
                <a:cubicBezTo>
                  <a:pt x="130" y="204"/>
                  <a:pt x="138" y="199"/>
                  <a:pt x="145" y="195"/>
                </a:cubicBezTo>
                <a:cubicBezTo>
                  <a:pt x="153" y="192"/>
                  <a:pt x="160" y="190"/>
                  <a:pt x="168" y="190"/>
                </a:cubicBezTo>
                <a:cubicBezTo>
                  <a:pt x="176" y="190"/>
                  <a:pt x="183" y="192"/>
                  <a:pt x="191" y="196"/>
                </a:cubicBezTo>
                <a:cubicBezTo>
                  <a:pt x="198" y="199"/>
                  <a:pt x="206" y="205"/>
                  <a:pt x="213" y="212"/>
                </a:cubicBezTo>
                <a:close/>
                <a:moveTo>
                  <a:pt x="200" y="225"/>
                </a:moveTo>
                <a:cubicBezTo>
                  <a:pt x="195" y="220"/>
                  <a:pt x="190" y="216"/>
                  <a:pt x="184" y="213"/>
                </a:cubicBezTo>
                <a:cubicBezTo>
                  <a:pt x="179" y="210"/>
                  <a:pt x="173" y="208"/>
                  <a:pt x="167" y="208"/>
                </a:cubicBezTo>
                <a:cubicBezTo>
                  <a:pt x="161" y="207"/>
                  <a:pt x="155" y="208"/>
                  <a:pt x="150" y="210"/>
                </a:cubicBezTo>
                <a:cubicBezTo>
                  <a:pt x="144" y="213"/>
                  <a:pt x="138" y="217"/>
                  <a:pt x="131" y="223"/>
                </a:cubicBezTo>
                <a:lnTo>
                  <a:pt x="119" y="236"/>
                </a:lnTo>
                <a:lnTo>
                  <a:pt x="191" y="308"/>
                </a:lnTo>
                <a:lnTo>
                  <a:pt x="204" y="296"/>
                </a:lnTo>
                <a:cubicBezTo>
                  <a:pt x="210" y="290"/>
                  <a:pt x="214" y="284"/>
                  <a:pt x="216" y="278"/>
                </a:cubicBezTo>
                <a:cubicBezTo>
                  <a:pt x="219" y="273"/>
                  <a:pt x="220" y="267"/>
                  <a:pt x="220" y="261"/>
                </a:cubicBezTo>
                <a:cubicBezTo>
                  <a:pt x="220" y="255"/>
                  <a:pt x="218" y="250"/>
                  <a:pt x="214" y="244"/>
                </a:cubicBezTo>
                <a:cubicBezTo>
                  <a:pt x="211" y="238"/>
                  <a:pt x="206" y="231"/>
                  <a:pt x="200" y="225"/>
                </a:cubicBezTo>
                <a:close/>
                <a:moveTo>
                  <a:pt x="326" y="184"/>
                </a:moveTo>
                <a:cubicBezTo>
                  <a:pt x="327" y="184"/>
                  <a:pt x="328" y="185"/>
                  <a:pt x="328" y="186"/>
                </a:cubicBezTo>
                <a:cubicBezTo>
                  <a:pt x="329" y="187"/>
                  <a:pt x="329" y="187"/>
                  <a:pt x="329" y="188"/>
                </a:cubicBezTo>
                <a:cubicBezTo>
                  <a:pt x="330" y="189"/>
                  <a:pt x="330" y="189"/>
                  <a:pt x="329" y="190"/>
                </a:cubicBezTo>
                <a:cubicBezTo>
                  <a:pt x="329" y="190"/>
                  <a:pt x="329" y="191"/>
                  <a:pt x="329" y="191"/>
                </a:cubicBezTo>
                <a:lnTo>
                  <a:pt x="284" y="236"/>
                </a:lnTo>
                <a:cubicBezTo>
                  <a:pt x="283" y="237"/>
                  <a:pt x="282" y="238"/>
                  <a:pt x="280" y="238"/>
                </a:cubicBezTo>
                <a:cubicBezTo>
                  <a:pt x="278" y="238"/>
                  <a:pt x="276" y="237"/>
                  <a:pt x="274" y="235"/>
                </a:cubicBezTo>
                <a:lnTo>
                  <a:pt x="192" y="153"/>
                </a:lnTo>
                <a:cubicBezTo>
                  <a:pt x="190" y="151"/>
                  <a:pt x="189" y="149"/>
                  <a:pt x="189" y="147"/>
                </a:cubicBezTo>
                <a:cubicBezTo>
                  <a:pt x="189" y="145"/>
                  <a:pt x="190" y="144"/>
                  <a:pt x="191" y="143"/>
                </a:cubicBezTo>
                <a:lnTo>
                  <a:pt x="235" y="99"/>
                </a:lnTo>
                <a:cubicBezTo>
                  <a:pt x="236" y="98"/>
                  <a:pt x="236" y="98"/>
                  <a:pt x="237" y="98"/>
                </a:cubicBezTo>
                <a:cubicBezTo>
                  <a:pt x="237" y="98"/>
                  <a:pt x="238" y="98"/>
                  <a:pt x="238" y="98"/>
                </a:cubicBezTo>
                <a:cubicBezTo>
                  <a:pt x="239" y="98"/>
                  <a:pt x="240" y="99"/>
                  <a:pt x="240" y="99"/>
                </a:cubicBezTo>
                <a:cubicBezTo>
                  <a:pt x="241" y="100"/>
                  <a:pt x="242" y="101"/>
                  <a:pt x="243" y="102"/>
                </a:cubicBezTo>
                <a:cubicBezTo>
                  <a:pt x="244" y="102"/>
                  <a:pt x="244" y="103"/>
                  <a:pt x="245" y="104"/>
                </a:cubicBezTo>
                <a:cubicBezTo>
                  <a:pt x="246" y="105"/>
                  <a:pt x="246" y="106"/>
                  <a:pt x="246" y="106"/>
                </a:cubicBezTo>
                <a:cubicBezTo>
                  <a:pt x="246" y="107"/>
                  <a:pt x="246" y="107"/>
                  <a:pt x="246" y="108"/>
                </a:cubicBezTo>
                <a:cubicBezTo>
                  <a:pt x="246" y="108"/>
                  <a:pt x="246" y="109"/>
                  <a:pt x="246" y="109"/>
                </a:cubicBezTo>
                <a:lnTo>
                  <a:pt x="209" y="145"/>
                </a:lnTo>
                <a:lnTo>
                  <a:pt x="238" y="175"/>
                </a:lnTo>
                <a:lnTo>
                  <a:pt x="269" y="143"/>
                </a:lnTo>
                <a:cubicBezTo>
                  <a:pt x="270" y="143"/>
                  <a:pt x="270" y="143"/>
                  <a:pt x="271" y="143"/>
                </a:cubicBezTo>
                <a:cubicBezTo>
                  <a:pt x="271" y="143"/>
                  <a:pt x="272" y="143"/>
                  <a:pt x="273" y="143"/>
                </a:cubicBezTo>
                <a:cubicBezTo>
                  <a:pt x="273" y="143"/>
                  <a:pt x="274" y="143"/>
                  <a:pt x="275" y="144"/>
                </a:cubicBezTo>
                <a:cubicBezTo>
                  <a:pt x="275" y="144"/>
                  <a:pt x="276" y="145"/>
                  <a:pt x="277" y="146"/>
                </a:cubicBezTo>
                <a:cubicBezTo>
                  <a:pt x="278" y="147"/>
                  <a:pt x="279" y="148"/>
                  <a:pt x="279" y="149"/>
                </a:cubicBezTo>
                <a:cubicBezTo>
                  <a:pt x="280" y="149"/>
                  <a:pt x="280" y="150"/>
                  <a:pt x="280" y="150"/>
                </a:cubicBezTo>
                <a:cubicBezTo>
                  <a:pt x="280" y="151"/>
                  <a:pt x="280" y="152"/>
                  <a:pt x="280" y="152"/>
                </a:cubicBezTo>
                <a:cubicBezTo>
                  <a:pt x="280" y="153"/>
                  <a:pt x="280" y="153"/>
                  <a:pt x="279" y="153"/>
                </a:cubicBezTo>
                <a:lnTo>
                  <a:pt x="248" y="185"/>
                </a:lnTo>
                <a:lnTo>
                  <a:pt x="282" y="218"/>
                </a:lnTo>
                <a:lnTo>
                  <a:pt x="318" y="181"/>
                </a:lnTo>
                <a:cubicBezTo>
                  <a:pt x="319" y="181"/>
                  <a:pt x="319" y="180"/>
                  <a:pt x="320" y="180"/>
                </a:cubicBezTo>
                <a:cubicBezTo>
                  <a:pt x="320" y="180"/>
                  <a:pt x="321" y="180"/>
                  <a:pt x="321" y="180"/>
                </a:cubicBezTo>
                <a:cubicBezTo>
                  <a:pt x="322" y="180"/>
                  <a:pt x="323" y="181"/>
                  <a:pt x="324" y="181"/>
                </a:cubicBezTo>
                <a:cubicBezTo>
                  <a:pt x="324" y="182"/>
                  <a:pt x="325" y="183"/>
                  <a:pt x="326" y="184"/>
                </a:cubicBezTo>
                <a:close/>
                <a:moveTo>
                  <a:pt x="371" y="97"/>
                </a:moveTo>
                <a:cubicBezTo>
                  <a:pt x="376" y="101"/>
                  <a:pt x="379" y="106"/>
                  <a:pt x="380" y="111"/>
                </a:cubicBezTo>
                <a:cubicBezTo>
                  <a:pt x="382" y="116"/>
                  <a:pt x="383" y="121"/>
                  <a:pt x="382" y="126"/>
                </a:cubicBezTo>
                <a:cubicBezTo>
                  <a:pt x="382" y="131"/>
                  <a:pt x="380" y="136"/>
                  <a:pt x="378" y="141"/>
                </a:cubicBezTo>
                <a:cubicBezTo>
                  <a:pt x="375" y="146"/>
                  <a:pt x="371" y="151"/>
                  <a:pt x="367" y="156"/>
                </a:cubicBezTo>
                <a:cubicBezTo>
                  <a:pt x="364" y="159"/>
                  <a:pt x="361" y="161"/>
                  <a:pt x="358" y="163"/>
                </a:cubicBezTo>
                <a:cubicBezTo>
                  <a:pt x="354" y="166"/>
                  <a:pt x="351" y="167"/>
                  <a:pt x="349" y="169"/>
                </a:cubicBezTo>
                <a:cubicBezTo>
                  <a:pt x="346" y="170"/>
                  <a:pt x="343" y="171"/>
                  <a:pt x="341" y="172"/>
                </a:cubicBezTo>
                <a:cubicBezTo>
                  <a:pt x="339" y="172"/>
                  <a:pt x="337" y="172"/>
                  <a:pt x="336" y="172"/>
                </a:cubicBezTo>
                <a:cubicBezTo>
                  <a:pt x="335" y="172"/>
                  <a:pt x="334" y="172"/>
                  <a:pt x="332" y="171"/>
                </a:cubicBezTo>
                <a:cubicBezTo>
                  <a:pt x="331" y="171"/>
                  <a:pt x="330" y="170"/>
                  <a:pt x="329" y="168"/>
                </a:cubicBezTo>
                <a:cubicBezTo>
                  <a:pt x="327" y="167"/>
                  <a:pt x="327" y="166"/>
                  <a:pt x="326" y="165"/>
                </a:cubicBezTo>
                <a:cubicBezTo>
                  <a:pt x="325" y="165"/>
                  <a:pt x="325" y="164"/>
                  <a:pt x="325" y="163"/>
                </a:cubicBezTo>
                <a:cubicBezTo>
                  <a:pt x="325" y="163"/>
                  <a:pt x="325" y="162"/>
                  <a:pt x="325" y="162"/>
                </a:cubicBezTo>
                <a:cubicBezTo>
                  <a:pt x="325" y="161"/>
                  <a:pt x="325" y="161"/>
                  <a:pt x="325" y="160"/>
                </a:cubicBezTo>
                <a:cubicBezTo>
                  <a:pt x="326" y="160"/>
                  <a:pt x="327" y="159"/>
                  <a:pt x="329" y="159"/>
                </a:cubicBezTo>
                <a:cubicBezTo>
                  <a:pt x="331" y="158"/>
                  <a:pt x="334" y="158"/>
                  <a:pt x="337" y="157"/>
                </a:cubicBezTo>
                <a:cubicBezTo>
                  <a:pt x="340" y="156"/>
                  <a:pt x="343" y="154"/>
                  <a:pt x="346" y="153"/>
                </a:cubicBezTo>
                <a:cubicBezTo>
                  <a:pt x="350" y="151"/>
                  <a:pt x="354" y="148"/>
                  <a:pt x="357" y="144"/>
                </a:cubicBezTo>
                <a:cubicBezTo>
                  <a:pt x="360" y="142"/>
                  <a:pt x="362" y="139"/>
                  <a:pt x="363" y="136"/>
                </a:cubicBezTo>
                <a:cubicBezTo>
                  <a:pt x="365" y="133"/>
                  <a:pt x="366" y="130"/>
                  <a:pt x="366" y="127"/>
                </a:cubicBezTo>
                <a:cubicBezTo>
                  <a:pt x="366" y="124"/>
                  <a:pt x="366" y="121"/>
                  <a:pt x="365" y="119"/>
                </a:cubicBezTo>
                <a:cubicBezTo>
                  <a:pt x="364" y="116"/>
                  <a:pt x="362" y="113"/>
                  <a:pt x="360" y="111"/>
                </a:cubicBezTo>
                <a:cubicBezTo>
                  <a:pt x="357" y="108"/>
                  <a:pt x="354" y="107"/>
                  <a:pt x="351" y="106"/>
                </a:cubicBezTo>
                <a:cubicBezTo>
                  <a:pt x="348" y="105"/>
                  <a:pt x="345" y="105"/>
                  <a:pt x="341" y="106"/>
                </a:cubicBezTo>
                <a:cubicBezTo>
                  <a:pt x="338" y="106"/>
                  <a:pt x="335" y="107"/>
                  <a:pt x="331" y="109"/>
                </a:cubicBezTo>
                <a:cubicBezTo>
                  <a:pt x="327" y="110"/>
                  <a:pt x="323" y="111"/>
                  <a:pt x="320" y="113"/>
                </a:cubicBezTo>
                <a:cubicBezTo>
                  <a:pt x="316" y="114"/>
                  <a:pt x="312" y="115"/>
                  <a:pt x="308" y="116"/>
                </a:cubicBezTo>
                <a:cubicBezTo>
                  <a:pt x="304" y="117"/>
                  <a:pt x="300" y="118"/>
                  <a:pt x="296" y="118"/>
                </a:cubicBezTo>
                <a:cubicBezTo>
                  <a:pt x="292" y="118"/>
                  <a:pt x="288" y="117"/>
                  <a:pt x="284" y="115"/>
                </a:cubicBezTo>
                <a:cubicBezTo>
                  <a:pt x="280" y="114"/>
                  <a:pt x="276" y="111"/>
                  <a:pt x="272" y="108"/>
                </a:cubicBezTo>
                <a:cubicBezTo>
                  <a:pt x="269" y="104"/>
                  <a:pt x="266" y="100"/>
                  <a:pt x="264" y="95"/>
                </a:cubicBezTo>
                <a:cubicBezTo>
                  <a:pt x="263" y="91"/>
                  <a:pt x="262" y="86"/>
                  <a:pt x="262" y="82"/>
                </a:cubicBezTo>
                <a:cubicBezTo>
                  <a:pt x="263" y="77"/>
                  <a:pt x="264" y="72"/>
                  <a:pt x="267" y="68"/>
                </a:cubicBezTo>
                <a:cubicBezTo>
                  <a:pt x="269" y="63"/>
                  <a:pt x="272" y="59"/>
                  <a:pt x="276" y="55"/>
                </a:cubicBezTo>
                <a:cubicBezTo>
                  <a:pt x="278" y="53"/>
                  <a:pt x="281" y="51"/>
                  <a:pt x="283" y="49"/>
                </a:cubicBezTo>
                <a:cubicBezTo>
                  <a:pt x="286" y="48"/>
                  <a:pt x="288" y="46"/>
                  <a:pt x="290" y="45"/>
                </a:cubicBezTo>
                <a:cubicBezTo>
                  <a:pt x="293" y="44"/>
                  <a:pt x="295" y="43"/>
                  <a:pt x="297" y="42"/>
                </a:cubicBezTo>
                <a:cubicBezTo>
                  <a:pt x="300" y="41"/>
                  <a:pt x="301" y="41"/>
                  <a:pt x="302" y="41"/>
                </a:cubicBezTo>
                <a:cubicBezTo>
                  <a:pt x="303" y="41"/>
                  <a:pt x="304" y="41"/>
                  <a:pt x="304" y="41"/>
                </a:cubicBezTo>
                <a:cubicBezTo>
                  <a:pt x="304" y="41"/>
                  <a:pt x="305" y="41"/>
                  <a:pt x="305" y="42"/>
                </a:cubicBezTo>
                <a:cubicBezTo>
                  <a:pt x="306" y="42"/>
                  <a:pt x="306" y="42"/>
                  <a:pt x="307" y="43"/>
                </a:cubicBezTo>
                <a:cubicBezTo>
                  <a:pt x="308" y="44"/>
                  <a:pt x="308" y="44"/>
                  <a:pt x="309" y="45"/>
                </a:cubicBezTo>
                <a:cubicBezTo>
                  <a:pt x="310" y="46"/>
                  <a:pt x="311" y="47"/>
                  <a:pt x="311" y="48"/>
                </a:cubicBezTo>
                <a:cubicBezTo>
                  <a:pt x="312" y="48"/>
                  <a:pt x="313" y="49"/>
                  <a:pt x="313" y="50"/>
                </a:cubicBezTo>
                <a:cubicBezTo>
                  <a:pt x="313" y="50"/>
                  <a:pt x="313" y="51"/>
                  <a:pt x="313" y="51"/>
                </a:cubicBezTo>
                <a:cubicBezTo>
                  <a:pt x="313" y="52"/>
                  <a:pt x="313" y="52"/>
                  <a:pt x="313" y="52"/>
                </a:cubicBezTo>
                <a:cubicBezTo>
                  <a:pt x="312" y="53"/>
                  <a:pt x="311" y="53"/>
                  <a:pt x="309" y="54"/>
                </a:cubicBezTo>
                <a:cubicBezTo>
                  <a:pt x="307" y="54"/>
                  <a:pt x="305" y="55"/>
                  <a:pt x="303" y="56"/>
                </a:cubicBezTo>
                <a:cubicBezTo>
                  <a:pt x="300" y="57"/>
                  <a:pt x="298" y="58"/>
                  <a:pt x="295" y="59"/>
                </a:cubicBezTo>
                <a:cubicBezTo>
                  <a:pt x="292" y="61"/>
                  <a:pt x="289" y="63"/>
                  <a:pt x="286" y="66"/>
                </a:cubicBezTo>
                <a:cubicBezTo>
                  <a:pt x="284" y="68"/>
                  <a:pt x="282" y="71"/>
                  <a:pt x="280" y="73"/>
                </a:cubicBezTo>
                <a:cubicBezTo>
                  <a:pt x="279" y="76"/>
                  <a:pt x="279" y="79"/>
                  <a:pt x="278" y="81"/>
                </a:cubicBezTo>
                <a:cubicBezTo>
                  <a:pt x="278" y="83"/>
                  <a:pt x="279" y="86"/>
                  <a:pt x="280" y="88"/>
                </a:cubicBezTo>
                <a:cubicBezTo>
                  <a:pt x="281" y="90"/>
                  <a:pt x="282" y="92"/>
                  <a:pt x="284" y="94"/>
                </a:cubicBezTo>
                <a:cubicBezTo>
                  <a:pt x="286" y="96"/>
                  <a:pt x="289" y="98"/>
                  <a:pt x="292" y="99"/>
                </a:cubicBezTo>
                <a:cubicBezTo>
                  <a:pt x="295" y="99"/>
                  <a:pt x="299" y="99"/>
                  <a:pt x="302" y="99"/>
                </a:cubicBezTo>
                <a:cubicBezTo>
                  <a:pt x="306" y="98"/>
                  <a:pt x="309" y="97"/>
                  <a:pt x="313" y="96"/>
                </a:cubicBezTo>
                <a:cubicBezTo>
                  <a:pt x="317" y="95"/>
                  <a:pt x="320" y="93"/>
                  <a:pt x="324" y="92"/>
                </a:cubicBezTo>
                <a:cubicBezTo>
                  <a:pt x="328" y="91"/>
                  <a:pt x="332" y="89"/>
                  <a:pt x="336" y="88"/>
                </a:cubicBezTo>
                <a:cubicBezTo>
                  <a:pt x="340" y="87"/>
                  <a:pt x="344" y="87"/>
                  <a:pt x="348" y="87"/>
                </a:cubicBezTo>
                <a:cubicBezTo>
                  <a:pt x="352" y="87"/>
                  <a:pt x="356" y="87"/>
                  <a:pt x="360" y="89"/>
                </a:cubicBezTo>
                <a:cubicBezTo>
                  <a:pt x="364" y="90"/>
                  <a:pt x="368" y="93"/>
                  <a:pt x="371" y="97"/>
                </a:cubicBezTo>
                <a:close/>
                <a:moveTo>
                  <a:pt x="426" y="90"/>
                </a:moveTo>
                <a:cubicBezTo>
                  <a:pt x="426" y="91"/>
                  <a:pt x="426" y="91"/>
                  <a:pt x="426" y="92"/>
                </a:cubicBezTo>
                <a:cubicBezTo>
                  <a:pt x="427" y="92"/>
                  <a:pt x="426" y="93"/>
                  <a:pt x="426" y="93"/>
                </a:cubicBezTo>
                <a:cubicBezTo>
                  <a:pt x="426" y="94"/>
                  <a:pt x="425" y="95"/>
                  <a:pt x="425" y="96"/>
                </a:cubicBezTo>
                <a:cubicBezTo>
                  <a:pt x="424" y="97"/>
                  <a:pt x="423" y="98"/>
                  <a:pt x="422" y="99"/>
                </a:cubicBezTo>
                <a:cubicBezTo>
                  <a:pt x="421" y="100"/>
                  <a:pt x="420" y="101"/>
                  <a:pt x="419" y="102"/>
                </a:cubicBezTo>
                <a:cubicBezTo>
                  <a:pt x="418" y="102"/>
                  <a:pt x="417" y="103"/>
                  <a:pt x="416" y="103"/>
                </a:cubicBezTo>
                <a:cubicBezTo>
                  <a:pt x="416" y="104"/>
                  <a:pt x="415" y="104"/>
                  <a:pt x="415" y="104"/>
                </a:cubicBezTo>
                <a:cubicBezTo>
                  <a:pt x="414" y="103"/>
                  <a:pt x="414" y="103"/>
                  <a:pt x="413" y="103"/>
                </a:cubicBezTo>
                <a:lnTo>
                  <a:pt x="324" y="14"/>
                </a:lnTo>
                <a:cubicBezTo>
                  <a:pt x="324" y="13"/>
                  <a:pt x="324" y="13"/>
                  <a:pt x="324" y="12"/>
                </a:cubicBezTo>
                <a:cubicBezTo>
                  <a:pt x="323" y="12"/>
                  <a:pt x="324" y="11"/>
                  <a:pt x="324" y="11"/>
                </a:cubicBezTo>
                <a:cubicBezTo>
                  <a:pt x="324" y="10"/>
                  <a:pt x="325" y="9"/>
                  <a:pt x="325" y="8"/>
                </a:cubicBezTo>
                <a:cubicBezTo>
                  <a:pt x="326" y="7"/>
                  <a:pt x="327" y="6"/>
                  <a:pt x="328" y="5"/>
                </a:cubicBezTo>
                <a:cubicBezTo>
                  <a:pt x="329" y="4"/>
                  <a:pt x="330" y="3"/>
                  <a:pt x="331" y="2"/>
                </a:cubicBezTo>
                <a:cubicBezTo>
                  <a:pt x="332" y="2"/>
                  <a:pt x="333" y="1"/>
                  <a:pt x="334" y="1"/>
                </a:cubicBezTo>
                <a:cubicBezTo>
                  <a:pt x="334" y="1"/>
                  <a:pt x="335" y="0"/>
                  <a:pt x="335" y="1"/>
                </a:cubicBezTo>
                <a:cubicBezTo>
                  <a:pt x="336" y="1"/>
                  <a:pt x="336" y="1"/>
                  <a:pt x="337" y="1"/>
                </a:cubicBezTo>
                <a:lnTo>
                  <a:pt x="426" y="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55" name="Freeform 131"/>
          <p:cNvSpPr>
            <a:spLocks noEditPoints="1"/>
          </p:cNvSpPr>
          <p:nvPr/>
        </p:nvSpPr>
        <p:spPr bwMode="auto">
          <a:xfrm>
            <a:off x="2456204" y="5160972"/>
            <a:ext cx="218588" cy="233228"/>
          </a:xfrm>
          <a:custGeom>
            <a:avLst/>
            <a:gdLst/>
            <a:ahLst/>
            <a:cxnLst>
              <a:cxn ang="0">
                <a:pos x="128" y="274"/>
              </a:cxn>
              <a:cxn ang="0">
                <a:pos x="128" y="283"/>
              </a:cxn>
              <a:cxn ang="0">
                <a:pos x="111" y="312"/>
              </a:cxn>
              <a:cxn ang="0">
                <a:pos x="48" y="322"/>
              </a:cxn>
              <a:cxn ang="0">
                <a:pos x="0" y="258"/>
              </a:cxn>
              <a:cxn ang="0">
                <a:pos x="26" y="208"/>
              </a:cxn>
              <a:cxn ang="0">
                <a:pos x="49" y="199"/>
              </a:cxn>
              <a:cxn ang="0">
                <a:pos x="55" y="201"/>
              </a:cxn>
              <a:cxn ang="0">
                <a:pos x="61" y="208"/>
              </a:cxn>
              <a:cxn ang="0">
                <a:pos x="57" y="213"/>
              </a:cxn>
              <a:cxn ang="0">
                <a:pos x="28" y="226"/>
              </a:cxn>
              <a:cxn ang="0">
                <a:pos x="23" y="273"/>
              </a:cxn>
              <a:cxn ang="0">
                <a:pos x="72" y="311"/>
              </a:cxn>
              <a:cxn ang="0">
                <a:pos x="110" y="288"/>
              </a:cxn>
              <a:cxn ang="0">
                <a:pos x="117" y="266"/>
              </a:cxn>
              <a:cxn ang="0">
                <a:pos x="122" y="267"/>
              </a:cxn>
              <a:cxn ang="0">
                <a:pos x="166" y="253"/>
              </a:cxn>
              <a:cxn ang="0">
                <a:pos x="161" y="260"/>
              </a:cxn>
              <a:cxn ang="0">
                <a:pos x="154" y="265"/>
              </a:cxn>
              <a:cxn ang="0">
                <a:pos x="63" y="173"/>
              </a:cxn>
              <a:cxn ang="0">
                <a:pos x="68" y="166"/>
              </a:cxn>
              <a:cxn ang="0">
                <a:pos x="75" y="162"/>
              </a:cxn>
              <a:cxn ang="0">
                <a:pos x="254" y="158"/>
              </a:cxn>
              <a:cxn ang="0">
                <a:pos x="257" y="164"/>
              </a:cxn>
              <a:cxn ang="0">
                <a:pos x="247" y="173"/>
              </a:cxn>
              <a:cxn ang="0">
                <a:pos x="213" y="158"/>
              </a:cxn>
              <a:cxn ang="0">
                <a:pos x="190" y="229"/>
              </a:cxn>
              <a:cxn ang="0">
                <a:pos x="185" y="236"/>
              </a:cxn>
              <a:cxn ang="0">
                <a:pos x="177" y="240"/>
              </a:cxn>
              <a:cxn ang="0">
                <a:pos x="119" y="117"/>
              </a:cxn>
              <a:cxn ang="0">
                <a:pos x="125" y="108"/>
              </a:cxn>
              <a:cxn ang="0">
                <a:pos x="134" y="102"/>
              </a:cxn>
              <a:cxn ang="0">
                <a:pos x="138" y="122"/>
              </a:cxn>
              <a:cxn ang="0">
                <a:pos x="200" y="152"/>
              </a:cxn>
              <a:cxn ang="0">
                <a:pos x="321" y="46"/>
              </a:cxn>
              <a:cxn ang="0">
                <a:pos x="304" y="117"/>
              </a:cxn>
              <a:cxn ang="0">
                <a:pos x="274" y="136"/>
              </a:cxn>
              <a:cxn ang="0">
                <a:pos x="191" y="44"/>
              </a:cxn>
              <a:cxn ang="0">
                <a:pos x="258" y="0"/>
              </a:cxn>
              <a:cxn ang="0">
                <a:pos x="290" y="35"/>
              </a:cxn>
              <a:cxn ang="0">
                <a:pos x="240" y="21"/>
              </a:cxn>
              <a:cxn ang="0">
                <a:pos x="281" y="119"/>
              </a:cxn>
              <a:cxn ang="0">
                <a:pos x="310" y="72"/>
              </a:cxn>
            </a:cxnLst>
            <a:rect l="0" t="0" r="r" b="b"/>
            <a:pathLst>
              <a:path w="327" h="329">
                <a:moveTo>
                  <a:pt x="125" y="270"/>
                </a:moveTo>
                <a:cubicBezTo>
                  <a:pt x="125" y="270"/>
                  <a:pt x="126" y="271"/>
                  <a:pt x="126" y="272"/>
                </a:cubicBezTo>
                <a:cubicBezTo>
                  <a:pt x="127" y="272"/>
                  <a:pt x="127" y="273"/>
                  <a:pt x="128" y="274"/>
                </a:cubicBezTo>
                <a:cubicBezTo>
                  <a:pt x="128" y="274"/>
                  <a:pt x="128" y="275"/>
                  <a:pt x="128" y="275"/>
                </a:cubicBezTo>
                <a:cubicBezTo>
                  <a:pt x="129" y="276"/>
                  <a:pt x="129" y="276"/>
                  <a:pt x="129" y="277"/>
                </a:cubicBezTo>
                <a:cubicBezTo>
                  <a:pt x="129" y="278"/>
                  <a:pt x="128" y="280"/>
                  <a:pt x="128" y="283"/>
                </a:cubicBezTo>
                <a:cubicBezTo>
                  <a:pt x="127" y="285"/>
                  <a:pt x="126" y="288"/>
                  <a:pt x="125" y="291"/>
                </a:cubicBezTo>
                <a:cubicBezTo>
                  <a:pt x="124" y="294"/>
                  <a:pt x="122" y="298"/>
                  <a:pt x="119" y="301"/>
                </a:cubicBezTo>
                <a:cubicBezTo>
                  <a:pt x="117" y="305"/>
                  <a:pt x="114" y="309"/>
                  <a:pt x="111" y="312"/>
                </a:cubicBezTo>
                <a:cubicBezTo>
                  <a:pt x="105" y="318"/>
                  <a:pt x="98" y="322"/>
                  <a:pt x="91" y="325"/>
                </a:cubicBezTo>
                <a:cubicBezTo>
                  <a:pt x="85" y="328"/>
                  <a:pt x="77" y="329"/>
                  <a:pt x="70" y="329"/>
                </a:cubicBezTo>
                <a:cubicBezTo>
                  <a:pt x="63" y="328"/>
                  <a:pt x="55" y="326"/>
                  <a:pt x="48" y="322"/>
                </a:cubicBezTo>
                <a:cubicBezTo>
                  <a:pt x="40" y="318"/>
                  <a:pt x="32" y="313"/>
                  <a:pt x="25" y="305"/>
                </a:cubicBezTo>
                <a:cubicBezTo>
                  <a:pt x="17" y="297"/>
                  <a:pt x="11" y="289"/>
                  <a:pt x="7" y="281"/>
                </a:cubicBezTo>
                <a:cubicBezTo>
                  <a:pt x="3" y="273"/>
                  <a:pt x="1" y="266"/>
                  <a:pt x="0" y="258"/>
                </a:cubicBezTo>
                <a:cubicBezTo>
                  <a:pt x="0" y="250"/>
                  <a:pt x="1" y="242"/>
                  <a:pt x="4" y="235"/>
                </a:cubicBezTo>
                <a:cubicBezTo>
                  <a:pt x="6" y="228"/>
                  <a:pt x="11" y="221"/>
                  <a:pt x="17" y="215"/>
                </a:cubicBezTo>
                <a:cubicBezTo>
                  <a:pt x="20" y="213"/>
                  <a:pt x="23" y="210"/>
                  <a:pt x="26" y="208"/>
                </a:cubicBezTo>
                <a:cubicBezTo>
                  <a:pt x="29" y="206"/>
                  <a:pt x="32" y="205"/>
                  <a:pt x="35" y="203"/>
                </a:cubicBezTo>
                <a:cubicBezTo>
                  <a:pt x="37" y="202"/>
                  <a:pt x="40" y="201"/>
                  <a:pt x="43" y="200"/>
                </a:cubicBezTo>
                <a:cubicBezTo>
                  <a:pt x="46" y="199"/>
                  <a:pt x="48" y="199"/>
                  <a:pt x="49" y="199"/>
                </a:cubicBezTo>
                <a:cubicBezTo>
                  <a:pt x="50" y="199"/>
                  <a:pt x="51" y="199"/>
                  <a:pt x="52" y="199"/>
                </a:cubicBezTo>
                <a:cubicBezTo>
                  <a:pt x="52" y="199"/>
                  <a:pt x="53" y="200"/>
                  <a:pt x="53" y="200"/>
                </a:cubicBezTo>
                <a:cubicBezTo>
                  <a:pt x="54" y="200"/>
                  <a:pt x="54" y="201"/>
                  <a:pt x="55" y="201"/>
                </a:cubicBezTo>
                <a:cubicBezTo>
                  <a:pt x="56" y="202"/>
                  <a:pt x="57" y="203"/>
                  <a:pt x="58" y="203"/>
                </a:cubicBezTo>
                <a:cubicBezTo>
                  <a:pt x="58" y="204"/>
                  <a:pt x="59" y="205"/>
                  <a:pt x="60" y="206"/>
                </a:cubicBezTo>
                <a:cubicBezTo>
                  <a:pt x="60" y="207"/>
                  <a:pt x="61" y="207"/>
                  <a:pt x="61" y="208"/>
                </a:cubicBezTo>
                <a:cubicBezTo>
                  <a:pt x="61" y="209"/>
                  <a:pt x="61" y="209"/>
                  <a:pt x="61" y="210"/>
                </a:cubicBezTo>
                <a:cubicBezTo>
                  <a:pt x="61" y="210"/>
                  <a:pt x="61" y="211"/>
                  <a:pt x="61" y="211"/>
                </a:cubicBezTo>
                <a:cubicBezTo>
                  <a:pt x="60" y="212"/>
                  <a:pt x="59" y="212"/>
                  <a:pt x="57" y="213"/>
                </a:cubicBezTo>
                <a:cubicBezTo>
                  <a:pt x="54" y="213"/>
                  <a:pt x="52" y="213"/>
                  <a:pt x="49" y="214"/>
                </a:cubicBezTo>
                <a:cubicBezTo>
                  <a:pt x="46" y="215"/>
                  <a:pt x="42" y="216"/>
                  <a:pt x="39" y="218"/>
                </a:cubicBezTo>
                <a:cubicBezTo>
                  <a:pt x="35" y="220"/>
                  <a:pt x="31" y="223"/>
                  <a:pt x="28" y="226"/>
                </a:cubicBezTo>
                <a:cubicBezTo>
                  <a:pt x="23" y="230"/>
                  <a:pt x="20" y="235"/>
                  <a:pt x="19" y="240"/>
                </a:cubicBezTo>
                <a:cubicBezTo>
                  <a:pt x="17" y="245"/>
                  <a:pt x="17" y="250"/>
                  <a:pt x="17" y="256"/>
                </a:cubicBezTo>
                <a:cubicBezTo>
                  <a:pt x="18" y="262"/>
                  <a:pt x="20" y="268"/>
                  <a:pt x="23" y="273"/>
                </a:cubicBezTo>
                <a:cubicBezTo>
                  <a:pt x="27" y="279"/>
                  <a:pt x="31" y="285"/>
                  <a:pt x="37" y="291"/>
                </a:cubicBezTo>
                <a:cubicBezTo>
                  <a:pt x="43" y="297"/>
                  <a:pt x="49" y="302"/>
                  <a:pt x="55" y="305"/>
                </a:cubicBezTo>
                <a:cubicBezTo>
                  <a:pt x="61" y="308"/>
                  <a:pt x="66" y="310"/>
                  <a:pt x="72" y="311"/>
                </a:cubicBezTo>
                <a:cubicBezTo>
                  <a:pt x="77" y="311"/>
                  <a:pt x="82" y="311"/>
                  <a:pt x="87" y="309"/>
                </a:cubicBezTo>
                <a:cubicBezTo>
                  <a:pt x="92" y="307"/>
                  <a:pt x="97" y="304"/>
                  <a:pt x="101" y="300"/>
                </a:cubicBezTo>
                <a:cubicBezTo>
                  <a:pt x="105" y="296"/>
                  <a:pt x="108" y="292"/>
                  <a:pt x="110" y="288"/>
                </a:cubicBezTo>
                <a:cubicBezTo>
                  <a:pt x="112" y="285"/>
                  <a:pt x="113" y="281"/>
                  <a:pt x="114" y="278"/>
                </a:cubicBezTo>
                <a:cubicBezTo>
                  <a:pt x="115" y="275"/>
                  <a:pt x="115" y="273"/>
                  <a:pt x="116" y="270"/>
                </a:cubicBezTo>
                <a:cubicBezTo>
                  <a:pt x="116" y="268"/>
                  <a:pt x="116" y="267"/>
                  <a:pt x="117" y="266"/>
                </a:cubicBezTo>
                <a:cubicBezTo>
                  <a:pt x="118" y="266"/>
                  <a:pt x="118" y="266"/>
                  <a:pt x="118" y="265"/>
                </a:cubicBezTo>
                <a:cubicBezTo>
                  <a:pt x="119" y="265"/>
                  <a:pt x="119" y="265"/>
                  <a:pt x="120" y="266"/>
                </a:cubicBezTo>
                <a:cubicBezTo>
                  <a:pt x="120" y="266"/>
                  <a:pt x="121" y="266"/>
                  <a:pt x="122" y="267"/>
                </a:cubicBezTo>
                <a:cubicBezTo>
                  <a:pt x="122" y="268"/>
                  <a:pt x="123" y="269"/>
                  <a:pt x="125" y="270"/>
                </a:cubicBezTo>
                <a:close/>
                <a:moveTo>
                  <a:pt x="165" y="252"/>
                </a:moveTo>
                <a:cubicBezTo>
                  <a:pt x="166" y="252"/>
                  <a:pt x="166" y="252"/>
                  <a:pt x="166" y="253"/>
                </a:cubicBezTo>
                <a:cubicBezTo>
                  <a:pt x="166" y="253"/>
                  <a:pt x="166" y="254"/>
                  <a:pt x="166" y="254"/>
                </a:cubicBezTo>
                <a:cubicBezTo>
                  <a:pt x="165" y="255"/>
                  <a:pt x="165" y="256"/>
                  <a:pt x="164" y="257"/>
                </a:cubicBezTo>
                <a:cubicBezTo>
                  <a:pt x="164" y="258"/>
                  <a:pt x="163" y="259"/>
                  <a:pt x="161" y="260"/>
                </a:cubicBezTo>
                <a:cubicBezTo>
                  <a:pt x="160" y="261"/>
                  <a:pt x="159" y="262"/>
                  <a:pt x="158" y="263"/>
                </a:cubicBezTo>
                <a:cubicBezTo>
                  <a:pt x="157" y="263"/>
                  <a:pt x="157" y="264"/>
                  <a:pt x="156" y="264"/>
                </a:cubicBezTo>
                <a:cubicBezTo>
                  <a:pt x="155" y="265"/>
                  <a:pt x="155" y="265"/>
                  <a:pt x="154" y="265"/>
                </a:cubicBezTo>
                <a:cubicBezTo>
                  <a:pt x="154" y="264"/>
                  <a:pt x="153" y="264"/>
                  <a:pt x="153" y="264"/>
                </a:cubicBezTo>
                <a:lnTo>
                  <a:pt x="64" y="175"/>
                </a:lnTo>
                <a:cubicBezTo>
                  <a:pt x="63" y="174"/>
                  <a:pt x="63" y="174"/>
                  <a:pt x="63" y="173"/>
                </a:cubicBezTo>
                <a:cubicBezTo>
                  <a:pt x="63" y="173"/>
                  <a:pt x="63" y="172"/>
                  <a:pt x="63" y="172"/>
                </a:cubicBezTo>
                <a:cubicBezTo>
                  <a:pt x="64" y="171"/>
                  <a:pt x="64" y="170"/>
                  <a:pt x="65" y="169"/>
                </a:cubicBezTo>
                <a:cubicBezTo>
                  <a:pt x="66" y="168"/>
                  <a:pt x="67" y="167"/>
                  <a:pt x="68" y="166"/>
                </a:cubicBezTo>
                <a:cubicBezTo>
                  <a:pt x="69" y="165"/>
                  <a:pt x="70" y="164"/>
                  <a:pt x="71" y="163"/>
                </a:cubicBezTo>
                <a:cubicBezTo>
                  <a:pt x="72" y="163"/>
                  <a:pt x="72" y="162"/>
                  <a:pt x="73" y="162"/>
                </a:cubicBezTo>
                <a:cubicBezTo>
                  <a:pt x="74" y="162"/>
                  <a:pt x="74" y="161"/>
                  <a:pt x="75" y="162"/>
                </a:cubicBezTo>
                <a:cubicBezTo>
                  <a:pt x="75" y="162"/>
                  <a:pt x="76" y="162"/>
                  <a:pt x="76" y="162"/>
                </a:cubicBezTo>
                <a:lnTo>
                  <a:pt x="165" y="252"/>
                </a:lnTo>
                <a:close/>
                <a:moveTo>
                  <a:pt x="254" y="158"/>
                </a:moveTo>
                <a:cubicBezTo>
                  <a:pt x="255" y="158"/>
                  <a:pt x="256" y="159"/>
                  <a:pt x="257" y="160"/>
                </a:cubicBezTo>
                <a:cubicBezTo>
                  <a:pt x="258" y="160"/>
                  <a:pt x="258" y="161"/>
                  <a:pt x="258" y="162"/>
                </a:cubicBezTo>
                <a:cubicBezTo>
                  <a:pt x="258" y="162"/>
                  <a:pt x="258" y="163"/>
                  <a:pt x="257" y="164"/>
                </a:cubicBezTo>
                <a:cubicBezTo>
                  <a:pt x="256" y="165"/>
                  <a:pt x="255" y="167"/>
                  <a:pt x="253" y="168"/>
                </a:cubicBezTo>
                <a:cubicBezTo>
                  <a:pt x="252" y="169"/>
                  <a:pt x="251" y="171"/>
                  <a:pt x="250" y="171"/>
                </a:cubicBezTo>
                <a:cubicBezTo>
                  <a:pt x="249" y="172"/>
                  <a:pt x="248" y="173"/>
                  <a:pt x="247" y="173"/>
                </a:cubicBezTo>
                <a:cubicBezTo>
                  <a:pt x="247" y="173"/>
                  <a:pt x="246" y="174"/>
                  <a:pt x="246" y="173"/>
                </a:cubicBezTo>
                <a:cubicBezTo>
                  <a:pt x="245" y="173"/>
                  <a:pt x="245" y="173"/>
                  <a:pt x="244" y="173"/>
                </a:cubicBezTo>
                <a:lnTo>
                  <a:pt x="213" y="158"/>
                </a:lnTo>
                <a:lnTo>
                  <a:pt x="175" y="197"/>
                </a:lnTo>
                <a:lnTo>
                  <a:pt x="189" y="227"/>
                </a:lnTo>
                <a:cubicBezTo>
                  <a:pt x="190" y="227"/>
                  <a:pt x="190" y="228"/>
                  <a:pt x="190" y="229"/>
                </a:cubicBezTo>
                <a:cubicBezTo>
                  <a:pt x="190" y="229"/>
                  <a:pt x="190" y="230"/>
                  <a:pt x="190" y="230"/>
                </a:cubicBezTo>
                <a:cubicBezTo>
                  <a:pt x="190" y="231"/>
                  <a:pt x="189" y="232"/>
                  <a:pt x="188" y="233"/>
                </a:cubicBezTo>
                <a:cubicBezTo>
                  <a:pt x="188" y="234"/>
                  <a:pt x="186" y="235"/>
                  <a:pt x="185" y="236"/>
                </a:cubicBezTo>
                <a:cubicBezTo>
                  <a:pt x="184" y="238"/>
                  <a:pt x="183" y="239"/>
                  <a:pt x="182" y="239"/>
                </a:cubicBezTo>
                <a:cubicBezTo>
                  <a:pt x="181" y="240"/>
                  <a:pt x="180" y="241"/>
                  <a:pt x="179" y="241"/>
                </a:cubicBezTo>
                <a:cubicBezTo>
                  <a:pt x="178" y="241"/>
                  <a:pt x="178" y="240"/>
                  <a:pt x="177" y="240"/>
                </a:cubicBezTo>
                <a:cubicBezTo>
                  <a:pt x="176" y="239"/>
                  <a:pt x="176" y="238"/>
                  <a:pt x="175" y="237"/>
                </a:cubicBezTo>
                <a:lnTo>
                  <a:pt x="120" y="119"/>
                </a:lnTo>
                <a:cubicBezTo>
                  <a:pt x="120" y="118"/>
                  <a:pt x="119" y="118"/>
                  <a:pt x="119" y="117"/>
                </a:cubicBezTo>
                <a:cubicBezTo>
                  <a:pt x="119" y="116"/>
                  <a:pt x="120" y="116"/>
                  <a:pt x="120" y="115"/>
                </a:cubicBezTo>
                <a:cubicBezTo>
                  <a:pt x="120" y="114"/>
                  <a:pt x="121" y="113"/>
                  <a:pt x="122" y="112"/>
                </a:cubicBezTo>
                <a:cubicBezTo>
                  <a:pt x="123" y="111"/>
                  <a:pt x="124" y="110"/>
                  <a:pt x="125" y="108"/>
                </a:cubicBezTo>
                <a:cubicBezTo>
                  <a:pt x="127" y="107"/>
                  <a:pt x="128" y="106"/>
                  <a:pt x="129" y="105"/>
                </a:cubicBezTo>
                <a:cubicBezTo>
                  <a:pt x="130" y="104"/>
                  <a:pt x="131" y="103"/>
                  <a:pt x="132" y="103"/>
                </a:cubicBezTo>
                <a:cubicBezTo>
                  <a:pt x="133" y="102"/>
                  <a:pt x="134" y="102"/>
                  <a:pt x="134" y="102"/>
                </a:cubicBezTo>
                <a:cubicBezTo>
                  <a:pt x="135" y="102"/>
                  <a:pt x="136" y="102"/>
                  <a:pt x="136" y="103"/>
                </a:cubicBezTo>
                <a:lnTo>
                  <a:pt x="254" y="158"/>
                </a:lnTo>
                <a:close/>
                <a:moveTo>
                  <a:pt x="138" y="122"/>
                </a:moveTo>
                <a:lnTo>
                  <a:pt x="138" y="122"/>
                </a:lnTo>
                <a:lnTo>
                  <a:pt x="168" y="184"/>
                </a:lnTo>
                <a:lnTo>
                  <a:pt x="200" y="152"/>
                </a:lnTo>
                <a:lnTo>
                  <a:pt x="138" y="122"/>
                </a:lnTo>
                <a:close/>
                <a:moveTo>
                  <a:pt x="303" y="22"/>
                </a:moveTo>
                <a:cubicBezTo>
                  <a:pt x="311" y="30"/>
                  <a:pt x="317" y="38"/>
                  <a:pt x="321" y="46"/>
                </a:cubicBezTo>
                <a:cubicBezTo>
                  <a:pt x="325" y="54"/>
                  <a:pt x="327" y="62"/>
                  <a:pt x="327" y="70"/>
                </a:cubicBezTo>
                <a:cubicBezTo>
                  <a:pt x="327" y="78"/>
                  <a:pt x="325" y="86"/>
                  <a:pt x="321" y="94"/>
                </a:cubicBezTo>
                <a:cubicBezTo>
                  <a:pt x="317" y="101"/>
                  <a:pt x="311" y="109"/>
                  <a:pt x="304" y="117"/>
                </a:cubicBezTo>
                <a:lnTo>
                  <a:pt x="284" y="137"/>
                </a:lnTo>
                <a:cubicBezTo>
                  <a:pt x="283" y="138"/>
                  <a:pt x="281" y="138"/>
                  <a:pt x="280" y="139"/>
                </a:cubicBezTo>
                <a:cubicBezTo>
                  <a:pt x="278" y="139"/>
                  <a:pt x="276" y="138"/>
                  <a:pt x="274" y="136"/>
                </a:cubicBezTo>
                <a:lnTo>
                  <a:pt x="191" y="53"/>
                </a:lnTo>
                <a:cubicBezTo>
                  <a:pt x="189" y="52"/>
                  <a:pt x="189" y="50"/>
                  <a:pt x="189" y="48"/>
                </a:cubicBezTo>
                <a:cubicBezTo>
                  <a:pt x="189" y="46"/>
                  <a:pt x="190" y="45"/>
                  <a:pt x="191" y="44"/>
                </a:cubicBezTo>
                <a:lnTo>
                  <a:pt x="212" y="23"/>
                </a:lnTo>
                <a:cubicBezTo>
                  <a:pt x="220" y="15"/>
                  <a:pt x="228" y="9"/>
                  <a:pt x="235" y="5"/>
                </a:cubicBezTo>
                <a:cubicBezTo>
                  <a:pt x="243" y="2"/>
                  <a:pt x="251" y="0"/>
                  <a:pt x="258" y="0"/>
                </a:cubicBezTo>
                <a:cubicBezTo>
                  <a:pt x="266" y="1"/>
                  <a:pt x="274" y="2"/>
                  <a:pt x="281" y="6"/>
                </a:cubicBezTo>
                <a:cubicBezTo>
                  <a:pt x="289" y="10"/>
                  <a:pt x="296" y="15"/>
                  <a:pt x="303" y="22"/>
                </a:cubicBezTo>
                <a:close/>
                <a:moveTo>
                  <a:pt x="290" y="35"/>
                </a:moveTo>
                <a:cubicBezTo>
                  <a:pt x="285" y="30"/>
                  <a:pt x="280" y="26"/>
                  <a:pt x="274" y="23"/>
                </a:cubicBezTo>
                <a:cubicBezTo>
                  <a:pt x="269" y="20"/>
                  <a:pt x="263" y="18"/>
                  <a:pt x="257" y="18"/>
                </a:cubicBezTo>
                <a:cubicBezTo>
                  <a:pt x="252" y="17"/>
                  <a:pt x="246" y="18"/>
                  <a:pt x="240" y="21"/>
                </a:cubicBezTo>
                <a:cubicBezTo>
                  <a:pt x="234" y="23"/>
                  <a:pt x="228" y="27"/>
                  <a:pt x="222" y="34"/>
                </a:cubicBezTo>
                <a:lnTo>
                  <a:pt x="209" y="46"/>
                </a:lnTo>
                <a:lnTo>
                  <a:pt x="281" y="119"/>
                </a:lnTo>
                <a:lnTo>
                  <a:pt x="294" y="106"/>
                </a:lnTo>
                <a:cubicBezTo>
                  <a:pt x="300" y="100"/>
                  <a:pt x="304" y="94"/>
                  <a:pt x="307" y="89"/>
                </a:cubicBezTo>
                <a:cubicBezTo>
                  <a:pt x="309" y="83"/>
                  <a:pt x="310" y="77"/>
                  <a:pt x="310" y="72"/>
                </a:cubicBezTo>
                <a:cubicBezTo>
                  <a:pt x="310" y="66"/>
                  <a:pt x="308" y="60"/>
                  <a:pt x="305" y="54"/>
                </a:cubicBezTo>
                <a:cubicBezTo>
                  <a:pt x="301" y="48"/>
                  <a:pt x="297" y="42"/>
                  <a:pt x="290" y="3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56" name="Freeform 132"/>
          <p:cNvSpPr>
            <a:spLocks noEditPoints="1"/>
          </p:cNvSpPr>
          <p:nvPr/>
        </p:nvSpPr>
        <p:spPr bwMode="auto">
          <a:xfrm>
            <a:off x="2836045" y="5172349"/>
            <a:ext cx="241881" cy="233228"/>
          </a:xfrm>
          <a:custGeom>
            <a:avLst/>
            <a:gdLst/>
            <a:ahLst/>
            <a:cxnLst>
              <a:cxn ang="0">
                <a:pos x="128" y="273"/>
              </a:cxn>
              <a:cxn ang="0">
                <a:pos x="128" y="282"/>
              </a:cxn>
              <a:cxn ang="0">
                <a:pos x="111" y="312"/>
              </a:cxn>
              <a:cxn ang="0">
                <a:pos x="48" y="322"/>
              </a:cxn>
              <a:cxn ang="0">
                <a:pos x="0" y="257"/>
              </a:cxn>
              <a:cxn ang="0">
                <a:pos x="26" y="208"/>
              </a:cxn>
              <a:cxn ang="0">
                <a:pos x="49" y="199"/>
              </a:cxn>
              <a:cxn ang="0">
                <a:pos x="55" y="201"/>
              </a:cxn>
              <a:cxn ang="0">
                <a:pos x="61" y="208"/>
              </a:cxn>
              <a:cxn ang="0">
                <a:pos x="56" y="212"/>
              </a:cxn>
              <a:cxn ang="0">
                <a:pos x="27" y="226"/>
              </a:cxn>
              <a:cxn ang="0">
                <a:pos x="23" y="273"/>
              </a:cxn>
              <a:cxn ang="0">
                <a:pos x="72" y="311"/>
              </a:cxn>
              <a:cxn ang="0">
                <a:pos x="110" y="288"/>
              </a:cxn>
              <a:cxn ang="0">
                <a:pos x="117" y="266"/>
              </a:cxn>
              <a:cxn ang="0">
                <a:pos x="122" y="267"/>
              </a:cxn>
              <a:cxn ang="0">
                <a:pos x="166" y="252"/>
              </a:cxn>
              <a:cxn ang="0">
                <a:pos x="161" y="260"/>
              </a:cxn>
              <a:cxn ang="0">
                <a:pos x="154" y="264"/>
              </a:cxn>
              <a:cxn ang="0">
                <a:pos x="63" y="173"/>
              </a:cxn>
              <a:cxn ang="0">
                <a:pos x="68" y="166"/>
              </a:cxn>
              <a:cxn ang="0">
                <a:pos x="75" y="161"/>
              </a:cxn>
              <a:cxn ang="0">
                <a:pos x="286" y="150"/>
              </a:cxn>
              <a:cxn ang="0">
                <a:pos x="290" y="157"/>
              </a:cxn>
              <a:cxn ang="0">
                <a:pos x="273" y="166"/>
              </a:cxn>
              <a:cxn ang="0">
                <a:pos x="236" y="183"/>
              </a:cxn>
              <a:cxn ang="0">
                <a:pos x="183" y="216"/>
              </a:cxn>
              <a:cxn ang="0">
                <a:pos x="120" y="168"/>
              </a:cxn>
              <a:cxn ang="0">
                <a:pos x="132" y="100"/>
              </a:cxn>
              <a:cxn ang="0">
                <a:pos x="196" y="89"/>
              </a:cxn>
              <a:cxn ang="0">
                <a:pos x="237" y="130"/>
              </a:cxn>
              <a:cxn ang="0">
                <a:pos x="260" y="153"/>
              </a:cxn>
              <a:cxn ang="0">
                <a:pos x="280" y="146"/>
              </a:cxn>
              <a:cxn ang="0">
                <a:pos x="207" y="120"/>
              </a:cxn>
              <a:cxn ang="0">
                <a:pos x="158" y="100"/>
              </a:cxn>
              <a:cxn ang="0">
                <a:pos x="130" y="145"/>
              </a:cxn>
              <a:cxn ang="0">
                <a:pos x="166" y="190"/>
              </a:cxn>
              <a:cxn ang="0">
                <a:pos x="215" y="186"/>
              </a:cxn>
              <a:cxn ang="0">
                <a:pos x="220" y="136"/>
              </a:cxn>
              <a:cxn ang="0">
                <a:pos x="359" y="58"/>
              </a:cxn>
              <a:cxn ang="0">
                <a:pos x="355" y="66"/>
              </a:cxn>
              <a:cxn ang="0">
                <a:pos x="347" y="71"/>
              </a:cxn>
              <a:cxn ang="0">
                <a:pos x="276" y="95"/>
              </a:cxn>
              <a:cxn ang="0">
                <a:pos x="291" y="128"/>
              </a:cxn>
              <a:cxn ang="0">
                <a:pos x="283" y="137"/>
              </a:cxn>
              <a:cxn ang="0">
                <a:pos x="277" y="134"/>
              </a:cxn>
              <a:cxn ang="0">
                <a:pos x="222" y="13"/>
              </a:cxn>
              <a:cxn ang="0">
                <a:pos x="231" y="3"/>
              </a:cxn>
              <a:cxn ang="0">
                <a:pos x="238" y="1"/>
              </a:cxn>
              <a:cxn ang="0">
                <a:pos x="239" y="20"/>
              </a:cxn>
              <a:cxn ang="0">
                <a:pos x="239" y="19"/>
              </a:cxn>
            </a:cxnLst>
            <a:rect l="0" t="0" r="r" b="b"/>
            <a:pathLst>
              <a:path w="360" h="329">
                <a:moveTo>
                  <a:pt x="124" y="269"/>
                </a:moveTo>
                <a:cubicBezTo>
                  <a:pt x="125" y="270"/>
                  <a:pt x="126" y="271"/>
                  <a:pt x="126" y="271"/>
                </a:cubicBezTo>
                <a:cubicBezTo>
                  <a:pt x="127" y="272"/>
                  <a:pt x="127" y="273"/>
                  <a:pt x="128" y="273"/>
                </a:cubicBezTo>
                <a:cubicBezTo>
                  <a:pt x="128" y="274"/>
                  <a:pt x="128" y="274"/>
                  <a:pt x="128" y="275"/>
                </a:cubicBezTo>
                <a:cubicBezTo>
                  <a:pt x="128" y="275"/>
                  <a:pt x="129" y="276"/>
                  <a:pt x="129" y="277"/>
                </a:cubicBezTo>
                <a:cubicBezTo>
                  <a:pt x="129" y="278"/>
                  <a:pt x="128" y="280"/>
                  <a:pt x="128" y="282"/>
                </a:cubicBezTo>
                <a:cubicBezTo>
                  <a:pt x="127" y="285"/>
                  <a:pt x="126" y="288"/>
                  <a:pt x="125" y="291"/>
                </a:cubicBezTo>
                <a:cubicBezTo>
                  <a:pt x="124" y="294"/>
                  <a:pt x="122" y="297"/>
                  <a:pt x="119" y="301"/>
                </a:cubicBezTo>
                <a:cubicBezTo>
                  <a:pt x="117" y="305"/>
                  <a:pt x="114" y="308"/>
                  <a:pt x="111" y="312"/>
                </a:cubicBezTo>
                <a:cubicBezTo>
                  <a:pt x="105" y="318"/>
                  <a:pt x="98" y="322"/>
                  <a:pt x="91" y="325"/>
                </a:cubicBezTo>
                <a:cubicBezTo>
                  <a:pt x="84" y="328"/>
                  <a:pt x="77" y="329"/>
                  <a:pt x="70" y="329"/>
                </a:cubicBezTo>
                <a:cubicBezTo>
                  <a:pt x="63" y="328"/>
                  <a:pt x="55" y="326"/>
                  <a:pt x="48" y="322"/>
                </a:cubicBezTo>
                <a:cubicBezTo>
                  <a:pt x="40" y="318"/>
                  <a:pt x="32" y="312"/>
                  <a:pt x="25" y="305"/>
                </a:cubicBezTo>
                <a:cubicBezTo>
                  <a:pt x="17" y="297"/>
                  <a:pt x="11" y="289"/>
                  <a:pt x="7" y="281"/>
                </a:cubicBezTo>
                <a:cubicBezTo>
                  <a:pt x="3" y="273"/>
                  <a:pt x="1" y="265"/>
                  <a:pt x="0" y="257"/>
                </a:cubicBezTo>
                <a:cubicBezTo>
                  <a:pt x="0" y="250"/>
                  <a:pt x="1" y="242"/>
                  <a:pt x="4" y="235"/>
                </a:cubicBezTo>
                <a:cubicBezTo>
                  <a:pt x="6" y="228"/>
                  <a:pt x="11" y="221"/>
                  <a:pt x="17" y="215"/>
                </a:cubicBezTo>
                <a:cubicBezTo>
                  <a:pt x="20" y="212"/>
                  <a:pt x="22" y="210"/>
                  <a:pt x="26" y="208"/>
                </a:cubicBezTo>
                <a:cubicBezTo>
                  <a:pt x="29" y="206"/>
                  <a:pt x="32" y="204"/>
                  <a:pt x="34" y="203"/>
                </a:cubicBezTo>
                <a:cubicBezTo>
                  <a:pt x="37" y="201"/>
                  <a:pt x="40" y="200"/>
                  <a:pt x="43" y="200"/>
                </a:cubicBezTo>
                <a:cubicBezTo>
                  <a:pt x="46" y="199"/>
                  <a:pt x="48" y="199"/>
                  <a:pt x="49" y="199"/>
                </a:cubicBezTo>
                <a:cubicBezTo>
                  <a:pt x="50" y="199"/>
                  <a:pt x="51" y="199"/>
                  <a:pt x="52" y="199"/>
                </a:cubicBezTo>
                <a:cubicBezTo>
                  <a:pt x="52" y="199"/>
                  <a:pt x="53" y="199"/>
                  <a:pt x="53" y="200"/>
                </a:cubicBezTo>
                <a:cubicBezTo>
                  <a:pt x="54" y="200"/>
                  <a:pt x="54" y="200"/>
                  <a:pt x="55" y="201"/>
                </a:cubicBezTo>
                <a:cubicBezTo>
                  <a:pt x="56" y="202"/>
                  <a:pt x="57" y="202"/>
                  <a:pt x="57" y="203"/>
                </a:cubicBezTo>
                <a:cubicBezTo>
                  <a:pt x="58" y="204"/>
                  <a:pt x="59" y="205"/>
                  <a:pt x="60" y="206"/>
                </a:cubicBezTo>
                <a:cubicBezTo>
                  <a:pt x="60" y="206"/>
                  <a:pt x="61" y="207"/>
                  <a:pt x="61" y="208"/>
                </a:cubicBezTo>
                <a:cubicBezTo>
                  <a:pt x="61" y="208"/>
                  <a:pt x="61" y="209"/>
                  <a:pt x="61" y="210"/>
                </a:cubicBezTo>
                <a:cubicBezTo>
                  <a:pt x="61" y="210"/>
                  <a:pt x="61" y="210"/>
                  <a:pt x="61" y="211"/>
                </a:cubicBezTo>
                <a:cubicBezTo>
                  <a:pt x="60" y="211"/>
                  <a:pt x="59" y="212"/>
                  <a:pt x="56" y="212"/>
                </a:cubicBezTo>
                <a:cubicBezTo>
                  <a:pt x="54" y="213"/>
                  <a:pt x="52" y="213"/>
                  <a:pt x="49" y="214"/>
                </a:cubicBezTo>
                <a:cubicBezTo>
                  <a:pt x="46" y="215"/>
                  <a:pt x="42" y="216"/>
                  <a:pt x="39" y="218"/>
                </a:cubicBezTo>
                <a:cubicBezTo>
                  <a:pt x="35" y="219"/>
                  <a:pt x="31" y="222"/>
                  <a:pt x="27" y="226"/>
                </a:cubicBezTo>
                <a:cubicBezTo>
                  <a:pt x="23" y="230"/>
                  <a:pt x="20" y="235"/>
                  <a:pt x="19" y="240"/>
                </a:cubicBezTo>
                <a:cubicBezTo>
                  <a:pt x="17" y="245"/>
                  <a:pt x="16" y="250"/>
                  <a:pt x="17" y="256"/>
                </a:cubicBezTo>
                <a:cubicBezTo>
                  <a:pt x="18" y="261"/>
                  <a:pt x="20" y="267"/>
                  <a:pt x="23" y="273"/>
                </a:cubicBezTo>
                <a:cubicBezTo>
                  <a:pt x="27" y="279"/>
                  <a:pt x="31" y="285"/>
                  <a:pt x="37" y="291"/>
                </a:cubicBezTo>
                <a:cubicBezTo>
                  <a:pt x="43" y="297"/>
                  <a:pt x="49" y="301"/>
                  <a:pt x="55" y="305"/>
                </a:cubicBezTo>
                <a:cubicBezTo>
                  <a:pt x="61" y="308"/>
                  <a:pt x="66" y="310"/>
                  <a:pt x="72" y="311"/>
                </a:cubicBezTo>
                <a:cubicBezTo>
                  <a:pt x="77" y="311"/>
                  <a:pt x="82" y="311"/>
                  <a:pt x="87" y="309"/>
                </a:cubicBezTo>
                <a:cubicBezTo>
                  <a:pt x="92" y="307"/>
                  <a:pt x="97" y="304"/>
                  <a:pt x="101" y="299"/>
                </a:cubicBezTo>
                <a:cubicBezTo>
                  <a:pt x="105" y="296"/>
                  <a:pt x="108" y="292"/>
                  <a:pt x="110" y="288"/>
                </a:cubicBezTo>
                <a:cubicBezTo>
                  <a:pt x="112" y="284"/>
                  <a:pt x="113" y="281"/>
                  <a:pt x="114" y="278"/>
                </a:cubicBezTo>
                <a:cubicBezTo>
                  <a:pt x="115" y="275"/>
                  <a:pt x="115" y="272"/>
                  <a:pt x="115" y="270"/>
                </a:cubicBezTo>
                <a:cubicBezTo>
                  <a:pt x="116" y="268"/>
                  <a:pt x="116" y="267"/>
                  <a:pt x="117" y="266"/>
                </a:cubicBezTo>
                <a:cubicBezTo>
                  <a:pt x="117" y="265"/>
                  <a:pt x="118" y="265"/>
                  <a:pt x="118" y="265"/>
                </a:cubicBezTo>
                <a:cubicBezTo>
                  <a:pt x="119" y="265"/>
                  <a:pt x="119" y="265"/>
                  <a:pt x="120" y="265"/>
                </a:cubicBezTo>
                <a:cubicBezTo>
                  <a:pt x="120" y="266"/>
                  <a:pt x="121" y="266"/>
                  <a:pt x="122" y="267"/>
                </a:cubicBezTo>
                <a:cubicBezTo>
                  <a:pt x="122" y="267"/>
                  <a:pt x="123" y="268"/>
                  <a:pt x="124" y="269"/>
                </a:cubicBezTo>
                <a:close/>
                <a:moveTo>
                  <a:pt x="165" y="251"/>
                </a:moveTo>
                <a:cubicBezTo>
                  <a:pt x="166" y="252"/>
                  <a:pt x="166" y="252"/>
                  <a:pt x="166" y="252"/>
                </a:cubicBezTo>
                <a:cubicBezTo>
                  <a:pt x="166" y="253"/>
                  <a:pt x="166" y="254"/>
                  <a:pt x="166" y="254"/>
                </a:cubicBezTo>
                <a:cubicBezTo>
                  <a:pt x="165" y="255"/>
                  <a:pt x="165" y="256"/>
                  <a:pt x="164" y="257"/>
                </a:cubicBezTo>
                <a:cubicBezTo>
                  <a:pt x="163" y="257"/>
                  <a:pt x="163" y="258"/>
                  <a:pt x="161" y="260"/>
                </a:cubicBezTo>
                <a:cubicBezTo>
                  <a:pt x="160" y="261"/>
                  <a:pt x="159" y="262"/>
                  <a:pt x="158" y="262"/>
                </a:cubicBezTo>
                <a:cubicBezTo>
                  <a:pt x="157" y="263"/>
                  <a:pt x="156" y="264"/>
                  <a:pt x="156" y="264"/>
                </a:cubicBezTo>
                <a:cubicBezTo>
                  <a:pt x="155" y="264"/>
                  <a:pt x="155" y="264"/>
                  <a:pt x="154" y="264"/>
                </a:cubicBezTo>
                <a:cubicBezTo>
                  <a:pt x="154" y="264"/>
                  <a:pt x="153" y="264"/>
                  <a:pt x="153" y="264"/>
                </a:cubicBezTo>
                <a:lnTo>
                  <a:pt x="64" y="174"/>
                </a:lnTo>
                <a:cubicBezTo>
                  <a:pt x="63" y="174"/>
                  <a:pt x="63" y="174"/>
                  <a:pt x="63" y="173"/>
                </a:cubicBezTo>
                <a:cubicBezTo>
                  <a:pt x="63" y="173"/>
                  <a:pt x="63" y="172"/>
                  <a:pt x="63" y="171"/>
                </a:cubicBezTo>
                <a:cubicBezTo>
                  <a:pt x="64" y="171"/>
                  <a:pt x="64" y="170"/>
                  <a:pt x="65" y="169"/>
                </a:cubicBezTo>
                <a:cubicBezTo>
                  <a:pt x="66" y="168"/>
                  <a:pt x="66" y="167"/>
                  <a:pt x="68" y="166"/>
                </a:cubicBezTo>
                <a:cubicBezTo>
                  <a:pt x="69" y="165"/>
                  <a:pt x="70" y="164"/>
                  <a:pt x="71" y="163"/>
                </a:cubicBezTo>
                <a:cubicBezTo>
                  <a:pt x="72" y="162"/>
                  <a:pt x="72" y="162"/>
                  <a:pt x="73" y="162"/>
                </a:cubicBezTo>
                <a:cubicBezTo>
                  <a:pt x="74" y="161"/>
                  <a:pt x="74" y="161"/>
                  <a:pt x="75" y="161"/>
                </a:cubicBezTo>
                <a:cubicBezTo>
                  <a:pt x="75" y="161"/>
                  <a:pt x="76" y="162"/>
                  <a:pt x="76" y="162"/>
                </a:cubicBezTo>
                <a:lnTo>
                  <a:pt x="165" y="251"/>
                </a:lnTo>
                <a:close/>
                <a:moveTo>
                  <a:pt x="286" y="150"/>
                </a:moveTo>
                <a:cubicBezTo>
                  <a:pt x="287" y="151"/>
                  <a:pt x="288" y="152"/>
                  <a:pt x="289" y="153"/>
                </a:cubicBezTo>
                <a:cubicBezTo>
                  <a:pt x="289" y="154"/>
                  <a:pt x="290" y="155"/>
                  <a:pt x="290" y="156"/>
                </a:cubicBezTo>
                <a:cubicBezTo>
                  <a:pt x="290" y="156"/>
                  <a:pt x="290" y="157"/>
                  <a:pt x="290" y="157"/>
                </a:cubicBezTo>
                <a:cubicBezTo>
                  <a:pt x="290" y="158"/>
                  <a:pt x="290" y="158"/>
                  <a:pt x="289" y="158"/>
                </a:cubicBezTo>
                <a:cubicBezTo>
                  <a:pt x="288" y="159"/>
                  <a:pt x="286" y="160"/>
                  <a:pt x="283" y="162"/>
                </a:cubicBezTo>
                <a:cubicBezTo>
                  <a:pt x="281" y="163"/>
                  <a:pt x="277" y="164"/>
                  <a:pt x="273" y="166"/>
                </a:cubicBezTo>
                <a:cubicBezTo>
                  <a:pt x="268" y="167"/>
                  <a:pt x="264" y="168"/>
                  <a:pt x="258" y="169"/>
                </a:cubicBezTo>
                <a:cubicBezTo>
                  <a:pt x="253" y="170"/>
                  <a:pt x="247" y="171"/>
                  <a:pt x="242" y="171"/>
                </a:cubicBezTo>
                <a:cubicBezTo>
                  <a:pt x="241" y="174"/>
                  <a:pt x="239" y="179"/>
                  <a:pt x="236" y="183"/>
                </a:cubicBezTo>
                <a:cubicBezTo>
                  <a:pt x="234" y="188"/>
                  <a:pt x="230" y="193"/>
                  <a:pt x="225" y="197"/>
                </a:cubicBezTo>
                <a:cubicBezTo>
                  <a:pt x="218" y="204"/>
                  <a:pt x="211" y="209"/>
                  <a:pt x="204" y="212"/>
                </a:cubicBezTo>
                <a:cubicBezTo>
                  <a:pt x="197" y="216"/>
                  <a:pt x="190" y="217"/>
                  <a:pt x="183" y="216"/>
                </a:cubicBezTo>
                <a:cubicBezTo>
                  <a:pt x="175" y="215"/>
                  <a:pt x="168" y="213"/>
                  <a:pt x="160" y="209"/>
                </a:cubicBezTo>
                <a:cubicBezTo>
                  <a:pt x="153" y="204"/>
                  <a:pt x="145" y="198"/>
                  <a:pt x="137" y="191"/>
                </a:cubicBezTo>
                <a:cubicBezTo>
                  <a:pt x="130" y="183"/>
                  <a:pt x="124" y="176"/>
                  <a:pt x="120" y="168"/>
                </a:cubicBezTo>
                <a:cubicBezTo>
                  <a:pt x="116" y="160"/>
                  <a:pt x="114" y="153"/>
                  <a:pt x="113" y="145"/>
                </a:cubicBezTo>
                <a:cubicBezTo>
                  <a:pt x="112" y="137"/>
                  <a:pt x="113" y="130"/>
                  <a:pt x="116" y="122"/>
                </a:cubicBezTo>
                <a:cubicBezTo>
                  <a:pt x="119" y="114"/>
                  <a:pt x="125" y="107"/>
                  <a:pt x="132" y="100"/>
                </a:cubicBezTo>
                <a:cubicBezTo>
                  <a:pt x="138" y="93"/>
                  <a:pt x="145" y="88"/>
                  <a:pt x="152" y="85"/>
                </a:cubicBezTo>
                <a:cubicBezTo>
                  <a:pt x="159" y="82"/>
                  <a:pt x="167" y="81"/>
                  <a:pt x="174" y="82"/>
                </a:cubicBezTo>
                <a:cubicBezTo>
                  <a:pt x="181" y="82"/>
                  <a:pt x="189" y="85"/>
                  <a:pt x="196" y="89"/>
                </a:cubicBezTo>
                <a:cubicBezTo>
                  <a:pt x="204" y="93"/>
                  <a:pt x="211" y="98"/>
                  <a:pt x="219" y="106"/>
                </a:cubicBezTo>
                <a:cubicBezTo>
                  <a:pt x="223" y="110"/>
                  <a:pt x="226" y="114"/>
                  <a:pt x="229" y="118"/>
                </a:cubicBezTo>
                <a:cubicBezTo>
                  <a:pt x="232" y="122"/>
                  <a:pt x="235" y="126"/>
                  <a:pt x="237" y="130"/>
                </a:cubicBezTo>
                <a:cubicBezTo>
                  <a:pt x="239" y="134"/>
                  <a:pt x="241" y="138"/>
                  <a:pt x="242" y="142"/>
                </a:cubicBezTo>
                <a:cubicBezTo>
                  <a:pt x="244" y="147"/>
                  <a:pt x="244" y="151"/>
                  <a:pt x="244" y="155"/>
                </a:cubicBezTo>
                <a:cubicBezTo>
                  <a:pt x="251" y="154"/>
                  <a:pt x="256" y="154"/>
                  <a:pt x="260" y="153"/>
                </a:cubicBezTo>
                <a:cubicBezTo>
                  <a:pt x="264" y="151"/>
                  <a:pt x="268" y="151"/>
                  <a:pt x="270" y="150"/>
                </a:cubicBezTo>
                <a:cubicBezTo>
                  <a:pt x="273" y="149"/>
                  <a:pt x="275" y="148"/>
                  <a:pt x="276" y="147"/>
                </a:cubicBezTo>
                <a:cubicBezTo>
                  <a:pt x="277" y="147"/>
                  <a:pt x="279" y="146"/>
                  <a:pt x="280" y="146"/>
                </a:cubicBezTo>
                <a:cubicBezTo>
                  <a:pt x="280" y="146"/>
                  <a:pt x="281" y="147"/>
                  <a:pt x="282" y="147"/>
                </a:cubicBezTo>
                <a:cubicBezTo>
                  <a:pt x="284" y="148"/>
                  <a:pt x="285" y="149"/>
                  <a:pt x="286" y="150"/>
                </a:cubicBezTo>
                <a:close/>
                <a:moveTo>
                  <a:pt x="207" y="120"/>
                </a:moveTo>
                <a:cubicBezTo>
                  <a:pt x="201" y="115"/>
                  <a:pt x="196" y="110"/>
                  <a:pt x="191" y="107"/>
                </a:cubicBezTo>
                <a:cubicBezTo>
                  <a:pt x="185" y="103"/>
                  <a:pt x="180" y="101"/>
                  <a:pt x="174" y="100"/>
                </a:cubicBezTo>
                <a:cubicBezTo>
                  <a:pt x="169" y="98"/>
                  <a:pt x="163" y="99"/>
                  <a:pt x="158" y="100"/>
                </a:cubicBezTo>
                <a:cubicBezTo>
                  <a:pt x="152" y="102"/>
                  <a:pt x="147" y="106"/>
                  <a:pt x="141" y="111"/>
                </a:cubicBezTo>
                <a:cubicBezTo>
                  <a:pt x="136" y="117"/>
                  <a:pt x="133" y="122"/>
                  <a:pt x="131" y="128"/>
                </a:cubicBezTo>
                <a:cubicBezTo>
                  <a:pt x="129" y="133"/>
                  <a:pt x="129" y="139"/>
                  <a:pt x="130" y="145"/>
                </a:cubicBezTo>
                <a:cubicBezTo>
                  <a:pt x="131" y="150"/>
                  <a:pt x="134" y="156"/>
                  <a:pt x="137" y="161"/>
                </a:cubicBezTo>
                <a:cubicBezTo>
                  <a:pt x="140" y="167"/>
                  <a:pt x="145" y="172"/>
                  <a:pt x="150" y="177"/>
                </a:cubicBezTo>
                <a:cubicBezTo>
                  <a:pt x="155" y="182"/>
                  <a:pt x="161" y="187"/>
                  <a:pt x="166" y="190"/>
                </a:cubicBezTo>
                <a:cubicBezTo>
                  <a:pt x="172" y="194"/>
                  <a:pt x="177" y="197"/>
                  <a:pt x="183" y="198"/>
                </a:cubicBezTo>
                <a:cubicBezTo>
                  <a:pt x="188" y="199"/>
                  <a:pt x="194" y="199"/>
                  <a:pt x="199" y="197"/>
                </a:cubicBezTo>
                <a:cubicBezTo>
                  <a:pt x="204" y="195"/>
                  <a:pt x="210" y="192"/>
                  <a:pt x="215" y="186"/>
                </a:cubicBezTo>
                <a:cubicBezTo>
                  <a:pt x="221" y="181"/>
                  <a:pt x="224" y="175"/>
                  <a:pt x="226" y="169"/>
                </a:cubicBezTo>
                <a:cubicBezTo>
                  <a:pt x="228" y="164"/>
                  <a:pt x="228" y="158"/>
                  <a:pt x="227" y="152"/>
                </a:cubicBezTo>
                <a:cubicBezTo>
                  <a:pt x="226" y="147"/>
                  <a:pt x="223" y="141"/>
                  <a:pt x="220" y="136"/>
                </a:cubicBezTo>
                <a:cubicBezTo>
                  <a:pt x="216" y="130"/>
                  <a:pt x="212" y="125"/>
                  <a:pt x="207" y="120"/>
                </a:cubicBezTo>
                <a:close/>
                <a:moveTo>
                  <a:pt x="356" y="56"/>
                </a:moveTo>
                <a:cubicBezTo>
                  <a:pt x="357" y="56"/>
                  <a:pt x="358" y="57"/>
                  <a:pt x="359" y="58"/>
                </a:cubicBezTo>
                <a:cubicBezTo>
                  <a:pt x="360" y="58"/>
                  <a:pt x="360" y="59"/>
                  <a:pt x="360" y="60"/>
                </a:cubicBezTo>
                <a:cubicBezTo>
                  <a:pt x="360" y="60"/>
                  <a:pt x="359" y="61"/>
                  <a:pt x="359" y="62"/>
                </a:cubicBezTo>
                <a:cubicBezTo>
                  <a:pt x="358" y="63"/>
                  <a:pt x="357" y="64"/>
                  <a:pt x="355" y="66"/>
                </a:cubicBezTo>
                <a:cubicBezTo>
                  <a:pt x="354" y="67"/>
                  <a:pt x="352" y="69"/>
                  <a:pt x="351" y="69"/>
                </a:cubicBezTo>
                <a:cubicBezTo>
                  <a:pt x="350" y="70"/>
                  <a:pt x="350" y="71"/>
                  <a:pt x="349" y="71"/>
                </a:cubicBezTo>
                <a:cubicBezTo>
                  <a:pt x="348" y="71"/>
                  <a:pt x="348" y="71"/>
                  <a:pt x="347" y="71"/>
                </a:cubicBezTo>
                <a:cubicBezTo>
                  <a:pt x="347" y="71"/>
                  <a:pt x="346" y="71"/>
                  <a:pt x="346" y="71"/>
                </a:cubicBezTo>
                <a:lnTo>
                  <a:pt x="315" y="56"/>
                </a:lnTo>
                <a:lnTo>
                  <a:pt x="276" y="95"/>
                </a:lnTo>
                <a:lnTo>
                  <a:pt x="291" y="125"/>
                </a:lnTo>
                <a:cubicBezTo>
                  <a:pt x="291" y="125"/>
                  <a:pt x="292" y="126"/>
                  <a:pt x="292" y="126"/>
                </a:cubicBezTo>
                <a:cubicBezTo>
                  <a:pt x="292" y="127"/>
                  <a:pt x="292" y="128"/>
                  <a:pt x="291" y="128"/>
                </a:cubicBezTo>
                <a:cubicBezTo>
                  <a:pt x="291" y="129"/>
                  <a:pt x="291" y="130"/>
                  <a:pt x="290" y="131"/>
                </a:cubicBezTo>
                <a:cubicBezTo>
                  <a:pt x="289" y="132"/>
                  <a:pt x="288" y="133"/>
                  <a:pt x="287" y="134"/>
                </a:cubicBezTo>
                <a:cubicBezTo>
                  <a:pt x="286" y="135"/>
                  <a:pt x="284" y="137"/>
                  <a:pt x="283" y="137"/>
                </a:cubicBezTo>
                <a:cubicBezTo>
                  <a:pt x="282" y="138"/>
                  <a:pt x="281" y="138"/>
                  <a:pt x="281" y="139"/>
                </a:cubicBezTo>
                <a:cubicBezTo>
                  <a:pt x="280" y="139"/>
                  <a:pt x="279" y="138"/>
                  <a:pt x="279" y="138"/>
                </a:cubicBezTo>
                <a:cubicBezTo>
                  <a:pt x="278" y="137"/>
                  <a:pt x="278" y="136"/>
                  <a:pt x="277" y="134"/>
                </a:cubicBezTo>
                <a:lnTo>
                  <a:pt x="222" y="17"/>
                </a:lnTo>
                <a:cubicBezTo>
                  <a:pt x="221" y="16"/>
                  <a:pt x="221" y="15"/>
                  <a:pt x="221" y="15"/>
                </a:cubicBezTo>
                <a:cubicBezTo>
                  <a:pt x="221" y="14"/>
                  <a:pt x="221" y="13"/>
                  <a:pt x="222" y="13"/>
                </a:cubicBezTo>
                <a:cubicBezTo>
                  <a:pt x="222" y="12"/>
                  <a:pt x="223" y="11"/>
                  <a:pt x="224" y="10"/>
                </a:cubicBezTo>
                <a:cubicBezTo>
                  <a:pt x="224" y="9"/>
                  <a:pt x="226" y="8"/>
                  <a:pt x="227" y="6"/>
                </a:cubicBezTo>
                <a:cubicBezTo>
                  <a:pt x="229" y="5"/>
                  <a:pt x="230" y="4"/>
                  <a:pt x="231" y="3"/>
                </a:cubicBezTo>
                <a:cubicBezTo>
                  <a:pt x="232" y="2"/>
                  <a:pt x="233" y="1"/>
                  <a:pt x="234" y="1"/>
                </a:cubicBezTo>
                <a:cubicBezTo>
                  <a:pt x="235" y="0"/>
                  <a:pt x="235" y="0"/>
                  <a:pt x="236" y="0"/>
                </a:cubicBezTo>
                <a:cubicBezTo>
                  <a:pt x="237" y="0"/>
                  <a:pt x="237" y="0"/>
                  <a:pt x="238" y="1"/>
                </a:cubicBezTo>
                <a:lnTo>
                  <a:pt x="356" y="56"/>
                </a:lnTo>
                <a:close/>
                <a:moveTo>
                  <a:pt x="239" y="19"/>
                </a:moveTo>
                <a:lnTo>
                  <a:pt x="239" y="20"/>
                </a:lnTo>
                <a:lnTo>
                  <a:pt x="270" y="82"/>
                </a:lnTo>
                <a:lnTo>
                  <a:pt x="302" y="50"/>
                </a:lnTo>
                <a:lnTo>
                  <a:pt x="239" y="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57" name="Freeform 133"/>
          <p:cNvSpPr>
            <a:spLocks noEditPoints="1"/>
          </p:cNvSpPr>
          <p:nvPr/>
        </p:nvSpPr>
        <p:spPr bwMode="auto">
          <a:xfrm>
            <a:off x="3171095" y="5151491"/>
            <a:ext cx="288465" cy="310970"/>
          </a:xfrm>
          <a:custGeom>
            <a:avLst/>
            <a:gdLst/>
            <a:ahLst/>
            <a:cxnLst>
              <a:cxn ang="0">
                <a:pos x="129" y="384"/>
              </a:cxn>
              <a:cxn ang="0">
                <a:pos x="120" y="410"/>
              </a:cxn>
              <a:cxn ang="0">
                <a:pos x="48" y="431"/>
              </a:cxn>
              <a:cxn ang="0">
                <a:pos x="4" y="344"/>
              </a:cxn>
              <a:cxn ang="0">
                <a:pos x="44" y="309"/>
              </a:cxn>
              <a:cxn ang="0">
                <a:pos x="56" y="310"/>
              </a:cxn>
              <a:cxn ang="0">
                <a:pos x="62" y="318"/>
              </a:cxn>
              <a:cxn ang="0">
                <a:pos x="39" y="327"/>
              </a:cxn>
              <a:cxn ang="0">
                <a:pos x="24" y="382"/>
              </a:cxn>
              <a:cxn ang="0">
                <a:pos x="88" y="418"/>
              </a:cxn>
              <a:cxn ang="0">
                <a:pos x="116" y="379"/>
              </a:cxn>
              <a:cxn ang="0">
                <a:pos x="122" y="376"/>
              </a:cxn>
              <a:cxn ang="0">
                <a:pos x="166" y="363"/>
              </a:cxn>
              <a:cxn ang="0">
                <a:pos x="157" y="373"/>
              </a:cxn>
              <a:cxn ang="0">
                <a:pos x="64" y="282"/>
              </a:cxn>
              <a:cxn ang="0">
                <a:pos x="71" y="272"/>
              </a:cxn>
              <a:cxn ang="0">
                <a:pos x="166" y="360"/>
              </a:cxn>
              <a:cxn ang="0">
                <a:pos x="257" y="273"/>
              </a:cxn>
              <a:cxn ang="0">
                <a:pos x="246" y="282"/>
              </a:cxn>
              <a:cxn ang="0">
                <a:pos x="190" y="335"/>
              </a:cxn>
              <a:cxn ang="0">
                <a:pos x="186" y="345"/>
              </a:cxn>
              <a:cxn ang="0">
                <a:pos x="176" y="345"/>
              </a:cxn>
              <a:cxn ang="0">
                <a:pos x="123" y="221"/>
              </a:cxn>
              <a:cxn ang="0">
                <a:pos x="135" y="211"/>
              </a:cxn>
              <a:cxn ang="0">
                <a:pos x="138" y="230"/>
              </a:cxn>
              <a:cxn ang="0">
                <a:pos x="251" y="104"/>
              </a:cxn>
              <a:cxn ang="0">
                <a:pos x="253" y="112"/>
              </a:cxn>
              <a:cxn ang="0">
                <a:pos x="308" y="221"/>
              </a:cxn>
              <a:cxn ang="0">
                <a:pos x="298" y="231"/>
              </a:cxn>
              <a:cxn ang="0">
                <a:pos x="189" y="176"/>
              </a:cxn>
              <a:cxn ang="0">
                <a:pos x="181" y="173"/>
              </a:cxn>
              <a:cxn ang="0">
                <a:pos x="178" y="166"/>
              </a:cxn>
              <a:cxn ang="0">
                <a:pos x="248" y="102"/>
              </a:cxn>
              <a:cxn ang="0">
                <a:pos x="398" y="130"/>
              </a:cxn>
              <a:cxn ang="0">
                <a:pos x="348" y="179"/>
              </a:cxn>
              <a:cxn ang="0">
                <a:pos x="259" y="84"/>
              </a:cxn>
              <a:cxn ang="0">
                <a:pos x="309" y="41"/>
              </a:cxn>
              <a:cxn ang="0">
                <a:pos x="315" y="49"/>
              </a:cxn>
              <a:cxn ang="0">
                <a:pos x="338" y="85"/>
              </a:cxn>
              <a:cxn ang="0">
                <a:pos x="345" y="88"/>
              </a:cxn>
              <a:cxn ang="0">
                <a:pos x="348" y="95"/>
              </a:cxn>
              <a:cxn ang="0">
                <a:pos x="388" y="122"/>
              </a:cxn>
              <a:cxn ang="0">
                <a:pos x="415" y="68"/>
              </a:cxn>
              <a:cxn ang="0">
                <a:pos x="419" y="114"/>
              </a:cxn>
              <a:cxn ang="0">
                <a:pos x="403" y="122"/>
              </a:cxn>
              <a:cxn ang="0">
                <a:pos x="396" y="118"/>
              </a:cxn>
              <a:cxn ang="0">
                <a:pos x="393" y="111"/>
              </a:cxn>
              <a:cxn ang="0">
                <a:pos x="407" y="104"/>
              </a:cxn>
              <a:cxn ang="0">
                <a:pos x="401" y="79"/>
              </a:cxn>
              <a:cxn ang="0">
                <a:pos x="336" y="8"/>
              </a:cxn>
              <a:cxn ang="0">
                <a:pos x="346" y="0"/>
              </a:cxn>
            </a:cxnLst>
            <a:rect l="0" t="0" r="r" b="b"/>
            <a:pathLst>
              <a:path w="429" h="438">
                <a:moveTo>
                  <a:pt x="125" y="378"/>
                </a:moveTo>
                <a:cubicBezTo>
                  <a:pt x="126" y="379"/>
                  <a:pt x="127" y="380"/>
                  <a:pt x="127" y="380"/>
                </a:cubicBezTo>
                <a:cubicBezTo>
                  <a:pt x="128" y="381"/>
                  <a:pt x="128" y="382"/>
                  <a:pt x="128" y="382"/>
                </a:cubicBezTo>
                <a:cubicBezTo>
                  <a:pt x="129" y="383"/>
                  <a:pt x="129" y="383"/>
                  <a:pt x="129" y="384"/>
                </a:cubicBezTo>
                <a:cubicBezTo>
                  <a:pt x="129" y="384"/>
                  <a:pt x="129" y="385"/>
                  <a:pt x="129" y="386"/>
                </a:cubicBezTo>
                <a:cubicBezTo>
                  <a:pt x="129" y="387"/>
                  <a:pt x="129" y="389"/>
                  <a:pt x="128" y="391"/>
                </a:cubicBezTo>
                <a:cubicBezTo>
                  <a:pt x="128" y="394"/>
                  <a:pt x="127" y="397"/>
                  <a:pt x="126" y="400"/>
                </a:cubicBezTo>
                <a:cubicBezTo>
                  <a:pt x="124" y="403"/>
                  <a:pt x="122" y="406"/>
                  <a:pt x="120" y="410"/>
                </a:cubicBezTo>
                <a:cubicBezTo>
                  <a:pt x="118" y="414"/>
                  <a:pt x="115" y="417"/>
                  <a:pt x="111" y="421"/>
                </a:cubicBezTo>
                <a:cubicBezTo>
                  <a:pt x="105" y="427"/>
                  <a:pt x="99" y="431"/>
                  <a:pt x="92" y="434"/>
                </a:cubicBezTo>
                <a:cubicBezTo>
                  <a:pt x="85" y="437"/>
                  <a:pt x="78" y="438"/>
                  <a:pt x="71" y="437"/>
                </a:cubicBezTo>
                <a:cubicBezTo>
                  <a:pt x="63" y="437"/>
                  <a:pt x="56" y="435"/>
                  <a:pt x="48" y="431"/>
                </a:cubicBezTo>
                <a:cubicBezTo>
                  <a:pt x="41" y="427"/>
                  <a:pt x="33" y="421"/>
                  <a:pt x="26" y="414"/>
                </a:cubicBezTo>
                <a:cubicBezTo>
                  <a:pt x="18" y="406"/>
                  <a:pt x="12" y="398"/>
                  <a:pt x="8" y="390"/>
                </a:cubicBezTo>
                <a:cubicBezTo>
                  <a:pt x="4" y="382"/>
                  <a:pt x="2" y="374"/>
                  <a:pt x="1" y="366"/>
                </a:cubicBezTo>
                <a:cubicBezTo>
                  <a:pt x="0" y="359"/>
                  <a:pt x="2" y="351"/>
                  <a:pt x="4" y="344"/>
                </a:cubicBezTo>
                <a:cubicBezTo>
                  <a:pt x="7" y="337"/>
                  <a:pt x="12" y="330"/>
                  <a:pt x="18" y="324"/>
                </a:cubicBezTo>
                <a:cubicBezTo>
                  <a:pt x="20" y="321"/>
                  <a:pt x="23" y="319"/>
                  <a:pt x="26" y="317"/>
                </a:cubicBezTo>
                <a:cubicBezTo>
                  <a:pt x="29" y="315"/>
                  <a:pt x="32" y="313"/>
                  <a:pt x="35" y="312"/>
                </a:cubicBezTo>
                <a:cubicBezTo>
                  <a:pt x="38" y="310"/>
                  <a:pt x="41" y="309"/>
                  <a:pt x="44" y="309"/>
                </a:cubicBezTo>
                <a:cubicBezTo>
                  <a:pt x="46" y="308"/>
                  <a:pt x="48" y="308"/>
                  <a:pt x="50" y="308"/>
                </a:cubicBezTo>
                <a:cubicBezTo>
                  <a:pt x="51" y="308"/>
                  <a:pt x="52" y="308"/>
                  <a:pt x="52" y="308"/>
                </a:cubicBezTo>
                <a:cubicBezTo>
                  <a:pt x="53" y="308"/>
                  <a:pt x="53" y="308"/>
                  <a:pt x="54" y="309"/>
                </a:cubicBezTo>
                <a:cubicBezTo>
                  <a:pt x="55" y="309"/>
                  <a:pt x="55" y="309"/>
                  <a:pt x="56" y="310"/>
                </a:cubicBezTo>
                <a:cubicBezTo>
                  <a:pt x="57" y="310"/>
                  <a:pt x="57" y="311"/>
                  <a:pt x="58" y="312"/>
                </a:cubicBezTo>
                <a:cubicBezTo>
                  <a:pt x="59" y="313"/>
                  <a:pt x="60" y="314"/>
                  <a:pt x="60" y="315"/>
                </a:cubicBezTo>
                <a:cubicBezTo>
                  <a:pt x="61" y="315"/>
                  <a:pt x="61" y="316"/>
                  <a:pt x="62" y="317"/>
                </a:cubicBezTo>
                <a:cubicBezTo>
                  <a:pt x="62" y="317"/>
                  <a:pt x="62" y="318"/>
                  <a:pt x="62" y="318"/>
                </a:cubicBezTo>
                <a:cubicBezTo>
                  <a:pt x="62" y="319"/>
                  <a:pt x="62" y="319"/>
                  <a:pt x="61" y="320"/>
                </a:cubicBezTo>
                <a:cubicBezTo>
                  <a:pt x="61" y="320"/>
                  <a:pt x="59" y="321"/>
                  <a:pt x="57" y="321"/>
                </a:cubicBezTo>
                <a:cubicBezTo>
                  <a:pt x="55" y="321"/>
                  <a:pt x="52" y="322"/>
                  <a:pt x="49" y="323"/>
                </a:cubicBezTo>
                <a:cubicBezTo>
                  <a:pt x="46" y="323"/>
                  <a:pt x="43" y="325"/>
                  <a:pt x="39" y="327"/>
                </a:cubicBezTo>
                <a:cubicBezTo>
                  <a:pt x="36" y="328"/>
                  <a:pt x="32" y="331"/>
                  <a:pt x="28" y="335"/>
                </a:cubicBezTo>
                <a:cubicBezTo>
                  <a:pt x="24" y="339"/>
                  <a:pt x="21" y="344"/>
                  <a:pt x="19" y="349"/>
                </a:cubicBezTo>
                <a:cubicBezTo>
                  <a:pt x="18" y="354"/>
                  <a:pt x="17" y="359"/>
                  <a:pt x="18" y="365"/>
                </a:cubicBezTo>
                <a:cubicBezTo>
                  <a:pt x="19" y="370"/>
                  <a:pt x="21" y="376"/>
                  <a:pt x="24" y="382"/>
                </a:cubicBezTo>
                <a:cubicBezTo>
                  <a:pt x="27" y="388"/>
                  <a:pt x="32" y="394"/>
                  <a:pt x="38" y="400"/>
                </a:cubicBezTo>
                <a:cubicBezTo>
                  <a:pt x="44" y="406"/>
                  <a:pt x="50" y="410"/>
                  <a:pt x="56" y="414"/>
                </a:cubicBezTo>
                <a:cubicBezTo>
                  <a:pt x="61" y="417"/>
                  <a:pt x="67" y="419"/>
                  <a:pt x="72" y="419"/>
                </a:cubicBezTo>
                <a:cubicBezTo>
                  <a:pt x="78" y="420"/>
                  <a:pt x="83" y="419"/>
                  <a:pt x="88" y="418"/>
                </a:cubicBezTo>
                <a:cubicBezTo>
                  <a:pt x="93" y="416"/>
                  <a:pt x="98" y="412"/>
                  <a:pt x="102" y="408"/>
                </a:cubicBezTo>
                <a:cubicBezTo>
                  <a:pt x="106" y="404"/>
                  <a:pt x="109" y="401"/>
                  <a:pt x="110" y="397"/>
                </a:cubicBezTo>
                <a:cubicBezTo>
                  <a:pt x="112" y="393"/>
                  <a:pt x="114" y="390"/>
                  <a:pt x="114" y="387"/>
                </a:cubicBezTo>
                <a:cubicBezTo>
                  <a:pt x="115" y="384"/>
                  <a:pt x="116" y="381"/>
                  <a:pt x="116" y="379"/>
                </a:cubicBezTo>
                <a:cubicBezTo>
                  <a:pt x="117" y="377"/>
                  <a:pt x="117" y="375"/>
                  <a:pt x="118" y="375"/>
                </a:cubicBezTo>
                <a:cubicBezTo>
                  <a:pt x="118" y="374"/>
                  <a:pt x="119" y="374"/>
                  <a:pt x="119" y="374"/>
                </a:cubicBezTo>
                <a:cubicBezTo>
                  <a:pt x="119" y="374"/>
                  <a:pt x="120" y="374"/>
                  <a:pt x="120" y="374"/>
                </a:cubicBezTo>
                <a:cubicBezTo>
                  <a:pt x="121" y="375"/>
                  <a:pt x="122" y="375"/>
                  <a:pt x="122" y="376"/>
                </a:cubicBezTo>
                <a:cubicBezTo>
                  <a:pt x="123" y="376"/>
                  <a:pt x="124" y="377"/>
                  <a:pt x="125" y="378"/>
                </a:cubicBezTo>
                <a:close/>
                <a:moveTo>
                  <a:pt x="166" y="360"/>
                </a:moveTo>
                <a:cubicBezTo>
                  <a:pt x="166" y="360"/>
                  <a:pt x="167" y="361"/>
                  <a:pt x="167" y="361"/>
                </a:cubicBezTo>
                <a:cubicBezTo>
                  <a:pt x="167" y="362"/>
                  <a:pt x="167" y="362"/>
                  <a:pt x="166" y="363"/>
                </a:cubicBezTo>
                <a:cubicBezTo>
                  <a:pt x="166" y="364"/>
                  <a:pt x="166" y="364"/>
                  <a:pt x="165" y="365"/>
                </a:cubicBezTo>
                <a:cubicBezTo>
                  <a:pt x="164" y="366"/>
                  <a:pt x="163" y="367"/>
                  <a:pt x="162" y="369"/>
                </a:cubicBezTo>
                <a:cubicBezTo>
                  <a:pt x="161" y="370"/>
                  <a:pt x="160" y="371"/>
                  <a:pt x="159" y="371"/>
                </a:cubicBezTo>
                <a:cubicBezTo>
                  <a:pt x="158" y="372"/>
                  <a:pt x="157" y="372"/>
                  <a:pt x="157" y="373"/>
                </a:cubicBezTo>
                <a:cubicBezTo>
                  <a:pt x="156" y="373"/>
                  <a:pt x="155" y="373"/>
                  <a:pt x="155" y="373"/>
                </a:cubicBezTo>
                <a:cubicBezTo>
                  <a:pt x="154" y="373"/>
                  <a:pt x="154" y="373"/>
                  <a:pt x="154" y="372"/>
                </a:cubicBezTo>
                <a:lnTo>
                  <a:pt x="64" y="283"/>
                </a:lnTo>
                <a:cubicBezTo>
                  <a:pt x="64" y="283"/>
                  <a:pt x="64" y="282"/>
                  <a:pt x="64" y="282"/>
                </a:cubicBezTo>
                <a:cubicBezTo>
                  <a:pt x="64" y="281"/>
                  <a:pt x="64" y="281"/>
                  <a:pt x="64" y="280"/>
                </a:cubicBezTo>
                <a:cubicBezTo>
                  <a:pt x="64" y="279"/>
                  <a:pt x="65" y="279"/>
                  <a:pt x="66" y="278"/>
                </a:cubicBezTo>
                <a:cubicBezTo>
                  <a:pt x="66" y="277"/>
                  <a:pt x="67" y="276"/>
                  <a:pt x="68" y="275"/>
                </a:cubicBezTo>
                <a:cubicBezTo>
                  <a:pt x="69" y="274"/>
                  <a:pt x="71" y="273"/>
                  <a:pt x="71" y="272"/>
                </a:cubicBezTo>
                <a:cubicBezTo>
                  <a:pt x="72" y="271"/>
                  <a:pt x="73" y="271"/>
                  <a:pt x="74" y="270"/>
                </a:cubicBezTo>
                <a:cubicBezTo>
                  <a:pt x="74" y="270"/>
                  <a:pt x="75" y="270"/>
                  <a:pt x="75" y="270"/>
                </a:cubicBezTo>
                <a:cubicBezTo>
                  <a:pt x="76" y="270"/>
                  <a:pt x="76" y="270"/>
                  <a:pt x="77" y="271"/>
                </a:cubicBezTo>
                <a:lnTo>
                  <a:pt x="166" y="360"/>
                </a:lnTo>
                <a:close/>
                <a:moveTo>
                  <a:pt x="255" y="266"/>
                </a:moveTo>
                <a:cubicBezTo>
                  <a:pt x="256" y="267"/>
                  <a:pt x="257" y="268"/>
                  <a:pt x="258" y="268"/>
                </a:cubicBezTo>
                <a:cubicBezTo>
                  <a:pt x="258" y="269"/>
                  <a:pt x="259" y="270"/>
                  <a:pt x="259" y="270"/>
                </a:cubicBezTo>
                <a:cubicBezTo>
                  <a:pt x="259" y="271"/>
                  <a:pt x="258" y="272"/>
                  <a:pt x="257" y="273"/>
                </a:cubicBezTo>
                <a:cubicBezTo>
                  <a:pt x="257" y="274"/>
                  <a:pt x="256" y="275"/>
                  <a:pt x="254" y="277"/>
                </a:cubicBezTo>
                <a:cubicBezTo>
                  <a:pt x="253" y="278"/>
                  <a:pt x="251" y="279"/>
                  <a:pt x="250" y="280"/>
                </a:cubicBezTo>
                <a:cubicBezTo>
                  <a:pt x="249" y="281"/>
                  <a:pt x="249" y="281"/>
                  <a:pt x="248" y="282"/>
                </a:cubicBezTo>
                <a:cubicBezTo>
                  <a:pt x="247" y="282"/>
                  <a:pt x="247" y="282"/>
                  <a:pt x="246" y="282"/>
                </a:cubicBezTo>
                <a:cubicBezTo>
                  <a:pt x="246" y="282"/>
                  <a:pt x="245" y="282"/>
                  <a:pt x="245" y="282"/>
                </a:cubicBezTo>
                <a:lnTo>
                  <a:pt x="214" y="267"/>
                </a:lnTo>
                <a:lnTo>
                  <a:pt x="175" y="305"/>
                </a:lnTo>
                <a:lnTo>
                  <a:pt x="190" y="335"/>
                </a:lnTo>
                <a:cubicBezTo>
                  <a:pt x="190" y="336"/>
                  <a:pt x="191" y="337"/>
                  <a:pt x="191" y="337"/>
                </a:cubicBezTo>
                <a:cubicBezTo>
                  <a:pt x="191" y="338"/>
                  <a:pt x="191" y="338"/>
                  <a:pt x="190" y="339"/>
                </a:cubicBezTo>
                <a:cubicBezTo>
                  <a:pt x="190" y="340"/>
                  <a:pt x="190" y="340"/>
                  <a:pt x="189" y="341"/>
                </a:cubicBezTo>
                <a:cubicBezTo>
                  <a:pt x="188" y="342"/>
                  <a:pt x="187" y="343"/>
                  <a:pt x="186" y="345"/>
                </a:cubicBezTo>
                <a:cubicBezTo>
                  <a:pt x="184" y="346"/>
                  <a:pt x="183" y="347"/>
                  <a:pt x="182" y="348"/>
                </a:cubicBezTo>
                <a:cubicBezTo>
                  <a:pt x="181" y="349"/>
                  <a:pt x="180" y="349"/>
                  <a:pt x="180" y="349"/>
                </a:cubicBezTo>
                <a:cubicBezTo>
                  <a:pt x="179" y="349"/>
                  <a:pt x="178" y="349"/>
                  <a:pt x="178" y="348"/>
                </a:cubicBezTo>
                <a:cubicBezTo>
                  <a:pt x="177" y="348"/>
                  <a:pt x="176" y="346"/>
                  <a:pt x="176" y="345"/>
                </a:cubicBezTo>
                <a:lnTo>
                  <a:pt x="121" y="228"/>
                </a:lnTo>
                <a:cubicBezTo>
                  <a:pt x="120" y="227"/>
                  <a:pt x="120" y="226"/>
                  <a:pt x="120" y="226"/>
                </a:cubicBezTo>
                <a:cubicBezTo>
                  <a:pt x="120" y="225"/>
                  <a:pt x="120" y="224"/>
                  <a:pt x="121" y="223"/>
                </a:cubicBezTo>
                <a:cubicBezTo>
                  <a:pt x="121" y="223"/>
                  <a:pt x="122" y="222"/>
                  <a:pt x="123" y="221"/>
                </a:cubicBezTo>
                <a:cubicBezTo>
                  <a:pt x="123" y="220"/>
                  <a:pt x="125" y="218"/>
                  <a:pt x="126" y="217"/>
                </a:cubicBezTo>
                <a:cubicBezTo>
                  <a:pt x="128" y="215"/>
                  <a:pt x="129" y="214"/>
                  <a:pt x="130" y="213"/>
                </a:cubicBezTo>
                <a:cubicBezTo>
                  <a:pt x="131" y="212"/>
                  <a:pt x="132" y="212"/>
                  <a:pt x="133" y="211"/>
                </a:cubicBezTo>
                <a:cubicBezTo>
                  <a:pt x="134" y="211"/>
                  <a:pt x="134" y="211"/>
                  <a:pt x="135" y="211"/>
                </a:cubicBezTo>
                <a:cubicBezTo>
                  <a:pt x="136" y="211"/>
                  <a:pt x="136" y="211"/>
                  <a:pt x="137" y="211"/>
                </a:cubicBezTo>
                <a:lnTo>
                  <a:pt x="255" y="266"/>
                </a:lnTo>
                <a:close/>
                <a:moveTo>
                  <a:pt x="138" y="230"/>
                </a:moveTo>
                <a:lnTo>
                  <a:pt x="138" y="230"/>
                </a:lnTo>
                <a:lnTo>
                  <a:pt x="169" y="293"/>
                </a:lnTo>
                <a:lnTo>
                  <a:pt x="201" y="260"/>
                </a:lnTo>
                <a:lnTo>
                  <a:pt x="138" y="230"/>
                </a:lnTo>
                <a:close/>
                <a:moveTo>
                  <a:pt x="251" y="104"/>
                </a:moveTo>
                <a:cubicBezTo>
                  <a:pt x="251" y="105"/>
                  <a:pt x="252" y="106"/>
                  <a:pt x="253" y="106"/>
                </a:cubicBezTo>
                <a:cubicBezTo>
                  <a:pt x="253" y="107"/>
                  <a:pt x="254" y="108"/>
                  <a:pt x="254" y="109"/>
                </a:cubicBezTo>
                <a:cubicBezTo>
                  <a:pt x="254" y="109"/>
                  <a:pt x="254" y="110"/>
                  <a:pt x="254" y="110"/>
                </a:cubicBezTo>
                <a:cubicBezTo>
                  <a:pt x="254" y="111"/>
                  <a:pt x="254" y="111"/>
                  <a:pt x="253" y="112"/>
                </a:cubicBezTo>
                <a:lnTo>
                  <a:pt x="227" y="138"/>
                </a:lnTo>
                <a:lnTo>
                  <a:pt x="308" y="218"/>
                </a:lnTo>
                <a:cubicBezTo>
                  <a:pt x="308" y="219"/>
                  <a:pt x="308" y="219"/>
                  <a:pt x="308" y="220"/>
                </a:cubicBezTo>
                <a:cubicBezTo>
                  <a:pt x="309" y="220"/>
                  <a:pt x="308" y="221"/>
                  <a:pt x="308" y="221"/>
                </a:cubicBezTo>
                <a:cubicBezTo>
                  <a:pt x="308" y="222"/>
                  <a:pt x="307" y="223"/>
                  <a:pt x="307" y="224"/>
                </a:cubicBezTo>
                <a:cubicBezTo>
                  <a:pt x="306" y="225"/>
                  <a:pt x="305" y="226"/>
                  <a:pt x="304" y="227"/>
                </a:cubicBezTo>
                <a:cubicBezTo>
                  <a:pt x="303" y="228"/>
                  <a:pt x="302" y="229"/>
                  <a:pt x="301" y="230"/>
                </a:cubicBezTo>
                <a:cubicBezTo>
                  <a:pt x="300" y="230"/>
                  <a:pt x="299" y="231"/>
                  <a:pt x="298" y="231"/>
                </a:cubicBezTo>
                <a:cubicBezTo>
                  <a:pt x="298" y="231"/>
                  <a:pt x="297" y="231"/>
                  <a:pt x="297" y="231"/>
                </a:cubicBezTo>
                <a:cubicBezTo>
                  <a:pt x="296" y="231"/>
                  <a:pt x="296" y="231"/>
                  <a:pt x="295" y="231"/>
                </a:cubicBezTo>
                <a:lnTo>
                  <a:pt x="215" y="150"/>
                </a:lnTo>
                <a:lnTo>
                  <a:pt x="189" y="176"/>
                </a:lnTo>
                <a:cubicBezTo>
                  <a:pt x="188" y="177"/>
                  <a:pt x="188" y="177"/>
                  <a:pt x="187" y="177"/>
                </a:cubicBezTo>
                <a:cubicBezTo>
                  <a:pt x="187" y="177"/>
                  <a:pt x="186" y="177"/>
                  <a:pt x="186" y="177"/>
                </a:cubicBezTo>
                <a:cubicBezTo>
                  <a:pt x="185" y="177"/>
                  <a:pt x="184" y="176"/>
                  <a:pt x="184" y="176"/>
                </a:cubicBezTo>
                <a:cubicBezTo>
                  <a:pt x="183" y="175"/>
                  <a:pt x="182" y="174"/>
                  <a:pt x="181" y="173"/>
                </a:cubicBezTo>
                <a:cubicBezTo>
                  <a:pt x="180" y="173"/>
                  <a:pt x="179" y="172"/>
                  <a:pt x="179" y="171"/>
                </a:cubicBezTo>
                <a:cubicBezTo>
                  <a:pt x="178" y="170"/>
                  <a:pt x="178" y="169"/>
                  <a:pt x="178" y="169"/>
                </a:cubicBezTo>
                <a:cubicBezTo>
                  <a:pt x="177" y="168"/>
                  <a:pt x="177" y="168"/>
                  <a:pt x="177" y="167"/>
                </a:cubicBezTo>
                <a:cubicBezTo>
                  <a:pt x="178" y="167"/>
                  <a:pt x="178" y="166"/>
                  <a:pt x="178" y="166"/>
                </a:cubicBezTo>
                <a:lnTo>
                  <a:pt x="243" y="101"/>
                </a:lnTo>
                <a:cubicBezTo>
                  <a:pt x="243" y="101"/>
                  <a:pt x="244" y="100"/>
                  <a:pt x="244" y="100"/>
                </a:cubicBezTo>
                <a:cubicBezTo>
                  <a:pt x="245" y="100"/>
                  <a:pt x="245" y="100"/>
                  <a:pt x="246" y="100"/>
                </a:cubicBezTo>
                <a:cubicBezTo>
                  <a:pt x="246" y="101"/>
                  <a:pt x="247" y="101"/>
                  <a:pt x="248" y="102"/>
                </a:cubicBezTo>
                <a:cubicBezTo>
                  <a:pt x="249" y="102"/>
                  <a:pt x="250" y="103"/>
                  <a:pt x="251" y="104"/>
                </a:cubicBezTo>
                <a:close/>
                <a:moveTo>
                  <a:pt x="394" y="125"/>
                </a:moveTo>
                <a:cubicBezTo>
                  <a:pt x="395" y="126"/>
                  <a:pt x="396" y="127"/>
                  <a:pt x="397" y="128"/>
                </a:cubicBezTo>
                <a:cubicBezTo>
                  <a:pt x="397" y="128"/>
                  <a:pt x="397" y="129"/>
                  <a:pt x="398" y="130"/>
                </a:cubicBezTo>
                <a:cubicBezTo>
                  <a:pt x="398" y="130"/>
                  <a:pt x="398" y="131"/>
                  <a:pt x="398" y="131"/>
                </a:cubicBezTo>
                <a:cubicBezTo>
                  <a:pt x="398" y="132"/>
                  <a:pt x="397" y="132"/>
                  <a:pt x="397" y="133"/>
                </a:cubicBezTo>
                <a:lnTo>
                  <a:pt x="352" y="177"/>
                </a:lnTo>
                <a:cubicBezTo>
                  <a:pt x="351" y="178"/>
                  <a:pt x="350" y="179"/>
                  <a:pt x="348" y="179"/>
                </a:cubicBezTo>
                <a:cubicBezTo>
                  <a:pt x="346" y="180"/>
                  <a:pt x="345" y="179"/>
                  <a:pt x="343" y="177"/>
                </a:cubicBezTo>
                <a:lnTo>
                  <a:pt x="260" y="94"/>
                </a:lnTo>
                <a:cubicBezTo>
                  <a:pt x="258" y="92"/>
                  <a:pt x="257" y="90"/>
                  <a:pt x="257" y="89"/>
                </a:cubicBezTo>
                <a:cubicBezTo>
                  <a:pt x="258" y="87"/>
                  <a:pt x="258" y="86"/>
                  <a:pt x="259" y="84"/>
                </a:cubicBezTo>
                <a:lnTo>
                  <a:pt x="304" y="40"/>
                </a:lnTo>
                <a:cubicBezTo>
                  <a:pt x="304" y="40"/>
                  <a:pt x="304" y="40"/>
                  <a:pt x="305" y="40"/>
                </a:cubicBezTo>
                <a:cubicBezTo>
                  <a:pt x="305" y="39"/>
                  <a:pt x="306" y="39"/>
                  <a:pt x="307" y="40"/>
                </a:cubicBezTo>
                <a:cubicBezTo>
                  <a:pt x="307" y="40"/>
                  <a:pt x="308" y="40"/>
                  <a:pt x="309" y="41"/>
                </a:cubicBezTo>
                <a:cubicBezTo>
                  <a:pt x="309" y="41"/>
                  <a:pt x="310" y="42"/>
                  <a:pt x="311" y="43"/>
                </a:cubicBezTo>
                <a:cubicBezTo>
                  <a:pt x="312" y="44"/>
                  <a:pt x="313" y="45"/>
                  <a:pt x="313" y="46"/>
                </a:cubicBezTo>
                <a:cubicBezTo>
                  <a:pt x="314" y="46"/>
                  <a:pt x="314" y="47"/>
                  <a:pt x="314" y="48"/>
                </a:cubicBezTo>
                <a:cubicBezTo>
                  <a:pt x="315" y="48"/>
                  <a:pt x="315" y="49"/>
                  <a:pt x="315" y="49"/>
                </a:cubicBezTo>
                <a:cubicBezTo>
                  <a:pt x="314" y="50"/>
                  <a:pt x="314" y="50"/>
                  <a:pt x="314" y="51"/>
                </a:cubicBezTo>
                <a:lnTo>
                  <a:pt x="277" y="87"/>
                </a:lnTo>
                <a:lnTo>
                  <a:pt x="307" y="116"/>
                </a:lnTo>
                <a:lnTo>
                  <a:pt x="338" y="85"/>
                </a:lnTo>
                <a:cubicBezTo>
                  <a:pt x="338" y="85"/>
                  <a:pt x="339" y="84"/>
                  <a:pt x="339" y="84"/>
                </a:cubicBezTo>
                <a:cubicBezTo>
                  <a:pt x="340" y="84"/>
                  <a:pt x="340" y="84"/>
                  <a:pt x="341" y="84"/>
                </a:cubicBezTo>
                <a:cubicBezTo>
                  <a:pt x="341" y="84"/>
                  <a:pt x="342" y="85"/>
                  <a:pt x="343" y="85"/>
                </a:cubicBezTo>
                <a:cubicBezTo>
                  <a:pt x="344" y="86"/>
                  <a:pt x="345" y="87"/>
                  <a:pt x="345" y="88"/>
                </a:cubicBezTo>
                <a:cubicBezTo>
                  <a:pt x="346" y="88"/>
                  <a:pt x="347" y="89"/>
                  <a:pt x="348" y="90"/>
                </a:cubicBezTo>
                <a:cubicBezTo>
                  <a:pt x="348" y="91"/>
                  <a:pt x="348" y="91"/>
                  <a:pt x="349" y="92"/>
                </a:cubicBezTo>
                <a:cubicBezTo>
                  <a:pt x="349" y="93"/>
                  <a:pt x="349" y="93"/>
                  <a:pt x="349" y="94"/>
                </a:cubicBezTo>
                <a:cubicBezTo>
                  <a:pt x="348" y="94"/>
                  <a:pt x="348" y="95"/>
                  <a:pt x="348" y="95"/>
                </a:cubicBezTo>
                <a:lnTo>
                  <a:pt x="317" y="126"/>
                </a:lnTo>
                <a:lnTo>
                  <a:pt x="350" y="159"/>
                </a:lnTo>
                <a:lnTo>
                  <a:pt x="387" y="122"/>
                </a:lnTo>
                <a:cubicBezTo>
                  <a:pt x="387" y="122"/>
                  <a:pt x="388" y="122"/>
                  <a:pt x="388" y="122"/>
                </a:cubicBezTo>
                <a:cubicBezTo>
                  <a:pt x="389" y="122"/>
                  <a:pt x="389" y="122"/>
                  <a:pt x="390" y="122"/>
                </a:cubicBezTo>
                <a:cubicBezTo>
                  <a:pt x="390" y="122"/>
                  <a:pt x="391" y="122"/>
                  <a:pt x="392" y="123"/>
                </a:cubicBezTo>
                <a:cubicBezTo>
                  <a:pt x="393" y="123"/>
                  <a:pt x="393" y="124"/>
                  <a:pt x="394" y="125"/>
                </a:cubicBezTo>
                <a:close/>
                <a:moveTo>
                  <a:pt x="415" y="68"/>
                </a:moveTo>
                <a:cubicBezTo>
                  <a:pt x="418" y="72"/>
                  <a:pt x="421" y="76"/>
                  <a:pt x="424" y="79"/>
                </a:cubicBezTo>
                <a:cubicBezTo>
                  <a:pt x="426" y="83"/>
                  <a:pt x="428" y="87"/>
                  <a:pt x="428" y="91"/>
                </a:cubicBezTo>
                <a:cubicBezTo>
                  <a:pt x="429" y="94"/>
                  <a:pt x="428" y="98"/>
                  <a:pt x="427" y="102"/>
                </a:cubicBezTo>
                <a:cubicBezTo>
                  <a:pt x="425" y="106"/>
                  <a:pt x="423" y="110"/>
                  <a:pt x="419" y="114"/>
                </a:cubicBezTo>
                <a:cubicBezTo>
                  <a:pt x="417" y="115"/>
                  <a:pt x="416" y="116"/>
                  <a:pt x="414" y="117"/>
                </a:cubicBezTo>
                <a:cubicBezTo>
                  <a:pt x="413" y="118"/>
                  <a:pt x="411" y="119"/>
                  <a:pt x="410" y="120"/>
                </a:cubicBezTo>
                <a:cubicBezTo>
                  <a:pt x="408" y="121"/>
                  <a:pt x="407" y="121"/>
                  <a:pt x="406" y="122"/>
                </a:cubicBezTo>
                <a:cubicBezTo>
                  <a:pt x="405" y="122"/>
                  <a:pt x="404" y="122"/>
                  <a:pt x="403" y="122"/>
                </a:cubicBezTo>
                <a:cubicBezTo>
                  <a:pt x="403" y="122"/>
                  <a:pt x="402" y="122"/>
                  <a:pt x="402" y="122"/>
                </a:cubicBezTo>
                <a:cubicBezTo>
                  <a:pt x="401" y="122"/>
                  <a:pt x="401" y="122"/>
                  <a:pt x="400" y="122"/>
                </a:cubicBezTo>
                <a:cubicBezTo>
                  <a:pt x="400" y="121"/>
                  <a:pt x="399" y="121"/>
                  <a:pt x="398" y="120"/>
                </a:cubicBezTo>
                <a:cubicBezTo>
                  <a:pt x="398" y="120"/>
                  <a:pt x="397" y="119"/>
                  <a:pt x="396" y="118"/>
                </a:cubicBezTo>
                <a:cubicBezTo>
                  <a:pt x="395" y="117"/>
                  <a:pt x="394" y="116"/>
                  <a:pt x="394" y="115"/>
                </a:cubicBezTo>
                <a:cubicBezTo>
                  <a:pt x="393" y="115"/>
                  <a:pt x="393" y="114"/>
                  <a:pt x="392" y="113"/>
                </a:cubicBezTo>
                <a:cubicBezTo>
                  <a:pt x="392" y="113"/>
                  <a:pt x="392" y="112"/>
                  <a:pt x="392" y="112"/>
                </a:cubicBezTo>
                <a:cubicBezTo>
                  <a:pt x="392" y="111"/>
                  <a:pt x="393" y="111"/>
                  <a:pt x="393" y="111"/>
                </a:cubicBezTo>
                <a:cubicBezTo>
                  <a:pt x="393" y="110"/>
                  <a:pt x="394" y="110"/>
                  <a:pt x="395" y="110"/>
                </a:cubicBezTo>
                <a:cubicBezTo>
                  <a:pt x="396" y="110"/>
                  <a:pt x="397" y="109"/>
                  <a:pt x="398" y="109"/>
                </a:cubicBezTo>
                <a:cubicBezTo>
                  <a:pt x="400" y="108"/>
                  <a:pt x="401" y="108"/>
                  <a:pt x="402" y="107"/>
                </a:cubicBezTo>
                <a:cubicBezTo>
                  <a:pt x="404" y="106"/>
                  <a:pt x="405" y="105"/>
                  <a:pt x="407" y="104"/>
                </a:cubicBezTo>
                <a:cubicBezTo>
                  <a:pt x="408" y="102"/>
                  <a:pt x="410" y="100"/>
                  <a:pt x="410" y="99"/>
                </a:cubicBezTo>
                <a:cubicBezTo>
                  <a:pt x="411" y="97"/>
                  <a:pt x="411" y="96"/>
                  <a:pt x="411" y="94"/>
                </a:cubicBezTo>
                <a:cubicBezTo>
                  <a:pt x="411" y="92"/>
                  <a:pt x="410" y="90"/>
                  <a:pt x="408" y="88"/>
                </a:cubicBezTo>
                <a:cubicBezTo>
                  <a:pt x="407" y="85"/>
                  <a:pt x="404" y="82"/>
                  <a:pt x="401" y="79"/>
                </a:cubicBezTo>
                <a:lnTo>
                  <a:pt x="335" y="13"/>
                </a:lnTo>
                <a:cubicBezTo>
                  <a:pt x="334" y="13"/>
                  <a:pt x="334" y="12"/>
                  <a:pt x="334" y="12"/>
                </a:cubicBezTo>
                <a:cubicBezTo>
                  <a:pt x="334" y="11"/>
                  <a:pt x="334" y="11"/>
                  <a:pt x="334" y="10"/>
                </a:cubicBezTo>
                <a:cubicBezTo>
                  <a:pt x="335" y="9"/>
                  <a:pt x="335" y="8"/>
                  <a:pt x="336" y="8"/>
                </a:cubicBezTo>
                <a:cubicBezTo>
                  <a:pt x="336" y="7"/>
                  <a:pt x="337" y="6"/>
                  <a:pt x="339" y="4"/>
                </a:cubicBezTo>
                <a:cubicBezTo>
                  <a:pt x="340" y="3"/>
                  <a:pt x="341" y="2"/>
                  <a:pt x="342" y="2"/>
                </a:cubicBezTo>
                <a:cubicBezTo>
                  <a:pt x="343" y="1"/>
                  <a:pt x="343" y="0"/>
                  <a:pt x="344" y="0"/>
                </a:cubicBezTo>
                <a:cubicBezTo>
                  <a:pt x="345" y="0"/>
                  <a:pt x="345" y="0"/>
                  <a:pt x="346" y="0"/>
                </a:cubicBezTo>
                <a:cubicBezTo>
                  <a:pt x="346" y="0"/>
                  <a:pt x="347" y="0"/>
                  <a:pt x="347" y="1"/>
                </a:cubicBezTo>
                <a:lnTo>
                  <a:pt x="415" y="6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58" name="Freeform 134"/>
          <p:cNvSpPr>
            <a:spLocks noEditPoints="1"/>
          </p:cNvSpPr>
          <p:nvPr/>
        </p:nvSpPr>
        <p:spPr bwMode="auto">
          <a:xfrm>
            <a:off x="3549144" y="5151491"/>
            <a:ext cx="304590" cy="324243"/>
          </a:xfrm>
          <a:custGeom>
            <a:avLst/>
            <a:gdLst/>
            <a:ahLst/>
            <a:cxnLst>
              <a:cxn ang="0">
                <a:pos x="128" y="404"/>
              </a:cxn>
              <a:cxn ang="0">
                <a:pos x="91" y="451"/>
              </a:cxn>
              <a:cxn ang="0">
                <a:pos x="0" y="384"/>
              </a:cxn>
              <a:cxn ang="0">
                <a:pos x="43" y="326"/>
              </a:cxn>
              <a:cxn ang="0">
                <a:pos x="57" y="330"/>
              </a:cxn>
              <a:cxn ang="0">
                <a:pos x="56" y="339"/>
              </a:cxn>
              <a:cxn ang="0">
                <a:pos x="17" y="382"/>
              </a:cxn>
              <a:cxn ang="0">
                <a:pos x="87" y="435"/>
              </a:cxn>
              <a:cxn ang="0">
                <a:pos x="117" y="392"/>
              </a:cxn>
              <a:cxn ang="0">
                <a:pos x="165" y="378"/>
              </a:cxn>
              <a:cxn ang="0">
                <a:pos x="158" y="389"/>
              </a:cxn>
              <a:cxn ang="0">
                <a:pos x="63" y="299"/>
              </a:cxn>
              <a:cxn ang="0">
                <a:pos x="73" y="288"/>
              </a:cxn>
              <a:cxn ang="0">
                <a:pos x="239" y="285"/>
              </a:cxn>
              <a:cxn ang="0">
                <a:pos x="238" y="304"/>
              </a:cxn>
              <a:cxn ang="0">
                <a:pos x="161" y="335"/>
              </a:cxn>
              <a:cxn ang="0">
                <a:pos x="130" y="228"/>
              </a:cxn>
              <a:cxn ang="0">
                <a:pos x="164" y="212"/>
              </a:cxn>
              <a:cxn ang="0">
                <a:pos x="174" y="221"/>
              </a:cxn>
              <a:cxn ang="0">
                <a:pos x="152" y="231"/>
              </a:cxn>
              <a:cxn ang="0">
                <a:pos x="150" y="304"/>
              </a:cxn>
              <a:cxn ang="0">
                <a:pos x="223" y="301"/>
              </a:cxn>
              <a:cxn ang="0">
                <a:pos x="233" y="279"/>
              </a:cxn>
              <a:cxn ang="0">
                <a:pos x="317" y="226"/>
              </a:cxn>
              <a:cxn ang="0">
                <a:pos x="263" y="274"/>
              </a:cxn>
              <a:cxn ang="0">
                <a:pos x="225" y="136"/>
              </a:cxn>
              <a:cxn ang="0">
                <a:pos x="234" y="144"/>
              </a:cxn>
              <a:cxn ang="0">
                <a:pos x="258" y="182"/>
              </a:cxn>
              <a:cxn ang="0">
                <a:pos x="267" y="187"/>
              </a:cxn>
              <a:cxn ang="0">
                <a:pos x="270" y="256"/>
              </a:cxn>
              <a:cxn ang="0">
                <a:pos x="314" y="222"/>
              </a:cxn>
              <a:cxn ang="0">
                <a:pos x="355" y="194"/>
              </a:cxn>
              <a:cxn ang="0">
                <a:pos x="321" y="210"/>
              </a:cxn>
              <a:cxn ang="0">
                <a:pos x="314" y="199"/>
              </a:cxn>
              <a:cxn ang="0">
                <a:pos x="352" y="174"/>
              </a:cxn>
              <a:cxn ang="0">
                <a:pos x="330" y="144"/>
              </a:cxn>
              <a:cxn ang="0">
                <a:pos x="272" y="154"/>
              </a:cxn>
              <a:cxn ang="0">
                <a:pos x="265" y="93"/>
              </a:cxn>
              <a:cxn ang="0">
                <a:pos x="292" y="79"/>
              </a:cxn>
              <a:cxn ang="0">
                <a:pos x="301" y="88"/>
              </a:cxn>
              <a:cxn ang="0">
                <a:pos x="283" y="97"/>
              </a:cxn>
              <a:cxn ang="0">
                <a:pos x="272" y="132"/>
              </a:cxn>
              <a:cxn ang="0">
                <a:pos x="324" y="126"/>
              </a:cxn>
              <a:cxn ang="0">
                <a:pos x="452" y="89"/>
              </a:cxn>
              <a:cxn ang="0">
                <a:pos x="404" y="140"/>
              </a:cxn>
              <a:cxn ang="0">
                <a:pos x="359" y="1"/>
              </a:cxn>
              <a:cxn ang="0">
                <a:pos x="369" y="7"/>
              </a:cxn>
              <a:cxn ang="0">
                <a:pos x="362" y="77"/>
              </a:cxn>
              <a:cxn ang="0">
                <a:pos x="401" y="49"/>
              </a:cxn>
              <a:cxn ang="0">
                <a:pos x="372" y="87"/>
              </a:cxn>
              <a:cxn ang="0">
                <a:pos x="447" y="84"/>
              </a:cxn>
            </a:cxnLst>
            <a:rect l="0" t="0" r="r" b="b"/>
            <a:pathLst>
              <a:path w="453" h="455">
                <a:moveTo>
                  <a:pt x="124" y="396"/>
                </a:moveTo>
                <a:cubicBezTo>
                  <a:pt x="125" y="397"/>
                  <a:pt x="126" y="397"/>
                  <a:pt x="126" y="398"/>
                </a:cubicBezTo>
                <a:cubicBezTo>
                  <a:pt x="127" y="399"/>
                  <a:pt x="127" y="399"/>
                  <a:pt x="127" y="400"/>
                </a:cubicBezTo>
                <a:cubicBezTo>
                  <a:pt x="128" y="400"/>
                  <a:pt x="128" y="401"/>
                  <a:pt x="128" y="401"/>
                </a:cubicBezTo>
                <a:cubicBezTo>
                  <a:pt x="128" y="402"/>
                  <a:pt x="128" y="403"/>
                  <a:pt x="128" y="404"/>
                </a:cubicBezTo>
                <a:cubicBezTo>
                  <a:pt x="128" y="404"/>
                  <a:pt x="128" y="406"/>
                  <a:pt x="127" y="409"/>
                </a:cubicBezTo>
                <a:cubicBezTo>
                  <a:pt x="127" y="411"/>
                  <a:pt x="126" y="414"/>
                  <a:pt x="125" y="417"/>
                </a:cubicBezTo>
                <a:cubicBezTo>
                  <a:pt x="123" y="421"/>
                  <a:pt x="122" y="424"/>
                  <a:pt x="119" y="427"/>
                </a:cubicBezTo>
                <a:cubicBezTo>
                  <a:pt x="117" y="431"/>
                  <a:pt x="114" y="435"/>
                  <a:pt x="111" y="438"/>
                </a:cubicBezTo>
                <a:cubicBezTo>
                  <a:pt x="104" y="444"/>
                  <a:pt x="98" y="449"/>
                  <a:pt x="91" y="451"/>
                </a:cubicBezTo>
                <a:cubicBezTo>
                  <a:pt x="84" y="454"/>
                  <a:pt x="77" y="455"/>
                  <a:pt x="70" y="455"/>
                </a:cubicBezTo>
                <a:cubicBezTo>
                  <a:pt x="62" y="454"/>
                  <a:pt x="55" y="452"/>
                  <a:pt x="47" y="448"/>
                </a:cubicBezTo>
                <a:cubicBezTo>
                  <a:pt x="40" y="444"/>
                  <a:pt x="32" y="439"/>
                  <a:pt x="25" y="431"/>
                </a:cubicBezTo>
                <a:cubicBezTo>
                  <a:pt x="17" y="423"/>
                  <a:pt x="11" y="416"/>
                  <a:pt x="7" y="408"/>
                </a:cubicBezTo>
                <a:cubicBezTo>
                  <a:pt x="3" y="400"/>
                  <a:pt x="1" y="392"/>
                  <a:pt x="0" y="384"/>
                </a:cubicBezTo>
                <a:cubicBezTo>
                  <a:pt x="0" y="376"/>
                  <a:pt x="1" y="369"/>
                  <a:pt x="3" y="361"/>
                </a:cubicBezTo>
                <a:cubicBezTo>
                  <a:pt x="6" y="354"/>
                  <a:pt x="11" y="348"/>
                  <a:pt x="17" y="341"/>
                </a:cubicBezTo>
                <a:cubicBezTo>
                  <a:pt x="19" y="339"/>
                  <a:pt x="22" y="336"/>
                  <a:pt x="25" y="334"/>
                </a:cubicBezTo>
                <a:cubicBezTo>
                  <a:pt x="28" y="332"/>
                  <a:pt x="31" y="331"/>
                  <a:pt x="34" y="329"/>
                </a:cubicBezTo>
                <a:cubicBezTo>
                  <a:pt x="37" y="328"/>
                  <a:pt x="40" y="327"/>
                  <a:pt x="43" y="326"/>
                </a:cubicBezTo>
                <a:cubicBezTo>
                  <a:pt x="45" y="325"/>
                  <a:pt x="47" y="325"/>
                  <a:pt x="49" y="325"/>
                </a:cubicBezTo>
                <a:cubicBezTo>
                  <a:pt x="50" y="325"/>
                  <a:pt x="51" y="325"/>
                  <a:pt x="51" y="325"/>
                </a:cubicBezTo>
                <a:cubicBezTo>
                  <a:pt x="52" y="326"/>
                  <a:pt x="52" y="326"/>
                  <a:pt x="53" y="326"/>
                </a:cubicBezTo>
                <a:cubicBezTo>
                  <a:pt x="54" y="326"/>
                  <a:pt x="54" y="327"/>
                  <a:pt x="55" y="327"/>
                </a:cubicBezTo>
                <a:cubicBezTo>
                  <a:pt x="56" y="328"/>
                  <a:pt x="56" y="329"/>
                  <a:pt x="57" y="330"/>
                </a:cubicBezTo>
                <a:cubicBezTo>
                  <a:pt x="58" y="330"/>
                  <a:pt x="59" y="331"/>
                  <a:pt x="60" y="332"/>
                </a:cubicBezTo>
                <a:cubicBezTo>
                  <a:pt x="60" y="333"/>
                  <a:pt x="61" y="334"/>
                  <a:pt x="61" y="334"/>
                </a:cubicBezTo>
                <a:cubicBezTo>
                  <a:pt x="61" y="335"/>
                  <a:pt x="61" y="335"/>
                  <a:pt x="61" y="336"/>
                </a:cubicBezTo>
                <a:cubicBezTo>
                  <a:pt x="61" y="336"/>
                  <a:pt x="61" y="337"/>
                  <a:pt x="60" y="337"/>
                </a:cubicBezTo>
                <a:cubicBezTo>
                  <a:pt x="60" y="338"/>
                  <a:pt x="58" y="338"/>
                  <a:pt x="56" y="339"/>
                </a:cubicBezTo>
                <a:cubicBezTo>
                  <a:pt x="54" y="339"/>
                  <a:pt x="52" y="339"/>
                  <a:pt x="48" y="340"/>
                </a:cubicBezTo>
                <a:cubicBezTo>
                  <a:pt x="45" y="341"/>
                  <a:pt x="42" y="342"/>
                  <a:pt x="38" y="344"/>
                </a:cubicBezTo>
                <a:cubicBezTo>
                  <a:pt x="35" y="346"/>
                  <a:pt x="31" y="349"/>
                  <a:pt x="27" y="352"/>
                </a:cubicBezTo>
                <a:cubicBezTo>
                  <a:pt x="23" y="357"/>
                  <a:pt x="20" y="361"/>
                  <a:pt x="18" y="366"/>
                </a:cubicBezTo>
                <a:cubicBezTo>
                  <a:pt x="17" y="371"/>
                  <a:pt x="16" y="377"/>
                  <a:pt x="17" y="382"/>
                </a:cubicBezTo>
                <a:cubicBezTo>
                  <a:pt x="18" y="388"/>
                  <a:pt x="20" y="394"/>
                  <a:pt x="23" y="400"/>
                </a:cubicBezTo>
                <a:cubicBezTo>
                  <a:pt x="26" y="405"/>
                  <a:pt x="31" y="411"/>
                  <a:pt x="37" y="417"/>
                </a:cubicBezTo>
                <a:cubicBezTo>
                  <a:pt x="43" y="423"/>
                  <a:pt x="49" y="428"/>
                  <a:pt x="55" y="431"/>
                </a:cubicBezTo>
                <a:cubicBezTo>
                  <a:pt x="60" y="434"/>
                  <a:pt x="66" y="436"/>
                  <a:pt x="71" y="437"/>
                </a:cubicBezTo>
                <a:cubicBezTo>
                  <a:pt x="77" y="438"/>
                  <a:pt x="82" y="437"/>
                  <a:pt x="87" y="435"/>
                </a:cubicBezTo>
                <a:cubicBezTo>
                  <a:pt x="92" y="433"/>
                  <a:pt x="97" y="430"/>
                  <a:pt x="101" y="426"/>
                </a:cubicBezTo>
                <a:cubicBezTo>
                  <a:pt x="105" y="422"/>
                  <a:pt x="108" y="418"/>
                  <a:pt x="110" y="415"/>
                </a:cubicBezTo>
                <a:cubicBezTo>
                  <a:pt x="111" y="411"/>
                  <a:pt x="113" y="407"/>
                  <a:pt x="114" y="404"/>
                </a:cubicBezTo>
                <a:cubicBezTo>
                  <a:pt x="114" y="401"/>
                  <a:pt x="115" y="399"/>
                  <a:pt x="115" y="397"/>
                </a:cubicBezTo>
                <a:cubicBezTo>
                  <a:pt x="116" y="394"/>
                  <a:pt x="116" y="393"/>
                  <a:pt x="117" y="392"/>
                </a:cubicBezTo>
                <a:cubicBezTo>
                  <a:pt x="117" y="392"/>
                  <a:pt x="118" y="392"/>
                  <a:pt x="118" y="392"/>
                </a:cubicBezTo>
                <a:cubicBezTo>
                  <a:pt x="118" y="391"/>
                  <a:pt x="119" y="392"/>
                  <a:pt x="119" y="392"/>
                </a:cubicBezTo>
                <a:cubicBezTo>
                  <a:pt x="120" y="392"/>
                  <a:pt x="121" y="393"/>
                  <a:pt x="121" y="393"/>
                </a:cubicBezTo>
                <a:cubicBezTo>
                  <a:pt x="122" y="394"/>
                  <a:pt x="123" y="395"/>
                  <a:pt x="124" y="396"/>
                </a:cubicBezTo>
                <a:close/>
                <a:moveTo>
                  <a:pt x="165" y="378"/>
                </a:moveTo>
                <a:cubicBezTo>
                  <a:pt x="165" y="378"/>
                  <a:pt x="166" y="378"/>
                  <a:pt x="166" y="379"/>
                </a:cubicBezTo>
                <a:cubicBezTo>
                  <a:pt x="166" y="379"/>
                  <a:pt x="166" y="380"/>
                  <a:pt x="165" y="381"/>
                </a:cubicBezTo>
                <a:cubicBezTo>
                  <a:pt x="165" y="381"/>
                  <a:pt x="165" y="382"/>
                  <a:pt x="164" y="383"/>
                </a:cubicBezTo>
                <a:cubicBezTo>
                  <a:pt x="163" y="384"/>
                  <a:pt x="162" y="385"/>
                  <a:pt x="161" y="386"/>
                </a:cubicBezTo>
                <a:cubicBezTo>
                  <a:pt x="160" y="387"/>
                  <a:pt x="159" y="388"/>
                  <a:pt x="158" y="389"/>
                </a:cubicBezTo>
                <a:cubicBezTo>
                  <a:pt x="157" y="390"/>
                  <a:pt x="156" y="390"/>
                  <a:pt x="156" y="390"/>
                </a:cubicBezTo>
                <a:cubicBezTo>
                  <a:pt x="155" y="391"/>
                  <a:pt x="154" y="391"/>
                  <a:pt x="154" y="391"/>
                </a:cubicBezTo>
                <a:cubicBezTo>
                  <a:pt x="153" y="391"/>
                  <a:pt x="153" y="390"/>
                  <a:pt x="153" y="390"/>
                </a:cubicBezTo>
                <a:lnTo>
                  <a:pt x="63" y="301"/>
                </a:lnTo>
                <a:cubicBezTo>
                  <a:pt x="63" y="300"/>
                  <a:pt x="63" y="300"/>
                  <a:pt x="63" y="299"/>
                </a:cubicBezTo>
                <a:cubicBezTo>
                  <a:pt x="63" y="299"/>
                  <a:pt x="63" y="298"/>
                  <a:pt x="63" y="298"/>
                </a:cubicBezTo>
                <a:cubicBezTo>
                  <a:pt x="64" y="297"/>
                  <a:pt x="64" y="296"/>
                  <a:pt x="65" y="295"/>
                </a:cubicBezTo>
                <a:cubicBezTo>
                  <a:pt x="65" y="294"/>
                  <a:pt x="66" y="293"/>
                  <a:pt x="67" y="292"/>
                </a:cubicBezTo>
                <a:cubicBezTo>
                  <a:pt x="69" y="291"/>
                  <a:pt x="70" y="290"/>
                  <a:pt x="70" y="289"/>
                </a:cubicBezTo>
                <a:cubicBezTo>
                  <a:pt x="71" y="289"/>
                  <a:pt x="72" y="288"/>
                  <a:pt x="73" y="288"/>
                </a:cubicBezTo>
                <a:cubicBezTo>
                  <a:pt x="73" y="288"/>
                  <a:pt x="74" y="288"/>
                  <a:pt x="75" y="288"/>
                </a:cubicBezTo>
                <a:cubicBezTo>
                  <a:pt x="75" y="288"/>
                  <a:pt x="75" y="288"/>
                  <a:pt x="76" y="288"/>
                </a:cubicBezTo>
                <a:lnTo>
                  <a:pt x="165" y="378"/>
                </a:lnTo>
                <a:close/>
                <a:moveTo>
                  <a:pt x="237" y="283"/>
                </a:moveTo>
                <a:cubicBezTo>
                  <a:pt x="238" y="283"/>
                  <a:pt x="239" y="284"/>
                  <a:pt x="239" y="285"/>
                </a:cubicBezTo>
                <a:cubicBezTo>
                  <a:pt x="240" y="285"/>
                  <a:pt x="240" y="286"/>
                  <a:pt x="241" y="287"/>
                </a:cubicBezTo>
                <a:cubicBezTo>
                  <a:pt x="241" y="287"/>
                  <a:pt x="241" y="288"/>
                  <a:pt x="241" y="288"/>
                </a:cubicBezTo>
                <a:cubicBezTo>
                  <a:pt x="241" y="289"/>
                  <a:pt x="241" y="289"/>
                  <a:pt x="241" y="290"/>
                </a:cubicBezTo>
                <a:cubicBezTo>
                  <a:pt x="241" y="291"/>
                  <a:pt x="241" y="293"/>
                  <a:pt x="241" y="296"/>
                </a:cubicBezTo>
                <a:cubicBezTo>
                  <a:pt x="240" y="298"/>
                  <a:pt x="239" y="301"/>
                  <a:pt x="238" y="304"/>
                </a:cubicBezTo>
                <a:cubicBezTo>
                  <a:pt x="236" y="307"/>
                  <a:pt x="235" y="311"/>
                  <a:pt x="232" y="314"/>
                </a:cubicBezTo>
                <a:cubicBezTo>
                  <a:pt x="230" y="318"/>
                  <a:pt x="227" y="321"/>
                  <a:pt x="224" y="325"/>
                </a:cubicBezTo>
                <a:cubicBezTo>
                  <a:pt x="218" y="331"/>
                  <a:pt x="211" y="335"/>
                  <a:pt x="204" y="338"/>
                </a:cubicBezTo>
                <a:cubicBezTo>
                  <a:pt x="197" y="341"/>
                  <a:pt x="190" y="342"/>
                  <a:pt x="183" y="342"/>
                </a:cubicBezTo>
                <a:cubicBezTo>
                  <a:pt x="176" y="341"/>
                  <a:pt x="168" y="339"/>
                  <a:pt x="161" y="335"/>
                </a:cubicBezTo>
                <a:cubicBezTo>
                  <a:pt x="153" y="331"/>
                  <a:pt x="145" y="326"/>
                  <a:pt x="138" y="318"/>
                </a:cubicBezTo>
                <a:cubicBezTo>
                  <a:pt x="130" y="310"/>
                  <a:pt x="124" y="302"/>
                  <a:pt x="120" y="294"/>
                </a:cubicBezTo>
                <a:cubicBezTo>
                  <a:pt x="116" y="286"/>
                  <a:pt x="114" y="279"/>
                  <a:pt x="113" y="271"/>
                </a:cubicBezTo>
                <a:cubicBezTo>
                  <a:pt x="113" y="263"/>
                  <a:pt x="114" y="255"/>
                  <a:pt x="117" y="248"/>
                </a:cubicBezTo>
                <a:cubicBezTo>
                  <a:pt x="119" y="241"/>
                  <a:pt x="124" y="234"/>
                  <a:pt x="130" y="228"/>
                </a:cubicBezTo>
                <a:cubicBezTo>
                  <a:pt x="133" y="226"/>
                  <a:pt x="135" y="223"/>
                  <a:pt x="138" y="221"/>
                </a:cubicBezTo>
                <a:cubicBezTo>
                  <a:pt x="141" y="219"/>
                  <a:pt x="144" y="218"/>
                  <a:pt x="147" y="216"/>
                </a:cubicBezTo>
                <a:cubicBezTo>
                  <a:pt x="150" y="215"/>
                  <a:pt x="153" y="214"/>
                  <a:pt x="156" y="213"/>
                </a:cubicBezTo>
                <a:cubicBezTo>
                  <a:pt x="158" y="212"/>
                  <a:pt x="160" y="212"/>
                  <a:pt x="162" y="212"/>
                </a:cubicBezTo>
                <a:cubicBezTo>
                  <a:pt x="163" y="212"/>
                  <a:pt x="164" y="212"/>
                  <a:pt x="164" y="212"/>
                </a:cubicBezTo>
                <a:cubicBezTo>
                  <a:pt x="165" y="212"/>
                  <a:pt x="166" y="213"/>
                  <a:pt x="166" y="213"/>
                </a:cubicBezTo>
                <a:cubicBezTo>
                  <a:pt x="167" y="213"/>
                  <a:pt x="167" y="214"/>
                  <a:pt x="168" y="214"/>
                </a:cubicBezTo>
                <a:cubicBezTo>
                  <a:pt x="169" y="215"/>
                  <a:pt x="170" y="216"/>
                  <a:pt x="170" y="216"/>
                </a:cubicBezTo>
                <a:cubicBezTo>
                  <a:pt x="171" y="217"/>
                  <a:pt x="172" y="218"/>
                  <a:pt x="173" y="219"/>
                </a:cubicBezTo>
                <a:cubicBezTo>
                  <a:pt x="173" y="220"/>
                  <a:pt x="174" y="220"/>
                  <a:pt x="174" y="221"/>
                </a:cubicBezTo>
                <a:cubicBezTo>
                  <a:pt x="174" y="222"/>
                  <a:pt x="174" y="222"/>
                  <a:pt x="174" y="223"/>
                </a:cubicBezTo>
                <a:cubicBezTo>
                  <a:pt x="174" y="223"/>
                  <a:pt x="174" y="224"/>
                  <a:pt x="174" y="224"/>
                </a:cubicBezTo>
                <a:cubicBezTo>
                  <a:pt x="173" y="225"/>
                  <a:pt x="172" y="225"/>
                  <a:pt x="169" y="226"/>
                </a:cubicBezTo>
                <a:cubicBezTo>
                  <a:pt x="167" y="226"/>
                  <a:pt x="165" y="226"/>
                  <a:pt x="162" y="227"/>
                </a:cubicBezTo>
                <a:cubicBezTo>
                  <a:pt x="159" y="228"/>
                  <a:pt x="155" y="229"/>
                  <a:pt x="152" y="231"/>
                </a:cubicBezTo>
                <a:cubicBezTo>
                  <a:pt x="148" y="233"/>
                  <a:pt x="144" y="236"/>
                  <a:pt x="140" y="239"/>
                </a:cubicBezTo>
                <a:cubicBezTo>
                  <a:pt x="136" y="243"/>
                  <a:pt x="133" y="248"/>
                  <a:pt x="132" y="253"/>
                </a:cubicBezTo>
                <a:cubicBezTo>
                  <a:pt x="130" y="258"/>
                  <a:pt x="129" y="263"/>
                  <a:pt x="130" y="269"/>
                </a:cubicBezTo>
                <a:cubicBezTo>
                  <a:pt x="131" y="275"/>
                  <a:pt x="133" y="280"/>
                  <a:pt x="136" y="286"/>
                </a:cubicBezTo>
                <a:cubicBezTo>
                  <a:pt x="140" y="292"/>
                  <a:pt x="144" y="298"/>
                  <a:pt x="150" y="304"/>
                </a:cubicBezTo>
                <a:cubicBezTo>
                  <a:pt x="156" y="310"/>
                  <a:pt x="162" y="315"/>
                  <a:pt x="168" y="318"/>
                </a:cubicBezTo>
                <a:cubicBezTo>
                  <a:pt x="174" y="321"/>
                  <a:pt x="179" y="323"/>
                  <a:pt x="185" y="324"/>
                </a:cubicBezTo>
                <a:cubicBezTo>
                  <a:pt x="190" y="324"/>
                  <a:pt x="195" y="324"/>
                  <a:pt x="200" y="322"/>
                </a:cubicBezTo>
                <a:cubicBezTo>
                  <a:pt x="205" y="320"/>
                  <a:pt x="210" y="317"/>
                  <a:pt x="214" y="312"/>
                </a:cubicBezTo>
                <a:cubicBezTo>
                  <a:pt x="218" y="309"/>
                  <a:pt x="221" y="305"/>
                  <a:pt x="223" y="301"/>
                </a:cubicBezTo>
                <a:cubicBezTo>
                  <a:pt x="225" y="298"/>
                  <a:pt x="226" y="294"/>
                  <a:pt x="227" y="291"/>
                </a:cubicBezTo>
                <a:cubicBezTo>
                  <a:pt x="228" y="288"/>
                  <a:pt x="228" y="286"/>
                  <a:pt x="228" y="283"/>
                </a:cubicBezTo>
                <a:cubicBezTo>
                  <a:pt x="229" y="281"/>
                  <a:pt x="229" y="280"/>
                  <a:pt x="230" y="279"/>
                </a:cubicBezTo>
                <a:cubicBezTo>
                  <a:pt x="230" y="279"/>
                  <a:pt x="231" y="279"/>
                  <a:pt x="231" y="278"/>
                </a:cubicBezTo>
                <a:cubicBezTo>
                  <a:pt x="231" y="278"/>
                  <a:pt x="232" y="278"/>
                  <a:pt x="233" y="279"/>
                </a:cubicBezTo>
                <a:cubicBezTo>
                  <a:pt x="233" y="279"/>
                  <a:pt x="234" y="279"/>
                  <a:pt x="235" y="280"/>
                </a:cubicBezTo>
                <a:cubicBezTo>
                  <a:pt x="235" y="281"/>
                  <a:pt x="236" y="282"/>
                  <a:pt x="237" y="283"/>
                </a:cubicBezTo>
                <a:close/>
                <a:moveTo>
                  <a:pt x="314" y="222"/>
                </a:moveTo>
                <a:cubicBezTo>
                  <a:pt x="315" y="223"/>
                  <a:pt x="316" y="224"/>
                  <a:pt x="316" y="224"/>
                </a:cubicBezTo>
                <a:cubicBezTo>
                  <a:pt x="317" y="225"/>
                  <a:pt x="317" y="226"/>
                  <a:pt x="317" y="226"/>
                </a:cubicBezTo>
                <a:cubicBezTo>
                  <a:pt x="318" y="227"/>
                  <a:pt x="318" y="228"/>
                  <a:pt x="318" y="228"/>
                </a:cubicBezTo>
                <a:cubicBezTo>
                  <a:pt x="317" y="229"/>
                  <a:pt x="317" y="229"/>
                  <a:pt x="317" y="229"/>
                </a:cubicBezTo>
                <a:lnTo>
                  <a:pt x="272" y="274"/>
                </a:lnTo>
                <a:cubicBezTo>
                  <a:pt x="271" y="275"/>
                  <a:pt x="270" y="276"/>
                  <a:pt x="268" y="276"/>
                </a:cubicBezTo>
                <a:cubicBezTo>
                  <a:pt x="266" y="276"/>
                  <a:pt x="264" y="276"/>
                  <a:pt x="263" y="274"/>
                </a:cubicBezTo>
                <a:lnTo>
                  <a:pt x="180" y="191"/>
                </a:lnTo>
                <a:cubicBezTo>
                  <a:pt x="178" y="189"/>
                  <a:pt x="177" y="187"/>
                  <a:pt x="177" y="185"/>
                </a:cubicBezTo>
                <a:cubicBezTo>
                  <a:pt x="178" y="184"/>
                  <a:pt x="178" y="182"/>
                  <a:pt x="179" y="181"/>
                </a:cubicBezTo>
                <a:lnTo>
                  <a:pt x="223" y="137"/>
                </a:lnTo>
                <a:cubicBezTo>
                  <a:pt x="224" y="137"/>
                  <a:pt x="224" y="136"/>
                  <a:pt x="225" y="136"/>
                </a:cubicBezTo>
                <a:cubicBezTo>
                  <a:pt x="225" y="136"/>
                  <a:pt x="226" y="136"/>
                  <a:pt x="226" y="136"/>
                </a:cubicBezTo>
                <a:cubicBezTo>
                  <a:pt x="227" y="137"/>
                  <a:pt x="228" y="137"/>
                  <a:pt x="229" y="138"/>
                </a:cubicBezTo>
                <a:cubicBezTo>
                  <a:pt x="229" y="138"/>
                  <a:pt x="230" y="139"/>
                  <a:pt x="231" y="140"/>
                </a:cubicBezTo>
                <a:cubicBezTo>
                  <a:pt x="232" y="141"/>
                  <a:pt x="233" y="142"/>
                  <a:pt x="233" y="142"/>
                </a:cubicBezTo>
                <a:cubicBezTo>
                  <a:pt x="234" y="143"/>
                  <a:pt x="234" y="144"/>
                  <a:pt x="234" y="144"/>
                </a:cubicBezTo>
                <a:cubicBezTo>
                  <a:pt x="235" y="145"/>
                  <a:pt x="235" y="145"/>
                  <a:pt x="234" y="146"/>
                </a:cubicBezTo>
                <a:cubicBezTo>
                  <a:pt x="234" y="147"/>
                  <a:pt x="234" y="147"/>
                  <a:pt x="234" y="147"/>
                </a:cubicBezTo>
                <a:lnTo>
                  <a:pt x="197" y="184"/>
                </a:lnTo>
                <a:lnTo>
                  <a:pt x="227" y="213"/>
                </a:lnTo>
                <a:lnTo>
                  <a:pt x="258" y="182"/>
                </a:lnTo>
                <a:cubicBezTo>
                  <a:pt x="258" y="181"/>
                  <a:pt x="259" y="181"/>
                  <a:pt x="259" y="181"/>
                </a:cubicBezTo>
                <a:cubicBezTo>
                  <a:pt x="260" y="181"/>
                  <a:pt x="260" y="181"/>
                  <a:pt x="261" y="181"/>
                </a:cubicBezTo>
                <a:cubicBezTo>
                  <a:pt x="261" y="181"/>
                  <a:pt x="262" y="182"/>
                  <a:pt x="263" y="182"/>
                </a:cubicBezTo>
                <a:cubicBezTo>
                  <a:pt x="264" y="183"/>
                  <a:pt x="264" y="183"/>
                  <a:pt x="265" y="184"/>
                </a:cubicBezTo>
                <a:cubicBezTo>
                  <a:pt x="266" y="185"/>
                  <a:pt x="267" y="186"/>
                  <a:pt x="267" y="187"/>
                </a:cubicBezTo>
                <a:cubicBezTo>
                  <a:pt x="268" y="187"/>
                  <a:pt x="268" y="188"/>
                  <a:pt x="268" y="189"/>
                </a:cubicBezTo>
                <a:cubicBezTo>
                  <a:pt x="269" y="189"/>
                  <a:pt x="269" y="190"/>
                  <a:pt x="268" y="190"/>
                </a:cubicBezTo>
                <a:cubicBezTo>
                  <a:pt x="268" y="191"/>
                  <a:pt x="268" y="191"/>
                  <a:pt x="268" y="192"/>
                </a:cubicBezTo>
                <a:lnTo>
                  <a:pt x="236" y="223"/>
                </a:lnTo>
                <a:lnTo>
                  <a:pt x="270" y="256"/>
                </a:lnTo>
                <a:lnTo>
                  <a:pt x="307" y="219"/>
                </a:lnTo>
                <a:cubicBezTo>
                  <a:pt x="307" y="219"/>
                  <a:pt x="307" y="219"/>
                  <a:pt x="308" y="218"/>
                </a:cubicBezTo>
                <a:cubicBezTo>
                  <a:pt x="308" y="218"/>
                  <a:pt x="309" y="218"/>
                  <a:pt x="310" y="219"/>
                </a:cubicBezTo>
                <a:cubicBezTo>
                  <a:pt x="310" y="219"/>
                  <a:pt x="311" y="219"/>
                  <a:pt x="312" y="220"/>
                </a:cubicBezTo>
                <a:cubicBezTo>
                  <a:pt x="312" y="220"/>
                  <a:pt x="313" y="221"/>
                  <a:pt x="314" y="222"/>
                </a:cubicBezTo>
                <a:close/>
                <a:moveTo>
                  <a:pt x="359" y="135"/>
                </a:moveTo>
                <a:cubicBezTo>
                  <a:pt x="364" y="139"/>
                  <a:pt x="367" y="144"/>
                  <a:pt x="369" y="149"/>
                </a:cubicBezTo>
                <a:cubicBezTo>
                  <a:pt x="370" y="154"/>
                  <a:pt x="371" y="159"/>
                  <a:pt x="371" y="164"/>
                </a:cubicBezTo>
                <a:cubicBezTo>
                  <a:pt x="370" y="169"/>
                  <a:pt x="369" y="175"/>
                  <a:pt x="366" y="180"/>
                </a:cubicBezTo>
                <a:cubicBezTo>
                  <a:pt x="363" y="185"/>
                  <a:pt x="360" y="189"/>
                  <a:pt x="355" y="194"/>
                </a:cubicBezTo>
                <a:cubicBezTo>
                  <a:pt x="352" y="197"/>
                  <a:pt x="349" y="200"/>
                  <a:pt x="346" y="202"/>
                </a:cubicBezTo>
                <a:cubicBezTo>
                  <a:pt x="343" y="204"/>
                  <a:pt x="340" y="206"/>
                  <a:pt x="337" y="207"/>
                </a:cubicBezTo>
                <a:cubicBezTo>
                  <a:pt x="334" y="208"/>
                  <a:pt x="331" y="209"/>
                  <a:pt x="329" y="210"/>
                </a:cubicBezTo>
                <a:cubicBezTo>
                  <a:pt x="327" y="210"/>
                  <a:pt x="325" y="211"/>
                  <a:pt x="324" y="211"/>
                </a:cubicBezTo>
                <a:cubicBezTo>
                  <a:pt x="323" y="211"/>
                  <a:pt x="322" y="210"/>
                  <a:pt x="321" y="210"/>
                </a:cubicBezTo>
                <a:cubicBezTo>
                  <a:pt x="320" y="209"/>
                  <a:pt x="318" y="208"/>
                  <a:pt x="317" y="206"/>
                </a:cubicBezTo>
                <a:cubicBezTo>
                  <a:pt x="316" y="205"/>
                  <a:pt x="315" y="205"/>
                  <a:pt x="314" y="204"/>
                </a:cubicBezTo>
                <a:cubicBezTo>
                  <a:pt x="314" y="203"/>
                  <a:pt x="313" y="202"/>
                  <a:pt x="313" y="202"/>
                </a:cubicBezTo>
                <a:cubicBezTo>
                  <a:pt x="313" y="201"/>
                  <a:pt x="313" y="200"/>
                  <a:pt x="313" y="200"/>
                </a:cubicBezTo>
                <a:cubicBezTo>
                  <a:pt x="313" y="200"/>
                  <a:pt x="313" y="199"/>
                  <a:pt x="314" y="199"/>
                </a:cubicBezTo>
                <a:cubicBezTo>
                  <a:pt x="314" y="198"/>
                  <a:pt x="316" y="198"/>
                  <a:pt x="318" y="197"/>
                </a:cubicBezTo>
                <a:cubicBezTo>
                  <a:pt x="320" y="197"/>
                  <a:pt x="322" y="196"/>
                  <a:pt x="325" y="195"/>
                </a:cubicBezTo>
                <a:cubicBezTo>
                  <a:pt x="328" y="194"/>
                  <a:pt x="331" y="193"/>
                  <a:pt x="335" y="191"/>
                </a:cubicBezTo>
                <a:cubicBezTo>
                  <a:pt x="338" y="189"/>
                  <a:pt x="342" y="186"/>
                  <a:pt x="345" y="183"/>
                </a:cubicBezTo>
                <a:cubicBezTo>
                  <a:pt x="348" y="180"/>
                  <a:pt x="350" y="177"/>
                  <a:pt x="352" y="174"/>
                </a:cubicBezTo>
                <a:cubicBezTo>
                  <a:pt x="353" y="171"/>
                  <a:pt x="354" y="168"/>
                  <a:pt x="354" y="165"/>
                </a:cubicBezTo>
                <a:cubicBezTo>
                  <a:pt x="354" y="163"/>
                  <a:pt x="354" y="160"/>
                  <a:pt x="353" y="157"/>
                </a:cubicBezTo>
                <a:cubicBezTo>
                  <a:pt x="352" y="154"/>
                  <a:pt x="350" y="152"/>
                  <a:pt x="348" y="149"/>
                </a:cubicBezTo>
                <a:cubicBezTo>
                  <a:pt x="345" y="146"/>
                  <a:pt x="342" y="145"/>
                  <a:pt x="339" y="144"/>
                </a:cubicBezTo>
                <a:cubicBezTo>
                  <a:pt x="336" y="143"/>
                  <a:pt x="333" y="143"/>
                  <a:pt x="330" y="144"/>
                </a:cubicBezTo>
                <a:cubicBezTo>
                  <a:pt x="326" y="145"/>
                  <a:pt x="323" y="145"/>
                  <a:pt x="319" y="147"/>
                </a:cubicBezTo>
                <a:cubicBezTo>
                  <a:pt x="315" y="148"/>
                  <a:pt x="312" y="150"/>
                  <a:pt x="308" y="151"/>
                </a:cubicBezTo>
                <a:cubicBezTo>
                  <a:pt x="304" y="152"/>
                  <a:pt x="300" y="154"/>
                  <a:pt x="296" y="155"/>
                </a:cubicBezTo>
                <a:cubicBezTo>
                  <a:pt x="292" y="156"/>
                  <a:pt x="288" y="156"/>
                  <a:pt x="284" y="156"/>
                </a:cubicBezTo>
                <a:cubicBezTo>
                  <a:pt x="280" y="156"/>
                  <a:pt x="276" y="155"/>
                  <a:pt x="272" y="154"/>
                </a:cubicBezTo>
                <a:cubicBezTo>
                  <a:pt x="268" y="152"/>
                  <a:pt x="264" y="150"/>
                  <a:pt x="261" y="146"/>
                </a:cubicBezTo>
                <a:cubicBezTo>
                  <a:pt x="257" y="142"/>
                  <a:pt x="254" y="138"/>
                  <a:pt x="252" y="133"/>
                </a:cubicBezTo>
                <a:cubicBezTo>
                  <a:pt x="251" y="129"/>
                  <a:pt x="250" y="124"/>
                  <a:pt x="251" y="120"/>
                </a:cubicBezTo>
                <a:cubicBezTo>
                  <a:pt x="251" y="115"/>
                  <a:pt x="252" y="111"/>
                  <a:pt x="255" y="106"/>
                </a:cubicBezTo>
                <a:cubicBezTo>
                  <a:pt x="257" y="102"/>
                  <a:pt x="260" y="97"/>
                  <a:pt x="265" y="93"/>
                </a:cubicBezTo>
                <a:cubicBezTo>
                  <a:pt x="267" y="91"/>
                  <a:pt x="269" y="89"/>
                  <a:pt x="271" y="88"/>
                </a:cubicBezTo>
                <a:cubicBezTo>
                  <a:pt x="274" y="86"/>
                  <a:pt x="276" y="84"/>
                  <a:pt x="279" y="83"/>
                </a:cubicBezTo>
                <a:cubicBezTo>
                  <a:pt x="281" y="82"/>
                  <a:pt x="283" y="81"/>
                  <a:pt x="286" y="80"/>
                </a:cubicBezTo>
                <a:cubicBezTo>
                  <a:pt x="288" y="80"/>
                  <a:pt x="289" y="79"/>
                  <a:pt x="290" y="79"/>
                </a:cubicBezTo>
                <a:cubicBezTo>
                  <a:pt x="291" y="79"/>
                  <a:pt x="292" y="79"/>
                  <a:pt x="292" y="79"/>
                </a:cubicBezTo>
                <a:cubicBezTo>
                  <a:pt x="293" y="79"/>
                  <a:pt x="293" y="80"/>
                  <a:pt x="293" y="80"/>
                </a:cubicBezTo>
                <a:cubicBezTo>
                  <a:pt x="294" y="80"/>
                  <a:pt x="295" y="81"/>
                  <a:pt x="295" y="81"/>
                </a:cubicBezTo>
                <a:cubicBezTo>
                  <a:pt x="296" y="82"/>
                  <a:pt x="297" y="82"/>
                  <a:pt x="297" y="83"/>
                </a:cubicBezTo>
                <a:cubicBezTo>
                  <a:pt x="298" y="84"/>
                  <a:pt x="299" y="85"/>
                  <a:pt x="300" y="86"/>
                </a:cubicBezTo>
                <a:cubicBezTo>
                  <a:pt x="300" y="87"/>
                  <a:pt x="301" y="87"/>
                  <a:pt x="301" y="88"/>
                </a:cubicBezTo>
                <a:cubicBezTo>
                  <a:pt x="301" y="88"/>
                  <a:pt x="301" y="89"/>
                  <a:pt x="301" y="89"/>
                </a:cubicBezTo>
                <a:cubicBezTo>
                  <a:pt x="301" y="90"/>
                  <a:pt x="301" y="90"/>
                  <a:pt x="301" y="91"/>
                </a:cubicBezTo>
                <a:cubicBezTo>
                  <a:pt x="300" y="91"/>
                  <a:pt x="299" y="92"/>
                  <a:pt x="297" y="92"/>
                </a:cubicBezTo>
                <a:cubicBezTo>
                  <a:pt x="296" y="93"/>
                  <a:pt x="293" y="93"/>
                  <a:pt x="291" y="94"/>
                </a:cubicBezTo>
                <a:cubicBezTo>
                  <a:pt x="289" y="95"/>
                  <a:pt x="286" y="96"/>
                  <a:pt x="283" y="97"/>
                </a:cubicBezTo>
                <a:cubicBezTo>
                  <a:pt x="280" y="99"/>
                  <a:pt x="277" y="101"/>
                  <a:pt x="274" y="104"/>
                </a:cubicBezTo>
                <a:cubicBezTo>
                  <a:pt x="272" y="107"/>
                  <a:pt x="270" y="109"/>
                  <a:pt x="269" y="112"/>
                </a:cubicBezTo>
                <a:cubicBezTo>
                  <a:pt x="267" y="114"/>
                  <a:pt x="267" y="117"/>
                  <a:pt x="267" y="119"/>
                </a:cubicBezTo>
                <a:cubicBezTo>
                  <a:pt x="267" y="122"/>
                  <a:pt x="267" y="124"/>
                  <a:pt x="268" y="126"/>
                </a:cubicBezTo>
                <a:cubicBezTo>
                  <a:pt x="269" y="128"/>
                  <a:pt x="270" y="130"/>
                  <a:pt x="272" y="132"/>
                </a:cubicBezTo>
                <a:cubicBezTo>
                  <a:pt x="275" y="135"/>
                  <a:pt x="277" y="136"/>
                  <a:pt x="281" y="137"/>
                </a:cubicBezTo>
                <a:cubicBezTo>
                  <a:pt x="284" y="138"/>
                  <a:pt x="287" y="138"/>
                  <a:pt x="290" y="137"/>
                </a:cubicBezTo>
                <a:cubicBezTo>
                  <a:pt x="294" y="137"/>
                  <a:pt x="297" y="136"/>
                  <a:pt x="301" y="134"/>
                </a:cubicBezTo>
                <a:cubicBezTo>
                  <a:pt x="305" y="133"/>
                  <a:pt x="309" y="132"/>
                  <a:pt x="312" y="130"/>
                </a:cubicBezTo>
                <a:cubicBezTo>
                  <a:pt x="316" y="129"/>
                  <a:pt x="320" y="128"/>
                  <a:pt x="324" y="126"/>
                </a:cubicBezTo>
                <a:cubicBezTo>
                  <a:pt x="328" y="125"/>
                  <a:pt x="332" y="125"/>
                  <a:pt x="336" y="125"/>
                </a:cubicBezTo>
                <a:cubicBezTo>
                  <a:pt x="340" y="125"/>
                  <a:pt x="344" y="126"/>
                  <a:pt x="348" y="127"/>
                </a:cubicBezTo>
                <a:cubicBezTo>
                  <a:pt x="352" y="129"/>
                  <a:pt x="356" y="131"/>
                  <a:pt x="359" y="135"/>
                </a:cubicBezTo>
                <a:close/>
                <a:moveTo>
                  <a:pt x="450" y="86"/>
                </a:moveTo>
                <a:cubicBezTo>
                  <a:pt x="451" y="87"/>
                  <a:pt x="452" y="88"/>
                  <a:pt x="452" y="89"/>
                </a:cubicBezTo>
                <a:cubicBezTo>
                  <a:pt x="453" y="89"/>
                  <a:pt x="453" y="90"/>
                  <a:pt x="453" y="91"/>
                </a:cubicBezTo>
                <a:cubicBezTo>
                  <a:pt x="453" y="91"/>
                  <a:pt x="453" y="92"/>
                  <a:pt x="453" y="92"/>
                </a:cubicBezTo>
                <a:cubicBezTo>
                  <a:pt x="453" y="93"/>
                  <a:pt x="453" y="93"/>
                  <a:pt x="453" y="94"/>
                </a:cubicBezTo>
                <a:lnTo>
                  <a:pt x="408" y="138"/>
                </a:lnTo>
                <a:cubicBezTo>
                  <a:pt x="407" y="139"/>
                  <a:pt x="406" y="140"/>
                  <a:pt x="404" y="140"/>
                </a:cubicBezTo>
                <a:cubicBezTo>
                  <a:pt x="402" y="141"/>
                  <a:pt x="400" y="140"/>
                  <a:pt x="398" y="138"/>
                </a:cubicBezTo>
                <a:lnTo>
                  <a:pt x="316" y="55"/>
                </a:lnTo>
                <a:cubicBezTo>
                  <a:pt x="314" y="53"/>
                  <a:pt x="313" y="51"/>
                  <a:pt x="313" y="50"/>
                </a:cubicBezTo>
                <a:cubicBezTo>
                  <a:pt x="313" y="48"/>
                  <a:pt x="314" y="46"/>
                  <a:pt x="315" y="45"/>
                </a:cubicBezTo>
                <a:lnTo>
                  <a:pt x="359" y="1"/>
                </a:lnTo>
                <a:cubicBezTo>
                  <a:pt x="360" y="1"/>
                  <a:pt x="360" y="1"/>
                  <a:pt x="361" y="1"/>
                </a:cubicBezTo>
                <a:cubicBezTo>
                  <a:pt x="361" y="0"/>
                  <a:pt x="362" y="0"/>
                  <a:pt x="362" y="1"/>
                </a:cubicBezTo>
                <a:cubicBezTo>
                  <a:pt x="363" y="1"/>
                  <a:pt x="364" y="1"/>
                  <a:pt x="364" y="2"/>
                </a:cubicBezTo>
                <a:cubicBezTo>
                  <a:pt x="365" y="2"/>
                  <a:pt x="366" y="3"/>
                  <a:pt x="367" y="4"/>
                </a:cubicBezTo>
                <a:cubicBezTo>
                  <a:pt x="368" y="5"/>
                  <a:pt x="368" y="6"/>
                  <a:pt x="369" y="7"/>
                </a:cubicBezTo>
                <a:cubicBezTo>
                  <a:pt x="369" y="7"/>
                  <a:pt x="370" y="8"/>
                  <a:pt x="370" y="9"/>
                </a:cubicBezTo>
                <a:cubicBezTo>
                  <a:pt x="370" y="9"/>
                  <a:pt x="370" y="10"/>
                  <a:pt x="370" y="10"/>
                </a:cubicBezTo>
                <a:cubicBezTo>
                  <a:pt x="370" y="11"/>
                  <a:pt x="370" y="11"/>
                  <a:pt x="369" y="12"/>
                </a:cubicBezTo>
                <a:lnTo>
                  <a:pt x="333" y="48"/>
                </a:lnTo>
                <a:lnTo>
                  <a:pt x="362" y="77"/>
                </a:lnTo>
                <a:lnTo>
                  <a:pt x="393" y="46"/>
                </a:lnTo>
                <a:cubicBezTo>
                  <a:pt x="394" y="46"/>
                  <a:pt x="394" y="45"/>
                  <a:pt x="395" y="45"/>
                </a:cubicBezTo>
                <a:cubicBezTo>
                  <a:pt x="395" y="45"/>
                  <a:pt x="396" y="45"/>
                  <a:pt x="396" y="45"/>
                </a:cubicBezTo>
                <a:cubicBezTo>
                  <a:pt x="397" y="45"/>
                  <a:pt x="398" y="46"/>
                  <a:pt x="399" y="46"/>
                </a:cubicBezTo>
                <a:cubicBezTo>
                  <a:pt x="399" y="47"/>
                  <a:pt x="400" y="48"/>
                  <a:pt x="401" y="49"/>
                </a:cubicBezTo>
                <a:cubicBezTo>
                  <a:pt x="402" y="49"/>
                  <a:pt x="403" y="50"/>
                  <a:pt x="403" y="51"/>
                </a:cubicBezTo>
                <a:cubicBezTo>
                  <a:pt x="404" y="52"/>
                  <a:pt x="404" y="52"/>
                  <a:pt x="404" y="53"/>
                </a:cubicBezTo>
                <a:cubicBezTo>
                  <a:pt x="404" y="54"/>
                  <a:pt x="404" y="54"/>
                  <a:pt x="404" y="55"/>
                </a:cubicBezTo>
                <a:cubicBezTo>
                  <a:pt x="404" y="55"/>
                  <a:pt x="404" y="55"/>
                  <a:pt x="403" y="56"/>
                </a:cubicBezTo>
                <a:lnTo>
                  <a:pt x="372" y="87"/>
                </a:lnTo>
                <a:lnTo>
                  <a:pt x="406" y="120"/>
                </a:lnTo>
                <a:lnTo>
                  <a:pt x="442" y="83"/>
                </a:lnTo>
                <a:cubicBezTo>
                  <a:pt x="443" y="83"/>
                  <a:pt x="443" y="83"/>
                  <a:pt x="444" y="83"/>
                </a:cubicBezTo>
                <a:cubicBezTo>
                  <a:pt x="444" y="83"/>
                  <a:pt x="445" y="83"/>
                  <a:pt x="445" y="83"/>
                </a:cubicBezTo>
                <a:cubicBezTo>
                  <a:pt x="446" y="83"/>
                  <a:pt x="447" y="83"/>
                  <a:pt x="447" y="84"/>
                </a:cubicBezTo>
                <a:cubicBezTo>
                  <a:pt x="448" y="84"/>
                  <a:pt x="449" y="85"/>
                  <a:pt x="450" y="8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59" name="Freeform 135"/>
          <p:cNvSpPr>
            <a:spLocks noEditPoints="1"/>
          </p:cNvSpPr>
          <p:nvPr/>
        </p:nvSpPr>
        <p:spPr bwMode="auto">
          <a:xfrm>
            <a:off x="3860901" y="5172349"/>
            <a:ext cx="392384" cy="386816"/>
          </a:xfrm>
          <a:custGeom>
            <a:avLst/>
            <a:gdLst/>
            <a:ahLst/>
            <a:cxnLst>
              <a:cxn ang="0">
                <a:pos x="129" y="488"/>
              </a:cxn>
              <a:cxn ang="0">
                <a:pos x="120" y="514"/>
              </a:cxn>
              <a:cxn ang="0">
                <a:pos x="48" y="535"/>
              </a:cxn>
              <a:cxn ang="0">
                <a:pos x="4" y="448"/>
              </a:cxn>
              <a:cxn ang="0">
                <a:pos x="44" y="413"/>
              </a:cxn>
              <a:cxn ang="0">
                <a:pos x="56" y="414"/>
              </a:cxn>
              <a:cxn ang="0">
                <a:pos x="62" y="423"/>
              </a:cxn>
              <a:cxn ang="0">
                <a:pos x="39" y="431"/>
              </a:cxn>
              <a:cxn ang="0">
                <a:pos x="24" y="486"/>
              </a:cxn>
              <a:cxn ang="0">
                <a:pos x="88" y="522"/>
              </a:cxn>
              <a:cxn ang="0">
                <a:pos x="116" y="483"/>
              </a:cxn>
              <a:cxn ang="0">
                <a:pos x="122" y="480"/>
              </a:cxn>
              <a:cxn ang="0">
                <a:pos x="166" y="467"/>
              </a:cxn>
              <a:cxn ang="0">
                <a:pos x="157" y="477"/>
              </a:cxn>
              <a:cxn ang="0">
                <a:pos x="64" y="386"/>
              </a:cxn>
              <a:cxn ang="0">
                <a:pos x="71" y="376"/>
              </a:cxn>
              <a:cxn ang="0">
                <a:pos x="166" y="464"/>
              </a:cxn>
              <a:cxn ang="0">
                <a:pos x="231" y="397"/>
              </a:cxn>
              <a:cxn ang="0">
                <a:pos x="184" y="439"/>
              </a:cxn>
              <a:cxn ang="0">
                <a:pos x="122" y="326"/>
              </a:cxn>
              <a:cxn ang="0">
                <a:pos x="213" y="325"/>
              </a:cxn>
              <a:cxn ang="0">
                <a:pos x="150" y="324"/>
              </a:cxn>
              <a:cxn ang="0">
                <a:pos x="204" y="409"/>
              </a:cxn>
              <a:cxn ang="0">
                <a:pos x="201" y="339"/>
              </a:cxn>
              <a:cxn ang="0">
                <a:pos x="330" y="303"/>
              </a:cxn>
              <a:cxn ang="0">
                <a:pos x="275" y="349"/>
              </a:cxn>
              <a:cxn ang="0">
                <a:pos x="236" y="212"/>
              </a:cxn>
              <a:cxn ang="0">
                <a:pos x="243" y="215"/>
              </a:cxn>
              <a:cxn ang="0">
                <a:pos x="246" y="223"/>
              </a:cxn>
              <a:cxn ang="0">
                <a:pos x="271" y="256"/>
              </a:cxn>
              <a:cxn ang="0">
                <a:pos x="280" y="262"/>
              </a:cxn>
              <a:cxn ang="0">
                <a:pos x="249" y="298"/>
              </a:cxn>
              <a:cxn ang="0">
                <a:pos x="322" y="294"/>
              </a:cxn>
              <a:cxn ang="0">
                <a:pos x="321" y="143"/>
              </a:cxn>
              <a:cxn ang="0">
                <a:pos x="295" y="174"/>
              </a:cxn>
              <a:cxn ang="0">
                <a:pos x="375" y="260"/>
              </a:cxn>
              <a:cxn ang="0">
                <a:pos x="365" y="268"/>
              </a:cxn>
              <a:cxn ang="0">
                <a:pos x="255" y="213"/>
              </a:cxn>
              <a:cxn ang="0">
                <a:pos x="247" y="207"/>
              </a:cxn>
              <a:cxn ang="0">
                <a:pos x="311" y="137"/>
              </a:cxn>
              <a:cxn ang="0">
                <a:pos x="318" y="140"/>
              </a:cxn>
              <a:cxn ang="0">
                <a:pos x="466" y="168"/>
              </a:cxn>
              <a:cxn ang="0">
                <a:pos x="411" y="213"/>
              </a:cxn>
              <a:cxn ang="0">
                <a:pos x="371" y="77"/>
              </a:cxn>
              <a:cxn ang="0">
                <a:pos x="379" y="79"/>
              </a:cxn>
              <a:cxn ang="0">
                <a:pos x="382" y="87"/>
              </a:cxn>
              <a:cxn ang="0">
                <a:pos x="407" y="120"/>
              </a:cxn>
              <a:cxn ang="0">
                <a:pos x="415" y="126"/>
              </a:cxn>
              <a:cxn ang="0">
                <a:pos x="385" y="162"/>
              </a:cxn>
              <a:cxn ang="0">
                <a:pos x="458" y="158"/>
              </a:cxn>
              <a:cxn ang="0">
                <a:pos x="584" y="72"/>
              </a:cxn>
              <a:cxn ang="0">
                <a:pos x="578" y="81"/>
              </a:cxn>
              <a:cxn ang="0">
                <a:pos x="531" y="102"/>
              </a:cxn>
              <a:cxn ang="0">
                <a:pos x="455" y="128"/>
              </a:cxn>
              <a:cxn ang="0">
                <a:pos x="411" y="41"/>
              </a:cxn>
              <a:cxn ang="0">
                <a:pos x="491" y="8"/>
              </a:cxn>
              <a:cxn ang="0">
                <a:pos x="537" y="61"/>
              </a:cxn>
              <a:cxn ang="0">
                <a:pos x="571" y="66"/>
              </a:cxn>
              <a:cxn ang="0">
                <a:pos x="502" y="39"/>
              </a:cxn>
              <a:cxn ang="0">
                <a:pos x="436" y="30"/>
              </a:cxn>
              <a:cxn ang="0">
                <a:pos x="445" y="96"/>
              </a:cxn>
              <a:cxn ang="0">
                <a:pos x="510" y="105"/>
              </a:cxn>
              <a:cxn ang="0">
                <a:pos x="502" y="39"/>
              </a:cxn>
            </a:cxnLst>
            <a:rect l="0" t="0" r="r" b="b"/>
            <a:pathLst>
              <a:path w="585" h="542">
                <a:moveTo>
                  <a:pt x="125" y="482"/>
                </a:moveTo>
                <a:cubicBezTo>
                  <a:pt x="126" y="483"/>
                  <a:pt x="127" y="484"/>
                  <a:pt x="127" y="485"/>
                </a:cubicBezTo>
                <a:cubicBezTo>
                  <a:pt x="128" y="485"/>
                  <a:pt x="128" y="486"/>
                  <a:pt x="128" y="486"/>
                </a:cubicBezTo>
                <a:cubicBezTo>
                  <a:pt x="129" y="487"/>
                  <a:pt x="129" y="487"/>
                  <a:pt x="129" y="488"/>
                </a:cubicBezTo>
                <a:cubicBezTo>
                  <a:pt x="129" y="488"/>
                  <a:pt x="129" y="489"/>
                  <a:pt x="129" y="490"/>
                </a:cubicBezTo>
                <a:cubicBezTo>
                  <a:pt x="129" y="491"/>
                  <a:pt x="129" y="493"/>
                  <a:pt x="128" y="495"/>
                </a:cubicBezTo>
                <a:cubicBezTo>
                  <a:pt x="128" y="498"/>
                  <a:pt x="127" y="501"/>
                  <a:pt x="126" y="504"/>
                </a:cubicBezTo>
                <a:cubicBezTo>
                  <a:pt x="124" y="507"/>
                  <a:pt x="122" y="511"/>
                  <a:pt x="120" y="514"/>
                </a:cubicBezTo>
                <a:cubicBezTo>
                  <a:pt x="118" y="518"/>
                  <a:pt x="115" y="521"/>
                  <a:pt x="111" y="525"/>
                </a:cubicBezTo>
                <a:cubicBezTo>
                  <a:pt x="105" y="531"/>
                  <a:pt x="99" y="535"/>
                  <a:pt x="92" y="538"/>
                </a:cubicBezTo>
                <a:cubicBezTo>
                  <a:pt x="85" y="541"/>
                  <a:pt x="78" y="542"/>
                  <a:pt x="71" y="542"/>
                </a:cubicBezTo>
                <a:cubicBezTo>
                  <a:pt x="63" y="541"/>
                  <a:pt x="56" y="539"/>
                  <a:pt x="48" y="535"/>
                </a:cubicBezTo>
                <a:cubicBezTo>
                  <a:pt x="41" y="531"/>
                  <a:pt x="33" y="525"/>
                  <a:pt x="26" y="518"/>
                </a:cubicBezTo>
                <a:cubicBezTo>
                  <a:pt x="18" y="510"/>
                  <a:pt x="12" y="502"/>
                  <a:pt x="8" y="494"/>
                </a:cubicBezTo>
                <a:cubicBezTo>
                  <a:pt x="4" y="486"/>
                  <a:pt x="2" y="478"/>
                  <a:pt x="1" y="470"/>
                </a:cubicBezTo>
                <a:cubicBezTo>
                  <a:pt x="0" y="463"/>
                  <a:pt x="2" y="455"/>
                  <a:pt x="4" y="448"/>
                </a:cubicBezTo>
                <a:cubicBezTo>
                  <a:pt x="7" y="441"/>
                  <a:pt x="12" y="434"/>
                  <a:pt x="18" y="428"/>
                </a:cubicBezTo>
                <a:cubicBezTo>
                  <a:pt x="20" y="425"/>
                  <a:pt x="23" y="423"/>
                  <a:pt x="26" y="421"/>
                </a:cubicBezTo>
                <a:cubicBezTo>
                  <a:pt x="29" y="419"/>
                  <a:pt x="32" y="417"/>
                  <a:pt x="35" y="416"/>
                </a:cubicBezTo>
                <a:cubicBezTo>
                  <a:pt x="38" y="414"/>
                  <a:pt x="41" y="413"/>
                  <a:pt x="44" y="413"/>
                </a:cubicBezTo>
                <a:cubicBezTo>
                  <a:pt x="46" y="412"/>
                  <a:pt x="48" y="412"/>
                  <a:pt x="50" y="412"/>
                </a:cubicBezTo>
                <a:cubicBezTo>
                  <a:pt x="51" y="412"/>
                  <a:pt x="52" y="412"/>
                  <a:pt x="52" y="412"/>
                </a:cubicBezTo>
                <a:cubicBezTo>
                  <a:pt x="53" y="412"/>
                  <a:pt x="53" y="412"/>
                  <a:pt x="54" y="413"/>
                </a:cubicBezTo>
                <a:cubicBezTo>
                  <a:pt x="55" y="413"/>
                  <a:pt x="55" y="413"/>
                  <a:pt x="56" y="414"/>
                </a:cubicBezTo>
                <a:cubicBezTo>
                  <a:pt x="57" y="415"/>
                  <a:pt x="57" y="415"/>
                  <a:pt x="58" y="416"/>
                </a:cubicBezTo>
                <a:cubicBezTo>
                  <a:pt x="59" y="417"/>
                  <a:pt x="60" y="418"/>
                  <a:pt x="61" y="419"/>
                </a:cubicBezTo>
                <a:cubicBezTo>
                  <a:pt x="61" y="420"/>
                  <a:pt x="61" y="420"/>
                  <a:pt x="62" y="421"/>
                </a:cubicBezTo>
                <a:cubicBezTo>
                  <a:pt x="62" y="422"/>
                  <a:pt x="62" y="422"/>
                  <a:pt x="62" y="423"/>
                </a:cubicBezTo>
                <a:cubicBezTo>
                  <a:pt x="62" y="423"/>
                  <a:pt x="62" y="423"/>
                  <a:pt x="61" y="424"/>
                </a:cubicBezTo>
                <a:cubicBezTo>
                  <a:pt x="61" y="425"/>
                  <a:pt x="59" y="425"/>
                  <a:pt x="57" y="425"/>
                </a:cubicBezTo>
                <a:cubicBezTo>
                  <a:pt x="55" y="426"/>
                  <a:pt x="52" y="426"/>
                  <a:pt x="49" y="427"/>
                </a:cubicBezTo>
                <a:cubicBezTo>
                  <a:pt x="46" y="428"/>
                  <a:pt x="43" y="429"/>
                  <a:pt x="39" y="431"/>
                </a:cubicBezTo>
                <a:cubicBezTo>
                  <a:pt x="36" y="432"/>
                  <a:pt x="32" y="435"/>
                  <a:pt x="28" y="439"/>
                </a:cubicBezTo>
                <a:cubicBezTo>
                  <a:pt x="24" y="443"/>
                  <a:pt x="21" y="448"/>
                  <a:pt x="19" y="453"/>
                </a:cubicBezTo>
                <a:cubicBezTo>
                  <a:pt x="18" y="458"/>
                  <a:pt x="17" y="463"/>
                  <a:pt x="18" y="469"/>
                </a:cubicBezTo>
                <a:cubicBezTo>
                  <a:pt x="19" y="474"/>
                  <a:pt x="21" y="480"/>
                  <a:pt x="24" y="486"/>
                </a:cubicBezTo>
                <a:cubicBezTo>
                  <a:pt x="27" y="492"/>
                  <a:pt x="32" y="498"/>
                  <a:pt x="38" y="504"/>
                </a:cubicBezTo>
                <a:cubicBezTo>
                  <a:pt x="44" y="510"/>
                  <a:pt x="50" y="514"/>
                  <a:pt x="56" y="518"/>
                </a:cubicBezTo>
                <a:cubicBezTo>
                  <a:pt x="61" y="521"/>
                  <a:pt x="67" y="523"/>
                  <a:pt x="72" y="524"/>
                </a:cubicBezTo>
                <a:cubicBezTo>
                  <a:pt x="78" y="524"/>
                  <a:pt x="83" y="524"/>
                  <a:pt x="88" y="522"/>
                </a:cubicBezTo>
                <a:cubicBezTo>
                  <a:pt x="93" y="520"/>
                  <a:pt x="98" y="517"/>
                  <a:pt x="102" y="512"/>
                </a:cubicBezTo>
                <a:cubicBezTo>
                  <a:pt x="106" y="509"/>
                  <a:pt x="109" y="505"/>
                  <a:pt x="111" y="501"/>
                </a:cubicBezTo>
                <a:cubicBezTo>
                  <a:pt x="112" y="497"/>
                  <a:pt x="114" y="494"/>
                  <a:pt x="115" y="491"/>
                </a:cubicBezTo>
                <a:cubicBezTo>
                  <a:pt x="115" y="488"/>
                  <a:pt x="116" y="485"/>
                  <a:pt x="116" y="483"/>
                </a:cubicBezTo>
                <a:cubicBezTo>
                  <a:pt x="117" y="481"/>
                  <a:pt x="117" y="480"/>
                  <a:pt x="118" y="479"/>
                </a:cubicBezTo>
                <a:cubicBezTo>
                  <a:pt x="118" y="479"/>
                  <a:pt x="119" y="478"/>
                  <a:pt x="119" y="478"/>
                </a:cubicBezTo>
                <a:cubicBezTo>
                  <a:pt x="119" y="478"/>
                  <a:pt x="120" y="478"/>
                  <a:pt x="120" y="478"/>
                </a:cubicBezTo>
                <a:cubicBezTo>
                  <a:pt x="121" y="479"/>
                  <a:pt x="122" y="479"/>
                  <a:pt x="122" y="480"/>
                </a:cubicBezTo>
                <a:cubicBezTo>
                  <a:pt x="123" y="480"/>
                  <a:pt x="124" y="481"/>
                  <a:pt x="125" y="482"/>
                </a:cubicBezTo>
                <a:close/>
                <a:moveTo>
                  <a:pt x="166" y="464"/>
                </a:moveTo>
                <a:cubicBezTo>
                  <a:pt x="166" y="465"/>
                  <a:pt x="167" y="465"/>
                  <a:pt x="167" y="466"/>
                </a:cubicBezTo>
                <a:cubicBezTo>
                  <a:pt x="167" y="466"/>
                  <a:pt x="167" y="467"/>
                  <a:pt x="166" y="467"/>
                </a:cubicBezTo>
                <a:cubicBezTo>
                  <a:pt x="166" y="468"/>
                  <a:pt x="166" y="469"/>
                  <a:pt x="165" y="470"/>
                </a:cubicBezTo>
                <a:cubicBezTo>
                  <a:pt x="164" y="470"/>
                  <a:pt x="163" y="472"/>
                  <a:pt x="162" y="473"/>
                </a:cubicBezTo>
                <a:cubicBezTo>
                  <a:pt x="161" y="474"/>
                  <a:pt x="160" y="475"/>
                  <a:pt x="159" y="475"/>
                </a:cubicBezTo>
                <a:cubicBezTo>
                  <a:pt x="158" y="476"/>
                  <a:pt x="157" y="477"/>
                  <a:pt x="157" y="477"/>
                </a:cubicBezTo>
                <a:cubicBezTo>
                  <a:pt x="156" y="477"/>
                  <a:pt x="155" y="477"/>
                  <a:pt x="155" y="477"/>
                </a:cubicBezTo>
                <a:cubicBezTo>
                  <a:pt x="154" y="477"/>
                  <a:pt x="154" y="477"/>
                  <a:pt x="154" y="477"/>
                </a:cubicBezTo>
                <a:lnTo>
                  <a:pt x="64" y="387"/>
                </a:lnTo>
                <a:cubicBezTo>
                  <a:pt x="64" y="387"/>
                  <a:pt x="64" y="387"/>
                  <a:pt x="64" y="386"/>
                </a:cubicBezTo>
                <a:cubicBezTo>
                  <a:pt x="64" y="386"/>
                  <a:pt x="64" y="385"/>
                  <a:pt x="64" y="384"/>
                </a:cubicBezTo>
                <a:cubicBezTo>
                  <a:pt x="64" y="384"/>
                  <a:pt x="65" y="383"/>
                  <a:pt x="66" y="382"/>
                </a:cubicBezTo>
                <a:cubicBezTo>
                  <a:pt x="66" y="381"/>
                  <a:pt x="67" y="380"/>
                  <a:pt x="68" y="379"/>
                </a:cubicBezTo>
                <a:cubicBezTo>
                  <a:pt x="70" y="378"/>
                  <a:pt x="71" y="377"/>
                  <a:pt x="71" y="376"/>
                </a:cubicBezTo>
                <a:cubicBezTo>
                  <a:pt x="72" y="375"/>
                  <a:pt x="73" y="375"/>
                  <a:pt x="74" y="375"/>
                </a:cubicBezTo>
                <a:cubicBezTo>
                  <a:pt x="74" y="374"/>
                  <a:pt x="75" y="374"/>
                  <a:pt x="75" y="374"/>
                </a:cubicBezTo>
                <a:cubicBezTo>
                  <a:pt x="76" y="374"/>
                  <a:pt x="76" y="375"/>
                  <a:pt x="77" y="375"/>
                </a:cubicBezTo>
                <a:lnTo>
                  <a:pt x="166" y="464"/>
                </a:lnTo>
                <a:close/>
                <a:moveTo>
                  <a:pt x="213" y="325"/>
                </a:moveTo>
                <a:cubicBezTo>
                  <a:pt x="221" y="333"/>
                  <a:pt x="227" y="341"/>
                  <a:pt x="231" y="349"/>
                </a:cubicBezTo>
                <a:cubicBezTo>
                  <a:pt x="235" y="357"/>
                  <a:pt x="237" y="365"/>
                  <a:pt x="237" y="373"/>
                </a:cubicBezTo>
                <a:cubicBezTo>
                  <a:pt x="237" y="381"/>
                  <a:pt x="235" y="389"/>
                  <a:pt x="231" y="397"/>
                </a:cubicBezTo>
                <a:cubicBezTo>
                  <a:pt x="228" y="404"/>
                  <a:pt x="222" y="412"/>
                  <a:pt x="214" y="420"/>
                </a:cubicBezTo>
                <a:lnTo>
                  <a:pt x="194" y="440"/>
                </a:lnTo>
                <a:cubicBezTo>
                  <a:pt x="193" y="441"/>
                  <a:pt x="192" y="442"/>
                  <a:pt x="190" y="442"/>
                </a:cubicBezTo>
                <a:cubicBezTo>
                  <a:pt x="188" y="442"/>
                  <a:pt x="186" y="441"/>
                  <a:pt x="184" y="439"/>
                </a:cubicBezTo>
                <a:lnTo>
                  <a:pt x="102" y="357"/>
                </a:lnTo>
                <a:cubicBezTo>
                  <a:pt x="100" y="355"/>
                  <a:pt x="99" y="353"/>
                  <a:pt x="99" y="351"/>
                </a:cubicBezTo>
                <a:cubicBezTo>
                  <a:pt x="99" y="349"/>
                  <a:pt x="100" y="348"/>
                  <a:pt x="101" y="347"/>
                </a:cubicBezTo>
                <a:lnTo>
                  <a:pt x="122" y="326"/>
                </a:lnTo>
                <a:cubicBezTo>
                  <a:pt x="130" y="318"/>
                  <a:pt x="138" y="312"/>
                  <a:pt x="146" y="309"/>
                </a:cubicBezTo>
                <a:cubicBezTo>
                  <a:pt x="153" y="305"/>
                  <a:pt x="161" y="304"/>
                  <a:pt x="169" y="304"/>
                </a:cubicBezTo>
                <a:cubicBezTo>
                  <a:pt x="176" y="304"/>
                  <a:pt x="184" y="306"/>
                  <a:pt x="191" y="309"/>
                </a:cubicBezTo>
                <a:cubicBezTo>
                  <a:pt x="199" y="313"/>
                  <a:pt x="206" y="318"/>
                  <a:pt x="213" y="325"/>
                </a:cubicBezTo>
                <a:close/>
                <a:moveTo>
                  <a:pt x="201" y="339"/>
                </a:moveTo>
                <a:cubicBezTo>
                  <a:pt x="196" y="334"/>
                  <a:pt x="190" y="330"/>
                  <a:pt x="185" y="327"/>
                </a:cubicBezTo>
                <a:cubicBezTo>
                  <a:pt x="179" y="323"/>
                  <a:pt x="173" y="322"/>
                  <a:pt x="168" y="321"/>
                </a:cubicBezTo>
                <a:cubicBezTo>
                  <a:pt x="162" y="321"/>
                  <a:pt x="156" y="322"/>
                  <a:pt x="150" y="324"/>
                </a:cubicBezTo>
                <a:cubicBezTo>
                  <a:pt x="144" y="326"/>
                  <a:pt x="138" y="331"/>
                  <a:pt x="132" y="337"/>
                </a:cubicBezTo>
                <a:lnTo>
                  <a:pt x="119" y="349"/>
                </a:lnTo>
                <a:lnTo>
                  <a:pt x="191" y="422"/>
                </a:lnTo>
                <a:lnTo>
                  <a:pt x="204" y="409"/>
                </a:lnTo>
                <a:cubicBezTo>
                  <a:pt x="210" y="403"/>
                  <a:pt x="214" y="397"/>
                  <a:pt x="217" y="392"/>
                </a:cubicBezTo>
                <a:cubicBezTo>
                  <a:pt x="220" y="386"/>
                  <a:pt x="221" y="381"/>
                  <a:pt x="220" y="375"/>
                </a:cubicBezTo>
                <a:cubicBezTo>
                  <a:pt x="220" y="369"/>
                  <a:pt x="218" y="363"/>
                  <a:pt x="215" y="357"/>
                </a:cubicBezTo>
                <a:cubicBezTo>
                  <a:pt x="212" y="351"/>
                  <a:pt x="207" y="345"/>
                  <a:pt x="201" y="339"/>
                </a:cubicBezTo>
                <a:close/>
                <a:moveTo>
                  <a:pt x="327" y="297"/>
                </a:moveTo>
                <a:cubicBezTo>
                  <a:pt x="327" y="298"/>
                  <a:pt x="328" y="299"/>
                  <a:pt x="329" y="300"/>
                </a:cubicBezTo>
                <a:cubicBezTo>
                  <a:pt x="329" y="300"/>
                  <a:pt x="330" y="301"/>
                  <a:pt x="330" y="302"/>
                </a:cubicBezTo>
                <a:cubicBezTo>
                  <a:pt x="330" y="302"/>
                  <a:pt x="330" y="303"/>
                  <a:pt x="330" y="303"/>
                </a:cubicBezTo>
                <a:cubicBezTo>
                  <a:pt x="330" y="304"/>
                  <a:pt x="330" y="304"/>
                  <a:pt x="329" y="305"/>
                </a:cubicBezTo>
                <a:lnTo>
                  <a:pt x="285" y="349"/>
                </a:lnTo>
                <a:cubicBezTo>
                  <a:pt x="283" y="350"/>
                  <a:pt x="282" y="351"/>
                  <a:pt x="280" y="351"/>
                </a:cubicBezTo>
                <a:cubicBezTo>
                  <a:pt x="279" y="352"/>
                  <a:pt x="277" y="351"/>
                  <a:pt x="275" y="349"/>
                </a:cubicBezTo>
                <a:lnTo>
                  <a:pt x="192" y="266"/>
                </a:lnTo>
                <a:cubicBezTo>
                  <a:pt x="190" y="264"/>
                  <a:pt x="189" y="262"/>
                  <a:pt x="190" y="261"/>
                </a:cubicBezTo>
                <a:cubicBezTo>
                  <a:pt x="190" y="259"/>
                  <a:pt x="191" y="258"/>
                  <a:pt x="192" y="256"/>
                </a:cubicBezTo>
                <a:lnTo>
                  <a:pt x="236" y="212"/>
                </a:lnTo>
                <a:cubicBezTo>
                  <a:pt x="236" y="212"/>
                  <a:pt x="237" y="212"/>
                  <a:pt x="237" y="212"/>
                </a:cubicBezTo>
                <a:cubicBezTo>
                  <a:pt x="238" y="212"/>
                  <a:pt x="238" y="212"/>
                  <a:pt x="239" y="212"/>
                </a:cubicBezTo>
                <a:cubicBezTo>
                  <a:pt x="239" y="212"/>
                  <a:pt x="240" y="212"/>
                  <a:pt x="241" y="213"/>
                </a:cubicBezTo>
                <a:cubicBezTo>
                  <a:pt x="242" y="213"/>
                  <a:pt x="242" y="214"/>
                  <a:pt x="243" y="215"/>
                </a:cubicBezTo>
                <a:cubicBezTo>
                  <a:pt x="244" y="216"/>
                  <a:pt x="245" y="217"/>
                  <a:pt x="245" y="218"/>
                </a:cubicBezTo>
                <a:cubicBezTo>
                  <a:pt x="246" y="218"/>
                  <a:pt x="246" y="219"/>
                  <a:pt x="247" y="220"/>
                </a:cubicBezTo>
                <a:cubicBezTo>
                  <a:pt x="247" y="220"/>
                  <a:pt x="247" y="221"/>
                  <a:pt x="247" y="221"/>
                </a:cubicBezTo>
                <a:cubicBezTo>
                  <a:pt x="247" y="222"/>
                  <a:pt x="246" y="222"/>
                  <a:pt x="246" y="223"/>
                </a:cubicBezTo>
                <a:lnTo>
                  <a:pt x="210" y="259"/>
                </a:lnTo>
                <a:lnTo>
                  <a:pt x="239" y="288"/>
                </a:lnTo>
                <a:lnTo>
                  <a:pt x="270" y="257"/>
                </a:lnTo>
                <a:cubicBezTo>
                  <a:pt x="270" y="257"/>
                  <a:pt x="271" y="256"/>
                  <a:pt x="271" y="256"/>
                </a:cubicBezTo>
                <a:cubicBezTo>
                  <a:pt x="272" y="256"/>
                  <a:pt x="272" y="256"/>
                  <a:pt x="273" y="256"/>
                </a:cubicBezTo>
                <a:cubicBezTo>
                  <a:pt x="274" y="257"/>
                  <a:pt x="274" y="257"/>
                  <a:pt x="275" y="257"/>
                </a:cubicBezTo>
                <a:cubicBezTo>
                  <a:pt x="276" y="258"/>
                  <a:pt x="277" y="259"/>
                  <a:pt x="278" y="260"/>
                </a:cubicBezTo>
                <a:cubicBezTo>
                  <a:pt x="278" y="261"/>
                  <a:pt x="279" y="261"/>
                  <a:pt x="280" y="262"/>
                </a:cubicBezTo>
                <a:cubicBezTo>
                  <a:pt x="280" y="263"/>
                  <a:pt x="281" y="263"/>
                  <a:pt x="281" y="264"/>
                </a:cubicBezTo>
                <a:cubicBezTo>
                  <a:pt x="281" y="265"/>
                  <a:pt x="281" y="265"/>
                  <a:pt x="281" y="266"/>
                </a:cubicBezTo>
                <a:cubicBezTo>
                  <a:pt x="281" y="266"/>
                  <a:pt x="280" y="267"/>
                  <a:pt x="280" y="267"/>
                </a:cubicBezTo>
                <a:lnTo>
                  <a:pt x="249" y="298"/>
                </a:lnTo>
                <a:lnTo>
                  <a:pt x="282" y="331"/>
                </a:lnTo>
                <a:lnTo>
                  <a:pt x="319" y="295"/>
                </a:lnTo>
                <a:cubicBezTo>
                  <a:pt x="319" y="294"/>
                  <a:pt x="320" y="294"/>
                  <a:pt x="320" y="294"/>
                </a:cubicBezTo>
                <a:cubicBezTo>
                  <a:pt x="321" y="294"/>
                  <a:pt x="321" y="294"/>
                  <a:pt x="322" y="294"/>
                </a:cubicBezTo>
                <a:cubicBezTo>
                  <a:pt x="323" y="294"/>
                  <a:pt x="323" y="294"/>
                  <a:pt x="324" y="295"/>
                </a:cubicBezTo>
                <a:cubicBezTo>
                  <a:pt x="325" y="295"/>
                  <a:pt x="326" y="296"/>
                  <a:pt x="327" y="297"/>
                </a:cubicBezTo>
                <a:close/>
                <a:moveTo>
                  <a:pt x="318" y="140"/>
                </a:moveTo>
                <a:cubicBezTo>
                  <a:pt x="319" y="141"/>
                  <a:pt x="320" y="142"/>
                  <a:pt x="321" y="143"/>
                </a:cubicBezTo>
                <a:cubicBezTo>
                  <a:pt x="321" y="144"/>
                  <a:pt x="322" y="144"/>
                  <a:pt x="322" y="145"/>
                </a:cubicBezTo>
                <a:cubicBezTo>
                  <a:pt x="322" y="145"/>
                  <a:pt x="322" y="146"/>
                  <a:pt x="322" y="147"/>
                </a:cubicBezTo>
                <a:cubicBezTo>
                  <a:pt x="322" y="147"/>
                  <a:pt x="322" y="147"/>
                  <a:pt x="321" y="148"/>
                </a:cubicBezTo>
                <a:lnTo>
                  <a:pt x="295" y="174"/>
                </a:lnTo>
                <a:lnTo>
                  <a:pt x="376" y="255"/>
                </a:lnTo>
                <a:cubicBezTo>
                  <a:pt x="376" y="255"/>
                  <a:pt x="376" y="255"/>
                  <a:pt x="376" y="256"/>
                </a:cubicBezTo>
                <a:cubicBezTo>
                  <a:pt x="376" y="256"/>
                  <a:pt x="376" y="257"/>
                  <a:pt x="376" y="258"/>
                </a:cubicBezTo>
                <a:cubicBezTo>
                  <a:pt x="376" y="258"/>
                  <a:pt x="375" y="259"/>
                  <a:pt x="375" y="260"/>
                </a:cubicBezTo>
                <a:cubicBezTo>
                  <a:pt x="374" y="261"/>
                  <a:pt x="373" y="262"/>
                  <a:pt x="372" y="263"/>
                </a:cubicBezTo>
                <a:cubicBezTo>
                  <a:pt x="371" y="264"/>
                  <a:pt x="370" y="265"/>
                  <a:pt x="369" y="266"/>
                </a:cubicBezTo>
                <a:cubicBezTo>
                  <a:pt x="368" y="267"/>
                  <a:pt x="367" y="267"/>
                  <a:pt x="366" y="267"/>
                </a:cubicBezTo>
                <a:cubicBezTo>
                  <a:pt x="366" y="268"/>
                  <a:pt x="365" y="268"/>
                  <a:pt x="365" y="268"/>
                </a:cubicBezTo>
                <a:cubicBezTo>
                  <a:pt x="364" y="268"/>
                  <a:pt x="364" y="267"/>
                  <a:pt x="363" y="267"/>
                </a:cubicBezTo>
                <a:lnTo>
                  <a:pt x="283" y="186"/>
                </a:lnTo>
                <a:lnTo>
                  <a:pt x="257" y="213"/>
                </a:lnTo>
                <a:cubicBezTo>
                  <a:pt x="256" y="213"/>
                  <a:pt x="256" y="213"/>
                  <a:pt x="255" y="213"/>
                </a:cubicBezTo>
                <a:cubicBezTo>
                  <a:pt x="255" y="213"/>
                  <a:pt x="254" y="213"/>
                  <a:pt x="254" y="213"/>
                </a:cubicBezTo>
                <a:cubicBezTo>
                  <a:pt x="253" y="213"/>
                  <a:pt x="252" y="213"/>
                  <a:pt x="251" y="212"/>
                </a:cubicBezTo>
                <a:cubicBezTo>
                  <a:pt x="251" y="211"/>
                  <a:pt x="250" y="211"/>
                  <a:pt x="249" y="210"/>
                </a:cubicBezTo>
                <a:cubicBezTo>
                  <a:pt x="248" y="209"/>
                  <a:pt x="247" y="208"/>
                  <a:pt x="247" y="207"/>
                </a:cubicBezTo>
                <a:cubicBezTo>
                  <a:pt x="246" y="206"/>
                  <a:pt x="246" y="206"/>
                  <a:pt x="245" y="205"/>
                </a:cubicBezTo>
                <a:cubicBezTo>
                  <a:pt x="245" y="204"/>
                  <a:pt x="245" y="204"/>
                  <a:pt x="245" y="203"/>
                </a:cubicBezTo>
                <a:cubicBezTo>
                  <a:pt x="245" y="203"/>
                  <a:pt x="246" y="202"/>
                  <a:pt x="246" y="202"/>
                </a:cubicBezTo>
                <a:lnTo>
                  <a:pt x="311" y="137"/>
                </a:lnTo>
                <a:cubicBezTo>
                  <a:pt x="311" y="137"/>
                  <a:pt x="312" y="137"/>
                  <a:pt x="312" y="137"/>
                </a:cubicBezTo>
                <a:cubicBezTo>
                  <a:pt x="313" y="137"/>
                  <a:pt x="313" y="137"/>
                  <a:pt x="314" y="137"/>
                </a:cubicBezTo>
                <a:cubicBezTo>
                  <a:pt x="314" y="137"/>
                  <a:pt x="315" y="137"/>
                  <a:pt x="316" y="138"/>
                </a:cubicBezTo>
                <a:cubicBezTo>
                  <a:pt x="317" y="139"/>
                  <a:pt x="318" y="139"/>
                  <a:pt x="318" y="140"/>
                </a:cubicBezTo>
                <a:close/>
                <a:moveTo>
                  <a:pt x="462" y="161"/>
                </a:moveTo>
                <a:cubicBezTo>
                  <a:pt x="463" y="162"/>
                  <a:pt x="464" y="163"/>
                  <a:pt x="464" y="164"/>
                </a:cubicBezTo>
                <a:cubicBezTo>
                  <a:pt x="465" y="165"/>
                  <a:pt x="465" y="165"/>
                  <a:pt x="466" y="166"/>
                </a:cubicBezTo>
                <a:cubicBezTo>
                  <a:pt x="466" y="167"/>
                  <a:pt x="466" y="167"/>
                  <a:pt x="466" y="168"/>
                </a:cubicBezTo>
                <a:cubicBezTo>
                  <a:pt x="466" y="168"/>
                  <a:pt x="465" y="169"/>
                  <a:pt x="465" y="169"/>
                </a:cubicBezTo>
                <a:lnTo>
                  <a:pt x="420" y="214"/>
                </a:lnTo>
                <a:cubicBezTo>
                  <a:pt x="419" y="215"/>
                  <a:pt x="418" y="215"/>
                  <a:pt x="416" y="216"/>
                </a:cubicBezTo>
                <a:cubicBezTo>
                  <a:pt x="414" y="216"/>
                  <a:pt x="413" y="215"/>
                  <a:pt x="411" y="213"/>
                </a:cubicBezTo>
                <a:lnTo>
                  <a:pt x="328" y="130"/>
                </a:lnTo>
                <a:cubicBezTo>
                  <a:pt x="326" y="128"/>
                  <a:pt x="325" y="127"/>
                  <a:pt x="325" y="125"/>
                </a:cubicBezTo>
                <a:cubicBezTo>
                  <a:pt x="326" y="123"/>
                  <a:pt x="326" y="122"/>
                  <a:pt x="327" y="121"/>
                </a:cubicBezTo>
                <a:lnTo>
                  <a:pt x="371" y="77"/>
                </a:lnTo>
                <a:cubicBezTo>
                  <a:pt x="372" y="76"/>
                  <a:pt x="372" y="76"/>
                  <a:pt x="373" y="76"/>
                </a:cubicBezTo>
                <a:cubicBezTo>
                  <a:pt x="373" y="76"/>
                  <a:pt x="374" y="76"/>
                  <a:pt x="374" y="76"/>
                </a:cubicBezTo>
                <a:cubicBezTo>
                  <a:pt x="375" y="76"/>
                  <a:pt x="376" y="77"/>
                  <a:pt x="377" y="77"/>
                </a:cubicBezTo>
                <a:cubicBezTo>
                  <a:pt x="377" y="78"/>
                  <a:pt x="378" y="78"/>
                  <a:pt x="379" y="79"/>
                </a:cubicBezTo>
                <a:cubicBezTo>
                  <a:pt x="380" y="80"/>
                  <a:pt x="381" y="81"/>
                  <a:pt x="381" y="82"/>
                </a:cubicBezTo>
                <a:cubicBezTo>
                  <a:pt x="382" y="83"/>
                  <a:pt x="382" y="83"/>
                  <a:pt x="382" y="84"/>
                </a:cubicBezTo>
                <a:cubicBezTo>
                  <a:pt x="383" y="84"/>
                  <a:pt x="383" y="85"/>
                  <a:pt x="382" y="86"/>
                </a:cubicBezTo>
                <a:cubicBezTo>
                  <a:pt x="382" y="86"/>
                  <a:pt x="382" y="86"/>
                  <a:pt x="382" y="87"/>
                </a:cubicBezTo>
                <a:lnTo>
                  <a:pt x="345" y="123"/>
                </a:lnTo>
                <a:lnTo>
                  <a:pt x="375" y="152"/>
                </a:lnTo>
                <a:lnTo>
                  <a:pt x="406" y="121"/>
                </a:lnTo>
                <a:cubicBezTo>
                  <a:pt x="406" y="121"/>
                  <a:pt x="407" y="121"/>
                  <a:pt x="407" y="120"/>
                </a:cubicBezTo>
                <a:cubicBezTo>
                  <a:pt x="408" y="120"/>
                  <a:pt x="408" y="120"/>
                  <a:pt x="409" y="121"/>
                </a:cubicBezTo>
                <a:cubicBezTo>
                  <a:pt x="409" y="121"/>
                  <a:pt x="410" y="121"/>
                  <a:pt x="411" y="122"/>
                </a:cubicBezTo>
                <a:cubicBezTo>
                  <a:pt x="412" y="122"/>
                  <a:pt x="412" y="123"/>
                  <a:pt x="413" y="124"/>
                </a:cubicBezTo>
                <a:cubicBezTo>
                  <a:pt x="414" y="125"/>
                  <a:pt x="415" y="126"/>
                  <a:pt x="415" y="126"/>
                </a:cubicBezTo>
                <a:cubicBezTo>
                  <a:pt x="416" y="127"/>
                  <a:pt x="416" y="128"/>
                  <a:pt x="416" y="128"/>
                </a:cubicBezTo>
                <a:cubicBezTo>
                  <a:pt x="417" y="129"/>
                  <a:pt x="417" y="129"/>
                  <a:pt x="417" y="130"/>
                </a:cubicBezTo>
                <a:cubicBezTo>
                  <a:pt x="416" y="130"/>
                  <a:pt x="416" y="131"/>
                  <a:pt x="416" y="131"/>
                </a:cubicBezTo>
                <a:lnTo>
                  <a:pt x="385" y="162"/>
                </a:lnTo>
                <a:lnTo>
                  <a:pt x="418" y="196"/>
                </a:lnTo>
                <a:lnTo>
                  <a:pt x="455" y="159"/>
                </a:lnTo>
                <a:cubicBezTo>
                  <a:pt x="455" y="158"/>
                  <a:pt x="455" y="158"/>
                  <a:pt x="456" y="158"/>
                </a:cubicBezTo>
                <a:cubicBezTo>
                  <a:pt x="456" y="158"/>
                  <a:pt x="457" y="158"/>
                  <a:pt x="458" y="158"/>
                </a:cubicBezTo>
                <a:cubicBezTo>
                  <a:pt x="458" y="158"/>
                  <a:pt x="459" y="159"/>
                  <a:pt x="460" y="159"/>
                </a:cubicBezTo>
                <a:cubicBezTo>
                  <a:pt x="461" y="160"/>
                  <a:pt x="461" y="160"/>
                  <a:pt x="462" y="161"/>
                </a:cubicBezTo>
                <a:close/>
                <a:moveTo>
                  <a:pt x="581" y="69"/>
                </a:moveTo>
                <a:cubicBezTo>
                  <a:pt x="582" y="70"/>
                  <a:pt x="583" y="71"/>
                  <a:pt x="584" y="72"/>
                </a:cubicBezTo>
                <a:cubicBezTo>
                  <a:pt x="584" y="73"/>
                  <a:pt x="585" y="74"/>
                  <a:pt x="585" y="74"/>
                </a:cubicBezTo>
                <a:cubicBezTo>
                  <a:pt x="585" y="75"/>
                  <a:pt x="585" y="76"/>
                  <a:pt x="585" y="76"/>
                </a:cubicBezTo>
                <a:cubicBezTo>
                  <a:pt x="585" y="77"/>
                  <a:pt x="584" y="77"/>
                  <a:pt x="584" y="77"/>
                </a:cubicBezTo>
                <a:cubicBezTo>
                  <a:pt x="583" y="78"/>
                  <a:pt x="581" y="79"/>
                  <a:pt x="578" y="81"/>
                </a:cubicBezTo>
                <a:cubicBezTo>
                  <a:pt x="575" y="82"/>
                  <a:pt x="572" y="83"/>
                  <a:pt x="568" y="85"/>
                </a:cubicBezTo>
                <a:cubicBezTo>
                  <a:pt x="563" y="86"/>
                  <a:pt x="558" y="87"/>
                  <a:pt x="553" y="88"/>
                </a:cubicBezTo>
                <a:cubicBezTo>
                  <a:pt x="548" y="89"/>
                  <a:pt x="542" y="89"/>
                  <a:pt x="536" y="90"/>
                </a:cubicBezTo>
                <a:cubicBezTo>
                  <a:pt x="536" y="93"/>
                  <a:pt x="534" y="98"/>
                  <a:pt x="531" y="102"/>
                </a:cubicBezTo>
                <a:cubicBezTo>
                  <a:pt x="529" y="107"/>
                  <a:pt x="525" y="112"/>
                  <a:pt x="520" y="116"/>
                </a:cubicBezTo>
                <a:cubicBezTo>
                  <a:pt x="513" y="123"/>
                  <a:pt x="506" y="128"/>
                  <a:pt x="499" y="131"/>
                </a:cubicBezTo>
                <a:cubicBezTo>
                  <a:pt x="492" y="134"/>
                  <a:pt x="485" y="136"/>
                  <a:pt x="477" y="135"/>
                </a:cubicBezTo>
                <a:cubicBezTo>
                  <a:pt x="470" y="134"/>
                  <a:pt x="463" y="132"/>
                  <a:pt x="455" y="128"/>
                </a:cubicBezTo>
                <a:cubicBezTo>
                  <a:pt x="448" y="123"/>
                  <a:pt x="440" y="117"/>
                  <a:pt x="432" y="110"/>
                </a:cubicBezTo>
                <a:cubicBezTo>
                  <a:pt x="425" y="102"/>
                  <a:pt x="419" y="95"/>
                  <a:pt x="415" y="87"/>
                </a:cubicBezTo>
                <a:cubicBezTo>
                  <a:pt x="411" y="79"/>
                  <a:pt x="408" y="72"/>
                  <a:pt x="408" y="64"/>
                </a:cubicBezTo>
                <a:cubicBezTo>
                  <a:pt x="407" y="56"/>
                  <a:pt x="408" y="48"/>
                  <a:pt x="411" y="41"/>
                </a:cubicBezTo>
                <a:cubicBezTo>
                  <a:pt x="414" y="33"/>
                  <a:pt x="419" y="26"/>
                  <a:pt x="427" y="19"/>
                </a:cubicBezTo>
                <a:cubicBezTo>
                  <a:pt x="433" y="12"/>
                  <a:pt x="440" y="7"/>
                  <a:pt x="447" y="4"/>
                </a:cubicBezTo>
                <a:cubicBezTo>
                  <a:pt x="454" y="1"/>
                  <a:pt x="462" y="0"/>
                  <a:pt x="469" y="1"/>
                </a:cubicBezTo>
                <a:cubicBezTo>
                  <a:pt x="476" y="1"/>
                  <a:pt x="484" y="3"/>
                  <a:pt x="491" y="8"/>
                </a:cubicBezTo>
                <a:cubicBezTo>
                  <a:pt x="499" y="12"/>
                  <a:pt x="506" y="17"/>
                  <a:pt x="514" y="25"/>
                </a:cubicBezTo>
                <a:cubicBezTo>
                  <a:pt x="518" y="29"/>
                  <a:pt x="521" y="33"/>
                  <a:pt x="524" y="37"/>
                </a:cubicBezTo>
                <a:cubicBezTo>
                  <a:pt x="527" y="41"/>
                  <a:pt x="530" y="45"/>
                  <a:pt x="532" y="49"/>
                </a:cubicBezTo>
                <a:cubicBezTo>
                  <a:pt x="534" y="53"/>
                  <a:pt x="536" y="57"/>
                  <a:pt x="537" y="61"/>
                </a:cubicBezTo>
                <a:cubicBezTo>
                  <a:pt x="538" y="66"/>
                  <a:pt x="539" y="70"/>
                  <a:pt x="539" y="74"/>
                </a:cubicBezTo>
                <a:cubicBezTo>
                  <a:pt x="546" y="73"/>
                  <a:pt x="551" y="72"/>
                  <a:pt x="555" y="71"/>
                </a:cubicBezTo>
                <a:cubicBezTo>
                  <a:pt x="559" y="70"/>
                  <a:pt x="563" y="69"/>
                  <a:pt x="565" y="68"/>
                </a:cubicBezTo>
                <a:cubicBezTo>
                  <a:pt x="568" y="68"/>
                  <a:pt x="570" y="67"/>
                  <a:pt x="571" y="66"/>
                </a:cubicBezTo>
                <a:cubicBezTo>
                  <a:pt x="572" y="66"/>
                  <a:pt x="574" y="65"/>
                  <a:pt x="574" y="65"/>
                </a:cubicBezTo>
                <a:cubicBezTo>
                  <a:pt x="575" y="65"/>
                  <a:pt x="576" y="66"/>
                  <a:pt x="577" y="66"/>
                </a:cubicBezTo>
                <a:cubicBezTo>
                  <a:pt x="578" y="67"/>
                  <a:pt x="580" y="68"/>
                  <a:pt x="581" y="69"/>
                </a:cubicBezTo>
                <a:close/>
                <a:moveTo>
                  <a:pt x="502" y="39"/>
                </a:moveTo>
                <a:cubicBezTo>
                  <a:pt x="496" y="33"/>
                  <a:pt x="491" y="29"/>
                  <a:pt x="486" y="25"/>
                </a:cubicBezTo>
                <a:cubicBezTo>
                  <a:pt x="480" y="22"/>
                  <a:pt x="475" y="20"/>
                  <a:pt x="469" y="18"/>
                </a:cubicBezTo>
                <a:cubicBezTo>
                  <a:pt x="464" y="17"/>
                  <a:pt x="458" y="18"/>
                  <a:pt x="453" y="19"/>
                </a:cubicBezTo>
                <a:cubicBezTo>
                  <a:pt x="447" y="21"/>
                  <a:pt x="442" y="25"/>
                  <a:pt x="436" y="30"/>
                </a:cubicBezTo>
                <a:cubicBezTo>
                  <a:pt x="431" y="35"/>
                  <a:pt x="428" y="41"/>
                  <a:pt x="426" y="47"/>
                </a:cubicBezTo>
                <a:cubicBezTo>
                  <a:pt x="424" y="52"/>
                  <a:pt x="424" y="58"/>
                  <a:pt x="425" y="63"/>
                </a:cubicBezTo>
                <a:cubicBezTo>
                  <a:pt x="426" y="69"/>
                  <a:pt x="428" y="75"/>
                  <a:pt x="432" y="80"/>
                </a:cubicBezTo>
                <a:cubicBezTo>
                  <a:pt x="435" y="86"/>
                  <a:pt x="440" y="91"/>
                  <a:pt x="445" y="96"/>
                </a:cubicBezTo>
                <a:cubicBezTo>
                  <a:pt x="450" y="101"/>
                  <a:pt x="456" y="106"/>
                  <a:pt x="461" y="109"/>
                </a:cubicBezTo>
                <a:cubicBezTo>
                  <a:pt x="466" y="113"/>
                  <a:pt x="472" y="115"/>
                  <a:pt x="477" y="117"/>
                </a:cubicBezTo>
                <a:cubicBezTo>
                  <a:pt x="483" y="118"/>
                  <a:pt x="488" y="118"/>
                  <a:pt x="494" y="116"/>
                </a:cubicBezTo>
                <a:cubicBezTo>
                  <a:pt x="499" y="114"/>
                  <a:pt x="505" y="110"/>
                  <a:pt x="510" y="105"/>
                </a:cubicBezTo>
                <a:cubicBezTo>
                  <a:pt x="516" y="100"/>
                  <a:pt x="519" y="94"/>
                  <a:pt x="521" y="88"/>
                </a:cubicBezTo>
                <a:cubicBezTo>
                  <a:pt x="523" y="83"/>
                  <a:pt x="523" y="77"/>
                  <a:pt x="522" y="71"/>
                </a:cubicBezTo>
                <a:cubicBezTo>
                  <a:pt x="521" y="66"/>
                  <a:pt x="518" y="60"/>
                  <a:pt x="515" y="55"/>
                </a:cubicBezTo>
                <a:cubicBezTo>
                  <a:pt x="511" y="49"/>
                  <a:pt x="507" y="44"/>
                  <a:pt x="502" y="3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60" name="Freeform 136"/>
          <p:cNvSpPr>
            <a:spLocks noEditPoints="1"/>
          </p:cNvSpPr>
          <p:nvPr/>
        </p:nvSpPr>
        <p:spPr bwMode="auto">
          <a:xfrm>
            <a:off x="4314202" y="5157179"/>
            <a:ext cx="315340" cy="333723"/>
          </a:xfrm>
          <a:custGeom>
            <a:avLst/>
            <a:gdLst/>
            <a:ahLst/>
            <a:cxnLst>
              <a:cxn ang="0">
                <a:pos x="129" y="415"/>
              </a:cxn>
              <a:cxn ang="0">
                <a:pos x="120" y="442"/>
              </a:cxn>
              <a:cxn ang="0">
                <a:pos x="48" y="463"/>
              </a:cxn>
              <a:cxn ang="0">
                <a:pos x="4" y="376"/>
              </a:cxn>
              <a:cxn ang="0">
                <a:pos x="44" y="340"/>
              </a:cxn>
              <a:cxn ang="0">
                <a:pos x="56" y="342"/>
              </a:cxn>
              <a:cxn ang="0">
                <a:pos x="62" y="350"/>
              </a:cxn>
              <a:cxn ang="0">
                <a:pos x="39" y="358"/>
              </a:cxn>
              <a:cxn ang="0">
                <a:pos x="24" y="414"/>
              </a:cxn>
              <a:cxn ang="0">
                <a:pos x="88" y="449"/>
              </a:cxn>
              <a:cxn ang="0">
                <a:pos x="116" y="411"/>
              </a:cxn>
              <a:cxn ang="0">
                <a:pos x="122" y="407"/>
              </a:cxn>
              <a:cxn ang="0">
                <a:pos x="166" y="395"/>
              </a:cxn>
              <a:cxn ang="0">
                <a:pos x="157" y="405"/>
              </a:cxn>
              <a:cxn ang="0">
                <a:pos x="64" y="314"/>
              </a:cxn>
              <a:cxn ang="0">
                <a:pos x="71" y="304"/>
              </a:cxn>
              <a:cxn ang="0">
                <a:pos x="166" y="392"/>
              </a:cxn>
              <a:cxn ang="0">
                <a:pos x="258" y="305"/>
              </a:cxn>
              <a:cxn ang="0">
                <a:pos x="246" y="314"/>
              </a:cxn>
              <a:cxn ang="0">
                <a:pos x="190" y="367"/>
              </a:cxn>
              <a:cxn ang="0">
                <a:pos x="186" y="377"/>
              </a:cxn>
              <a:cxn ang="0">
                <a:pos x="176" y="377"/>
              </a:cxn>
              <a:cxn ang="0">
                <a:pos x="123" y="252"/>
              </a:cxn>
              <a:cxn ang="0">
                <a:pos x="135" y="242"/>
              </a:cxn>
              <a:cxn ang="0">
                <a:pos x="138" y="262"/>
              </a:cxn>
              <a:cxn ang="0">
                <a:pos x="251" y="136"/>
              </a:cxn>
              <a:cxn ang="0">
                <a:pos x="253" y="143"/>
              </a:cxn>
              <a:cxn ang="0">
                <a:pos x="308" y="253"/>
              </a:cxn>
              <a:cxn ang="0">
                <a:pos x="298" y="263"/>
              </a:cxn>
              <a:cxn ang="0">
                <a:pos x="189" y="208"/>
              </a:cxn>
              <a:cxn ang="0">
                <a:pos x="181" y="205"/>
              </a:cxn>
              <a:cxn ang="0">
                <a:pos x="178" y="197"/>
              </a:cxn>
              <a:cxn ang="0">
                <a:pos x="248" y="133"/>
              </a:cxn>
              <a:cxn ang="0">
                <a:pos x="398" y="161"/>
              </a:cxn>
              <a:cxn ang="0">
                <a:pos x="348" y="211"/>
              </a:cxn>
              <a:cxn ang="0">
                <a:pos x="260" y="116"/>
              </a:cxn>
              <a:cxn ang="0">
                <a:pos x="309" y="73"/>
              </a:cxn>
              <a:cxn ang="0">
                <a:pos x="315" y="81"/>
              </a:cxn>
              <a:cxn ang="0">
                <a:pos x="338" y="117"/>
              </a:cxn>
              <a:cxn ang="0">
                <a:pos x="345" y="119"/>
              </a:cxn>
              <a:cxn ang="0">
                <a:pos x="348" y="127"/>
              </a:cxn>
              <a:cxn ang="0">
                <a:pos x="388" y="153"/>
              </a:cxn>
              <a:cxn ang="0">
                <a:pos x="465" y="71"/>
              </a:cxn>
              <a:cxn ang="0">
                <a:pos x="469" y="78"/>
              </a:cxn>
              <a:cxn ang="0">
                <a:pos x="451" y="113"/>
              </a:cxn>
              <a:cxn ang="0">
                <a:pos x="365" y="106"/>
              </a:cxn>
              <a:cxn ang="0">
                <a:pos x="357" y="16"/>
              </a:cxn>
              <a:cxn ang="0">
                <a:pos x="389" y="0"/>
              </a:cxn>
              <a:cxn ang="0">
                <a:pos x="398" y="4"/>
              </a:cxn>
              <a:cxn ang="0">
                <a:pos x="401" y="12"/>
              </a:cxn>
              <a:cxn ang="0">
                <a:pos x="368" y="27"/>
              </a:cxn>
              <a:cxn ang="0">
                <a:pos x="377" y="92"/>
              </a:cxn>
              <a:cxn ang="0">
                <a:pos x="442" y="100"/>
              </a:cxn>
              <a:cxn ang="0">
                <a:pos x="457" y="67"/>
              </a:cxn>
              <a:cxn ang="0">
                <a:pos x="465" y="71"/>
              </a:cxn>
            </a:cxnLst>
            <a:rect l="0" t="0" r="r" b="b"/>
            <a:pathLst>
              <a:path w="469" h="470">
                <a:moveTo>
                  <a:pt x="125" y="410"/>
                </a:moveTo>
                <a:cubicBezTo>
                  <a:pt x="126" y="411"/>
                  <a:pt x="127" y="411"/>
                  <a:pt x="127" y="412"/>
                </a:cubicBezTo>
                <a:cubicBezTo>
                  <a:pt x="128" y="413"/>
                  <a:pt x="128" y="413"/>
                  <a:pt x="128" y="414"/>
                </a:cubicBezTo>
                <a:cubicBezTo>
                  <a:pt x="129" y="414"/>
                  <a:pt x="129" y="415"/>
                  <a:pt x="129" y="415"/>
                </a:cubicBezTo>
                <a:cubicBezTo>
                  <a:pt x="129" y="416"/>
                  <a:pt x="129" y="417"/>
                  <a:pt x="129" y="418"/>
                </a:cubicBezTo>
                <a:cubicBezTo>
                  <a:pt x="129" y="419"/>
                  <a:pt x="129" y="420"/>
                  <a:pt x="128" y="423"/>
                </a:cubicBezTo>
                <a:cubicBezTo>
                  <a:pt x="128" y="425"/>
                  <a:pt x="127" y="428"/>
                  <a:pt x="126" y="432"/>
                </a:cubicBezTo>
                <a:cubicBezTo>
                  <a:pt x="124" y="435"/>
                  <a:pt x="122" y="438"/>
                  <a:pt x="120" y="442"/>
                </a:cubicBezTo>
                <a:cubicBezTo>
                  <a:pt x="118" y="445"/>
                  <a:pt x="115" y="449"/>
                  <a:pt x="112" y="452"/>
                </a:cubicBezTo>
                <a:cubicBezTo>
                  <a:pt x="105" y="458"/>
                  <a:pt x="99" y="463"/>
                  <a:pt x="92" y="466"/>
                </a:cubicBezTo>
                <a:cubicBezTo>
                  <a:pt x="85" y="469"/>
                  <a:pt x="78" y="470"/>
                  <a:pt x="71" y="469"/>
                </a:cubicBezTo>
                <a:cubicBezTo>
                  <a:pt x="63" y="469"/>
                  <a:pt x="56" y="466"/>
                  <a:pt x="48" y="463"/>
                </a:cubicBezTo>
                <a:cubicBezTo>
                  <a:pt x="41" y="459"/>
                  <a:pt x="33" y="453"/>
                  <a:pt x="26" y="445"/>
                </a:cubicBezTo>
                <a:cubicBezTo>
                  <a:pt x="18" y="438"/>
                  <a:pt x="12" y="430"/>
                  <a:pt x="8" y="422"/>
                </a:cubicBezTo>
                <a:cubicBezTo>
                  <a:pt x="4" y="414"/>
                  <a:pt x="2" y="406"/>
                  <a:pt x="1" y="398"/>
                </a:cubicBezTo>
                <a:cubicBezTo>
                  <a:pt x="0" y="390"/>
                  <a:pt x="2" y="383"/>
                  <a:pt x="4" y="376"/>
                </a:cubicBezTo>
                <a:cubicBezTo>
                  <a:pt x="7" y="368"/>
                  <a:pt x="12" y="362"/>
                  <a:pt x="18" y="356"/>
                </a:cubicBezTo>
                <a:cubicBezTo>
                  <a:pt x="20" y="353"/>
                  <a:pt x="23" y="351"/>
                  <a:pt x="26" y="349"/>
                </a:cubicBezTo>
                <a:cubicBezTo>
                  <a:pt x="29" y="347"/>
                  <a:pt x="32" y="345"/>
                  <a:pt x="35" y="343"/>
                </a:cubicBezTo>
                <a:cubicBezTo>
                  <a:pt x="38" y="342"/>
                  <a:pt x="41" y="341"/>
                  <a:pt x="44" y="340"/>
                </a:cubicBezTo>
                <a:cubicBezTo>
                  <a:pt x="46" y="340"/>
                  <a:pt x="48" y="339"/>
                  <a:pt x="50" y="339"/>
                </a:cubicBezTo>
                <a:cubicBezTo>
                  <a:pt x="51" y="339"/>
                  <a:pt x="52" y="339"/>
                  <a:pt x="52" y="340"/>
                </a:cubicBezTo>
                <a:cubicBezTo>
                  <a:pt x="53" y="340"/>
                  <a:pt x="53" y="340"/>
                  <a:pt x="54" y="340"/>
                </a:cubicBezTo>
                <a:cubicBezTo>
                  <a:pt x="55" y="341"/>
                  <a:pt x="55" y="341"/>
                  <a:pt x="56" y="342"/>
                </a:cubicBezTo>
                <a:cubicBezTo>
                  <a:pt x="57" y="342"/>
                  <a:pt x="57" y="343"/>
                  <a:pt x="58" y="344"/>
                </a:cubicBezTo>
                <a:cubicBezTo>
                  <a:pt x="59" y="345"/>
                  <a:pt x="60" y="346"/>
                  <a:pt x="61" y="346"/>
                </a:cubicBezTo>
                <a:cubicBezTo>
                  <a:pt x="61" y="347"/>
                  <a:pt x="62" y="348"/>
                  <a:pt x="62" y="348"/>
                </a:cubicBezTo>
                <a:cubicBezTo>
                  <a:pt x="62" y="349"/>
                  <a:pt x="62" y="350"/>
                  <a:pt x="62" y="350"/>
                </a:cubicBezTo>
                <a:cubicBezTo>
                  <a:pt x="62" y="351"/>
                  <a:pt x="62" y="351"/>
                  <a:pt x="61" y="351"/>
                </a:cubicBezTo>
                <a:cubicBezTo>
                  <a:pt x="61" y="352"/>
                  <a:pt x="59" y="353"/>
                  <a:pt x="57" y="353"/>
                </a:cubicBezTo>
                <a:cubicBezTo>
                  <a:pt x="55" y="353"/>
                  <a:pt x="53" y="354"/>
                  <a:pt x="49" y="354"/>
                </a:cubicBezTo>
                <a:cubicBezTo>
                  <a:pt x="46" y="355"/>
                  <a:pt x="43" y="356"/>
                  <a:pt x="39" y="358"/>
                </a:cubicBezTo>
                <a:cubicBezTo>
                  <a:pt x="36" y="360"/>
                  <a:pt x="32" y="363"/>
                  <a:pt x="28" y="367"/>
                </a:cubicBezTo>
                <a:cubicBezTo>
                  <a:pt x="24" y="371"/>
                  <a:pt x="21" y="375"/>
                  <a:pt x="19" y="380"/>
                </a:cubicBezTo>
                <a:cubicBezTo>
                  <a:pt x="18" y="385"/>
                  <a:pt x="17" y="391"/>
                  <a:pt x="18" y="396"/>
                </a:cubicBezTo>
                <a:cubicBezTo>
                  <a:pt x="19" y="402"/>
                  <a:pt x="21" y="408"/>
                  <a:pt x="24" y="414"/>
                </a:cubicBezTo>
                <a:cubicBezTo>
                  <a:pt x="27" y="420"/>
                  <a:pt x="32" y="426"/>
                  <a:pt x="38" y="432"/>
                </a:cubicBezTo>
                <a:cubicBezTo>
                  <a:pt x="44" y="437"/>
                  <a:pt x="50" y="442"/>
                  <a:pt x="56" y="445"/>
                </a:cubicBezTo>
                <a:cubicBezTo>
                  <a:pt x="61" y="449"/>
                  <a:pt x="67" y="450"/>
                  <a:pt x="72" y="451"/>
                </a:cubicBezTo>
                <a:cubicBezTo>
                  <a:pt x="78" y="452"/>
                  <a:pt x="83" y="451"/>
                  <a:pt x="88" y="449"/>
                </a:cubicBezTo>
                <a:cubicBezTo>
                  <a:pt x="93" y="447"/>
                  <a:pt x="98" y="444"/>
                  <a:pt x="102" y="440"/>
                </a:cubicBezTo>
                <a:cubicBezTo>
                  <a:pt x="106" y="436"/>
                  <a:pt x="109" y="432"/>
                  <a:pt x="111" y="429"/>
                </a:cubicBezTo>
                <a:cubicBezTo>
                  <a:pt x="112" y="425"/>
                  <a:pt x="114" y="422"/>
                  <a:pt x="115" y="419"/>
                </a:cubicBezTo>
                <a:cubicBezTo>
                  <a:pt x="115" y="416"/>
                  <a:pt x="116" y="413"/>
                  <a:pt x="116" y="411"/>
                </a:cubicBezTo>
                <a:cubicBezTo>
                  <a:pt x="117" y="409"/>
                  <a:pt x="117" y="407"/>
                  <a:pt x="118" y="406"/>
                </a:cubicBezTo>
                <a:cubicBezTo>
                  <a:pt x="118" y="406"/>
                  <a:pt x="119" y="406"/>
                  <a:pt x="119" y="406"/>
                </a:cubicBezTo>
                <a:cubicBezTo>
                  <a:pt x="119" y="406"/>
                  <a:pt x="120" y="406"/>
                  <a:pt x="120" y="406"/>
                </a:cubicBezTo>
                <a:cubicBezTo>
                  <a:pt x="121" y="406"/>
                  <a:pt x="122" y="407"/>
                  <a:pt x="122" y="407"/>
                </a:cubicBezTo>
                <a:cubicBezTo>
                  <a:pt x="123" y="408"/>
                  <a:pt x="124" y="409"/>
                  <a:pt x="125" y="410"/>
                </a:cubicBezTo>
                <a:close/>
                <a:moveTo>
                  <a:pt x="166" y="392"/>
                </a:moveTo>
                <a:cubicBezTo>
                  <a:pt x="166" y="392"/>
                  <a:pt x="167" y="393"/>
                  <a:pt x="167" y="393"/>
                </a:cubicBezTo>
                <a:cubicBezTo>
                  <a:pt x="167" y="394"/>
                  <a:pt x="167" y="394"/>
                  <a:pt x="166" y="395"/>
                </a:cubicBezTo>
                <a:cubicBezTo>
                  <a:pt x="166" y="395"/>
                  <a:pt x="166" y="396"/>
                  <a:pt x="165" y="397"/>
                </a:cubicBezTo>
                <a:cubicBezTo>
                  <a:pt x="164" y="398"/>
                  <a:pt x="163" y="399"/>
                  <a:pt x="162" y="400"/>
                </a:cubicBezTo>
                <a:cubicBezTo>
                  <a:pt x="161" y="401"/>
                  <a:pt x="160" y="402"/>
                  <a:pt x="159" y="403"/>
                </a:cubicBezTo>
                <a:cubicBezTo>
                  <a:pt x="158" y="404"/>
                  <a:pt x="157" y="404"/>
                  <a:pt x="157" y="405"/>
                </a:cubicBezTo>
                <a:cubicBezTo>
                  <a:pt x="156" y="405"/>
                  <a:pt x="155" y="405"/>
                  <a:pt x="155" y="405"/>
                </a:cubicBezTo>
                <a:cubicBezTo>
                  <a:pt x="154" y="405"/>
                  <a:pt x="154" y="405"/>
                  <a:pt x="154" y="404"/>
                </a:cubicBezTo>
                <a:lnTo>
                  <a:pt x="64" y="315"/>
                </a:lnTo>
                <a:cubicBezTo>
                  <a:pt x="64" y="315"/>
                  <a:pt x="64" y="314"/>
                  <a:pt x="64" y="314"/>
                </a:cubicBezTo>
                <a:cubicBezTo>
                  <a:pt x="64" y="313"/>
                  <a:pt x="64" y="313"/>
                  <a:pt x="64" y="312"/>
                </a:cubicBezTo>
                <a:cubicBezTo>
                  <a:pt x="65" y="311"/>
                  <a:pt x="65" y="310"/>
                  <a:pt x="66" y="310"/>
                </a:cubicBezTo>
                <a:cubicBezTo>
                  <a:pt x="66" y="309"/>
                  <a:pt x="67" y="308"/>
                  <a:pt x="68" y="306"/>
                </a:cubicBezTo>
                <a:cubicBezTo>
                  <a:pt x="70" y="305"/>
                  <a:pt x="71" y="304"/>
                  <a:pt x="71" y="304"/>
                </a:cubicBezTo>
                <a:cubicBezTo>
                  <a:pt x="72" y="303"/>
                  <a:pt x="73" y="303"/>
                  <a:pt x="74" y="302"/>
                </a:cubicBezTo>
                <a:cubicBezTo>
                  <a:pt x="74" y="302"/>
                  <a:pt x="75" y="302"/>
                  <a:pt x="76" y="302"/>
                </a:cubicBezTo>
                <a:cubicBezTo>
                  <a:pt x="76" y="302"/>
                  <a:pt x="76" y="302"/>
                  <a:pt x="77" y="303"/>
                </a:cubicBezTo>
                <a:lnTo>
                  <a:pt x="166" y="392"/>
                </a:lnTo>
                <a:close/>
                <a:moveTo>
                  <a:pt x="255" y="298"/>
                </a:moveTo>
                <a:cubicBezTo>
                  <a:pt x="256" y="299"/>
                  <a:pt x="257" y="299"/>
                  <a:pt x="258" y="300"/>
                </a:cubicBezTo>
                <a:cubicBezTo>
                  <a:pt x="258" y="301"/>
                  <a:pt x="259" y="301"/>
                  <a:pt x="259" y="302"/>
                </a:cubicBezTo>
                <a:cubicBezTo>
                  <a:pt x="259" y="303"/>
                  <a:pt x="258" y="304"/>
                  <a:pt x="258" y="305"/>
                </a:cubicBezTo>
                <a:cubicBezTo>
                  <a:pt x="257" y="306"/>
                  <a:pt x="256" y="307"/>
                  <a:pt x="254" y="308"/>
                </a:cubicBezTo>
                <a:cubicBezTo>
                  <a:pt x="253" y="310"/>
                  <a:pt x="251" y="311"/>
                  <a:pt x="250" y="312"/>
                </a:cubicBezTo>
                <a:cubicBezTo>
                  <a:pt x="249" y="313"/>
                  <a:pt x="249" y="313"/>
                  <a:pt x="248" y="313"/>
                </a:cubicBezTo>
                <a:cubicBezTo>
                  <a:pt x="247" y="314"/>
                  <a:pt x="247" y="314"/>
                  <a:pt x="246" y="314"/>
                </a:cubicBezTo>
                <a:cubicBezTo>
                  <a:pt x="246" y="314"/>
                  <a:pt x="245" y="314"/>
                  <a:pt x="245" y="313"/>
                </a:cubicBezTo>
                <a:lnTo>
                  <a:pt x="214" y="299"/>
                </a:lnTo>
                <a:lnTo>
                  <a:pt x="175" y="337"/>
                </a:lnTo>
                <a:lnTo>
                  <a:pt x="190" y="367"/>
                </a:lnTo>
                <a:cubicBezTo>
                  <a:pt x="190" y="368"/>
                  <a:pt x="191" y="368"/>
                  <a:pt x="191" y="369"/>
                </a:cubicBezTo>
                <a:cubicBezTo>
                  <a:pt x="191" y="369"/>
                  <a:pt x="191" y="370"/>
                  <a:pt x="190" y="371"/>
                </a:cubicBezTo>
                <a:cubicBezTo>
                  <a:pt x="190" y="371"/>
                  <a:pt x="190" y="372"/>
                  <a:pt x="189" y="373"/>
                </a:cubicBezTo>
                <a:cubicBezTo>
                  <a:pt x="188" y="374"/>
                  <a:pt x="187" y="375"/>
                  <a:pt x="186" y="377"/>
                </a:cubicBezTo>
                <a:cubicBezTo>
                  <a:pt x="184" y="378"/>
                  <a:pt x="183" y="379"/>
                  <a:pt x="182" y="380"/>
                </a:cubicBezTo>
                <a:cubicBezTo>
                  <a:pt x="181" y="381"/>
                  <a:pt x="180" y="381"/>
                  <a:pt x="180" y="381"/>
                </a:cubicBezTo>
                <a:cubicBezTo>
                  <a:pt x="179" y="381"/>
                  <a:pt x="178" y="381"/>
                  <a:pt x="178" y="380"/>
                </a:cubicBezTo>
                <a:cubicBezTo>
                  <a:pt x="177" y="379"/>
                  <a:pt x="176" y="378"/>
                  <a:pt x="176" y="377"/>
                </a:cubicBezTo>
                <a:lnTo>
                  <a:pt x="121" y="259"/>
                </a:lnTo>
                <a:cubicBezTo>
                  <a:pt x="120" y="259"/>
                  <a:pt x="120" y="258"/>
                  <a:pt x="120" y="257"/>
                </a:cubicBezTo>
                <a:cubicBezTo>
                  <a:pt x="120" y="257"/>
                  <a:pt x="120" y="256"/>
                  <a:pt x="121" y="255"/>
                </a:cubicBezTo>
                <a:cubicBezTo>
                  <a:pt x="121" y="254"/>
                  <a:pt x="122" y="253"/>
                  <a:pt x="123" y="252"/>
                </a:cubicBezTo>
                <a:cubicBezTo>
                  <a:pt x="123" y="251"/>
                  <a:pt x="125" y="250"/>
                  <a:pt x="126" y="249"/>
                </a:cubicBezTo>
                <a:cubicBezTo>
                  <a:pt x="128" y="247"/>
                  <a:pt x="129" y="246"/>
                  <a:pt x="130" y="245"/>
                </a:cubicBezTo>
                <a:cubicBezTo>
                  <a:pt x="131" y="244"/>
                  <a:pt x="132" y="243"/>
                  <a:pt x="133" y="243"/>
                </a:cubicBezTo>
                <a:cubicBezTo>
                  <a:pt x="134" y="243"/>
                  <a:pt x="134" y="242"/>
                  <a:pt x="135" y="242"/>
                </a:cubicBezTo>
                <a:cubicBezTo>
                  <a:pt x="136" y="242"/>
                  <a:pt x="136" y="243"/>
                  <a:pt x="137" y="243"/>
                </a:cubicBezTo>
                <a:lnTo>
                  <a:pt x="255" y="298"/>
                </a:lnTo>
                <a:close/>
                <a:moveTo>
                  <a:pt x="138" y="262"/>
                </a:moveTo>
                <a:lnTo>
                  <a:pt x="138" y="262"/>
                </a:lnTo>
                <a:lnTo>
                  <a:pt x="169" y="324"/>
                </a:lnTo>
                <a:lnTo>
                  <a:pt x="201" y="292"/>
                </a:lnTo>
                <a:lnTo>
                  <a:pt x="138" y="262"/>
                </a:lnTo>
                <a:close/>
                <a:moveTo>
                  <a:pt x="251" y="136"/>
                </a:moveTo>
                <a:cubicBezTo>
                  <a:pt x="252" y="137"/>
                  <a:pt x="252" y="137"/>
                  <a:pt x="253" y="138"/>
                </a:cubicBezTo>
                <a:cubicBezTo>
                  <a:pt x="253" y="139"/>
                  <a:pt x="254" y="140"/>
                  <a:pt x="254" y="140"/>
                </a:cubicBezTo>
                <a:cubicBezTo>
                  <a:pt x="254" y="141"/>
                  <a:pt x="254" y="142"/>
                  <a:pt x="254" y="142"/>
                </a:cubicBezTo>
                <a:cubicBezTo>
                  <a:pt x="254" y="143"/>
                  <a:pt x="254" y="143"/>
                  <a:pt x="253" y="143"/>
                </a:cubicBezTo>
                <a:lnTo>
                  <a:pt x="227" y="169"/>
                </a:lnTo>
                <a:lnTo>
                  <a:pt x="308" y="250"/>
                </a:lnTo>
                <a:cubicBezTo>
                  <a:pt x="308" y="250"/>
                  <a:pt x="308" y="251"/>
                  <a:pt x="308" y="251"/>
                </a:cubicBezTo>
                <a:cubicBezTo>
                  <a:pt x="309" y="252"/>
                  <a:pt x="308" y="252"/>
                  <a:pt x="308" y="253"/>
                </a:cubicBezTo>
                <a:cubicBezTo>
                  <a:pt x="308" y="254"/>
                  <a:pt x="307" y="254"/>
                  <a:pt x="307" y="255"/>
                </a:cubicBezTo>
                <a:cubicBezTo>
                  <a:pt x="306" y="256"/>
                  <a:pt x="305" y="257"/>
                  <a:pt x="304" y="259"/>
                </a:cubicBezTo>
                <a:cubicBezTo>
                  <a:pt x="303" y="260"/>
                  <a:pt x="302" y="261"/>
                  <a:pt x="301" y="261"/>
                </a:cubicBezTo>
                <a:cubicBezTo>
                  <a:pt x="300" y="262"/>
                  <a:pt x="299" y="262"/>
                  <a:pt x="298" y="263"/>
                </a:cubicBezTo>
                <a:cubicBezTo>
                  <a:pt x="298" y="263"/>
                  <a:pt x="297" y="263"/>
                  <a:pt x="297" y="263"/>
                </a:cubicBezTo>
                <a:cubicBezTo>
                  <a:pt x="296" y="263"/>
                  <a:pt x="296" y="263"/>
                  <a:pt x="295" y="262"/>
                </a:cubicBezTo>
                <a:lnTo>
                  <a:pt x="215" y="182"/>
                </a:lnTo>
                <a:lnTo>
                  <a:pt x="189" y="208"/>
                </a:lnTo>
                <a:cubicBezTo>
                  <a:pt x="188" y="208"/>
                  <a:pt x="188" y="209"/>
                  <a:pt x="187" y="209"/>
                </a:cubicBezTo>
                <a:cubicBezTo>
                  <a:pt x="187" y="209"/>
                  <a:pt x="186" y="209"/>
                  <a:pt x="186" y="209"/>
                </a:cubicBezTo>
                <a:cubicBezTo>
                  <a:pt x="185" y="208"/>
                  <a:pt x="184" y="208"/>
                  <a:pt x="184" y="207"/>
                </a:cubicBezTo>
                <a:cubicBezTo>
                  <a:pt x="183" y="207"/>
                  <a:pt x="182" y="206"/>
                  <a:pt x="181" y="205"/>
                </a:cubicBezTo>
                <a:cubicBezTo>
                  <a:pt x="180" y="204"/>
                  <a:pt x="179" y="203"/>
                  <a:pt x="179" y="203"/>
                </a:cubicBezTo>
                <a:cubicBezTo>
                  <a:pt x="178" y="202"/>
                  <a:pt x="178" y="201"/>
                  <a:pt x="178" y="201"/>
                </a:cubicBezTo>
                <a:cubicBezTo>
                  <a:pt x="177" y="200"/>
                  <a:pt x="177" y="199"/>
                  <a:pt x="177" y="199"/>
                </a:cubicBezTo>
                <a:cubicBezTo>
                  <a:pt x="178" y="198"/>
                  <a:pt x="178" y="198"/>
                  <a:pt x="178" y="197"/>
                </a:cubicBezTo>
                <a:lnTo>
                  <a:pt x="243" y="133"/>
                </a:lnTo>
                <a:cubicBezTo>
                  <a:pt x="243" y="132"/>
                  <a:pt x="244" y="132"/>
                  <a:pt x="244" y="132"/>
                </a:cubicBezTo>
                <a:cubicBezTo>
                  <a:pt x="245" y="132"/>
                  <a:pt x="245" y="132"/>
                  <a:pt x="246" y="132"/>
                </a:cubicBezTo>
                <a:cubicBezTo>
                  <a:pt x="247" y="132"/>
                  <a:pt x="247" y="133"/>
                  <a:pt x="248" y="133"/>
                </a:cubicBezTo>
                <a:cubicBezTo>
                  <a:pt x="249" y="134"/>
                  <a:pt x="250" y="135"/>
                  <a:pt x="251" y="136"/>
                </a:cubicBezTo>
                <a:close/>
                <a:moveTo>
                  <a:pt x="394" y="157"/>
                </a:moveTo>
                <a:cubicBezTo>
                  <a:pt x="395" y="158"/>
                  <a:pt x="396" y="159"/>
                  <a:pt x="397" y="159"/>
                </a:cubicBezTo>
                <a:cubicBezTo>
                  <a:pt x="397" y="160"/>
                  <a:pt x="397" y="161"/>
                  <a:pt x="398" y="161"/>
                </a:cubicBezTo>
                <a:cubicBezTo>
                  <a:pt x="398" y="162"/>
                  <a:pt x="398" y="163"/>
                  <a:pt x="398" y="163"/>
                </a:cubicBezTo>
                <a:cubicBezTo>
                  <a:pt x="398" y="164"/>
                  <a:pt x="397" y="164"/>
                  <a:pt x="397" y="165"/>
                </a:cubicBezTo>
                <a:lnTo>
                  <a:pt x="352" y="209"/>
                </a:lnTo>
                <a:cubicBezTo>
                  <a:pt x="351" y="210"/>
                  <a:pt x="350" y="211"/>
                  <a:pt x="348" y="211"/>
                </a:cubicBezTo>
                <a:cubicBezTo>
                  <a:pt x="346" y="211"/>
                  <a:pt x="345" y="211"/>
                  <a:pt x="343" y="209"/>
                </a:cubicBezTo>
                <a:lnTo>
                  <a:pt x="260" y="126"/>
                </a:lnTo>
                <a:cubicBezTo>
                  <a:pt x="258" y="124"/>
                  <a:pt x="257" y="122"/>
                  <a:pt x="258" y="120"/>
                </a:cubicBezTo>
                <a:cubicBezTo>
                  <a:pt x="258" y="119"/>
                  <a:pt x="258" y="117"/>
                  <a:pt x="260" y="116"/>
                </a:cubicBezTo>
                <a:lnTo>
                  <a:pt x="304" y="72"/>
                </a:lnTo>
                <a:cubicBezTo>
                  <a:pt x="304" y="72"/>
                  <a:pt x="304" y="71"/>
                  <a:pt x="305" y="71"/>
                </a:cubicBezTo>
                <a:cubicBezTo>
                  <a:pt x="305" y="71"/>
                  <a:pt x="306" y="71"/>
                  <a:pt x="307" y="72"/>
                </a:cubicBezTo>
                <a:cubicBezTo>
                  <a:pt x="307" y="72"/>
                  <a:pt x="308" y="72"/>
                  <a:pt x="309" y="73"/>
                </a:cubicBezTo>
                <a:cubicBezTo>
                  <a:pt x="309" y="73"/>
                  <a:pt x="310" y="74"/>
                  <a:pt x="311" y="75"/>
                </a:cubicBezTo>
                <a:cubicBezTo>
                  <a:pt x="312" y="76"/>
                  <a:pt x="313" y="77"/>
                  <a:pt x="313" y="77"/>
                </a:cubicBezTo>
                <a:cubicBezTo>
                  <a:pt x="314" y="78"/>
                  <a:pt x="314" y="79"/>
                  <a:pt x="314" y="79"/>
                </a:cubicBezTo>
                <a:cubicBezTo>
                  <a:pt x="315" y="80"/>
                  <a:pt x="315" y="81"/>
                  <a:pt x="315" y="81"/>
                </a:cubicBezTo>
                <a:cubicBezTo>
                  <a:pt x="315" y="82"/>
                  <a:pt x="314" y="82"/>
                  <a:pt x="314" y="82"/>
                </a:cubicBezTo>
                <a:lnTo>
                  <a:pt x="278" y="119"/>
                </a:lnTo>
                <a:lnTo>
                  <a:pt x="307" y="148"/>
                </a:lnTo>
                <a:lnTo>
                  <a:pt x="338" y="117"/>
                </a:lnTo>
                <a:cubicBezTo>
                  <a:pt x="338" y="116"/>
                  <a:pt x="339" y="116"/>
                  <a:pt x="339" y="116"/>
                </a:cubicBezTo>
                <a:cubicBezTo>
                  <a:pt x="340" y="116"/>
                  <a:pt x="340" y="116"/>
                  <a:pt x="341" y="116"/>
                </a:cubicBezTo>
                <a:cubicBezTo>
                  <a:pt x="342" y="116"/>
                  <a:pt x="342" y="117"/>
                  <a:pt x="343" y="117"/>
                </a:cubicBezTo>
                <a:cubicBezTo>
                  <a:pt x="344" y="118"/>
                  <a:pt x="345" y="118"/>
                  <a:pt x="345" y="119"/>
                </a:cubicBezTo>
                <a:cubicBezTo>
                  <a:pt x="346" y="120"/>
                  <a:pt x="347" y="121"/>
                  <a:pt x="348" y="122"/>
                </a:cubicBezTo>
                <a:cubicBezTo>
                  <a:pt x="348" y="122"/>
                  <a:pt x="348" y="123"/>
                  <a:pt x="349" y="124"/>
                </a:cubicBezTo>
                <a:cubicBezTo>
                  <a:pt x="349" y="124"/>
                  <a:pt x="349" y="125"/>
                  <a:pt x="349" y="125"/>
                </a:cubicBezTo>
                <a:cubicBezTo>
                  <a:pt x="348" y="126"/>
                  <a:pt x="348" y="126"/>
                  <a:pt x="348" y="127"/>
                </a:cubicBezTo>
                <a:lnTo>
                  <a:pt x="317" y="158"/>
                </a:lnTo>
                <a:lnTo>
                  <a:pt x="350" y="191"/>
                </a:lnTo>
                <a:lnTo>
                  <a:pt x="387" y="154"/>
                </a:lnTo>
                <a:cubicBezTo>
                  <a:pt x="387" y="154"/>
                  <a:pt x="388" y="154"/>
                  <a:pt x="388" y="153"/>
                </a:cubicBezTo>
                <a:cubicBezTo>
                  <a:pt x="389" y="153"/>
                  <a:pt x="389" y="153"/>
                  <a:pt x="390" y="154"/>
                </a:cubicBezTo>
                <a:cubicBezTo>
                  <a:pt x="390" y="154"/>
                  <a:pt x="391" y="154"/>
                  <a:pt x="392" y="155"/>
                </a:cubicBezTo>
                <a:cubicBezTo>
                  <a:pt x="393" y="155"/>
                  <a:pt x="394" y="156"/>
                  <a:pt x="394" y="157"/>
                </a:cubicBezTo>
                <a:close/>
                <a:moveTo>
                  <a:pt x="465" y="71"/>
                </a:moveTo>
                <a:cubicBezTo>
                  <a:pt x="465" y="71"/>
                  <a:pt x="466" y="72"/>
                  <a:pt x="467" y="73"/>
                </a:cubicBezTo>
                <a:cubicBezTo>
                  <a:pt x="467" y="73"/>
                  <a:pt x="468" y="74"/>
                  <a:pt x="468" y="74"/>
                </a:cubicBezTo>
                <a:cubicBezTo>
                  <a:pt x="468" y="75"/>
                  <a:pt x="468" y="76"/>
                  <a:pt x="469" y="76"/>
                </a:cubicBezTo>
                <a:cubicBezTo>
                  <a:pt x="469" y="77"/>
                  <a:pt x="469" y="77"/>
                  <a:pt x="469" y="78"/>
                </a:cubicBezTo>
                <a:cubicBezTo>
                  <a:pt x="469" y="79"/>
                  <a:pt x="468" y="81"/>
                  <a:pt x="468" y="84"/>
                </a:cubicBezTo>
                <a:cubicBezTo>
                  <a:pt x="467" y="86"/>
                  <a:pt x="466" y="89"/>
                  <a:pt x="465" y="92"/>
                </a:cubicBezTo>
                <a:cubicBezTo>
                  <a:pt x="464" y="95"/>
                  <a:pt x="462" y="99"/>
                  <a:pt x="460" y="102"/>
                </a:cubicBezTo>
                <a:cubicBezTo>
                  <a:pt x="457" y="106"/>
                  <a:pt x="454" y="109"/>
                  <a:pt x="451" y="113"/>
                </a:cubicBezTo>
                <a:cubicBezTo>
                  <a:pt x="445" y="119"/>
                  <a:pt x="438" y="123"/>
                  <a:pt x="432" y="126"/>
                </a:cubicBezTo>
                <a:cubicBezTo>
                  <a:pt x="425" y="129"/>
                  <a:pt x="418" y="130"/>
                  <a:pt x="410" y="130"/>
                </a:cubicBezTo>
                <a:cubicBezTo>
                  <a:pt x="403" y="129"/>
                  <a:pt x="395" y="127"/>
                  <a:pt x="388" y="123"/>
                </a:cubicBezTo>
                <a:cubicBezTo>
                  <a:pt x="380" y="119"/>
                  <a:pt x="373" y="113"/>
                  <a:pt x="365" y="106"/>
                </a:cubicBezTo>
                <a:cubicBezTo>
                  <a:pt x="357" y="98"/>
                  <a:pt x="352" y="90"/>
                  <a:pt x="347" y="82"/>
                </a:cubicBezTo>
                <a:cubicBezTo>
                  <a:pt x="343" y="74"/>
                  <a:pt x="341" y="66"/>
                  <a:pt x="341" y="59"/>
                </a:cubicBezTo>
                <a:cubicBezTo>
                  <a:pt x="340" y="51"/>
                  <a:pt x="341" y="43"/>
                  <a:pt x="344" y="36"/>
                </a:cubicBezTo>
                <a:cubicBezTo>
                  <a:pt x="347" y="29"/>
                  <a:pt x="351" y="22"/>
                  <a:pt x="357" y="16"/>
                </a:cubicBezTo>
                <a:cubicBezTo>
                  <a:pt x="360" y="14"/>
                  <a:pt x="363" y="11"/>
                  <a:pt x="366" y="9"/>
                </a:cubicBezTo>
                <a:cubicBezTo>
                  <a:pt x="369" y="7"/>
                  <a:pt x="372" y="5"/>
                  <a:pt x="375" y="4"/>
                </a:cubicBezTo>
                <a:cubicBezTo>
                  <a:pt x="378" y="3"/>
                  <a:pt x="380" y="2"/>
                  <a:pt x="383" y="1"/>
                </a:cubicBezTo>
                <a:cubicBezTo>
                  <a:pt x="386" y="0"/>
                  <a:pt x="388" y="0"/>
                  <a:pt x="389" y="0"/>
                </a:cubicBezTo>
                <a:cubicBezTo>
                  <a:pt x="390" y="0"/>
                  <a:pt x="391" y="0"/>
                  <a:pt x="392" y="0"/>
                </a:cubicBezTo>
                <a:cubicBezTo>
                  <a:pt x="392" y="0"/>
                  <a:pt x="393" y="1"/>
                  <a:pt x="393" y="1"/>
                </a:cubicBezTo>
                <a:cubicBezTo>
                  <a:pt x="394" y="1"/>
                  <a:pt x="395" y="2"/>
                  <a:pt x="395" y="2"/>
                </a:cubicBezTo>
                <a:cubicBezTo>
                  <a:pt x="396" y="3"/>
                  <a:pt x="397" y="3"/>
                  <a:pt x="398" y="4"/>
                </a:cubicBezTo>
                <a:cubicBezTo>
                  <a:pt x="399" y="5"/>
                  <a:pt x="399" y="6"/>
                  <a:pt x="400" y="7"/>
                </a:cubicBezTo>
                <a:cubicBezTo>
                  <a:pt x="401" y="8"/>
                  <a:pt x="401" y="8"/>
                  <a:pt x="401" y="9"/>
                </a:cubicBezTo>
                <a:cubicBezTo>
                  <a:pt x="401" y="10"/>
                  <a:pt x="402" y="10"/>
                  <a:pt x="402" y="11"/>
                </a:cubicBezTo>
                <a:cubicBezTo>
                  <a:pt x="401" y="11"/>
                  <a:pt x="401" y="12"/>
                  <a:pt x="401" y="12"/>
                </a:cubicBezTo>
                <a:cubicBezTo>
                  <a:pt x="400" y="13"/>
                  <a:pt x="399" y="13"/>
                  <a:pt x="397" y="13"/>
                </a:cubicBezTo>
                <a:cubicBezTo>
                  <a:pt x="395" y="14"/>
                  <a:pt x="392" y="14"/>
                  <a:pt x="389" y="15"/>
                </a:cubicBezTo>
                <a:cubicBezTo>
                  <a:pt x="386" y="16"/>
                  <a:pt x="383" y="17"/>
                  <a:pt x="379" y="19"/>
                </a:cubicBezTo>
                <a:cubicBezTo>
                  <a:pt x="375" y="21"/>
                  <a:pt x="371" y="23"/>
                  <a:pt x="368" y="27"/>
                </a:cubicBezTo>
                <a:cubicBezTo>
                  <a:pt x="364" y="31"/>
                  <a:pt x="361" y="36"/>
                  <a:pt x="359" y="41"/>
                </a:cubicBezTo>
                <a:cubicBezTo>
                  <a:pt x="357" y="46"/>
                  <a:pt x="357" y="51"/>
                  <a:pt x="357" y="57"/>
                </a:cubicBezTo>
                <a:cubicBezTo>
                  <a:pt x="358" y="63"/>
                  <a:pt x="360" y="68"/>
                  <a:pt x="364" y="74"/>
                </a:cubicBezTo>
                <a:cubicBezTo>
                  <a:pt x="367" y="80"/>
                  <a:pt x="372" y="86"/>
                  <a:pt x="377" y="92"/>
                </a:cubicBezTo>
                <a:cubicBezTo>
                  <a:pt x="383" y="98"/>
                  <a:pt x="389" y="103"/>
                  <a:pt x="395" y="106"/>
                </a:cubicBezTo>
                <a:cubicBezTo>
                  <a:pt x="401" y="109"/>
                  <a:pt x="406" y="111"/>
                  <a:pt x="412" y="112"/>
                </a:cubicBezTo>
                <a:cubicBezTo>
                  <a:pt x="417" y="112"/>
                  <a:pt x="422" y="112"/>
                  <a:pt x="427" y="110"/>
                </a:cubicBezTo>
                <a:cubicBezTo>
                  <a:pt x="433" y="108"/>
                  <a:pt x="437" y="105"/>
                  <a:pt x="442" y="100"/>
                </a:cubicBezTo>
                <a:cubicBezTo>
                  <a:pt x="445" y="97"/>
                  <a:pt x="448" y="93"/>
                  <a:pt x="450" y="89"/>
                </a:cubicBezTo>
                <a:cubicBezTo>
                  <a:pt x="452" y="86"/>
                  <a:pt x="453" y="82"/>
                  <a:pt x="454" y="79"/>
                </a:cubicBezTo>
                <a:cubicBezTo>
                  <a:pt x="455" y="76"/>
                  <a:pt x="455" y="74"/>
                  <a:pt x="456" y="71"/>
                </a:cubicBezTo>
                <a:cubicBezTo>
                  <a:pt x="456" y="69"/>
                  <a:pt x="457" y="68"/>
                  <a:pt x="457" y="67"/>
                </a:cubicBezTo>
                <a:cubicBezTo>
                  <a:pt x="458" y="67"/>
                  <a:pt x="458" y="66"/>
                  <a:pt x="458" y="66"/>
                </a:cubicBezTo>
                <a:cubicBezTo>
                  <a:pt x="459" y="66"/>
                  <a:pt x="459" y="66"/>
                  <a:pt x="460" y="67"/>
                </a:cubicBezTo>
                <a:cubicBezTo>
                  <a:pt x="460" y="67"/>
                  <a:pt x="461" y="67"/>
                  <a:pt x="462" y="68"/>
                </a:cubicBezTo>
                <a:cubicBezTo>
                  <a:pt x="463" y="69"/>
                  <a:pt x="464" y="70"/>
                  <a:pt x="465" y="7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61" name="Freeform 137"/>
          <p:cNvSpPr>
            <a:spLocks noEditPoints="1"/>
          </p:cNvSpPr>
          <p:nvPr/>
        </p:nvSpPr>
        <p:spPr bwMode="auto">
          <a:xfrm>
            <a:off x="4735252" y="5143907"/>
            <a:ext cx="277715" cy="314762"/>
          </a:xfrm>
          <a:custGeom>
            <a:avLst/>
            <a:gdLst/>
            <a:ahLst/>
            <a:cxnLst>
              <a:cxn ang="0">
                <a:pos x="103" y="432"/>
              </a:cxn>
              <a:cxn ang="0">
                <a:pos x="95" y="440"/>
              </a:cxn>
              <a:cxn ang="0">
                <a:pos x="90" y="441"/>
              </a:cxn>
              <a:cxn ang="0">
                <a:pos x="0" y="349"/>
              </a:cxn>
              <a:cxn ang="0">
                <a:pos x="8" y="341"/>
              </a:cxn>
              <a:cxn ang="0">
                <a:pos x="13" y="340"/>
              </a:cxn>
              <a:cxn ang="0">
                <a:pos x="127" y="301"/>
              </a:cxn>
              <a:cxn ang="0">
                <a:pos x="113" y="351"/>
              </a:cxn>
              <a:cxn ang="0">
                <a:pos x="137" y="397"/>
              </a:cxn>
              <a:cxn ang="0">
                <a:pos x="132" y="404"/>
              </a:cxn>
              <a:cxn ang="0">
                <a:pos x="125" y="408"/>
              </a:cxn>
              <a:cxn ang="0">
                <a:pos x="36" y="316"/>
              </a:cxn>
              <a:cxn ang="0">
                <a:pos x="64" y="286"/>
              </a:cxn>
              <a:cxn ang="0">
                <a:pos x="94" y="275"/>
              </a:cxn>
              <a:cxn ang="0">
                <a:pos x="105" y="301"/>
              </a:cxn>
              <a:cxn ang="0">
                <a:pos x="74" y="297"/>
              </a:cxn>
              <a:cxn ang="0">
                <a:pos x="93" y="352"/>
              </a:cxn>
              <a:cxn ang="0">
                <a:pos x="114" y="320"/>
              </a:cxn>
              <a:cxn ang="0">
                <a:pos x="215" y="316"/>
              </a:cxn>
              <a:cxn ang="0">
                <a:pos x="214" y="321"/>
              </a:cxn>
              <a:cxn ang="0">
                <a:pos x="206" y="329"/>
              </a:cxn>
              <a:cxn ang="0">
                <a:pos x="114" y="239"/>
              </a:cxn>
              <a:cxn ang="0">
                <a:pos x="115" y="234"/>
              </a:cxn>
              <a:cxn ang="0">
                <a:pos x="123" y="226"/>
              </a:cxn>
              <a:cxn ang="0">
                <a:pos x="215" y="316"/>
              </a:cxn>
              <a:cxn ang="0">
                <a:pos x="291" y="225"/>
              </a:cxn>
              <a:cxn ang="0">
                <a:pos x="291" y="234"/>
              </a:cxn>
              <a:cxn ang="0">
                <a:pos x="274" y="263"/>
              </a:cxn>
              <a:cxn ang="0">
                <a:pos x="211" y="274"/>
              </a:cxn>
              <a:cxn ang="0">
                <a:pos x="164" y="209"/>
              </a:cxn>
              <a:cxn ang="0">
                <a:pos x="189" y="160"/>
              </a:cxn>
              <a:cxn ang="0">
                <a:pos x="212" y="150"/>
              </a:cxn>
              <a:cxn ang="0">
                <a:pos x="218" y="153"/>
              </a:cxn>
              <a:cxn ang="0">
                <a:pos x="224" y="159"/>
              </a:cxn>
              <a:cxn ang="0">
                <a:pos x="220" y="164"/>
              </a:cxn>
              <a:cxn ang="0">
                <a:pos x="191" y="178"/>
              </a:cxn>
              <a:cxn ang="0">
                <a:pos x="187" y="225"/>
              </a:cxn>
              <a:cxn ang="0">
                <a:pos x="235" y="262"/>
              </a:cxn>
              <a:cxn ang="0">
                <a:pos x="273" y="240"/>
              </a:cxn>
              <a:cxn ang="0">
                <a:pos x="280" y="217"/>
              </a:cxn>
              <a:cxn ang="0">
                <a:pos x="285" y="218"/>
              </a:cxn>
              <a:cxn ang="0">
                <a:pos x="346" y="186"/>
              </a:cxn>
              <a:cxn ang="0">
                <a:pos x="345" y="191"/>
              </a:cxn>
              <a:cxn ang="0">
                <a:pos x="336" y="198"/>
              </a:cxn>
              <a:cxn ang="0">
                <a:pos x="299" y="164"/>
              </a:cxn>
              <a:cxn ang="0">
                <a:pos x="216" y="134"/>
              </a:cxn>
              <a:cxn ang="0">
                <a:pos x="224" y="124"/>
              </a:cxn>
              <a:cxn ang="0">
                <a:pos x="231" y="123"/>
              </a:cxn>
              <a:cxn ang="0">
                <a:pos x="294" y="146"/>
              </a:cxn>
              <a:cxn ang="0">
                <a:pos x="285" y="122"/>
              </a:cxn>
              <a:cxn ang="0">
                <a:pos x="271" y="79"/>
              </a:cxn>
              <a:cxn ang="0">
                <a:pos x="279" y="69"/>
              </a:cxn>
              <a:cxn ang="0">
                <a:pos x="285" y="73"/>
              </a:cxn>
              <a:cxn ang="0">
                <a:pos x="359" y="6"/>
              </a:cxn>
              <a:cxn ang="0">
                <a:pos x="359" y="11"/>
              </a:cxn>
              <a:cxn ang="0">
                <a:pos x="414" y="119"/>
              </a:cxn>
              <a:cxn ang="0">
                <a:pos x="410" y="126"/>
              </a:cxn>
              <a:cxn ang="0">
                <a:pos x="403" y="131"/>
              </a:cxn>
              <a:cxn ang="0">
                <a:pos x="295" y="76"/>
              </a:cxn>
              <a:cxn ang="0">
                <a:pos x="290" y="75"/>
              </a:cxn>
              <a:cxn ang="0">
                <a:pos x="284" y="68"/>
              </a:cxn>
              <a:cxn ang="0">
                <a:pos x="349" y="0"/>
              </a:cxn>
              <a:cxn ang="0">
                <a:pos x="354" y="1"/>
              </a:cxn>
            </a:cxnLst>
            <a:rect l="0" t="0" r="r" b="b"/>
            <a:pathLst>
              <a:path w="415" h="442">
                <a:moveTo>
                  <a:pt x="102" y="429"/>
                </a:moveTo>
                <a:cubicBezTo>
                  <a:pt x="103" y="430"/>
                  <a:pt x="103" y="430"/>
                  <a:pt x="103" y="430"/>
                </a:cubicBezTo>
                <a:cubicBezTo>
                  <a:pt x="103" y="431"/>
                  <a:pt x="103" y="431"/>
                  <a:pt x="103" y="432"/>
                </a:cubicBezTo>
                <a:cubicBezTo>
                  <a:pt x="102" y="433"/>
                  <a:pt x="102" y="434"/>
                  <a:pt x="101" y="434"/>
                </a:cubicBezTo>
                <a:cubicBezTo>
                  <a:pt x="101" y="435"/>
                  <a:pt x="100" y="436"/>
                  <a:pt x="98" y="438"/>
                </a:cubicBezTo>
                <a:cubicBezTo>
                  <a:pt x="97" y="439"/>
                  <a:pt x="96" y="440"/>
                  <a:pt x="95" y="440"/>
                </a:cubicBezTo>
                <a:cubicBezTo>
                  <a:pt x="94" y="441"/>
                  <a:pt x="94" y="442"/>
                  <a:pt x="93" y="442"/>
                </a:cubicBezTo>
                <a:cubicBezTo>
                  <a:pt x="92" y="442"/>
                  <a:pt x="92" y="442"/>
                  <a:pt x="91" y="442"/>
                </a:cubicBezTo>
                <a:cubicBezTo>
                  <a:pt x="91" y="442"/>
                  <a:pt x="90" y="442"/>
                  <a:pt x="90" y="441"/>
                </a:cubicBezTo>
                <a:lnTo>
                  <a:pt x="1" y="352"/>
                </a:lnTo>
                <a:cubicBezTo>
                  <a:pt x="0" y="352"/>
                  <a:pt x="0" y="351"/>
                  <a:pt x="0" y="351"/>
                </a:cubicBezTo>
                <a:cubicBezTo>
                  <a:pt x="0" y="350"/>
                  <a:pt x="0" y="350"/>
                  <a:pt x="0" y="349"/>
                </a:cubicBezTo>
                <a:cubicBezTo>
                  <a:pt x="1" y="349"/>
                  <a:pt x="1" y="348"/>
                  <a:pt x="2" y="347"/>
                </a:cubicBezTo>
                <a:cubicBezTo>
                  <a:pt x="3" y="346"/>
                  <a:pt x="4" y="345"/>
                  <a:pt x="5" y="344"/>
                </a:cubicBezTo>
                <a:cubicBezTo>
                  <a:pt x="6" y="343"/>
                  <a:pt x="7" y="342"/>
                  <a:pt x="8" y="341"/>
                </a:cubicBezTo>
                <a:cubicBezTo>
                  <a:pt x="9" y="340"/>
                  <a:pt x="9" y="340"/>
                  <a:pt x="10" y="340"/>
                </a:cubicBezTo>
                <a:cubicBezTo>
                  <a:pt x="11" y="339"/>
                  <a:pt x="11" y="339"/>
                  <a:pt x="12" y="339"/>
                </a:cubicBezTo>
                <a:cubicBezTo>
                  <a:pt x="12" y="339"/>
                  <a:pt x="13" y="340"/>
                  <a:pt x="13" y="340"/>
                </a:cubicBezTo>
                <a:lnTo>
                  <a:pt x="102" y="429"/>
                </a:lnTo>
                <a:close/>
                <a:moveTo>
                  <a:pt x="117" y="287"/>
                </a:moveTo>
                <a:cubicBezTo>
                  <a:pt x="122" y="291"/>
                  <a:pt x="125" y="296"/>
                  <a:pt x="127" y="301"/>
                </a:cubicBezTo>
                <a:cubicBezTo>
                  <a:pt x="130" y="307"/>
                  <a:pt x="131" y="312"/>
                  <a:pt x="130" y="318"/>
                </a:cubicBezTo>
                <a:cubicBezTo>
                  <a:pt x="130" y="323"/>
                  <a:pt x="129" y="329"/>
                  <a:pt x="126" y="334"/>
                </a:cubicBezTo>
                <a:cubicBezTo>
                  <a:pt x="123" y="340"/>
                  <a:pt x="119" y="345"/>
                  <a:pt x="113" y="351"/>
                </a:cubicBezTo>
                <a:lnTo>
                  <a:pt x="103" y="362"/>
                </a:lnTo>
                <a:lnTo>
                  <a:pt x="136" y="395"/>
                </a:lnTo>
                <a:cubicBezTo>
                  <a:pt x="137" y="396"/>
                  <a:pt x="137" y="396"/>
                  <a:pt x="137" y="397"/>
                </a:cubicBezTo>
                <a:cubicBezTo>
                  <a:pt x="137" y="397"/>
                  <a:pt x="137" y="398"/>
                  <a:pt x="137" y="398"/>
                </a:cubicBezTo>
                <a:cubicBezTo>
                  <a:pt x="136" y="399"/>
                  <a:pt x="136" y="400"/>
                  <a:pt x="135" y="400"/>
                </a:cubicBezTo>
                <a:cubicBezTo>
                  <a:pt x="134" y="401"/>
                  <a:pt x="134" y="402"/>
                  <a:pt x="132" y="404"/>
                </a:cubicBezTo>
                <a:cubicBezTo>
                  <a:pt x="131" y="405"/>
                  <a:pt x="130" y="406"/>
                  <a:pt x="129" y="406"/>
                </a:cubicBezTo>
                <a:cubicBezTo>
                  <a:pt x="128" y="407"/>
                  <a:pt x="128" y="408"/>
                  <a:pt x="127" y="408"/>
                </a:cubicBezTo>
                <a:cubicBezTo>
                  <a:pt x="126" y="408"/>
                  <a:pt x="126" y="408"/>
                  <a:pt x="125" y="408"/>
                </a:cubicBezTo>
                <a:cubicBezTo>
                  <a:pt x="125" y="408"/>
                  <a:pt x="124" y="408"/>
                  <a:pt x="124" y="408"/>
                </a:cubicBezTo>
                <a:lnTo>
                  <a:pt x="38" y="322"/>
                </a:lnTo>
                <a:cubicBezTo>
                  <a:pt x="36" y="320"/>
                  <a:pt x="35" y="318"/>
                  <a:pt x="36" y="316"/>
                </a:cubicBezTo>
                <a:cubicBezTo>
                  <a:pt x="36" y="314"/>
                  <a:pt x="36" y="313"/>
                  <a:pt x="38" y="312"/>
                </a:cubicBezTo>
                <a:lnTo>
                  <a:pt x="58" y="292"/>
                </a:lnTo>
                <a:cubicBezTo>
                  <a:pt x="60" y="290"/>
                  <a:pt x="62" y="288"/>
                  <a:pt x="64" y="286"/>
                </a:cubicBezTo>
                <a:cubicBezTo>
                  <a:pt x="66" y="284"/>
                  <a:pt x="68" y="283"/>
                  <a:pt x="71" y="281"/>
                </a:cubicBezTo>
                <a:cubicBezTo>
                  <a:pt x="74" y="279"/>
                  <a:pt x="78" y="277"/>
                  <a:pt x="82" y="276"/>
                </a:cubicBezTo>
                <a:cubicBezTo>
                  <a:pt x="86" y="275"/>
                  <a:pt x="90" y="275"/>
                  <a:pt x="94" y="275"/>
                </a:cubicBezTo>
                <a:cubicBezTo>
                  <a:pt x="98" y="275"/>
                  <a:pt x="102" y="277"/>
                  <a:pt x="106" y="278"/>
                </a:cubicBezTo>
                <a:cubicBezTo>
                  <a:pt x="110" y="280"/>
                  <a:pt x="114" y="283"/>
                  <a:pt x="117" y="287"/>
                </a:cubicBezTo>
                <a:close/>
                <a:moveTo>
                  <a:pt x="105" y="301"/>
                </a:moveTo>
                <a:cubicBezTo>
                  <a:pt x="101" y="297"/>
                  <a:pt x="97" y="294"/>
                  <a:pt x="94" y="293"/>
                </a:cubicBezTo>
                <a:cubicBezTo>
                  <a:pt x="90" y="292"/>
                  <a:pt x="86" y="292"/>
                  <a:pt x="83" y="293"/>
                </a:cubicBezTo>
                <a:cubicBezTo>
                  <a:pt x="79" y="294"/>
                  <a:pt x="76" y="295"/>
                  <a:pt x="74" y="297"/>
                </a:cubicBezTo>
                <a:cubicBezTo>
                  <a:pt x="71" y="299"/>
                  <a:pt x="69" y="301"/>
                  <a:pt x="67" y="303"/>
                </a:cubicBezTo>
                <a:lnTo>
                  <a:pt x="55" y="314"/>
                </a:lnTo>
                <a:lnTo>
                  <a:pt x="93" y="352"/>
                </a:lnTo>
                <a:lnTo>
                  <a:pt x="104" y="340"/>
                </a:lnTo>
                <a:cubicBezTo>
                  <a:pt x="108" y="337"/>
                  <a:pt x="110" y="333"/>
                  <a:pt x="112" y="330"/>
                </a:cubicBezTo>
                <a:cubicBezTo>
                  <a:pt x="113" y="326"/>
                  <a:pt x="114" y="323"/>
                  <a:pt x="114" y="320"/>
                </a:cubicBezTo>
                <a:cubicBezTo>
                  <a:pt x="114" y="316"/>
                  <a:pt x="113" y="313"/>
                  <a:pt x="112" y="310"/>
                </a:cubicBezTo>
                <a:cubicBezTo>
                  <a:pt x="110" y="306"/>
                  <a:pt x="108" y="303"/>
                  <a:pt x="105" y="301"/>
                </a:cubicBezTo>
                <a:close/>
                <a:moveTo>
                  <a:pt x="215" y="316"/>
                </a:moveTo>
                <a:cubicBezTo>
                  <a:pt x="216" y="316"/>
                  <a:pt x="216" y="317"/>
                  <a:pt x="216" y="317"/>
                </a:cubicBezTo>
                <a:cubicBezTo>
                  <a:pt x="216" y="318"/>
                  <a:pt x="216" y="318"/>
                  <a:pt x="216" y="319"/>
                </a:cubicBezTo>
                <a:cubicBezTo>
                  <a:pt x="216" y="320"/>
                  <a:pt x="215" y="320"/>
                  <a:pt x="214" y="321"/>
                </a:cubicBezTo>
                <a:cubicBezTo>
                  <a:pt x="214" y="322"/>
                  <a:pt x="213" y="323"/>
                  <a:pt x="212" y="324"/>
                </a:cubicBezTo>
                <a:cubicBezTo>
                  <a:pt x="210" y="326"/>
                  <a:pt x="209" y="327"/>
                  <a:pt x="208" y="327"/>
                </a:cubicBezTo>
                <a:cubicBezTo>
                  <a:pt x="208" y="328"/>
                  <a:pt x="207" y="328"/>
                  <a:pt x="206" y="329"/>
                </a:cubicBezTo>
                <a:cubicBezTo>
                  <a:pt x="205" y="329"/>
                  <a:pt x="205" y="329"/>
                  <a:pt x="204" y="329"/>
                </a:cubicBezTo>
                <a:cubicBezTo>
                  <a:pt x="204" y="329"/>
                  <a:pt x="203" y="329"/>
                  <a:pt x="203" y="328"/>
                </a:cubicBezTo>
                <a:lnTo>
                  <a:pt x="114" y="239"/>
                </a:lnTo>
                <a:cubicBezTo>
                  <a:pt x="114" y="239"/>
                  <a:pt x="113" y="238"/>
                  <a:pt x="113" y="238"/>
                </a:cubicBezTo>
                <a:cubicBezTo>
                  <a:pt x="113" y="237"/>
                  <a:pt x="113" y="237"/>
                  <a:pt x="114" y="236"/>
                </a:cubicBezTo>
                <a:cubicBezTo>
                  <a:pt x="114" y="235"/>
                  <a:pt x="114" y="235"/>
                  <a:pt x="115" y="234"/>
                </a:cubicBezTo>
                <a:cubicBezTo>
                  <a:pt x="116" y="233"/>
                  <a:pt x="117" y="232"/>
                  <a:pt x="118" y="231"/>
                </a:cubicBezTo>
                <a:cubicBezTo>
                  <a:pt x="119" y="229"/>
                  <a:pt x="120" y="229"/>
                  <a:pt x="121" y="228"/>
                </a:cubicBezTo>
                <a:cubicBezTo>
                  <a:pt x="122" y="227"/>
                  <a:pt x="123" y="227"/>
                  <a:pt x="123" y="226"/>
                </a:cubicBezTo>
                <a:cubicBezTo>
                  <a:pt x="124" y="226"/>
                  <a:pt x="124" y="226"/>
                  <a:pt x="125" y="226"/>
                </a:cubicBezTo>
                <a:cubicBezTo>
                  <a:pt x="125" y="226"/>
                  <a:pt x="126" y="226"/>
                  <a:pt x="126" y="227"/>
                </a:cubicBezTo>
                <a:lnTo>
                  <a:pt x="215" y="316"/>
                </a:lnTo>
                <a:close/>
                <a:moveTo>
                  <a:pt x="288" y="221"/>
                </a:moveTo>
                <a:cubicBezTo>
                  <a:pt x="289" y="222"/>
                  <a:pt x="289" y="223"/>
                  <a:pt x="290" y="223"/>
                </a:cubicBezTo>
                <a:cubicBezTo>
                  <a:pt x="290" y="224"/>
                  <a:pt x="291" y="224"/>
                  <a:pt x="291" y="225"/>
                </a:cubicBezTo>
                <a:cubicBezTo>
                  <a:pt x="291" y="225"/>
                  <a:pt x="292" y="226"/>
                  <a:pt x="292" y="227"/>
                </a:cubicBezTo>
                <a:cubicBezTo>
                  <a:pt x="292" y="227"/>
                  <a:pt x="292" y="228"/>
                  <a:pt x="292" y="229"/>
                </a:cubicBezTo>
                <a:cubicBezTo>
                  <a:pt x="292" y="230"/>
                  <a:pt x="292" y="231"/>
                  <a:pt x="291" y="234"/>
                </a:cubicBezTo>
                <a:cubicBezTo>
                  <a:pt x="291" y="236"/>
                  <a:pt x="290" y="239"/>
                  <a:pt x="288" y="243"/>
                </a:cubicBezTo>
                <a:cubicBezTo>
                  <a:pt x="287" y="246"/>
                  <a:pt x="285" y="249"/>
                  <a:pt x="283" y="253"/>
                </a:cubicBezTo>
                <a:cubicBezTo>
                  <a:pt x="280" y="256"/>
                  <a:pt x="278" y="260"/>
                  <a:pt x="274" y="263"/>
                </a:cubicBezTo>
                <a:cubicBezTo>
                  <a:pt x="268" y="269"/>
                  <a:pt x="262" y="274"/>
                  <a:pt x="255" y="277"/>
                </a:cubicBezTo>
                <a:cubicBezTo>
                  <a:pt x="248" y="280"/>
                  <a:pt x="241" y="281"/>
                  <a:pt x="233" y="280"/>
                </a:cubicBezTo>
                <a:cubicBezTo>
                  <a:pt x="226" y="280"/>
                  <a:pt x="219" y="277"/>
                  <a:pt x="211" y="274"/>
                </a:cubicBezTo>
                <a:cubicBezTo>
                  <a:pt x="203" y="270"/>
                  <a:pt x="196" y="264"/>
                  <a:pt x="188" y="256"/>
                </a:cubicBezTo>
                <a:cubicBezTo>
                  <a:pt x="181" y="249"/>
                  <a:pt x="175" y="241"/>
                  <a:pt x="171" y="233"/>
                </a:cubicBezTo>
                <a:cubicBezTo>
                  <a:pt x="167" y="225"/>
                  <a:pt x="164" y="217"/>
                  <a:pt x="164" y="209"/>
                </a:cubicBezTo>
                <a:cubicBezTo>
                  <a:pt x="163" y="201"/>
                  <a:pt x="164" y="194"/>
                  <a:pt x="167" y="187"/>
                </a:cubicBezTo>
                <a:cubicBezTo>
                  <a:pt x="170" y="179"/>
                  <a:pt x="174" y="173"/>
                  <a:pt x="180" y="167"/>
                </a:cubicBezTo>
                <a:cubicBezTo>
                  <a:pt x="183" y="164"/>
                  <a:pt x="186" y="162"/>
                  <a:pt x="189" y="160"/>
                </a:cubicBezTo>
                <a:cubicBezTo>
                  <a:pt x="192" y="158"/>
                  <a:pt x="195" y="156"/>
                  <a:pt x="198" y="154"/>
                </a:cubicBezTo>
                <a:cubicBezTo>
                  <a:pt x="201" y="153"/>
                  <a:pt x="204" y="152"/>
                  <a:pt x="206" y="151"/>
                </a:cubicBezTo>
                <a:cubicBezTo>
                  <a:pt x="209" y="151"/>
                  <a:pt x="211" y="150"/>
                  <a:pt x="212" y="150"/>
                </a:cubicBezTo>
                <a:cubicBezTo>
                  <a:pt x="213" y="150"/>
                  <a:pt x="214" y="150"/>
                  <a:pt x="215" y="151"/>
                </a:cubicBezTo>
                <a:cubicBezTo>
                  <a:pt x="215" y="151"/>
                  <a:pt x="216" y="151"/>
                  <a:pt x="217" y="151"/>
                </a:cubicBezTo>
                <a:cubicBezTo>
                  <a:pt x="217" y="152"/>
                  <a:pt x="218" y="152"/>
                  <a:pt x="218" y="153"/>
                </a:cubicBezTo>
                <a:cubicBezTo>
                  <a:pt x="219" y="153"/>
                  <a:pt x="220" y="154"/>
                  <a:pt x="221" y="155"/>
                </a:cubicBezTo>
                <a:cubicBezTo>
                  <a:pt x="222" y="156"/>
                  <a:pt x="223" y="157"/>
                  <a:pt x="223" y="157"/>
                </a:cubicBezTo>
                <a:cubicBezTo>
                  <a:pt x="224" y="158"/>
                  <a:pt x="224" y="159"/>
                  <a:pt x="224" y="159"/>
                </a:cubicBezTo>
                <a:cubicBezTo>
                  <a:pt x="225" y="160"/>
                  <a:pt x="225" y="161"/>
                  <a:pt x="225" y="161"/>
                </a:cubicBezTo>
                <a:cubicBezTo>
                  <a:pt x="225" y="162"/>
                  <a:pt x="224" y="162"/>
                  <a:pt x="224" y="162"/>
                </a:cubicBezTo>
                <a:cubicBezTo>
                  <a:pt x="223" y="163"/>
                  <a:pt x="222" y="164"/>
                  <a:pt x="220" y="164"/>
                </a:cubicBezTo>
                <a:cubicBezTo>
                  <a:pt x="218" y="164"/>
                  <a:pt x="215" y="165"/>
                  <a:pt x="212" y="165"/>
                </a:cubicBezTo>
                <a:cubicBezTo>
                  <a:pt x="209" y="166"/>
                  <a:pt x="206" y="168"/>
                  <a:pt x="202" y="169"/>
                </a:cubicBezTo>
                <a:cubicBezTo>
                  <a:pt x="198" y="171"/>
                  <a:pt x="195" y="174"/>
                  <a:pt x="191" y="178"/>
                </a:cubicBezTo>
                <a:cubicBezTo>
                  <a:pt x="187" y="182"/>
                  <a:pt x="184" y="186"/>
                  <a:pt x="182" y="191"/>
                </a:cubicBezTo>
                <a:cubicBezTo>
                  <a:pt x="180" y="197"/>
                  <a:pt x="180" y="202"/>
                  <a:pt x="181" y="207"/>
                </a:cubicBezTo>
                <a:cubicBezTo>
                  <a:pt x="181" y="213"/>
                  <a:pt x="183" y="219"/>
                  <a:pt x="187" y="225"/>
                </a:cubicBezTo>
                <a:cubicBezTo>
                  <a:pt x="190" y="231"/>
                  <a:pt x="195" y="237"/>
                  <a:pt x="201" y="243"/>
                </a:cubicBezTo>
                <a:cubicBezTo>
                  <a:pt x="207" y="249"/>
                  <a:pt x="212" y="253"/>
                  <a:pt x="218" y="256"/>
                </a:cubicBezTo>
                <a:cubicBezTo>
                  <a:pt x="224" y="260"/>
                  <a:pt x="230" y="262"/>
                  <a:pt x="235" y="262"/>
                </a:cubicBezTo>
                <a:cubicBezTo>
                  <a:pt x="240" y="263"/>
                  <a:pt x="246" y="262"/>
                  <a:pt x="251" y="260"/>
                </a:cubicBezTo>
                <a:cubicBezTo>
                  <a:pt x="256" y="258"/>
                  <a:pt x="260" y="255"/>
                  <a:pt x="265" y="251"/>
                </a:cubicBezTo>
                <a:cubicBezTo>
                  <a:pt x="268" y="247"/>
                  <a:pt x="271" y="243"/>
                  <a:pt x="273" y="240"/>
                </a:cubicBezTo>
                <a:cubicBezTo>
                  <a:pt x="275" y="236"/>
                  <a:pt x="276" y="233"/>
                  <a:pt x="277" y="230"/>
                </a:cubicBezTo>
                <a:cubicBezTo>
                  <a:pt x="278" y="227"/>
                  <a:pt x="279" y="224"/>
                  <a:pt x="279" y="222"/>
                </a:cubicBezTo>
                <a:cubicBezTo>
                  <a:pt x="279" y="220"/>
                  <a:pt x="280" y="218"/>
                  <a:pt x="280" y="217"/>
                </a:cubicBezTo>
                <a:cubicBezTo>
                  <a:pt x="281" y="217"/>
                  <a:pt x="281" y="217"/>
                  <a:pt x="282" y="217"/>
                </a:cubicBezTo>
                <a:cubicBezTo>
                  <a:pt x="282" y="217"/>
                  <a:pt x="282" y="217"/>
                  <a:pt x="283" y="217"/>
                </a:cubicBezTo>
                <a:cubicBezTo>
                  <a:pt x="283" y="217"/>
                  <a:pt x="284" y="218"/>
                  <a:pt x="285" y="218"/>
                </a:cubicBezTo>
                <a:cubicBezTo>
                  <a:pt x="286" y="219"/>
                  <a:pt x="287" y="220"/>
                  <a:pt x="288" y="221"/>
                </a:cubicBezTo>
                <a:close/>
                <a:moveTo>
                  <a:pt x="312" y="151"/>
                </a:moveTo>
                <a:lnTo>
                  <a:pt x="346" y="186"/>
                </a:lnTo>
                <a:cubicBezTo>
                  <a:pt x="346" y="186"/>
                  <a:pt x="346" y="186"/>
                  <a:pt x="347" y="187"/>
                </a:cubicBezTo>
                <a:cubicBezTo>
                  <a:pt x="347" y="187"/>
                  <a:pt x="347" y="188"/>
                  <a:pt x="346" y="189"/>
                </a:cubicBezTo>
                <a:cubicBezTo>
                  <a:pt x="346" y="189"/>
                  <a:pt x="345" y="190"/>
                  <a:pt x="345" y="191"/>
                </a:cubicBezTo>
                <a:cubicBezTo>
                  <a:pt x="344" y="192"/>
                  <a:pt x="343" y="193"/>
                  <a:pt x="342" y="194"/>
                </a:cubicBezTo>
                <a:cubicBezTo>
                  <a:pt x="341" y="195"/>
                  <a:pt x="340" y="196"/>
                  <a:pt x="339" y="197"/>
                </a:cubicBezTo>
                <a:cubicBezTo>
                  <a:pt x="338" y="197"/>
                  <a:pt x="337" y="198"/>
                  <a:pt x="336" y="198"/>
                </a:cubicBezTo>
                <a:cubicBezTo>
                  <a:pt x="336" y="199"/>
                  <a:pt x="335" y="199"/>
                  <a:pt x="335" y="199"/>
                </a:cubicBezTo>
                <a:cubicBezTo>
                  <a:pt x="334" y="199"/>
                  <a:pt x="334" y="198"/>
                  <a:pt x="333" y="198"/>
                </a:cubicBezTo>
                <a:lnTo>
                  <a:pt x="299" y="164"/>
                </a:lnTo>
                <a:lnTo>
                  <a:pt x="220" y="138"/>
                </a:lnTo>
                <a:cubicBezTo>
                  <a:pt x="219" y="137"/>
                  <a:pt x="218" y="136"/>
                  <a:pt x="217" y="136"/>
                </a:cubicBezTo>
                <a:cubicBezTo>
                  <a:pt x="216" y="135"/>
                  <a:pt x="216" y="135"/>
                  <a:pt x="216" y="134"/>
                </a:cubicBezTo>
                <a:cubicBezTo>
                  <a:pt x="216" y="133"/>
                  <a:pt x="216" y="133"/>
                  <a:pt x="217" y="132"/>
                </a:cubicBezTo>
                <a:cubicBezTo>
                  <a:pt x="218" y="131"/>
                  <a:pt x="219" y="129"/>
                  <a:pt x="221" y="128"/>
                </a:cubicBezTo>
                <a:cubicBezTo>
                  <a:pt x="222" y="126"/>
                  <a:pt x="223" y="125"/>
                  <a:pt x="224" y="124"/>
                </a:cubicBezTo>
                <a:cubicBezTo>
                  <a:pt x="225" y="124"/>
                  <a:pt x="226" y="123"/>
                  <a:pt x="227" y="123"/>
                </a:cubicBezTo>
                <a:cubicBezTo>
                  <a:pt x="228" y="122"/>
                  <a:pt x="228" y="122"/>
                  <a:pt x="229" y="122"/>
                </a:cubicBezTo>
                <a:cubicBezTo>
                  <a:pt x="229" y="122"/>
                  <a:pt x="230" y="122"/>
                  <a:pt x="231" y="123"/>
                </a:cubicBezTo>
                <a:lnTo>
                  <a:pt x="270" y="136"/>
                </a:lnTo>
                <a:cubicBezTo>
                  <a:pt x="274" y="138"/>
                  <a:pt x="278" y="139"/>
                  <a:pt x="282" y="141"/>
                </a:cubicBezTo>
                <a:cubicBezTo>
                  <a:pt x="286" y="142"/>
                  <a:pt x="290" y="144"/>
                  <a:pt x="294" y="146"/>
                </a:cubicBezTo>
                <a:lnTo>
                  <a:pt x="294" y="145"/>
                </a:lnTo>
                <a:cubicBezTo>
                  <a:pt x="292" y="142"/>
                  <a:pt x="291" y="138"/>
                  <a:pt x="289" y="134"/>
                </a:cubicBezTo>
                <a:cubicBezTo>
                  <a:pt x="288" y="130"/>
                  <a:pt x="286" y="126"/>
                  <a:pt x="285" y="122"/>
                </a:cubicBezTo>
                <a:lnTo>
                  <a:pt x="271" y="83"/>
                </a:lnTo>
                <a:cubicBezTo>
                  <a:pt x="271" y="82"/>
                  <a:pt x="270" y="81"/>
                  <a:pt x="270" y="81"/>
                </a:cubicBezTo>
                <a:cubicBezTo>
                  <a:pt x="270" y="80"/>
                  <a:pt x="270" y="80"/>
                  <a:pt x="271" y="79"/>
                </a:cubicBezTo>
                <a:cubicBezTo>
                  <a:pt x="271" y="78"/>
                  <a:pt x="271" y="78"/>
                  <a:pt x="272" y="77"/>
                </a:cubicBezTo>
                <a:cubicBezTo>
                  <a:pt x="273" y="76"/>
                  <a:pt x="274" y="75"/>
                  <a:pt x="275" y="73"/>
                </a:cubicBezTo>
                <a:cubicBezTo>
                  <a:pt x="277" y="72"/>
                  <a:pt x="278" y="70"/>
                  <a:pt x="279" y="69"/>
                </a:cubicBezTo>
                <a:cubicBezTo>
                  <a:pt x="280" y="69"/>
                  <a:pt x="281" y="68"/>
                  <a:pt x="282" y="68"/>
                </a:cubicBezTo>
                <a:cubicBezTo>
                  <a:pt x="283" y="68"/>
                  <a:pt x="283" y="68"/>
                  <a:pt x="284" y="69"/>
                </a:cubicBezTo>
                <a:cubicBezTo>
                  <a:pt x="284" y="70"/>
                  <a:pt x="285" y="71"/>
                  <a:pt x="285" y="73"/>
                </a:cubicBezTo>
                <a:lnTo>
                  <a:pt x="312" y="151"/>
                </a:lnTo>
                <a:close/>
                <a:moveTo>
                  <a:pt x="357" y="3"/>
                </a:moveTo>
                <a:cubicBezTo>
                  <a:pt x="358" y="4"/>
                  <a:pt x="358" y="5"/>
                  <a:pt x="359" y="6"/>
                </a:cubicBezTo>
                <a:cubicBezTo>
                  <a:pt x="359" y="7"/>
                  <a:pt x="360" y="7"/>
                  <a:pt x="360" y="8"/>
                </a:cubicBezTo>
                <a:cubicBezTo>
                  <a:pt x="360" y="9"/>
                  <a:pt x="360" y="9"/>
                  <a:pt x="360" y="10"/>
                </a:cubicBezTo>
                <a:cubicBezTo>
                  <a:pt x="360" y="10"/>
                  <a:pt x="360" y="11"/>
                  <a:pt x="359" y="11"/>
                </a:cubicBezTo>
                <a:lnTo>
                  <a:pt x="333" y="37"/>
                </a:lnTo>
                <a:lnTo>
                  <a:pt x="414" y="118"/>
                </a:lnTo>
                <a:cubicBezTo>
                  <a:pt x="414" y="118"/>
                  <a:pt x="414" y="118"/>
                  <a:pt x="414" y="119"/>
                </a:cubicBezTo>
                <a:cubicBezTo>
                  <a:pt x="415" y="119"/>
                  <a:pt x="414" y="120"/>
                  <a:pt x="414" y="121"/>
                </a:cubicBezTo>
                <a:cubicBezTo>
                  <a:pt x="414" y="121"/>
                  <a:pt x="413" y="122"/>
                  <a:pt x="413" y="123"/>
                </a:cubicBezTo>
                <a:cubicBezTo>
                  <a:pt x="412" y="124"/>
                  <a:pt x="411" y="125"/>
                  <a:pt x="410" y="126"/>
                </a:cubicBezTo>
                <a:cubicBezTo>
                  <a:pt x="409" y="127"/>
                  <a:pt x="408" y="128"/>
                  <a:pt x="407" y="129"/>
                </a:cubicBezTo>
                <a:cubicBezTo>
                  <a:pt x="406" y="130"/>
                  <a:pt x="405" y="130"/>
                  <a:pt x="404" y="130"/>
                </a:cubicBezTo>
                <a:cubicBezTo>
                  <a:pt x="404" y="131"/>
                  <a:pt x="403" y="131"/>
                  <a:pt x="403" y="131"/>
                </a:cubicBezTo>
                <a:cubicBezTo>
                  <a:pt x="402" y="131"/>
                  <a:pt x="402" y="130"/>
                  <a:pt x="401" y="130"/>
                </a:cubicBezTo>
                <a:lnTo>
                  <a:pt x="321" y="49"/>
                </a:lnTo>
                <a:lnTo>
                  <a:pt x="295" y="76"/>
                </a:lnTo>
                <a:cubicBezTo>
                  <a:pt x="294" y="76"/>
                  <a:pt x="294" y="76"/>
                  <a:pt x="293" y="76"/>
                </a:cubicBezTo>
                <a:cubicBezTo>
                  <a:pt x="293" y="76"/>
                  <a:pt x="292" y="76"/>
                  <a:pt x="292" y="76"/>
                </a:cubicBezTo>
                <a:cubicBezTo>
                  <a:pt x="291" y="76"/>
                  <a:pt x="290" y="76"/>
                  <a:pt x="290" y="75"/>
                </a:cubicBezTo>
                <a:cubicBezTo>
                  <a:pt x="289" y="74"/>
                  <a:pt x="288" y="74"/>
                  <a:pt x="287" y="73"/>
                </a:cubicBezTo>
                <a:cubicBezTo>
                  <a:pt x="286" y="72"/>
                  <a:pt x="285" y="71"/>
                  <a:pt x="285" y="70"/>
                </a:cubicBezTo>
                <a:cubicBezTo>
                  <a:pt x="284" y="69"/>
                  <a:pt x="284" y="69"/>
                  <a:pt x="284" y="68"/>
                </a:cubicBezTo>
                <a:cubicBezTo>
                  <a:pt x="283" y="67"/>
                  <a:pt x="283" y="67"/>
                  <a:pt x="283" y="66"/>
                </a:cubicBezTo>
                <a:cubicBezTo>
                  <a:pt x="284" y="66"/>
                  <a:pt x="284" y="65"/>
                  <a:pt x="284" y="65"/>
                </a:cubicBezTo>
                <a:lnTo>
                  <a:pt x="349" y="0"/>
                </a:lnTo>
                <a:cubicBezTo>
                  <a:pt x="349" y="0"/>
                  <a:pt x="350" y="0"/>
                  <a:pt x="350" y="0"/>
                </a:cubicBezTo>
                <a:cubicBezTo>
                  <a:pt x="351" y="0"/>
                  <a:pt x="351" y="0"/>
                  <a:pt x="352" y="0"/>
                </a:cubicBezTo>
                <a:cubicBezTo>
                  <a:pt x="353" y="0"/>
                  <a:pt x="353" y="0"/>
                  <a:pt x="354" y="1"/>
                </a:cubicBezTo>
                <a:cubicBezTo>
                  <a:pt x="355" y="2"/>
                  <a:pt x="356" y="2"/>
                  <a:pt x="357" y="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62" name="Freeform 138"/>
          <p:cNvSpPr>
            <a:spLocks noEditPoints="1"/>
          </p:cNvSpPr>
          <p:nvPr/>
        </p:nvSpPr>
        <p:spPr bwMode="auto">
          <a:xfrm>
            <a:off x="5111511" y="5145802"/>
            <a:ext cx="290256" cy="328036"/>
          </a:xfrm>
          <a:custGeom>
            <a:avLst/>
            <a:gdLst/>
            <a:ahLst/>
            <a:cxnLst>
              <a:cxn ang="0">
                <a:pos x="127" y="406"/>
              </a:cxn>
              <a:cxn ang="0">
                <a:pos x="128" y="415"/>
              </a:cxn>
              <a:cxn ang="0">
                <a:pos x="111" y="445"/>
              </a:cxn>
              <a:cxn ang="0">
                <a:pos x="47" y="455"/>
              </a:cxn>
              <a:cxn ang="0">
                <a:pos x="0" y="390"/>
              </a:cxn>
              <a:cxn ang="0">
                <a:pos x="25" y="341"/>
              </a:cxn>
              <a:cxn ang="0">
                <a:pos x="49" y="332"/>
              </a:cxn>
              <a:cxn ang="0">
                <a:pos x="55" y="334"/>
              </a:cxn>
              <a:cxn ang="0">
                <a:pos x="61" y="341"/>
              </a:cxn>
              <a:cxn ang="0">
                <a:pos x="56" y="345"/>
              </a:cxn>
              <a:cxn ang="0">
                <a:pos x="27" y="359"/>
              </a:cxn>
              <a:cxn ang="0">
                <a:pos x="23" y="406"/>
              </a:cxn>
              <a:cxn ang="0">
                <a:pos x="71" y="443"/>
              </a:cxn>
              <a:cxn ang="0">
                <a:pos x="110" y="421"/>
              </a:cxn>
              <a:cxn ang="0">
                <a:pos x="117" y="399"/>
              </a:cxn>
              <a:cxn ang="0">
                <a:pos x="121" y="400"/>
              </a:cxn>
              <a:cxn ang="0">
                <a:pos x="166" y="385"/>
              </a:cxn>
              <a:cxn ang="0">
                <a:pos x="161" y="392"/>
              </a:cxn>
              <a:cxn ang="0">
                <a:pos x="154" y="397"/>
              </a:cxn>
              <a:cxn ang="0">
                <a:pos x="63" y="306"/>
              </a:cxn>
              <a:cxn ang="0">
                <a:pos x="67" y="299"/>
              </a:cxn>
              <a:cxn ang="0">
                <a:pos x="75" y="294"/>
              </a:cxn>
              <a:cxn ang="0">
                <a:pos x="288" y="261"/>
              </a:cxn>
              <a:cxn ang="0">
                <a:pos x="287" y="267"/>
              </a:cxn>
              <a:cxn ang="0">
                <a:pos x="278" y="274"/>
              </a:cxn>
              <a:cxn ang="0">
                <a:pos x="194" y="193"/>
              </a:cxn>
              <a:cxn ang="0">
                <a:pos x="243" y="308"/>
              </a:cxn>
              <a:cxn ang="0">
                <a:pos x="239" y="315"/>
              </a:cxn>
              <a:cxn ang="0">
                <a:pos x="232" y="319"/>
              </a:cxn>
              <a:cxn ang="0">
                <a:pos x="118" y="269"/>
              </a:cxn>
              <a:cxn ang="0">
                <a:pos x="199" y="353"/>
              </a:cxn>
              <a:cxn ang="0">
                <a:pos x="192" y="361"/>
              </a:cxn>
              <a:cxn ang="0">
                <a:pos x="187" y="362"/>
              </a:cxn>
              <a:cxn ang="0">
                <a:pos x="101" y="266"/>
              </a:cxn>
              <a:cxn ang="0">
                <a:pos x="117" y="253"/>
              </a:cxn>
              <a:cxn ang="0">
                <a:pos x="221" y="296"/>
              </a:cxn>
              <a:cxn ang="0">
                <a:pos x="180" y="195"/>
              </a:cxn>
              <a:cxn ang="0">
                <a:pos x="183" y="184"/>
              </a:cxn>
              <a:cxn ang="0">
                <a:pos x="196" y="173"/>
              </a:cxn>
              <a:cxn ang="0">
                <a:pos x="288" y="261"/>
              </a:cxn>
              <a:cxn ang="0">
                <a:pos x="382" y="170"/>
              </a:cxn>
              <a:cxn ang="0">
                <a:pos x="374" y="179"/>
              </a:cxn>
              <a:cxn ang="0">
                <a:pos x="368" y="181"/>
              </a:cxn>
              <a:cxn ang="0">
                <a:pos x="314" y="235"/>
              </a:cxn>
              <a:cxn ang="0">
                <a:pos x="312" y="241"/>
              </a:cxn>
              <a:cxn ang="0">
                <a:pos x="303" y="249"/>
              </a:cxn>
              <a:cxn ang="0">
                <a:pos x="244" y="127"/>
              </a:cxn>
              <a:cxn ang="0">
                <a:pos x="246" y="120"/>
              </a:cxn>
              <a:cxn ang="0">
                <a:pos x="256" y="111"/>
              </a:cxn>
              <a:cxn ang="0">
                <a:pos x="378" y="166"/>
              </a:cxn>
              <a:cxn ang="0">
                <a:pos x="292" y="192"/>
              </a:cxn>
              <a:cxn ang="0">
                <a:pos x="374" y="3"/>
              </a:cxn>
              <a:cxn ang="0">
                <a:pos x="378" y="10"/>
              </a:cxn>
              <a:cxn ang="0">
                <a:pos x="431" y="118"/>
              </a:cxn>
              <a:cxn ang="0">
                <a:pos x="430" y="123"/>
              </a:cxn>
              <a:cxn ang="0">
                <a:pos x="422" y="131"/>
              </a:cxn>
              <a:cxn ang="0">
                <a:pos x="338" y="50"/>
              </a:cxn>
              <a:cxn ang="0">
                <a:pos x="309" y="76"/>
              </a:cxn>
              <a:cxn ang="0">
                <a:pos x="302" y="70"/>
              </a:cxn>
              <a:cxn ang="0">
                <a:pos x="302" y="65"/>
              </a:cxn>
              <a:cxn ang="0">
                <a:pos x="369" y="0"/>
              </a:cxn>
            </a:cxnLst>
            <a:rect l="0" t="0" r="r" b="b"/>
            <a:pathLst>
              <a:path w="432" h="462">
                <a:moveTo>
                  <a:pt x="124" y="402"/>
                </a:moveTo>
                <a:cubicBezTo>
                  <a:pt x="125" y="403"/>
                  <a:pt x="126" y="404"/>
                  <a:pt x="126" y="404"/>
                </a:cubicBezTo>
                <a:cubicBezTo>
                  <a:pt x="127" y="405"/>
                  <a:pt x="127" y="405"/>
                  <a:pt x="127" y="406"/>
                </a:cubicBezTo>
                <a:cubicBezTo>
                  <a:pt x="128" y="407"/>
                  <a:pt x="128" y="407"/>
                  <a:pt x="128" y="408"/>
                </a:cubicBezTo>
                <a:cubicBezTo>
                  <a:pt x="128" y="408"/>
                  <a:pt x="128" y="409"/>
                  <a:pt x="128" y="410"/>
                </a:cubicBezTo>
                <a:cubicBezTo>
                  <a:pt x="128" y="411"/>
                  <a:pt x="128" y="413"/>
                  <a:pt x="128" y="415"/>
                </a:cubicBezTo>
                <a:cubicBezTo>
                  <a:pt x="127" y="418"/>
                  <a:pt x="126" y="420"/>
                  <a:pt x="125" y="424"/>
                </a:cubicBezTo>
                <a:cubicBezTo>
                  <a:pt x="123" y="427"/>
                  <a:pt x="122" y="430"/>
                  <a:pt x="119" y="434"/>
                </a:cubicBezTo>
                <a:cubicBezTo>
                  <a:pt x="117" y="437"/>
                  <a:pt x="114" y="441"/>
                  <a:pt x="111" y="445"/>
                </a:cubicBezTo>
                <a:cubicBezTo>
                  <a:pt x="105" y="451"/>
                  <a:pt x="98" y="455"/>
                  <a:pt x="91" y="458"/>
                </a:cubicBezTo>
                <a:cubicBezTo>
                  <a:pt x="84" y="461"/>
                  <a:pt x="77" y="462"/>
                  <a:pt x="70" y="461"/>
                </a:cubicBezTo>
                <a:cubicBezTo>
                  <a:pt x="63" y="461"/>
                  <a:pt x="55" y="459"/>
                  <a:pt x="47" y="455"/>
                </a:cubicBezTo>
                <a:cubicBezTo>
                  <a:pt x="40" y="451"/>
                  <a:pt x="32" y="445"/>
                  <a:pt x="25" y="438"/>
                </a:cubicBezTo>
                <a:cubicBezTo>
                  <a:pt x="17" y="430"/>
                  <a:pt x="11" y="422"/>
                  <a:pt x="7" y="414"/>
                </a:cubicBezTo>
                <a:cubicBezTo>
                  <a:pt x="3" y="406"/>
                  <a:pt x="1" y="398"/>
                  <a:pt x="0" y="390"/>
                </a:cubicBezTo>
                <a:cubicBezTo>
                  <a:pt x="0" y="382"/>
                  <a:pt x="1" y="375"/>
                  <a:pt x="3" y="368"/>
                </a:cubicBezTo>
                <a:cubicBezTo>
                  <a:pt x="6" y="361"/>
                  <a:pt x="11" y="354"/>
                  <a:pt x="17" y="348"/>
                </a:cubicBezTo>
                <a:cubicBezTo>
                  <a:pt x="19" y="345"/>
                  <a:pt x="22" y="343"/>
                  <a:pt x="25" y="341"/>
                </a:cubicBezTo>
                <a:cubicBezTo>
                  <a:pt x="28" y="339"/>
                  <a:pt x="31" y="337"/>
                  <a:pt x="34" y="336"/>
                </a:cubicBezTo>
                <a:cubicBezTo>
                  <a:pt x="37" y="334"/>
                  <a:pt x="40" y="333"/>
                  <a:pt x="43" y="333"/>
                </a:cubicBezTo>
                <a:cubicBezTo>
                  <a:pt x="45" y="332"/>
                  <a:pt x="47" y="332"/>
                  <a:pt x="49" y="332"/>
                </a:cubicBezTo>
                <a:cubicBezTo>
                  <a:pt x="50" y="332"/>
                  <a:pt x="51" y="332"/>
                  <a:pt x="51" y="332"/>
                </a:cubicBezTo>
                <a:cubicBezTo>
                  <a:pt x="52" y="332"/>
                  <a:pt x="52" y="332"/>
                  <a:pt x="53" y="332"/>
                </a:cubicBezTo>
                <a:cubicBezTo>
                  <a:pt x="54" y="333"/>
                  <a:pt x="54" y="333"/>
                  <a:pt x="55" y="334"/>
                </a:cubicBezTo>
                <a:cubicBezTo>
                  <a:pt x="56" y="334"/>
                  <a:pt x="56" y="335"/>
                  <a:pt x="57" y="336"/>
                </a:cubicBezTo>
                <a:cubicBezTo>
                  <a:pt x="58" y="337"/>
                  <a:pt x="59" y="338"/>
                  <a:pt x="60" y="339"/>
                </a:cubicBezTo>
                <a:cubicBezTo>
                  <a:pt x="60" y="339"/>
                  <a:pt x="61" y="340"/>
                  <a:pt x="61" y="341"/>
                </a:cubicBezTo>
                <a:cubicBezTo>
                  <a:pt x="61" y="341"/>
                  <a:pt x="61" y="342"/>
                  <a:pt x="61" y="342"/>
                </a:cubicBezTo>
                <a:cubicBezTo>
                  <a:pt x="61" y="343"/>
                  <a:pt x="61" y="343"/>
                  <a:pt x="60" y="344"/>
                </a:cubicBezTo>
                <a:cubicBezTo>
                  <a:pt x="60" y="344"/>
                  <a:pt x="58" y="345"/>
                  <a:pt x="56" y="345"/>
                </a:cubicBezTo>
                <a:cubicBezTo>
                  <a:pt x="54" y="345"/>
                  <a:pt x="52" y="346"/>
                  <a:pt x="49" y="347"/>
                </a:cubicBezTo>
                <a:cubicBezTo>
                  <a:pt x="45" y="347"/>
                  <a:pt x="42" y="349"/>
                  <a:pt x="39" y="350"/>
                </a:cubicBezTo>
                <a:cubicBezTo>
                  <a:pt x="35" y="352"/>
                  <a:pt x="31" y="355"/>
                  <a:pt x="27" y="359"/>
                </a:cubicBezTo>
                <a:cubicBezTo>
                  <a:pt x="23" y="363"/>
                  <a:pt x="20" y="368"/>
                  <a:pt x="19" y="373"/>
                </a:cubicBezTo>
                <a:cubicBezTo>
                  <a:pt x="17" y="378"/>
                  <a:pt x="16" y="383"/>
                  <a:pt x="17" y="389"/>
                </a:cubicBezTo>
                <a:cubicBezTo>
                  <a:pt x="18" y="394"/>
                  <a:pt x="20" y="400"/>
                  <a:pt x="23" y="406"/>
                </a:cubicBezTo>
                <a:cubicBezTo>
                  <a:pt x="27" y="412"/>
                  <a:pt x="31" y="418"/>
                  <a:pt x="37" y="424"/>
                </a:cubicBezTo>
                <a:cubicBezTo>
                  <a:pt x="43" y="430"/>
                  <a:pt x="49" y="434"/>
                  <a:pt x="55" y="437"/>
                </a:cubicBezTo>
                <a:cubicBezTo>
                  <a:pt x="60" y="441"/>
                  <a:pt x="66" y="443"/>
                  <a:pt x="71" y="443"/>
                </a:cubicBezTo>
                <a:cubicBezTo>
                  <a:pt x="77" y="444"/>
                  <a:pt x="82" y="443"/>
                  <a:pt x="87" y="441"/>
                </a:cubicBezTo>
                <a:cubicBezTo>
                  <a:pt x="92" y="440"/>
                  <a:pt x="97" y="436"/>
                  <a:pt x="101" y="432"/>
                </a:cubicBezTo>
                <a:cubicBezTo>
                  <a:pt x="105" y="428"/>
                  <a:pt x="108" y="425"/>
                  <a:pt x="110" y="421"/>
                </a:cubicBezTo>
                <a:cubicBezTo>
                  <a:pt x="111" y="417"/>
                  <a:pt x="113" y="414"/>
                  <a:pt x="114" y="411"/>
                </a:cubicBezTo>
                <a:cubicBezTo>
                  <a:pt x="114" y="408"/>
                  <a:pt x="115" y="405"/>
                  <a:pt x="115" y="403"/>
                </a:cubicBezTo>
                <a:cubicBezTo>
                  <a:pt x="116" y="401"/>
                  <a:pt x="116" y="399"/>
                  <a:pt x="117" y="399"/>
                </a:cubicBezTo>
                <a:cubicBezTo>
                  <a:pt x="117" y="398"/>
                  <a:pt x="118" y="398"/>
                  <a:pt x="118" y="398"/>
                </a:cubicBezTo>
                <a:cubicBezTo>
                  <a:pt x="118" y="398"/>
                  <a:pt x="119" y="398"/>
                  <a:pt x="119" y="398"/>
                </a:cubicBezTo>
                <a:cubicBezTo>
                  <a:pt x="120" y="398"/>
                  <a:pt x="121" y="399"/>
                  <a:pt x="121" y="400"/>
                </a:cubicBezTo>
                <a:cubicBezTo>
                  <a:pt x="122" y="400"/>
                  <a:pt x="123" y="401"/>
                  <a:pt x="124" y="402"/>
                </a:cubicBezTo>
                <a:close/>
                <a:moveTo>
                  <a:pt x="165" y="384"/>
                </a:moveTo>
                <a:cubicBezTo>
                  <a:pt x="165" y="384"/>
                  <a:pt x="166" y="385"/>
                  <a:pt x="166" y="385"/>
                </a:cubicBezTo>
                <a:cubicBezTo>
                  <a:pt x="166" y="386"/>
                  <a:pt x="166" y="386"/>
                  <a:pt x="165" y="387"/>
                </a:cubicBezTo>
                <a:cubicBezTo>
                  <a:pt x="165" y="388"/>
                  <a:pt x="165" y="388"/>
                  <a:pt x="164" y="389"/>
                </a:cubicBezTo>
                <a:cubicBezTo>
                  <a:pt x="163" y="390"/>
                  <a:pt x="162" y="391"/>
                  <a:pt x="161" y="392"/>
                </a:cubicBezTo>
                <a:cubicBezTo>
                  <a:pt x="160" y="394"/>
                  <a:pt x="159" y="395"/>
                  <a:pt x="158" y="395"/>
                </a:cubicBezTo>
                <a:cubicBezTo>
                  <a:pt x="157" y="396"/>
                  <a:pt x="156" y="396"/>
                  <a:pt x="156" y="397"/>
                </a:cubicBezTo>
                <a:cubicBezTo>
                  <a:pt x="155" y="397"/>
                  <a:pt x="154" y="397"/>
                  <a:pt x="154" y="397"/>
                </a:cubicBezTo>
                <a:cubicBezTo>
                  <a:pt x="154" y="397"/>
                  <a:pt x="153" y="397"/>
                  <a:pt x="153" y="396"/>
                </a:cubicBezTo>
                <a:lnTo>
                  <a:pt x="63" y="307"/>
                </a:lnTo>
                <a:cubicBezTo>
                  <a:pt x="63" y="307"/>
                  <a:pt x="63" y="306"/>
                  <a:pt x="63" y="306"/>
                </a:cubicBezTo>
                <a:cubicBezTo>
                  <a:pt x="63" y="305"/>
                  <a:pt x="63" y="305"/>
                  <a:pt x="63" y="304"/>
                </a:cubicBezTo>
                <a:cubicBezTo>
                  <a:pt x="64" y="303"/>
                  <a:pt x="64" y="303"/>
                  <a:pt x="65" y="302"/>
                </a:cubicBezTo>
                <a:cubicBezTo>
                  <a:pt x="65" y="301"/>
                  <a:pt x="66" y="300"/>
                  <a:pt x="67" y="299"/>
                </a:cubicBezTo>
                <a:cubicBezTo>
                  <a:pt x="69" y="297"/>
                  <a:pt x="70" y="297"/>
                  <a:pt x="71" y="296"/>
                </a:cubicBezTo>
                <a:cubicBezTo>
                  <a:pt x="71" y="295"/>
                  <a:pt x="72" y="295"/>
                  <a:pt x="73" y="294"/>
                </a:cubicBezTo>
                <a:cubicBezTo>
                  <a:pt x="74" y="294"/>
                  <a:pt x="74" y="294"/>
                  <a:pt x="75" y="294"/>
                </a:cubicBezTo>
                <a:cubicBezTo>
                  <a:pt x="75" y="294"/>
                  <a:pt x="75" y="294"/>
                  <a:pt x="76" y="295"/>
                </a:cubicBezTo>
                <a:lnTo>
                  <a:pt x="165" y="384"/>
                </a:lnTo>
                <a:close/>
                <a:moveTo>
                  <a:pt x="288" y="261"/>
                </a:moveTo>
                <a:cubicBezTo>
                  <a:pt x="288" y="262"/>
                  <a:pt x="288" y="262"/>
                  <a:pt x="288" y="263"/>
                </a:cubicBezTo>
                <a:cubicBezTo>
                  <a:pt x="288" y="263"/>
                  <a:pt x="288" y="264"/>
                  <a:pt x="288" y="264"/>
                </a:cubicBezTo>
                <a:cubicBezTo>
                  <a:pt x="288" y="265"/>
                  <a:pt x="287" y="266"/>
                  <a:pt x="287" y="267"/>
                </a:cubicBezTo>
                <a:cubicBezTo>
                  <a:pt x="286" y="268"/>
                  <a:pt x="285" y="269"/>
                  <a:pt x="284" y="270"/>
                </a:cubicBezTo>
                <a:cubicBezTo>
                  <a:pt x="283" y="271"/>
                  <a:pt x="282" y="272"/>
                  <a:pt x="281" y="273"/>
                </a:cubicBezTo>
                <a:cubicBezTo>
                  <a:pt x="280" y="273"/>
                  <a:pt x="279" y="274"/>
                  <a:pt x="278" y="274"/>
                </a:cubicBezTo>
                <a:cubicBezTo>
                  <a:pt x="278" y="274"/>
                  <a:pt x="277" y="274"/>
                  <a:pt x="277" y="274"/>
                </a:cubicBezTo>
                <a:cubicBezTo>
                  <a:pt x="276" y="274"/>
                  <a:pt x="276" y="274"/>
                  <a:pt x="275" y="274"/>
                </a:cubicBezTo>
                <a:lnTo>
                  <a:pt x="194" y="193"/>
                </a:lnTo>
                <a:lnTo>
                  <a:pt x="194" y="193"/>
                </a:lnTo>
                <a:lnTo>
                  <a:pt x="243" y="307"/>
                </a:lnTo>
                <a:cubicBezTo>
                  <a:pt x="243" y="307"/>
                  <a:pt x="243" y="308"/>
                  <a:pt x="243" y="308"/>
                </a:cubicBezTo>
                <a:cubicBezTo>
                  <a:pt x="243" y="309"/>
                  <a:pt x="243" y="310"/>
                  <a:pt x="243" y="310"/>
                </a:cubicBezTo>
                <a:cubicBezTo>
                  <a:pt x="242" y="311"/>
                  <a:pt x="242" y="312"/>
                  <a:pt x="241" y="312"/>
                </a:cubicBezTo>
                <a:cubicBezTo>
                  <a:pt x="240" y="313"/>
                  <a:pt x="240" y="314"/>
                  <a:pt x="239" y="315"/>
                </a:cubicBezTo>
                <a:cubicBezTo>
                  <a:pt x="238" y="316"/>
                  <a:pt x="237" y="317"/>
                  <a:pt x="236" y="317"/>
                </a:cubicBezTo>
                <a:cubicBezTo>
                  <a:pt x="235" y="318"/>
                  <a:pt x="234" y="318"/>
                  <a:pt x="234" y="319"/>
                </a:cubicBezTo>
                <a:cubicBezTo>
                  <a:pt x="233" y="319"/>
                  <a:pt x="233" y="319"/>
                  <a:pt x="232" y="319"/>
                </a:cubicBezTo>
                <a:cubicBezTo>
                  <a:pt x="232" y="319"/>
                  <a:pt x="231" y="319"/>
                  <a:pt x="231" y="319"/>
                </a:cubicBezTo>
                <a:lnTo>
                  <a:pt x="118" y="269"/>
                </a:lnTo>
                <a:lnTo>
                  <a:pt x="118" y="269"/>
                </a:lnTo>
                <a:lnTo>
                  <a:pt x="199" y="350"/>
                </a:lnTo>
                <a:cubicBezTo>
                  <a:pt x="199" y="350"/>
                  <a:pt x="200" y="351"/>
                  <a:pt x="200" y="351"/>
                </a:cubicBezTo>
                <a:cubicBezTo>
                  <a:pt x="200" y="352"/>
                  <a:pt x="200" y="352"/>
                  <a:pt x="199" y="353"/>
                </a:cubicBezTo>
                <a:cubicBezTo>
                  <a:pt x="199" y="354"/>
                  <a:pt x="199" y="355"/>
                  <a:pt x="198" y="355"/>
                </a:cubicBezTo>
                <a:cubicBezTo>
                  <a:pt x="197" y="356"/>
                  <a:pt x="196" y="357"/>
                  <a:pt x="195" y="359"/>
                </a:cubicBezTo>
                <a:cubicBezTo>
                  <a:pt x="194" y="360"/>
                  <a:pt x="193" y="361"/>
                  <a:pt x="192" y="361"/>
                </a:cubicBezTo>
                <a:cubicBezTo>
                  <a:pt x="191" y="362"/>
                  <a:pt x="190" y="363"/>
                  <a:pt x="190" y="363"/>
                </a:cubicBezTo>
                <a:cubicBezTo>
                  <a:pt x="189" y="363"/>
                  <a:pt x="188" y="363"/>
                  <a:pt x="188" y="363"/>
                </a:cubicBezTo>
                <a:cubicBezTo>
                  <a:pt x="187" y="363"/>
                  <a:pt x="187" y="363"/>
                  <a:pt x="187" y="362"/>
                </a:cubicBezTo>
                <a:lnTo>
                  <a:pt x="101" y="277"/>
                </a:lnTo>
                <a:cubicBezTo>
                  <a:pt x="99" y="275"/>
                  <a:pt x="98" y="273"/>
                  <a:pt x="98" y="271"/>
                </a:cubicBezTo>
                <a:cubicBezTo>
                  <a:pt x="99" y="269"/>
                  <a:pt x="99" y="267"/>
                  <a:pt x="101" y="266"/>
                </a:cubicBezTo>
                <a:lnTo>
                  <a:pt x="108" y="259"/>
                </a:lnTo>
                <a:cubicBezTo>
                  <a:pt x="110" y="257"/>
                  <a:pt x="111" y="256"/>
                  <a:pt x="113" y="255"/>
                </a:cubicBezTo>
                <a:cubicBezTo>
                  <a:pt x="114" y="254"/>
                  <a:pt x="116" y="253"/>
                  <a:pt x="117" y="253"/>
                </a:cubicBezTo>
                <a:cubicBezTo>
                  <a:pt x="119" y="253"/>
                  <a:pt x="120" y="253"/>
                  <a:pt x="122" y="253"/>
                </a:cubicBezTo>
                <a:cubicBezTo>
                  <a:pt x="123" y="254"/>
                  <a:pt x="125" y="254"/>
                  <a:pt x="127" y="255"/>
                </a:cubicBezTo>
                <a:lnTo>
                  <a:pt x="221" y="296"/>
                </a:lnTo>
                <a:lnTo>
                  <a:pt x="221" y="296"/>
                </a:lnTo>
                <a:lnTo>
                  <a:pt x="182" y="201"/>
                </a:lnTo>
                <a:cubicBezTo>
                  <a:pt x="181" y="199"/>
                  <a:pt x="180" y="197"/>
                  <a:pt x="180" y="195"/>
                </a:cubicBezTo>
                <a:cubicBezTo>
                  <a:pt x="179" y="194"/>
                  <a:pt x="179" y="192"/>
                  <a:pt x="179" y="191"/>
                </a:cubicBezTo>
                <a:cubicBezTo>
                  <a:pt x="179" y="190"/>
                  <a:pt x="180" y="188"/>
                  <a:pt x="181" y="187"/>
                </a:cubicBezTo>
                <a:cubicBezTo>
                  <a:pt x="181" y="186"/>
                  <a:pt x="182" y="185"/>
                  <a:pt x="183" y="184"/>
                </a:cubicBezTo>
                <a:lnTo>
                  <a:pt x="191" y="176"/>
                </a:lnTo>
                <a:cubicBezTo>
                  <a:pt x="192" y="175"/>
                  <a:pt x="193" y="174"/>
                  <a:pt x="194" y="174"/>
                </a:cubicBezTo>
                <a:cubicBezTo>
                  <a:pt x="195" y="173"/>
                  <a:pt x="195" y="173"/>
                  <a:pt x="196" y="173"/>
                </a:cubicBezTo>
                <a:cubicBezTo>
                  <a:pt x="197" y="173"/>
                  <a:pt x="198" y="173"/>
                  <a:pt x="199" y="174"/>
                </a:cubicBezTo>
                <a:cubicBezTo>
                  <a:pt x="200" y="174"/>
                  <a:pt x="201" y="175"/>
                  <a:pt x="202" y="176"/>
                </a:cubicBezTo>
                <a:lnTo>
                  <a:pt x="288" y="261"/>
                </a:lnTo>
                <a:close/>
                <a:moveTo>
                  <a:pt x="378" y="166"/>
                </a:moveTo>
                <a:cubicBezTo>
                  <a:pt x="380" y="167"/>
                  <a:pt x="381" y="167"/>
                  <a:pt x="381" y="168"/>
                </a:cubicBezTo>
                <a:cubicBezTo>
                  <a:pt x="382" y="168"/>
                  <a:pt x="382" y="169"/>
                  <a:pt x="382" y="170"/>
                </a:cubicBezTo>
                <a:cubicBezTo>
                  <a:pt x="382" y="171"/>
                  <a:pt x="382" y="171"/>
                  <a:pt x="381" y="172"/>
                </a:cubicBezTo>
                <a:cubicBezTo>
                  <a:pt x="380" y="173"/>
                  <a:pt x="379" y="175"/>
                  <a:pt x="378" y="176"/>
                </a:cubicBezTo>
                <a:cubicBezTo>
                  <a:pt x="376" y="178"/>
                  <a:pt x="375" y="179"/>
                  <a:pt x="374" y="179"/>
                </a:cubicBezTo>
                <a:cubicBezTo>
                  <a:pt x="373" y="180"/>
                  <a:pt x="372" y="181"/>
                  <a:pt x="372" y="181"/>
                </a:cubicBezTo>
                <a:cubicBezTo>
                  <a:pt x="371" y="181"/>
                  <a:pt x="370" y="182"/>
                  <a:pt x="370" y="181"/>
                </a:cubicBezTo>
                <a:cubicBezTo>
                  <a:pt x="369" y="181"/>
                  <a:pt x="369" y="181"/>
                  <a:pt x="368" y="181"/>
                </a:cubicBezTo>
                <a:lnTo>
                  <a:pt x="338" y="166"/>
                </a:lnTo>
                <a:lnTo>
                  <a:pt x="299" y="205"/>
                </a:lnTo>
                <a:lnTo>
                  <a:pt x="314" y="235"/>
                </a:lnTo>
                <a:cubicBezTo>
                  <a:pt x="314" y="235"/>
                  <a:pt x="314" y="236"/>
                  <a:pt x="314" y="237"/>
                </a:cubicBezTo>
                <a:cubicBezTo>
                  <a:pt x="314" y="237"/>
                  <a:pt x="314" y="238"/>
                  <a:pt x="314" y="238"/>
                </a:cubicBezTo>
                <a:cubicBezTo>
                  <a:pt x="314" y="239"/>
                  <a:pt x="313" y="240"/>
                  <a:pt x="312" y="241"/>
                </a:cubicBezTo>
                <a:cubicBezTo>
                  <a:pt x="312" y="242"/>
                  <a:pt x="311" y="243"/>
                  <a:pt x="309" y="244"/>
                </a:cubicBezTo>
                <a:cubicBezTo>
                  <a:pt x="308" y="246"/>
                  <a:pt x="307" y="247"/>
                  <a:pt x="306" y="247"/>
                </a:cubicBezTo>
                <a:cubicBezTo>
                  <a:pt x="305" y="248"/>
                  <a:pt x="304" y="249"/>
                  <a:pt x="303" y="249"/>
                </a:cubicBezTo>
                <a:cubicBezTo>
                  <a:pt x="303" y="249"/>
                  <a:pt x="302" y="248"/>
                  <a:pt x="301" y="248"/>
                </a:cubicBezTo>
                <a:cubicBezTo>
                  <a:pt x="301" y="247"/>
                  <a:pt x="300" y="246"/>
                  <a:pt x="299" y="245"/>
                </a:cubicBezTo>
                <a:lnTo>
                  <a:pt x="244" y="127"/>
                </a:lnTo>
                <a:cubicBezTo>
                  <a:pt x="244" y="126"/>
                  <a:pt x="244" y="126"/>
                  <a:pt x="244" y="125"/>
                </a:cubicBezTo>
                <a:cubicBezTo>
                  <a:pt x="244" y="124"/>
                  <a:pt x="244" y="124"/>
                  <a:pt x="244" y="123"/>
                </a:cubicBezTo>
                <a:cubicBezTo>
                  <a:pt x="245" y="122"/>
                  <a:pt x="245" y="121"/>
                  <a:pt x="246" y="120"/>
                </a:cubicBezTo>
                <a:cubicBezTo>
                  <a:pt x="247" y="119"/>
                  <a:pt x="248" y="118"/>
                  <a:pt x="250" y="116"/>
                </a:cubicBezTo>
                <a:cubicBezTo>
                  <a:pt x="251" y="115"/>
                  <a:pt x="252" y="114"/>
                  <a:pt x="253" y="113"/>
                </a:cubicBezTo>
                <a:cubicBezTo>
                  <a:pt x="255" y="112"/>
                  <a:pt x="255" y="111"/>
                  <a:pt x="256" y="111"/>
                </a:cubicBezTo>
                <a:cubicBezTo>
                  <a:pt x="257" y="110"/>
                  <a:pt x="258" y="110"/>
                  <a:pt x="259" y="110"/>
                </a:cubicBezTo>
                <a:cubicBezTo>
                  <a:pt x="259" y="110"/>
                  <a:pt x="260" y="110"/>
                  <a:pt x="261" y="111"/>
                </a:cubicBezTo>
                <a:lnTo>
                  <a:pt x="378" y="166"/>
                </a:lnTo>
                <a:close/>
                <a:moveTo>
                  <a:pt x="262" y="130"/>
                </a:moveTo>
                <a:lnTo>
                  <a:pt x="262" y="130"/>
                </a:lnTo>
                <a:lnTo>
                  <a:pt x="292" y="192"/>
                </a:lnTo>
                <a:lnTo>
                  <a:pt x="325" y="160"/>
                </a:lnTo>
                <a:lnTo>
                  <a:pt x="262" y="130"/>
                </a:lnTo>
                <a:close/>
                <a:moveTo>
                  <a:pt x="374" y="3"/>
                </a:moveTo>
                <a:cubicBezTo>
                  <a:pt x="375" y="4"/>
                  <a:pt x="376" y="5"/>
                  <a:pt x="376" y="6"/>
                </a:cubicBezTo>
                <a:cubicBezTo>
                  <a:pt x="377" y="7"/>
                  <a:pt x="377" y="7"/>
                  <a:pt x="377" y="8"/>
                </a:cubicBezTo>
                <a:cubicBezTo>
                  <a:pt x="378" y="9"/>
                  <a:pt x="378" y="9"/>
                  <a:pt x="378" y="10"/>
                </a:cubicBezTo>
                <a:cubicBezTo>
                  <a:pt x="377" y="10"/>
                  <a:pt x="377" y="11"/>
                  <a:pt x="377" y="11"/>
                </a:cubicBezTo>
                <a:lnTo>
                  <a:pt x="351" y="37"/>
                </a:lnTo>
                <a:lnTo>
                  <a:pt x="431" y="118"/>
                </a:lnTo>
                <a:cubicBezTo>
                  <a:pt x="432" y="118"/>
                  <a:pt x="432" y="119"/>
                  <a:pt x="432" y="119"/>
                </a:cubicBezTo>
                <a:cubicBezTo>
                  <a:pt x="432" y="120"/>
                  <a:pt x="432" y="120"/>
                  <a:pt x="432" y="121"/>
                </a:cubicBezTo>
                <a:cubicBezTo>
                  <a:pt x="431" y="121"/>
                  <a:pt x="431" y="122"/>
                  <a:pt x="430" y="123"/>
                </a:cubicBezTo>
                <a:cubicBezTo>
                  <a:pt x="430" y="124"/>
                  <a:pt x="429" y="125"/>
                  <a:pt x="427" y="126"/>
                </a:cubicBezTo>
                <a:cubicBezTo>
                  <a:pt x="426" y="127"/>
                  <a:pt x="425" y="128"/>
                  <a:pt x="424" y="129"/>
                </a:cubicBezTo>
                <a:cubicBezTo>
                  <a:pt x="423" y="130"/>
                  <a:pt x="423" y="130"/>
                  <a:pt x="422" y="131"/>
                </a:cubicBezTo>
                <a:cubicBezTo>
                  <a:pt x="421" y="131"/>
                  <a:pt x="421" y="131"/>
                  <a:pt x="420" y="131"/>
                </a:cubicBezTo>
                <a:cubicBezTo>
                  <a:pt x="420" y="131"/>
                  <a:pt x="419" y="131"/>
                  <a:pt x="419" y="130"/>
                </a:cubicBezTo>
                <a:lnTo>
                  <a:pt x="338" y="50"/>
                </a:lnTo>
                <a:lnTo>
                  <a:pt x="312" y="76"/>
                </a:lnTo>
                <a:cubicBezTo>
                  <a:pt x="312" y="76"/>
                  <a:pt x="311" y="76"/>
                  <a:pt x="311" y="76"/>
                </a:cubicBezTo>
                <a:cubicBezTo>
                  <a:pt x="310" y="77"/>
                  <a:pt x="310" y="77"/>
                  <a:pt x="309" y="76"/>
                </a:cubicBezTo>
                <a:cubicBezTo>
                  <a:pt x="309" y="76"/>
                  <a:pt x="308" y="76"/>
                  <a:pt x="307" y="75"/>
                </a:cubicBezTo>
                <a:cubicBezTo>
                  <a:pt x="306" y="75"/>
                  <a:pt x="305" y="74"/>
                  <a:pt x="305" y="73"/>
                </a:cubicBezTo>
                <a:cubicBezTo>
                  <a:pt x="304" y="72"/>
                  <a:pt x="303" y="71"/>
                  <a:pt x="302" y="70"/>
                </a:cubicBezTo>
                <a:cubicBezTo>
                  <a:pt x="302" y="70"/>
                  <a:pt x="301" y="69"/>
                  <a:pt x="301" y="68"/>
                </a:cubicBezTo>
                <a:cubicBezTo>
                  <a:pt x="301" y="68"/>
                  <a:pt x="301" y="67"/>
                  <a:pt x="301" y="67"/>
                </a:cubicBezTo>
                <a:cubicBezTo>
                  <a:pt x="301" y="66"/>
                  <a:pt x="301" y="66"/>
                  <a:pt x="302" y="65"/>
                </a:cubicBezTo>
                <a:lnTo>
                  <a:pt x="366" y="1"/>
                </a:lnTo>
                <a:cubicBezTo>
                  <a:pt x="367" y="0"/>
                  <a:pt x="367" y="0"/>
                  <a:pt x="368" y="0"/>
                </a:cubicBezTo>
                <a:cubicBezTo>
                  <a:pt x="368" y="0"/>
                  <a:pt x="369" y="0"/>
                  <a:pt x="369" y="0"/>
                </a:cubicBezTo>
                <a:cubicBezTo>
                  <a:pt x="370" y="0"/>
                  <a:pt x="371" y="1"/>
                  <a:pt x="372" y="1"/>
                </a:cubicBezTo>
                <a:cubicBezTo>
                  <a:pt x="372" y="2"/>
                  <a:pt x="373" y="3"/>
                  <a:pt x="374" y="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63" name="Freeform 139"/>
          <p:cNvSpPr>
            <a:spLocks noEditPoints="1"/>
          </p:cNvSpPr>
          <p:nvPr/>
        </p:nvSpPr>
        <p:spPr bwMode="auto">
          <a:xfrm>
            <a:off x="5502102" y="5145802"/>
            <a:ext cx="308173" cy="326139"/>
          </a:xfrm>
          <a:custGeom>
            <a:avLst/>
            <a:gdLst/>
            <a:ahLst/>
            <a:cxnLst>
              <a:cxn ang="0">
                <a:pos x="102" y="448"/>
              </a:cxn>
              <a:cxn ang="0">
                <a:pos x="95" y="456"/>
              </a:cxn>
              <a:cxn ang="0">
                <a:pos x="89" y="457"/>
              </a:cxn>
              <a:cxn ang="0">
                <a:pos x="0" y="365"/>
              </a:cxn>
              <a:cxn ang="0">
                <a:pos x="7" y="357"/>
              </a:cxn>
              <a:cxn ang="0">
                <a:pos x="13" y="356"/>
              </a:cxn>
              <a:cxn ang="0">
                <a:pos x="192" y="353"/>
              </a:cxn>
              <a:cxn ang="0">
                <a:pos x="190" y="361"/>
              </a:cxn>
              <a:cxn ang="0">
                <a:pos x="178" y="369"/>
              </a:cxn>
              <a:cxn ang="0">
                <a:pos x="84" y="342"/>
              </a:cxn>
              <a:cxn ang="0">
                <a:pos x="58" y="334"/>
              </a:cxn>
              <a:cxn ang="0">
                <a:pos x="136" y="411"/>
              </a:cxn>
              <a:cxn ang="0">
                <a:pos x="135" y="416"/>
              </a:cxn>
              <a:cxn ang="0">
                <a:pos x="126" y="424"/>
              </a:cxn>
              <a:cxn ang="0">
                <a:pos x="38" y="337"/>
              </a:cxn>
              <a:cxn ang="0">
                <a:pos x="44" y="321"/>
              </a:cxn>
              <a:cxn ang="0">
                <a:pos x="56" y="316"/>
              </a:cxn>
              <a:cxn ang="0">
                <a:pos x="136" y="340"/>
              </a:cxn>
              <a:cxn ang="0">
                <a:pos x="166" y="350"/>
              </a:cxn>
              <a:cxn ang="0">
                <a:pos x="143" y="327"/>
              </a:cxn>
              <a:cxn ang="0">
                <a:pos x="92" y="273"/>
              </a:cxn>
              <a:cxn ang="0">
                <a:pos x="99" y="265"/>
              </a:cxn>
              <a:cxn ang="0">
                <a:pos x="105" y="264"/>
              </a:cxn>
              <a:cxn ang="0">
                <a:pos x="284" y="263"/>
              </a:cxn>
              <a:cxn ang="0">
                <a:pos x="280" y="271"/>
              </a:cxn>
              <a:cxn ang="0">
                <a:pos x="273" y="276"/>
              </a:cxn>
              <a:cxn ang="0">
                <a:pos x="202" y="300"/>
              </a:cxn>
              <a:cxn ang="0">
                <a:pos x="217" y="333"/>
              </a:cxn>
              <a:cxn ang="0">
                <a:pos x="209" y="342"/>
              </a:cxn>
              <a:cxn ang="0">
                <a:pos x="202" y="339"/>
              </a:cxn>
              <a:cxn ang="0">
                <a:pos x="147" y="218"/>
              </a:cxn>
              <a:cxn ang="0">
                <a:pos x="156" y="208"/>
              </a:cxn>
              <a:cxn ang="0">
                <a:pos x="163" y="205"/>
              </a:cxn>
              <a:cxn ang="0">
                <a:pos x="165" y="225"/>
              </a:cxn>
              <a:cxn ang="0">
                <a:pos x="165" y="224"/>
              </a:cxn>
              <a:cxn ang="0">
                <a:pos x="362" y="165"/>
              </a:cxn>
              <a:cxn ang="0">
                <a:pos x="322" y="225"/>
              </a:cxn>
              <a:cxn ang="0">
                <a:pos x="255" y="203"/>
              </a:cxn>
              <a:cxn ang="0">
                <a:pos x="234" y="135"/>
              </a:cxn>
              <a:cxn ang="0">
                <a:pos x="292" y="94"/>
              </a:cxn>
              <a:cxn ang="0">
                <a:pos x="324" y="133"/>
              </a:cxn>
              <a:cxn ang="0">
                <a:pos x="275" y="113"/>
              </a:cxn>
              <a:cxn ang="0">
                <a:pos x="248" y="157"/>
              </a:cxn>
              <a:cxn ang="0">
                <a:pos x="284" y="203"/>
              </a:cxn>
              <a:cxn ang="0">
                <a:pos x="333" y="199"/>
              </a:cxn>
              <a:cxn ang="0">
                <a:pos x="337" y="148"/>
              </a:cxn>
              <a:cxn ang="0">
                <a:pos x="457" y="88"/>
              </a:cxn>
              <a:cxn ang="0">
                <a:pos x="457" y="93"/>
              </a:cxn>
              <a:cxn ang="0">
                <a:pos x="403" y="137"/>
              </a:cxn>
              <a:cxn ang="0">
                <a:pos x="320" y="45"/>
              </a:cxn>
              <a:cxn ang="0">
                <a:pos x="367" y="0"/>
              </a:cxn>
              <a:cxn ang="0">
                <a:pos x="374" y="6"/>
              </a:cxn>
              <a:cxn ang="0">
                <a:pos x="374" y="11"/>
              </a:cxn>
              <a:cxn ang="0">
                <a:pos x="398" y="45"/>
              </a:cxn>
              <a:cxn ang="0">
                <a:pos x="403" y="46"/>
              </a:cxn>
              <a:cxn ang="0">
                <a:pos x="409" y="52"/>
              </a:cxn>
              <a:cxn ang="0">
                <a:pos x="377" y="86"/>
              </a:cxn>
              <a:cxn ang="0">
                <a:pos x="448" y="82"/>
              </a:cxn>
              <a:cxn ang="0">
                <a:pos x="455" y="85"/>
              </a:cxn>
            </a:cxnLst>
            <a:rect l="0" t="0" r="r" b="b"/>
            <a:pathLst>
              <a:path w="458" h="458">
                <a:moveTo>
                  <a:pt x="102" y="445"/>
                </a:moveTo>
                <a:cubicBezTo>
                  <a:pt x="102" y="445"/>
                  <a:pt x="102" y="446"/>
                  <a:pt x="103" y="446"/>
                </a:cubicBezTo>
                <a:cubicBezTo>
                  <a:pt x="103" y="447"/>
                  <a:pt x="103" y="447"/>
                  <a:pt x="102" y="448"/>
                </a:cubicBezTo>
                <a:cubicBezTo>
                  <a:pt x="102" y="448"/>
                  <a:pt x="101" y="449"/>
                  <a:pt x="101" y="450"/>
                </a:cubicBezTo>
                <a:cubicBezTo>
                  <a:pt x="100" y="451"/>
                  <a:pt x="99" y="452"/>
                  <a:pt x="98" y="453"/>
                </a:cubicBezTo>
                <a:cubicBezTo>
                  <a:pt x="97" y="454"/>
                  <a:pt x="96" y="455"/>
                  <a:pt x="95" y="456"/>
                </a:cubicBezTo>
                <a:cubicBezTo>
                  <a:pt x="94" y="457"/>
                  <a:pt x="93" y="457"/>
                  <a:pt x="92" y="458"/>
                </a:cubicBezTo>
                <a:cubicBezTo>
                  <a:pt x="92" y="458"/>
                  <a:pt x="91" y="458"/>
                  <a:pt x="91" y="458"/>
                </a:cubicBezTo>
                <a:cubicBezTo>
                  <a:pt x="90" y="458"/>
                  <a:pt x="90" y="458"/>
                  <a:pt x="89" y="457"/>
                </a:cubicBezTo>
                <a:lnTo>
                  <a:pt x="0" y="368"/>
                </a:lnTo>
                <a:cubicBezTo>
                  <a:pt x="0" y="368"/>
                  <a:pt x="0" y="367"/>
                  <a:pt x="0" y="367"/>
                </a:cubicBezTo>
                <a:cubicBezTo>
                  <a:pt x="0" y="366"/>
                  <a:pt x="0" y="366"/>
                  <a:pt x="0" y="365"/>
                </a:cubicBezTo>
                <a:cubicBezTo>
                  <a:pt x="0" y="364"/>
                  <a:pt x="1" y="363"/>
                  <a:pt x="1" y="363"/>
                </a:cubicBezTo>
                <a:cubicBezTo>
                  <a:pt x="2" y="362"/>
                  <a:pt x="3" y="361"/>
                  <a:pt x="4" y="360"/>
                </a:cubicBezTo>
                <a:cubicBezTo>
                  <a:pt x="5" y="358"/>
                  <a:pt x="6" y="357"/>
                  <a:pt x="7" y="357"/>
                </a:cubicBezTo>
                <a:cubicBezTo>
                  <a:pt x="8" y="356"/>
                  <a:pt x="9" y="356"/>
                  <a:pt x="10" y="355"/>
                </a:cubicBezTo>
                <a:cubicBezTo>
                  <a:pt x="10" y="355"/>
                  <a:pt x="11" y="355"/>
                  <a:pt x="11" y="355"/>
                </a:cubicBezTo>
                <a:cubicBezTo>
                  <a:pt x="12" y="355"/>
                  <a:pt x="12" y="355"/>
                  <a:pt x="13" y="356"/>
                </a:cubicBezTo>
                <a:lnTo>
                  <a:pt x="102" y="445"/>
                </a:lnTo>
                <a:close/>
                <a:moveTo>
                  <a:pt x="190" y="350"/>
                </a:moveTo>
                <a:cubicBezTo>
                  <a:pt x="191" y="351"/>
                  <a:pt x="192" y="352"/>
                  <a:pt x="192" y="353"/>
                </a:cubicBezTo>
                <a:cubicBezTo>
                  <a:pt x="193" y="354"/>
                  <a:pt x="193" y="355"/>
                  <a:pt x="193" y="356"/>
                </a:cubicBezTo>
                <a:cubicBezTo>
                  <a:pt x="193" y="357"/>
                  <a:pt x="192" y="357"/>
                  <a:pt x="192" y="358"/>
                </a:cubicBezTo>
                <a:cubicBezTo>
                  <a:pt x="191" y="359"/>
                  <a:pt x="191" y="360"/>
                  <a:pt x="190" y="361"/>
                </a:cubicBezTo>
                <a:lnTo>
                  <a:pt x="186" y="365"/>
                </a:lnTo>
                <a:cubicBezTo>
                  <a:pt x="185" y="366"/>
                  <a:pt x="184" y="367"/>
                  <a:pt x="182" y="368"/>
                </a:cubicBezTo>
                <a:cubicBezTo>
                  <a:pt x="181" y="368"/>
                  <a:pt x="180" y="369"/>
                  <a:pt x="178" y="369"/>
                </a:cubicBezTo>
                <a:cubicBezTo>
                  <a:pt x="177" y="369"/>
                  <a:pt x="175" y="369"/>
                  <a:pt x="173" y="369"/>
                </a:cubicBezTo>
                <a:cubicBezTo>
                  <a:pt x="171" y="368"/>
                  <a:pt x="168" y="368"/>
                  <a:pt x="165" y="367"/>
                </a:cubicBezTo>
                <a:lnTo>
                  <a:pt x="84" y="342"/>
                </a:lnTo>
                <a:cubicBezTo>
                  <a:pt x="80" y="341"/>
                  <a:pt x="76" y="340"/>
                  <a:pt x="71" y="338"/>
                </a:cubicBezTo>
                <a:cubicBezTo>
                  <a:pt x="67" y="337"/>
                  <a:pt x="62" y="335"/>
                  <a:pt x="58" y="334"/>
                </a:cubicBezTo>
                <a:lnTo>
                  <a:pt x="58" y="334"/>
                </a:lnTo>
                <a:cubicBezTo>
                  <a:pt x="62" y="337"/>
                  <a:pt x="65" y="341"/>
                  <a:pt x="69" y="344"/>
                </a:cubicBezTo>
                <a:cubicBezTo>
                  <a:pt x="73" y="348"/>
                  <a:pt x="76" y="351"/>
                  <a:pt x="80" y="355"/>
                </a:cubicBezTo>
                <a:lnTo>
                  <a:pt x="136" y="411"/>
                </a:lnTo>
                <a:cubicBezTo>
                  <a:pt x="136" y="411"/>
                  <a:pt x="136" y="412"/>
                  <a:pt x="136" y="412"/>
                </a:cubicBezTo>
                <a:cubicBezTo>
                  <a:pt x="137" y="413"/>
                  <a:pt x="136" y="413"/>
                  <a:pt x="136" y="414"/>
                </a:cubicBezTo>
                <a:cubicBezTo>
                  <a:pt x="136" y="415"/>
                  <a:pt x="135" y="415"/>
                  <a:pt x="135" y="416"/>
                </a:cubicBezTo>
                <a:cubicBezTo>
                  <a:pt x="134" y="417"/>
                  <a:pt x="133" y="418"/>
                  <a:pt x="132" y="419"/>
                </a:cubicBezTo>
                <a:cubicBezTo>
                  <a:pt x="131" y="421"/>
                  <a:pt x="130" y="422"/>
                  <a:pt x="129" y="422"/>
                </a:cubicBezTo>
                <a:cubicBezTo>
                  <a:pt x="128" y="423"/>
                  <a:pt x="127" y="423"/>
                  <a:pt x="126" y="424"/>
                </a:cubicBezTo>
                <a:cubicBezTo>
                  <a:pt x="126" y="424"/>
                  <a:pt x="125" y="424"/>
                  <a:pt x="125" y="424"/>
                </a:cubicBezTo>
                <a:cubicBezTo>
                  <a:pt x="124" y="424"/>
                  <a:pt x="124" y="424"/>
                  <a:pt x="123" y="423"/>
                </a:cubicBezTo>
                <a:lnTo>
                  <a:pt x="38" y="337"/>
                </a:lnTo>
                <a:cubicBezTo>
                  <a:pt x="36" y="336"/>
                  <a:pt x="35" y="334"/>
                  <a:pt x="35" y="332"/>
                </a:cubicBezTo>
                <a:cubicBezTo>
                  <a:pt x="35" y="330"/>
                  <a:pt x="36" y="328"/>
                  <a:pt x="38" y="327"/>
                </a:cubicBezTo>
                <a:lnTo>
                  <a:pt x="44" y="321"/>
                </a:lnTo>
                <a:cubicBezTo>
                  <a:pt x="45" y="319"/>
                  <a:pt x="46" y="318"/>
                  <a:pt x="48" y="318"/>
                </a:cubicBezTo>
                <a:cubicBezTo>
                  <a:pt x="49" y="317"/>
                  <a:pt x="50" y="316"/>
                  <a:pt x="51" y="316"/>
                </a:cubicBezTo>
                <a:cubicBezTo>
                  <a:pt x="53" y="316"/>
                  <a:pt x="54" y="316"/>
                  <a:pt x="56" y="316"/>
                </a:cubicBezTo>
                <a:cubicBezTo>
                  <a:pt x="58" y="317"/>
                  <a:pt x="60" y="317"/>
                  <a:pt x="62" y="318"/>
                </a:cubicBezTo>
                <a:lnTo>
                  <a:pt x="124" y="337"/>
                </a:lnTo>
                <a:cubicBezTo>
                  <a:pt x="128" y="338"/>
                  <a:pt x="132" y="339"/>
                  <a:pt x="136" y="340"/>
                </a:cubicBezTo>
                <a:cubicBezTo>
                  <a:pt x="139" y="341"/>
                  <a:pt x="143" y="342"/>
                  <a:pt x="146" y="344"/>
                </a:cubicBezTo>
                <a:cubicBezTo>
                  <a:pt x="150" y="345"/>
                  <a:pt x="153" y="346"/>
                  <a:pt x="156" y="347"/>
                </a:cubicBezTo>
                <a:cubicBezTo>
                  <a:pt x="160" y="348"/>
                  <a:pt x="163" y="349"/>
                  <a:pt x="166" y="350"/>
                </a:cubicBezTo>
                <a:lnTo>
                  <a:pt x="167" y="350"/>
                </a:lnTo>
                <a:cubicBezTo>
                  <a:pt x="163" y="347"/>
                  <a:pt x="159" y="343"/>
                  <a:pt x="155" y="339"/>
                </a:cubicBezTo>
                <a:cubicBezTo>
                  <a:pt x="150" y="334"/>
                  <a:pt x="146" y="331"/>
                  <a:pt x="143" y="327"/>
                </a:cubicBezTo>
                <a:lnTo>
                  <a:pt x="92" y="276"/>
                </a:lnTo>
                <a:cubicBezTo>
                  <a:pt x="92" y="276"/>
                  <a:pt x="92" y="276"/>
                  <a:pt x="92" y="275"/>
                </a:cubicBezTo>
                <a:cubicBezTo>
                  <a:pt x="92" y="275"/>
                  <a:pt x="92" y="274"/>
                  <a:pt x="92" y="273"/>
                </a:cubicBezTo>
                <a:cubicBezTo>
                  <a:pt x="92" y="273"/>
                  <a:pt x="93" y="272"/>
                  <a:pt x="93" y="271"/>
                </a:cubicBezTo>
                <a:cubicBezTo>
                  <a:pt x="94" y="270"/>
                  <a:pt x="95" y="269"/>
                  <a:pt x="96" y="268"/>
                </a:cubicBezTo>
                <a:cubicBezTo>
                  <a:pt x="97" y="267"/>
                  <a:pt x="98" y="266"/>
                  <a:pt x="99" y="265"/>
                </a:cubicBezTo>
                <a:cubicBezTo>
                  <a:pt x="100" y="264"/>
                  <a:pt x="101" y="264"/>
                  <a:pt x="102" y="264"/>
                </a:cubicBezTo>
                <a:cubicBezTo>
                  <a:pt x="102" y="263"/>
                  <a:pt x="103" y="263"/>
                  <a:pt x="103" y="263"/>
                </a:cubicBezTo>
                <a:cubicBezTo>
                  <a:pt x="104" y="263"/>
                  <a:pt x="104" y="264"/>
                  <a:pt x="105" y="264"/>
                </a:cubicBezTo>
                <a:lnTo>
                  <a:pt x="190" y="350"/>
                </a:lnTo>
                <a:close/>
                <a:moveTo>
                  <a:pt x="281" y="261"/>
                </a:moveTo>
                <a:cubicBezTo>
                  <a:pt x="282" y="261"/>
                  <a:pt x="283" y="262"/>
                  <a:pt x="284" y="263"/>
                </a:cubicBezTo>
                <a:cubicBezTo>
                  <a:pt x="285" y="263"/>
                  <a:pt x="285" y="264"/>
                  <a:pt x="285" y="265"/>
                </a:cubicBezTo>
                <a:cubicBezTo>
                  <a:pt x="285" y="265"/>
                  <a:pt x="285" y="266"/>
                  <a:pt x="284" y="267"/>
                </a:cubicBezTo>
                <a:cubicBezTo>
                  <a:pt x="283" y="268"/>
                  <a:pt x="282" y="269"/>
                  <a:pt x="280" y="271"/>
                </a:cubicBezTo>
                <a:cubicBezTo>
                  <a:pt x="279" y="272"/>
                  <a:pt x="278" y="273"/>
                  <a:pt x="277" y="274"/>
                </a:cubicBezTo>
                <a:cubicBezTo>
                  <a:pt x="276" y="275"/>
                  <a:pt x="275" y="276"/>
                  <a:pt x="274" y="276"/>
                </a:cubicBezTo>
                <a:cubicBezTo>
                  <a:pt x="274" y="276"/>
                  <a:pt x="273" y="276"/>
                  <a:pt x="273" y="276"/>
                </a:cubicBezTo>
                <a:cubicBezTo>
                  <a:pt x="272" y="276"/>
                  <a:pt x="272" y="276"/>
                  <a:pt x="271" y="276"/>
                </a:cubicBezTo>
                <a:lnTo>
                  <a:pt x="240" y="261"/>
                </a:lnTo>
                <a:lnTo>
                  <a:pt x="202" y="300"/>
                </a:lnTo>
                <a:lnTo>
                  <a:pt x="216" y="330"/>
                </a:lnTo>
                <a:cubicBezTo>
                  <a:pt x="217" y="330"/>
                  <a:pt x="217" y="331"/>
                  <a:pt x="217" y="331"/>
                </a:cubicBezTo>
                <a:cubicBezTo>
                  <a:pt x="217" y="332"/>
                  <a:pt x="217" y="333"/>
                  <a:pt x="217" y="333"/>
                </a:cubicBezTo>
                <a:cubicBezTo>
                  <a:pt x="217" y="334"/>
                  <a:pt x="216" y="335"/>
                  <a:pt x="215" y="336"/>
                </a:cubicBezTo>
                <a:cubicBezTo>
                  <a:pt x="215" y="337"/>
                  <a:pt x="214" y="338"/>
                  <a:pt x="212" y="339"/>
                </a:cubicBezTo>
                <a:cubicBezTo>
                  <a:pt x="211" y="340"/>
                  <a:pt x="210" y="342"/>
                  <a:pt x="209" y="342"/>
                </a:cubicBezTo>
                <a:cubicBezTo>
                  <a:pt x="208" y="343"/>
                  <a:pt x="207" y="343"/>
                  <a:pt x="206" y="343"/>
                </a:cubicBezTo>
                <a:cubicBezTo>
                  <a:pt x="205" y="343"/>
                  <a:pt x="205" y="343"/>
                  <a:pt x="204" y="342"/>
                </a:cubicBezTo>
                <a:cubicBezTo>
                  <a:pt x="203" y="342"/>
                  <a:pt x="203" y="341"/>
                  <a:pt x="202" y="339"/>
                </a:cubicBezTo>
                <a:lnTo>
                  <a:pt x="147" y="222"/>
                </a:lnTo>
                <a:cubicBezTo>
                  <a:pt x="147" y="221"/>
                  <a:pt x="146" y="220"/>
                  <a:pt x="146" y="220"/>
                </a:cubicBezTo>
                <a:cubicBezTo>
                  <a:pt x="146" y="219"/>
                  <a:pt x="147" y="218"/>
                  <a:pt x="147" y="218"/>
                </a:cubicBezTo>
                <a:cubicBezTo>
                  <a:pt x="147" y="217"/>
                  <a:pt x="148" y="216"/>
                  <a:pt x="149" y="215"/>
                </a:cubicBezTo>
                <a:cubicBezTo>
                  <a:pt x="150" y="214"/>
                  <a:pt x="151" y="213"/>
                  <a:pt x="152" y="211"/>
                </a:cubicBezTo>
                <a:cubicBezTo>
                  <a:pt x="154" y="210"/>
                  <a:pt x="155" y="209"/>
                  <a:pt x="156" y="208"/>
                </a:cubicBezTo>
                <a:cubicBezTo>
                  <a:pt x="157" y="207"/>
                  <a:pt x="158" y="206"/>
                  <a:pt x="159" y="206"/>
                </a:cubicBezTo>
                <a:cubicBezTo>
                  <a:pt x="160" y="205"/>
                  <a:pt x="161" y="205"/>
                  <a:pt x="161" y="205"/>
                </a:cubicBezTo>
                <a:cubicBezTo>
                  <a:pt x="162" y="205"/>
                  <a:pt x="163" y="205"/>
                  <a:pt x="163" y="205"/>
                </a:cubicBezTo>
                <a:lnTo>
                  <a:pt x="281" y="261"/>
                </a:lnTo>
                <a:close/>
                <a:moveTo>
                  <a:pt x="165" y="224"/>
                </a:moveTo>
                <a:lnTo>
                  <a:pt x="165" y="225"/>
                </a:lnTo>
                <a:lnTo>
                  <a:pt x="195" y="287"/>
                </a:lnTo>
                <a:lnTo>
                  <a:pt x="227" y="255"/>
                </a:lnTo>
                <a:lnTo>
                  <a:pt x="165" y="224"/>
                </a:lnTo>
                <a:close/>
                <a:moveTo>
                  <a:pt x="337" y="119"/>
                </a:moveTo>
                <a:cubicBezTo>
                  <a:pt x="344" y="126"/>
                  <a:pt x="350" y="134"/>
                  <a:pt x="354" y="142"/>
                </a:cubicBezTo>
                <a:cubicBezTo>
                  <a:pt x="359" y="149"/>
                  <a:pt x="361" y="157"/>
                  <a:pt x="362" y="165"/>
                </a:cubicBezTo>
                <a:cubicBezTo>
                  <a:pt x="362" y="173"/>
                  <a:pt x="361" y="180"/>
                  <a:pt x="358" y="188"/>
                </a:cubicBezTo>
                <a:cubicBezTo>
                  <a:pt x="355" y="196"/>
                  <a:pt x="350" y="203"/>
                  <a:pt x="343" y="210"/>
                </a:cubicBezTo>
                <a:cubicBezTo>
                  <a:pt x="336" y="217"/>
                  <a:pt x="329" y="222"/>
                  <a:pt x="322" y="225"/>
                </a:cubicBezTo>
                <a:cubicBezTo>
                  <a:pt x="315" y="228"/>
                  <a:pt x="307" y="229"/>
                  <a:pt x="300" y="229"/>
                </a:cubicBezTo>
                <a:cubicBezTo>
                  <a:pt x="293" y="228"/>
                  <a:pt x="285" y="226"/>
                  <a:pt x="278" y="221"/>
                </a:cubicBezTo>
                <a:cubicBezTo>
                  <a:pt x="270" y="217"/>
                  <a:pt x="263" y="211"/>
                  <a:pt x="255" y="203"/>
                </a:cubicBezTo>
                <a:cubicBezTo>
                  <a:pt x="248" y="196"/>
                  <a:pt x="242" y="189"/>
                  <a:pt x="238" y="181"/>
                </a:cubicBezTo>
                <a:cubicBezTo>
                  <a:pt x="234" y="173"/>
                  <a:pt x="231" y="165"/>
                  <a:pt x="230" y="158"/>
                </a:cubicBezTo>
                <a:cubicBezTo>
                  <a:pt x="230" y="150"/>
                  <a:pt x="231" y="142"/>
                  <a:pt x="234" y="135"/>
                </a:cubicBezTo>
                <a:cubicBezTo>
                  <a:pt x="237" y="127"/>
                  <a:pt x="242" y="120"/>
                  <a:pt x="249" y="113"/>
                </a:cubicBezTo>
                <a:cubicBezTo>
                  <a:pt x="256" y="106"/>
                  <a:pt x="263" y="101"/>
                  <a:pt x="270" y="98"/>
                </a:cubicBezTo>
                <a:cubicBezTo>
                  <a:pt x="277" y="95"/>
                  <a:pt x="285" y="93"/>
                  <a:pt x="292" y="94"/>
                </a:cubicBezTo>
                <a:cubicBezTo>
                  <a:pt x="299" y="95"/>
                  <a:pt x="307" y="97"/>
                  <a:pt x="314" y="101"/>
                </a:cubicBezTo>
                <a:cubicBezTo>
                  <a:pt x="322" y="105"/>
                  <a:pt x="329" y="111"/>
                  <a:pt x="337" y="119"/>
                </a:cubicBezTo>
                <a:close/>
                <a:moveTo>
                  <a:pt x="324" y="133"/>
                </a:moveTo>
                <a:cubicBezTo>
                  <a:pt x="319" y="127"/>
                  <a:pt x="314" y="123"/>
                  <a:pt x="308" y="119"/>
                </a:cubicBezTo>
                <a:cubicBezTo>
                  <a:pt x="303" y="116"/>
                  <a:pt x="297" y="113"/>
                  <a:pt x="292" y="112"/>
                </a:cubicBezTo>
                <a:cubicBezTo>
                  <a:pt x="286" y="111"/>
                  <a:pt x="281" y="111"/>
                  <a:pt x="275" y="113"/>
                </a:cubicBezTo>
                <a:cubicBezTo>
                  <a:pt x="270" y="115"/>
                  <a:pt x="264" y="118"/>
                  <a:pt x="259" y="124"/>
                </a:cubicBezTo>
                <a:cubicBezTo>
                  <a:pt x="254" y="129"/>
                  <a:pt x="250" y="135"/>
                  <a:pt x="249" y="140"/>
                </a:cubicBezTo>
                <a:cubicBezTo>
                  <a:pt x="247" y="146"/>
                  <a:pt x="247" y="152"/>
                  <a:pt x="248" y="157"/>
                </a:cubicBezTo>
                <a:cubicBezTo>
                  <a:pt x="249" y="163"/>
                  <a:pt x="251" y="168"/>
                  <a:pt x="255" y="174"/>
                </a:cubicBezTo>
                <a:cubicBezTo>
                  <a:pt x="258" y="179"/>
                  <a:pt x="262" y="185"/>
                  <a:pt x="267" y="189"/>
                </a:cubicBezTo>
                <a:cubicBezTo>
                  <a:pt x="273" y="195"/>
                  <a:pt x="278" y="199"/>
                  <a:pt x="284" y="203"/>
                </a:cubicBezTo>
                <a:cubicBezTo>
                  <a:pt x="289" y="207"/>
                  <a:pt x="295" y="209"/>
                  <a:pt x="300" y="210"/>
                </a:cubicBezTo>
                <a:cubicBezTo>
                  <a:pt x="306" y="212"/>
                  <a:pt x="311" y="211"/>
                  <a:pt x="317" y="210"/>
                </a:cubicBezTo>
                <a:cubicBezTo>
                  <a:pt x="322" y="208"/>
                  <a:pt x="328" y="204"/>
                  <a:pt x="333" y="199"/>
                </a:cubicBezTo>
                <a:cubicBezTo>
                  <a:pt x="338" y="193"/>
                  <a:pt x="342" y="188"/>
                  <a:pt x="344" y="182"/>
                </a:cubicBezTo>
                <a:cubicBezTo>
                  <a:pt x="345" y="176"/>
                  <a:pt x="345" y="171"/>
                  <a:pt x="344" y="165"/>
                </a:cubicBezTo>
                <a:cubicBezTo>
                  <a:pt x="343" y="159"/>
                  <a:pt x="341" y="154"/>
                  <a:pt x="337" y="148"/>
                </a:cubicBezTo>
                <a:cubicBezTo>
                  <a:pt x="334" y="143"/>
                  <a:pt x="329" y="138"/>
                  <a:pt x="324" y="133"/>
                </a:cubicBezTo>
                <a:close/>
                <a:moveTo>
                  <a:pt x="455" y="85"/>
                </a:moveTo>
                <a:cubicBezTo>
                  <a:pt x="456" y="86"/>
                  <a:pt x="456" y="87"/>
                  <a:pt x="457" y="88"/>
                </a:cubicBezTo>
                <a:cubicBezTo>
                  <a:pt x="457" y="89"/>
                  <a:pt x="458" y="89"/>
                  <a:pt x="458" y="90"/>
                </a:cubicBezTo>
                <a:cubicBezTo>
                  <a:pt x="458" y="91"/>
                  <a:pt x="458" y="91"/>
                  <a:pt x="458" y="92"/>
                </a:cubicBezTo>
                <a:cubicBezTo>
                  <a:pt x="458" y="92"/>
                  <a:pt x="458" y="93"/>
                  <a:pt x="457" y="93"/>
                </a:cubicBezTo>
                <a:lnTo>
                  <a:pt x="413" y="138"/>
                </a:lnTo>
                <a:cubicBezTo>
                  <a:pt x="412" y="139"/>
                  <a:pt x="410" y="139"/>
                  <a:pt x="408" y="140"/>
                </a:cubicBezTo>
                <a:cubicBezTo>
                  <a:pt x="407" y="140"/>
                  <a:pt x="405" y="139"/>
                  <a:pt x="403" y="137"/>
                </a:cubicBezTo>
                <a:lnTo>
                  <a:pt x="320" y="54"/>
                </a:lnTo>
                <a:cubicBezTo>
                  <a:pt x="318" y="52"/>
                  <a:pt x="318" y="51"/>
                  <a:pt x="318" y="49"/>
                </a:cubicBezTo>
                <a:cubicBezTo>
                  <a:pt x="318" y="47"/>
                  <a:pt x="319" y="46"/>
                  <a:pt x="320" y="45"/>
                </a:cubicBezTo>
                <a:lnTo>
                  <a:pt x="364" y="1"/>
                </a:lnTo>
                <a:cubicBezTo>
                  <a:pt x="364" y="0"/>
                  <a:pt x="365" y="0"/>
                  <a:pt x="365" y="0"/>
                </a:cubicBezTo>
                <a:cubicBezTo>
                  <a:pt x="366" y="0"/>
                  <a:pt x="366" y="0"/>
                  <a:pt x="367" y="0"/>
                </a:cubicBezTo>
                <a:cubicBezTo>
                  <a:pt x="368" y="0"/>
                  <a:pt x="368" y="1"/>
                  <a:pt x="369" y="1"/>
                </a:cubicBezTo>
                <a:cubicBezTo>
                  <a:pt x="370" y="2"/>
                  <a:pt x="371" y="2"/>
                  <a:pt x="372" y="3"/>
                </a:cubicBezTo>
                <a:cubicBezTo>
                  <a:pt x="372" y="4"/>
                  <a:pt x="373" y="5"/>
                  <a:pt x="374" y="6"/>
                </a:cubicBezTo>
                <a:cubicBezTo>
                  <a:pt x="374" y="7"/>
                  <a:pt x="375" y="7"/>
                  <a:pt x="375" y="8"/>
                </a:cubicBezTo>
                <a:cubicBezTo>
                  <a:pt x="375" y="9"/>
                  <a:pt x="375" y="9"/>
                  <a:pt x="375" y="10"/>
                </a:cubicBezTo>
                <a:cubicBezTo>
                  <a:pt x="375" y="10"/>
                  <a:pt x="375" y="11"/>
                  <a:pt x="374" y="11"/>
                </a:cubicBezTo>
                <a:lnTo>
                  <a:pt x="338" y="47"/>
                </a:lnTo>
                <a:lnTo>
                  <a:pt x="367" y="76"/>
                </a:lnTo>
                <a:lnTo>
                  <a:pt x="398" y="45"/>
                </a:lnTo>
                <a:cubicBezTo>
                  <a:pt x="399" y="45"/>
                  <a:pt x="399" y="45"/>
                  <a:pt x="399" y="45"/>
                </a:cubicBezTo>
                <a:cubicBezTo>
                  <a:pt x="400" y="44"/>
                  <a:pt x="401" y="44"/>
                  <a:pt x="401" y="45"/>
                </a:cubicBezTo>
                <a:cubicBezTo>
                  <a:pt x="402" y="45"/>
                  <a:pt x="402" y="45"/>
                  <a:pt x="403" y="46"/>
                </a:cubicBezTo>
                <a:cubicBezTo>
                  <a:pt x="404" y="46"/>
                  <a:pt x="405" y="47"/>
                  <a:pt x="406" y="48"/>
                </a:cubicBezTo>
                <a:cubicBezTo>
                  <a:pt x="407" y="49"/>
                  <a:pt x="407" y="50"/>
                  <a:pt x="408" y="50"/>
                </a:cubicBezTo>
                <a:cubicBezTo>
                  <a:pt x="408" y="51"/>
                  <a:pt x="409" y="52"/>
                  <a:pt x="409" y="52"/>
                </a:cubicBezTo>
                <a:cubicBezTo>
                  <a:pt x="409" y="53"/>
                  <a:pt x="409" y="53"/>
                  <a:pt x="409" y="54"/>
                </a:cubicBezTo>
                <a:cubicBezTo>
                  <a:pt x="409" y="54"/>
                  <a:pt x="408" y="55"/>
                  <a:pt x="408" y="55"/>
                </a:cubicBezTo>
                <a:lnTo>
                  <a:pt x="377" y="86"/>
                </a:lnTo>
                <a:lnTo>
                  <a:pt x="410" y="120"/>
                </a:lnTo>
                <a:lnTo>
                  <a:pt x="447" y="83"/>
                </a:lnTo>
                <a:cubicBezTo>
                  <a:pt x="447" y="82"/>
                  <a:pt x="448" y="82"/>
                  <a:pt x="448" y="82"/>
                </a:cubicBezTo>
                <a:cubicBezTo>
                  <a:pt x="449" y="82"/>
                  <a:pt x="449" y="82"/>
                  <a:pt x="450" y="82"/>
                </a:cubicBezTo>
                <a:cubicBezTo>
                  <a:pt x="451" y="82"/>
                  <a:pt x="451" y="83"/>
                  <a:pt x="452" y="83"/>
                </a:cubicBezTo>
                <a:cubicBezTo>
                  <a:pt x="453" y="84"/>
                  <a:pt x="454" y="84"/>
                  <a:pt x="455" y="8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64" name="Freeform 140"/>
          <p:cNvSpPr>
            <a:spLocks noEditPoints="1"/>
          </p:cNvSpPr>
          <p:nvPr/>
        </p:nvSpPr>
        <p:spPr bwMode="auto">
          <a:xfrm>
            <a:off x="5844318" y="5164764"/>
            <a:ext cx="351174" cy="358374"/>
          </a:xfrm>
          <a:custGeom>
            <a:avLst/>
            <a:gdLst/>
            <a:ahLst/>
            <a:cxnLst>
              <a:cxn ang="0">
                <a:pos x="129" y="453"/>
              </a:cxn>
              <a:cxn ang="0">
                <a:pos x="92" y="500"/>
              </a:cxn>
              <a:cxn ang="0">
                <a:pos x="1" y="433"/>
              </a:cxn>
              <a:cxn ang="0">
                <a:pos x="43" y="375"/>
              </a:cxn>
              <a:cxn ang="0">
                <a:pos x="58" y="379"/>
              </a:cxn>
              <a:cxn ang="0">
                <a:pos x="57" y="388"/>
              </a:cxn>
              <a:cxn ang="0">
                <a:pos x="18" y="431"/>
              </a:cxn>
              <a:cxn ang="0">
                <a:pos x="88" y="484"/>
              </a:cxn>
              <a:cxn ang="0">
                <a:pos x="118" y="441"/>
              </a:cxn>
              <a:cxn ang="0">
                <a:pos x="166" y="427"/>
              </a:cxn>
              <a:cxn ang="0">
                <a:pos x="159" y="438"/>
              </a:cxn>
              <a:cxn ang="0">
                <a:pos x="63" y="348"/>
              </a:cxn>
              <a:cxn ang="0">
                <a:pos x="73" y="337"/>
              </a:cxn>
              <a:cxn ang="0">
                <a:pos x="231" y="328"/>
              </a:cxn>
              <a:cxn ang="0">
                <a:pos x="218" y="378"/>
              </a:cxn>
              <a:cxn ang="0">
                <a:pos x="99" y="314"/>
              </a:cxn>
              <a:cxn ang="0">
                <a:pos x="163" y="274"/>
              </a:cxn>
              <a:cxn ang="0">
                <a:pos x="182" y="314"/>
              </a:cxn>
              <a:cxn ang="0">
                <a:pos x="164" y="296"/>
              </a:cxn>
              <a:cxn ang="0">
                <a:pos x="118" y="312"/>
              </a:cxn>
              <a:cxn ang="0">
                <a:pos x="168" y="303"/>
              </a:cxn>
              <a:cxn ang="0">
                <a:pos x="184" y="328"/>
              </a:cxn>
              <a:cxn ang="0">
                <a:pos x="215" y="358"/>
              </a:cxn>
              <a:cxn ang="0">
                <a:pos x="335" y="255"/>
              </a:cxn>
              <a:cxn ang="0">
                <a:pos x="325" y="270"/>
              </a:cxn>
              <a:cxn ang="0">
                <a:pos x="214" y="241"/>
              </a:cxn>
              <a:cxn ang="0">
                <a:pos x="279" y="313"/>
              </a:cxn>
              <a:cxn ang="0">
                <a:pos x="272" y="325"/>
              </a:cxn>
              <a:cxn ang="0">
                <a:pos x="178" y="234"/>
              </a:cxn>
              <a:cxn ang="0">
                <a:pos x="199" y="219"/>
              </a:cxn>
              <a:cxn ang="0">
                <a:pos x="299" y="249"/>
              </a:cxn>
              <a:cxn ang="0">
                <a:pos x="235" y="179"/>
              </a:cxn>
              <a:cxn ang="0">
                <a:pos x="242" y="168"/>
              </a:cxn>
              <a:cxn ang="0">
                <a:pos x="389" y="112"/>
              </a:cxn>
              <a:cxn ang="0">
                <a:pos x="374" y="218"/>
              </a:cxn>
              <a:cxn ang="0">
                <a:pos x="283" y="151"/>
              </a:cxn>
              <a:cxn ang="0">
                <a:pos x="367" y="94"/>
              </a:cxn>
              <a:cxn ang="0">
                <a:pos x="328" y="106"/>
              </a:cxn>
              <a:cxn ang="0">
                <a:pos x="320" y="183"/>
              </a:cxn>
              <a:cxn ang="0">
                <a:pos x="396" y="175"/>
              </a:cxn>
              <a:cxn ang="0">
                <a:pos x="522" y="73"/>
              </a:cxn>
              <a:cxn ang="0">
                <a:pos x="511" y="85"/>
              </a:cxn>
              <a:cxn ang="0">
                <a:pos x="457" y="66"/>
              </a:cxn>
              <a:cxn ang="0">
                <a:pos x="472" y="122"/>
              </a:cxn>
              <a:cxn ang="0">
                <a:pos x="462" y="134"/>
              </a:cxn>
              <a:cxn ang="0">
                <a:pos x="372" y="38"/>
              </a:cxn>
              <a:cxn ang="0">
                <a:pos x="427" y="0"/>
              </a:cxn>
              <a:cxn ang="0">
                <a:pos x="458" y="41"/>
              </a:cxn>
              <a:cxn ang="0">
                <a:pos x="485" y="56"/>
              </a:cxn>
              <a:cxn ang="0">
                <a:pos x="425" y="18"/>
              </a:cxn>
              <a:cxn ang="0">
                <a:pos x="422" y="72"/>
              </a:cxn>
              <a:cxn ang="0">
                <a:pos x="437" y="25"/>
              </a:cxn>
            </a:cxnLst>
            <a:rect l="0" t="0" r="r" b="b"/>
            <a:pathLst>
              <a:path w="522" h="504">
                <a:moveTo>
                  <a:pt x="125" y="445"/>
                </a:moveTo>
                <a:cubicBezTo>
                  <a:pt x="126" y="446"/>
                  <a:pt x="126" y="446"/>
                  <a:pt x="127" y="447"/>
                </a:cubicBezTo>
                <a:cubicBezTo>
                  <a:pt x="127" y="448"/>
                  <a:pt x="128" y="448"/>
                  <a:pt x="128" y="449"/>
                </a:cubicBezTo>
                <a:cubicBezTo>
                  <a:pt x="128" y="449"/>
                  <a:pt x="129" y="450"/>
                  <a:pt x="129" y="450"/>
                </a:cubicBezTo>
                <a:cubicBezTo>
                  <a:pt x="129" y="451"/>
                  <a:pt x="129" y="452"/>
                  <a:pt x="129" y="453"/>
                </a:cubicBezTo>
                <a:cubicBezTo>
                  <a:pt x="129" y="453"/>
                  <a:pt x="129" y="455"/>
                  <a:pt x="128" y="458"/>
                </a:cubicBezTo>
                <a:cubicBezTo>
                  <a:pt x="128" y="460"/>
                  <a:pt x="127" y="463"/>
                  <a:pt x="125" y="466"/>
                </a:cubicBezTo>
                <a:cubicBezTo>
                  <a:pt x="124" y="470"/>
                  <a:pt x="122" y="473"/>
                  <a:pt x="120" y="476"/>
                </a:cubicBezTo>
                <a:cubicBezTo>
                  <a:pt x="118" y="480"/>
                  <a:pt x="115" y="484"/>
                  <a:pt x="111" y="487"/>
                </a:cubicBezTo>
                <a:cubicBezTo>
                  <a:pt x="105" y="493"/>
                  <a:pt x="99" y="498"/>
                  <a:pt x="92" y="500"/>
                </a:cubicBezTo>
                <a:cubicBezTo>
                  <a:pt x="85" y="503"/>
                  <a:pt x="78" y="504"/>
                  <a:pt x="70" y="504"/>
                </a:cubicBezTo>
                <a:cubicBezTo>
                  <a:pt x="63" y="503"/>
                  <a:pt x="56" y="501"/>
                  <a:pt x="48" y="497"/>
                </a:cubicBezTo>
                <a:cubicBezTo>
                  <a:pt x="40" y="493"/>
                  <a:pt x="33" y="488"/>
                  <a:pt x="25" y="480"/>
                </a:cubicBezTo>
                <a:cubicBezTo>
                  <a:pt x="18" y="472"/>
                  <a:pt x="12" y="465"/>
                  <a:pt x="8" y="457"/>
                </a:cubicBezTo>
                <a:cubicBezTo>
                  <a:pt x="4" y="449"/>
                  <a:pt x="1" y="441"/>
                  <a:pt x="1" y="433"/>
                </a:cubicBezTo>
                <a:cubicBezTo>
                  <a:pt x="0" y="425"/>
                  <a:pt x="1" y="418"/>
                  <a:pt x="4" y="410"/>
                </a:cubicBezTo>
                <a:cubicBezTo>
                  <a:pt x="7" y="403"/>
                  <a:pt x="11" y="397"/>
                  <a:pt x="17" y="390"/>
                </a:cubicBezTo>
                <a:cubicBezTo>
                  <a:pt x="20" y="388"/>
                  <a:pt x="23" y="385"/>
                  <a:pt x="26" y="383"/>
                </a:cubicBezTo>
                <a:cubicBezTo>
                  <a:pt x="29" y="381"/>
                  <a:pt x="32" y="380"/>
                  <a:pt x="35" y="378"/>
                </a:cubicBezTo>
                <a:cubicBezTo>
                  <a:pt x="38" y="377"/>
                  <a:pt x="41" y="376"/>
                  <a:pt x="43" y="375"/>
                </a:cubicBezTo>
                <a:cubicBezTo>
                  <a:pt x="46" y="374"/>
                  <a:pt x="48" y="374"/>
                  <a:pt x="49" y="374"/>
                </a:cubicBezTo>
                <a:cubicBezTo>
                  <a:pt x="51" y="374"/>
                  <a:pt x="51" y="374"/>
                  <a:pt x="52" y="374"/>
                </a:cubicBezTo>
                <a:cubicBezTo>
                  <a:pt x="52" y="375"/>
                  <a:pt x="53" y="375"/>
                  <a:pt x="54" y="375"/>
                </a:cubicBezTo>
                <a:cubicBezTo>
                  <a:pt x="54" y="375"/>
                  <a:pt x="55" y="376"/>
                  <a:pt x="56" y="376"/>
                </a:cubicBezTo>
                <a:cubicBezTo>
                  <a:pt x="56" y="377"/>
                  <a:pt x="57" y="378"/>
                  <a:pt x="58" y="379"/>
                </a:cubicBezTo>
                <a:cubicBezTo>
                  <a:pt x="59" y="379"/>
                  <a:pt x="60" y="380"/>
                  <a:pt x="60" y="381"/>
                </a:cubicBezTo>
                <a:cubicBezTo>
                  <a:pt x="61" y="382"/>
                  <a:pt x="61" y="383"/>
                  <a:pt x="61" y="383"/>
                </a:cubicBezTo>
                <a:cubicBezTo>
                  <a:pt x="62" y="384"/>
                  <a:pt x="62" y="384"/>
                  <a:pt x="62" y="385"/>
                </a:cubicBezTo>
                <a:cubicBezTo>
                  <a:pt x="62" y="385"/>
                  <a:pt x="61" y="386"/>
                  <a:pt x="61" y="386"/>
                </a:cubicBezTo>
                <a:cubicBezTo>
                  <a:pt x="60" y="387"/>
                  <a:pt x="59" y="387"/>
                  <a:pt x="57" y="388"/>
                </a:cubicBezTo>
                <a:cubicBezTo>
                  <a:pt x="55" y="388"/>
                  <a:pt x="52" y="388"/>
                  <a:pt x="49" y="389"/>
                </a:cubicBezTo>
                <a:cubicBezTo>
                  <a:pt x="46" y="390"/>
                  <a:pt x="43" y="391"/>
                  <a:pt x="39" y="393"/>
                </a:cubicBezTo>
                <a:cubicBezTo>
                  <a:pt x="35" y="395"/>
                  <a:pt x="32" y="398"/>
                  <a:pt x="28" y="401"/>
                </a:cubicBezTo>
                <a:cubicBezTo>
                  <a:pt x="24" y="406"/>
                  <a:pt x="21" y="410"/>
                  <a:pt x="19" y="415"/>
                </a:cubicBezTo>
                <a:cubicBezTo>
                  <a:pt x="17" y="420"/>
                  <a:pt x="17" y="426"/>
                  <a:pt x="18" y="431"/>
                </a:cubicBezTo>
                <a:cubicBezTo>
                  <a:pt x="18" y="437"/>
                  <a:pt x="21" y="443"/>
                  <a:pt x="24" y="449"/>
                </a:cubicBezTo>
                <a:cubicBezTo>
                  <a:pt x="27" y="454"/>
                  <a:pt x="32" y="460"/>
                  <a:pt x="38" y="466"/>
                </a:cubicBezTo>
                <a:cubicBezTo>
                  <a:pt x="44" y="472"/>
                  <a:pt x="49" y="477"/>
                  <a:pt x="55" y="480"/>
                </a:cubicBezTo>
                <a:cubicBezTo>
                  <a:pt x="61" y="483"/>
                  <a:pt x="67" y="485"/>
                  <a:pt x="72" y="486"/>
                </a:cubicBezTo>
                <a:cubicBezTo>
                  <a:pt x="77" y="487"/>
                  <a:pt x="83" y="486"/>
                  <a:pt x="88" y="484"/>
                </a:cubicBezTo>
                <a:cubicBezTo>
                  <a:pt x="93" y="482"/>
                  <a:pt x="97" y="479"/>
                  <a:pt x="102" y="475"/>
                </a:cubicBezTo>
                <a:cubicBezTo>
                  <a:pt x="106" y="471"/>
                  <a:pt x="108" y="467"/>
                  <a:pt x="110" y="464"/>
                </a:cubicBezTo>
                <a:cubicBezTo>
                  <a:pt x="112" y="460"/>
                  <a:pt x="113" y="456"/>
                  <a:pt x="114" y="453"/>
                </a:cubicBezTo>
                <a:cubicBezTo>
                  <a:pt x="115" y="450"/>
                  <a:pt x="116" y="448"/>
                  <a:pt x="116" y="446"/>
                </a:cubicBezTo>
                <a:cubicBezTo>
                  <a:pt x="116" y="443"/>
                  <a:pt x="117" y="442"/>
                  <a:pt x="118" y="441"/>
                </a:cubicBezTo>
                <a:cubicBezTo>
                  <a:pt x="118" y="441"/>
                  <a:pt x="118" y="441"/>
                  <a:pt x="119" y="441"/>
                </a:cubicBezTo>
                <a:cubicBezTo>
                  <a:pt x="119" y="440"/>
                  <a:pt x="119" y="441"/>
                  <a:pt x="120" y="441"/>
                </a:cubicBezTo>
                <a:cubicBezTo>
                  <a:pt x="121" y="441"/>
                  <a:pt x="121" y="442"/>
                  <a:pt x="122" y="442"/>
                </a:cubicBezTo>
                <a:cubicBezTo>
                  <a:pt x="123" y="443"/>
                  <a:pt x="124" y="444"/>
                  <a:pt x="125" y="445"/>
                </a:cubicBezTo>
                <a:close/>
                <a:moveTo>
                  <a:pt x="166" y="427"/>
                </a:moveTo>
                <a:cubicBezTo>
                  <a:pt x="166" y="427"/>
                  <a:pt x="166" y="427"/>
                  <a:pt x="166" y="428"/>
                </a:cubicBezTo>
                <a:cubicBezTo>
                  <a:pt x="166" y="428"/>
                  <a:pt x="166" y="429"/>
                  <a:pt x="166" y="430"/>
                </a:cubicBezTo>
                <a:cubicBezTo>
                  <a:pt x="166" y="430"/>
                  <a:pt x="165" y="431"/>
                  <a:pt x="165" y="432"/>
                </a:cubicBezTo>
                <a:cubicBezTo>
                  <a:pt x="164" y="433"/>
                  <a:pt x="163" y="434"/>
                  <a:pt x="162" y="435"/>
                </a:cubicBezTo>
                <a:cubicBezTo>
                  <a:pt x="161" y="436"/>
                  <a:pt x="160" y="437"/>
                  <a:pt x="159" y="438"/>
                </a:cubicBezTo>
                <a:cubicBezTo>
                  <a:pt x="158" y="439"/>
                  <a:pt x="157" y="439"/>
                  <a:pt x="156" y="439"/>
                </a:cubicBezTo>
                <a:cubicBezTo>
                  <a:pt x="156" y="440"/>
                  <a:pt x="155" y="440"/>
                  <a:pt x="155" y="440"/>
                </a:cubicBezTo>
                <a:cubicBezTo>
                  <a:pt x="154" y="440"/>
                  <a:pt x="154" y="439"/>
                  <a:pt x="153" y="439"/>
                </a:cubicBezTo>
                <a:lnTo>
                  <a:pt x="64" y="350"/>
                </a:lnTo>
                <a:cubicBezTo>
                  <a:pt x="64" y="349"/>
                  <a:pt x="63" y="349"/>
                  <a:pt x="63" y="348"/>
                </a:cubicBezTo>
                <a:cubicBezTo>
                  <a:pt x="63" y="348"/>
                  <a:pt x="63" y="347"/>
                  <a:pt x="64" y="347"/>
                </a:cubicBezTo>
                <a:cubicBezTo>
                  <a:pt x="64" y="346"/>
                  <a:pt x="65" y="345"/>
                  <a:pt x="65" y="344"/>
                </a:cubicBezTo>
                <a:cubicBezTo>
                  <a:pt x="66" y="343"/>
                  <a:pt x="67" y="342"/>
                  <a:pt x="68" y="341"/>
                </a:cubicBezTo>
                <a:cubicBezTo>
                  <a:pt x="69" y="340"/>
                  <a:pt x="70" y="339"/>
                  <a:pt x="71" y="338"/>
                </a:cubicBezTo>
                <a:cubicBezTo>
                  <a:pt x="72" y="338"/>
                  <a:pt x="73" y="337"/>
                  <a:pt x="73" y="337"/>
                </a:cubicBezTo>
                <a:cubicBezTo>
                  <a:pt x="74" y="337"/>
                  <a:pt x="75" y="337"/>
                  <a:pt x="75" y="337"/>
                </a:cubicBezTo>
                <a:cubicBezTo>
                  <a:pt x="76" y="337"/>
                  <a:pt x="76" y="337"/>
                  <a:pt x="76" y="337"/>
                </a:cubicBezTo>
                <a:lnTo>
                  <a:pt x="166" y="427"/>
                </a:lnTo>
                <a:close/>
                <a:moveTo>
                  <a:pt x="224" y="319"/>
                </a:moveTo>
                <a:cubicBezTo>
                  <a:pt x="227" y="322"/>
                  <a:pt x="229" y="325"/>
                  <a:pt x="231" y="328"/>
                </a:cubicBezTo>
                <a:cubicBezTo>
                  <a:pt x="232" y="331"/>
                  <a:pt x="234" y="335"/>
                  <a:pt x="234" y="338"/>
                </a:cubicBezTo>
                <a:cubicBezTo>
                  <a:pt x="235" y="341"/>
                  <a:pt x="235" y="345"/>
                  <a:pt x="235" y="348"/>
                </a:cubicBezTo>
                <a:cubicBezTo>
                  <a:pt x="234" y="351"/>
                  <a:pt x="233" y="355"/>
                  <a:pt x="232" y="358"/>
                </a:cubicBezTo>
                <a:cubicBezTo>
                  <a:pt x="230" y="361"/>
                  <a:pt x="229" y="365"/>
                  <a:pt x="227" y="368"/>
                </a:cubicBezTo>
                <a:cubicBezTo>
                  <a:pt x="224" y="371"/>
                  <a:pt x="221" y="375"/>
                  <a:pt x="218" y="378"/>
                </a:cubicBezTo>
                <a:lnTo>
                  <a:pt x="194" y="402"/>
                </a:lnTo>
                <a:cubicBezTo>
                  <a:pt x="193" y="403"/>
                  <a:pt x="191" y="404"/>
                  <a:pt x="189" y="404"/>
                </a:cubicBezTo>
                <a:cubicBezTo>
                  <a:pt x="188" y="405"/>
                  <a:pt x="186" y="404"/>
                  <a:pt x="184" y="402"/>
                </a:cubicBezTo>
                <a:lnTo>
                  <a:pt x="101" y="319"/>
                </a:lnTo>
                <a:cubicBezTo>
                  <a:pt x="99" y="317"/>
                  <a:pt x="99" y="315"/>
                  <a:pt x="99" y="314"/>
                </a:cubicBezTo>
                <a:cubicBezTo>
                  <a:pt x="99" y="312"/>
                  <a:pt x="100" y="310"/>
                  <a:pt x="101" y="309"/>
                </a:cubicBezTo>
                <a:lnTo>
                  <a:pt x="122" y="288"/>
                </a:lnTo>
                <a:cubicBezTo>
                  <a:pt x="127" y="283"/>
                  <a:pt x="133" y="279"/>
                  <a:pt x="137" y="276"/>
                </a:cubicBezTo>
                <a:cubicBezTo>
                  <a:pt x="142" y="274"/>
                  <a:pt x="146" y="272"/>
                  <a:pt x="151" y="272"/>
                </a:cubicBezTo>
                <a:cubicBezTo>
                  <a:pt x="155" y="272"/>
                  <a:pt x="159" y="272"/>
                  <a:pt x="163" y="274"/>
                </a:cubicBezTo>
                <a:cubicBezTo>
                  <a:pt x="167" y="276"/>
                  <a:pt x="171" y="278"/>
                  <a:pt x="175" y="282"/>
                </a:cubicBezTo>
                <a:cubicBezTo>
                  <a:pt x="177" y="284"/>
                  <a:pt x="179" y="287"/>
                  <a:pt x="181" y="289"/>
                </a:cubicBezTo>
                <a:cubicBezTo>
                  <a:pt x="182" y="292"/>
                  <a:pt x="183" y="294"/>
                  <a:pt x="184" y="297"/>
                </a:cubicBezTo>
                <a:cubicBezTo>
                  <a:pt x="184" y="300"/>
                  <a:pt x="185" y="303"/>
                  <a:pt x="184" y="306"/>
                </a:cubicBezTo>
                <a:cubicBezTo>
                  <a:pt x="184" y="308"/>
                  <a:pt x="184" y="311"/>
                  <a:pt x="182" y="314"/>
                </a:cubicBezTo>
                <a:cubicBezTo>
                  <a:pt x="185" y="312"/>
                  <a:pt x="189" y="311"/>
                  <a:pt x="192" y="310"/>
                </a:cubicBezTo>
                <a:cubicBezTo>
                  <a:pt x="196" y="309"/>
                  <a:pt x="199" y="308"/>
                  <a:pt x="203" y="309"/>
                </a:cubicBezTo>
                <a:cubicBezTo>
                  <a:pt x="206" y="309"/>
                  <a:pt x="210" y="310"/>
                  <a:pt x="214" y="312"/>
                </a:cubicBezTo>
                <a:cubicBezTo>
                  <a:pt x="217" y="313"/>
                  <a:pt x="221" y="316"/>
                  <a:pt x="224" y="319"/>
                </a:cubicBezTo>
                <a:close/>
                <a:moveTo>
                  <a:pt x="164" y="296"/>
                </a:moveTo>
                <a:cubicBezTo>
                  <a:pt x="161" y="294"/>
                  <a:pt x="159" y="292"/>
                  <a:pt x="156" y="291"/>
                </a:cubicBezTo>
                <a:cubicBezTo>
                  <a:pt x="154" y="290"/>
                  <a:pt x="152" y="289"/>
                  <a:pt x="149" y="289"/>
                </a:cubicBezTo>
                <a:cubicBezTo>
                  <a:pt x="146" y="289"/>
                  <a:pt x="144" y="290"/>
                  <a:pt x="141" y="291"/>
                </a:cubicBezTo>
                <a:cubicBezTo>
                  <a:pt x="138" y="293"/>
                  <a:pt x="135" y="295"/>
                  <a:pt x="131" y="299"/>
                </a:cubicBezTo>
                <a:lnTo>
                  <a:pt x="118" y="312"/>
                </a:lnTo>
                <a:lnTo>
                  <a:pt x="149" y="342"/>
                </a:lnTo>
                <a:lnTo>
                  <a:pt x="163" y="328"/>
                </a:lnTo>
                <a:cubicBezTo>
                  <a:pt x="166" y="325"/>
                  <a:pt x="168" y="322"/>
                  <a:pt x="169" y="319"/>
                </a:cubicBezTo>
                <a:cubicBezTo>
                  <a:pt x="170" y="316"/>
                  <a:pt x="171" y="313"/>
                  <a:pt x="171" y="311"/>
                </a:cubicBezTo>
                <a:cubicBezTo>
                  <a:pt x="170" y="308"/>
                  <a:pt x="170" y="305"/>
                  <a:pt x="168" y="303"/>
                </a:cubicBezTo>
                <a:cubicBezTo>
                  <a:pt x="167" y="300"/>
                  <a:pt x="166" y="298"/>
                  <a:pt x="164" y="296"/>
                </a:cubicBezTo>
                <a:close/>
                <a:moveTo>
                  <a:pt x="211" y="333"/>
                </a:moveTo>
                <a:cubicBezTo>
                  <a:pt x="209" y="330"/>
                  <a:pt x="206" y="328"/>
                  <a:pt x="203" y="327"/>
                </a:cubicBezTo>
                <a:cubicBezTo>
                  <a:pt x="200" y="325"/>
                  <a:pt x="197" y="325"/>
                  <a:pt x="194" y="325"/>
                </a:cubicBezTo>
                <a:cubicBezTo>
                  <a:pt x="190" y="326"/>
                  <a:pt x="187" y="327"/>
                  <a:pt x="184" y="328"/>
                </a:cubicBezTo>
                <a:cubicBezTo>
                  <a:pt x="181" y="330"/>
                  <a:pt x="177" y="333"/>
                  <a:pt x="173" y="337"/>
                </a:cubicBezTo>
                <a:lnTo>
                  <a:pt x="158" y="352"/>
                </a:lnTo>
                <a:lnTo>
                  <a:pt x="191" y="384"/>
                </a:lnTo>
                <a:lnTo>
                  <a:pt x="209" y="366"/>
                </a:lnTo>
                <a:cubicBezTo>
                  <a:pt x="212" y="364"/>
                  <a:pt x="214" y="361"/>
                  <a:pt x="215" y="358"/>
                </a:cubicBezTo>
                <a:cubicBezTo>
                  <a:pt x="217" y="355"/>
                  <a:pt x="218" y="352"/>
                  <a:pt x="218" y="350"/>
                </a:cubicBezTo>
                <a:cubicBezTo>
                  <a:pt x="218" y="347"/>
                  <a:pt x="218" y="344"/>
                  <a:pt x="217" y="341"/>
                </a:cubicBezTo>
                <a:cubicBezTo>
                  <a:pt x="216" y="338"/>
                  <a:pt x="214" y="335"/>
                  <a:pt x="211" y="333"/>
                </a:cubicBezTo>
                <a:close/>
                <a:moveTo>
                  <a:pt x="333" y="252"/>
                </a:moveTo>
                <a:cubicBezTo>
                  <a:pt x="334" y="253"/>
                  <a:pt x="335" y="254"/>
                  <a:pt x="335" y="255"/>
                </a:cubicBezTo>
                <a:cubicBezTo>
                  <a:pt x="336" y="256"/>
                  <a:pt x="336" y="257"/>
                  <a:pt x="336" y="258"/>
                </a:cubicBezTo>
                <a:cubicBezTo>
                  <a:pt x="336" y="259"/>
                  <a:pt x="335" y="260"/>
                  <a:pt x="335" y="261"/>
                </a:cubicBezTo>
                <a:cubicBezTo>
                  <a:pt x="335" y="262"/>
                  <a:pt x="334" y="262"/>
                  <a:pt x="333" y="263"/>
                </a:cubicBezTo>
                <a:lnTo>
                  <a:pt x="329" y="267"/>
                </a:lnTo>
                <a:cubicBezTo>
                  <a:pt x="328" y="268"/>
                  <a:pt x="327" y="269"/>
                  <a:pt x="325" y="270"/>
                </a:cubicBezTo>
                <a:cubicBezTo>
                  <a:pt x="324" y="271"/>
                  <a:pt x="323" y="271"/>
                  <a:pt x="321" y="271"/>
                </a:cubicBezTo>
                <a:cubicBezTo>
                  <a:pt x="320" y="272"/>
                  <a:pt x="318" y="272"/>
                  <a:pt x="316" y="271"/>
                </a:cubicBezTo>
                <a:cubicBezTo>
                  <a:pt x="314" y="271"/>
                  <a:pt x="311" y="270"/>
                  <a:pt x="308" y="269"/>
                </a:cubicBezTo>
                <a:lnTo>
                  <a:pt x="227" y="245"/>
                </a:lnTo>
                <a:cubicBezTo>
                  <a:pt x="223" y="244"/>
                  <a:pt x="219" y="242"/>
                  <a:pt x="214" y="241"/>
                </a:cubicBezTo>
                <a:cubicBezTo>
                  <a:pt x="210" y="239"/>
                  <a:pt x="205" y="238"/>
                  <a:pt x="201" y="236"/>
                </a:cubicBezTo>
                <a:lnTo>
                  <a:pt x="201" y="236"/>
                </a:lnTo>
                <a:cubicBezTo>
                  <a:pt x="205" y="240"/>
                  <a:pt x="208" y="243"/>
                  <a:pt x="212" y="247"/>
                </a:cubicBezTo>
                <a:cubicBezTo>
                  <a:pt x="216" y="250"/>
                  <a:pt x="219" y="254"/>
                  <a:pt x="223" y="257"/>
                </a:cubicBezTo>
                <a:lnTo>
                  <a:pt x="279" y="313"/>
                </a:lnTo>
                <a:cubicBezTo>
                  <a:pt x="279" y="314"/>
                  <a:pt x="279" y="314"/>
                  <a:pt x="279" y="315"/>
                </a:cubicBezTo>
                <a:cubicBezTo>
                  <a:pt x="280" y="315"/>
                  <a:pt x="279" y="316"/>
                  <a:pt x="279" y="316"/>
                </a:cubicBezTo>
                <a:cubicBezTo>
                  <a:pt x="279" y="317"/>
                  <a:pt x="278" y="318"/>
                  <a:pt x="278" y="319"/>
                </a:cubicBezTo>
                <a:cubicBezTo>
                  <a:pt x="277" y="320"/>
                  <a:pt x="276" y="321"/>
                  <a:pt x="275" y="322"/>
                </a:cubicBezTo>
                <a:cubicBezTo>
                  <a:pt x="274" y="323"/>
                  <a:pt x="273" y="324"/>
                  <a:pt x="272" y="325"/>
                </a:cubicBezTo>
                <a:cubicBezTo>
                  <a:pt x="271" y="325"/>
                  <a:pt x="270" y="326"/>
                  <a:pt x="269" y="326"/>
                </a:cubicBezTo>
                <a:cubicBezTo>
                  <a:pt x="269" y="326"/>
                  <a:pt x="268" y="327"/>
                  <a:pt x="268" y="326"/>
                </a:cubicBezTo>
                <a:cubicBezTo>
                  <a:pt x="267" y="326"/>
                  <a:pt x="267" y="326"/>
                  <a:pt x="266" y="326"/>
                </a:cubicBezTo>
                <a:lnTo>
                  <a:pt x="181" y="240"/>
                </a:lnTo>
                <a:cubicBezTo>
                  <a:pt x="179" y="238"/>
                  <a:pt x="178" y="236"/>
                  <a:pt x="178" y="234"/>
                </a:cubicBezTo>
                <a:cubicBezTo>
                  <a:pt x="178" y="232"/>
                  <a:pt x="179" y="231"/>
                  <a:pt x="181" y="230"/>
                </a:cubicBezTo>
                <a:lnTo>
                  <a:pt x="187" y="223"/>
                </a:lnTo>
                <a:cubicBezTo>
                  <a:pt x="188" y="222"/>
                  <a:pt x="189" y="221"/>
                  <a:pt x="191" y="220"/>
                </a:cubicBezTo>
                <a:cubicBezTo>
                  <a:pt x="192" y="220"/>
                  <a:pt x="193" y="219"/>
                  <a:pt x="194" y="219"/>
                </a:cubicBezTo>
                <a:cubicBezTo>
                  <a:pt x="196" y="219"/>
                  <a:pt x="197" y="219"/>
                  <a:pt x="199" y="219"/>
                </a:cubicBezTo>
                <a:cubicBezTo>
                  <a:pt x="201" y="219"/>
                  <a:pt x="203" y="220"/>
                  <a:pt x="205" y="220"/>
                </a:cubicBezTo>
                <a:lnTo>
                  <a:pt x="267" y="239"/>
                </a:lnTo>
                <a:cubicBezTo>
                  <a:pt x="271" y="240"/>
                  <a:pt x="275" y="242"/>
                  <a:pt x="279" y="243"/>
                </a:cubicBezTo>
                <a:cubicBezTo>
                  <a:pt x="282" y="244"/>
                  <a:pt x="286" y="245"/>
                  <a:pt x="289" y="246"/>
                </a:cubicBezTo>
                <a:cubicBezTo>
                  <a:pt x="293" y="247"/>
                  <a:pt x="296" y="248"/>
                  <a:pt x="299" y="249"/>
                </a:cubicBezTo>
                <a:cubicBezTo>
                  <a:pt x="303" y="251"/>
                  <a:pt x="306" y="252"/>
                  <a:pt x="310" y="253"/>
                </a:cubicBezTo>
                <a:lnTo>
                  <a:pt x="310" y="253"/>
                </a:lnTo>
                <a:cubicBezTo>
                  <a:pt x="306" y="249"/>
                  <a:pt x="302" y="245"/>
                  <a:pt x="298" y="241"/>
                </a:cubicBezTo>
                <a:cubicBezTo>
                  <a:pt x="293" y="237"/>
                  <a:pt x="290" y="233"/>
                  <a:pt x="286" y="229"/>
                </a:cubicBezTo>
                <a:lnTo>
                  <a:pt x="235" y="179"/>
                </a:lnTo>
                <a:cubicBezTo>
                  <a:pt x="235" y="179"/>
                  <a:pt x="235" y="178"/>
                  <a:pt x="235" y="178"/>
                </a:cubicBezTo>
                <a:cubicBezTo>
                  <a:pt x="235" y="177"/>
                  <a:pt x="235" y="177"/>
                  <a:pt x="235" y="176"/>
                </a:cubicBezTo>
                <a:cubicBezTo>
                  <a:pt x="235" y="175"/>
                  <a:pt x="236" y="174"/>
                  <a:pt x="236" y="174"/>
                </a:cubicBezTo>
                <a:cubicBezTo>
                  <a:pt x="237" y="173"/>
                  <a:pt x="238" y="172"/>
                  <a:pt x="239" y="170"/>
                </a:cubicBezTo>
                <a:cubicBezTo>
                  <a:pt x="240" y="169"/>
                  <a:pt x="241" y="168"/>
                  <a:pt x="242" y="168"/>
                </a:cubicBezTo>
                <a:cubicBezTo>
                  <a:pt x="243" y="167"/>
                  <a:pt x="244" y="166"/>
                  <a:pt x="245" y="166"/>
                </a:cubicBezTo>
                <a:cubicBezTo>
                  <a:pt x="245" y="166"/>
                  <a:pt x="246" y="166"/>
                  <a:pt x="246" y="166"/>
                </a:cubicBezTo>
                <a:cubicBezTo>
                  <a:pt x="247" y="166"/>
                  <a:pt x="247" y="166"/>
                  <a:pt x="248" y="167"/>
                </a:cubicBezTo>
                <a:lnTo>
                  <a:pt x="333" y="252"/>
                </a:lnTo>
                <a:close/>
                <a:moveTo>
                  <a:pt x="389" y="112"/>
                </a:moveTo>
                <a:cubicBezTo>
                  <a:pt x="397" y="119"/>
                  <a:pt x="403" y="127"/>
                  <a:pt x="407" y="135"/>
                </a:cubicBezTo>
                <a:cubicBezTo>
                  <a:pt x="411" y="143"/>
                  <a:pt x="414" y="150"/>
                  <a:pt x="414" y="158"/>
                </a:cubicBezTo>
                <a:cubicBezTo>
                  <a:pt x="415" y="166"/>
                  <a:pt x="414" y="174"/>
                  <a:pt x="411" y="181"/>
                </a:cubicBezTo>
                <a:cubicBezTo>
                  <a:pt x="408" y="189"/>
                  <a:pt x="403" y="196"/>
                  <a:pt x="396" y="203"/>
                </a:cubicBezTo>
                <a:cubicBezTo>
                  <a:pt x="389" y="210"/>
                  <a:pt x="381" y="215"/>
                  <a:pt x="374" y="218"/>
                </a:cubicBezTo>
                <a:cubicBezTo>
                  <a:pt x="367" y="221"/>
                  <a:pt x="360" y="222"/>
                  <a:pt x="353" y="222"/>
                </a:cubicBezTo>
                <a:cubicBezTo>
                  <a:pt x="345" y="221"/>
                  <a:pt x="338" y="219"/>
                  <a:pt x="330" y="214"/>
                </a:cubicBezTo>
                <a:cubicBezTo>
                  <a:pt x="323" y="210"/>
                  <a:pt x="315" y="204"/>
                  <a:pt x="308" y="196"/>
                </a:cubicBezTo>
                <a:cubicBezTo>
                  <a:pt x="300" y="189"/>
                  <a:pt x="295" y="182"/>
                  <a:pt x="290" y="174"/>
                </a:cubicBezTo>
                <a:cubicBezTo>
                  <a:pt x="286" y="166"/>
                  <a:pt x="284" y="158"/>
                  <a:pt x="283" y="151"/>
                </a:cubicBezTo>
                <a:cubicBezTo>
                  <a:pt x="282" y="143"/>
                  <a:pt x="284" y="135"/>
                  <a:pt x="287" y="128"/>
                </a:cubicBezTo>
                <a:cubicBezTo>
                  <a:pt x="290" y="120"/>
                  <a:pt x="295" y="113"/>
                  <a:pt x="302" y="106"/>
                </a:cubicBezTo>
                <a:cubicBezTo>
                  <a:pt x="309" y="99"/>
                  <a:pt x="316" y="94"/>
                  <a:pt x="323" y="91"/>
                </a:cubicBezTo>
                <a:cubicBezTo>
                  <a:pt x="330" y="88"/>
                  <a:pt x="337" y="87"/>
                  <a:pt x="344" y="87"/>
                </a:cubicBezTo>
                <a:cubicBezTo>
                  <a:pt x="352" y="88"/>
                  <a:pt x="359" y="90"/>
                  <a:pt x="367" y="94"/>
                </a:cubicBezTo>
                <a:cubicBezTo>
                  <a:pt x="374" y="98"/>
                  <a:pt x="382" y="104"/>
                  <a:pt x="389" y="112"/>
                </a:cubicBezTo>
                <a:close/>
                <a:moveTo>
                  <a:pt x="377" y="126"/>
                </a:moveTo>
                <a:cubicBezTo>
                  <a:pt x="372" y="120"/>
                  <a:pt x="366" y="116"/>
                  <a:pt x="361" y="112"/>
                </a:cubicBezTo>
                <a:cubicBezTo>
                  <a:pt x="355" y="109"/>
                  <a:pt x="350" y="106"/>
                  <a:pt x="344" y="105"/>
                </a:cubicBezTo>
                <a:cubicBezTo>
                  <a:pt x="339" y="104"/>
                  <a:pt x="333" y="104"/>
                  <a:pt x="328" y="106"/>
                </a:cubicBezTo>
                <a:cubicBezTo>
                  <a:pt x="322" y="108"/>
                  <a:pt x="317" y="112"/>
                  <a:pt x="312" y="117"/>
                </a:cubicBezTo>
                <a:cubicBezTo>
                  <a:pt x="306" y="122"/>
                  <a:pt x="303" y="128"/>
                  <a:pt x="301" y="133"/>
                </a:cubicBezTo>
                <a:cubicBezTo>
                  <a:pt x="299" y="139"/>
                  <a:pt x="299" y="145"/>
                  <a:pt x="300" y="150"/>
                </a:cubicBezTo>
                <a:cubicBezTo>
                  <a:pt x="301" y="156"/>
                  <a:pt x="304" y="161"/>
                  <a:pt x="307" y="167"/>
                </a:cubicBezTo>
                <a:cubicBezTo>
                  <a:pt x="311" y="172"/>
                  <a:pt x="315" y="178"/>
                  <a:pt x="320" y="183"/>
                </a:cubicBezTo>
                <a:cubicBezTo>
                  <a:pt x="325" y="188"/>
                  <a:pt x="331" y="193"/>
                  <a:pt x="336" y="196"/>
                </a:cubicBezTo>
                <a:cubicBezTo>
                  <a:pt x="342" y="200"/>
                  <a:pt x="347" y="202"/>
                  <a:pt x="353" y="204"/>
                </a:cubicBezTo>
                <a:cubicBezTo>
                  <a:pt x="358" y="205"/>
                  <a:pt x="364" y="204"/>
                  <a:pt x="369" y="203"/>
                </a:cubicBezTo>
                <a:cubicBezTo>
                  <a:pt x="375" y="201"/>
                  <a:pt x="380" y="197"/>
                  <a:pt x="385" y="192"/>
                </a:cubicBezTo>
                <a:cubicBezTo>
                  <a:pt x="391" y="186"/>
                  <a:pt x="394" y="181"/>
                  <a:pt x="396" y="175"/>
                </a:cubicBezTo>
                <a:cubicBezTo>
                  <a:pt x="398" y="169"/>
                  <a:pt x="398" y="164"/>
                  <a:pt x="397" y="158"/>
                </a:cubicBezTo>
                <a:cubicBezTo>
                  <a:pt x="396" y="152"/>
                  <a:pt x="393" y="147"/>
                  <a:pt x="390" y="141"/>
                </a:cubicBezTo>
                <a:cubicBezTo>
                  <a:pt x="386" y="136"/>
                  <a:pt x="382" y="131"/>
                  <a:pt x="377" y="126"/>
                </a:cubicBezTo>
                <a:close/>
                <a:moveTo>
                  <a:pt x="521" y="72"/>
                </a:moveTo>
                <a:cubicBezTo>
                  <a:pt x="521" y="72"/>
                  <a:pt x="521" y="72"/>
                  <a:pt x="522" y="73"/>
                </a:cubicBezTo>
                <a:cubicBezTo>
                  <a:pt x="522" y="73"/>
                  <a:pt x="522" y="74"/>
                  <a:pt x="521" y="74"/>
                </a:cubicBezTo>
                <a:cubicBezTo>
                  <a:pt x="521" y="75"/>
                  <a:pt x="520" y="76"/>
                  <a:pt x="520" y="77"/>
                </a:cubicBezTo>
                <a:cubicBezTo>
                  <a:pt x="519" y="78"/>
                  <a:pt x="518" y="79"/>
                  <a:pt x="516" y="80"/>
                </a:cubicBezTo>
                <a:cubicBezTo>
                  <a:pt x="515" y="82"/>
                  <a:pt x="514" y="83"/>
                  <a:pt x="513" y="83"/>
                </a:cubicBezTo>
                <a:cubicBezTo>
                  <a:pt x="512" y="84"/>
                  <a:pt x="512" y="84"/>
                  <a:pt x="511" y="85"/>
                </a:cubicBezTo>
                <a:cubicBezTo>
                  <a:pt x="510" y="85"/>
                  <a:pt x="509" y="85"/>
                  <a:pt x="509" y="85"/>
                </a:cubicBezTo>
                <a:cubicBezTo>
                  <a:pt x="508" y="85"/>
                  <a:pt x="507" y="85"/>
                  <a:pt x="507" y="84"/>
                </a:cubicBezTo>
                <a:lnTo>
                  <a:pt x="476" y="71"/>
                </a:lnTo>
                <a:cubicBezTo>
                  <a:pt x="473" y="69"/>
                  <a:pt x="469" y="68"/>
                  <a:pt x="466" y="67"/>
                </a:cubicBezTo>
                <a:cubicBezTo>
                  <a:pt x="463" y="66"/>
                  <a:pt x="460" y="66"/>
                  <a:pt x="457" y="66"/>
                </a:cubicBezTo>
                <a:cubicBezTo>
                  <a:pt x="454" y="66"/>
                  <a:pt x="451" y="66"/>
                  <a:pt x="448" y="67"/>
                </a:cubicBezTo>
                <a:cubicBezTo>
                  <a:pt x="445" y="68"/>
                  <a:pt x="443" y="70"/>
                  <a:pt x="440" y="73"/>
                </a:cubicBezTo>
                <a:lnTo>
                  <a:pt x="432" y="82"/>
                </a:lnTo>
                <a:lnTo>
                  <a:pt x="471" y="121"/>
                </a:lnTo>
                <a:cubicBezTo>
                  <a:pt x="471" y="122"/>
                  <a:pt x="472" y="122"/>
                  <a:pt x="472" y="122"/>
                </a:cubicBezTo>
                <a:cubicBezTo>
                  <a:pt x="472" y="123"/>
                  <a:pt x="472" y="124"/>
                  <a:pt x="471" y="124"/>
                </a:cubicBezTo>
                <a:cubicBezTo>
                  <a:pt x="471" y="125"/>
                  <a:pt x="471" y="126"/>
                  <a:pt x="470" y="126"/>
                </a:cubicBezTo>
                <a:cubicBezTo>
                  <a:pt x="469" y="127"/>
                  <a:pt x="468" y="128"/>
                  <a:pt x="467" y="130"/>
                </a:cubicBezTo>
                <a:cubicBezTo>
                  <a:pt x="466" y="131"/>
                  <a:pt x="465" y="132"/>
                  <a:pt x="464" y="132"/>
                </a:cubicBezTo>
                <a:cubicBezTo>
                  <a:pt x="463" y="133"/>
                  <a:pt x="462" y="134"/>
                  <a:pt x="462" y="134"/>
                </a:cubicBezTo>
                <a:cubicBezTo>
                  <a:pt x="461" y="134"/>
                  <a:pt x="461" y="134"/>
                  <a:pt x="460" y="134"/>
                </a:cubicBezTo>
                <a:cubicBezTo>
                  <a:pt x="460" y="134"/>
                  <a:pt x="459" y="134"/>
                  <a:pt x="459" y="133"/>
                </a:cubicBezTo>
                <a:lnTo>
                  <a:pt x="373" y="47"/>
                </a:lnTo>
                <a:cubicBezTo>
                  <a:pt x="371" y="46"/>
                  <a:pt x="370" y="44"/>
                  <a:pt x="370" y="42"/>
                </a:cubicBezTo>
                <a:cubicBezTo>
                  <a:pt x="371" y="40"/>
                  <a:pt x="371" y="39"/>
                  <a:pt x="372" y="38"/>
                </a:cubicBezTo>
                <a:lnTo>
                  <a:pt x="392" y="18"/>
                </a:lnTo>
                <a:cubicBezTo>
                  <a:pt x="394" y="16"/>
                  <a:pt x="396" y="14"/>
                  <a:pt x="398" y="12"/>
                </a:cubicBezTo>
                <a:cubicBezTo>
                  <a:pt x="400" y="11"/>
                  <a:pt x="401" y="10"/>
                  <a:pt x="403" y="9"/>
                </a:cubicBezTo>
                <a:cubicBezTo>
                  <a:pt x="407" y="6"/>
                  <a:pt x="411" y="3"/>
                  <a:pt x="415" y="2"/>
                </a:cubicBezTo>
                <a:cubicBezTo>
                  <a:pt x="419" y="1"/>
                  <a:pt x="423" y="0"/>
                  <a:pt x="427" y="0"/>
                </a:cubicBezTo>
                <a:cubicBezTo>
                  <a:pt x="431" y="0"/>
                  <a:pt x="435" y="1"/>
                  <a:pt x="438" y="3"/>
                </a:cubicBezTo>
                <a:cubicBezTo>
                  <a:pt x="442" y="5"/>
                  <a:pt x="445" y="7"/>
                  <a:pt x="449" y="10"/>
                </a:cubicBezTo>
                <a:cubicBezTo>
                  <a:pt x="452" y="14"/>
                  <a:pt x="454" y="17"/>
                  <a:pt x="456" y="20"/>
                </a:cubicBezTo>
                <a:cubicBezTo>
                  <a:pt x="457" y="23"/>
                  <a:pt x="458" y="27"/>
                  <a:pt x="459" y="30"/>
                </a:cubicBezTo>
                <a:cubicBezTo>
                  <a:pt x="459" y="34"/>
                  <a:pt x="459" y="37"/>
                  <a:pt x="458" y="41"/>
                </a:cubicBezTo>
                <a:cubicBezTo>
                  <a:pt x="457" y="44"/>
                  <a:pt x="456" y="48"/>
                  <a:pt x="454" y="52"/>
                </a:cubicBezTo>
                <a:cubicBezTo>
                  <a:pt x="456" y="51"/>
                  <a:pt x="458" y="50"/>
                  <a:pt x="461" y="50"/>
                </a:cubicBezTo>
                <a:cubicBezTo>
                  <a:pt x="463" y="50"/>
                  <a:pt x="465" y="50"/>
                  <a:pt x="468" y="50"/>
                </a:cubicBezTo>
                <a:cubicBezTo>
                  <a:pt x="470" y="51"/>
                  <a:pt x="473" y="51"/>
                  <a:pt x="476" y="52"/>
                </a:cubicBezTo>
                <a:cubicBezTo>
                  <a:pt x="479" y="53"/>
                  <a:pt x="482" y="54"/>
                  <a:pt x="485" y="56"/>
                </a:cubicBezTo>
                <a:lnTo>
                  <a:pt x="514" y="68"/>
                </a:lnTo>
                <a:cubicBezTo>
                  <a:pt x="516" y="69"/>
                  <a:pt x="518" y="70"/>
                  <a:pt x="519" y="70"/>
                </a:cubicBezTo>
                <a:cubicBezTo>
                  <a:pt x="520" y="71"/>
                  <a:pt x="520" y="71"/>
                  <a:pt x="521" y="72"/>
                </a:cubicBezTo>
                <a:close/>
                <a:moveTo>
                  <a:pt x="437" y="25"/>
                </a:moveTo>
                <a:cubicBezTo>
                  <a:pt x="433" y="21"/>
                  <a:pt x="429" y="19"/>
                  <a:pt x="425" y="18"/>
                </a:cubicBezTo>
                <a:cubicBezTo>
                  <a:pt x="421" y="17"/>
                  <a:pt x="417" y="18"/>
                  <a:pt x="412" y="21"/>
                </a:cubicBezTo>
                <a:cubicBezTo>
                  <a:pt x="410" y="22"/>
                  <a:pt x="408" y="23"/>
                  <a:pt x="407" y="24"/>
                </a:cubicBezTo>
                <a:cubicBezTo>
                  <a:pt x="405" y="26"/>
                  <a:pt x="403" y="27"/>
                  <a:pt x="401" y="30"/>
                </a:cubicBezTo>
                <a:lnTo>
                  <a:pt x="390" y="40"/>
                </a:lnTo>
                <a:lnTo>
                  <a:pt x="422" y="72"/>
                </a:lnTo>
                <a:lnTo>
                  <a:pt x="434" y="60"/>
                </a:lnTo>
                <a:cubicBezTo>
                  <a:pt x="437" y="56"/>
                  <a:pt x="439" y="53"/>
                  <a:pt x="441" y="50"/>
                </a:cubicBezTo>
                <a:cubicBezTo>
                  <a:pt x="442" y="47"/>
                  <a:pt x="443" y="44"/>
                  <a:pt x="443" y="41"/>
                </a:cubicBezTo>
                <a:cubicBezTo>
                  <a:pt x="444" y="38"/>
                  <a:pt x="443" y="35"/>
                  <a:pt x="442" y="32"/>
                </a:cubicBezTo>
                <a:cubicBezTo>
                  <a:pt x="441" y="30"/>
                  <a:pt x="439" y="27"/>
                  <a:pt x="437" y="2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65" name="Freeform 141"/>
          <p:cNvSpPr>
            <a:spLocks noEditPoints="1"/>
          </p:cNvSpPr>
          <p:nvPr/>
        </p:nvSpPr>
        <p:spPr bwMode="auto">
          <a:xfrm>
            <a:off x="6372871" y="5145802"/>
            <a:ext cx="198880" cy="231331"/>
          </a:xfrm>
          <a:custGeom>
            <a:avLst/>
            <a:gdLst/>
            <a:ahLst/>
            <a:cxnLst>
              <a:cxn ang="0">
                <a:pos x="128" y="270"/>
              </a:cxn>
              <a:cxn ang="0">
                <a:pos x="128" y="279"/>
              </a:cxn>
              <a:cxn ang="0">
                <a:pos x="111" y="309"/>
              </a:cxn>
              <a:cxn ang="0">
                <a:pos x="48" y="319"/>
              </a:cxn>
              <a:cxn ang="0">
                <a:pos x="1" y="254"/>
              </a:cxn>
              <a:cxn ang="0">
                <a:pos x="26" y="205"/>
              </a:cxn>
              <a:cxn ang="0">
                <a:pos x="49" y="196"/>
              </a:cxn>
              <a:cxn ang="0">
                <a:pos x="56" y="198"/>
              </a:cxn>
              <a:cxn ang="0">
                <a:pos x="61" y="205"/>
              </a:cxn>
              <a:cxn ang="0">
                <a:pos x="57" y="209"/>
              </a:cxn>
              <a:cxn ang="0">
                <a:pos x="28" y="223"/>
              </a:cxn>
              <a:cxn ang="0">
                <a:pos x="24" y="270"/>
              </a:cxn>
              <a:cxn ang="0">
                <a:pos x="72" y="307"/>
              </a:cxn>
              <a:cxn ang="0">
                <a:pos x="110" y="285"/>
              </a:cxn>
              <a:cxn ang="0">
                <a:pos x="118" y="263"/>
              </a:cxn>
              <a:cxn ang="0">
                <a:pos x="122" y="264"/>
              </a:cxn>
              <a:cxn ang="0">
                <a:pos x="166" y="249"/>
              </a:cxn>
              <a:cxn ang="0">
                <a:pos x="162" y="257"/>
              </a:cxn>
              <a:cxn ang="0">
                <a:pos x="155" y="261"/>
              </a:cxn>
              <a:cxn ang="0">
                <a:pos x="63" y="170"/>
              </a:cxn>
              <a:cxn ang="0">
                <a:pos x="68" y="163"/>
              </a:cxn>
              <a:cxn ang="0">
                <a:pos x="75" y="158"/>
              </a:cxn>
              <a:cxn ang="0">
                <a:pos x="238" y="153"/>
              </a:cxn>
              <a:cxn ang="0">
                <a:pos x="242" y="159"/>
              </a:cxn>
              <a:cxn ang="0">
                <a:pos x="238" y="175"/>
              </a:cxn>
              <a:cxn ang="0">
                <a:pos x="205" y="209"/>
              </a:cxn>
              <a:cxn ang="0">
                <a:pos x="139" y="189"/>
              </a:cxn>
              <a:cxn ang="0">
                <a:pos x="117" y="119"/>
              </a:cxn>
              <a:cxn ang="0">
                <a:pos x="148" y="87"/>
              </a:cxn>
              <a:cxn ang="0">
                <a:pos x="165" y="83"/>
              </a:cxn>
              <a:cxn ang="0">
                <a:pos x="171" y="87"/>
              </a:cxn>
              <a:cxn ang="0">
                <a:pos x="175" y="93"/>
              </a:cxn>
              <a:cxn ang="0">
                <a:pos x="162" y="98"/>
              </a:cxn>
              <a:cxn ang="0">
                <a:pos x="132" y="124"/>
              </a:cxn>
              <a:cxn ang="0">
                <a:pos x="151" y="175"/>
              </a:cxn>
              <a:cxn ang="0">
                <a:pos x="201" y="192"/>
              </a:cxn>
              <a:cxn ang="0">
                <a:pos x="227" y="162"/>
              </a:cxn>
              <a:cxn ang="0">
                <a:pos x="232" y="149"/>
              </a:cxn>
              <a:cxn ang="0">
                <a:pos x="238" y="153"/>
              </a:cxn>
              <a:cxn ang="0">
                <a:pos x="297" y="119"/>
              </a:cxn>
              <a:cxn ang="0">
                <a:pos x="292" y="126"/>
              </a:cxn>
              <a:cxn ang="0">
                <a:pos x="285" y="131"/>
              </a:cxn>
              <a:cxn ang="0">
                <a:pos x="171" y="70"/>
              </a:cxn>
              <a:cxn ang="0">
                <a:pos x="167" y="64"/>
              </a:cxn>
              <a:cxn ang="0">
                <a:pos x="177" y="55"/>
              </a:cxn>
              <a:cxn ang="0">
                <a:pos x="221" y="69"/>
              </a:cxn>
              <a:cxn ang="0">
                <a:pos x="244" y="78"/>
              </a:cxn>
              <a:cxn ang="0">
                <a:pos x="221" y="15"/>
              </a:cxn>
              <a:cxn ang="0">
                <a:pos x="222" y="9"/>
              </a:cxn>
              <a:cxn ang="0">
                <a:pos x="232" y="0"/>
              </a:cxn>
              <a:cxn ang="0">
                <a:pos x="262" y="84"/>
              </a:cxn>
            </a:cxnLst>
            <a:rect l="0" t="0" r="r" b="b"/>
            <a:pathLst>
              <a:path w="297" h="326">
                <a:moveTo>
                  <a:pt x="125" y="266"/>
                </a:moveTo>
                <a:cubicBezTo>
                  <a:pt x="126" y="267"/>
                  <a:pt x="126" y="268"/>
                  <a:pt x="127" y="268"/>
                </a:cubicBezTo>
                <a:cubicBezTo>
                  <a:pt x="127" y="269"/>
                  <a:pt x="128" y="270"/>
                  <a:pt x="128" y="270"/>
                </a:cubicBezTo>
                <a:cubicBezTo>
                  <a:pt x="128" y="271"/>
                  <a:pt x="129" y="271"/>
                  <a:pt x="129" y="272"/>
                </a:cubicBezTo>
                <a:cubicBezTo>
                  <a:pt x="129" y="272"/>
                  <a:pt x="129" y="273"/>
                  <a:pt x="129" y="274"/>
                </a:cubicBezTo>
                <a:cubicBezTo>
                  <a:pt x="129" y="275"/>
                  <a:pt x="129" y="277"/>
                  <a:pt x="128" y="279"/>
                </a:cubicBezTo>
                <a:cubicBezTo>
                  <a:pt x="128" y="282"/>
                  <a:pt x="127" y="285"/>
                  <a:pt x="125" y="288"/>
                </a:cubicBezTo>
                <a:cubicBezTo>
                  <a:pt x="124" y="291"/>
                  <a:pt x="122" y="294"/>
                  <a:pt x="120" y="298"/>
                </a:cubicBezTo>
                <a:cubicBezTo>
                  <a:pt x="118" y="302"/>
                  <a:pt x="115" y="305"/>
                  <a:pt x="111" y="309"/>
                </a:cubicBezTo>
                <a:cubicBezTo>
                  <a:pt x="105" y="315"/>
                  <a:pt x="99" y="319"/>
                  <a:pt x="92" y="322"/>
                </a:cubicBezTo>
                <a:cubicBezTo>
                  <a:pt x="85" y="325"/>
                  <a:pt x="78" y="326"/>
                  <a:pt x="71" y="326"/>
                </a:cubicBezTo>
                <a:cubicBezTo>
                  <a:pt x="63" y="325"/>
                  <a:pt x="56" y="323"/>
                  <a:pt x="48" y="319"/>
                </a:cubicBezTo>
                <a:cubicBezTo>
                  <a:pt x="40" y="315"/>
                  <a:pt x="33" y="309"/>
                  <a:pt x="25" y="302"/>
                </a:cubicBezTo>
                <a:cubicBezTo>
                  <a:pt x="18" y="294"/>
                  <a:pt x="12" y="286"/>
                  <a:pt x="8" y="278"/>
                </a:cubicBezTo>
                <a:cubicBezTo>
                  <a:pt x="4" y="270"/>
                  <a:pt x="1" y="262"/>
                  <a:pt x="1" y="254"/>
                </a:cubicBezTo>
                <a:cubicBezTo>
                  <a:pt x="0" y="247"/>
                  <a:pt x="1" y="239"/>
                  <a:pt x="4" y="232"/>
                </a:cubicBezTo>
                <a:cubicBezTo>
                  <a:pt x="7" y="225"/>
                  <a:pt x="11" y="218"/>
                  <a:pt x="17" y="212"/>
                </a:cubicBezTo>
                <a:cubicBezTo>
                  <a:pt x="20" y="209"/>
                  <a:pt x="23" y="207"/>
                  <a:pt x="26" y="205"/>
                </a:cubicBezTo>
                <a:cubicBezTo>
                  <a:pt x="29" y="203"/>
                  <a:pt x="32" y="201"/>
                  <a:pt x="35" y="200"/>
                </a:cubicBezTo>
                <a:cubicBezTo>
                  <a:pt x="38" y="198"/>
                  <a:pt x="41" y="197"/>
                  <a:pt x="43" y="197"/>
                </a:cubicBezTo>
                <a:cubicBezTo>
                  <a:pt x="46" y="196"/>
                  <a:pt x="48" y="196"/>
                  <a:pt x="49" y="196"/>
                </a:cubicBezTo>
                <a:cubicBezTo>
                  <a:pt x="51" y="196"/>
                  <a:pt x="52" y="196"/>
                  <a:pt x="52" y="196"/>
                </a:cubicBezTo>
                <a:cubicBezTo>
                  <a:pt x="53" y="196"/>
                  <a:pt x="53" y="196"/>
                  <a:pt x="54" y="197"/>
                </a:cubicBezTo>
                <a:cubicBezTo>
                  <a:pt x="54" y="197"/>
                  <a:pt x="55" y="197"/>
                  <a:pt x="56" y="198"/>
                </a:cubicBezTo>
                <a:cubicBezTo>
                  <a:pt x="56" y="199"/>
                  <a:pt x="57" y="199"/>
                  <a:pt x="58" y="200"/>
                </a:cubicBezTo>
                <a:cubicBezTo>
                  <a:pt x="59" y="201"/>
                  <a:pt x="60" y="202"/>
                  <a:pt x="60" y="203"/>
                </a:cubicBezTo>
                <a:cubicBezTo>
                  <a:pt x="61" y="203"/>
                  <a:pt x="61" y="204"/>
                  <a:pt x="61" y="205"/>
                </a:cubicBezTo>
                <a:cubicBezTo>
                  <a:pt x="62" y="205"/>
                  <a:pt x="62" y="206"/>
                  <a:pt x="62" y="206"/>
                </a:cubicBezTo>
                <a:cubicBezTo>
                  <a:pt x="62" y="207"/>
                  <a:pt x="62" y="207"/>
                  <a:pt x="61" y="208"/>
                </a:cubicBezTo>
                <a:cubicBezTo>
                  <a:pt x="60" y="208"/>
                  <a:pt x="59" y="209"/>
                  <a:pt x="57" y="209"/>
                </a:cubicBezTo>
                <a:cubicBezTo>
                  <a:pt x="55" y="209"/>
                  <a:pt x="52" y="210"/>
                  <a:pt x="49" y="211"/>
                </a:cubicBezTo>
                <a:cubicBezTo>
                  <a:pt x="46" y="212"/>
                  <a:pt x="43" y="213"/>
                  <a:pt x="39" y="215"/>
                </a:cubicBezTo>
                <a:cubicBezTo>
                  <a:pt x="36" y="216"/>
                  <a:pt x="32" y="219"/>
                  <a:pt x="28" y="223"/>
                </a:cubicBezTo>
                <a:cubicBezTo>
                  <a:pt x="24" y="227"/>
                  <a:pt x="21" y="232"/>
                  <a:pt x="19" y="237"/>
                </a:cubicBezTo>
                <a:cubicBezTo>
                  <a:pt x="17" y="242"/>
                  <a:pt x="17" y="247"/>
                  <a:pt x="18" y="253"/>
                </a:cubicBezTo>
                <a:cubicBezTo>
                  <a:pt x="19" y="258"/>
                  <a:pt x="21" y="264"/>
                  <a:pt x="24" y="270"/>
                </a:cubicBezTo>
                <a:cubicBezTo>
                  <a:pt x="27" y="276"/>
                  <a:pt x="32" y="282"/>
                  <a:pt x="38" y="288"/>
                </a:cubicBezTo>
                <a:cubicBezTo>
                  <a:pt x="44" y="294"/>
                  <a:pt x="49" y="298"/>
                  <a:pt x="55" y="302"/>
                </a:cubicBezTo>
                <a:cubicBezTo>
                  <a:pt x="61" y="305"/>
                  <a:pt x="67" y="307"/>
                  <a:pt x="72" y="307"/>
                </a:cubicBezTo>
                <a:cubicBezTo>
                  <a:pt x="78" y="308"/>
                  <a:pt x="83" y="308"/>
                  <a:pt x="88" y="306"/>
                </a:cubicBezTo>
                <a:cubicBezTo>
                  <a:pt x="93" y="304"/>
                  <a:pt x="97" y="301"/>
                  <a:pt x="102" y="296"/>
                </a:cubicBezTo>
                <a:cubicBezTo>
                  <a:pt x="106" y="292"/>
                  <a:pt x="108" y="289"/>
                  <a:pt x="110" y="285"/>
                </a:cubicBezTo>
                <a:cubicBezTo>
                  <a:pt x="112" y="281"/>
                  <a:pt x="113" y="278"/>
                  <a:pt x="114" y="275"/>
                </a:cubicBezTo>
                <a:cubicBezTo>
                  <a:pt x="115" y="272"/>
                  <a:pt x="116" y="269"/>
                  <a:pt x="116" y="267"/>
                </a:cubicBezTo>
                <a:cubicBezTo>
                  <a:pt x="116" y="265"/>
                  <a:pt x="117" y="264"/>
                  <a:pt x="118" y="263"/>
                </a:cubicBezTo>
                <a:cubicBezTo>
                  <a:pt x="118" y="262"/>
                  <a:pt x="118" y="262"/>
                  <a:pt x="119" y="262"/>
                </a:cubicBezTo>
                <a:cubicBezTo>
                  <a:pt x="119" y="262"/>
                  <a:pt x="120" y="262"/>
                  <a:pt x="120" y="262"/>
                </a:cubicBezTo>
                <a:cubicBezTo>
                  <a:pt x="121" y="263"/>
                  <a:pt x="121" y="263"/>
                  <a:pt x="122" y="264"/>
                </a:cubicBezTo>
                <a:cubicBezTo>
                  <a:pt x="123" y="264"/>
                  <a:pt x="124" y="265"/>
                  <a:pt x="125" y="266"/>
                </a:cubicBezTo>
                <a:close/>
                <a:moveTo>
                  <a:pt x="166" y="248"/>
                </a:moveTo>
                <a:cubicBezTo>
                  <a:pt x="166" y="249"/>
                  <a:pt x="166" y="249"/>
                  <a:pt x="166" y="249"/>
                </a:cubicBezTo>
                <a:cubicBezTo>
                  <a:pt x="167" y="250"/>
                  <a:pt x="166" y="250"/>
                  <a:pt x="166" y="251"/>
                </a:cubicBezTo>
                <a:cubicBezTo>
                  <a:pt x="166" y="252"/>
                  <a:pt x="165" y="253"/>
                  <a:pt x="165" y="253"/>
                </a:cubicBezTo>
                <a:cubicBezTo>
                  <a:pt x="164" y="254"/>
                  <a:pt x="163" y="255"/>
                  <a:pt x="162" y="257"/>
                </a:cubicBezTo>
                <a:cubicBezTo>
                  <a:pt x="161" y="258"/>
                  <a:pt x="160" y="259"/>
                  <a:pt x="159" y="259"/>
                </a:cubicBezTo>
                <a:cubicBezTo>
                  <a:pt x="158" y="260"/>
                  <a:pt x="157" y="261"/>
                  <a:pt x="156" y="261"/>
                </a:cubicBezTo>
                <a:cubicBezTo>
                  <a:pt x="156" y="261"/>
                  <a:pt x="155" y="261"/>
                  <a:pt x="155" y="261"/>
                </a:cubicBezTo>
                <a:cubicBezTo>
                  <a:pt x="154" y="261"/>
                  <a:pt x="154" y="261"/>
                  <a:pt x="153" y="260"/>
                </a:cubicBezTo>
                <a:lnTo>
                  <a:pt x="64" y="171"/>
                </a:lnTo>
                <a:cubicBezTo>
                  <a:pt x="64" y="171"/>
                  <a:pt x="64" y="170"/>
                  <a:pt x="63" y="170"/>
                </a:cubicBezTo>
                <a:cubicBezTo>
                  <a:pt x="63" y="169"/>
                  <a:pt x="64" y="169"/>
                  <a:pt x="64" y="168"/>
                </a:cubicBezTo>
                <a:cubicBezTo>
                  <a:pt x="64" y="168"/>
                  <a:pt x="65" y="167"/>
                  <a:pt x="65" y="166"/>
                </a:cubicBezTo>
                <a:cubicBezTo>
                  <a:pt x="66" y="165"/>
                  <a:pt x="67" y="164"/>
                  <a:pt x="68" y="163"/>
                </a:cubicBezTo>
                <a:cubicBezTo>
                  <a:pt x="69" y="162"/>
                  <a:pt x="70" y="161"/>
                  <a:pt x="71" y="160"/>
                </a:cubicBezTo>
                <a:cubicBezTo>
                  <a:pt x="72" y="159"/>
                  <a:pt x="73" y="159"/>
                  <a:pt x="74" y="159"/>
                </a:cubicBezTo>
                <a:cubicBezTo>
                  <a:pt x="74" y="158"/>
                  <a:pt x="75" y="158"/>
                  <a:pt x="75" y="158"/>
                </a:cubicBezTo>
                <a:cubicBezTo>
                  <a:pt x="76" y="158"/>
                  <a:pt x="76" y="159"/>
                  <a:pt x="77" y="159"/>
                </a:cubicBezTo>
                <a:lnTo>
                  <a:pt x="166" y="248"/>
                </a:lnTo>
                <a:close/>
                <a:moveTo>
                  <a:pt x="238" y="153"/>
                </a:moveTo>
                <a:cubicBezTo>
                  <a:pt x="239" y="154"/>
                  <a:pt x="239" y="155"/>
                  <a:pt x="240" y="155"/>
                </a:cubicBezTo>
                <a:cubicBezTo>
                  <a:pt x="241" y="156"/>
                  <a:pt x="241" y="157"/>
                  <a:pt x="241" y="157"/>
                </a:cubicBezTo>
                <a:cubicBezTo>
                  <a:pt x="242" y="158"/>
                  <a:pt x="242" y="158"/>
                  <a:pt x="242" y="159"/>
                </a:cubicBezTo>
                <a:cubicBezTo>
                  <a:pt x="242" y="159"/>
                  <a:pt x="242" y="160"/>
                  <a:pt x="242" y="161"/>
                </a:cubicBezTo>
                <a:cubicBezTo>
                  <a:pt x="242" y="162"/>
                  <a:pt x="242" y="164"/>
                  <a:pt x="241" y="166"/>
                </a:cubicBezTo>
                <a:cubicBezTo>
                  <a:pt x="241" y="169"/>
                  <a:pt x="240" y="171"/>
                  <a:pt x="238" y="175"/>
                </a:cubicBezTo>
                <a:cubicBezTo>
                  <a:pt x="237" y="178"/>
                  <a:pt x="235" y="181"/>
                  <a:pt x="233" y="185"/>
                </a:cubicBezTo>
                <a:cubicBezTo>
                  <a:pt x="231" y="188"/>
                  <a:pt x="228" y="192"/>
                  <a:pt x="224" y="196"/>
                </a:cubicBezTo>
                <a:cubicBezTo>
                  <a:pt x="218" y="202"/>
                  <a:pt x="212" y="206"/>
                  <a:pt x="205" y="209"/>
                </a:cubicBezTo>
                <a:cubicBezTo>
                  <a:pt x="198" y="212"/>
                  <a:pt x="191" y="213"/>
                  <a:pt x="184" y="212"/>
                </a:cubicBezTo>
                <a:cubicBezTo>
                  <a:pt x="176" y="212"/>
                  <a:pt x="169" y="210"/>
                  <a:pt x="161" y="206"/>
                </a:cubicBezTo>
                <a:cubicBezTo>
                  <a:pt x="154" y="202"/>
                  <a:pt x="146" y="196"/>
                  <a:pt x="139" y="189"/>
                </a:cubicBezTo>
                <a:cubicBezTo>
                  <a:pt x="131" y="181"/>
                  <a:pt x="125" y="173"/>
                  <a:pt x="121" y="165"/>
                </a:cubicBezTo>
                <a:cubicBezTo>
                  <a:pt x="117" y="157"/>
                  <a:pt x="115" y="149"/>
                  <a:pt x="114" y="141"/>
                </a:cubicBezTo>
                <a:cubicBezTo>
                  <a:pt x="113" y="133"/>
                  <a:pt x="114" y="126"/>
                  <a:pt x="117" y="119"/>
                </a:cubicBezTo>
                <a:cubicBezTo>
                  <a:pt x="120" y="112"/>
                  <a:pt x="124" y="105"/>
                  <a:pt x="131" y="99"/>
                </a:cubicBezTo>
                <a:cubicBezTo>
                  <a:pt x="133" y="96"/>
                  <a:pt x="136" y="94"/>
                  <a:pt x="139" y="92"/>
                </a:cubicBezTo>
                <a:cubicBezTo>
                  <a:pt x="142" y="90"/>
                  <a:pt x="145" y="88"/>
                  <a:pt x="148" y="87"/>
                </a:cubicBezTo>
                <a:cubicBezTo>
                  <a:pt x="151" y="85"/>
                  <a:pt x="154" y="84"/>
                  <a:pt x="156" y="84"/>
                </a:cubicBezTo>
                <a:cubicBezTo>
                  <a:pt x="159" y="83"/>
                  <a:pt x="161" y="83"/>
                  <a:pt x="162" y="83"/>
                </a:cubicBezTo>
                <a:cubicBezTo>
                  <a:pt x="164" y="83"/>
                  <a:pt x="165" y="83"/>
                  <a:pt x="165" y="83"/>
                </a:cubicBezTo>
                <a:cubicBezTo>
                  <a:pt x="166" y="83"/>
                  <a:pt x="166" y="83"/>
                  <a:pt x="167" y="83"/>
                </a:cubicBezTo>
                <a:cubicBezTo>
                  <a:pt x="167" y="84"/>
                  <a:pt x="168" y="84"/>
                  <a:pt x="169" y="85"/>
                </a:cubicBezTo>
                <a:cubicBezTo>
                  <a:pt x="169" y="85"/>
                  <a:pt x="170" y="86"/>
                  <a:pt x="171" y="87"/>
                </a:cubicBezTo>
                <a:cubicBezTo>
                  <a:pt x="172" y="88"/>
                  <a:pt x="173" y="89"/>
                  <a:pt x="173" y="90"/>
                </a:cubicBezTo>
                <a:cubicBezTo>
                  <a:pt x="174" y="90"/>
                  <a:pt x="174" y="91"/>
                  <a:pt x="175" y="92"/>
                </a:cubicBezTo>
                <a:cubicBezTo>
                  <a:pt x="175" y="92"/>
                  <a:pt x="175" y="93"/>
                  <a:pt x="175" y="93"/>
                </a:cubicBezTo>
                <a:cubicBezTo>
                  <a:pt x="175" y="94"/>
                  <a:pt x="175" y="94"/>
                  <a:pt x="174" y="95"/>
                </a:cubicBezTo>
                <a:cubicBezTo>
                  <a:pt x="174" y="95"/>
                  <a:pt x="172" y="96"/>
                  <a:pt x="170" y="96"/>
                </a:cubicBezTo>
                <a:cubicBezTo>
                  <a:pt x="168" y="96"/>
                  <a:pt x="165" y="97"/>
                  <a:pt x="162" y="98"/>
                </a:cubicBezTo>
                <a:cubicBezTo>
                  <a:pt x="159" y="98"/>
                  <a:pt x="156" y="100"/>
                  <a:pt x="152" y="101"/>
                </a:cubicBezTo>
                <a:cubicBezTo>
                  <a:pt x="149" y="103"/>
                  <a:pt x="145" y="106"/>
                  <a:pt x="141" y="110"/>
                </a:cubicBezTo>
                <a:cubicBezTo>
                  <a:pt x="137" y="114"/>
                  <a:pt x="134" y="119"/>
                  <a:pt x="132" y="124"/>
                </a:cubicBezTo>
                <a:cubicBezTo>
                  <a:pt x="131" y="129"/>
                  <a:pt x="130" y="134"/>
                  <a:pt x="131" y="140"/>
                </a:cubicBezTo>
                <a:cubicBezTo>
                  <a:pt x="132" y="145"/>
                  <a:pt x="134" y="151"/>
                  <a:pt x="137" y="157"/>
                </a:cubicBezTo>
                <a:cubicBezTo>
                  <a:pt x="140" y="163"/>
                  <a:pt x="145" y="169"/>
                  <a:pt x="151" y="175"/>
                </a:cubicBezTo>
                <a:cubicBezTo>
                  <a:pt x="157" y="181"/>
                  <a:pt x="163" y="185"/>
                  <a:pt x="168" y="188"/>
                </a:cubicBezTo>
                <a:cubicBezTo>
                  <a:pt x="174" y="192"/>
                  <a:pt x="180" y="194"/>
                  <a:pt x="185" y="194"/>
                </a:cubicBezTo>
                <a:cubicBezTo>
                  <a:pt x="191" y="195"/>
                  <a:pt x="196" y="194"/>
                  <a:pt x="201" y="192"/>
                </a:cubicBezTo>
                <a:cubicBezTo>
                  <a:pt x="206" y="191"/>
                  <a:pt x="211" y="187"/>
                  <a:pt x="215" y="183"/>
                </a:cubicBezTo>
                <a:cubicBezTo>
                  <a:pt x="219" y="179"/>
                  <a:pt x="222" y="176"/>
                  <a:pt x="223" y="172"/>
                </a:cubicBezTo>
                <a:cubicBezTo>
                  <a:pt x="225" y="168"/>
                  <a:pt x="227" y="165"/>
                  <a:pt x="227" y="162"/>
                </a:cubicBezTo>
                <a:cubicBezTo>
                  <a:pt x="228" y="159"/>
                  <a:pt x="229" y="156"/>
                  <a:pt x="229" y="154"/>
                </a:cubicBezTo>
                <a:cubicBezTo>
                  <a:pt x="229" y="152"/>
                  <a:pt x="230" y="150"/>
                  <a:pt x="231" y="150"/>
                </a:cubicBezTo>
                <a:cubicBezTo>
                  <a:pt x="231" y="149"/>
                  <a:pt x="231" y="149"/>
                  <a:pt x="232" y="149"/>
                </a:cubicBezTo>
                <a:cubicBezTo>
                  <a:pt x="232" y="149"/>
                  <a:pt x="233" y="149"/>
                  <a:pt x="233" y="149"/>
                </a:cubicBezTo>
                <a:cubicBezTo>
                  <a:pt x="234" y="150"/>
                  <a:pt x="234" y="150"/>
                  <a:pt x="235" y="151"/>
                </a:cubicBezTo>
                <a:cubicBezTo>
                  <a:pt x="236" y="151"/>
                  <a:pt x="237" y="152"/>
                  <a:pt x="238" y="153"/>
                </a:cubicBezTo>
                <a:close/>
                <a:moveTo>
                  <a:pt x="262" y="84"/>
                </a:moveTo>
                <a:lnTo>
                  <a:pt x="296" y="118"/>
                </a:lnTo>
                <a:cubicBezTo>
                  <a:pt x="296" y="118"/>
                  <a:pt x="297" y="119"/>
                  <a:pt x="297" y="119"/>
                </a:cubicBezTo>
                <a:cubicBezTo>
                  <a:pt x="297" y="120"/>
                  <a:pt x="297" y="120"/>
                  <a:pt x="296" y="121"/>
                </a:cubicBezTo>
                <a:cubicBezTo>
                  <a:pt x="296" y="121"/>
                  <a:pt x="296" y="122"/>
                  <a:pt x="295" y="123"/>
                </a:cubicBezTo>
                <a:cubicBezTo>
                  <a:pt x="294" y="124"/>
                  <a:pt x="293" y="125"/>
                  <a:pt x="292" y="126"/>
                </a:cubicBezTo>
                <a:cubicBezTo>
                  <a:pt x="291" y="127"/>
                  <a:pt x="290" y="128"/>
                  <a:pt x="289" y="129"/>
                </a:cubicBezTo>
                <a:cubicBezTo>
                  <a:pt x="288" y="130"/>
                  <a:pt x="287" y="130"/>
                  <a:pt x="287" y="130"/>
                </a:cubicBezTo>
                <a:cubicBezTo>
                  <a:pt x="286" y="131"/>
                  <a:pt x="285" y="131"/>
                  <a:pt x="285" y="131"/>
                </a:cubicBezTo>
                <a:cubicBezTo>
                  <a:pt x="285" y="131"/>
                  <a:pt x="284" y="131"/>
                  <a:pt x="284" y="130"/>
                </a:cubicBezTo>
                <a:lnTo>
                  <a:pt x="249" y="96"/>
                </a:lnTo>
                <a:lnTo>
                  <a:pt x="171" y="70"/>
                </a:lnTo>
                <a:cubicBezTo>
                  <a:pt x="169" y="69"/>
                  <a:pt x="168" y="69"/>
                  <a:pt x="167" y="68"/>
                </a:cubicBezTo>
                <a:cubicBezTo>
                  <a:pt x="166" y="68"/>
                  <a:pt x="166" y="67"/>
                  <a:pt x="166" y="66"/>
                </a:cubicBezTo>
                <a:cubicBezTo>
                  <a:pt x="166" y="66"/>
                  <a:pt x="167" y="65"/>
                  <a:pt x="167" y="64"/>
                </a:cubicBezTo>
                <a:cubicBezTo>
                  <a:pt x="168" y="63"/>
                  <a:pt x="169" y="61"/>
                  <a:pt x="171" y="60"/>
                </a:cubicBezTo>
                <a:cubicBezTo>
                  <a:pt x="172" y="58"/>
                  <a:pt x="174" y="57"/>
                  <a:pt x="175" y="56"/>
                </a:cubicBezTo>
                <a:cubicBezTo>
                  <a:pt x="176" y="56"/>
                  <a:pt x="176" y="55"/>
                  <a:pt x="177" y="55"/>
                </a:cubicBezTo>
                <a:cubicBezTo>
                  <a:pt x="178" y="54"/>
                  <a:pt x="179" y="54"/>
                  <a:pt x="179" y="54"/>
                </a:cubicBezTo>
                <a:cubicBezTo>
                  <a:pt x="180" y="54"/>
                  <a:pt x="180" y="54"/>
                  <a:pt x="181" y="55"/>
                </a:cubicBezTo>
                <a:lnTo>
                  <a:pt x="221" y="69"/>
                </a:lnTo>
                <a:cubicBezTo>
                  <a:pt x="224" y="70"/>
                  <a:pt x="228" y="71"/>
                  <a:pt x="232" y="73"/>
                </a:cubicBezTo>
                <a:cubicBezTo>
                  <a:pt x="236" y="75"/>
                  <a:pt x="240" y="76"/>
                  <a:pt x="244" y="78"/>
                </a:cubicBezTo>
                <a:lnTo>
                  <a:pt x="244" y="78"/>
                </a:lnTo>
                <a:cubicBezTo>
                  <a:pt x="243" y="74"/>
                  <a:pt x="241" y="70"/>
                  <a:pt x="240" y="66"/>
                </a:cubicBezTo>
                <a:cubicBezTo>
                  <a:pt x="238" y="62"/>
                  <a:pt x="237" y="58"/>
                  <a:pt x="235" y="54"/>
                </a:cubicBezTo>
                <a:lnTo>
                  <a:pt x="221" y="15"/>
                </a:lnTo>
                <a:cubicBezTo>
                  <a:pt x="221" y="14"/>
                  <a:pt x="221" y="13"/>
                  <a:pt x="221" y="13"/>
                </a:cubicBezTo>
                <a:cubicBezTo>
                  <a:pt x="220" y="12"/>
                  <a:pt x="221" y="12"/>
                  <a:pt x="221" y="11"/>
                </a:cubicBezTo>
                <a:cubicBezTo>
                  <a:pt x="221" y="10"/>
                  <a:pt x="222" y="10"/>
                  <a:pt x="222" y="9"/>
                </a:cubicBezTo>
                <a:cubicBezTo>
                  <a:pt x="223" y="8"/>
                  <a:pt x="224" y="7"/>
                  <a:pt x="225" y="6"/>
                </a:cubicBezTo>
                <a:cubicBezTo>
                  <a:pt x="227" y="4"/>
                  <a:pt x="228" y="3"/>
                  <a:pt x="230" y="2"/>
                </a:cubicBezTo>
                <a:cubicBezTo>
                  <a:pt x="231" y="1"/>
                  <a:pt x="232" y="0"/>
                  <a:pt x="232" y="0"/>
                </a:cubicBezTo>
                <a:cubicBezTo>
                  <a:pt x="233" y="0"/>
                  <a:pt x="234" y="1"/>
                  <a:pt x="234" y="1"/>
                </a:cubicBezTo>
                <a:cubicBezTo>
                  <a:pt x="235" y="2"/>
                  <a:pt x="235" y="3"/>
                  <a:pt x="236" y="5"/>
                </a:cubicBezTo>
                <a:lnTo>
                  <a:pt x="262" y="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66" name="Freeform 142"/>
          <p:cNvSpPr>
            <a:spLocks noEditPoints="1"/>
          </p:cNvSpPr>
          <p:nvPr/>
        </p:nvSpPr>
        <p:spPr bwMode="auto">
          <a:xfrm>
            <a:off x="6795713" y="5164764"/>
            <a:ext cx="164837" cy="176343"/>
          </a:xfrm>
          <a:custGeom>
            <a:avLst/>
            <a:gdLst/>
            <a:ahLst/>
            <a:cxnLst>
              <a:cxn ang="0">
                <a:pos x="127" y="191"/>
              </a:cxn>
              <a:cxn ang="0">
                <a:pos x="129" y="194"/>
              </a:cxn>
              <a:cxn ang="0">
                <a:pos x="128" y="202"/>
              </a:cxn>
              <a:cxn ang="0">
                <a:pos x="120" y="220"/>
              </a:cxn>
              <a:cxn ang="0">
                <a:pos x="92" y="244"/>
              </a:cxn>
              <a:cxn ang="0">
                <a:pos x="48" y="241"/>
              </a:cxn>
              <a:cxn ang="0">
                <a:pos x="8" y="200"/>
              </a:cxn>
              <a:cxn ang="0">
                <a:pos x="4" y="154"/>
              </a:cxn>
              <a:cxn ang="0">
                <a:pos x="26" y="127"/>
              </a:cxn>
              <a:cxn ang="0">
                <a:pos x="44" y="119"/>
              </a:cxn>
              <a:cxn ang="0">
                <a:pos x="52" y="118"/>
              </a:cxn>
              <a:cxn ang="0">
                <a:pos x="56" y="120"/>
              </a:cxn>
              <a:cxn ang="0">
                <a:pos x="60" y="125"/>
              </a:cxn>
              <a:cxn ang="0">
                <a:pos x="62" y="129"/>
              </a:cxn>
              <a:cxn ang="0">
                <a:pos x="57" y="132"/>
              </a:cxn>
              <a:cxn ang="0">
                <a:pos x="39" y="137"/>
              </a:cxn>
              <a:cxn ang="0">
                <a:pos x="19" y="159"/>
              </a:cxn>
              <a:cxn ang="0">
                <a:pos x="24" y="192"/>
              </a:cxn>
              <a:cxn ang="0">
                <a:pos x="56" y="224"/>
              </a:cxn>
              <a:cxn ang="0">
                <a:pos x="88" y="228"/>
              </a:cxn>
              <a:cxn ang="0">
                <a:pos x="110" y="207"/>
              </a:cxn>
              <a:cxn ang="0">
                <a:pos x="116" y="189"/>
              </a:cxn>
              <a:cxn ang="0">
                <a:pos x="119" y="185"/>
              </a:cxn>
              <a:cxn ang="0">
                <a:pos x="122" y="186"/>
              </a:cxn>
              <a:cxn ang="0">
                <a:pos x="166" y="171"/>
              </a:cxn>
              <a:cxn ang="0">
                <a:pos x="166" y="173"/>
              </a:cxn>
              <a:cxn ang="0">
                <a:pos x="162" y="179"/>
              </a:cxn>
              <a:cxn ang="0">
                <a:pos x="157" y="183"/>
              </a:cxn>
              <a:cxn ang="0">
                <a:pos x="154" y="183"/>
              </a:cxn>
              <a:cxn ang="0">
                <a:pos x="64" y="92"/>
              </a:cxn>
              <a:cxn ang="0">
                <a:pos x="66" y="88"/>
              </a:cxn>
              <a:cxn ang="0">
                <a:pos x="71" y="82"/>
              </a:cxn>
              <a:cxn ang="0">
                <a:pos x="75" y="81"/>
              </a:cxn>
              <a:cxn ang="0">
                <a:pos x="166" y="171"/>
              </a:cxn>
              <a:cxn ang="0">
                <a:pos x="237" y="48"/>
              </a:cxn>
              <a:cxn ang="0">
                <a:pos x="241" y="95"/>
              </a:cxn>
              <a:cxn ang="0">
                <a:pos x="205" y="132"/>
              </a:cxn>
              <a:cxn ang="0">
                <a:pos x="161" y="128"/>
              </a:cxn>
              <a:cxn ang="0">
                <a:pos x="121" y="87"/>
              </a:cxn>
              <a:cxn ang="0">
                <a:pos x="117" y="41"/>
              </a:cxn>
              <a:cxn ang="0">
                <a:pos x="153" y="4"/>
              </a:cxn>
              <a:cxn ang="0">
                <a:pos x="197" y="8"/>
              </a:cxn>
              <a:cxn ang="0">
                <a:pos x="207" y="39"/>
              </a:cxn>
              <a:cxn ang="0">
                <a:pos x="175" y="19"/>
              </a:cxn>
              <a:cxn ang="0">
                <a:pos x="142" y="31"/>
              </a:cxn>
              <a:cxn ang="0">
                <a:pos x="131" y="64"/>
              </a:cxn>
              <a:cxn ang="0">
                <a:pos x="150" y="96"/>
              </a:cxn>
              <a:cxn ang="0">
                <a:pos x="183" y="117"/>
              </a:cxn>
              <a:cxn ang="0">
                <a:pos x="216" y="105"/>
              </a:cxn>
              <a:cxn ang="0">
                <a:pos x="227" y="72"/>
              </a:cxn>
              <a:cxn ang="0">
                <a:pos x="207" y="39"/>
              </a:cxn>
            </a:cxnLst>
            <a:rect l="0" t="0" r="r" b="b"/>
            <a:pathLst>
              <a:path w="246" h="248">
                <a:moveTo>
                  <a:pt x="125" y="189"/>
                </a:moveTo>
                <a:cubicBezTo>
                  <a:pt x="126" y="190"/>
                  <a:pt x="127" y="190"/>
                  <a:pt x="127" y="191"/>
                </a:cubicBezTo>
                <a:cubicBezTo>
                  <a:pt x="128" y="191"/>
                  <a:pt x="128" y="192"/>
                  <a:pt x="128" y="193"/>
                </a:cubicBezTo>
                <a:cubicBezTo>
                  <a:pt x="129" y="193"/>
                  <a:pt x="129" y="194"/>
                  <a:pt x="129" y="194"/>
                </a:cubicBezTo>
                <a:cubicBezTo>
                  <a:pt x="129" y="195"/>
                  <a:pt x="129" y="195"/>
                  <a:pt x="129" y="196"/>
                </a:cubicBezTo>
                <a:cubicBezTo>
                  <a:pt x="129" y="197"/>
                  <a:pt x="129" y="199"/>
                  <a:pt x="128" y="202"/>
                </a:cubicBezTo>
                <a:cubicBezTo>
                  <a:pt x="128" y="204"/>
                  <a:pt x="127" y="207"/>
                  <a:pt x="126" y="210"/>
                </a:cubicBezTo>
                <a:cubicBezTo>
                  <a:pt x="124" y="213"/>
                  <a:pt x="122" y="217"/>
                  <a:pt x="120" y="220"/>
                </a:cubicBezTo>
                <a:cubicBezTo>
                  <a:pt x="118" y="224"/>
                  <a:pt x="115" y="228"/>
                  <a:pt x="111" y="231"/>
                </a:cubicBezTo>
                <a:cubicBezTo>
                  <a:pt x="105" y="237"/>
                  <a:pt x="99" y="242"/>
                  <a:pt x="92" y="244"/>
                </a:cubicBezTo>
                <a:cubicBezTo>
                  <a:pt x="85" y="247"/>
                  <a:pt x="78" y="248"/>
                  <a:pt x="71" y="248"/>
                </a:cubicBezTo>
                <a:cubicBezTo>
                  <a:pt x="63" y="247"/>
                  <a:pt x="56" y="245"/>
                  <a:pt x="48" y="241"/>
                </a:cubicBezTo>
                <a:cubicBezTo>
                  <a:pt x="41" y="237"/>
                  <a:pt x="33" y="232"/>
                  <a:pt x="26" y="224"/>
                </a:cubicBezTo>
                <a:cubicBezTo>
                  <a:pt x="18" y="216"/>
                  <a:pt x="12" y="208"/>
                  <a:pt x="8" y="200"/>
                </a:cubicBezTo>
                <a:cubicBezTo>
                  <a:pt x="4" y="192"/>
                  <a:pt x="2" y="185"/>
                  <a:pt x="1" y="177"/>
                </a:cubicBezTo>
                <a:cubicBezTo>
                  <a:pt x="0" y="169"/>
                  <a:pt x="2" y="162"/>
                  <a:pt x="4" y="154"/>
                </a:cubicBezTo>
                <a:cubicBezTo>
                  <a:pt x="7" y="147"/>
                  <a:pt x="12" y="140"/>
                  <a:pt x="18" y="134"/>
                </a:cubicBezTo>
                <a:cubicBezTo>
                  <a:pt x="20" y="132"/>
                  <a:pt x="23" y="129"/>
                  <a:pt x="26" y="127"/>
                </a:cubicBezTo>
                <a:cubicBezTo>
                  <a:pt x="29" y="125"/>
                  <a:pt x="32" y="124"/>
                  <a:pt x="35" y="122"/>
                </a:cubicBezTo>
                <a:cubicBezTo>
                  <a:pt x="38" y="121"/>
                  <a:pt x="41" y="120"/>
                  <a:pt x="44" y="119"/>
                </a:cubicBezTo>
                <a:cubicBezTo>
                  <a:pt x="46" y="118"/>
                  <a:pt x="48" y="118"/>
                  <a:pt x="50" y="118"/>
                </a:cubicBezTo>
                <a:cubicBezTo>
                  <a:pt x="51" y="118"/>
                  <a:pt x="52" y="118"/>
                  <a:pt x="52" y="118"/>
                </a:cubicBezTo>
                <a:cubicBezTo>
                  <a:pt x="53" y="118"/>
                  <a:pt x="53" y="119"/>
                  <a:pt x="54" y="119"/>
                </a:cubicBezTo>
                <a:cubicBezTo>
                  <a:pt x="54" y="119"/>
                  <a:pt x="55" y="120"/>
                  <a:pt x="56" y="120"/>
                </a:cubicBezTo>
                <a:cubicBezTo>
                  <a:pt x="57" y="121"/>
                  <a:pt x="57" y="122"/>
                  <a:pt x="58" y="122"/>
                </a:cubicBezTo>
                <a:cubicBezTo>
                  <a:pt x="59" y="123"/>
                  <a:pt x="60" y="124"/>
                  <a:pt x="60" y="125"/>
                </a:cubicBezTo>
                <a:cubicBezTo>
                  <a:pt x="61" y="126"/>
                  <a:pt x="61" y="127"/>
                  <a:pt x="62" y="127"/>
                </a:cubicBezTo>
                <a:cubicBezTo>
                  <a:pt x="62" y="128"/>
                  <a:pt x="62" y="128"/>
                  <a:pt x="62" y="129"/>
                </a:cubicBezTo>
                <a:cubicBezTo>
                  <a:pt x="62" y="129"/>
                  <a:pt x="62" y="130"/>
                  <a:pt x="61" y="130"/>
                </a:cubicBezTo>
                <a:cubicBezTo>
                  <a:pt x="61" y="131"/>
                  <a:pt x="59" y="131"/>
                  <a:pt x="57" y="132"/>
                </a:cubicBezTo>
                <a:cubicBezTo>
                  <a:pt x="55" y="132"/>
                  <a:pt x="52" y="132"/>
                  <a:pt x="49" y="133"/>
                </a:cubicBezTo>
                <a:cubicBezTo>
                  <a:pt x="46" y="134"/>
                  <a:pt x="43" y="135"/>
                  <a:pt x="39" y="137"/>
                </a:cubicBezTo>
                <a:cubicBezTo>
                  <a:pt x="36" y="139"/>
                  <a:pt x="32" y="142"/>
                  <a:pt x="28" y="145"/>
                </a:cubicBezTo>
                <a:cubicBezTo>
                  <a:pt x="24" y="149"/>
                  <a:pt x="21" y="154"/>
                  <a:pt x="19" y="159"/>
                </a:cubicBezTo>
                <a:cubicBezTo>
                  <a:pt x="18" y="164"/>
                  <a:pt x="17" y="170"/>
                  <a:pt x="18" y="175"/>
                </a:cubicBezTo>
                <a:cubicBezTo>
                  <a:pt x="19" y="181"/>
                  <a:pt x="21" y="187"/>
                  <a:pt x="24" y="192"/>
                </a:cubicBezTo>
                <a:cubicBezTo>
                  <a:pt x="27" y="198"/>
                  <a:pt x="32" y="204"/>
                  <a:pt x="38" y="210"/>
                </a:cubicBezTo>
                <a:cubicBezTo>
                  <a:pt x="44" y="216"/>
                  <a:pt x="50" y="221"/>
                  <a:pt x="56" y="224"/>
                </a:cubicBezTo>
                <a:cubicBezTo>
                  <a:pt x="61" y="227"/>
                  <a:pt x="67" y="229"/>
                  <a:pt x="72" y="230"/>
                </a:cubicBezTo>
                <a:cubicBezTo>
                  <a:pt x="78" y="231"/>
                  <a:pt x="83" y="230"/>
                  <a:pt x="88" y="228"/>
                </a:cubicBezTo>
                <a:cubicBezTo>
                  <a:pt x="93" y="226"/>
                  <a:pt x="98" y="223"/>
                  <a:pt x="102" y="219"/>
                </a:cubicBezTo>
                <a:cubicBezTo>
                  <a:pt x="106" y="215"/>
                  <a:pt x="109" y="211"/>
                  <a:pt x="110" y="207"/>
                </a:cubicBezTo>
                <a:cubicBezTo>
                  <a:pt x="112" y="204"/>
                  <a:pt x="114" y="200"/>
                  <a:pt x="114" y="197"/>
                </a:cubicBezTo>
                <a:cubicBezTo>
                  <a:pt x="115" y="194"/>
                  <a:pt x="116" y="192"/>
                  <a:pt x="116" y="189"/>
                </a:cubicBezTo>
                <a:cubicBezTo>
                  <a:pt x="117" y="187"/>
                  <a:pt x="117" y="186"/>
                  <a:pt x="118" y="185"/>
                </a:cubicBezTo>
                <a:cubicBezTo>
                  <a:pt x="118" y="185"/>
                  <a:pt x="119" y="185"/>
                  <a:pt x="119" y="185"/>
                </a:cubicBezTo>
                <a:cubicBezTo>
                  <a:pt x="119" y="184"/>
                  <a:pt x="120" y="184"/>
                  <a:pt x="120" y="185"/>
                </a:cubicBezTo>
                <a:cubicBezTo>
                  <a:pt x="121" y="185"/>
                  <a:pt x="122" y="185"/>
                  <a:pt x="122" y="186"/>
                </a:cubicBezTo>
                <a:cubicBezTo>
                  <a:pt x="123" y="187"/>
                  <a:pt x="124" y="188"/>
                  <a:pt x="125" y="189"/>
                </a:cubicBezTo>
                <a:close/>
                <a:moveTo>
                  <a:pt x="166" y="171"/>
                </a:moveTo>
                <a:cubicBezTo>
                  <a:pt x="166" y="171"/>
                  <a:pt x="167" y="171"/>
                  <a:pt x="167" y="172"/>
                </a:cubicBezTo>
                <a:cubicBezTo>
                  <a:pt x="167" y="172"/>
                  <a:pt x="167" y="173"/>
                  <a:pt x="166" y="173"/>
                </a:cubicBezTo>
                <a:cubicBezTo>
                  <a:pt x="166" y="174"/>
                  <a:pt x="166" y="175"/>
                  <a:pt x="165" y="176"/>
                </a:cubicBezTo>
                <a:cubicBezTo>
                  <a:pt x="164" y="177"/>
                  <a:pt x="163" y="178"/>
                  <a:pt x="162" y="179"/>
                </a:cubicBezTo>
                <a:cubicBezTo>
                  <a:pt x="161" y="180"/>
                  <a:pt x="160" y="181"/>
                  <a:pt x="159" y="182"/>
                </a:cubicBezTo>
                <a:cubicBezTo>
                  <a:pt x="158" y="182"/>
                  <a:pt x="157" y="183"/>
                  <a:pt x="157" y="183"/>
                </a:cubicBezTo>
                <a:cubicBezTo>
                  <a:pt x="156" y="184"/>
                  <a:pt x="155" y="184"/>
                  <a:pt x="155" y="184"/>
                </a:cubicBezTo>
                <a:cubicBezTo>
                  <a:pt x="154" y="183"/>
                  <a:pt x="154" y="183"/>
                  <a:pt x="154" y="183"/>
                </a:cubicBezTo>
                <a:lnTo>
                  <a:pt x="64" y="94"/>
                </a:lnTo>
                <a:cubicBezTo>
                  <a:pt x="64" y="93"/>
                  <a:pt x="64" y="93"/>
                  <a:pt x="64" y="92"/>
                </a:cubicBezTo>
                <a:cubicBezTo>
                  <a:pt x="64" y="92"/>
                  <a:pt x="64" y="91"/>
                  <a:pt x="64" y="91"/>
                </a:cubicBezTo>
                <a:cubicBezTo>
                  <a:pt x="64" y="90"/>
                  <a:pt x="65" y="89"/>
                  <a:pt x="66" y="88"/>
                </a:cubicBezTo>
                <a:cubicBezTo>
                  <a:pt x="66" y="87"/>
                  <a:pt x="67" y="86"/>
                  <a:pt x="68" y="85"/>
                </a:cubicBezTo>
                <a:cubicBezTo>
                  <a:pt x="69" y="84"/>
                  <a:pt x="71" y="83"/>
                  <a:pt x="71" y="82"/>
                </a:cubicBezTo>
                <a:cubicBezTo>
                  <a:pt x="72" y="82"/>
                  <a:pt x="73" y="81"/>
                  <a:pt x="74" y="81"/>
                </a:cubicBezTo>
                <a:cubicBezTo>
                  <a:pt x="74" y="81"/>
                  <a:pt x="75" y="81"/>
                  <a:pt x="75" y="81"/>
                </a:cubicBezTo>
                <a:cubicBezTo>
                  <a:pt x="76" y="81"/>
                  <a:pt x="76" y="81"/>
                  <a:pt x="77" y="81"/>
                </a:cubicBezTo>
                <a:lnTo>
                  <a:pt x="166" y="171"/>
                </a:lnTo>
                <a:close/>
                <a:moveTo>
                  <a:pt x="220" y="25"/>
                </a:moveTo>
                <a:cubicBezTo>
                  <a:pt x="227" y="33"/>
                  <a:pt x="233" y="41"/>
                  <a:pt x="237" y="48"/>
                </a:cubicBezTo>
                <a:cubicBezTo>
                  <a:pt x="242" y="56"/>
                  <a:pt x="244" y="64"/>
                  <a:pt x="245" y="72"/>
                </a:cubicBezTo>
                <a:cubicBezTo>
                  <a:pt x="246" y="79"/>
                  <a:pt x="244" y="87"/>
                  <a:pt x="241" y="95"/>
                </a:cubicBezTo>
                <a:cubicBezTo>
                  <a:pt x="238" y="102"/>
                  <a:pt x="233" y="110"/>
                  <a:pt x="226" y="117"/>
                </a:cubicBezTo>
                <a:cubicBezTo>
                  <a:pt x="219" y="124"/>
                  <a:pt x="212" y="129"/>
                  <a:pt x="205" y="132"/>
                </a:cubicBezTo>
                <a:cubicBezTo>
                  <a:pt x="198" y="135"/>
                  <a:pt x="190" y="136"/>
                  <a:pt x="183" y="135"/>
                </a:cubicBezTo>
                <a:cubicBezTo>
                  <a:pt x="176" y="135"/>
                  <a:pt x="168" y="132"/>
                  <a:pt x="161" y="128"/>
                </a:cubicBezTo>
                <a:cubicBezTo>
                  <a:pt x="153" y="124"/>
                  <a:pt x="146" y="118"/>
                  <a:pt x="138" y="110"/>
                </a:cubicBezTo>
                <a:cubicBezTo>
                  <a:pt x="131" y="103"/>
                  <a:pt x="125" y="95"/>
                  <a:pt x="121" y="87"/>
                </a:cubicBezTo>
                <a:cubicBezTo>
                  <a:pt x="117" y="80"/>
                  <a:pt x="114" y="72"/>
                  <a:pt x="114" y="64"/>
                </a:cubicBezTo>
                <a:cubicBezTo>
                  <a:pt x="113" y="56"/>
                  <a:pt x="114" y="49"/>
                  <a:pt x="117" y="41"/>
                </a:cubicBezTo>
                <a:cubicBezTo>
                  <a:pt x="120" y="34"/>
                  <a:pt x="125" y="26"/>
                  <a:pt x="132" y="19"/>
                </a:cubicBezTo>
                <a:cubicBezTo>
                  <a:pt x="139" y="12"/>
                  <a:pt x="146" y="7"/>
                  <a:pt x="153" y="4"/>
                </a:cubicBezTo>
                <a:cubicBezTo>
                  <a:pt x="160" y="1"/>
                  <a:pt x="168" y="0"/>
                  <a:pt x="175" y="1"/>
                </a:cubicBezTo>
                <a:cubicBezTo>
                  <a:pt x="182" y="1"/>
                  <a:pt x="190" y="4"/>
                  <a:pt x="197" y="8"/>
                </a:cubicBezTo>
                <a:cubicBezTo>
                  <a:pt x="205" y="12"/>
                  <a:pt x="212" y="18"/>
                  <a:pt x="220" y="25"/>
                </a:cubicBezTo>
                <a:close/>
                <a:moveTo>
                  <a:pt x="207" y="39"/>
                </a:moveTo>
                <a:cubicBezTo>
                  <a:pt x="202" y="34"/>
                  <a:pt x="197" y="30"/>
                  <a:pt x="191" y="26"/>
                </a:cubicBezTo>
                <a:cubicBezTo>
                  <a:pt x="186" y="22"/>
                  <a:pt x="180" y="20"/>
                  <a:pt x="175" y="19"/>
                </a:cubicBezTo>
                <a:cubicBezTo>
                  <a:pt x="169" y="18"/>
                  <a:pt x="164" y="18"/>
                  <a:pt x="158" y="20"/>
                </a:cubicBezTo>
                <a:cubicBezTo>
                  <a:pt x="153" y="22"/>
                  <a:pt x="148" y="25"/>
                  <a:pt x="142" y="31"/>
                </a:cubicBezTo>
                <a:cubicBezTo>
                  <a:pt x="137" y="36"/>
                  <a:pt x="133" y="41"/>
                  <a:pt x="132" y="47"/>
                </a:cubicBezTo>
                <a:cubicBezTo>
                  <a:pt x="130" y="53"/>
                  <a:pt x="130" y="58"/>
                  <a:pt x="131" y="64"/>
                </a:cubicBezTo>
                <a:cubicBezTo>
                  <a:pt x="132" y="70"/>
                  <a:pt x="134" y="75"/>
                  <a:pt x="138" y="81"/>
                </a:cubicBezTo>
                <a:cubicBezTo>
                  <a:pt x="141" y="86"/>
                  <a:pt x="145" y="91"/>
                  <a:pt x="150" y="96"/>
                </a:cubicBezTo>
                <a:cubicBezTo>
                  <a:pt x="156" y="102"/>
                  <a:pt x="161" y="106"/>
                  <a:pt x="167" y="110"/>
                </a:cubicBezTo>
                <a:cubicBezTo>
                  <a:pt x="172" y="114"/>
                  <a:pt x="178" y="116"/>
                  <a:pt x="183" y="117"/>
                </a:cubicBezTo>
                <a:cubicBezTo>
                  <a:pt x="189" y="118"/>
                  <a:pt x="194" y="118"/>
                  <a:pt x="200" y="116"/>
                </a:cubicBezTo>
                <a:cubicBezTo>
                  <a:pt x="205" y="114"/>
                  <a:pt x="211" y="111"/>
                  <a:pt x="216" y="105"/>
                </a:cubicBezTo>
                <a:cubicBezTo>
                  <a:pt x="221" y="100"/>
                  <a:pt x="225" y="94"/>
                  <a:pt x="227" y="89"/>
                </a:cubicBezTo>
                <a:cubicBezTo>
                  <a:pt x="228" y="83"/>
                  <a:pt x="229" y="77"/>
                  <a:pt x="227" y="72"/>
                </a:cubicBezTo>
                <a:cubicBezTo>
                  <a:pt x="226" y="66"/>
                  <a:pt x="224" y="61"/>
                  <a:pt x="220" y="55"/>
                </a:cubicBezTo>
                <a:cubicBezTo>
                  <a:pt x="217" y="50"/>
                  <a:pt x="213" y="44"/>
                  <a:pt x="207" y="3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67" name="Freeform 143"/>
          <p:cNvSpPr>
            <a:spLocks noEditPoints="1"/>
          </p:cNvSpPr>
          <p:nvPr/>
        </p:nvSpPr>
        <p:spPr bwMode="auto">
          <a:xfrm>
            <a:off x="7021468" y="5178038"/>
            <a:ext cx="342216" cy="337516"/>
          </a:xfrm>
          <a:custGeom>
            <a:avLst/>
            <a:gdLst/>
            <a:ahLst/>
            <a:cxnLst>
              <a:cxn ang="0">
                <a:pos x="101" y="468"/>
              </a:cxn>
              <a:cxn ang="0">
                <a:pos x="91" y="476"/>
              </a:cxn>
              <a:cxn ang="0">
                <a:pos x="0" y="383"/>
              </a:cxn>
              <a:cxn ang="0">
                <a:pos x="10" y="373"/>
              </a:cxn>
              <a:cxn ang="0">
                <a:pos x="191" y="368"/>
              </a:cxn>
              <a:cxn ang="0">
                <a:pos x="190" y="379"/>
              </a:cxn>
              <a:cxn ang="0">
                <a:pos x="173" y="387"/>
              </a:cxn>
              <a:cxn ang="0">
                <a:pos x="58" y="352"/>
              </a:cxn>
              <a:cxn ang="0">
                <a:pos x="136" y="429"/>
              </a:cxn>
              <a:cxn ang="0">
                <a:pos x="132" y="438"/>
              </a:cxn>
              <a:cxn ang="0">
                <a:pos x="124" y="441"/>
              </a:cxn>
              <a:cxn ang="0">
                <a:pos x="44" y="339"/>
              </a:cxn>
              <a:cxn ang="0">
                <a:pos x="62" y="336"/>
              </a:cxn>
              <a:cxn ang="0">
                <a:pos x="157" y="365"/>
              </a:cxn>
              <a:cxn ang="0">
                <a:pos x="143" y="345"/>
              </a:cxn>
              <a:cxn ang="0">
                <a:pos x="94" y="289"/>
              </a:cxn>
              <a:cxn ang="0">
                <a:pos x="104" y="282"/>
              </a:cxn>
              <a:cxn ang="0">
                <a:pos x="265" y="298"/>
              </a:cxn>
              <a:cxn ang="0">
                <a:pos x="221" y="348"/>
              </a:cxn>
              <a:cxn ang="0">
                <a:pos x="126" y="260"/>
              </a:cxn>
              <a:cxn ang="0">
                <a:pos x="175" y="211"/>
              </a:cxn>
              <a:cxn ang="0">
                <a:pos x="183" y="218"/>
              </a:cxn>
              <a:cxn ang="0">
                <a:pos x="175" y="287"/>
              </a:cxn>
              <a:cxn ang="0">
                <a:pos x="211" y="256"/>
              </a:cxn>
              <a:cxn ang="0">
                <a:pos x="217" y="264"/>
              </a:cxn>
              <a:cxn ang="0">
                <a:pos x="255" y="293"/>
              </a:cxn>
              <a:cxn ang="0">
                <a:pos x="263" y="296"/>
              </a:cxn>
              <a:cxn ang="0">
                <a:pos x="337" y="215"/>
              </a:cxn>
              <a:cxn ang="0">
                <a:pos x="328" y="241"/>
              </a:cxn>
              <a:cxn ang="0">
                <a:pos x="256" y="262"/>
              </a:cxn>
              <a:cxn ang="0">
                <a:pos x="212" y="175"/>
              </a:cxn>
              <a:cxn ang="0">
                <a:pos x="251" y="140"/>
              </a:cxn>
              <a:cxn ang="0">
                <a:pos x="263" y="141"/>
              </a:cxn>
              <a:cxn ang="0">
                <a:pos x="270" y="150"/>
              </a:cxn>
              <a:cxn ang="0">
                <a:pos x="247" y="158"/>
              </a:cxn>
              <a:cxn ang="0">
                <a:pos x="232" y="213"/>
              </a:cxn>
              <a:cxn ang="0">
                <a:pos x="296" y="249"/>
              </a:cxn>
              <a:cxn ang="0">
                <a:pos x="324" y="210"/>
              </a:cxn>
              <a:cxn ang="0">
                <a:pos x="330" y="207"/>
              </a:cxn>
              <a:cxn ang="0">
                <a:pos x="418" y="127"/>
              </a:cxn>
              <a:cxn ang="0">
                <a:pos x="357" y="190"/>
              </a:cxn>
              <a:cxn ang="0">
                <a:pos x="287" y="119"/>
              </a:cxn>
              <a:cxn ang="0">
                <a:pos x="349" y="56"/>
              </a:cxn>
              <a:cxn ang="0">
                <a:pos x="365" y="81"/>
              </a:cxn>
              <a:cxn ang="0">
                <a:pos x="305" y="102"/>
              </a:cxn>
              <a:cxn ang="0">
                <a:pos x="340" y="165"/>
              </a:cxn>
              <a:cxn ang="0">
                <a:pos x="400" y="144"/>
              </a:cxn>
              <a:cxn ang="0">
                <a:pos x="508" y="50"/>
              </a:cxn>
              <a:cxn ang="0">
                <a:pos x="511" y="58"/>
              </a:cxn>
              <a:cxn ang="0">
                <a:pos x="374" y="13"/>
              </a:cxn>
              <a:cxn ang="0">
                <a:pos x="378" y="4"/>
              </a:cxn>
              <a:cxn ang="0">
                <a:pos x="386" y="1"/>
              </a:cxn>
              <a:cxn ang="0">
                <a:pos x="503" y="47"/>
              </a:cxn>
            </a:cxnLst>
            <a:rect l="0" t="0" r="r" b="b"/>
            <a:pathLst>
              <a:path w="511" h="476">
                <a:moveTo>
                  <a:pt x="102" y="463"/>
                </a:moveTo>
                <a:cubicBezTo>
                  <a:pt x="102" y="463"/>
                  <a:pt x="103" y="464"/>
                  <a:pt x="103" y="464"/>
                </a:cubicBezTo>
                <a:cubicBezTo>
                  <a:pt x="103" y="465"/>
                  <a:pt x="103" y="465"/>
                  <a:pt x="102" y="466"/>
                </a:cubicBezTo>
                <a:cubicBezTo>
                  <a:pt x="102" y="467"/>
                  <a:pt x="102" y="467"/>
                  <a:pt x="101" y="468"/>
                </a:cubicBezTo>
                <a:cubicBezTo>
                  <a:pt x="100" y="469"/>
                  <a:pt x="99" y="470"/>
                  <a:pt x="98" y="472"/>
                </a:cubicBezTo>
                <a:cubicBezTo>
                  <a:pt x="97" y="473"/>
                  <a:pt x="96" y="474"/>
                  <a:pt x="95" y="474"/>
                </a:cubicBezTo>
                <a:cubicBezTo>
                  <a:pt x="94" y="475"/>
                  <a:pt x="93" y="475"/>
                  <a:pt x="93" y="476"/>
                </a:cubicBezTo>
                <a:cubicBezTo>
                  <a:pt x="92" y="476"/>
                  <a:pt x="91" y="476"/>
                  <a:pt x="91" y="476"/>
                </a:cubicBezTo>
                <a:cubicBezTo>
                  <a:pt x="90" y="476"/>
                  <a:pt x="90" y="476"/>
                  <a:pt x="90" y="475"/>
                </a:cubicBezTo>
                <a:lnTo>
                  <a:pt x="0" y="386"/>
                </a:lnTo>
                <a:cubicBezTo>
                  <a:pt x="0" y="386"/>
                  <a:pt x="0" y="385"/>
                  <a:pt x="0" y="385"/>
                </a:cubicBezTo>
                <a:cubicBezTo>
                  <a:pt x="0" y="384"/>
                  <a:pt x="0" y="384"/>
                  <a:pt x="0" y="383"/>
                </a:cubicBezTo>
                <a:cubicBezTo>
                  <a:pt x="0" y="382"/>
                  <a:pt x="1" y="382"/>
                  <a:pt x="2" y="381"/>
                </a:cubicBezTo>
                <a:cubicBezTo>
                  <a:pt x="2" y="380"/>
                  <a:pt x="3" y="379"/>
                  <a:pt x="4" y="378"/>
                </a:cubicBezTo>
                <a:cubicBezTo>
                  <a:pt x="6" y="377"/>
                  <a:pt x="7" y="376"/>
                  <a:pt x="7" y="375"/>
                </a:cubicBezTo>
                <a:cubicBezTo>
                  <a:pt x="8" y="374"/>
                  <a:pt x="9" y="374"/>
                  <a:pt x="10" y="373"/>
                </a:cubicBezTo>
                <a:cubicBezTo>
                  <a:pt x="10" y="373"/>
                  <a:pt x="11" y="373"/>
                  <a:pt x="12" y="373"/>
                </a:cubicBezTo>
                <a:cubicBezTo>
                  <a:pt x="12" y="373"/>
                  <a:pt x="12" y="373"/>
                  <a:pt x="13" y="374"/>
                </a:cubicBezTo>
                <a:lnTo>
                  <a:pt x="102" y="463"/>
                </a:lnTo>
                <a:close/>
                <a:moveTo>
                  <a:pt x="191" y="368"/>
                </a:moveTo>
                <a:cubicBezTo>
                  <a:pt x="192" y="369"/>
                  <a:pt x="192" y="370"/>
                  <a:pt x="193" y="371"/>
                </a:cubicBezTo>
                <a:cubicBezTo>
                  <a:pt x="193" y="372"/>
                  <a:pt x="193" y="373"/>
                  <a:pt x="193" y="374"/>
                </a:cubicBezTo>
                <a:cubicBezTo>
                  <a:pt x="193" y="375"/>
                  <a:pt x="193" y="376"/>
                  <a:pt x="192" y="377"/>
                </a:cubicBezTo>
                <a:cubicBezTo>
                  <a:pt x="192" y="377"/>
                  <a:pt x="191" y="378"/>
                  <a:pt x="190" y="379"/>
                </a:cubicBezTo>
                <a:lnTo>
                  <a:pt x="186" y="383"/>
                </a:lnTo>
                <a:cubicBezTo>
                  <a:pt x="185" y="384"/>
                  <a:pt x="184" y="385"/>
                  <a:pt x="183" y="386"/>
                </a:cubicBezTo>
                <a:cubicBezTo>
                  <a:pt x="181" y="387"/>
                  <a:pt x="180" y="387"/>
                  <a:pt x="178" y="387"/>
                </a:cubicBezTo>
                <a:cubicBezTo>
                  <a:pt x="177" y="387"/>
                  <a:pt x="175" y="387"/>
                  <a:pt x="173" y="387"/>
                </a:cubicBezTo>
                <a:cubicBezTo>
                  <a:pt x="171" y="387"/>
                  <a:pt x="168" y="386"/>
                  <a:pt x="166" y="385"/>
                </a:cubicBezTo>
                <a:lnTo>
                  <a:pt x="84" y="361"/>
                </a:lnTo>
                <a:cubicBezTo>
                  <a:pt x="80" y="359"/>
                  <a:pt x="76" y="358"/>
                  <a:pt x="71" y="356"/>
                </a:cubicBezTo>
                <a:cubicBezTo>
                  <a:pt x="67" y="355"/>
                  <a:pt x="63" y="353"/>
                  <a:pt x="58" y="352"/>
                </a:cubicBezTo>
                <a:lnTo>
                  <a:pt x="58" y="352"/>
                </a:lnTo>
                <a:cubicBezTo>
                  <a:pt x="62" y="355"/>
                  <a:pt x="65" y="359"/>
                  <a:pt x="69" y="362"/>
                </a:cubicBezTo>
                <a:cubicBezTo>
                  <a:pt x="73" y="366"/>
                  <a:pt x="76" y="369"/>
                  <a:pt x="80" y="373"/>
                </a:cubicBezTo>
                <a:lnTo>
                  <a:pt x="136" y="429"/>
                </a:lnTo>
                <a:cubicBezTo>
                  <a:pt x="136" y="429"/>
                  <a:pt x="136" y="430"/>
                  <a:pt x="137" y="430"/>
                </a:cubicBezTo>
                <a:cubicBezTo>
                  <a:pt x="137" y="431"/>
                  <a:pt x="137" y="431"/>
                  <a:pt x="136" y="432"/>
                </a:cubicBezTo>
                <a:cubicBezTo>
                  <a:pt x="136" y="433"/>
                  <a:pt x="135" y="434"/>
                  <a:pt x="135" y="434"/>
                </a:cubicBezTo>
                <a:cubicBezTo>
                  <a:pt x="134" y="435"/>
                  <a:pt x="133" y="436"/>
                  <a:pt x="132" y="438"/>
                </a:cubicBezTo>
                <a:cubicBezTo>
                  <a:pt x="131" y="439"/>
                  <a:pt x="130" y="440"/>
                  <a:pt x="129" y="440"/>
                </a:cubicBezTo>
                <a:cubicBezTo>
                  <a:pt x="128" y="441"/>
                  <a:pt x="127" y="442"/>
                  <a:pt x="127" y="442"/>
                </a:cubicBezTo>
                <a:cubicBezTo>
                  <a:pt x="126" y="442"/>
                  <a:pt x="125" y="442"/>
                  <a:pt x="125" y="442"/>
                </a:cubicBezTo>
                <a:cubicBezTo>
                  <a:pt x="124" y="442"/>
                  <a:pt x="124" y="442"/>
                  <a:pt x="124" y="441"/>
                </a:cubicBezTo>
                <a:lnTo>
                  <a:pt x="38" y="356"/>
                </a:lnTo>
                <a:cubicBezTo>
                  <a:pt x="36" y="354"/>
                  <a:pt x="35" y="352"/>
                  <a:pt x="35" y="350"/>
                </a:cubicBezTo>
                <a:cubicBezTo>
                  <a:pt x="36" y="348"/>
                  <a:pt x="36" y="346"/>
                  <a:pt x="38" y="345"/>
                </a:cubicBezTo>
                <a:lnTo>
                  <a:pt x="44" y="339"/>
                </a:lnTo>
                <a:cubicBezTo>
                  <a:pt x="45" y="338"/>
                  <a:pt x="47" y="337"/>
                  <a:pt x="48" y="336"/>
                </a:cubicBezTo>
                <a:cubicBezTo>
                  <a:pt x="49" y="335"/>
                  <a:pt x="50" y="335"/>
                  <a:pt x="52" y="334"/>
                </a:cubicBezTo>
                <a:cubicBezTo>
                  <a:pt x="53" y="334"/>
                  <a:pt x="54" y="334"/>
                  <a:pt x="56" y="335"/>
                </a:cubicBezTo>
                <a:cubicBezTo>
                  <a:pt x="58" y="335"/>
                  <a:pt x="60" y="335"/>
                  <a:pt x="62" y="336"/>
                </a:cubicBezTo>
                <a:lnTo>
                  <a:pt x="125" y="355"/>
                </a:lnTo>
                <a:cubicBezTo>
                  <a:pt x="128" y="356"/>
                  <a:pt x="132" y="357"/>
                  <a:pt x="136" y="358"/>
                </a:cubicBezTo>
                <a:cubicBezTo>
                  <a:pt x="139" y="360"/>
                  <a:pt x="143" y="361"/>
                  <a:pt x="146" y="362"/>
                </a:cubicBezTo>
                <a:cubicBezTo>
                  <a:pt x="150" y="363"/>
                  <a:pt x="153" y="364"/>
                  <a:pt x="157" y="365"/>
                </a:cubicBezTo>
                <a:cubicBezTo>
                  <a:pt x="160" y="366"/>
                  <a:pt x="163" y="367"/>
                  <a:pt x="167" y="368"/>
                </a:cubicBezTo>
                <a:lnTo>
                  <a:pt x="167" y="368"/>
                </a:lnTo>
                <a:cubicBezTo>
                  <a:pt x="163" y="365"/>
                  <a:pt x="159" y="361"/>
                  <a:pt x="155" y="357"/>
                </a:cubicBezTo>
                <a:cubicBezTo>
                  <a:pt x="151" y="353"/>
                  <a:pt x="147" y="349"/>
                  <a:pt x="143" y="345"/>
                </a:cubicBezTo>
                <a:lnTo>
                  <a:pt x="92" y="295"/>
                </a:lnTo>
                <a:cubicBezTo>
                  <a:pt x="92" y="294"/>
                  <a:pt x="92" y="294"/>
                  <a:pt x="92" y="293"/>
                </a:cubicBezTo>
                <a:cubicBezTo>
                  <a:pt x="92" y="293"/>
                  <a:pt x="92" y="292"/>
                  <a:pt x="92" y="292"/>
                </a:cubicBezTo>
                <a:cubicBezTo>
                  <a:pt x="92" y="291"/>
                  <a:pt x="93" y="290"/>
                  <a:pt x="94" y="289"/>
                </a:cubicBezTo>
                <a:cubicBezTo>
                  <a:pt x="94" y="288"/>
                  <a:pt x="95" y="287"/>
                  <a:pt x="96" y="286"/>
                </a:cubicBezTo>
                <a:cubicBezTo>
                  <a:pt x="98" y="285"/>
                  <a:pt x="99" y="284"/>
                  <a:pt x="100" y="283"/>
                </a:cubicBezTo>
                <a:cubicBezTo>
                  <a:pt x="100" y="283"/>
                  <a:pt x="101" y="282"/>
                  <a:pt x="102" y="282"/>
                </a:cubicBezTo>
                <a:cubicBezTo>
                  <a:pt x="103" y="282"/>
                  <a:pt x="103" y="282"/>
                  <a:pt x="104" y="282"/>
                </a:cubicBezTo>
                <a:cubicBezTo>
                  <a:pt x="104" y="282"/>
                  <a:pt x="105" y="282"/>
                  <a:pt x="105" y="282"/>
                </a:cubicBezTo>
                <a:lnTo>
                  <a:pt x="191" y="368"/>
                </a:lnTo>
                <a:close/>
                <a:moveTo>
                  <a:pt x="263" y="296"/>
                </a:moveTo>
                <a:cubicBezTo>
                  <a:pt x="263" y="297"/>
                  <a:pt x="264" y="298"/>
                  <a:pt x="265" y="298"/>
                </a:cubicBezTo>
                <a:cubicBezTo>
                  <a:pt x="265" y="299"/>
                  <a:pt x="266" y="300"/>
                  <a:pt x="266" y="301"/>
                </a:cubicBezTo>
                <a:cubicBezTo>
                  <a:pt x="266" y="301"/>
                  <a:pt x="266" y="302"/>
                  <a:pt x="266" y="302"/>
                </a:cubicBezTo>
                <a:cubicBezTo>
                  <a:pt x="266" y="303"/>
                  <a:pt x="266" y="303"/>
                  <a:pt x="265" y="304"/>
                </a:cubicBezTo>
                <a:lnTo>
                  <a:pt x="221" y="348"/>
                </a:lnTo>
                <a:cubicBezTo>
                  <a:pt x="219" y="349"/>
                  <a:pt x="218" y="350"/>
                  <a:pt x="216" y="350"/>
                </a:cubicBezTo>
                <a:cubicBezTo>
                  <a:pt x="215" y="350"/>
                  <a:pt x="213" y="350"/>
                  <a:pt x="211" y="348"/>
                </a:cubicBezTo>
                <a:lnTo>
                  <a:pt x="128" y="265"/>
                </a:lnTo>
                <a:cubicBezTo>
                  <a:pt x="126" y="263"/>
                  <a:pt x="125" y="261"/>
                  <a:pt x="126" y="260"/>
                </a:cubicBezTo>
                <a:cubicBezTo>
                  <a:pt x="126" y="258"/>
                  <a:pt x="127" y="256"/>
                  <a:pt x="128" y="255"/>
                </a:cubicBezTo>
                <a:lnTo>
                  <a:pt x="172" y="211"/>
                </a:lnTo>
                <a:cubicBezTo>
                  <a:pt x="172" y="211"/>
                  <a:pt x="173" y="211"/>
                  <a:pt x="173" y="210"/>
                </a:cubicBezTo>
                <a:cubicBezTo>
                  <a:pt x="174" y="210"/>
                  <a:pt x="174" y="210"/>
                  <a:pt x="175" y="211"/>
                </a:cubicBezTo>
                <a:cubicBezTo>
                  <a:pt x="175" y="211"/>
                  <a:pt x="176" y="211"/>
                  <a:pt x="177" y="212"/>
                </a:cubicBezTo>
                <a:cubicBezTo>
                  <a:pt x="178" y="212"/>
                  <a:pt x="178" y="213"/>
                  <a:pt x="179" y="214"/>
                </a:cubicBezTo>
                <a:cubicBezTo>
                  <a:pt x="180" y="215"/>
                  <a:pt x="181" y="216"/>
                  <a:pt x="181" y="216"/>
                </a:cubicBezTo>
                <a:cubicBezTo>
                  <a:pt x="182" y="217"/>
                  <a:pt x="182" y="218"/>
                  <a:pt x="183" y="218"/>
                </a:cubicBezTo>
                <a:cubicBezTo>
                  <a:pt x="183" y="219"/>
                  <a:pt x="183" y="220"/>
                  <a:pt x="183" y="220"/>
                </a:cubicBezTo>
                <a:cubicBezTo>
                  <a:pt x="183" y="221"/>
                  <a:pt x="182" y="221"/>
                  <a:pt x="182" y="221"/>
                </a:cubicBezTo>
                <a:lnTo>
                  <a:pt x="146" y="258"/>
                </a:lnTo>
                <a:lnTo>
                  <a:pt x="175" y="287"/>
                </a:lnTo>
                <a:lnTo>
                  <a:pt x="206" y="256"/>
                </a:lnTo>
                <a:cubicBezTo>
                  <a:pt x="206" y="255"/>
                  <a:pt x="207" y="255"/>
                  <a:pt x="207" y="255"/>
                </a:cubicBezTo>
                <a:cubicBezTo>
                  <a:pt x="208" y="255"/>
                  <a:pt x="208" y="255"/>
                  <a:pt x="209" y="255"/>
                </a:cubicBezTo>
                <a:cubicBezTo>
                  <a:pt x="210" y="255"/>
                  <a:pt x="210" y="256"/>
                  <a:pt x="211" y="256"/>
                </a:cubicBezTo>
                <a:cubicBezTo>
                  <a:pt x="212" y="257"/>
                  <a:pt x="213" y="258"/>
                  <a:pt x="214" y="259"/>
                </a:cubicBezTo>
                <a:cubicBezTo>
                  <a:pt x="214" y="259"/>
                  <a:pt x="215" y="260"/>
                  <a:pt x="216" y="261"/>
                </a:cubicBezTo>
                <a:cubicBezTo>
                  <a:pt x="216" y="262"/>
                  <a:pt x="217" y="262"/>
                  <a:pt x="217" y="263"/>
                </a:cubicBezTo>
                <a:cubicBezTo>
                  <a:pt x="217" y="263"/>
                  <a:pt x="217" y="264"/>
                  <a:pt x="217" y="264"/>
                </a:cubicBezTo>
                <a:cubicBezTo>
                  <a:pt x="217" y="265"/>
                  <a:pt x="216" y="265"/>
                  <a:pt x="216" y="266"/>
                </a:cubicBezTo>
                <a:lnTo>
                  <a:pt x="185" y="297"/>
                </a:lnTo>
                <a:lnTo>
                  <a:pt x="218" y="330"/>
                </a:lnTo>
                <a:lnTo>
                  <a:pt x="255" y="293"/>
                </a:lnTo>
                <a:cubicBezTo>
                  <a:pt x="255" y="293"/>
                  <a:pt x="256" y="293"/>
                  <a:pt x="256" y="293"/>
                </a:cubicBezTo>
                <a:cubicBezTo>
                  <a:pt x="257" y="292"/>
                  <a:pt x="257" y="293"/>
                  <a:pt x="258" y="293"/>
                </a:cubicBezTo>
                <a:cubicBezTo>
                  <a:pt x="259" y="293"/>
                  <a:pt x="259" y="293"/>
                  <a:pt x="260" y="294"/>
                </a:cubicBezTo>
                <a:cubicBezTo>
                  <a:pt x="261" y="294"/>
                  <a:pt x="262" y="295"/>
                  <a:pt x="263" y="296"/>
                </a:cubicBezTo>
                <a:close/>
                <a:moveTo>
                  <a:pt x="333" y="210"/>
                </a:moveTo>
                <a:cubicBezTo>
                  <a:pt x="334" y="211"/>
                  <a:pt x="334" y="211"/>
                  <a:pt x="335" y="212"/>
                </a:cubicBezTo>
                <a:cubicBezTo>
                  <a:pt x="335" y="212"/>
                  <a:pt x="336" y="213"/>
                  <a:pt x="336" y="214"/>
                </a:cubicBezTo>
                <a:cubicBezTo>
                  <a:pt x="336" y="214"/>
                  <a:pt x="336" y="215"/>
                  <a:pt x="337" y="215"/>
                </a:cubicBezTo>
                <a:cubicBezTo>
                  <a:pt x="337" y="216"/>
                  <a:pt x="337" y="216"/>
                  <a:pt x="337" y="217"/>
                </a:cubicBezTo>
                <a:cubicBezTo>
                  <a:pt x="337" y="218"/>
                  <a:pt x="337" y="220"/>
                  <a:pt x="336" y="223"/>
                </a:cubicBezTo>
                <a:cubicBezTo>
                  <a:pt x="335" y="225"/>
                  <a:pt x="335" y="228"/>
                  <a:pt x="333" y="231"/>
                </a:cubicBezTo>
                <a:cubicBezTo>
                  <a:pt x="332" y="234"/>
                  <a:pt x="330" y="238"/>
                  <a:pt x="328" y="241"/>
                </a:cubicBezTo>
                <a:cubicBezTo>
                  <a:pt x="325" y="245"/>
                  <a:pt x="323" y="249"/>
                  <a:pt x="319" y="252"/>
                </a:cubicBezTo>
                <a:cubicBezTo>
                  <a:pt x="313" y="258"/>
                  <a:pt x="307" y="263"/>
                  <a:pt x="300" y="265"/>
                </a:cubicBezTo>
                <a:cubicBezTo>
                  <a:pt x="293" y="268"/>
                  <a:pt x="286" y="269"/>
                  <a:pt x="278" y="269"/>
                </a:cubicBezTo>
                <a:cubicBezTo>
                  <a:pt x="271" y="268"/>
                  <a:pt x="264" y="266"/>
                  <a:pt x="256" y="262"/>
                </a:cubicBezTo>
                <a:cubicBezTo>
                  <a:pt x="248" y="258"/>
                  <a:pt x="241" y="253"/>
                  <a:pt x="233" y="245"/>
                </a:cubicBezTo>
                <a:cubicBezTo>
                  <a:pt x="226" y="237"/>
                  <a:pt x="220" y="230"/>
                  <a:pt x="216" y="221"/>
                </a:cubicBezTo>
                <a:cubicBezTo>
                  <a:pt x="212" y="213"/>
                  <a:pt x="209" y="206"/>
                  <a:pt x="209" y="198"/>
                </a:cubicBezTo>
                <a:cubicBezTo>
                  <a:pt x="208" y="190"/>
                  <a:pt x="209" y="183"/>
                  <a:pt x="212" y="175"/>
                </a:cubicBezTo>
                <a:cubicBezTo>
                  <a:pt x="215" y="168"/>
                  <a:pt x="219" y="161"/>
                  <a:pt x="225" y="155"/>
                </a:cubicBezTo>
                <a:cubicBezTo>
                  <a:pt x="228" y="153"/>
                  <a:pt x="231" y="150"/>
                  <a:pt x="234" y="148"/>
                </a:cubicBezTo>
                <a:cubicBezTo>
                  <a:pt x="237" y="146"/>
                  <a:pt x="240" y="145"/>
                  <a:pt x="243" y="143"/>
                </a:cubicBezTo>
                <a:cubicBezTo>
                  <a:pt x="246" y="142"/>
                  <a:pt x="248" y="141"/>
                  <a:pt x="251" y="140"/>
                </a:cubicBezTo>
                <a:cubicBezTo>
                  <a:pt x="254" y="139"/>
                  <a:pt x="256" y="139"/>
                  <a:pt x="257" y="139"/>
                </a:cubicBezTo>
                <a:cubicBezTo>
                  <a:pt x="258" y="139"/>
                  <a:pt x="259" y="139"/>
                  <a:pt x="260" y="139"/>
                </a:cubicBezTo>
                <a:cubicBezTo>
                  <a:pt x="260" y="139"/>
                  <a:pt x="261" y="140"/>
                  <a:pt x="262" y="140"/>
                </a:cubicBezTo>
                <a:cubicBezTo>
                  <a:pt x="262" y="140"/>
                  <a:pt x="263" y="141"/>
                  <a:pt x="263" y="141"/>
                </a:cubicBezTo>
                <a:cubicBezTo>
                  <a:pt x="264" y="142"/>
                  <a:pt x="265" y="143"/>
                  <a:pt x="266" y="143"/>
                </a:cubicBezTo>
                <a:cubicBezTo>
                  <a:pt x="267" y="144"/>
                  <a:pt x="267" y="145"/>
                  <a:pt x="268" y="146"/>
                </a:cubicBezTo>
                <a:cubicBezTo>
                  <a:pt x="269" y="147"/>
                  <a:pt x="269" y="148"/>
                  <a:pt x="269" y="148"/>
                </a:cubicBezTo>
                <a:cubicBezTo>
                  <a:pt x="270" y="149"/>
                  <a:pt x="270" y="149"/>
                  <a:pt x="270" y="150"/>
                </a:cubicBezTo>
                <a:cubicBezTo>
                  <a:pt x="270" y="150"/>
                  <a:pt x="269" y="151"/>
                  <a:pt x="269" y="151"/>
                </a:cubicBezTo>
                <a:cubicBezTo>
                  <a:pt x="268" y="152"/>
                  <a:pt x="267" y="152"/>
                  <a:pt x="265" y="153"/>
                </a:cubicBezTo>
                <a:cubicBezTo>
                  <a:pt x="263" y="153"/>
                  <a:pt x="260" y="153"/>
                  <a:pt x="257" y="154"/>
                </a:cubicBezTo>
                <a:cubicBezTo>
                  <a:pt x="254" y="155"/>
                  <a:pt x="251" y="156"/>
                  <a:pt x="247" y="158"/>
                </a:cubicBezTo>
                <a:cubicBezTo>
                  <a:pt x="243" y="160"/>
                  <a:pt x="240" y="163"/>
                  <a:pt x="236" y="166"/>
                </a:cubicBezTo>
                <a:cubicBezTo>
                  <a:pt x="232" y="171"/>
                  <a:pt x="229" y="175"/>
                  <a:pt x="227" y="180"/>
                </a:cubicBezTo>
                <a:cubicBezTo>
                  <a:pt x="225" y="185"/>
                  <a:pt x="225" y="191"/>
                  <a:pt x="226" y="196"/>
                </a:cubicBezTo>
                <a:cubicBezTo>
                  <a:pt x="226" y="202"/>
                  <a:pt x="228" y="208"/>
                  <a:pt x="232" y="213"/>
                </a:cubicBezTo>
                <a:cubicBezTo>
                  <a:pt x="235" y="219"/>
                  <a:pt x="240" y="225"/>
                  <a:pt x="246" y="231"/>
                </a:cubicBezTo>
                <a:cubicBezTo>
                  <a:pt x="251" y="237"/>
                  <a:pt x="257" y="242"/>
                  <a:pt x="263" y="245"/>
                </a:cubicBezTo>
                <a:cubicBezTo>
                  <a:pt x="269" y="248"/>
                  <a:pt x="275" y="250"/>
                  <a:pt x="280" y="251"/>
                </a:cubicBezTo>
                <a:cubicBezTo>
                  <a:pt x="285" y="252"/>
                  <a:pt x="291" y="251"/>
                  <a:pt x="296" y="249"/>
                </a:cubicBezTo>
                <a:cubicBezTo>
                  <a:pt x="301" y="247"/>
                  <a:pt x="305" y="244"/>
                  <a:pt x="310" y="240"/>
                </a:cubicBezTo>
                <a:cubicBezTo>
                  <a:pt x="313" y="236"/>
                  <a:pt x="316" y="232"/>
                  <a:pt x="318" y="228"/>
                </a:cubicBezTo>
                <a:cubicBezTo>
                  <a:pt x="320" y="225"/>
                  <a:pt x="321" y="221"/>
                  <a:pt x="322" y="218"/>
                </a:cubicBezTo>
                <a:cubicBezTo>
                  <a:pt x="323" y="215"/>
                  <a:pt x="323" y="213"/>
                  <a:pt x="324" y="210"/>
                </a:cubicBezTo>
                <a:cubicBezTo>
                  <a:pt x="324" y="208"/>
                  <a:pt x="325" y="207"/>
                  <a:pt x="325" y="206"/>
                </a:cubicBezTo>
                <a:cubicBezTo>
                  <a:pt x="326" y="206"/>
                  <a:pt x="326" y="206"/>
                  <a:pt x="326" y="206"/>
                </a:cubicBezTo>
                <a:cubicBezTo>
                  <a:pt x="327" y="205"/>
                  <a:pt x="327" y="206"/>
                  <a:pt x="328" y="206"/>
                </a:cubicBezTo>
                <a:cubicBezTo>
                  <a:pt x="328" y="206"/>
                  <a:pt x="329" y="206"/>
                  <a:pt x="330" y="207"/>
                </a:cubicBezTo>
                <a:cubicBezTo>
                  <a:pt x="331" y="208"/>
                  <a:pt x="332" y="209"/>
                  <a:pt x="333" y="210"/>
                </a:cubicBezTo>
                <a:close/>
                <a:moveTo>
                  <a:pt x="393" y="80"/>
                </a:moveTo>
                <a:cubicBezTo>
                  <a:pt x="401" y="88"/>
                  <a:pt x="407" y="96"/>
                  <a:pt x="411" y="103"/>
                </a:cubicBezTo>
                <a:cubicBezTo>
                  <a:pt x="415" y="111"/>
                  <a:pt x="418" y="119"/>
                  <a:pt x="418" y="127"/>
                </a:cubicBezTo>
                <a:cubicBezTo>
                  <a:pt x="419" y="134"/>
                  <a:pt x="418" y="142"/>
                  <a:pt x="415" y="150"/>
                </a:cubicBezTo>
                <a:cubicBezTo>
                  <a:pt x="412" y="157"/>
                  <a:pt x="407" y="165"/>
                  <a:pt x="400" y="172"/>
                </a:cubicBezTo>
                <a:cubicBezTo>
                  <a:pt x="393" y="179"/>
                  <a:pt x="386" y="184"/>
                  <a:pt x="379" y="187"/>
                </a:cubicBezTo>
                <a:cubicBezTo>
                  <a:pt x="371" y="190"/>
                  <a:pt x="364" y="191"/>
                  <a:pt x="357" y="190"/>
                </a:cubicBezTo>
                <a:cubicBezTo>
                  <a:pt x="350" y="190"/>
                  <a:pt x="342" y="187"/>
                  <a:pt x="335" y="183"/>
                </a:cubicBezTo>
                <a:cubicBezTo>
                  <a:pt x="327" y="179"/>
                  <a:pt x="319" y="173"/>
                  <a:pt x="312" y="165"/>
                </a:cubicBezTo>
                <a:cubicBezTo>
                  <a:pt x="305" y="158"/>
                  <a:pt x="299" y="150"/>
                  <a:pt x="295" y="142"/>
                </a:cubicBezTo>
                <a:cubicBezTo>
                  <a:pt x="290" y="135"/>
                  <a:pt x="288" y="127"/>
                  <a:pt x="287" y="119"/>
                </a:cubicBezTo>
                <a:cubicBezTo>
                  <a:pt x="287" y="111"/>
                  <a:pt x="288" y="104"/>
                  <a:pt x="291" y="96"/>
                </a:cubicBezTo>
                <a:cubicBezTo>
                  <a:pt x="294" y="89"/>
                  <a:pt x="299" y="81"/>
                  <a:pt x="306" y="74"/>
                </a:cubicBezTo>
                <a:cubicBezTo>
                  <a:pt x="313" y="67"/>
                  <a:pt x="320" y="62"/>
                  <a:pt x="327" y="59"/>
                </a:cubicBezTo>
                <a:cubicBezTo>
                  <a:pt x="334" y="56"/>
                  <a:pt x="341" y="55"/>
                  <a:pt x="349" y="56"/>
                </a:cubicBezTo>
                <a:cubicBezTo>
                  <a:pt x="356" y="56"/>
                  <a:pt x="363" y="59"/>
                  <a:pt x="371" y="63"/>
                </a:cubicBezTo>
                <a:cubicBezTo>
                  <a:pt x="378" y="67"/>
                  <a:pt x="386" y="73"/>
                  <a:pt x="393" y="80"/>
                </a:cubicBezTo>
                <a:close/>
                <a:moveTo>
                  <a:pt x="381" y="94"/>
                </a:moveTo>
                <a:cubicBezTo>
                  <a:pt x="376" y="89"/>
                  <a:pt x="371" y="85"/>
                  <a:pt x="365" y="81"/>
                </a:cubicBezTo>
                <a:cubicBezTo>
                  <a:pt x="360" y="77"/>
                  <a:pt x="354" y="75"/>
                  <a:pt x="349" y="74"/>
                </a:cubicBezTo>
                <a:cubicBezTo>
                  <a:pt x="343" y="73"/>
                  <a:pt x="338" y="73"/>
                  <a:pt x="332" y="75"/>
                </a:cubicBezTo>
                <a:cubicBezTo>
                  <a:pt x="327" y="77"/>
                  <a:pt x="321" y="80"/>
                  <a:pt x="316" y="85"/>
                </a:cubicBezTo>
                <a:cubicBezTo>
                  <a:pt x="310" y="91"/>
                  <a:pt x="307" y="96"/>
                  <a:pt x="305" y="102"/>
                </a:cubicBezTo>
                <a:cubicBezTo>
                  <a:pt x="304" y="108"/>
                  <a:pt x="303" y="113"/>
                  <a:pt x="305" y="119"/>
                </a:cubicBezTo>
                <a:cubicBezTo>
                  <a:pt x="306" y="125"/>
                  <a:pt x="308" y="130"/>
                  <a:pt x="311" y="136"/>
                </a:cubicBezTo>
                <a:cubicBezTo>
                  <a:pt x="315" y="141"/>
                  <a:pt x="319" y="146"/>
                  <a:pt x="324" y="151"/>
                </a:cubicBezTo>
                <a:cubicBezTo>
                  <a:pt x="330" y="157"/>
                  <a:pt x="335" y="161"/>
                  <a:pt x="340" y="165"/>
                </a:cubicBezTo>
                <a:cubicBezTo>
                  <a:pt x="346" y="168"/>
                  <a:pt x="351" y="171"/>
                  <a:pt x="357" y="172"/>
                </a:cubicBezTo>
                <a:cubicBezTo>
                  <a:pt x="362" y="173"/>
                  <a:pt x="368" y="173"/>
                  <a:pt x="373" y="171"/>
                </a:cubicBezTo>
                <a:cubicBezTo>
                  <a:pt x="379" y="169"/>
                  <a:pt x="384" y="166"/>
                  <a:pt x="390" y="160"/>
                </a:cubicBezTo>
                <a:cubicBezTo>
                  <a:pt x="395" y="155"/>
                  <a:pt x="399" y="149"/>
                  <a:pt x="400" y="144"/>
                </a:cubicBezTo>
                <a:cubicBezTo>
                  <a:pt x="402" y="138"/>
                  <a:pt x="402" y="132"/>
                  <a:pt x="401" y="127"/>
                </a:cubicBezTo>
                <a:cubicBezTo>
                  <a:pt x="400" y="121"/>
                  <a:pt x="398" y="115"/>
                  <a:pt x="394" y="110"/>
                </a:cubicBezTo>
                <a:cubicBezTo>
                  <a:pt x="390" y="105"/>
                  <a:pt x="386" y="99"/>
                  <a:pt x="381" y="94"/>
                </a:cubicBezTo>
                <a:close/>
                <a:moveTo>
                  <a:pt x="508" y="50"/>
                </a:moveTo>
                <a:cubicBezTo>
                  <a:pt x="509" y="51"/>
                  <a:pt x="509" y="52"/>
                  <a:pt x="510" y="53"/>
                </a:cubicBezTo>
                <a:cubicBezTo>
                  <a:pt x="510" y="54"/>
                  <a:pt x="511" y="54"/>
                  <a:pt x="511" y="55"/>
                </a:cubicBezTo>
                <a:cubicBezTo>
                  <a:pt x="511" y="56"/>
                  <a:pt x="511" y="56"/>
                  <a:pt x="511" y="57"/>
                </a:cubicBezTo>
                <a:cubicBezTo>
                  <a:pt x="511" y="57"/>
                  <a:pt x="511" y="58"/>
                  <a:pt x="511" y="58"/>
                </a:cubicBezTo>
                <a:lnTo>
                  <a:pt x="469" y="99"/>
                </a:lnTo>
                <a:cubicBezTo>
                  <a:pt x="468" y="100"/>
                  <a:pt x="467" y="101"/>
                  <a:pt x="465" y="101"/>
                </a:cubicBezTo>
                <a:cubicBezTo>
                  <a:pt x="463" y="102"/>
                  <a:pt x="462" y="101"/>
                  <a:pt x="460" y="99"/>
                </a:cubicBezTo>
                <a:lnTo>
                  <a:pt x="374" y="13"/>
                </a:lnTo>
                <a:cubicBezTo>
                  <a:pt x="373" y="12"/>
                  <a:pt x="373" y="12"/>
                  <a:pt x="373" y="12"/>
                </a:cubicBezTo>
                <a:cubicBezTo>
                  <a:pt x="373" y="11"/>
                  <a:pt x="373" y="11"/>
                  <a:pt x="373" y="10"/>
                </a:cubicBezTo>
                <a:cubicBezTo>
                  <a:pt x="374" y="9"/>
                  <a:pt x="374" y="8"/>
                  <a:pt x="375" y="8"/>
                </a:cubicBezTo>
                <a:cubicBezTo>
                  <a:pt x="376" y="7"/>
                  <a:pt x="377" y="6"/>
                  <a:pt x="378" y="4"/>
                </a:cubicBezTo>
                <a:cubicBezTo>
                  <a:pt x="379" y="3"/>
                  <a:pt x="380" y="2"/>
                  <a:pt x="381" y="2"/>
                </a:cubicBezTo>
                <a:cubicBezTo>
                  <a:pt x="382" y="1"/>
                  <a:pt x="383" y="0"/>
                  <a:pt x="383" y="0"/>
                </a:cubicBezTo>
                <a:cubicBezTo>
                  <a:pt x="384" y="0"/>
                  <a:pt x="384" y="0"/>
                  <a:pt x="385" y="0"/>
                </a:cubicBezTo>
                <a:cubicBezTo>
                  <a:pt x="385" y="0"/>
                  <a:pt x="386" y="0"/>
                  <a:pt x="386" y="1"/>
                </a:cubicBezTo>
                <a:lnTo>
                  <a:pt x="467" y="81"/>
                </a:lnTo>
                <a:lnTo>
                  <a:pt x="500" y="48"/>
                </a:lnTo>
                <a:cubicBezTo>
                  <a:pt x="500" y="47"/>
                  <a:pt x="501" y="47"/>
                  <a:pt x="501" y="47"/>
                </a:cubicBezTo>
                <a:cubicBezTo>
                  <a:pt x="502" y="47"/>
                  <a:pt x="502" y="47"/>
                  <a:pt x="503" y="47"/>
                </a:cubicBezTo>
                <a:cubicBezTo>
                  <a:pt x="504" y="47"/>
                  <a:pt x="504" y="47"/>
                  <a:pt x="505" y="48"/>
                </a:cubicBezTo>
                <a:cubicBezTo>
                  <a:pt x="506" y="49"/>
                  <a:pt x="507" y="49"/>
                  <a:pt x="508" y="5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68" name="Freeform 144"/>
          <p:cNvSpPr>
            <a:spLocks noEditPoints="1"/>
          </p:cNvSpPr>
          <p:nvPr/>
        </p:nvSpPr>
        <p:spPr bwMode="auto">
          <a:xfrm>
            <a:off x="7361892" y="5159076"/>
            <a:ext cx="385217" cy="409570"/>
          </a:xfrm>
          <a:custGeom>
            <a:avLst/>
            <a:gdLst/>
            <a:ahLst/>
            <a:cxnLst>
              <a:cxn ang="0">
                <a:pos x="101" y="567"/>
              </a:cxn>
              <a:cxn ang="0">
                <a:pos x="91" y="575"/>
              </a:cxn>
              <a:cxn ang="0">
                <a:pos x="0" y="482"/>
              </a:cxn>
              <a:cxn ang="0">
                <a:pos x="10" y="472"/>
              </a:cxn>
              <a:cxn ang="0">
                <a:pos x="191" y="467"/>
              </a:cxn>
              <a:cxn ang="0">
                <a:pos x="190" y="477"/>
              </a:cxn>
              <a:cxn ang="0">
                <a:pos x="173" y="486"/>
              </a:cxn>
              <a:cxn ang="0">
                <a:pos x="58" y="451"/>
              </a:cxn>
              <a:cxn ang="0">
                <a:pos x="136" y="528"/>
              </a:cxn>
              <a:cxn ang="0">
                <a:pos x="132" y="536"/>
              </a:cxn>
              <a:cxn ang="0">
                <a:pos x="124" y="540"/>
              </a:cxn>
              <a:cxn ang="0">
                <a:pos x="44" y="438"/>
              </a:cxn>
              <a:cxn ang="0">
                <a:pos x="62" y="435"/>
              </a:cxn>
              <a:cxn ang="0">
                <a:pos x="157" y="464"/>
              </a:cxn>
              <a:cxn ang="0">
                <a:pos x="143" y="444"/>
              </a:cxn>
              <a:cxn ang="0">
                <a:pos x="93" y="388"/>
              </a:cxn>
              <a:cxn ang="0">
                <a:pos x="104" y="380"/>
              </a:cxn>
              <a:cxn ang="0">
                <a:pos x="179" y="318"/>
              </a:cxn>
              <a:cxn ang="0">
                <a:pos x="146" y="357"/>
              </a:cxn>
              <a:cxn ang="0">
                <a:pos x="212" y="355"/>
              </a:cxn>
              <a:cxn ang="0">
                <a:pos x="220" y="363"/>
              </a:cxn>
              <a:cxn ang="0">
                <a:pos x="226" y="437"/>
              </a:cxn>
              <a:cxn ang="0">
                <a:pos x="222" y="446"/>
              </a:cxn>
              <a:cxn ang="0">
                <a:pos x="214" y="450"/>
              </a:cxn>
              <a:cxn ang="0">
                <a:pos x="169" y="312"/>
              </a:cxn>
              <a:cxn ang="0">
                <a:pos x="177" y="315"/>
              </a:cxn>
              <a:cxn ang="0">
                <a:pos x="336" y="328"/>
              </a:cxn>
              <a:cxn ang="0">
                <a:pos x="255" y="361"/>
              </a:cxn>
              <a:cxn ang="0">
                <a:pos x="212" y="274"/>
              </a:cxn>
              <a:cxn ang="0">
                <a:pos x="292" y="241"/>
              </a:cxn>
              <a:cxn ang="0">
                <a:pos x="269" y="252"/>
              </a:cxn>
              <a:cxn ang="0">
                <a:pos x="225" y="297"/>
              </a:cxn>
              <a:cxn ang="0">
                <a:pos x="278" y="350"/>
              </a:cxn>
              <a:cxn ang="0">
                <a:pos x="322" y="305"/>
              </a:cxn>
              <a:cxn ang="0">
                <a:pos x="358" y="138"/>
              </a:cxn>
              <a:cxn ang="0">
                <a:pos x="333" y="170"/>
              </a:cxn>
              <a:cxn ang="0">
                <a:pos x="412" y="256"/>
              </a:cxn>
              <a:cxn ang="0">
                <a:pos x="402" y="263"/>
              </a:cxn>
              <a:cxn ang="0">
                <a:pos x="293" y="209"/>
              </a:cxn>
              <a:cxn ang="0">
                <a:pos x="284" y="203"/>
              </a:cxn>
              <a:cxn ang="0">
                <a:pos x="348" y="133"/>
              </a:cxn>
              <a:cxn ang="0">
                <a:pos x="356" y="136"/>
              </a:cxn>
              <a:cxn ang="0">
                <a:pos x="503" y="163"/>
              </a:cxn>
              <a:cxn ang="0">
                <a:pos x="448" y="209"/>
              </a:cxn>
              <a:cxn ang="0">
                <a:pos x="409" y="72"/>
              </a:cxn>
              <a:cxn ang="0">
                <a:pos x="417" y="75"/>
              </a:cxn>
              <a:cxn ang="0">
                <a:pos x="419" y="83"/>
              </a:cxn>
              <a:cxn ang="0">
                <a:pos x="445" y="116"/>
              </a:cxn>
              <a:cxn ang="0">
                <a:pos x="453" y="122"/>
              </a:cxn>
              <a:cxn ang="0">
                <a:pos x="422" y="158"/>
              </a:cxn>
              <a:cxn ang="0">
                <a:pos x="495" y="154"/>
              </a:cxn>
              <a:cxn ang="0">
                <a:pos x="572" y="73"/>
              </a:cxn>
              <a:cxn ang="0">
                <a:pos x="574" y="84"/>
              </a:cxn>
              <a:cxn ang="0">
                <a:pos x="537" y="126"/>
              </a:cxn>
              <a:cxn ang="0">
                <a:pos x="453" y="83"/>
              </a:cxn>
              <a:cxn ang="0">
                <a:pos x="471" y="9"/>
              </a:cxn>
              <a:cxn ang="0">
                <a:pos x="497" y="0"/>
              </a:cxn>
              <a:cxn ang="0">
                <a:pos x="506" y="7"/>
              </a:cxn>
              <a:cxn ang="0">
                <a:pos x="502" y="14"/>
              </a:cxn>
              <a:cxn ang="0">
                <a:pos x="464" y="41"/>
              </a:cxn>
              <a:cxn ang="0">
                <a:pos x="501" y="106"/>
              </a:cxn>
              <a:cxn ang="0">
                <a:pos x="556" y="90"/>
              </a:cxn>
              <a:cxn ang="0">
                <a:pos x="564" y="67"/>
              </a:cxn>
            </a:cxnLst>
            <a:rect l="0" t="0" r="r" b="b"/>
            <a:pathLst>
              <a:path w="574" h="575">
                <a:moveTo>
                  <a:pt x="102" y="562"/>
                </a:moveTo>
                <a:cubicBezTo>
                  <a:pt x="102" y="562"/>
                  <a:pt x="103" y="563"/>
                  <a:pt x="103" y="563"/>
                </a:cubicBezTo>
                <a:cubicBezTo>
                  <a:pt x="103" y="564"/>
                  <a:pt x="103" y="564"/>
                  <a:pt x="102" y="565"/>
                </a:cubicBezTo>
                <a:cubicBezTo>
                  <a:pt x="102" y="565"/>
                  <a:pt x="102" y="566"/>
                  <a:pt x="101" y="567"/>
                </a:cubicBezTo>
                <a:cubicBezTo>
                  <a:pt x="100" y="568"/>
                  <a:pt x="99" y="569"/>
                  <a:pt x="98" y="570"/>
                </a:cubicBezTo>
                <a:cubicBezTo>
                  <a:pt x="97" y="571"/>
                  <a:pt x="96" y="572"/>
                  <a:pt x="95" y="573"/>
                </a:cubicBezTo>
                <a:cubicBezTo>
                  <a:pt x="94" y="574"/>
                  <a:pt x="93" y="574"/>
                  <a:pt x="93" y="574"/>
                </a:cubicBezTo>
                <a:cubicBezTo>
                  <a:pt x="92" y="575"/>
                  <a:pt x="91" y="575"/>
                  <a:pt x="91" y="575"/>
                </a:cubicBezTo>
                <a:cubicBezTo>
                  <a:pt x="90" y="575"/>
                  <a:pt x="90" y="574"/>
                  <a:pt x="90" y="574"/>
                </a:cubicBezTo>
                <a:lnTo>
                  <a:pt x="0" y="485"/>
                </a:lnTo>
                <a:cubicBezTo>
                  <a:pt x="0" y="485"/>
                  <a:pt x="0" y="484"/>
                  <a:pt x="0" y="484"/>
                </a:cubicBezTo>
                <a:cubicBezTo>
                  <a:pt x="0" y="483"/>
                  <a:pt x="0" y="482"/>
                  <a:pt x="0" y="482"/>
                </a:cubicBezTo>
                <a:cubicBezTo>
                  <a:pt x="0" y="481"/>
                  <a:pt x="1" y="480"/>
                  <a:pt x="2" y="479"/>
                </a:cubicBezTo>
                <a:cubicBezTo>
                  <a:pt x="2" y="479"/>
                  <a:pt x="3" y="478"/>
                  <a:pt x="4" y="476"/>
                </a:cubicBezTo>
                <a:cubicBezTo>
                  <a:pt x="5" y="475"/>
                  <a:pt x="6" y="474"/>
                  <a:pt x="7" y="474"/>
                </a:cubicBezTo>
                <a:cubicBezTo>
                  <a:pt x="8" y="473"/>
                  <a:pt x="9" y="472"/>
                  <a:pt x="10" y="472"/>
                </a:cubicBezTo>
                <a:cubicBezTo>
                  <a:pt x="10" y="472"/>
                  <a:pt x="11" y="472"/>
                  <a:pt x="11" y="472"/>
                </a:cubicBezTo>
                <a:cubicBezTo>
                  <a:pt x="12" y="472"/>
                  <a:pt x="12" y="472"/>
                  <a:pt x="13" y="473"/>
                </a:cubicBezTo>
                <a:lnTo>
                  <a:pt x="102" y="562"/>
                </a:lnTo>
                <a:close/>
                <a:moveTo>
                  <a:pt x="191" y="467"/>
                </a:moveTo>
                <a:cubicBezTo>
                  <a:pt x="191" y="468"/>
                  <a:pt x="192" y="469"/>
                  <a:pt x="192" y="470"/>
                </a:cubicBezTo>
                <a:cubicBezTo>
                  <a:pt x="193" y="471"/>
                  <a:pt x="193" y="472"/>
                  <a:pt x="193" y="473"/>
                </a:cubicBezTo>
                <a:cubicBezTo>
                  <a:pt x="193" y="473"/>
                  <a:pt x="192" y="474"/>
                  <a:pt x="192" y="475"/>
                </a:cubicBezTo>
                <a:cubicBezTo>
                  <a:pt x="192" y="476"/>
                  <a:pt x="191" y="477"/>
                  <a:pt x="190" y="477"/>
                </a:cubicBezTo>
                <a:lnTo>
                  <a:pt x="186" y="482"/>
                </a:lnTo>
                <a:cubicBezTo>
                  <a:pt x="185" y="483"/>
                  <a:pt x="184" y="484"/>
                  <a:pt x="183" y="484"/>
                </a:cubicBezTo>
                <a:cubicBezTo>
                  <a:pt x="181" y="485"/>
                  <a:pt x="180" y="486"/>
                  <a:pt x="178" y="486"/>
                </a:cubicBezTo>
                <a:cubicBezTo>
                  <a:pt x="177" y="486"/>
                  <a:pt x="175" y="486"/>
                  <a:pt x="173" y="486"/>
                </a:cubicBezTo>
                <a:cubicBezTo>
                  <a:pt x="171" y="485"/>
                  <a:pt x="168" y="485"/>
                  <a:pt x="166" y="484"/>
                </a:cubicBezTo>
                <a:lnTo>
                  <a:pt x="84" y="459"/>
                </a:lnTo>
                <a:cubicBezTo>
                  <a:pt x="80" y="458"/>
                  <a:pt x="76" y="457"/>
                  <a:pt x="71" y="455"/>
                </a:cubicBezTo>
                <a:cubicBezTo>
                  <a:pt x="67" y="454"/>
                  <a:pt x="62" y="452"/>
                  <a:pt x="58" y="451"/>
                </a:cubicBezTo>
                <a:lnTo>
                  <a:pt x="58" y="451"/>
                </a:lnTo>
                <a:cubicBezTo>
                  <a:pt x="62" y="454"/>
                  <a:pt x="65" y="458"/>
                  <a:pt x="69" y="461"/>
                </a:cubicBezTo>
                <a:cubicBezTo>
                  <a:pt x="73" y="465"/>
                  <a:pt x="76" y="468"/>
                  <a:pt x="80" y="472"/>
                </a:cubicBezTo>
                <a:lnTo>
                  <a:pt x="136" y="528"/>
                </a:lnTo>
                <a:cubicBezTo>
                  <a:pt x="136" y="528"/>
                  <a:pt x="136" y="529"/>
                  <a:pt x="137" y="529"/>
                </a:cubicBezTo>
                <a:cubicBezTo>
                  <a:pt x="137" y="530"/>
                  <a:pt x="137" y="530"/>
                  <a:pt x="136" y="531"/>
                </a:cubicBezTo>
                <a:cubicBezTo>
                  <a:pt x="136" y="531"/>
                  <a:pt x="135" y="532"/>
                  <a:pt x="135" y="533"/>
                </a:cubicBezTo>
                <a:cubicBezTo>
                  <a:pt x="134" y="534"/>
                  <a:pt x="133" y="535"/>
                  <a:pt x="132" y="536"/>
                </a:cubicBezTo>
                <a:cubicBezTo>
                  <a:pt x="131" y="538"/>
                  <a:pt x="130" y="538"/>
                  <a:pt x="129" y="539"/>
                </a:cubicBezTo>
                <a:cubicBezTo>
                  <a:pt x="128" y="540"/>
                  <a:pt x="127" y="540"/>
                  <a:pt x="126" y="541"/>
                </a:cubicBezTo>
                <a:cubicBezTo>
                  <a:pt x="126" y="541"/>
                  <a:pt x="125" y="541"/>
                  <a:pt x="125" y="541"/>
                </a:cubicBezTo>
                <a:cubicBezTo>
                  <a:pt x="124" y="541"/>
                  <a:pt x="124" y="540"/>
                  <a:pt x="124" y="540"/>
                </a:cubicBezTo>
                <a:lnTo>
                  <a:pt x="38" y="454"/>
                </a:lnTo>
                <a:cubicBezTo>
                  <a:pt x="36" y="452"/>
                  <a:pt x="35" y="451"/>
                  <a:pt x="35" y="449"/>
                </a:cubicBezTo>
                <a:cubicBezTo>
                  <a:pt x="36" y="447"/>
                  <a:pt x="36" y="445"/>
                  <a:pt x="38" y="444"/>
                </a:cubicBezTo>
                <a:lnTo>
                  <a:pt x="44" y="438"/>
                </a:lnTo>
                <a:cubicBezTo>
                  <a:pt x="45" y="436"/>
                  <a:pt x="46" y="435"/>
                  <a:pt x="48" y="435"/>
                </a:cubicBezTo>
                <a:cubicBezTo>
                  <a:pt x="49" y="434"/>
                  <a:pt x="50" y="433"/>
                  <a:pt x="51" y="433"/>
                </a:cubicBezTo>
                <a:cubicBezTo>
                  <a:pt x="53" y="433"/>
                  <a:pt x="54" y="433"/>
                  <a:pt x="56" y="433"/>
                </a:cubicBezTo>
                <a:cubicBezTo>
                  <a:pt x="58" y="434"/>
                  <a:pt x="60" y="434"/>
                  <a:pt x="62" y="435"/>
                </a:cubicBezTo>
                <a:lnTo>
                  <a:pt x="125" y="454"/>
                </a:lnTo>
                <a:cubicBezTo>
                  <a:pt x="128" y="455"/>
                  <a:pt x="132" y="456"/>
                  <a:pt x="136" y="457"/>
                </a:cubicBezTo>
                <a:cubicBezTo>
                  <a:pt x="139" y="458"/>
                  <a:pt x="143" y="459"/>
                  <a:pt x="146" y="460"/>
                </a:cubicBezTo>
                <a:cubicBezTo>
                  <a:pt x="150" y="462"/>
                  <a:pt x="153" y="463"/>
                  <a:pt x="157" y="464"/>
                </a:cubicBezTo>
                <a:cubicBezTo>
                  <a:pt x="160" y="465"/>
                  <a:pt x="163" y="466"/>
                  <a:pt x="167" y="467"/>
                </a:cubicBezTo>
                <a:lnTo>
                  <a:pt x="167" y="467"/>
                </a:lnTo>
                <a:cubicBezTo>
                  <a:pt x="163" y="463"/>
                  <a:pt x="159" y="460"/>
                  <a:pt x="155" y="455"/>
                </a:cubicBezTo>
                <a:cubicBezTo>
                  <a:pt x="151" y="451"/>
                  <a:pt x="147" y="447"/>
                  <a:pt x="143" y="444"/>
                </a:cubicBezTo>
                <a:lnTo>
                  <a:pt x="92" y="393"/>
                </a:lnTo>
                <a:cubicBezTo>
                  <a:pt x="92" y="393"/>
                  <a:pt x="92" y="393"/>
                  <a:pt x="92" y="392"/>
                </a:cubicBezTo>
                <a:cubicBezTo>
                  <a:pt x="92" y="392"/>
                  <a:pt x="92" y="391"/>
                  <a:pt x="92" y="390"/>
                </a:cubicBezTo>
                <a:cubicBezTo>
                  <a:pt x="92" y="390"/>
                  <a:pt x="93" y="389"/>
                  <a:pt x="93" y="388"/>
                </a:cubicBezTo>
                <a:cubicBezTo>
                  <a:pt x="94" y="387"/>
                  <a:pt x="95" y="386"/>
                  <a:pt x="96" y="385"/>
                </a:cubicBezTo>
                <a:cubicBezTo>
                  <a:pt x="98" y="384"/>
                  <a:pt x="99" y="383"/>
                  <a:pt x="99" y="382"/>
                </a:cubicBezTo>
                <a:cubicBezTo>
                  <a:pt x="100" y="381"/>
                  <a:pt x="101" y="381"/>
                  <a:pt x="102" y="381"/>
                </a:cubicBezTo>
                <a:cubicBezTo>
                  <a:pt x="102" y="380"/>
                  <a:pt x="103" y="380"/>
                  <a:pt x="104" y="380"/>
                </a:cubicBezTo>
                <a:cubicBezTo>
                  <a:pt x="104" y="380"/>
                  <a:pt x="104" y="381"/>
                  <a:pt x="105" y="381"/>
                </a:cubicBezTo>
                <a:lnTo>
                  <a:pt x="191" y="467"/>
                </a:lnTo>
                <a:close/>
                <a:moveTo>
                  <a:pt x="177" y="315"/>
                </a:moveTo>
                <a:cubicBezTo>
                  <a:pt x="178" y="316"/>
                  <a:pt x="179" y="317"/>
                  <a:pt x="179" y="318"/>
                </a:cubicBezTo>
                <a:cubicBezTo>
                  <a:pt x="180" y="318"/>
                  <a:pt x="180" y="319"/>
                  <a:pt x="180" y="320"/>
                </a:cubicBezTo>
                <a:cubicBezTo>
                  <a:pt x="181" y="320"/>
                  <a:pt x="181" y="321"/>
                  <a:pt x="181" y="321"/>
                </a:cubicBezTo>
                <a:cubicBezTo>
                  <a:pt x="180" y="322"/>
                  <a:pt x="180" y="322"/>
                  <a:pt x="180" y="323"/>
                </a:cubicBezTo>
                <a:lnTo>
                  <a:pt x="146" y="357"/>
                </a:lnTo>
                <a:lnTo>
                  <a:pt x="177" y="388"/>
                </a:lnTo>
                <a:lnTo>
                  <a:pt x="210" y="356"/>
                </a:lnTo>
                <a:cubicBezTo>
                  <a:pt x="210" y="356"/>
                  <a:pt x="210" y="356"/>
                  <a:pt x="211" y="355"/>
                </a:cubicBezTo>
                <a:cubicBezTo>
                  <a:pt x="211" y="355"/>
                  <a:pt x="212" y="355"/>
                  <a:pt x="212" y="355"/>
                </a:cubicBezTo>
                <a:cubicBezTo>
                  <a:pt x="213" y="356"/>
                  <a:pt x="214" y="356"/>
                  <a:pt x="214" y="356"/>
                </a:cubicBezTo>
                <a:cubicBezTo>
                  <a:pt x="215" y="357"/>
                  <a:pt x="216" y="358"/>
                  <a:pt x="217" y="359"/>
                </a:cubicBezTo>
                <a:cubicBezTo>
                  <a:pt x="218" y="360"/>
                  <a:pt x="219" y="361"/>
                  <a:pt x="219" y="361"/>
                </a:cubicBezTo>
                <a:cubicBezTo>
                  <a:pt x="220" y="362"/>
                  <a:pt x="220" y="363"/>
                  <a:pt x="220" y="363"/>
                </a:cubicBezTo>
                <a:cubicBezTo>
                  <a:pt x="221" y="364"/>
                  <a:pt x="221" y="365"/>
                  <a:pt x="220" y="365"/>
                </a:cubicBezTo>
                <a:cubicBezTo>
                  <a:pt x="220" y="366"/>
                  <a:pt x="220" y="366"/>
                  <a:pt x="220" y="366"/>
                </a:cubicBezTo>
                <a:lnTo>
                  <a:pt x="188" y="399"/>
                </a:lnTo>
                <a:lnTo>
                  <a:pt x="226" y="437"/>
                </a:lnTo>
                <a:cubicBezTo>
                  <a:pt x="227" y="438"/>
                  <a:pt x="227" y="438"/>
                  <a:pt x="227" y="439"/>
                </a:cubicBezTo>
                <a:cubicBezTo>
                  <a:pt x="227" y="439"/>
                  <a:pt x="227" y="440"/>
                  <a:pt x="227" y="440"/>
                </a:cubicBezTo>
                <a:cubicBezTo>
                  <a:pt x="226" y="441"/>
                  <a:pt x="226" y="442"/>
                  <a:pt x="225" y="443"/>
                </a:cubicBezTo>
                <a:cubicBezTo>
                  <a:pt x="225" y="443"/>
                  <a:pt x="224" y="445"/>
                  <a:pt x="222" y="446"/>
                </a:cubicBezTo>
                <a:cubicBezTo>
                  <a:pt x="221" y="447"/>
                  <a:pt x="220" y="448"/>
                  <a:pt x="219" y="449"/>
                </a:cubicBezTo>
                <a:cubicBezTo>
                  <a:pt x="218" y="449"/>
                  <a:pt x="218" y="450"/>
                  <a:pt x="217" y="450"/>
                </a:cubicBezTo>
                <a:cubicBezTo>
                  <a:pt x="216" y="450"/>
                  <a:pt x="216" y="450"/>
                  <a:pt x="215" y="450"/>
                </a:cubicBezTo>
                <a:cubicBezTo>
                  <a:pt x="215" y="450"/>
                  <a:pt x="214" y="450"/>
                  <a:pt x="214" y="450"/>
                </a:cubicBezTo>
                <a:lnTo>
                  <a:pt x="128" y="364"/>
                </a:lnTo>
                <a:cubicBezTo>
                  <a:pt x="126" y="362"/>
                  <a:pt x="125" y="360"/>
                  <a:pt x="126" y="358"/>
                </a:cubicBezTo>
                <a:cubicBezTo>
                  <a:pt x="126" y="356"/>
                  <a:pt x="126" y="355"/>
                  <a:pt x="128" y="354"/>
                </a:cubicBezTo>
                <a:lnTo>
                  <a:pt x="169" y="312"/>
                </a:lnTo>
                <a:cubicBezTo>
                  <a:pt x="170" y="312"/>
                  <a:pt x="170" y="312"/>
                  <a:pt x="171" y="312"/>
                </a:cubicBezTo>
                <a:cubicBezTo>
                  <a:pt x="171" y="311"/>
                  <a:pt x="172" y="311"/>
                  <a:pt x="172" y="312"/>
                </a:cubicBezTo>
                <a:cubicBezTo>
                  <a:pt x="173" y="312"/>
                  <a:pt x="174" y="312"/>
                  <a:pt x="175" y="313"/>
                </a:cubicBezTo>
                <a:cubicBezTo>
                  <a:pt x="175" y="313"/>
                  <a:pt x="176" y="314"/>
                  <a:pt x="177" y="315"/>
                </a:cubicBezTo>
                <a:close/>
                <a:moveTo>
                  <a:pt x="314" y="258"/>
                </a:moveTo>
                <a:cubicBezTo>
                  <a:pt x="322" y="266"/>
                  <a:pt x="327" y="273"/>
                  <a:pt x="332" y="281"/>
                </a:cubicBezTo>
                <a:cubicBezTo>
                  <a:pt x="336" y="289"/>
                  <a:pt x="338" y="297"/>
                  <a:pt x="339" y="305"/>
                </a:cubicBezTo>
                <a:cubicBezTo>
                  <a:pt x="340" y="312"/>
                  <a:pt x="339" y="320"/>
                  <a:pt x="336" y="328"/>
                </a:cubicBezTo>
                <a:cubicBezTo>
                  <a:pt x="333" y="335"/>
                  <a:pt x="328" y="343"/>
                  <a:pt x="321" y="350"/>
                </a:cubicBezTo>
                <a:cubicBezTo>
                  <a:pt x="314" y="357"/>
                  <a:pt x="306" y="362"/>
                  <a:pt x="299" y="365"/>
                </a:cubicBezTo>
                <a:cubicBezTo>
                  <a:pt x="292" y="368"/>
                  <a:pt x="285" y="369"/>
                  <a:pt x="278" y="368"/>
                </a:cubicBezTo>
                <a:cubicBezTo>
                  <a:pt x="270" y="368"/>
                  <a:pt x="263" y="365"/>
                  <a:pt x="255" y="361"/>
                </a:cubicBezTo>
                <a:cubicBezTo>
                  <a:pt x="248" y="357"/>
                  <a:pt x="240" y="351"/>
                  <a:pt x="233" y="343"/>
                </a:cubicBezTo>
                <a:cubicBezTo>
                  <a:pt x="225" y="336"/>
                  <a:pt x="219" y="328"/>
                  <a:pt x="215" y="320"/>
                </a:cubicBezTo>
                <a:cubicBezTo>
                  <a:pt x="211" y="313"/>
                  <a:pt x="209" y="305"/>
                  <a:pt x="208" y="297"/>
                </a:cubicBezTo>
                <a:cubicBezTo>
                  <a:pt x="207" y="289"/>
                  <a:pt x="209" y="282"/>
                  <a:pt x="212" y="274"/>
                </a:cubicBezTo>
                <a:cubicBezTo>
                  <a:pt x="215" y="266"/>
                  <a:pt x="220" y="259"/>
                  <a:pt x="227" y="252"/>
                </a:cubicBezTo>
                <a:cubicBezTo>
                  <a:pt x="234" y="245"/>
                  <a:pt x="241" y="240"/>
                  <a:pt x="248" y="237"/>
                </a:cubicBezTo>
                <a:cubicBezTo>
                  <a:pt x="255" y="234"/>
                  <a:pt x="262" y="233"/>
                  <a:pt x="269" y="234"/>
                </a:cubicBezTo>
                <a:cubicBezTo>
                  <a:pt x="277" y="234"/>
                  <a:pt x="284" y="237"/>
                  <a:pt x="292" y="241"/>
                </a:cubicBezTo>
                <a:cubicBezTo>
                  <a:pt x="299" y="245"/>
                  <a:pt x="307" y="251"/>
                  <a:pt x="314" y="258"/>
                </a:cubicBezTo>
                <a:close/>
                <a:moveTo>
                  <a:pt x="302" y="272"/>
                </a:moveTo>
                <a:cubicBezTo>
                  <a:pt x="297" y="267"/>
                  <a:pt x="291" y="262"/>
                  <a:pt x="286" y="259"/>
                </a:cubicBezTo>
                <a:cubicBezTo>
                  <a:pt x="280" y="255"/>
                  <a:pt x="275" y="253"/>
                  <a:pt x="269" y="252"/>
                </a:cubicBezTo>
                <a:cubicBezTo>
                  <a:pt x="264" y="251"/>
                  <a:pt x="258" y="251"/>
                  <a:pt x="253" y="253"/>
                </a:cubicBezTo>
                <a:cubicBezTo>
                  <a:pt x="247" y="254"/>
                  <a:pt x="242" y="258"/>
                  <a:pt x="237" y="263"/>
                </a:cubicBezTo>
                <a:cubicBezTo>
                  <a:pt x="231" y="269"/>
                  <a:pt x="228" y="274"/>
                  <a:pt x="226" y="280"/>
                </a:cubicBezTo>
                <a:cubicBezTo>
                  <a:pt x="224" y="286"/>
                  <a:pt x="224" y="291"/>
                  <a:pt x="225" y="297"/>
                </a:cubicBezTo>
                <a:cubicBezTo>
                  <a:pt x="226" y="302"/>
                  <a:pt x="229" y="308"/>
                  <a:pt x="232" y="313"/>
                </a:cubicBezTo>
                <a:cubicBezTo>
                  <a:pt x="236" y="319"/>
                  <a:pt x="240" y="324"/>
                  <a:pt x="245" y="329"/>
                </a:cubicBezTo>
                <a:cubicBezTo>
                  <a:pt x="250" y="334"/>
                  <a:pt x="256" y="339"/>
                  <a:pt x="261" y="343"/>
                </a:cubicBezTo>
                <a:cubicBezTo>
                  <a:pt x="267" y="346"/>
                  <a:pt x="272" y="349"/>
                  <a:pt x="278" y="350"/>
                </a:cubicBezTo>
                <a:cubicBezTo>
                  <a:pt x="283" y="351"/>
                  <a:pt x="289" y="351"/>
                  <a:pt x="294" y="349"/>
                </a:cubicBezTo>
                <a:cubicBezTo>
                  <a:pt x="300" y="347"/>
                  <a:pt x="305" y="344"/>
                  <a:pt x="310" y="338"/>
                </a:cubicBezTo>
                <a:cubicBezTo>
                  <a:pt x="316" y="333"/>
                  <a:pt x="319" y="327"/>
                  <a:pt x="321" y="322"/>
                </a:cubicBezTo>
                <a:cubicBezTo>
                  <a:pt x="323" y="316"/>
                  <a:pt x="323" y="310"/>
                  <a:pt x="322" y="305"/>
                </a:cubicBezTo>
                <a:cubicBezTo>
                  <a:pt x="321" y="299"/>
                  <a:pt x="318" y="293"/>
                  <a:pt x="315" y="288"/>
                </a:cubicBezTo>
                <a:cubicBezTo>
                  <a:pt x="311" y="282"/>
                  <a:pt x="307" y="277"/>
                  <a:pt x="302" y="272"/>
                </a:cubicBezTo>
                <a:close/>
                <a:moveTo>
                  <a:pt x="356" y="136"/>
                </a:moveTo>
                <a:cubicBezTo>
                  <a:pt x="357" y="137"/>
                  <a:pt x="358" y="138"/>
                  <a:pt x="358" y="138"/>
                </a:cubicBezTo>
                <a:cubicBezTo>
                  <a:pt x="359" y="139"/>
                  <a:pt x="359" y="140"/>
                  <a:pt x="360" y="141"/>
                </a:cubicBezTo>
                <a:cubicBezTo>
                  <a:pt x="360" y="141"/>
                  <a:pt x="360" y="142"/>
                  <a:pt x="360" y="142"/>
                </a:cubicBezTo>
                <a:cubicBezTo>
                  <a:pt x="360" y="143"/>
                  <a:pt x="359" y="143"/>
                  <a:pt x="359" y="144"/>
                </a:cubicBezTo>
                <a:lnTo>
                  <a:pt x="333" y="170"/>
                </a:lnTo>
                <a:lnTo>
                  <a:pt x="413" y="250"/>
                </a:lnTo>
                <a:cubicBezTo>
                  <a:pt x="414" y="251"/>
                  <a:pt x="414" y="251"/>
                  <a:pt x="414" y="252"/>
                </a:cubicBezTo>
                <a:cubicBezTo>
                  <a:pt x="414" y="252"/>
                  <a:pt x="414" y="253"/>
                  <a:pt x="414" y="253"/>
                </a:cubicBezTo>
                <a:cubicBezTo>
                  <a:pt x="413" y="254"/>
                  <a:pt x="413" y="255"/>
                  <a:pt x="412" y="256"/>
                </a:cubicBezTo>
                <a:cubicBezTo>
                  <a:pt x="412" y="257"/>
                  <a:pt x="411" y="258"/>
                  <a:pt x="409" y="259"/>
                </a:cubicBezTo>
                <a:cubicBezTo>
                  <a:pt x="408" y="260"/>
                  <a:pt x="407" y="261"/>
                  <a:pt x="406" y="262"/>
                </a:cubicBezTo>
                <a:cubicBezTo>
                  <a:pt x="405" y="262"/>
                  <a:pt x="405" y="263"/>
                  <a:pt x="404" y="263"/>
                </a:cubicBezTo>
                <a:cubicBezTo>
                  <a:pt x="403" y="263"/>
                  <a:pt x="403" y="263"/>
                  <a:pt x="402" y="263"/>
                </a:cubicBezTo>
                <a:cubicBezTo>
                  <a:pt x="402" y="263"/>
                  <a:pt x="401" y="263"/>
                  <a:pt x="401" y="263"/>
                </a:cubicBezTo>
                <a:lnTo>
                  <a:pt x="320" y="182"/>
                </a:lnTo>
                <a:lnTo>
                  <a:pt x="294" y="208"/>
                </a:lnTo>
                <a:cubicBezTo>
                  <a:pt x="294" y="209"/>
                  <a:pt x="293" y="209"/>
                  <a:pt x="293" y="209"/>
                </a:cubicBezTo>
                <a:cubicBezTo>
                  <a:pt x="292" y="209"/>
                  <a:pt x="292" y="209"/>
                  <a:pt x="291" y="209"/>
                </a:cubicBezTo>
                <a:cubicBezTo>
                  <a:pt x="291" y="209"/>
                  <a:pt x="290" y="208"/>
                  <a:pt x="289" y="208"/>
                </a:cubicBezTo>
                <a:cubicBezTo>
                  <a:pt x="288" y="207"/>
                  <a:pt x="288" y="206"/>
                  <a:pt x="287" y="205"/>
                </a:cubicBezTo>
                <a:cubicBezTo>
                  <a:pt x="286" y="205"/>
                  <a:pt x="285" y="204"/>
                  <a:pt x="284" y="203"/>
                </a:cubicBezTo>
                <a:cubicBezTo>
                  <a:pt x="284" y="202"/>
                  <a:pt x="283" y="201"/>
                  <a:pt x="283" y="201"/>
                </a:cubicBezTo>
                <a:cubicBezTo>
                  <a:pt x="283" y="200"/>
                  <a:pt x="283" y="200"/>
                  <a:pt x="283" y="199"/>
                </a:cubicBezTo>
                <a:cubicBezTo>
                  <a:pt x="283" y="199"/>
                  <a:pt x="283" y="198"/>
                  <a:pt x="284" y="198"/>
                </a:cubicBezTo>
                <a:lnTo>
                  <a:pt x="348" y="133"/>
                </a:lnTo>
                <a:cubicBezTo>
                  <a:pt x="349" y="133"/>
                  <a:pt x="349" y="132"/>
                  <a:pt x="350" y="132"/>
                </a:cubicBezTo>
                <a:cubicBezTo>
                  <a:pt x="350" y="132"/>
                  <a:pt x="351" y="132"/>
                  <a:pt x="352" y="132"/>
                </a:cubicBezTo>
                <a:cubicBezTo>
                  <a:pt x="352" y="133"/>
                  <a:pt x="353" y="133"/>
                  <a:pt x="354" y="134"/>
                </a:cubicBezTo>
                <a:cubicBezTo>
                  <a:pt x="354" y="134"/>
                  <a:pt x="355" y="135"/>
                  <a:pt x="356" y="136"/>
                </a:cubicBezTo>
                <a:close/>
                <a:moveTo>
                  <a:pt x="500" y="157"/>
                </a:moveTo>
                <a:cubicBezTo>
                  <a:pt x="501" y="158"/>
                  <a:pt x="502" y="159"/>
                  <a:pt x="502" y="160"/>
                </a:cubicBezTo>
                <a:cubicBezTo>
                  <a:pt x="503" y="160"/>
                  <a:pt x="503" y="161"/>
                  <a:pt x="503" y="162"/>
                </a:cubicBezTo>
                <a:cubicBezTo>
                  <a:pt x="503" y="162"/>
                  <a:pt x="504" y="163"/>
                  <a:pt x="503" y="163"/>
                </a:cubicBezTo>
                <a:cubicBezTo>
                  <a:pt x="503" y="164"/>
                  <a:pt x="503" y="164"/>
                  <a:pt x="503" y="165"/>
                </a:cubicBezTo>
                <a:lnTo>
                  <a:pt x="458" y="209"/>
                </a:lnTo>
                <a:cubicBezTo>
                  <a:pt x="457" y="210"/>
                  <a:pt x="456" y="211"/>
                  <a:pt x="454" y="211"/>
                </a:cubicBezTo>
                <a:cubicBezTo>
                  <a:pt x="452" y="212"/>
                  <a:pt x="450" y="211"/>
                  <a:pt x="448" y="209"/>
                </a:cubicBezTo>
                <a:lnTo>
                  <a:pt x="366" y="126"/>
                </a:lnTo>
                <a:cubicBezTo>
                  <a:pt x="364" y="124"/>
                  <a:pt x="363" y="122"/>
                  <a:pt x="363" y="121"/>
                </a:cubicBezTo>
                <a:cubicBezTo>
                  <a:pt x="363" y="119"/>
                  <a:pt x="364" y="117"/>
                  <a:pt x="365" y="116"/>
                </a:cubicBezTo>
                <a:lnTo>
                  <a:pt x="409" y="72"/>
                </a:lnTo>
                <a:cubicBezTo>
                  <a:pt x="410" y="72"/>
                  <a:pt x="410" y="72"/>
                  <a:pt x="411" y="72"/>
                </a:cubicBezTo>
                <a:cubicBezTo>
                  <a:pt x="411" y="71"/>
                  <a:pt x="412" y="71"/>
                  <a:pt x="412" y="72"/>
                </a:cubicBezTo>
                <a:cubicBezTo>
                  <a:pt x="413" y="72"/>
                  <a:pt x="414" y="72"/>
                  <a:pt x="414" y="73"/>
                </a:cubicBezTo>
                <a:cubicBezTo>
                  <a:pt x="415" y="73"/>
                  <a:pt x="416" y="74"/>
                  <a:pt x="417" y="75"/>
                </a:cubicBezTo>
                <a:cubicBezTo>
                  <a:pt x="418" y="76"/>
                  <a:pt x="418" y="77"/>
                  <a:pt x="419" y="78"/>
                </a:cubicBezTo>
                <a:cubicBezTo>
                  <a:pt x="420" y="78"/>
                  <a:pt x="420" y="79"/>
                  <a:pt x="420" y="80"/>
                </a:cubicBezTo>
                <a:cubicBezTo>
                  <a:pt x="420" y="80"/>
                  <a:pt x="420" y="81"/>
                  <a:pt x="420" y="81"/>
                </a:cubicBezTo>
                <a:cubicBezTo>
                  <a:pt x="420" y="82"/>
                  <a:pt x="420" y="82"/>
                  <a:pt x="419" y="83"/>
                </a:cubicBezTo>
                <a:lnTo>
                  <a:pt x="383" y="119"/>
                </a:lnTo>
                <a:lnTo>
                  <a:pt x="412" y="148"/>
                </a:lnTo>
                <a:lnTo>
                  <a:pt x="443" y="117"/>
                </a:lnTo>
                <a:cubicBezTo>
                  <a:pt x="444" y="117"/>
                  <a:pt x="444" y="116"/>
                  <a:pt x="445" y="116"/>
                </a:cubicBezTo>
                <a:cubicBezTo>
                  <a:pt x="445" y="116"/>
                  <a:pt x="446" y="116"/>
                  <a:pt x="447" y="116"/>
                </a:cubicBezTo>
                <a:cubicBezTo>
                  <a:pt x="447" y="116"/>
                  <a:pt x="448" y="117"/>
                  <a:pt x="449" y="117"/>
                </a:cubicBezTo>
                <a:cubicBezTo>
                  <a:pt x="449" y="118"/>
                  <a:pt x="450" y="119"/>
                  <a:pt x="451" y="120"/>
                </a:cubicBezTo>
                <a:cubicBezTo>
                  <a:pt x="452" y="120"/>
                  <a:pt x="453" y="121"/>
                  <a:pt x="453" y="122"/>
                </a:cubicBezTo>
                <a:cubicBezTo>
                  <a:pt x="454" y="123"/>
                  <a:pt x="454" y="123"/>
                  <a:pt x="454" y="124"/>
                </a:cubicBezTo>
                <a:cubicBezTo>
                  <a:pt x="454" y="125"/>
                  <a:pt x="454" y="125"/>
                  <a:pt x="454" y="126"/>
                </a:cubicBezTo>
                <a:cubicBezTo>
                  <a:pt x="454" y="126"/>
                  <a:pt x="454" y="126"/>
                  <a:pt x="453" y="127"/>
                </a:cubicBezTo>
                <a:lnTo>
                  <a:pt x="422" y="158"/>
                </a:lnTo>
                <a:lnTo>
                  <a:pt x="456" y="191"/>
                </a:lnTo>
                <a:lnTo>
                  <a:pt x="492" y="154"/>
                </a:lnTo>
                <a:cubicBezTo>
                  <a:pt x="493" y="154"/>
                  <a:pt x="493" y="154"/>
                  <a:pt x="494" y="154"/>
                </a:cubicBezTo>
                <a:cubicBezTo>
                  <a:pt x="494" y="154"/>
                  <a:pt x="495" y="154"/>
                  <a:pt x="495" y="154"/>
                </a:cubicBezTo>
                <a:cubicBezTo>
                  <a:pt x="496" y="154"/>
                  <a:pt x="497" y="154"/>
                  <a:pt x="498" y="155"/>
                </a:cubicBezTo>
                <a:cubicBezTo>
                  <a:pt x="498" y="155"/>
                  <a:pt x="499" y="156"/>
                  <a:pt x="500" y="157"/>
                </a:cubicBezTo>
                <a:close/>
                <a:moveTo>
                  <a:pt x="570" y="71"/>
                </a:moveTo>
                <a:cubicBezTo>
                  <a:pt x="571" y="72"/>
                  <a:pt x="572" y="72"/>
                  <a:pt x="572" y="73"/>
                </a:cubicBezTo>
                <a:cubicBezTo>
                  <a:pt x="573" y="74"/>
                  <a:pt x="573" y="74"/>
                  <a:pt x="573" y="75"/>
                </a:cubicBezTo>
                <a:cubicBezTo>
                  <a:pt x="574" y="75"/>
                  <a:pt x="574" y="76"/>
                  <a:pt x="574" y="76"/>
                </a:cubicBezTo>
                <a:cubicBezTo>
                  <a:pt x="574" y="77"/>
                  <a:pt x="574" y="78"/>
                  <a:pt x="574" y="79"/>
                </a:cubicBezTo>
                <a:cubicBezTo>
                  <a:pt x="574" y="79"/>
                  <a:pt x="574" y="81"/>
                  <a:pt x="574" y="84"/>
                </a:cubicBezTo>
                <a:cubicBezTo>
                  <a:pt x="573" y="86"/>
                  <a:pt x="572" y="89"/>
                  <a:pt x="571" y="92"/>
                </a:cubicBezTo>
                <a:cubicBezTo>
                  <a:pt x="569" y="96"/>
                  <a:pt x="568" y="99"/>
                  <a:pt x="565" y="103"/>
                </a:cubicBezTo>
                <a:cubicBezTo>
                  <a:pt x="563" y="106"/>
                  <a:pt x="560" y="110"/>
                  <a:pt x="557" y="113"/>
                </a:cubicBezTo>
                <a:cubicBezTo>
                  <a:pt x="551" y="119"/>
                  <a:pt x="544" y="124"/>
                  <a:pt x="537" y="126"/>
                </a:cubicBezTo>
                <a:cubicBezTo>
                  <a:pt x="530" y="129"/>
                  <a:pt x="523" y="130"/>
                  <a:pt x="516" y="130"/>
                </a:cubicBezTo>
                <a:cubicBezTo>
                  <a:pt x="509" y="129"/>
                  <a:pt x="501" y="127"/>
                  <a:pt x="493" y="123"/>
                </a:cubicBezTo>
                <a:cubicBezTo>
                  <a:pt x="486" y="119"/>
                  <a:pt x="478" y="114"/>
                  <a:pt x="471" y="106"/>
                </a:cubicBezTo>
                <a:cubicBezTo>
                  <a:pt x="463" y="98"/>
                  <a:pt x="457" y="91"/>
                  <a:pt x="453" y="83"/>
                </a:cubicBezTo>
                <a:cubicBezTo>
                  <a:pt x="449" y="75"/>
                  <a:pt x="447" y="67"/>
                  <a:pt x="446" y="59"/>
                </a:cubicBezTo>
                <a:cubicBezTo>
                  <a:pt x="446" y="51"/>
                  <a:pt x="447" y="44"/>
                  <a:pt x="449" y="36"/>
                </a:cubicBezTo>
                <a:cubicBezTo>
                  <a:pt x="452" y="29"/>
                  <a:pt x="457" y="23"/>
                  <a:pt x="463" y="16"/>
                </a:cubicBezTo>
                <a:cubicBezTo>
                  <a:pt x="465" y="14"/>
                  <a:pt x="468" y="11"/>
                  <a:pt x="471" y="9"/>
                </a:cubicBezTo>
                <a:cubicBezTo>
                  <a:pt x="474" y="7"/>
                  <a:pt x="477" y="6"/>
                  <a:pt x="480" y="4"/>
                </a:cubicBezTo>
                <a:cubicBezTo>
                  <a:pt x="483" y="3"/>
                  <a:pt x="486" y="2"/>
                  <a:pt x="489" y="1"/>
                </a:cubicBezTo>
                <a:cubicBezTo>
                  <a:pt x="491" y="1"/>
                  <a:pt x="493" y="0"/>
                  <a:pt x="495" y="0"/>
                </a:cubicBezTo>
                <a:cubicBezTo>
                  <a:pt x="496" y="0"/>
                  <a:pt x="497" y="0"/>
                  <a:pt x="497" y="0"/>
                </a:cubicBezTo>
                <a:cubicBezTo>
                  <a:pt x="498" y="1"/>
                  <a:pt x="498" y="1"/>
                  <a:pt x="499" y="1"/>
                </a:cubicBezTo>
                <a:cubicBezTo>
                  <a:pt x="500" y="1"/>
                  <a:pt x="500" y="2"/>
                  <a:pt x="501" y="2"/>
                </a:cubicBezTo>
                <a:cubicBezTo>
                  <a:pt x="502" y="3"/>
                  <a:pt x="502" y="4"/>
                  <a:pt x="503" y="5"/>
                </a:cubicBezTo>
                <a:cubicBezTo>
                  <a:pt x="504" y="6"/>
                  <a:pt x="505" y="6"/>
                  <a:pt x="506" y="7"/>
                </a:cubicBezTo>
                <a:cubicBezTo>
                  <a:pt x="506" y="8"/>
                  <a:pt x="507" y="9"/>
                  <a:pt x="507" y="9"/>
                </a:cubicBezTo>
                <a:cubicBezTo>
                  <a:pt x="507" y="10"/>
                  <a:pt x="507" y="10"/>
                  <a:pt x="507" y="11"/>
                </a:cubicBezTo>
                <a:cubicBezTo>
                  <a:pt x="507" y="11"/>
                  <a:pt x="507" y="12"/>
                  <a:pt x="506" y="12"/>
                </a:cubicBezTo>
                <a:cubicBezTo>
                  <a:pt x="506" y="13"/>
                  <a:pt x="504" y="13"/>
                  <a:pt x="502" y="14"/>
                </a:cubicBezTo>
                <a:cubicBezTo>
                  <a:pt x="500" y="14"/>
                  <a:pt x="498" y="14"/>
                  <a:pt x="495" y="15"/>
                </a:cubicBezTo>
                <a:cubicBezTo>
                  <a:pt x="491" y="16"/>
                  <a:pt x="488" y="17"/>
                  <a:pt x="484" y="19"/>
                </a:cubicBezTo>
                <a:cubicBezTo>
                  <a:pt x="481" y="21"/>
                  <a:pt x="477" y="24"/>
                  <a:pt x="473" y="27"/>
                </a:cubicBezTo>
                <a:cubicBezTo>
                  <a:pt x="469" y="32"/>
                  <a:pt x="466" y="36"/>
                  <a:pt x="464" y="41"/>
                </a:cubicBezTo>
                <a:cubicBezTo>
                  <a:pt x="463" y="46"/>
                  <a:pt x="462" y="52"/>
                  <a:pt x="463" y="57"/>
                </a:cubicBezTo>
                <a:cubicBezTo>
                  <a:pt x="464" y="63"/>
                  <a:pt x="466" y="69"/>
                  <a:pt x="469" y="75"/>
                </a:cubicBezTo>
                <a:cubicBezTo>
                  <a:pt x="473" y="81"/>
                  <a:pt x="477" y="86"/>
                  <a:pt x="483" y="92"/>
                </a:cubicBezTo>
                <a:cubicBezTo>
                  <a:pt x="489" y="98"/>
                  <a:pt x="495" y="103"/>
                  <a:pt x="501" y="106"/>
                </a:cubicBezTo>
                <a:cubicBezTo>
                  <a:pt x="506" y="109"/>
                  <a:pt x="512" y="111"/>
                  <a:pt x="517" y="112"/>
                </a:cubicBezTo>
                <a:cubicBezTo>
                  <a:pt x="523" y="113"/>
                  <a:pt x="528" y="112"/>
                  <a:pt x="533" y="110"/>
                </a:cubicBezTo>
                <a:cubicBezTo>
                  <a:pt x="538" y="108"/>
                  <a:pt x="543" y="105"/>
                  <a:pt x="547" y="101"/>
                </a:cubicBezTo>
                <a:cubicBezTo>
                  <a:pt x="551" y="97"/>
                  <a:pt x="554" y="93"/>
                  <a:pt x="556" y="90"/>
                </a:cubicBezTo>
                <a:cubicBezTo>
                  <a:pt x="557" y="86"/>
                  <a:pt x="559" y="83"/>
                  <a:pt x="560" y="79"/>
                </a:cubicBezTo>
                <a:cubicBezTo>
                  <a:pt x="560" y="76"/>
                  <a:pt x="561" y="74"/>
                  <a:pt x="561" y="72"/>
                </a:cubicBezTo>
                <a:cubicBezTo>
                  <a:pt x="562" y="69"/>
                  <a:pt x="562" y="68"/>
                  <a:pt x="563" y="67"/>
                </a:cubicBezTo>
                <a:cubicBezTo>
                  <a:pt x="563" y="67"/>
                  <a:pt x="564" y="67"/>
                  <a:pt x="564" y="67"/>
                </a:cubicBezTo>
                <a:cubicBezTo>
                  <a:pt x="564" y="67"/>
                  <a:pt x="565" y="67"/>
                  <a:pt x="565" y="67"/>
                </a:cubicBezTo>
                <a:cubicBezTo>
                  <a:pt x="566" y="67"/>
                  <a:pt x="567" y="68"/>
                  <a:pt x="567" y="68"/>
                </a:cubicBezTo>
                <a:cubicBezTo>
                  <a:pt x="568" y="69"/>
                  <a:pt x="569" y="70"/>
                  <a:pt x="570" y="7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169" name="Freeform 145"/>
          <p:cNvSpPr>
            <a:spLocks noEditPoints="1"/>
          </p:cNvSpPr>
          <p:nvPr/>
        </p:nvSpPr>
        <p:spPr bwMode="auto">
          <a:xfrm>
            <a:off x="7770401" y="5164764"/>
            <a:ext cx="376258" cy="383024"/>
          </a:xfrm>
          <a:custGeom>
            <a:avLst/>
            <a:gdLst/>
            <a:ahLst/>
            <a:cxnLst>
              <a:cxn ang="0">
                <a:pos x="140" y="493"/>
              </a:cxn>
              <a:cxn ang="0">
                <a:pos x="0" y="449"/>
              </a:cxn>
              <a:cxn ang="0">
                <a:pos x="51" y="401"/>
              </a:cxn>
              <a:cxn ang="0">
                <a:pos x="57" y="411"/>
              </a:cxn>
              <a:cxn ang="0">
                <a:pos x="84" y="445"/>
              </a:cxn>
              <a:cxn ang="0">
                <a:pos x="91" y="454"/>
              </a:cxn>
              <a:cxn ang="0">
                <a:pos x="131" y="482"/>
              </a:cxn>
              <a:cxn ang="0">
                <a:pos x="209" y="401"/>
              </a:cxn>
              <a:cxn ang="0">
                <a:pos x="208" y="421"/>
              </a:cxn>
              <a:cxn ang="0">
                <a:pos x="130" y="452"/>
              </a:cxn>
              <a:cxn ang="0">
                <a:pos x="100" y="345"/>
              </a:cxn>
              <a:cxn ang="0">
                <a:pos x="134" y="329"/>
              </a:cxn>
              <a:cxn ang="0">
                <a:pos x="144" y="338"/>
              </a:cxn>
              <a:cxn ang="0">
                <a:pos x="122" y="348"/>
              </a:cxn>
              <a:cxn ang="0">
                <a:pos x="120" y="421"/>
              </a:cxn>
              <a:cxn ang="0">
                <a:pos x="193" y="418"/>
              </a:cxn>
              <a:cxn ang="0">
                <a:pos x="202" y="395"/>
              </a:cxn>
              <a:cxn ang="0">
                <a:pos x="293" y="316"/>
              </a:cxn>
              <a:cxn ang="0">
                <a:pos x="209" y="373"/>
              </a:cxn>
              <a:cxn ang="0">
                <a:pos x="181" y="264"/>
              </a:cxn>
              <a:cxn ang="0">
                <a:pos x="256" y="284"/>
              </a:cxn>
              <a:cxn ang="0">
                <a:pos x="180" y="292"/>
              </a:cxn>
              <a:cxn ang="0">
                <a:pos x="232" y="362"/>
              </a:cxn>
              <a:cxn ang="0">
                <a:pos x="269" y="300"/>
              </a:cxn>
              <a:cxn ang="0">
                <a:pos x="370" y="262"/>
              </a:cxn>
              <a:cxn ang="0">
                <a:pos x="328" y="293"/>
              </a:cxn>
              <a:cxn ang="0">
                <a:pos x="317" y="283"/>
              </a:cxn>
              <a:cxn ang="0">
                <a:pos x="349" y="266"/>
              </a:cxn>
              <a:cxn ang="0">
                <a:pos x="343" y="227"/>
              </a:cxn>
              <a:cxn ang="0">
                <a:pos x="288" y="239"/>
              </a:cxn>
              <a:cxn ang="0">
                <a:pos x="259" y="189"/>
              </a:cxn>
              <a:cxn ang="0">
                <a:pos x="294" y="162"/>
              </a:cxn>
              <a:cxn ang="0">
                <a:pos x="304" y="169"/>
              </a:cxn>
              <a:cxn ang="0">
                <a:pos x="295" y="177"/>
              </a:cxn>
              <a:cxn ang="0">
                <a:pos x="272" y="209"/>
              </a:cxn>
              <a:cxn ang="0">
                <a:pos x="316" y="213"/>
              </a:cxn>
              <a:cxn ang="0">
                <a:pos x="443" y="122"/>
              </a:cxn>
              <a:cxn ang="0">
                <a:pos x="427" y="205"/>
              </a:cxn>
              <a:cxn ang="0">
                <a:pos x="315" y="133"/>
              </a:cxn>
              <a:cxn ang="0">
                <a:pos x="325" y="122"/>
              </a:cxn>
              <a:cxn ang="0">
                <a:pos x="410" y="192"/>
              </a:cxn>
              <a:cxn ang="0">
                <a:pos x="440" y="146"/>
              </a:cxn>
              <a:cxn ang="0">
                <a:pos x="375" y="72"/>
              </a:cxn>
              <a:cxn ang="0">
                <a:pos x="386" y="65"/>
              </a:cxn>
              <a:cxn ang="0">
                <a:pos x="557" y="77"/>
              </a:cxn>
              <a:cxn ang="0">
                <a:pos x="544" y="84"/>
              </a:cxn>
              <a:cxn ang="0">
                <a:pos x="477" y="73"/>
              </a:cxn>
              <a:cxn ang="0">
                <a:pos x="507" y="126"/>
              </a:cxn>
              <a:cxn ang="0">
                <a:pos x="496" y="133"/>
              </a:cxn>
              <a:cxn ang="0">
                <a:pos x="435" y="12"/>
              </a:cxn>
              <a:cxn ang="0">
                <a:pos x="486" y="10"/>
              </a:cxn>
              <a:cxn ang="0">
                <a:pos x="498" y="50"/>
              </a:cxn>
              <a:cxn ang="0">
                <a:pos x="556" y="70"/>
              </a:cxn>
              <a:cxn ang="0">
                <a:pos x="444" y="24"/>
              </a:cxn>
              <a:cxn ang="0">
                <a:pos x="478" y="50"/>
              </a:cxn>
            </a:cxnLst>
            <a:rect l="0" t="0" r="r" b="b"/>
            <a:pathLst>
              <a:path w="559" h="540">
                <a:moveTo>
                  <a:pt x="137" y="486"/>
                </a:moveTo>
                <a:cubicBezTo>
                  <a:pt x="138" y="487"/>
                  <a:pt x="139" y="487"/>
                  <a:pt x="139" y="488"/>
                </a:cubicBezTo>
                <a:cubicBezTo>
                  <a:pt x="140" y="489"/>
                  <a:pt x="140" y="490"/>
                  <a:pt x="140" y="490"/>
                </a:cubicBezTo>
                <a:cubicBezTo>
                  <a:pt x="141" y="491"/>
                  <a:pt x="141" y="491"/>
                  <a:pt x="140" y="492"/>
                </a:cubicBezTo>
                <a:cubicBezTo>
                  <a:pt x="140" y="492"/>
                  <a:pt x="140" y="493"/>
                  <a:pt x="140" y="493"/>
                </a:cubicBezTo>
                <a:lnTo>
                  <a:pt x="95" y="538"/>
                </a:lnTo>
                <a:cubicBezTo>
                  <a:pt x="94" y="539"/>
                  <a:pt x="93" y="540"/>
                  <a:pt x="91" y="540"/>
                </a:cubicBezTo>
                <a:cubicBezTo>
                  <a:pt x="89" y="540"/>
                  <a:pt x="87" y="539"/>
                  <a:pt x="85" y="537"/>
                </a:cubicBezTo>
                <a:lnTo>
                  <a:pt x="3" y="455"/>
                </a:lnTo>
                <a:cubicBezTo>
                  <a:pt x="1" y="453"/>
                  <a:pt x="0" y="451"/>
                  <a:pt x="0" y="449"/>
                </a:cubicBezTo>
                <a:cubicBezTo>
                  <a:pt x="0" y="447"/>
                  <a:pt x="1" y="446"/>
                  <a:pt x="2" y="445"/>
                </a:cubicBezTo>
                <a:lnTo>
                  <a:pt x="46" y="401"/>
                </a:lnTo>
                <a:cubicBezTo>
                  <a:pt x="47" y="400"/>
                  <a:pt x="47" y="400"/>
                  <a:pt x="48" y="400"/>
                </a:cubicBezTo>
                <a:cubicBezTo>
                  <a:pt x="48" y="400"/>
                  <a:pt x="49" y="400"/>
                  <a:pt x="49" y="400"/>
                </a:cubicBezTo>
                <a:cubicBezTo>
                  <a:pt x="50" y="401"/>
                  <a:pt x="51" y="401"/>
                  <a:pt x="51" y="401"/>
                </a:cubicBezTo>
                <a:cubicBezTo>
                  <a:pt x="52" y="402"/>
                  <a:pt x="53" y="403"/>
                  <a:pt x="54" y="404"/>
                </a:cubicBezTo>
                <a:cubicBezTo>
                  <a:pt x="55" y="405"/>
                  <a:pt x="56" y="405"/>
                  <a:pt x="56" y="406"/>
                </a:cubicBezTo>
                <a:cubicBezTo>
                  <a:pt x="57" y="407"/>
                  <a:pt x="57" y="408"/>
                  <a:pt x="57" y="408"/>
                </a:cubicBezTo>
                <a:cubicBezTo>
                  <a:pt x="57" y="409"/>
                  <a:pt x="57" y="409"/>
                  <a:pt x="57" y="410"/>
                </a:cubicBezTo>
                <a:cubicBezTo>
                  <a:pt x="57" y="410"/>
                  <a:pt x="57" y="411"/>
                  <a:pt x="57" y="411"/>
                </a:cubicBezTo>
                <a:lnTo>
                  <a:pt x="20" y="447"/>
                </a:lnTo>
                <a:lnTo>
                  <a:pt x="49" y="477"/>
                </a:lnTo>
                <a:lnTo>
                  <a:pt x="81" y="445"/>
                </a:lnTo>
                <a:cubicBezTo>
                  <a:pt x="81" y="445"/>
                  <a:pt x="81" y="445"/>
                  <a:pt x="82" y="445"/>
                </a:cubicBezTo>
                <a:cubicBezTo>
                  <a:pt x="82" y="445"/>
                  <a:pt x="83" y="445"/>
                  <a:pt x="84" y="445"/>
                </a:cubicBezTo>
                <a:cubicBezTo>
                  <a:pt x="84" y="445"/>
                  <a:pt x="85" y="445"/>
                  <a:pt x="86" y="446"/>
                </a:cubicBezTo>
                <a:cubicBezTo>
                  <a:pt x="86" y="447"/>
                  <a:pt x="87" y="447"/>
                  <a:pt x="88" y="448"/>
                </a:cubicBezTo>
                <a:cubicBezTo>
                  <a:pt x="89" y="449"/>
                  <a:pt x="90" y="450"/>
                  <a:pt x="90" y="451"/>
                </a:cubicBezTo>
                <a:cubicBezTo>
                  <a:pt x="91" y="451"/>
                  <a:pt x="91" y="452"/>
                  <a:pt x="91" y="453"/>
                </a:cubicBezTo>
                <a:cubicBezTo>
                  <a:pt x="91" y="453"/>
                  <a:pt x="91" y="454"/>
                  <a:pt x="91" y="454"/>
                </a:cubicBezTo>
                <a:cubicBezTo>
                  <a:pt x="91" y="455"/>
                  <a:pt x="91" y="455"/>
                  <a:pt x="91" y="455"/>
                </a:cubicBezTo>
                <a:lnTo>
                  <a:pt x="59" y="487"/>
                </a:lnTo>
                <a:lnTo>
                  <a:pt x="93" y="520"/>
                </a:lnTo>
                <a:lnTo>
                  <a:pt x="129" y="483"/>
                </a:lnTo>
                <a:cubicBezTo>
                  <a:pt x="130" y="483"/>
                  <a:pt x="130" y="482"/>
                  <a:pt x="131" y="482"/>
                </a:cubicBezTo>
                <a:cubicBezTo>
                  <a:pt x="131" y="482"/>
                  <a:pt x="132" y="482"/>
                  <a:pt x="132" y="482"/>
                </a:cubicBezTo>
                <a:cubicBezTo>
                  <a:pt x="133" y="483"/>
                  <a:pt x="134" y="483"/>
                  <a:pt x="135" y="483"/>
                </a:cubicBezTo>
                <a:cubicBezTo>
                  <a:pt x="135" y="484"/>
                  <a:pt x="136" y="485"/>
                  <a:pt x="137" y="486"/>
                </a:cubicBezTo>
                <a:close/>
                <a:moveTo>
                  <a:pt x="207" y="399"/>
                </a:moveTo>
                <a:cubicBezTo>
                  <a:pt x="208" y="400"/>
                  <a:pt x="209" y="401"/>
                  <a:pt x="209" y="401"/>
                </a:cubicBezTo>
                <a:cubicBezTo>
                  <a:pt x="210" y="402"/>
                  <a:pt x="210" y="403"/>
                  <a:pt x="210" y="403"/>
                </a:cubicBezTo>
                <a:cubicBezTo>
                  <a:pt x="211" y="404"/>
                  <a:pt x="211" y="404"/>
                  <a:pt x="211" y="405"/>
                </a:cubicBezTo>
                <a:cubicBezTo>
                  <a:pt x="211" y="405"/>
                  <a:pt x="211" y="406"/>
                  <a:pt x="211" y="407"/>
                </a:cubicBezTo>
                <a:cubicBezTo>
                  <a:pt x="211" y="408"/>
                  <a:pt x="211" y="410"/>
                  <a:pt x="211" y="412"/>
                </a:cubicBezTo>
                <a:cubicBezTo>
                  <a:pt x="210" y="415"/>
                  <a:pt x="209" y="418"/>
                  <a:pt x="208" y="421"/>
                </a:cubicBezTo>
                <a:cubicBezTo>
                  <a:pt x="206" y="424"/>
                  <a:pt x="205" y="427"/>
                  <a:pt x="202" y="431"/>
                </a:cubicBezTo>
                <a:cubicBezTo>
                  <a:pt x="200" y="435"/>
                  <a:pt x="197" y="438"/>
                  <a:pt x="194" y="442"/>
                </a:cubicBezTo>
                <a:cubicBezTo>
                  <a:pt x="188" y="448"/>
                  <a:pt x="181" y="452"/>
                  <a:pt x="174" y="455"/>
                </a:cubicBezTo>
                <a:cubicBezTo>
                  <a:pt x="167" y="458"/>
                  <a:pt x="160" y="459"/>
                  <a:pt x="153" y="459"/>
                </a:cubicBezTo>
                <a:cubicBezTo>
                  <a:pt x="146" y="458"/>
                  <a:pt x="138" y="456"/>
                  <a:pt x="130" y="452"/>
                </a:cubicBezTo>
                <a:cubicBezTo>
                  <a:pt x="123" y="448"/>
                  <a:pt x="115" y="442"/>
                  <a:pt x="108" y="435"/>
                </a:cubicBezTo>
                <a:cubicBezTo>
                  <a:pt x="100" y="427"/>
                  <a:pt x="94" y="419"/>
                  <a:pt x="90" y="411"/>
                </a:cubicBezTo>
                <a:cubicBezTo>
                  <a:pt x="86" y="403"/>
                  <a:pt x="84" y="395"/>
                  <a:pt x="83" y="387"/>
                </a:cubicBezTo>
                <a:cubicBezTo>
                  <a:pt x="83" y="380"/>
                  <a:pt x="84" y="372"/>
                  <a:pt x="86" y="365"/>
                </a:cubicBezTo>
                <a:cubicBezTo>
                  <a:pt x="89" y="358"/>
                  <a:pt x="94" y="351"/>
                  <a:pt x="100" y="345"/>
                </a:cubicBezTo>
                <a:cubicBezTo>
                  <a:pt x="102" y="342"/>
                  <a:pt x="105" y="340"/>
                  <a:pt x="108" y="338"/>
                </a:cubicBezTo>
                <a:cubicBezTo>
                  <a:pt x="111" y="336"/>
                  <a:pt x="114" y="334"/>
                  <a:pt x="117" y="333"/>
                </a:cubicBezTo>
                <a:cubicBezTo>
                  <a:pt x="120" y="331"/>
                  <a:pt x="123" y="330"/>
                  <a:pt x="126" y="330"/>
                </a:cubicBezTo>
                <a:cubicBezTo>
                  <a:pt x="128" y="329"/>
                  <a:pt x="130" y="329"/>
                  <a:pt x="132" y="329"/>
                </a:cubicBezTo>
                <a:cubicBezTo>
                  <a:pt x="133" y="329"/>
                  <a:pt x="134" y="329"/>
                  <a:pt x="134" y="329"/>
                </a:cubicBezTo>
                <a:cubicBezTo>
                  <a:pt x="135" y="329"/>
                  <a:pt x="135" y="329"/>
                  <a:pt x="136" y="330"/>
                </a:cubicBezTo>
                <a:cubicBezTo>
                  <a:pt x="137" y="330"/>
                  <a:pt x="137" y="330"/>
                  <a:pt x="138" y="331"/>
                </a:cubicBezTo>
                <a:cubicBezTo>
                  <a:pt x="139" y="332"/>
                  <a:pt x="139" y="332"/>
                  <a:pt x="140" y="333"/>
                </a:cubicBezTo>
                <a:cubicBezTo>
                  <a:pt x="141" y="334"/>
                  <a:pt x="142" y="335"/>
                  <a:pt x="143" y="336"/>
                </a:cubicBezTo>
                <a:cubicBezTo>
                  <a:pt x="143" y="336"/>
                  <a:pt x="144" y="337"/>
                  <a:pt x="144" y="338"/>
                </a:cubicBezTo>
                <a:cubicBezTo>
                  <a:pt x="144" y="338"/>
                  <a:pt x="144" y="339"/>
                  <a:pt x="144" y="340"/>
                </a:cubicBezTo>
                <a:cubicBezTo>
                  <a:pt x="144" y="340"/>
                  <a:pt x="144" y="340"/>
                  <a:pt x="144" y="341"/>
                </a:cubicBezTo>
                <a:cubicBezTo>
                  <a:pt x="143" y="341"/>
                  <a:pt x="141" y="342"/>
                  <a:pt x="139" y="342"/>
                </a:cubicBezTo>
                <a:cubicBezTo>
                  <a:pt x="137" y="343"/>
                  <a:pt x="135" y="343"/>
                  <a:pt x="132" y="344"/>
                </a:cubicBezTo>
                <a:cubicBezTo>
                  <a:pt x="129" y="345"/>
                  <a:pt x="125" y="346"/>
                  <a:pt x="122" y="348"/>
                </a:cubicBezTo>
                <a:cubicBezTo>
                  <a:pt x="118" y="349"/>
                  <a:pt x="114" y="352"/>
                  <a:pt x="110" y="356"/>
                </a:cubicBezTo>
                <a:cubicBezTo>
                  <a:pt x="106" y="360"/>
                  <a:pt x="103" y="365"/>
                  <a:pt x="102" y="370"/>
                </a:cubicBezTo>
                <a:cubicBezTo>
                  <a:pt x="100" y="375"/>
                  <a:pt x="99" y="380"/>
                  <a:pt x="100" y="386"/>
                </a:cubicBezTo>
                <a:cubicBezTo>
                  <a:pt x="101" y="391"/>
                  <a:pt x="103" y="397"/>
                  <a:pt x="106" y="403"/>
                </a:cubicBezTo>
                <a:cubicBezTo>
                  <a:pt x="110" y="409"/>
                  <a:pt x="114" y="415"/>
                  <a:pt x="120" y="421"/>
                </a:cubicBezTo>
                <a:cubicBezTo>
                  <a:pt x="126" y="427"/>
                  <a:pt x="132" y="431"/>
                  <a:pt x="138" y="435"/>
                </a:cubicBezTo>
                <a:cubicBezTo>
                  <a:pt x="143" y="438"/>
                  <a:pt x="149" y="440"/>
                  <a:pt x="154" y="441"/>
                </a:cubicBezTo>
                <a:cubicBezTo>
                  <a:pt x="160" y="441"/>
                  <a:pt x="165" y="441"/>
                  <a:pt x="170" y="439"/>
                </a:cubicBezTo>
                <a:cubicBezTo>
                  <a:pt x="175" y="437"/>
                  <a:pt x="180" y="434"/>
                  <a:pt x="184" y="429"/>
                </a:cubicBezTo>
                <a:cubicBezTo>
                  <a:pt x="188" y="426"/>
                  <a:pt x="191" y="422"/>
                  <a:pt x="193" y="418"/>
                </a:cubicBezTo>
                <a:cubicBezTo>
                  <a:pt x="194" y="414"/>
                  <a:pt x="196" y="411"/>
                  <a:pt x="197" y="408"/>
                </a:cubicBezTo>
                <a:cubicBezTo>
                  <a:pt x="197" y="405"/>
                  <a:pt x="198" y="402"/>
                  <a:pt x="198" y="400"/>
                </a:cubicBezTo>
                <a:cubicBezTo>
                  <a:pt x="199" y="398"/>
                  <a:pt x="199" y="397"/>
                  <a:pt x="200" y="396"/>
                </a:cubicBezTo>
                <a:cubicBezTo>
                  <a:pt x="200" y="395"/>
                  <a:pt x="201" y="395"/>
                  <a:pt x="201" y="395"/>
                </a:cubicBezTo>
                <a:cubicBezTo>
                  <a:pt x="201" y="395"/>
                  <a:pt x="202" y="395"/>
                  <a:pt x="202" y="395"/>
                </a:cubicBezTo>
                <a:cubicBezTo>
                  <a:pt x="203" y="396"/>
                  <a:pt x="204" y="396"/>
                  <a:pt x="204" y="397"/>
                </a:cubicBezTo>
                <a:cubicBezTo>
                  <a:pt x="205" y="397"/>
                  <a:pt x="206" y="398"/>
                  <a:pt x="207" y="399"/>
                </a:cubicBezTo>
                <a:close/>
                <a:moveTo>
                  <a:pt x="268" y="270"/>
                </a:moveTo>
                <a:cubicBezTo>
                  <a:pt x="275" y="278"/>
                  <a:pt x="281" y="285"/>
                  <a:pt x="286" y="293"/>
                </a:cubicBezTo>
                <a:cubicBezTo>
                  <a:pt x="290" y="301"/>
                  <a:pt x="292" y="309"/>
                  <a:pt x="293" y="316"/>
                </a:cubicBezTo>
                <a:cubicBezTo>
                  <a:pt x="294" y="324"/>
                  <a:pt x="293" y="332"/>
                  <a:pt x="290" y="339"/>
                </a:cubicBezTo>
                <a:cubicBezTo>
                  <a:pt x="287" y="347"/>
                  <a:pt x="281" y="354"/>
                  <a:pt x="274" y="361"/>
                </a:cubicBezTo>
                <a:cubicBezTo>
                  <a:pt x="267" y="368"/>
                  <a:pt x="260" y="373"/>
                  <a:pt x="253" y="376"/>
                </a:cubicBezTo>
                <a:cubicBezTo>
                  <a:pt x="246" y="379"/>
                  <a:pt x="239" y="381"/>
                  <a:pt x="231" y="380"/>
                </a:cubicBezTo>
                <a:cubicBezTo>
                  <a:pt x="224" y="379"/>
                  <a:pt x="217" y="377"/>
                  <a:pt x="209" y="373"/>
                </a:cubicBezTo>
                <a:cubicBezTo>
                  <a:pt x="202" y="368"/>
                  <a:pt x="194" y="362"/>
                  <a:pt x="186" y="355"/>
                </a:cubicBezTo>
                <a:cubicBezTo>
                  <a:pt x="179" y="347"/>
                  <a:pt x="173" y="340"/>
                  <a:pt x="169" y="332"/>
                </a:cubicBezTo>
                <a:cubicBezTo>
                  <a:pt x="165" y="324"/>
                  <a:pt x="162" y="317"/>
                  <a:pt x="162" y="309"/>
                </a:cubicBezTo>
                <a:cubicBezTo>
                  <a:pt x="161" y="301"/>
                  <a:pt x="162" y="293"/>
                  <a:pt x="165" y="286"/>
                </a:cubicBezTo>
                <a:cubicBezTo>
                  <a:pt x="168" y="278"/>
                  <a:pt x="173" y="271"/>
                  <a:pt x="181" y="264"/>
                </a:cubicBezTo>
                <a:cubicBezTo>
                  <a:pt x="187" y="257"/>
                  <a:pt x="194" y="252"/>
                  <a:pt x="202" y="249"/>
                </a:cubicBezTo>
                <a:cubicBezTo>
                  <a:pt x="209" y="246"/>
                  <a:pt x="216" y="245"/>
                  <a:pt x="223" y="245"/>
                </a:cubicBezTo>
                <a:cubicBezTo>
                  <a:pt x="231" y="246"/>
                  <a:pt x="238" y="248"/>
                  <a:pt x="245" y="252"/>
                </a:cubicBezTo>
                <a:cubicBezTo>
                  <a:pt x="253" y="257"/>
                  <a:pt x="260" y="263"/>
                  <a:pt x="268" y="270"/>
                </a:cubicBezTo>
                <a:close/>
                <a:moveTo>
                  <a:pt x="256" y="284"/>
                </a:moveTo>
                <a:cubicBezTo>
                  <a:pt x="250" y="279"/>
                  <a:pt x="245" y="274"/>
                  <a:pt x="240" y="271"/>
                </a:cubicBezTo>
                <a:cubicBezTo>
                  <a:pt x="234" y="267"/>
                  <a:pt x="229" y="265"/>
                  <a:pt x="223" y="264"/>
                </a:cubicBezTo>
                <a:cubicBezTo>
                  <a:pt x="218" y="262"/>
                  <a:pt x="212" y="263"/>
                  <a:pt x="207" y="264"/>
                </a:cubicBezTo>
                <a:cubicBezTo>
                  <a:pt x="201" y="266"/>
                  <a:pt x="196" y="270"/>
                  <a:pt x="190" y="275"/>
                </a:cubicBezTo>
                <a:cubicBezTo>
                  <a:pt x="185" y="281"/>
                  <a:pt x="182" y="286"/>
                  <a:pt x="180" y="292"/>
                </a:cubicBezTo>
                <a:cubicBezTo>
                  <a:pt x="178" y="297"/>
                  <a:pt x="178" y="303"/>
                  <a:pt x="179" y="309"/>
                </a:cubicBezTo>
                <a:cubicBezTo>
                  <a:pt x="180" y="314"/>
                  <a:pt x="182" y="320"/>
                  <a:pt x="186" y="325"/>
                </a:cubicBezTo>
                <a:cubicBezTo>
                  <a:pt x="189" y="331"/>
                  <a:pt x="194" y="336"/>
                  <a:pt x="199" y="341"/>
                </a:cubicBezTo>
                <a:cubicBezTo>
                  <a:pt x="204" y="346"/>
                  <a:pt x="210" y="351"/>
                  <a:pt x="215" y="354"/>
                </a:cubicBezTo>
                <a:cubicBezTo>
                  <a:pt x="221" y="358"/>
                  <a:pt x="226" y="361"/>
                  <a:pt x="232" y="362"/>
                </a:cubicBezTo>
                <a:cubicBezTo>
                  <a:pt x="237" y="363"/>
                  <a:pt x="242" y="363"/>
                  <a:pt x="248" y="361"/>
                </a:cubicBezTo>
                <a:cubicBezTo>
                  <a:pt x="253" y="359"/>
                  <a:pt x="259" y="356"/>
                  <a:pt x="264" y="350"/>
                </a:cubicBezTo>
                <a:cubicBezTo>
                  <a:pt x="270" y="345"/>
                  <a:pt x="273" y="339"/>
                  <a:pt x="275" y="333"/>
                </a:cubicBezTo>
                <a:cubicBezTo>
                  <a:pt x="277" y="328"/>
                  <a:pt x="277" y="322"/>
                  <a:pt x="276" y="316"/>
                </a:cubicBezTo>
                <a:cubicBezTo>
                  <a:pt x="274" y="311"/>
                  <a:pt x="272" y="305"/>
                  <a:pt x="269" y="300"/>
                </a:cubicBezTo>
                <a:cubicBezTo>
                  <a:pt x="265" y="294"/>
                  <a:pt x="261" y="289"/>
                  <a:pt x="256" y="284"/>
                </a:cubicBezTo>
                <a:close/>
                <a:moveTo>
                  <a:pt x="363" y="218"/>
                </a:moveTo>
                <a:cubicBezTo>
                  <a:pt x="368" y="222"/>
                  <a:pt x="371" y="227"/>
                  <a:pt x="372" y="232"/>
                </a:cubicBezTo>
                <a:cubicBezTo>
                  <a:pt x="374" y="237"/>
                  <a:pt x="375" y="242"/>
                  <a:pt x="374" y="247"/>
                </a:cubicBezTo>
                <a:cubicBezTo>
                  <a:pt x="374" y="252"/>
                  <a:pt x="372" y="257"/>
                  <a:pt x="370" y="262"/>
                </a:cubicBezTo>
                <a:cubicBezTo>
                  <a:pt x="367" y="267"/>
                  <a:pt x="364" y="272"/>
                  <a:pt x="359" y="277"/>
                </a:cubicBezTo>
                <a:cubicBezTo>
                  <a:pt x="356" y="280"/>
                  <a:pt x="353" y="282"/>
                  <a:pt x="350" y="285"/>
                </a:cubicBezTo>
                <a:cubicBezTo>
                  <a:pt x="346" y="287"/>
                  <a:pt x="343" y="288"/>
                  <a:pt x="341" y="290"/>
                </a:cubicBezTo>
                <a:cubicBezTo>
                  <a:pt x="338" y="291"/>
                  <a:pt x="335" y="292"/>
                  <a:pt x="333" y="293"/>
                </a:cubicBezTo>
                <a:cubicBezTo>
                  <a:pt x="331" y="293"/>
                  <a:pt x="329" y="293"/>
                  <a:pt x="328" y="293"/>
                </a:cubicBezTo>
                <a:cubicBezTo>
                  <a:pt x="327" y="293"/>
                  <a:pt x="326" y="293"/>
                  <a:pt x="325" y="292"/>
                </a:cubicBezTo>
                <a:cubicBezTo>
                  <a:pt x="323" y="292"/>
                  <a:pt x="322" y="291"/>
                  <a:pt x="321" y="289"/>
                </a:cubicBezTo>
                <a:cubicBezTo>
                  <a:pt x="320" y="288"/>
                  <a:pt x="319" y="287"/>
                  <a:pt x="318" y="287"/>
                </a:cubicBezTo>
                <a:cubicBezTo>
                  <a:pt x="318" y="286"/>
                  <a:pt x="317" y="285"/>
                  <a:pt x="317" y="284"/>
                </a:cubicBezTo>
                <a:cubicBezTo>
                  <a:pt x="317" y="284"/>
                  <a:pt x="317" y="283"/>
                  <a:pt x="317" y="283"/>
                </a:cubicBezTo>
                <a:cubicBezTo>
                  <a:pt x="317" y="282"/>
                  <a:pt x="317" y="282"/>
                  <a:pt x="317" y="282"/>
                </a:cubicBezTo>
                <a:cubicBezTo>
                  <a:pt x="318" y="281"/>
                  <a:pt x="319" y="280"/>
                  <a:pt x="321" y="280"/>
                </a:cubicBezTo>
                <a:cubicBezTo>
                  <a:pt x="324" y="279"/>
                  <a:pt x="326" y="279"/>
                  <a:pt x="329" y="278"/>
                </a:cubicBezTo>
                <a:cubicBezTo>
                  <a:pt x="332" y="277"/>
                  <a:pt x="335" y="275"/>
                  <a:pt x="338" y="274"/>
                </a:cubicBezTo>
                <a:cubicBezTo>
                  <a:pt x="342" y="272"/>
                  <a:pt x="346" y="269"/>
                  <a:pt x="349" y="266"/>
                </a:cubicBezTo>
                <a:cubicBezTo>
                  <a:pt x="352" y="263"/>
                  <a:pt x="354" y="260"/>
                  <a:pt x="355" y="257"/>
                </a:cubicBezTo>
                <a:cubicBezTo>
                  <a:pt x="357" y="254"/>
                  <a:pt x="358" y="251"/>
                  <a:pt x="358" y="248"/>
                </a:cubicBezTo>
                <a:cubicBezTo>
                  <a:pt x="358" y="245"/>
                  <a:pt x="358" y="243"/>
                  <a:pt x="357" y="240"/>
                </a:cubicBezTo>
                <a:cubicBezTo>
                  <a:pt x="356" y="237"/>
                  <a:pt x="354" y="234"/>
                  <a:pt x="352" y="232"/>
                </a:cubicBezTo>
                <a:cubicBezTo>
                  <a:pt x="349" y="229"/>
                  <a:pt x="346" y="228"/>
                  <a:pt x="343" y="227"/>
                </a:cubicBezTo>
                <a:cubicBezTo>
                  <a:pt x="340" y="226"/>
                  <a:pt x="337" y="226"/>
                  <a:pt x="333" y="227"/>
                </a:cubicBezTo>
                <a:cubicBezTo>
                  <a:pt x="330" y="227"/>
                  <a:pt x="327" y="228"/>
                  <a:pt x="323" y="230"/>
                </a:cubicBezTo>
                <a:cubicBezTo>
                  <a:pt x="319" y="231"/>
                  <a:pt x="315" y="232"/>
                  <a:pt x="312" y="234"/>
                </a:cubicBezTo>
                <a:cubicBezTo>
                  <a:pt x="308" y="235"/>
                  <a:pt x="304" y="236"/>
                  <a:pt x="300" y="237"/>
                </a:cubicBezTo>
                <a:cubicBezTo>
                  <a:pt x="296" y="238"/>
                  <a:pt x="292" y="239"/>
                  <a:pt x="288" y="239"/>
                </a:cubicBezTo>
                <a:cubicBezTo>
                  <a:pt x="284" y="239"/>
                  <a:pt x="280" y="238"/>
                  <a:pt x="276" y="236"/>
                </a:cubicBezTo>
                <a:cubicBezTo>
                  <a:pt x="272" y="235"/>
                  <a:pt x="268" y="232"/>
                  <a:pt x="265" y="229"/>
                </a:cubicBezTo>
                <a:cubicBezTo>
                  <a:pt x="261" y="225"/>
                  <a:pt x="258" y="221"/>
                  <a:pt x="256" y="216"/>
                </a:cubicBezTo>
                <a:cubicBezTo>
                  <a:pt x="255" y="212"/>
                  <a:pt x="254" y="207"/>
                  <a:pt x="254" y="203"/>
                </a:cubicBezTo>
                <a:cubicBezTo>
                  <a:pt x="255" y="198"/>
                  <a:pt x="256" y="193"/>
                  <a:pt x="259" y="189"/>
                </a:cubicBezTo>
                <a:cubicBezTo>
                  <a:pt x="261" y="184"/>
                  <a:pt x="264" y="180"/>
                  <a:pt x="268" y="176"/>
                </a:cubicBezTo>
                <a:cubicBezTo>
                  <a:pt x="270" y="174"/>
                  <a:pt x="273" y="172"/>
                  <a:pt x="275" y="170"/>
                </a:cubicBezTo>
                <a:cubicBezTo>
                  <a:pt x="278" y="169"/>
                  <a:pt x="280" y="167"/>
                  <a:pt x="282" y="166"/>
                </a:cubicBezTo>
                <a:cubicBezTo>
                  <a:pt x="285" y="165"/>
                  <a:pt x="287" y="164"/>
                  <a:pt x="289" y="163"/>
                </a:cubicBezTo>
                <a:cubicBezTo>
                  <a:pt x="292" y="162"/>
                  <a:pt x="293" y="162"/>
                  <a:pt x="294" y="162"/>
                </a:cubicBezTo>
                <a:cubicBezTo>
                  <a:pt x="295" y="162"/>
                  <a:pt x="296" y="162"/>
                  <a:pt x="296" y="162"/>
                </a:cubicBezTo>
                <a:cubicBezTo>
                  <a:pt x="296" y="162"/>
                  <a:pt x="297" y="162"/>
                  <a:pt x="297" y="163"/>
                </a:cubicBezTo>
                <a:cubicBezTo>
                  <a:pt x="298" y="163"/>
                  <a:pt x="298" y="164"/>
                  <a:pt x="299" y="164"/>
                </a:cubicBezTo>
                <a:cubicBezTo>
                  <a:pt x="300" y="165"/>
                  <a:pt x="300" y="165"/>
                  <a:pt x="301" y="166"/>
                </a:cubicBezTo>
                <a:cubicBezTo>
                  <a:pt x="302" y="167"/>
                  <a:pt x="303" y="168"/>
                  <a:pt x="304" y="169"/>
                </a:cubicBezTo>
                <a:cubicBezTo>
                  <a:pt x="304" y="169"/>
                  <a:pt x="305" y="170"/>
                  <a:pt x="305" y="171"/>
                </a:cubicBezTo>
                <a:cubicBezTo>
                  <a:pt x="305" y="171"/>
                  <a:pt x="305" y="172"/>
                  <a:pt x="305" y="172"/>
                </a:cubicBezTo>
                <a:cubicBezTo>
                  <a:pt x="305" y="173"/>
                  <a:pt x="305" y="173"/>
                  <a:pt x="305" y="173"/>
                </a:cubicBezTo>
                <a:cubicBezTo>
                  <a:pt x="304" y="174"/>
                  <a:pt x="303" y="174"/>
                  <a:pt x="301" y="175"/>
                </a:cubicBezTo>
                <a:cubicBezTo>
                  <a:pt x="299" y="175"/>
                  <a:pt x="297" y="176"/>
                  <a:pt x="295" y="177"/>
                </a:cubicBezTo>
                <a:cubicBezTo>
                  <a:pt x="292" y="178"/>
                  <a:pt x="290" y="179"/>
                  <a:pt x="287" y="180"/>
                </a:cubicBezTo>
                <a:cubicBezTo>
                  <a:pt x="284" y="182"/>
                  <a:pt x="281" y="184"/>
                  <a:pt x="278" y="187"/>
                </a:cubicBezTo>
                <a:cubicBezTo>
                  <a:pt x="276" y="189"/>
                  <a:pt x="274" y="192"/>
                  <a:pt x="273" y="195"/>
                </a:cubicBezTo>
                <a:cubicBezTo>
                  <a:pt x="271" y="197"/>
                  <a:pt x="271" y="200"/>
                  <a:pt x="271" y="202"/>
                </a:cubicBezTo>
                <a:cubicBezTo>
                  <a:pt x="270" y="204"/>
                  <a:pt x="271" y="207"/>
                  <a:pt x="272" y="209"/>
                </a:cubicBezTo>
                <a:cubicBezTo>
                  <a:pt x="273" y="211"/>
                  <a:pt x="274" y="213"/>
                  <a:pt x="276" y="215"/>
                </a:cubicBezTo>
                <a:cubicBezTo>
                  <a:pt x="279" y="217"/>
                  <a:pt x="281" y="219"/>
                  <a:pt x="284" y="220"/>
                </a:cubicBezTo>
                <a:cubicBezTo>
                  <a:pt x="287" y="220"/>
                  <a:pt x="291" y="220"/>
                  <a:pt x="294" y="220"/>
                </a:cubicBezTo>
                <a:cubicBezTo>
                  <a:pt x="298" y="219"/>
                  <a:pt x="301" y="218"/>
                  <a:pt x="305" y="217"/>
                </a:cubicBezTo>
                <a:cubicBezTo>
                  <a:pt x="309" y="216"/>
                  <a:pt x="312" y="214"/>
                  <a:pt x="316" y="213"/>
                </a:cubicBezTo>
                <a:cubicBezTo>
                  <a:pt x="320" y="212"/>
                  <a:pt x="324" y="210"/>
                  <a:pt x="328" y="209"/>
                </a:cubicBezTo>
                <a:cubicBezTo>
                  <a:pt x="332" y="208"/>
                  <a:pt x="336" y="208"/>
                  <a:pt x="340" y="208"/>
                </a:cubicBezTo>
                <a:cubicBezTo>
                  <a:pt x="344" y="208"/>
                  <a:pt x="348" y="208"/>
                  <a:pt x="352" y="210"/>
                </a:cubicBezTo>
                <a:cubicBezTo>
                  <a:pt x="356" y="211"/>
                  <a:pt x="360" y="214"/>
                  <a:pt x="363" y="218"/>
                </a:cubicBezTo>
                <a:close/>
                <a:moveTo>
                  <a:pt x="443" y="122"/>
                </a:moveTo>
                <a:cubicBezTo>
                  <a:pt x="448" y="127"/>
                  <a:pt x="453" y="133"/>
                  <a:pt x="455" y="139"/>
                </a:cubicBezTo>
                <a:cubicBezTo>
                  <a:pt x="458" y="145"/>
                  <a:pt x="460" y="151"/>
                  <a:pt x="460" y="157"/>
                </a:cubicBezTo>
                <a:cubicBezTo>
                  <a:pt x="460" y="164"/>
                  <a:pt x="458" y="170"/>
                  <a:pt x="455" y="176"/>
                </a:cubicBezTo>
                <a:cubicBezTo>
                  <a:pt x="453" y="182"/>
                  <a:pt x="448" y="187"/>
                  <a:pt x="443" y="193"/>
                </a:cubicBezTo>
                <a:cubicBezTo>
                  <a:pt x="438" y="198"/>
                  <a:pt x="432" y="202"/>
                  <a:pt x="427" y="205"/>
                </a:cubicBezTo>
                <a:cubicBezTo>
                  <a:pt x="421" y="207"/>
                  <a:pt x="415" y="209"/>
                  <a:pt x="409" y="209"/>
                </a:cubicBezTo>
                <a:cubicBezTo>
                  <a:pt x="403" y="209"/>
                  <a:pt x="397" y="208"/>
                  <a:pt x="391" y="205"/>
                </a:cubicBezTo>
                <a:cubicBezTo>
                  <a:pt x="385" y="202"/>
                  <a:pt x="379" y="198"/>
                  <a:pt x="374" y="192"/>
                </a:cubicBezTo>
                <a:lnTo>
                  <a:pt x="316" y="135"/>
                </a:lnTo>
                <a:cubicBezTo>
                  <a:pt x="316" y="134"/>
                  <a:pt x="315" y="134"/>
                  <a:pt x="315" y="133"/>
                </a:cubicBezTo>
                <a:cubicBezTo>
                  <a:pt x="315" y="133"/>
                  <a:pt x="315" y="132"/>
                  <a:pt x="316" y="132"/>
                </a:cubicBezTo>
                <a:cubicBezTo>
                  <a:pt x="316" y="131"/>
                  <a:pt x="316" y="130"/>
                  <a:pt x="317" y="130"/>
                </a:cubicBezTo>
                <a:cubicBezTo>
                  <a:pt x="318" y="129"/>
                  <a:pt x="319" y="128"/>
                  <a:pt x="320" y="126"/>
                </a:cubicBezTo>
                <a:cubicBezTo>
                  <a:pt x="321" y="125"/>
                  <a:pt x="322" y="124"/>
                  <a:pt x="323" y="124"/>
                </a:cubicBezTo>
                <a:cubicBezTo>
                  <a:pt x="324" y="123"/>
                  <a:pt x="325" y="122"/>
                  <a:pt x="325" y="122"/>
                </a:cubicBezTo>
                <a:cubicBezTo>
                  <a:pt x="326" y="122"/>
                  <a:pt x="327" y="122"/>
                  <a:pt x="327" y="122"/>
                </a:cubicBezTo>
                <a:cubicBezTo>
                  <a:pt x="328" y="122"/>
                  <a:pt x="328" y="122"/>
                  <a:pt x="328" y="123"/>
                </a:cubicBezTo>
                <a:lnTo>
                  <a:pt x="385" y="179"/>
                </a:lnTo>
                <a:cubicBezTo>
                  <a:pt x="389" y="183"/>
                  <a:pt x="393" y="186"/>
                  <a:pt x="397" y="188"/>
                </a:cubicBezTo>
                <a:cubicBezTo>
                  <a:pt x="402" y="191"/>
                  <a:pt x="406" y="192"/>
                  <a:pt x="410" y="192"/>
                </a:cubicBezTo>
                <a:cubicBezTo>
                  <a:pt x="414" y="192"/>
                  <a:pt x="418" y="191"/>
                  <a:pt x="422" y="189"/>
                </a:cubicBezTo>
                <a:cubicBezTo>
                  <a:pt x="426" y="188"/>
                  <a:pt x="430" y="185"/>
                  <a:pt x="433" y="182"/>
                </a:cubicBezTo>
                <a:cubicBezTo>
                  <a:pt x="437" y="178"/>
                  <a:pt x="439" y="174"/>
                  <a:pt x="441" y="170"/>
                </a:cubicBezTo>
                <a:cubicBezTo>
                  <a:pt x="443" y="167"/>
                  <a:pt x="444" y="163"/>
                  <a:pt x="443" y="159"/>
                </a:cubicBezTo>
                <a:cubicBezTo>
                  <a:pt x="443" y="155"/>
                  <a:pt x="442" y="150"/>
                  <a:pt x="440" y="146"/>
                </a:cubicBezTo>
                <a:cubicBezTo>
                  <a:pt x="438" y="142"/>
                  <a:pt x="435" y="138"/>
                  <a:pt x="431" y="134"/>
                </a:cubicBezTo>
                <a:lnTo>
                  <a:pt x="374" y="77"/>
                </a:lnTo>
                <a:cubicBezTo>
                  <a:pt x="373" y="77"/>
                  <a:pt x="373" y="76"/>
                  <a:pt x="373" y="76"/>
                </a:cubicBezTo>
                <a:cubicBezTo>
                  <a:pt x="373" y="75"/>
                  <a:pt x="373" y="75"/>
                  <a:pt x="373" y="74"/>
                </a:cubicBezTo>
                <a:cubicBezTo>
                  <a:pt x="374" y="73"/>
                  <a:pt x="374" y="73"/>
                  <a:pt x="375" y="72"/>
                </a:cubicBezTo>
                <a:cubicBezTo>
                  <a:pt x="376" y="71"/>
                  <a:pt x="377" y="70"/>
                  <a:pt x="378" y="69"/>
                </a:cubicBezTo>
                <a:cubicBezTo>
                  <a:pt x="379" y="67"/>
                  <a:pt x="380" y="67"/>
                  <a:pt x="381" y="66"/>
                </a:cubicBezTo>
                <a:cubicBezTo>
                  <a:pt x="382" y="65"/>
                  <a:pt x="382" y="65"/>
                  <a:pt x="383" y="64"/>
                </a:cubicBezTo>
                <a:cubicBezTo>
                  <a:pt x="384" y="64"/>
                  <a:pt x="384" y="64"/>
                  <a:pt x="385" y="64"/>
                </a:cubicBezTo>
                <a:cubicBezTo>
                  <a:pt x="385" y="64"/>
                  <a:pt x="386" y="64"/>
                  <a:pt x="386" y="65"/>
                </a:cubicBezTo>
                <a:lnTo>
                  <a:pt x="443" y="122"/>
                </a:lnTo>
                <a:close/>
                <a:moveTo>
                  <a:pt x="558" y="71"/>
                </a:moveTo>
                <a:cubicBezTo>
                  <a:pt x="558" y="72"/>
                  <a:pt x="559" y="72"/>
                  <a:pt x="559" y="73"/>
                </a:cubicBezTo>
                <a:cubicBezTo>
                  <a:pt x="559" y="73"/>
                  <a:pt x="559" y="74"/>
                  <a:pt x="558" y="74"/>
                </a:cubicBezTo>
                <a:cubicBezTo>
                  <a:pt x="558" y="75"/>
                  <a:pt x="558" y="76"/>
                  <a:pt x="557" y="77"/>
                </a:cubicBezTo>
                <a:cubicBezTo>
                  <a:pt x="556" y="78"/>
                  <a:pt x="555" y="79"/>
                  <a:pt x="554" y="80"/>
                </a:cubicBezTo>
                <a:cubicBezTo>
                  <a:pt x="552" y="82"/>
                  <a:pt x="551" y="82"/>
                  <a:pt x="550" y="83"/>
                </a:cubicBezTo>
                <a:cubicBezTo>
                  <a:pt x="550" y="84"/>
                  <a:pt x="549" y="84"/>
                  <a:pt x="548" y="85"/>
                </a:cubicBezTo>
                <a:cubicBezTo>
                  <a:pt x="547" y="85"/>
                  <a:pt x="547" y="85"/>
                  <a:pt x="546" y="85"/>
                </a:cubicBezTo>
                <a:cubicBezTo>
                  <a:pt x="545" y="85"/>
                  <a:pt x="545" y="84"/>
                  <a:pt x="544" y="84"/>
                </a:cubicBezTo>
                <a:lnTo>
                  <a:pt x="513" y="71"/>
                </a:lnTo>
                <a:cubicBezTo>
                  <a:pt x="510" y="69"/>
                  <a:pt x="507" y="68"/>
                  <a:pt x="503" y="67"/>
                </a:cubicBezTo>
                <a:cubicBezTo>
                  <a:pt x="500" y="66"/>
                  <a:pt x="497" y="65"/>
                  <a:pt x="494" y="65"/>
                </a:cubicBezTo>
                <a:cubicBezTo>
                  <a:pt x="491" y="65"/>
                  <a:pt x="488" y="66"/>
                  <a:pt x="485" y="67"/>
                </a:cubicBezTo>
                <a:cubicBezTo>
                  <a:pt x="483" y="68"/>
                  <a:pt x="480" y="70"/>
                  <a:pt x="477" y="73"/>
                </a:cubicBezTo>
                <a:lnTo>
                  <a:pt x="469" y="81"/>
                </a:lnTo>
                <a:lnTo>
                  <a:pt x="508" y="121"/>
                </a:lnTo>
                <a:cubicBezTo>
                  <a:pt x="509" y="121"/>
                  <a:pt x="509" y="122"/>
                  <a:pt x="509" y="122"/>
                </a:cubicBezTo>
                <a:cubicBezTo>
                  <a:pt x="509" y="123"/>
                  <a:pt x="509" y="123"/>
                  <a:pt x="509" y="124"/>
                </a:cubicBezTo>
                <a:cubicBezTo>
                  <a:pt x="508" y="125"/>
                  <a:pt x="508" y="125"/>
                  <a:pt x="507" y="126"/>
                </a:cubicBezTo>
                <a:cubicBezTo>
                  <a:pt x="507" y="127"/>
                  <a:pt x="506" y="128"/>
                  <a:pt x="504" y="129"/>
                </a:cubicBezTo>
                <a:cubicBezTo>
                  <a:pt x="503" y="131"/>
                  <a:pt x="502" y="132"/>
                  <a:pt x="501" y="132"/>
                </a:cubicBezTo>
                <a:cubicBezTo>
                  <a:pt x="500" y="133"/>
                  <a:pt x="500" y="133"/>
                  <a:pt x="499" y="134"/>
                </a:cubicBezTo>
                <a:cubicBezTo>
                  <a:pt x="498" y="134"/>
                  <a:pt x="498" y="134"/>
                  <a:pt x="497" y="134"/>
                </a:cubicBezTo>
                <a:cubicBezTo>
                  <a:pt x="497" y="134"/>
                  <a:pt x="496" y="134"/>
                  <a:pt x="496" y="133"/>
                </a:cubicBezTo>
                <a:lnTo>
                  <a:pt x="410" y="47"/>
                </a:lnTo>
                <a:cubicBezTo>
                  <a:pt x="408" y="45"/>
                  <a:pt x="407" y="44"/>
                  <a:pt x="407" y="42"/>
                </a:cubicBezTo>
                <a:cubicBezTo>
                  <a:pt x="408" y="40"/>
                  <a:pt x="408" y="39"/>
                  <a:pt x="409" y="38"/>
                </a:cubicBezTo>
                <a:lnTo>
                  <a:pt x="429" y="18"/>
                </a:lnTo>
                <a:cubicBezTo>
                  <a:pt x="432" y="16"/>
                  <a:pt x="434" y="14"/>
                  <a:pt x="435" y="12"/>
                </a:cubicBezTo>
                <a:cubicBezTo>
                  <a:pt x="437" y="11"/>
                  <a:pt x="438" y="10"/>
                  <a:pt x="440" y="8"/>
                </a:cubicBezTo>
                <a:cubicBezTo>
                  <a:pt x="444" y="5"/>
                  <a:pt x="448" y="3"/>
                  <a:pt x="452" y="2"/>
                </a:cubicBezTo>
                <a:cubicBezTo>
                  <a:pt x="456" y="0"/>
                  <a:pt x="460" y="0"/>
                  <a:pt x="464" y="0"/>
                </a:cubicBezTo>
                <a:cubicBezTo>
                  <a:pt x="468" y="0"/>
                  <a:pt x="472" y="1"/>
                  <a:pt x="476" y="3"/>
                </a:cubicBezTo>
                <a:cubicBezTo>
                  <a:pt x="479" y="5"/>
                  <a:pt x="483" y="7"/>
                  <a:pt x="486" y="10"/>
                </a:cubicBezTo>
                <a:cubicBezTo>
                  <a:pt x="489" y="13"/>
                  <a:pt x="491" y="17"/>
                  <a:pt x="493" y="20"/>
                </a:cubicBezTo>
                <a:cubicBezTo>
                  <a:pt x="495" y="23"/>
                  <a:pt x="496" y="27"/>
                  <a:pt x="496" y="30"/>
                </a:cubicBezTo>
                <a:cubicBezTo>
                  <a:pt x="496" y="34"/>
                  <a:pt x="496" y="37"/>
                  <a:pt x="495" y="41"/>
                </a:cubicBezTo>
                <a:cubicBezTo>
                  <a:pt x="494" y="44"/>
                  <a:pt x="493" y="48"/>
                  <a:pt x="491" y="52"/>
                </a:cubicBezTo>
                <a:cubicBezTo>
                  <a:pt x="493" y="51"/>
                  <a:pt x="496" y="50"/>
                  <a:pt x="498" y="50"/>
                </a:cubicBezTo>
                <a:cubicBezTo>
                  <a:pt x="500" y="50"/>
                  <a:pt x="503" y="50"/>
                  <a:pt x="505" y="50"/>
                </a:cubicBezTo>
                <a:cubicBezTo>
                  <a:pt x="508" y="51"/>
                  <a:pt x="510" y="51"/>
                  <a:pt x="513" y="52"/>
                </a:cubicBezTo>
                <a:cubicBezTo>
                  <a:pt x="516" y="53"/>
                  <a:pt x="519" y="54"/>
                  <a:pt x="522" y="56"/>
                </a:cubicBezTo>
                <a:lnTo>
                  <a:pt x="551" y="68"/>
                </a:lnTo>
                <a:cubicBezTo>
                  <a:pt x="553" y="69"/>
                  <a:pt x="555" y="70"/>
                  <a:pt x="556" y="70"/>
                </a:cubicBezTo>
                <a:cubicBezTo>
                  <a:pt x="557" y="71"/>
                  <a:pt x="558" y="71"/>
                  <a:pt x="558" y="71"/>
                </a:cubicBezTo>
                <a:close/>
                <a:moveTo>
                  <a:pt x="474" y="25"/>
                </a:moveTo>
                <a:cubicBezTo>
                  <a:pt x="470" y="21"/>
                  <a:pt x="466" y="19"/>
                  <a:pt x="462" y="18"/>
                </a:cubicBezTo>
                <a:cubicBezTo>
                  <a:pt x="458" y="17"/>
                  <a:pt x="454" y="18"/>
                  <a:pt x="449" y="21"/>
                </a:cubicBezTo>
                <a:cubicBezTo>
                  <a:pt x="447" y="22"/>
                  <a:pt x="446" y="23"/>
                  <a:pt x="444" y="24"/>
                </a:cubicBezTo>
                <a:cubicBezTo>
                  <a:pt x="442" y="25"/>
                  <a:pt x="440" y="27"/>
                  <a:pt x="438" y="30"/>
                </a:cubicBezTo>
                <a:lnTo>
                  <a:pt x="427" y="40"/>
                </a:lnTo>
                <a:lnTo>
                  <a:pt x="459" y="71"/>
                </a:lnTo>
                <a:lnTo>
                  <a:pt x="471" y="59"/>
                </a:lnTo>
                <a:cubicBezTo>
                  <a:pt x="474" y="56"/>
                  <a:pt x="476" y="53"/>
                  <a:pt x="478" y="50"/>
                </a:cubicBezTo>
                <a:cubicBezTo>
                  <a:pt x="480" y="47"/>
                  <a:pt x="481" y="43"/>
                  <a:pt x="481" y="41"/>
                </a:cubicBezTo>
                <a:cubicBezTo>
                  <a:pt x="481" y="38"/>
                  <a:pt x="480" y="35"/>
                  <a:pt x="479" y="32"/>
                </a:cubicBezTo>
                <a:cubicBezTo>
                  <a:pt x="478" y="29"/>
                  <a:pt x="476" y="27"/>
                  <a:pt x="474" y="2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MX" sz="3600"/>
          </a:p>
        </p:txBody>
      </p:sp>
      <p:sp>
        <p:nvSpPr>
          <p:cNvPr id="149" name="Rectangle 117"/>
          <p:cNvSpPr>
            <a:spLocks noChangeArrowheads="1"/>
          </p:cNvSpPr>
          <p:nvPr/>
        </p:nvSpPr>
        <p:spPr bwMode="auto">
          <a:xfrm>
            <a:off x="8482238" y="4926203"/>
            <a:ext cx="7854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rgbClr val="FF0000"/>
                </a:solidFill>
                <a:effectLst/>
                <a:latin typeface="Calibri" pitchFamily="34" charset="0"/>
                <a:cs typeface="Arial" pitchFamily="34" charset="0"/>
              </a:rPr>
              <a:t>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50" name="Rectangle 118"/>
          <p:cNvSpPr>
            <a:spLocks noChangeArrowheads="1"/>
          </p:cNvSpPr>
          <p:nvPr/>
        </p:nvSpPr>
        <p:spPr bwMode="auto">
          <a:xfrm>
            <a:off x="8431343" y="4315196"/>
            <a:ext cx="23564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rgbClr val="FF0000"/>
                </a:solidFill>
                <a:effectLst/>
                <a:latin typeface="Calibri" pitchFamily="34" charset="0"/>
                <a:cs typeface="Arial" pitchFamily="34" charset="0"/>
              </a:rPr>
              <a:t>100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51" name="Rectangle 119"/>
          <p:cNvSpPr>
            <a:spLocks noChangeArrowheads="1"/>
          </p:cNvSpPr>
          <p:nvPr/>
        </p:nvSpPr>
        <p:spPr bwMode="auto">
          <a:xfrm>
            <a:off x="8428540" y="3977171"/>
            <a:ext cx="23564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rgbClr val="FF0000"/>
                </a:solidFill>
                <a:effectLst/>
                <a:latin typeface="Calibri" pitchFamily="34" charset="0"/>
                <a:cs typeface="Arial" pitchFamily="34" charset="0"/>
              </a:rPr>
              <a:t>150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52" name="Rectangle 120"/>
          <p:cNvSpPr>
            <a:spLocks noChangeArrowheads="1"/>
          </p:cNvSpPr>
          <p:nvPr/>
        </p:nvSpPr>
        <p:spPr bwMode="auto">
          <a:xfrm>
            <a:off x="8424960" y="3627335"/>
            <a:ext cx="23564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rgbClr val="FF0000"/>
                </a:solidFill>
                <a:effectLst/>
                <a:latin typeface="Calibri" pitchFamily="34" charset="0"/>
                <a:cs typeface="Arial" pitchFamily="34" charset="0"/>
              </a:rPr>
              <a:t>200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53" name="Rectangle 121"/>
          <p:cNvSpPr>
            <a:spLocks noChangeArrowheads="1"/>
          </p:cNvSpPr>
          <p:nvPr/>
        </p:nvSpPr>
        <p:spPr bwMode="auto">
          <a:xfrm>
            <a:off x="8428544" y="3276547"/>
            <a:ext cx="23564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rgbClr val="FF0000"/>
                </a:solidFill>
                <a:effectLst/>
                <a:latin typeface="Calibri" pitchFamily="34" charset="0"/>
                <a:cs typeface="Arial" pitchFamily="34" charset="0"/>
              </a:rPr>
              <a:t>250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54" name="Rectangle 122"/>
          <p:cNvSpPr>
            <a:spLocks noChangeArrowheads="1"/>
          </p:cNvSpPr>
          <p:nvPr/>
        </p:nvSpPr>
        <p:spPr bwMode="auto">
          <a:xfrm>
            <a:off x="8424960" y="2920070"/>
            <a:ext cx="23564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rgbClr val="FF0000"/>
                </a:solidFill>
                <a:effectLst/>
                <a:latin typeface="Calibri" pitchFamily="34" charset="0"/>
                <a:cs typeface="Arial" pitchFamily="34" charset="0"/>
              </a:rPr>
              <a:t>300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55" name="Rectangle 123"/>
          <p:cNvSpPr>
            <a:spLocks noChangeArrowheads="1"/>
          </p:cNvSpPr>
          <p:nvPr/>
        </p:nvSpPr>
        <p:spPr bwMode="auto">
          <a:xfrm>
            <a:off x="8415470" y="2633750"/>
            <a:ext cx="23564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rgbClr val="FF0000"/>
                </a:solidFill>
                <a:effectLst/>
                <a:latin typeface="Calibri" pitchFamily="34" charset="0"/>
                <a:cs typeface="Arial" pitchFamily="34" charset="0"/>
              </a:rPr>
              <a:t>350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56" name="Rectangle 124"/>
          <p:cNvSpPr>
            <a:spLocks noChangeArrowheads="1"/>
          </p:cNvSpPr>
          <p:nvPr/>
        </p:nvSpPr>
        <p:spPr bwMode="auto">
          <a:xfrm>
            <a:off x="8422636" y="2265895"/>
            <a:ext cx="23564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rgbClr val="FF0000"/>
                </a:solidFill>
                <a:effectLst/>
                <a:latin typeface="Calibri" pitchFamily="34" charset="0"/>
                <a:cs typeface="Arial" pitchFamily="34" charset="0"/>
              </a:rPr>
              <a:t>400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57" name="Rectangle 125"/>
          <p:cNvSpPr>
            <a:spLocks noChangeArrowheads="1"/>
          </p:cNvSpPr>
          <p:nvPr/>
        </p:nvSpPr>
        <p:spPr bwMode="auto">
          <a:xfrm>
            <a:off x="8417793" y="1926484"/>
            <a:ext cx="23564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s-MX" sz="1200" dirty="0" smtClean="0">
                <a:solidFill>
                  <a:srgbClr val="FF0000"/>
                </a:solidFill>
                <a:latin typeface="Calibri" pitchFamily="34" charset="0"/>
                <a:cs typeface="Arial" pitchFamily="34" charset="0"/>
              </a:rPr>
              <a:t>45</a:t>
            </a:r>
            <a:r>
              <a:rPr kumimoji="0" lang="es-MX" sz="1200" b="0" i="0" u="none" strike="noStrike" cap="none" normalizeH="0" baseline="0" dirty="0" smtClean="0">
                <a:ln>
                  <a:noFill/>
                </a:ln>
                <a:solidFill>
                  <a:srgbClr val="FF0000"/>
                </a:solidFill>
                <a:effectLst/>
                <a:latin typeface="Calibri" pitchFamily="34" charset="0"/>
                <a:cs typeface="Arial" pitchFamily="34" charset="0"/>
              </a:rPr>
              <a:t>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58" name="Rectangle 126"/>
          <p:cNvSpPr>
            <a:spLocks noChangeArrowheads="1"/>
          </p:cNvSpPr>
          <p:nvPr/>
        </p:nvSpPr>
        <p:spPr bwMode="auto">
          <a:xfrm>
            <a:off x="8410627" y="1642061"/>
            <a:ext cx="23564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s-MX" sz="1200" dirty="0" smtClean="0">
                <a:solidFill>
                  <a:srgbClr val="FF0000"/>
                </a:solidFill>
                <a:latin typeface="Calibri" pitchFamily="34" charset="0"/>
                <a:cs typeface="Arial" pitchFamily="34" charset="0"/>
              </a:rPr>
              <a:t>50</a:t>
            </a:r>
            <a:r>
              <a:rPr kumimoji="0" lang="es-MX" sz="1200" b="0" i="0" u="none" strike="noStrike" cap="none" normalizeH="0" baseline="0" dirty="0" smtClean="0">
                <a:ln>
                  <a:noFill/>
                </a:ln>
                <a:solidFill>
                  <a:srgbClr val="FF0000"/>
                </a:solidFill>
                <a:effectLst/>
                <a:latin typeface="Calibri" pitchFamily="34" charset="0"/>
                <a:cs typeface="Arial" pitchFamily="34" charset="0"/>
              </a:rPr>
              <a:t>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59" name="Rectangle 118"/>
          <p:cNvSpPr>
            <a:spLocks noChangeArrowheads="1"/>
          </p:cNvSpPr>
          <p:nvPr/>
        </p:nvSpPr>
        <p:spPr bwMode="auto">
          <a:xfrm>
            <a:off x="8458862" y="4678192"/>
            <a:ext cx="15709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rgbClr val="FF0000"/>
                </a:solidFill>
                <a:effectLst/>
                <a:latin typeface="Calibri" pitchFamily="34" charset="0"/>
                <a:cs typeface="Arial" pitchFamily="34" charset="0"/>
              </a:rPr>
              <a:t>50</a:t>
            </a:r>
            <a:endParaRPr kumimoji="0" lang="es-MX" sz="2800" b="0" i="0" u="none" strike="noStrike" cap="none" normalizeH="0" baseline="0" dirty="0" smtClean="0">
              <a:ln>
                <a:noFill/>
              </a:ln>
              <a:solidFill>
                <a:srgbClr val="FF0000"/>
              </a:solidFill>
              <a:effectLst/>
              <a:latin typeface="Arial" pitchFamily="34" charset="0"/>
              <a:cs typeface="Arial" pitchFamily="34" charset="0"/>
            </a:endParaRPr>
          </a:p>
        </p:txBody>
      </p:sp>
      <p:grpSp>
        <p:nvGrpSpPr>
          <p:cNvPr id="172" name="171 Grupo"/>
          <p:cNvGrpSpPr/>
          <p:nvPr/>
        </p:nvGrpSpPr>
        <p:grpSpPr>
          <a:xfrm>
            <a:off x="8242570" y="1713404"/>
            <a:ext cx="162541" cy="3287935"/>
            <a:chOff x="7884368" y="1700808"/>
            <a:chExt cx="144016" cy="2752725"/>
          </a:xfrm>
          <a:solidFill>
            <a:schemeClr val="accent2"/>
          </a:solidFill>
        </p:grpSpPr>
        <p:sp>
          <p:nvSpPr>
            <p:cNvPr id="148" name="Rectangle 96"/>
            <p:cNvSpPr>
              <a:spLocks noChangeArrowheads="1"/>
            </p:cNvSpPr>
            <p:nvPr/>
          </p:nvSpPr>
          <p:spPr bwMode="auto">
            <a:xfrm>
              <a:off x="7956376" y="1700808"/>
              <a:ext cx="9525" cy="2752725"/>
            </a:xfrm>
            <a:prstGeom prst="rect">
              <a:avLst/>
            </a:prstGeom>
            <a:grp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s-MX" sz="3600"/>
            </a:p>
          </p:txBody>
        </p:sp>
        <p:cxnSp>
          <p:nvCxnSpPr>
            <p:cNvPr id="161" name="160 Conector recto"/>
            <p:cNvCxnSpPr/>
            <p:nvPr/>
          </p:nvCxnSpPr>
          <p:spPr>
            <a:xfrm>
              <a:off x="7884368" y="1945407"/>
              <a:ext cx="144016" cy="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163 Conector recto"/>
            <p:cNvCxnSpPr/>
            <p:nvPr/>
          </p:nvCxnSpPr>
          <p:spPr>
            <a:xfrm>
              <a:off x="7884368" y="2233439"/>
              <a:ext cx="144016" cy="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164 Conector recto"/>
            <p:cNvCxnSpPr/>
            <p:nvPr/>
          </p:nvCxnSpPr>
          <p:spPr>
            <a:xfrm>
              <a:off x="7884368" y="2536329"/>
              <a:ext cx="144016" cy="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165 Conector recto"/>
            <p:cNvCxnSpPr/>
            <p:nvPr/>
          </p:nvCxnSpPr>
          <p:spPr>
            <a:xfrm>
              <a:off x="7884368" y="2780928"/>
              <a:ext cx="144016" cy="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166 Conector recto"/>
            <p:cNvCxnSpPr/>
            <p:nvPr/>
          </p:nvCxnSpPr>
          <p:spPr>
            <a:xfrm>
              <a:off x="7884368" y="3068960"/>
              <a:ext cx="144016" cy="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167 Conector recto"/>
            <p:cNvCxnSpPr/>
            <p:nvPr/>
          </p:nvCxnSpPr>
          <p:spPr>
            <a:xfrm>
              <a:off x="7884368" y="3356992"/>
              <a:ext cx="144016" cy="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168 Conector recto"/>
            <p:cNvCxnSpPr/>
            <p:nvPr/>
          </p:nvCxnSpPr>
          <p:spPr>
            <a:xfrm>
              <a:off x="7884368" y="3645024"/>
              <a:ext cx="144016" cy="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169 Conector recto"/>
            <p:cNvCxnSpPr/>
            <p:nvPr/>
          </p:nvCxnSpPr>
          <p:spPr>
            <a:xfrm>
              <a:off x="7884368" y="3933056"/>
              <a:ext cx="144016" cy="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170 Conector recto"/>
            <p:cNvCxnSpPr/>
            <p:nvPr/>
          </p:nvCxnSpPr>
          <p:spPr>
            <a:xfrm>
              <a:off x="7884368" y="4293096"/>
              <a:ext cx="144016" cy="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3" name="Rectangle 98"/>
          <p:cNvSpPr>
            <a:spLocks noChangeArrowheads="1"/>
          </p:cNvSpPr>
          <p:nvPr/>
        </p:nvSpPr>
        <p:spPr bwMode="auto">
          <a:xfrm>
            <a:off x="927371" y="1768207"/>
            <a:ext cx="31258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600" b="1" dirty="0" smtClean="0">
                <a:solidFill>
                  <a:srgbClr val="FF0000"/>
                </a:solidFill>
                <a:latin typeface="Calibri" pitchFamily="34" charset="0"/>
                <a:cs typeface="Arial" pitchFamily="34" charset="0"/>
              </a:rPr>
              <a:t>472</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74" name="Rectangle 99"/>
          <p:cNvSpPr>
            <a:spLocks noChangeArrowheads="1"/>
          </p:cNvSpPr>
          <p:nvPr/>
        </p:nvSpPr>
        <p:spPr bwMode="auto">
          <a:xfrm>
            <a:off x="1342145" y="2750731"/>
            <a:ext cx="31258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294</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75" name="Rectangle 100"/>
          <p:cNvSpPr>
            <a:spLocks noChangeArrowheads="1"/>
          </p:cNvSpPr>
          <p:nvPr/>
        </p:nvSpPr>
        <p:spPr bwMode="auto">
          <a:xfrm>
            <a:off x="2123527" y="2370267"/>
            <a:ext cx="31258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376</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76" name="Rectangle 101"/>
          <p:cNvSpPr>
            <a:spLocks noChangeArrowheads="1"/>
          </p:cNvSpPr>
          <p:nvPr/>
        </p:nvSpPr>
        <p:spPr bwMode="auto">
          <a:xfrm>
            <a:off x="2502982" y="3571695"/>
            <a:ext cx="31258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190</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77" name="Rectangle 102"/>
          <p:cNvSpPr>
            <a:spLocks noChangeArrowheads="1"/>
          </p:cNvSpPr>
          <p:nvPr/>
        </p:nvSpPr>
        <p:spPr bwMode="auto">
          <a:xfrm>
            <a:off x="2893573" y="3906627"/>
            <a:ext cx="31258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164</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78" name="Rectangle 103"/>
          <p:cNvSpPr>
            <a:spLocks noChangeArrowheads="1"/>
          </p:cNvSpPr>
          <p:nvPr/>
        </p:nvSpPr>
        <p:spPr bwMode="auto">
          <a:xfrm>
            <a:off x="3279148" y="4021544"/>
            <a:ext cx="31258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152</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79" name="Rectangle 104"/>
          <p:cNvSpPr>
            <a:spLocks noChangeArrowheads="1"/>
          </p:cNvSpPr>
          <p:nvPr/>
        </p:nvSpPr>
        <p:spPr bwMode="auto">
          <a:xfrm>
            <a:off x="3672964" y="4262039"/>
            <a:ext cx="31258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105</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80" name="Rectangle 105"/>
          <p:cNvSpPr>
            <a:spLocks noChangeArrowheads="1"/>
          </p:cNvSpPr>
          <p:nvPr/>
        </p:nvSpPr>
        <p:spPr bwMode="auto">
          <a:xfrm>
            <a:off x="4060689" y="4078644"/>
            <a:ext cx="31258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121</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81" name="Rectangle 106"/>
          <p:cNvSpPr>
            <a:spLocks noChangeArrowheads="1"/>
          </p:cNvSpPr>
          <p:nvPr/>
        </p:nvSpPr>
        <p:spPr bwMode="auto">
          <a:xfrm>
            <a:off x="4507857" y="4574370"/>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58</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83" name="Rectangle 108"/>
          <p:cNvSpPr>
            <a:spLocks noChangeArrowheads="1"/>
          </p:cNvSpPr>
          <p:nvPr/>
        </p:nvSpPr>
        <p:spPr bwMode="auto">
          <a:xfrm>
            <a:off x="5284563" y="4817913"/>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26</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84" name="Rectangle 109"/>
          <p:cNvSpPr>
            <a:spLocks noChangeArrowheads="1"/>
          </p:cNvSpPr>
          <p:nvPr/>
        </p:nvSpPr>
        <p:spPr bwMode="auto">
          <a:xfrm>
            <a:off x="5664404" y="4441260"/>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71</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85" name="Rectangle 110"/>
          <p:cNvSpPr>
            <a:spLocks noChangeArrowheads="1"/>
          </p:cNvSpPr>
          <p:nvPr/>
        </p:nvSpPr>
        <p:spPr bwMode="auto">
          <a:xfrm>
            <a:off x="6063953" y="4692754"/>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600" b="1" dirty="0" smtClean="0">
                <a:solidFill>
                  <a:srgbClr val="FF0000"/>
                </a:solidFill>
                <a:latin typeface="Calibri" pitchFamily="34" charset="0"/>
                <a:cs typeface="Arial" pitchFamily="34" charset="0"/>
              </a:rPr>
              <a:t>38</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86" name="Rectangle 111"/>
          <p:cNvSpPr>
            <a:spLocks noChangeArrowheads="1"/>
          </p:cNvSpPr>
          <p:nvPr/>
        </p:nvSpPr>
        <p:spPr bwMode="auto">
          <a:xfrm>
            <a:off x="6472747" y="4721448"/>
            <a:ext cx="182742" cy="21544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400" b="1" dirty="0" smtClean="0">
                <a:solidFill>
                  <a:srgbClr val="FF0000"/>
                </a:solidFill>
                <a:latin typeface="Calibri" pitchFamily="34" charset="0"/>
                <a:cs typeface="Arial" pitchFamily="34" charset="0"/>
              </a:rPr>
              <a:t>31</a:t>
            </a:r>
            <a:endParaRPr kumimoji="0" lang="es-MX" sz="3200" b="0" i="0" u="none" strike="noStrike" cap="none" normalizeH="0" baseline="0" dirty="0" smtClean="0">
              <a:ln>
                <a:noFill/>
              </a:ln>
              <a:solidFill>
                <a:srgbClr val="FF0000"/>
              </a:solidFill>
              <a:effectLst/>
              <a:latin typeface="Arial" pitchFamily="34" charset="0"/>
              <a:cs typeface="Arial" pitchFamily="34" charset="0"/>
            </a:endParaRPr>
          </a:p>
        </p:txBody>
      </p:sp>
      <p:sp>
        <p:nvSpPr>
          <p:cNvPr id="187" name="Rectangle 112"/>
          <p:cNvSpPr>
            <a:spLocks noChangeArrowheads="1"/>
          </p:cNvSpPr>
          <p:nvPr/>
        </p:nvSpPr>
        <p:spPr bwMode="auto">
          <a:xfrm>
            <a:off x="6850514" y="4416596"/>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83</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89" name="Rectangle 114"/>
          <p:cNvSpPr>
            <a:spLocks noChangeArrowheads="1"/>
          </p:cNvSpPr>
          <p:nvPr/>
        </p:nvSpPr>
        <p:spPr bwMode="auto">
          <a:xfrm>
            <a:off x="7221151" y="4855759"/>
            <a:ext cx="91372" cy="21544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rgbClr val="FF0000"/>
                </a:solidFill>
                <a:effectLst/>
                <a:latin typeface="Calibri" pitchFamily="34" charset="0"/>
                <a:cs typeface="Arial" pitchFamily="34" charset="0"/>
              </a:rPr>
              <a:t>4</a:t>
            </a:r>
            <a:endParaRPr kumimoji="0" lang="es-MX" sz="3200" b="0" i="0" u="none" strike="noStrike" cap="none" normalizeH="0" baseline="0" dirty="0" smtClean="0">
              <a:ln>
                <a:noFill/>
              </a:ln>
              <a:solidFill>
                <a:srgbClr val="FF0000"/>
              </a:solidFill>
              <a:effectLst/>
              <a:latin typeface="Arial" pitchFamily="34" charset="0"/>
              <a:cs typeface="Arial" pitchFamily="34" charset="0"/>
            </a:endParaRPr>
          </a:p>
        </p:txBody>
      </p:sp>
      <p:sp>
        <p:nvSpPr>
          <p:cNvPr id="190" name="Rectangle 115"/>
          <p:cNvSpPr>
            <a:spLocks noChangeArrowheads="1"/>
          </p:cNvSpPr>
          <p:nvPr/>
        </p:nvSpPr>
        <p:spPr bwMode="auto">
          <a:xfrm>
            <a:off x="7611742" y="4839909"/>
            <a:ext cx="91372" cy="215444"/>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rgbClr val="FF0000"/>
                </a:solidFill>
                <a:effectLst/>
                <a:latin typeface="Calibri" pitchFamily="34" charset="0"/>
                <a:cs typeface="Arial" pitchFamily="34" charset="0"/>
              </a:rPr>
              <a:t>7</a:t>
            </a:r>
            <a:endParaRPr kumimoji="0" lang="es-MX" sz="3200" b="0" i="0" u="none" strike="noStrike" cap="none" normalizeH="0" baseline="0" dirty="0" smtClean="0">
              <a:ln>
                <a:noFill/>
              </a:ln>
              <a:solidFill>
                <a:srgbClr val="FF0000"/>
              </a:solidFill>
              <a:effectLst/>
              <a:latin typeface="Arial" pitchFamily="34" charset="0"/>
              <a:cs typeface="Arial" pitchFamily="34" charset="0"/>
            </a:endParaRPr>
          </a:p>
        </p:txBody>
      </p:sp>
      <p:sp>
        <p:nvSpPr>
          <p:cNvPr id="191" name="Rectangle 116"/>
          <p:cNvSpPr>
            <a:spLocks noChangeArrowheads="1"/>
          </p:cNvSpPr>
          <p:nvPr/>
        </p:nvSpPr>
        <p:spPr bwMode="auto">
          <a:xfrm>
            <a:off x="8010251" y="4847062"/>
            <a:ext cx="10419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1</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92" name="Rectangle 106"/>
          <p:cNvSpPr>
            <a:spLocks noChangeArrowheads="1"/>
          </p:cNvSpPr>
          <p:nvPr/>
        </p:nvSpPr>
        <p:spPr bwMode="auto">
          <a:xfrm>
            <a:off x="4891208" y="4574106"/>
            <a:ext cx="208391"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58</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93" name="Rectangle 100"/>
          <p:cNvSpPr>
            <a:spLocks noChangeArrowheads="1"/>
          </p:cNvSpPr>
          <p:nvPr/>
        </p:nvSpPr>
        <p:spPr bwMode="auto">
          <a:xfrm>
            <a:off x="1728149" y="3120241"/>
            <a:ext cx="312586" cy="246221"/>
          </a:xfrm>
          <a:prstGeom prst="rect">
            <a:avLst/>
          </a:prstGeom>
          <a:noFill/>
          <a:ln w="9525">
            <a:noFill/>
            <a:miter lim="800000"/>
            <a:headEnd/>
            <a:tailEnd/>
          </a:ln>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FF0000"/>
                </a:solidFill>
                <a:effectLst/>
                <a:latin typeface="Calibri" pitchFamily="34" charset="0"/>
                <a:cs typeface="Arial" pitchFamily="34" charset="0"/>
              </a:rPr>
              <a:t>260</a:t>
            </a:r>
            <a:endParaRPr kumimoji="0" lang="es-MX"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94" name="Rectangle 146"/>
          <p:cNvSpPr>
            <a:spLocks noChangeArrowheads="1"/>
          </p:cNvSpPr>
          <p:nvPr/>
        </p:nvSpPr>
        <p:spPr bwMode="auto">
          <a:xfrm rot="16200000">
            <a:off x="-797483" y="3268971"/>
            <a:ext cx="225305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2000" i="0" u="none" strike="noStrike" cap="none" normalizeH="0" baseline="0" dirty="0" smtClean="0">
                <a:ln>
                  <a:noFill/>
                </a:ln>
                <a:solidFill>
                  <a:srgbClr val="000000"/>
                </a:solidFill>
                <a:effectLst/>
                <a:latin typeface="Calibri" pitchFamily="34" charset="0"/>
                <a:cs typeface="Arial" pitchFamily="34" charset="0"/>
              </a:rPr>
              <a:t>Número de Proyectos</a:t>
            </a:r>
            <a:endParaRPr kumimoji="0" lang="es-MX" sz="2000" i="0" u="none" strike="noStrike" cap="none" normalizeH="0" baseline="0" dirty="0" smtClean="0">
              <a:ln>
                <a:noFill/>
              </a:ln>
              <a:solidFill>
                <a:schemeClr val="tx1"/>
              </a:solidFill>
              <a:effectLst/>
              <a:latin typeface="Arial" pitchFamily="34" charset="0"/>
              <a:cs typeface="Arial" pitchFamily="34" charset="0"/>
            </a:endParaRPr>
          </a:p>
        </p:txBody>
      </p:sp>
      <p:sp>
        <p:nvSpPr>
          <p:cNvPr id="195" name="Rectangle 146"/>
          <p:cNvSpPr>
            <a:spLocks noChangeArrowheads="1"/>
          </p:cNvSpPr>
          <p:nvPr/>
        </p:nvSpPr>
        <p:spPr bwMode="auto">
          <a:xfrm rot="5400000">
            <a:off x="8153193" y="3177968"/>
            <a:ext cx="1524969"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2400" i="0" u="none" strike="noStrike" cap="none" normalizeH="0" baseline="0" dirty="0" smtClean="0">
                <a:ln>
                  <a:noFill/>
                </a:ln>
                <a:solidFill>
                  <a:srgbClr val="FF0000"/>
                </a:solidFill>
                <a:effectLst/>
                <a:latin typeface="Calibri" pitchFamily="34" charset="0"/>
                <a:cs typeface="Arial" pitchFamily="34" charset="0"/>
              </a:rPr>
              <a:t>Monto MDP</a:t>
            </a:r>
            <a:endParaRPr kumimoji="0" lang="es-MX" sz="2400" i="0" u="none" strike="noStrike" cap="none" normalizeH="0" baseline="0" dirty="0" smtClean="0">
              <a:ln>
                <a:noFill/>
              </a:ln>
              <a:solidFill>
                <a:srgbClr val="FF0000"/>
              </a:solidFill>
              <a:effectLst/>
              <a:latin typeface="Arial" pitchFamily="34" charset="0"/>
              <a:cs typeface="Arial" pitchFamily="34" charset="0"/>
            </a:endParaRPr>
          </a:p>
        </p:txBody>
      </p:sp>
      <p:sp>
        <p:nvSpPr>
          <p:cNvPr id="196" name="195 Rectángulo redondeado"/>
          <p:cNvSpPr/>
          <p:nvPr/>
        </p:nvSpPr>
        <p:spPr>
          <a:xfrm>
            <a:off x="611560" y="6309320"/>
            <a:ext cx="243812" cy="172017"/>
          </a:xfrm>
          <a:prstGeom prst="roundRect">
            <a:avLst>
              <a:gd name="adj" fmla="val 2695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3600"/>
          </a:p>
        </p:txBody>
      </p:sp>
      <p:sp>
        <p:nvSpPr>
          <p:cNvPr id="197" name="196 Rectángulo redondeado"/>
          <p:cNvSpPr/>
          <p:nvPr/>
        </p:nvSpPr>
        <p:spPr>
          <a:xfrm>
            <a:off x="1691680" y="6281319"/>
            <a:ext cx="243812" cy="172017"/>
          </a:xfrm>
          <a:prstGeom prst="roundRect">
            <a:avLst>
              <a:gd name="adj" fmla="val 2695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3600"/>
          </a:p>
        </p:txBody>
      </p:sp>
      <p:sp>
        <p:nvSpPr>
          <p:cNvPr id="198" name="197 Rectángulo redondeado"/>
          <p:cNvSpPr/>
          <p:nvPr/>
        </p:nvSpPr>
        <p:spPr>
          <a:xfrm>
            <a:off x="3059832" y="6281319"/>
            <a:ext cx="243812" cy="172017"/>
          </a:xfrm>
          <a:prstGeom prst="roundRect">
            <a:avLst>
              <a:gd name="adj" fmla="val 2695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3600"/>
          </a:p>
        </p:txBody>
      </p:sp>
      <p:sp>
        <p:nvSpPr>
          <p:cNvPr id="199" name="Rectangle 146"/>
          <p:cNvSpPr>
            <a:spLocks noChangeArrowheads="1"/>
          </p:cNvSpPr>
          <p:nvPr/>
        </p:nvSpPr>
        <p:spPr bwMode="auto">
          <a:xfrm>
            <a:off x="971600" y="6165304"/>
            <a:ext cx="336375"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2400" i="0" u="none" strike="noStrike" cap="none" normalizeH="0" baseline="0" dirty="0" smtClean="0">
                <a:ln>
                  <a:noFill/>
                </a:ln>
                <a:solidFill>
                  <a:srgbClr val="000000"/>
                </a:solidFill>
                <a:effectLst/>
                <a:latin typeface="Calibri" pitchFamily="34" charset="0"/>
                <a:cs typeface="Arial" pitchFamily="34" charset="0"/>
              </a:rPr>
              <a:t>DT</a:t>
            </a:r>
            <a:endParaRPr kumimoji="0" lang="es-MX" sz="2400" i="0" u="none" strike="noStrike" cap="none" normalizeH="0" baseline="0" dirty="0" smtClean="0">
              <a:ln>
                <a:noFill/>
              </a:ln>
              <a:solidFill>
                <a:schemeClr val="tx1"/>
              </a:solidFill>
              <a:effectLst/>
              <a:latin typeface="Arial" pitchFamily="34" charset="0"/>
              <a:cs typeface="Arial" pitchFamily="34" charset="0"/>
            </a:endParaRPr>
          </a:p>
        </p:txBody>
      </p:sp>
      <p:sp>
        <p:nvSpPr>
          <p:cNvPr id="200" name="Rectangle 146"/>
          <p:cNvSpPr>
            <a:spLocks noChangeArrowheads="1"/>
          </p:cNvSpPr>
          <p:nvPr/>
        </p:nvSpPr>
        <p:spPr bwMode="auto">
          <a:xfrm>
            <a:off x="2076723" y="6165304"/>
            <a:ext cx="512961"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2400" i="0" u="none" strike="noStrike" cap="none" normalizeH="0" baseline="0" dirty="0" smtClean="0">
                <a:ln>
                  <a:noFill/>
                </a:ln>
                <a:solidFill>
                  <a:srgbClr val="000000"/>
                </a:solidFill>
                <a:effectLst/>
                <a:latin typeface="Calibri" pitchFamily="34" charset="0"/>
                <a:cs typeface="Arial" pitchFamily="34" charset="0"/>
              </a:rPr>
              <a:t>CEN</a:t>
            </a:r>
            <a:endParaRPr kumimoji="0" lang="es-MX" sz="2400" i="0" u="none" strike="noStrike" cap="none" normalizeH="0" baseline="0" dirty="0" smtClean="0">
              <a:ln>
                <a:noFill/>
              </a:ln>
              <a:solidFill>
                <a:schemeClr val="tx1"/>
              </a:solidFill>
              <a:effectLst/>
              <a:latin typeface="Arial" pitchFamily="34" charset="0"/>
              <a:cs typeface="Arial" pitchFamily="34" charset="0"/>
            </a:endParaRPr>
          </a:p>
        </p:txBody>
      </p:sp>
      <p:sp>
        <p:nvSpPr>
          <p:cNvPr id="201" name="Rectangle 146"/>
          <p:cNvSpPr>
            <a:spLocks noChangeArrowheads="1"/>
          </p:cNvSpPr>
          <p:nvPr/>
        </p:nvSpPr>
        <p:spPr bwMode="auto">
          <a:xfrm>
            <a:off x="3419872" y="6156012"/>
            <a:ext cx="496931"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2400" i="0" u="none" strike="noStrike" cap="none" normalizeH="0" baseline="0" dirty="0" smtClean="0">
                <a:ln>
                  <a:noFill/>
                </a:ln>
                <a:solidFill>
                  <a:srgbClr val="000000"/>
                </a:solidFill>
                <a:effectLst/>
                <a:latin typeface="Calibri" pitchFamily="34" charset="0"/>
                <a:cs typeface="Arial" pitchFamily="34" charset="0"/>
              </a:rPr>
              <a:t>CSH</a:t>
            </a:r>
            <a:endParaRPr kumimoji="0" lang="es-MX" sz="240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04" name="203 Conector recto"/>
          <p:cNvCxnSpPr>
            <a:stCxn id="173" idx="2"/>
            <a:endCxn id="174" idx="0"/>
          </p:cNvCxnSpPr>
          <p:nvPr/>
        </p:nvCxnSpPr>
        <p:spPr>
          <a:xfrm>
            <a:off x="1083664" y="2014428"/>
            <a:ext cx="414774" cy="7363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8" name="207 Conector recto"/>
          <p:cNvCxnSpPr>
            <a:stCxn id="174" idx="3"/>
            <a:endCxn id="193" idx="1"/>
          </p:cNvCxnSpPr>
          <p:nvPr/>
        </p:nvCxnSpPr>
        <p:spPr>
          <a:xfrm>
            <a:off x="1654731" y="2873842"/>
            <a:ext cx="73418" cy="3695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1" name="210 Conector recto"/>
          <p:cNvCxnSpPr>
            <a:stCxn id="193" idx="3"/>
            <a:endCxn id="175" idx="1"/>
          </p:cNvCxnSpPr>
          <p:nvPr/>
        </p:nvCxnSpPr>
        <p:spPr>
          <a:xfrm flipV="1">
            <a:off x="2040735" y="2493378"/>
            <a:ext cx="82792" cy="7499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4" name="213 Conector recto"/>
          <p:cNvCxnSpPr>
            <a:stCxn id="175" idx="3"/>
            <a:endCxn id="176" idx="0"/>
          </p:cNvCxnSpPr>
          <p:nvPr/>
        </p:nvCxnSpPr>
        <p:spPr>
          <a:xfrm>
            <a:off x="2436113" y="2493378"/>
            <a:ext cx="223162" cy="10783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7" name="216 Conector recto"/>
          <p:cNvCxnSpPr>
            <a:stCxn id="176" idx="3"/>
            <a:endCxn id="177" idx="1"/>
          </p:cNvCxnSpPr>
          <p:nvPr/>
        </p:nvCxnSpPr>
        <p:spPr>
          <a:xfrm>
            <a:off x="2815568" y="3694806"/>
            <a:ext cx="78005" cy="3349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221 Conector recto"/>
          <p:cNvCxnSpPr>
            <a:stCxn id="177" idx="3"/>
            <a:endCxn id="178" idx="1"/>
          </p:cNvCxnSpPr>
          <p:nvPr/>
        </p:nvCxnSpPr>
        <p:spPr>
          <a:xfrm>
            <a:off x="3206159" y="4029738"/>
            <a:ext cx="72989" cy="1149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5" name="224 Conector recto"/>
          <p:cNvCxnSpPr>
            <a:stCxn id="178" idx="3"/>
            <a:endCxn id="179" idx="1"/>
          </p:cNvCxnSpPr>
          <p:nvPr/>
        </p:nvCxnSpPr>
        <p:spPr>
          <a:xfrm>
            <a:off x="3591734" y="4144655"/>
            <a:ext cx="81230" cy="2404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 name="227 Conector recto"/>
          <p:cNvCxnSpPr>
            <a:stCxn id="179" idx="3"/>
            <a:endCxn id="180" idx="1"/>
          </p:cNvCxnSpPr>
          <p:nvPr/>
        </p:nvCxnSpPr>
        <p:spPr>
          <a:xfrm flipV="1">
            <a:off x="3985550" y="4201755"/>
            <a:ext cx="75139" cy="1833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1" name="230 Conector recto"/>
          <p:cNvCxnSpPr>
            <a:stCxn id="180" idx="3"/>
            <a:endCxn id="181" idx="1"/>
          </p:cNvCxnSpPr>
          <p:nvPr/>
        </p:nvCxnSpPr>
        <p:spPr>
          <a:xfrm>
            <a:off x="4373275" y="4201755"/>
            <a:ext cx="134582" cy="4957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4" name="233 Conector recto"/>
          <p:cNvCxnSpPr>
            <a:stCxn id="181" idx="3"/>
            <a:endCxn id="192" idx="1"/>
          </p:cNvCxnSpPr>
          <p:nvPr/>
        </p:nvCxnSpPr>
        <p:spPr>
          <a:xfrm flipV="1">
            <a:off x="4716248" y="4697217"/>
            <a:ext cx="174960" cy="2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245 Conector recto"/>
          <p:cNvCxnSpPr>
            <a:stCxn id="192" idx="3"/>
            <a:endCxn id="183" idx="1"/>
          </p:cNvCxnSpPr>
          <p:nvPr/>
        </p:nvCxnSpPr>
        <p:spPr>
          <a:xfrm>
            <a:off x="5099599" y="4697217"/>
            <a:ext cx="184964" cy="2438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9" name="248 Conector recto"/>
          <p:cNvCxnSpPr>
            <a:stCxn id="183" idx="3"/>
            <a:endCxn id="184" idx="1"/>
          </p:cNvCxnSpPr>
          <p:nvPr/>
        </p:nvCxnSpPr>
        <p:spPr>
          <a:xfrm flipV="1">
            <a:off x="5492954" y="4564371"/>
            <a:ext cx="171450" cy="3766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2" name="251 Conector recto"/>
          <p:cNvCxnSpPr>
            <a:stCxn id="184" idx="3"/>
            <a:endCxn id="185" idx="1"/>
          </p:cNvCxnSpPr>
          <p:nvPr/>
        </p:nvCxnSpPr>
        <p:spPr>
          <a:xfrm>
            <a:off x="5872795" y="4564371"/>
            <a:ext cx="191158" cy="2514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5" name="254 Conector recto"/>
          <p:cNvCxnSpPr>
            <a:stCxn id="185" idx="3"/>
            <a:endCxn id="186" idx="1"/>
          </p:cNvCxnSpPr>
          <p:nvPr/>
        </p:nvCxnSpPr>
        <p:spPr>
          <a:xfrm>
            <a:off x="6272344" y="4815865"/>
            <a:ext cx="200403" cy="133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9" name="258 Conector recto"/>
          <p:cNvCxnSpPr>
            <a:stCxn id="186" idx="3"/>
            <a:endCxn id="187" idx="1"/>
          </p:cNvCxnSpPr>
          <p:nvPr/>
        </p:nvCxnSpPr>
        <p:spPr>
          <a:xfrm flipV="1">
            <a:off x="6655489" y="4539707"/>
            <a:ext cx="195025" cy="2894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2" name="261 Conector recto"/>
          <p:cNvCxnSpPr>
            <a:stCxn id="187" idx="3"/>
            <a:endCxn id="189" idx="1"/>
          </p:cNvCxnSpPr>
          <p:nvPr/>
        </p:nvCxnSpPr>
        <p:spPr>
          <a:xfrm>
            <a:off x="7058905" y="4539707"/>
            <a:ext cx="162246" cy="4237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5" name="264 Conector recto"/>
          <p:cNvCxnSpPr>
            <a:stCxn id="189" idx="3"/>
            <a:endCxn id="190" idx="1"/>
          </p:cNvCxnSpPr>
          <p:nvPr/>
        </p:nvCxnSpPr>
        <p:spPr>
          <a:xfrm flipV="1">
            <a:off x="7312523" y="4947631"/>
            <a:ext cx="299219" cy="158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8" name="267 Conector recto"/>
          <p:cNvCxnSpPr>
            <a:stCxn id="190" idx="3"/>
            <a:endCxn id="191" idx="1"/>
          </p:cNvCxnSpPr>
          <p:nvPr/>
        </p:nvCxnSpPr>
        <p:spPr>
          <a:xfrm>
            <a:off x="7703114" y="4947631"/>
            <a:ext cx="307137" cy="225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56347047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132856"/>
            <a:ext cx="8568952" cy="1077218"/>
          </a:xfrm>
          <a:prstGeom prst="rect">
            <a:avLst/>
          </a:prstGeom>
        </p:spPr>
        <p:txBody>
          <a:bodyPr wrap="square">
            <a:spAutoFit/>
          </a:bodyPr>
          <a:lstStyle/>
          <a:p>
            <a:pPr marL="742950" indent="-742950">
              <a:buClr>
                <a:schemeClr val="accent2"/>
              </a:buClr>
              <a:buSzPts val="2400"/>
            </a:pPr>
            <a:r>
              <a:rPr lang="es-ES_tradnl" sz="3200" b="1" dirty="0" smtClean="0">
                <a:solidFill>
                  <a:srgbClr val="112590"/>
                </a:solidFill>
                <a:effectLst>
                  <a:reflection blurRad="6350" stA="55000" endA="300" endPos="45500" dir="5400000" sy="-100000" algn="bl" rotWithShape="0"/>
                </a:effectLst>
                <a:latin typeface="Arial Rounded MT Bold"/>
                <a:cs typeface="Arial Rounded MT Bold"/>
              </a:rPr>
              <a:t>3. Lectura y Aprobación,</a:t>
            </a:r>
            <a:r>
              <a:rPr lang="es-ES" sz="3200" b="1" dirty="0" smtClean="0">
                <a:solidFill>
                  <a:srgbClr val="112590"/>
                </a:solidFill>
                <a:effectLst>
                  <a:reflection blurRad="6350" stA="55000" endA="300" endPos="45500" dir="5400000" sy="-100000" algn="bl" rotWithShape="0"/>
                </a:effectLst>
                <a:latin typeface="Arial Rounded MT Bold"/>
                <a:cs typeface="Arial Rounded MT Bold"/>
              </a:rPr>
              <a:t> en su Caso, del Acta de la Sesión Anterior del Centro </a:t>
            </a:r>
            <a:endParaRPr lang="es-ES_tradnl" sz="3200" b="1" dirty="0" smtClean="0">
              <a:solidFill>
                <a:srgbClr val="112590"/>
              </a:solidFill>
              <a:effectLst>
                <a:reflection blurRad="6350" stA="55000" endA="300" endPos="45500" dir="5400000" sy="-100000" algn="bl" rotWithShape="0"/>
              </a:effectLst>
              <a:latin typeface="Arial Rounded MT Bold"/>
              <a:cs typeface="Arial Rounded MT Bold"/>
            </a:endParaRPr>
          </a:p>
        </p:txBody>
      </p:sp>
      <p:sp>
        <p:nvSpPr>
          <p:cNvPr id="3" name="2 Rectángulo"/>
          <p:cNvSpPr/>
          <p:nvPr/>
        </p:nvSpPr>
        <p:spPr>
          <a:xfrm>
            <a:off x="0" y="5805264"/>
            <a:ext cx="9036496" cy="1015663"/>
          </a:xfrm>
          <a:prstGeom prst="rect">
            <a:avLst/>
          </a:prstGeom>
        </p:spPr>
        <p:txBody>
          <a:bodyPr wrap="square">
            <a:spAutoFit/>
          </a:bodyPr>
          <a:lstStyle/>
          <a:p>
            <a:r>
              <a:rPr lang="es-MX" sz="1500" b="1" u="none" dirty="0" smtClean="0">
                <a:solidFill>
                  <a:srgbClr val="C00000"/>
                </a:solidFill>
                <a:latin typeface="Arial" pitchFamily="34" charset="0"/>
                <a:cs typeface="Arial" pitchFamily="34" charset="0"/>
              </a:rPr>
              <a:t>CA-O-II-12-03R</a:t>
            </a:r>
          </a:p>
          <a:p>
            <a:r>
              <a:rPr lang="es-MX" sz="1500" b="1" u="none" dirty="0" smtClean="0">
                <a:latin typeface="Arial" pitchFamily="34" charset="0"/>
                <a:cs typeface="Arial" pitchFamily="34" charset="0"/>
              </a:rPr>
              <a:t>El Órgano de Gobierno aprobó por unanimidad el </a:t>
            </a:r>
            <a:r>
              <a:rPr lang="es-MX" sz="1500" b="1" dirty="0" smtClean="0">
                <a:latin typeface="Arial" pitchFamily="34" charset="0"/>
                <a:cs typeface="Arial" pitchFamily="34" charset="0"/>
              </a:rPr>
              <a:t>acta de la </a:t>
            </a:r>
            <a:r>
              <a:rPr lang="es-MX" sz="1500" b="1" u="none" dirty="0" smtClean="0">
                <a:latin typeface="Arial" pitchFamily="34" charset="0"/>
                <a:cs typeface="Arial" pitchFamily="34" charset="0"/>
              </a:rPr>
              <a:t>Primera Sesión Ordinaria del Consejo de Administración de 2012 del Centro de Investigación en Materiales Avanzados , S.C.</a:t>
            </a:r>
          </a:p>
          <a:p>
            <a:endParaRPr lang="es-MX" sz="1500" u="none" dirty="0">
              <a:solidFill>
                <a:schemeClr val="bg1">
                  <a:lumMod val="50000"/>
                </a:schemeClr>
              </a:solidFill>
              <a:latin typeface="Arial" pitchFamily="34" charset="0"/>
              <a:cs typeface="Arial" pitchFamily="34" charset="0"/>
            </a:endParaRPr>
          </a:p>
        </p:txBody>
      </p:sp>
    </p:spTree>
    <p:extLst>
      <p:ext uri="{BB962C8B-B14F-4D97-AF65-F5344CB8AC3E}">
        <p14:creationId xmlns="" xmlns:p14="http://schemas.microsoft.com/office/powerpoint/2010/main" val="59586972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Rectángulo redondeado"/>
          <p:cNvSpPr/>
          <p:nvPr/>
        </p:nvSpPr>
        <p:spPr bwMode="auto">
          <a:xfrm>
            <a:off x="1259632" y="260648"/>
            <a:ext cx="7648575" cy="647700"/>
          </a:xfrm>
          <a:prstGeom prst="roundRect">
            <a:avLst/>
          </a:prstGeom>
          <a:solidFill>
            <a:srgbClr val="3535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MX" sz="1200" b="1" i="0" u="sng" strike="noStrike" cap="none" normalizeH="0" baseline="0" smtClean="0">
              <a:ln>
                <a:noFill/>
              </a:ln>
              <a:solidFill>
                <a:schemeClr val="tx1"/>
              </a:solidFill>
              <a:effectLst/>
              <a:latin typeface="Arial" pitchFamily="34" charset="0"/>
            </a:endParaRPr>
          </a:p>
        </p:txBody>
      </p:sp>
      <p:sp>
        <p:nvSpPr>
          <p:cNvPr id="28" name="Rectangle 27"/>
          <p:cNvSpPr/>
          <p:nvPr/>
        </p:nvSpPr>
        <p:spPr bwMode="auto">
          <a:xfrm>
            <a:off x="0" y="711200"/>
            <a:ext cx="9144000" cy="863600"/>
          </a:xfrm>
          <a:prstGeom prst="rect">
            <a:avLst/>
          </a:prstGeom>
          <a:no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200" b="1" i="0" u="sng" strike="noStrike" cap="none" normalizeH="0" baseline="0" smtClean="0">
              <a:ln>
                <a:noFill/>
              </a:ln>
              <a:solidFill>
                <a:schemeClr val="tx1"/>
              </a:solidFill>
              <a:effectLst/>
              <a:latin typeface="Arial" pitchFamily="34" charset="0"/>
            </a:endParaRPr>
          </a:p>
        </p:txBody>
      </p:sp>
      <p:pic>
        <p:nvPicPr>
          <p:cNvPr id="29" name="Picture 5"/>
          <p:cNvPicPr>
            <a:picLocks noChangeAspect="1" noChangeArrowheads="1"/>
          </p:cNvPicPr>
          <p:nvPr/>
        </p:nvPicPr>
        <p:blipFill>
          <a:blip r:embed="rId3" cstate="screen"/>
          <a:srcRect/>
          <a:stretch>
            <a:fillRect/>
          </a:stretch>
        </p:blipFill>
        <p:spPr bwMode="auto">
          <a:xfrm>
            <a:off x="1259632" y="260648"/>
            <a:ext cx="1443039" cy="648072"/>
          </a:xfrm>
          <a:prstGeom prst="rect">
            <a:avLst/>
          </a:prstGeom>
          <a:noFill/>
          <a:ln w="9525">
            <a:noFill/>
            <a:miter lim="800000"/>
            <a:headEnd/>
            <a:tailEnd/>
          </a:ln>
        </p:spPr>
      </p:pic>
      <p:pic>
        <p:nvPicPr>
          <p:cNvPr id="30" name="Picture 6"/>
          <p:cNvPicPr>
            <a:picLocks noChangeAspect="1" noChangeArrowheads="1"/>
          </p:cNvPicPr>
          <p:nvPr/>
        </p:nvPicPr>
        <p:blipFill>
          <a:blip r:embed="rId4" cstate="screen"/>
          <a:srcRect/>
          <a:stretch>
            <a:fillRect/>
          </a:stretch>
        </p:blipFill>
        <p:spPr bwMode="auto">
          <a:xfrm>
            <a:off x="6948264" y="260648"/>
            <a:ext cx="1350028" cy="648072"/>
          </a:xfrm>
          <a:prstGeom prst="rect">
            <a:avLst/>
          </a:prstGeom>
          <a:noFill/>
          <a:ln w="9525">
            <a:noFill/>
            <a:miter lim="800000"/>
            <a:headEnd/>
            <a:tailEnd/>
          </a:ln>
        </p:spPr>
      </p:pic>
      <p:sp>
        <p:nvSpPr>
          <p:cNvPr id="31" name="6 Rectángulo"/>
          <p:cNvSpPr/>
          <p:nvPr/>
        </p:nvSpPr>
        <p:spPr>
          <a:xfrm>
            <a:off x="251520" y="332656"/>
            <a:ext cx="9144000" cy="400110"/>
          </a:xfrm>
          <a:prstGeom prst="rect">
            <a:avLst/>
          </a:prstGeom>
        </p:spPr>
        <p:txBody>
          <a:bodyPr wrap="square">
            <a:spAutoFit/>
          </a:bodyPr>
          <a:lstStyle/>
          <a:p>
            <a:pPr algn="ctr"/>
            <a:r>
              <a:rPr lang="es-MX" sz="2000" b="1" u="none" dirty="0" smtClean="0">
                <a:solidFill>
                  <a:schemeClr val="bg1"/>
                </a:solidFill>
                <a:latin typeface="Arial Rounded MT Bold"/>
                <a:cs typeface="Arial Rounded MT Bold"/>
              </a:rPr>
              <a:t>FONDOS DE INNOVACIÓN 2012</a:t>
            </a:r>
            <a:endParaRPr lang="es-MX" sz="2000" b="1" u="none" dirty="0">
              <a:solidFill>
                <a:schemeClr val="bg1"/>
              </a:solidFill>
              <a:latin typeface="Arial Rounded MT Bold"/>
              <a:cs typeface="Arial Rounded MT Bold"/>
            </a:endParaRPr>
          </a:p>
        </p:txBody>
      </p:sp>
      <p:pic>
        <p:nvPicPr>
          <p:cNvPr id="32" name="Picture 3"/>
          <p:cNvPicPr>
            <a:picLocks noChangeAspect="1" noChangeArrowheads="1"/>
          </p:cNvPicPr>
          <p:nvPr/>
        </p:nvPicPr>
        <p:blipFill>
          <a:blip r:embed="rId5" cstate="screen"/>
          <a:srcRect/>
          <a:stretch>
            <a:fillRect/>
          </a:stretch>
        </p:blipFill>
        <p:spPr bwMode="auto">
          <a:xfrm>
            <a:off x="6444208" y="4797152"/>
            <a:ext cx="1274617" cy="634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38" name="19 Tabla"/>
          <p:cNvGraphicFramePr>
            <a:graphicFrameLocks noGrp="1"/>
          </p:cNvGraphicFramePr>
          <p:nvPr>
            <p:extLst>
              <p:ext uri="{D42A27DB-BD31-4B8C-83A1-F6EECF244321}">
                <p14:modId xmlns="" xmlns:p14="http://schemas.microsoft.com/office/powerpoint/2010/main" val="1959152935"/>
              </p:ext>
            </p:extLst>
          </p:nvPr>
        </p:nvGraphicFramePr>
        <p:xfrm>
          <a:off x="3203848" y="2204864"/>
          <a:ext cx="2808312" cy="1239102"/>
        </p:xfrm>
        <a:graphic>
          <a:graphicData uri="http://schemas.openxmlformats.org/drawingml/2006/table">
            <a:tbl>
              <a:tblPr firstRow="1" lastRow="1">
                <a:tableStyleId>{D113A9D2-9D6B-4929-AA2D-F23B5EE8CBE7}</a:tableStyleId>
              </a:tblPr>
              <a:tblGrid>
                <a:gridCol w="1421931"/>
                <a:gridCol w="1386381"/>
              </a:tblGrid>
              <a:tr h="578256">
                <a:tc>
                  <a:txBody>
                    <a:bodyPr/>
                    <a:lstStyle/>
                    <a:p>
                      <a:pPr algn="ctr" fontAlgn="b"/>
                      <a:r>
                        <a:rPr lang="es-MX" sz="1800" u="none" strike="noStrike" dirty="0" smtClean="0"/>
                        <a:t>CIMAV</a:t>
                      </a:r>
                      <a:endParaRPr lang="es-MX" sz="1800" b="0" i="0" u="none" strike="noStrike" dirty="0">
                        <a:solidFill>
                          <a:schemeClr val="bg1"/>
                        </a:solidFill>
                        <a:latin typeface="Calibri"/>
                      </a:endParaRPr>
                    </a:p>
                  </a:txBody>
                  <a:tcPr marL="9525" marR="9525" marT="9525" marB="0" anchor="ctr"/>
                </a:tc>
                <a:tc>
                  <a:txBody>
                    <a:bodyPr/>
                    <a:lstStyle/>
                    <a:p>
                      <a:pPr algn="ctr" fontAlgn="b"/>
                      <a:r>
                        <a:rPr lang="es-MX" sz="1800" u="none" strike="noStrike" dirty="0" smtClean="0"/>
                        <a:t>2012</a:t>
                      </a:r>
                      <a:endParaRPr lang="es-MX" sz="1800" b="0" i="0" u="none" strike="noStrike" dirty="0">
                        <a:solidFill>
                          <a:schemeClr val="bg1"/>
                        </a:solidFill>
                        <a:latin typeface="Arial" pitchFamily="34" charset="0"/>
                        <a:cs typeface="Arial" pitchFamily="34" charset="0"/>
                      </a:endParaRPr>
                    </a:p>
                  </a:txBody>
                  <a:tcPr marL="9525" marR="9525" marT="9525" marB="0" anchor="ctr"/>
                </a:tc>
              </a:tr>
              <a:tr h="330116">
                <a:tc>
                  <a:txBody>
                    <a:bodyPr/>
                    <a:lstStyle/>
                    <a:p>
                      <a:pPr algn="ctr" fontAlgn="b"/>
                      <a:r>
                        <a:rPr lang="es-MX" sz="1800" u="none" strike="noStrike" dirty="0"/>
                        <a:t>Chihuahua</a:t>
                      </a:r>
                      <a:endParaRPr lang="es-MX" sz="1800" b="0" i="0" u="none" strike="noStrike" dirty="0">
                        <a:solidFill>
                          <a:schemeClr val="tx1">
                            <a:lumMod val="95000"/>
                            <a:lumOff val="5000"/>
                          </a:schemeClr>
                        </a:solidFill>
                        <a:latin typeface="Calibri"/>
                      </a:endParaRPr>
                    </a:p>
                  </a:txBody>
                  <a:tcPr marL="9525" marR="9525" marT="9525" marB="0" anchor="ctr"/>
                </a:tc>
                <a:tc>
                  <a:txBody>
                    <a:bodyPr/>
                    <a:lstStyle/>
                    <a:p>
                      <a:pPr algn="ctr" fontAlgn="b"/>
                      <a:r>
                        <a:rPr lang="es-MX" sz="1800" u="none" strike="noStrike" dirty="0" smtClean="0"/>
                        <a:t>42 ($ 55, 161)</a:t>
                      </a:r>
                      <a:endParaRPr lang="es-MX" sz="1800" b="0" i="0" u="none" strike="noStrike" dirty="0">
                        <a:solidFill>
                          <a:schemeClr val="tx1">
                            <a:lumMod val="95000"/>
                            <a:lumOff val="5000"/>
                          </a:schemeClr>
                        </a:solidFill>
                        <a:latin typeface="Calibri"/>
                      </a:endParaRPr>
                    </a:p>
                  </a:txBody>
                  <a:tcPr marL="9525" marR="9525" marT="9525" marB="0" anchor="ctr"/>
                </a:tc>
              </a:tr>
              <a:tr h="330730">
                <a:tc>
                  <a:txBody>
                    <a:bodyPr/>
                    <a:lstStyle/>
                    <a:p>
                      <a:pPr algn="ctr" fontAlgn="b"/>
                      <a:r>
                        <a:rPr lang="es-MX" sz="1800" b="0" u="none" strike="noStrike" dirty="0"/>
                        <a:t>Monterrey</a:t>
                      </a:r>
                      <a:endParaRPr lang="es-MX" sz="1800" b="0" i="0" u="none" strike="noStrike" dirty="0">
                        <a:solidFill>
                          <a:schemeClr val="tx1">
                            <a:lumMod val="95000"/>
                            <a:lumOff val="5000"/>
                          </a:schemeClr>
                        </a:solidFill>
                        <a:latin typeface="Calibri"/>
                      </a:endParaRPr>
                    </a:p>
                  </a:txBody>
                  <a:tcPr marL="9525" marR="9525" marT="9525" marB="0" anchor="ctr"/>
                </a:tc>
                <a:tc>
                  <a:txBody>
                    <a:bodyPr/>
                    <a:lstStyle/>
                    <a:p>
                      <a:pPr algn="ctr" fontAlgn="b"/>
                      <a:r>
                        <a:rPr lang="es-MX" sz="1800" b="0" i="0" u="none" strike="noStrike" dirty="0" smtClean="0">
                          <a:solidFill>
                            <a:schemeClr val="lt1"/>
                          </a:solidFill>
                          <a:latin typeface="+mn-lt"/>
                        </a:rPr>
                        <a:t>23 ($ 48,</a:t>
                      </a:r>
                      <a:r>
                        <a:rPr lang="es-MX" sz="1800" b="0" i="0" u="none" strike="noStrike" baseline="0" dirty="0" smtClean="0">
                          <a:solidFill>
                            <a:schemeClr val="lt1"/>
                          </a:solidFill>
                          <a:latin typeface="+mn-lt"/>
                        </a:rPr>
                        <a:t> 326</a:t>
                      </a:r>
                      <a:r>
                        <a:rPr lang="es-MX" sz="1800" b="0" i="0" u="none" strike="noStrike" dirty="0" smtClean="0">
                          <a:solidFill>
                            <a:schemeClr val="lt1"/>
                          </a:solidFill>
                          <a:latin typeface="+mn-lt"/>
                        </a:rPr>
                        <a:t>)</a:t>
                      </a:r>
                      <a:endParaRPr lang="es-MX" sz="1800" b="0" i="0" u="none" strike="noStrike" dirty="0">
                        <a:solidFill>
                          <a:schemeClr val="tx1">
                            <a:lumMod val="95000"/>
                            <a:lumOff val="5000"/>
                          </a:schemeClr>
                        </a:solidFill>
                        <a:latin typeface="Calibri"/>
                      </a:endParaRPr>
                    </a:p>
                  </a:txBody>
                  <a:tcPr marL="9525" marR="9525" marT="9525" marB="0" anchor="ctr"/>
                </a:tc>
              </a:tr>
            </a:tbl>
          </a:graphicData>
        </a:graphic>
      </p:graphicFrame>
      <p:sp>
        <p:nvSpPr>
          <p:cNvPr id="39" name="22 Rectángulo"/>
          <p:cNvSpPr/>
          <p:nvPr/>
        </p:nvSpPr>
        <p:spPr>
          <a:xfrm>
            <a:off x="1" y="1196752"/>
            <a:ext cx="9143999" cy="830997"/>
          </a:xfrm>
          <a:prstGeom prst="rect">
            <a:avLst/>
          </a:prstGeom>
        </p:spPr>
        <p:txBody>
          <a:bodyPr wrap="square">
            <a:spAutoFit/>
          </a:bodyPr>
          <a:lstStyle/>
          <a:p>
            <a:pPr lvl="0" algn="ctr" fontAlgn="b">
              <a:spcBef>
                <a:spcPts val="0"/>
              </a:spcBef>
              <a:spcAft>
                <a:spcPts val="0"/>
              </a:spcAft>
            </a:pPr>
            <a:r>
              <a:rPr lang="es-MX" sz="2400" b="1" dirty="0" smtClean="0">
                <a:solidFill>
                  <a:srgbClr val="003399"/>
                </a:solidFill>
                <a:latin typeface="Arial Rounded MT Bold"/>
                <a:cs typeface="Arial Rounded MT Bold"/>
              </a:rPr>
              <a:t>6</a:t>
            </a:r>
            <a:r>
              <a:rPr lang="es-MX" sz="2400" b="1" dirty="0">
                <a:solidFill>
                  <a:srgbClr val="003399"/>
                </a:solidFill>
                <a:latin typeface="Arial Rounded MT Bold"/>
                <a:cs typeface="Arial Rounded MT Bold"/>
              </a:rPr>
              <a:t>4</a:t>
            </a:r>
            <a:r>
              <a:rPr lang="es-MX" sz="2400" b="1" dirty="0" smtClean="0">
                <a:solidFill>
                  <a:srgbClr val="003399"/>
                </a:solidFill>
                <a:latin typeface="Arial Rounded MT Bold"/>
                <a:cs typeface="Arial Rounded MT Bold"/>
              </a:rPr>
              <a:t> Propuestas</a:t>
            </a:r>
            <a:endParaRPr lang="es-MX" sz="2400" b="1" u="none" dirty="0" smtClean="0">
              <a:solidFill>
                <a:srgbClr val="003399"/>
              </a:solidFill>
              <a:latin typeface="Arial Rounded MT Bold"/>
              <a:cs typeface="Arial Rounded MT Bold"/>
            </a:endParaRPr>
          </a:p>
          <a:p>
            <a:pPr algn="ctr" fontAlgn="b">
              <a:spcBef>
                <a:spcPts val="0"/>
              </a:spcBef>
              <a:spcAft>
                <a:spcPts val="0"/>
              </a:spcAft>
            </a:pPr>
            <a:r>
              <a:rPr lang="es-MX" sz="2400" u="none" dirty="0" smtClean="0">
                <a:solidFill>
                  <a:srgbClr val="003399"/>
                </a:solidFill>
                <a:latin typeface="Arial Rounded MT Bold"/>
                <a:cs typeface="Arial Rounded MT Bold"/>
              </a:rPr>
              <a:t>Monto Total (miles) $</a:t>
            </a:r>
            <a:r>
              <a:rPr lang="es-MX" sz="2400" dirty="0">
                <a:solidFill>
                  <a:srgbClr val="003399"/>
                </a:solidFill>
                <a:latin typeface="Arial Rounded MT Bold"/>
                <a:cs typeface="Arial Rounded MT Bold"/>
              </a:rPr>
              <a:t> </a:t>
            </a:r>
            <a:r>
              <a:rPr lang="es-MX" sz="2400" dirty="0" smtClean="0">
                <a:solidFill>
                  <a:srgbClr val="003399"/>
                </a:solidFill>
                <a:latin typeface="Arial Rounded MT Bold"/>
                <a:cs typeface="Arial Rounded MT Bold"/>
              </a:rPr>
              <a:t>103 </a:t>
            </a:r>
            <a:r>
              <a:rPr lang="es-MX" sz="2400" u="none" dirty="0" smtClean="0">
                <a:solidFill>
                  <a:srgbClr val="003399"/>
                </a:solidFill>
                <a:latin typeface="Arial Rounded MT Bold"/>
                <a:cs typeface="Arial Rounded MT Bold"/>
              </a:rPr>
              <a:t>,487</a:t>
            </a:r>
            <a:endParaRPr lang="es-MX" sz="2400" b="1" u="none" dirty="0">
              <a:solidFill>
                <a:srgbClr val="003399"/>
              </a:solidFill>
              <a:latin typeface="Arial Rounded MT Bold"/>
              <a:cs typeface="Arial Rounded MT Bold"/>
            </a:endParaRPr>
          </a:p>
        </p:txBody>
      </p:sp>
      <p:pic>
        <p:nvPicPr>
          <p:cNvPr id="42" name="Picture 39" descr="http://www.grupoinac.com/grupoinac/imagenes/logos%20de%20clientes/Logo%20de%20Interceramic.jpg"/>
          <p:cNvPicPr>
            <a:picLocks noChangeAspect="1" noChangeArrowheads="1"/>
          </p:cNvPicPr>
          <p:nvPr/>
        </p:nvPicPr>
        <p:blipFill>
          <a:blip r:embed="rId6" cstate="screen"/>
          <a:srcRect/>
          <a:stretch>
            <a:fillRect/>
          </a:stretch>
        </p:blipFill>
        <p:spPr bwMode="auto">
          <a:xfrm>
            <a:off x="2229168" y="4077072"/>
            <a:ext cx="2444581" cy="464056"/>
          </a:xfrm>
          <a:prstGeom prst="rect">
            <a:avLst/>
          </a:prstGeom>
          <a:noFill/>
          <a:ln w="9525">
            <a:noFill/>
            <a:miter lim="800000"/>
            <a:headEnd/>
            <a:tailEnd/>
          </a:ln>
        </p:spPr>
      </p:pic>
      <p:pic>
        <p:nvPicPr>
          <p:cNvPr id="43" name="Picture 2"/>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333375" y="4162425"/>
            <a:ext cx="1476375" cy="509588"/>
          </a:xfrm>
          <a:prstGeom prst="rect">
            <a:avLst/>
          </a:prstGeom>
          <a:noFill/>
          <a:ln w="9525">
            <a:noFill/>
            <a:miter lim="800000"/>
            <a:headEnd/>
            <a:tailEnd/>
          </a:ln>
        </p:spPr>
      </p:pic>
      <p:pic>
        <p:nvPicPr>
          <p:cNvPr id="51" name="Picture 41" descr="http://www.demek.com/eng/images/logo.gif"/>
          <p:cNvPicPr>
            <a:picLocks noChangeAspect="1" noChangeArrowheads="1"/>
          </p:cNvPicPr>
          <p:nvPr/>
        </p:nvPicPr>
        <p:blipFill>
          <a:blip r:embed="rId8" cstate="screen"/>
          <a:srcRect/>
          <a:stretch>
            <a:fillRect/>
          </a:stretch>
        </p:blipFill>
        <p:spPr bwMode="auto">
          <a:xfrm>
            <a:off x="4211960" y="4797152"/>
            <a:ext cx="1296987" cy="492125"/>
          </a:xfrm>
          <a:prstGeom prst="rect">
            <a:avLst/>
          </a:prstGeom>
          <a:noFill/>
          <a:ln w="9525">
            <a:noFill/>
            <a:miter lim="800000"/>
            <a:headEnd/>
            <a:tailEnd/>
          </a:ln>
        </p:spPr>
      </p:pic>
      <p:pic>
        <p:nvPicPr>
          <p:cNvPr id="27" name="Picture 3"/>
          <p:cNvPicPr>
            <a:picLocks noChangeAspect="1" noChangeArrowheads="1"/>
          </p:cNvPicPr>
          <p:nvPr/>
        </p:nvPicPr>
        <p:blipFill>
          <a:blip r:embed="rId9" cstate="screen"/>
          <a:srcRect/>
          <a:stretch>
            <a:fillRect/>
          </a:stretch>
        </p:blipFill>
        <p:spPr bwMode="auto">
          <a:xfrm>
            <a:off x="611560" y="3212976"/>
            <a:ext cx="1579265" cy="7380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9"/>
          <p:cNvPicPr>
            <a:picLocks noChangeAspect="1" noChangeArrowheads="1"/>
          </p:cNvPicPr>
          <p:nvPr/>
        </p:nvPicPr>
        <p:blipFill>
          <a:blip r:embed="rId10" cstate="screen"/>
          <a:srcRect/>
          <a:stretch>
            <a:fillRect/>
          </a:stretch>
        </p:blipFill>
        <p:spPr bwMode="auto">
          <a:xfrm>
            <a:off x="1259632" y="5877272"/>
            <a:ext cx="1228725" cy="609600"/>
          </a:xfrm>
          <a:prstGeom prst="rect">
            <a:avLst/>
          </a:prstGeom>
          <a:noFill/>
          <a:ln w="9525">
            <a:noFill/>
            <a:miter lim="800000"/>
            <a:headEnd/>
            <a:tailEnd/>
          </a:ln>
        </p:spPr>
      </p:pic>
      <p:pic>
        <p:nvPicPr>
          <p:cNvPr id="1026" name="Picture 2"/>
          <p:cNvPicPr>
            <a:picLocks noChangeAspect="1" noChangeArrowheads="1"/>
          </p:cNvPicPr>
          <p:nvPr/>
        </p:nvPicPr>
        <p:blipFill>
          <a:blip r:embed="rId11" cstate="screen">
            <a:extLst>
              <a:ext uri="{28A0092B-C50C-407E-A947-70E740481C1C}">
                <a14:useLocalDpi xmlns="" xmlns:a14="http://schemas.microsoft.com/office/drawing/2010/main"/>
              </a:ext>
            </a:extLst>
          </a:blip>
          <a:srcRect l="18594" t="18236" r="16351"/>
          <a:stretch>
            <a:fillRect/>
          </a:stretch>
        </p:blipFill>
        <p:spPr bwMode="auto">
          <a:xfrm>
            <a:off x="7452320" y="4005064"/>
            <a:ext cx="1297997" cy="576064"/>
          </a:xfrm>
          <a:prstGeom prst="rect">
            <a:avLst/>
          </a:prstGeom>
          <a:noFill/>
          <a:ln w="9525">
            <a:noFill/>
            <a:miter lim="800000"/>
            <a:headEnd/>
            <a:tailEnd/>
          </a:ln>
        </p:spPr>
      </p:pic>
      <p:pic>
        <p:nvPicPr>
          <p:cNvPr id="1027" name="Picture 3"/>
          <p:cNvPicPr>
            <a:picLocks noChangeAspect="1" noChangeArrowheads="1"/>
          </p:cNvPicPr>
          <p:nvPr/>
        </p:nvPicPr>
        <p:blipFill>
          <a:blip r:embed="rId12" cstate="screen"/>
          <a:srcRect/>
          <a:stretch>
            <a:fillRect/>
          </a:stretch>
        </p:blipFill>
        <p:spPr bwMode="auto">
          <a:xfrm>
            <a:off x="5220072" y="3789040"/>
            <a:ext cx="1257300" cy="819150"/>
          </a:xfrm>
          <a:prstGeom prst="rect">
            <a:avLst/>
          </a:prstGeom>
          <a:noFill/>
          <a:ln w="9525">
            <a:noFill/>
            <a:miter lim="800000"/>
            <a:headEnd/>
            <a:tailEnd/>
          </a:ln>
        </p:spPr>
      </p:pic>
      <p:pic>
        <p:nvPicPr>
          <p:cNvPr id="1028" name="Picture 4"/>
          <p:cNvPicPr>
            <a:picLocks noChangeAspect="1" noChangeArrowheads="1"/>
          </p:cNvPicPr>
          <p:nvPr/>
        </p:nvPicPr>
        <p:blipFill>
          <a:blip r:embed="rId13" cstate="screen"/>
          <a:srcRect/>
          <a:stretch>
            <a:fillRect/>
          </a:stretch>
        </p:blipFill>
        <p:spPr bwMode="auto">
          <a:xfrm>
            <a:off x="7020272" y="2996952"/>
            <a:ext cx="1000894" cy="810851"/>
          </a:xfrm>
          <a:prstGeom prst="rect">
            <a:avLst/>
          </a:prstGeom>
          <a:noFill/>
          <a:ln w="9525">
            <a:noFill/>
            <a:miter lim="800000"/>
            <a:headEnd/>
            <a:tailEnd/>
          </a:ln>
        </p:spPr>
      </p:pic>
      <p:pic>
        <p:nvPicPr>
          <p:cNvPr id="1029" name="Picture 5"/>
          <p:cNvPicPr>
            <a:picLocks noChangeAspect="1" noChangeArrowheads="1"/>
          </p:cNvPicPr>
          <p:nvPr/>
        </p:nvPicPr>
        <p:blipFill>
          <a:blip r:embed="rId14" cstate="screen"/>
          <a:srcRect/>
          <a:stretch>
            <a:fillRect/>
          </a:stretch>
        </p:blipFill>
        <p:spPr bwMode="auto">
          <a:xfrm>
            <a:off x="6876256" y="5733256"/>
            <a:ext cx="1905000" cy="495300"/>
          </a:xfrm>
          <a:prstGeom prst="rect">
            <a:avLst/>
          </a:prstGeom>
          <a:noFill/>
          <a:ln w="9525">
            <a:noFill/>
            <a:miter lim="800000"/>
            <a:headEnd/>
            <a:tailEnd/>
          </a:ln>
        </p:spPr>
      </p:pic>
      <p:pic>
        <p:nvPicPr>
          <p:cNvPr id="1030" name="Picture 6"/>
          <p:cNvPicPr>
            <a:picLocks noChangeAspect="1" noChangeArrowheads="1"/>
          </p:cNvPicPr>
          <p:nvPr/>
        </p:nvPicPr>
        <p:blipFill>
          <a:blip r:embed="rId15" cstate="screen"/>
          <a:srcRect/>
          <a:stretch>
            <a:fillRect/>
          </a:stretch>
        </p:blipFill>
        <p:spPr bwMode="auto">
          <a:xfrm>
            <a:off x="3779912" y="5661248"/>
            <a:ext cx="585614" cy="819860"/>
          </a:xfrm>
          <a:prstGeom prst="rect">
            <a:avLst/>
          </a:prstGeom>
          <a:noFill/>
          <a:ln w="9525">
            <a:noFill/>
            <a:miter lim="800000"/>
            <a:headEnd/>
            <a:tailEnd/>
          </a:ln>
        </p:spPr>
      </p:pic>
      <p:pic>
        <p:nvPicPr>
          <p:cNvPr id="1031" name="Picture 7"/>
          <p:cNvPicPr>
            <a:picLocks noChangeAspect="1" noChangeArrowheads="1"/>
          </p:cNvPicPr>
          <p:nvPr/>
        </p:nvPicPr>
        <p:blipFill>
          <a:blip r:embed="rId16" cstate="screen"/>
          <a:srcRect/>
          <a:stretch>
            <a:fillRect/>
          </a:stretch>
        </p:blipFill>
        <p:spPr bwMode="auto">
          <a:xfrm>
            <a:off x="5148064" y="5733256"/>
            <a:ext cx="1247775" cy="447675"/>
          </a:xfrm>
          <a:prstGeom prst="rect">
            <a:avLst/>
          </a:prstGeom>
          <a:noFill/>
          <a:ln w="9525">
            <a:noFill/>
            <a:miter lim="800000"/>
            <a:headEnd/>
            <a:tailEnd/>
          </a:ln>
        </p:spPr>
      </p:pic>
      <p:pic>
        <p:nvPicPr>
          <p:cNvPr id="1032" name="Picture 8"/>
          <p:cNvPicPr>
            <a:picLocks noChangeAspect="1" noChangeArrowheads="1"/>
          </p:cNvPicPr>
          <p:nvPr/>
        </p:nvPicPr>
        <p:blipFill>
          <a:blip r:embed="rId17" cstate="screen"/>
          <a:srcRect/>
          <a:stretch>
            <a:fillRect/>
          </a:stretch>
        </p:blipFill>
        <p:spPr bwMode="auto">
          <a:xfrm>
            <a:off x="1259632" y="4869160"/>
            <a:ext cx="2381250" cy="685800"/>
          </a:xfrm>
          <a:prstGeom prst="rect">
            <a:avLst/>
          </a:prstGeom>
          <a:noFill/>
          <a:ln w="9525">
            <a:noFill/>
            <a:miter lim="800000"/>
            <a:headEnd/>
            <a:tailEnd/>
          </a:ln>
        </p:spPr>
      </p:pic>
      <p:cxnSp>
        <p:nvCxnSpPr>
          <p:cNvPr id="3" name="Straight Connector 2"/>
          <p:cNvCxnSpPr/>
          <p:nvPr/>
        </p:nvCxnSpPr>
        <p:spPr>
          <a:xfrm>
            <a:off x="4572000" y="2204864"/>
            <a:ext cx="0" cy="123910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954230078"/>
              </p:ext>
            </p:extLst>
          </p:nvPr>
        </p:nvGraphicFramePr>
        <p:xfrm>
          <a:off x="29591" y="676558"/>
          <a:ext cx="9078913" cy="6078220"/>
        </p:xfrm>
        <a:graphic>
          <a:graphicData uri="http://schemas.openxmlformats.org/drawingml/2006/table">
            <a:tbl>
              <a:tblPr firstRow="1" bandRow="1">
                <a:tableStyleId>{5C22544A-7EE6-4342-B048-85BDC9FD1C3A}</a:tableStyleId>
              </a:tblPr>
              <a:tblGrid>
                <a:gridCol w="467545"/>
                <a:gridCol w="2376264"/>
                <a:gridCol w="5051190"/>
                <a:gridCol w="1183914"/>
              </a:tblGrid>
              <a:tr h="370840">
                <a:tc>
                  <a:txBody>
                    <a:bodyPr/>
                    <a:lstStyle/>
                    <a:p>
                      <a:pPr algn="ctr"/>
                      <a:endParaRPr lang="en-US" dirty="0"/>
                    </a:p>
                  </a:txBody>
                  <a:tcPr anchor="ctr"/>
                </a:tc>
                <a:tc>
                  <a:txBody>
                    <a:bodyPr/>
                    <a:lstStyle/>
                    <a:p>
                      <a:r>
                        <a:rPr lang="en-US" dirty="0" smtClean="0"/>
                        <a:t>        EMPRESA</a:t>
                      </a:r>
                      <a:endParaRPr lang="en-US" dirty="0"/>
                    </a:p>
                  </a:txBody>
                  <a:tcPr anchor="ctr"/>
                </a:tc>
                <a:tc>
                  <a:txBody>
                    <a:bodyPr/>
                    <a:lstStyle/>
                    <a:p>
                      <a:r>
                        <a:rPr lang="en-US" dirty="0" smtClean="0"/>
                        <a:t>                                      PROYECTO</a:t>
                      </a:r>
                      <a:endParaRPr lang="en-US" dirty="0"/>
                    </a:p>
                  </a:txBody>
                  <a:tcPr anchor="ctr"/>
                </a:tc>
                <a:tc>
                  <a:txBody>
                    <a:bodyPr/>
                    <a:lstStyle/>
                    <a:p>
                      <a:pPr algn="ctr"/>
                      <a:r>
                        <a:rPr lang="en-US" dirty="0" smtClean="0"/>
                        <a:t>MONTO</a:t>
                      </a:r>
                    </a:p>
                    <a:p>
                      <a:pPr algn="ctr"/>
                      <a:r>
                        <a:rPr lang="en-US" sz="1100" dirty="0" smtClean="0"/>
                        <a:t>(Miles de Pesos</a:t>
                      </a:r>
                      <a:r>
                        <a:rPr lang="en-US" sz="1200" dirty="0" smtClean="0"/>
                        <a:t>)</a:t>
                      </a:r>
                      <a:endParaRPr lang="en-US" sz="1200" dirty="0"/>
                    </a:p>
                  </a:txBody>
                  <a:tcPr anchor="ctr"/>
                </a:tc>
              </a:tr>
              <a:tr h="370840">
                <a:tc>
                  <a:txBody>
                    <a:bodyPr/>
                    <a:lstStyle/>
                    <a:p>
                      <a:pPr algn="ctr"/>
                      <a:r>
                        <a:rPr lang="en-US" sz="1200" dirty="0" smtClean="0">
                          <a:solidFill>
                            <a:srgbClr val="000090"/>
                          </a:solidFill>
                          <a:latin typeface="Arial Rounded MT Bold"/>
                          <a:cs typeface="Arial Rounded MT Bold"/>
                        </a:rPr>
                        <a:t>1</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JOHNSON CONTROLS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FF0000"/>
                          </a:solidFill>
                          <a:latin typeface="Arial Rounded MT Bold"/>
                          <a:cs typeface="Arial Rounded MT Bold"/>
                        </a:rPr>
                        <a:t>recubrimientos</a:t>
                      </a:r>
                      <a:r>
                        <a:rPr lang="en-US" sz="1000" dirty="0" smtClean="0">
                          <a:solidFill>
                            <a:srgbClr val="FF0000"/>
                          </a:solidFill>
                          <a:latin typeface="Arial Rounded MT Bold"/>
                          <a:cs typeface="Arial Rounded MT Bold"/>
                        </a:rPr>
                        <a:t> </a:t>
                      </a:r>
                      <a:r>
                        <a:rPr lang="en-US" sz="1050" dirty="0" err="1" smtClean="0">
                          <a:solidFill>
                            <a:srgbClr val="FF0000"/>
                          </a:solidFill>
                          <a:latin typeface="Arial Rounded MT Bold"/>
                          <a:cs typeface="Arial Rounded MT Bold"/>
                        </a:rPr>
                        <a:t>nanoestructurados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anticorrosivos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aleaciones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Pb-Ca-Sn</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3, 307</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2</a:t>
                      </a:r>
                      <a:endParaRPr lang="en-US" sz="1200" dirty="0">
                        <a:solidFill>
                          <a:srgbClr val="000090"/>
                        </a:solidFill>
                        <a:latin typeface="Arial Rounded MT Bold"/>
                        <a:cs typeface="Arial Rounded MT Bold"/>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90"/>
                          </a:solidFill>
                          <a:latin typeface="Arial Rounded MT Bold"/>
                          <a:cs typeface="Arial Rounded MT Bold"/>
                        </a:rPr>
                        <a:t>JOHNSON CONTROLS (NL)</a:t>
                      </a:r>
                    </a:p>
                    <a:p>
                      <a:pPr algn="ctr"/>
                      <a:endParaRPr lang="en-US" dirty="0"/>
                    </a:p>
                  </a:txBody>
                  <a:tcPr anchor="ctr"/>
                </a:tc>
                <a:tc>
                  <a:txBody>
                    <a:bodyPr/>
                    <a:lstStyle/>
                    <a:p>
                      <a:r>
                        <a:rPr lang="en-US" sz="1100" kern="1200" dirty="0" err="1" smtClean="0">
                          <a:solidFill>
                            <a:srgbClr val="000090"/>
                          </a:solidFill>
                          <a:latin typeface="Arial Rounded MT Bold"/>
                          <a:ea typeface="+mn-ea"/>
                          <a:cs typeface="Arial Rounded MT Bold"/>
                        </a:rPr>
                        <a:t>D</a:t>
                      </a:r>
                      <a:r>
                        <a:rPr lang="en-US" sz="900" kern="1200" dirty="0" err="1" smtClean="0">
                          <a:solidFill>
                            <a:srgbClr val="000090"/>
                          </a:solidFill>
                          <a:latin typeface="Arial Rounded MT Bold"/>
                          <a:ea typeface="+mn-ea"/>
                          <a:cs typeface="Arial Rounded MT Bold"/>
                        </a:rPr>
                        <a:t>esarrollo</a:t>
                      </a:r>
                      <a:r>
                        <a:rPr lang="en-US" sz="900" dirty="0" smtClean="0">
                          <a:solidFill>
                            <a:srgbClr val="000090"/>
                          </a:solidFill>
                          <a:latin typeface="Arial Rounded MT Bold"/>
                          <a:cs typeface="Arial Rounded MT Bold"/>
                        </a:rPr>
                        <a:t> de </a:t>
                      </a:r>
                      <a:r>
                        <a:rPr lang="en-US" sz="900" dirty="0" err="1" smtClean="0">
                          <a:solidFill>
                            <a:srgbClr val="000090"/>
                          </a:solidFill>
                          <a:latin typeface="Arial Rounded MT Bold"/>
                          <a:cs typeface="Arial Rounded MT Bold"/>
                        </a:rPr>
                        <a:t>polipropileno</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reciclado</a:t>
                      </a:r>
                      <a:r>
                        <a:rPr lang="en-US" sz="900" dirty="0" smtClean="0">
                          <a:solidFill>
                            <a:srgbClr val="000090"/>
                          </a:solidFill>
                          <a:latin typeface="Arial Rounded MT Bold"/>
                          <a:cs typeface="Arial Rounded MT Bold"/>
                        </a:rPr>
                        <a:t> </a:t>
                      </a:r>
                      <a:r>
                        <a:rPr lang="en-US" sz="1000" dirty="0" err="1" smtClean="0">
                          <a:solidFill>
                            <a:srgbClr val="FF0000"/>
                          </a:solidFill>
                          <a:latin typeface="Arial Rounded MT Bold"/>
                          <a:cs typeface="Arial Rounded MT Bold"/>
                        </a:rPr>
                        <a:t>nanoestructurado</a:t>
                      </a:r>
                      <a:r>
                        <a:rPr lang="en-US" sz="1000" dirty="0" smtClean="0">
                          <a:solidFill>
                            <a:srgbClr val="FF0000"/>
                          </a:solidFill>
                          <a:latin typeface="Arial Rounded MT Bold"/>
                          <a:cs typeface="Arial Rounded MT Bold"/>
                        </a:rPr>
                        <a:t> </a:t>
                      </a:r>
                      <a:r>
                        <a:rPr lang="en-US" sz="900" dirty="0" smtClean="0">
                          <a:solidFill>
                            <a:srgbClr val="000090"/>
                          </a:solidFill>
                          <a:latin typeface="Arial Rounded MT Bold"/>
                          <a:cs typeface="Arial Rounded MT Bold"/>
                        </a:rPr>
                        <a:t>con </a:t>
                      </a:r>
                      <a:r>
                        <a:rPr lang="en-US" sz="900" dirty="0" err="1" smtClean="0">
                          <a:solidFill>
                            <a:srgbClr val="000090"/>
                          </a:solidFill>
                          <a:latin typeface="Arial Rounded MT Bold"/>
                          <a:cs typeface="Arial Rounded MT Bold"/>
                        </a:rPr>
                        <a:t>propiedades</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mecánicas</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mejoradas</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para</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aplicacion</a:t>
                      </a:r>
                      <a:r>
                        <a:rPr lang="en-US" sz="900" dirty="0" smtClean="0">
                          <a:solidFill>
                            <a:srgbClr val="000090"/>
                          </a:solidFill>
                          <a:latin typeface="Arial Rounded MT Bold"/>
                          <a:cs typeface="Arial Rounded MT Bold"/>
                        </a:rPr>
                        <a:t> en </a:t>
                      </a:r>
                      <a:r>
                        <a:rPr lang="en-US" sz="900" dirty="0" err="1" smtClean="0">
                          <a:solidFill>
                            <a:srgbClr val="000090"/>
                          </a:solidFill>
                          <a:latin typeface="Arial Rounded MT Bold"/>
                          <a:cs typeface="Arial Rounded MT Bold"/>
                        </a:rPr>
                        <a:t>baterias</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automotrices</a:t>
                      </a:r>
                      <a:r>
                        <a:rPr lang="en-US" sz="900" dirty="0" smtClean="0">
                          <a:solidFill>
                            <a:srgbClr val="000090"/>
                          </a:solidFill>
                          <a:latin typeface="Arial Rounded MT Bold"/>
                          <a:cs typeface="Arial Rounded MT Bold"/>
                        </a:rPr>
                        <a:t> </a:t>
                      </a:r>
                      <a:endParaRPr lang="en-US" sz="9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    805</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3</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THERMOTEK</a:t>
                      </a:r>
                      <a:r>
                        <a:rPr lang="en-US" sz="1000" baseline="0" dirty="0" smtClean="0">
                          <a:solidFill>
                            <a:srgbClr val="000090"/>
                          </a:solidFill>
                          <a:latin typeface="Arial Rounded MT Bold"/>
                          <a:cs typeface="Arial Rounded MT Bold"/>
                        </a:rPr>
                        <a:t> (NL)</a:t>
                      </a:r>
                      <a:endParaRPr lang="en-US" sz="1000" dirty="0">
                        <a:solidFill>
                          <a:srgbClr val="000090"/>
                        </a:solidFill>
                        <a:latin typeface="Arial Rounded MT Bold"/>
                        <a:cs typeface="Arial Rounded MT Bold"/>
                      </a:endParaRPr>
                    </a:p>
                  </a:txBody>
                  <a:tcPr anchor="ctr"/>
                </a:tc>
                <a:tc>
                  <a:txBody>
                    <a:bodyPr/>
                    <a:lstStyle/>
                    <a:p>
                      <a:r>
                        <a:rPr lang="en-US" sz="900" dirty="0" err="1" smtClean="0">
                          <a:solidFill>
                            <a:srgbClr val="000090"/>
                          </a:solidFill>
                          <a:latin typeface="Arial Rounded MT Bold"/>
                          <a:cs typeface="Arial Rounded MT Bold"/>
                        </a:rPr>
                        <a:t>IDTi</a:t>
                      </a:r>
                      <a:r>
                        <a:rPr lang="en-US" sz="900" dirty="0" smtClean="0">
                          <a:solidFill>
                            <a:srgbClr val="000090"/>
                          </a:solidFill>
                          <a:latin typeface="Arial Rounded MT Bold"/>
                          <a:cs typeface="Arial Rounded MT Bold"/>
                        </a:rPr>
                        <a:t> de</a:t>
                      </a:r>
                      <a:r>
                        <a:rPr lang="en-US" sz="900" dirty="0" smtClean="0">
                          <a:solidFill>
                            <a:srgbClr val="FF0000"/>
                          </a:solidFill>
                          <a:latin typeface="Arial Rounded MT Bold"/>
                          <a:cs typeface="Arial Rounded MT Bold"/>
                        </a:rPr>
                        <a:t> </a:t>
                      </a:r>
                      <a:r>
                        <a:rPr lang="en-US" sz="900" dirty="0" err="1" smtClean="0">
                          <a:solidFill>
                            <a:srgbClr val="FF0000"/>
                          </a:solidFill>
                          <a:latin typeface="Arial Rounded MT Bold"/>
                          <a:cs typeface="Arial Rounded MT Bold"/>
                        </a:rPr>
                        <a:t>nanomateriales</a:t>
                      </a:r>
                      <a:r>
                        <a:rPr lang="en-US" sz="900" dirty="0" smtClean="0">
                          <a:solidFill>
                            <a:srgbClr val="000090"/>
                          </a:solidFill>
                          <a:latin typeface="Arial Rounded MT Bold"/>
                          <a:cs typeface="Arial Rounded MT Bold"/>
                        </a:rPr>
                        <a:t> y de un </a:t>
                      </a:r>
                      <a:r>
                        <a:rPr lang="en-US" sz="900" dirty="0" err="1" smtClean="0">
                          <a:solidFill>
                            <a:srgbClr val="000090"/>
                          </a:solidFill>
                          <a:latin typeface="Arial Rounded MT Bold"/>
                          <a:cs typeface="Arial Rounded MT Bold"/>
                        </a:rPr>
                        <a:t>proceso</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inteligente</a:t>
                      </a:r>
                      <a:r>
                        <a:rPr lang="en-US" sz="900" dirty="0" smtClean="0">
                          <a:solidFill>
                            <a:srgbClr val="000090"/>
                          </a:solidFill>
                          <a:latin typeface="Arial Rounded MT Bold"/>
                          <a:cs typeface="Arial Rounded MT Bold"/>
                        </a:rPr>
                        <a:t> de </a:t>
                      </a:r>
                      <a:r>
                        <a:rPr lang="en-US" sz="900" dirty="0" err="1" smtClean="0">
                          <a:solidFill>
                            <a:srgbClr val="000090"/>
                          </a:solidFill>
                          <a:latin typeface="Arial Rounded MT Bold"/>
                          <a:cs typeface="Arial Rounded MT Bold"/>
                        </a:rPr>
                        <a:t>manufactura</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para</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ofrecer</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impermeabilizante</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acrílico</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competitivo</a:t>
                      </a:r>
                      <a:r>
                        <a:rPr lang="en-US" sz="900" dirty="0" smtClean="0">
                          <a:solidFill>
                            <a:srgbClr val="000090"/>
                          </a:solidFill>
                          <a:latin typeface="Arial Rounded MT Bold"/>
                          <a:cs typeface="Arial Rounded MT Bold"/>
                        </a:rPr>
                        <a:t> en el </a:t>
                      </a:r>
                      <a:r>
                        <a:rPr lang="en-US" sz="900" dirty="0" err="1" smtClean="0">
                          <a:solidFill>
                            <a:srgbClr val="000090"/>
                          </a:solidFill>
                          <a:latin typeface="Arial Rounded MT Bold"/>
                          <a:cs typeface="Arial Rounded MT Bold"/>
                        </a:rPr>
                        <a:t>mercado</a:t>
                      </a:r>
                      <a:r>
                        <a:rPr lang="en-US" sz="900" dirty="0" smtClean="0">
                          <a:solidFill>
                            <a:srgbClr val="000090"/>
                          </a:solidFill>
                          <a:latin typeface="Arial Rounded MT Bold"/>
                          <a:cs typeface="Arial Rounded MT Bold"/>
                        </a:rPr>
                        <a:t> global </a:t>
                      </a:r>
                      <a:endParaRPr lang="en-US" sz="9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2, 342</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4</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NEMAK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corazones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ultradelgados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componentes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automotrices</a:t>
                      </a:r>
                      <a:r>
                        <a:rPr lang="en-US" sz="1000" dirty="0" smtClean="0">
                          <a:solidFill>
                            <a:srgbClr val="000090"/>
                          </a:solidFill>
                          <a:latin typeface="Arial Rounded MT Bold"/>
                          <a:cs typeface="Arial Rounded MT Bold"/>
                        </a:rPr>
                        <a:t> de alto </a:t>
                      </a:r>
                      <a:r>
                        <a:rPr lang="en-US" sz="1000" dirty="0" err="1" smtClean="0">
                          <a:solidFill>
                            <a:srgbClr val="000090"/>
                          </a:solidFill>
                          <a:latin typeface="Arial Rounded MT Bold"/>
                          <a:cs typeface="Arial Rounded MT Bold"/>
                        </a:rPr>
                        <a:t>desempeño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energético</a:t>
                      </a:r>
                      <a:r>
                        <a:rPr lang="en-US" sz="1000" dirty="0" smtClean="0">
                          <a:solidFill>
                            <a:srgbClr val="000090"/>
                          </a:solidFill>
                          <a:latin typeface="Arial Rounded MT Bold"/>
                          <a:cs typeface="Arial Rounded MT Bold"/>
                        </a:rPr>
                        <a:t> y </a:t>
                      </a:r>
                      <a:r>
                        <a:rPr lang="en-US" sz="1000" dirty="0" err="1" smtClean="0">
                          <a:solidFill>
                            <a:srgbClr val="000090"/>
                          </a:solidFill>
                          <a:latin typeface="Arial Rounded MT Bold"/>
                          <a:cs typeface="Arial Rounded MT Bold"/>
                        </a:rPr>
                        <a:t>mecánico-estructural</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utilizando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materiales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nano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estructurados</a:t>
                      </a:r>
                      <a:r>
                        <a:rPr lang="en-US" sz="1000" dirty="0" smtClean="0">
                          <a:solidFill>
                            <a:srgbClr val="000090"/>
                          </a:solidFill>
                          <a:latin typeface="Arial Rounded MT Bold"/>
                          <a:cs typeface="Arial Rounded MT Bold"/>
                        </a:rPr>
                        <a:t> </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1, 921</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5</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PANEL REY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panel de </a:t>
                      </a:r>
                      <a:r>
                        <a:rPr lang="en-US" sz="1000" dirty="0" err="1" smtClean="0">
                          <a:solidFill>
                            <a:srgbClr val="000090"/>
                          </a:solidFill>
                          <a:latin typeface="Arial Rounded MT Bold"/>
                          <a:cs typeface="Arial Rounded MT Bold"/>
                        </a:rPr>
                        <a:t>yeso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ultraligero</a:t>
                      </a:r>
                      <a:r>
                        <a:rPr lang="en-US" sz="1000" dirty="0" smtClean="0">
                          <a:solidFill>
                            <a:srgbClr val="000090"/>
                          </a:solidFill>
                          <a:latin typeface="Arial Rounded MT Bold"/>
                          <a:cs typeface="Arial Rounded MT Bold"/>
                        </a:rPr>
                        <a:t> con </a:t>
                      </a:r>
                      <a:r>
                        <a:rPr lang="en-US" sz="1000" dirty="0" err="1" smtClean="0">
                          <a:solidFill>
                            <a:srgbClr val="000090"/>
                          </a:solidFill>
                          <a:latin typeface="Arial Rounded MT Bold"/>
                          <a:cs typeface="Arial Rounded MT Bold"/>
                        </a:rPr>
                        <a:t>alta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resistencia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mecánica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mediante</a:t>
                      </a:r>
                      <a:r>
                        <a:rPr lang="en-US" sz="1000" dirty="0" smtClean="0">
                          <a:solidFill>
                            <a:srgbClr val="000090"/>
                          </a:solidFill>
                          <a:latin typeface="Arial Rounded MT Bold"/>
                          <a:cs typeface="Arial Rounded MT Bold"/>
                        </a:rPr>
                        <a:t> la </a:t>
                      </a:r>
                      <a:r>
                        <a:rPr lang="en-US" sz="1000" dirty="0" err="1" smtClean="0">
                          <a:solidFill>
                            <a:srgbClr val="FF0000"/>
                          </a:solidFill>
                          <a:latin typeface="Arial Rounded MT Bold"/>
                          <a:cs typeface="Arial Rounded MT Bold"/>
                        </a:rPr>
                        <a:t>incorporación</a:t>
                      </a:r>
                      <a:r>
                        <a:rPr lang="en-US" sz="1000" dirty="0" smtClean="0">
                          <a:solidFill>
                            <a:srgbClr val="FF0000"/>
                          </a:solidFill>
                          <a:latin typeface="Arial Rounded MT Bold"/>
                          <a:cs typeface="Arial Rounded MT Bold"/>
                        </a:rPr>
                        <a:t> de</a:t>
                      </a:r>
                      <a:r>
                        <a:rPr lang="en-US" sz="1000" dirty="0" smtClean="0">
                          <a:solidFill>
                            <a:srgbClr val="000090"/>
                          </a:solidFill>
                          <a:latin typeface="Arial Rounded MT Bold"/>
                          <a:cs typeface="Arial Rounded MT Bold"/>
                        </a:rPr>
                        <a:t> </a:t>
                      </a:r>
                      <a:r>
                        <a:rPr lang="en-US" sz="1000" dirty="0" err="1" smtClean="0">
                          <a:solidFill>
                            <a:srgbClr val="FF0000"/>
                          </a:solidFill>
                          <a:latin typeface="Arial Rounded MT Bold"/>
                          <a:cs typeface="Arial Rounded MT Bold"/>
                        </a:rPr>
                        <a:t>nanopartículas</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sulfato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calcio</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2, 198</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6</a:t>
                      </a:r>
                      <a:endParaRPr lang="en-US" sz="1200" dirty="0">
                        <a:solidFill>
                          <a:srgbClr val="000090"/>
                        </a:solidFill>
                        <a:latin typeface="Arial Rounded MT Bold"/>
                        <a:cs typeface="Arial Rounded MT Bold"/>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90"/>
                          </a:solidFill>
                          <a:latin typeface="Arial Rounded MT Bold"/>
                          <a:cs typeface="Arial Rounded MT Bold"/>
                        </a:rPr>
                        <a:t>PANEL REY (NL)</a:t>
                      </a:r>
                    </a:p>
                    <a:p>
                      <a:pPr algn="ctr"/>
                      <a:endParaRPr lang="en-US" dirty="0"/>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innovador</a:t>
                      </a:r>
                      <a:r>
                        <a:rPr lang="en-US" sz="1000" dirty="0" smtClean="0">
                          <a:solidFill>
                            <a:srgbClr val="000090"/>
                          </a:solidFill>
                          <a:latin typeface="Arial Rounded MT Bold"/>
                          <a:cs typeface="Arial Rounded MT Bold"/>
                        </a:rPr>
                        <a:t> panel de </a:t>
                      </a:r>
                      <a:r>
                        <a:rPr lang="en-US" sz="1000" dirty="0" err="1" smtClean="0">
                          <a:solidFill>
                            <a:srgbClr val="000090"/>
                          </a:solidFill>
                          <a:latin typeface="Arial Rounded MT Bold"/>
                          <a:cs typeface="Arial Rounded MT Bold"/>
                        </a:rPr>
                        <a:t>yeso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baja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densidad</a:t>
                      </a:r>
                      <a:r>
                        <a:rPr lang="en-US" sz="1000" dirty="0" smtClean="0">
                          <a:solidFill>
                            <a:srgbClr val="000090"/>
                          </a:solidFill>
                          <a:latin typeface="Arial Rounded MT Bold"/>
                          <a:cs typeface="Arial Rounded MT Bold"/>
                        </a:rPr>
                        <a:t> en base a la </a:t>
                      </a:r>
                      <a:r>
                        <a:rPr lang="en-US" sz="1000" dirty="0" err="1" smtClean="0">
                          <a:solidFill>
                            <a:srgbClr val="000090"/>
                          </a:solidFill>
                          <a:latin typeface="Arial Rounded MT Bold"/>
                          <a:cs typeface="Arial Rounded MT Bold"/>
                        </a:rPr>
                        <a:t>modificación</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estructural</a:t>
                      </a:r>
                      <a:r>
                        <a:rPr lang="en-US" sz="1000" dirty="0" smtClean="0">
                          <a:solidFill>
                            <a:srgbClr val="000090"/>
                          </a:solidFill>
                          <a:latin typeface="Arial Rounded MT Bold"/>
                          <a:cs typeface="Arial Rounded MT Bold"/>
                        </a:rPr>
                        <a:t> del </a:t>
                      </a:r>
                      <a:r>
                        <a:rPr lang="en-US" sz="1000" dirty="0" err="1" smtClean="0">
                          <a:solidFill>
                            <a:srgbClr val="000090"/>
                          </a:solidFill>
                          <a:latin typeface="Arial Rounded MT Bold"/>
                          <a:cs typeface="Arial Rounded MT Bold"/>
                        </a:rPr>
                        <a:t>núcleo</a:t>
                      </a:r>
                      <a:r>
                        <a:rPr lang="en-US" sz="1000" dirty="0" smtClean="0">
                          <a:solidFill>
                            <a:srgbClr val="000090"/>
                          </a:solidFill>
                          <a:latin typeface="Arial Rounded MT Bold"/>
                          <a:cs typeface="Arial Rounded MT Bold"/>
                        </a:rPr>
                        <a:t> y la </a:t>
                      </a:r>
                      <a:r>
                        <a:rPr lang="en-US" sz="1000" dirty="0" err="1" smtClean="0">
                          <a:solidFill>
                            <a:srgbClr val="000090"/>
                          </a:solidFill>
                          <a:latin typeface="Arial Rounded MT Bold"/>
                          <a:cs typeface="Arial Rounded MT Bold"/>
                        </a:rPr>
                        <a:t>integración</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aditivos</a:t>
                      </a:r>
                      <a:r>
                        <a:rPr lang="en-US" sz="1000" dirty="0" smtClean="0">
                          <a:solidFill>
                            <a:srgbClr val="000090"/>
                          </a:solidFill>
                          <a:latin typeface="Arial Rounded MT Bold"/>
                          <a:cs typeface="Arial Rounded MT Bold"/>
                        </a:rPr>
                        <a:t> </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2, 512</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7</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GRAHAM PACKAGING</a:t>
                      </a:r>
                      <a:r>
                        <a:rPr lang="en-US" sz="1000" baseline="0" dirty="0" smtClean="0">
                          <a:solidFill>
                            <a:srgbClr val="000090"/>
                          </a:solidFill>
                          <a:latin typeface="Arial Rounded MT Bold"/>
                          <a:cs typeface="Arial Rounded MT Bold"/>
                        </a:rPr>
                        <a:t> (Edo. Mex.)</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envases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plásticos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multicapas</a:t>
                      </a:r>
                      <a:r>
                        <a:rPr lang="en-US" sz="1000" dirty="0" smtClean="0">
                          <a:solidFill>
                            <a:srgbClr val="000090"/>
                          </a:solidFill>
                          <a:latin typeface="Arial Rounded MT Bold"/>
                          <a:cs typeface="Arial Rounded MT Bold"/>
                        </a:rPr>
                        <a:t> de </a:t>
                      </a:r>
                      <a:r>
                        <a:rPr lang="en-US" sz="1000" dirty="0" err="1" smtClean="0">
                          <a:solidFill>
                            <a:srgbClr val="FF0000"/>
                          </a:solidFill>
                          <a:latin typeface="Arial Rounded MT Bold"/>
                          <a:cs typeface="Arial Rounded MT Bold"/>
                        </a:rPr>
                        <a:t>nanocompuestos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poliolefínicos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bebidas</a:t>
                      </a:r>
                      <a:r>
                        <a:rPr lang="en-US" sz="1000" dirty="0" smtClean="0">
                          <a:solidFill>
                            <a:srgbClr val="000090"/>
                          </a:solidFill>
                          <a:latin typeface="Arial Rounded MT Bold"/>
                          <a:cs typeface="Arial Rounded MT Bold"/>
                        </a:rPr>
                        <a:t> con </a:t>
                      </a:r>
                      <a:r>
                        <a:rPr lang="en-US" sz="1000" dirty="0" err="1" smtClean="0">
                          <a:solidFill>
                            <a:srgbClr val="000090"/>
                          </a:solidFill>
                          <a:latin typeface="Arial Rounded MT Bold"/>
                          <a:cs typeface="Arial Rounded MT Bold"/>
                        </a:rPr>
                        <a:t>mejora</a:t>
                      </a:r>
                      <a:r>
                        <a:rPr lang="en-US" sz="1000" dirty="0" smtClean="0">
                          <a:solidFill>
                            <a:srgbClr val="000090"/>
                          </a:solidFill>
                          <a:latin typeface="Arial Rounded MT Bold"/>
                          <a:cs typeface="Arial Rounded MT Bold"/>
                        </a:rPr>
                        <a:t> en </a:t>
                      </a:r>
                      <a:r>
                        <a:rPr lang="en-US" sz="1000" dirty="0" err="1" smtClean="0">
                          <a:solidFill>
                            <a:srgbClr val="000090"/>
                          </a:solidFill>
                          <a:latin typeface="Arial Rounded MT Bold"/>
                          <a:cs typeface="Arial Rounded MT Bold"/>
                        </a:rPr>
                        <a:t>sus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propiedades</a:t>
                      </a:r>
                      <a:r>
                        <a:rPr lang="en-US" sz="1000" dirty="0" smtClean="0">
                          <a:solidFill>
                            <a:srgbClr val="000090"/>
                          </a:solidFill>
                          <a:latin typeface="Arial Rounded MT Bold"/>
                          <a:cs typeface="Arial Rounded MT Bold"/>
                        </a:rPr>
                        <a:t> y funcionalidad</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1, 860</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8</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 BLUE OFFING CONSULTORES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Dispositivo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Almacenamiento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Energía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Fuentes </a:t>
                      </a:r>
                      <a:r>
                        <a:rPr lang="en-US" sz="1000" dirty="0" err="1" smtClean="0">
                          <a:solidFill>
                            <a:srgbClr val="000090"/>
                          </a:solidFill>
                          <a:latin typeface="Arial Rounded MT Bold"/>
                          <a:cs typeface="Arial Rounded MT Bold"/>
                        </a:rPr>
                        <a:t>Alternativas</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Generacion</a:t>
                      </a:r>
                      <a:r>
                        <a:rPr lang="en-US" sz="1000" dirty="0" smtClean="0">
                          <a:solidFill>
                            <a:srgbClr val="000090"/>
                          </a:solidFill>
                          <a:latin typeface="Arial Rounded MT Bold"/>
                          <a:cs typeface="Arial Rounded MT Bold"/>
                        </a:rPr>
                        <a:t>.</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1, 420</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9</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CONAGRA (</a:t>
                      </a:r>
                      <a:r>
                        <a:rPr lang="en-US" sz="1000" dirty="0" err="1" smtClean="0">
                          <a:solidFill>
                            <a:srgbClr val="000090"/>
                          </a:solidFill>
                          <a:latin typeface="Arial Rounded MT Bold"/>
                          <a:cs typeface="Arial Rounded MT Bold"/>
                        </a:rPr>
                        <a:t>Gto</a:t>
                      </a:r>
                      <a:r>
                        <a:rPr lang="en-US" sz="1000" dirty="0" smtClean="0">
                          <a:solidFill>
                            <a:srgbClr val="000090"/>
                          </a:solidFill>
                          <a:latin typeface="Arial Rounded MT Bold"/>
                          <a:cs typeface="Arial Rounded MT Bold"/>
                        </a:rPr>
                        <a:t>.)</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Innovación</a:t>
                      </a:r>
                      <a:r>
                        <a:rPr lang="en-US" sz="1000" dirty="0" smtClean="0">
                          <a:solidFill>
                            <a:srgbClr val="000090"/>
                          </a:solidFill>
                          <a:latin typeface="Arial Rounded MT Bold"/>
                          <a:cs typeface="Arial Rounded MT Bold"/>
                        </a:rPr>
                        <a:t> radical en </a:t>
                      </a:r>
                      <a:r>
                        <a:rPr lang="en-US" sz="1000" dirty="0" err="1" smtClean="0">
                          <a:solidFill>
                            <a:srgbClr val="000090"/>
                          </a:solidFill>
                          <a:latin typeface="Arial Rounded MT Bold"/>
                          <a:cs typeface="Arial Rounded MT Bold"/>
                        </a:rPr>
                        <a:t>las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líneas</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negocio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botanas</a:t>
                      </a:r>
                      <a:r>
                        <a:rPr lang="en-US" sz="1000" dirty="0" smtClean="0">
                          <a:solidFill>
                            <a:srgbClr val="000090"/>
                          </a:solidFill>
                          <a:latin typeface="Arial Rounded MT Bold"/>
                          <a:cs typeface="Arial Rounded MT Bold"/>
                        </a:rPr>
                        <a:t> y salsas a </a:t>
                      </a:r>
                      <a:r>
                        <a:rPr lang="en-US" sz="1000" dirty="0" err="1" smtClean="0">
                          <a:solidFill>
                            <a:srgbClr val="000090"/>
                          </a:solidFill>
                          <a:latin typeface="Arial Rounded MT Bold"/>
                          <a:cs typeface="Arial Rounded MT Bold"/>
                        </a:rPr>
                        <a:t>través</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alianzas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estratégicas</a:t>
                      </a:r>
                      <a:r>
                        <a:rPr lang="en-US" sz="1000" dirty="0" smtClean="0">
                          <a:solidFill>
                            <a:srgbClr val="000090"/>
                          </a:solidFill>
                          <a:latin typeface="Arial Rounded MT Bold"/>
                          <a:cs typeface="Arial Rounded MT Bold"/>
                        </a:rPr>
                        <a:t>. </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5, 289</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10</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COMEX (Edo. de </a:t>
                      </a:r>
                      <a:r>
                        <a:rPr lang="en-US" sz="1000" dirty="0" err="1" smtClean="0">
                          <a:solidFill>
                            <a:srgbClr val="000090"/>
                          </a:solidFill>
                          <a:latin typeface="Arial Rounded MT Bold"/>
                          <a:cs typeface="Arial Rounded MT Bold"/>
                        </a:rPr>
                        <a:t>Mex</a:t>
                      </a:r>
                      <a:r>
                        <a:rPr lang="en-US" sz="1000" dirty="0" smtClean="0">
                          <a:solidFill>
                            <a:srgbClr val="000090"/>
                          </a:solidFill>
                          <a:latin typeface="Arial Rounded MT Bold"/>
                          <a:cs typeface="Arial Rounded MT Bold"/>
                        </a:rPr>
                        <a:t>)</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Recubrimientos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arquitectónicos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innovadores</a:t>
                      </a:r>
                      <a:r>
                        <a:rPr lang="en-US" sz="1000" dirty="0" smtClean="0">
                          <a:solidFill>
                            <a:srgbClr val="000090"/>
                          </a:solidFill>
                          <a:latin typeface="Arial Rounded MT Bold"/>
                          <a:cs typeface="Arial Rounded MT Bold"/>
                        </a:rPr>
                        <a:t> y de </a:t>
                      </a:r>
                      <a:r>
                        <a:rPr lang="en-US" sz="1000" dirty="0" err="1" smtClean="0">
                          <a:solidFill>
                            <a:srgbClr val="000090"/>
                          </a:solidFill>
                          <a:latin typeface="Arial Rounded MT Bold"/>
                          <a:cs typeface="Arial Rounded MT Bold"/>
                        </a:rPr>
                        <a:t>Bajo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Impacto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Ambiental</a:t>
                      </a:r>
                      <a:r>
                        <a:rPr lang="en-US" sz="1000" dirty="0" smtClean="0">
                          <a:solidFill>
                            <a:srgbClr val="000090"/>
                          </a:solidFill>
                          <a:latin typeface="Arial Rounded MT Bold"/>
                          <a:cs typeface="Arial Rounded MT Bold"/>
                        </a:rPr>
                        <a:t> </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1, 691</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11</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SI MADERA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materiales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compositos</a:t>
                      </a:r>
                      <a:r>
                        <a:rPr lang="en-US" sz="1000" dirty="0" smtClean="0">
                          <a:solidFill>
                            <a:srgbClr val="000090"/>
                          </a:solidFill>
                          <a:latin typeface="Arial Rounded MT Bold"/>
                          <a:cs typeface="Arial Rounded MT Bold"/>
                        </a:rPr>
                        <a:t> con </a:t>
                      </a:r>
                      <a:r>
                        <a:rPr lang="en-US" sz="1000" dirty="0" err="1" smtClean="0">
                          <a:solidFill>
                            <a:srgbClr val="000090"/>
                          </a:solidFill>
                          <a:latin typeface="Arial Rounded MT Bold"/>
                          <a:cs typeface="Arial Rounded MT Bold"/>
                        </a:rPr>
                        <a:t>caracteristicas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mecanicas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minimas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reutilizacion</a:t>
                      </a:r>
                      <a:r>
                        <a:rPr lang="en-US" sz="1000" dirty="0" smtClean="0">
                          <a:solidFill>
                            <a:srgbClr val="000090"/>
                          </a:solidFill>
                          <a:latin typeface="Arial Rounded MT Bold"/>
                          <a:cs typeface="Arial Rounded MT Bold"/>
                        </a:rPr>
                        <a:t> de material de </a:t>
                      </a:r>
                      <a:r>
                        <a:rPr lang="en-US" sz="1000" dirty="0" err="1" smtClean="0">
                          <a:solidFill>
                            <a:srgbClr val="000090"/>
                          </a:solidFill>
                          <a:latin typeface="Arial Rounded MT Bold"/>
                          <a:cs typeface="Arial Rounded MT Bold"/>
                        </a:rPr>
                        <a:t>desecho</a:t>
                      </a:r>
                      <a:r>
                        <a:rPr lang="en-US" sz="1000" dirty="0" smtClean="0">
                          <a:solidFill>
                            <a:srgbClr val="000090"/>
                          </a:solidFill>
                          <a:latin typeface="Arial Rounded MT Bold"/>
                          <a:cs typeface="Arial Rounded MT Bold"/>
                        </a:rPr>
                        <a:t> de la </a:t>
                      </a:r>
                      <a:r>
                        <a:rPr lang="en-US" sz="1000" dirty="0" err="1" smtClean="0">
                          <a:solidFill>
                            <a:srgbClr val="000090"/>
                          </a:solidFill>
                          <a:latin typeface="Arial Rounded MT Bold"/>
                          <a:cs typeface="Arial Rounded MT Bold"/>
                        </a:rPr>
                        <a:t>industria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maderera</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1, 503</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12</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LUBRAL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Funcionalización</a:t>
                      </a:r>
                      <a:r>
                        <a:rPr lang="en-US" sz="1000" dirty="0" smtClean="0">
                          <a:solidFill>
                            <a:srgbClr val="000090"/>
                          </a:solidFill>
                          <a:latin typeface="Arial Rounded MT Bold"/>
                          <a:cs typeface="Arial Rounded MT Bold"/>
                        </a:rPr>
                        <a:t> de</a:t>
                      </a:r>
                      <a:r>
                        <a:rPr lang="en-US" sz="1000" dirty="0" smtClean="0">
                          <a:solidFill>
                            <a:srgbClr val="FF0000"/>
                          </a:solidFill>
                          <a:latin typeface="Arial Rounded MT Bold"/>
                          <a:cs typeface="Arial Rounded MT Bold"/>
                        </a:rPr>
                        <a:t> </a:t>
                      </a:r>
                      <a:r>
                        <a:rPr lang="en-US" sz="1000" dirty="0" err="1" smtClean="0">
                          <a:solidFill>
                            <a:srgbClr val="FF0000"/>
                          </a:solidFill>
                          <a:latin typeface="Arial Rounded MT Bold"/>
                          <a:cs typeface="Arial Rounded MT Bold"/>
                        </a:rPr>
                        <a:t>nanopartículas</a:t>
                      </a:r>
                      <a:r>
                        <a:rPr lang="en-US" sz="1000" dirty="0" smtClean="0">
                          <a:solidFill>
                            <a:srgbClr val="FF0000"/>
                          </a:solidFill>
                          <a:latin typeface="Arial Rounded MT Bold"/>
                          <a:cs typeface="Arial Rounded MT Bold"/>
                        </a:rPr>
                        <a:t> </a:t>
                      </a:r>
                      <a:r>
                        <a:rPr lang="en-US" sz="1000" dirty="0" err="1" smtClean="0">
                          <a:solidFill>
                            <a:srgbClr val="FF0000"/>
                          </a:solidFill>
                          <a:latin typeface="Arial Rounded MT Bold"/>
                          <a:cs typeface="Arial Rounded MT Bold"/>
                        </a:rPr>
                        <a:t>antifriccionantes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el </a:t>
                      </a:r>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aditivos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lubricantes</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mejor</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desempeño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tribológico</a:t>
                      </a:r>
                      <a:r>
                        <a:rPr lang="en-US" sz="1000" dirty="0" smtClean="0">
                          <a:solidFill>
                            <a:srgbClr val="000090"/>
                          </a:solidFill>
                          <a:latin typeface="Arial Rounded MT Bold"/>
                          <a:cs typeface="Arial Rounded MT Bold"/>
                        </a:rPr>
                        <a:t> </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2, 271</a:t>
                      </a:r>
                      <a:endParaRPr lang="en-US" sz="1400" dirty="0">
                        <a:solidFill>
                          <a:srgbClr val="000090"/>
                        </a:solidFill>
                        <a:latin typeface="Arial Rounded MT Bold"/>
                        <a:cs typeface="Arial Rounded MT Bold"/>
                      </a:endParaRPr>
                    </a:p>
                  </a:txBody>
                  <a:tcPr anchor="ctr"/>
                </a:tc>
              </a:tr>
              <a:tr h="370840">
                <a:tc>
                  <a:txBody>
                    <a:bodyPr/>
                    <a:lstStyle/>
                    <a:p>
                      <a:pPr algn="ctr"/>
                      <a:r>
                        <a:rPr lang="en-US" sz="1200" dirty="0" smtClean="0">
                          <a:solidFill>
                            <a:srgbClr val="000090"/>
                          </a:solidFill>
                          <a:latin typeface="Arial Rounded MT Bold"/>
                          <a:cs typeface="Arial Rounded MT Bold"/>
                        </a:rPr>
                        <a:t>13</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LUBRAL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un  </a:t>
                      </a:r>
                      <a:r>
                        <a:rPr lang="en-US" sz="1000" dirty="0" err="1" smtClean="0">
                          <a:solidFill>
                            <a:srgbClr val="000090"/>
                          </a:solidFill>
                          <a:latin typeface="Arial Rounded MT Bold"/>
                          <a:cs typeface="Arial Rounded MT Bold"/>
                        </a:rPr>
                        <a:t>nuevo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sellador</a:t>
                      </a:r>
                      <a:r>
                        <a:rPr lang="en-US" sz="1000" dirty="0" smtClean="0">
                          <a:solidFill>
                            <a:srgbClr val="000090"/>
                          </a:solidFill>
                          <a:latin typeface="Arial Rounded MT Bold"/>
                          <a:cs typeface="Arial Rounded MT Bold"/>
                        </a:rPr>
                        <a:t> de</a:t>
                      </a:r>
                      <a:r>
                        <a:rPr lang="en-US" sz="1000" dirty="0" smtClean="0">
                          <a:solidFill>
                            <a:srgbClr val="FF0000"/>
                          </a:solidFill>
                          <a:latin typeface="Arial Rounded MT Bold"/>
                          <a:cs typeface="Arial Rounded MT Bold"/>
                        </a:rPr>
                        <a:t> </a:t>
                      </a:r>
                      <a:r>
                        <a:rPr lang="en-US" sz="1000" dirty="0" err="1" smtClean="0">
                          <a:solidFill>
                            <a:srgbClr val="FF0000"/>
                          </a:solidFill>
                          <a:latin typeface="Arial Rounded MT Bold"/>
                          <a:cs typeface="Arial Rounded MT Bold"/>
                        </a:rPr>
                        <a:t>silicón</a:t>
                      </a:r>
                      <a:r>
                        <a:rPr lang="en-US" sz="1000" dirty="0" smtClean="0">
                          <a:solidFill>
                            <a:srgbClr val="FF0000"/>
                          </a:solidFill>
                          <a:latin typeface="Arial Rounded MT Bold"/>
                          <a:cs typeface="Arial Rounded MT Bold"/>
                        </a:rPr>
                        <a:t> a base de</a:t>
                      </a:r>
                      <a:r>
                        <a:rPr lang="en-US" sz="1000" dirty="0" smtClean="0">
                          <a:solidFill>
                            <a:srgbClr val="000090"/>
                          </a:solidFill>
                          <a:latin typeface="Arial Rounded MT Bold"/>
                          <a:cs typeface="Arial Rounded MT Bold"/>
                        </a:rPr>
                        <a:t> </a:t>
                      </a:r>
                      <a:r>
                        <a:rPr lang="en-US" sz="1000" dirty="0" err="1" smtClean="0">
                          <a:solidFill>
                            <a:srgbClr val="FF0000"/>
                          </a:solidFill>
                          <a:latin typeface="Arial Rounded MT Bold"/>
                          <a:cs typeface="Arial Rounded MT Bold"/>
                        </a:rPr>
                        <a:t>nanopartículas</a:t>
                      </a:r>
                      <a:r>
                        <a:rPr lang="en-US" sz="1000" dirty="0" smtClean="0">
                          <a:solidFill>
                            <a:srgbClr val="000090"/>
                          </a:solidFill>
                          <a:latin typeface="Arial Rounded MT Bold"/>
                          <a:cs typeface="Arial Rounded MT Bold"/>
                        </a:rPr>
                        <a:t> con </a:t>
                      </a:r>
                      <a:r>
                        <a:rPr lang="en-US" sz="1000" dirty="0" err="1" smtClean="0">
                          <a:solidFill>
                            <a:srgbClr val="000090"/>
                          </a:solidFill>
                          <a:latin typeface="Arial Rounded MT Bold"/>
                          <a:cs typeface="Arial Rounded MT Bold"/>
                        </a:rPr>
                        <a:t>estabilidad</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térmica</a:t>
                      </a:r>
                      <a:r>
                        <a:rPr lang="en-US" sz="1000" dirty="0" smtClean="0">
                          <a:solidFill>
                            <a:srgbClr val="000090"/>
                          </a:solidFill>
                          <a:latin typeface="Arial Rounded MT Bold"/>
                          <a:cs typeface="Arial Rounded MT Bold"/>
                        </a:rPr>
                        <a:t> y </a:t>
                      </a:r>
                      <a:r>
                        <a:rPr lang="en-US" sz="1000" dirty="0" err="1" smtClean="0">
                          <a:solidFill>
                            <a:srgbClr val="000090"/>
                          </a:solidFill>
                          <a:latin typeface="Arial Rounded MT Bold"/>
                          <a:cs typeface="Arial Rounded MT Bold"/>
                        </a:rPr>
                        <a:t>mecánica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mejoradas</a:t>
                      </a:r>
                      <a:r>
                        <a:rPr lang="en-US" sz="1000" dirty="0" smtClean="0">
                          <a:solidFill>
                            <a:srgbClr val="000090"/>
                          </a:solidFill>
                          <a:latin typeface="Arial Rounded MT Bold"/>
                          <a:cs typeface="Arial Rounded MT Bold"/>
                        </a:rPr>
                        <a:t>.</a:t>
                      </a:r>
                      <a:endParaRPr lang="en-US" sz="1000" dirty="0">
                        <a:solidFill>
                          <a:srgbClr val="000090"/>
                        </a:solidFill>
                        <a:latin typeface="Arial Rounded MT Bold"/>
                        <a:cs typeface="Arial Rounded MT Bold"/>
                      </a:endParaRPr>
                    </a:p>
                  </a:txBody>
                  <a:tcPr anchor="ctr"/>
                </a:tc>
                <a:tc>
                  <a:txBody>
                    <a:bodyPr/>
                    <a:lstStyle/>
                    <a:p>
                      <a:r>
                        <a:rPr lang="en-US" sz="1400" dirty="0" smtClean="0">
                          <a:solidFill>
                            <a:srgbClr val="000090"/>
                          </a:solidFill>
                          <a:latin typeface="Arial Rounded MT Bold"/>
                          <a:cs typeface="Arial Rounded MT Bold"/>
                        </a:rPr>
                        <a:t>4, 000</a:t>
                      </a:r>
                      <a:endParaRPr lang="en-US" sz="1400" dirty="0">
                        <a:solidFill>
                          <a:srgbClr val="000090"/>
                        </a:solidFill>
                        <a:latin typeface="Arial Rounded MT Bold"/>
                        <a:cs typeface="Arial Rounded MT Bold"/>
                      </a:endParaRPr>
                    </a:p>
                  </a:txBody>
                  <a:tcPr anchor="ctr"/>
                </a:tc>
              </a:tr>
            </a:tbl>
          </a:graphicData>
        </a:graphic>
      </p:graphicFrame>
      <p:sp>
        <p:nvSpPr>
          <p:cNvPr id="5" name="TextBox 4"/>
          <p:cNvSpPr txBox="1"/>
          <p:nvPr/>
        </p:nvSpPr>
        <p:spPr>
          <a:xfrm>
            <a:off x="1331640" y="116632"/>
            <a:ext cx="7661072" cy="369332"/>
          </a:xfrm>
          <a:prstGeom prst="rect">
            <a:avLst/>
          </a:prstGeom>
          <a:noFill/>
        </p:spPr>
        <p:txBody>
          <a:bodyPr wrap="none" rtlCol="0">
            <a:spAutoFit/>
          </a:bodyPr>
          <a:lstStyle/>
          <a:p>
            <a:r>
              <a:rPr lang="en-US" sz="1600" dirty="0" smtClean="0">
                <a:solidFill>
                  <a:srgbClr val="000000"/>
                </a:solidFill>
                <a:latin typeface="Arial Rounded MT Bold"/>
                <a:cs typeface="Arial Rounded MT Bold"/>
              </a:rPr>
              <a:t>Solicitudes de 23 </a:t>
            </a:r>
            <a:r>
              <a:rPr lang="en-US" sz="1600" dirty="0" err="1" smtClean="0">
                <a:solidFill>
                  <a:srgbClr val="000000"/>
                </a:solidFill>
                <a:latin typeface="Arial Rounded MT Bold"/>
                <a:cs typeface="Arial Rounded MT Bold"/>
              </a:rPr>
              <a:t>Proyectos</a:t>
            </a:r>
            <a:r>
              <a:rPr lang="en-US" sz="1600" dirty="0" smtClean="0">
                <a:solidFill>
                  <a:srgbClr val="000000"/>
                </a:solidFill>
                <a:latin typeface="Arial Rounded MT Bold"/>
                <a:cs typeface="Arial Rounded MT Bold"/>
              </a:rPr>
              <a:t> </a:t>
            </a:r>
            <a:r>
              <a:rPr lang="en-US" dirty="0" err="1" smtClean="0">
                <a:solidFill>
                  <a:srgbClr val="FF0000"/>
                </a:solidFill>
                <a:latin typeface="Arial Rounded MT Bold"/>
                <a:cs typeface="Arial Rounded MT Bold"/>
              </a:rPr>
              <a:t>Unidad</a:t>
            </a:r>
            <a:r>
              <a:rPr lang="en-US" dirty="0" smtClean="0">
                <a:solidFill>
                  <a:srgbClr val="FF0000"/>
                </a:solidFill>
                <a:latin typeface="Arial Rounded MT Bold"/>
                <a:cs typeface="Arial Rounded MT Bold"/>
              </a:rPr>
              <a:t> Monterrey</a:t>
            </a:r>
            <a:r>
              <a:rPr lang="en-US" sz="1600" dirty="0" smtClean="0">
                <a:solidFill>
                  <a:srgbClr val="000000"/>
                </a:solidFill>
                <a:latin typeface="Arial Rounded MT Bold"/>
                <a:cs typeface="Arial Rounded MT Bold"/>
              </a:rPr>
              <a:t>: </a:t>
            </a:r>
            <a:r>
              <a:rPr lang="en-US" sz="1600" dirty="0" err="1" smtClean="0">
                <a:solidFill>
                  <a:srgbClr val="000000"/>
                </a:solidFill>
                <a:latin typeface="Arial Rounded MT Bold"/>
                <a:cs typeface="Arial Rounded MT Bold"/>
              </a:rPr>
              <a:t>Fondo</a:t>
            </a:r>
            <a:r>
              <a:rPr lang="en-US" sz="1600" dirty="0" smtClean="0">
                <a:solidFill>
                  <a:srgbClr val="000000"/>
                </a:solidFill>
                <a:latin typeface="Arial Rounded MT Bold"/>
                <a:cs typeface="Arial Rounded MT Bold"/>
              </a:rPr>
              <a:t> de </a:t>
            </a:r>
            <a:r>
              <a:rPr lang="en-US" sz="1600" dirty="0" err="1" smtClean="0">
                <a:solidFill>
                  <a:srgbClr val="000000"/>
                </a:solidFill>
                <a:latin typeface="Arial Rounded MT Bold"/>
                <a:cs typeface="Arial Rounded MT Bold"/>
              </a:rPr>
              <a:t>Innovación</a:t>
            </a:r>
            <a:r>
              <a:rPr lang="en-US" sz="1600" dirty="0" smtClean="0">
                <a:solidFill>
                  <a:srgbClr val="000000"/>
                </a:solidFill>
                <a:latin typeface="Arial Rounded MT Bold"/>
                <a:cs typeface="Arial Rounded MT Bold"/>
              </a:rPr>
              <a:t> 2012</a:t>
            </a:r>
            <a:endParaRPr lang="en-US" sz="1600" dirty="0">
              <a:solidFill>
                <a:srgbClr val="000000"/>
              </a:solidFill>
              <a:latin typeface="Arial Rounded MT Bold"/>
              <a:cs typeface="Arial Rounded MT Bold"/>
            </a:endParaRPr>
          </a:p>
        </p:txBody>
      </p:sp>
    </p:spTree>
    <p:extLst>
      <p:ext uri="{BB962C8B-B14F-4D97-AF65-F5344CB8AC3E}">
        <p14:creationId xmlns="" xmlns:p14="http://schemas.microsoft.com/office/powerpoint/2010/main" val="304397662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37494929"/>
              </p:ext>
            </p:extLst>
          </p:nvPr>
        </p:nvGraphicFramePr>
        <p:xfrm>
          <a:off x="29591" y="664800"/>
          <a:ext cx="9078913" cy="5527040"/>
        </p:xfrm>
        <a:graphic>
          <a:graphicData uri="http://schemas.openxmlformats.org/drawingml/2006/table">
            <a:tbl>
              <a:tblPr firstRow="1" bandRow="1">
                <a:tableStyleId>{5C22544A-7EE6-4342-B048-85BDC9FD1C3A}</a:tableStyleId>
              </a:tblPr>
              <a:tblGrid>
                <a:gridCol w="467545"/>
                <a:gridCol w="2376264"/>
                <a:gridCol w="5051190"/>
                <a:gridCol w="1183914"/>
              </a:tblGrid>
              <a:tr h="370840">
                <a:tc>
                  <a:txBody>
                    <a:bodyPr/>
                    <a:lstStyle/>
                    <a:p>
                      <a:endParaRPr lang="en-US" dirty="0"/>
                    </a:p>
                  </a:txBody>
                  <a:tcPr anchor="ctr"/>
                </a:tc>
                <a:tc>
                  <a:txBody>
                    <a:bodyPr/>
                    <a:lstStyle/>
                    <a:p>
                      <a:r>
                        <a:rPr lang="en-US" dirty="0" smtClean="0"/>
                        <a:t>        EMPRESA</a:t>
                      </a:r>
                      <a:endParaRPr lang="en-US" dirty="0"/>
                    </a:p>
                  </a:txBody>
                  <a:tcPr anchor="ctr"/>
                </a:tc>
                <a:tc>
                  <a:txBody>
                    <a:bodyPr/>
                    <a:lstStyle/>
                    <a:p>
                      <a:r>
                        <a:rPr lang="en-US" dirty="0" smtClean="0"/>
                        <a:t>                                      PROYECTO</a:t>
                      </a:r>
                      <a:endParaRPr lang="en-US" dirty="0"/>
                    </a:p>
                  </a:txBody>
                  <a:tcPr/>
                </a:tc>
                <a:tc>
                  <a:txBody>
                    <a:bodyPr/>
                    <a:lstStyle/>
                    <a:p>
                      <a:r>
                        <a:rPr lang="en-US" dirty="0" smtClean="0"/>
                        <a:t>MONTO</a:t>
                      </a:r>
                    </a:p>
                    <a:p>
                      <a:r>
                        <a:rPr lang="en-US" sz="1100" dirty="0" smtClean="0"/>
                        <a:t>(Miles de Pesos</a:t>
                      </a:r>
                      <a:r>
                        <a:rPr lang="en-US" sz="1200" dirty="0" smtClean="0"/>
                        <a:t>)</a:t>
                      </a:r>
                      <a:endParaRPr lang="en-US" sz="1200" dirty="0"/>
                    </a:p>
                  </a:txBody>
                  <a:tcPr anchor="ctr"/>
                </a:tc>
              </a:tr>
              <a:tr h="370840">
                <a:tc>
                  <a:txBody>
                    <a:bodyPr/>
                    <a:lstStyle/>
                    <a:p>
                      <a:r>
                        <a:rPr lang="en-US" sz="1200" dirty="0" smtClean="0">
                          <a:solidFill>
                            <a:srgbClr val="000090"/>
                          </a:solidFill>
                          <a:latin typeface="Arial Rounded MT Bold"/>
                          <a:cs typeface="Arial Rounded MT Bold"/>
                        </a:rPr>
                        <a:t>14</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TERMOLITA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y </a:t>
                      </a:r>
                      <a:r>
                        <a:rPr lang="en-US" sz="1000" dirty="0" err="1" smtClean="0">
                          <a:solidFill>
                            <a:srgbClr val="000090"/>
                          </a:solidFill>
                          <a:latin typeface="Arial Rounded MT Bold"/>
                          <a:cs typeface="Arial Rounded MT Bold"/>
                        </a:rPr>
                        <a:t>evaluación</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nuevas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aplicaciones</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cargas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funcionales</a:t>
                      </a:r>
                      <a:r>
                        <a:rPr lang="en-US" sz="1000" dirty="0" smtClean="0">
                          <a:solidFill>
                            <a:srgbClr val="000090"/>
                          </a:solidFill>
                          <a:latin typeface="Arial Rounded MT Bold"/>
                          <a:cs typeface="Arial Rounded MT Bold"/>
                        </a:rPr>
                        <a:t> en forma de </a:t>
                      </a:r>
                      <a:r>
                        <a:rPr lang="en-US" sz="1000" dirty="0" err="1" smtClean="0">
                          <a:solidFill>
                            <a:srgbClr val="000090"/>
                          </a:solidFill>
                          <a:latin typeface="Arial Rounded MT Bold"/>
                          <a:cs typeface="Arial Rounded MT Bold"/>
                        </a:rPr>
                        <a:t>microesfera</a:t>
                      </a:r>
                      <a:r>
                        <a:rPr lang="en-US" sz="1000" dirty="0" smtClean="0">
                          <a:solidFill>
                            <a:srgbClr val="000090"/>
                          </a:solidFill>
                          <a:latin typeface="Arial Rounded MT Bold"/>
                          <a:cs typeface="Arial Rounded MT Bold"/>
                        </a:rPr>
                        <a:t> y </a:t>
                      </a:r>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planta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piloto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la </a:t>
                      </a:r>
                      <a:r>
                        <a:rPr lang="en-US" sz="1000" dirty="0" err="1" smtClean="0">
                          <a:solidFill>
                            <a:srgbClr val="000090"/>
                          </a:solidFill>
                          <a:latin typeface="Arial Rounded MT Bold"/>
                          <a:cs typeface="Arial Rounded MT Bold"/>
                        </a:rPr>
                        <a:t>obtención</a:t>
                      </a:r>
                      <a:r>
                        <a:rPr lang="en-US" sz="1000" dirty="0" smtClean="0">
                          <a:solidFill>
                            <a:srgbClr val="000090"/>
                          </a:solidFill>
                          <a:latin typeface="Arial Rounded MT Bold"/>
                          <a:cs typeface="Arial Rounded MT Bold"/>
                        </a:rPr>
                        <a:t> de </a:t>
                      </a:r>
                      <a:r>
                        <a:rPr lang="en-US" sz="1000" dirty="0" err="1" smtClean="0">
                          <a:solidFill>
                            <a:srgbClr val="FF0000"/>
                          </a:solidFill>
                          <a:latin typeface="Arial Rounded MT Bold"/>
                          <a:cs typeface="Arial Rounded MT Bold"/>
                        </a:rPr>
                        <a:t>nanocargas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funcionales</a:t>
                      </a:r>
                      <a:r>
                        <a:rPr lang="en-US" sz="1000" dirty="0" smtClean="0">
                          <a:solidFill>
                            <a:srgbClr val="000090"/>
                          </a:solidFill>
                          <a:latin typeface="Arial Rounded MT Bold"/>
                          <a:cs typeface="Arial Rounded MT Bold"/>
                        </a:rPr>
                        <a:t> en forma de “</a:t>
                      </a:r>
                      <a:r>
                        <a:rPr lang="en-US" sz="1000" dirty="0" err="1" smtClean="0">
                          <a:solidFill>
                            <a:srgbClr val="000090"/>
                          </a:solidFill>
                          <a:latin typeface="Arial Rounded MT Bold"/>
                          <a:cs typeface="Arial Rounded MT Bold"/>
                        </a:rPr>
                        <a:t>laminillas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micronizadas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su</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aplicación</a:t>
                      </a:r>
                      <a:r>
                        <a:rPr lang="en-US" sz="1000" dirty="0" smtClean="0">
                          <a:solidFill>
                            <a:srgbClr val="000090"/>
                          </a:solidFill>
                          <a:latin typeface="Arial Rounded MT Bold"/>
                          <a:cs typeface="Arial Rounded MT Bold"/>
                        </a:rPr>
                        <a:t> en </a:t>
                      </a:r>
                      <a:r>
                        <a:rPr lang="en-US" sz="1000" dirty="0" err="1" smtClean="0">
                          <a:solidFill>
                            <a:srgbClr val="000090"/>
                          </a:solidFill>
                          <a:latin typeface="Arial Rounded MT Bold"/>
                          <a:cs typeface="Arial Rounded MT Bold"/>
                        </a:rPr>
                        <a:t>recubrimientos</a:t>
                      </a:r>
                      <a:r>
                        <a:rPr lang="en-US" sz="1000" dirty="0" smtClean="0">
                          <a:solidFill>
                            <a:srgbClr val="000090"/>
                          </a:solidFill>
                          <a:latin typeface="Arial Rounded MT Bold"/>
                          <a:cs typeface="Arial Rounded MT Bold"/>
                        </a:rPr>
                        <a:t> con base en </a:t>
                      </a:r>
                      <a:r>
                        <a:rPr lang="en-US" sz="1000" dirty="0" err="1" smtClean="0">
                          <a:solidFill>
                            <a:srgbClr val="000090"/>
                          </a:solidFill>
                          <a:latin typeface="Arial Rounded MT Bold"/>
                          <a:cs typeface="Arial Rounded MT Bold"/>
                        </a:rPr>
                        <a:t>polímeros</a:t>
                      </a:r>
                      <a:r>
                        <a:rPr lang="en-US" sz="1000" dirty="0" smtClean="0">
                          <a:solidFill>
                            <a:srgbClr val="000090"/>
                          </a:solidFill>
                          <a:latin typeface="Arial Rounded MT Bold"/>
                          <a:cs typeface="Arial Rounded MT Bold"/>
                        </a:rPr>
                        <a:t> y en la </a:t>
                      </a:r>
                      <a:r>
                        <a:rPr lang="en-US" sz="1000" dirty="0" err="1" smtClean="0">
                          <a:solidFill>
                            <a:srgbClr val="000090"/>
                          </a:solidFill>
                          <a:latin typeface="Arial Rounded MT Bold"/>
                          <a:cs typeface="Arial Rounded MT Bold"/>
                        </a:rPr>
                        <a:t>industria</a:t>
                      </a:r>
                      <a:r>
                        <a:rPr lang="en-US" sz="1000" dirty="0" smtClean="0">
                          <a:solidFill>
                            <a:srgbClr val="000090"/>
                          </a:solidFill>
                          <a:latin typeface="Arial Rounded MT Bold"/>
                          <a:cs typeface="Arial Rounded MT Bold"/>
                        </a:rPr>
                        <a:t> del </a:t>
                      </a:r>
                      <a:r>
                        <a:rPr lang="en-US" sz="1000" dirty="0" err="1" smtClean="0">
                          <a:solidFill>
                            <a:srgbClr val="000090"/>
                          </a:solidFill>
                          <a:latin typeface="Arial Rounded MT Bold"/>
                          <a:cs typeface="Arial Rounded MT Bold"/>
                        </a:rPr>
                        <a:t>plástico</a:t>
                      </a:r>
                      <a:endParaRPr lang="en-US" sz="10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562</a:t>
                      </a:r>
                      <a:endParaRPr lang="en-US" sz="1400" dirty="0">
                        <a:solidFill>
                          <a:srgbClr val="000090"/>
                        </a:solidFill>
                        <a:latin typeface="Arial Rounded MT Bold"/>
                        <a:cs typeface="Arial Rounded MT Bold"/>
                      </a:endParaRPr>
                    </a:p>
                  </a:txBody>
                  <a:tcPr anchor="ctr"/>
                </a:tc>
              </a:tr>
              <a:tr h="370840">
                <a:tc>
                  <a:txBody>
                    <a:bodyPr/>
                    <a:lstStyle/>
                    <a:p>
                      <a:r>
                        <a:rPr lang="en-US" sz="1000" dirty="0" smtClean="0">
                          <a:solidFill>
                            <a:srgbClr val="000090"/>
                          </a:solidFill>
                          <a:latin typeface="Arial Rounded MT Bold"/>
                          <a:cs typeface="Arial Rounded MT Bold"/>
                        </a:rPr>
                        <a:t>15</a:t>
                      </a:r>
                      <a:endParaRPr lang="en-US" sz="10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RASSINI (</a:t>
                      </a:r>
                      <a:r>
                        <a:rPr lang="en-US" sz="1000" dirty="0" err="1" smtClean="0">
                          <a:solidFill>
                            <a:srgbClr val="000090"/>
                          </a:solidFill>
                          <a:latin typeface="Arial Rounded MT Bold"/>
                          <a:cs typeface="Arial Rounded MT Bold"/>
                        </a:rPr>
                        <a:t>Coah</a:t>
                      </a:r>
                      <a:r>
                        <a:rPr lang="en-US" sz="1000" dirty="0" smtClean="0">
                          <a:solidFill>
                            <a:srgbClr val="000090"/>
                          </a:solidFill>
                          <a:latin typeface="Arial Rounded MT Bold"/>
                          <a:cs typeface="Arial Rounded MT Bold"/>
                        </a:rPr>
                        <a:t>.)</a:t>
                      </a:r>
                      <a:endParaRPr lang="en-US" sz="1000" dirty="0">
                        <a:solidFill>
                          <a:srgbClr val="000090"/>
                        </a:solidFill>
                        <a:latin typeface="Arial Rounded MT Bold"/>
                        <a:cs typeface="Arial Rounded MT Bold"/>
                      </a:endParaRPr>
                    </a:p>
                  </a:txBody>
                  <a:tcPr anchor="ctr"/>
                </a:tc>
                <a:tc>
                  <a:txBody>
                    <a:bodyPr/>
                    <a:lstStyle/>
                    <a:p>
                      <a:r>
                        <a:rPr lang="en-US" sz="900" dirty="0" err="1" smtClean="0">
                          <a:solidFill>
                            <a:srgbClr val="000090"/>
                          </a:solidFill>
                          <a:latin typeface="Arial Rounded MT Bold"/>
                          <a:cs typeface="Arial Rounded MT Bold"/>
                        </a:rPr>
                        <a:t>Ivestigación</a:t>
                      </a:r>
                      <a:r>
                        <a:rPr lang="en-US" sz="900" dirty="0" smtClean="0">
                          <a:solidFill>
                            <a:srgbClr val="000090"/>
                          </a:solidFill>
                          <a:latin typeface="Arial Rounded MT Bold"/>
                          <a:cs typeface="Arial Rounded MT Bold"/>
                        </a:rPr>
                        <a:t> de </a:t>
                      </a:r>
                      <a:r>
                        <a:rPr lang="en-US" sz="900" dirty="0" err="1" smtClean="0">
                          <a:solidFill>
                            <a:srgbClr val="000090"/>
                          </a:solidFill>
                          <a:latin typeface="Arial Rounded MT Bold"/>
                          <a:cs typeface="Arial Rounded MT Bold"/>
                        </a:rPr>
                        <a:t>metodologias</a:t>
                      </a:r>
                      <a:r>
                        <a:rPr lang="en-US" sz="900" dirty="0" smtClean="0">
                          <a:solidFill>
                            <a:srgbClr val="000090"/>
                          </a:solidFill>
                          <a:latin typeface="Arial Rounded MT Bold"/>
                          <a:cs typeface="Arial Rounded MT Bold"/>
                        </a:rPr>
                        <a:t> de </a:t>
                      </a:r>
                      <a:r>
                        <a:rPr lang="en-US" sz="900" dirty="0" err="1" smtClean="0">
                          <a:solidFill>
                            <a:srgbClr val="000090"/>
                          </a:solidFill>
                          <a:latin typeface="Arial Rounded MT Bold"/>
                          <a:cs typeface="Arial Rounded MT Bold"/>
                        </a:rPr>
                        <a:t>manufactura</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avanzada</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para</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incrementar</a:t>
                      </a:r>
                      <a:r>
                        <a:rPr lang="en-US" sz="900" dirty="0" smtClean="0">
                          <a:solidFill>
                            <a:srgbClr val="000090"/>
                          </a:solidFill>
                          <a:latin typeface="Arial Rounded MT Bold"/>
                          <a:cs typeface="Arial Rounded MT Bold"/>
                        </a:rPr>
                        <a:t> </a:t>
                      </a:r>
                      <a:r>
                        <a:rPr lang="en-US" sz="900" dirty="0" err="1" smtClean="0">
                          <a:solidFill>
                            <a:srgbClr val="000090"/>
                          </a:solidFill>
                          <a:latin typeface="Arial Rounded MT Bold"/>
                          <a:cs typeface="Arial Rounded MT Bold"/>
                        </a:rPr>
                        <a:t>resitencia</a:t>
                      </a:r>
                      <a:r>
                        <a:rPr lang="en-US" sz="900" dirty="0" smtClean="0">
                          <a:solidFill>
                            <a:srgbClr val="000090"/>
                          </a:solidFill>
                          <a:latin typeface="Arial Rounded MT Bold"/>
                          <a:cs typeface="Arial Rounded MT Bold"/>
                        </a:rPr>
                        <a:t> a la </a:t>
                      </a:r>
                      <a:r>
                        <a:rPr lang="en-US" sz="900" dirty="0" err="1" smtClean="0">
                          <a:solidFill>
                            <a:srgbClr val="000090"/>
                          </a:solidFill>
                          <a:latin typeface="Arial Rounded MT Bold"/>
                          <a:cs typeface="Arial Rounded MT Bold"/>
                        </a:rPr>
                        <a:t>fatiga</a:t>
                      </a:r>
                      <a:r>
                        <a:rPr lang="en-US" sz="900" dirty="0" smtClean="0">
                          <a:solidFill>
                            <a:srgbClr val="000090"/>
                          </a:solidFill>
                          <a:latin typeface="Arial Rounded MT Bold"/>
                          <a:cs typeface="Arial Rounded MT Bold"/>
                        </a:rPr>
                        <a:t> a </a:t>
                      </a:r>
                      <a:r>
                        <a:rPr lang="en-US" sz="900" dirty="0" err="1" smtClean="0">
                          <a:solidFill>
                            <a:srgbClr val="000090"/>
                          </a:solidFill>
                          <a:latin typeface="Arial Rounded MT Bold"/>
                          <a:cs typeface="Arial Rounded MT Bold"/>
                        </a:rPr>
                        <a:t>prototipos</a:t>
                      </a:r>
                      <a:r>
                        <a:rPr lang="en-US" sz="900" dirty="0" smtClean="0">
                          <a:solidFill>
                            <a:srgbClr val="000090"/>
                          </a:solidFill>
                          <a:latin typeface="Arial Rounded MT Bold"/>
                          <a:cs typeface="Arial Rounded MT Bold"/>
                        </a:rPr>
                        <a:t> de </a:t>
                      </a:r>
                      <a:r>
                        <a:rPr lang="en-US" sz="900" dirty="0" err="1" smtClean="0">
                          <a:solidFill>
                            <a:srgbClr val="000090"/>
                          </a:solidFill>
                          <a:latin typeface="Arial Rounded MT Bold"/>
                          <a:cs typeface="Arial Rounded MT Bold"/>
                        </a:rPr>
                        <a:t>muelles</a:t>
                      </a:r>
                      <a:r>
                        <a:rPr lang="en-US" sz="900" dirty="0" smtClean="0">
                          <a:solidFill>
                            <a:srgbClr val="000090"/>
                          </a:solidFill>
                          <a:latin typeface="Arial Rounded MT Bold"/>
                          <a:cs typeface="Arial Rounded MT Bold"/>
                        </a:rPr>
                        <a:t> y </a:t>
                      </a:r>
                      <a:r>
                        <a:rPr lang="en-US" sz="900" dirty="0" err="1" smtClean="0">
                          <a:solidFill>
                            <a:srgbClr val="000090"/>
                          </a:solidFill>
                          <a:latin typeface="Arial Rounded MT Bold"/>
                          <a:cs typeface="Arial Rounded MT Bold"/>
                        </a:rPr>
                        <a:t>resortes</a:t>
                      </a:r>
                      <a:r>
                        <a:rPr lang="en-US" sz="900" dirty="0" smtClean="0">
                          <a:solidFill>
                            <a:srgbClr val="000090"/>
                          </a:solidFill>
                          <a:latin typeface="Arial Rounded MT Bold"/>
                          <a:cs typeface="Arial Rounded MT Bold"/>
                        </a:rPr>
                        <a:t> </a:t>
                      </a:r>
                      <a:endParaRPr lang="en-US" sz="9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1, 332</a:t>
                      </a:r>
                      <a:endParaRPr lang="en-US" sz="1400" dirty="0">
                        <a:solidFill>
                          <a:srgbClr val="000090"/>
                        </a:solidFill>
                        <a:latin typeface="Arial Rounded MT Bold"/>
                        <a:cs typeface="Arial Rounded MT Bold"/>
                      </a:endParaRPr>
                    </a:p>
                  </a:txBody>
                  <a:tcPr anchor="ctr"/>
                </a:tc>
              </a:tr>
              <a:tr h="370840">
                <a:tc>
                  <a:txBody>
                    <a:bodyPr/>
                    <a:lstStyle/>
                    <a:p>
                      <a:r>
                        <a:rPr lang="en-US" sz="1200" dirty="0" smtClean="0">
                          <a:solidFill>
                            <a:srgbClr val="000090"/>
                          </a:solidFill>
                          <a:latin typeface="Arial Rounded MT Bold"/>
                          <a:cs typeface="Arial Rounded MT Bold"/>
                        </a:rPr>
                        <a:t>16</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METALSA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celda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piloto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compacta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tratamiento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térmico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por</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inducción</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eléctrica</a:t>
                      </a:r>
                      <a:r>
                        <a:rPr lang="en-US" sz="1000" dirty="0" smtClean="0">
                          <a:solidFill>
                            <a:srgbClr val="000090"/>
                          </a:solidFill>
                          <a:latin typeface="Arial Rounded MT Bold"/>
                          <a:cs typeface="Arial Rounded MT Bold"/>
                        </a:rPr>
                        <a:t> y </a:t>
                      </a:r>
                      <a:r>
                        <a:rPr lang="en-US" sz="1000" dirty="0" err="1" smtClean="0">
                          <a:solidFill>
                            <a:srgbClr val="000090"/>
                          </a:solidFill>
                          <a:latin typeface="Arial Rounded MT Bold"/>
                          <a:cs typeface="Arial Rounded MT Bold"/>
                        </a:rPr>
                        <a:t>sistema</a:t>
                      </a:r>
                      <a:r>
                        <a:rPr lang="en-US" sz="1000" dirty="0" smtClean="0">
                          <a:solidFill>
                            <a:srgbClr val="000090"/>
                          </a:solidFill>
                          <a:latin typeface="Arial Rounded MT Bold"/>
                          <a:cs typeface="Arial Rounded MT Bold"/>
                        </a:rPr>
                        <a:t> de control de </a:t>
                      </a:r>
                      <a:r>
                        <a:rPr lang="en-US" sz="1000" dirty="0" err="1" smtClean="0">
                          <a:solidFill>
                            <a:srgbClr val="000090"/>
                          </a:solidFill>
                          <a:latin typeface="Arial Rounded MT Bold"/>
                          <a:cs typeface="Arial Rounded MT Bold"/>
                        </a:rPr>
                        <a:t>distorsión</a:t>
                      </a:r>
                      <a:r>
                        <a:rPr lang="en-US" sz="1000" dirty="0" smtClean="0">
                          <a:solidFill>
                            <a:srgbClr val="000090"/>
                          </a:solidFill>
                          <a:latin typeface="Arial Rounded MT Bold"/>
                          <a:cs typeface="Arial Rounded MT Bold"/>
                        </a:rPr>
                        <a:t> en </a:t>
                      </a:r>
                      <a:r>
                        <a:rPr lang="en-US" sz="1000" dirty="0" err="1" smtClean="0">
                          <a:solidFill>
                            <a:srgbClr val="000090"/>
                          </a:solidFill>
                          <a:latin typeface="Arial Rounded MT Bold"/>
                          <a:cs typeface="Arial Rounded MT Bold"/>
                        </a:rPr>
                        <a:t>proceso</a:t>
                      </a:r>
                      <a:r>
                        <a:rPr lang="en-US" sz="1000" dirty="0" smtClean="0">
                          <a:solidFill>
                            <a:srgbClr val="000090"/>
                          </a:solidFill>
                          <a:latin typeface="Arial Rounded MT Bold"/>
                          <a:cs typeface="Arial Rounded MT Bold"/>
                        </a:rPr>
                        <a:t> flexible y </a:t>
                      </a:r>
                      <a:r>
                        <a:rPr lang="en-US" sz="1000" dirty="0" err="1" smtClean="0">
                          <a:solidFill>
                            <a:srgbClr val="000090"/>
                          </a:solidFill>
                          <a:latin typeface="Arial Rounded MT Bold"/>
                          <a:cs typeface="Arial Rounded MT Bold"/>
                        </a:rPr>
                        <a:t>producto</a:t>
                      </a:r>
                      <a:r>
                        <a:rPr lang="en-US" sz="1000" dirty="0" smtClean="0">
                          <a:solidFill>
                            <a:srgbClr val="000090"/>
                          </a:solidFill>
                          <a:latin typeface="Arial Rounded MT Bold"/>
                          <a:cs typeface="Arial Rounded MT Bold"/>
                        </a:rPr>
                        <a:t> variable</a:t>
                      </a:r>
                      <a:endParaRPr lang="en-US" sz="10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2, 342</a:t>
                      </a:r>
                      <a:endParaRPr lang="en-US" sz="1400" dirty="0">
                        <a:solidFill>
                          <a:srgbClr val="000090"/>
                        </a:solidFill>
                        <a:latin typeface="Arial Rounded MT Bold"/>
                        <a:cs typeface="Arial Rounded MT Bold"/>
                      </a:endParaRPr>
                    </a:p>
                  </a:txBody>
                  <a:tcPr anchor="ctr"/>
                </a:tc>
              </a:tr>
              <a:tr h="370840">
                <a:tc>
                  <a:txBody>
                    <a:bodyPr/>
                    <a:lstStyle/>
                    <a:p>
                      <a:r>
                        <a:rPr lang="en-US" sz="1200" dirty="0" smtClean="0">
                          <a:solidFill>
                            <a:srgbClr val="000090"/>
                          </a:solidFill>
                          <a:latin typeface="Arial Rounded MT Bold"/>
                          <a:cs typeface="Arial Rounded MT Bold"/>
                        </a:rPr>
                        <a:t>17</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AERI - CLUSTER NANO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nuevo</a:t>
                      </a:r>
                      <a:r>
                        <a:rPr lang="en-US" sz="1000" dirty="0" smtClean="0">
                          <a:solidFill>
                            <a:srgbClr val="000090"/>
                          </a:solidFill>
                          <a:latin typeface="Arial Rounded MT Bold"/>
                          <a:cs typeface="Arial Rounded MT Bold"/>
                        </a:rPr>
                        <a:t> </a:t>
                      </a:r>
                      <a:r>
                        <a:rPr lang="en-US" sz="1000" dirty="0" err="1" smtClean="0">
                          <a:solidFill>
                            <a:srgbClr val="FF0000"/>
                          </a:solidFill>
                          <a:latin typeface="Arial Rounded MT Bold"/>
                          <a:cs typeface="Arial Rounded MT Bold"/>
                        </a:rPr>
                        <a:t>recubrimiento</a:t>
                      </a:r>
                      <a:r>
                        <a:rPr lang="en-US" sz="1000" dirty="0" smtClean="0">
                          <a:solidFill>
                            <a:srgbClr val="000090"/>
                          </a:solidFill>
                          <a:latin typeface="Arial Rounded MT Bold"/>
                          <a:cs typeface="Arial Rounded MT Bold"/>
                        </a:rPr>
                        <a:t> </a:t>
                      </a:r>
                      <a:r>
                        <a:rPr lang="en-US" sz="1000" dirty="0" err="1" smtClean="0">
                          <a:solidFill>
                            <a:srgbClr val="FF0000"/>
                          </a:solidFill>
                          <a:latin typeface="Arial Rounded MT Bold"/>
                          <a:cs typeface="Arial Rounded MT Bold"/>
                        </a:rPr>
                        <a:t>nanoestructurado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sustratos</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vidrio</a:t>
                      </a:r>
                      <a:r>
                        <a:rPr lang="en-US" sz="1000" dirty="0" smtClean="0">
                          <a:solidFill>
                            <a:srgbClr val="000090"/>
                          </a:solidFill>
                          <a:latin typeface="Arial Rounded MT Bold"/>
                          <a:cs typeface="Arial Rounded MT Bold"/>
                        </a:rPr>
                        <a:t> y </a:t>
                      </a:r>
                      <a:r>
                        <a:rPr lang="en-US" sz="1000" dirty="0" err="1" smtClean="0">
                          <a:solidFill>
                            <a:srgbClr val="000090"/>
                          </a:solidFill>
                          <a:latin typeface="Arial Rounded MT Bold"/>
                          <a:cs typeface="Arial Rounded MT Bold"/>
                        </a:rPr>
                        <a:t>cerámica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incrementar</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exponencialmente</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su</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resistencia</a:t>
                      </a:r>
                      <a:r>
                        <a:rPr lang="en-US" sz="1000" dirty="0" smtClean="0">
                          <a:solidFill>
                            <a:srgbClr val="000090"/>
                          </a:solidFill>
                          <a:latin typeface="Arial Rounded MT Bold"/>
                          <a:cs typeface="Arial Rounded MT Bold"/>
                        </a:rPr>
                        <a:t> al </a:t>
                      </a:r>
                      <a:r>
                        <a:rPr lang="en-US" sz="1000" dirty="0" err="1" smtClean="0">
                          <a:solidFill>
                            <a:srgbClr val="000090"/>
                          </a:solidFill>
                          <a:latin typeface="Arial Rounded MT Bold"/>
                          <a:cs typeface="Arial Rounded MT Bold"/>
                        </a:rPr>
                        <a:t>desgaste</a:t>
                      </a:r>
                      <a:endParaRPr lang="en-US" sz="10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2, 363</a:t>
                      </a:r>
                      <a:endParaRPr lang="en-US" sz="1400" dirty="0">
                        <a:solidFill>
                          <a:srgbClr val="000090"/>
                        </a:solidFill>
                        <a:latin typeface="Arial Rounded MT Bold"/>
                        <a:cs typeface="Arial Rounded MT Bold"/>
                      </a:endParaRPr>
                    </a:p>
                  </a:txBody>
                  <a:tcPr anchor="ctr"/>
                </a:tc>
              </a:tr>
              <a:tr h="370840">
                <a:tc>
                  <a:txBody>
                    <a:bodyPr/>
                    <a:lstStyle/>
                    <a:p>
                      <a:r>
                        <a:rPr lang="en-US" sz="1200" dirty="0" smtClean="0">
                          <a:solidFill>
                            <a:srgbClr val="000090"/>
                          </a:solidFill>
                          <a:latin typeface="Arial Rounded MT Bold"/>
                          <a:cs typeface="Arial Rounded MT Bold"/>
                        </a:rPr>
                        <a:t>18</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OWENS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panel de </a:t>
                      </a:r>
                      <a:r>
                        <a:rPr lang="en-US" sz="1000" dirty="0" err="1" smtClean="0">
                          <a:solidFill>
                            <a:srgbClr val="000090"/>
                          </a:solidFill>
                          <a:latin typeface="Arial Rounded MT Bold"/>
                          <a:cs typeface="Arial Rounded MT Bold"/>
                        </a:rPr>
                        <a:t>yeso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ultraligero</a:t>
                      </a:r>
                      <a:r>
                        <a:rPr lang="en-US" sz="1000" dirty="0" smtClean="0">
                          <a:solidFill>
                            <a:srgbClr val="000090"/>
                          </a:solidFill>
                          <a:latin typeface="Arial Rounded MT Bold"/>
                          <a:cs typeface="Arial Rounded MT Bold"/>
                        </a:rPr>
                        <a:t> con </a:t>
                      </a:r>
                      <a:r>
                        <a:rPr lang="en-US" sz="1000" dirty="0" err="1" smtClean="0">
                          <a:solidFill>
                            <a:srgbClr val="000090"/>
                          </a:solidFill>
                          <a:latin typeface="Arial Rounded MT Bold"/>
                          <a:cs typeface="Arial Rounded MT Bold"/>
                        </a:rPr>
                        <a:t>alta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resistencia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mecánica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mediante</a:t>
                      </a:r>
                      <a:r>
                        <a:rPr lang="en-US" sz="1000" dirty="0" smtClean="0">
                          <a:solidFill>
                            <a:srgbClr val="000090"/>
                          </a:solidFill>
                          <a:latin typeface="Arial Rounded MT Bold"/>
                          <a:cs typeface="Arial Rounded MT Bold"/>
                        </a:rPr>
                        <a:t> la </a:t>
                      </a:r>
                      <a:r>
                        <a:rPr lang="en-US" sz="1000" dirty="0" err="1" smtClean="0">
                          <a:solidFill>
                            <a:srgbClr val="000090"/>
                          </a:solidFill>
                          <a:latin typeface="Arial Rounded MT Bold"/>
                          <a:cs typeface="Arial Rounded MT Bold"/>
                        </a:rPr>
                        <a:t>incorporación</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controlada</a:t>
                      </a:r>
                      <a:r>
                        <a:rPr lang="en-US" sz="1000" dirty="0" smtClean="0">
                          <a:solidFill>
                            <a:srgbClr val="000090"/>
                          </a:solidFill>
                          <a:latin typeface="Arial Rounded MT Bold"/>
                          <a:cs typeface="Arial Rounded MT Bold"/>
                        </a:rPr>
                        <a:t> de </a:t>
                      </a:r>
                      <a:r>
                        <a:rPr lang="en-US" sz="1000" dirty="0" err="1" smtClean="0">
                          <a:solidFill>
                            <a:srgbClr val="FF0000"/>
                          </a:solidFill>
                          <a:latin typeface="Arial Rounded MT Bold"/>
                          <a:cs typeface="Arial Rounded MT Bold"/>
                        </a:rPr>
                        <a:t>nanopartículas</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sulfato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calcio</a:t>
                      </a:r>
                      <a:endParaRPr lang="en-US" sz="10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2, 198</a:t>
                      </a:r>
                      <a:endParaRPr lang="en-US" sz="1400" dirty="0">
                        <a:solidFill>
                          <a:srgbClr val="000090"/>
                        </a:solidFill>
                        <a:latin typeface="Arial Rounded MT Bold"/>
                        <a:cs typeface="Arial Rounded MT Bold"/>
                      </a:endParaRPr>
                    </a:p>
                  </a:txBody>
                  <a:tcPr anchor="ctr"/>
                </a:tc>
              </a:tr>
              <a:tr h="370840">
                <a:tc>
                  <a:txBody>
                    <a:bodyPr/>
                    <a:lstStyle/>
                    <a:p>
                      <a:r>
                        <a:rPr lang="en-US" sz="1200" dirty="0" smtClean="0">
                          <a:solidFill>
                            <a:srgbClr val="000090"/>
                          </a:solidFill>
                          <a:latin typeface="Arial Rounded MT Bold"/>
                          <a:cs typeface="Arial Rounded MT Bold"/>
                        </a:rPr>
                        <a:t>19</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NANOMATERIALES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una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nueva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aplicación</a:t>
                      </a:r>
                      <a:r>
                        <a:rPr lang="en-US" sz="1000" dirty="0" smtClean="0">
                          <a:solidFill>
                            <a:srgbClr val="000090"/>
                          </a:solidFill>
                          <a:latin typeface="Arial Rounded MT Bold"/>
                          <a:cs typeface="Arial Rounded MT Bold"/>
                        </a:rPr>
                        <a:t> en </a:t>
                      </a:r>
                      <a:r>
                        <a:rPr lang="en-US" sz="1000" dirty="0" err="1" smtClean="0">
                          <a:solidFill>
                            <a:srgbClr val="000090"/>
                          </a:solidFill>
                          <a:latin typeface="Arial Rounded MT Bold"/>
                          <a:cs typeface="Arial Rounded MT Bold"/>
                        </a:rPr>
                        <a:t>derivados</a:t>
                      </a:r>
                      <a:r>
                        <a:rPr lang="en-US" sz="1000" dirty="0" smtClean="0">
                          <a:solidFill>
                            <a:srgbClr val="000090"/>
                          </a:solidFill>
                          <a:latin typeface="Arial Rounded MT Bold"/>
                          <a:cs typeface="Arial Rounded MT Bold"/>
                        </a:rPr>
                        <a:t> de la </a:t>
                      </a:r>
                      <a:r>
                        <a:rPr lang="en-US" sz="1000" dirty="0" err="1" smtClean="0">
                          <a:solidFill>
                            <a:srgbClr val="FF0000"/>
                          </a:solidFill>
                          <a:latin typeface="Arial Rounded MT Bold"/>
                          <a:cs typeface="Arial Rounded MT Bold"/>
                        </a:rPr>
                        <a:t>celulosa</a:t>
                      </a:r>
                      <a:r>
                        <a:rPr lang="en-US" sz="1000" dirty="0" smtClean="0">
                          <a:solidFill>
                            <a:srgbClr val="FF0000"/>
                          </a:solidFill>
                          <a:latin typeface="Arial Rounded MT Bold"/>
                          <a:cs typeface="Arial Rounded MT Bold"/>
                        </a:rPr>
                        <a:t> </a:t>
                      </a:r>
                      <a:r>
                        <a:rPr lang="en-US" sz="1000" dirty="0" err="1" smtClean="0">
                          <a:solidFill>
                            <a:srgbClr val="FF0000"/>
                          </a:solidFill>
                          <a:latin typeface="Arial Rounded MT Bold"/>
                          <a:cs typeface="Arial Rounded MT Bold"/>
                        </a:rPr>
                        <a:t>ignífugos</a:t>
                      </a:r>
                      <a:r>
                        <a:rPr lang="en-US" sz="1000" dirty="0" smtClean="0">
                          <a:solidFill>
                            <a:srgbClr val="FF0000"/>
                          </a:solidFill>
                          <a:latin typeface="Arial Rounded MT Bold"/>
                          <a:cs typeface="Arial Rounded MT Bold"/>
                        </a:rPr>
                        <a:t> con </a:t>
                      </a:r>
                      <a:r>
                        <a:rPr lang="en-US" sz="1000" dirty="0" err="1" smtClean="0">
                          <a:solidFill>
                            <a:srgbClr val="FF0000"/>
                          </a:solidFill>
                          <a:latin typeface="Arial Rounded MT Bold"/>
                          <a:cs typeface="Arial Rounded MT Bold"/>
                        </a:rPr>
                        <a:t>nanopartículas</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hidróxidos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metálicos</a:t>
                      </a:r>
                      <a:r>
                        <a:rPr lang="en-US" sz="1000" dirty="0" smtClean="0">
                          <a:solidFill>
                            <a:srgbClr val="000090"/>
                          </a:solidFill>
                          <a:latin typeface="Arial Rounded MT Bold"/>
                          <a:cs typeface="Arial Rounded MT Bold"/>
                        </a:rPr>
                        <a:t> y  </a:t>
                      </a:r>
                      <a:r>
                        <a:rPr lang="en-US" sz="1000" dirty="0" err="1" smtClean="0">
                          <a:solidFill>
                            <a:srgbClr val="000090"/>
                          </a:solidFill>
                          <a:latin typeface="Arial Rounded MT Bold"/>
                          <a:cs typeface="Arial Rounded MT Bold"/>
                        </a:rPr>
                        <a:t>óxido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silicio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envoltura</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alimentos</a:t>
                      </a:r>
                      <a:r>
                        <a:rPr lang="en-US" sz="1000" dirty="0" smtClean="0">
                          <a:solidFill>
                            <a:srgbClr val="000090"/>
                          </a:solidFill>
                          <a:latin typeface="Arial Rounded MT Bold"/>
                          <a:cs typeface="Arial Rounded MT Bold"/>
                        </a:rPr>
                        <a:t> y </a:t>
                      </a:r>
                      <a:r>
                        <a:rPr lang="en-US" sz="1000" dirty="0" err="1" smtClean="0">
                          <a:solidFill>
                            <a:srgbClr val="000090"/>
                          </a:solidFill>
                          <a:latin typeface="Arial Rounded MT Bold"/>
                          <a:cs typeface="Arial Rounded MT Bold"/>
                        </a:rPr>
                        <a:t>fabricación</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cajas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así</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como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su</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escalamiento</a:t>
                      </a:r>
                      <a:r>
                        <a:rPr lang="en-US" sz="1000" dirty="0" smtClean="0">
                          <a:solidFill>
                            <a:srgbClr val="000090"/>
                          </a:solidFill>
                          <a:latin typeface="Arial Rounded MT Bold"/>
                          <a:cs typeface="Arial Rounded MT Bold"/>
                        </a:rPr>
                        <a:t> a </a:t>
                      </a:r>
                      <a:r>
                        <a:rPr lang="en-US" sz="1000" dirty="0" err="1" smtClean="0">
                          <a:solidFill>
                            <a:srgbClr val="000090"/>
                          </a:solidFill>
                          <a:latin typeface="Arial Rounded MT Bold"/>
                          <a:cs typeface="Arial Rounded MT Bold"/>
                        </a:rPr>
                        <a:t>nivel</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industria</a:t>
                      </a:r>
                      <a:endParaRPr lang="en-US" sz="10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2, 512</a:t>
                      </a:r>
                      <a:endParaRPr lang="en-US" sz="1400" dirty="0">
                        <a:solidFill>
                          <a:srgbClr val="000090"/>
                        </a:solidFill>
                        <a:latin typeface="Arial Rounded MT Bold"/>
                        <a:cs typeface="Arial Rounded MT Bold"/>
                      </a:endParaRPr>
                    </a:p>
                  </a:txBody>
                  <a:tcPr anchor="ctr"/>
                </a:tc>
              </a:tr>
              <a:tr h="370840">
                <a:tc>
                  <a:txBody>
                    <a:bodyPr/>
                    <a:lstStyle/>
                    <a:p>
                      <a:r>
                        <a:rPr lang="en-US" sz="1200" dirty="0" smtClean="0">
                          <a:solidFill>
                            <a:srgbClr val="000090"/>
                          </a:solidFill>
                          <a:latin typeface="Arial Rounded MT Bold"/>
                          <a:cs typeface="Arial Rounded MT Bold"/>
                        </a:rPr>
                        <a:t>20</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NANOMATERIALES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envases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plásticos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multicapas</a:t>
                      </a:r>
                      <a:r>
                        <a:rPr lang="en-US" sz="1000" dirty="0" smtClean="0">
                          <a:solidFill>
                            <a:srgbClr val="000090"/>
                          </a:solidFill>
                          <a:latin typeface="Arial Rounded MT Bold"/>
                          <a:cs typeface="Arial Rounded MT Bold"/>
                        </a:rPr>
                        <a:t> de </a:t>
                      </a:r>
                      <a:r>
                        <a:rPr lang="en-US" sz="1000" dirty="0" err="1" smtClean="0">
                          <a:solidFill>
                            <a:srgbClr val="FF0000"/>
                          </a:solidFill>
                          <a:latin typeface="Arial Rounded MT Bold"/>
                          <a:cs typeface="Arial Rounded MT Bold"/>
                        </a:rPr>
                        <a:t>nanocompuestos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poliolefínicos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bebidas</a:t>
                      </a:r>
                      <a:r>
                        <a:rPr lang="en-US" sz="1000" dirty="0" smtClean="0">
                          <a:solidFill>
                            <a:srgbClr val="000090"/>
                          </a:solidFill>
                          <a:latin typeface="Arial Rounded MT Bold"/>
                          <a:cs typeface="Arial Rounded MT Bold"/>
                        </a:rPr>
                        <a:t> con </a:t>
                      </a:r>
                      <a:r>
                        <a:rPr lang="en-US" sz="1000" dirty="0" err="1" smtClean="0">
                          <a:solidFill>
                            <a:srgbClr val="000090"/>
                          </a:solidFill>
                          <a:latin typeface="Arial Rounded MT Bold"/>
                          <a:cs typeface="Arial Rounded MT Bold"/>
                        </a:rPr>
                        <a:t>mejora</a:t>
                      </a:r>
                      <a:r>
                        <a:rPr lang="en-US" sz="1000" dirty="0" smtClean="0">
                          <a:solidFill>
                            <a:srgbClr val="000090"/>
                          </a:solidFill>
                          <a:latin typeface="Arial Rounded MT Bold"/>
                          <a:cs typeface="Arial Rounded MT Bold"/>
                        </a:rPr>
                        <a:t> en </a:t>
                      </a:r>
                      <a:r>
                        <a:rPr lang="en-US" sz="1000" dirty="0" err="1" smtClean="0">
                          <a:solidFill>
                            <a:srgbClr val="000090"/>
                          </a:solidFill>
                          <a:latin typeface="Arial Rounded MT Bold"/>
                          <a:cs typeface="Arial Rounded MT Bold"/>
                        </a:rPr>
                        <a:t>sus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propiedades</a:t>
                      </a:r>
                      <a:r>
                        <a:rPr lang="en-US" sz="1000" dirty="0" smtClean="0">
                          <a:solidFill>
                            <a:srgbClr val="000090"/>
                          </a:solidFill>
                          <a:latin typeface="Arial Rounded MT Bold"/>
                          <a:cs typeface="Arial Rounded MT Bold"/>
                        </a:rPr>
                        <a:t> y funcionalidad</a:t>
                      </a:r>
                      <a:endParaRPr lang="en-US" sz="10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5 69</a:t>
                      </a:r>
                      <a:endParaRPr lang="en-US" sz="1400" dirty="0">
                        <a:solidFill>
                          <a:srgbClr val="000090"/>
                        </a:solidFill>
                        <a:latin typeface="Arial Rounded MT Bold"/>
                        <a:cs typeface="Arial Rounded MT Bold"/>
                      </a:endParaRPr>
                    </a:p>
                  </a:txBody>
                  <a:tcPr anchor="ctr"/>
                </a:tc>
              </a:tr>
              <a:tr h="370840">
                <a:tc>
                  <a:txBody>
                    <a:bodyPr/>
                    <a:lstStyle/>
                    <a:p>
                      <a:r>
                        <a:rPr lang="en-US" sz="1200" dirty="0" smtClean="0">
                          <a:solidFill>
                            <a:srgbClr val="000090"/>
                          </a:solidFill>
                          <a:latin typeface="Arial Rounded MT Bold"/>
                          <a:cs typeface="Arial Rounded MT Bold"/>
                        </a:rPr>
                        <a:t>21</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RUBIO PHARMA Y ASO.</a:t>
                      </a:r>
                      <a:r>
                        <a:rPr lang="en-US" sz="1000" baseline="0" dirty="0" smtClean="0">
                          <a:solidFill>
                            <a:srgbClr val="000090"/>
                          </a:solidFill>
                          <a:latin typeface="Arial Rounded MT Bold"/>
                          <a:cs typeface="Arial Rounded MT Bold"/>
                        </a:rPr>
                        <a:t> </a:t>
                      </a:r>
                      <a:r>
                        <a:rPr lang="en-US" sz="1000" dirty="0" smtClean="0">
                          <a:solidFill>
                            <a:srgbClr val="000090"/>
                          </a:solidFill>
                          <a:latin typeface="Arial Rounded MT Bold"/>
                          <a:cs typeface="Arial Rounded MT Bold"/>
                        </a:rPr>
                        <a:t> (Son)</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Consolidación</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infraestructura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para</a:t>
                      </a:r>
                      <a:r>
                        <a:rPr lang="en-US" sz="1000" dirty="0" smtClean="0">
                          <a:solidFill>
                            <a:srgbClr val="000090"/>
                          </a:solidFill>
                          <a:latin typeface="Arial Rounded MT Bold"/>
                          <a:cs typeface="Arial Rounded MT Bold"/>
                        </a:rPr>
                        <a:t> la </a:t>
                      </a:r>
                      <a:r>
                        <a:rPr lang="en-US" sz="1000" dirty="0" err="1" smtClean="0">
                          <a:solidFill>
                            <a:srgbClr val="000090"/>
                          </a:solidFill>
                          <a:latin typeface="Arial Rounded MT Bold"/>
                          <a:cs typeface="Arial Rounded MT Bold"/>
                        </a:rPr>
                        <a:t>generación</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aplicaciones</a:t>
                      </a:r>
                      <a:r>
                        <a:rPr lang="en-US" sz="1000" dirty="0" smtClean="0">
                          <a:solidFill>
                            <a:srgbClr val="000090"/>
                          </a:solidFill>
                          <a:latin typeface="Arial Rounded MT Bold"/>
                          <a:cs typeface="Arial Rounded MT Bold"/>
                        </a:rPr>
                        <a:t> en </a:t>
                      </a:r>
                      <a:r>
                        <a:rPr lang="en-US" sz="1000" dirty="0" err="1" smtClean="0">
                          <a:solidFill>
                            <a:srgbClr val="FF0000"/>
                          </a:solidFill>
                          <a:latin typeface="Arial Rounded MT Bold"/>
                          <a:cs typeface="Arial Rounded MT Bold"/>
                        </a:rPr>
                        <a:t>Nanomedicina</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basadas</a:t>
                      </a:r>
                      <a:r>
                        <a:rPr lang="en-US" sz="1000" dirty="0" smtClean="0">
                          <a:solidFill>
                            <a:srgbClr val="000090"/>
                          </a:solidFill>
                          <a:latin typeface="Arial Rounded MT Bold"/>
                          <a:cs typeface="Arial Rounded MT Bold"/>
                        </a:rPr>
                        <a:t> en </a:t>
                      </a:r>
                      <a:r>
                        <a:rPr lang="en-US" sz="1000" dirty="0" err="1" smtClean="0">
                          <a:solidFill>
                            <a:srgbClr val="000090"/>
                          </a:solidFill>
                          <a:latin typeface="Arial Rounded MT Bold"/>
                          <a:cs typeface="Arial Rounded MT Bold"/>
                        </a:rPr>
                        <a:t>procesos</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células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madre</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medicina</a:t>
                      </a:r>
                      <a:r>
                        <a:rPr lang="en-US" sz="1000" dirty="0" smtClean="0">
                          <a:solidFill>
                            <a:srgbClr val="000090"/>
                          </a:solidFill>
                          <a:latin typeface="Arial Rounded MT Bold"/>
                          <a:cs typeface="Arial Rounded MT Bold"/>
                        </a:rPr>
                        <a:t> molecular y </a:t>
                      </a:r>
                      <a:r>
                        <a:rPr lang="en-US" sz="1000" dirty="0" err="1" smtClean="0">
                          <a:solidFill>
                            <a:srgbClr val="000090"/>
                          </a:solidFill>
                          <a:latin typeface="Arial Rounded MT Bold"/>
                          <a:cs typeface="Arial Rounded MT Bold"/>
                        </a:rPr>
                        <a:t>biotecnología</a:t>
                      </a:r>
                      <a:r>
                        <a:rPr lang="en-US" sz="1000" dirty="0" smtClean="0">
                          <a:solidFill>
                            <a:srgbClr val="000090"/>
                          </a:solidFill>
                          <a:latin typeface="Arial Rounded MT Bold"/>
                          <a:cs typeface="Arial Rounded MT Bold"/>
                        </a:rPr>
                        <a:t> </a:t>
                      </a:r>
                      <a:endParaRPr lang="en-US" sz="10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1, 500</a:t>
                      </a:r>
                      <a:endParaRPr lang="en-US" sz="1400" dirty="0">
                        <a:solidFill>
                          <a:srgbClr val="000090"/>
                        </a:solidFill>
                        <a:latin typeface="Arial Rounded MT Bold"/>
                        <a:cs typeface="Arial Rounded MT Bold"/>
                      </a:endParaRPr>
                    </a:p>
                  </a:txBody>
                  <a:tcPr anchor="ctr"/>
                </a:tc>
              </a:tr>
              <a:tr h="370840">
                <a:tc>
                  <a:txBody>
                    <a:bodyPr/>
                    <a:lstStyle/>
                    <a:p>
                      <a:r>
                        <a:rPr lang="en-US" sz="1200" dirty="0" smtClean="0">
                          <a:solidFill>
                            <a:srgbClr val="000090"/>
                          </a:solidFill>
                          <a:latin typeface="Arial Rounded MT Bold"/>
                          <a:cs typeface="Arial Rounded MT Bold"/>
                        </a:rPr>
                        <a:t>22</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RD RESEARCH &amp; TECHN.</a:t>
                      </a:r>
                      <a:r>
                        <a:rPr lang="en-US" sz="1000" baseline="0" dirty="0" smtClean="0">
                          <a:solidFill>
                            <a:srgbClr val="000090"/>
                          </a:solidFill>
                          <a:latin typeface="Arial Rounded MT Bold"/>
                          <a:cs typeface="Arial Rounded MT Bold"/>
                        </a:rPr>
                        <a:t> (Son)</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Consolidación</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infraestructura</a:t>
                      </a:r>
                      <a:r>
                        <a:rPr lang="en-US" sz="1000" dirty="0" smtClean="0">
                          <a:solidFill>
                            <a:srgbClr val="000090"/>
                          </a:solidFill>
                          <a:latin typeface="Arial Rounded MT Bold"/>
                          <a:cs typeface="Arial Rounded MT Bold"/>
                        </a:rPr>
                        <a:t> del primer </a:t>
                      </a:r>
                      <a:r>
                        <a:rPr lang="en-US" sz="1000" dirty="0" err="1" smtClean="0">
                          <a:solidFill>
                            <a:srgbClr val="000090"/>
                          </a:solidFill>
                          <a:latin typeface="Arial Rounded MT Bold"/>
                          <a:cs typeface="Arial Rounded MT Bold"/>
                        </a:rPr>
                        <a:t>laboratorio</a:t>
                      </a:r>
                      <a:r>
                        <a:rPr lang="en-US" sz="1000" dirty="0" smtClean="0">
                          <a:solidFill>
                            <a:srgbClr val="000090"/>
                          </a:solidFill>
                          <a:latin typeface="Arial Rounded MT Bold"/>
                          <a:cs typeface="Arial Rounded MT Bold"/>
                        </a:rPr>
                        <a:t> integral en México </a:t>
                      </a:r>
                      <a:r>
                        <a:rPr lang="en-US" sz="1000" dirty="0" err="1" smtClean="0">
                          <a:solidFill>
                            <a:srgbClr val="000090"/>
                          </a:solidFill>
                          <a:latin typeface="Arial Rounded MT Bold"/>
                          <a:cs typeface="Arial Rounded MT Bold"/>
                        </a:rPr>
                        <a:t>enfocado</a:t>
                      </a:r>
                      <a:r>
                        <a:rPr lang="en-US" sz="1000" dirty="0" smtClean="0">
                          <a:solidFill>
                            <a:srgbClr val="000090"/>
                          </a:solidFill>
                          <a:latin typeface="Arial Rounded MT Bold"/>
                          <a:cs typeface="Arial Rounded MT Bold"/>
                        </a:rPr>
                        <a:t> al </a:t>
                      </a:r>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aplicaciones</a:t>
                      </a:r>
                      <a:r>
                        <a:rPr lang="en-US" sz="1000" dirty="0" smtClean="0">
                          <a:solidFill>
                            <a:srgbClr val="000090"/>
                          </a:solidFill>
                          <a:latin typeface="Arial Rounded MT Bold"/>
                          <a:cs typeface="Arial Rounded MT Bold"/>
                        </a:rPr>
                        <a:t> y </a:t>
                      </a:r>
                      <a:r>
                        <a:rPr lang="en-US" sz="1000" dirty="0" err="1" smtClean="0">
                          <a:solidFill>
                            <a:srgbClr val="000090"/>
                          </a:solidFill>
                          <a:latin typeface="Arial Rounded MT Bold"/>
                          <a:cs typeface="Arial Rounded MT Bold"/>
                        </a:rPr>
                        <a:t>productos</a:t>
                      </a:r>
                      <a:r>
                        <a:rPr lang="en-US" sz="1000" dirty="0" smtClean="0">
                          <a:solidFill>
                            <a:srgbClr val="000090"/>
                          </a:solidFill>
                          <a:latin typeface="Arial Rounded MT Bold"/>
                          <a:cs typeface="Arial Rounded MT Bold"/>
                        </a:rPr>
                        <a:t> de alto valor </a:t>
                      </a:r>
                      <a:r>
                        <a:rPr lang="en-US" sz="1000" dirty="0" err="1" smtClean="0">
                          <a:solidFill>
                            <a:srgbClr val="000090"/>
                          </a:solidFill>
                          <a:latin typeface="Arial Rounded MT Bold"/>
                          <a:cs typeface="Arial Rounded MT Bold"/>
                        </a:rPr>
                        <a:t>agregado</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basados</a:t>
                      </a:r>
                      <a:r>
                        <a:rPr lang="en-US" sz="1000" dirty="0" smtClean="0">
                          <a:solidFill>
                            <a:srgbClr val="000090"/>
                          </a:solidFill>
                          <a:latin typeface="Arial Rounded MT Bold"/>
                          <a:cs typeface="Arial Rounded MT Bold"/>
                        </a:rPr>
                        <a:t> en </a:t>
                      </a:r>
                      <a:r>
                        <a:rPr lang="en-US" sz="1000" dirty="0" err="1" smtClean="0">
                          <a:solidFill>
                            <a:srgbClr val="FF0000"/>
                          </a:solidFill>
                          <a:latin typeface="Arial Rounded MT Bold"/>
                          <a:cs typeface="Arial Rounded MT Bold"/>
                        </a:rPr>
                        <a:t>Nanoelectrónica</a:t>
                      </a:r>
                      <a:r>
                        <a:rPr lang="en-US" sz="1000" dirty="0" smtClean="0">
                          <a:solidFill>
                            <a:srgbClr val="FF0000"/>
                          </a:solidFill>
                          <a:latin typeface="Arial Rounded MT Bold"/>
                          <a:cs typeface="Arial Rounded MT Bold"/>
                        </a:rPr>
                        <a:t> </a:t>
                      </a:r>
                      <a:endParaRPr lang="en-US" sz="1000" dirty="0">
                        <a:solidFill>
                          <a:srgbClr val="FF000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a:t>
                      </a:r>
                      <a:r>
                        <a:rPr lang="en-US" sz="1400" baseline="0" dirty="0" smtClean="0">
                          <a:solidFill>
                            <a:srgbClr val="000090"/>
                          </a:solidFill>
                          <a:latin typeface="Arial Rounded MT Bold"/>
                          <a:cs typeface="Arial Rounded MT Bold"/>
                        </a:rPr>
                        <a:t> 100</a:t>
                      </a:r>
                      <a:endParaRPr lang="en-US" sz="1400" dirty="0">
                        <a:solidFill>
                          <a:srgbClr val="000090"/>
                        </a:solidFill>
                        <a:latin typeface="Arial Rounded MT Bold"/>
                        <a:cs typeface="Arial Rounded MT Bold"/>
                      </a:endParaRPr>
                    </a:p>
                  </a:txBody>
                  <a:tcPr anchor="ctr"/>
                </a:tc>
              </a:tr>
              <a:tr h="370840">
                <a:tc>
                  <a:txBody>
                    <a:bodyPr/>
                    <a:lstStyle/>
                    <a:p>
                      <a:r>
                        <a:rPr lang="en-US" sz="1200" dirty="0" smtClean="0">
                          <a:solidFill>
                            <a:srgbClr val="000090"/>
                          </a:solidFill>
                          <a:latin typeface="Arial Rounded MT Bold"/>
                          <a:cs typeface="Arial Rounded MT Bold"/>
                        </a:rPr>
                        <a:t>23</a:t>
                      </a:r>
                      <a:endParaRPr lang="en-US" sz="1200" dirty="0">
                        <a:solidFill>
                          <a:srgbClr val="000090"/>
                        </a:solidFill>
                        <a:latin typeface="Arial Rounded MT Bold"/>
                        <a:cs typeface="Arial Rounded MT Bold"/>
                      </a:endParaRPr>
                    </a:p>
                  </a:txBody>
                  <a:tcPr anchor="ctr"/>
                </a:tc>
                <a:tc>
                  <a:txBody>
                    <a:bodyPr/>
                    <a:lstStyle/>
                    <a:p>
                      <a:pPr algn="ctr"/>
                      <a:r>
                        <a:rPr lang="en-US" sz="1000" dirty="0" smtClean="0">
                          <a:solidFill>
                            <a:srgbClr val="000090"/>
                          </a:solidFill>
                          <a:latin typeface="Arial Rounded MT Bold"/>
                          <a:cs typeface="Arial Rounded MT Bold"/>
                        </a:rPr>
                        <a:t>VITRO (NL)</a:t>
                      </a:r>
                      <a:endParaRPr lang="en-US" sz="1000" dirty="0">
                        <a:solidFill>
                          <a:srgbClr val="000090"/>
                        </a:solidFill>
                        <a:latin typeface="Arial Rounded MT Bold"/>
                        <a:cs typeface="Arial Rounded MT Bold"/>
                      </a:endParaRPr>
                    </a:p>
                  </a:txBody>
                  <a:tcPr anchor="ctr"/>
                </a:tc>
                <a:tc>
                  <a:txBody>
                    <a:bodyPr/>
                    <a:lstStyle/>
                    <a:p>
                      <a:r>
                        <a:rPr lang="en-US" sz="1000" dirty="0" err="1" smtClean="0">
                          <a:solidFill>
                            <a:srgbClr val="000090"/>
                          </a:solidFill>
                          <a:latin typeface="Arial Rounded MT Bold"/>
                          <a:cs typeface="Arial Rounded MT Bold"/>
                        </a:rPr>
                        <a:t>Desarrollo</a:t>
                      </a:r>
                      <a:r>
                        <a:rPr lang="en-US" sz="1000" dirty="0" smtClean="0">
                          <a:solidFill>
                            <a:srgbClr val="000090"/>
                          </a:solidFill>
                          <a:latin typeface="Arial Rounded MT Bold"/>
                          <a:cs typeface="Arial Rounded MT Bold"/>
                        </a:rPr>
                        <a:t> de </a:t>
                      </a:r>
                      <a:r>
                        <a:rPr lang="en-US" sz="1000" dirty="0" err="1" smtClean="0">
                          <a:solidFill>
                            <a:srgbClr val="000090"/>
                          </a:solidFill>
                          <a:latin typeface="Arial Rounded MT Bold"/>
                          <a:cs typeface="Arial Rounded MT Bold"/>
                        </a:rPr>
                        <a:t>Celdas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Solares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Funcionales</a:t>
                      </a:r>
                      <a:r>
                        <a:rPr lang="en-US" sz="1000" dirty="0" smtClean="0">
                          <a:solidFill>
                            <a:srgbClr val="000090"/>
                          </a:solidFill>
                          <a:latin typeface="Arial Rounded MT Bold"/>
                          <a:cs typeface="Arial Rounded MT Bold"/>
                        </a:rPr>
                        <a:t> </a:t>
                      </a:r>
                      <a:r>
                        <a:rPr lang="en-US" sz="1000" dirty="0" err="1" smtClean="0">
                          <a:solidFill>
                            <a:srgbClr val="000090"/>
                          </a:solidFill>
                          <a:latin typeface="Arial Rounded MT Bold"/>
                          <a:cs typeface="Arial Rounded MT Bold"/>
                        </a:rPr>
                        <a:t>Utilizando</a:t>
                      </a:r>
                      <a:r>
                        <a:rPr lang="en-US" sz="1000" dirty="0" smtClean="0">
                          <a:solidFill>
                            <a:srgbClr val="000090"/>
                          </a:solidFill>
                          <a:latin typeface="Arial Rounded MT Bold"/>
                          <a:cs typeface="Arial Rounded MT Bold"/>
                        </a:rPr>
                        <a:t> </a:t>
                      </a:r>
                      <a:r>
                        <a:rPr lang="en-US" sz="1000" dirty="0" smtClean="0">
                          <a:solidFill>
                            <a:srgbClr val="FF0000"/>
                          </a:solidFill>
                          <a:latin typeface="Arial Rounded MT Bold"/>
                          <a:cs typeface="Arial Rounded MT Bold"/>
                        </a:rPr>
                        <a:t>Nanotecnología</a:t>
                      </a:r>
                      <a:endParaRPr lang="en-US" sz="1000" dirty="0">
                        <a:solidFill>
                          <a:srgbClr val="FF000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852</a:t>
                      </a:r>
                      <a:endParaRPr lang="en-US" sz="1400" dirty="0">
                        <a:solidFill>
                          <a:srgbClr val="000090"/>
                        </a:solidFill>
                        <a:latin typeface="Arial Rounded MT Bold"/>
                        <a:cs typeface="Arial Rounded MT Bold"/>
                      </a:endParaRPr>
                    </a:p>
                  </a:txBody>
                  <a:tcPr anchor="ctr"/>
                </a:tc>
              </a:tr>
            </a:tbl>
          </a:graphicData>
        </a:graphic>
      </p:graphicFrame>
      <p:sp>
        <p:nvSpPr>
          <p:cNvPr id="3" name="TextBox 2"/>
          <p:cNvSpPr txBox="1"/>
          <p:nvPr/>
        </p:nvSpPr>
        <p:spPr>
          <a:xfrm>
            <a:off x="107504" y="6043344"/>
            <a:ext cx="5040560" cy="646331"/>
          </a:xfrm>
          <a:prstGeom prst="rect">
            <a:avLst/>
          </a:prstGeom>
          <a:noFill/>
        </p:spPr>
        <p:txBody>
          <a:bodyPr wrap="square" rtlCol="0">
            <a:spAutoFit/>
          </a:bodyPr>
          <a:lstStyle/>
          <a:p>
            <a:r>
              <a:rPr lang="en-US" dirty="0" smtClean="0">
                <a:solidFill>
                  <a:srgbClr val="000090"/>
                </a:solidFill>
                <a:latin typeface="Arial Rounded MT Bold"/>
                <a:cs typeface="Arial Rounded MT Bold"/>
              </a:rPr>
              <a:t>15 (66 %) </a:t>
            </a:r>
            <a:r>
              <a:rPr lang="en-US" dirty="0">
                <a:solidFill>
                  <a:srgbClr val="000090"/>
                </a:solidFill>
                <a:latin typeface="Arial Rounded MT Bold"/>
                <a:cs typeface="Arial Rounded MT Bold"/>
              </a:rPr>
              <a:t>R</a:t>
            </a:r>
            <a:r>
              <a:rPr lang="en-US" dirty="0" smtClean="0">
                <a:solidFill>
                  <a:srgbClr val="000090"/>
                </a:solidFill>
                <a:latin typeface="Arial Rounded MT Bold"/>
                <a:cs typeface="Arial Rounded MT Bold"/>
              </a:rPr>
              <a:t>elacionados con Nanotecnología</a:t>
            </a:r>
          </a:p>
          <a:p>
            <a:r>
              <a:rPr lang="en-US" dirty="0" smtClean="0">
                <a:solidFill>
                  <a:srgbClr val="000090"/>
                </a:solidFill>
                <a:latin typeface="Arial Rounded MT Bold"/>
                <a:cs typeface="Arial Rounded MT Bold"/>
              </a:rPr>
              <a:t>12 del Estado de Nuevo León</a:t>
            </a:r>
            <a:endParaRPr lang="en-US" dirty="0">
              <a:solidFill>
                <a:srgbClr val="000090"/>
              </a:solidFill>
              <a:latin typeface="Arial Rounded MT Bold"/>
              <a:cs typeface="Arial Rounded MT Bold"/>
            </a:endParaRPr>
          </a:p>
        </p:txBody>
      </p:sp>
      <p:sp>
        <p:nvSpPr>
          <p:cNvPr id="4" name="TextBox 3"/>
          <p:cNvSpPr txBox="1"/>
          <p:nvPr/>
        </p:nvSpPr>
        <p:spPr>
          <a:xfrm>
            <a:off x="5940152" y="6043344"/>
            <a:ext cx="3021493" cy="369332"/>
          </a:xfrm>
          <a:prstGeom prst="rect">
            <a:avLst/>
          </a:prstGeom>
          <a:noFill/>
        </p:spPr>
        <p:txBody>
          <a:bodyPr wrap="none" rtlCol="0">
            <a:spAutoFit/>
          </a:bodyPr>
          <a:lstStyle/>
          <a:p>
            <a:r>
              <a:rPr lang="en-US" dirty="0">
                <a:solidFill>
                  <a:srgbClr val="000090"/>
                </a:solidFill>
                <a:latin typeface="Arial Rounded MT Bold"/>
                <a:cs typeface="Arial Rounded MT Bold"/>
              </a:rPr>
              <a:t>T</a:t>
            </a:r>
            <a:r>
              <a:rPr lang="en-US" dirty="0" smtClean="0">
                <a:solidFill>
                  <a:srgbClr val="000090"/>
                </a:solidFill>
                <a:latin typeface="Arial Rounded MT Bold"/>
                <a:cs typeface="Arial Rounded MT Bold"/>
              </a:rPr>
              <a:t>OTAL: $ 48, 326, 000. 00</a:t>
            </a:r>
            <a:endParaRPr lang="en-US" dirty="0">
              <a:solidFill>
                <a:srgbClr val="000090"/>
              </a:solidFill>
              <a:latin typeface="Arial Rounded MT Bold"/>
              <a:cs typeface="Arial Rounded MT Bold"/>
            </a:endParaRPr>
          </a:p>
        </p:txBody>
      </p:sp>
      <p:sp>
        <p:nvSpPr>
          <p:cNvPr id="5" name="TextBox 4"/>
          <p:cNvSpPr txBox="1"/>
          <p:nvPr/>
        </p:nvSpPr>
        <p:spPr>
          <a:xfrm>
            <a:off x="3764799" y="-27384"/>
            <a:ext cx="1984839" cy="461665"/>
          </a:xfrm>
          <a:prstGeom prst="rect">
            <a:avLst/>
          </a:prstGeom>
          <a:noFill/>
        </p:spPr>
        <p:txBody>
          <a:bodyPr wrap="none" rtlCol="0">
            <a:spAutoFit/>
          </a:bodyPr>
          <a:lstStyle/>
          <a:p>
            <a:r>
              <a:rPr lang="en-US" sz="2400" dirty="0" err="1" smtClean="0">
                <a:solidFill>
                  <a:srgbClr val="000000"/>
                </a:solidFill>
                <a:latin typeface="Arial Rounded MT Bold"/>
                <a:cs typeface="Arial Rounded MT Bold"/>
              </a:rPr>
              <a:t>Continuación</a:t>
            </a:r>
            <a:endParaRPr lang="en-US" sz="2400" dirty="0">
              <a:solidFill>
                <a:srgbClr val="000000"/>
              </a:solidFill>
              <a:latin typeface="Arial Rounded MT Bold"/>
              <a:cs typeface="Arial Rounded MT Bold"/>
            </a:endParaRPr>
          </a:p>
        </p:txBody>
      </p:sp>
    </p:spTree>
    <p:extLst>
      <p:ext uri="{BB962C8B-B14F-4D97-AF65-F5344CB8AC3E}">
        <p14:creationId xmlns="" xmlns:p14="http://schemas.microsoft.com/office/powerpoint/2010/main" val="14597744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617149095"/>
              </p:ext>
            </p:extLst>
          </p:nvPr>
        </p:nvGraphicFramePr>
        <p:xfrm>
          <a:off x="0" y="596679"/>
          <a:ext cx="9078912" cy="5935328"/>
        </p:xfrm>
        <a:graphic>
          <a:graphicData uri="http://schemas.openxmlformats.org/drawingml/2006/table">
            <a:tbl>
              <a:tblPr firstRow="1" bandRow="1">
                <a:tableStyleId>{5C22544A-7EE6-4342-B048-85BDC9FD1C3A}</a:tableStyleId>
              </a:tblPr>
              <a:tblGrid>
                <a:gridCol w="323528"/>
                <a:gridCol w="1656184"/>
                <a:gridCol w="720080"/>
                <a:gridCol w="5688632"/>
                <a:gridCol w="690488"/>
              </a:tblGrid>
              <a:tr h="371282">
                <a:tc>
                  <a:txBody>
                    <a:bodyPr/>
                    <a:lstStyle/>
                    <a:p>
                      <a:pPr algn="ctr"/>
                      <a:endParaRPr lang="en-US"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en-US" sz="1000" dirty="0" smtClean="0"/>
                        <a:t>       </a:t>
                      </a:r>
                      <a:r>
                        <a:rPr lang="en-US" sz="1200" dirty="0" smtClean="0"/>
                        <a:t> EMPRESA</a:t>
                      </a:r>
                      <a:endParaRPr lang="en-US" sz="1200" dirty="0"/>
                    </a:p>
                  </a:txBody>
                  <a:tcPr anchor="ctr"/>
                </a:tc>
                <a:tc>
                  <a:txBody>
                    <a:bodyPr/>
                    <a:lstStyle/>
                    <a:p>
                      <a:pPr algn="ctr"/>
                      <a:r>
                        <a:rPr lang="en-US" sz="600" dirty="0" smtClean="0"/>
                        <a:t>  ESTADO</a:t>
                      </a:r>
                      <a:endParaRPr lang="en-US" sz="600" dirty="0"/>
                    </a:p>
                  </a:txBody>
                  <a:tcPr anchor="ctr"/>
                </a:tc>
                <a:tc>
                  <a:txBody>
                    <a:bodyPr/>
                    <a:lstStyle/>
                    <a:p>
                      <a:pPr algn="ctr"/>
                      <a:r>
                        <a:rPr lang="en-US" sz="1200" dirty="0" smtClean="0"/>
                        <a:t>PROYECTO</a:t>
                      </a:r>
                      <a:endParaRPr lang="en-US" sz="1200" dirty="0"/>
                    </a:p>
                  </a:txBody>
                  <a:tcPr anchor="ctr"/>
                </a:tc>
                <a:tc>
                  <a:txBody>
                    <a:bodyPr/>
                    <a:lstStyle/>
                    <a:p>
                      <a:pPr algn="ctr"/>
                      <a:r>
                        <a:rPr lang="en-US" sz="900" dirty="0" smtClean="0"/>
                        <a:t>MONTO  </a:t>
                      </a:r>
                      <a:r>
                        <a:rPr lang="en-US" sz="800" dirty="0" smtClean="0"/>
                        <a:t>(Miles)</a:t>
                      </a:r>
                      <a:endParaRPr lang="en-US" sz="900" dirty="0" smtClean="0"/>
                    </a:p>
                  </a:txBody>
                  <a:tcPr anchor="ctr"/>
                </a:tc>
              </a:tr>
              <a:tr h="214201">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PETRO PAC</a:t>
                      </a:r>
                      <a:endParaRPr lang="en-US" sz="700" dirty="0">
                        <a:solidFill>
                          <a:srgbClr val="000090"/>
                        </a:solidFill>
                        <a:latin typeface="Arial Rounded MT Bold"/>
                        <a:cs typeface="Arial Rounded MT Bold"/>
                      </a:endParaRPr>
                    </a:p>
                  </a:txBody>
                  <a:tcPr anchor="ctr"/>
                </a:tc>
                <a:tc>
                  <a:txBody>
                    <a:bodyPr/>
                    <a:lstStyle/>
                    <a:p>
                      <a:r>
                        <a:rPr lang="en-US" sz="600" dirty="0" smtClean="0">
                          <a:solidFill>
                            <a:srgbClr val="FF0000"/>
                          </a:solidFill>
                          <a:latin typeface="Arial Rounded MT Bold"/>
                          <a:cs typeface="Arial Rounded MT Bold"/>
                        </a:rPr>
                        <a:t>Chihuahua</a:t>
                      </a:r>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Optimización</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energetica</a:t>
                      </a:r>
                      <a:r>
                        <a:rPr lang="en-US" sz="800" dirty="0" smtClean="0">
                          <a:solidFill>
                            <a:srgbClr val="000090"/>
                          </a:solidFill>
                          <a:latin typeface="Arial Rounded MT Bold"/>
                          <a:cs typeface="Arial Rounded MT Bold"/>
                        </a:rPr>
                        <a:t> en </a:t>
                      </a:r>
                      <a:r>
                        <a:rPr lang="en-US" sz="800" dirty="0" err="1" smtClean="0">
                          <a:solidFill>
                            <a:srgbClr val="000090"/>
                          </a:solidFill>
                          <a:latin typeface="Arial Rounded MT Bold"/>
                          <a:cs typeface="Arial Rounded MT Bold"/>
                        </a:rPr>
                        <a:t>edificaciones</a:t>
                      </a:r>
                      <a:r>
                        <a:rPr lang="en-US" sz="800" dirty="0" smtClean="0">
                          <a:solidFill>
                            <a:srgbClr val="000090"/>
                          </a:solidFill>
                          <a:latin typeface="Arial Rounded MT Bold"/>
                          <a:cs typeface="Arial Rounded MT Bold"/>
                        </a:rPr>
                        <a:t> y </a:t>
                      </a:r>
                      <a:r>
                        <a:rPr lang="en-US" sz="800" dirty="0" err="1" smtClean="0">
                          <a:solidFill>
                            <a:srgbClr val="000090"/>
                          </a:solidFill>
                          <a:latin typeface="Arial Rounded MT Bold"/>
                          <a:cs typeface="Arial Rounded MT Bold"/>
                        </a:rPr>
                        <a:t>desempeño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retardador</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flama</a:t>
                      </a:r>
                      <a:r>
                        <a:rPr lang="en-US" sz="800" dirty="0" smtClean="0">
                          <a:solidFill>
                            <a:srgbClr val="000090"/>
                          </a:solidFill>
                          <a:latin typeface="Arial Rounded MT Bold"/>
                          <a:cs typeface="Arial Rounded MT Bold"/>
                        </a:rPr>
                        <a:t>.</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994</a:t>
                      </a:r>
                      <a:endParaRPr lang="en-US" sz="900" dirty="0">
                        <a:solidFill>
                          <a:srgbClr val="000090"/>
                        </a:solidFill>
                        <a:latin typeface="Arial Rounded MT Bold"/>
                        <a:cs typeface="Arial Rounded MT Bold"/>
                      </a:endParaRPr>
                    </a:p>
                  </a:txBody>
                  <a:tcPr anchor="ctr"/>
                </a:tc>
              </a:tr>
              <a:tr h="28560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2</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INSTALACIONES Y MAQUINARIA</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Diseño</a:t>
                      </a:r>
                      <a:r>
                        <a:rPr lang="en-US" sz="800" dirty="0" smtClean="0">
                          <a:solidFill>
                            <a:srgbClr val="000090"/>
                          </a:solidFill>
                          <a:latin typeface="Arial Rounded MT Bold"/>
                          <a:cs typeface="Arial Rounded MT Bold"/>
                        </a:rPr>
                        <a:t> e </a:t>
                      </a:r>
                      <a:r>
                        <a:rPr lang="en-US" sz="800" dirty="0" err="1" smtClean="0">
                          <a:solidFill>
                            <a:srgbClr val="000090"/>
                          </a:solidFill>
                          <a:latin typeface="Arial Rounded MT Bold"/>
                          <a:cs typeface="Arial Rounded MT Bold"/>
                        </a:rPr>
                        <a:t>implementación</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sistema</a:t>
                      </a:r>
                      <a:r>
                        <a:rPr lang="en-US" sz="800" dirty="0" smtClean="0">
                          <a:solidFill>
                            <a:srgbClr val="000090"/>
                          </a:solidFill>
                          <a:latin typeface="Arial Rounded MT Bold"/>
                          <a:cs typeface="Arial Rounded MT Bold"/>
                        </a:rPr>
                        <a:t> exp.</a:t>
                      </a:r>
                      <a:r>
                        <a:rPr lang="en-US" sz="800" baseline="0" dirty="0" smtClean="0">
                          <a:solidFill>
                            <a:srgbClr val="000090"/>
                          </a:solidFill>
                          <a:latin typeface="Arial Rounded MT Bold"/>
                          <a:cs typeface="Arial Rounded MT Bold"/>
                        </a:rPr>
                        <a:t> </a:t>
                      </a:r>
                      <a:r>
                        <a:rPr lang="en-US" sz="800" dirty="0" smtClean="0">
                          <a:solidFill>
                            <a:srgbClr val="000090"/>
                          </a:solidFill>
                          <a:latin typeface="Arial Rounded MT Bold"/>
                          <a:cs typeface="Arial Rounded MT Bold"/>
                        </a:rPr>
                        <a:t>de </a:t>
                      </a:r>
                      <a:r>
                        <a:rPr lang="en-US" sz="800" dirty="0" err="1" smtClean="0">
                          <a:solidFill>
                            <a:srgbClr val="000090"/>
                          </a:solidFill>
                          <a:latin typeface="Arial Rounded MT Bold"/>
                          <a:cs typeface="Arial Rounded MT Bold"/>
                        </a:rPr>
                        <a:t>emulsiones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para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productos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embutidos</a:t>
                      </a:r>
                      <a:r>
                        <a:rPr lang="en-US" sz="800" dirty="0" smtClean="0">
                          <a:solidFill>
                            <a:srgbClr val="000090"/>
                          </a:solidFill>
                          <a:latin typeface="Arial Rounded MT Bold"/>
                          <a:cs typeface="Arial Rounded MT Bold"/>
                        </a:rPr>
                        <a:t> </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1, 054</a:t>
                      </a:r>
                      <a:endParaRPr lang="en-US" sz="900" dirty="0">
                        <a:solidFill>
                          <a:srgbClr val="000090"/>
                        </a:solidFill>
                        <a:latin typeface="Arial Rounded MT Bold"/>
                        <a:cs typeface="Arial Rounded MT Bold"/>
                      </a:endParaRPr>
                    </a:p>
                  </a:txBody>
                  <a:tcPr anchor="ctr"/>
                </a:tc>
              </a:tr>
              <a:tr h="31416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3</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smtClean="0">
                          <a:solidFill>
                            <a:srgbClr val="000090"/>
                          </a:solidFill>
                          <a:latin typeface="Arial Rounded MT Bold"/>
                          <a:cs typeface="Arial Rounded MT Bold"/>
                        </a:rPr>
                        <a:t>INSTALACIONES Y MAQUINARIA</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Reduccion</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patogenos</a:t>
                      </a:r>
                      <a:r>
                        <a:rPr lang="en-US" sz="800" dirty="0" smtClean="0">
                          <a:solidFill>
                            <a:srgbClr val="000090"/>
                          </a:solidFill>
                          <a:latin typeface="Arial Rounded MT Bold"/>
                          <a:cs typeface="Arial Rounded MT Bold"/>
                        </a:rPr>
                        <a:t> e </a:t>
                      </a:r>
                      <a:r>
                        <a:rPr lang="en-US" sz="800" dirty="0" err="1" smtClean="0">
                          <a:solidFill>
                            <a:srgbClr val="000090"/>
                          </a:solidFill>
                          <a:latin typeface="Arial Rounded MT Bold"/>
                          <a:cs typeface="Arial Rounded MT Bold"/>
                        </a:rPr>
                        <a:t>incremento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vida</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anaquel</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productos</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pollo</a:t>
                      </a:r>
                      <a:r>
                        <a:rPr lang="en-US" sz="800" dirty="0" smtClean="0">
                          <a:solidFill>
                            <a:srgbClr val="000090"/>
                          </a:solidFill>
                          <a:latin typeface="Arial Rounded MT Bold"/>
                          <a:cs typeface="Arial Rounded MT Bold"/>
                        </a:rPr>
                        <a:t>, a </a:t>
                      </a:r>
                      <a:r>
                        <a:rPr lang="en-US" sz="800" dirty="0" err="1" smtClean="0">
                          <a:solidFill>
                            <a:srgbClr val="000090"/>
                          </a:solidFill>
                          <a:latin typeface="Arial Rounded MT Bold"/>
                          <a:cs typeface="Arial Rounded MT Bold"/>
                        </a:rPr>
                        <a:t>traves</a:t>
                      </a:r>
                      <a:r>
                        <a:rPr lang="en-US" sz="800" baseline="0" dirty="0" smtClean="0">
                          <a:solidFill>
                            <a:srgbClr val="000090"/>
                          </a:solidFill>
                          <a:latin typeface="Arial Rounded MT Bold"/>
                          <a:cs typeface="Arial Rounded MT Bold"/>
                        </a:rPr>
                        <a:t> </a:t>
                      </a:r>
                      <a:r>
                        <a:rPr lang="en-US" sz="800" dirty="0" smtClean="0">
                          <a:solidFill>
                            <a:srgbClr val="000090"/>
                          </a:solidFill>
                          <a:latin typeface="Arial Rounded MT Bold"/>
                          <a:cs typeface="Arial Rounded MT Bold"/>
                        </a:rPr>
                        <a:t>de un </a:t>
                      </a:r>
                      <a:r>
                        <a:rPr lang="en-US" sz="800" dirty="0" err="1" smtClean="0">
                          <a:solidFill>
                            <a:srgbClr val="000090"/>
                          </a:solidFill>
                          <a:latin typeface="Arial Rounded MT Bold"/>
                          <a:cs typeface="Arial Rounded MT Bold"/>
                        </a:rPr>
                        <a:t>sistema</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bandas</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transportación</a:t>
                      </a:r>
                      <a:r>
                        <a:rPr lang="en-US" sz="800" dirty="0" smtClean="0">
                          <a:solidFill>
                            <a:srgbClr val="000090"/>
                          </a:solidFill>
                          <a:latin typeface="Arial Rounded MT Bold"/>
                          <a:cs typeface="Arial Rounded MT Bold"/>
                        </a:rPr>
                        <a:t> y </a:t>
                      </a:r>
                      <a:r>
                        <a:rPr lang="en-US" sz="800" dirty="0" err="1" smtClean="0">
                          <a:solidFill>
                            <a:srgbClr val="000090"/>
                          </a:solidFill>
                          <a:latin typeface="Arial Rounded MT Bold"/>
                          <a:cs typeface="Arial Rounded MT Bold"/>
                        </a:rPr>
                        <a:t>masajeo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pollo</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1.</a:t>
                      </a:r>
                      <a:r>
                        <a:rPr lang="en-US" sz="900" baseline="0" dirty="0" smtClean="0">
                          <a:solidFill>
                            <a:srgbClr val="000090"/>
                          </a:solidFill>
                          <a:latin typeface="Arial Rounded MT Bold"/>
                          <a:cs typeface="Arial Rounded MT Bold"/>
                        </a:rPr>
                        <a:t> 000</a:t>
                      </a:r>
                      <a:endParaRPr lang="en-US" sz="900" dirty="0">
                        <a:solidFill>
                          <a:srgbClr val="000090"/>
                        </a:solidFill>
                        <a:latin typeface="Arial Rounded MT Bold"/>
                        <a:cs typeface="Arial Rounded MT Bold"/>
                      </a:endParaRPr>
                    </a:p>
                  </a:txBody>
                  <a:tcPr anchor="ctr"/>
                </a:tc>
              </a:tr>
              <a:tr h="31416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4</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INSTALACIONES Y MAQUINARIA</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Innovacion</a:t>
                      </a:r>
                      <a:r>
                        <a:rPr lang="en-US" sz="800" dirty="0" smtClean="0">
                          <a:solidFill>
                            <a:srgbClr val="000090"/>
                          </a:solidFill>
                          <a:latin typeface="Arial Rounded MT Bold"/>
                          <a:cs typeface="Arial Rounded MT Bold"/>
                        </a:rPr>
                        <a:t> en </a:t>
                      </a:r>
                      <a:r>
                        <a:rPr lang="en-US" sz="800" dirty="0" err="1" smtClean="0">
                          <a:solidFill>
                            <a:srgbClr val="000090"/>
                          </a:solidFill>
                          <a:latin typeface="Arial Rounded MT Bold"/>
                          <a:cs typeface="Arial Rounded MT Bold"/>
                        </a:rPr>
                        <a:t>jamones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cocidos</a:t>
                      </a:r>
                      <a:r>
                        <a:rPr lang="en-US" sz="800" dirty="0" smtClean="0">
                          <a:solidFill>
                            <a:srgbClr val="000090"/>
                          </a:solidFill>
                          <a:latin typeface="Arial Rounded MT Bold"/>
                          <a:cs typeface="Arial Rounded MT Bold"/>
                        </a:rPr>
                        <a:t>, a </a:t>
                      </a:r>
                      <a:r>
                        <a:rPr lang="en-US" sz="800" dirty="0" err="1" smtClean="0">
                          <a:solidFill>
                            <a:srgbClr val="000090"/>
                          </a:solidFill>
                          <a:latin typeface="Arial Rounded MT Bold"/>
                          <a:cs typeface="Arial Rounded MT Bold"/>
                        </a:rPr>
                        <a:t>traves</a:t>
                      </a:r>
                      <a:r>
                        <a:rPr lang="en-US" sz="800" dirty="0" smtClean="0">
                          <a:solidFill>
                            <a:srgbClr val="000090"/>
                          </a:solidFill>
                          <a:latin typeface="Arial Rounded MT Bold"/>
                          <a:cs typeface="Arial Rounded MT Bold"/>
                        </a:rPr>
                        <a:t> de un </a:t>
                      </a:r>
                      <a:r>
                        <a:rPr lang="en-US" sz="800" dirty="0" err="1" smtClean="0">
                          <a:solidFill>
                            <a:srgbClr val="000090"/>
                          </a:solidFill>
                          <a:latin typeface="Arial Rounded MT Bold"/>
                          <a:cs typeface="Arial Rounded MT Bold"/>
                        </a:rPr>
                        <a:t>sistema</a:t>
                      </a:r>
                      <a:r>
                        <a:rPr lang="en-US" sz="800" dirty="0" smtClean="0">
                          <a:solidFill>
                            <a:srgbClr val="000090"/>
                          </a:solidFill>
                          <a:latin typeface="Arial Rounded MT Bold"/>
                          <a:cs typeface="Arial Rounded MT Bold"/>
                        </a:rPr>
                        <a:t> integral de </a:t>
                      </a:r>
                      <a:r>
                        <a:rPr lang="en-US" sz="800" dirty="0" err="1" smtClean="0">
                          <a:solidFill>
                            <a:srgbClr val="000090"/>
                          </a:solidFill>
                          <a:latin typeface="Arial Rounded MT Bold"/>
                          <a:cs typeface="Arial Rounded MT Bold"/>
                        </a:rPr>
                        <a:t>alta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eficiencia</a:t>
                      </a:r>
                      <a:r>
                        <a:rPr lang="en-US" sz="800" dirty="0" smtClean="0">
                          <a:solidFill>
                            <a:srgbClr val="000090"/>
                          </a:solidFill>
                          <a:latin typeface="Arial Rounded MT Bold"/>
                          <a:cs typeface="Arial Rounded MT Bold"/>
                        </a:rPr>
                        <a:t> y </a:t>
                      </a:r>
                      <a:r>
                        <a:rPr lang="en-US" sz="800" dirty="0" err="1" smtClean="0">
                          <a:solidFill>
                            <a:srgbClr val="000090"/>
                          </a:solidFill>
                          <a:latin typeface="Arial Rounded MT Bold"/>
                          <a:cs typeface="Arial Rounded MT Bold"/>
                        </a:rPr>
                        <a:t>velocidad</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manejo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materia</a:t>
                      </a:r>
                      <a:r>
                        <a:rPr lang="en-US" sz="800" dirty="0" smtClean="0">
                          <a:solidFill>
                            <a:srgbClr val="000090"/>
                          </a:solidFill>
                          <a:latin typeface="Arial Rounded MT Bold"/>
                          <a:cs typeface="Arial Rounded MT Bold"/>
                        </a:rPr>
                        <a:t> prima</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2, 700</a:t>
                      </a:r>
                      <a:endParaRPr lang="en-US" sz="900" dirty="0">
                        <a:solidFill>
                          <a:srgbClr val="000090"/>
                        </a:solidFill>
                        <a:latin typeface="Arial Rounded MT Bold"/>
                        <a:cs typeface="Arial Rounded MT Bold"/>
                      </a:endParaRPr>
                    </a:p>
                  </a:txBody>
                  <a:tcPr anchor="ctr"/>
                </a:tc>
              </a:tr>
              <a:tr h="25704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5</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GRUPO AMERICAN INDUSTRIES</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Desarrollo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proceso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piloto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para</a:t>
                      </a:r>
                      <a:r>
                        <a:rPr lang="en-US" sz="800" baseline="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sistema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innovador</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protección</a:t>
                      </a:r>
                      <a:r>
                        <a:rPr lang="en-US" sz="800" dirty="0" smtClean="0">
                          <a:solidFill>
                            <a:srgbClr val="000090"/>
                          </a:solidFill>
                          <a:latin typeface="Arial Rounded MT Bold"/>
                          <a:cs typeface="Arial Rounded MT Bold"/>
                        </a:rPr>
                        <a:t> contra </a:t>
                      </a:r>
                      <a:r>
                        <a:rPr lang="en-US" sz="800" dirty="0" err="1" smtClean="0">
                          <a:solidFill>
                            <a:srgbClr val="000090"/>
                          </a:solidFill>
                          <a:latin typeface="Arial Rounded MT Bold"/>
                          <a:cs typeface="Arial Rounded MT Bold"/>
                        </a:rPr>
                        <a:t>hielo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para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aeronaves</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2, 200</a:t>
                      </a:r>
                      <a:endParaRPr lang="en-US" sz="900" dirty="0">
                        <a:solidFill>
                          <a:srgbClr val="000090"/>
                        </a:solidFill>
                        <a:latin typeface="Arial Rounded MT Bold"/>
                        <a:cs typeface="Arial Rounded MT Bold"/>
                      </a:endParaRPr>
                    </a:p>
                  </a:txBody>
                  <a:tcPr anchor="ctr"/>
                </a:tc>
              </a:tr>
              <a:tr h="31416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6</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CORPUS FACTURACIÓN </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Desarrollo</a:t>
                      </a:r>
                      <a:r>
                        <a:rPr lang="en-US" sz="800" dirty="0" smtClean="0">
                          <a:solidFill>
                            <a:srgbClr val="000090"/>
                          </a:solidFill>
                          <a:latin typeface="Arial Rounded MT Bold"/>
                          <a:cs typeface="Arial Rounded MT Bold"/>
                        </a:rPr>
                        <a:t> de software </a:t>
                      </a:r>
                      <a:r>
                        <a:rPr lang="en-US" sz="800" dirty="0" err="1" smtClean="0">
                          <a:solidFill>
                            <a:srgbClr val="000090"/>
                          </a:solidFill>
                          <a:latin typeface="Arial Rounded MT Bold"/>
                          <a:cs typeface="Arial Rounded MT Bold"/>
                        </a:rPr>
                        <a:t>para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explotación</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datos</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facturación</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empresas</a:t>
                      </a:r>
                      <a:r>
                        <a:rPr lang="en-US" sz="800" dirty="0" smtClean="0">
                          <a:solidFill>
                            <a:srgbClr val="000090"/>
                          </a:solidFill>
                          <a:latin typeface="Arial Rounded MT Bold"/>
                          <a:cs typeface="Arial Rounded MT Bold"/>
                        </a:rPr>
                        <a:t> con base </a:t>
                      </a:r>
                      <a:r>
                        <a:rPr lang="en-US" sz="800" dirty="0" err="1" smtClean="0">
                          <a:solidFill>
                            <a:srgbClr val="000090"/>
                          </a:solidFill>
                          <a:latin typeface="Arial Rounded MT Bold"/>
                          <a:cs typeface="Arial Rounded MT Bold"/>
                        </a:rPr>
                        <a:t>tecnológica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nueva</a:t>
                      </a:r>
                      <a:r>
                        <a:rPr lang="en-US" sz="800" dirty="0" smtClean="0">
                          <a:solidFill>
                            <a:srgbClr val="000090"/>
                          </a:solidFill>
                          <a:latin typeface="Arial Rounded MT Bold"/>
                          <a:cs typeface="Arial Rounded MT Bold"/>
                        </a:rPr>
                        <a:t>. </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734</a:t>
                      </a:r>
                      <a:endParaRPr lang="en-US" sz="900" dirty="0">
                        <a:solidFill>
                          <a:srgbClr val="000090"/>
                        </a:solidFill>
                        <a:latin typeface="Arial Rounded MT Bold"/>
                        <a:cs typeface="Arial Rounded MT Bold"/>
                      </a:endParaRPr>
                    </a:p>
                  </a:txBody>
                  <a:tcPr anchor="ctr"/>
                </a:tc>
              </a:tr>
              <a:tr h="25704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7</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GRUPO SOCIAL VILAGUCHI </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Automatización</a:t>
                      </a:r>
                      <a:r>
                        <a:rPr lang="en-US" sz="800" dirty="0" smtClean="0">
                          <a:solidFill>
                            <a:srgbClr val="000090"/>
                          </a:solidFill>
                          <a:latin typeface="Arial Rounded MT Bold"/>
                          <a:cs typeface="Arial Rounded MT Bold"/>
                        </a:rPr>
                        <a:t> del </a:t>
                      </a:r>
                      <a:r>
                        <a:rPr lang="en-US" sz="800" dirty="0" err="1" smtClean="0">
                          <a:solidFill>
                            <a:srgbClr val="000090"/>
                          </a:solidFill>
                          <a:latin typeface="Arial Rounded MT Bold"/>
                          <a:cs typeface="Arial Rounded MT Bold"/>
                        </a:rPr>
                        <a:t>proceso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para</a:t>
                      </a:r>
                      <a:r>
                        <a:rPr lang="en-US" sz="800" dirty="0" smtClean="0">
                          <a:solidFill>
                            <a:srgbClr val="000090"/>
                          </a:solidFill>
                          <a:latin typeface="Arial Rounded MT Bold"/>
                          <a:cs typeface="Arial Rounded MT Bold"/>
                        </a:rPr>
                        <a:t> la </a:t>
                      </a:r>
                      <a:r>
                        <a:rPr lang="en-US" sz="800" dirty="0" err="1" smtClean="0">
                          <a:solidFill>
                            <a:srgbClr val="000090"/>
                          </a:solidFill>
                          <a:latin typeface="Arial Rounded MT Bold"/>
                          <a:cs typeface="Arial Rounded MT Bold"/>
                        </a:rPr>
                        <a:t>obtención</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carbón</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activado</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2, 887</a:t>
                      </a:r>
                      <a:endParaRPr lang="en-US" sz="900" dirty="0">
                        <a:solidFill>
                          <a:srgbClr val="000090"/>
                        </a:solidFill>
                        <a:latin typeface="Arial Rounded MT Bold"/>
                        <a:cs typeface="Arial Rounded MT Bold"/>
                      </a:endParaRPr>
                    </a:p>
                  </a:txBody>
                  <a:tcPr anchor="ctr"/>
                </a:tc>
              </a:tr>
              <a:tr h="31416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8</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WERNER LADDER DE MÉXICO</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Innovación</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proceso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fabricación</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perfiles</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aluminio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mediantela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optimización</a:t>
                      </a:r>
                      <a:r>
                        <a:rPr lang="en-US" sz="800" dirty="0" smtClean="0">
                          <a:solidFill>
                            <a:srgbClr val="000090"/>
                          </a:solidFill>
                          <a:latin typeface="Arial Rounded MT Bold"/>
                          <a:cs typeface="Arial Rounded MT Bold"/>
                        </a:rPr>
                        <a:t> de los </a:t>
                      </a:r>
                      <a:r>
                        <a:rPr lang="en-US" sz="800" dirty="0" err="1" smtClean="0">
                          <a:solidFill>
                            <a:srgbClr val="000090"/>
                          </a:solidFill>
                          <a:latin typeface="Arial Rounded MT Bold"/>
                          <a:cs typeface="Arial Rounded MT Bold"/>
                        </a:rPr>
                        <a:t>procesos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metalúrgicos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actualmente</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empleados</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2, 797</a:t>
                      </a:r>
                      <a:endParaRPr lang="en-US" sz="900" dirty="0">
                        <a:solidFill>
                          <a:srgbClr val="000090"/>
                        </a:solidFill>
                        <a:latin typeface="Arial Rounded MT Bold"/>
                        <a:cs typeface="Arial Rounded MT Bold"/>
                      </a:endParaRPr>
                    </a:p>
                  </a:txBody>
                  <a:tcPr anchor="ctr"/>
                </a:tc>
              </a:tr>
              <a:tr h="28560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9</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VCL DESARROLLO EN SISTEMAS</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Desarrollo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Plataforma</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Pagos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Electrónicos</a:t>
                      </a:r>
                      <a:r>
                        <a:rPr lang="en-US" sz="800" dirty="0" smtClean="0">
                          <a:solidFill>
                            <a:srgbClr val="000090"/>
                          </a:solidFill>
                          <a:latin typeface="Arial Rounded MT Bold"/>
                          <a:cs typeface="Arial Rounded MT Bold"/>
                        </a:rPr>
                        <a:t> y </a:t>
                      </a:r>
                      <a:r>
                        <a:rPr lang="en-US" sz="800" dirty="0" err="1" smtClean="0">
                          <a:solidFill>
                            <a:srgbClr val="000090"/>
                          </a:solidFill>
                          <a:latin typeface="Arial Rounded MT Bold"/>
                          <a:cs typeface="Arial Rounded MT Bold"/>
                        </a:rPr>
                        <a:t>Telemetría</a:t>
                      </a:r>
                      <a:r>
                        <a:rPr lang="en-US" sz="800" dirty="0" smtClean="0">
                          <a:solidFill>
                            <a:srgbClr val="000090"/>
                          </a:solidFill>
                          <a:latin typeface="Arial Rounded MT Bold"/>
                          <a:cs typeface="Arial Rounded MT Bold"/>
                        </a:rPr>
                        <a:t>  </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940</a:t>
                      </a:r>
                      <a:endParaRPr lang="en-US" sz="900" dirty="0">
                        <a:solidFill>
                          <a:srgbClr val="000090"/>
                        </a:solidFill>
                        <a:latin typeface="Arial Rounded MT Bold"/>
                        <a:cs typeface="Arial Rounded MT Bold"/>
                      </a:endParaRPr>
                    </a:p>
                  </a:txBody>
                  <a:tcPr anchor="ctr"/>
                </a:tc>
              </a:tr>
              <a:tr h="28560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10</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ING. DISEÑOS ELECT.</a:t>
                      </a:r>
                      <a:r>
                        <a:rPr lang="en-US" sz="700" baseline="0" dirty="0" smtClean="0">
                          <a:solidFill>
                            <a:srgbClr val="000090"/>
                          </a:solidFill>
                          <a:latin typeface="Arial Rounded MT Bold"/>
                          <a:cs typeface="Arial Rounded MT Bold"/>
                        </a:rPr>
                        <a:t> Y</a:t>
                      </a:r>
                      <a:r>
                        <a:rPr lang="en-US" sz="700" dirty="0" smtClean="0">
                          <a:solidFill>
                            <a:srgbClr val="000090"/>
                          </a:solidFill>
                          <a:latin typeface="Arial Rounded MT Bold"/>
                          <a:cs typeface="Arial Rounded MT Bold"/>
                        </a:rPr>
                        <a:t> AUTOMAT.</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txBody>
                  <a:tcPr/>
                </a:tc>
                <a:tc>
                  <a:txBody>
                    <a:bodyPr/>
                    <a:lstStyle/>
                    <a:p>
                      <a:r>
                        <a:rPr lang="en-US" sz="800" dirty="0" err="1" smtClean="0">
                          <a:solidFill>
                            <a:srgbClr val="000090"/>
                          </a:solidFill>
                          <a:latin typeface="Arial Rounded MT Bold"/>
                          <a:cs typeface="Arial Rounded MT Bold"/>
                        </a:rPr>
                        <a:t>Desarrollo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prototipo</a:t>
                      </a:r>
                      <a:r>
                        <a:rPr lang="en-US" sz="800" dirty="0" smtClean="0">
                          <a:solidFill>
                            <a:srgbClr val="000090"/>
                          </a:solidFill>
                          <a:latin typeface="Arial Rounded MT Bold"/>
                          <a:cs typeface="Arial Rounded MT Bold"/>
                        </a:rPr>
                        <a:t> experimental de </a:t>
                      </a:r>
                      <a:r>
                        <a:rPr lang="en-US" sz="800" dirty="0" err="1" smtClean="0">
                          <a:solidFill>
                            <a:srgbClr val="000090"/>
                          </a:solidFill>
                          <a:latin typeface="Arial Rounded MT Bold"/>
                          <a:cs typeface="Arial Rounded MT Bold"/>
                        </a:rPr>
                        <a:t>refrigeración</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magnética</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700</a:t>
                      </a:r>
                      <a:endParaRPr lang="en-US" sz="900" dirty="0">
                        <a:solidFill>
                          <a:srgbClr val="000090"/>
                        </a:solidFill>
                        <a:latin typeface="Arial Rounded MT Bold"/>
                        <a:cs typeface="Arial Rounded MT Bold"/>
                      </a:endParaRPr>
                    </a:p>
                  </a:txBody>
                  <a:tcPr anchor="ctr"/>
                </a:tc>
              </a:tr>
              <a:tr h="31416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11</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RENYSON DE MÉXICO</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Desarrollo</a:t>
                      </a:r>
                      <a:r>
                        <a:rPr lang="en-US" sz="800" dirty="0" smtClean="0">
                          <a:solidFill>
                            <a:srgbClr val="000090"/>
                          </a:solidFill>
                          <a:latin typeface="Arial Rounded MT Bold"/>
                          <a:cs typeface="Arial Rounded MT Bold"/>
                        </a:rPr>
                        <a:t> e </a:t>
                      </a:r>
                      <a:r>
                        <a:rPr lang="en-US" sz="800" dirty="0" err="1" smtClean="0">
                          <a:solidFill>
                            <a:srgbClr val="000090"/>
                          </a:solidFill>
                          <a:latin typeface="Arial Rounded MT Bold"/>
                          <a:cs typeface="Arial Rounded MT Bold"/>
                        </a:rPr>
                        <a:t>implementación</a:t>
                      </a:r>
                      <a:r>
                        <a:rPr lang="en-US" sz="800" dirty="0" smtClean="0">
                          <a:solidFill>
                            <a:srgbClr val="000090"/>
                          </a:solidFill>
                          <a:latin typeface="Arial Rounded MT Bold"/>
                          <a:cs typeface="Arial Rounded MT Bold"/>
                        </a:rPr>
                        <a:t> de un </a:t>
                      </a:r>
                      <a:r>
                        <a:rPr lang="en-US" sz="800" dirty="0" err="1" smtClean="0">
                          <a:solidFill>
                            <a:srgbClr val="000090"/>
                          </a:solidFill>
                          <a:latin typeface="Arial Rounded MT Bold"/>
                          <a:cs typeface="Arial Rounded MT Bold"/>
                        </a:rPr>
                        <a:t>proceso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para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aplicar</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una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película</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una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aleación</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resistente</a:t>
                      </a:r>
                      <a:r>
                        <a:rPr lang="en-US" sz="800" dirty="0" smtClean="0">
                          <a:solidFill>
                            <a:srgbClr val="000090"/>
                          </a:solidFill>
                          <a:latin typeface="Arial Rounded MT Bold"/>
                          <a:cs typeface="Arial Rounded MT Bold"/>
                        </a:rPr>
                        <a:t> al </a:t>
                      </a:r>
                      <a:r>
                        <a:rPr lang="en-US" sz="800" dirty="0" err="1" smtClean="0">
                          <a:solidFill>
                            <a:srgbClr val="000090"/>
                          </a:solidFill>
                          <a:latin typeface="Arial Rounded MT Bold"/>
                          <a:cs typeface="Arial Rounded MT Bold"/>
                        </a:rPr>
                        <a:t>desgaste</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sobre</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implementos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agrícolas</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acero</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750</a:t>
                      </a:r>
                      <a:endParaRPr lang="en-US" sz="900" dirty="0">
                        <a:solidFill>
                          <a:srgbClr val="000090"/>
                        </a:solidFill>
                        <a:latin typeface="Arial Rounded MT Bold"/>
                        <a:cs typeface="Arial Rounded MT Bold"/>
                      </a:endParaRPr>
                    </a:p>
                  </a:txBody>
                  <a:tcPr anchor="ctr"/>
                </a:tc>
              </a:tr>
              <a:tr h="25704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12</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SERV. Y OPERA. INTEGRALES</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Desarrollo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prototipos</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productos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maquinados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para</a:t>
                      </a:r>
                      <a:r>
                        <a:rPr lang="en-US" sz="800" baseline="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Industria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Aeroespacial</a:t>
                      </a:r>
                      <a:r>
                        <a:rPr lang="en-US" sz="800" dirty="0" smtClean="0">
                          <a:solidFill>
                            <a:srgbClr val="000090"/>
                          </a:solidFill>
                          <a:latin typeface="Arial Rounded MT Bold"/>
                          <a:cs typeface="Arial Rounded MT Bold"/>
                        </a:rPr>
                        <a:t> </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1, 542</a:t>
                      </a:r>
                      <a:endParaRPr lang="en-US" sz="900" dirty="0">
                        <a:solidFill>
                          <a:srgbClr val="000090"/>
                        </a:solidFill>
                        <a:latin typeface="Arial Rounded MT Bold"/>
                        <a:cs typeface="Arial Rounded MT Bold"/>
                      </a:endParaRPr>
                    </a:p>
                  </a:txBody>
                  <a:tcPr anchor="ctr"/>
                </a:tc>
              </a:tr>
              <a:tr h="25704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13</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ROBÓTICA EDUCATIVA DE MÉX.</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Optimización</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prototipo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minirobot</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existente</a:t>
                      </a:r>
                      <a:r>
                        <a:rPr lang="en-US" sz="800" dirty="0" smtClean="0">
                          <a:solidFill>
                            <a:srgbClr val="000090"/>
                          </a:solidFill>
                          <a:latin typeface="Arial Rounded MT Bold"/>
                          <a:cs typeface="Arial Rounded MT Bold"/>
                        </a:rPr>
                        <a:t> y </a:t>
                      </a:r>
                      <a:r>
                        <a:rPr lang="en-US" sz="800" dirty="0" err="1" smtClean="0">
                          <a:solidFill>
                            <a:srgbClr val="000090"/>
                          </a:solidFill>
                          <a:latin typeface="Arial Rounded MT Bold"/>
                          <a:cs typeface="Arial Rounded MT Bold"/>
                        </a:rPr>
                        <a:t>escalamiento</a:t>
                      </a:r>
                      <a:r>
                        <a:rPr lang="en-US" sz="800" dirty="0" smtClean="0">
                          <a:solidFill>
                            <a:srgbClr val="000090"/>
                          </a:solidFill>
                          <a:latin typeface="Arial Rounded MT Bold"/>
                          <a:cs typeface="Arial Rounded MT Bold"/>
                        </a:rPr>
                        <a:t> a </a:t>
                      </a:r>
                      <a:r>
                        <a:rPr lang="en-US" sz="800" dirty="0" err="1" smtClean="0">
                          <a:solidFill>
                            <a:srgbClr val="000090"/>
                          </a:solidFill>
                          <a:latin typeface="Arial Rounded MT Bold"/>
                          <a:cs typeface="Arial Rounded MT Bold"/>
                        </a:rPr>
                        <a:t>nivel</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piloto</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500</a:t>
                      </a:r>
                      <a:endParaRPr lang="en-US" sz="900" dirty="0">
                        <a:solidFill>
                          <a:srgbClr val="000090"/>
                        </a:solidFill>
                        <a:latin typeface="Arial Rounded MT Bold"/>
                        <a:cs typeface="Arial Rounded MT Bold"/>
                      </a:endParaRPr>
                    </a:p>
                  </a:txBody>
                  <a:tcPr anchor="ctr"/>
                </a:tc>
              </a:tr>
              <a:tr h="25704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14</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ALTASER</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Diseño</a:t>
                      </a:r>
                      <a:r>
                        <a:rPr lang="en-US" sz="800" dirty="0" smtClean="0">
                          <a:solidFill>
                            <a:srgbClr val="000090"/>
                          </a:solidFill>
                          <a:latin typeface="Arial Rounded MT Bold"/>
                          <a:cs typeface="Arial Rounded MT Bold"/>
                        </a:rPr>
                        <a:t> y </a:t>
                      </a:r>
                      <a:r>
                        <a:rPr lang="en-US" sz="800" dirty="0" err="1" smtClean="0">
                          <a:solidFill>
                            <a:srgbClr val="000090"/>
                          </a:solidFill>
                          <a:latin typeface="Arial Rounded MT Bold"/>
                          <a:cs typeface="Arial Rounded MT Bold"/>
                        </a:rPr>
                        <a:t>construcción</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mordazas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para</a:t>
                      </a:r>
                      <a:r>
                        <a:rPr lang="en-US" sz="800" dirty="0" smtClean="0">
                          <a:solidFill>
                            <a:srgbClr val="000090"/>
                          </a:solidFill>
                          <a:latin typeface="Arial Rounded MT Bold"/>
                          <a:cs typeface="Arial Rounded MT Bold"/>
                        </a:rPr>
                        <a:t> eq. de </a:t>
                      </a:r>
                      <a:r>
                        <a:rPr lang="en-US" sz="800" dirty="0" err="1" smtClean="0">
                          <a:solidFill>
                            <a:srgbClr val="000090"/>
                          </a:solidFill>
                          <a:latin typeface="Arial Rounded MT Bold"/>
                          <a:cs typeface="Arial Rounded MT Bold"/>
                        </a:rPr>
                        <a:t>maquinado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alta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precisión</a:t>
                      </a:r>
                      <a:r>
                        <a:rPr lang="en-US" sz="800" dirty="0" smtClean="0">
                          <a:solidFill>
                            <a:srgbClr val="000090"/>
                          </a:solidFill>
                          <a:latin typeface="Arial Rounded MT Bold"/>
                          <a:cs typeface="Arial Rounded MT Bold"/>
                        </a:rPr>
                        <a:t>.</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1, 699</a:t>
                      </a:r>
                      <a:endParaRPr lang="en-US" sz="900" dirty="0">
                        <a:solidFill>
                          <a:srgbClr val="000090"/>
                        </a:solidFill>
                        <a:latin typeface="Arial Rounded MT Bold"/>
                        <a:cs typeface="Arial Rounded MT Bold"/>
                      </a:endParaRPr>
                    </a:p>
                  </a:txBody>
                  <a:tcPr anchor="ctr"/>
                </a:tc>
              </a:tr>
              <a:tr h="25704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15</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METALEUTECTIC</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Innovación</a:t>
                      </a:r>
                      <a:r>
                        <a:rPr lang="en-US" sz="800" dirty="0" smtClean="0">
                          <a:solidFill>
                            <a:srgbClr val="000090"/>
                          </a:solidFill>
                          <a:latin typeface="Arial Rounded MT Bold"/>
                          <a:cs typeface="Arial Rounded MT Bold"/>
                        </a:rPr>
                        <a:t> del </a:t>
                      </a:r>
                      <a:r>
                        <a:rPr lang="en-US" sz="800" dirty="0" err="1" smtClean="0">
                          <a:solidFill>
                            <a:srgbClr val="000090"/>
                          </a:solidFill>
                          <a:latin typeface="Arial Rounded MT Bold"/>
                          <a:cs typeface="Arial Rounded MT Bold"/>
                        </a:rPr>
                        <a:t>proceso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fusión</a:t>
                      </a:r>
                      <a:r>
                        <a:rPr lang="en-US" sz="800" dirty="0" smtClean="0">
                          <a:solidFill>
                            <a:srgbClr val="000090"/>
                          </a:solidFill>
                          <a:latin typeface="Arial Rounded MT Bold"/>
                          <a:cs typeface="Arial Rounded MT Bold"/>
                        </a:rPr>
                        <a:t> y </a:t>
                      </a:r>
                      <a:r>
                        <a:rPr lang="en-US" sz="800" dirty="0" err="1" smtClean="0">
                          <a:solidFill>
                            <a:srgbClr val="000090"/>
                          </a:solidFill>
                          <a:latin typeface="Arial Rounded MT Bold"/>
                          <a:cs typeface="Arial Rounded MT Bold"/>
                        </a:rPr>
                        <a:t>reciclaje</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escorias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pobres</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aluminio</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1, 400</a:t>
                      </a:r>
                      <a:endParaRPr lang="en-US" sz="900" dirty="0">
                        <a:solidFill>
                          <a:srgbClr val="000090"/>
                        </a:solidFill>
                        <a:latin typeface="Arial Rounded MT Bold"/>
                        <a:cs typeface="Arial Rounded MT Bold"/>
                      </a:endParaRPr>
                    </a:p>
                  </a:txBody>
                  <a:tcPr anchor="ctr"/>
                </a:tc>
              </a:tr>
              <a:tr h="31416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16</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PRECISIÓN OMEGA</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Separación</a:t>
                      </a:r>
                      <a:r>
                        <a:rPr lang="en-US" sz="800" dirty="0" smtClean="0">
                          <a:solidFill>
                            <a:srgbClr val="000090"/>
                          </a:solidFill>
                          <a:latin typeface="Arial Rounded MT Bold"/>
                          <a:cs typeface="Arial Rounded MT Bold"/>
                        </a:rPr>
                        <a:t> de sales </a:t>
                      </a:r>
                      <a:r>
                        <a:rPr lang="en-US" sz="800" dirty="0" err="1" smtClean="0">
                          <a:solidFill>
                            <a:srgbClr val="000090"/>
                          </a:solidFill>
                          <a:latin typeface="Arial Rounded MT Bold"/>
                          <a:cs typeface="Arial Rounded MT Bold"/>
                        </a:rPr>
                        <a:t>iónicas</a:t>
                      </a:r>
                      <a:r>
                        <a:rPr lang="en-US" sz="800" dirty="0" smtClean="0">
                          <a:solidFill>
                            <a:srgbClr val="000090"/>
                          </a:solidFill>
                          <a:latin typeface="Arial Rounded MT Bold"/>
                          <a:cs typeface="Arial Rounded MT Bold"/>
                        </a:rPr>
                        <a:t> de un </a:t>
                      </a:r>
                      <a:r>
                        <a:rPr lang="en-US" sz="800" dirty="0" err="1" smtClean="0">
                          <a:solidFill>
                            <a:srgbClr val="000090"/>
                          </a:solidFill>
                          <a:latin typeface="Arial Rounded MT Bold"/>
                          <a:cs typeface="Arial Rounded MT Bold"/>
                        </a:rPr>
                        <a:t>fluido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proveniente</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operaciones</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maquinado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mediante</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tamices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moleculares</a:t>
                      </a:r>
                      <a:r>
                        <a:rPr lang="en-US" sz="800" dirty="0" smtClean="0">
                          <a:solidFill>
                            <a:srgbClr val="000090"/>
                          </a:solidFill>
                          <a:latin typeface="Arial Rounded MT Bold"/>
                          <a:cs typeface="Arial Rounded MT Bold"/>
                        </a:rPr>
                        <a:t>  </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570</a:t>
                      </a:r>
                      <a:endParaRPr lang="en-US" sz="900" dirty="0">
                        <a:solidFill>
                          <a:srgbClr val="000090"/>
                        </a:solidFill>
                        <a:latin typeface="Arial Rounded MT Bold"/>
                        <a:cs typeface="Arial Rounded MT Bold"/>
                      </a:endParaRPr>
                    </a:p>
                  </a:txBody>
                  <a:tcPr anchor="ctr"/>
                </a:tc>
              </a:tr>
              <a:tr h="25704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17</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INTERCERÁMIC</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Nanopulido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para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eliminación</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manchas</a:t>
                      </a:r>
                      <a:r>
                        <a:rPr lang="en-US" sz="800" dirty="0" smtClean="0">
                          <a:solidFill>
                            <a:srgbClr val="000090"/>
                          </a:solidFill>
                          <a:latin typeface="Arial Rounded MT Bold"/>
                          <a:cs typeface="Arial Rounded MT Bold"/>
                        </a:rPr>
                        <a:t> en superficies </a:t>
                      </a:r>
                      <a:r>
                        <a:rPr lang="en-US" sz="800" dirty="0" err="1" smtClean="0">
                          <a:solidFill>
                            <a:srgbClr val="000090"/>
                          </a:solidFill>
                          <a:latin typeface="Arial Rounded MT Bold"/>
                          <a:cs typeface="Arial Rounded MT Bold"/>
                        </a:rPr>
                        <a:t>porcelánicas</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1, 639</a:t>
                      </a:r>
                      <a:endParaRPr lang="en-US" sz="900" dirty="0">
                        <a:solidFill>
                          <a:srgbClr val="000090"/>
                        </a:solidFill>
                        <a:latin typeface="Arial Rounded MT Bold"/>
                        <a:cs typeface="Arial Rounded MT Bold"/>
                      </a:endParaRPr>
                    </a:p>
                  </a:txBody>
                  <a:tcPr anchor="ctr"/>
                </a:tc>
              </a:tr>
              <a:tr h="25704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18</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LEONI CABLE</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Desarrollo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guías</a:t>
                      </a:r>
                      <a:r>
                        <a:rPr lang="en-US" sz="800" dirty="0" smtClean="0">
                          <a:solidFill>
                            <a:srgbClr val="000090"/>
                          </a:solidFill>
                          <a:latin typeface="Arial Rounded MT Bold"/>
                          <a:cs typeface="Arial Rounded MT Bold"/>
                        </a:rPr>
                        <a:t> (PVC) y </a:t>
                      </a:r>
                      <a:r>
                        <a:rPr lang="en-US" sz="800" dirty="0" err="1" smtClean="0">
                          <a:solidFill>
                            <a:srgbClr val="000090"/>
                          </a:solidFill>
                          <a:latin typeface="Arial Rounded MT Bold"/>
                          <a:cs typeface="Arial Rounded MT Bold"/>
                        </a:rPr>
                        <a:t>polietileno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reticulado</a:t>
                      </a:r>
                      <a:r>
                        <a:rPr lang="en-US" sz="800" dirty="0" smtClean="0">
                          <a:solidFill>
                            <a:srgbClr val="000090"/>
                          </a:solidFill>
                          <a:latin typeface="Arial Rounded MT Bold"/>
                          <a:cs typeface="Arial Rounded MT Bold"/>
                        </a:rPr>
                        <a:t> (XLPE) en un </a:t>
                      </a:r>
                      <a:r>
                        <a:rPr lang="en-US" sz="800" dirty="0" err="1" smtClean="0">
                          <a:solidFill>
                            <a:srgbClr val="000090"/>
                          </a:solidFill>
                          <a:latin typeface="Arial Rounded MT Bold"/>
                          <a:cs typeface="Arial Rounded MT Bold"/>
                        </a:rPr>
                        <a:t>proceso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extrusión</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piloto</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500</a:t>
                      </a:r>
                      <a:endParaRPr lang="en-US" sz="900" dirty="0">
                        <a:solidFill>
                          <a:srgbClr val="000090"/>
                        </a:solidFill>
                        <a:latin typeface="Arial Rounded MT Bold"/>
                        <a:cs typeface="Arial Rounded MT Bold"/>
                      </a:endParaRPr>
                    </a:p>
                  </a:txBody>
                  <a:tcPr anchor="ctr"/>
                </a:tc>
              </a:tr>
              <a:tr h="257042">
                <a:tc>
                  <a:txBody>
                    <a:bodyPr/>
                    <a:lstStyle/>
                    <a:p>
                      <a:r>
                        <a:rPr lang="en-US" sz="700" b="1" dirty="0" smtClean="0">
                          <a:solidFill>
                            <a:srgbClr val="FF0000"/>
                          </a:solidFill>
                          <a:effectLst>
                            <a:outerShdw blurRad="38100" dist="38100" dir="2700000" algn="tl">
                              <a:srgbClr val="000000">
                                <a:alpha val="43137"/>
                              </a:srgbClr>
                            </a:outerShdw>
                          </a:effectLst>
                          <a:latin typeface="Arial Rounded MT Bold"/>
                          <a:cs typeface="Arial Rounded MT Bold"/>
                        </a:rPr>
                        <a:t>19</a:t>
                      </a:r>
                      <a:endParaRPr lang="en-US" sz="700" b="1" dirty="0">
                        <a:solidFill>
                          <a:srgbClr val="FF0000"/>
                        </a:solidFill>
                        <a:effectLst>
                          <a:outerShdw blurRad="38100" dist="38100" dir="2700000" algn="tl">
                            <a:srgbClr val="000000">
                              <a:alpha val="43137"/>
                            </a:srgbClr>
                          </a:outerShdw>
                        </a:effectLst>
                        <a:latin typeface="Arial Rounded MT Bold"/>
                        <a:cs typeface="Arial Rounded MT Bold"/>
                      </a:endParaRPr>
                    </a:p>
                  </a:txBody>
                  <a:tcPr anchor="ctr"/>
                </a:tc>
                <a:tc>
                  <a:txBody>
                    <a:bodyPr/>
                    <a:lstStyle/>
                    <a:p>
                      <a:r>
                        <a:rPr lang="en-US" sz="700" dirty="0" smtClean="0">
                          <a:solidFill>
                            <a:srgbClr val="000090"/>
                          </a:solidFill>
                          <a:latin typeface="Arial Rounded MT Bold"/>
                          <a:cs typeface="Arial Rounded MT Bold"/>
                        </a:rPr>
                        <a:t>LEONI CABLE</a:t>
                      </a:r>
                      <a:endParaRPr lang="en-US" sz="700" dirty="0">
                        <a:solidFill>
                          <a:srgbClr val="000090"/>
                        </a:solidFill>
                        <a:latin typeface="Arial Rounded MT Bold"/>
                        <a:cs typeface="Arial Rounded MT Bold"/>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solidFill>
                            <a:srgbClr val="FF0000"/>
                          </a:solidFill>
                          <a:latin typeface="Arial Rounded MT Bold"/>
                          <a:cs typeface="Arial Rounded MT Bold"/>
                        </a:rPr>
                        <a:t>Chihuahua</a:t>
                      </a:r>
                    </a:p>
                    <a:p>
                      <a:endParaRPr lang="en-US" sz="600" dirty="0">
                        <a:solidFill>
                          <a:srgbClr val="FF0000"/>
                        </a:solidFill>
                        <a:latin typeface="Arial Rounded MT Bold"/>
                        <a:cs typeface="Arial Rounded MT Bold"/>
                      </a:endParaRPr>
                    </a:p>
                  </a:txBody>
                  <a:tcPr/>
                </a:tc>
                <a:tc>
                  <a:txBody>
                    <a:bodyPr/>
                    <a:lstStyle/>
                    <a:p>
                      <a:r>
                        <a:rPr lang="en-US" sz="800" dirty="0" err="1" smtClean="0">
                          <a:solidFill>
                            <a:srgbClr val="000090"/>
                          </a:solidFill>
                          <a:latin typeface="Arial Rounded MT Bold"/>
                          <a:cs typeface="Arial Rounded MT Bold"/>
                        </a:rPr>
                        <a:t>Dessarrollo</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tecnológico</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cerámicas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reutilizables</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para</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soldar</a:t>
                      </a:r>
                      <a:r>
                        <a:rPr lang="en-US" sz="800" dirty="0" smtClean="0">
                          <a:solidFill>
                            <a:srgbClr val="000090"/>
                          </a:solidFill>
                          <a:latin typeface="Arial Rounded MT Bold"/>
                          <a:cs typeface="Arial Rounded MT Bold"/>
                        </a:rPr>
                        <a:t> </a:t>
                      </a:r>
                      <a:r>
                        <a:rPr lang="en-US" sz="800" dirty="0" err="1" smtClean="0">
                          <a:solidFill>
                            <a:srgbClr val="000090"/>
                          </a:solidFill>
                          <a:latin typeface="Arial Rounded MT Bold"/>
                          <a:cs typeface="Arial Rounded MT Bold"/>
                        </a:rPr>
                        <a:t>cobre</a:t>
                      </a:r>
                      <a:r>
                        <a:rPr lang="en-US" sz="800" dirty="0" smtClean="0">
                          <a:solidFill>
                            <a:srgbClr val="000090"/>
                          </a:solidFill>
                          <a:latin typeface="Arial Rounded MT Bold"/>
                          <a:cs typeface="Arial Rounded MT Bold"/>
                        </a:rPr>
                        <a:t> en el </a:t>
                      </a:r>
                      <a:r>
                        <a:rPr lang="en-US" sz="800" dirty="0" err="1" smtClean="0">
                          <a:solidFill>
                            <a:srgbClr val="000090"/>
                          </a:solidFill>
                          <a:latin typeface="Arial Rounded MT Bold"/>
                          <a:cs typeface="Arial Rounded MT Bold"/>
                        </a:rPr>
                        <a:t>área</a:t>
                      </a:r>
                      <a:r>
                        <a:rPr lang="en-US" sz="800" dirty="0" smtClean="0">
                          <a:solidFill>
                            <a:srgbClr val="000090"/>
                          </a:solidFill>
                          <a:latin typeface="Arial Rounded MT Bold"/>
                          <a:cs typeface="Arial Rounded MT Bold"/>
                        </a:rPr>
                        <a:t> de </a:t>
                      </a:r>
                      <a:r>
                        <a:rPr lang="en-US" sz="800" dirty="0" err="1" smtClean="0">
                          <a:solidFill>
                            <a:srgbClr val="000090"/>
                          </a:solidFill>
                          <a:latin typeface="Arial Rounded MT Bold"/>
                          <a:cs typeface="Arial Rounded MT Bold"/>
                        </a:rPr>
                        <a:t>extrusión</a:t>
                      </a:r>
                      <a:r>
                        <a:rPr lang="en-US" sz="800" dirty="0" smtClean="0">
                          <a:solidFill>
                            <a:srgbClr val="000090"/>
                          </a:solidFill>
                          <a:latin typeface="Arial Rounded MT Bold"/>
                          <a:cs typeface="Arial Rounded MT Bold"/>
                        </a:rPr>
                        <a:t>.</a:t>
                      </a:r>
                      <a:endParaRPr lang="en-US" sz="800" dirty="0">
                        <a:solidFill>
                          <a:srgbClr val="000090"/>
                        </a:solidFill>
                        <a:latin typeface="Arial Rounded MT Bold"/>
                        <a:cs typeface="Arial Rounded MT Bold"/>
                      </a:endParaRPr>
                    </a:p>
                  </a:txBody>
                  <a:tcPr/>
                </a:tc>
                <a:tc>
                  <a:txBody>
                    <a:bodyPr/>
                    <a:lstStyle/>
                    <a:p>
                      <a:pPr algn="ctr"/>
                      <a:r>
                        <a:rPr lang="en-US" sz="900" dirty="0" smtClean="0">
                          <a:solidFill>
                            <a:srgbClr val="000090"/>
                          </a:solidFill>
                          <a:latin typeface="Arial Rounded MT Bold"/>
                          <a:cs typeface="Arial Rounded MT Bold"/>
                        </a:rPr>
                        <a:t>         500</a:t>
                      </a:r>
                      <a:endParaRPr lang="en-US" sz="900" dirty="0">
                        <a:solidFill>
                          <a:srgbClr val="000090"/>
                        </a:solidFill>
                        <a:latin typeface="Arial Rounded MT Bold"/>
                        <a:cs typeface="Arial Rounded MT Bold"/>
                      </a:endParaRPr>
                    </a:p>
                  </a:txBody>
                  <a:tcPr anchor="ctr"/>
                </a:tc>
              </a:tr>
            </a:tbl>
          </a:graphicData>
        </a:graphic>
      </p:graphicFrame>
      <p:sp>
        <p:nvSpPr>
          <p:cNvPr id="3" name="TextBox 2"/>
          <p:cNvSpPr txBox="1"/>
          <p:nvPr/>
        </p:nvSpPr>
        <p:spPr>
          <a:xfrm>
            <a:off x="0" y="6469355"/>
            <a:ext cx="9144000" cy="407804"/>
          </a:xfrm>
          <a:prstGeom prst="rect">
            <a:avLst/>
          </a:prstGeom>
          <a:solidFill>
            <a:schemeClr val="accent1"/>
          </a:solidFill>
          <a:ln w="12700">
            <a:noFill/>
          </a:ln>
        </p:spPr>
        <p:txBody>
          <a:bodyPr wrap="square" rtlCol="0">
            <a:spAutoFit/>
          </a:bodyPr>
          <a:lstStyle/>
          <a:p>
            <a:r>
              <a:rPr lang="en-US" sz="1000" dirty="0" smtClean="0">
                <a:solidFill>
                  <a:schemeClr val="bg1"/>
                </a:solidFill>
                <a:latin typeface="Arial Rounded MT Bold"/>
                <a:cs typeface="Arial Rounded MT Bold"/>
              </a:rPr>
              <a:t>        19 de </a:t>
            </a:r>
            <a:r>
              <a:rPr lang="en-US" sz="1000" dirty="0" err="1" smtClean="0">
                <a:solidFill>
                  <a:schemeClr val="bg1"/>
                </a:solidFill>
                <a:latin typeface="Arial Rounded MT Bold"/>
                <a:cs typeface="Arial Rounded MT Bold"/>
              </a:rPr>
              <a:t>Chihihuahua</a:t>
            </a:r>
            <a:r>
              <a:rPr lang="en-US" sz="1000" dirty="0" smtClean="0">
                <a:solidFill>
                  <a:schemeClr val="bg1"/>
                </a:solidFill>
                <a:latin typeface="Arial Rounded MT Bold"/>
                <a:cs typeface="Arial Rounded MT Bold"/>
              </a:rPr>
              <a:t> (45 %): MONTO $ 25, 106, 000.00</a:t>
            </a:r>
          </a:p>
          <a:p>
            <a:r>
              <a:rPr lang="en-US" sz="1000" dirty="0" smtClean="0">
                <a:solidFill>
                  <a:schemeClr val="bg1"/>
                </a:solidFill>
                <a:latin typeface="Arial Rounded MT Bold"/>
                <a:cs typeface="Arial Rounded MT Bold"/>
              </a:rPr>
              <a:t>        23 en  </a:t>
            </a:r>
            <a:r>
              <a:rPr lang="en-US" sz="1000" dirty="0" err="1" smtClean="0">
                <a:solidFill>
                  <a:schemeClr val="bg1"/>
                </a:solidFill>
                <a:latin typeface="Arial Rounded MT Bold"/>
                <a:cs typeface="Arial Rounded MT Bold"/>
              </a:rPr>
              <a:t>otras</a:t>
            </a:r>
            <a:r>
              <a:rPr lang="en-US" sz="1000" dirty="0" smtClean="0">
                <a:solidFill>
                  <a:schemeClr val="bg1"/>
                </a:solidFill>
                <a:latin typeface="Arial Rounded MT Bold"/>
                <a:cs typeface="Arial Rounded MT Bold"/>
              </a:rPr>
              <a:t> 7 </a:t>
            </a:r>
            <a:r>
              <a:rPr lang="en-US" sz="1000" dirty="0" err="1" smtClean="0">
                <a:solidFill>
                  <a:schemeClr val="bg1"/>
                </a:solidFill>
                <a:latin typeface="Arial Rounded MT Bold"/>
                <a:cs typeface="Arial Rounded MT Bold"/>
              </a:rPr>
              <a:t>Entidades</a:t>
            </a:r>
            <a:r>
              <a:rPr lang="en-US" sz="1000" dirty="0" smtClean="0">
                <a:solidFill>
                  <a:schemeClr val="bg1"/>
                </a:solidFill>
                <a:latin typeface="Arial Rounded MT Bold"/>
                <a:cs typeface="Arial Rounded MT Bold"/>
              </a:rPr>
              <a:t> </a:t>
            </a:r>
            <a:r>
              <a:rPr lang="en-US" sz="900" dirty="0" smtClean="0">
                <a:solidFill>
                  <a:schemeClr val="bg1"/>
                </a:solidFill>
                <a:latin typeface="Arial Rounded MT Bold"/>
                <a:cs typeface="Arial Rounded MT Bold"/>
              </a:rPr>
              <a:t>(DF, NL, </a:t>
            </a:r>
            <a:r>
              <a:rPr lang="en-US" sz="900" dirty="0" err="1" smtClean="0">
                <a:solidFill>
                  <a:schemeClr val="bg1"/>
                </a:solidFill>
                <a:latin typeface="Arial Rounded MT Bold"/>
                <a:cs typeface="Arial Rounded MT Bold"/>
              </a:rPr>
              <a:t>Mich</a:t>
            </a:r>
            <a:r>
              <a:rPr lang="en-US" sz="900" dirty="0" smtClean="0">
                <a:solidFill>
                  <a:schemeClr val="bg1"/>
                </a:solidFill>
                <a:latin typeface="Arial Rounded MT Bold"/>
                <a:cs typeface="Arial Rounded MT Bold"/>
              </a:rPr>
              <a:t>, EDM, </a:t>
            </a:r>
            <a:r>
              <a:rPr lang="en-US" sz="900" dirty="0" err="1" smtClean="0">
                <a:solidFill>
                  <a:schemeClr val="bg1"/>
                </a:solidFill>
                <a:latin typeface="Arial Rounded MT Bold"/>
                <a:cs typeface="Arial Rounded MT Bold"/>
              </a:rPr>
              <a:t>Dgo</a:t>
            </a:r>
            <a:r>
              <a:rPr lang="en-US" sz="900" dirty="0" smtClean="0">
                <a:solidFill>
                  <a:schemeClr val="bg1"/>
                </a:solidFill>
                <a:latin typeface="Arial Rounded MT Bold"/>
                <a:cs typeface="Arial Rounded MT Bold"/>
              </a:rPr>
              <a:t>, </a:t>
            </a:r>
            <a:r>
              <a:rPr lang="en-US" sz="900" dirty="0" err="1" smtClean="0">
                <a:solidFill>
                  <a:schemeClr val="bg1"/>
                </a:solidFill>
                <a:latin typeface="Arial Rounded MT Bold"/>
                <a:cs typeface="Arial Rounded MT Bold"/>
              </a:rPr>
              <a:t>Qro</a:t>
            </a:r>
            <a:r>
              <a:rPr lang="en-US" sz="900" dirty="0" smtClean="0">
                <a:solidFill>
                  <a:schemeClr val="bg1"/>
                </a:solidFill>
                <a:latin typeface="Arial Rounded MT Bold"/>
                <a:cs typeface="Arial Rounded MT Bold"/>
              </a:rPr>
              <a:t>, </a:t>
            </a:r>
            <a:r>
              <a:rPr lang="en-US" sz="900" dirty="0" err="1" smtClean="0">
                <a:solidFill>
                  <a:schemeClr val="bg1"/>
                </a:solidFill>
                <a:latin typeface="Arial Rounded MT Bold"/>
                <a:cs typeface="Arial Rounded MT Bold"/>
              </a:rPr>
              <a:t>Hgo</a:t>
            </a:r>
            <a:r>
              <a:rPr lang="en-US" sz="900" dirty="0" smtClean="0">
                <a:solidFill>
                  <a:schemeClr val="bg1"/>
                </a:solidFill>
                <a:latin typeface="Arial Rounded MT Bold"/>
                <a:cs typeface="Arial Rounded MT Bold"/>
              </a:rPr>
              <a:t>): </a:t>
            </a:r>
            <a:r>
              <a:rPr lang="en-US" sz="1000" dirty="0" smtClean="0">
                <a:solidFill>
                  <a:schemeClr val="bg1"/>
                </a:solidFill>
                <a:latin typeface="Arial Rounded MT Bold"/>
                <a:cs typeface="Arial Rounded MT Bold"/>
              </a:rPr>
              <a:t>MONTO $ 30, 055, 000. 00</a:t>
            </a:r>
            <a:endParaRPr lang="en-US" sz="1000" dirty="0">
              <a:solidFill>
                <a:schemeClr val="bg1"/>
              </a:solidFill>
              <a:latin typeface="Arial Rounded MT Bold"/>
              <a:cs typeface="Arial Rounded MT Bold"/>
            </a:endParaRPr>
          </a:p>
        </p:txBody>
      </p:sp>
      <p:sp>
        <p:nvSpPr>
          <p:cNvPr id="5" name="TextBox 4"/>
          <p:cNvSpPr txBox="1"/>
          <p:nvPr/>
        </p:nvSpPr>
        <p:spPr>
          <a:xfrm>
            <a:off x="1722182" y="52834"/>
            <a:ext cx="6853158" cy="553998"/>
          </a:xfrm>
          <a:prstGeom prst="rect">
            <a:avLst/>
          </a:prstGeom>
          <a:noFill/>
        </p:spPr>
        <p:txBody>
          <a:bodyPr wrap="none" rtlCol="0">
            <a:spAutoFit/>
          </a:bodyPr>
          <a:lstStyle/>
          <a:p>
            <a:pPr algn="ctr"/>
            <a:r>
              <a:rPr lang="en-US" sz="1400" dirty="0" smtClean="0">
                <a:solidFill>
                  <a:srgbClr val="000000"/>
                </a:solidFill>
                <a:latin typeface="Arial Rounded MT Bold"/>
                <a:cs typeface="Arial Rounded MT Bold"/>
              </a:rPr>
              <a:t>Solicitudes de </a:t>
            </a:r>
            <a:r>
              <a:rPr lang="en-US" sz="1400" dirty="0" err="1" smtClean="0">
                <a:solidFill>
                  <a:srgbClr val="000000"/>
                </a:solidFill>
                <a:latin typeface="Arial Rounded MT Bold"/>
                <a:cs typeface="Arial Rounded MT Bold"/>
              </a:rPr>
              <a:t>Proyectos</a:t>
            </a:r>
            <a:r>
              <a:rPr lang="en-US" sz="1400" dirty="0" smtClean="0">
                <a:solidFill>
                  <a:srgbClr val="000000"/>
                </a:solidFill>
                <a:latin typeface="Arial Rounded MT Bold"/>
                <a:cs typeface="Arial Rounded MT Bold"/>
              </a:rPr>
              <a:t> </a:t>
            </a:r>
            <a:r>
              <a:rPr lang="en-US" sz="1600" dirty="0" smtClean="0">
                <a:solidFill>
                  <a:srgbClr val="FF0000"/>
                </a:solidFill>
                <a:latin typeface="Arial Rounded MT Bold"/>
                <a:cs typeface="Arial Rounded MT Bold"/>
              </a:rPr>
              <a:t>CIMAV en Chihuahua</a:t>
            </a:r>
            <a:r>
              <a:rPr lang="en-US" sz="1400" dirty="0" smtClean="0">
                <a:solidFill>
                  <a:srgbClr val="000000"/>
                </a:solidFill>
                <a:latin typeface="Arial Rounded MT Bold"/>
                <a:cs typeface="Arial Rounded MT Bold"/>
              </a:rPr>
              <a:t>: </a:t>
            </a:r>
            <a:r>
              <a:rPr lang="en-US" sz="1400" dirty="0" err="1" smtClean="0">
                <a:solidFill>
                  <a:srgbClr val="000000"/>
                </a:solidFill>
                <a:latin typeface="Arial Rounded MT Bold"/>
                <a:cs typeface="Arial Rounded MT Bold"/>
              </a:rPr>
              <a:t>Fondo</a:t>
            </a:r>
            <a:r>
              <a:rPr lang="en-US" sz="1400" dirty="0" smtClean="0">
                <a:solidFill>
                  <a:srgbClr val="000000"/>
                </a:solidFill>
                <a:latin typeface="Arial Rounded MT Bold"/>
                <a:cs typeface="Arial Rounded MT Bold"/>
              </a:rPr>
              <a:t> de </a:t>
            </a:r>
            <a:r>
              <a:rPr lang="en-US" sz="1400" dirty="0" err="1" smtClean="0">
                <a:solidFill>
                  <a:srgbClr val="000000"/>
                </a:solidFill>
                <a:latin typeface="Arial Rounded MT Bold"/>
                <a:cs typeface="Arial Rounded MT Bold"/>
              </a:rPr>
              <a:t>Innovación</a:t>
            </a:r>
            <a:r>
              <a:rPr lang="en-US" sz="1400" dirty="0" smtClean="0">
                <a:solidFill>
                  <a:srgbClr val="000000"/>
                </a:solidFill>
                <a:latin typeface="Arial Rounded MT Bold"/>
                <a:cs typeface="Arial Rounded MT Bold"/>
              </a:rPr>
              <a:t> 2012</a:t>
            </a:r>
          </a:p>
          <a:p>
            <a:pPr algn="ctr"/>
            <a:r>
              <a:rPr lang="en-US" sz="1400" dirty="0" smtClean="0">
                <a:solidFill>
                  <a:srgbClr val="000000"/>
                </a:solidFill>
                <a:latin typeface="Arial Rounded MT Bold"/>
                <a:cs typeface="Arial Rounded MT Bold"/>
              </a:rPr>
              <a:t>Total de </a:t>
            </a:r>
            <a:r>
              <a:rPr lang="en-US" sz="1400" dirty="0" err="1" smtClean="0">
                <a:solidFill>
                  <a:srgbClr val="000000"/>
                </a:solidFill>
                <a:latin typeface="Arial Rounded MT Bold"/>
                <a:cs typeface="Arial Rounded MT Bold"/>
              </a:rPr>
              <a:t>Proyectos</a:t>
            </a:r>
            <a:r>
              <a:rPr lang="en-US" sz="1400" dirty="0" smtClean="0">
                <a:solidFill>
                  <a:srgbClr val="000000"/>
                </a:solidFill>
                <a:latin typeface="Arial Rounded MT Bold"/>
                <a:cs typeface="Arial Rounded MT Bold"/>
              </a:rPr>
              <a:t> 42:  </a:t>
            </a:r>
            <a:r>
              <a:rPr lang="en-US" sz="1400" dirty="0" err="1" smtClean="0">
                <a:solidFill>
                  <a:srgbClr val="000000"/>
                </a:solidFill>
                <a:latin typeface="Arial Rounded MT Bold"/>
                <a:cs typeface="Arial Rounded MT Bold"/>
              </a:rPr>
              <a:t>Monto</a:t>
            </a:r>
            <a:r>
              <a:rPr lang="en-US" sz="1400" dirty="0" smtClean="0">
                <a:solidFill>
                  <a:srgbClr val="000000"/>
                </a:solidFill>
                <a:latin typeface="Arial Rounded MT Bold"/>
                <a:cs typeface="Arial Rounded MT Bold"/>
              </a:rPr>
              <a:t> total $ 55, 161, 000. 00</a:t>
            </a:r>
            <a:endParaRPr lang="en-US" sz="1400" dirty="0">
              <a:solidFill>
                <a:srgbClr val="000000"/>
              </a:solidFill>
              <a:latin typeface="Arial Rounded MT Bold"/>
              <a:cs typeface="Arial Rounded MT Bold"/>
            </a:endParaRPr>
          </a:p>
        </p:txBody>
      </p:sp>
    </p:spTree>
    <p:extLst>
      <p:ext uri="{BB962C8B-B14F-4D97-AF65-F5344CB8AC3E}">
        <p14:creationId xmlns="" xmlns:p14="http://schemas.microsoft.com/office/powerpoint/2010/main" val="20706244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1"/>
          <p:cNvSpPr>
            <a:spLocks/>
          </p:cNvSpPr>
          <p:nvPr/>
        </p:nvSpPr>
        <p:spPr bwMode="auto">
          <a:xfrm>
            <a:off x="2977541" y="1202489"/>
            <a:ext cx="1469067" cy="1757710"/>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bg1">
                  <a:lumMod val="50000"/>
                </a:schemeClr>
              </a:solidFill>
            </a:endParaRPr>
          </a:p>
        </p:txBody>
      </p:sp>
      <p:sp>
        <p:nvSpPr>
          <p:cNvPr id="5" name="Freeform 29"/>
          <p:cNvSpPr>
            <a:spLocks/>
          </p:cNvSpPr>
          <p:nvPr/>
        </p:nvSpPr>
        <p:spPr bwMode="auto">
          <a:xfrm>
            <a:off x="5176124" y="2380747"/>
            <a:ext cx="742517" cy="1572541"/>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6" name="Freeform 3"/>
          <p:cNvSpPr>
            <a:spLocks/>
          </p:cNvSpPr>
          <p:nvPr/>
        </p:nvSpPr>
        <p:spPr bwMode="auto">
          <a:xfrm>
            <a:off x="5447581" y="4357294"/>
            <a:ext cx="590821" cy="819236"/>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7" name="Freeform 4"/>
          <p:cNvSpPr>
            <a:spLocks/>
          </p:cNvSpPr>
          <p:nvPr/>
        </p:nvSpPr>
        <p:spPr bwMode="auto">
          <a:xfrm>
            <a:off x="4701070" y="4914207"/>
            <a:ext cx="972725" cy="683164"/>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8" name="Freeform 5"/>
          <p:cNvSpPr>
            <a:spLocks/>
          </p:cNvSpPr>
          <p:nvPr/>
        </p:nvSpPr>
        <p:spPr bwMode="auto">
          <a:xfrm>
            <a:off x="5585973" y="3890160"/>
            <a:ext cx="1296080" cy="1478553"/>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 name="Freeform 6"/>
          <p:cNvSpPr>
            <a:spLocks/>
          </p:cNvSpPr>
          <p:nvPr/>
        </p:nvSpPr>
        <p:spPr bwMode="auto">
          <a:xfrm>
            <a:off x="7172137" y="4267515"/>
            <a:ext cx="884900" cy="878153"/>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 name="Freeform 7"/>
          <p:cNvSpPr>
            <a:spLocks/>
          </p:cNvSpPr>
          <p:nvPr/>
        </p:nvSpPr>
        <p:spPr bwMode="auto">
          <a:xfrm>
            <a:off x="8023772" y="3975732"/>
            <a:ext cx="586828" cy="1096991"/>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 name="Freeform 8"/>
          <p:cNvSpPr>
            <a:spLocks/>
          </p:cNvSpPr>
          <p:nvPr/>
        </p:nvSpPr>
        <p:spPr bwMode="auto">
          <a:xfrm>
            <a:off x="7674402" y="4024830"/>
            <a:ext cx="733202" cy="690178"/>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 name="Freeform 9"/>
          <p:cNvSpPr>
            <a:spLocks/>
          </p:cNvSpPr>
          <p:nvPr/>
        </p:nvSpPr>
        <p:spPr bwMode="auto">
          <a:xfrm>
            <a:off x="5567342" y="4950678"/>
            <a:ext cx="1256160" cy="847292"/>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3" name="Freeform 10"/>
          <p:cNvSpPr>
            <a:spLocks/>
          </p:cNvSpPr>
          <p:nvPr/>
        </p:nvSpPr>
        <p:spPr bwMode="auto">
          <a:xfrm>
            <a:off x="6755557" y="5113913"/>
            <a:ext cx="1023290" cy="955308"/>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4" name="Freeform 11"/>
          <p:cNvSpPr>
            <a:spLocks/>
          </p:cNvSpPr>
          <p:nvPr/>
        </p:nvSpPr>
        <p:spPr bwMode="auto">
          <a:xfrm>
            <a:off x="6747653" y="4922386"/>
            <a:ext cx="834334" cy="408216"/>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5" name="Freeform 12"/>
          <p:cNvSpPr>
            <a:spLocks/>
          </p:cNvSpPr>
          <p:nvPr/>
        </p:nvSpPr>
        <p:spPr bwMode="auto">
          <a:xfrm>
            <a:off x="5089628" y="4120220"/>
            <a:ext cx="397872" cy="462925"/>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6" name="Freeform 13"/>
          <p:cNvSpPr>
            <a:spLocks/>
          </p:cNvSpPr>
          <p:nvPr/>
        </p:nvSpPr>
        <p:spPr bwMode="auto">
          <a:xfrm>
            <a:off x="4018434" y="4702382"/>
            <a:ext cx="331339" cy="248296"/>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7" name="Freeform 14"/>
          <p:cNvSpPr>
            <a:spLocks/>
          </p:cNvSpPr>
          <p:nvPr/>
        </p:nvSpPr>
        <p:spPr bwMode="auto">
          <a:xfrm>
            <a:off x="4232673" y="4462503"/>
            <a:ext cx="1051236" cy="704207"/>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8" name="Freeform 15"/>
          <p:cNvSpPr>
            <a:spLocks/>
          </p:cNvSpPr>
          <p:nvPr/>
        </p:nvSpPr>
        <p:spPr bwMode="auto">
          <a:xfrm>
            <a:off x="3732338" y="3796173"/>
            <a:ext cx="1144384" cy="1061920"/>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9" name="Freeform 16"/>
          <p:cNvSpPr>
            <a:spLocks/>
          </p:cNvSpPr>
          <p:nvPr/>
        </p:nvSpPr>
        <p:spPr bwMode="auto">
          <a:xfrm>
            <a:off x="3737661" y="3713407"/>
            <a:ext cx="465738" cy="659317"/>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0" name="Freeform 17"/>
          <p:cNvSpPr>
            <a:spLocks/>
          </p:cNvSpPr>
          <p:nvPr/>
        </p:nvSpPr>
        <p:spPr bwMode="auto">
          <a:xfrm>
            <a:off x="4722362" y="4061302"/>
            <a:ext cx="581506" cy="562523"/>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1" name="Freeform 18"/>
          <p:cNvSpPr>
            <a:spLocks/>
          </p:cNvSpPr>
          <p:nvPr/>
        </p:nvSpPr>
        <p:spPr bwMode="auto">
          <a:xfrm>
            <a:off x="4613247" y="3268719"/>
            <a:ext cx="1027283" cy="962321"/>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2" name="Freeform 19"/>
          <p:cNvSpPr>
            <a:spLocks/>
          </p:cNvSpPr>
          <p:nvPr/>
        </p:nvSpPr>
        <p:spPr bwMode="auto">
          <a:xfrm>
            <a:off x="4504130" y="3867716"/>
            <a:ext cx="298071" cy="241282"/>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chemeClr val="bg1">
              <a:lumMod val="75000"/>
            </a:schemeClr>
          </a:solidFill>
          <a:ln w="12700"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23" name="Freeform 20"/>
          <p:cNvSpPr>
            <a:spLocks/>
          </p:cNvSpPr>
          <p:nvPr/>
        </p:nvSpPr>
        <p:spPr bwMode="auto">
          <a:xfrm>
            <a:off x="4119564" y="3124231"/>
            <a:ext cx="891555" cy="1158715"/>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chemeClr val="bg1">
              <a:lumMod val="75000"/>
            </a:schemeClr>
          </a:solidFill>
          <a:ln w="9525"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24" name="Freeform 22"/>
          <p:cNvSpPr>
            <a:spLocks/>
          </p:cNvSpPr>
          <p:nvPr/>
        </p:nvSpPr>
        <p:spPr bwMode="auto">
          <a:xfrm>
            <a:off x="3423621" y="2635878"/>
            <a:ext cx="1176320" cy="1315828"/>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5" name="Freeform 23"/>
          <p:cNvSpPr>
            <a:spLocks/>
          </p:cNvSpPr>
          <p:nvPr/>
        </p:nvSpPr>
        <p:spPr bwMode="auto">
          <a:xfrm>
            <a:off x="1143000" y="838200"/>
            <a:ext cx="935465" cy="1380357"/>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6" name="Freeform 24"/>
          <p:cNvSpPr>
            <a:spLocks/>
          </p:cNvSpPr>
          <p:nvPr/>
        </p:nvSpPr>
        <p:spPr bwMode="auto">
          <a:xfrm>
            <a:off x="1509640" y="2162004"/>
            <a:ext cx="1284103" cy="1559916"/>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tx1">
                  <a:lumMod val="95000"/>
                  <a:lumOff val="5000"/>
                </a:schemeClr>
              </a:solidFill>
            </a:endParaRPr>
          </a:p>
        </p:txBody>
      </p:sp>
      <p:sp>
        <p:nvSpPr>
          <p:cNvPr id="27" name="Freeform 25"/>
          <p:cNvSpPr>
            <a:spLocks/>
          </p:cNvSpPr>
          <p:nvPr/>
        </p:nvSpPr>
        <p:spPr bwMode="auto">
          <a:xfrm>
            <a:off x="2851429" y="2508402"/>
            <a:ext cx="964741" cy="1338272"/>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8" name="Freeform 26"/>
          <p:cNvSpPr>
            <a:spLocks/>
          </p:cNvSpPr>
          <p:nvPr/>
        </p:nvSpPr>
        <p:spPr bwMode="auto">
          <a:xfrm>
            <a:off x="1628165" y="862247"/>
            <a:ext cx="1520964" cy="1882560"/>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9" name="Freeform 27"/>
          <p:cNvSpPr>
            <a:spLocks/>
          </p:cNvSpPr>
          <p:nvPr/>
        </p:nvSpPr>
        <p:spPr bwMode="auto">
          <a:xfrm>
            <a:off x="4235762" y="1781439"/>
            <a:ext cx="1002000" cy="1516428"/>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0" name="Freeform 28"/>
          <p:cNvSpPr>
            <a:spLocks/>
          </p:cNvSpPr>
          <p:nvPr/>
        </p:nvSpPr>
        <p:spPr bwMode="auto">
          <a:xfrm>
            <a:off x="4902082" y="2365897"/>
            <a:ext cx="690621" cy="1324245"/>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1" name="Freeform 30"/>
          <p:cNvSpPr>
            <a:spLocks/>
          </p:cNvSpPr>
          <p:nvPr/>
        </p:nvSpPr>
        <p:spPr bwMode="auto">
          <a:xfrm>
            <a:off x="5540728" y="4664507"/>
            <a:ext cx="275450" cy="164126"/>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2" name="Freeform 31"/>
          <p:cNvSpPr>
            <a:spLocks/>
          </p:cNvSpPr>
          <p:nvPr/>
        </p:nvSpPr>
        <p:spPr bwMode="auto">
          <a:xfrm>
            <a:off x="5124225" y="4531240"/>
            <a:ext cx="452430" cy="520441"/>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3" name="Freeform 32"/>
          <p:cNvSpPr>
            <a:spLocks/>
          </p:cNvSpPr>
          <p:nvPr/>
        </p:nvSpPr>
        <p:spPr bwMode="auto">
          <a:xfrm>
            <a:off x="5247899" y="4181764"/>
            <a:ext cx="518964" cy="519038"/>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4" name="Freeform 33"/>
          <p:cNvSpPr>
            <a:spLocks/>
          </p:cNvSpPr>
          <p:nvPr/>
        </p:nvSpPr>
        <p:spPr bwMode="auto">
          <a:xfrm>
            <a:off x="5334473" y="4828635"/>
            <a:ext cx="230206" cy="223044"/>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5" name="Freeform 34"/>
          <p:cNvSpPr>
            <a:spLocks/>
          </p:cNvSpPr>
          <p:nvPr/>
        </p:nvSpPr>
        <p:spPr bwMode="auto">
          <a:xfrm>
            <a:off x="5402337" y="4716411"/>
            <a:ext cx="95808" cy="143085"/>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chemeClr val="accent2"/>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6" name="35 CuadroTexto"/>
          <p:cNvSpPr txBox="1"/>
          <p:nvPr/>
        </p:nvSpPr>
        <p:spPr>
          <a:xfrm>
            <a:off x="4751512" y="1268760"/>
            <a:ext cx="4392488" cy="2062103"/>
          </a:xfrm>
          <a:prstGeom prst="rect">
            <a:avLst/>
          </a:prstGeom>
          <a:noFill/>
        </p:spPr>
        <p:txBody>
          <a:bodyPr wrap="square" rtlCol="0">
            <a:spAutoFit/>
          </a:bodyPr>
          <a:lstStyle/>
          <a:p>
            <a:pPr algn="r"/>
            <a:r>
              <a:rPr lang="es-MX" sz="2000" b="1" dirty="0" smtClean="0">
                <a:latin typeface="Arial Rounded MT Bold"/>
                <a:cs typeface="Arial Rounded MT Bold"/>
              </a:rPr>
              <a:t>11 Estados + el DF</a:t>
            </a:r>
          </a:p>
          <a:p>
            <a:pPr algn="r"/>
            <a:endParaRPr lang="es-MX" b="1" dirty="0" smtClean="0">
              <a:solidFill>
                <a:srgbClr val="000090"/>
              </a:solidFill>
              <a:latin typeface="Arial Rounded MT Bold"/>
              <a:cs typeface="Arial Rounded MT Bold"/>
            </a:endParaRPr>
          </a:p>
          <a:p>
            <a:pPr algn="r"/>
            <a:r>
              <a:rPr lang="es-MX" b="1" dirty="0" smtClean="0">
                <a:solidFill>
                  <a:srgbClr val="000090"/>
                </a:solidFill>
                <a:latin typeface="Arial Rounded MT Bold"/>
                <a:cs typeface="Arial Rounded MT Bold"/>
              </a:rPr>
              <a:t>PROGRAMA DE ESTÍMULO </a:t>
            </a:r>
          </a:p>
          <a:p>
            <a:pPr algn="r"/>
            <a:r>
              <a:rPr lang="es-MX" b="1" dirty="0" smtClean="0">
                <a:solidFill>
                  <a:srgbClr val="000090"/>
                </a:solidFill>
                <a:latin typeface="Arial Rounded MT Bold"/>
                <a:cs typeface="Arial Rounded MT Bold"/>
              </a:rPr>
              <a:t>A LA INVESTIGACIÓN,</a:t>
            </a:r>
          </a:p>
          <a:p>
            <a:pPr algn="r"/>
            <a:r>
              <a:rPr lang="es-MX" b="1" dirty="0" smtClean="0">
                <a:solidFill>
                  <a:srgbClr val="000090"/>
                </a:solidFill>
                <a:latin typeface="Arial Rounded MT Bold"/>
                <a:cs typeface="Arial Rounded MT Bold"/>
              </a:rPr>
              <a:t>DESARROLLO TECNOLÓGICO E INNOVACIÓN</a:t>
            </a:r>
            <a:r>
              <a:rPr lang="es-MX" b="1" dirty="0" smtClean="0">
                <a:latin typeface="Arial Rounded MT Bold"/>
                <a:cs typeface="Arial Rounded MT Bold"/>
              </a:rPr>
              <a:t> </a:t>
            </a:r>
          </a:p>
          <a:p>
            <a:pPr algn="r"/>
            <a:r>
              <a:rPr lang="es-MX" b="1" dirty="0" smtClean="0">
                <a:solidFill>
                  <a:schemeClr val="tx1">
                    <a:lumMod val="65000"/>
                    <a:lumOff val="35000"/>
                  </a:schemeClr>
                </a:solidFill>
                <a:latin typeface="Arial Rounded MT Bold"/>
                <a:cs typeface="Arial Rounded MT Bold"/>
              </a:rPr>
              <a:t>CONVOCATORIA 2012</a:t>
            </a:r>
            <a:endParaRPr lang="es-MX" b="1" dirty="0">
              <a:solidFill>
                <a:schemeClr val="tx1">
                  <a:lumMod val="65000"/>
                  <a:lumOff val="35000"/>
                </a:schemeClr>
              </a:solidFill>
              <a:latin typeface="Arial Rounded MT Bold"/>
              <a:cs typeface="Arial Rounded MT Bold"/>
            </a:endParaRPr>
          </a:p>
        </p:txBody>
      </p:sp>
      <p:graphicFrame>
        <p:nvGraphicFramePr>
          <p:cNvPr id="37" name="36 Tabla"/>
          <p:cNvGraphicFramePr>
            <a:graphicFrameLocks noGrp="1"/>
          </p:cNvGraphicFramePr>
          <p:nvPr>
            <p:extLst>
              <p:ext uri="{D42A27DB-BD31-4B8C-83A1-F6EECF244321}">
                <p14:modId xmlns="" xmlns:p14="http://schemas.microsoft.com/office/powerpoint/2010/main" val="1882973025"/>
              </p:ext>
            </p:extLst>
          </p:nvPr>
        </p:nvGraphicFramePr>
        <p:xfrm>
          <a:off x="337592" y="3638888"/>
          <a:ext cx="2362200" cy="2958465"/>
        </p:xfrm>
        <a:graphic>
          <a:graphicData uri="http://schemas.openxmlformats.org/drawingml/2006/table">
            <a:tbl>
              <a:tblPr>
                <a:tableStyleId>{3C2FFA5D-87B4-456A-9821-1D502468CF0F}</a:tableStyleId>
              </a:tblPr>
              <a:tblGrid>
                <a:gridCol w="1635369"/>
                <a:gridCol w="726831"/>
              </a:tblGrid>
              <a:tr h="190500">
                <a:tc>
                  <a:txBody>
                    <a:bodyPr/>
                    <a:lstStyle/>
                    <a:p>
                      <a:pPr algn="ctr" fontAlgn="ctr"/>
                      <a:r>
                        <a:rPr lang="es-MX" sz="1400" b="0" u="none" strike="noStrike" dirty="0">
                          <a:solidFill>
                            <a:srgbClr val="000090"/>
                          </a:solidFill>
                          <a:latin typeface="Arial Rounded MT Bold"/>
                          <a:cs typeface="Arial Rounded MT Bold"/>
                        </a:rPr>
                        <a:t>Nuevo León</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dirty="0">
                          <a:solidFill>
                            <a:srgbClr val="000090"/>
                          </a:solidFill>
                          <a:latin typeface="Arial Rounded MT Bold"/>
                          <a:cs typeface="Arial Rounded MT Bold"/>
                        </a:rPr>
                        <a:t>24</a:t>
                      </a:r>
                      <a:endParaRPr lang="es-MX" sz="1400" b="0" i="0" u="none" strike="noStrike" dirty="0">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dirty="0">
                          <a:solidFill>
                            <a:srgbClr val="000090"/>
                          </a:solidFill>
                          <a:latin typeface="Arial Rounded MT Bold"/>
                          <a:cs typeface="Arial Rounded MT Bold"/>
                        </a:rPr>
                        <a:t>Chihuahua </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dirty="0">
                          <a:solidFill>
                            <a:srgbClr val="000090"/>
                          </a:solidFill>
                          <a:latin typeface="Arial Rounded MT Bold"/>
                          <a:cs typeface="Arial Rounded MT Bold"/>
                        </a:rPr>
                        <a:t>23</a:t>
                      </a:r>
                      <a:endParaRPr lang="es-MX" sz="1400" b="0" i="0" u="none" strike="noStrike" dirty="0">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dirty="0" smtClean="0">
                          <a:solidFill>
                            <a:srgbClr val="000090"/>
                          </a:solidFill>
                          <a:latin typeface="Arial Rounded MT Bold"/>
                          <a:cs typeface="Arial Rounded MT Bold"/>
                        </a:rPr>
                        <a:t>Edo. De México</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dirty="0">
                          <a:solidFill>
                            <a:srgbClr val="000090"/>
                          </a:solidFill>
                          <a:latin typeface="Arial Rounded MT Bold"/>
                          <a:cs typeface="Arial Rounded MT Bold"/>
                        </a:rPr>
                        <a:t>3</a:t>
                      </a:r>
                      <a:endParaRPr lang="es-MX" sz="1400" b="0" i="0" u="none" strike="noStrike" dirty="0">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dirty="0">
                          <a:solidFill>
                            <a:srgbClr val="000090"/>
                          </a:solidFill>
                          <a:latin typeface="Arial Rounded MT Bold"/>
                          <a:cs typeface="Arial Rounded MT Bold"/>
                        </a:rPr>
                        <a:t>D.F. </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dirty="0">
                          <a:solidFill>
                            <a:srgbClr val="000090"/>
                          </a:solidFill>
                          <a:latin typeface="Arial Rounded MT Bold"/>
                          <a:cs typeface="Arial Rounded MT Bold"/>
                        </a:rPr>
                        <a:t>3</a:t>
                      </a:r>
                      <a:endParaRPr lang="es-MX" sz="1400" b="0" i="0" u="none" strike="noStrike" dirty="0">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dirty="0">
                          <a:solidFill>
                            <a:srgbClr val="000090"/>
                          </a:solidFill>
                          <a:latin typeface="Arial Rounded MT Bold"/>
                          <a:cs typeface="Arial Rounded MT Bold"/>
                        </a:rPr>
                        <a:t>Sonora</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a:solidFill>
                            <a:srgbClr val="000090"/>
                          </a:solidFill>
                          <a:latin typeface="Arial Rounded MT Bold"/>
                          <a:cs typeface="Arial Rounded MT Bold"/>
                        </a:rPr>
                        <a:t>2</a:t>
                      </a:r>
                      <a:endParaRPr lang="es-MX" sz="1400" b="0" i="0" u="none" strike="noStrike">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dirty="0">
                          <a:solidFill>
                            <a:srgbClr val="000090"/>
                          </a:solidFill>
                          <a:latin typeface="Arial Rounded MT Bold"/>
                          <a:cs typeface="Arial Rounded MT Bold"/>
                        </a:rPr>
                        <a:t>Michoacán</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dirty="0">
                          <a:solidFill>
                            <a:srgbClr val="000090"/>
                          </a:solidFill>
                          <a:latin typeface="Arial Rounded MT Bold"/>
                          <a:cs typeface="Arial Rounded MT Bold"/>
                        </a:rPr>
                        <a:t>2</a:t>
                      </a:r>
                      <a:endParaRPr lang="es-MX" sz="1400" b="0" i="0" u="none" strike="noStrike" dirty="0">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dirty="0">
                          <a:solidFill>
                            <a:srgbClr val="000090"/>
                          </a:solidFill>
                          <a:latin typeface="Arial Rounded MT Bold"/>
                          <a:cs typeface="Arial Rounded MT Bold"/>
                        </a:rPr>
                        <a:t>Hidalgo</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dirty="0">
                          <a:solidFill>
                            <a:srgbClr val="000090"/>
                          </a:solidFill>
                          <a:latin typeface="Arial Rounded MT Bold"/>
                          <a:cs typeface="Arial Rounded MT Bold"/>
                        </a:rPr>
                        <a:t>2</a:t>
                      </a:r>
                      <a:endParaRPr lang="es-MX" sz="1400" b="0" i="0" u="none" strike="noStrike" dirty="0">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a:solidFill>
                            <a:srgbClr val="000090"/>
                          </a:solidFill>
                          <a:latin typeface="Arial Rounded MT Bold"/>
                          <a:cs typeface="Arial Rounded MT Bold"/>
                        </a:rPr>
                        <a:t>Querétaro</a:t>
                      </a:r>
                      <a:endParaRPr lang="es-MX" sz="1400" b="0" i="0" u="none" strike="noStrike">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a:solidFill>
                            <a:srgbClr val="000090"/>
                          </a:solidFill>
                          <a:latin typeface="Arial Rounded MT Bold"/>
                          <a:cs typeface="Arial Rounded MT Bold"/>
                        </a:rPr>
                        <a:t>1</a:t>
                      </a:r>
                      <a:endParaRPr lang="es-MX" sz="1400" b="0" i="0" u="none" strike="noStrike">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dirty="0">
                          <a:solidFill>
                            <a:srgbClr val="000090"/>
                          </a:solidFill>
                          <a:latin typeface="Arial Rounded MT Bold"/>
                          <a:cs typeface="Arial Rounded MT Bold"/>
                        </a:rPr>
                        <a:t>Guanajuato</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dirty="0">
                          <a:solidFill>
                            <a:srgbClr val="000090"/>
                          </a:solidFill>
                          <a:latin typeface="Arial Rounded MT Bold"/>
                          <a:cs typeface="Arial Rounded MT Bold"/>
                        </a:rPr>
                        <a:t>1</a:t>
                      </a:r>
                      <a:endParaRPr lang="es-MX" sz="1400" b="0" i="0" u="none" strike="noStrike" dirty="0">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dirty="0">
                          <a:solidFill>
                            <a:srgbClr val="000090"/>
                          </a:solidFill>
                          <a:latin typeface="Arial Rounded MT Bold"/>
                          <a:cs typeface="Arial Rounded MT Bold"/>
                        </a:rPr>
                        <a:t>Durango</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a:solidFill>
                            <a:srgbClr val="000090"/>
                          </a:solidFill>
                          <a:latin typeface="Arial Rounded MT Bold"/>
                          <a:cs typeface="Arial Rounded MT Bold"/>
                        </a:rPr>
                        <a:t>1</a:t>
                      </a:r>
                      <a:endParaRPr lang="es-MX" sz="1400" b="0" i="0" u="none" strike="noStrike">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dirty="0">
                          <a:solidFill>
                            <a:srgbClr val="000090"/>
                          </a:solidFill>
                          <a:latin typeface="Arial Rounded MT Bold"/>
                          <a:cs typeface="Arial Rounded MT Bold"/>
                        </a:rPr>
                        <a:t>Coahuila </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400" b="0" u="none" strike="noStrike" dirty="0">
                          <a:solidFill>
                            <a:srgbClr val="000090"/>
                          </a:solidFill>
                          <a:latin typeface="Arial Rounded MT Bold"/>
                          <a:cs typeface="Arial Rounded MT Bold"/>
                        </a:rPr>
                        <a:t>1</a:t>
                      </a:r>
                      <a:endParaRPr lang="es-MX" sz="1400" b="0" i="0" u="none" strike="noStrike" dirty="0">
                        <a:solidFill>
                          <a:srgbClr val="000090"/>
                        </a:solidFill>
                        <a:latin typeface="Arial Rounded MT Bold"/>
                        <a:cs typeface="Arial Rounded MT Bold"/>
                      </a:endParaRPr>
                    </a:p>
                  </a:txBody>
                  <a:tcPr marL="9525" marR="9525" marT="9525" marB="0" anchor="ctr"/>
                </a:tc>
              </a:tr>
              <a:tr h="190500">
                <a:tc>
                  <a:txBody>
                    <a:bodyPr/>
                    <a:lstStyle/>
                    <a:p>
                      <a:pPr algn="ctr" fontAlgn="ctr"/>
                      <a:r>
                        <a:rPr lang="es-MX" sz="1400" b="0" u="none" strike="noStrike" dirty="0">
                          <a:solidFill>
                            <a:srgbClr val="000090"/>
                          </a:solidFill>
                          <a:latin typeface="Arial Rounded MT Bold"/>
                          <a:cs typeface="Arial Rounded MT Bold"/>
                        </a:rPr>
                        <a:t>Baja California</a:t>
                      </a:r>
                      <a:endParaRPr lang="es-MX" sz="1400" b="0" i="0" u="none" strike="noStrike" dirty="0">
                        <a:solidFill>
                          <a:srgbClr val="000090"/>
                        </a:solidFill>
                        <a:latin typeface="Arial Rounded MT Bold"/>
                        <a:cs typeface="Arial Rounded MT Bold"/>
                      </a:endParaRPr>
                    </a:p>
                  </a:txBody>
                  <a:tcPr marL="9525" marR="9525" marT="9525" marB="0" anchor="ctr"/>
                </a:tc>
                <a:tc>
                  <a:txBody>
                    <a:bodyPr/>
                    <a:lstStyle/>
                    <a:p>
                      <a:pPr algn="ctr" fontAlgn="ctr"/>
                      <a:r>
                        <a:rPr lang="es-MX" sz="1600" b="0" u="none" strike="noStrike" dirty="0"/>
                        <a:t>1</a:t>
                      </a:r>
                      <a:endParaRPr lang="es-MX" sz="1600" b="0" i="0" u="none" strike="noStrike" dirty="0">
                        <a:solidFill>
                          <a:srgbClr val="000000"/>
                        </a:solidFill>
                        <a:latin typeface="Calibri"/>
                      </a:endParaRPr>
                    </a:p>
                  </a:txBody>
                  <a:tcPr marL="9525" marR="9525" marT="9525" marB="0" anchor="ctr"/>
                </a:tc>
              </a:tr>
              <a:tr h="190500">
                <a:tc>
                  <a:txBody>
                    <a:bodyPr/>
                    <a:lstStyle/>
                    <a:p>
                      <a:pPr algn="ctr" fontAlgn="ctr"/>
                      <a:r>
                        <a:rPr lang="es-MX" sz="1600" b="1" i="0" u="none" strike="noStrike" dirty="0" smtClean="0">
                          <a:solidFill>
                            <a:schemeClr val="bg1"/>
                          </a:solidFill>
                          <a:latin typeface="Arial Rounded MT Bold"/>
                          <a:cs typeface="Arial Rounded MT Bold"/>
                        </a:rPr>
                        <a:t>Total</a:t>
                      </a:r>
                      <a:endParaRPr lang="es-MX" sz="1600" b="1" i="0" u="none" strike="noStrike" dirty="0">
                        <a:solidFill>
                          <a:schemeClr val="bg1"/>
                        </a:solidFill>
                        <a:latin typeface="Arial Rounded MT Bold"/>
                        <a:cs typeface="Arial Rounded MT Bold"/>
                      </a:endParaRPr>
                    </a:p>
                  </a:txBody>
                  <a:tcPr marL="9525" marR="9525" marT="9525" marB="0" anchor="ctr">
                    <a:solidFill>
                      <a:schemeClr val="bg1">
                        <a:lumMod val="50000"/>
                      </a:schemeClr>
                    </a:solidFill>
                  </a:tcPr>
                </a:tc>
                <a:tc>
                  <a:txBody>
                    <a:bodyPr/>
                    <a:lstStyle/>
                    <a:p>
                      <a:pPr algn="ctr" fontAlgn="ctr"/>
                      <a:r>
                        <a:rPr lang="es-MX" sz="1600" b="1" i="0" u="none" strike="noStrike" dirty="0" smtClean="0">
                          <a:solidFill>
                            <a:schemeClr val="bg1"/>
                          </a:solidFill>
                          <a:latin typeface="Arial Rounded MT Bold"/>
                          <a:cs typeface="Arial Rounded MT Bold"/>
                        </a:rPr>
                        <a:t>64</a:t>
                      </a:r>
                      <a:endParaRPr lang="es-MX" sz="1600" b="1" i="0" u="none" strike="noStrike" dirty="0">
                        <a:solidFill>
                          <a:schemeClr val="bg1"/>
                        </a:solidFill>
                        <a:latin typeface="Arial Rounded MT Bold"/>
                        <a:cs typeface="Arial Rounded MT Bold"/>
                      </a:endParaRPr>
                    </a:p>
                  </a:txBody>
                  <a:tcPr marL="9525" marR="9525" marT="9525" marB="0" anchor="ctr">
                    <a:solidFill>
                      <a:schemeClr val="bg1">
                        <a:lumMod val="50000"/>
                      </a:schemeClr>
                    </a:solidFill>
                  </a:tcPr>
                </a:tc>
              </a:tr>
            </a:tbl>
          </a:graphicData>
        </a:graphic>
      </p:graphicFrame>
      <p:sp>
        <p:nvSpPr>
          <p:cNvPr id="2" name="TextBox 1"/>
          <p:cNvSpPr txBox="1"/>
          <p:nvPr/>
        </p:nvSpPr>
        <p:spPr>
          <a:xfrm>
            <a:off x="1979712" y="260648"/>
            <a:ext cx="8136904" cy="400110"/>
          </a:xfrm>
          <a:prstGeom prst="rect">
            <a:avLst/>
          </a:prstGeom>
          <a:noFill/>
        </p:spPr>
        <p:txBody>
          <a:bodyPr wrap="square" rtlCol="0">
            <a:spAutoFit/>
          </a:bodyPr>
          <a:lstStyle/>
          <a:p>
            <a:r>
              <a:rPr lang="en-US" sz="2000" dirty="0" smtClean="0">
                <a:solidFill>
                  <a:srgbClr val="000000"/>
                </a:solidFill>
                <a:latin typeface="Arial Rounded MT Bold"/>
                <a:cs typeface="Arial Rounded MT Bold"/>
              </a:rPr>
              <a:t>Solicitudes </a:t>
            </a:r>
            <a:r>
              <a:rPr lang="en-US" sz="2000" dirty="0" err="1" smtClean="0">
                <a:solidFill>
                  <a:srgbClr val="000000"/>
                </a:solidFill>
                <a:latin typeface="Arial Rounded MT Bold"/>
                <a:cs typeface="Arial Rounded MT Bold"/>
              </a:rPr>
              <a:t>Fondo</a:t>
            </a:r>
            <a:r>
              <a:rPr lang="en-US" sz="2000" dirty="0" smtClean="0">
                <a:solidFill>
                  <a:srgbClr val="000000"/>
                </a:solidFill>
                <a:latin typeface="Arial Rounded MT Bold"/>
                <a:cs typeface="Arial Rounded MT Bold"/>
              </a:rPr>
              <a:t> de </a:t>
            </a:r>
            <a:r>
              <a:rPr lang="en-US" sz="2000" dirty="0" err="1" smtClean="0">
                <a:solidFill>
                  <a:srgbClr val="000000"/>
                </a:solidFill>
                <a:latin typeface="Arial Rounded MT Bold"/>
                <a:cs typeface="Arial Rounded MT Bold"/>
              </a:rPr>
              <a:t>Innovación</a:t>
            </a:r>
            <a:r>
              <a:rPr lang="en-US" sz="2000" dirty="0">
                <a:solidFill>
                  <a:srgbClr val="000000"/>
                </a:solidFill>
                <a:latin typeface="Arial Rounded MT Bold"/>
                <a:cs typeface="Arial Rounded MT Bold"/>
              </a:rPr>
              <a:t> </a:t>
            </a:r>
            <a:r>
              <a:rPr lang="en-US" sz="2000" dirty="0" smtClean="0">
                <a:solidFill>
                  <a:srgbClr val="000000"/>
                </a:solidFill>
                <a:latin typeface="Arial Rounded MT Bold"/>
                <a:cs typeface="Arial Rounded MT Bold"/>
              </a:rPr>
              <a:t>2012</a:t>
            </a:r>
            <a:endParaRPr lang="en-US" sz="2000" dirty="0">
              <a:solidFill>
                <a:srgbClr val="000000"/>
              </a:solidFill>
              <a:latin typeface="Arial Rounded MT Bold"/>
              <a:cs typeface="Arial Rounded MT Bold"/>
            </a:endParaRPr>
          </a:p>
        </p:txBody>
      </p:sp>
      <p:sp>
        <p:nvSpPr>
          <p:cNvPr id="3" name="Rectangle 2"/>
          <p:cNvSpPr/>
          <p:nvPr/>
        </p:nvSpPr>
        <p:spPr>
          <a:xfrm flipV="1">
            <a:off x="4067944" y="6165304"/>
            <a:ext cx="288032" cy="144016"/>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427984" y="6093296"/>
            <a:ext cx="3222231" cy="307777"/>
          </a:xfrm>
          <a:prstGeom prst="rect">
            <a:avLst/>
          </a:prstGeom>
          <a:noFill/>
        </p:spPr>
        <p:txBody>
          <a:bodyPr wrap="none" rtlCol="0">
            <a:spAutoFit/>
          </a:bodyPr>
          <a:lstStyle/>
          <a:p>
            <a:r>
              <a:rPr lang="en-US" sz="1400" dirty="0" err="1" smtClean="0">
                <a:solidFill>
                  <a:schemeClr val="accent2"/>
                </a:solidFill>
                <a:latin typeface="Arial Rounded MT Bold"/>
                <a:cs typeface="Arial Rounded MT Bold"/>
              </a:rPr>
              <a:t>Estados</a:t>
            </a:r>
            <a:r>
              <a:rPr lang="en-US" sz="1400" dirty="0" smtClean="0">
                <a:solidFill>
                  <a:schemeClr val="accent2"/>
                </a:solidFill>
                <a:latin typeface="Arial Rounded MT Bold"/>
                <a:cs typeface="Arial Rounded MT Bold"/>
              </a:rPr>
              <a:t> con </a:t>
            </a:r>
            <a:r>
              <a:rPr lang="en-US" sz="1400" dirty="0" err="1" smtClean="0">
                <a:solidFill>
                  <a:schemeClr val="accent2"/>
                </a:solidFill>
                <a:latin typeface="Arial Rounded MT Bold"/>
                <a:cs typeface="Arial Rounded MT Bold"/>
              </a:rPr>
              <a:t>solicitud</a:t>
            </a:r>
            <a:r>
              <a:rPr lang="en-US" sz="1400" dirty="0" smtClean="0">
                <a:solidFill>
                  <a:schemeClr val="accent2"/>
                </a:solidFill>
                <a:latin typeface="Arial Rounded MT Bold"/>
                <a:cs typeface="Arial Rounded MT Bold"/>
              </a:rPr>
              <a:t> de </a:t>
            </a:r>
            <a:r>
              <a:rPr lang="en-US" sz="1400" dirty="0" err="1" smtClean="0">
                <a:solidFill>
                  <a:schemeClr val="accent2"/>
                </a:solidFill>
                <a:latin typeface="Arial Rounded MT Bold"/>
                <a:cs typeface="Arial Rounded MT Bold"/>
              </a:rPr>
              <a:t>proyectos</a:t>
            </a:r>
            <a:endParaRPr lang="en-US" sz="1400" dirty="0">
              <a:solidFill>
                <a:schemeClr val="accent2"/>
              </a:solidFill>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83768" y="313492"/>
            <a:ext cx="4320480" cy="523220"/>
          </a:xfrm>
          <a:prstGeom prst="rect">
            <a:avLst/>
          </a:prstGeom>
          <a:noFill/>
          <a:ln w="9525">
            <a:noFill/>
            <a:miter lim="800000"/>
            <a:headEnd/>
            <a:tailEnd/>
          </a:ln>
        </p:spPr>
        <p:txBody>
          <a:bodyPr wrap="square" anchor="ctr">
            <a:spAutoFit/>
          </a:bodyPr>
          <a:lstStyle/>
          <a:p>
            <a:pPr marL="1701800" indent="-1701800" algn="ctr">
              <a:tabLst>
                <a:tab pos="1701800" algn="l"/>
              </a:tabLst>
            </a:pPr>
            <a:r>
              <a:rPr lang="es-MX" sz="2800" b="1" u="none" dirty="0" smtClean="0">
                <a:latin typeface="Arial Rounded MT Bold"/>
                <a:cs typeface="Arial Rounded MT Bold"/>
              </a:rPr>
              <a:t>INGRESOS </a:t>
            </a:r>
            <a:endParaRPr lang="es-MX" sz="2800" b="1" u="none" dirty="0">
              <a:latin typeface="Arial Rounded MT Bold"/>
              <a:cs typeface="Arial Rounded MT Bold"/>
            </a:endParaRPr>
          </a:p>
        </p:txBody>
      </p:sp>
      <p:graphicFrame>
        <p:nvGraphicFramePr>
          <p:cNvPr id="5" name="1 Gráfico"/>
          <p:cNvGraphicFramePr>
            <a:graphicFrameLocks noGrp="1"/>
          </p:cNvGraphicFramePr>
          <p:nvPr>
            <p:extLst>
              <p:ext uri="{D42A27DB-BD31-4B8C-83A1-F6EECF244321}">
                <p14:modId xmlns="" xmlns:p14="http://schemas.microsoft.com/office/powerpoint/2010/main" val="3605892521"/>
              </p:ext>
            </p:extLst>
          </p:nvPr>
        </p:nvGraphicFramePr>
        <p:xfrm>
          <a:off x="-33337" y="619125"/>
          <a:ext cx="9210675" cy="56197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012160" y="5867980"/>
            <a:ext cx="2857273" cy="369332"/>
          </a:xfrm>
          <a:prstGeom prst="rect">
            <a:avLst/>
          </a:prstGeom>
          <a:noFill/>
        </p:spPr>
        <p:txBody>
          <a:bodyPr wrap="none" rtlCol="0">
            <a:spAutoFit/>
          </a:bodyPr>
          <a:lstStyle/>
          <a:p>
            <a:r>
              <a:rPr lang="en-US" dirty="0" smtClean="0">
                <a:solidFill>
                  <a:srgbClr val="000090"/>
                </a:solidFill>
                <a:latin typeface="Arial Rounded MT Bold"/>
                <a:cs typeface="Arial Rounded MT Bold"/>
              </a:rPr>
              <a:t>47 % de </a:t>
            </a:r>
            <a:r>
              <a:rPr lang="en-US" dirty="0" err="1">
                <a:solidFill>
                  <a:srgbClr val="000090"/>
                </a:solidFill>
                <a:latin typeface="Arial Rounded MT Bold"/>
                <a:cs typeface="Arial Rounded MT Bold"/>
              </a:rPr>
              <a:t>A</a:t>
            </a:r>
            <a:r>
              <a:rPr lang="en-US" dirty="0" err="1" smtClean="0">
                <a:solidFill>
                  <a:srgbClr val="000090"/>
                </a:solidFill>
                <a:latin typeface="Arial Rounded MT Bold"/>
                <a:cs typeface="Arial Rounded MT Bold"/>
              </a:rPr>
              <a:t>utosuficiencia</a:t>
            </a:r>
            <a:r>
              <a:rPr lang="en-US" dirty="0" smtClean="0">
                <a:solidFill>
                  <a:srgbClr val="000090"/>
                </a:solidFill>
                <a:latin typeface="Arial Rounded MT Bold"/>
                <a:cs typeface="Arial Rounded MT Bold"/>
              </a:rPr>
              <a:t> </a:t>
            </a:r>
            <a:endParaRPr lang="en-US" dirty="0">
              <a:solidFill>
                <a:srgbClr val="000090"/>
              </a:solidFill>
              <a:latin typeface="Arial Rounded MT Bold"/>
              <a:cs typeface="Arial Rounded MT Bold"/>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2"/>
          <p:cNvSpPr>
            <a:spLocks noChangeArrowheads="1"/>
          </p:cNvSpPr>
          <p:nvPr/>
        </p:nvSpPr>
        <p:spPr bwMode="auto">
          <a:xfrm>
            <a:off x="1475656" y="3974"/>
            <a:ext cx="6192688" cy="830997"/>
          </a:xfrm>
          <a:prstGeom prst="rect">
            <a:avLst/>
          </a:prstGeom>
          <a:noFill/>
          <a:ln w="9525" algn="ctr">
            <a:noFill/>
            <a:miter lim="800000"/>
            <a:headEnd/>
            <a:tailEnd/>
          </a:ln>
        </p:spPr>
        <p:txBody>
          <a:bodyPr wrap="square" anchor="ctr">
            <a:spAutoFit/>
          </a:bodyPr>
          <a:lstStyle/>
          <a:p>
            <a:pPr algn="ctr"/>
            <a:r>
              <a:rPr lang="es-ES" sz="2400" b="1" u="none" dirty="0" smtClean="0">
                <a:solidFill>
                  <a:srgbClr val="000000"/>
                </a:solidFill>
                <a:latin typeface="Arial Rounded MT Bold"/>
                <a:cs typeface="Arial Rounded MT Bold"/>
              </a:rPr>
              <a:t>INGRESOS DE PROYECTOS POR CONVOCATORIA</a:t>
            </a:r>
            <a:r>
              <a:rPr lang="es-ES" sz="2400" b="1" dirty="0" smtClean="0">
                <a:solidFill>
                  <a:srgbClr val="000099"/>
                </a:solidFill>
                <a:latin typeface="Arial Rounded MT Bold"/>
                <a:cs typeface="Arial Rounded MT Bold"/>
              </a:rPr>
              <a:t> </a:t>
            </a:r>
            <a:endParaRPr lang="es-ES" sz="2400" b="1" u="none" dirty="0">
              <a:solidFill>
                <a:srgbClr val="000099"/>
              </a:solidFill>
              <a:latin typeface="Arial Rounded MT Bold"/>
              <a:cs typeface="Arial Rounded MT Bold"/>
            </a:endParaRPr>
          </a:p>
        </p:txBody>
      </p:sp>
      <p:sp>
        <p:nvSpPr>
          <p:cNvPr id="4" name="3 Rectángulo"/>
          <p:cNvSpPr/>
          <p:nvPr/>
        </p:nvSpPr>
        <p:spPr>
          <a:xfrm>
            <a:off x="0" y="6165304"/>
            <a:ext cx="8964488" cy="369332"/>
          </a:xfrm>
          <a:prstGeom prst="rect">
            <a:avLst/>
          </a:prstGeom>
        </p:spPr>
        <p:txBody>
          <a:bodyPr wrap="square">
            <a:spAutoFit/>
          </a:bodyPr>
          <a:lstStyle/>
          <a:p>
            <a:pPr marL="723900" indent="-723900"/>
            <a:r>
              <a:rPr lang="es-MX" dirty="0" smtClean="0">
                <a:solidFill>
                  <a:schemeClr val="tx1">
                    <a:lumMod val="75000"/>
                    <a:lumOff val="25000"/>
                  </a:schemeClr>
                </a:solidFill>
              </a:rPr>
              <a:t>Nota:  Incluye proyectos de investigación, infraestructura y fortalecimiento  institucional</a:t>
            </a:r>
            <a:endParaRPr lang="es-MX" dirty="0">
              <a:solidFill>
                <a:schemeClr val="tx1">
                  <a:lumMod val="75000"/>
                  <a:lumOff val="25000"/>
                </a:schemeClr>
              </a:solidFill>
            </a:endParaRPr>
          </a:p>
        </p:txBody>
      </p:sp>
      <p:graphicFrame>
        <p:nvGraphicFramePr>
          <p:cNvPr id="5" name="1 Gráfico"/>
          <p:cNvGraphicFramePr>
            <a:graphicFrameLocks noGrp="1"/>
          </p:cNvGraphicFramePr>
          <p:nvPr>
            <p:extLst>
              <p:ext uri="{D42A27DB-BD31-4B8C-83A1-F6EECF244321}">
                <p14:modId xmlns="" xmlns:p14="http://schemas.microsoft.com/office/powerpoint/2010/main" val="1725907516"/>
              </p:ext>
            </p:extLst>
          </p:nvPr>
        </p:nvGraphicFramePr>
        <p:xfrm>
          <a:off x="683568" y="980728"/>
          <a:ext cx="7645921" cy="47525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45544964"/>
              </p:ext>
            </p:extLst>
          </p:nvPr>
        </p:nvGraphicFramePr>
        <p:xfrm>
          <a:off x="875928" y="692695"/>
          <a:ext cx="7512496" cy="5242874"/>
        </p:xfrm>
        <a:graphic>
          <a:graphicData uri="http://schemas.openxmlformats.org/drawingml/2006/table">
            <a:tbl>
              <a:tblPr firstRow="1" bandRow="1">
                <a:tableStyleId>{69012ECD-51FC-41F1-AA8D-1B2483CD663E}</a:tableStyleId>
              </a:tblPr>
              <a:tblGrid>
                <a:gridCol w="7512496"/>
              </a:tblGrid>
              <a:tr h="751611">
                <a:tc>
                  <a:txBody>
                    <a:bodyPr/>
                    <a:lstStyle/>
                    <a:p>
                      <a:pPr algn="ctr"/>
                      <a:r>
                        <a:rPr lang="en-US" dirty="0" err="1" smtClean="0">
                          <a:solidFill>
                            <a:schemeClr val="bg1"/>
                          </a:solidFill>
                          <a:latin typeface="Arial Rounded MT Bold"/>
                          <a:cs typeface="Arial Rounded MT Bold"/>
                        </a:rPr>
                        <a:t>Ejemplo</a:t>
                      </a:r>
                      <a:r>
                        <a:rPr lang="en-US" dirty="0" smtClean="0">
                          <a:solidFill>
                            <a:schemeClr val="bg1"/>
                          </a:solidFill>
                          <a:latin typeface="Arial Rounded MT Bold"/>
                          <a:cs typeface="Arial Rounded MT Bold"/>
                        </a:rPr>
                        <a:t> de </a:t>
                      </a:r>
                      <a:r>
                        <a:rPr lang="en-US" dirty="0" err="1" smtClean="0">
                          <a:solidFill>
                            <a:schemeClr val="bg1"/>
                          </a:solidFill>
                          <a:latin typeface="Arial Rounded MT Bold"/>
                          <a:cs typeface="Arial Rounded MT Bold"/>
                        </a:rPr>
                        <a:t>Proyectos</a:t>
                      </a:r>
                      <a:r>
                        <a:rPr lang="en-US" dirty="0" smtClean="0">
                          <a:solidFill>
                            <a:schemeClr val="bg1"/>
                          </a:solidFill>
                          <a:latin typeface="Arial Rounded MT Bold"/>
                          <a:cs typeface="Arial Rounded MT Bold"/>
                        </a:rPr>
                        <a:t> con </a:t>
                      </a:r>
                      <a:r>
                        <a:rPr lang="en-US" dirty="0" err="1" smtClean="0">
                          <a:solidFill>
                            <a:schemeClr val="bg1"/>
                          </a:solidFill>
                          <a:latin typeface="Arial Rounded MT Bold"/>
                          <a:cs typeface="Arial Rounded MT Bold"/>
                        </a:rPr>
                        <a:t>Colaboración</a:t>
                      </a:r>
                      <a:r>
                        <a:rPr lang="en-US" dirty="0" smtClean="0">
                          <a:solidFill>
                            <a:schemeClr val="bg1"/>
                          </a:solidFill>
                          <a:latin typeface="Arial Rounded MT Bold"/>
                          <a:cs typeface="Arial Rounded MT Bold"/>
                        </a:rPr>
                        <a:t> </a:t>
                      </a:r>
                      <a:r>
                        <a:rPr lang="en-US" dirty="0" err="1" smtClean="0">
                          <a:solidFill>
                            <a:schemeClr val="bg1"/>
                          </a:solidFill>
                          <a:latin typeface="Arial Rounded MT Bold"/>
                          <a:cs typeface="Arial Rounded MT Bold"/>
                        </a:rPr>
                        <a:t>Internacional</a:t>
                      </a:r>
                      <a:endParaRPr lang="en-US" dirty="0" smtClean="0">
                        <a:solidFill>
                          <a:schemeClr val="bg1"/>
                        </a:solidFill>
                        <a:latin typeface="Arial Rounded MT Bold"/>
                        <a:cs typeface="Arial Rounded MT Bold"/>
                      </a:endParaRPr>
                    </a:p>
                    <a:p>
                      <a:pPr algn="ctr"/>
                      <a:r>
                        <a:rPr lang="en-US" dirty="0" err="1" smtClean="0">
                          <a:solidFill>
                            <a:schemeClr val="bg1"/>
                          </a:solidFill>
                          <a:latin typeface="Arial Rounded MT Bold"/>
                          <a:cs typeface="Arial Rounded MT Bold"/>
                        </a:rPr>
                        <a:t>Vigentes</a:t>
                      </a:r>
                      <a:r>
                        <a:rPr lang="en-US" dirty="0" smtClean="0">
                          <a:solidFill>
                            <a:schemeClr val="bg1"/>
                          </a:solidFill>
                          <a:latin typeface="Arial Rounded MT Bold"/>
                          <a:cs typeface="Arial Rounded MT Bold"/>
                        </a:rPr>
                        <a:t>   2011-2012</a:t>
                      </a:r>
                    </a:p>
                  </a:txBody>
                  <a:tcPr>
                    <a:solidFill>
                      <a:srgbClr val="000090">
                        <a:alpha val="76000"/>
                      </a:srgbClr>
                    </a:solidFill>
                  </a:tcPr>
                </a:tc>
              </a:tr>
              <a:tr h="6084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90"/>
                          </a:solidFill>
                          <a:latin typeface="Arial Rounded MT Bold"/>
                          <a:cs typeface="Arial Rounded MT Bold"/>
                        </a:rPr>
                        <a:t>1. </a:t>
                      </a:r>
                      <a:r>
                        <a:rPr lang="en-US" sz="1400" b="1" i="1" u="sng" dirty="0" smtClean="0">
                          <a:solidFill>
                            <a:srgbClr val="0000FF"/>
                          </a:solidFill>
                          <a:latin typeface="Arial Rounded MT Bold"/>
                          <a:cs typeface="Arial Rounded MT Bold"/>
                        </a:rPr>
                        <a:t>Nano-structured </a:t>
                      </a:r>
                      <a:r>
                        <a:rPr lang="en-US" sz="1400" dirty="0" smtClean="0">
                          <a:solidFill>
                            <a:srgbClr val="000090"/>
                          </a:solidFill>
                          <a:latin typeface="Arial Rounded MT Bold"/>
                          <a:cs typeface="Arial Rounded MT Bold"/>
                        </a:rPr>
                        <a:t>copper coatings, based on </a:t>
                      </a:r>
                      <a:r>
                        <a:rPr lang="en-US" sz="1400" dirty="0" err="1" smtClean="0">
                          <a:solidFill>
                            <a:srgbClr val="000090"/>
                          </a:solidFill>
                          <a:latin typeface="Arial Rounded MT Bold"/>
                          <a:cs typeface="Arial Rounded MT Bold"/>
                        </a:rPr>
                        <a:t>vitolane</a:t>
                      </a:r>
                      <a:r>
                        <a:rPr lang="en-US" sz="1400" dirty="0" smtClean="0">
                          <a:solidFill>
                            <a:srgbClr val="000090"/>
                          </a:solidFill>
                          <a:latin typeface="Arial Rounded MT Bold"/>
                          <a:cs typeface="Arial Rounded MT Bold"/>
                        </a:rPr>
                        <a:t> technology, for antimicrobial applications: </a:t>
                      </a:r>
                      <a:r>
                        <a:rPr lang="en-US" sz="1400" i="1" dirty="0" smtClean="0">
                          <a:solidFill>
                            <a:srgbClr val="FF0000"/>
                          </a:solidFill>
                          <a:latin typeface="Arial Rounded MT Bold"/>
                          <a:cs typeface="Arial Rounded MT Bold"/>
                        </a:rPr>
                        <a:t>(</a:t>
                      </a:r>
                      <a:r>
                        <a:rPr lang="en-US" sz="1400" i="1" dirty="0" smtClean="0">
                          <a:solidFill>
                            <a:srgbClr val="FF0000"/>
                          </a:solidFill>
                          <a:latin typeface="Arial Rounded MT Bold"/>
                          <a:ea typeface="Lucida Grande"/>
                          <a:cs typeface="Arial Rounded MT Bold"/>
                        </a:rPr>
                        <a:t>FP7-NMP-EU-México)</a:t>
                      </a:r>
                      <a:endParaRPr lang="en-US" sz="1400" i="1" dirty="0" smtClean="0">
                        <a:solidFill>
                          <a:srgbClr val="FF0000"/>
                        </a:solidFill>
                        <a:latin typeface="Arial Rounded MT Bold"/>
                        <a:cs typeface="Arial Rounded MT Bold"/>
                      </a:endParaRPr>
                    </a:p>
                  </a:txBody>
                  <a:tcPr>
                    <a:solidFill>
                      <a:schemeClr val="accent5">
                        <a:lumMod val="20000"/>
                        <a:lumOff val="80000"/>
                      </a:schemeClr>
                    </a:solidFill>
                  </a:tcPr>
                </a:tc>
              </a:tr>
              <a:tr h="653161">
                <a:tc>
                  <a:txBody>
                    <a:bodyPr/>
                    <a:lstStyle/>
                    <a:p>
                      <a:pPr marL="88900" indent="-88900"/>
                      <a:r>
                        <a:rPr lang="en-US" sz="1400" dirty="0" smtClean="0">
                          <a:solidFill>
                            <a:srgbClr val="000090"/>
                          </a:solidFill>
                          <a:latin typeface="Arial Rounded MT Bold"/>
                          <a:cs typeface="Arial Rounded MT Bold"/>
                        </a:rPr>
                        <a:t>2. Development of new </a:t>
                      </a:r>
                      <a:r>
                        <a:rPr lang="en-US" sz="1400" b="1" i="1" u="sng" dirty="0" err="1" smtClean="0">
                          <a:solidFill>
                            <a:srgbClr val="0000FF"/>
                          </a:solidFill>
                          <a:latin typeface="Arial Rounded MT Bold"/>
                          <a:cs typeface="Arial Rounded MT Bold"/>
                        </a:rPr>
                        <a:t>nanocomposite</a:t>
                      </a:r>
                      <a:r>
                        <a:rPr lang="en-US" sz="1400" b="1" i="1" dirty="0" err="1" smtClean="0">
                          <a:solidFill>
                            <a:srgbClr val="0000FF"/>
                          </a:solidFill>
                          <a:latin typeface="Arial Rounded MT Bold"/>
                          <a:cs typeface="Arial Rounded MT Bold"/>
                        </a:rPr>
                        <a:t>s</a:t>
                      </a:r>
                      <a:r>
                        <a:rPr lang="en-US" sz="1400" u="sng" dirty="0" smtClean="0">
                          <a:solidFill>
                            <a:srgbClr val="000090"/>
                          </a:solidFill>
                          <a:latin typeface="Arial Rounded MT Bold"/>
                          <a:cs typeface="Arial Rounded MT Bold"/>
                        </a:rPr>
                        <a:t> using materials from mining industry:</a:t>
                      </a:r>
                    </a:p>
                    <a:p>
                      <a:pPr marL="88900" indent="-88900"/>
                      <a:r>
                        <a:rPr lang="en-US" sz="1400" i="1" u="sng" dirty="0" smtClean="0">
                          <a:solidFill>
                            <a:srgbClr val="FF0000"/>
                          </a:solidFill>
                          <a:latin typeface="Arial Rounded MT Bold"/>
                          <a:ea typeface="Lucida Grande"/>
                          <a:cs typeface="Arial Rounded MT Bold"/>
                        </a:rPr>
                        <a:t>(FP7-NMP-EU-México)</a:t>
                      </a:r>
                      <a:endParaRPr lang="en-US" sz="1400" i="1" u="sng" dirty="0" smtClean="0">
                        <a:solidFill>
                          <a:srgbClr val="FF0000"/>
                        </a:solidFill>
                        <a:latin typeface="Arial Rounded MT Bold"/>
                        <a:cs typeface="Arial Rounded MT Bold"/>
                      </a:endParaRPr>
                    </a:p>
                  </a:txBody>
                  <a:tcPr>
                    <a:solidFill>
                      <a:schemeClr val="accent5">
                        <a:lumMod val="20000"/>
                        <a:lumOff val="80000"/>
                      </a:schemeClr>
                    </a:solidFill>
                  </a:tcPr>
                </a:tc>
              </a:tr>
              <a:tr h="630966">
                <a:tc>
                  <a:txBody>
                    <a:bodyPr/>
                    <a:lstStyle/>
                    <a:p>
                      <a:pPr marL="88900" indent="-88900"/>
                      <a:r>
                        <a:rPr lang="en-US" sz="1400" dirty="0" smtClean="0">
                          <a:solidFill>
                            <a:srgbClr val="000090"/>
                          </a:solidFill>
                          <a:latin typeface="Arial Rounded MT Bold"/>
                          <a:cs typeface="Arial Rounded MT Bold"/>
                        </a:rPr>
                        <a:t>3. New high-quality mined </a:t>
                      </a:r>
                      <a:r>
                        <a:rPr lang="en-US" sz="1400" b="1" i="1" u="sng" dirty="0" err="1" smtClean="0">
                          <a:solidFill>
                            <a:srgbClr val="0000FF"/>
                          </a:solidFill>
                          <a:latin typeface="Arial Rounded MT Bold"/>
                          <a:cs typeface="Arial Rounded MT Bold"/>
                        </a:rPr>
                        <a:t>nanomaterial</a:t>
                      </a:r>
                      <a:r>
                        <a:rPr lang="en-US" sz="1400" b="1" i="1" dirty="0" err="1" smtClean="0">
                          <a:solidFill>
                            <a:srgbClr val="0000FF"/>
                          </a:solidFill>
                          <a:latin typeface="Arial Rounded MT Bold"/>
                          <a:cs typeface="Arial Rounded MT Bold"/>
                        </a:rPr>
                        <a:t>s</a:t>
                      </a:r>
                      <a:r>
                        <a:rPr lang="en-US" sz="1400" dirty="0" smtClean="0">
                          <a:solidFill>
                            <a:srgbClr val="000090"/>
                          </a:solidFill>
                          <a:latin typeface="Arial Rounded MT Bold"/>
                          <a:cs typeface="Arial Rounded MT Bold"/>
                        </a:rPr>
                        <a:t> mass produced for plastic and wood</a:t>
                      </a:r>
                    </a:p>
                    <a:p>
                      <a:pPr marL="88900" indent="-88900"/>
                      <a:r>
                        <a:rPr lang="en-US" sz="1400" dirty="0" smtClean="0">
                          <a:solidFill>
                            <a:srgbClr val="000090"/>
                          </a:solidFill>
                          <a:latin typeface="Arial Rounded MT Bold"/>
                          <a:cs typeface="Arial Rounded MT Bold"/>
                        </a:rPr>
                        <a:t>plastic </a:t>
                      </a:r>
                      <a:r>
                        <a:rPr lang="en-US" sz="1400" dirty="0" err="1" smtClean="0">
                          <a:solidFill>
                            <a:srgbClr val="000090"/>
                          </a:solidFill>
                          <a:latin typeface="Arial Rounded MT Bold"/>
                          <a:cs typeface="Arial Rounded MT Bold"/>
                        </a:rPr>
                        <a:t>nanocomposites</a:t>
                      </a:r>
                      <a:r>
                        <a:rPr lang="en-US" sz="1400" dirty="0" smtClean="0">
                          <a:solidFill>
                            <a:srgbClr val="000090"/>
                          </a:solidFill>
                          <a:latin typeface="Arial Rounded MT Bold"/>
                          <a:cs typeface="Arial Rounded MT Bold"/>
                        </a:rPr>
                        <a:t>: </a:t>
                      </a:r>
                      <a:r>
                        <a:rPr lang="en-US" sz="1400" i="1" dirty="0" smtClean="0">
                          <a:solidFill>
                            <a:srgbClr val="FF0000"/>
                          </a:solidFill>
                          <a:latin typeface="Arial Rounded MT Bold"/>
                          <a:ea typeface="Lucida Grande"/>
                          <a:cs typeface="Arial Rounded MT Bold"/>
                        </a:rPr>
                        <a:t>(FP7-NMP-EU-México)</a:t>
                      </a:r>
                      <a:endParaRPr lang="en-US" sz="1400" i="1" dirty="0" smtClean="0">
                        <a:solidFill>
                          <a:srgbClr val="FF0000"/>
                        </a:solidFill>
                        <a:latin typeface="Arial Rounded MT Bold"/>
                        <a:cs typeface="Arial Rounded MT Bold"/>
                      </a:endParaRPr>
                    </a:p>
                  </a:txBody>
                  <a:tcPr>
                    <a:solidFill>
                      <a:schemeClr val="accent5">
                        <a:lumMod val="20000"/>
                        <a:lumOff val="80000"/>
                      </a:schemeClr>
                    </a:solidFill>
                  </a:tcPr>
                </a:tc>
              </a:tr>
              <a:tr h="693325">
                <a:tc>
                  <a:txBody>
                    <a:bodyPr/>
                    <a:lstStyle/>
                    <a:p>
                      <a:pPr marL="88900" indent="-88900"/>
                      <a:r>
                        <a:rPr lang="es-MX" sz="1400" dirty="0" smtClean="0">
                          <a:ln/>
                          <a:solidFill>
                            <a:srgbClr val="000090"/>
                          </a:solidFill>
                          <a:latin typeface="Arial Rounded MT Bold"/>
                          <a:cs typeface="Arial Rounded MT Bold"/>
                        </a:rPr>
                        <a:t>4. Modeling and development and of alternate electrodes for flexible</a:t>
                      </a:r>
                    </a:p>
                    <a:p>
                      <a:pPr marL="88900" indent="-88900"/>
                      <a:r>
                        <a:rPr lang="es-MX" sz="1400" dirty="0" smtClean="0">
                          <a:ln/>
                          <a:solidFill>
                            <a:srgbClr val="000090"/>
                          </a:solidFill>
                          <a:latin typeface="Arial Rounded MT Bold"/>
                          <a:cs typeface="Arial Rounded MT Bold"/>
                        </a:rPr>
                        <a:t>Electronics Applications: </a:t>
                      </a:r>
                      <a:r>
                        <a:rPr lang="es-MX" sz="1400" i="1" dirty="0" smtClean="0">
                          <a:ln/>
                          <a:solidFill>
                            <a:srgbClr val="FF0000"/>
                          </a:solidFill>
                          <a:latin typeface="Arial Rounded MT Bold"/>
                          <a:cs typeface="Arial Rounded MT Bold"/>
                        </a:rPr>
                        <a:t>(Fza Aéra EUA) </a:t>
                      </a:r>
                    </a:p>
                  </a:txBody>
                  <a:tcPr>
                    <a:solidFill>
                      <a:schemeClr val="accent5">
                        <a:lumMod val="20000"/>
                        <a:lumOff val="80000"/>
                      </a:schemeClr>
                    </a:solidFill>
                  </a:tcPr>
                </a:tc>
              </a:tr>
              <a:tr h="5020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n/>
                          <a:solidFill>
                            <a:srgbClr val="000090"/>
                          </a:solidFill>
                          <a:latin typeface="Arial Rounded MT Bold"/>
                          <a:cs typeface="Arial Rounded MT Bold"/>
                        </a:rPr>
                        <a:t>5. Predicting failure initiation in structural adhesive joints: </a:t>
                      </a:r>
                      <a:r>
                        <a:rPr lang="en-US" sz="1400" i="1" dirty="0" smtClean="0">
                          <a:ln/>
                          <a:solidFill>
                            <a:srgbClr val="FF0000"/>
                          </a:solidFill>
                          <a:latin typeface="Arial Rounded MT Bold"/>
                          <a:cs typeface="Arial Rounded MT Bold"/>
                        </a:rPr>
                        <a:t>(</a:t>
                      </a:r>
                      <a:r>
                        <a:rPr lang="en-US" sz="1400" i="1" dirty="0" err="1" smtClean="0">
                          <a:ln/>
                          <a:solidFill>
                            <a:srgbClr val="FF0000"/>
                          </a:solidFill>
                          <a:latin typeface="Arial Rounded MT Bold"/>
                          <a:cs typeface="Arial Rounded MT Bold"/>
                        </a:rPr>
                        <a:t>Fza</a:t>
                      </a:r>
                      <a:r>
                        <a:rPr lang="en-US" sz="1400" i="1" dirty="0" smtClean="0">
                          <a:ln/>
                          <a:solidFill>
                            <a:srgbClr val="FF0000"/>
                          </a:solidFill>
                          <a:latin typeface="Arial Rounded MT Bold"/>
                          <a:cs typeface="Arial Rounded MT Bold"/>
                        </a:rPr>
                        <a:t> </a:t>
                      </a:r>
                      <a:r>
                        <a:rPr lang="en-US" sz="1400" i="1" dirty="0" err="1" smtClean="0">
                          <a:ln/>
                          <a:solidFill>
                            <a:srgbClr val="FF0000"/>
                          </a:solidFill>
                          <a:latin typeface="Arial Rounded MT Bold"/>
                          <a:cs typeface="Arial Rounded MT Bold"/>
                        </a:rPr>
                        <a:t>Aérea</a:t>
                      </a:r>
                      <a:r>
                        <a:rPr lang="en-US" sz="1400" i="1" dirty="0" smtClean="0">
                          <a:ln/>
                          <a:solidFill>
                            <a:srgbClr val="FF0000"/>
                          </a:solidFill>
                          <a:latin typeface="Arial Rounded MT Bold"/>
                          <a:cs typeface="Arial Rounded MT Bold"/>
                        </a:rPr>
                        <a:t> EUA</a:t>
                      </a:r>
                      <a:r>
                        <a:rPr lang="en-US" sz="1800" i="1" dirty="0" smtClean="0">
                          <a:ln/>
                          <a:solidFill>
                            <a:srgbClr val="FF0000"/>
                          </a:solidFill>
                          <a:latin typeface="Arial Rounded MT Bold"/>
                          <a:cs typeface="Arial Rounded MT Bold"/>
                        </a:rPr>
                        <a:t>)</a:t>
                      </a:r>
                      <a:endParaRPr lang="es-MX" sz="1800" i="1" dirty="0" smtClean="0">
                        <a:ln/>
                        <a:solidFill>
                          <a:srgbClr val="FF0000"/>
                        </a:solidFill>
                        <a:latin typeface="Arial Rounded MT Bold"/>
                        <a:cs typeface="Arial Rounded MT Bold"/>
                      </a:endParaRPr>
                    </a:p>
                  </a:txBody>
                  <a:tcPr>
                    <a:solidFill>
                      <a:schemeClr val="accent5">
                        <a:lumMod val="20000"/>
                        <a:lumOff val="80000"/>
                      </a:schemeClr>
                    </a:solidFill>
                  </a:tcPr>
                </a:tc>
              </a:tr>
              <a:tr h="376772">
                <a:tc>
                  <a:txBody>
                    <a:bodyPr/>
                    <a:lstStyle/>
                    <a:p>
                      <a:pPr marL="88900" indent="-88900"/>
                      <a:r>
                        <a:rPr lang="en-US" sz="1400" dirty="0" smtClean="0">
                          <a:solidFill>
                            <a:srgbClr val="000090"/>
                          </a:solidFill>
                          <a:latin typeface="Arial Rounded MT Bold"/>
                          <a:ea typeface="Lucida Grande"/>
                          <a:cs typeface="Arial Rounded MT Bold"/>
                        </a:rPr>
                        <a:t>6. </a:t>
                      </a:r>
                      <a:r>
                        <a:rPr lang="en-US" sz="1400" dirty="0" err="1" smtClean="0">
                          <a:solidFill>
                            <a:srgbClr val="000090"/>
                          </a:solidFill>
                          <a:latin typeface="Arial Rounded MT Bold"/>
                          <a:ea typeface="Lucida Grande"/>
                          <a:cs typeface="Arial Rounded MT Bold"/>
                        </a:rPr>
                        <a:t>Óxidos</a:t>
                      </a:r>
                      <a:r>
                        <a:rPr lang="en-US" sz="1400" dirty="0" smtClean="0">
                          <a:solidFill>
                            <a:srgbClr val="000090"/>
                          </a:solidFill>
                          <a:latin typeface="Arial Rounded MT Bold"/>
                          <a:ea typeface="Lucida Grande"/>
                          <a:cs typeface="Arial Rounded MT Bold"/>
                        </a:rPr>
                        <a:t> </a:t>
                      </a:r>
                      <a:r>
                        <a:rPr lang="en-US" sz="1400" b="1" i="1" u="sng" dirty="0" err="1" smtClean="0">
                          <a:solidFill>
                            <a:srgbClr val="0000FF"/>
                          </a:solidFill>
                          <a:latin typeface="Arial Rounded MT Bold"/>
                          <a:ea typeface="Lucida Grande"/>
                          <a:cs typeface="Arial Rounded MT Bold"/>
                        </a:rPr>
                        <a:t>nanoestructurados</a:t>
                      </a:r>
                      <a:r>
                        <a:rPr lang="en-US" sz="1400" dirty="0" smtClean="0">
                          <a:solidFill>
                            <a:srgbClr val="000090"/>
                          </a:solidFill>
                          <a:latin typeface="Arial Rounded MT Bold"/>
                          <a:ea typeface="Lucida Grande"/>
                          <a:cs typeface="Arial Rounded MT Bold"/>
                        </a:rPr>
                        <a:t> </a:t>
                      </a:r>
                      <a:r>
                        <a:rPr lang="en-US" sz="1400" dirty="0" err="1" smtClean="0">
                          <a:solidFill>
                            <a:srgbClr val="000090"/>
                          </a:solidFill>
                          <a:latin typeface="Arial Rounded MT Bold"/>
                          <a:ea typeface="Lucida Grande"/>
                          <a:cs typeface="Arial Rounded MT Bold"/>
                        </a:rPr>
                        <a:t>para</a:t>
                      </a:r>
                      <a:r>
                        <a:rPr lang="en-US" sz="1400" dirty="0" smtClean="0">
                          <a:solidFill>
                            <a:srgbClr val="000090"/>
                          </a:solidFill>
                          <a:latin typeface="Arial Rounded MT Bold"/>
                          <a:ea typeface="Lucida Grande"/>
                          <a:cs typeface="Arial Rounded MT Bold"/>
                        </a:rPr>
                        <a:t> la </a:t>
                      </a:r>
                      <a:r>
                        <a:rPr lang="en-US" sz="1400" dirty="0" err="1" smtClean="0">
                          <a:solidFill>
                            <a:srgbClr val="000090"/>
                          </a:solidFill>
                          <a:latin typeface="Arial Rounded MT Bold"/>
                          <a:ea typeface="Lucida Grande"/>
                          <a:cs typeface="Arial Rounded MT Bold"/>
                        </a:rPr>
                        <a:t>espintrónica</a:t>
                      </a:r>
                      <a:r>
                        <a:rPr lang="en-US" sz="1400" dirty="0" smtClean="0">
                          <a:solidFill>
                            <a:srgbClr val="000090"/>
                          </a:solidFill>
                          <a:latin typeface="Arial Rounded MT Bold"/>
                          <a:ea typeface="Lucida Grande"/>
                          <a:cs typeface="Arial Rounded MT Bold"/>
                        </a:rPr>
                        <a:t>:</a:t>
                      </a:r>
                      <a:r>
                        <a:rPr lang="en-US" sz="1400" dirty="0" smtClean="0">
                          <a:solidFill>
                            <a:srgbClr val="FF0000"/>
                          </a:solidFill>
                          <a:latin typeface="Arial Rounded MT Bold"/>
                          <a:ea typeface="Lucida Grande"/>
                          <a:cs typeface="Arial Rounded MT Bold"/>
                        </a:rPr>
                        <a:t> (</a:t>
                      </a:r>
                      <a:r>
                        <a:rPr lang="es-MX" sz="1400" dirty="0" smtClean="0">
                          <a:ln/>
                          <a:solidFill>
                            <a:srgbClr val="FF0000"/>
                          </a:solidFill>
                          <a:latin typeface="Arial Rounded MT Bold"/>
                          <a:cs typeface="Arial Rounded MT Bold"/>
                        </a:rPr>
                        <a:t>FONCICYT, México-UE)</a:t>
                      </a:r>
                    </a:p>
                  </a:txBody>
                  <a:tcPr>
                    <a:solidFill>
                      <a:schemeClr val="accent5">
                        <a:lumMod val="20000"/>
                        <a:lumOff val="80000"/>
                      </a:schemeClr>
                    </a:solidFill>
                  </a:tcPr>
                </a:tc>
              </a:tr>
              <a:tr h="4181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400" dirty="0" smtClean="0">
                          <a:ln/>
                          <a:solidFill>
                            <a:srgbClr val="000090"/>
                          </a:solidFill>
                          <a:latin typeface="Arial Rounded MT Bold"/>
                          <a:cs typeface="Arial Rounded MT Bold"/>
                        </a:rPr>
                        <a:t>7. NADCAP:</a:t>
                      </a:r>
                      <a:r>
                        <a:rPr lang="es-MX" sz="1400" baseline="0" dirty="0" smtClean="0">
                          <a:ln/>
                          <a:solidFill>
                            <a:srgbClr val="000090"/>
                          </a:solidFill>
                          <a:latin typeface="Arial Rounded MT Bold"/>
                          <a:cs typeface="Arial Rounded MT Bold"/>
                        </a:rPr>
                        <a:t> </a:t>
                      </a:r>
                      <a:r>
                        <a:rPr lang="es-MX" sz="1400" dirty="0" smtClean="0">
                          <a:solidFill>
                            <a:srgbClr val="FF0000"/>
                          </a:solidFill>
                          <a:latin typeface="Arial Rounded MT Bold"/>
                          <a:cs typeface="Arial Rounded MT Bold"/>
                        </a:rPr>
                        <a:t>Programa de Competitividad e Innovación UE – </a:t>
                      </a:r>
                      <a:r>
                        <a:rPr lang="es-MX" sz="1400" kern="1200" dirty="0" smtClean="0">
                          <a:ln/>
                          <a:solidFill>
                            <a:srgbClr val="FF0000"/>
                          </a:solidFill>
                          <a:latin typeface="Arial Rounded MT Bold"/>
                          <a:ea typeface="+mn-ea"/>
                          <a:cs typeface="Arial Rounded MT Bold"/>
                        </a:rPr>
                        <a:t>México</a:t>
                      </a:r>
                      <a:endParaRPr lang="es-MX" sz="1400" dirty="0" smtClean="0">
                        <a:ln/>
                        <a:solidFill>
                          <a:srgbClr val="FF0000"/>
                        </a:solidFill>
                        <a:latin typeface="Arial Rounded MT Bold"/>
                        <a:cs typeface="Arial Rounded MT Bold"/>
                      </a:endParaRPr>
                    </a:p>
                  </a:txBody>
                  <a:tcPr>
                    <a:solidFill>
                      <a:schemeClr val="accent5">
                        <a:lumMod val="20000"/>
                        <a:lumOff val="80000"/>
                      </a:schemeClr>
                    </a:solidFill>
                  </a:tcPr>
                </a:tc>
              </a:tr>
              <a:tr h="608447">
                <a:tc>
                  <a:txBody>
                    <a:bodyPr/>
                    <a:lstStyle/>
                    <a:p>
                      <a:pPr marL="88900" indent="-88900"/>
                      <a:r>
                        <a:rPr lang="es-MX" sz="1400" dirty="0" smtClean="0">
                          <a:solidFill>
                            <a:srgbClr val="000090"/>
                          </a:solidFill>
                          <a:latin typeface="Arial Rounded MT Bold"/>
                          <a:cs typeface="Arial Rounded MT Bold"/>
                        </a:rPr>
                        <a:t>8. Desarrollo de nuevos sistemas </a:t>
                      </a:r>
                      <a:r>
                        <a:rPr lang="es-MX" sz="1400" b="1" i="1" u="sng" dirty="0" smtClean="0">
                          <a:solidFill>
                            <a:srgbClr val="0000FF"/>
                          </a:solidFill>
                          <a:latin typeface="Arial Rounded MT Bold"/>
                          <a:cs typeface="Arial Rounded MT Bold"/>
                        </a:rPr>
                        <a:t>nanoestructurados</a:t>
                      </a:r>
                      <a:r>
                        <a:rPr lang="es-MX" sz="1400" dirty="0" smtClean="0">
                          <a:solidFill>
                            <a:srgbClr val="000090"/>
                          </a:solidFill>
                          <a:latin typeface="Arial Rounded MT Bold"/>
                          <a:cs typeface="Arial Rounded MT Bold"/>
                        </a:rPr>
                        <a:t> para</a:t>
                      </a:r>
                    </a:p>
                    <a:p>
                      <a:pPr marL="88900" indent="-88900"/>
                      <a:r>
                        <a:rPr lang="es-MX" sz="1400" dirty="0" smtClean="0">
                          <a:solidFill>
                            <a:srgbClr val="000090"/>
                          </a:solidFill>
                          <a:latin typeface="Arial Rounded MT Bold"/>
                          <a:cs typeface="Arial Rounded MT Bold"/>
                        </a:rPr>
                        <a:t>aplicacion en medicina y control ambiental: </a:t>
                      </a:r>
                      <a:r>
                        <a:rPr lang="es-MX" sz="1400" dirty="0" smtClean="0">
                          <a:solidFill>
                            <a:srgbClr val="FF0000"/>
                          </a:solidFill>
                          <a:latin typeface="Arial Rounded MT Bold"/>
                          <a:cs typeface="Arial Rounded MT Bold"/>
                        </a:rPr>
                        <a:t>CONACyT/México-MCT/Brasil</a:t>
                      </a:r>
                    </a:p>
                  </a:txBody>
                  <a:tcPr>
                    <a:solidFill>
                      <a:schemeClr val="accent5">
                        <a:lumMod val="20000"/>
                        <a:lumOff val="80000"/>
                      </a:schemeClr>
                    </a:solidFill>
                  </a:tcPr>
                </a:tc>
              </a:tr>
            </a:tbl>
          </a:graphicData>
        </a:graphic>
      </p:graphicFrame>
      <p:sp>
        <p:nvSpPr>
          <p:cNvPr id="3" name="Rectangle 2"/>
          <p:cNvSpPr/>
          <p:nvPr/>
        </p:nvSpPr>
        <p:spPr>
          <a:xfrm>
            <a:off x="2286000" y="6095037"/>
            <a:ext cx="4806280" cy="338554"/>
          </a:xfrm>
          <a:prstGeom prst="rect">
            <a:avLst/>
          </a:prstGeom>
        </p:spPr>
        <p:txBody>
          <a:bodyPr wrap="square">
            <a:spAutoFit/>
          </a:bodyPr>
          <a:lstStyle/>
          <a:p>
            <a:pPr marL="88900" indent="-88900"/>
            <a:r>
              <a:rPr lang="es-ES" sz="1600" b="1" dirty="0">
                <a:solidFill>
                  <a:srgbClr val="000090"/>
                </a:solidFill>
                <a:latin typeface="Arial Rounded MT Bold"/>
                <a:cs typeface="Arial Rounded MT Bold"/>
              </a:rPr>
              <a:t>INGRESO TOTAL AL CIMAV: $ 31, 450, 000.00</a:t>
            </a:r>
          </a:p>
        </p:txBody>
      </p:sp>
    </p:spTree>
    <p:extLst>
      <p:ext uri="{BB962C8B-B14F-4D97-AF65-F5344CB8AC3E}">
        <p14:creationId xmlns="" xmlns:p14="http://schemas.microsoft.com/office/powerpoint/2010/main" val="379138225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89"/>
          <p:cNvSpPr>
            <a:spLocks noChangeArrowheads="1"/>
          </p:cNvSpPr>
          <p:nvPr/>
        </p:nvSpPr>
        <p:spPr bwMode="auto">
          <a:xfrm>
            <a:off x="395536" y="3429000"/>
            <a:ext cx="7272808" cy="365125"/>
          </a:xfrm>
          <a:prstGeom prst="rect">
            <a:avLst/>
          </a:prstGeom>
          <a:noFill/>
          <a:ln w="9525" algn="ctr">
            <a:noFill/>
            <a:miter lim="800000"/>
            <a:headEnd/>
            <a:tailEnd/>
          </a:ln>
        </p:spPr>
        <p:txBody>
          <a:bodyPr/>
          <a:lstStyle/>
          <a:p>
            <a:pPr algn="l"/>
            <a:r>
              <a:rPr lang="es-MX" sz="2000" b="1" u="none" dirty="0">
                <a:solidFill>
                  <a:srgbClr val="000099"/>
                </a:solidFill>
                <a:latin typeface="Arial Rounded MT Bold"/>
                <a:cs typeface="Arial Rounded MT Bold"/>
              </a:rPr>
              <a:t>En </a:t>
            </a:r>
            <a:r>
              <a:rPr lang="es-MX" sz="2000" b="1" u="none" dirty="0" smtClean="0">
                <a:solidFill>
                  <a:srgbClr val="000099"/>
                </a:solidFill>
                <a:latin typeface="Arial Rounded MT Bold"/>
                <a:cs typeface="Arial Rounded MT Bold"/>
              </a:rPr>
              <a:t>2011 se recibieron </a:t>
            </a:r>
            <a:r>
              <a:rPr lang="es-MX" sz="2000" b="1" u="none" dirty="0">
                <a:solidFill>
                  <a:srgbClr val="000099"/>
                </a:solidFill>
                <a:latin typeface="Arial Rounded MT Bold"/>
                <a:cs typeface="Arial Rounded MT Bold"/>
              </a:rPr>
              <a:t>5 títulos de patente mexicana</a:t>
            </a:r>
            <a:r>
              <a:rPr lang="es-MX" sz="1400" b="1" u="none" dirty="0">
                <a:solidFill>
                  <a:srgbClr val="000099"/>
                </a:solidFill>
              </a:rPr>
              <a:t>:</a:t>
            </a:r>
            <a:r>
              <a:rPr lang="en-US" sz="1400" b="1" u="none" dirty="0">
                <a:solidFill>
                  <a:srgbClr val="000099"/>
                </a:solidFill>
              </a:rPr>
              <a:t> </a:t>
            </a:r>
          </a:p>
        </p:txBody>
      </p:sp>
      <p:graphicFrame>
        <p:nvGraphicFramePr>
          <p:cNvPr id="7" name="6 Tabla"/>
          <p:cNvGraphicFramePr>
            <a:graphicFrameLocks noGrp="1"/>
          </p:cNvGraphicFramePr>
          <p:nvPr>
            <p:extLst>
              <p:ext uri="{D42A27DB-BD31-4B8C-83A1-F6EECF244321}">
                <p14:modId xmlns="" xmlns:p14="http://schemas.microsoft.com/office/powerpoint/2010/main" val="2126726310"/>
              </p:ext>
            </p:extLst>
          </p:nvPr>
        </p:nvGraphicFramePr>
        <p:xfrm>
          <a:off x="611560" y="3918923"/>
          <a:ext cx="8021955" cy="2495550"/>
        </p:xfrm>
        <a:graphic>
          <a:graphicData uri="http://schemas.openxmlformats.org/drawingml/2006/table">
            <a:tbl>
              <a:tblPr/>
              <a:tblGrid>
                <a:gridCol w="5563032"/>
                <a:gridCol w="2458923"/>
              </a:tblGrid>
              <a:tr h="161925">
                <a:tc>
                  <a:txBody>
                    <a:bodyPr/>
                    <a:lstStyle/>
                    <a:p>
                      <a:pPr algn="ctr">
                        <a:spcAft>
                          <a:spcPts val="0"/>
                        </a:spcAft>
                      </a:pPr>
                      <a:r>
                        <a:rPr lang="es-MX" sz="1600" b="0" dirty="0">
                          <a:solidFill>
                            <a:schemeClr val="bg1"/>
                          </a:solidFill>
                          <a:effectLst/>
                          <a:latin typeface="Arial Rounded MT Bold"/>
                          <a:ea typeface="Times New Roman"/>
                          <a:cs typeface="Arial Rounded MT Bold"/>
                        </a:rPr>
                        <a:t>Título</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tc>
                  <a:txBody>
                    <a:bodyPr/>
                    <a:lstStyle/>
                    <a:p>
                      <a:pPr algn="ctr">
                        <a:spcAft>
                          <a:spcPts val="0"/>
                        </a:spcAft>
                      </a:pPr>
                      <a:r>
                        <a:rPr lang="es-MX" sz="1600" b="0" dirty="0">
                          <a:solidFill>
                            <a:srgbClr val="FFFFFF"/>
                          </a:solidFill>
                          <a:effectLst/>
                          <a:latin typeface="Arial Rounded MT Bold"/>
                          <a:ea typeface="Times New Roman"/>
                          <a:cs typeface="Arial Rounded MT Bold"/>
                        </a:rPr>
                        <a:t>Número de Patente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tr>
              <a:tr h="323850">
                <a:tc>
                  <a:txBody>
                    <a:bodyPr/>
                    <a:lstStyle/>
                    <a:p>
                      <a:pPr algn="l">
                        <a:spcAft>
                          <a:spcPts val="0"/>
                        </a:spcAft>
                      </a:pPr>
                      <a:r>
                        <a:rPr lang="es-MX" sz="1200" b="1" dirty="0" smtClean="0">
                          <a:solidFill>
                            <a:srgbClr val="003399"/>
                          </a:solidFill>
                          <a:latin typeface="Arial Rounded MT Bold"/>
                          <a:ea typeface="Times New Roman"/>
                          <a:cs typeface="Arial Rounded MT Bold"/>
                        </a:rPr>
                        <a:t>Bomba peristáltica portátil</a:t>
                      </a:r>
                      <a:endParaRPr lang="es-MX" sz="1200" b="1" dirty="0">
                        <a:solidFill>
                          <a:srgbClr val="003399"/>
                        </a:solidFill>
                        <a:latin typeface="Arial Rounded MT Bold"/>
                        <a:ea typeface="Times New Roman"/>
                        <a:cs typeface="Arial Rounded MT Bold"/>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dirty="0" smtClean="0">
                          <a:solidFill>
                            <a:srgbClr val="003399"/>
                          </a:solidFill>
                          <a:latin typeface="Arial Rounded MT Bold"/>
                          <a:ea typeface="Times New Roman"/>
                          <a:cs typeface="Arial Rounded MT Bold"/>
                        </a:rPr>
                        <a:t>MX 285,250</a:t>
                      </a:r>
                      <a:endParaRPr lang="es-MX" sz="1200" b="1" dirty="0">
                        <a:solidFill>
                          <a:srgbClr val="003399"/>
                        </a:solidFill>
                        <a:latin typeface="Arial Rounded MT Bold"/>
                        <a:ea typeface="Times New Roman"/>
                        <a:cs typeface="Arial Rounded MT Bold"/>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7700">
                <a:tc>
                  <a:txBody>
                    <a:bodyPr/>
                    <a:lstStyle/>
                    <a:p>
                      <a:pPr algn="l">
                        <a:spcAft>
                          <a:spcPts val="0"/>
                        </a:spcAft>
                      </a:pPr>
                      <a:r>
                        <a:rPr lang="es-MX" sz="1200" b="1" dirty="0" smtClean="0">
                          <a:solidFill>
                            <a:srgbClr val="003399"/>
                          </a:solidFill>
                          <a:latin typeface="Arial Rounded MT Bold"/>
                          <a:ea typeface="Times New Roman"/>
                          <a:cs typeface="Arial Rounded MT Bold"/>
                        </a:rPr>
                        <a:t>Micro - Dispositivo de tensión para la medición de propiedades mecánicas de nano materiales y método de empleo del mismo.</a:t>
                      </a:r>
                      <a:endParaRPr lang="es-MX" sz="1200" b="1" dirty="0">
                        <a:solidFill>
                          <a:srgbClr val="003399"/>
                        </a:solidFill>
                        <a:latin typeface="Arial Rounded MT Bold"/>
                        <a:ea typeface="Times New Roman"/>
                        <a:cs typeface="Arial Rounded MT Bold"/>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dirty="0" smtClean="0">
                          <a:solidFill>
                            <a:srgbClr val="003399"/>
                          </a:solidFill>
                          <a:latin typeface="Arial Rounded MT Bold"/>
                          <a:ea typeface="Times New Roman"/>
                          <a:cs typeface="Arial Rounded MT Bold"/>
                        </a:rPr>
                        <a:t>MX 287,606</a:t>
                      </a:r>
                      <a:endParaRPr lang="es-MX" sz="1200" b="1" dirty="0">
                        <a:solidFill>
                          <a:srgbClr val="003399"/>
                        </a:solidFill>
                        <a:latin typeface="Arial Rounded MT Bold"/>
                        <a:ea typeface="Times New Roman"/>
                        <a:cs typeface="Arial Rounded MT Bold"/>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algn="l">
                        <a:spcAft>
                          <a:spcPts val="0"/>
                        </a:spcAft>
                      </a:pPr>
                      <a:r>
                        <a:rPr lang="es-MX" sz="1200" b="1" dirty="0" smtClean="0">
                          <a:solidFill>
                            <a:srgbClr val="003399"/>
                          </a:solidFill>
                          <a:latin typeface="Arial Rounded MT Bold"/>
                          <a:ea typeface="Times New Roman"/>
                          <a:cs typeface="Arial Rounded MT Bold"/>
                        </a:rPr>
                        <a:t>Dispositivo con micro electrodo para medición de oxígeno en reactor de bio discos.</a:t>
                      </a:r>
                      <a:endParaRPr lang="es-MX" sz="1200" b="1" dirty="0">
                        <a:solidFill>
                          <a:srgbClr val="003399"/>
                        </a:solidFill>
                        <a:latin typeface="Arial Rounded MT Bold"/>
                        <a:ea typeface="Times New Roman"/>
                        <a:cs typeface="Arial Rounded MT Bold"/>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dirty="0" smtClean="0">
                          <a:solidFill>
                            <a:srgbClr val="003399"/>
                          </a:solidFill>
                          <a:latin typeface="Arial Rounded MT Bold"/>
                          <a:ea typeface="Times New Roman"/>
                          <a:cs typeface="Arial Rounded MT Bold"/>
                        </a:rPr>
                        <a:t>MX 287,605</a:t>
                      </a:r>
                      <a:endParaRPr lang="es-MX" sz="1200" b="1" dirty="0">
                        <a:solidFill>
                          <a:srgbClr val="003399"/>
                        </a:solidFill>
                        <a:latin typeface="Arial Rounded MT Bold"/>
                        <a:ea typeface="Times New Roman"/>
                        <a:cs typeface="Arial Rounded MT Bold"/>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algn="l">
                        <a:spcAft>
                          <a:spcPts val="0"/>
                        </a:spcAft>
                      </a:pPr>
                      <a:r>
                        <a:rPr lang="es-MX" sz="1200" b="1" dirty="0" smtClean="0">
                          <a:solidFill>
                            <a:srgbClr val="003399"/>
                          </a:solidFill>
                          <a:latin typeface="Arial Rounded MT Bold"/>
                          <a:ea typeface="Times New Roman"/>
                          <a:cs typeface="Arial Rounded MT Bold"/>
                        </a:rPr>
                        <a:t>Micro-dispositivo de tensión para la medición de propiedades electro-mecánicas de nano probetas, nano varillas y nanotubos y método de empleo del mismo</a:t>
                      </a:r>
                      <a:endParaRPr lang="es-MX" sz="1200" b="1" dirty="0">
                        <a:solidFill>
                          <a:srgbClr val="003399"/>
                        </a:solidFill>
                        <a:latin typeface="Arial Rounded MT Bold"/>
                        <a:ea typeface="Times New Roman"/>
                        <a:cs typeface="Arial Rounded MT Bold"/>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dirty="0" smtClean="0">
                          <a:solidFill>
                            <a:srgbClr val="003399"/>
                          </a:solidFill>
                          <a:latin typeface="Arial Rounded MT Bold"/>
                          <a:ea typeface="Times New Roman"/>
                          <a:cs typeface="Arial Rounded MT Bold"/>
                        </a:rPr>
                        <a:t>MX 289,851</a:t>
                      </a:r>
                      <a:endParaRPr lang="es-MX" sz="1200" b="1" dirty="0">
                        <a:solidFill>
                          <a:srgbClr val="003399"/>
                        </a:solidFill>
                        <a:latin typeface="Arial Rounded MT Bold"/>
                        <a:ea typeface="Times New Roman"/>
                        <a:cs typeface="Arial Rounded MT Bold"/>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23850">
                <a:tc>
                  <a:txBody>
                    <a:bodyPr/>
                    <a:lstStyle/>
                    <a:p>
                      <a:pPr algn="l">
                        <a:spcAft>
                          <a:spcPts val="0"/>
                        </a:spcAft>
                      </a:pPr>
                      <a:r>
                        <a:rPr lang="en-US" sz="1200" b="1" dirty="0" smtClean="0">
                          <a:solidFill>
                            <a:srgbClr val="003399"/>
                          </a:solidFill>
                          <a:latin typeface="Arial Rounded MT Bold"/>
                          <a:ea typeface="Times New Roman"/>
                          <a:cs typeface="Arial Rounded MT Bold"/>
                        </a:rPr>
                        <a:t>Method and apparatus for the continuous production of carbon </a:t>
                      </a:r>
                      <a:r>
                        <a:rPr lang="en-US" sz="1200" b="1" dirty="0" err="1" smtClean="0">
                          <a:solidFill>
                            <a:srgbClr val="003399"/>
                          </a:solidFill>
                          <a:latin typeface="Arial Rounded MT Bold"/>
                          <a:ea typeface="Times New Roman"/>
                          <a:cs typeface="Arial Rounded MT Bold"/>
                        </a:rPr>
                        <a:t>nano</a:t>
                      </a:r>
                      <a:r>
                        <a:rPr lang="en-US" sz="1200" b="1" dirty="0" smtClean="0">
                          <a:solidFill>
                            <a:srgbClr val="003399"/>
                          </a:solidFill>
                          <a:latin typeface="Arial Rounded MT Bold"/>
                          <a:ea typeface="Times New Roman"/>
                          <a:cs typeface="Arial Rounded MT Bold"/>
                        </a:rPr>
                        <a:t> tubes</a:t>
                      </a:r>
                      <a:endParaRPr lang="es-MX" sz="1200" b="1" dirty="0">
                        <a:solidFill>
                          <a:srgbClr val="003399"/>
                        </a:solidFill>
                        <a:latin typeface="Arial Rounded MT Bold"/>
                        <a:ea typeface="Times New Roman"/>
                        <a:cs typeface="Arial Rounded MT Bold"/>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dirty="0">
                          <a:solidFill>
                            <a:srgbClr val="003399"/>
                          </a:solidFill>
                          <a:latin typeface="Arial Rounded MT Bold"/>
                          <a:ea typeface="Times New Roman"/>
                          <a:cs typeface="Arial Rounded MT Bold"/>
                        </a:rPr>
                        <a:t>Aún sin número</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6" name="Rectangle 5"/>
          <p:cNvSpPr>
            <a:spLocks noChangeArrowheads="1"/>
          </p:cNvSpPr>
          <p:nvPr/>
        </p:nvSpPr>
        <p:spPr bwMode="auto">
          <a:xfrm>
            <a:off x="3203848" y="0"/>
            <a:ext cx="2376264" cy="461665"/>
          </a:xfrm>
          <a:prstGeom prst="rect">
            <a:avLst/>
          </a:prstGeom>
          <a:noFill/>
          <a:ln w="9525" algn="ctr">
            <a:noFill/>
            <a:miter lim="800000"/>
            <a:headEnd/>
            <a:tailEnd/>
          </a:ln>
        </p:spPr>
        <p:txBody>
          <a:bodyPr wrap="square">
            <a:spAutoFit/>
          </a:bodyPr>
          <a:lstStyle/>
          <a:p>
            <a:pPr marL="1701800" indent="-1701800" algn="ctr" eaLnBrk="0" hangingPunct="0">
              <a:tabLst>
                <a:tab pos="1701800" algn="l"/>
              </a:tabLst>
              <a:defRPr/>
            </a:pPr>
            <a:r>
              <a:rPr lang="es-ES" sz="2400" b="1" u="none" dirty="0" smtClean="0">
                <a:solidFill>
                  <a:srgbClr val="000000"/>
                </a:solidFill>
                <a:latin typeface="Arial Rounded MT Bold"/>
                <a:cs typeface="Arial Rounded MT Bold"/>
              </a:rPr>
              <a:t>PATENTES</a:t>
            </a:r>
            <a:endParaRPr lang="es-ES" sz="2400" b="1" u="none" dirty="0">
              <a:solidFill>
                <a:srgbClr val="000000"/>
              </a:solidFill>
              <a:latin typeface="Arial Rounded MT Bold"/>
              <a:cs typeface="Arial Rounded MT Bold"/>
            </a:endParaRPr>
          </a:p>
        </p:txBody>
      </p:sp>
      <p:graphicFrame>
        <p:nvGraphicFramePr>
          <p:cNvPr id="8" name="1 Gráfico"/>
          <p:cNvGraphicFramePr>
            <a:graphicFrameLocks noGrp="1"/>
          </p:cNvGraphicFramePr>
          <p:nvPr/>
        </p:nvGraphicFramePr>
        <p:xfrm>
          <a:off x="1907704" y="476672"/>
          <a:ext cx="5083101" cy="385551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 xmlns:p14="http://schemas.microsoft.com/office/powerpoint/2010/main" val="14125621"/>
              </p:ext>
            </p:extLst>
          </p:nvPr>
        </p:nvGraphicFramePr>
        <p:xfrm>
          <a:off x="467544" y="2060848"/>
          <a:ext cx="8424936" cy="3902594"/>
        </p:xfrm>
        <a:graphic>
          <a:graphicData uri="http://schemas.openxmlformats.org/drawingml/2006/table">
            <a:tbl>
              <a:tblPr/>
              <a:tblGrid>
                <a:gridCol w="953766"/>
                <a:gridCol w="6265716"/>
                <a:gridCol w="1205454"/>
              </a:tblGrid>
              <a:tr h="395377">
                <a:tc>
                  <a:txBody>
                    <a:bodyPr/>
                    <a:lstStyle/>
                    <a:p>
                      <a:pPr algn="ctr" rtl="0" fontAlgn="ctr"/>
                      <a:r>
                        <a:rPr lang="es-MX" sz="1600" b="1" i="0" u="none" strike="noStrike" dirty="0">
                          <a:solidFill>
                            <a:srgbClr val="FFFFFF"/>
                          </a:solidFill>
                          <a:effectLst>
                            <a:outerShdw blurRad="50800" dist="38100" algn="tr" rotWithShape="0">
                              <a:prstClr val="black">
                                <a:alpha val="40000"/>
                              </a:prstClr>
                            </a:outerShdw>
                          </a:effectLst>
                          <a:latin typeface="Arial Rounded MT Bold"/>
                          <a:cs typeface="Arial Rounded MT Bold"/>
                        </a:rPr>
                        <a:t>Posición </a:t>
                      </a:r>
                    </a:p>
                  </a:txBody>
                  <a:tcPr marL="7189" marR="7189" marT="71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rtl="0" fontAlgn="ctr"/>
                      <a:r>
                        <a:rPr lang="es-MX" sz="1600" b="1" i="0" u="none" strike="noStrike" dirty="0">
                          <a:solidFill>
                            <a:srgbClr val="FFFFFF"/>
                          </a:solidFill>
                          <a:latin typeface="Arial Rounded MT Bold"/>
                          <a:cs typeface="Arial Rounded MT Bold"/>
                        </a:rPr>
                        <a:t>Institución  </a:t>
                      </a:r>
                    </a:p>
                  </a:txBody>
                  <a:tcPr marL="7189" marR="7189" marT="71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rtl="0" fontAlgn="ctr"/>
                      <a:r>
                        <a:rPr lang="es-MX" sz="1600" b="1" i="0" u="none" strike="noStrike" dirty="0">
                          <a:solidFill>
                            <a:srgbClr val="FFFFFF"/>
                          </a:solidFill>
                          <a:latin typeface="Arial Rounded MT Bold"/>
                          <a:cs typeface="Arial Rounded MT Bold"/>
                        </a:rPr>
                        <a:t>Solicitudes </a:t>
                      </a:r>
                    </a:p>
                  </a:txBody>
                  <a:tcPr marL="7189" marR="7189" marT="71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r>
              <a:tr h="194094">
                <a:tc>
                  <a:txBody>
                    <a:bodyPr/>
                    <a:lstStyle/>
                    <a:p>
                      <a:pPr algn="ctr" rtl="0" fontAlgn="b"/>
                      <a:r>
                        <a:rPr lang="es-MX" sz="1600" b="1" i="0" u="none" strike="noStrike">
                          <a:solidFill>
                            <a:srgbClr val="000099"/>
                          </a:solidFill>
                          <a:latin typeface="Arial Rounded MT Bold"/>
                          <a:cs typeface="Arial Rounded MT Bold"/>
                        </a:rPr>
                        <a:t>1</a:t>
                      </a:r>
                    </a:p>
                  </a:txBody>
                  <a:tcPr marL="7189" marR="7189" marT="71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dirty="0">
                          <a:solidFill>
                            <a:srgbClr val="000099"/>
                          </a:solidFill>
                          <a:latin typeface="Arial Rounded MT Bold"/>
                          <a:cs typeface="Arial Rounded MT Bold"/>
                        </a:rPr>
                        <a:t>Instituto Tecnológico y de Estudios Superiores de Monterrey  </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99"/>
                          </a:solidFill>
                          <a:latin typeface="Arial Rounded MT Bold"/>
                          <a:cs typeface="Arial Rounded MT Bold"/>
                        </a:rPr>
                        <a:t>47</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ctr"/>
                      <a:r>
                        <a:rPr lang="es-MX" sz="1600" b="1" i="0" u="none" strike="noStrike">
                          <a:solidFill>
                            <a:srgbClr val="000099"/>
                          </a:solidFill>
                          <a:latin typeface="Arial Rounded MT Bold"/>
                          <a:cs typeface="Arial Rounded MT Bold"/>
                        </a:rPr>
                        <a:t>2</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it-IT" sz="1600" b="1" i="0" u="none" strike="noStrike" dirty="0">
                          <a:solidFill>
                            <a:srgbClr val="000099"/>
                          </a:solidFill>
                          <a:latin typeface="Arial Rounded MT Bold"/>
                          <a:cs typeface="Arial Rounded MT Bold"/>
                        </a:rPr>
                        <a:t>CINVESTAV del I. P. N. </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99"/>
                          </a:solidFill>
                          <a:latin typeface="Arial Rounded MT Bold"/>
                          <a:cs typeface="Arial Rounded MT Bold"/>
                        </a:rPr>
                        <a:t>39</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b"/>
                      <a:r>
                        <a:rPr lang="es-MX" sz="1600" b="1" i="0" u="none" strike="noStrike">
                          <a:solidFill>
                            <a:srgbClr val="000099"/>
                          </a:solidFill>
                          <a:latin typeface="Arial Rounded MT Bold"/>
                          <a:cs typeface="Arial Rounded MT Bold"/>
                        </a:rPr>
                        <a:t>3</a:t>
                      </a:r>
                    </a:p>
                  </a:txBody>
                  <a:tcPr marL="7189" marR="7189" marT="71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dirty="0">
                          <a:solidFill>
                            <a:srgbClr val="000099"/>
                          </a:solidFill>
                          <a:latin typeface="Arial Rounded MT Bold"/>
                          <a:cs typeface="Arial Rounded MT Bold"/>
                        </a:rPr>
                        <a:t>Universidad Nacional Autónoma de México  </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99"/>
                          </a:solidFill>
                          <a:latin typeface="Arial Rounded MT Bold"/>
                          <a:cs typeface="Arial Rounded MT Bold"/>
                        </a:rPr>
                        <a:t>31</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ctr"/>
                      <a:r>
                        <a:rPr lang="es-MX" sz="1600" b="1" i="0" u="none" strike="noStrike">
                          <a:solidFill>
                            <a:srgbClr val="000099"/>
                          </a:solidFill>
                          <a:latin typeface="Arial Rounded MT Bold"/>
                          <a:cs typeface="Arial Rounded MT Bold"/>
                        </a:rPr>
                        <a:t>4</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a:solidFill>
                            <a:srgbClr val="000099"/>
                          </a:solidFill>
                          <a:latin typeface="Arial Rounded MT Bold"/>
                          <a:cs typeface="Arial Rounded MT Bold"/>
                        </a:rPr>
                        <a:t>Instituto Mexicano del Petróleo  </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99"/>
                          </a:solidFill>
                          <a:latin typeface="Arial Rounded MT Bold"/>
                          <a:cs typeface="Arial Rounded MT Bold"/>
                        </a:rPr>
                        <a:t>14</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b"/>
                      <a:r>
                        <a:rPr lang="es-MX" sz="1600" b="1" i="0" u="none" strike="noStrike">
                          <a:solidFill>
                            <a:srgbClr val="000099"/>
                          </a:solidFill>
                          <a:latin typeface="Arial Rounded MT Bold"/>
                          <a:cs typeface="Arial Rounded MT Bold"/>
                        </a:rPr>
                        <a:t>5</a:t>
                      </a:r>
                    </a:p>
                  </a:txBody>
                  <a:tcPr marL="7189" marR="7189" marT="71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dirty="0">
                          <a:solidFill>
                            <a:srgbClr val="000099"/>
                          </a:solidFill>
                          <a:latin typeface="Arial Rounded MT Bold"/>
                          <a:cs typeface="Arial Rounded MT Bold"/>
                        </a:rPr>
                        <a:t>Instituto Politécnico Nacional  </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99"/>
                          </a:solidFill>
                          <a:latin typeface="Arial Rounded MT Bold"/>
                          <a:cs typeface="Arial Rounded MT Bold"/>
                        </a:rPr>
                        <a:t>13</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ctr"/>
                      <a:r>
                        <a:rPr lang="es-MX" sz="1600" b="1" i="0" u="none" strike="noStrike">
                          <a:solidFill>
                            <a:srgbClr val="000099"/>
                          </a:solidFill>
                          <a:latin typeface="Arial Rounded MT Bold"/>
                          <a:cs typeface="Arial Rounded MT Bold"/>
                        </a:rPr>
                        <a:t>5</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dirty="0">
                          <a:solidFill>
                            <a:srgbClr val="000099"/>
                          </a:solidFill>
                          <a:latin typeface="Arial Rounded MT Bold"/>
                          <a:cs typeface="Arial Rounded MT Bold"/>
                        </a:rPr>
                        <a:t>Universidad Autónoma de Nuevo León</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99"/>
                          </a:solidFill>
                          <a:latin typeface="Arial Rounded MT Bold"/>
                          <a:cs typeface="Arial Rounded MT Bold"/>
                        </a:rPr>
                        <a:t>13</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b"/>
                      <a:r>
                        <a:rPr lang="es-MX" sz="1600" b="1" i="0" u="none" strike="noStrike">
                          <a:solidFill>
                            <a:srgbClr val="000099"/>
                          </a:solidFill>
                          <a:latin typeface="Arial Rounded MT Bold"/>
                          <a:cs typeface="Arial Rounded MT Bold"/>
                        </a:rPr>
                        <a:t>6</a:t>
                      </a:r>
                    </a:p>
                  </a:txBody>
                  <a:tcPr marL="7189" marR="7189" marT="71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a:solidFill>
                            <a:srgbClr val="000099"/>
                          </a:solidFill>
                          <a:latin typeface="Arial Rounded MT Bold"/>
                          <a:cs typeface="Arial Rounded MT Bold"/>
                        </a:rPr>
                        <a:t>Benémerita Universidad Autónoma de Puebla</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99"/>
                          </a:solidFill>
                          <a:latin typeface="Arial Rounded MT Bold"/>
                          <a:cs typeface="Arial Rounded MT Bold"/>
                        </a:rPr>
                        <a:t>11</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ctr"/>
                      <a:r>
                        <a:rPr lang="es-MX" sz="1600" b="1" i="0" u="none" strike="noStrike">
                          <a:solidFill>
                            <a:srgbClr val="C00000"/>
                          </a:solidFill>
                          <a:latin typeface="Arial Rounded MT Bold"/>
                          <a:cs typeface="Arial Rounded MT Bold"/>
                        </a:rPr>
                        <a:t>7</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rtl="0" fontAlgn="ctr"/>
                      <a:r>
                        <a:rPr lang="es-MX" sz="1600" b="1" i="0" u="none" strike="noStrike">
                          <a:solidFill>
                            <a:srgbClr val="C00000"/>
                          </a:solidFill>
                          <a:latin typeface="Arial Rounded MT Bold"/>
                          <a:cs typeface="Arial Rounded MT Bold"/>
                        </a:rPr>
                        <a:t>Centro de Investigación en Materiales Avanzados, S. C  </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rtl="0" fontAlgn="ctr"/>
                      <a:r>
                        <a:rPr lang="es-MX" sz="1600" b="1" i="0" u="none" strike="noStrike">
                          <a:solidFill>
                            <a:srgbClr val="C00000"/>
                          </a:solidFill>
                          <a:latin typeface="Arial Rounded MT Bold"/>
                          <a:cs typeface="Arial Rounded MT Bold"/>
                        </a:rPr>
                        <a:t>10</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194094">
                <a:tc>
                  <a:txBody>
                    <a:bodyPr/>
                    <a:lstStyle/>
                    <a:p>
                      <a:pPr algn="ctr" rtl="0" fontAlgn="ctr"/>
                      <a:r>
                        <a:rPr lang="es-MX" sz="1600" b="1" i="0" u="none" strike="noStrike">
                          <a:solidFill>
                            <a:srgbClr val="000099"/>
                          </a:solidFill>
                          <a:latin typeface="Arial Rounded MT Bold"/>
                          <a:cs typeface="Arial Rounded MT Bold"/>
                        </a:rPr>
                        <a:t>8</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a:solidFill>
                            <a:srgbClr val="000099"/>
                          </a:solidFill>
                          <a:latin typeface="Arial Rounded MT Bold"/>
                          <a:cs typeface="Arial Rounded MT Bold"/>
                        </a:rPr>
                        <a:t>Centro de Investigación en Química Aplicada  </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000099"/>
                          </a:solidFill>
                          <a:latin typeface="Arial Rounded MT Bold"/>
                          <a:cs typeface="Arial Rounded MT Bold"/>
                        </a:rPr>
                        <a:t>9</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b"/>
                      <a:r>
                        <a:rPr lang="es-MX" sz="1600" b="1" i="0" u="none" strike="noStrike">
                          <a:solidFill>
                            <a:srgbClr val="000099"/>
                          </a:solidFill>
                          <a:latin typeface="Arial Rounded MT Bold"/>
                          <a:cs typeface="Arial Rounded MT Bold"/>
                        </a:rPr>
                        <a:t>9</a:t>
                      </a:r>
                    </a:p>
                  </a:txBody>
                  <a:tcPr marL="7189" marR="7189" marT="71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a:solidFill>
                            <a:srgbClr val="000099"/>
                          </a:solidFill>
                          <a:latin typeface="Arial Rounded MT Bold"/>
                          <a:cs typeface="Arial Rounded MT Bold"/>
                        </a:rPr>
                        <a:t>Universidad Autónoma de Baja California</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000099"/>
                          </a:solidFill>
                          <a:latin typeface="Arial Rounded MT Bold"/>
                          <a:cs typeface="Arial Rounded MT Bold"/>
                        </a:rPr>
                        <a:t>8</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ctr"/>
                      <a:r>
                        <a:rPr lang="es-MX" sz="1600" b="1" i="0" u="none" strike="noStrike">
                          <a:solidFill>
                            <a:srgbClr val="000099"/>
                          </a:solidFill>
                          <a:latin typeface="Arial Rounded MT Bold"/>
                          <a:cs typeface="Arial Rounded MT Bold"/>
                        </a:rPr>
                        <a:t>9</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a:solidFill>
                            <a:srgbClr val="000099"/>
                          </a:solidFill>
                          <a:latin typeface="Arial Rounded MT Bold"/>
                          <a:cs typeface="Arial Rounded MT Bold"/>
                        </a:rPr>
                        <a:t>Universidad Autónoma Metropolitana</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000099"/>
                          </a:solidFill>
                          <a:latin typeface="Arial Rounded MT Bold"/>
                          <a:cs typeface="Arial Rounded MT Bold"/>
                        </a:rPr>
                        <a:t>8</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ctr"/>
                      <a:r>
                        <a:rPr lang="es-MX" sz="1600" b="1" i="0" u="none" strike="noStrike">
                          <a:solidFill>
                            <a:srgbClr val="000099"/>
                          </a:solidFill>
                          <a:latin typeface="Arial Rounded MT Bold"/>
                          <a:cs typeface="Arial Rounded MT Bold"/>
                        </a:rPr>
                        <a:t>10</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a:solidFill>
                            <a:srgbClr val="000099"/>
                          </a:solidFill>
                          <a:latin typeface="Arial Rounded MT Bold"/>
                          <a:cs typeface="Arial Rounded MT Bold"/>
                        </a:rPr>
                        <a:t>Universidad de Guanajuato</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000099"/>
                          </a:solidFill>
                          <a:latin typeface="Arial Rounded MT Bold"/>
                          <a:cs typeface="Arial Rounded MT Bold"/>
                        </a:rPr>
                        <a:t>7</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377">
                <a:tc>
                  <a:txBody>
                    <a:bodyPr/>
                    <a:lstStyle/>
                    <a:p>
                      <a:pPr algn="ctr" rtl="0" fontAlgn="ctr"/>
                      <a:r>
                        <a:rPr lang="es-MX" sz="1600" b="1" i="0" u="none" strike="noStrike">
                          <a:solidFill>
                            <a:srgbClr val="000099"/>
                          </a:solidFill>
                          <a:latin typeface="Arial Rounded MT Bold"/>
                          <a:cs typeface="Arial Rounded MT Bold"/>
                        </a:rPr>
                        <a:t>10</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dirty="0">
                          <a:solidFill>
                            <a:srgbClr val="000099"/>
                          </a:solidFill>
                          <a:latin typeface="Arial Rounded MT Bold"/>
                          <a:cs typeface="Arial Rounded MT Bold"/>
                        </a:rPr>
                        <a:t>Centro de Investigación y Asistencia en tecnología y Diseño del Estado de Jalisco, A.C.</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000099"/>
                          </a:solidFill>
                          <a:latin typeface="Arial Rounded MT Bold"/>
                          <a:cs typeface="Arial Rounded MT Bold"/>
                        </a:rPr>
                        <a:t>7</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2 Tabla"/>
          <p:cNvGraphicFramePr>
            <a:graphicFrameLocks noGrp="1"/>
          </p:cNvGraphicFramePr>
          <p:nvPr>
            <p:extLst>
              <p:ext uri="{D42A27DB-BD31-4B8C-83A1-F6EECF244321}">
                <p14:modId xmlns="" xmlns:p14="http://schemas.microsoft.com/office/powerpoint/2010/main" val="1366416148"/>
              </p:ext>
            </p:extLst>
          </p:nvPr>
        </p:nvGraphicFramePr>
        <p:xfrm>
          <a:off x="1475656" y="116632"/>
          <a:ext cx="6840760" cy="375285"/>
        </p:xfrm>
        <a:graphic>
          <a:graphicData uri="http://schemas.openxmlformats.org/drawingml/2006/table">
            <a:tbl>
              <a:tblPr/>
              <a:tblGrid>
                <a:gridCol w="6840760"/>
              </a:tblGrid>
              <a:tr h="276225">
                <a:tc>
                  <a:txBody>
                    <a:bodyPr/>
                    <a:lstStyle/>
                    <a:p>
                      <a:pPr algn="ctr" fontAlgn="ctr"/>
                      <a:r>
                        <a:rPr lang="es-MX" sz="2400" b="1" i="0" u="none" strike="noStrike" dirty="0" smtClean="0">
                          <a:solidFill>
                            <a:srgbClr val="000000"/>
                          </a:solidFill>
                          <a:latin typeface="Arial Rounded MT Bold"/>
                          <a:cs typeface="Arial Rounded MT Bold"/>
                        </a:rPr>
                        <a:t>SOLICITUDES DE PATENTES</a:t>
                      </a:r>
                      <a:r>
                        <a:rPr lang="es-MX" sz="2400" b="1" i="0" u="none" strike="noStrike" baseline="0" dirty="0" smtClean="0">
                          <a:solidFill>
                            <a:srgbClr val="000000"/>
                          </a:solidFill>
                          <a:latin typeface="Arial Rounded MT Bold"/>
                          <a:cs typeface="Arial Rounded MT Bold"/>
                        </a:rPr>
                        <a:t> </a:t>
                      </a:r>
                      <a:r>
                        <a:rPr lang="es-MX" sz="2400" b="1" i="0" u="none" strike="noStrike" dirty="0" smtClean="0">
                          <a:solidFill>
                            <a:srgbClr val="000000"/>
                          </a:solidFill>
                          <a:latin typeface="Arial Rounded MT Bold"/>
                          <a:cs typeface="Arial Rounded MT Bold"/>
                        </a:rPr>
                        <a:t>2011</a:t>
                      </a:r>
                      <a:endParaRPr lang="es-MX" sz="2400" b="1" i="0" u="none" strike="noStrike" dirty="0">
                        <a:solidFill>
                          <a:srgbClr val="000000"/>
                        </a:solidFill>
                        <a:latin typeface="Arial Rounded MT Bold"/>
                        <a:cs typeface="Arial Rounded MT Bold"/>
                      </a:endParaRPr>
                    </a:p>
                  </a:txBody>
                  <a:tcPr marL="9525" marR="9525" marT="9525" marB="0" anchor="ctr">
                    <a:lnL>
                      <a:noFill/>
                    </a:lnL>
                    <a:lnR>
                      <a:noFill/>
                    </a:lnR>
                    <a:lnT>
                      <a:noFill/>
                    </a:lnT>
                    <a:lnB>
                      <a:noFill/>
                    </a:lnB>
                  </a:tcPr>
                </a:tc>
              </a:tr>
            </a:tbl>
          </a:graphicData>
        </a:graphic>
      </p:graphicFrame>
      <p:graphicFrame>
        <p:nvGraphicFramePr>
          <p:cNvPr id="5" name="4 Tabla"/>
          <p:cNvGraphicFramePr>
            <a:graphicFrameLocks noGrp="1"/>
          </p:cNvGraphicFramePr>
          <p:nvPr>
            <p:extLst>
              <p:ext uri="{D42A27DB-BD31-4B8C-83A1-F6EECF244321}">
                <p14:modId xmlns="" xmlns:p14="http://schemas.microsoft.com/office/powerpoint/2010/main" val="2696024607"/>
              </p:ext>
            </p:extLst>
          </p:nvPr>
        </p:nvGraphicFramePr>
        <p:xfrm>
          <a:off x="1475656" y="1628800"/>
          <a:ext cx="6840760" cy="375285"/>
        </p:xfrm>
        <a:graphic>
          <a:graphicData uri="http://schemas.openxmlformats.org/drawingml/2006/table">
            <a:tbl>
              <a:tblPr/>
              <a:tblGrid>
                <a:gridCol w="6840760"/>
              </a:tblGrid>
              <a:tr h="276225">
                <a:tc>
                  <a:txBody>
                    <a:bodyPr/>
                    <a:lstStyle/>
                    <a:p>
                      <a:pPr algn="ctr" fontAlgn="ctr"/>
                      <a:r>
                        <a:rPr lang="es-MX" sz="2400" b="1" i="0" u="none" strike="noStrike" dirty="0" smtClean="0">
                          <a:solidFill>
                            <a:srgbClr val="003399"/>
                          </a:solidFill>
                          <a:latin typeface="Arial Rounded MT Bold"/>
                          <a:cs typeface="Arial Rounded MT Bold"/>
                        </a:rPr>
                        <a:t>Universidades y Centros de Investigación </a:t>
                      </a:r>
                      <a:endParaRPr lang="es-MX" sz="2400" b="1" i="0" u="none" strike="noStrike" dirty="0">
                        <a:solidFill>
                          <a:srgbClr val="003399"/>
                        </a:solidFill>
                        <a:latin typeface="Arial Rounded MT Bold"/>
                        <a:cs typeface="Arial Rounded MT Bold"/>
                      </a:endParaRPr>
                    </a:p>
                  </a:txBody>
                  <a:tcPr marL="9525" marR="9525" marT="9525" marB="0" anchor="ctr">
                    <a:lnL>
                      <a:noFill/>
                    </a:lnL>
                    <a:lnR>
                      <a:noFill/>
                    </a:lnR>
                    <a:lnT>
                      <a:noFill/>
                    </a:lnT>
                    <a:lnB>
                      <a:noFill/>
                    </a:lnB>
                  </a:tcPr>
                </a:tc>
              </a:tr>
            </a:tbl>
          </a:graphicData>
        </a:graphic>
      </p:graphicFrame>
      <p:pic>
        <p:nvPicPr>
          <p:cNvPr id="6" name="Picture 1"/>
          <p:cNvPicPr>
            <a:picLocks noChangeAspect="1" noChangeArrowheads="1"/>
          </p:cNvPicPr>
          <p:nvPr/>
        </p:nvPicPr>
        <p:blipFill>
          <a:blip r:embed="rId2" cstate="screen"/>
          <a:srcRect/>
          <a:stretch>
            <a:fillRect/>
          </a:stretch>
        </p:blipFill>
        <p:spPr bwMode="auto">
          <a:xfrm>
            <a:off x="2339752" y="692696"/>
            <a:ext cx="4752528" cy="792088"/>
          </a:xfrm>
          <a:prstGeom prst="rect">
            <a:avLst/>
          </a:prstGeom>
          <a:noFill/>
          <a:ln w="9525">
            <a:noFill/>
            <a:miter lim="800000"/>
            <a:headEnd/>
            <a:tailEnd/>
          </a:ln>
        </p:spPr>
      </p:pic>
      <p:sp>
        <p:nvSpPr>
          <p:cNvPr id="7" name="6 CuadroTexto"/>
          <p:cNvSpPr txBox="1"/>
          <p:nvPr/>
        </p:nvSpPr>
        <p:spPr>
          <a:xfrm>
            <a:off x="0" y="6453336"/>
            <a:ext cx="2160240" cy="307777"/>
          </a:xfrm>
          <a:prstGeom prst="rect">
            <a:avLst/>
          </a:prstGeom>
          <a:noFill/>
        </p:spPr>
        <p:txBody>
          <a:bodyPr wrap="square" rtlCol="0">
            <a:spAutoFit/>
          </a:bodyPr>
          <a:lstStyle/>
          <a:p>
            <a:r>
              <a:rPr lang="es-MX" sz="1400" dirty="0" smtClean="0"/>
              <a:t>Fuente: IMPI</a:t>
            </a:r>
            <a:endParaRPr lang="es-MX" sz="1400"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916832"/>
            <a:ext cx="8568952" cy="1569660"/>
          </a:xfrm>
          <a:prstGeom prst="rect">
            <a:avLst/>
          </a:prstGeom>
        </p:spPr>
        <p:txBody>
          <a:bodyPr wrap="square">
            <a:spAutoFit/>
          </a:bodyPr>
          <a:lstStyle/>
          <a:p>
            <a:r>
              <a:rPr lang="es-ES_tradnl" sz="3200" b="1" dirty="0" smtClean="0">
                <a:solidFill>
                  <a:srgbClr val="112590"/>
                </a:solidFill>
                <a:effectLst>
                  <a:reflection blurRad="6350" stA="55000" endA="300" endPos="45500" dir="5400000" sy="-100000" algn="bl" rotWithShape="0"/>
                </a:effectLst>
                <a:latin typeface="Arial Rounded MT Bold"/>
                <a:cs typeface="Arial Rounded MT Bold"/>
              </a:rPr>
              <a:t>4. </a:t>
            </a:r>
            <a:r>
              <a:rPr lang="es-ES" sz="3200" b="1" dirty="0" smtClean="0">
                <a:solidFill>
                  <a:srgbClr val="112590"/>
                </a:solidFill>
                <a:effectLst>
                  <a:reflection blurRad="6350" stA="55000" endA="300" endPos="45500" dir="5400000" sy="-100000" algn="bl" rotWithShape="0"/>
                </a:effectLst>
                <a:latin typeface="Arial Rounded MT Bold"/>
                <a:cs typeface="Arial Rounded MT Bold"/>
              </a:rPr>
              <a:t>Reporte Sobre el Cumplimiento de Acuerdos </a:t>
            </a:r>
            <a:endParaRPr lang="es-MX" sz="3200" b="1" dirty="0" smtClean="0">
              <a:solidFill>
                <a:srgbClr val="112590"/>
              </a:solidFill>
              <a:effectLst>
                <a:reflection blurRad="6350" stA="55000" endA="300" endPos="45500" dir="5400000" sy="-100000" algn="bl" rotWithShape="0"/>
              </a:effectLst>
              <a:latin typeface="Arial Rounded MT Bold"/>
              <a:cs typeface="Arial Rounded MT Bold"/>
            </a:endParaRPr>
          </a:p>
          <a:p>
            <a:pPr marL="742950" indent="-742950">
              <a:buClr>
                <a:schemeClr val="accent2"/>
              </a:buClr>
              <a:buSzPts val="2400"/>
            </a:pPr>
            <a:endParaRPr lang="es-ES_tradnl" sz="3200" b="1" dirty="0" smtClean="0">
              <a:solidFill>
                <a:srgbClr val="112590"/>
              </a:solidFill>
              <a:effectLst>
                <a:reflection blurRad="6350" stA="55000" endA="300" endPos="45500" dir="5400000" sy="-100000" algn="bl" rotWithShape="0"/>
              </a:effectLst>
              <a:latin typeface="Arial Rounded MT Bold"/>
              <a:cs typeface="Arial Rounded MT Bold"/>
            </a:endParaRPr>
          </a:p>
        </p:txBody>
      </p:sp>
      <p:sp>
        <p:nvSpPr>
          <p:cNvPr id="4" name="3 Rectángulo"/>
          <p:cNvSpPr/>
          <p:nvPr/>
        </p:nvSpPr>
        <p:spPr>
          <a:xfrm>
            <a:off x="0" y="4653136"/>
            <a:ext cx="9144000" cy="2492990"/>
          </a:xfrm>
          <a:prstGeom prst="rect">
            <a:avLst/>
          </a:prstGeom>
        </p:spPr>
        <p:txBody>
          <a:bodyPr wrap="square">
            <a:spAutoFit/>
          </a:bodyPr>
          <a:lstStyle/>
          <a:p>
            <a:r>
              <a:rPr lang="es-MX" sz="1500" b="1" u="none" dirty="0" smtClean="0">
                <a:solidFill>
                  <a:srgbClr val="C00000"/>
                </a:solidFill>
                <a:latin typeface="Arial" pitchFamily="34" charset="0"/>
                <a:cs typeface="Arial" pitchFamily="34" charset="0"/>
              </a:rPr>
              <a:t>CA-O-II-12-05S</a:t>
            </a:r>
          </a:p>
          <a:p>
            <a:r>
              <a:rPr lang="es-MX" sz="1500" b="1" u="none" dirty="0" smtClean="0">
                <a:latin typeface="Arial" pitchFamily="34" charset="0"/>
                <a:cs typeface="Arial" pitchFamily="34" charset="0"/>
              </a:rPr>
              <a:t>El Órgano de Gobierno  aprobó por unanimidad el reporte sobre el cumplimiento de los acuerdos presentados por el Titular del Centro, considerando que se encuentran atendidos los acuerdos: </a:t>
            </a:r>
            <a:r>
              <a:rPr lang="es-ES_tradnl" sz="1600" b="1" dirty="0" smtClean="0"/>
              <a:t>CA-O-I-12-19S, CA-O-I-12-18S, CA-O-I-11-15S, CA-O-I-11-06R  (puntos 1-3 del Comité Externo de Evaluación y, puntos 2-3 del Consejo de Administración), CA-O-I-12-06S  (puntos 1-3 de los Comisarios Públicos y, puntos 1-4 del Comité Externo de Evaluación) y CA-O-I-12-07S (punto 2); acuerdos en proceso CA-O-I-12-13S, CA-O-I-12-12S, CA-O-II-11-14S, CA-O-I-11-06R  (punto 5 del Comité Externo de Evaluación) y CA-O-I-12-06S  (punto 5 del Comité Externo de Evaluación)</a:t>
            </a:r>
            <a:endParaRPr lang="es-MX" sz="1600" b="1" dirty="0" smtClean="0"/>
          </a:p>
          <a:p>
            <a:endParaRPr lang="es-MX" sz="1600" dirty="0" smtClean="0"/>
          </a:p>
          <a:p>
            <a:endParaRPr lang="es-MX" sz="1500" u="none" dirty="0">
              <a:solidFill>
                <a:schemeClr val="tx2">
                  <a:lumMod val="75000"/>
                </a:schemeClr>
              </a:solidFill>
              <a:latin typeface="Arial" pitchFamily="34" charset="0"/>
              <a:cs typeface="Arial" pitchFamily="34" charset="0"/>
            </a:endParaRPr>
          </a:p>
        </p:txBody>
      </p:sp>
    </p:spTree>
    <p:extLst>
      <p:ext uri="{BB962C8B-B14F-4D97-AF65-F5344CB8AC3E}">
        <p14:creationId xmlns="" xmlns:p14="http://schemas.microsoft.com/office/powerpoint/2010/main" val="27920986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 xmlns:p14="http://schemas.microsoft.com/office/powerpoint/2010/main" val="1664521902"/>
              </p:ext>
            </p:extLst>
          </p:nvPr>
        </p:nvGraphicFramePr>
        <p:xfrm>
          <a:off x="611560" y="2543082"/>
          <a:ext cx="7992889" cy="1750014"/>
        </p:xfrm>
        <a:graphic>
          <a:graphicData uri="http://schemas.openxmlformats.org/drawingml/2006/table">
            <a:tbl>
              <a:tblPr/>
              <a:tblGrid>
                <a:gridCol w="904855"/>
                <a:gridCol w="5944397"/>
                <a:gridCol w="1143637"/>
              </a:tblGrid>
              <a:tr h="201283">
                <a:tc>
                  <a:txBody>
                    <a:bodyPr/>
                    <a:lstStyle/>
                    <a:p>
                      <a:pPr algn="ctr" rtl="0" fontAlgn="ctr"/>
                      <a:r>
                        <a:rPr lang="es-MX" sz="1600" b="1" i="0" u="none" strike="noStrike" dirty="0">
                          <a:solidFill>
                            <a:srgbClr val="FFFFFF"/>
                          </a:solidFill>
                          <a:effectLst>
                            <a:outerShdw blurRad="50800" dist="38100" algn="tr" rotWithShape="0">
                              <a:prstClr val="black">
                                <a:alpha val="40000"/>
                              </a:prstClr>
                            </a:outerShdw>
                          </a:effectLst>
                          <a:latin typeface="Arial Rounded MT Bold"/>
                          <a:cs typeface="Arial Rounded MT Bold"/>
                        </a:rPr>
                        <a:t>Posición </a:t>
                      </a:r>
                    </a:p>
                  </a:txBody>
                  <a:tcPr marL="7189" marR="7189" marT="71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399"/>
                    </a:solidFill>
                  </a:tcPr>
                </a:tc>
                <a:tc>
                  <a:txBody>
                    <a:bodyPr/>
                    <a:lstStyle/>
                    <a:p>
                      <a:pPr algn="ctr" rtl="0" fontAlgn="ctr"/>
                      <a:r>
                        <a:rPr lang="es-MX" sz="1600" b="1" i="0" u="none" strike="noStrike" dirty="0">
                          <a:solidFill>
                            <a:srgbClr val="FFFFFF"/>
                          </a:solidFill>
                          <a:latin typeface="Arial Rounded MT Bold"/>
                          <a:cs typeface="Arial Rounded MT Bold"/>
                        </a:rPr>
                        <a:t>Institución  </a:t>
                      </a:r>
                    </a:p>
                  </a:txBody>
                  <a:tcPr marL="7189" marR="7189" marT="71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399"/>
                    </a:solidFill>
                  </a:tcPr>
                </a:tc>
                <a:tc>
                  <a:txBody>
                    <a:bodyPr/>
                    <a:lstStyle/>
                    <a:p>
                      <a:pPr algn="ctr" rtl="0" fontAlgn="ctr"/>
                      <a:r>
                        <a:rPr lang="es-MX" sz="1600" b="1" i="0" u="none" strike="noStrike">
                          <a:solidFill>
                            <a:srgbClr val="FFFFFF"/>
                          </a:solidFill>
                          <a:latin typeface="Arial Rounded MT Bold"/>
                          <a:cs typeface="Arial Rounded MT Bold"/>
                        </a:rPr>
                        <a:t>Solicitudes </a:t>
                      </a:r>
                    </a:p>
                  </a:txBody>
                  <a:tcPr marL="7189" marR="7189" marT="71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399"/>
                    </a:solidFill>
                  </a:tcPr>
                </a:tc>
              </a:tr>
              <a:tr h="194094">
                <a:tc>
                  <a:txBody>
                    <a:bodyPr/>
                    <a:lstStyle/>
                    <a:p>
                      <a:pPr algn="ctr" rtl="0" fontAlgn="ctr"/>
                      <a:r>
                        <a:rPr lang="es-MX" sz="1600" b="1" i="0" u="none" strike="noStrike" dirty="0">
                          <a:solidFill>
                            <a:srgbClr val="000099"/>
                          </a:solidFill>
                          <a:latin typeface="Arial Rounded MT Bold"/>
                          <a:cs typeface="Arial Rounded MT Bold"/>
                        </a:rPr>
                        <a:t>1</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a:solidFill>
                            <a:srgbClr val="000099"/>
                          </a:solidFill>
                          <a:latin typeface="Arial Rounded MT Bold"/>
                          <a:cs typeface="Arial Rounded MT Bold"/>
                        </a:rPr>
                        <a:t>Centro de Investigación y de Estudios Avanzados del I.P.N.</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99"/>
                          </a:solidFill>
                          <a:latin typeface="Arial Rounded MT Bold"/>
                          <a:cs typeface="Arial Rounded MT Bold"/>
                        </a:rPr>
                        <a:t>39</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b"/>
                      <a:r>
                        <a:rPr lang="es-MX" sz="1600" b="1" i="0" u="none" strike="noStrike">
                          <a:solidFill>
                            <a:srgbClr val="000099"/>
                          </a:solidFill>
                          <a:latin typeface="Arial Rounded MT Bold"/>
                          <a:cs typeface="Arial Rounded MT Bold"/>
                        </a:rPr>
                        <a:t>2</a:t>
                      </a:r>
                    </a:p>
                  </a:txBody>
                  <a:tcPr marL="7189" marR="7189" marT="71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dirty="0">
                          <a:solidFill>
                            <a:srgbClr val="000099"/>
                          </a:solidFill>
                          <a:latin typeface="Arial Rounded MT Bold"/>
                          <a:cs typeface="Arial Rounded MT Bold"/>
                        </a:rPr>
                        <a:t>Instituto Mexicano del Petróleo</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000099"/>
                          </a:solidFill>
                          <a:latin typeface="Arial Rounded MT Bold"/>
                          <a:cs typeface="Arial Rounded MT Bold"/>
                        </a:rPr>
                        <a:t>14</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094">
                <a:tc>
                  <a:txBody>
                    <a:bodyPr/>
                    <a:lstStyle/>
                    <a:p>
                      <a:pPr algn="ctr" rtl="0" fontAlgn="ctr"/>
                      <a:r>
                        <a:rPr lang="es-MX" sz="1600" b="1" i="0" u="none" strike="noStrike">
                          <a:solidFill>
                            <a:srgbClr val="C00000"/>
                          </a:solidFill>
                          <a:latin typeface="Arial Rounded MT Bold"/>
                          <a:cs typeface="Arial Rounded MT Bold"/>
                        </a:rPr>
                        <a:t>3</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MX" sz="1600" b="1" i="0" u="none" strike="noStrike">
                          <a:solidFill>
                            <a:srgbClr val="C00000"/>
                          </a:solidFill>
                          <a:latin typeface="Arial Rounded MT Bold"/>
                          <a:cs typeface="Arial Rounded MT Bold"/>
                        </a:rPr>
                        <a:t>Centro de Investigación en Materiales Avanzados, S.C.</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s-MX" sz="1600" b="1" i="0" u="none" strike="noStrike" dirty="0">
                          <a:solidFill>
                            <a:srgbClr val="C00000"/>
                          </a:solidFill>
                          <a:latin typeface="Arial Rounded MT Bold"/>
                          <a:cs typeface="Arial Rounded MT Bold"/>
                        </a:rPr>
                        <a:t>10</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94094">
                <a:tc>
                  <a:txBody>
                    <a:bodyPr/>
                    <a:lstStyle/>
                    <a:p>
                      <a:pPr algn="ctr" rtl="0" fontAlgn="ctr"/>
                      <a:r>
                        <a:rPr lang="es-MX" sz="1600" b="1" i="0" u="none" strike="noStrike">
                          <a:solidFill>
                            <a:srgbClr val="000099"/>
                          </a:solidFill>
                          <a:latin typeface="Arial Rounded MT Bold"/>
                          <a:cs typeface="Arial Rounded MT Bold"/>
                        </a:rPr>
                        <a:t>4</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dirty="0">
                          <a:solidFill>
                            <a:srgbClr val="000099"/>
                          </a:solidFill>
                          <a:latin typeface="Arial Rounded MT Bold"/>
                          <a:cs typeface="Arial Rounded MT Bold"/>
                        </a:rPr>
                        <a:t>Centro de Investigación en Química Aplicada</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000099"/>
                          </a:solidFill>
                          <a:latin typeface="Arial Rounded MT Bold"/>
                          <a:cs typeface="Arial Rounded MT Bold"/>
                        </a:rPr>
                        <a:t>9</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377">
                <a:tc>
                  <a:txBody>
                    <a:bodyPr/>
                    <a:lstStyle/>
                    <a:p>
                      <a:pPr algn="ctr" rtl="0" fontAlgn="ctr"/>
                      <a:r>
                        <a:rPr lang="es-MX" sz="1600" b="1" i="0" u="none" strike="noStrike">
                          <a:solidFill>
                            <a:srgbClr val="000099"/>
                          </a:solidFill>
                          <a:latin typeface="Arial Rounded MT Bold"/>
                          <a:cs typeface="Arial Rounded MT Bold"/>
                        </a:rPr>
                        <a:t>5</a:t>
                      </a:r>
                    </a:p>
                  </a:txBody>
                  <a:tcPr marL="7189" marR="7189" marT="71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s-MX" sz="1600" b="1" i="0" u="none" strike="noStrike" dirty="0">
                          <a:solidFill>
                            <a:srgbClr val="000099"/>
                          </a:solidFill>
                          <a:latin typeface="Arial Rounded MT Bold"/>
                          <a:cs typeface="Arial Rounded MT Bold"/>
                        </a:rPr>
                        <a:t>Centro de Investigación y Asistencia en tecnología y Diseño del Estado de Jalisco, A.C.</a:t>
                      </a:r>
                    </a:p>
                  </a:txBody>
                  <a:tcPr marL="64698" marR="7189" marT="71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000099"/>
                          </a:solidFill>
                          <a:latin typeface="Arial Rounded MT Bold"/>
                          <a:cs typeface="Arial Rounded MT Bold"/>
                        </a:rPr>
                        <a:t>7</a:t>
                      </a:r>
                    </a:p>
                  </a:txBody>
                  <a:tcPr marL="7189" marR="7189" marT="71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2 Rectángulo"/>
          <p:cNvSpPr/>
          <p:nvPr/>
        </p:nvSpPr>
        <p:spPr>
          <a:xfrm>
            <a:off x="2699792" y="1916832"/>
            <a:ext cx="3959482" cy="461665"/>
          </a:xfrm>
          <a:prstGeom prst="rect">
            <a:avLst/>
          </a:prstGeom>
        </p:spPr>
        <p:txBody>
          <a:bodyPr wrap="none">
            <a:spAutoFit/>
          </a:bodyPr>
          <a:lstStyle/>
          <a:p>
            <a:r>
              <a:rPr lang="es-MX" sz="2400" dirty="0" smtClean="0">
                <a:solidFill>
                  <a:srgbClr val="FF0000"/>
                </a:solidFill>
                <a:latin typeface="Arial Rounded MT Bold"/>
                <a:cs typeface="Arial Rounded MT Bold"/>
              </a:rPr>
              <a:t>Centros de Investigación </a:t>
            </a:r>
            <a:endParaRPr lang="es-MX" sz="2400" dirty="0">
              <a:solidFill>
                <a:srgbClr val="FF0000"/>
              </a:solidFill>
              <a:latin typeface="Arial Rounded MT Bold"/>
              <a:cs typeface="Arial Rounded MT Bold"/>
            </a:endParaRPr>
          </a:p>
        </p:txBody>
      </p:sp>
      <p:graphicFrame>
        <p:nvGraphicFramePr>
          <p:cNvPr id="4" name="3 Tabla"/>
          <p:cNvGraphicFramePr>
            <a:graphicFrameLocks noGrp="1"/>
          </p:cNvGraphicFramePr>
          <p:nvPr>
            <p:extLst>
              <p:ext uri="{D42A27DB-BD31-4B8C-83A1-F6EECF244321}">
                <p14:modId xmlns="" xmlns:p14="http://schemas.microsoft.com/office/powerpoint/2010/main" val="291324944"/>
              </p:ext>
            </p:extLst>
          </p:nvPr>
        </p:nvGraphicFramePr>
        <p:xfrm>
          <a:off x="1475656" y="116632"/>
          <a:ext cx="6840760" cy="375285"/>
        </p:xfrm>
        <a:graphic>
          <a:graphicData uri="http://schemas.openxmlformats.org/drawingml/2006/table">
            <a:tbl>
              <a:tblPr/>
              <a:tblGrid>
                <a:gridCol w="6840760"/>
              </a:tblGrid>
              <a:tr h="276225">
                <a:tc>
                  <a:txBody>
                    <a:bodyPr/>
                    <a:lstStyle/>
                    <a:p>
                      <a:pPr algn="ctr" fontAlgn="ctr"/>
                      <a:r>
                        <a:rPr lang="es-MX" sz="2400" b="1" i="0" u="none" strike="noStrike" dirty="0" smtClean="0">
                          <a:solidFill>
                            <a:srgbClr val="000000"/>
                          </a:solidFill>
                          <a:latin typeface="Arial Rounded MT Bold"/>
                          <a:cs typeface="Arial Rounded MT Bold"/>
                        </a:rPr>
                        <a:t>SOLICITUDES DE PATENTES 2011</a:t>
                      </a:r>
                      <a:endParaRPr lang="es-MX" sz="2400" b="1" i="0" u="none" strike="noStrike" dirty="0">
                        <a:solidFill>
                          <a:srgbClr val="000000"/>
                        </a:solidFill>
                        <a:latin typeface="Arial Rounded MT Bold"/>
                        <a:cs typeface="Arial Rounded MT Bold"/>
                      </a:endParaRPr>
                    </a:p>
                  </a:txBody>
                  <a:tcPr marL="9525" marR="9525" marT="9525" marB="0" anchor="ctr">
                    <a:lnL>
                      <a:noFill/>
                    </a:lnL>
                    <a:lnR>
                      <a:noFill/>
                    </a:lnR>
                    <a:lnT>
                      <a:noFill/>
                    </a:lnT>
                    <a:lnB>
                      <a:noFill/>
                    </a:lnB>
                  </a:tcPr>
                </a:tc>
              </a:tr>
            </a:tbl>
          </a:graphicData>
        </a:graphic>
      </p:graphicFrame>
      <p:pic>
        <p:nvPicPr>
          <p:cNvPr id="5" name="Picture 1"/>
          <p:cNvPicPr>
            <a:picLocks noChangeAspect="1" noChangeArrowheads="1"/>
          </p:cNvPicPr>
          <p:nvPr/>
        </p:nvPicPr>
        <p:blipFill>
          <a:blip r:embed="rId2" cstate="screen"/>
          <a:srcRect/>
          <a:stretch>
            <a:fillRect/>
          </a:stretch>
        </p:blipFill>
        <p:spPr bwMode="auto">
          <a:xfrm>
            <a:off x="2123728" y="908720"/>
            <a:ext cx="4752528" cy="792088"/>
          </a:xfrm>
          <a:prstGeom prst="rect">
            <a:avLst/>
          </a:prstGeom>
          <a:noFill/>
          <a:ln w="9525">
            <a:noFill/>
            <a:miter lim="800000"/>
            <a:headEnd/>
            <a:tailEnd/>
          </a:ln>
        </p:spPr>
      </p:pic>
      <p:sp>
        <p:nvSpPr>
          <p:cNvPr id="6" name="5 CuadroTexto"/>
          <p:cNvSpPr txBox="1"/>
          <p:nvPr/>
        </p:nvSpPr>
        <p:spPr>
          <a:xfrm>
            <a:off x="0" y="6550223"/>
            <a:ext cx="2160240" cy="307777"/>
          </a:xfrm>
          <a:prstGeom prst="rect">
            <a:avLst/>
          </a:prstGeom>
          <a:noFill/>
        </p:spPr>
        <p:txBody>
          <a:bodyPr wrap="square" rtlCol="0">
            <a:spAutoFit/>
          </a:bodyPr>
          <a:lstStyle/>
          <a:p>
            <a:r>
              <a:rPr lang="es-MX" sz="1400" dirty="0" smtClean="0"/>
              <a:t>Fuente: IMPI</a:t>
            </a:r>
            <a:endParaRPr lang="es-MX" sz="1400" dirty="0"/>
          </a:p>
        </p:txBody>
      </p:sp>
    </p:spTree>
    <p:extLst>
      <p:ext uri="{BB962C8B-B14F-4D97-AF65-F5344CB8AC3E}">
        <p14:creationId xmlns="" xmlns:p14="http://schemas.microsoft.com/office/powerpoint/2010/main" val="94585768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 xmlns:p14="http://schemas.microsoft.com/office/powerpoint/2010/main" val="4294339731"/>
              </p:ext>
            </p:extLst>
          </p:nvPr>
        </p:nvGraphicFramePr>
        <p:xfrm>
          <a:off x="1259632" y="188640"/>
          <a:ext cx="7416824" cy="375285"/>
        </p:xfrm>
        <a:graphic>
          <a:graphicData uri="http://schemas.openxmlformats.org/drawingml/2006/table">
            <a:tbl>
              <a:tblPr/>
              <a:tblGrid>
                <a:gridCol w="7416824"/>
              </a:tblGrid>
              <a:tr h="276225">
                <a:tc>
                  <a:txBody>
                    <a:bodyPr/>
                    <a:lstStyle/>
                    <a:p>
                      <a:pPr algn="ctr" fontAlgn="ctr"/>
                      <a:r>
                        <a:rPr lang="es-MX" sz="2400" b="1" i="0" u="none" strike="noStrike" dirty="0" smtClean="0">
                          <a:solidFill>
                            <a:srgbClr val="000000"/>
                          </a:solidFill>
                          <a:latin typeface="Arial Rounded MT Bold"/>
                          <a:cs typeface="Arial Rounded MT Bold"/>
                        </a:rPr>
                        <a:t>SOLICITUDES DE PATENTE 2011</a:t>
                      </a:r>
                      <a:endParaRPr lang="es-MX" sz="2400" b="1" i="0" u="none" strike="noStrike" dirty="0">
                        <a:solidFill>
                          <a:srgbClr val="000000"/>
                        </a:solidFill>
                        <a:latin typeface="Arial Rounded MT Bold"/>
                        <a:cs typeface="Arial Rounded MT Bold"/>
                      </a:endParaRPr>
                    </a:p>
                  </a:txBody>
                  <a:tcPr marL="9525" marR="9525" marT="9525" marB="0" anchor="ctr">
                    <a:lnL>
                      <a:noFill/>
                    </a:lnL>
                    <a:lnR>
                      <a:noFill/>
                    </a:lnR>
                    <a:lnT>
                      <a:noFill/>
                    </a:lnT>
                    <a:lnB>
                      <a:noFill/>
                    </a:lnB>
                  </a:tcPr>
                </a:tc>
              </a:tr>
            </a:tbl>
          </a:graphicData>
        </a:graphic>
      </p:graphicFrame>
      <p:graphicFrame>
        <p:nvGraphicFramePr>
          <p:cNvPr id="5" name="4 Tabla"/>
          <p:cNvGraphicFramePr>
            <a:graphicFrameLocks noGrp="1"/>
          </p:cNvGraphicFramePr>
          <p:nvPr>
            <p:extLst>
              <p:ext uri="{D42A27DB-BD31-4B8C-83A1-F6EECF244321}">
                <p14:modId xmlns="" xmlns:p14="http://schemas.microsoft.com/office/powerpoint/2010/main" val="2787038412"/>
              </p:ext>
            </p:extLst>
          </p:nvPr>
        </p:nvGraphicFramePr>
        <p:xfrm>
          <a:off x="1475656" y="1628800"/>
          <a:ext cx="6840760" cy="375285"/>
        </p:xfrm>
        <a:graphic>
          <a:graphicData uri="http://schemas.openxmlformats.org/drawingml/2006/table">
            <a:tbl>
              <a:tblPr/>
              <a:tblGrid>
                <a:gridCol w="6840760"/>
              </a:tblGrid>
              <a:tr h="276225">
                <a:tc>
                  <a:txBody>
                    <a:bodyPr/>
                    <a:lstStyle/>
                    <a:p>
                      <a:pPr algn="ctr" fontAlgn="ctr"/>
                      <a:r>
                        <a:rPr lang="es-MX" sz="2400" b="1" i="0" u="none" strike="noStrike" dirty="0" smtClean="0">
                          <a:solidFill>
                            <a:srgbClr val="003399"/>
                          </a:solidFill>
                          <a:latin typeface="Arial Rounded MT Bold"/>
                          <a:cs typeface="Arial Rounded MT Bold"/>
                        </a:rPr>
                        <a:t>Universidades y Centros de Investigación </a:t>
                      </a:r>
                      <a:endParaRPr lang="es-MX" sz="2400" b="1" i="0" u="none" strike="noStrike" dirty="0">
                        <a:solidFill>
                          <a:srgbClr val="003399"/>
                        </a:solidFill>
                        <a:latin typeface="Arial Rounded MT Bold"/>
                        <a:cs typeface="Arial Rounded MT Bold"/>
                      </a:endParaRPr>
                    </a:p>
                  </a:txBody>
                  <a:tcPr marL="9525" marR="9525" marT="9525" marB="0" anchor="ctr">
                    <a:lnL>
                      <a:noFill/>
                    </a:lnL>
                    <a:lnR>
                      <a:noFill/>
                    </a:lnR>
                    <a:lnT>
                      <a:noFill/>
                    </a:lnT>
                    <a:lnB>
                      <a:noFill/>
                    </a:lnB>
                  </a:tcPr>
                </a:tc>
              </a:tr>
            </a:tbl>
          </a:graphicData>
        </a:graphic>
      </p:graphicFrame>
      <p:pic>
        <p:nvPicPr>
          <p:cNvPr id="6" name="Picture 1"/>
          <p:cNvPicPr>
            <a:picLocks noChangeAspect="1" noChangeArrowheads="1"/>
          </p:cNvPicPr>
          <p:nvPr/>
        </p:nvPicPr>
        <p:blipFill>
          <a:blip r:embed="rId2" cstate="screen"/>
          <a:srcRect/>
          <a:stretch>
            <a:fillRect/>
          </a:stretch>
        </p:blipFill>
        <p:spPr bwMode="auto">
          <a:xfrm>
            <a:off x="2339752" y="692696"/>
            <a:ext cx="4752528" cy="792088"/>
          </a:xfrm>
          <a:prstGeom prst="rect">
            <a:avLst/>
          </a:prstGeom>
          <a:noFill/>
          <a:ln w="9525">
            <a:noFill/>
            <a:miter lim="800000"/>
            <a:headEnd/>
            <a:tailEnd/>
          </a:ln>
        </p:spPr>
      </p:pic>
      <p:sp>
        <p:nvSpPr>
          <p:cNvPr id="7" name="6 CuadroTexto"/>
          <p:cNvSpPr txBox="1"/>
          <p:nvPr/>
        </p:nvSpPr>
        <p:spPr>
          <a:xfrm>
            <a:off x="0" y="6453336"/>
            <a:ext cx="4499992" cy="307777"/>
          </a:xfrm>
          <a:prstGeom prst="rect">
            <a:avLst/>
          </a:prstGeom>
          <a:noFill/>
        </p:spPr>
        <p:txBody>
          <a:bodyPr wrap="square" rtlCol="0">
            <a:spAutoFit/>
          </a:bodyPr>
          <a:lstStyle/>
          <a:p>
            <a:r>
              <a:rPr lang="es-MX" sz="1400" dirty="0" smtClean="0"/>
              <a:t>* Investigadores según páginas web </a:t>
            </a:r>
            <a:endParaRPr lang="es-MX" sz="1400" dirty="0"/>
          </a:p>
        </p:txBody>
      </p:sp>
      <p:graphicFrame>
        <p:nvGraphicFramePr>
          <p:cNvPr id="8" name="7 Tabla"/>
          <p:cNvGraphicFramePr>
            <a:graphicFrameLocks noGrp="1"/>
          </p:cNvGraphicFramePr>
          <p:nvPr>
            <p:extLst>
              <p:ext uri="{D42A27DB-BD31-4B8C-83A1-F6EECF244321}">
                <p14:modId xmlns="" xmlns:p14="http://schemas.microsoft.com/office/powerpoint/2010/main" val="4084178207"/>
              </p:ext>
            </p:extLst>
          </p:nvPr>
        </p:nvGraphicFramePr>
        <p:xfrm>
          <a:off x="827584" y="2420888"/>
          <a:ext cx="7992888" cy="2957556"/>
        </p:xfrm>
        <a:graphic>
          <a:graphicData uri="http://schemas.openxmlformats.org/drawingml/2006/table">
            <a:tbl>
              <a:tblPr/>
              <a:tblGrid>
                <a:gridCol w="936104"/>
                <a:gridCol w="1656184"/>
                <a:gridCol w="792088"/>
                <a:gridCol w="1584176"/>
                <a:gridCol w="1152128"/>
                <a:gridCol w="1872208"/>
              </a:tblGrid>
              <a:tr h="1008112">
                <a:tc>
                  <a:txBody>
                    <a:bodyPr/>
                    <a:lstStyle/>
                    <a:p>
                      <a:pPr algn="ctr" rtl="0" fontAlgn="ctr"/>
                      <a:r>
                        <a:rPr lang="es-MX" sz="1400" b="1" i="0" u="none" strike="noStrike" dirty="0">
                          <a:solidFill>
                            <a:srgbClr val="FFFFFF"/>
                          </a:solidFill>
                          <a:latin typeface="Arial Rounded MT Bold"/>
                          <a:cs typeface="Arial Rounded MT Bold"/>
                        </a:rPr>
                        <a:t>Posición</a:t>
                      </a:r>
                    </a:p>
                  </a:txBody>
                  <a:tcPr marL="7110" marR="7110" marT="71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rtl="0" fontAlgn="ctr"/>
                      <a:r>
                        <a:rPr lang="es-MX" sz="1400" b="1" i="0" u="none" strike="noStrike" dirty="0">
                          <a:solidFill>
                            <a:srgbClr val="FFFFFF"/>
                          </a:solidFill>
                          <a:latin typeface="Arial Rounded MT Bold"/>
                          <a:cs typeface="Arial Rounded MT Bold"/>
                        </a:rPr>
                        <a:t>Institución </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rtl="0" fontAlgn="ctr"/>
                      <a:r>
                        <a:rPr lang="es-MX" sz="1400" b="1" i="0" u="none" strike="noStrike" dirty="0">
                          <a:solidFill>
                            <a:srgbClr val="FFFFFF"/>
                          </a:solidFill>
                          <a:latin typeface="Arial Rounded MT Bold"/>
                          <a:cs typeface="Arial Rounded MT Bold"/>
                        </a:rPr>
                        <a:t>Solicitudes </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rtl="0" fontAlgn="ctr"/>
                      <a:r>
                        <a:rPr lang="es-MX" sz="1400" b="1" i="0" u="none" strike="noStrike" dirty="0" smtClean="0">
                          <a:solidFill>
                            <a:srgbClr val="FFFFFF"/>
                          </a:solidFill>
                          <a:latin typeface="Arial Rounded MT Bold"/>
                          <a:cs typeface="Arial Rounded MT Bold"/>
                        </a:rPr>
                        <a:t>Investigadores*</a:t>
                      </a:r>
                      <a:endParaRPr lang="es-MX" sz="1400" b="1" i="0" u="none" strike="noStrike" dirty="0">
                        <a:solidFill>
                          <a:srgbClr val="FFFFFF"/>
                        </a:solidFill>
                        <a:latin typeface="Arial Rounded MT Bold"/>
                        <a:cs typeface="Arial Rounded MT Bold"/>
                      </a:endParaRP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rtl="0" fontAlgn="ctr"/>
                      <a:r>
                        <a:rPr lang="es-MX" sz="1400" b="1" i="0" u="none" strike="noStrike" dirty="0">
                          <a:solidFill>
                            <a:srgbClr val="FFFFFF"/>
                          </a:solidFill>
                          <a:latin typeface="Arial Rounded MT Bold"/>
                          <a:cs typeface="Arial Rounded MT Bold"/>
                        </a:rPr>
                        <a:t>Solicitudes Percápita</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rtl="0" fontAlgn="ctr"/>
                      <a:r>
                        <a:rPr lang="es-MX" sz="1400" b="1" i="0" u="none" strike="noStrike" dirty="0">
                          <a:solidFill>
                            <a:srgbClr val="FFFFFF"/>
                          </a:solidFill>
                          <a:latin typeface="Arial Rounded MT Bold"/>
                          <a:cs typeface="Arial Rounded MT Bold"/>
                        </a:rPr>
                        <a:t>Número de Investigadores por Solicitud de Patente </a:t>
                      </a:r>
                    </a:p>
                  </a:txBody>
                  <a:tcPr marL="7110" marR="7110" marT="71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r>
              <a:tr h="429671">
                <a:tc>
                  <a:txBody>
                    <a:bodyPr/>
                    <a:lstStyle/>
                    <a:p>
                      <a:pPr algn="ctr" rtl="0" fontAlgn="ctr"/>
                      <a:r>
                        <a:rPr lang="es-MX" sz="1600" b="1" i="0" u="none" strike="noStrike" dirty="0">
                          <a:solidFill>
                            <a:srgbClr val="000099"/>
                          </a:solidFill>
                          <a:latin typeface="Arial Rounded MT Bold"/>
                          <a:cs typeface="Arial Rounded MT Bold"/>
                        </a:rPr>
                        <a:t>1</a:t>
                      </a:r>
                    </a:p>
                  </a:txBody>
                  <a:tcPr marL="7110" marR="7110" marT="71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a:solidFill>
                            <a:srgbClr val="000099"/>
                          </a:solidFill>
                          <a:latin typeface="Arial Rounded MT Bold"/>
                          <a:cs typeface="Arial Rounded MT Bold"/>
                        </a:rPr>
                        <a:t>ITESM</a:t>
                      </a:r>
                    </a:p>
                  </a:txBody>
                  <a:tcPr marL="7110" marR="7110" marT="7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47</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1,113</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a:solidFill>
                            <a:srgbClr val="000099"/>
                          </a:solidFill>
                          <a:latin typeface="Arial Rounded MT Bold"/>
                          <a:cs typeface="Arial Rounded MT Bold"/>
                        </a:rPr>
                        <a:t>0.04</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24</a:t>
                      </a:r>
                    </a:p>
                  </a:txBody>
                  <a:tcPr marL="7110" marR="7110" marT="71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77388">
                <a:tc>
                  <a:txBody>
                    <a:bodyPr/>
                    <a:lstStyle/>
                    <a:p>
                      <a:pPr algn="ctr" rtl="0" fontAlgn="ctr"/>
                      <a:r>
                        <a:rPr lang="es-MX" sz="1600" b="1" i="0" u="none" strike="noStrike" dirty="0">
                          <a:solidFill>
                            <a:srgbClr val="000099"/>
                          </a:solidFill>
                          <a:latin typeface="Arial Rounded MT Bold"/>
                          <a:cs typeface="Arial Rounded MT Bold"/>
                        </a:rPr>
                        <a:t>2</a:t>
                      </a:r>
                    </a:p>
                  </a:txBody>
                  <a:tcPr marL="7110" marR="7110" marT="71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smtClean="0">
                          <a:solidFill>
                            <a:srgbClr val="000099"/>
                          </a:solidFill>
                          <a:latin typeface="Arial Rounded MT Bold"/>
                          <a:cs typeface="Arial Rounded MT Bold"/>
                        </a:rPr>
                        <a:t>CINVESTAV-IPN</a:t>
                      </a:r>
                      <a:endParaRPr lang="es-MX" sz="1600" b="1" i="0" u="none" strike="noStrike" dirty="0">
                        <a:solidFill>
                          <a:srgbClr val="000099"/>
                        </a:solidFill>
                        <a:latin typeface="Arial Rounded MT Bold"/>
                        <a:cs typeface="Arial Rounded MT Bold"/>
                      </a:endParaRPr>
                    </a:p>
                  </a:txBody>
                  <a:tcPr marL="7110" marR="7110" marT="7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39</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539</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0.07</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14</a:t>
                      </a:r>
                    </a:p>
                  </a:txBody>
                  <a:tcPr marL="7110" marR="7110" marT="71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80795">
                <a:tc>
                  <a:txBody>
                    <a:bodyPr/>
                    <a:lstStyle/>
                    <a:p>
                      <a:pPr algn="ctr" rtl="0" fontAlgn="ctr"/>
                      <a:r>
                        <a:rPr lang="es-MX" sz="1600" b="1" i="0" u="none" strike="noStrike">
                          <a:solidFill>
                            <a:srgbClr val="000099"/>
                          </a:solidFill>
                          <a:latin typeface="Arial Rounded MT Bold"/>
                          <a:cs typeface="Arial Rounded MT Bold"/>
                        </a:rPr>
                        <a:t>3</a:t>
                      </a:r>
                    </a:p>
                  </a:txBody>
                  <a:tcPr marL="7110" marR="7110" marT="71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a:solidFill>
                            <a:srgbClr val="000099"/>
                          </a:solidFill>
                          <a:latin typeface="Arial Rounded MT Bold"/>
                          <a:cs typeface="Arial Rounded MT Bold"/>
                        </a:rPr>
                        <a:t>UNAM</a:t>
                      </a:r>
                    </a:p>
                  </a:txBody>
                  <a:tcPr marL="7110" marR="7110" marT="7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31</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2,360</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0.01</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76</a:t>
                      </a:r>
                    </a:p>
                  </a:txBody>
                  <a:tcPr marL="7110" marR="7110" marT="71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80795">
                <a:tc>
                  <a:txBody>
                    <a:bodyPr/>
                    <a:lstStyle/>
                    <a:p>
                      <a:pPr algn="ctr" rtl="0" fontAlgn="ctr"/>
                      <a:r>
                        <a:rPr lang="es-MX" sz="1600" b="1" i="0" u="none" strike="noStrike">
                          <a:solidFill>
                            <a:srgbClr val="000099"/>
                          </a:solidFill>
                          <a:latin typeface="Arial Rounded MT Bold"/>
                          <a:cs typeface="Arial Rounded MT Bold"/>
                        </a:rPr>
                        <a:t>4</a:t>
                      </a:r>
                    </a:p>
                  </a:txBody>
                  <a:tcPr marL="7110" marR="7110" marT="71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a:solidFill>
                            <a:srgbClr val="000099"/>
                          </a:solidFill>
                          <a:latin typeface="Arial Rounded MT Bold"/>
                          <a:cs typeface="Arial Rounded MT Bold"/>
                        </a:rPr>
                        <a:t>IMP</a:t>
                      </a:r>
                    </a:p>
                  </a:txBody>
                  <a:tcPr marL="7110" marR="7110" marT="7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14</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261</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0.05</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MX" sz="1600" b="1" i="0" u="none" strike="noStrike" dirty="0">
                          <a:solidFill>
                            <a:srgbClr val="000099"/>
                          </a:solidFill>
                          <a:latin typeface="Arial Rounded MT Bold"/>
                          <a:cs typeface="Arial Rounded MT Bold"/>
                        </a:rPr>
                        <a:t>19</a:t>
                      </a:r>
                    </a:p>
                  </a:txBody>
                  <a:tcPr marL="7110" marR="7110" marT="71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80795">
                <a:tc>
                  <a:txBody>
                    <a:bodyPr/>
                    <a:lstStyle/>
                    <a:p>
                      <a:pPr algn="ctr" rtl="0" fontAlgn="ctr"/>
                      <a:r>
                        <a:rPr lang="es-MX" sz="1600" b="1" i="0" u="none" strike="noStrike" dirty="0">
                          <a:solidFill>
                            <a:srgbClr val="000099"/>
                          </a:solidFill>
                          <a:latin typeface="Arial Rounded MT Bold"/>
                          <a:cs typeface="Arial Rounded MT Bold"/>
                        </a:rPr>
                        <a:t>7</a:t>
                      </a:r>
                    </a:p>
                  </a:txBody>
                  <a:tcPr marL="7110" marR="7110" marT="71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es-MX" sz="1600" b="1" i="0" u="none" strike="noStrike" dirty="0">
                          <a:solidFill>
                            <a:srgbClr val="C00000"/>
                          </a:solidFill>
                          <a:latin typeface="Arial Rounded MT Bold"/>
                          <a:cs typeface="Arial Rounded MT Bold"/>
                        </a:rPr>
                        <a:t>CIMAV</a:t>
                      </a:r>
                    </a:p>
                  </a:txBody>
                  <a:tcPr marL="7110" marR="7110" marT="7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s-MX" sz="1600" b="1" i="0" u="none" strike="noStrike" dirty="0">
                          <a:solidFill>
                            <a:srgbClr val="C00000"/>
                          </a:solidFill>
                          <a:latin typeface="Arial Rounded MT Bold"/>
                          <a:cs typeface="Arial Rounded MT Bold"/>
                        </a:rPr>
                        <a:t>10</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s-MX" sz="1600" b="1" i="0" u="none" strike="noStrike" dirty="0">
                          <a:solidFill>
                            <a:srgbClr val="C00000"/>
                          </a:solidFill>
                          <a:latin typeface="Arial Rounded MT Bold"/>
                          <a:cs typeface="Arial Rounded MT Bold"/>
                        </a:rPr>
                        <a:t>52</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s-MX" sz="1600" b="1" i="0" u="none" strike="noStrike" dirty="0">
                          <a:solidFill>
                            <a:srgbClr val="C00000"/>
                          </a:solidFill>
                          <a:latin typeface="Arial Rounded MT Bold"/>
                          <a:cs typeface="Arial Rounded MT Bold"/>
                        </a:rPr>
                        <a:t>0.19</a:t>
                      </a:r>
                    </a:p>
                  </a:txBody>
                  <a:tcPr marL="7110" marR="7110" marT="7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s-MX" sz="1600" b="1" i="0" u="none" strike="noStrike" dirty="0">
                          <a:solidFill>
                            <a:srgbClr val="C00000"/>
                          </a:solidFill>
                          <a:latin typeface="Arial Rounded MT Bold"/>
                          <a:cs typeface="Arial Rounded MT Bold"/>
                        </a:rPr>
                        <a:t>5</a:t>
                      </a:r>
                    </a:p>
                  </a:txBody>
                  <a:tcPr marL="7110" marR="7110" marT="71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nvSpPr>
        <p:spPr>
          <a:xfrm>
            <a:off x="1089885" y="-27384"/>
            <a:ext cx="7637753" cy="757900"/>
          </a:xfrm>
          <a:prstGeom prst="rect">
            <a:avLst/>
          </a:prstGeom>
          <a:noFill/>
        </p:spPr>
        <p:txBody>
          <a:bodyPr wrap="square" rtlCol="0">
            <a:spAutoFit/>
          </a:bodyPr>
          <a:lstStyle/>
          <a:p>
            <a:pPr algn="r">
              <a:lnSpc>
                <a:spcPct val="115000"/>
              </a:lnSpc>
              <a:spcAft>
                <a:spcPts val="0"/>
              </a:spcAft>
            </a:pPr>
            <a:r>
              <a:rPr lang="es-MX" sz="2000" i="1" dirty="0" smtClean="0">
                <a:solidFill>
                  <a:srgbClr val="000000"/>
                </a:solidFill>
                <a:latin typeface="Arial Rounded MT Bold" pitchFamily="34" charset="0"/>
                <a:ea typeface="Times New Roman"/>
                <a:cs typeface="Times New Roman"/>
              </a:rPr>
              <a:t>PATENTES en Nanotecnología del CIMAV</a:t>
            </a:r>
          </a:p>
          <a:p>
            <a:pPr algn="r">
              <a:lnSpc>
                <a:spcPct val="115000"/>
              </a:lnSpc>
              <a:spcAft>
                <a:spcPts val="0"/>
              </a:spcAft>
            </a:pPr>
            <a:r>
              <a:rPr lang="es-MX" i="1" dirty="0" smtClean="0">
                <a:solidFill>
                  <a:srgbClr val="000000"/>
                </a:solidFill>
                <a:latin typeface="Arial Rounded MT Bold" pitchFamily="34" charset="0"/>
                <a:ea typeface="Times New Roman"/>
                <a:cs typeface="Times New Roman"/>
              </a:rPr>
              <a:t>HISTÓRICO</a:t>
            </a:r>
            <a:endParaRPr lang="es-MX" i="1" dirty="0">
              <a:solidFill>
                <a:srgbClr val="000000"/>
              </a:solidFill>
              <a:latin typeface="Arial Rounded MT Bold" pitchFamily="34" charset="0"/>
              <a:ea typeface="Times New Roman"/>
              <a:cs typeface="Times New Roman"/>
            </a:endParaRPr>
          </a:p>
        </p:txBody>
      </p:sp>
      <p:graphicFrame>
        <p:nvGraphicFramePr>
          <p:cNvPr id="5" name="4 Tabla"/>
          <p:cNvGraphicFramePr>
            <a:graphicFrameLocks noGrp="1"/>
          </p:cNvGraphicFramePr>
          <p:nvPr>
            <p:extLst>
              <p:ext uri="{D42A27DB-BD31-4B8C-83A1-F6EECF244321}">
                <p14:modId xmlns="" xmlns:p14="http://schemas.microsoft.com/office/powerpoint/2010/main" val="3680224059"/>
              </p:ext>
            </p:extLst>
          </p:nvPr>
        </p:nvGraphicFramePr>
        <p:xfrm>
          <a:off x="304800" y="766769"/>
          <a:ext cx="8371657" cy="6063996"/>
        </p:xfrm>
        <a:graphic>
          <a:graphicData uri="http://schemas.openxmlformats.org/drawingml/2006/table">
            <a:tbl>
              <a:tblPr/>
              <a:tblGrid>
                <a:gridCol w="6185060"/>
                <a:gridCol w="2186597"/>
              </a:tblGrid>
              <a:tr h="137826">
                <a:tc>
                  <a:txBody>
                    <a:bodyPr/>
                    <a:lstStyle/>
                    <a:p>
                      <a:pPr algn="ctr">
                        <a:lnSpc>
                          <a:spcPct val="115000"/>
                        </a:lnSpc>
                        <a:spcAft>
                          <a:spcPts val="0"/>
                        </a:spcAft>
                      </a:pPr>
                      <a:r>
                        <a:rPr lang="es-MX" sz="1200" b="1" i="1" dirty="0">
                          <a:solidFill>
                            <a:schemeClr val="bg1"/>
                          </a:solidFill>
                          <a:latin typeface="+mj-lt"/>
                          <a:ea typeface="Times New Roman"/>
                          <a:cs typeface="Times New Roman"/>
                        </a:rPr>
                        <a:t>Título</a:t>
                      </a:r>
                      <a:endParaRPr lang="es-MX" sz="1200" dirty="0">
                        <a:solidFill>
                          <a:schemeClr val="bg1"/>
                        </a:solidFill>
                        <a:latin typeface="+mj-lt"/>
                        <a:ea typeface="Times New Roman"/>
                        <a:cs typeface="Times New Roman"/>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MX" sz="1200" b="1" dirty="0">
                          <a:solidFill>
                            <a:schemeClr val="bg1"/>
                          </a:solidFill>
                          <a:latin typeface="+mj-lt"/>
                          <a:ea typeface="Times New Roman"/>
                          <a:cs typeface="Times New Roman"/>
                        </a:rPr>
                        <a:t>Condición actual</a:t>
                      </a:r>
                      <a:endParaRPr lang="es-MX" sz="1200" dirty="0">
                        <a:solidFill>
                          <a:schemeClr val="bg1"/>
                        </a:solidFill>
                        <a:latin typeface="+mj-lt"/>
                        <a:ea typeface="Times New Roman"/>
                        <a:cs typeface="Times New Roman"/>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89500">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1. Materiales </a:t>
                      </a:r>
                      <a:r>
                        <a:rPr lang="es-MX" sz="1000" b="0" dirty="0">
                          <a:solidFill>
                            <a:srgbClr val="000090"/>
                          </a:solidFill>
                          <a:latin typeface="Arial Rounded MT Bold"/>
                          <a:ea typeface="Times New Roman"/>
                          <a:cs typeface="Arial Rounded MT Bold"/>
                        </a:rPr>
                        <a:t>compuestos con base </a:t>
                      </a:r>
                      <a:r>
                        <a:rPr lang="es-MX" sz="1000" b="0" dirty="0">
                          <a:solidFill>
                            <a:srgbClr val="FF0000"/>
                          </a:solidFill>
                          <a:latin typeface="Arial Rounded MT Bold"/>
                          <a:ea typeface="Times New Roman"/>
                          <a:cs typeface="Arial Rounded MT Bold"/>
                        </a:rPr>
                        <a:t>Aluminio-nano tubos </a:t>
                      </a:r>
                      <a:r>
                        <a:rPr lang="es-MX" sz="1000" b="0" dirty="0">
                          <a:solidFill>
                            <a:srgbClr val="000090"/>
                          </a:solidFill>
                          <a:latin typeface="Arial Rounded MT Bold"/>
                          <a:ea typeface="Times New Roman"/>
                          <a:cs typeface="Arial Rounded MT Bold"/>
                        </a:rPr>
                        <a:t>de carbono y su proceso de fabricación</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Patente otorgada en México</a:t>
                      </a:r>
                    </a:p>
                    <a:p>
                      <a:pPr algn="ctr">
                        <a:lnSpc>
                          <a:spcPct val="115000"/>
                        </a:lnSpc>
                        <a:spcAft>
                          <a:spcPts val="0"/>
                        </a:spcAft>
                      </a:pPr>
                      <a:r>
                        <a:rPr lang="es-MX" sz="800" b="0" dirty="0">
                          <a:solidFill>
                            <a:srgbClr val="000090"/>
                          </a:solidFill>
                          <a:latin typeface="Arial Rounded MT Bold"/>
                          <a:ea typeface="Times New Roman"/>
                          <a:cs typeface="Arial Rounded MT Bold"/>
                        </a:rPr>
                        <a:t>MX 276,808</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189500">
                <a:tc>
                  <a:txBody>
                    <a:bodyPr/>
                    <a:lstStyle/>
                    <a:p>
                      <a:pPr algn="l">
                        <a:lnSpc>
                          <a:spcPct val="115000"/>
                        </a:lnSpc>
                        <a:spcAft>
                          <a:spcPts val="0"/>
                        </a:spcAft>
                      </a:pPr>
                      <a:r>
                        <a:rPr lang="en-US" sz="1000" b="0" dirty="0" smtClean="0">
                          <a:solidFill>
                            <a:srgbClr val="000090"/>
                          </a:solidFill>
                          <a:latin typeface="Arial Rounded MT Bold"/>
                          <a:ea typeface="Times New Roman"/>
                          <a:cs typeface="Arial Rounded MT Bold"/>
                        </a:rPr>
                        <a:t>2. Preparation </a:t>
                      </a:r>
                      <a:r>
                        <a:rPr lang="en-US" sz="1000" b="0" dirty="0">
                          <a:solidFill>
                            <a:srgbClr val="000090"/>
                          </a:solidFill>
                          <a:latin typeface="Arial Rounded MT Bold"/>
                          <a:ea typeface="Times New Roman"/>
                          <a:cs typeface="Arial Rounded MT Bold"/>
                        </a:rPr>
                        <a:t>of amorphous </a:t>
                      </a:r>
                      <a:r>
                        <a:rPr lang="en-US" sz="1000" b="0" dirty="0" err="1" smtClean="0">
                          <a:solidFill>
                            <a:srgbClr val="FF0000"/>
                          </a:solidFill>
                          <a:latin typeface="Arial Rounded MT Bold"/>
                          <a:ea typeface="Times New Roman"/>
                          <a:cs typeface="Arial Rounded MT Bold"/>
                        </a:rPr>
                        <a:t>nanoporous</a:t>
                      </a:r>
                      <a:r>
                        <a:rPr lang="en-US" sz="1000" b="0" dirty="0" smtClean="0">
                          <a:solidFill>
                            <a:srgbClr val="FF0000"/>
                          </a:solidFill>
                          <a:latin typeface="Arial Rounded MT Bold"/>
                          <a:ea typeface="Times New Roman"/>
                          <a:cs typeface="Arial Rounded MT Bold"/>
                        </a:rPr>
                        <a:t> </a:t>
                      </a:r>
                      <a:r>
                        <a:rPr lang="en-US" sz="1000" b="0" dirty="0" smtClean="0">
                          <a:solidFill>
                            <a:srgbClr val="000090"/>
                          </a:solidFill>
                          <a:latin typeface="Arial Rounded MT Bold"/>
                          <a:ea typeface="Times New Roman"/>
                          <a:cs typeface="Arial Rounded MT Bold"/>
                        </a:rPr>
                        <a:t>sulfide </a:t>
                      </a:r>
                      <a:r>
                        <a:rPr lang="en-US" sz="1000" b="0" dirty="0">
                          <a:solidFill>
                            <a:srgbClr val="000090"/>
                          </a:solidFill>
                          <a:latin typeface="Arial Rounded MT Bold"/>
                          <a:ea typeface="Times New Roman"/>
                          <a:cs typeface="Arial Rounded MT Bold"/>
                        </a:rPr>
                        <a:t>sieves</a:t>
                      </a:r>
                      <a:endParaRPr lang="es-MX" sz="1000" b="0" dirty="0">
                        <a:solidFill>
                          <a:srgbClr val="000090"/>
                        </a:solidFill>
                        <a:latin typeface="Arial Rounded MT Bold"/>
                        <a:ea typeface="Times New Roman"/>
                        <a:cs typeface="Arial Rounded MT Bold"/>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Patente otorgada en EU</a:t>
                      </a:r>
                    </a:p>
                    <a:p>
                      <a:pPr algn="ctr">
                        <a:lnSpc>
                          <a:spcPct val="115000"/>
                        </a:lnSpc>
                        <a:spcAft>
                          <a:spcPts val="0"/>
                        </a:spcAft>
                      </a:pPr>
                      <a:r>
                        <a:rPr lang="es-MX" sz="800" b="0" dirty="0">
                          <a:solidFill>
                            <a:srgbClr val="000090"/>
                          </a:solidFill>
                          <a:latin typeface="Arial Rounded MT Bold"/>
                          <a:ea typeface="Times New Roman"/>
                          <a:cs typeface="Arial Rounded MT Bold"/>
                        </a:rPr>
                        <a:t>US 7,132,386</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189500">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3. </a:t>
                      </a:r>
                      <a:r>
                        <a:rPr lang="es-MX" sz="1000" b="0" dirty="0" err="1" smtClean="0">
                          <a:solidFill>
                            <a:srgbClr val="000090"/>
                          </a:solidFill>
                          <a:latin typeface="Arial Rounded MT Bold"/>
                          <a:ea typeface="Times New Roman"/>
                          <a:cs typeface="Arial Rounded MT Bold"/>
                        </a:rPr>
                        <a:t>Molybdenum</a:t>
                      </a:r>
                      <a:r>
                        <a:rPr lang="es-MX" sz="1000" b="0" dirty="0" smtClean="0">
                          <a:solidFill>
                            <a:srgbClr val="000090"/>
                          </a:solidFill>
                          <a:latin typeface="Arial Rounded MT Bold"/>
                          <a:ea typeface="Times New Roman"/>
                          <a:cs typeface="Arial Rounded MT Bold"/>
                        </a:rPr>
                        <a:t> </a:t>
                      </a:r>
                      <a:r>
                        <a:rPr lang="es-MX" sz="1000" b="0" dirty="0" err="1">
                          <a:solidFill>
                            <a:srgbClr val="000090"/>
                          </a:solidFill>
                          <a:latin typeface="Arial Rounded MT Bold"/>
                          <a:ea typeface="Times New Roman"/>
                          <a:cs typeface="Arial Rounded MT Bold"/>
                        </a:rPr>
                        <a:t>Sulfide</a:t>
                      </a:r>
                      <a:r>
                        <a:rPr lang="es-MX" sz="1000" b="0" dirty="0">
                          <a:solidFill>
                            <a:srgbClr val="000090"/>
                          </a:solidFill>
                          <a:latin typeface="Arial Rounded MT Bold"/>
                          <a:ea typeface="Times New Roman"/>
                          <a:cs typeface="Arial Rounded MT Bold"/>
                        </a:rPr>
                        <a:t> / </a:t>
                      </a:r>
                      <a:r>
                        <a:rPr lang="es-MX" sz="1000" b="0" dirty="0" err="1">
                          <a:solidFill>
                            <a:srgbClr val="000090"/>
                          </a:solidFill>
                          <a:latin typeface="Arial Rounded MT Bold"/>
                          <a:ea typeface="Times New Roman"/>
                          <a:cs typeface="Arial Rounded MT Bold"/>
                        </a:rPr>
                        <a:t>Carbide</a:t>
                      </a:r>
                      <a:r>
                        <a:rPr lang="es-MX" sz="1000" b="0" dirty="0">
                          <a:solidFill>
                            <a:srgbClr val="000090"/>
                          </a:solidFill>
                          <a:latin typeface="Arial Rounded MT Bold"/>
                          <a:ea typeface="Times New Roman"/>
                          <a:cs typeface="Arial Rounded MT Bold"/>
                        </a:rPr>
                        <a:t> </a:t>
                      </a:r>
                      <a:r>
                        <a:rPr lang="es-MX" sz="1000" b="0" dirty="0" smtClean="0">
                          <a:solidFill>
                            <a:srgbClr val="FF0000"/>
                          </a:solidFill>
                          <a:latin typeface="Arial Rounded MT Bold"/>
                          <a:ea typeface="Times New Roman"/>
                          <a:cs typeface="Arial Rounded MT Bold"/>
                        </a:rPr>
                        <a:t>Nano-</a:t>
                      </a:r>
                      <a:r>
                        <a:rPr lang="es-MX" sz="1000" b="0" dirty="0" err="1" smtClean="0">
                          <a:solidFill>
                            <a:srgbClr val="FF0000"/>
                          </a:solidFill>
                          <a:latin typeface="Arial Rounded MT Bold"/>
                          <a:ea typeface="Times New Roman"/>
                          <a:cs typeface="Arial Rounded MT Bold"/>
                        </a:rPr>
                        <a:t>Catalyst</a:t>
                      </a:r>
                      <a:endParaRPr lang="es-MX" sz="1000" b="0" dirty="0">
                        <a:solidFill>
                          <a:srgbClr val="FF0000"/>
                        </a:solidFill>
                        <a:latin typeface="Arial Rounded MT Bold"/>
                        <a:ea typeface="Times New Roman"/>
                        <a:cs typeface="Arial Rounded MT Bold"/>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Patentes otorgadas en EU y México</a:t>
                      </a:r>
                    </a:p>
                    <a:p>
                      <a:pPr algn="ctr">
                        <a:lnSpc>
                          <a:spcPct val="115000"/>
                        </a:lnSpc>
                        <a:spcAft>
                          <a:spcPts val="0"/>
                        </a:spcAft>
                      </a:pPr>
                      <a:r>
                        <a:rPr lang="es-MX" sz="800" b="0" dirty="0">
                          <a:solidFill>
                            <a:srgbClr val="000090"/>
                          </a:solidFill>
                          <a:latin typeface="Arial Rounded MT Bold"/>
                          <a:ea typeface="Times New Roman"/>
                          <a:cs typeface="Arial Rounded MT Bold"/>
                        </a:rPr>
                        <a:t>US 7,223,713 </a:t>
                      </a:r>
                      <a:r>
                        <a:rPr lang="es-MX" sz="800" b="0" dirty="0" smtClean="0">
                          <a:solidFill>
                            <a:srgbClr val="000090"/>
                          </a:solidFill>
                          <a:latin typeface="Arial Rounded MT Bold"/>
                          <a:ea typeface="Times New Roman"/>
                          <a:cs typeface="Arial Rounded MT Bold"/>
                        </a:rPr>
                        <a:t> -  MX 268,788</a:t>
                      </a:r>
                      <a:endParaRPr lang="es-MX" sz="800" b="0" dirty="0">
                        <a:solidFill>
                          <a:srgbClr val="000090"/>
                        </a:solidFill>
                        <a:latin typeface="Arial Rounded MT Bold"/>
                        <a:ea typeface="Times New Roman"/>
                        <a:cs typeface="Arial Rounded MT Bold"/>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4. </a:t>
                      </a:r>
                      <a:r>
                        <a:rPr lang="es-MX" sz="1000" b="0" dirty="0" smtClean="0">
                          <a:solidFill>
                            <a:srgbClr val="FF0000"/>
                          </a:solidFill>
                          <a:latin typeface="Arial Rounded MT Bold"/>
                          <a:ea typeface="Times New Roman"/>
                          <a:cs typeface="Arial Rounded MT Bold"/>
                        </a:rPr>
                        <a:t>Nanotubos </a:t>
                      </a:r>
                      <a:r>
                        <a:rPr lang="es-MX" sz="1000" b="0" dirty="0">
                          <a:solidFill>
                            <a:srgbClr val="FF0000"/>
                          </a:solidFill>
                          <a:latin typeface="Arial Rounded MT Bold"/>
                          <a:ea typeface="Times New Roman"/>
                          <a:cs typeface="Arial Rounded MT Bold"/>
                        </a:rPr>
                        <a:t>de Carbono</a:t>
                      </a:r>
                      <a:r>
                        <a:rPr lang="es-MX" sz="1000" b="0" dirty="0">
                          <a:solidFill>
                            <a:srgbClr val="000090"/>
                          </a:solidFill>
                          <a:latin typeface="Arial Rounded MT Bold"/>
                          <a:ea typeface="Times New Roman"/>
                          <a:cs typeface="Arial Rounded MT Bold"/>
                        </a:rPr>
                        <a:t> dopados con nitrógeno, obtenidos a partir de </a:t>
                      </a:r>
                      <a:r>
                        <a:rPr lang="es-MX" sz="1000" b="0" dirty="0" err="1">
                          <a:solidFill>
                            <a:srgbClr val="000090"/>
                          </a:solidFill>
                          <a:latin typeface="Arial Rounded MT Bold"/>
                          <a:ea typeface="Times New Roman"/>
                          <a:cs typeface="Arial Rounded MT Bold"/>
                        </a:rPr>
                        <a:t>acilonitrilo</a:t>
                      </a:r>
                      <a:r>
                        <a:rPr lang="es-MX" sz="1000" b="0" dirty="0">
                          <a:solidFill>
                            <a:srgbClr val="000090"/>
                          </a:solidFill>
                          <a:latin typeface="Arial Rounded MT Bold"/>
                          <a:ea typeface="Times New Roman"/>
                          <a:cs typeface="Arial Rounded MT Bold"/>
                        </a:rPr>
                        <a:t> y su proceso de fabricación</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En examen de fondo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5. Micro </a:t>
                      </a:r>
                      <a:r>
                        <a:rPr lang="es-MX" sz="1000" b="0" dirty="0">
                          <a:solidFill>
                            <a:srgbClr val="000090"/>
                          </a:solidFill>
                          <a:latin typeface="Arial Rounded MT Bold"/>
                          <a:ea typeface="Times New Roman"/>
                          <a:cs typeface="Arial Rounded MT Bold"/>
                        </a:rPr>
                        <a:t>- Dispositivo de tensión para la medición de propiedades mecánicas de </a:t>
                      </a:r>
                      <a:r>
                        <a:rPr lang="es-MX" sz="1000" b="0" dirty="0" err="1">
                          <a:solidFill>
                            <a:srgbClr val="FF0000"/>
                          </a:solidFill>
                          <a:latin typeface="Arial Rounded MT Bold"/>
                          <a:ea typeface="Times New Roman"/>
                          <a:cs typeface="Arial Rounded MT Bold"/>
                        </a:rPr>
                        <a:t>nanomateriale</a:t>
                      </a:r>
                      <a:r>
                        <a:rPr lang="es-MX" sz="1000" b="0" dirty="0" err="1">
                          <a:solidFill>
                            <a:srgbClr val="000090"/>
                          </a:solidFill>
                          <a:latin typeface="Arial Rounded MT Bold"/>
                          <a:ea typeface="Times New Roman"/>
                          <a:cs typeface="Arial Rounded MT Bold"/>
                        </a:rPr>
                        <a:t>s</a:t>
                      </a:r>
                      <a:r>
                        <a:rPr lang="es-MX" sz="1000" b="0" dirty="0">
                          <a:solidFill>
                            <a:srgbClr val="000090"/>
                          </a:solidFill>
                          <a:latin typeface="Arial Rounded MT Bold"/>
                          <a:ea typeface="Times New Roman"/>
                          <a:cs typeface="Arial Rounded MT Bold"/>
                        </a:rPr>
                        <a:t> y método de empleo del mismo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Patente otorgada en México</a:t>
                      </a:r>
                    </a:p>
                    <a:p>
                      <a:pPr algn="ctr">
                        <a:lnSpc>
                          <a:spcPct val="115000"/>
                        </a:lnSpc>
                        <a:spcAft>
                          <a:spcPts val="0"/>
                        </a:spcAft>
                      </a:pPr>
                      <a:r>
                        <a:rPr lang="es-MX" sz="800" b="0" dirty="0">
                          <a:solidFill>
                            <a:srgbClr val="000090"/>
                          </a:solidFill>
                          <a:latin typeface="Arial Rounded MT Bold"/>
                          <a:ea typeface="Times New Roman"/>
                          <a:cs typeface="Arial Rounded MT Bold"/>
                        </a:rPr>
                        <a:t>MX 287,606</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6. Micro-dispositivo </a:t>
                      </a:r>
                      <a:r>
                        <a:rPr lang="es-MX" sz="1000" b="0" dirty="0">
                          <a:solidFill>
                            <a:srgbClr val="000090"/>
                          </a:solidFill>
                          <a:latin typeface="Arial Rounded MT Bold"/>
                          <a:ea typeface="Times New Roman"/>
                          <a:cs typeface="Arial Rounded MT Bold"/>
                        </a:rPr>
                        <a:t>de tensión para la medición de propiedades electro-mecánicas de </a:t>
                      </a:r>
                      <a:r>
                        <a:rPr lang="es-MX" sz="1000" b="0" dirty="0" err="1">
                          <a:solidFill>
                            <a:srgbClr val="FF0000"/>
                          </a:solidFill>
                          <a:latin typeface="Arial Rounded MT Bold"/>
                          <a:ea typeface="Times New Roman"/>
                          <a:cs typeface="Arial Rounded MT Bold"/>
                        </a:rPr>
                        <a:t>nanoprobetas</a:t>
                      </a:r>
                      <a:r>
                        <a:rPr lang="es-MX" sz="1000" b="0" dirty="0">
                          <a:solidFill>
                            <a:srgbClr val="FF0000"/>
                          </a:solidFill>
                          <a:latin typeface="Arial Rounded MT Bold"/>
                          <a:ea typeface="Times New Roman"/>
                          <a:cs typeface="Arial Rounded MT Bold"/>
                        </a:rPr>
                        <a:t>, </a:t>
                      </a:r>
                      <a:r>
                        <a:rPr lang="es-MX" sz="1000" b="0" dirty="0" err="1">
                          <a:solidFill>
                            <a:srgbClr val="FF0000"/>
                          </a:solidFill>
                          <a:latin typeface="Arial Rounded MT Bold"/>
                          <a:ea typeface="Times New Roman"/>
                          <a:cs typeface="Arial Rounded MT Bold"/>
                        </a:rPr>
                        <a:t>nanovarillas</a:t>
                      </a:r>
                      <a:r>
                        <a:rPr lang="es-MX" sz="1000" b="0" dirty="0">
                          <a:solidFill>
                            <a:srgbClr val="FF0000"/>
                          </a:solidFill>
                          <a:latin typeface="Arial Rounded MT Bold"/>
                          <a:ea typeface="Times New Roman"/>
                          <a:cs typeface="Arial Rounded MT Bold"/>
                        </a:rPr>
                        <a:t> </a:t>
                      </a:r>
                      <a:r>
                        <a:rPr lang="es-MX" sz="1000" b="0" dirty="0">
                          <a:solidFill>
                            <a:srgbClr val="000090"/>
                          </a:solidFill>
                          <a:latin typeface="Arial Rounded MT Bold"/>
                          <a:ea typeface="Times New Roman"/>
                          <a:cs typeface="Arial Rounded MT Bold"/>
                        </a:rPr>
                        <a:t>y nanotubos y método de empleo del mismo.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Patente otorgada en México</a:t>
                      </a:r>
                    </a:p>
                    <a:p>
                      <a:pPr algn="ctr">
                        <a:lnSpc>
                          <a:spcPct val="115000"/>
                        </a:lnSpc>
                        <a:spcAft>
                          <a:spcPts val="0"/>
                        </a:spcAft>
                      </a:pPr>
                      <a:r>
                        <a:rPr lang="es-MX" sz="800" b="0" dirty="0">
                          <a:solidFill>
                            <a:srgbClr val="000090"/>
                          </a:solidFill>
                          <a:latin typeface="Arial Rounded MT Bold"/>
                          <a:ea typeface="Times New Roman"/>
                          <a:cs typeface="Arial Rounded MT Bold"/>
                        </a:rPr>
                        <a:t>MX 289,851</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114840">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7. Método </a:t>
                      </a:r>
                      <a:r>
                        <a:rPr lang="es-MX" sz="1000" b="0" dirty="0">
                          <a:solidFill>
                            <a:srgbClr val="000090"/>
                          </a:solidFill>
                          <a:latin typeface="Arial Rounded MT Bold"/>
                          <a:ea typeface="Times New Roman"/>
                          <a:cs typeface="Arial Rounded MT Bold"/>
                        </a:rPr>
                        <a:t>y aparato para la producción continua de </a:t>
                      </a:r>
                      <a:r>
                        <a:rPr lang="es-MX" sz="1000" b="0" dirty="0">
                          <a:solidFill>
                            <a:srgbClr val="FF0000"/>
                          </a:solidFill>
                          <a:latin typeface="Arial Rounded MT Bold"/>
                          <a:ea typeface="Times New Roman"/>
                          <a:cs typeface="Arial Rounded MT Bold"/>
                        </a:rPr>
                        <a:t>nanotubos de carbono</a:t>
                      </a:r>
                      <a:r>
                        <a:rPr lang="es-MX" sz="1000" b="0" dirty="0">
                          <a:solidFill>
                            <a:srgbClr val="000090"/>
                          </a:solidFill>
                          <a:latin typeface="Arial Rounded MT Bold"/>
                          <a:ea typeface="Times New Roman"/>
                          <a:cs typeface="Arial Rounded MT Bold"/>
                        </a:rPr>
                        <a:t>.</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En examen de fondo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189500">
                <a:tc>
                  <a:txBody>
                    <a:bodyPr/>
                    <a:lstStyle/>
                    <a:p>
                      <a:pPr algn="l">
                        <a:lnSpc>
                          <a:spcPct val="115000"/>
                        </a:lnSpc>
                        <a:spcAft>
                          <a:spcPts val="0"/>
                        </a:spcAft>
                      </a:pPr>
                      <a:r>
                        <a:rPr lang="en-US" sz="1000" b="0" dirty="0" smtClean="0">
                          <a:solidFill>
                            <a:srgbClr val="000090"/>
                          </a:solidFill>
                          <a:latin typeface="Arial Rounded MT Bold"/>
                          <a:ea typeface="Times New Roman"/>
                          <a:cs typeface="Arial Rounded MT Bold"/>
                        </a:rPr>
                        <a:t>8. Method </a:t>
                      </a:r>
                      <a:r>
                        <a:rPr lang="en-US" sz="1000" b="0" dirty="0">
                          <a:solidFill>
                            <a:srgbClr val="000090"/>
                          </a:solidFill>
                          <a:latin typeface="Arial Rounded MT Bold"/>
                          <a:ea typeface="Times New Roman"/>
                          <a:cs typeface="Arial Rounded MT Bold"/>
                        </a:rPr>
                        <a:t>and apparatus for the continuous production </a:t>
                      </a:r>
                      <a:r>
                        <a:rPr lang="en-US" sz="1000" b="0" dirty="0">
                          <a:solidFill>
                            <a:srgbClr val="FF0000"/>
                          </a:solidFill>
                          <a:latin typeface="Arial Rounded MT Bold"/>
                          <a:ea typeface="Times New Roman"/>
                          <a:cs typeface="Arial Rounded MT Bold"/>
                        </a:rPr>
                        <a:t>of carbon </a:t>
                      </a:r>
                      <a:r>
                        <a:rPr lang="en-US" sz="1000" b="0" dirty="0" err="1">
                          <a:solidFill>
                            <a:srgbClr val="FF0000"/>
                          </a:solidFill>
                          <a:latin typeface="Arial Rounded MT Bold"/>
                          <a:ea typeface="Times New Roman"/>
                          <a:cs typeface="Arial Rounded MT Bold"/>
                        </a:rPr>
                        <a:t>nanotubes</a:t>
                      </a:r>
                      <a:r>
                        <a:rPr lang="en-US" sz="1000" b="0" dirty="0">
                          <a:solidFill>
                            <a:srgbClr val="000090"/>
                          </a:solidFill>
                          <a:latin typeface="Arial Rounded MT Bold"/>
                          <a:ea typeface="Times New Roman"/>
                          <a:cs typeface="Arial Rounded MT Bold"/>
                        </a:rPr>
                        <a:t>.</a:t>
                      </a:r>
                      <a:endParaRPr lang="es-MX" sz="1000" b="0" dirty="0">
                        <a:solidFill>
                          <a:srgbClr val="000090"/>
                        </a:solidFill>
                        <a:latin typeface="Arial Rounded MT Bold"/>
                        <a:ea typeface="Times New Roman"/>
                        <a:cs typeface="Arial Rounded MT Bold"/>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Patente otorgada en EU</a:t>
                      </a:r>
                    </a:p>
                    <a:p>
                      <a:pPr algn="ctr">
                        <a:lnSpc>
                          <a:spcPct val="115000"/>
                        </a:lnSpc>
                        <a:spcAft>
                          <a:spcPts val="0"/>
                        </a:spcAft>
                      </a:pPr>
                      <a:r>
                        <a:rPr lang="es-MX" sz="800" b="0" dirty="0">
                          <a:solidFill>
                            <a:srgbClr val="000090"/>
                          </a:solidFill>
                          <a:latin typeface="Arial Rounded MT Bold"/>
                          <a:ea typeface="Times New Roman"/>
                          <a:cs typeface="Arial Rounded MT Bold"/>
                        </a:rPr>
                        <a:t>Aún sin número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114840">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9. </a:t>
                      </a:r>
                      <a:r>
                        <a:rPr lang="es-MX" sz="1000" b="0" dirty="0" err="1" smtClean="0">
                          <a:solidFill>
                            <a:srgbClr val="FF0000"/>
                          </a:solidFill>
                          <a:latin typeface="Arial Rounded MT Bold"/>
                          <a:ea typeface="Times New Roman"/>
                          <a:cs typeface="Arial Rounded MT Bold"/>
                        </a:rPr>
                        <a:t>Nanocompósito</a:t>
                      </a:r>
                      <a:r>
                        <a:rPr lang="es-MX" sz="1000" b="0" dirty="0" smtClean="0">
                          <a:solidFill>
                            <a:srgbClr val="000090"/>
                          </a:solidFill>
                          <a:latin typeface="Arial Rounded MT Bold"/>
                          <a:ea typeface="Times New Roman"/>
                          <a:cs typeface="Arial Rounded MT Bold"/>
                        </a:rPr>
                        <a:t> </a:t>
                      </a:r>
                      <a:r>
                        <a:rPr lang="es-MX" sz="1000" b="0" dirty="0">
                          <a:solidFill>
                            <a:srgbClr val="000090"/>
                          </a:solidFill>
                          <a:latin typeface="Arial Rounded MT Bold"/>
                          <a:ea typeface="Times New Roman"/>
                          <a:cs typeface="Arial Rounded MT Bold"/>
                        </a:rPr>
                        <a:t>cerámico para restauraciones dentales y su método de obtención.</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114840">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10. Obtención </a:t>
                      </a:r>
                      <a:r>
                        <a:rPr lang="es-MX" sz="1000" b="0" dirty="0">
                          <a:solidFill>
                            <a:srgbClr val="000090"/>
                          </a:solidFill>
                          <a:latin typeface="Arial Rounded MT Bold"/>
                          <a:ea typeface="Times New Roman"/>
                          <a:cs typeface="Arial Rounded MT Bold"/>
                        </a:rPr>
                        <a:t>de </a:t>
                      </a:r>
                      <a:r>
                        <a:rPr lang="es-MX" sz="1000" b="0" dirty="0" err="1">
                          <a:solidFill>
                            <a:srgbClr val="FF0000"/>
                          </a:solidFill>
                          <a:latin typeface="Arial Rounded MT Bold"/>
                          <a:ea typeface="Times New Roman"/>
                          <a:cs typeface="Arial Rounded MT Bold"/>
                        </a:rPr>
                        <a:t>grafeno</a:t>
                      </a:r>
                      <a:r>
                        <a:rPr lang="es-MX" sz="1000" b="0" dirty="0">
                          <a:solidFill>
                            <a:srgbClr val="000090"/>
                          </a:solidFill>
                          <a:latin typeface="Arial Rounded MT Bold"/>
                          <a:ea typeface="Times New Roman"/>
                          <a:cs typeface="Arial Rounded MT Bold"/>
                        </a:rPr>
                        <a:t> vía oxidación en fase acuosa</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En examen de fondo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11. Micro-dispositivo  </a:t>
                      </a:r>
                      <a:r>
                        <a:rPr lang="es-MX" sz="1000" b="0" dirty="0">
                          <a:solidFill>
                            <a:srgbClr val="000090"/>
                          </a:solidFill>
                          <a:latin typeface="Arial Rounded MT Bold"/>
                          <a:ea typeface="Times New Roman"/>
                          <a:cs typeface="Arial Rounded MT Bold"/>
                        </a:rPr>
                        <a:t>para la evaluación de propiedades mecánicas de muestras </a:t>
                      </a:r>
                      <a:r>
                        <a:rPr lang="es-MX" sz="1000" b="0" dirty="0" err="1">
                          <a:solidFill>
                            <a:srgbClr val="FF0000"/>
                          </a:solidFill>
                          <a:latin typeface="Arial Rounded MT Bold"/>
                          <a:ea typeface="Times New Roman"/>
                          <a:cs typeface="Arial Rounded MT Bold"/>
                        </a:rPr>
                        <a:t>nanométricas</a:t>
                      </a:r>
                      <a:r>
                        <a:rPr lang="es-MX" sz="1000" b="0" dirty="0">
                          <a:solidFill>
                            <a:srgbClr val="000090"/>
                          </a:solidFill>
                          <a:latin typeface="Arial Rounded MT Bold"/>
                          <a:ea typeface="Times New Roman"/>
                          <a:cs typeface="Arial Rounded MT Bold"/>
                        </a:rPr>
                        <a:t> y método de empleo del mismo.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12. Obtención </a:t>
                      </a:r>
                      <a:r>
                        <a:rPr lang="es-MX" sz="1000" b="0" dirty="0">
                          <a:solidFill>
                            <a:srgbClr val="000090"/>
                          </a:solidFill>
                          <a:latin typeface="Arial Rounded MT Bold"/>
                          <a:ea typeface="Times New Roman"/>
                          <a:cs typeface="Arial Rounded MT Bold"/>
                        </a:rPr>
                        <a:t>de catalizadores de MMOS2 y M/MOS2 con aditivo </a:t>
                      </a:r>
                      <a:r>
                        <a:rPr lang="es-MX" sz="1000" b="0" dirty="0" err="1">
                          <a:solidFill>
                            <a:srgbClr val="FF0000"/>
                          </a:solidFill>
                          <a:latin typeface="Arial Rounded MT Bold"/>
                          <a:ea typeface="Times New Roman"/>
                          <a:cs typeface="Arial Rounded MT Bold"/>
                        </a:rPr>
                        <a:t>nanométrico</a:t>
                      </a:r>
                      <a:r>
                        <a:rPr lang="es-MX" sz="1000" b="0" dirty="0">
                          <a:solidFill>
                            <a:srgbClr val="000090"/>
                          </a:solidFill>
                          <a:latin typeface="Arial Rounded MT Bold"/>
                          <a:ea typeface="Times New Roman"/>
                          <a:cs typeface="Arial Rounded MT Bold"/>
                        </a:rPr>
                        <a:t> de SiO2 sintetizados en solución acuosa asistida por ultrasonido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n-US" sz="1000" b="0" dirty="0" smtClean="0">
                          <a:solidFill>
                            <a:srgbClr val="000090"/>
                          </a:solidFill>
                          <a:latin typeface="Arial Rounded MT Bold"/>
                          <a:ea typeface="Times New Roman"/>
                          <a:cs typeface="Arial Rounded MT Bold"/>
                        </a:rPr>
                        <a:t>13. Obtaining </a:t>
                      </a:r>
                      <a:r>
                        <a:rPr lang="en-US" sz="1000" b="0" dirty="0" err="1">
                          <a:solidFill>
                            <a:srgbClr val="000090"/>
                          </a:solidFill>
                          <a:latin typeface="Arial Rounded MT Bold"/>
                          <a:ea typeface="Times New Roman"/>
                          <a:cs typeface="Arial Rounded MT Bold"/>
                        </a:rPr>
                        <a:t>catalists</a:t>
                      </a:r>
                      <a:r>
                        <a:rPr lang="en-US" sz="1000" b="0" dirty="0">
                          <a:solidFill>
                            <a:srgbClr val="000090"/>
                          </a:solidFill>
                          <a:latin typeface="Arial Rounded MT Bold"/>
                          <a:ea typeface="Times New Roman"/>
                          <a:cs typeface="Arial Rounded MT Bold"/>
                        </a:rPr>
                        <a:t> of MMOS2 and M/MOS2 with </a:t>
                      </a:r>
                      <a:r>
                        <a:rPr lang="en-US" sz="1000" b="0" dirty="0" err="1">
                          <a:solidFill>
                            <a:srgbClr val="FF0000"/>
                          </a:solidFill>
                          <a:latin typeface="Arial Rounded MT Bold"/>
                          <a:ea typeface="Times New Roman"/>
                          <a:cs typeface="Arial Rounded MT Bold"/>
                        </a:rPr>
                        <a:t>nanometric</a:t>
                      </a:r>
                      <a:r>
                        <a:rPr lang="en-US" sz="1000" b="0" dirty="0">
                          <a:solidFill>
                            <a:srgbClr val="000090"/>
                          </a:solidFill>
                          <a:latin typeface="Arial Rounded MT Bold"/>
                          <a:ea typeface="Times New Roman"/>
                          <a:cs typeface="Arial Rounded MT Bold"/>
                        </a:rPr>
                        <a:t> additive of SIO2, </a:t>
                      </a:r>
                      <a:r>
                        <a:rPr lang="en-US" sz="1000" b="0" dirty="0" err="1">
                          <a:solidFill>
                            <a:srgbClr val="000090"/>
                          </a:solidFill>
                          <a:latin typeface="Arial Rounded MT Bold"/>
                          <a:ea typeface="Times New Roman"/>
                          <a:cs typeface="Arial Rounded MT Bold"/>
                        </a:rPr>
                        <a:t>synthetized</a:t>
                      </a:r>
                      <a:r>
                        <a:rPr lang="en-US" sz="1000" b="0" dirty="0">
                          <a:solidFill>
                            <a:srgbClr val="000090"/>
                          </a:solidFill>
                          <a:latin typeface="Arial Rounded MT Bold"/>
                          <a:ea typeface="Times New Roman"/>
                          <a:cs typeface="Arial Rounded MT Bold"/>
                        </a:rPr>
                        <a:t> in aqueous solution assisted by ultrasound.  </a:t>
                      </a:r>
                      <a:endParaRPr lang="es-MX" sz="1000" b="0" dirty="0">
                        <a:solidFill>
                          <a:srgbClr val="000090"/>
                        </a:solidFill>
                        <a:latin typeface="Arial Rounded MT Bold"/>
                        <a:ea typeface="Times New Roman"/>
                        <a:cs typeface="Arial Rounded MT Bold"/>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Pasó examen de forma en EU</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114840">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14. Obtención </a:t>
                      </a:r>
                      <a:r>
                        <a:rPr lang="es-MX" sz="1000" b="0" dirty="0">
                          <a:solidFill>
                            <a:srgbClr val="000090"/>
                          </a:solidFill>
                          <a:latin typeface="Arial Rounded MT Bold"/>
                          <a:ea typeface="Times New Roman"/>
                          <a:cs typeface="Arial Rounded MT Bold"/>
                        </a:rPr>
                        <a:t>de </a:t>
                      </a:r>
                      <a:r>
                        <a:rPr lang="es-MX" sz="1000" b="0" dirty="0" err="1">
                          <a:solidFill>
                            <a:srgbClr val="FF0000"/>
                          </a:solidFill>
                          <a:latin typeface="Arial Rounded MT Bold"/>
                          <a:ea typeface="Times New Roman"/>
                          <a:cs typeface="Arial Rounded MT Bold"/>
                        </a:rPr>
                        <a:t>grafeno</a:t>
                      </a:r>
                      <a:r>
                        <a:rPr lang="es-MX" sz="1000" b="0" dirty="0">
                          <a:solidFill>
                            <a:srgbClr val="000090"/>
                          </a:solidFill>
                          <a:latin typeface="Arial Rounded MT Bold"/>
                          <a:ea typeface="Times New Roman"/>
                          <a:cs typeface="Arial Rounded MT Bold"/>
                        </a:rPr>
                        <a:t> vía oxidación en fase acuosa</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Publicado vía PCT</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15. Tintas </a:t>
                      </a:r>
                      <a:r>
                        <a:rPr lang="es-MX" sz="1000" b="0" dirty="0">
                          <a:solidFill>
                            <a:srgbClr val="000090"/>
                          </a:solidFill>
                          <a:latin typeface="Arial Rounded MT Bold"/>
                          <a:ea typeface="Times New Roman"/>
                          <a:cs typeface="Arial Rounded MT Bold"/>
                        </a:rPr>
                        <a:t>poliméricas </a:t>
                      </a:r>
                      <a:r>
                        <a:rPr lang="es-MX" sz="1000" b="0" dirty="0" smtClean="0">
                          <a:solidFill>
                            <a:srgbClr val="FF0000"/>
                          </a:solidFill>
                          <a:latin typeface="Arial Rounded MT Bold"/>
                          <a:ea typeface="Times New Roman"/>
                          <a:cs typeface="Arial Rounded MT Bold"/>
                        </a:rPr>
                        <a:t>nanométricas </a:t>
                      </a:r>
                      <a:r>
                        <a:rPr lang="es-MX" sz="1000" b="0" dirty="0" smtClean="0">
                          <a:solidFill>
                            <a:srgbClr val="000090"/>
                          </a:solidFill>
                          <a:latin typeface="Arial Rounded MT Bold"/>
                          <a:ea typeface="Times New Roman"/>
                          <a:cs typeface="Arial Rounded MT Bold"/>
                        </a:rPr>
                        <a:t>de </a:t>
                      </a:r>
                      <a:r>
                        <a:rPr lang="es-MX" sz="1000" b="0" dirty="0">
                          <a:solidFill>
                            <a:srgbClr val="000090"/>
                          </a:solidFill>
                          <a:latin typeface="Arial Rounded MT Bold"/>
                          <a:ea typeface="Times New Roman"/>
                          <a:cs typeface="Arial Rounded MT Bold"/>
                        </a:rPr>
                        <a:t>tipo semiconductor procesables por inyección de tinta para su aplicación en sensores de vapores ácidos y su método de síntesis.</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16. Proceso </a:t>
                      </a:r>
                      <a:r>
                        <a:rPr lang="es-MX" sz="1000" b="0" dirty="0">
                          <a:solidFill>
                            <a:srgbClr val="000090"/>
                          </a:solidFill>
                          <a:latin typeface="Arial Rounded MT Bold"/>
                          <a:ea typeface="Times New Roman"/>
                          <a:cs typeface="Arial Rounded MT Bold"/>
                        </a:rPr>
                        <a:t>para remover arsénico del agua para consumo humano por medio de </a:t>
                      </a:r>
                      <a:r>
                        <a:rPr lang="es-MX" sz="1000" b="0" dirty="0" err="1">
                          <a:solidFill>
                            <a:srgbClr val="FF0000"/>
                          </a:solidFill>
                          <a:latin typeface="Arial Rounded MT Bold"/>
                          <a:ea typeface="Times New Roman"/>
                          <a:cs typeface="Arial Rounded MT Bold"/>
                        </a:rPr>
                        <a:t>nanopartículas</a:t>
                      </a:r>
                      <a:r>
                        <a:rPr lang="es-MX" sz="1000" b="0" dirty="0">
                          <a:solidFill>
                            <a:srgbClr val="000090"/>
                          </a:solidFill>
                          <a:latin typeface="Arial Rounded MT Bold"/>
                          <a:ea typeface="Times New Roman"/>
                          <a:cs typeface="Arial Rounded MT Bold"/>
                        </a:rPr>
                        <a:t> magnéticas, obtenidas por </a:t>
                      </a:r>
                      <a:r>
                        <a:rPr lang="es-MX" sz="1000" b="0" dirty="0" err="1">
                          <a:solidFill>
                            <a:srgbClr val="000090"/>
                          </a:solidFill>
                          <a:latin typeface="Arial Rounded MT Bold"/>
                          <a:ea typeface="Times New Roman"/>
                          <a:cs typeface="Arial Rounded MT Bold"/>
                        </a:rPr>
                        <a:t>coprecipitación</a:t>
                      </a:r>
                      <a:r>
                        <a:rPr lang="es-MX" sz="1000" b="0" dirty="0">
                          <a:solidFill>
                            <a:srgbClr val="000090"/>
                          </a:solidFill>
                          <a:latin typeface="Arial Rounded MT Bold"/>
                          <a:ea typeface="Times New Roman"/>
                          <a:cs typeface="Arial Rounded MT Bold"/>
                        </a:rPr>
                        <a:t> química.</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17. Método </a:t>
                      </a:r>
                      <a:r>
                        <a:rPr lang="es-MX" sz="1000" b="0" dirty="0">
                          <a:solidFill>
                            <a:srgbClr val="000090"/>
                          </a:solidFill>
                          <a:latin typeface="Arial Rounded MT Bold"/>
                          <a:ea typeface="Times New Roman"/>
                          <a:cs typeface="Arial Rounded MT Bold"/>
                        </a:rPr>
                        <a:t>para obtención de </a:t>
                      </a:r>
                      <a:r>
                        <a:rPr lang="es-MX" sz="1000" b="0" dirty="0" err="1">
                          <a:solidFill>
                            <a:srgbClr val="000090"/>
                          </a:solidFill>
                          <a:latin typeface="Arial Rounded MT Bold"/>
                          <a:ea typeface="Times New Roman"/>
                          <a:cs typeface="Arial Rounded MT Bold"/>
                        </a:rPr>
                        <a:t>grafeno</a:t>
                      </a:r>
                      <a:r>
                        <a:rPr lang="es-MX" sz="1000" b="0" dirty="0">
                          <a:solidFill>
                            <a:srgbClr val="000090"/>
                          </a:solidFill>
                          <a:latin typeface="Arial Rounded MT Bold"/>
                          <a:ea typeface="Times New Roman"/>
                          <a:cs typeface="Arial Rounded MT Bold"/>
                        </a:rPr>
                        <a:t> a partir de etanol y </a:t>
                      </a:r>
                      <a:r>
                        <a:rPr lang="es-MX" sz="1000" b="0" dirty="0">
                          <a:solidFill>
                            <a:srgbClr val="FF0000"/>
                          </a:solidFill>
                          <a:latin typeface="Arial Rounded MT Bold"/>
                          <a:ea typeface="Times New Roman"/>
                          <a:cs typeface="Arial Rounded MT Bold"/>
                        </a:rPr>
                        <a:t>polvo </a:t>
                      </a:r>
                      <a:r>
                        <a:rPr lang="es-MX" sz="1000" b="0" dirty="0" err="1">
                          <a:solidFill>
                            <a:srgbClr val="FF0000"/>
                          </a:solidFill>
                          <a:latin typeface="Arial Rounded MT Bold"/>
                          <a:ea typeface="Times New Roman"/>
                          <a:cs typeface="Arial Rounded MT Bold"/>
                        </a:rPr>
                        <a:t>nanométrico</a:t>
                      </a:r>
                      <a:r>
                        <a:rPr lang="es-MX" sz="1000" b="0" dirty="0">
                          <a:solidFill>
                            <a:srgbClr val="FF0000"/>
                          </a:solidFill>
                          <a:latin typeface="Arial Rounded MT Bold"/>
                          <a:ea typeface="Times New Roman"/>
                          <a:cs typeface="Arial Rounded MT Bold"/>
                        </a:rPr>
                        <a:t> </a:t>
                      </a:r>
                      <a:r>
                        <a:rPr lang="es-MX" sz="1000" b="0" dirty="0">
                          <a:solidFill>
                            <a:srgbClr val="000090"/>
                          </a:solidFill>
                          <a:latin typeface="Arial Rounded MT Bold"/>
                          <a:ea typeface="Times New Roman"/>
                          <a:cs typeface="Arial Rounded MT Bold"/>
                        </a:rPr>
                        <a:t>de aluminio mediante depósito químico de vapor.</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a:solidFill>
                            <a:srgbClr val="000090"/>
                          </a:solidFill>
                          <a:latin typeface="Arial Rounded MT Bold"/>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18. Catalizadores </a:t>
                      </a:r>
                      <a:r>
                        <a:rPr lang="es-MX" sz="1000" b="0" dirty="0">
                          <a:solidFill>
                            <a:srgbClr val="000090"/>
                          </a:solidFill>
                          <a:latin typeface="Arial Rounded MT Bold"/>
                          <a:ea typeface="Times New Roman"/>
                          <a:cs typeface="Arial Rounded MT Bold"/>
                        </a:rPr>
                        <a:t>másicos y soportados de sulfuro de rutenio </a:t>
                      </a:r>
                      <a:r>
                        <a:rPr lang="es-MX" sz="1000" b="0" dirty="0" smtClean="0">
                          <a:solidFill>
                            <a:srgbClr val="FF0000"/>
                          </a:solidFill>
                          <a:latin typeface="Arial Rounded MT Bold"/>
                          <a:ea typeface="Times New Roman"/>
                          <a:cs typeface="Arial Rounded MT Bold"/>
                        </a:rPr>
                        <a:t>nanométrico </a:t>
                      </a:r>
                      <a:r>
                        <a:rPr lang="es-MX" sz="1000" b="0" dirty="0" smtClean="0">
                          <a:solidFill>
                            <a:srgbClr val="000090"/>
                          </a:solidFill>
                          <a:latin typeface="Arial Rounded MT Bold"/>
                          <a:ea typeface="Times New Roman"/>
                          <a:cs typeface="Arial Rounded MT Bold"/>
                        </a:rPr>
                        <a:t>no</a:t>
                      </a:r>
                      <a:r>
                        <a:rPr lang="es-MX" sz="1000" b="0" dirty="0">
                          <a:solidFill>
                            <a:srgbClr val="000090"/>
                          </a:solidFill>
                          <a:latin typeface="Arial Rounded MT Bold"/>
                          <a:ea typeface="Times New Roman"/>
                          <a:cs typeface="Arial Rounded MT Bold"/>
                        </a:rPr>
                        <a:t>-promovido con alta actividad catalítica para reacciones de hidrotratamiento de hidrocarburos y su método de obtención.</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smtClean="0">
                          <a:solidFill>
                            <a:srgbClr val="000090"/>
                          </a:solidFill>
                          <a:latin typeface="Arial Rounded MT Bold"/>
                          <a:ea typeface="Times New Roman"/>
                          <a:cs typeface="Arial Rounded MT Bold"/>
                        </a:rPr>
                        <a:t>Registrada </a:t>
                      </a:r>
                      <a:r>
                        <a:rPr lang="es-MX" sz="800" b="0" dirty="0">
                          <a:solidFill>
                            <a:srgbClr val="000090"/>
                          </a:solidFill>
                          <a:latin typeface="Arial Rounded MT Bold"/>
                          <a:ea typeface="Times New Roman"/>
                          <a:cs typeface="Arial Rounded MT Bold"/>
                        </a:rPr>
                        <a:t>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r h="236841">
                <a:tc>
                  <a:txBody>
                    <a:bodyPr/>
                    <a:lstStyle/>
                    <a:p>
                      <a:pPr algn="l">
                        <a:lnSpc>
                          <a:spcPct val="115000"/>
                        </a:lnSpc>
                        <a:spcAft>
                          <a:spcPts val="0"/>
                        </a:spcAft>
                      </a:pPr>
                      <a:r>
                        <a:rPr lang="es-MX" sz="1000" b="0" dirty="0" smtClean="0">
                          <a:solidFill>
                            <a:srgbClr val="000090"/>
                          </a:solidFill>
                          <a:latin typeface="Arial Rounded MT Bold"/>
                          <a:ea typeface="Times New Roman"/>
                          <a:cs typeface="Arial Rounded MT Bold"/>
                        </a:rPr>
                        <a:t>19. </a:t>
                      </a:r>
                      <a:r>
                        <a:rPr lang="es-MX" sz="1000" b="0" dirty="0" smtClean="0">
                          <a:solidFill>
                            <a:srgbClr val="FF0000"/>
                          </a:solidFill>
                          <a:latin typeface="Arial Rounded MT Bold"/>
                          <a:ea typeface="Times New Roman"/>
                          <a:cs typeface="Arial Rounded MT Bold"/>
                        </a:rPr>
                        <a:t>Nanocatalizadores</a:t>
                      </a:r>
                      <a:r>
                        <a:rPr lang="es-MX" sz="1000" b="0" dirty="0" smtClean="0">
                          <a:solidFill>
                            <a:srgbClr val="000090"/>
                          </a:solidFill>
                          <a:latin typeface="Arial Rounded MT Bold"/>
                          <a:ea typeface="Times New Roman"/>
                          <a:cs typeface="Arial Rounded MT Bold"/>
                        </a:rPr>
                        <a:t> </a:t>
                      </a:r>
                      <a:r>
                        <a:rPr lang="es-MX" sz="1000" b="0" dirty="0">
                          <a:solidFill>
                            <a:srgbClr val="000090"/>
                          </a:solidFill>
                          <a:latin typeface="Arial Rounded MT Bold"/>
                          <a:ea typeface="Times New Roman"/>
                          <a:cs typeface="Arial Rounded MT Bold"/>
                        </a:rPr>
                        <a:t>másicos y soportados de sulfuro de rutenio promovido con alta actividad catalítica para reacciones de hidrotratamiento de hidrocarburos y su método de obtención.</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c>
                  <a:txBody>
                    <a:bodyPr/>
                    <a:lstStyle/>
                    <a:p>
                      <a:pPr algn="ctr">
                        <a:lnSpc>
                          <a:spcPct val="115000"/>
                        </a:lnSpc>
                        <a:spcAft>
                          <a:spcPts val="0"/>
                        </a:spcAft>
                      </a:pPr>
                      <a:r>
                        <a:rPr lang="es-MX" sz="800" b="0" dirty="0" smtClean="0">
                          <a:solidFill>
                            <a:srgbClr val="000090"/>
                          </a:solidFill>
                          <a:latin typeface="Arial Rounded MT Bold"/>
                          <a:ea typeface="Times New Roman"/>
                          <a:cs typeface="Arial Rounded MT Bold"/>
                        </a:rPr>
                        <a:t>Registrada </a:t>
                      </a:r>
                      <a:r>
                        <a:rPr lang="es-MX" sz="800" b="0" dirty="0">
                          <a:solidFill>
                            <a:srgbClr val="000090"/>
                          </a:solidFill>
                          <a:latin typeface="Arial Rounded MT Bold"/>
                          <a:ea typeface="Times New Roman"/>
                          <a:cs typeface="Arial Rounded MT Bold"/>
                        </a:rPr>
                        <a:t>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50000"/>
                      </a:schemeClr>
                    </a:solidFill>
                  </a:tcPr>
                </a:tc>
              </a:tr>
            </a:tbl>
          </a:graphicData>
        </a:graphic>
      </p:graphicFrame>
    </p:spTree>
    <p:extLst>
      <p:ext uri="{BB962C8B-B14F-4D97-AF65-F5344CB8AC3E}">
        <p14:creationId xmlns="" xmlns:p14="http://schemas.microsoft.com/office/powerpoint/2010/main" val="86567484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3722676144"/>
              </p:ext>
            </p:extLst>
          </p:nvPr>
        </p:nvGraphicFramePr>
        <p:xfrm>
          <a:off x="204605" y="907617"/>
          <a:ext cx="8808465" cy="3053255"/>
        </p:xfrm>
        <a:graphic>
          <a:graphicData uri="http://schemas.openxmlformats.org/drawingml/2006/table">
            <a:tbl>
              <a:tblPr firstRow="1" bandRow="1">
                <a:tableStyleId>{00A15C55-8517-42AA-B614-E9B94910E393}</a:tableStyleId>
              </a:tblPr>
              <a:tblGrid>
                <a:gridCol w="4284865"/>
                <a:gridCol w="1963836"/>
                <a:gridCol w="2559764"/>
              </a:tblGrid>
              <a:tr h="370695">
                <a:tc>
                  <a:txBody>
                    <a:bodyPr/>
                    <a:lstStyle/>
                    <a:p>
                      <a:r>
                        <a:rPr lang="en-US" dirty="0" smtClean="0"/>
                        <a:t>                                      TITULO</a:t>
                      </a:r>
                      <a:endParaRPr lang="en-US" dirty="0"/>
                    </a:p>
                  </a:txBody>
                  <a:tcPr/>
                </a:tc>
                <a:tc>
                  <a:txBody>
                    <a:bodyPr/>
                    <a:lstStyle/>
                    <a:p>
                      <a:r>
                        <a:rPr lang="en-US" dirty="0" smtClean="0"/>
                        <a:t>      EMPRESA</a:t>
                      </a:r>
                      <a:endParaRPr lang="en-US" dirty="0"/>
                    </a:p>
                  </a:txBody>
                  <a:tcPr/>
                </a:tc>
                <a:tc>
                  <a:txBody>
                    <a:bodyPr/>
                    <a:lstStyle/>
                    <a:p>
                      <a:r>
                        <a:rPr lang="en-US" dirty="0" smtClean="0"/>
                        <a:t>      MONTO (miles)</a:t>
                      </a:r>
                      <a:endParaRPr lang="en-US" dirty="0"/>
                    </a:p>
                  </a:txBody>
                  <a:tcPr/>
                </a:tc>
              </a:tr>
              <a:tr h="4190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400" b="1" i="0" dirty="0" smtClean="0">
                          <a:solidFill>
                            <a:srgbClr val="000090"/>
                          </a:solidFill>
                          <a:latin typeface="Arial Rounded MT Bold"/>
                          <a:ea typeface="Lucida Grande"/>
                          <a:cs typeface="Arial Rounded MT Bold"/>
                        </a:rPr>
                        <a:t>Preparation of Amorphous </a:t>
                      </a:r>
                      <a:r>
                        <a:rPr lang="es-MX" sz="1400" b="1" dirty="0" smtClean="0">
                          <a:solidFill>
                            <a:srgbClr val="000090"/>
                          </a:solidFill>
                          <a:latin typeface="Arial Rounded MT Bold"/>
                          <a:ea typeface="Lucida Grande"/>
                          <a:cs typeface="Arial Rounded MT Bold"/>
                        </a:rPr>
                        <a:t>S</a:t>
                      </a:r>
                      <a:r>
                        <a:rPr lang="es-MX" sz="1400" b="1" i="0" dirty="0" smtClean="0">
                          <a:solidFill>
                            <a:srgbClr val="000090"/>
                          </a:solidFill>
                          <a:latin typeface="Arial Rounded MT Bold"/>
                          <a:ea typeface="Lucida Grande"/>
                          <a:cs typeface="Arial Rounded MT Bold"/>
                        </a:rPr>
                        <a:t>ulfide </a:t>
                      </a:r>
                      <a:r>
                        <a:rPr lang="es-MX" sz="1400" b="1" dirty="0" smtClean="0">
                          <a:solidFill>
                            <a:srgbClr val="000090"/>
                          </a:solidFill>
                          <a:latin typeface="Arial Rounded MT Bold"/>
                          <a:ea typeface="Lucida Grande"/>
                          <a:cs typeface="Arial Rounded MT Bold"/>
                        </a:rPr>
                        <a:t>S</a:t>
                      </a:r>
                      <a:r>
                        <a:rPr lang="es-MX" sz="1400" b="1" i="0" dirty="0" smtClean="0">
                          <a:solidFill>
                            <a:srgbClr val="000090"/>
                          </a:solidFill>
                          <a:latin typeface="Arial Rounded MT Bold"/>
                          <a:ea typeface="Lucida Grande"/>
                          <a:cs typeface="Arial Rounded MT Bold"/>
                        </a:rPr>
                        <a:t>ieves</a:t>
                      </a:r>
                    </a:p>
                  </a:txBody>
                  <a:tcPr/>
                </a:tc>
                <a:tc>
                  <a:txBody>
                    <a:bodyPr/>
                    <a:lstStyle/>
                    <a:p>
                      <a:pPr algn="ctr"/>
                      <a:r>
                        <a:rPr lang="ro-RO" sz="1400" dirty="0" smtClean="0">
                          <a:solidFill>
                            <a:srgbClr val="000090"/>
                          </a:solidFill>
                          <a:latin typeface="Arial Rounded MT Bold"/>
                          <a:cs typeface="Arial Rounded MT Bold"/>
                        </a:rPr>
                        <a:t>Accelery</a:t>
                      </a:r>
                      <a:endParaRPr lang="en-US" sz="1400" dirty="0">
                        <a:solidFill>
                          <a:srgbClr val="000090"/>
                        </a:solidFill>
                        <a:latin typeface="Arial Rounded MT Bold"/>
                        <a:cs typeface="Arial Rounded MT Bold"/>
                      </a:endParaRPr>
                    </a:p>
                  </a:txBody>
                  <a:tcPr/>
                </a:tc>
                <a:tc>
                  <a:txBody>
                    <a:bodyPr/>
                    <a:lstStyle/>
                    <a:p>
                      <a:r>
                        <a:rPr lang="ro-RO" sz="1400" dirty="0" smtClean="0">
                          <a:solidFill>
                            <a:srgbClr val="000090"/>
                          </a:solidFill>
                          <a:latin typeface="Arial Rounded MT Bold"/>
                          <a:cs typeface="Arial Rounded MT Bold"/>
                        </a:rPr>
                        <a:t>$</a:t>
                      </a:r>
                      <a:r>
                        <a:rPr lang="ro-RO" sz="1400" baseline="0" dirty="0" smtClean="0">
                          <a:solidFill>
                            <a:srgbClr val="000090"/>
                          </a:solidFill>
                          <a:latin typeface="Arial Rounded MT Bold"/>
                          <a:cs typeface="Arial Rounded MT Bold"/>
                        </a:rPr>
                        <a:t> 44</a:t>
                      </a:r>
                      <a:r>
                        <a:rPr lang="ro-RO" sz="1400" dirty="0" smtClean="0">
                          <a:solidFill>
                            <a:srgbClr val="000090"/>
                          </a:solidFill>
                          <a:latin typeface="Arial Rounded MT Bold"/>
                          <a:cs typeface="Arial Rounded MT Bold"/>
                        </a:rPr>
                        <a:t> USD (3% reg.)</a:t>
                      </a:r>
                      <a:endParaRPr lang="en-US" sz="1400" dirty="0">
                        <a:solidFill>
                          <a:srgbClr val="000090"/>
                        </a:solidFill>
                        <a:latin typeface="Arial Rounded MT Bold"/>
                        <a:cs typeface="Arial Rounded MT Bold"/>
                      </a:endParaRPr>
                    </a:p>
                  </a:txBody>
                  <a:tcPr/>
                </a:tc>
              </a:tr>
              <a:tr h="324354">
                <a:tc>
                  <a:txBody>
                    <a:bodyPr/>
                    <a:lstStyle/>
                    <a:p>
                      <a:r>
                        <a:rPr lang="ro-RO" sz="1400" b="1" dirty="0" smtClean="0">
                          <a:solidFill>
                            <a:srgbClr val="000090"/>
                          </a:solidFill>
                          <a:latin typeface="Arial Rounded MT Bold"/>
                          <a:cs typeface="Arial Rounded MT Bold"/>
                        </a:rPr>
                        <a:t>Molybdenum Sulfide / Carbide Catalyst</a:t>
                      </a:r>
                      <a:endParaRPr lang="en-US" sz="1400" dirty="0">
                        <a:solidFill>
                          <a:srgbClr val="000090"/>
                        </a:solidFill>
                        <a:latin typeface="Arial Rounded MT Bold"/>
                        <a:cs typeface="Arial Rounded MT Bold"/>
                      </a:endParaRPr>
                    </a:p>
                  </a:txBody>
                  <a:tcPr/>
                </a:tc>
                <a:tc>
                  <a:txBody>
                    <a:bodyPr/>
                    <a:lstStyle/>
                    <a:p>
                      <a:pPr algn="ctr"/>
                      <a:r>
                        <a:rPr lang="en-US" sz="1400" dirty="0" smtClean="0">
                          <a:solidFill>
                            <a:srgbClr val="000090"/>
                          </a:solidFill>
                          <a:latin typeface="Arial Rounded MT Bold"/>
                          <a:cs typeface="Arial Rounded MT Bold"/>
                        </a:rPr>
                        <a:t>Refinery</a:t>
                      </a:r>
                      <a:r>
                        <a:rPr lang="en-US" sz="1400" baseline="0" dirty="0" smtClean="0">
                          <a:solidFill>
                            <a:srgbClr val="000090"/>
                          </a:solidFill>
                          <a:latin typeface="Arial Rounded MT Bold"/>
                          <a:cs typeface="Arial Rounded MT Bold"/>
                        </a:rPr>
                        <a:t> </a:t>
                      </a:r>
                      <a:r>
                        <a:rPr lang="en-US" sz="1400" dirty="0" smtClean="0">
                          <a:solidFill>
                            <a:srgbClr val="000090"/>
                          </a:solidFill>
                          <a:latin typeface="Arial Rounded MT Bold"/>
                          <a:cs typeface="Arial Rounded MT Bold"/>
                        </a:rPr>
                        <a:t>Science </a:t>
                      </a:r>
                      <a:endParaRPr lang="en-US" sz="1400" dirty="0">
                        <a:solidFill>
                          <a:srgbClr val="000090"/>
                        </a:solidFill>
                        <a:latin typeface="Arial Rounded MT Bold"/>
                        <a:cs typeface="Arial Rounded MT Bold"/>
                      </a:endParaRPr>
                    </a:p>
                  </a:txBody>
                  <a:tcPr/>
                </a:tc>
                <a:tc>
                  <a:txBody>
                    <a:bodyPr/>
                    <a:lstStyle/>
                    <a:p>
                      <a:r>
                        <a:rPr lang="fr-FR" sz="1400" dirty="0" smtClean="0">
                          <a:solidFill>
                            <a:srgbClr val="000090"/>
                          </a:solidFill>
                          <a:latin typeface="Arial Rounded MT Bold"/>
                          <a:cs typeface="Arial Rounded MT Bold"/>
                        </a:rPr>
                        <a:t>$ 32 USD (3% reg.)</a:t>
                      </a:r>
                      <a:endParaRPr lang="en-US" sz="1400" dirty="0">
                        <a:solidFill>
                          <a:srgbClr val="000090"/>
                        </a:solidFill>
                        <a:latin typeface="Arial Rounded MT Bold"/>
                        <a:cs typeface="Arial Rounded MT Bold"/>
                      </a:endParaRPr>
                    </a:p>
                  </a:txBody>
                  <a:tcPr/>
                </a:tc>
              </a:tr>
              <a:tr h="356535">
                <a:tc>
                  <a:txBody>
                    <a:bodyPr/>
                    <a:lstStyle/>
                    <a:p>
                      <a:r>
                        <a:rPr lang="es-MX" sz="1400" b="1" dirty="0" smtClean="0">
                          <a:solidFill>
                            <a:srgbClr val="000090"/>
                          </a:solidFill>
                          <a:latin typeface="Arial Rounded MT Bold"/>
                          <a:cs typeface="Arial Rounded MT Bold"/>
                        </a:rPr>
                        <a:t>Carbones Activados: Proceso de Fabricación</a:t>
                      </a:r>
                      <a:endParaRPr lang="en-US" sz="1400" dirty="0">
                        <a:solidFill>
                          <a:srgbClr val="000090"/>
                        </a:solidFill>
                        <a:latin typeface="Arial Rounded MT Bold"/>
                        <a:cs typeface="Arial Rounded MT Bold"/>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400" dirty="0" smtClean="0">
                          <a:solidFill>
                            <a:srgbClr val="000090"/>
                          </a:solidFill>
                          <a:latin typeface="Arial Rounded MT Bold"/>
                          <a:cs typeface="Arial Rounded MT Bold"/>
                        </a:rPr>
                        <a:t>Grupo</a:t>
                      </a:r>
                      <a:r>
                        <a:rPr lang="es-MX" sz="1400" baseline="0" dirty="0" smtClean="0">
                          <a:solidFill>
                            <a:srgbClr val="000090"/>
                          </a:solidFill>
                          <a:latin typeface="Arial Rounded MT Bold"/>
                          <a:cs typeface="Arial Rounded MT Bold"/>
                        </a:rPr>
                        <a:t> </a:t>
                      </a:r>
                      <a:r>
                        <a:rPr lang="es-MX" sz="1400" dirty="0" smtClean="0">
                          <a:solidFill>
                            <a:srgbClr val="000090"/>
                          </a:solidFill>
                          <a:latin typeface="Arial Rounded MT Bold"/>
                          <a:cs typeface="Arial Rounded MT Bold"/>
                        </a:rPr>
                        <a:t>Vilaguchi</a:t>
                      </a:r>
                      <a:endParaRPr lang="en-US" sz="1400" dirty="0">
                        <a:solidFill>
                          <a:srgbClr val="000090"/>
                        </a:solidFill>
                        <a:latin typeface="Arial Rounded MT Bold"/>
                        <a:cs typeface="Arial Rounded MT Bol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400" dirty="0" smtClean="0">
                          <a:solidFill>
                            <a:srgbClr val="000090"/>
                          </a:solidFill>
                          <a:latin typeface="Arial Rounded MT Bold"/>
                          <a:cs typeface="Arial Rounded MT Bold"/>
                        </a:rPr>
                        <a:t>$ 2,</a:t>
                      </a:r>
                      <a:r>
                        <a:rPr lang="es-MX" sz="1400" baseline="0" dirty="0" smtClean="0">
                          <a:solidFill>
                            <a:srgbClr val="000090"/>
                          </a:solidFill>
                          <a:latin typeface="Arial Rounded MT Bold"/>
                          <a:cs typeface="Arial Rounded MT Bold"/>
                        </a:rPr>
                        <a:t> </a:t>
                      </a:r>
                      <a:r>
                        <a:rPr lang="es-MX" sz="1400" dirty="0" smtClean="0">
                          <a:solidFill>
                            <a:srgbClr val="000090"/>
                          </a:solidFill>
                          <a:latin typeface="Arial Rounded MT Bold"/>
                          <a:cs typeface="Arial Rounded MT Bold"/>
                        </a:rPr>
                        <a:t>912 MN (2 % reg.)</a:t>
                      </a:r>
                    </a:p>
                  </a:txBody>
                  <a:tcPr/>
                </a:tc>
              </a:tr>
              <a:tr h="324354">
                <a:tc>
                  <a:txBody>
                    <a:bodyPr/>
                    <a:lstStyle/>
                    <a:p>
                      <a:r>
                        <a:rPr lang="en-US" sz="1400" b="1" dirty="0" smtClean="0">
                          <a:solidFill>
                            <a:srgbClr val="000090"/>
                          </a:solidFill>
                          <a:latin typeface="Arial Rounded MT Bold"/>
                          <a:cs typeface="Arial Rounded MT Bold"/>
                        </a:rPr>
                        <a:t>Method and Apparatus:  Production of CNT</a:t>
                      </a:r>
                      <a:endParaRPr lang="en-US" sz="1400" dirty="0">
                        <a:solidFill>
                          <a:srgbClr val="000090"/>
                        </a:solidFill>
                        <a:latin typeface="Arial Rounded MT Bold"/>
                        <a:cs typeface="Arial Rounded MT Bold"/>
                      </a:endParaRPr>
                    </a:p>
                  </a:txBody>
                  <a:tcPr/>
                </a:tc>
                <a:tc>
                  <a:txBody>
                    <a:bodyPr/>
                    <a:lstStyle/>
                    <a:p>
                      <a:pPr algn="ctr"/>
                      <a:r>
                        <a:rPr lang="en-US" sz="1400" dirty="0" smtClean="0">
                          <a:solidFill>
                            <a:srgbClr val="000090"/>
                          </a:solidFill>
                          <a:latin typeface="Arial Rounded MT Bold"/>
                          <a:cs typeface="Arial Rounded MT Bold"/>
                        </a:rPr>
                        <a:t>I2T2</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$ 2,000</a:t>
                      </a:r>
                      <a:r>
                        <a:rPr lang="en-US" sz="1400" baseline="0" dirty="0" smtClean="0">
                          <a:solidFill>
                            <a:srgbClr val="000090"/>
                          </a:solidFill>
                          <a:latin typeface="Arial Rounded MT Bold"/>
                          <a:cs typeface="Arial Rounded MT Bold"/>
                        </a:rPr>
                        <a:t> </a:t>
                      </a:r>
                      <a:r>
                        <a:rPr lang="en-US" sz="1400" dirty="0" smtClean="0">
                          <a:solidFill>
                            <a:srgbClr val="000090"/>
                          </a:solidFill>
                          <a:latin typeface="Arial Rounded MT Bold"/>
                          <a:cs typeface="Arial Rounded MT Bold"/>
                        </a:rPr>
                        <a:t>MN</a:t>
                      </a:r>
                      <a:r>
                        <a:rPr lang="en-US" sz="1800" baseline="0" dirty="0" smtClean="0">
                          <a:solidFill>
                            <a:schemeClr val="dk1"/>
                          </a:solidFill>
                          <a:latin typeface="+mn-lt"/>
                          <a:cs typeface="+mn-cs"/>
                        </a:rPr>
                        <a:t>, </a:t>
                      </a:r>
                      <a:r>
                        <a:rPr lang="en-US" sz="1400" baseline="0" dirty="0" err="1" smtClean="0">
                          <a:solidFill>
                            <a:srgbClr val="000090"/>
                          </a:solidFill>
                          <a:latin typeface="Arial Rounded MT Bold"/>
                          <a:cs typeface="Arial Rounded MT Bold"/>
                        </a:rPr>
                        <a:t>Propie</a:t>
                      </a:r>
                      <a:r>
                        <a:rPr lang="en-US" sz="1400" baseline="0" dirty="0" smtClean="0">
                          <a:solidFill>
                            <a:srgbClr val="000090"/>
                          </a:solidFill>
                          <a:latin typeface="Arial Rounded MT Bold"/>
                          <a:cs typeface="Arial Rounded MT Bold"/>
                        </a:rPr>
                        <a:t>. </a:t>
                      </a:r>
                      <a:r>
                        <a:rPr lang="en-US" sz="1600" dirty="0" smtClean="0">
                          <a:solidFill>
                            <a:srgbClr val="000090"/>
                          </a:solidFill>
                          <a:latin typeface="Arial Rounded MT Bold"/>
                          <a:cs typeface="Arial Rounded MT Bold"/>
                        </a:rPr>
                        <a:t>CIMAV</a:t>
                      </a:r>
                      <a:endParaRPr lang="en-US" sz="1600" dirty="0">
                        <a:solidFill>
                          <a:srgbClr val="000090"/>
                        </a:solidFill>
                        <a:latin typeface="Arial Rounded MT Bold"/>
                        <a:cs typeface="Arial Rounded MT Bold"/>
                      </a:endParaRPr>
                    </a:p>
                  </a:txBody>
                  <a:tcPr/>
                </a:tc>
              </a:tr>
              <a:tr h="324354">
                <a:tc>
                  <a:txBody>
                    <a:bodyPr/>
                    <a:lstStyle/>
                    <a:p>
                      <a:r>
                        <a:rPr lang="es-ES_tradnl" sz="1400" b="1" dirty="0" smtClean="0">
                          <a:solidFill>
                            <a:srgbClr val="000090"/>
                          </a:solidFill>
                          <a:latin typeface="Arial Rounded MT Bold"/>
                          <a:cs typeface="Arial Rounded MT Bold"/>
                        </a:rPr>
                        <a:t>Madera líquida</a:t>
                      </a:r>
                      <a:endParaRPr lang="en-US" sz="1400" dirty="0">
                        <a:solidFill>
                          <a:srgbClr val="000090"/>
                        </a:solidFill>
                        <a:latin typeface="Arial Rounded MT Bold"/>
                        <a:cs typeface="Arial Rounded MT Bold"/>
                      </a:endParaRPr>
                    </a:p>
                  </a:txBody>
                  <a:tcPr/>
                </a:tc>
                <a:tc>
                  <a:txBody>
                    <a:bodyPr/>
                    <a:lstStyle/>
                    <a:p>
                      <a:pPr algn="ctr"/>
                      <a:r>
                        <a:rPr lang="es-MX" sz="1400" dirty="0" smtClean="0">
                          <a:solidFill>
                            <a:srgbClr val="000090"/>
                          </a:solidFill>
                          <a:latin typeface="Arial Rounded MT Bold"/>
                          <a:cs typeface="Arial Rounded MT Bold"/>
                        </a:rPr>
                        <a:t>Genesis Global</a:t>
                      </a:r>
                      <a:r>
                        <a:rPr lang="es-MX" sz="1400" dirty="0" smtClean="0">
                          <a:latin typeface="Arial"/>
                          <a:cs typeface="Arial"/>
                        </a:rPr>
                        <a:t> </a:t>
                      </a:r>
                      <a:endParaRPr lang="en-US" sz="1400" dirty="0">
                        <a:solidFill>
                          <a:srgbClr val="000090"/>
                        </a:solidFill>
                        <a:latin typeface="Arial Rounded MT Bold"/>
                        <a:cs typeface="Arial Rounded MT Bold"/>
                      </a:endParaRPr>
                    </a:p>
                  </a:txBody>
                  <a:tcPr/>
                </a:tc>
                <a:tc>
                  <a:txBody>
                    <a:bodyPr/>
                    <a:lstStyle/>
                    <a:p>
                      <a:r>
                        <a:rPr lang="es-ES_tradnl" sz="1400" dirty="0" smtClean="0">
                          <a:solidFill>
                            <a:srgbClr val="000090"/>
                          </a:solidFill>
                          <a:latin typeface="Arial Rounded MT Bold"/>
                          <a:cs typeface="Arial Rounded MT Bold"/>
                        </a:rPr>
                        <a:t>Regalías/producto</a:t>
                      </a:r>
                      <a:r>
                        <a:rPr lang="es-ES_tradnl" sz="1400" baseline="0" dirty="0" smtClean="0">
                          <a:solidFill>
                            <a:srgbClr val="000090"/>
                          </a:solidFill>
                          <a:latin typeface="Arial Rounded MT Bold"/>
                          <a:cs typeface="Arial Rounded MT Bold"/>
                        </a:rPr>
                        <a:t> vendido</a:t>
                      </a:r>
                      <a:endParaRPr lang="en-US" sz="1400" dirty="0">
                        <a:solidFill>
                          <a:srgbClr val="000090"/>
                        </a:solidFill>
                        <a:latin typeface="Arial Rounded MT Bold"/>
                        <a:cs typeface="Arial Rounded MT Bold"/>
                      </a:endParaRPr>
                    </a:p>
                  </a:txBody>
                  <a:tcPr/>
                </a:tc>
              </a:tr>
              <a:tr h="324354">
                <a:tc>
                  <a:txBody>
                    <a:bodyPr/>
                    <a:lstStyle/>
                    <a:p>
                      <a:r>
                        <a:rPr lang="es-MX" sz="1400" b="1" dirty="0" smtClean="0">
                          <a:solidFill>
                            <a:srgbClr val="000090"/>
                          </a:solidFill>
                          <a:latin typeface="Arial Rounded MT Bold"/>
                          <a:cs typeface="Arial Rounded MT Bold"/>
                        </a:rPr>
                        <a:t>H</a:t>
                      </a:r>
                      <a:r>
                        <a:rPr lang="en-US" sz="1400" b="1" dirty="0" smtClean="0">
                          <a:solidFill>
                            <a:srgbClr val="000090"/>
                          </a:solidFill>
                          <a:latin typeface="Arial Rounded MT Bold"/>
                          <a:cs typeface="Arial Rounded MT Bold"/>
                        </a:rPr>
                        <a:t>o</a:t>
                      </a:r>
                      <a:r>
                        <a:rPr lang="es-MX" sz="1400" b="1" dirty="0" smtClean="0">
                          <a:solidFill>
                            <a:srgbClr val="000090"/>
                          </a:solidFill>
                          <a:latin typeface="Arial Rounded MT Bold"/>
                          <a:cs typeface="Arial Rounded MT Bold"/>
                        </a:rPr>
                        <a:t>rno para Producir Chile Chipotle </a:t>
                      </a:r>
                      <a:endParaRPr lang="en-US" sz="1400" dirty="0">
                        <a:solidFill>
                          <a:srgbClr val="000090"/>
                        </a:solidFill>
                        <a:latin typeface="Arial Rounded MT Bold"/>
                        <a:cs typeface="Arial Rounded MT Bold"/>
                      </a:endParaRPr>
                    </a:p>
                  </a:txBody>
                  <a:tcPr/>
                </a:tc>
                <a:tc>
                  <a:txBody>
                    <a:bodyPr/>
                    <a:lstStyle/>
                    <a:p>
                      <a:pPr algn="ctr"/>
                      <a:r>
                        <a:rPr lang="en-US" sz="1400" dirty="0" err="1" smtClean="0">
                          <a:solidFill>
                            <a:srgbClr val="000090"/>
                          </a:solidFill>
                          <a:latin typeface="Arial Rounded MT Bold"/>
                          <a:cs typeface="Arial Rounded MT Bold"/>
                        </a:rPr>
                        <a:t>Asoc</a:t>
                      </a:r>
                      <a:r>
                        <a:rPr lang="en-US" sz="1400" dirty="0" smtClean="0">
                          <a:solidFill>
                            <a:srgbClr val="000090"/>
                          </a:solidFill>
                          <a:latin typeface="Arial Rounded MT Bold"/>
                          <a:cs typeface="Arial Rounded MT Bold"/>
                        </a:rPr>
                        <a:t>.</a:t>
                      </a:r>
                      <a:r>
                        <a:rPr lang="en-US" sz="1400" baseline="0" dirty="0" smtClean="0">
                          <a:solidFill>
                            <a:srgbClr val="000090"/>
                          </a:solidFill>
                          <a:latin typeface="Arial Rounded MT Bold"/>
                          <a:cs typeface="Arial Rounded MT Bold"/>
                        </a:rPr>
                        <a:t> </a:t>
                      </a:r>
                      <a:r>
                        <a:rPr lang="en-US" sz="1400" baseline="0" dirty="0" err="1" smtClean="0">
                          <a:solidFill>
                            <a:srgbClr val="000090"/>
                          </a:solidFill>
                          <a:latin typeface="Arial Rounded MT Bold"/>
                          <a:cs typeface="Arial Rounded MT Bold"/>
                        </a:rPr>
                        <a:t>Chipotleros</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$ 658</a:t>
                      </a:r>
                      <a:r>
                        <a:rPr lang="en-US" sz="1400" baseline="0" dirty="0" smtClean="0">
                          <a:solidFill>
                            <a:srgbClr val="000090"/>
                          </a:solidFill>
                          <a:latin typeface="Arial Rounded MT Bold"/>
                          <a:cs typeface="Arial Rounded MT Bold"/>
                        </a:rPr>
                        <a:t> </a:t>
                      </a:r>
                      <a:r>
                        <a:rPr lang="en-US" sz="1400" dirty="0" smtClean="0">
                          <a:solidFill>
                            <a:srgbClr val="000090"/>
                          </a:solidFill>
                          <a:latin typeface="Arial Rounded MT Bold"/>
                          <a:cs typeface="Arial Rounded MT Bold"/>
                        </a:rPr>
                        <a:t>MN, </a:t>
                      </a:r>
                      <a:r>
                        <a:rPr lang="en-US" sz="1400" kern="1200" baseline="0" dirty="0" smtClean="0">
                          <a:solidFill>
                            <a:srgbClr val="000090"/>
                          </a:solidFill>
                          <a:latin typeface="Arial Rounded MT Bold"/>
                          <a:ea typeface="+mn-ea"/>
                          <a:cs typeface="Arial Rounded MT Bold"/>
                        </a:rPr>
                        <a:t>5 % </a:t>
                      </a:r>
                      <a:r>
                        <a:rPr lang="en-US" sz="1400" dirty="0" err="1" smtClean="0">
                          <a:solidFill>
                            <a:srgbClr val="000090"/>
                          </a:solidFill>
                          <a:latin typeface="Arial Rounded MT Bold"/>
                          <a:cs typeface="Arial Rounded MT Bold"/>
                        </a:rPr>
                        <a:t>regalías</a:t>
                      </a:r>
                      <a:endParaRPr lang="en-US" sz="1400" dirty="0">
                        <a:solidFill>
                          <a:srgbClr val="000090"/>
                        </a:solidFill>
                        <a:latin typeface="Arial Rounded MT Bold"/>
                        <a:cs typeface="Arial Rounded MT Bold"/>
                      </a:endParaRPr>
                    </a:p>
                  </a:txBody>
                  <a:tcPr/>
                </a:tc>
              </a:tr>
              <a:tr h="324354">
                <a:tc>
                  <a:txBody>
                    <a:bodyPr/>
                    <a:lstStyle/>
                    <a:p>
                      <a:r>
                        <a:rPr lang="es-MX" sz="1400" b="1" dirty="0" smtClean="0">
                          <a:solidFill>
                            <a:srgbClr val="000090"/>
                          </a:solidFill>
                          <a:latin typeface="Arial Rounded MT Bold"/>
                          <a:cs typeface="Arial Rounded MT Bold"/>
                        </a:rPr>
                        <a:t>Disposit.</a:t>
                      </a:r>
                      <a:r>
                        <a:rPr lang="es-MX" sz="1400" b="1" baseline="0" dirty="0" smtClean="0">
                          <a:solidFill>
                            <a:srgbClr val="000090"/>
                          </a:solidFill>
                          <a:latin typeface="Arial Rounded MT Bold"/>
                          <a:cs typeface="Arial Rounded MT Bold"/>
                        </a:rPr>
                        <a:t> </a:t>
                      </a:r>
                      <a:r>
                        <a:rPr lang="es-MX" sz="1400" b="1" dirty="0" smtClean="0">
                          <a:solidFill>
                            <a:srgbClr val="000090"/>
                          </a:solidFill>
                          <a:latin typeface="Arial Rounded MT Bold"/>
                          <a:cs typeface="Arial Rounded MT Bold"/>
                        </a:rPr>
                        <a:t> Electrocróm. Polimero-WOx </a:t>
                      </a:r>
                      <a:endParaRPr lang="en-US" sz="1400" dirty="0">
                        <a:solidFill>
                          <a:srgbClr val="000090"/>
                        </a:solidFill>
                        <a:latin typeface="Arial Rounded MT Bold"/>
                        <a:cs typeface="Arial Rounded MT Bold"/>
                      </a:endParaRPr>
                    </a:p>
                  </a:txBody>
                  <a:tcPr/>
                </a:tc>
                <a:tc>
                  <a:txBody>
                    <a:bodyPr/>
                    <a:lstStyle/>
                    <a:p>
                      <a:pPr algn="ctr"/>
                      <a:r>
                        <a:rPr lang="es-ES_tradnl" sz="1400" dirty="0" smtClean="0">
                          <a:solidFill>
                            <a:srgbClr val="000090"/>
                          </a:solidFill>
                          <a:latin typeface="Arial Rounded MT Bold"/>
                          <a:cs typeface="Arial Rounded MT Bold"/>
                        </a:rPr>
                        <a:t>Grupo KUO</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$ 2,100 MN, 3 % </a:t>
                      </a:r>
                      <a:r>
                        <a:rPr lang="en-US" sz="1400" dirty="0" err="1" smtClean="0">
                          <a:solidFill>
                            <a:srgbClr val="000090"/>
                          </a:solidFill>
                          <a:latin typeface="Arial Rounded MT Bold"/>
                          <a:cs typeface="Arial Rounded MT Bold"/>
                        </a:rPr>
                        <a:t>regalías</a:t>
                      </a:r>
                      <a:endParaRPr lang="en-US" sz="1400" dirty="0">
                        <a:solidFill>
                          <a:srgbClr val="000090"/>
                        </a:solidFill>
                        <a:latin typeface="Arial Rounded MT Bold"/>
                        <a:cs typeface="Arial Rounded MT Bold"/>
                      </a:endParaRPr>
                    </a:p>
                  </a:txBody>
                  <a:tcPr/>
                </a:tc>
              </a:tr>
            </a:tbl>
          </a:graphicData>
        </a:graphic>
      </p:graphicFrame>
      <p:sp>
        <p:nvSpPr>
          <p:cNvPr id="4" name="Rectangle 3"/>
          <p:cNvSpPr/>
          <p:nvPr/>
        </p:nvSpPr>
        <p:spPr>
          <a:xfrm>
            <a:off x="1456696" y="99742"/>
            <a:ext cx="8083856" cy="923330"/>
          </a:xfrm>
          <a:prstGeom prst="rect">
            <a:avLst/>
          </a:prstGeom>
        </p:spPr>
        <p:txBody>
          <a:bodyPr wrap="square">
            <a:spAutoFit/>
          </a:bodyPr>
          <a:lstStyle/>
          <a:p>
            <a:r>
              <a:rPr lang="es-MX" dirty="0">
                <a:latin typeface="Arial Rounded MT Bold"/>
                <a:cs typeface="Arial Rounded MT Bold"/>
              </a:rPr>
              <a:t>INGRESOS POR COMERCIALIZACIÓN DE PROPIEDAD </a:t>
            </a:r>
            <a:r>
              <a:rPr lang="es-MX" dirty="0" smtClean="0">
                <a:latin typeface="Arial Rounded MT Bold"/>
                <a:cs typeface="Arial Rounded MT Bold"/>
              </a:rPr>
              <a:t>INDUSTRIAL</a:t>
            </a:r>
          </a:p>
          <a:p>
            <a:r>
              <a:rPr lang="es-MX" dirty="0" smtClean="0">
                <a:solidFill>
                  <a:srgbClr val="000090"/>
                </a:solidFill>
                <a:latin typeface="Arial Rounded MT Bold"/>
                <a:cs typeface="Arial Rounded MT Bold"/>
              </a:rPr>
              <a:t>                           Patentes </a:t>
            </a:r>
            <a:r>
              <a:rPr lang="es-MX" dirty="0">
                <a:solidFill>
                  <a:srgbClr val="000090"/>
                </a:solidFill>
                <a:latin typeface="Arial Rounded MT Bold"/>
                <a:cs typeface="Arial Rounded MT Bold"/>
              </a:rPr>
              <a:t>Comercializadas vía “push</a:t>
            </a:r>
            <a:r>
              <a:rPr lang="es-MX" dirty="0" smtClean="0">
                <a:solidFill>
                  <a:srgbClr val="000090"/>
                </a:solidFill>
                <a:latin typeface="Arial Rounded MT Bold"/>
                <a:cs typeface="Arial Rounded MT Bold"/>
              </a:rPr>
              <a:t>”</a:t>
            </a:r>
          </a:p>
          <a:p>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1565058804"/>
              </p:ext>
            </p:extLst>
          </p:nvPr>
        </p:nvGraphicFramePr>
        <p:xfrm>
          <a:off x="183302" y="4233676"/>
          <a:ext cx="8808465" cy="2119301"/>
        </p:xfrm>
        <a:graphic>
          <a:graphicData uri="http://schemas.openxmlformats.org/drawingml/2006/table">
            <a:tbl>
              <a:tblPr firstRow="1" bandRow="1">
                <a:tableStyleId>{00A15C55-8517-42AA-B614-E9B94910E393}</a:tableStyleId>
              </a:tblPr>
              <a:tblGrid>
                <a:gridCol w="4284865"/>
                <a:gridCol w="1963836"/>
                <a:gridCol w="2559764"/>
              </a:tblGrid>
              <a:tr h="370695">
                <a:tc>
                  <a:txBody>
                    <a:bodyPr/>
                    <a:lstStyle/>
                    <a:p>
                      <a:r>
                        <a:rPr lang="en-US" dirty="0" smtClean="0"/>
                        <a:t>                                      TITULO</a:t>
                      </a:r>
                      <a:endParaRPr lang="en-US" dirty="0"/>
                    </a:p>
                  </a:txBody>
                  <a:tcPr/>
                </a:tc>
                <a:tc>
                  <a:txBody>
                    <a:bodyPr/>
                    <a:lstStyle/>
                    <a:p>
                      <a:r>
                        <a:rPr lang="en-US" dirty="0" smtClean="0"/>
                        <a:t>      EMPRESA</a:t>
                      </a:r>
                      <a:endParaRPr lang="en-US" dirty="0"/>
                    </a:p>
                  </a:txBody>
                  <a:tcPr/>
                </a:tc>
                <a:tc>
                  <a:txBody>
                    <a:bodyPr/>
                    <a:lstStyle/>
                    <a:p>
                      <a:r>
                        <a:rPr lang="en-US" dirty="0" smtClean="0"/>
                        <a:t>      MONTO (miles)</a:t>
                      </a:r>
                      <a:endParaRPr lang="en-US" dirty="0"/>
                    </a:p>
                  </a:txBody>
                  <a:tcPr/>
                </a:tc>
              </a:tr>
              <a:tr h="4190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400" b="1" dirty="0" err="1" smtClean="0">
                          <a:solidFill>
                            <a:srgbClr val="000090"/>
                          </a:solidFill>
                          <a:latin typeface="Arial Rounded MT Bold"/>
                          <a:cs typeface="Arial Rounded MT Bold"/>
                        </a:rPr>
                        <a:t>Reduced</a:t>
                      </a:r>
                      <a:r>
                        <a:rPr lang="es-ES_tradnl" sz="1400" b="1" dirty="0" smtClean="0">
                          <a:solidFill>
                            <a:srgbClr val="000090"/>
                          </a:solidFill>
                          <a:latin typeface="Arial Rounded MT Bold"/>
                          <a:cs typeface="Arial Rounded MT Bold"/>
                        </a:rPr>
                        <a:t> </a:t>
                      </a:r>
                      <a:r>
                        <a:rPr lang="es-ES_tradnl" sz="1400" b="1" dirty="0" err="1" smtClean="0">
                          <a:solidFill>
                            <a:srgbClr val="000090"/>
                          </a:solidFill>
                          <a:latin typeface="Arial Rounded MT Bold"/>
                          <a:cs typeface="Arial Rounded MT Bold"/>
                        </a:rPr>
                        <a:t>Hazard</a:t>
                      </a:r>
                      <a:r>
                        <a:rPr lang="es-ES_tradnl" sz="1400" b="1" dirty="0" smtClean="0">
                          <a:solidFill>
                            <a:srgbClr val="000090"/>
                          </a:solidFill>
                          <a:latin typeface="Arial Rounded MT Bold"/>
                          <a:cs typeface="Arial Rounded MT Bold"/>
                        </a:rPr>
                        <a:t> </a:t>
                      </a:r>
                      <a:r>
                        <a:rPr lang="es-ES_tradnl" sz="1400" b="1" dirty="0" err="1" smtClean="0">
                          <a:solidFill>
                            <a:srgbClr val="000090"/>
                          </a:solidFill>
                          <a:latin typeface="Arial Rounded MT Bold"/>
                          <a:cs typeface="Arial Rounded MT Bold"/>
                        </a:rPr>
                        <a:t>Thermal</a:t>
                      </a:r>
                      <a:r>
                        <a:rPr lang="es-ES_tradnl" sz="1400" b="1" dirty="0" smtClean="0">
                          <a:solidFill>
                            <a:srgbClr val="000090"/>
                          </a:solidFill>
                          <a:latin typeface="Arial Rounded MT Bold"/>
                          <a:cs typeface="Arial Rounded MT Bold"/>
                        </a:rPr>
                        <a:t> Fluid</a:t>
                      </a:r>
                      <a:endParaRPr lang="es-MX" sz="1400" b="1" i="0" dirty="0" smtClean="0">
                        <a:solidFill>
                          <a:srgbClr val="000090"/>
                        </a:solidFill>
                        <a:latin typeface="Arial Rounded MT Bold"/>
                        <a:ea typeface="Lucida Grande"/>
                        <a:cs typeface="Arial Rounded MT Bold"/>
                      </a:endParaRPr>
                    </a:p>
                  </a:txBody>
                  <a:tcPr/>
                </a:tc>
                <a:tc>
                  <a:txBody>
                    <a:bodyPr/>
                    <a:lstStyle/>
                    <a:p>
                      <a:pPr algn="ctr"/>
                      <a:r>
                        <a:rPr lang="es-ES_tradnl" sz="1400" dirty="0" smtClean="0">
                          <a:solidFill>
                            <a:srgbClr val="000090"/>
                          </a:solidFill>
                          <a:latin typeface="Arial Rounded MT Bold"/>
                          <a:cs typeface="Arial Rounded MT Bold"/>
                        </a:rPr>
                        <a:t>Johnson </a:t>
                      </a:r>
                      <a:r>
                        <a:rPr lang="es-ES_tradnl" sz="1400" dirty="0" err="1" smtClean="0">
                          <a:solidFill>
                            <a:srgbClr val="000090"/>
                          </a:solidFill>
                          <a:latin typeface="Arial Rounded MT Bold"/>
                          <a:cs typeface="Arial Rounded MT Bold"/>
                        </a:rPr>
                        <a:t>Controls</a:t>
                      </a:r>
                      <a:endParaRPr lang="en-US" sz="1400" dirty="0">
                        <a:solidFill>
                          <a:srgbClr val="000090"/>
                        </a:solidFill>
                        <a:latin typeface="Arial Rounded MT Bold"/>
                        <a:cs typeface="Arial Rounded MT Bold"/>
                      </a:endParaRPr>
                    </a:p>
                  </a:txBody>
                  <a:tcPr/>
                </a:tc>
                <a:tc>
                  <a:txBody>
                    <a:bodyPr/>
                    <a:lstStyle/>
                    <a:p>
                      <a:r>
                        <a:rPr lang="es-ES_tradnl" sz="1400" dirty="0" smtClean="0">
                          <a:solidFill>
                            <a:srgbClr val="000090"/>
                          </a:solidFill>
                          <a:latin typeface="Arial Rounded MT Bold"/>
                          <a:cs typeface="Arial Rounded MT Bold"/>
                        </a:rPr>
                        <a:t>$ 1,250 MN (C. de D.)*</a:t>
                      </a:r>
                      <a:endParaRPr lang="en-US" sz="1400" dirty="0">
                        <a:solidFill>
                          <a:srgbClr val="000090"/>
                        </a:solidFill>
                        <a:latin typeface="Arial Rounded MT Bold"/>
                        <a:cs typeface="Arial Rounded MT Bold"/>
                      </a:endParaRPr>
                    </a:p>
                  </a:txBody>
                  <a:tcPr/>
                </a:tc>
              </a:tr>
              <a:tr h="324354">
                <a:tc>
                  <a:txBody>
                    <a:bodyPr/>
                    <a:lstStyle/>
                    <a:p>
                      <a:r>
                        <a:rPr lang="es-MX" sz="1400" b="1" dirty="0" smtClean="0">
                          <a:solidFill>
                            <a:srgbClr val="000090"/>
                          </a:solidFill>
                          <a:latin typeface="Arial Rounded MT Bold"/>
                          <a:cs typeface="Arial Rounded MT Bold"/>
                        </a:rPr>
                        <a:t>Dielectric Fluids Containing Vegetable Oils</a:t>
                      </a:r>
                      <a:endParaRPr lang="en-US" sz="1400" dirty="0">
                        <a:solidFill>
                          <a:srgbClr val="000090"/>
                        </a:solidFill>
                        <a:latin typeface="Arial Rounded MT Bold"/>
                        <a:cs typeface="Arial Rounded MT Bold"/>
                      </a:endParaRPr>
                    </a:p>
                  </a:txBody>
                  <a:tcPr/>
                </a:tc>
                <a:tc>
                  <a:txBody>
                    <a:bodyPr/>
                    <a:lstStyle/>
                    <a:p>
                      <a:pPr algn="ctr"/>
                      <a:r>
                        <a:rPr lang="en-US" sz="1400" dirty="0" err="1" smtClean="0">
                          <a:solidFill>
                            <a:srgbClr val="000090"/>
                          </a:solidFill>
                          <a:latin typeface="Arial Rounded MT Bold"/>
                          <a:cs typeface="Arial Rounded MT Bold"/>
                        </a:rPr>
                        <a:t>Prolec</a:t>
                      </a:r>
                      <a:r>
                        <a:rPr lang="en-US" sz="1400" dirty="0" smtClean="0">
                          <a:solidFill>
                            <a:srgbClr val="000090"/>
                          </a:solidFill>
                          <a:latin typeface="Arial Rounded MT Bold"/>
                          <a:cs typeface="Arial Rounded MT Bold"/>
                        </a:rPr>
                        <a:t>-GE</a:t>
                      </a:r>
                      <a:endParaRPr lang="en-US" sz="1400" dirty="0">
                        <a:solidFill>
                          <a:srgbClr val="000090"/>
                        </a:solidFill>
                        <a:latin typeface="Arial Rounded MT Bold"/>
                        <a:cs typeface="Arial Rounded MT Bold"/>
                      </a:endParaRPr>
                    </a:p>
                  </a:txBody>
                  <a:tcPr/>
                </a:tc>
                <a:tc>
                  <a:txBody>
                    <a:bodyPr/>
                    <a:lstStyle/>
                    <a:p>
                      <a:r>
                        <a:rPr lang="fr-FR" sz="1400" dirty="0" smtClean="0">
                          <a:solidFill>
                            <a:srgbClr val="000090"/>
                          </a:solidFill>
                          <a:latin typeface="Arial Rounded MT Bold"/>
                          <a:cs typeface="Arial Rounded MT Bold"/>
                        </a:rPr>
                        <a:t>$</a:t>
                      </a:r>
                      <a:r>
                        <a:rPr lang="en-US" sz="1400" baseline="0" dirty="0" smtClean="0">
                          <a:solidFill>
                            <a:schemeClr val="dk1"/>
                          </a:solidFill>
                          <a:latin typeface="Arial"/>
                          <a:cs typeface="Arial"/>
                        </a:rPr>
                        <a:t> </a:t>
                      </a:r>
                      <a:r>
                        <a:rPr lang="en-US" sz="1400" dirty="0" smtClean="0">
                          <a:solidFill>
                            <a:srgbClr val="000090"/>
                          </a:solidFill>
                          <a:latin typeface="Arial Rounded MT Bold"/>
                          <a:cs typeface="Arial Rounded MT Bold"/>
                        </a:rPr>
                        <a:t>1,343</a:t>
                      </a:r>
                      <a:r>
                        <a:rPr lang="en-US" sz="1400" baseline="0" dirty="0" smtClean="0">
                          <a:solidFill>
                            <a:srgbClr val="000090"/>
                          </a:solidFill>
                          <a:latin typeface="Arial Rounded MT Bold"/>
                          <a:cs typeface="Arial Rounded MT Bold"/>
                        </a:rPr>
                        <a:t> MN (C. de D.)*</a:t>
                      </a:r>
                      <a:endParaRPr lang="en-US" sz="1400" dirty="0">
                        <a:solidFill>
                          <a:srgbClr val="000090"/>
                        </a:solidFill>
                        <a:latin typeface="Arial Rounded MT Bold"/>
                        <a:cs typeface="Arial Rounded MT Bold"/>
                      </a:endParaRPr>
                    </a:p>
                  </a:txBody>
                  <a:tcPr/>
                </a:tc>
              </a:tr>
              <a:tr h="356535">
                <a:tc>
                  <a:txBody>
                    <a:bodyPr/>
                    <a:lstStyle/>
                    <a:p>
                      <a:r>
                        <a:rPr lang="en-US" sz="1400" b="1" dirty="0" err="1" smtClean="0">
                          <a:solidFill>
                            <a:srgbClr val="000090"/>
                          </a:solidFill>
                          <a:latin typeface="Arial"/>
                          <a:cs typeface="Arial"/>
                        </a:rPr>
                        <a:t>Aluminio</a:t>
                      </a:r>
                      <a:r>
                        <a:rPr lang="en-US" sz="1400" b="1" dirty="0" smtClean="0">
                          <a:solidFill>
                            <a:srgbClr val="000090"/>
                          </a:solidFill>
                          <a:latin typeface="Arial"/>
                          <a:cs typeface="Arial"/>
                        </a:rPr>
                        <a:t> </a:t>
                      </a:r>
                      <a:r>
                        <a:rPr lang="en-US" sz="1400" b="1" dirty="0" err="1" smtClean="0">
                          <a:solidFill>
                            <a:srgbClr val="000090"/>
                          </a:solidFill>
                          <a:latin typeface="Arial"/>
                          <a:cs typeface="Arial"/>
                        </a:rPr>
                        <a:t>Reforzada</a:t>
                      </a:r>
                      <a:r>
                        <a:rPr lang="en-US" sz="1400" b="1" dirty="0" smtClean="0">
                          <a:solidFill>
                            <a:srgbClr val="000090"/>
                          </a:solidFill>
                          <a:latin typeface="Arial"/>
                          <a:cs typeface="Arial"/>
                        </a:rPr>
                        <a:t> con </a:t>
                      </a:r>
                      <a:r>
                        <a:rPr lang="en-US" sz="1400" b="1" dirty="0" err="1" smtClean="0">
                          <a:solidFill>
                            <a:srgbClr val="000090"/>
                          </a:solidFill>
                          <a:latin typeface="Arial"/>
                          <a:cs typeface="Arial"/>
                        </a:rPr>
                        <a:t>Nanotubos</a:t>
                      </a:r>
                      <a:r>
                        <a:rPr lang="en-US" sz="1400" b="1" dirty="0" smtClean="0">
                          <a:solidFill>
                            <a:srgbClr val="000090"/>
                          </a:solidFill>
                          <a:latin typeface="Arial"/>
                          <a:cs typeface="Arial"/>
                        </a:rPr>
                        <a:t> de </a:t>
                      </a:r>
                      <a:r>
                        <a:rPr lang="en-US" sz="1400" b="1" dirty="0" err="1" smtClean="0">
                          <a:solidFill>
                            <a:srgbClr val="000090"/>
                          </a:solidFill>
                          <a:latin typeface="Arial"/>
                          <a:cs typeface="Arial"/>
                        </a:rPr>
                        <a:t>Carbono</a:t>
                      </a:r>
                      <a:r>
                        <a:rPr lang="en-US" sz="1400" b="1" dirty="0" smtClean="0">
                          <a:solidFill>
                            <a:srgbClr val="000090"/>
                          </a:solidFill>
                          <a:latin typeface="Arial"/>
                          <a:cs typeface="Arial"/>
                        </a:rPr>
                        <a:t> </a:t>
                      </a:r>
                      <a:endParaRPr lang="en-US" sz="1400" dirty="0">
                        <a:solidFill>
                          <a:srgbClr val="000090"/>
                        </a:solidFill>
                        <a:latin typeface="Arial Rounded MT Bold"/>
                        <a:cs typeface="Arial Rounded MT Bold"/>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_tradnl" sz="1400" dirty="0" err="1" smtClean="0">
                          <a:solidFill>
                            <a:srgbClr val="000090"/>
                          </a:solidFill>
                          <a:latin typeface="Arial Rounded MT Bold"/>
                          <a:cs typeface="Arial Rounded MT Bold"/>
                        </a:rPr>
                        <a:t>Demek</a:t>
                      </a:r>
                      <a:endParaRPr lang="en-US" sz="1400" dirty="0">
                        <a:solidFill>
                          <a:srgbClr val="000090"/>
                        </a:solidFill>
                        <a:latin typeface="Arial Rounded MT Bold"/>
                        <a:cs typeface="Arial Rounded MT Bol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400" dirty="0" smtClean="0">
                          <a:solidFill>
                            <a:srgbClr val="000090"/>
                          </a:solidFill>
                          <a:latin typeface="Arial Rounded MT Bold"/>
                          <a:cs typeface="Arial Rounded MT Bold"/>
                        </a:rPr>
                        <a:t>$</a:t>
                      </a:r>
                      <a:r>
                        <a:rPr lang="es-ES_tradnl" sz="1400" baseline="0" dirty="0" smtClean="0">
                          <a:solidFill>
                            <a:schemeClr val="dk1"/>
                          </a:solidFill>
                          <a:latin typeface="Arial"/>
                          <a:cs typeface="Arial"/>
                        </a:rPr>
                        <a:t> </a:t>
                      </a:r>
                      <a:r>
                        <a:rPr lang="es-ES_tradnl" sz="1400" dirty="0" smtClean="0">
                          <a:solidFill>
                            <a:srgbClr val="000090"/>
                          </a:solidFill>
                          <a:latin typeface="Arial Rounded MT Bold"/>
                          <a:cs typeface="Arial Rounded MT Bold"/>
                        </a:rPr>
                        <a:t>1,218</a:t>
                      </a:r>
                      <a:r>
                        <a:rPr lang="es-ES_tradnl" sz="1400" baseline="0" dirty="0" smtClean="0">
                          <a:solidFill>
                            <a:srgbClr val="000090"/>
                          </a:solidFill>
                          <a:latin typeface="Arial Rounded MT Bold"/>
                          <a:cs typeface="Arial Rounded MT Bold"/>
                        </a:rPr>
                        <a:t> MN (C de D.)*</a:t>
                      </a:r>
                      <a:r>
                        <a:rPr lang="es-ES_tradnl" sz="1400" dirty="0" smtClean="0">
                          <a:solidFill>
                            <a:srgbClr val="000090"/>
                          </a:solidFill>
                          <a:latin typeface="Arial Rounded MT Bold"/>
                          <a:cs typeface="Arial Rounded MT Bold"/>
                        </a:rPr>
                        <a:t> </a:t>
                      </a:r>
                      <a:endParaRPr lang="es-MX" sz="1400" dirty="0" smtClean="0">
                        <a:solidFill>
                          <a:srgbClr val="000090"/>
                        </a:solidFill>
                        <a:latin typeface="Arial Rounded MT Bold"/>
                        <a:cs typeface="Arial Rounded MT Bold"/>
                      </a:endParaRPr>
                    </a:p>
                  </a:txBody>
                  <a:tcPr/>
                </a:tc>
              </a:tr>
              <a:tr h="3243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400" b="1" dirty="0" smtClean="0">
                          <a:solidFill>
                            <a:srgbClr val="000090"/>
                          </a:solidFill>
                          <a:latin typeface="Arial Rounded MT Bold"/>
                          <a:cs typeface="Arial Rounded MT Bold"/>
                        </a:rPr>
                        <a:t>Aleaciones Ferrosas con Partículas de WC</a:t>
                      </a:r>
                      <a:endParaRPr lang="en-US" sz="1400" dirty="0" smtClean="0">
                        <a:solidFill>
                          <a:srgbClr val="000090"/>
                        </a:solidFill>
                        <a:latin typeface="Arial Rounded MT Bold"/>
                        <a:cs typeface="Arial Rounded MT Bold"/>
                      </a:endParaRPr>
                    </a:p>
                  </a:txBody>
                  <a:tcPr/>
                </a:tc>
                <a:tc>
                  <a:txBody>
                    <a:bodyPr/>
                    <a:lstStyle/>
                    <a:p>
                      <a:pPr algn="ctr"/>
                      <a:r>
                        <a:rPr lang="es-ES_tradnl" sz="1400" dirty="0" err="1" smtClean="0">
                          <a:solidFill>
                            <a:srgbClr val="000090"/>
                          </a:solidFill>
                          <a:latin typeface="Arial Rounded MT Bold"/>
                          <a:cs typeface="Arial Rounded MT Bold"/>
                        </a:rPr>
                        <a:t>Renyson</a:t>
                      </a:r>
                      <a:r>
                        <a:rPr lang="es-ES_tradnl" sz="1400" dirty="0" smtClean="0">
                          <a:solidFill>
                            <a:srgbClr val="000090"/>
                          </a:solidFill>
                          <a:latin typeface="Arial Rounded MT Bold"/>
                          <a:cs typeface="Arial Rounded MT Bold"/>
                        </a:rPr>
                        <a:t> de México</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a:t>
                      </a:r>
                      <a:r>
                        <a:rPr lang="es-ES_tradnl" sz="1400" baseline="0" dirty="0" smtClean="0">
                          <a:solidFill>
                            <a:srgbClr val="000090"/>
                          </a:solidFill>
                          <a:latin typeface="Arial Rounded MT Bold"/>
                          <a:cs typeface="Arial Rounded MT Bold"/>
                        </a:rPr>
                        <a:t> </a:t>
                      </a:r>
                      <a:r>
                        <a:rPr lang="es-ES_tradnl" sz="1400" dirty="0" smtClean="0">
                          <a:solidFill>
                            <a:srgbClr val="000090"/>
                          </a:solidFill>
                          <a:latin typeface="Arial Rounded MT Bold"/>
                          <a:cs typeface="Arial Rounded MT Bold"/>
                        </a:rPr>
                        <a:t>1,525</a:t>
                      </a:r>
                      <a:r>
                        <a:rPr lang="es-ES_tradnl" sz="1400" baseline="0" dirty="0" smtClean="0">
                          <a:solidFill>
                            <a:srgbClr val="000090"/>
                          </a:solidFill>
                          <a:latin typeface="Arial Rounded MT Bold"/>
                          <a:cs typeface="Arial Rounded MT Bold"/>
                        </a:rPr>
                        <a:t> MN (C. De D.)*</a:t>
                      </a:r>
                      <a:r>
                        <a:rPr lang="es-ES_tradnl" sz="1400" dirty="0" smtClean="0">
                          <a:solidFill>
                            <a:srgbClr val="000090"/>
                          </a:solidFill>
                          <a:latin typeface="Arial Rounded MT Bold"/>
                          <a:cs typeface="Arial Rounded MT Bold"/>
                        </a:rPr>
                        <a:t> </a:t>
                      </a:r>
                      <a:endParaRPr lang="en-US" dirty="0">
                        <a:solidFill>
                          <a:srgbClr val="000090"/>
                        </a:solidFill>
                        <a:latin typeface="Arial Rounded MT Bold"/>
                        <a:cs typeface="Arial Rounded MT Bold"/>
                      </a:endParaRPr>
                    </a:p>
                  </a:txBody>
                  <a:tcPr/>
                </a:tc>
              </a:tr>
              <a:tr h="324354">
                <a:tc>
                  <a:txBody>
                    <a:bodyPr/>
                    <a:lstStyle/>
                    <a:p>
                      <a:r>
                        <a:rPr lang="en-US" sz="1400" b="1" dirty="0" err="1" smtClean="0">
                          <a:solidFill>
                            <a:srgbClr val="000090"/>
                          </a:solidFill>
                          <a:latin typeface="Arial Rounded MT Bold"/>
                          <a:cs typeface="Arial Rounded MT Bold"/>
                        </a:rPr>
                        <a:t>Disposit</a:t>
                      </a:r>
                      <a:r>
                        <a:rPr lang="en-US" sz="1400" b="1" dirty="0" smtClean="0">
                          <a:solidFill>
                            <a:srgbClr val="000090"/>
                          </a:solidFill>
                          <a:latin typeface="Arial Rounded MT Bold"/>
                          <a:cs typeface="Arial Rounded MT Bold"/>
                        </a:rPr>
                        <a:t>. </a:t>
                      </a:r>
                      <a:r>
                        <a:rPr lang="en-US" sz="1400" b="1" dirty="0" err="1" smtClean="0">
                          <a:solidFill>
                            <a:srgbClr val="000090"/>
                          </a:solidFill>
                          <a:latin typeface="Arial Rounded MT Bold"/>
                          <a:cs typeface="Arial Rounded MT Bold"/>
                        </a:rPr>
                        <a:t>Evita</a:t>
                      </a:r>
                      <a:r>
                        <a:rPr lang="en-US" sz="1400" b="1" dirty="0" smtClean="0">
                          <a:solidFill>
                            <a:srgbClr val="000090"/>
                          </a:solidFill>
                          <a:latin typeface="Arial Rounded MT Bold"/>
                          <a:cs typeface="Arial Rounded MT Bold"/>
                        </a:rPr>
                        <a:t> la </a:t>
                      </a:r>
                      <a:r>
                        <a:rPr lang="en-US" sz="1400" b="1" dirty="0" err="1" smtClean="0">
                          <a:solidFill>
                            <a:srgbClr val="000090"/>
                          </a:solidFill>
                          <a:latin typeface="Arial Rounded MT Bold"/>
                          <a:cs typeface="Arial Rounded MT Bold"/>
                        </a:rPr>
                        <a:t>Remoción</a:t>
                      </a:r>
                      <a:r>
                        <a:rPr lang="en-US" sz="1400" b="1" dirty="0" smtClean="0">
                          <a:solidFill>
                            <a:srgbClr val="000090"/>
                          </a:solidFill>
                          <a:latin typeface="Arial Rounded MT Bold"/>
                          <a:cs typeface="Arial Rounded MT Bold"/>
                        </a:rPr>
                        <a:t> de </a:t>
                      </a:r>
                      <a:r>
                        <a:rPr lang="en-US" sz="1400" b="1" dirty="0" err="1" smtClean="0">
                          <a:solidFill>
                            <a:srgbClr val="000090"/>
                          </a:solidFill>
                          <a:latin typeface="Arial Rounded MT Bold"/>
                          <a:cs typeface="Arial Rounded MT Bold"/>
                        </a:rPr>
                        <a:t>Etiquetas</a:t>
                      </a:r>
                      <a:r>
                        <a:rPr lang="en-US" sz="1400" b="1" dirty="0" smtClean="0">
                          <a:solidFill>
                            <a:srgbClr val="000090"/>
                          </a:solidFill>
                          <a:latin typeface="Arial Rounded MT Bold"/>
                          <a:cs typeface="Arial Rounded MT Bold"/>
                        </a:rPr>
                        <a:t> </a:t>
                      </a:r>
                      <a:r>
                        <a:rPr lang="en-US" sz="1400" b="1" dirty="0" err="1" smtClean="0">
                          <a:solidFill>
                            <a:srgbClr val="000090"/>
                          </a:solidFill>
                          <a:latin typeface="Arial Rounded MT Bold"/>
                          <a:cs typeface="Arial Rounded MT Bold"/>
                        </a:rPr>
                        <a:t>Adher</a:t>
                      </a:r>
                      <a:r>
                        <a:rPr lang="en-US" sz="1400" b="1" dirty="0" smtClean="0">
                          <a:solidFill>
                            <a:srgbClr val="000090"/>
                          </a:solidFill>
                          <a:latin typeface="Arial Rounded MT Bold"/>
                          <a:cs typeface="Arial Rounded MT Bold"/>
                        </a:rPr>
                        <a:t>.</a:t>
                      </a:r>
                      <a:endParaRPr lang="en-US" sz="1400" dirty="0">
                        <a:solidFill>
                          <a:srgbClr val="000090"/>
                        </a:solidFill>
                        <a:latin typeface="Arial Rounded MT Bold"/>
                        <a:cs typeface="Arial Rounded MT Bold"/>
                      </a:endParaRPr>
                    </a:p>
                  </a:txBody>
                  <a:tcPr/>
                </a:tc>
                <a:tc>
                  <a:txBody>
                    <a:bodyPr/>
                    <a:lstStyle/>
                    <a:p>
                      <a:pPr algn="ctr"/>
                      <a:r>
                        <a:rPr lang="es-MX" sz="1400" dirty="0" smtClean="0">
                          <a:solidFill>
                            <a:srgbClr val="000090"/>
                          </a:solidFill>
                          <a:latin typeface="Arial Rounded MT Bold"/>
                          <a:cs typeface="Arial Rounded MT Bold"/>
                        </a:rPr>
                        <a:t>D´Informática </a:t>
                      </a:r>
                    </a:p>
                  </a:txBody>
                  <a:tcPr/>
                </a:tc>
                <a:tc>
                  <a:txBody>
                    <a:bodyPr/>
                    <a:lstStyle/>
                    <a:p>
                      <a:r>
                        <a:rPr lang="es-ES_tradnl" sz="1400" dirty="0" smtClean="0">
                          <a:solidFill>
                            <a:srgbClr val="000090"/>
                          </a:solidFill>
                          <a:latin typeface="Arial Rounded MT Bold"/>
                          <a:cs typeface="Arial Rounded MT Bold"/>
                        </a:rPr>
                        <a:t>$ 1,500 MN (C. De D.)*</a:t>
                      </a:r>
                      <a:endParaRPr lang="en-US" sz="1400" dirty="0">
                        <a:solidFill>
                          <a:srgbClr val="000090"/>
                        </a:solidFill>
                        <a:latin typeface="Arial Rounded MT Bold"/>
                        <a:cs typeface="Arial Rounded MT Bold"/>
                      </a:endParaRPr>
                    </a:p>
                  </a:txBody>
                  <a:tcPr/>
                </a:tc>
              </a:tr>
            </a:tbl>
          </a:graphicData>
        </a:graphic>
      </p:graphicFrame>
      <p:sp>
        <p:nvSpPr>
          <p:cNvPr id="6" name="Rectangle 5"/>
          <p:cNvSpPr/>
          <p:nvPr/>
        </p:nvSpPr>
        <p:spPr>
          <a:xfrm>
            <a:off x="2508581" y="3862789"/>
            <a:ext cx="4572000" cy="646331"/>
          </a:xfrm>
          <a:prstGeom prst="rect">
            <a:avLst/>
          </a:prstGeom>
        </p:spPr>
        <p:txBody>
          <a:bodyPr>
            <a:spAutoFit/>
          </a:bodyPr>
          <a:lstStyle/>
          <a:p>
            <a:r>
              <a:rPr lang="es-MX" dirty="0">
                <a:solidFill>
                  <a:srgbClr val="000090"/>
                </a:solidFill>
                <a:latin typeface="Arial Rounded MT Bold"/>
                <a:cs typeface="Arial Rounded MT Bold"/>
              </a:rPr>
              <a:t>Patentes Comercializadas vía “</a:t>
            </a:r>
            <a:r>
              <a:rPr lang="es-MX" dirty="0" smtClean="0">
                <a:solidFill>
                  <a:srgbClr val="000090"/>
                </a:solidFill>
                <a:latin typeface="Arial Rounded MT Bold"/>
                <a:cs typeface="Arial Rounded MT Bold"/>
              </a:rPr>
              <a:t>pull”*</a:t>
            </a:r>
            <a:endParaRPr lang="es-MX" dirty="0">
              <a:solidFill>
                <a:srgbClr val="000090"/>
              </a:solidFill>
              <a:latin typeface="Arial Rounded MT Bold"/>
              <a:cs typeface="Arial Rounded MT Bold"/>
            </a:endParaRPr>
          </a:p>
          <a:p>
            <a:endParaRPr lang="en-US" dirty="0"/>
          </a:p>
        </p:txBody>
      </p:sp>
      <p:sp>
        <p:nvSpPr>
          <p:cNvPr id="7" name="TextBox 6"/>
          <p:cNvSpPr txBox="1"/>
          <p:nvPr/>
        </p:nvSpPr>
        <p:spPr>
          <a:xfrm>
            <a:off x="183325" y="6468453"/>
            <a:ext cx="2031926" cy="276999"/>
          </a:xfrm>
          <a:prstGeom prst="rect">
            <a:avLst/>
          </a:prstGeom>
          <a:noFill/>
        </p:spPr>
        <p:txBody>
          <a:bodyPr wrap="none" rtlCol="0">
            <a:spAutoFit/>
          </a:bodyPr>
          <a:lstStyle/>
          <a:p>
            <a:r>
              <a:rPr lang="en-US" sz="1200" dirty="0" smtClean="0">
                <a:solidFill>
                  <a:srgbClr val="000090"/>
                </a:solidFill>
                <a:latin typeface="Arial Rounded MT Bold"/>
                <a:cs typeface="Arial Rounded MT Bold"/>
              </a:rPr>
              <a:t>* </a:t>
            </a:r>
            <a:r>
              <a:rPr lang="en-US" sz="1200" dirty="0" err="1" smtClean="0">
                <a:solidFill>
                  <a:srgbClr val="000090"/>
                </a:solidFill>
                <a:latin typeface="Arial Rounded MT Bold"/>
                <a:cs typeface="Arial Rounded MT Bold"/>
              </a:rPr>
              <a:t>Coautoria</a:t>
            </a:r>
            <a:r>
              <a:rPr lang="en-US" sz="1200" dirty="0" smtClean="0">
                <a:solidFill>
                  <a:srgbClr val="000090"/>
                </a:solidFill>
                <a:latin typeface="Arial Rounded MT Bold"/>
                <a:cs typeface="Arial Rounded MT Bold"/>
              </a:rPr>
              <a:t> en la </a:t>
            </a:r>
            <a:r>
              <a:rPr lang="en-US" sz="1200" dirty="0" err="1" smtClean="0">
                <a:solidFill>
                  <a:srgbClr val="000090"/>
                </a:solidFill>
                <a:latin typeface="Arial Rounded MT Bold"/>
                <a:cs typeface="Arial Rounded MT Bold"/>
              </a:rPr>
              <a:t>Patente</a:t>
            </a:r>
            <a:endParaRPr lang="en-US" sz="1200" dirty="0">
              <a:solidFill>
                <a:srgbClr val="000090"/>
              </a:solidFill>
              <a:latin typeface="Arial Rounded MT Bold"/>
              <a:cs typeface="Arial Rounded MT Bold"/>
            </a:endParaRPr>
          </a:p>
        </p:txBody>
      </p:sp>
      <p:sp>
        <p:nvSpPr>
          <p:cNvPr id="2" name="TextBox 1"/>
          <p:cNvSpPr txBox="1"/>
          <p:nvPr/>
        </p:nvSpPr>
        <p:spPr>
          <a:xfrm>
            <a:off x="4572000" y="6453336"/>
            <a:ext cx="4472298" cy="338554"/>
          </a:xfrm>
          <a:prstGeom prst="rect">
            <a:avLst/>
          </a:prstGeom>
          <a:noFill/>
        </p:spPr>
        <p:txBody>
          <a:bodyPr wrap="none" rtlCol="0">
            <a:spAutoFit/>
          </a:bodyPr>
          <a:lstStyle/>
          <a:p>
            <a:r>
              <a:rPr lang="en-US" sz="1600" dirty="0" smtClean="0">
                <a:solidFill>
                  <a:srgbClr val="FF0000"/>
                </a:solidFill>
                <a:latin typeface="Arial Rounded MT Bold"/>
                <a:cs typeface="Arial Rounded MT Bold"/>
              </a:rPr>
              <a:t>PROBLEMA: </a:t>
            </a:r>
            <a:r>
              <a:rPr lang="en-US" sz="1600" dirty="0" err="1" smtClean="0">
                <a:solidFill>
                  <a:srgbClr val="FF0000"/>
                </a:solidFill>
                <a:latin typeface="Arial Rounded MT Bold"/>
                <a:cs typeface="Arial Rounded MT Bold"/>
              </a:rPr>
              <a:t>Tiempo</a:t>
            </a:r>
            <a:r>
              <a:rPr lang="en-US" sz="1600" dirty="0" smtClean="0">
                <a:solidFill>
                  <a:srgbClr val="FF0000"/>
                </a:solidFill>
                <a:latin typeface="Arial Rounded MT Bold"/>
                <a:cs typeface="Arial Rounded MT Bold"/>
              </a:rPr>
              <a:t> de </a:t>
            </a:r>
            <a:r>
              <a:rPr lang="en-US" sz="1600" dirty="0" err="1" smtClean="0">
                <a:solidFill>
                  <a:srgbClr val="FF0000"/>
                </a:solidFill>
                <a:latin typeface="Arial Rounded MT Bold"/>
                <a:cs typeface="Arial Rounded MT Bold"/>
              </a:rPr>
              <a:t>obtención</a:t>
            </a:r>
            <a:r>
              <a:rPr lang="en-US" sz="1600" dirty="0" smtClean="0">
                <a:solidFill>
                  <a:srgbClr val="FF0000"/>
                </a:solidFill>
                <a:latin typeface="Arial Rounded MT Bold"/>
                <a:cs typeface="Arial Rounded MT Bold"/>
              </a:rPr>
              <a:t> del </a:t>
            </a:r>
            <a:r>
              <a:rPr lang="en-US" sz="1600" dirty="0" err="1" smtClean="0">
                <a:solidFill>
                  <a:srgbClr val="FF0000"/>
                </a:solidFill>
                <a:latin typeface="Arial Rounded MT Bold"/>
                <a:cs typeface="Arial Rounded MT Bold"/>
              </a:rPr>
              <a:t>titulo</a:t>
            </a:r>
            <a:endParaRPr lang="en-US" sz="1600" dirty="0">
              <a:solidFill>
                <a:srgbClr val="FF0000"/>
              </a:solidFill>
              <a:latin typeface="Arial Rounded MT Bold"/>
              <a:cs typeface="Arial Rounded MT Bold"/>
            </a:endParaRPr>
          </a:p>
        </p:txBody>
      </p:sp>
    </p:spTree>
    <p:extLst>
      <p:ext uri="{BB962C8B-B14F-4D97-AF65-F5344CB8AC3E}">
        <p14:creationId xmlns="" xmlns:p14="http://schemas.microsoft.com/office/powerpoint/2010/main" val="120593314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631028660"/>
              </p:ext>
            </p:extLst>
          </p:nvPr>
        </p:nvGraphicFramePr>
        <p:xfrm>
          <a:off x="179512" y="980728"/>
          <a:ext cx="4176463" cy="5582920"/>
        </p:xfrm>
        <a:graphic>
          <a:graphicData uri="http://schemas.openxmlformats.org/drawingml/2006/table">
            <a:tbl>
              <a:tblPr firstRow="1" bandRow="1">
                <a:tableStyleId>{35758FB7-9AC5-4552-8A53-C91805E547FA}</a:tableStyleId>
              </a:tblPr>
              <a:tblGrid>
                <a:gridCol w="288032"/>
                <a:gridCol w="3168352"/>
                <a:gridCol w="720079"/>
              </a:tblGrid>
              <a:tr h="370840">
                <a:tc>
                  <a:txBody>
                    <a:bodyPr/>
                    <a:lstStyle/>
                    <a:p>
                      <a:r>
                        <a:rPr lang="es-MX" sz="1200" b="1" noProof="0" dirty="0" smtClean="0"/>
                        <a:t>#</a:t>
                      </a:r>
                      <a:endParaRPr lang="es-MX" sz="1200" b="1" noProof="0" dirty="0"/>
                    </a:p>
                  </a:txBody>
                  <a:tcPr anchor="ctr"/>
                </a:tc>
                <a:tc>
                  <a:txBody>
                    <a:bodyPr/>
                    <a:lstStyle/>
                    <a:p>
                      <a:r>
                        <a:rPr lang="en-US" sz="1200" b="1" dirty="0" smtClean="0"/>
                        <a:t>                             </a:t>
                      </a:r>
                      <a:r>
                        <a:rPr lang="es-MX" sz="1200" b="1" noProof="0" dirty="0" err="1" smtClean="0"/>
                        <a:t>TíTULO</a:t>
                      </a:r>
                      <a:endParaRPr lang="es-MX" sz="1200" b="1" noProof="0" dirty="0"/>
                    </a:p>
                  </a:txBody>
                  <a:tcPr anchor="ctr"/>
                </a:tc>
                <a:tc>
                  <a:txBody>
                    <a:bodyPr/>
                    <a:lstStyle/>
                    <a:p>
                      <a:r>
                        <a:rPr lang="en-US" sz="1200" b="1" dirty="0" smtClean="0"/>
                        <a:t>ORIGEN</a:t>
                      </a:r>
                      <a:endParaRPr lang="en-US" sz="1200" b="1" dirty="0"/>
                    </a:p>
                  </a:txBody>
                  <a:tcPr anchor="ctr"/>
                </a:tc>
              </a:tr>
              <a:tr h="289704">
                <a:tc>
                  <a:txBody>
                    <a:bodyPr/>
                    <a:lstStyle/>
                    <a:p>
                      <a:r>
                        <a:rPr lang="en-US" sz="1200" dirty="0" smtClean="0">
                          <a:latin typeface="Arial Rounded MT Bold"/>
                          <a:cs typeface="Arial Rounded MT Bold"/>
                        </a:rPr>
                        <a:t>1</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Nuevo sensor de fuerza micromaquinado</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UACJ</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2</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Sensor micromaquinado para medición de fuerza utilizando técnicas ópticas</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r>
                        <a:rPr lang="en-US" sz="1200" dirty="0" smtClean="0">
                          <a:latin typeface="Arial Rounded MT Bold"/>
                          <a:cs typeface="Arial Rounded MT Bold"/>
                        </a:rPr>
                        <a:t>UACJ</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3</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Plásmido para expresión de proteínas en bacterias del género bifidobacterium</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IPICYT</a:t>
                      </a:r>
                      <a:r>
                        <a:rPr lang="es-ES_tradnl" sz="1200" dirty="0" smtClean="0">
                          <a:effectLst/>
                        </a:rPr>
                        <a:t> </a:t>
                      </a:r>
                      <a:endParaRPr lang="en-US" sz="1200" dirty="0"/>
                    </a:p>
                  </a:txBody>
                  <a:tcPr anchor="ctr"/>
                </a:tc>
              </a:tr>
              <a:tr h="370840">
                <a:tc>
                  <a:txBody>
                    <a:bodyPr/>
                    <a:lstStyle/>
                    <a:p>
                      <a:r>
                        <a:rPr lang="en-US" sz="1200" dirty="0" smtClean="0">
                          <a:latin typeface="Arial Rounded MT Bold"/>
                          <a:cs typeface="Arial Rounded MT Bold"/>
                        </a:rPr>
                        <a:t>4</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Cámara portátil para el transporte de órganos humanos y animales</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UACJ</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5</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Sistema para expresar y transportar proteínas al periplasma de Escherichia Coli </a:t>
                      </a:r>
                      <a:endParaRPr lang="en-US" sz="1200" dirty="0">
                        <a:latin typeface="Arial Rounded MT Bold"/>
                        <a:cs typeface="Arial Rounded MT Bold"/>
                      </a:endParaRPr>
                    </a:p>
                  </a:txBody>
                  <a:tcPr anchor="ctr"/>
                </a:tc>
                <a:tc>
                  <a:txBody>
                    <a:bodyPr/>
                    <a:lstStyle/>
                    <a:p>
                      <a:r>
                        <a:rPr lang="en-US" sz="1200" dirty="0" smtClean="0">
                          <a:latin typeface="Arial Rounded MT Bold"/>
                          <a:cs typeface="Arial Rounded MT Bold"/>
                        </a:rPr>
                        <a:t>IPICYT</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6</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Cepas del hongo Trichoderma modificadas genéticamente que promueven el crecimiento y la resistencia a enfermedades fúngicas en plantas</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endParaRPr lang="en-US" sz="1200" dirty="0" smtClean="0">
                        <a:latin typeface="Arial Rounded MT Bold"/>
                        <a:cs typeface="Arial Rounded MT Bold"/>
                      </a:endParaRPr>
                    </a:p>
                    <a:p>
                      <a:r>
                        <a:rPr lang="en-US" sz="1200" dirty="0" smtClean="0">
                          <a:latin typeface="Arial Rounded MT Bold"/>
                          <a:cs typeface="Arial Rounded MT Bold"/>
                        </a:rPr>
                        <a:t>IPICYT</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7</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Eliminación de la bacteria Xilella Fastidiosa causante de la enfermedad de Pierce</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UABC</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8</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Dispositivo personal para monitoreo de señales electrocardiográficas</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U de G</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9</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Sensor Piezoresistivo para Altas Presiones y su Método de Fabricación para Uso en Ambientes Corrosivos</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endParaRPr lang="en-US" sz="1200" dirty="0" smtClean="0">
                        <a:latin typeface="Arial Rounded MT Bold"/>
                        <a:cs typeface="Arial Rounded MT Bold"/>
                      </a:endParaRPr>
                    </a:p>
                    <a:p>
                      <a:r>
                        <a:rPr lang="en-US" sz="1200" dirty="0" smtClean="0">
                          <a:latin typeface="Arial Rounded MT Bold"/>
                          <a:cs typeface="Arial Rounded MT Bold"/>
                        </a:rPr>
                        <a:t>UACJ</a:t>
                      </a:r>
                      <a:endParaRPr lang="en-US" sz="1200" dirty="0">
                        <a:latin typeface="Arial Rounded MT Bold"/>
                        <a:cs typeface="Arial Rounded MT Bold"/>
                      </a:endParaRPr>
                    </a:p>
                  </a:txBody>
                  <a:tcPr anchor="ctr"/>
                </a:tc>
              </a:tr>
            </a:tbl>
          </a:graphicData>
        </a:graphic>
      </p:graphicFrame>
      <p:sp>
        <p:nvSpPr>
          <p:cNvPr id="4" name="Rectangle 3"/>
          <p:cNvSpPr/>
          <p:nvPr/>
        </p:nvSpPr>
        <p:spPr>
          <a:xfrm>
            <a:off x="1006153" y="188640"/>
            <a:ext cx="8136904" cy="984885"/>
          </a:xfrm>
          <a:prstGeom prst="rect">
            <a:avLst/>
          </a:prstGeom>
        </p:spPr>
        <p:txBody>
          <a:bodyPr wrap="square">
            <a:spAutoFit/>
          </a:bodyPr>
          <a:lstStyle/>
          <a:p>
            <a:pPr algn="ctr"/>
            <a:r>
              <a:rPr lang="es-MX" sz="2000" b="1" dirty="0" smtClean="0">
                <a:solidFill>
                  <a:srgbClr val="000000"/>
                </a:solidFill>
              </a:rPr>
              <a:t> </a:t>
            </a:r>
            <a:r>
              <a:rPr lang="es-MX" b="1" dirty="0" smtClean="0">
                <a:solidFill>
                  <a:srgbClr val="000000"/>
                </a:solidFill>
                <a:latin typeface="Arial Rounded MT Bold"/>
                <a:cs typeface="Arial Rounded MT Bold"/>
              </a:rPr>
              <a:t>PATENTES ELABORADAS EN LA OFICINA DE PATENTES DEL CIMAV </a:t>
            </a:r>
          </a:p>
          <a:p>
            <a:pPr algn="ctr"/>
            <a:r>
              <a:rPr lang="es-MX" b="1" dirty="0" smtClean="0">
                <a:solidFill>
                  <a:srgbClr val="000000"/>
                </a:solidFill>
                <a:latin typeface="Arial Rounded MT Bold"/>
                <a:cs typeface="Arial Rounded MT Bold"/>
              </a:rPr>
              <a:t>servicios externos</a:t>
            </a:r>
            <a:endParaRPr lang="es-ES_tradnl" dirty="0" smtClean="0">
              <a:solidFill>
                <a:srgbClr val="000000"/>
              </a:solidFill>
              <a:latin typeface="Arial Rounded MT Bold"/>
              <a:cs typeface="Arial Rounded MT Bold"/>
            </a:endParaRPr>
          </a:p>
          <a:p>
            <a:r>
              <a:rPr lang="es-MX" sz="2000" dirty="0">
                <a:solidFill>
                  <a:srgbClr val="000000"/>
                </a:solidFill>
              </a:rPr>
              <a:t> </a:t>
            </a:r>
            <a:endParaRPr lang="es-ES_tradnl" sz="2000" dirty="0">
              <a:solidFill>
                <a:srgbClr val="000000"/>
              </a:solidFill>
            </a:endParaRPr>
          </a:p>
        </p:txBody>
      </p:sp>
      <p:graphicFrame>
        <p:nvGraphicFramePr>
          <p:cNvPr id="5" name="Table 4"/>
          <p:cNvGraphicFramePr>
            <a:graphicFrameLocks noGrp="1"/>
          </p:cNvGraphicFramePr>
          <p:nvPr>
            <p:extLst>
              <p:ext uri="{D42A27DB-BD31-4B8C-83A1-F6EECF244321}">
                <p14:modId xmlns="" xmlns:p14="http://schemas.microsoft.com/office/powerpoint/2010/main" val="2890414143"/>
              </p:ext>
            </p:extLst>
          </p:nvPr>
        </p:nvGraphicFramePr>
        <p:xfrm>
          <a:off x="4607497" y="1340768"/>
          <a:ext cx="4356990" cy="4592320"/>
        </p:xfrm>
        <a:graphic>
          <a:graphicData uri="http://schemas.openxmlformats.org/drawingml/2006/table">
            <a:tbl>
              <a:tblPr firstRow="1" bandRow="1">
                <a:tableStyleId>{35758FB7-9AC5-4552-8A53-C91805E547FA}</a:tableStyleId>
              </a:tblPr>
              <a:tblGrid>
                <a:gridCol w="380859"/>
                <a:gridCol w="3112036"/>
                <a:gridCol w="864095"/>
              </a:tblGrid>
              <a:tr h="370840">
                <a:tc>
                  <a:txBody>
                    <a:bodyPr/>
                    <a:lstStyle/>
                    <a:p>
                      <a:r>
                        <a:rPr lang="es-MX" sz="1200" noProof="0" dirty="0" smtClean="0"/>
                        <a:t>#</a:t>
                      </a:r>
                      <a:endParaRPr lang="es-MX" sz="1200" noProof="0" dirty="0"/>
                    </a:p>
                  </a:txBody>
                  <a:tcPr anchor="ctr"/>
                </a:tc>
                <a:tc>
                  <a:txBody>
                    <a:bodyPr/>
                    <a:lstStyle/>
                    <a:p>
                      <a:r>
                        <a:rPr lang="en-US" sz="1200" dirty="0" smtClean="0"/>
                        <a:t>                             </a:t>
                      </a:r>
                      <a:r>
                        <a:rPr lang="es-MX" sz="1200" noProof="0" dirty="0" err="1" smtClean="0"/>
                        <a:t>TíTULO</a:t>
                      </a:r>
                      <a:endParaRPr lang="es-MX" sz="1200" noProof="0" dirty="0"/>
                    </a:p>
                  </a:txBody>
                  <a:tcPr anchor="ctr"/>
                </a:tc>
                <a:tc>
                  <a:txBody>
                    <a:bodyPr/>
                    <a:lstStyle/>
                    <a:p>
                      <a:r>
                        <a:rPr lang="en-US" sz="1200" dirty="0" smtClean="0"/>
                        <a:t> ORIGEN</a:t>
                      </a:r>
                      <a:endParaRPr lang="en-US" sz="1200" dirty="0"/>
                    </a:p>
                  </a:txBody>
                  <a:tcPr anchor="ctr"/>
                </a:tc>
              </a:tr>
              <a:tr h="289704">
                <a:tc>
                  <a:txBody>
                    <a:bodyPr/>
                    <a:lstStyle/>
                    <a:p>
                      <a:r>
                        <a:rPr lang="en-US" sz="1200" dirty="0" smtClean="0">
                          <a:latin typeface="Arial Rounded MT Bold"/>
                          <a:cs typeface="Arial Rounded MT Bold"/>
                        </a:rPr>
                        <a:t>10</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Nuevo sensor de fuerza micromaquinado</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U</a:t>
                      </a:r>
                      <a:r>
                        <a:rPr lang="es-MX" sz="1200" kern="1200" baseline="0" dirty="0" smtClean="0">
                          <a:solidFill>
                            <a:schemeClr val="dk1"/>
                          </a:solidFill>
                          <a:effectLst/>
                          <a:latin typeface="Arial Rounded MT Bold"/>
                          <a:ea typeface="+mn-ea"/>
                          <a:cs typeface="Arial Rounded MT Bold"/>
                        </a:rPr>
                        <a:t> de G</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11</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Sistema de bombeo para un tanque de reserva sobre el techo</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r>
                        <a:rPr lang="en-US" sz="1200" dirty="0" err="1" smtClean="0">
                          <a:latin typeface="Arial Rounded MT Bold"/>
                          <a:cs typeface="Arial Rounded MT Bold"/>
                        </a:rPr>
                        <a:t>Empresa</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12</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Jabón para Psoariasis</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Empresa</a:t>
                      </a:r>
                      <a:r>
                        <a:rPr lang="es-ES_tradnl" sz="1200" dirty="0" smtClean="0">
                          <a:effectLst/>
                        </a:rPr>
                        <a:t> </a:t>
                      </a:r>
                      <a:endParaRPr lang="en-US" sz="1200" dirty="0"/>
                    </a:p>
                  </a:txBody>
                  <a:tcPr anchor="ctr"/>
                </a:tc>
              </a:tr>
              <a:tr h="370840">
                <a:tc>
                  <a:txBody>
                    <a:bodyPr/>
                    <a:lstStyle/>
                    <a:p>
                      <a:r>
                        <a:rPr lang="en-US" sz="1200" dirty="0" smtClean="0">
                          <a:latin typeface="Arial Rounded MT Bold"/>
                          <a:cs typeface="Arial Rounded MT Bold"/>
                        </a:rPr>
                        <a:t>13</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Preparación de partículas finas de TiO2 fase rutilo, recubiertas de nanopartí. de Ag</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Empresa</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14</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Cubre calzado impermeable</a:t>
                      </a:r>
                      <a:r>
                        <a:rPr lang="es-ES_tradnl" sz="1200" dirty="0" smtClean="0">
                          <a:effectLst/>
                          <a:latin typeface="Arial Rounded MT Bold"/>
                          <a:cs typeface="Arial Rounded MT Bold"/>
                        </a:rPr>
                        <a:t> </a:t>
                      </a:r>
                      <a:r>
                        <a:rPr lang="es-MX" sz="1200" kern="1200" dirty="0" smtClean="0">
                          <a:solidFill>
                            <a:schemeClr val="dk1"/>
                          </a:solidFill>
                          <a:effectLst/>
                          <a:latin typeface="Arial Rounded MT Bold"/>
                          <a:ea typeface="+mn-ea"/>
                          <a:cs typeface="Arial Rounded MT Bold"/>
                        </a:rPr>
                        <a:t> </a:t>
                      </a:r>
                      <a:endParaRPr lang="en-US" sz="1200" dirty="0">
                        <a:latin typeface="Arial Rounded MT Bold"/>
                        <a:cs typeface="Arial Rounded MT Bold"/>
                      </a:endParaRPr>
                    </a:p>
                  </a:txBody>
                  <a:tcPr anchor="ctr"/>
                </a:tc>
                <a:tc>
                  <a:txBody>
                    <a:bodyPr/>
                    <a:lstStyle/>
                    <a:p>
                      <a:r>
                        <a:rPr lang="en-US" sz="1200" dirty="0" err="1" smtClean="0">
                          <a:latin typeface="Arial Rounded MT Bold"/>
                          <a:cs typeface="Arial Rounded MT Bold"/>
                        </a:rPr>
                        <a:t>Empresa</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15</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Humidificador de ambiente</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r>
                        <a:rPr lang="en-US" sz="1200" dirty="0" err="1" smtClean="0">
                          <a:latin typeface="Arial Rounded MT Bold"/>
                          <a:cs typeface="Arial Rounded MT Bold"/>
                        </a:rPr>
                        <a:t>Empresa</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16</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Adaptador de Compresión de material termoplástico - Modelo de utilidad </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Empresa</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17</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Articulador Cefalométrico para Ortodoncia y Cirugia Maxilofacial</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Empresa</a:t>
                      </a:r>
                      <a:endParaRPr lang="en-US" sz="1200" dirty="0">
                        <a:latin typeface="Arial Rounded MT Bold"/>
                        <a:cs typeface="Arial Rounded MT Bold"/>
                      </a:endParaRPr>
                    </a:p>
                  </a:txBody>
                  <a:tcPr anchor="ctr"/>
                </a:tc>
              </a:tr>
              <a:tr h="370840">
                <a:tc>
                  <a:txBody>
                    <a:bodyPr/>
                    <a:lstStyle/>
                    <a:p>
                      <a:r>
                        <a:rPr lang="en-US" sz="1200" dirty="0" smtClean="0">
                          <a:latin typeface="Arial Rounded MT Bold"/>
                          <a:cs typeface="Arial Rounded MT Bold"/>
                        </a:rPr>
                        <a:t>18</a:t>
                      </a:r>
                      <a:endParaRPr lang="en-US" sz="1200" dirty="0">
                        <a:latin typeface="Arial Rounded MT Bold"/>
                        <a:cs typeface="Arial Rounded MT Bold"/>
                      </a:endParaRPr>
                    </a:p>
                  </a:txBody>
                  <a:tcPr anchor="ctr"/>
                </a:tc>
                <a:tc>
                  <a:txBody>
                    <a:bodyPr/>
                    <a:lstStyle/>
                    <a:p>
                      <a:r>
                        <a:rPr lang="es-MX" sz="1200" kern="1200" dirty="0" smtClean="0">
                          <a:solidFill>
                            <a:schemeClr val="dk1"/>
                          </a:solidFill>
                          <a:effectLst/>
                          <a:latin typeface="Arial Rounded MT Bold"/>
                          <a:ea typeface="+mn-ea"/>
                          <a:cs typeface="Arial Rounded MT Bold"/>
                        </a:rPr>
                        <a:t>Sensor Piezoresistivo para Altas Presiones y su Método de Fabricación para Uso en Ambientes Corrosivos</a:t>
                      </a:r>
                      <a:r>
                        <a:rPr lang="es-ES_tradnl" sz="1200" dirty="0" smtClean="0">
                          <a:effectLst/>
                          <a:latin typeface="Arial Rounded MT Bold"/>
                          <a:cs typeface="Arial Rounded MT Bold"/>
                        </a:rPr>
                        <a:t>  </a:t>
                      </a:r>
                      <a:endParaRPr lang="en-US" sz="1200" dirty="0">
                        <a:latin typeface="Arial Rounded MT Bold"/>
                        <a:cs typeface="Arial Rounded MT Bold"/>
                      </a:endParaRPr>
                    </a:p>
                  </a:txBody>
                  <a:tcPr anchor="ctr"/>
                </a:tc>
                <a:tc>
                  <a:txBody>
                    <a:bodyPr/>
                    <a:lstStyle/>
                    <a:p>
                      <a:endParaRPr lang="en-US" sz="1200" dirty="0" smtClean="0">
                        <a:latin typeface="Arial Rounded MT Bold"/>
                        <a:cs typeface="Arial Rounded MT Bold"/>
                      </a:endParaRPr>
                    </a:p>
                    <a:p>
                      <a:r>
                        <a:rPr lang="en-US" sz="1200" dirty="0" err="1" smtClean="0">
                          <a:latin typeface="Arial Rounded MT Bold"/>
                          <a:cs typeface="Arial Rounded MT Bold"/>
                        </a:rPr>
                        <a:t>Empresa</a:t>
                      </a:r>
                      <a:endParaRPr lang="en-US" sz="1200" dirty="0">
                        <a:latin typeface="Arial Rounded MT Bold"/>
                        <a:cs typeface="Arial Rounded MT Bold"/>
                      </a:endParaRPr>
                    </a:p>
                  </a:txBody>
                  <a:tcPr anchor="ctr"/>
                </a:tc>
              </a:tr>
            </a:tbl>
          </a:graphicData>
        </a:graphic>
      </p:graphicFrame>
    </p:spTree>
    <p:extLst>
      <p:ext uri="{BB962C8B-B14F-4D97-AF65-F5344CB8AC3E}">
        <p14:creationId xmlns="" xmlns:p14="http://schemas.microsoft.com/office/powerpoint/2010/main" val="42947361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4932040" y="764704"/>
            <a:ext cx="2826060" cy="1200329"/>
          </a:xfrm>
          <a:prstGeom prst="rect">
            <a:avLst/>
          </a:prstGeom>
          <a:solidFill>
            <a:srgbClr val="333399">
              <a:lumMod val="75000"/>
            </a:srgbClr>
          </a:solidFill>
          <a:ln w="38100" cap="flat" cmpd="sng" algn="ctr">
            <a:solidFill>
              <a:srgbClr val="FFFFFF"/>
            </a:solidFill>
            <a:prstDash val="solid"/>
            <a:headEnd/>
            <a:tailEnd/>
          </a:ln>
          <a:effectLst>
            <a:outerShdw blurRad="40000" dist="20000" dir="5400000" rotWithShape="0">
              <a:srgbClr val="000000">
                <a:alpha val="3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smtClean="0">
                <a:ln>
                  <a:noFill/>
                </a:ln>
                <a:solidFill>
                  <a:srgbClr val="FFFFFF"/>
                </a:solidFill>
                <a:effectLst/>
                <a:uLnTx/>
                <a:uFillTx/>
                <a:latin typeface="Arial"/>
                <a:ea typeface="+mn-ea"/>
                <a:cs typeface="+mn-cs"/>
              </a:rPr>
              <a:t>Personal </a:t>
            </a:r>
            <a:r>
              <a:rPr kumimoji="0" lang="es-MX" sz="1800" b="1" i="0" u="none" strike="noStrike" kern="0" cap="none" spc="0" normalizeH="0" baseline="0" noProof="0" dirty="0">
                <a:ln>
                  <a:noFill/>
                </a:ln>
                <a:solidFill>
                  <a:srgbClr val="FFFFFF"/>
                </a:solidFill>
                <a:effectLst/>
                <a:uLnTx/>
                <a:uFillTx/>
                <a:latin typeface="Arial"/>
                <a:ea typeface="+mn-ea"/>
                <a:cs typeface="+mn-cs"/>
              </a:rPr>
              <a:t>(</a:t>
            </a:r>
            <a:r>
              <a:rPr kumimoji="0" lang="es-MX" sz="1800" b="1" i="0" u="none" strike="noStrike" kern="0" cap="none" spc="0" normalizeH="0" baseline="0" noProof="0" dirty="0" smtClean="0">
                <a:ln>
                  <a:noFill/>
                </a:ln>
                <a:solidFill>
                  <a:srgbClr val="FFFFFF"/>
                </a:solidFill>
                <a:effectLst/>
                <a:uLnTx/>
                <a:uFillTx/>
                <a:latin typeface="Arial"/>
                <a:ea typeface="+mn-ea"/>
                <a:cs typeface="+mn-cs"/>
              </a:rPr>
              <a:t>2011)</a:t>
            </a:r>
            <a:endParaRPr kumimoji="0" lang="es-MX" sz="1800" b="1" i="0"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Investigadores: </a:t>
            </a:r>
            <a:r>
              <a:rPr kumimoji="0" lang="es-MX" sz="1800" b="1" i="0" u="none" strike="noStrike" kern="0" cap="none" spc="0" normalizeH="0" baseline="0" noProof="0" dirty="0" smtClean="0">
                <a:ln>
                  <a:noFill/>
                </a:ln>
                <a:solidFill>
                  <a:srgbClr val="FFFFFF"/>
                </a:solidFill>
                <a:effectLst/>
                <a:uLnTx/>
                <a:uFillTx/>
                <a:latin typeface="Arial"/>
                <a:ea typeface="+mn-ea"/>
                <a:cs typeface="+mn-cs"/>
              </a:rPr>
              <a:t>15</a:t>
            </a:r>
            <a:endParaRPr kumimoji="0" lang="es-MX" sz="1800" b="1" i="0"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Técnicos: </a:t>
            </a:r>
            <a:r>
              <a:rPr kumimoji="0" lang="es-MX" sz="1800" b="1" i="0" u="none" strike="noStrike" kern="0" cap="none" spc="0" normalizeH="0" baseline="0" noProof="0" dirty="0" smtClean="0">
                <a:ln>
                  <a:noFill/>
                </a:ln>
                <a:solidFill>
                  <a:srgbClr val="FFFFFF"/>
                </a:solidFill>
                <a:effectLst/>
                <a:uLnTx/>
                <a:uFillTx/>
                <a:latin typeface="Arial"/>
                <a:ea typeface="+mn-ea"/>
                <a:cs typeface="+mn-cs"/>
              </a:rPr>
              <a:t>13</a:t>
            </a:r>
            <a:endParaRPr kumimoji="0" lang="es-MX" sz="1800" b="1" i="0"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smtClean="0">
                <a:ln>
                  <a:noFill/>
                </a:ln>
                <a:solidFill>
                  <a:srgbClr val="FFFFFF"/>
                </a:solidFill>
                <a:effectLst/>
                <a:uLnTx/>
                <a:uFillTx/>
                <a:latin typeface="Arial"/>
                <a:ea typeface="+mn-ea"/>
                <a:cs typeface="+mn-cs"/>
              </a:rPr>
              <a:t>Administrativo: 3</a:t>
            </a:r>
            <a:endParaRPr kumimoji="0" lang="es-MX"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 name="TextBox 5"/>
          <p:cNvSpPr txBox="1">
            <a:spLocks noChangeArrowheads="1"/>
          </p:cNvSpPr>
          <p:nvPr/>
        </p:nvSpPr>
        <p:spPr bwMode="auto">
          <a:xfrm>
            <a:off x="6444208" y="2115433"/>
            <a:ext cx="2160240" cy="1169551"/>
          </a:xfrm>
          <a:prstGeom prst="rect">
            <a:avLst/>
          </a:prstGeom>
          <a:solidFill>
            <a:schemeClr val="accent5">
              <a:lumMod val="20000"/>
              <a:lumOff val="80000"/>
            </a:schemeClr>
          </a:solidFill>
          <a:ln w="22225">
            <a:solidFill>
              <a:srgbClr val="00009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1" u="none" strike="noStrike" kern="0" cap="none" spc="0" normalizeH="0" baseline="0" noProof="0" dirty="0">
                <a:ln>
                  <a:noFill/>
                </a:ln>
                <a:solidFill>
                  <a:srgbClr val="FF0000"/>
                </a:solidFill>
                <a:effectLst/>
                <a:uLnTx/>
                <a:uFillTx/>
                <a:latin typeface="Californian FB" pitchFamily="18" charset="0"/>
                <a:ea typeface="Batang" pitchFamily="18" charset="-127"/>
              </a:rPr>
              <a:t>Área de Construcción</a:t>
            </a:r>
            <a:r>
              <a:rPr kumimoji="0" lang="es-MX" sz="1400" b="1" i="1" u="none" strike="noStrike" kern="0" cap="none" spc="0" normalizeH="0" baseline="0" noProof="0" dirty="0" smtClean="0">
                <a:ln>
                  <a:noFill/>
                </a:ln>
                <a:solidFill>
                  <a:srgbClr val="FF0000"/>
                </a:solidFill>
                <a:effectLst/>
                <a:uLnTx/>
                <a:uFillTx/>
                <a:latin typeface="Californian FB" pitchFamily="18" charset="0"/>
                <a:ea typeface="Batang" pitchFamily="18" charset="-127"/>
              </a:rPr>
              <a:t>:</a:t>
            </a:r>
            <a:endParaRPr kumimoji="0" lang="es-MX" sz="1400" b="1" i="1" u="none" strike="noStrike" kern="0" cap="none" spc="0" normalizeH="0" baseline="0" noProof="0" dirty="0">
              <a:ln>
                <a:noFill/>
              </a:ln>
              <a:solidFill>
                <a:srgbClr val="FF0000"/>
              </a:solidFill>
              <a:effectLst/>
              <a:uLnTx/>
              <a:uFillTx/>
              <a:latin typeface="Californian FB" pitchFamily="18" charset="0"/>
              <a:ea typeface="Batang" pitchFamily="18" charset="-127"/>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rgbClr val="000090"/>
                </a:solidFill>
                <a:effectLst/>
                <a:uLnTx/>
                <a:uFillTx/>
                <a:latin typeface="Californian FB" pitchFamily="18" charset="0"/>
                <a:ea typeface="Batang" pitchFamily="18" charset="-127"/>
              </a:rPr>
              <a:t>Etapa 1: </a:t>
            </a:r>
            <a:r>
              <a:rPr kumimoji="0" lang="es-MX" sz="1400" b="1" i="0" u="none" strike="noStrike" kern="0" cap="none" spc="0" normalizeH="0" baseline="0" noProof="0" dirty="0" smtClean="0">
                <a:ln>
                  <a:noFill/>
                </a:ln>
                <a:solidFill>
                  <a:srgbClr val="000090"/>
                </a:solidFill>
                <a:effectLst/>
                <a:uLnTx/>
                <a:uFillTx/>
                <a:latin typeface="Californian FB" pitchFamily="18" charset="0"/>
                <a:ea typeface="Batang" pitchFamily="18" charset="-127"/>
              </a:rPr>
              <a:t>2,500 </a:t>
            </a:r>
            <a:r>
              <a:rPr kumimoji="0" lang="es-MX" sz="1400" b="1" i="0" u="none" strike="noStrike" kern="0" cap="none" spc="0" normalizeH="0" baseline="0" noProof="0" dirty="0">
                <a:ln>
                  <a:noFill/>
                </a:ln>
                <a:solidFill>
                  <a:srgbClr val="000090"/>
                </a:solidFill>
                <a:effectLst/>
                <a:uLnTx/>
                <a:uFillTx/>
                <a:latin typeface="Californian FB" pitchFamily="18" charset="0"/>
                <a:ea typeface="Batang" pitchFamily="18" charset="-127"/>
              </a:rPr>
              <a:t>m</a:t>
            </a:r>
            <a:r>
              <a:rPr kumimoji="0" lang="es-MX" sz="1400" b="1" i="0" u="none" strike="noStrike" kern="0" cap="none" spc="0" normalizeH="0" baseline="30000" noProof="0" dirty="0">
                <a:ln>
                  <a:noFill/>
                </a:ln>
                <a:solidFill>
                  <a:srgbClr val="000090"/>
                </a:solidFill>
                <a:effectLst/>
                <a:uLnTx/>
                <a:uFillTx/>
                <a:latin typeface="Californian FB" pitchFamily="18" charset="0"/>
                <a:ea typeface="Batang" pitchFamily="18" charset="-127"/>
              </a:rPr>
              <a:t>2</a:t>
            </a:r>
            <a:r>
              <a:rPr kumimoji="0" lang="es-MX" sz="1400" b="1" i="0" u="none" strike="noStrike" kern="0" cap="none" spc="0" normalizeH="0" baseline="0" noProof="0" dirty="0">
                <a:ln>
                  <a:noFill/>
                </a:ln>
                <a:solidFill>
                  <a:srgbClr val="000090"/>
                </a:solidFill>
                <a:effectLst/>
                <a:uLnTx/>
                <a:uFillTx/>
                <a:latin typeface="Californian FB" pitchFamily="18" charset="0"/>
                <a:ea typeface="Batang" pitchFamily="18" charset="-127"/>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rgbClr val="000090"/>
                </a:solidFill>
                <a:effectLst/>
                <a:uLnTx/>
                <a:uFillTx/>
                <a:latin typeface="Californian FB" pitchFamily="18" charset="0"/>
                <a:ea typeface="Batang" pitchFamily="18" charset="-127"/>
              </a:rPr>
              <a:t>Etapa 2: </a:t>
            </a:r>
            <a:r>
              <a:rPr kumimoji="0" lang="es-MX" sz="1400" b="1" i="0" u="none" strike="noStrike" kern="0" cap="none" spc="0" normalizeH="0" baseline="0" noProof="0" dirty="0" smtClean="0">
                <a:ln>
                  <a:noFill/>
                </a:ln>
                <a:solidFill>
                  <a:srgbClr val="000090"/>
                </a:solidFill>
                <a:effectLst/>
                <a:uLnTx/>
                <a:uFillTx/>
                <a:latin typeface="Californian FB" pitchFamily="18" charset="0"/>
                <a:ea typeface="Batang" pitchFamily="18" charset="-127"/>
              </a:rPr>
              <a:t>1,900 </a:t>
            </a:r>
            <a:r>
              <a:rPr kumimoji="0" lang="es-MX" sz="1400" b="1" i="0" u="none" strike="noStrike" kern="0" cap="none" spc="0" normalizeH="0" baseline="0" noProof="0" dirty="0">
                <a:ln>
                  <a:noFill/>
                </a:ln>
                <a:solidFill>
                  <a:srgbClr val="000090"/>
                </a:solidFill>
                <a:effectLst/>
                <a:uLnTx/>
                <a:uFillTx/>
                <a:latin typeface="Californian FB" pitchFamily="18" charset="0"/>
                <a:ea typeface="Batang" pitchFamily="18" charset="-127"/>
              </a:rPr>
              <a:t>m</a:t>
            </a:r>
            <a:r>
              <a:rPr kumimoji="0" lang="es-MX" sz="1400" b="1" i="0" u="none" strike="noStrike" kern="0" cap="none" spc="0" normalizeH="0" baseline="30000" noProof="0" dirty="0">
                <a:ln>
                  <a:noFill/>
                </a:ln>
                <a:solidFill>
                  <a:srgbClr val="000090"/>
                </a:solidFill>
                <a:effectLst/>
                <a:uLnTx/>
                <a:uFillTx/>
                <a:latin typeface="Californian FB" pitchFamily="18" charset="0"/>
                <a:ea typeface="Batang" pitchFamily="18" charset="-127"/>
              </a:rPr>
              <a:t>2</a:t>
            </a:r>
            <a:endParaRPr kumimoji="0" lang="es-MX" sz="1400" b="1" i="0" u="none" strike="noStrike" kern="0" cap="none" spc="0" normalizeH="0" baseline="0" noProof="0" dirty="0">
              <a:ln>
                <a:noFill/>
              </a:ln>
              <a:solidFill>
                <a:srgbClr val="000090"/>
              </a:solidFill>
              <a:effectLst/>
              <a:uLnTx/>
              <a:uFillTx/>
              <a:latin typeface="Californian FB" pitchFamily="18" charset="0"/>
              <a:ea typeface="Batang" pitchFamily="18" charset="-127"/>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chemeClr val="tx2">
                    <a:lumMod val="60000"/>
                    <a:lumOff val="40000"/>
                  </a:schemeClr>
                </a:solidFill>
                <a:effectLst/>
                <a:uLnTx/>
                <a:uFillTx/>
                <a:latin typeface="Californian FB" pitchFamily="18" charset="0"/>
                <a:ea typeface="Batang" pitchFamily="18" charset="-127"/>
              </a:rPr>
              <a:t>Etapa 3: </a:t>
            </a:r>
            <a:r>
              <a:rPr kumimoji="0" lang="es-MX" sz="1400" b="1" i="0" u="none" strike="noStrike" kern="0" cap="none" spc="0" normalizeH="0" baseline="0" noProof="0" dirty="0" smtClean="0">
                <a:ln>
                  <a:noFill/>
                </a:ln>
                <a:solidFill>
                  <a:schemeClr val="tx2">
                    <a:lumMod val="60000"/>
                    <a:lumOff val="40000"/>
                  </a:schemeClr>
                </a:solidFill>
                <a:effectLst/>
                <a:uLnTx/>
                <a:uFillTx/>
                <a:latin typeface="Californian FB" pitchFamily="18" charset="0"/>
                <a:ea typeface="Batang" pitchFamily="18" charset="-127"/>
              </a:rPr>
              <a:t>2,600 m</a:t>
            </a:r>
            <a:r>
              <a:rPr kumimoji="0" lang="es-MX" sz="1400" b="1" i="0" u="none" strike="noStrike" kern="0" cap="none" spc="0" normalizeH="0" baseline="30000" noProof="0" dirty="0" smtClean="0">
                <a:ln>
                  <a:noFill/>
                </a:ln>
                <a:solidFill>
                  <a:schemeClr val="tx2">
                    <a:lumMod val="60000"/>
                    <a:lumOff val="40000"/>
                  </a:schemeClr>
                </a:solidFill>
                <a:effectLst/>
                <a:uLnTx/>
                <a:uFillTx/>
                <a:latin typeface="Californian FB" pitchFamily="18" charset="0"/>
                <a:ea typeface="Batang" pitchFamily="18" charset="-127"/>
              </a:rPr>
              <a:t>2</a:t>
            </a:r>
            <a:endParaRPr kumimoji="0" lang="es-MX" sz="1400" b="1" i="0" u="none" strike="noStrike" kern="0" cap="none" spc="0" normalizeH="0" baseline="0" noProof="0" dirty="0">
              <a:ln>
                <a:noFill/>
              </a:ln>
              <a:solidFill>
                <a:schemeClr val="tx2">
                  <a:lumMod val="60000"/>
                  <a:lumOff val="40000"/>
                </a:schemeClr>
              </a:solidFill>
              <a:effectLst/>
              <a:uLnTx/>
              <a:uFillTx/>
              <a:latin typeface="Californian FB" pitchFamily="18" charset="0"/>
              <a:ea typeface="Batang" pitchFamily="18" charset="-127"/>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rgbClr val="FF0000"/>
                </a:solidFill>
                <a:effectLst/>
                <a:uLnTx/>
                <a:uFillTx/>
                <a:latin typeface="Californian FB" pitchFamily="18" charset="0"/>
                <a:ea typeface="Batang" pitchFamily="18" charset="-127"/>
              </a:rPr>
              <a:t>Total    </a:t>
            </a:r>
            <a:r>
              <a:rPr kumimoji="0" lang="es-MX" sz="1400" b="1" i="0" u="none" strike="noStrike" kern="0" cap="none" spc="0" normalizeH="0" baseline="0" noProof="0" dirty="0" smtClean="0">
                <a:ln>
                  <a:noFill/>
                </a:ln>
                <a:solidFill>
                  <a:srgbClr val="FF0000"/>
                </a:solidFill>
                <a:effectLst/>
                <a:uLnTx/>
                <a:uFillTx/>
                <a:latin typeface="Californian FB" pitchFamily="18" charset="0"/>
                <a:ea typeface="Batang" pitchFamily="18" charset="-127"/>
              </a:rPr>
              <a:t>7,000 m</a:t>
            </a:r>
            <a:r>
              <a:rPr kumimoji="0" lang="es-MX" sz="1400" b="1" i="0" u="none" strike="noStrike" kern="0" cap="none" spc="0" normalizeH="0" baseline="30000" noProof="0" dirty="0" smtClean="0">
                <a:ln>
                  <a:noFill/>
                </a:ln>
                <a:solidFill>
                  <a:srgbClr val="FF0000"/>
                </a:solidFill>
                <a:effectLst/>
                <a:uLnTx/>
                <a:uFillTx/>
                <a:latin typeface="Californian FB" pitchFamily="18" charset="0"/>
                <a:ea typeface="Batang" pitchFamily="18" charset="-127"/>
              </a:rPr>
              <a:t>2</a:t>
            </a:r>
            <a:endParaRPr kumimoji="0" lang="es-MX" sz="1400" b="1" i="0" u="none" strike="noStrike" kern="0" cap="none" spc="0" normalizeH="0" baseline="30000" noProof="0" dirty="0">
              <a:ln>
                <a:noFill/>
              </a:ln>
              <a:solidFill>
                <a:srgbClr val="FF0000"/>
              </a:solidFill>
              <a:effectLst/>
              <a:uLnTx/>
              <a:uFillTx/>
              <a:latin typeface="Californian FB" pitchFamily="18" charset="0"/>
              <a:ea typeface="Batang" pitchFamily="18" charset="-127"/>
            </a:endParaRPr>
          </a:p>
        </p:txBody>
      </p:sp>
      <p:pic>
        <p:nvPicPr>
          <p:cNvPr id="4" name="Picture 4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4242" y="908720"/>
            <a:ext cx="2345550" cy="1643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4 Rectángulo"/>
          <p:cNvSpPr/>
          <p:nvPr/>
        </p:nvSpPr>
        <p:spPr>
          <a:xfrm>
            <a:off x="0" y="4437112"/>
            <a:ext cx="2808312" cy="1200329"/>
          </a:xfrm>
          <a:prstGeom prst="rect">
            <a:avLst/>
          </a:prstGeom>
          <a:solidFill>
            <a:srgbClr val="333399">
              <a:lumMod val="40000"/>
              <a:lumOff val="60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Personal (2008)</a:t>
            </a:r>
            <a:endParaRPr kumimoji="0" lang="es-MX" sz="1800" b="0" i="0"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Investigadores: 10</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Técnicos: </a:t>
            </a:r>
            <a:r>
              <a:rPr kumimoji="0" lang="es-MX" sz="1800" b="1" i="0" u="none" strike="noStrike" kern="0" cap="none" spc="0" normalizeH="0" baseline="0" noProof="0" dirty="0" smtClean="0">
                <a:ln>
                  <a:noFill/>
                </a:ln>
                <a:solidFill>
                  <a:srgbClr val="FFFFFF"/>
                </a:solidFill>
                <a:effectLst/>
                <a:uLnTx/>
                <a:uFillTx/>
                <a:latin typeface="Arial"/>
                <a:ea typeface="+mn-ea"/>
                <a:cs typeface="+mn-cs"/>
              </a:rPr>
              <a:t>7</a:t>
            </a:r>
            <a:endParaRPr kumimoji="0" lang="es-MX" sz="1800" b="1" i="0"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smtClean="0">
                <a:ln>
                  <a:noFill/>
                </a:ln>
                <a:solidFill>
                  <a:srgbClr val="FFFFFF"/>
                </a:solidFill>
                <a:effectLst/>
                <a:uLnTx/>
                <a:uFillTx/>
                <a:latin typeface="Arial"/>
                <a:ea typeface="+mn-ea"/>
                <a:cs typeface="+mn-cs"/>
              </a:rPr>
              <a:t>Administrativo</a:t>
            </a:r>
            <a:r>
              <a:rPr kumimoji="0" lang="es-MX" sz="1800" b="1" i="0" u="none" strike="noStrike" kern="0" cap="none" spc="0" normalizeH="0" baseline="0" noProof="0" dirty="0">
                <a:ln>
                  <a:noFill/>
                </a:ln>
                <a:solidFill>
                  <a:srgbClr val="FFFFFF"/>
                </a:solidFill>
                <a:effectLst/>
                <a:uLnTx/>
                <a:uFillTx/>
                <a:latin typeface="Arial"/>
                <a:ea typeface="+mn-ea"/>
                <a:cs typeface="+mn-cs"/>
              </a:rPr>
              <a:t>: </a:t>
            </a:r>
            <a:r>
              <a:rPr kumimoji="0" lang="es-MX" sz="1800" b="1" i="0" u="none" strike="noStrike" kern="0" cap="none" spc="0" normalizeH="0" baseline="0" noProof="0" dirty="0" smtClean="0">
                <a:ln>
                  <a:noFill/>
                </a:ln>
                <a:solidFill>
                  <a:srgbClr val="FFFFFF"/>
                </a:solidFill>
                <a:effectLst/>
                <a:uLnTx/>
                <a:uFillTx/>
                <a:latin typeface="Arial"/>
                <a:ea typeface="+mn-ea"/>
                <a:cs typeface="+mn-cs"/>
              </a:rPr>
              <a:t>2</a:t>
            </a:r>
            <a:endParaRPr kumimoji="0" lang="es-MX" sz="1800" b="1" i="0" u="none" strike="noStrike" kern="0" cap="none" spc="0" normalizeH="0" baseline="0" noProof="0" dirty="0">
              <a:ln>
                <a:noFill/>
              </a:ln>
              <a:solidFill>
                <a:srgbClr val="FFFFFF"/>
              </a:solidFill>
              <a:effectLst/>
              <a:uLnTx/>
              <a:uFillTx/>
              <a:latin typeface="Arial"/>
              <a:ea typeface="+mn-ea"/>
              <a:cs typeface="+mn-cs"/>
            </a:endParaRPr>
          </a:p>
        </p:txBody>
      </p:sp>
      <p:sp>
        <p:nvSpPr>
          <p:cNvPr id="6" name="5 Rectángulo"/>
          <p:cNvSpPr/>
          <p:nvPr/>
        </p:nvSpPr>
        <p:spPr>
          <a:xfrm>
            <a:off x="1097868" y="3212976"/>
            <a:ext cx="2826060" cy="1200329"/>
          </a:xfrm>
          <a:prstGeom prst="rect">
            <a:avLst/>
          </a:prstGeom>
          <a:solidFill>
            <a:srgbClr val="333399">
              <a:lumMod val="60000"/>
              <a:lumOff val="40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Personal (2009)</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Investigadores: 12</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Técnicos: </a:t>
            </a:r>
            <a:r>
              <a:rPr kumimoji="0" lang="es-MX" sz="1800" b="1" i="0" u="none" strike="noStrike" kern="0" cap="none" spc="0" normalizeH="0" baseline="0" noProof="0" dirty="0" smtClean="0">
                <a:ln>
                  <a:noFill/>
                </a:ln>
                <a:solidFill>
                  <a:srgbClr val="FFFFFF"/>
                </a:solidFill>
                <a:effectLst/>
                <a:uLnTx/>
                <a:uFillTx/>
                <a:latin typeface="Arial"/>
                <a:ea typeface="+mn-ea"/>
                <a:cs typeface="+mn-cs"/>
              </a:rPr>
              <a:t>10</a:t>
            </a:r>
            <a:endParaRPr kumimoji="0" lang="es-MX" sz="1800" b="1" i="0"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Administrativo: </a:t>
            </a:r>
            <a:r>
              <a:rPr kumimoji="0" lang="es-MX" sz="1800" b="1" i="0" u="none" strike="noStrike" kern="0" cap="none" spc="0" normalizeH="0" baseline="0" noProof="0" dirty="0" smtClean="0">
                <a:ln>
                  <a:noFill/>
                </a:ln>
                <a:solidFill>
                  <a:srgbClr val="FFFFFF"/>
                </a:solidFill>
                <a:effectLst/>
                <a:uLnTx/>
                <a:uFillTx/>
                <a:latin typeface="Arial"/>
                <a:ea typeface="+mn-ea"/>
                <a:cs typeface="+mn-cs"/>
              </a:rPr>
              <a:t>2</a:t>
            </a:r>
            <a:endParaRPr kumimoji="0" lang="es-MX" sz="18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6 Rectángulo"/>
          <p:cNvSpPr/>
          <p:nvPr/>
        </p:nvSpPr>
        <p:spPr>
          <a:xfrm>
            <a:off x="2915816" y="1988840"/>
            <a:ext cx="2826060" cy="1200329"/>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Personal (2010)</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Investigadores: 13</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Técnicos: </a:t>
            </a:r>
            <a:r>
              <a:rPr kumimoji="0" lang="es-MX" sz="1800" b="1" i="0" u="none" strike="noStrike" kern="0" cap="none" spc="0" normalizeH="0" baseline="0" noProof="0" dirty="0" smtClean="0">
                <a:ln>
                  <a:noFill/>
                </a:ln>
                <a:solidFill>
                  <a:srgbClr val="FFFFFF"/>
                </a:solidFill>
                <a:effectLst/>
                <a:uLnTx/>
                <a:uFillTx/>
                <a:latin typeface="Arial"/>
                <a:ea typeface="+mn-ea"/>
                <a:cs typeface="+mn-cs"/>
              </a:rPr>
              <a:t>11</a:t>
            </a:r>
            <a:endParaRPr kumimoji="0" lang="es-MX" sz="1800" b="1" i="0"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FFFFFF"/>
                </a:solidFill>
                <a:effectLst/>
                <a:uLnTx/>
                <a:uFillTx/>
                <a:latin typeface="Arial"/>
                <a:ea typeface="+mn-ea"/>
                <a:cs typeface="+mn-cs"/>
              </a:rPr>
              <a:t>Administrativo: 3</a:t>
            </a:r>
          </a:p>
        </p:txBody>
      </p:sp>
      <p:sp>
        <p:nvSpPr>
          <p:cNvPr id="12" name="11 Rectángulo"/>
          <p:cNvSpPr/>
          <p:nvPr/>
        </p:nvSpPr>
        <p:spPr>
          <a:xfrm>
            <a:off x="2123728" y="116632"/>
            <a:ext cx="3569357" cy="677108"/>
          </a:xfrm>
          <a:prstGeom prst="rect">
            <a:avLst/>
          </a:prstGeom>
        </p:spPr>
        <p:txBody>
          <a:bodyPr wrap="none">
            <a:spAutoFit/>
          </a:bodyPr>
          <a:lstStyle/>
          <a:p>
            <a:pPr algn="ctr"/>
            <a:r>
              <a:rPr lang="es-MX" sz="2000" b="1" i="1" dirty="0" smtClean="0">
                <a:ln w="1905"/>
                <a:solidFill>
                  <a:srgbClr val="000000"/>
                </a:solidFill>
                <a:effectLst>
                  <a:innerShdw blurRad="69850" dist="43180" dir="5400000">
                    <a:srgbClr val="000000">
                      <a:alpha val="65000"/>
                    </a:srgbClr>
                  </a:innerShdw>
                </a:effectLst>
                <a:latin typeface="Arial Rounded MT Bold"/>
                <a:cs typeface="Arial Rounded MT Bold"/>
              </a:rPr>
              <a:t>CIMAV – Unidad Monterrey</a:t>
            </a:r>
          </a:p>
          <a:p>
            <a:pPr algn="ctr"/>
            <a:r>
              <a:rPr lang="es-MX" b="1" i="1" dirty="0">
                <a:ln w="1905"/>
                <a:solidFill>
                  <a:srgbClr val="000000"/>
                </a:solidFill>
                <a:effectLst>
                  <a:innerShdw blurRad="69850" dist="43180" dir="5400000">
                    <a:srgbClr val="000000">
                      <a:alpha val="65000"/>
                    </a:srgbClr>
                  </a:innerShdw>
                </a:effectLst>
                <a:latin typeface="Arial Rounded MT Bold"/>
                <a:cs typeface="Arial Rounded MT Bold"/>
              </a:rPr>
              <a:t>a</a:t>
            </a:r>
            <a:r>
              <a:rPr lang="es-MX" b="1" i="1" dirty="0" smtClean="0">
                <a:ln w="1905"/>
                <a:solidFill>
                  <a:srgbClr val="000000"/>
                </a:solidFill>
                <a:effectLst>
                  <a:innerShdw blurRad="69850" dist="43180" dir="5400000">
                    <a:srgbClr val="000000">
                      <a:alpha val="65000"/>
                    </a:srgbClr>
                  </a:innerShdw>
                </a:effectLst>
                <a:latin typeface="Arial Rounded MT Bold"/>
                <a:cs typeface="Arial Rounded MT Bold"/>
              </a:rPr>
              <a:t> 4 años de su creación</a:t>
            </a:r>
            <a:endParaRPr lang="es-MX" b="1" dirty="0">
              <a:ln w="1905"/>
              <a:solidFill>
                <a:srgbClr val="000000"/>
              </a:solidFill>
              <a:effectLst>
                <a:innerShdw blurRad="69850" dist="43180" dir="5400000">
                  <a:srgbClr val="000000">
                    <a:alpha val="65000"/>
                  </a:srgbClr>
                </a:innerShdw>
              </a:effectLst>
              <a:latin typeface="Arial Rounded MT Bold"/>
              <a:cs typeface="Arial Rounded MT Bold"/>
            </a:endParaRPr>
          </a:p>
        </p:txBody>
      </p:sp>
      <p:graphicFrame>
        <p:nvGraphicFramePr>
          <p:cNvPr id="13" name="Table 12"/>
          <p:cNvGraphicFramePr>
            <a:graphicFrameLocks noGrp="1"/>
          </p:cNvGraphicFramePr>
          <p:nvPr>
            <p:extLst>
              <p:ext uri="{D42A27DB-BD31-4B8C-83A1-F6EECF244321}">
                <p14:modId xmlns="" xmlns:p14="http://schemas.microsoft.com/office/powerpoint/2010/main" val="764343347"/>
              </p:ext>
            </p:extLst>
          </p:nvPr>
        </p:nvGraphicFramePr>
        <p:xfrm>
          <a:off x="3347864" y="3404697"/>
          <a:ext cx="5760640" cy="3408680"/>
        </p:xfrm>
        <a:graphic>
          <a:graphicData uri="http://schemas.openxmlformats.org/drawingml/2006/table">
            <a:tbl>
              <a:tblPr firstRow="1" bandRow="1">
                <a:tableStyleId>{5C22544A-7EE6-4342-B048-85BDC9FD1C3A}</a:tableStyleId>
              </a:tblPr>
              <a:tblGrid>
                <a:gridCol w="2304257"/>
                <a:gridCol w="778904"/>
                <a:gridCol w="847869"/>
                <a:gridCol w="893506"/>
                <a:gridCol w="936104"/>
              </a:tblGrid>
              <a:tr h="370840">
                <a:tc>
                  <a:txBody>
                    <a:bodyPr/>
                    <a:lstStyle/>
                    <a:p>
                      <a:endParaRPr lang="en-US" sz="1400" dirty="0"/>
                    </a:p>
                  </a:txBody>
                  <a:tcPr/>
                </a:tc>
                <a:tc>
                  <a:txBody>
                    <a:bodyPr/>
                    <a:lstStyle/>
                    <a:p>
                      <a:r>
                        <a:rPr lang="en-US" sz="1400" dirty="0" smtClean="0"/>
                        <a:t>   2008</a:t>
                      </a:r>
                      <a:endParaRPr lang="en-US" sz="1400" dirty="0"/>
                    </a:p>
                  </a:txBody>
                  <a:tcPr/>
                </a:tc>
                <a:tc>
                  <a:txBody>
                    <a:bodyPr/>
                    <a:lstStyle/>
                    <a:p>
                      <a:r>
                        <a:rPr lang="en-US" sz="1400" dirty="0" smtClean="0"/>
                        <a:t>   2009</a:t>
                      </a:r>
                      <a:endParaRPr lang="en-US" sz="1400" dirty="0"/>
                    </a:p>
                  </a:txBody>
                  <a:tcPr/>
                </a:tc>
                <a:tc>
                  <a:txBody>
                    <a:bodyPr/>
                    <a:lstStyle/>
                    <a:p>
                      <a:r>
                        <a:rPr lang="en-US" sz="1400" dirty="0" smtClean="0"/>
                        <a:t>   2010</a:t>
                      </a:r>
                      <a:endParaRPr lang="en-US" sz="1400" dirty="0"/>
                    </a:p>
                  </a:txBody>
                  <a:tcPr/>
                </a:tc>
                <a:tc>
                  <a:txBody>
                    <a:bodyPr/>
                    <a:lstStyle/>
                    <a:p>
                      <a:r>
                        <a:rPr lang="en-US" sz="1400" dirty="0" smtClean="0"/>
                        <a:t>   2011</a:t>
                      </a:r>
                      <a:endParaRPr lang="en-US" sz="1400" dirty="0"/>
                    </a:p>
                  </a:txBody>
                  <a:tcPr/>
                </a:tc>
              </a:tr>
              <a:tr h="370840">
                <a:tc>
                  <a:txBody>
                    <a:bodyPr/>
                    <a:lstStyle/>
                    <a:p>
                      <a:pPr algn="ctr"/>
                      <a:r>
                        <a:rPr lang="en-US" sz="1400" dirty="0" smtClean="0">
                          <a:solidFill>
                            <a:srgbClr val="000090"/>
                          </a:solidFill>
                          <a:latin typeface="Arial Rounded MT Bold"/>
                          <a:cs typeface="Arial Rounded MT Bold"/>
                        </a:rPr>
                        <a:t>Personal CyT</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13</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16</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26</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a:t>
                      </a:r>
                      <a:r>
                        <a:rPr lang="en-US" sz="1400" baseline="0" dirty="0" smtClean="0">
                          <a:solidFill>
                            <a:srgbClr val="000090"/>
                          </a:solidFill>
                          <a:latin typeface="Arial Rounded MT Bold"/>
                          <a:cs typeface="Arial Rounded MT Bold"/>
                        </a:rPr>
                        <a:t>   </a:t>
                      </a:r>
                      <a:r>
                        <a:rPr lang="en-US" sz="1400" dirty="0" smtClean="0">
                          <a:solidFill>
                            <a:srgbClr val="000090"/>
                          </a:solidFill>
                          <a:latin typeface="Arial Rounded MT Bold"/>
                          <a:cs typeface="Arial Rounded MT Bold"/>
                        </a:rPr>
                        <a:t>28</a:t>
                      </a:r>
                      <a:endParaRPr lang="en-US" sz="1400" dirty="0">
                        <a:solidFill>
                          <a:srgbClr val="000090"/>
                        </a:solidFill>
                        <a:latin typeface="Arial Rounded MT Bold"/>
                        <a:cs typeface="Arial Rounded MT Bold"/>
                      </a:endParaRPr>
                    </a:p>
                  </a:txBody>
                  <a:tcPr/>
                </a:tc>
              </a:tr>
              <a:tr h="370840">
                <a:tc>
                  <a:txBody>
                    <a:bodyPr/>
                    <a:lstStyle/>
                    <a:p>
                      <a:pPr algn="ctr"/>
                      <a:r>
                        <a:rPr lang="en-US" sz="1400" dirty="0" smtClean="0">
                          <a:solidFill>
                            <a:srgbClr val="000090"/>
                          </a:solidFill>
                          <a:latin typeface="Arial Rounded MT Bold"/>
                          <a:cs typeface="Arial Rounded MT Bold"/>
                        </a:rPr>
                        <a:t>Artículos</a:t>
                      </a:r>
                    </a:p>
                    <a:p>
                      <a:pPr algn="ctr"/>
                      <a:r>
                        <a:rPr lang="en-US" sz="1400" dirty="0" smtClean="0">
                          <a:solidFill>
                            <a:srgbClr val="000090"/>
                          </a:solidFill>
                          <a:latin typeface="Arial Rounded MT Bold"/>
                          <a:cs typeface="Arial Rounded MT Bold"/>
                        </a:rPr>
                        <a:t>Revistas Indizadas</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10  </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21</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18</a:t>
                      </a:r>
                      <a:endParaRPr lang="en-US" sz="1400" dirty="0">
                        <a:solidFill>
                          <a:srgbClr val="000090"/>
                        </a:solidFill>
                        <a:latin typeface="Arial Rounded MT Bold"/>
                        <a:cs typeface="Arial Rounded MT Bold"/>
                      </a:endParaRPr>
                    </a:p>
                  </a:txBody>
                  <a:tcPr/>
                </a:tc>
                <a:tc>
                  <a:txBody>
                    <a:bodyPr/>
                    <a:lstStyle/>
                    <a:p>
                      <a:pPr marL="0" indent="0" algn="ctr"/>
                      <a:r>
                        <a:rPr lang="en-US" sz="1400" dirty="0" smtClean="0">
                          <a:solidFill>
                            <a:srgbClr val="000090"/>
                          </a:solidFill>
                          <a:latin typeface="Arial Rounded MT Bold"/>
                          <a:cs typeface="Arial Rounded MT Bold"/>
                        </a:rPr>
                        <a:t>27                                      </a:t>
                      </a:r>
                      <a:r>
                        <a:rPr lang="en-US" sz="1200" dirty="0" smtClean="0">
                          <a:solidFill>
                            <a:srgbClr val="000090"/>
                          </a:solidFill>
                          <a:latin typeface="Arial Rounded MT Bold"/>
                          <a:cs typeface="Arial Rounded MT Bold"/>
                        </a:rPr>
                        <a:t>(1.8)</a:t>
                      </a:r>
                      <a:endParaRPr lang="en-US" sz="1200" dirty="0">
                        <a:solidFill>
                          <a:srgbClr val="000090"/>
                        </a:solidFill>
                        <a:latin typeface="Arial Rounded MT Bold"/>
                        <a:cs typeface="Arial Rounded MT Bold"/>
                      </a:endParaRPr>
                    </a:p>
                  </a:txBody>
                  <a:tcPr/>
                </a:tc>
              </a:tr>
              <a:tr h="370840">
                <a:tc>
                  <a:txBody>
                    <a:bodyPr/>
                    <a:lstStyle/>
                    <a:p>
                      <a:pPr algn="ctr"/>
                      <a:r>
                        <a:rPr lang="en-US" sz="1400" dirty="0" smtClean="0">
                          <a:solidFill>
                            <a:srgbClr val="000090"/>
                          </a:solidFill>
                          <a:latin typeface="Arial Rounded MT Bold"/>
                          <a:cs typeface="Arial Rounded MT Bold"/>
                        </a:rPr>
                        <a:t>Matrícula Posgrado</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12</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19</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35</a:t>
                      </a:r>
                      <a:endParaRPr lang="en-US" sz="1400" dirty="0">
                        <a:solidFill>
                          <a:srgbClr val="000090"/>
                        </a:solidFill>
                        <a:latin typeface="Arial Rounded MT Bold"/>
                        <a:cs typeface="Arial Rounded MT Bold"/>
                      </a:endParaRPr>
                    </a:p>
                  </a:txBody>
                  <a:tcPr/>
                </a:tc>
              </a:tr>
              <a:tr h="370840">
                <a:tc>
                  <a:txBody>
                    <a:bodyPr/>
                    <a:lstStyle/>
                    <a:p>
                      <a:pPr algn="ctr"/>
                      <a:r>
                        <a:rPr lang="en-US" sz="1400" dirty="0" smtClean="0">
                          <a:solidFill>
                            <a:srgbClr val="000090"/>
                          </a:solidFill>
                          <a:latin typeface="Arial Rounded MT Bold"/>
                          <a:cs typeface="Arial Rounded MT Bold"/>
                        </a:rPr>
                        <a:t>Gradudos de Maestría</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0</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41</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34</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26</a:t>
                      </a:r>
                      <a:endParaRPr lang="en-US" sz="1400" dirty="0">
                        <a:solidFill>
                          <a:srgbClr val="000090"/>
                        </a:solidFill>
                        <a:latin typeface="Arial Rounded MT Bold"/>
                        <a:cs typeface="Arial Rounded MT Bold"/>
                      </a:endParaRPr>
                    </a:p>
                  </a:txBody>
                  <a:tcPr/>
                </a:tc>
              </a:tr>
              <a:tr h="370840">
                <a:tc>
                  <a:txBody>
                    <a:bodyPr/>
                    <a:lstStyle/>
                    <a:p>
                      <a:pPr algn="ctr"/>
                      <a:r>
                        <a:rPr lang="en-US" sz="1400" dirty="0" smtClean="0">
                          <a:solidFill>
                            <a:srgbClr val="000090"/>
                          </a:solidFill>
                          <a:latin typeface="Arial Rounded MT Bold"/>
                          <a:cs typeface="Arial Rounded MT Bold"/>
                        </a:rPr>
                        <a:t>Proyectos I+D</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5</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26</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33</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15</a:t>
                      </a:r>
                      <a:endParaRPr lang="en-US" sz="1400" dirty="0">
                        <a:solidFill>
                          <a:srgbClr val="000090"/>
                        </a:solidFill>
                        <a:latin typeface="Arial Rounded MT Bold"/>
                        <a:cs typeface="Arial Rounded MT Bold"/>
                      </a:endParaRPr>
                    </a:p>
                  </a:txBody>
                  <a:tcPr/>
                </a:tc>
              </a:tr>
              <a:tr h="370840">
                <a:tc>
                  <a:txBody>
                    <a:bodyPr/>
                    <a:lstStyle/>
                    <a:p>
                      <a:pPr algn="ctr"/>
                      <a:r>
                        <a:rPr lang="en-US" sz="1400" dirty="0" smtClean="0">
                          <a:solidFill>
                            <a:srgbClr val="000090"/>
                          </a:solidFill>
                          <a:latin typeface="Arial Rounded MT Bold"/>
                          <a:cs typeface="Arial Rounded MT Bold"/>
                        </a:rPr>
                        <a:t>Rec. Autogenerados</a:t>
                      </a:r>
                    </a:p>
                    <a:p>
                      <a:pPr algn="ctr"/>
                      <a:r>
                        <a:rPr lang="en-US" sz="1400" dirty="0" smtClean="0">
                          <a:solidFill>
                            <a:srgbClr val="000090"/>
                          </a:solidFill>
                          <a:latin typeface="Arial Rounded MT Bold"/>
                          <a:cs typeface="Arial Rounded MT Bold"/>
                        </a:rPr>
                        <a:t>(miles de pesos)</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33</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6,445</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24,954</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16,981</a:t>
                      </a:r>
                      <a:endParaRPr lang="en-US" sz="1400" dirty="0">
                        <a:solidFill>
                          <a:srgbClr val="000090"/>
                        </a:solidFill>
                        <a:latin typeface="Arial Rounded MT Bold"/>
                        <a:cs typeface="Arial Rounded MT Bold"/>
                      </a:endParaRPr>
                    </a:p>
                  </a:txBody>
                  <a:tcPr/>
                </a:tc>
              </a:tr>
              <a:tr h="370840">
                <a:tc>
                  <a:txBody>
                    <a:bodyPr/>
                    <a:lstStyle/>
                    <a:p>
                      <a:pPr algn="ctr"/>
                      <a:r>
                        <a:rPr lang="en-US" sz="1400" dirty="0" smtClean="0">
                          <a:solidFill>
                            <a:srgbClr val="000090"/>
                          </a:solidFill>
                          <a:latin typeface="Arial Rounded MT Bold"/>
                          <a:cs typeface="Arial Rounded MT Bold"/>
                        </a:rPr>
                        <a:t>Ingresos por Convocatoria</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858</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885</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6,901</a:t>
                      </a:r>
                      <a:endParaRPr lang="en-US" sz="1400" dirty="0">
                        <a:solidFill>
                          <a:srgbClr val="000090"/>
                        </a:solidFill>
                        <a:latin typeface="Arial Rounded MT Bold"/>
                        <a:cs typeface="Arial Rounded MT Bold"/>
                      </a:endParaRPr>
                    </a:p>
                  </a:txBody>
                  <a:tcPr/>
                </a:tc>
                <a:tc>
                  <a:txBody>
                    <a:bodyPr/>
                    <a:lstStyle/>
                    <a:p>
                      <a:r>
                        <a:rPr lang="en-US" sz="1400" dirty="0" smtClean="0">
                          <a:solidFill>
                            <a:srgbClr val="000090"/>
                          </a:solidFill>
                          <a:latin typeface="Arial Rounded MT Bold"/>
                          <a:cs typeface="Arial Rounded MT Bold"/>
                        </a:rPr>
                        <a:t>  32,900</a:t>
                      </a:r>
                      <a:endParaRPr lang="en-US" sz="1400" dirty="0">
                        <a:solidFill>
                          <a:srgbClr val="000090"/>
                        </a:solidFill>
                        <a:latin typeface="Arial Rounded MT Bold"/>
                        <a:cs typeface="Arial Rounded MT Bold"/>
                      </a:endParaRPr>
                    </a:p>
                  </a:txBody>
                  <a:tcPr/>
                </a:tc>
              </a:tr>
            </a:tbl>
          </a:graphicData>
        </a:graphic>
      </p:graphicFrame>
    </p:spTree>
    <p:extLst>
      <p:ext uri="{BB962C8B-B14F-4D97-AF65-F5344CB8AC3E}">
        <p14:creationId xmlns="" xmlns:p14="http://schemas.microsoft.com/office/powerpoint/2010/main" val="278073199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12" y="44624"/>
            <a:ext cx="8229600" cy="1143000"/>
          </a:xfrm>
        </p:spPr>
        <p:txBody>
          <a:bodyPr>
            <a:normAutofit/>
          </a:bodyPr>
          <a:lstStyle/>
          <a:p>
            <a:pPr algn="l"/>
            <a:r>
              <a:rPr lang="en-US" sz="2400" dirty="0" smtClean="0">
                <a:solidFill>
                  <a:srgbClr val="000090"/>
                </a:solidFill>
                <a:latin typeface="Arial Rounded MT Bold"/>
                <a:cs typeface="Arial Rounded MT Bold"/>
              </a:rPr>
              <a:t>       </a:t>
            </a:r>
            <a:r>
              <a:rPr lang="en-US" sz="2400" dirty="0" err="1" smtClean="0">
                <a:solidFill>
                  <a:srgbClr val="000000"/>
                </a:solidFill>
                <a:latin typeface="Arial Rounded MT Bold"/>
                <a:cs typeface="Arial Rounded MT Bold"/>
              </a:rPr>
              <a:t>Proyectos</a:t>
            </a:r>
            <a:r>
              <a:rPr lang="en-US" sz="2400" dirty="0" smtClean="0">
                <a:solidFill>
                  <a:srgbClr val="000000"/>
                </a:solidFill>
                <a:latin typeface="Arial Rounded MT Bold"/>
                <a:cs typeface="Arial Rounded MT Bold"/>
              </a:rPr>
              <a:t> </a:t>
            </a:r>
            <a:r>
              <a:rPr lang="en-US" sz="2400" dirty="0" err="1" smtClean="0">
                <a:solidFill>
                  <a:srgbClr val="000000"/>
                </a:solidFill>
                <a:latin typeface="Arial Rounded MT Bold"/>
                <a:cs typeface="Arial Rounded MT Bold"/>
              </a:rPr>
              <a:t>Vigentes</a:t>
            </a:r>
            <a:r>
              <a:rPr lang="en-US" sz="2400" dirty="0" smtClean="0">
                <a:solidFill>
                  <a:srgbClr val="000000"/>
                </a:solidFill>
                <a:latin typeface="Arial Rounded MT Bold"/>
                <a:cs typeface="Arial Rounded MT Bold"/>
              </a:rPr>
              <a:t> 2011 - </a:t>
            </a:r>
            <a:r>
              <a:rPr lang="en-US" sz="2400" dirty="0" err="1" smtClean="0">
                <a:solidFill>
                  <a:srgbClr val="000000"/>
                </a:solidFill>
                <a:latin typeface="Arial Rounded MT Bold"/>
                <a:cs typeface="Arial Rounded MT Bold"/>
              </a:rPr>
              <a:t>Unidad</a:t>
            </a:r>
            <a:r>
              <a:rPr lang="en-US" sz="2400" dirty="0" smtClean="0">
                <a:solidFill>
                  <a:srgbClr val="000000"/>
                </a:solidFill>
                <a:latin typeface="Arial Rounded MT Bold"/>
                <a:cs typeface="Arial Rounded MT Bold"/>
              </a:rPr>
              <a:t> Monterrey</a:t>
            </a:r>
            <a:endParaRPr lang="en-US" sz="2400" dirty="0">
              <a:solidFill>
                <a:srgbClr val="000000"/>
              </a:solidFill>
              <a:latin typeface="Arial Rounded MT Bold"/>
              <a:cs typeface="Arial Rounded MT Bold"/>
            </a:endParaRPr>
          </a:p>
        </p:txBody>
      </p:sp>
      <p:sp>
        <p:nvSpPr>
          <p:cNvPr id="3" name="Text Placeholder 2"/>
          <p:cNvSpPr>
            <a:spLocks noGrp="1"/>
          </p:cNvSpPr>
          <p:nvPr>
            <p:ph type="body" idx="1"/>
          </p:nvPr>
        </p:nvSpPr>
        <p:spPr>
          <a:xfrm>
            <a:off x="529208" y="1196752"/>
            <a:ext cx="3898776" cy="432048"/>
          </a:xfrm>
          <a:solidFill>
            <a:schemeClr val="accent1">
              <a:lumMod val="20000"/>
              <a:lumOff val="80000"/>
            </a:schemeClr>
          </a:solidFill>
          <a:ln>
            <a:solidFill>
              <a:srgbClr val="000090"/>
            </a:solidFill>
          </a:ln>
        </p:spPr>
        <p:txBody>
          <a:bodyPr>
            <a:normAutofit/>
          </a:bodyPr>
          <a:lstStyle/>
          <a:p>
            <a:r>
              <a:rPr lang="en-US" sz="2000" dirty="0" err="1" smtClean="0">
                <a:solidFill>
                  <a:srgbClr val="000090"/>
                </a:solidFill>
                <a:latin typeface="Arial Rounded MT Bold"/>
                <a:cs typeface="Arial Rounded MT Bold"/>
              </a:rPr>
              <a:t>Convocatoria</a:t>
            </a:r>
            <a:r>
              <a:rPr lang="en-US" sz="2000" dirty="0" smtClean="0">
                <a:solidFill>
                  <a:srgbClr val="000090"/>
                </a:solidFill>
                <a:latin typeface="Arial Rounded MT Bold"/>
                <a:cs typeface="Arial Rounded MT Bold"/>
              </a:rPr>
              <a:t> SEP-</a:t>
            </a:r>
            <a:r>
              <a:rPr lang="en-US" sz="2000" dirty="0" err="1" smtClean="0">
                <a:solidFill>
                  <a:srgbClr val="000090"/>
                </a:solidFill>
                <a:latin typeface="Arial Rounded MT Bold"/>
                <a:cs typeface="Arial Rounded MT Bold"/>
              </a:rPr>
              <a:t>CONACyT</a:t>
            </a:r>
            <a:endParaRPr lang="en-US" sz="2000" dirty="0">
              <a:solidFill>
                <a:srgbClr val="000090"/>
              </a:solidFill>
              <a:latin typeface="Arial Rounded MT Bold"/>
              <a:cs typeface="Arial Rounded MT Bold"/>
            </a:endParaRPr>
          </a:p>
        </p:txBody>
      </p:sp>
      <p:sp>
        <p:nvSpPr>
          <p:cNvPr id="4" name="Content Placeholder 3"/>
          <p:cNvSpPr>
            <a:spLocks noGrp="1"/>
          </p:cNvSpPr>
          <p:nvPr>
            <p:ph sz="half" idx="2"/>
          </p:nvPr>
        </p:nvSpPr>
        <p:spPr>
          <a:xfrm>
            <a:off x="457200" y="1781968"/>
            <a:ext cx="4040188" cy="4599360"/>
          </a:xfrm>
          <a:solidFill>
            <a:schemeClr val="accent5">
              <a:lumMod val="20000"/>
              <a:lumOff val="80000"/>
            </a:schemeClr>
          </a:solidFill>
          <a:ln>
            <a:solidFill>
              <a:srgbClr val="000090"/>
            </a:solidFill>
          </a:ln>
        </p:spPr>
        <p:txBody>
          <a:bodyPr>
            <a:normAutofit fontScale="77500" lnSpcReduction="20000"/>
          </a:bodyPr>
          <a:lstStyle/>
          <a:p>
            <a:pPr lvl="0">
              <a:buFont typeface="+mj-lt"/>
              <a:buAutoNum type="arabicParenR"/>
            </a:pPr>
            <a:r>
              <a:rPr lang="es-MX" sz="1400" b="1" dirty="0">
                <a:ln/>
                <a:solidFill>
                  <a:srgbClr val="000090"/>
                </a:solidFill>
                <a:latin typeface="Arial Rounded MT Bold"/>
                <a:cs typeface="Arial Rounded MT Bold"/>
              </a:rPr>
              <a:t>Compuestos poliméricos híbridos del tipo </a:t>
            </a:r>
            <a:r>
              <a:rPr lang="es-MX" sz="1400" b="1" dirty="0">
                <a:ln/>
                <a:solidFill>
                  <a:srgbClr val="FF0000"/>
                </a:solidFill>
                <a:latin typeface="Arial Rounded MT Bold"/>
                <a:cs typeface="Arial Rounded MT Bold"/>
              </a:rPr>
              <a:t>nanopartícula</a:t>
            </a:r>
            <a:r>
              <a:rPr lang="es-MX" sz="1400" b="1" dirty="0">
                <a:ln/>
                <a:solidFill>
                  <a:srgbClr val="000090"/>
                </a:solidFill>
                <a:latin typeface="Arial Rounded MT Bold"/>
                <a:cs typeface="Arial Rounded MT Bold"/>
              </a:rPr>
              <a:t> metálica-polímero vía química de </a:t>
            </a:r>
            <a:r>
              <a:rPr lang="es-MX" sz="1400" b="1" dirty="0" smtClean="0">
                <a:ln/>
                <a:solidFill>
                  <a:srgbClr val="000090"/>
                </a:solidFill>
                <a:latin typeface="Arial Rounded MT Bold"/>
                <a:cs typeface="Arial Rounded MT Bold"/>
              </a:rPr>
              <a:t>nitroxidos</a:t>
            </a:r>
          </a:p>
          <a:p>
            <a:pPr>
              <a:buFont typeface="+mj-lt"/>
              <a:buAutoNum type="arabicParenR"/>
            </a:pPr>
            <a:r>
              <a:rPr lang="es-MX" sz="1400" b="1" dirty="0">
                <a:solidFill>
                  <a:srgbClr val="000090"/>
                </a:solidFill>
                <a:latin typeface="Arial Rounded MT Bold"/>
                <a:cs typeface="Arial Rounded MT Bold"/>
              </a:rPr>
              <a:t>Sitios poliméricos confinados y termosensibles: estabilización de </a:t>
            </a:r>
            <a:r>
              <a:rPr lang="es-MX" sz="1400" b="1" dirty="0">
                <a:solidFill>
                  <a:srgbClr val="FF0000"/>
                </a:solidFill>
                <a:latin typeface="Arial Rounded MT Bold"/>
                <a:cs typeface="Arial Rounded MT Bold"/>
              </a:rPr>
              <a:t>nanopartículas</a:t>
            </a:r>
            <a:r>
              <a:rPr lang="es-MX" sz="1400" b="1" dirty="0">
                <a:solidFill>
                  <a:srgbClr val="000090"/>
                </a:solidFill>
                <a:latin typeface="Arial Rounded MT Bold"/>
                <a:cs typeface="Arial Rounded MT Bold"/>
              </a:rPr>
              <a:t> metálicas en medio acuoso</a:t>
            </a:r>
            <a:endParaRPr lang="en-US" sz="1400" dirty="0">
              <a:solidFill>
                <a:srgbClr val="000090"/>
              </a:solidFill>
              <a:latin typeface="Arial Rounded MT Bold"/>
              <a:cs typeface="Arial Rounded MT Bold"/>
            </a:endParaRPr>
          </a:p>
          <a:p>
            <a:pPr>
              <a:buFont typeface="+mj-lt"/>
              <a:buAutoNum type="arabicParenR"/>
            </a:pPr>
            <a:r>
              <a:rPr lang="es-ES" sz="1400" b="1" dirty="0">
                <a:ln/>
                <a:solidFill>
                  <a:srgbClr val="000090"/>
                </a:solidFill>
                <a:latin typeface="Arial Rounded MT Bold"/>
                <a:cs typeface="Arial Rounded MT Bold"/>
              </a:rPr>
              <a:t>Estudio de las propiedades </a:t>
            </a:r>
            <a:r>
              <a:rPr lang="es-ES" sz="1400" b="1" dirty="0" err="1">
                <a:ln/>
                <a:solidFill>
                  <a:srgbClr val="000090"/>
                </a:solidFill>
                <a:latin typeface="Arial Rounded MT Bold"/>
                <a:cs typeface="Arial Rounded MT Bold"/>
              </a:rPr>
              <a:t>ferroeléctricas</a:t>
            </a:r>
            <a:r>
              <a:rPr lang="es-ES" sz="1400" b="1" dirty="0">
                <a:ln/>
                <a:solidFill>
                  <a:srgbClr val="000090"/>
                </a:solidFill>
                <a:latin typeface="Arial Rounded MT Bold"/>
                <a:cs typeface="Arial Rounded MT Bold"/>
              </a:rPr>
              <a:t> y de acoplamiento magnetoeléctrico en </a:t>
            </a:r>
            <a:r>
              <a:rPr lang="es-ES" sz="1400" b="1" dirty="0" err="1">
                <a:ln/>
                <a:solidFill>
                  <a:srgbClr val="000090"/>
                </a:solidFill>
                <a:latin typeface="Arial Rounded MT Bold"/>
                <a:cs typeface="Arial Rounded MT Bold"/>
              </a:rPr>
              <a:t>heteroestructuras</a:t>
            </a:r>
            <a:r>
              <a:rPr lang="es-ES" sz="1400" b="1" dirty="0">
                <a:ln/>
                <a:solidFill>
                  <a:srgbClr val="000090"/>
                </a:solidFill>
                <a:latin typeface="Arial Rounded MT Bold"/>
                <a:cs typeface="Arial Rounded MT Bold"/>
              </a:rPr>
              <a:t> tipo BaTiO</a:t>
            </a:r>
            <a:r>
              <a:rPr lang="es-ES" sz="1400" b="1" baseline="-25000" dirty="0">
                <a:ln/>
                <a:solidFill>
                  <a:srgbClr val="000090"/>
                </a:solidFill>
                <a:latin typeface="Arial Rounded MT Bold"/>
                <a:cs typeface="Arial Rounded MT Bold"/>
              </a:rPr>
              <a:t>3</a:t>
            </a:r>
            <a:r>
              <a:rPr lang="es-ES" sz="1400" b="1" dirty="0">
                <a:ln/>
                <a:solidFill>
                  <a:srgbClr val="000090"/>
                </a:solidFill>
                <a:latin typeface="Arial Rounded MT Bold"/>
                <a:cs typeface="Arial Rounded MT Bold"/>
              </a:rPr>
              <a:t>:Ni obtenidas por depósito de </a:t>
            </a:r>
            <a:r>
              <a:rPr lang="es-ES" sz="1400" b="1" dirty="0">
                <a:ln/>
                <a:solidFill>
                  <a:srgbClr val="FF0000"/>
                </a:solidFill>
                <a:latin typeface="Arial Rounded MT Bold"/>
                <a:cs typeface="Arial Rounded MT Bold"/>
              </a:rPr>
              <a:t>capas atómicas</a:t>
            </a:r>
            <a:r>
              <a:rPr lang="es-ES" sz="1400" b="1" dirty="0" smtClean="0">
                <a:ln/>
                <a:solidFill>
                  <a:srgbClr val="000090"/>
                </a:solidFill>
                <a:latin typeface="Arial Rounded MT Bold"/>
                <a:cs typeface="Arial Rounded MT Bold"/>
              </a:rPr>
              <a:t>”</a:t>
            </a:r>
          </a:p>
          <a:p>
            <a:pPr lvl="0">
              <a:buFont typeface="+mj-lt"/>
              <a:buAutoNum type="arabicParenR"/>
            </a:pPr>
            <a:r>
              <a:rPr lang="es-ES" sz="1400" b="1" dirty="0">
                <a:solidFill>
                  <a:srgbClr val="000090"/>
                </a:solidFill>
                <a:latin typeface="Arial Rounded MT Bold"/>
                <a:cs typeface="Arial Rounded MT Bold"/>
              </a:rPr>
              <a:t>Investigación de la dinámica de magnetización en un sistema de </a:t>
            </a:r>
            <a:r>
              <a:rPr lang="es-ES" sz="1400" b="1" dirty="0" err="1" smtClean="0">
                <a:solidFill>
                  <a:srgbClr val="FF0000"/>
                </a:solidFill>
                <a:latin typeface="Arial Rounded MT Bold"/>
                <a:cs typeface="Arial Rounded MT Bold"/>
              </a:rPr>
              <a:t>nanopartículas</a:t>
            </a:r>
            <a:r>
              <a:rPr lang="es-ES" sz="1400" b="1" dirty="0" smtClean="0">
                <a:solidFill>
                  <a:srgbClr val="000090"/>
                </a:solidFill>
                <a:latin typeface="Arial Rounded MT Bold"/>
                <a:cs typeface="Arial Rounded MT Bold"/>
              </a:rPr>
              <a:t> </a:t>
            </a:r>
            <a:r>
              <a:rPr lang="es-ES" sz="1400" b="1" dirty="0">
                <a:solidFill>
                  <a:srgbClr val="000090"/>
                </a:solidFill>
                <a:latin typeface="Arial Rounded MT Bold"/>
                <a:cs typeface="Arial Rounded MT Bold"/>
              </a:rPr>
              <a:t>magnéticas dispersas</a:t>
            </a:r>
            <a:r>
              <a:rPr lang="es-ES" sz="1400" b="1" dirty="0" smtClean="0">
                <a:solidFill>
                  <a:srgbClr val="000090"/>
                </a:solidFill>
                <a:latin typeface="Arial Rounded MT Bold"/>
                <a:cs typeface="Arial Rounded MT Bold"/>
              </a:rPr>
              <a:t>”</a:t>
            </a:r>
          </a:p>
          <a:p>
            <a:pPr>
              <a:buFont typeface="+mj-lt"/>
              <a:buAutoNum type="arabicParenR"/>
            </a:pPr>
            <a:r>
              <a:rPr lang="es-MX" sz="1400" b="1" dirty="0">
                <a:solidFill>
                  <a:srgbClr val="000090"/>
                </a:solidFill>
                <a:latin typeface="Arial Rounded MT Bold"/>
                <a:cs typeface="Arial Rounded MT Bold"/>
              </a:rPr>
              <a:t>Estudio de la síntesis de </a:t>
            </a:r>
            <a:r>
              <a:rPr lang="es-MX" sz="1400" b="1" dirty="0">
                <a:solidFill>
                  <a:srgbClr val="FF0000"/>
                </a:solidFill>
                <a:latin typeface="Arial Rounded MT Bold"/>
                <a:cs typeface="Arial Rounded MT Bold"/>
              </a:rPr>
              <a:t>nanocristales</a:t>
            </a:r>
            <a:r>
              <a:rPr lang="es-MX" sz="1400" b="1" dirty="0">
                <a:solidFill>
                  <a:srgbClr val="000090"/>
                </a:solidFill>
                <a:latin typeface="Arial Rounded MT Bold"/>
                <a:cs typeface="Arial Rounded MT Bold"/>
              </a:rPr>
              <a:t> híbridos por un nuevo método basado aceite-en-agua en microemulsiones de y su incorporación en nanocompuestos </a:t>
            </a:r>
            <a:r>
              <a:rPr lang="es-MX" sz="1400" b="1" dirty="0" smtClean="0">
                <a:solidFill>
                  <a:srgbClr val="000090"/>
                </a:solidFill>
                <a:latin typeface="Arial Rounded MT Bold"/>
                <a:cs typeface="Arial Rounded MT Bold"/>
              </a:rPr>
              <a:t>poliméricos</a:t>
            </a:r>
            <a:endParaRPr lang="es-MX" sz="1400" i="1" dirty="0" smtClean="0">
              <a:ln/>
              <a:solidFill>
                <a:srgbClr val="000090"/>
              </a:solidFill>
              <a:latin typeface="Arial Rounded MT Bold"/>
              <a:cs typeface="Arial Rounded MT Bold"/>
            </a:endParaRPr>
          </a:p>
          <a:p>
            <a:pPr lvl="0">
              <a:buFont typeface="+mj-lt"/>
              <a:buAutoNum type="arabicParenR"/>
            </a:pPr>
            <a:r>
              <a:rPr lang="es-MX" sz="1400" b="1" dirty="0">
                <a:solidFill>
                  <a:srgbClr val="000090"/>
                </a:solidFill>
                <a:latin typeface="Arial Rounded MT Bold"/>
                <a:cs typeface="Arial Rounded MT Bold"/>
              </a:rPr>
              <a:t>Estudio de las Propiedades de </a:t>
            </a:r>
            <a:r>
              <a:rPr lang="es-MX" sz="1400" b="1" dirty="0">
                <a:solidFill>
                  <a:srgbClr val="FF0000"/>
                </a:solidFill>
                <a:latin typeface="Arial Rounded MT Bold"/>
                <a:cs typeface="Arial Rounded MT Bold"/>
              </a:rPr>
              <a:t>nanopartículas </a:t>
            </a:r>
            <a:r>
              <a:rPr lang="es-MX" sz="1400" b="1" dirty="0">
                <a:solidFill>
                  <a:srgbClr val="000090"/>
                </a:solidFill>
                <a:latin typeface="Arial Rounded MT Bold"/>
                <a:cs typeface="Arial Rounded MT Bold"/>
              </a:rPr>
              <a:t>de ZnO en función de la variación de su </a:t>
            </a:r>
            <a:r>
              <a:rPr lang="es-MX" sz="1400" b="1" dirty="0" smtClean="0">
                <a:solidFill>
                  <a:srgbClr val="000090"/>
                </a:solidFill>
                <a:latin typeface="Arial Rounded MT Bold"/>
                <a:cs typeface="Arial Rounded MT Bold"/>
              </a:rPr>
              <a:t>tamaño</a:t>
            </a:r>
          </a:p>
          <a:p>
            <a:pPr>
              <a:buFont typeface="+mj-lt"/>
              <a:buAutoNum type="arabicParenR"/>
            </a:pPr>
            <a:r>
              <a:rPr lang="es-ES" sz="1400" b="1" dirty="0">
                <a:solidFill>
                  <a:srgbClr val="000090"/>
                </a:solidFill>
                <a:latin typeface="Arial Rounded MT Bold"/>
                <a:cs typeface="Arial Rounded MT Bold"/>
              </a:rPr>
              <a:t>Aprovechamiento de la energía solar mediante el desarrollo de compuestos </a:t>
            </a:r>
            <a:r>
              <a:rPr lang="es-ES" sz="1400" b="1" dirty="0" err="1">
                <a:solidFill>
                  <a:srgbClr val="FF0000"/>
                </a:solidFill>
                <a:latin typeface="Arial Rounded MT Bold"/>
                <a:cs typeface="Arial Rounded MT Bold"/>
              </a:rPr>
              <a:t>nanopartícula</a:t>
            </a:r>
            <a:r>
              <a:rPr lang="es-ES" sz="1400" b="1" dirty="0">
                <a:solidFill>
                  <a:srgbClr val="000090"/>
                </a:solidFill>
                <a:latin typeface="Arial Rounded MT Bold"/>
                <a:cs typeface="Arial Rounded MT Bold"/>
              </a:rPr>
              <a:t> metálica-polímero para uso como material activo en celdas </a:t>
            </a:r>
            <a:r>
              <a:rPr lang="es-ES" sz="1400" b="1" dirty="0" smtClean="0">
                <a:solidFill>
                  <a:srgbClr val="000090"/>
                </a:solidFill>
                <a:latin typeface="Arial Rounded MT Bold"/>
                <a:cs typeface="Arial Rounded MT Bold"/>
              </a:rPr>
              <a:t>fotovoltaicas</a:t>
            </a:r>
          </a:p>
          <a:p>
            <a:pPr lvl="0">
              <a:buFont typeface="+mj-lt"/>
              <a:buAutoNum type="arabicParenR"/>
            </a:pPr>
            <a:r>
              <a:rPr lang="es-ES" sz="1400" b="1" dirty="0">
                <a:solidFill>
                  <a:srgbClr val="000090"/>
                </a:solidFill>
                <a:latin typeface="Arial Rounded MT Bold"/>
                <a:cs typeface="Arial Rounded MT Bold"/>
              </a:rPr>
              <a:t>Estudio teórico de la reactividad de </a:t>
            </a:r>
            <a:r>
              <a:rPr lang="es-ES" sz="1400" b="1" dirty="0" err="1">
                <a:solidFill>
                  <a:srgbClr val="000090"/>
                </a:solidFill>
                <a:latin typeface="Arial Rounded MT Bold"/>
                <a:cs typeface="Arial Rounded MT Bold"/>
              </a:rPr>
              <a:t>ligantes</a:t>
            </a:r>
            <a:r>
              <a:rPr lang="es-ES" sz="1400" b="1" dirty="0">
                <a:solidFill>
                  <a:srgbClr val="000090"/>
                </a:solidFill>
                <a:latin typeface="Arial Rounded MT Bold"/>
                <a:cs typeface="Arial Rounded MT Bold"/>
              </a:rPr>
              <a:t> del tipo </a:t>
            </a:r>
            <a:r>
              <a:rPr lang="es-ES" sz="1400" b="1" dirty="0" err="1">
                <a:solidFill>
                  <a:srgbClr val="000090"/>
                </a:solidFill>
                <a:latin typeface="Arial Rounded MT Bold"/>
                <a:cs typeface="Arial Rounded MT Bold"/>
              </a:rPr>
              <a:t>dienilo</a:t>
            </a:r>
            <a:r>
              <a:rPr lang="es-ES" sz="1400" b="1" dirty="0">
                <a:solidFill>
                  <a:srgbClr val="000090"/>
                </a:solidFill>
                <a:latin typeface="Arial Rounded MT Bold"/>
                <a:cs typeface="Arial Rounded MT Bold"/>
              </a:rPr>
              <a:t> y </a:t>
            </a:r>
            <a:r>
              <a:rPr lang="es-ES" sz="1400" b="1" dirty="0" err="1">
                <a:solidFill>
                  <a:srgbClr val="FF0000"/>
                </a:solidFill>
                <a:latin typeface="Arial Rounded MT Bold"/>
                <a:cs typeface="Arial Rounded MT Bold"/>
              </a:rPr>
              <a:t>fulereno</a:t>
            </a:r>
            <a:r>
              <a:rPr lang="es-ES" sz="1400" b="1" dirty="0">
                <a:solidFill>
                  <a:srgbClr val="000090"/>
                </a:solidFill>
                <a:latin typeface="Arial Rounded MT Bold"/>
                <a:cs typeface="Arial Rounded MT Bold"/>
              </a:rPr>
              <a:t> frente al berilio y  su interacción con hidrógeno </a:t>
            </a:r>
            <a:r>
              <a:rPr lang="es-ES" sz="1400" b="1" dirty="0" smtClean="0">
                <a:solidFill>
                  <a:srgbClr val="000090"/>
                </a:solidFill>
                <a:latin typeface="Arial Rounded MT Bold"/>
                <a:cs typeface="Arial Rounded MT Bold"/>
              </a:rPr>
              <a:t>molecular</a:t>
            </a:r>
            <a:endParaRPr lang="es-MX" sz="1400" b="1" dirty="0" smtClean="0">
              <a:solidFill>
                <a:srgbClr val="000090"/>
              </a:solidFill>
              <a:latin typeface="Arial Rounded MT Bold"/>
              <a:cs typeface="Arial Rounded MT Bold"/>
            </a:endParaRPr>
          </a:p>
          <a:p>
            <a:pPr>
              <a:buFont typeface="+mj-lt"/>
              <a:buAutoNum type="arabicParenR"/>
            </a:pPr>
            <a:r>
              <a:rPr lang="es-ES" sz="1400" b="1" dirty="0">
                <a:solidFill>
                  <a:srgbClr val="000090"/>
                </a:solidFill>
                <a:latin typeface="Arial Rounded MT Bold"/>
                <a:cs typeface="Arial Rounded MT Bold"/>
              </a:rPr>
              <a:t>Estudio Fundamental Sobre Rectificación Térmica en </a:t>
            </a:r>
            <a:r>
              <a:rPr lang="es-ES" sz="1400" b="1" dirty="0" err="1">
                <a:solidFill>
                  <a:srgbClr val="FF0000"/>
                </a:solidFill>
                <a:latin typeface="Arial Rounded MT Bold"/>
                <a:cs typeface="Arial Rounded MT Bold"/>
              </a:rPr>
              <a:t>Nanoestructuras</a:t>
            </a:r>
            <a:r>
              <a:rPr lang="es-ES" sz="1400" b="1" dirty="0">
                <a:solidFill>
                  <a:srgbClr val="FF0000"/>
                </a:solidFill>
                <a:latin typeface="Arial Rounded MT Bold"/>
                <a:cs typeface="Arial Rounded MT Bold"/>
              </a:rPr>
              <a:t>:</a:t>
            </a:r>
            <a:r>
              <a:rPr lang="es-ES" sz="1400" b="1" dirty="0">
                <a:solidFill>
                  <a:srgbClr val="000090"/>
                </a:solidFill>
                <a:latin typeface="Arial Rounded MT Bold"/>
                <a:cs typeface="Arial Rounded MT Bold"/>
              </a:rPr>
              <a:t> El Desarrollo del Diodo </a:t>
            </a:r>
            <a:r>
              <a:rPr lang="es-ES" sz="1400" b="1" dirty="0" smtClean="0">
                <a:solidFill>
                  <a:srgbClr val="000090"/>
                </a:solidFill>
                <a:latin typeface="Arial Rounded MT Bold"/>
                <a:cs typeface="Arial Rounded MT Bold"/>
              </a:rPr>
              <a:t>Térmico</a:t>
            </a:r>
          </a:p>
          <a:p>
            <a:pPr lvl="0">
              <a:buFont typeface="+mj-lt"/>
              <a:buAutoNum type="arabicParenR"/>
            </a:pPr>
            <a:r>
              <a:rPr lang="es-MX" sz="1400" b="1" dirty="0">
                <a:ln/>
                <a:solidFill>
                  <a:srgbClr val="000090"/>
                </a:solidFill>
                <a:latin typeface="Arial Rounded MT Bold"/>
                <a:cs typeface="Arial Rounded MT Bold"/>
              </a:rPr>
              <a:t>Propiedades de Transporte en </a:t>
            </a:r>
            <a:r>
              <a:rPr lang="es-MX" sz="1400" b="1" dirty="0">
                <a:ln/>
                <a:solidFill>
                  <a:srgbClr val="FF0000"/>
                </a:solidFill>
                <a:latin typeface="Arial Rounded MT Bold"/>
                <a:cs typeface="Arial Rounded MT Bold"/>
              </a:rPr>
              <a:t>Nanotubos</a:t>
            </a:r>
          </a:p>
          <a:p>
            <a:pPr>
              <a:buFont typeface="+mj-lt"/>
              <a:buAutoNum type="arabicParenR"/>
            </a:pPr>
            <a:endParaRPr lang="en-US" sz="1400" dirty="0">
              <a:solidFill>
                <a:srgbClr val="000090"/>
              </a:solidFill>
              <a:latin typeface="Arial Rounded MT Bold"/>
              <a:cs typeface="Arial Rounded MT Bold"/>
            </a:endParaRPr>
          </a:p>
          <a:p>
            <a:pPr lvl="0">
              <a:buFont typeface="+mj-lt"/>
              <a:buAutoNum type="arabicParenR"/>
            </a:pPr>
            <a:endParaRPr lang="es-MX" sz="1400" b="1" dirty="0">
              <a:solidFill>
                <a:sysClr val="windowText" lastClr="000000">
                  <a:hueOff val="0"/>
                  <a:satOff val="0"/>
                  <a:lumOff val="0"/>
                  <a:alphaOff val="0"/>
                </a:sysClr>
              </a:solidFill>
              <a:latin typeface="Arial Rounded MT Bold"/>
              <a:cs typeface="Arial Rounded MT Bold"/>
            </a:endParaRPr>
          </a:p>
          <a:p>
            <a:pPr>
              <a:buFont typeface="+mj-lt"/>
              <a:buAutoNum type="arabicParenR"/>
            </a:pPr>
            <a:endParaRPr lang="es-MX" sz="1200" b="1" dirty="0" smtClean="0">
              <a:solidFill>
                <a:sysClr val="windowText" lastClr="000000">
                  <a:hueOff val="0"/>
                  <a:satOff val="0"/>
                  <a:lumOff val="0"/>
                  <a:alphaOff val="0"/>
                </a:sysClr>
              </a:solidFill>
            </a:endParaRPr>
          </a:p>
          <a:p>
            <a:pPr marL="0" lvl="0" indent="0">
              <a:buNone/>
            </a:pPr>
            <a:endParaRPr lang="es-MX" sz="1200" b="1" dirty="0">
              <a:solidFill>
                <a:sysClr val="windowText" lastClr="000000">
                  <a:hueOff val="0"/>
                  <a:satOff val="0"/>
                  <a:lumOff val="0"/>
                  <a:alphaOff val="0"/>
                </a:sysClr>
              </a:solidFill>
            </a:endParaRPr>
          </a:p>
          <a:p>
            <a:endParaRPr lang="es-MX" sz="1200" i="1" dirty="0">
              <a:ln/>
            </a:endParaRPr>
          </a:p>
          <a:p>
            <a:pPr lvl="0"/>
            <a:endParaRPr lang="es-ES" sz="1200" b="1" dirty="0"/>
          </a:p>
          <a:p>
            <a:endParaRPr lang="es-ES" sz="1200" b="1" dirty="0">
              <a:ln/>
            </a:endParaRPr>
          </a:p>
          <a:p>
            <a:pPr lvl="0"/>
            <a:endParaRPr lang="en-US" sz="1200" dirty="0"/>
          </a:p>
          <a:p>
            <a:endParaRPr lang="en-US" dirty="0"/>
          </a:p>
        </p:txBody>
      </p:sp>
      <p:sp>
        <p:nvSpPr>
          <p:cNvPr id="5" name="Text Placeholder 4"/>
          <p:cNvSpPr>
            <a:spLocks noGrp="1"/>
          </p:cNvSpPr>
          <p:nvPr>
            <p:ph type="body" sz="quarter" idx="3"/>
          </p:nvPr>
        </p:nvSpPr>
        <p:spPr>
          <a:xfrm>
            <a:off x="5796136" y="620688"/>
            <a:ext cx="1728192" cy="360040"/>
          </a:xfrm>
          <a:solidFill>
            <a:schemeClr val="accent1">
              <a:lumMod val="20000"/>
              <a:lumOff val="80000"/>
            </a:schemeClr>
          </a:solidFill>
          <a:ln>
            <a:solidFill>
              <a:srgbClr val="000090"/>
            </a:solidFill>
          </a:ln>
        </p:spPr>
        <p:txBody>
          <a:bodyPr>
            <a:noAutofit/>
          </a:bodyPr>
          <a:lstStyle/>
          <a:p>
            <a:pPr algn="ctr"/>
            <a:r>
              <a:rPr lang="en-US" sz="2000" dirty="0" err="1" smtClean="0">
                <a:solidFill>
                  <a:srgbClr val="000090"/>
                </a:solidFill>
                <a:latin typeface="Arial Rounded MT Bold"/>
                <a:cs typeface="Arial Rounded MT Bold"/>
              </a:rPr>
              <a:t>Industriales</a:t>
            </a:r>
            <a:endParaRPr lang="en-US" sz="2000" dirty="0" smtClean="0">
              <a:solidFill>
                <a:srgbClr val="000090"/>
              </a:solidFill>
              <a:latin typeface="Arial Rounded MT Bold"/>
              <a:cs typeface="Arial Rounded MT Bold"/>
            </a:endParaRPr>
          </a:p>
        </p:txBody>
      </p:sp>
      <p:sp>
        <p:nvSpPr>
          <p:cNvPr id="6" name="Content Placeholder 5"/>
          <p:cNvSpPr>
            <a:spLocks noGrp="1"/>
          </p:cNvSpPr>
          <p:nvPr>
            <p:ph sz="quarter" idx="4"/>
          </p:nvPr>
        </p:nvSpPr>
        <p:spPr>
          <a:xfrm>
            <a:off x="4645025" y="1052736"/>
            <a:ext cx="4041775" cy="4896544"/>
          </a:xfrm>
          <a:solidFill>
            <a:schemeClr val="accent5">
              <a:lumMod val="20000"/>
              <a:lumOff val="80000"/>
            </a:schemeClr>
          </a:solidFill>
          <a:ln>
            <a:solidFill>
              <a:srgbClr val="000090"/>
            </a:solidFill>
          </a:ln>
        </p:spPr>
        <p:txBody>
          <a:bodyPr/>
          <a:lstStyle/>
          <a:p>
            <a:pPr marL="228600" lvl="0" indent="-228600">
              <a:buAutoNum type="arabicPeriod"/>
            </a:pPr>
            <a:r>
              <a:rPr lang="en-US" sz="1050" b="1" dirty="0" err="1" smtClean="0">
                <a:ln/>
                <a:solidFill>
                  <a:srgbClr val="000090"/>
                </a:solidFill>
                <a:latin typeface="Arial Rounded MT Bold"/>
                <a:cs typeface="Arial Rounded MT Bold"/>
              </a:rPr>
              <a:t>Desarrollo</a:t>
            </a:r>
            <a:r>
              <a:rPr lang="en-US" sz="1050" b="1" dirty="0" smtClean="0">
                <a:ln/>
                <a:solidFill>
                  <a:srgbClr val="000090"/>
                </a:solidFill>
                <a:latin typeface="Arial Rounded MT Bold"/>
                <a:cs typeface="Arial Rounded MT Bold"/>
              </a:rPr>
              <a:t> </a:t>
            </a:r>
            <a:r>
              <a:rPr lang="en-US" sz="1050" b="1" dirty="0">
                <a:ln/>
                <a:solidFill>
                  <a:srgbClr val="000090"/>
                </a:solidFill>
                <a:latin typeface="Arial Rounded MT Bold"/>
                <a:cs typeface="Arial Rounded MT Bold"/>
              </a:rPr>
              <a:t>de </a:t>
            </a:r>
            <a:r>
              <a:rPr lang="en-US" sz="1050" b="1" dirty="0" err="1">
                <a:ln/>
                <a:solidFill>
                  <a:srgbClr val="000090"/>
                </a:solidFill>
                <a:latin typeface="Arial Rounded MT Bold"/>
                <a:cs typeface="Arial Rounded MT Bold"/>
              </a:rPr>
              <a:t>tela</a:t>
            </a:r>
            <a:r>
              <a:rPr lang="en-US" sz="1050" b="1" dirty="0">
                <a:ln/>
                <a:solidFill>
                  <a:srgbClr val="000090"/>
                </a:solidFill>
                <a:latin typeface="Arial Rounded MT Bold"/>
                <a:cs typeface="Arial Rounded MT Bold"/>
              </a:rPr>
              <a:t> no-</a:t>
            </a:r>
            <a:r>
              <a:rPr lang="en-US" sz="1050" b="1" dirty="0" err="1">
                <a:ln/>
                <a:solidFill>
                  <a:srgbClr val="000090"/>
                </a:solidFill>
                <a:latin typeface="Arial Rounded MT Bold"/>
                <a:cs typeface="Arial Rounded MT Bold"/>
              </a:rPr>
              <a:t>tejida</a:t>
            </a:r>
            <a:r>
              <a:rPr lang="en-US" sz="1050" b="1" dirty="0">
                <a:ln/>
                <a:solidFill>
                  <a:srgbClr val="000090"/>
                </a:solidFill>
                <a:latin typeface="Arial Rounded MT Bold"/>
                <a:cs typeface="Arial Rounded MT Bold"/>
              </a:rPr>
              <a:t> de </a:t>
            </a:r>
            <a:r>
              <a:rPr lang="en-US" sz="1050" b="1" dirty="0" err="1">
                <a:ln/>
                <a:solidFill>
                  <a:srgbClr val="000090"/>
                </a:solidFill>
                <a:latin typeface="Arial Rounded MT Bold"/>
                <a:cs typeface="Arial Rounded MT Bold"/>
              </a:rPr>
              <a:t>alta</a:t>
            </a:r>
            <a:r>
              <a:rPr lang="en-US" sz="1050" b="1" dirty="0">
                <a:ln/>
                <a:solidFill>
                  <a:srgbClr val="000090"/>
                </a:solidFill>
                <a:latin typeface="Arial Rounded MT Bold"/>
                <a:cs typeface="Arial Rounded MT Bold"/>
              </a:rPr>
              <a:t> </a:t>
            </a:r>
            <a:r>
              <a:rPr lang="en-US" sz="1050" b="1" dirty="0" err="1" smtClean="0">
                <a:ln/>
                <a:solidFill>
                  <a:srgbClr val="000090"/>
                </a:solidFill>
                <a:latin typeface="Arial Rounded MT Bold"/>
                <a:cs typeface="Arial Rounded MT Bold"/>
              </a:rPr>
              <a:t>resistemcia</a:t>
            </a:r>
            <a:r>
              <a:rPr lang="en-US" sz="1050" b="1" dirty="0" smtClean="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filtración</a:t>
            </a:r>
            <a:r>
              <a:rPr lang="en-US" sz="1050" b="1" dirty="0">
                <a:ln/>
                <a:solidFill>
                  <a:srgbClr val="000090"/>
                </a:solidFill>
                <a:latin typeface="Arial Rounded MT Bold"/>
                <a:cs typeface="Arial Rounded MT Bold"/>
              </a:rPr>
              <a:t> de </a:t>
            </a:r>
            <a:r>
              <a:rPr lang="en-US" sz="1050" b="1" dirty="0" err="1">
                <a:ln/>
                <a:solidFill>
                  <a:srgbClr val="000090"/>
                </a:solidFill>
                <a:latin typeface="Arial Rounded MT Bold"/>
                <a:cs typeface="Arial Rounded MT Bold"/>
              </a:rPr>
              <a:t>luz</a:t>
            </a:r>
            <a:r>
              <a:rPr lang="en-US" sz="1050" b="1" dirty="0">
                <a:ln/>
                <a:solidFill>
                  <a:srgbClr val="000090"/>
                </a:solidFill>
                <a:latin typeface="Arial Rounded MT Bold"/>
                <a:cs typeface="Arial Rounded MT Bold"/>
              </a:rPr>
              <a:t> UV, </a:t>
            </a:r>
            <a:r>
              <a:rPr lang="en-US" sz="1050" b="1" dirty="0" err="1">
                <a:ln/>
                <a:solidFill>
                  <a:srgbClr val="000090"/>
                </a:solidFill>
                <a:latin typeface="Arial Rounded MT Bold"/>
                <a:cs typeface="Arial Rounded MT Bold"/>
              </a:rPr>
              <a:t>oxo</a:t>
            </a:r>
            <a:r>
              <a:rPr lang="en-US" sz="1050" b="1" dirty="0">
                <a:ln/>
                <a:solidFill>
                  <a:srgbClr val="000090"/>
                </a:solidFill>
                <a:latin typeface="Arial Rounded MT Bold"/>
                <a:cs typeface="Arial Rounded MT Bold"/>
              </a:rPr>
              <a:t>-biodegradables </a:t>
            </a:r>
            <a:r>
              <a:rPr lang="en-US" sz="1050" b="1" dirty="0" err="1">
                <a:ln/>
                <a:solidFill>
                  <a:srgbClr val="000090"/>
                </a:solidFill>
                <a:latin typeface="Arial Rounded MT Bold"/>
                <a:cs typeface="Arial Rounded MT Bold"/>
              </a:rPr>
              <a:t>para</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aplicación</a:t>
            </a:r>
            <a:r>
              <a:rPr lang="en-US" sz="1050" b="1" dirty="0">
                <a:ln/>
                <a:solidFill>
                  <a:srgbClr val="000090"/>
                </a:solidFill>
                <a:latin typeface="Arial Rounded MT Bold"/>
                <a:cs typeface="Arial Rounded MT Bold"/>
              </a:rPr>
              <a:t> </a:t>
            </a:r>
            <a:r>
              <a:rPr lang="en-US" sz="1050" b="1" dirty="0" err="1" smtClean="0">
                <a:ln/>
                <a:solidFill>
                  <a:srgbClr val="000090"/>
                </a:solidFill>
                <a:latin typeface="Arial Rounded MT Bold"/>
                <a:cs typeface="Arial Rounded MT Bold"/>
              </a:rPr>
              <a:t>agrícola</a:t>
            </a:r>
            <a:r>
              <a:rPr lang="en-US" sz="1050" b="1" dirty="0" smtClean="0">
                <a:ln/>
                <a:solidFill>
                  <a:srgbClr val="000090"/>
                </a:solidFill>
                <a:latin typeface="Arial Rounded MT Bold"/>
                <a:cs typeface="Arial Rounded MT Bold"/>
              </a:rPr>
              <a:t> con </a:t>
            </a:r>
            <a:r>
              <a:rPr lang="en-US" sz="1050" b="1" dirty="0" smtClean="0">
                <a:ln/>
                <a:solidFill>
                  <a:srgbClr val="FF0000"/>
                </a:solidFill>
                <a:latin typeface="Arial Rounded MT Bold"/>
                <a:cs typeface="Arial Rounded MT Bold"/>
              </a:rPr>
              <a:t>Nanotecnología</a:t>
            </a:r>
            <a:r>
              <a:rPr lang="en-US" sz="1050" b="1" dirty="0" smtClean="0">
                <a:ln/>
                <a:solidFill>
                  <a:srgbClr val="000090"/>
                </a:solidFill>
                <a:latin typeface="Arial Rounded MT Bold"/>
                <a:cs typeface="Arial Rounded MT Bold"/>
              </a:rPr>
              <a:t> </a:t>
            </a:r>
            <a:r>
              <a:rPr lang="en-US" sz="1050" b="1" dirty="0" smtClean="0">
                <a:ln/>
                <a:solidFill>
                  <a:srgbClr val="008000"/>
                </a:solidFill>
                <a:latin typeface="Arial Rounded MT Bold"/>
                <a:cs typeface="Arial Rounded MT Bold"/>
              </a:rPr>
              <a:t>(PGI)</a:t>
            </a:r>
          </a:p>
          <a:p>
            <a:pPr marL="228600" indent="-228600">
              <a:buFont typeface="Arial" pitchFamily="34" charset="0"/>
              <a:buAutoNum type="arabicPeriod"/>
            </a:pPr>
            <a:r>
              <a:rPr lang="es-MX" sz="1050" b="1" dirty="0">
                <a:ln/>
                <a:solidFill>
                  <a:srgbClr val="000090"/>
                </a:solidFill>
                <a:latin typeface="Arial Rounded MT Bold"/>
                <a:cs typeface="Arial Rounded MT Bold"/>
              </a:rPr>
              <a:t>Desarrollo de espumas de  poliestireno mejoradas con </a:t>
            </a:r>
            <a:r>
              <a:rPr lang="es-MX" sz="1050" b="1" dirty="0">
                <a:ln/>
                <a:solidFill>
                  <a:srgbClr val="FF0000"/>
                </a:solidFill>
                <a:latin typeface="Arial Rounded MT Bold"/>
                <a:cs typeface="Arial Rounded MT Bold"/>
              </a:rPr>
              <a:t>grafenos </a:t>
            </a:r>
            <a:r>
              <a:rPr lang="es-MX" sz="1050" b="1" dirty="0">
                <a:ln/>
                <a:solidFill>
                  <a:srgbClr val="000090"/>
                </a:solidFill>
                <a:latin typeface="Arial Rounded MT Bold"/>
                <a:cs typeface="Arial Rounded MT Bold"/>
              </a:rPr>
              <a:t>para uso en la </a:t>
            </a:r>
            <a:r>
              <a:rPr lang="es-MX" sz="1050" b="1" dirty="0" smtClean="0">
                <a:ln/>
                <a:solidFill>
                  <a:srgbClr val="000090"/>
                </a:solidFill>
                <a:latin typeface="Arial Rounded MT Bold"/>
                <a:cs typeface="Arial Rounded MT Bold"/>
              </a:rPr>
              <a:t>construcción </a:t>
            </a:r>
            <a:r>
              <a:rPr lang="es-MX" sz="1050" b="1" dirty="0" smtClean="0">
                <a:ln/>
                <a:solidFill>
                  <a:srgbClr val="008000"/>
                </a:solidFill>
                <a:latin typeface="Arial Rounded MT Bold"/>
                <a:cs typeface="Arial Rounded MT Bold"/>
              </a:rPr>
              <a:t>(OWENS CORNING)</a:t>
            </a:r>
          </a:p>
          <a:p>
            <a:pPr marL="228600" indent="-228600">
              <a:buFont typeface="Arial" pitchFamily="34" charset="0"/>
              <a:buAutoNum type="arabicPeriod"/>
            </a:pPr>
            <a:r>
              <a:rPr lang="es-MX" sz="1050" b="1" dirty="0" smtClean="0">
                <a:ln/>
                <a:solidFill>
                  <a:srgbClr val="000090"/>
                </a:solidFill>
                <a:latin typeface="Arial Rounded MT Bold"/>
                <a:cs typeface="Arial Rounded MT Bold"/>
              </a:rPr>
              <a:t>Modeling and </a:t>
            </a:r>
            <a:r>
              <a:rPr lang="es-MX" sz="1050" b="1" dirty="0">
                <a:ln/>
                <a:solidFill>
                  <a:srgbClr val="000090"/>
                </a:solidFill>
                <a:latin typeface="Arial Rounded MT Bold"/>
                <a:cs typeface="Arial Rounded MT Bold"/>
              </a:rPr>
              <a:t>Development </a:t>
            </a:r>
            <a:r>
              <a:rPr lang="es-MX" sz="1050" b="1" dirty="0" smtClean="0">
                <a:ln/>
                <a:solidFill>
                  <a:srgbClr val="000090"/>
                </a:solidFill>
                <a:latin typeface="Arial Rounded MT Bold"/>
                <a:cs typeface="Arial Rounded MT Bold"/>
              </a:rPr>
              <a:t>and </a:t>
            </a:r>
            <a:r>
              <a:rPr lang="es-MX" sz="1050" b="1" dirty="0">
                <a:ln/>
                <a:solidFill>
                  <a:srgbClr val="000090"/>
                </a:solidFill>
                <a:latin typeface="Arial Rounded MT Bold"/>
                <a:cs typeface="Arial Rounded MT Bold"/>
              </a:rPr>
              <a:t>of Alternate Electrodes for Flexible </a:t>
            </a:r>
            <a:r>
              <a:rPr lang="es-MX" sz="1050" b="1" dirty="0">
                <a:ln/>
                <a:solidFill>
                  <a:srgbClr val="FF0000"/>
                </a:solidFill>
                <a:latin typeface="Arial Rounded MT Bold"/>
                <a:cs typeface="Arial Rounded MT Bold"/>
              </a:rPr>
              <a:t>Electronics </a:t>
            </a:r>
            <a:r>
              <a:rPr lang="es-MX" sz="1050" b="1" dirty="0" smtClean="0">
                <a:ln/>
                <a:solidFill>
                  <a:srgbClr val="000090"/>
                </a:solidFill>
                <a:latin typeface="Arial Rounded MT Bold"/>
                <a:cs typeface="Arial Rounded MT Bold"/>
              </a:rPr>
              <a:t>Applications </a:t>
            </a:r>
            <a:r>
              <a:rPr lang="es-MX" sz="1050" b="1" dirty="0" smtClean="0">
                <a:ln/>
                <a:solidFill>
                  <a:srgbClr val="008000"/>
                </a:solidFill>
                <a:latin typeface="Arial Rounded MT Bold"/>
                <a:cs typeface="Arial Rounded MT Bold"/>
              </a:rPr>
              <a:t>(Fza. Aerea)</a:t>
            </a:r>
          </a:p>
          <a:p>
            <a:pPr marL="228600" indent="-228600">
              <a:buFont typeface="Arial" pitchFamily="34" charset="0"/>
              <a:buAutoNum type="arabicPeriod"/>
            </a:pPr>
            <a:r>
              <a:rPr lang="en-US" sz="1050" b="1" dirty="0" err="1">
                <a:ln/>
                <a:solidFill>
                  <a:srgbClr val="000090"/>
                </a:solidFill>
                <a:latin typeface="Arial Rounded MT Bold"/>
                <a:cs typeface="Arial Rounded MT Bold"/>
              </a:rPr>
              <a:t>Desarrollo</a:t>
            </a:r>
            <a:r>
              <a:rPr lang="en-US" sz="1050" b="1" dirty="0">
                <a:ln/>
                <a:solidFill>
                  <a:srgbClr val="000090"/>
                </a:solidFill>
                <a:latin typeface="Arial Rounded MT Bold"/>
                <a:cs typeface="Arial Rounded MT Bold"/>
              </a:rPr>
              <a:t> de </a:t>
            </a:r>
            <a:r>
              <a:rPr lang="en-US" sz="1050" b="1" dirty="0" err="1">
                <a:ln/>
                <a:solidFill>
                  <a:srgbClr val="000090"/>
                </a:solidFill>
                <a:latin typeface="Arial Rounded MT Bold"/>
                <a:cs typeface="Arial Rounded MT Bold"/>
              </a:rPr>
              <a:t>aleaciones</a:t>
            </a:r>
            <a:r>
              <a:rPr lang="en-US" sz="1050" b="1" dirty="0">
                <a:ln/>
                <a:solidFill>
                  <a:srgbClr val="000090"/>
                </a:solidFill>
                <a:latin typeface="Arial Rounded MT Bold"/>
                <a:cs typeface="Arial Rounded MT Bold"/>
              </a:rPr>
              <a:t> de </a:t>
            </a:r>
            <a:r>
              <a:rPr lang="en-US" sz="1050" b="1" dirty="0" err="1">
                <a:ln/>
                <a:solidFill>
                  <a:srgbClr val="000090"/>
                </a:solidFill>
                <a:latin typeface="Arial Rounded MT Bold"/>
                <a:cs typeface="Arial Rounded MT Bold"/>
              </a:rPr>
              <a:t>aluminio</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modificadas</a:t>
            </a:r>
            <a:r>
              <a:rPr lang="en-US" sz="1050" b="1" dirty="0">
                <a:ln/>
                <a:solidFill>
                  <a:srgbClr val="000090"/>
                </a:solidFill>
                <a:latin typeface="Arial Rounded MT Bold"/>
                <a:cs typeface="Arial Rounded MT Bold"/>
              </a:rPr>
              <a:t> con </a:t>
            </a:r>
            <a:r>
              <a:rPr lang="en-US" sz="1050" b="1" dirty="0" err="1">
                <a:ln/>
                <a:solidFill>
                  <a:srgbClr val="FF0000"/>
                </a:solidFill>
                <a:latin typeface="Arial Rounded MT Bold"/>
                <a:cs typeface="Arial Rounded MT Bold"/>
              </a:rPr>
              <a:t>nanopartículas</a:t>
            </a:r>
            <a:r>
              <a:rPr lang="en-US" sz="1050" b="1" dirty="0">
                <a:ln/>
                <a:solidFill>
                  <a:srgbClr val="000090"/>
                </a:solidFill>
                <a:latin typeface="Arial Rounded MT Bold"/>
                <a:cs typeface="Arial Rounded MT Bold"/>
              </a:rPr>
              <a:t> con </a:t>
            </a:r>
            <a:r>
              <a:rPr lang="en-US" sz="1050" b="1" dirty="0" err="1">
                <a:ln/>
                <a:solidFill>
                  <a:srgbClr val="000090"/>
                </a:solidFill>
                <a:latin typeface="Arial Rounded MT Bold"/>
                <a:cs typeface="Arial Rounded MT Bold"/>
              </a:rPr>
              <a:t>alta</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resistencia</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mecánica</a:t>
            </a:r>
            <a:r>
              <a:rPr lang="en-US" sz="1050" b="1" dirty="0">
                <a:ln/>
                <a:solidFill>
                  <a:srgbClr val="000090"/>
                </a:solidFill>
                <a:latin typeface="Arial Rounded MT Bold"/>
                <a:cs typeface="Arial Rounded MT Bold"/>
              </a:rPr>
              <a:t> a </a:t>
            </a:r>
            <a:r>
              <a:rPr lang="en-US" sz="1050" b="1" dirty="0" err="1">
                <a:ln/>
                <a:solidFill>
                  <a:srgbClr val="000090"/>
                </a:solidFill>
                <a:latin typeface="Arial Rounded MT Bold"/>
                <a:cs typeface="Arial Rounded MT Bold"/>
              </a:rPr>
              <a:t>elevadas</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temperaturas</a:t>
            </a:r>
            <a:r>
              <a:rPr lang="en-US" sz="1050" b="1" dirty="0">
                <a:ln/>
                <a:solidFill>
                  <a:srgbClr val="000090"/>
                </a:solidFill>
                <a:latin typeface="Arial Rounded MT Bold"/>
                <a:cs typeface="Arial Rounded MT Bold"/>
              </a:rPr>
              <a:t> </a:t>
            </a:r>
            <a:r>
              <a:rPr lang="en-US" sz="1050" b="1" dirty="0">
                <a:ln/>
                <a:solidFill>
                  <a:srgbClr val="008000"/>
                </a:solidFill>
                <a:latin typeface="Arial Rounded MT Bold"/>
                <a:cs typeface="Arial Rounded MT Bold"/>
              </a:rPr>
              <a:t>(NEMAK)</a:t>
            </a:r>
          </a:p>
          <a:p>
            <a:pPr marL="228600" indent="-228600">
              <a:buFont typeface="Arial" pitchFamily="34" charset="0"/>
              <a:buAutoNum type="arabicPeriod"/>
            </a:pPr>
            <a:r>
              <a:rPr lang="en-US" sz="1050" b="1" dirty="0" err="1">
                <a:ln/>
                <a:solidFill>
                  <a:srgbClr val="000090"/>
                </a:solidFill>
                <a:latin typeface="Arial Rounded MT Bold"/>
                <a:cs typeface="Arial Rounded MT Bold"/>
              </a:rPr>
              <a:t>D</a:t>
            </a:r>
            <a:r>
              <a:rPr lang="en-US" sz="1050" b="1" dirty="0" err="1" smtClean="0">
                <a:ln/>
                <a:solidFill>
                  <a:srgbClr val="000090"/>
                </a:solidFill>
                <a:latin typeface="Arial Rounded MT Bold"/>
                <a:cs typeface="Arial Rounded MT Bold"/>
              </a:rPr>
              <a:t>esarrollo</a:t>
            </a:r>
            <a:r>
              <a:rPr lang="en-US" sz="1050" b="1" dirty="0" smtClean="0">
                <a:ln/>
                <a:solidFill>
                  <a:srgbClr val="000090"/>
                </a:solidFill>
                <a:latin typeface="Arial Rounded MT Bold"/>
                <a:cs typeface="Arial Rounded MT Bold"/>
              </a:rPr>
              <a:t> </a:t>
            </a:r>
            <a:r>
              <a:rPr lang="en-US" sz="1050" b="1" dirty="0">
                <a:ln/>
                <a:solidFill>
                  <a:srgbClr val="000090"/>
                </a:solidFill>
                <a:latin typeface="Arial Rounded MT Bold"/>
                <a:cs typeface="Arial Rounded MT Bold"/>
              </a:rPr>
              <a:t>de </a:t>
            </a:r>
            <a:r>
              <a:rPr lang="en-US" sz="1050" b="1" dirty="0" err="1">
                <a:ln/>
                <a:solidFill>
                  <a:srgbClr val="000090"/>
                </a:solidFill>
                <a:latin typeface="Arial Rounded MT Bold"/>
                <a:cs typeface="Arial Rounded MT Bold"/>
              </a:rPr>
              <a:t>sellador</a:t>
            </a:r>
            <a:r>
              <a:rPr lang="en-US" sz="1050" b="1" dirty="0">
                <a:ln/>
                <a:solidFill>
                  <a:srgbClr val="000090"/>
                </a:solidFill>
                <a:latin typeface="Arial Rounded MT Bold"/>
                <a:cs typeface="Arial Rounded MT Bold"/>
              </a:rPr>
              <a:t> de </a:t>
            </a:r>
            <a:r>
              <a:rPr lang="en-US" sz="1050" b="1" dirty="0" err="1">
                <a:ln/>
                <a:solidFill>
                  <a:srgbClr val="000090"/>
                </a:solidFill>
                <a:latin typeface="Arial Rounded MT Bold"/>
                <a:cs typeface="Arial Rounded MT Bold"/>
              </a:rPr>
              <a:t>silicón</a:t>
            </a:r>
            <a:r>
              <a:rPr lang="en-US" sz="1050" b="1" dirty="0">
                <a:ln/>
                <a:solidFill>
                  <a:srgbClr val="000090"/>
                </a:solidFill>
                <a:latin typeface="Arial Rounded MT Bold"/>
                <a:cs typeface="Arial Rounded MT Bold"/>
              </a:rPr>
              <a:t> </a:t>
            </a:r>
            <a:r>
              <a:rPr lang="en-US" sz="1050" b="1" dirty="0" err="1">
                <a:ln/>
                <a:solidFill>
                  <a:srgbClr val="FF0000"/>
                </a:solidFill>
                <a:latin typeface="Arial Rounded MT Bold"/>
                <a:cs typeface="Arial Rounded MT Bold"/>
              </a:rPr>
              <a:t>nanoestructurado</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para</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aplicaciones</a:t>
            </a:r>
            <a:r>
              <a:rPr lang="en-US" sz="1050" b="1" dirty="0">
                <a:ln/>
                <a:solidFill>
                  <a:srgbClr val="000090"/>
                </a:solidFill>
                <a:latin typeface="Arial Rounded MT Bold"/>
                <a:cs typeface="Arial Rounded MT Bold"/>
              </a:rPr>
              <a:t> de alto </a:t>
            </a:r>
            <a:r>
              <a:rPr lang="en-US" sz="1050" b="1" dirty="0" err="1">
                <a:ln/>
                <a:solidFill>
                  <a:srgbClr val="000090"/>
                </a:solidFill>
                <a:latin typeface="Arial Rounded MT Bold"/>
                <a:cs typeface="Arial Rounded MT Bold"/>
              </a:rPr>
              <a:t>desempeño</a:t>
            </a:r>
            <a:r>
              <a:rPr lang="en-US" sz="1050" b="1" dirty="0">
                <a:ln/>
                <a:solidFill>
                  <a:srgbClr val="000090"/>
                </a:solidFill>
                <a:latin typeface="Arial Rounded MT Bold"/>
                <a:cs typeface="Arial Rounded MT Bold"/>
              </a:rPr>
              <a:t> de la </a:t>
            </a:r>
            <a:r>
              <a:rPr lang="en-US" sz="1050" b="1" dirty="0" err="1">
                <a:ln/>
                <a:solidFill>
                  <a:srgbClr val="000090"/>
                </a:solidFill>
                <a:latin typeface="Arial Rounded MT Bold"/>
                <a:cs typeface="Arial Rounded MT Bold"/>
              </a:rPr>
              <a:t>industria</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automotriz</a:t>
            </a:r>
            <a:r>
              <a:rPr lang="en-US" sz="1050" b="1" dirty="0">
                <a:ln/>
                <a:solidFill>
                  <a:srgbClr val="000090"/>
                </a:solidFill>
                <a:latin typeface="Arial Rounded MT Bold"/>
                <a:cs typeface="Arial Rounded MT Bold"/>
              </a:rPr>
              <a:t>” </a:t>
            </a:r>
            <a:r>
              <a:rPr lang="en-US" sz="1050" b="1" dirty="0">
                <a:ln/>
                <a:solidFill>
                  <a:srgbClr val="008000"/>
                </a:solidFill>
                <a:latin typeface="Arial Rounded MT Bold"/>
                <a:cs typeface="Arial Rounded MT Bold"/>
              </a:rPr>
              <a:t>(LUBRAL)</a:t>
            </a:r>
          </a:p>
          <a:p>
            <a:pPr marL="228600" indent="-228600">
              <a:buFont typeface="Arial" pitchFamily="34" charset="0"/>
              <a:buAutoNum type="arabicPeriod"/>
            </a:pPr>
            <a:r>
              <a:rPr lang="en-US" sz="1050" b="1" dirty="0" err="1">
                <a:ln/>
                <a:solidFill>
                  <a:srgbClr val="000090"/>
                </a:solidFill>
                <a:latin typeface="Arial Rounded MT Bold"/>
                <a:cs typeface="Arial Rounded MT Bold"/>
              </a:rPr>
              <a:t>Desarrollo</a:t>
            </a:r>
            <a:r>
              <a:rPr lang="en-US" sz="1050" b="1" dirty="0">
                <a:ln/>
                <a:solidFill>
                  <a:srgbClr val="000090"/>
                </a:solidFill>
                <a:latin typeface="Arial Rounded MT Bold"/>
                <a:cs typeface="Arial Rounded MT Bold"/>
              </a:rPr>
              <a:t> de </a:t>
            </a:r>
            <a:r>
              <a:rPr lang="en-US" sz="1050" b="1" dirty="0" err="1">
                <a:ln/>
                <a:solidFill>
                  <a:srgbClr val="000090"/>
                </a:solidFill>
                <a:latin typeface="Arial Rounded MT Bold"/>
                <a:cs typeface="Arial Rounded MT Bold"/>
              </a:rPr>
              <a:t>concentrados</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químicos</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basados</a:t>
            </a:r>
            <a:r>
              <a:rPr lang="en-US" sz="1050" b="1" dirty="0">
                <a:ln/>
                <a:solidFill>
                  <a:srgbClr val="000090"/>
                </a:solidFill>
                <a:latin typeface="Arial Rounded MT Bold"/>
                <a:cs typeface="Arial Rounded MT Bold"/>
              </a:rPr>
              <a:t> en </a:t>
            </a:r>
            <a:r>
              <a:rPr lang="en-US" sz="1050" b="1" dirty="0" err="1">
                <a:ln/>
                <a:solidFill>
                  <a:srgbClr val="FF0000"/>
                </a:solidFill>
                <a:latin typeface="Arial Rounded MT Bold"/>
                <a:cs typeface="Arial Rounded MT Bold"/>
              </a:rPr>
              <a:t>nanotecnología</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para</a:t>
            </a:r>
            <a:r>
              <a:rPr lang="en-US" sz="1050" b="1" dirty="0">
                <a:ln/>
                <a:solidFill>
                  <a:srgbClr val="000090"/>
                </a:solidFill>
                <a:latin typeface="Arial Rounded MT Bold"/>
                <a:cs typeface="Arial Rounded MT Bold"/>
              </a:rPr>
              <a:t> el </a:t>
            </a:r>
            <a:r>
              <a:rPr lang="en-US" sz="1050" b="1" dirty="0" err="1">
                <a:ln/>
                <a:solidFill>
                  <a:srgbClr val="000090"/>
                </a:solidFill>
                <a:latin typeface="Arial Rounded MT Bold"/>
                <a:cs typeface="Arial Rounded MT Bold"/>
              </a:rPr>
              <a:t>tratamiento</a:t>
            </a:r>
            <a:r>
              <a:rPr lang="en-US" sz="1050" b="1" dirty="0">
                <a:ln/>
                <a:solidFill>
                  <a:srgbClr val="000090"/>
                </a:solidFill>
                <a:latin typeface="Arial Rounded MT Bold"/>
                <a:cs typeface="Arial Rounded MT Bold"/>
              </a:rPr>
              <a:t> de textiles y </a:t>
            </a:r>
            <a:r>
              <a:rPr lang="en-US" sz="1050" b="1" dirty="0" err="1">
                <a:ln/>
                <a:solidFill>
                  <a:srgbClr val="000090"/>
                </a:solidFill>
                <a:latin typeface="Arial Rounded MT Bold"/>
                <a:cs typeface="Arial Rounded MT Bold"/>
              </a:rPr>
              <a:t>cueros</a:t>
            </a:r>
            <a:r>
              <a:rPr lang="en-US" sz="1050" b="1" dirty="0">
                <a:ln/>
                <a:solidFill>
                  <a:srgbClr val="000090"/>
                </a:solidFill>
                <a:latin typeface="Arial Rounded MT Bold"/>
                <a:cs typeface="Arial Rounded MT Bold"/>
              </a:rPr>
              <a:t> </a:t>
            </a:r>
            <a:r>
              <a:rPr lang="en-US" sz="1050" b="1" dirty="0">
                <a:ln/>
                <a:solidFill>
                  <a:srgbClr val="008000"/>
                </a:solidFill>
                <a:latin typeface="Arial Rounded MT Bold"/>
                <a:cs typeface="Arial Rounded MT Bold"/>
              </a:rPr>
              <a:t>(STAY CLEAN)</a:t>
            </a:r>
          </a:p>
          <a:p>
            <a:pPr marL="228600" indent="-228600">
              <a:buFont typeface="Arial" pitchFamily="34" charset="0"/>
              <a:buAutoNum type="arabicPeriod"/>
            </a:pPr>
            <a:r>
              <a:rPr lang="en-US" sz="1050" b="1" dirty="0" err="1">
                <a:ln/>
                <a:solidFill>
                  <a:srgbClr val="000090"/>
                </a:solidFill>
                <a:latin typeface="Arial Rounded MT Bold"/>
                <a:cs typeface="Arial Rounded MT Bold"/>
              </a:rPr>
              <a:t>Modificación</a:t>
            </a:r>
            <a:r>
              <a:rPr lang="en-US" sz="1050" b="1" dirty="0">
                <a:ln/>
                <a:solidFill>
                  <a:srgbClr val="000090"/>
                </a:solidFill>
                <a:latin typeface="Arial Rounded MT Bold"/>
                <a:cs typeface="Arial Rounded MT Bold"/>
              </a:rPr>
              <a:t> o </a:t>
            </a:r>
            <a:r>
              <a:rPr lang="en-US" sz="1050" b="1" dirty="0" err="1">
                <a:ln/>
                <a:solidFill>
                  <a:srgbClr val="000090"/>
                </a:solidFill>
                <a:latin typeface="Arial Rounded MT Bold"/>
                <a:cs typeface="Arial Rounded MT Bold"/>
              </a:rPr>
              <a:t>Renovación</a:t>
            </a:r>
            <a:r>
              <a:rPr lang="en-US" sz="1050" b="1" dirty="0">
                <a:ln/>
                <a:solidFill>
                  <a:srgbClr val="000090"/>
                </a:solidFill>
                <a:latin typeface="Arial Rounded MT Bold"/>
                <a:cs typeface="Arial Rounded MT Bold"/>
              </a:rPr>
              <a:t> de la </a:t>
            </a:r>
            <a:r>
              <a:rPr lang="en-US" sz="1050" b="1" dirty="0" err="1">
                <a:ln/>
                <a:solidFill>
                  <a:srgbClr val="000090"/>
                </a:solidFill>
                <a:latin typeface="Arial Rounded MT Bold"/>
                <a:cs typeface="Arial Rounded MT Bold"/>
              </a:rPr>
              <a:t>línea</a:t>
            </a:r>
            <a:r>
              <a:rPr lang="en-US" sz="1050" b="1" dirty="0">
                <a:ln/>
                <a:solidFill>
                  <a:srgbClr val="000090"/>
                </a:solidFill>
                <a:latin typeface="Arial Rounded MT Bold"/>
                <a:cs typeface="Arial Rounded MT Bold"/>
              </a:rPr>
              <a:t> de </a:t>
            </a:r>
            <a:r>
              <a:rPr lang="en-US" sz="1050" b="1" dirty="0" err="1">
                <a:ln/>
                <a:solidFill>
                  <a:srgbClr val="000090"/>
                </a:solidFill>
                <a:latin typeface="Arial Rounded MT Bold"/>
                <a:cs typeface="Arial Rounded MT Bold"/>
              </a:rPr>
              <a:t>negocio</a:t>
            </a:r>
            <a:r>
              <a:rPr lang="en-US" sz="1050" b="1" dirty="0">
                <a:ln/>
                <a:solidFill>
                  <a:srgbClr val="000090"/>
                </a:solidFill>
                <a:latin typeface="Arial Rounded MT Bold"/>
                <a:cs typeface="Arial Rounded MT Bold"/>
              </a:rPr>
              <a:t> de </a:t>
            </a:r>
            <a:r>
              <a:rPr lang="en-US" sz="1050" b="1" dirty="0" err="1">
                <a:ln/>
                <a:solidFill>
                  <a:srgbClr val="000090"/>
                </a:solidFill>
                <a:latin typeface="Arial Rounded MT Bold"/>
                <a:cs typeface="Arial Rounded MT Bold"/>
              </a:rPr>
              <a:t>botanas</a:t>
            </a:r>
            <a:r>
              <a:rPr lang="en-US" sz="1050" b="1" dirty="0">
                <a:ln/>
                <a:solidFill>
                  <a:srgbClr val="000090"/>
                </a:solidFill>
                <a:latin typeface="Arial Rounded MT Bold"/>
                <a:cs typeface="Arial Rounded MT Bold"/>
              </a:rPr>
              <a:t> </a:t>
            </a:r>
            <a:r>
              <a:rPr lang="en-US" sz="1050" b="1" dirty="0" err="1" smtClean="0">
                <a:ln/>
                <a:solidFill>
                  <a:srgbClr val="000090"/>
                </a:solidFill>
                <a:latin typeface="Arial Rounded MT Bold"/>
                <a:cs typeface="Arial Rounded MT Bold"/>
              </a:rPr>
              <a:t>mediante</a:t>
            </a:r>
            <a:r>
              <a:rPr lang="en-US" sz="1050" b="1" dirty="0" smtClean="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innovación</a:t>
            </a:r>
            <a:r>
              <a:rPr lang="en-US" sz="1050" b="1" dirty="0">
                <a:ln/>
                <a:solidFill>
                  <a:srgbClr val="000090"/>
                </a:solidFill>
                <a:latin typeface="Arial Rounded MT Bold"/>
                <a:cs typeface="Arial Rounded MT Bold"/>
              </a:rPr>
              <a:t> </a:t>
            </a:r>
            <a:r>
              <a:rPr lang="en-US" sz="1050" b="1" dirty="0" smtClean="0">
                <a:ln/>
                <a:solidFill>
                  <a:srgbClr val="000090"/>
                </a:solidFill>
                <a:latin typeface="Arial Rounded MT Bold"/>
                <a:cs typeface="Arial Rounded MT Bold"/>
              </a:rPr>
              <a:t>radical </a:t>
            </a:r>
            <a:r>
              <a:rPr lang="en-US" sz="1050" b="1" dirty="0">
                <a:ln/>
                <a:solidFill>
                  <a:srgbClr val="000090"/>
                </a:solidFill>
                <a:latin typeface="Arial Rounded MT Bold"/>
                <a:cs typeface="Arial Rounded MT Bold"/>
              </a:rPr>
              <a:t>a </a:t>
            </a:r>
            <a:r>
              <a:rPr lang="en-US" sz="1050" b="1" dirty="0" err="1">
                <a:ln/>
                <a:solidFill>
                  <a:srgbClr val="000090"/>
                </a:solidFill>
                <a:latin typeface="Arial Rounded MT Bold"/>
                <a:cs typeface="Arial Rounded MT Bold"/>
              </a:rPr>
              <a:t>través</a:t>
            </a:r>
            <a:r>
              <a:rPr lang="en-US" sz="1050" b="1" dirty="0">
                <a:ln/>
                <a:solidFill>
                  <a:srgbClr val="000090"/>
                </a:solidFill>
                <a:latin typeface="Arial Rounded MT Bold"/>
                <a:cs typeface="Arial Rounded MT Bold"/>
              </a:rPr>
              <a:t> de </a:t>
            </a:r>
            <a:r>
              <a:rPr lang="en-US" sz="1050" b="1" dirty="0" err="1">
                <a:ln/>
                <a:solidFill>
                  <a:srgbClr val="000090"/>
                </a:solidFill>
                <a:latin typeface="Arial Rounded MT Bold"/>
                <a:cs typeface="Arial Rounded MT Bold"/>
              </a:rPr>
              <a:t>alianzas</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estratégicas</a:t>
            </a:r>
            <a:r>
              <a:rPr lang="en-US" sz="1050" b="1" dirty="0">
                <a:ln/>
                <a:solidFill>
                  <a:srgbClr val="000090"/>
                </a:solidFill>
                <a:latin typeface="Arial Rounded MT Bold"/>
                <a:cs typeface="Arial Rounded MT Bold"/>
              </a:rPr>
              <a:t> </a:t>
            </a:r>
            <a:r>
              <a:rPr lang="en-US" sz="1050" b="1" dirty="0">
                <a:ln/>
                <a:solidFill>
                  <a:srgbClr val="008000"/>
                </a:solidFill>
                <a:latin typeface="Arial Rounded MT Bold"/>
                <a:cs typeface="Arial Rounded MT Bold"/>
              </a:rPr>
              <a:t>(CONAGRA)</a:t>
            </a:r>
          </a:p>
          <a:p>
            <a:pPr marL="228600" indent="-228600">
              <a:buFont typeface="Arial" pitchFamily="34" charset="0"/>
              <a:buAutoNum type="arabicPeriod"/>
            </a:pPr>
            <a:r>
              <a:rPr lang="en-US" sz="1050" b="1" dirty="0" err="1">
                <a:ln/>
                <a:solidFill>
                  <a:srgbClr val="000090"/>
                </a:solidFill>
                <a:latin typeface="Arial Rounded MT Bold"/>
                <a:cs typeface="Arial Rounded MT Bold"/>
              </a:rPr>
              <a:t>Desarrollo</a:t>
            </a:r>
            <a:r>
              <a:rPr lang="en-US" sz="1050" b="1" dirty="0">
                <a:ln/>
                <a:solidFill>
                  <a:srgbClr val="000090"/>
                </a:solidFill>
                <a:latin typeface="Arial Rounded MT Bold"/>
                <a:cs typeface="Arial Rounded MT Bold"/>
              </a:rPr>
              <a:t> de </a:t>
            </a:r>
            <a:r>
              <a:rPr lang="en-US" sz="1050" b="1" dirty="0" err="1" smtClean="0">
                <a:ln/>
                <a:solidFill>
                  <a:srgbClr val="000090"/>
                </a:solidFill>
                <a:latin typeface="Arial Rounded MT Bold"/>
                <a:cs typeface="Arial Rounded MT Bold"/>
              </a:rPr>
              <a:t>formulaciones</a:t>
            </a:r>
            <a:r>
              <a:rPr lang="en-US" sz="1050" b="1" dirty="0" smtClean="0">
                <a:ln/>
                <a:solidFill>
                  <a:srgbClr val="000090"/>
                </a:solidFill>
                <a:latin typeface="Arial Rounded MT Bold"/>
                <a:cs typeface="Arial Rounded MT Bold"/>
              </a:rPr>
              <a:t> </a:t>
            </a:r>
            <a:r>
              <a:rPr lang="en-US" sz="1050" b="1" dirty="0">
                <a:ln/>
                <a:solidFill>
                  <a:srgbClr val="000090"/>
                </a:solidFill>
                <a:latin typeface="Arial Rounded MT Bold"/>
                <a:cs typeface="Arial Rounded MT Bold"/>
              </a:rPr>
              <a:t>de </a:t>
            </a:r>
            <a:r>
              <a:rPr lang="en-US" sz="1050" b="1" dirty="0" err="1">
                <a:ln/>
                <a:solidFill>
                  <a:srgbClr val="000090"/>
                </a:solidFill>
                <a:latin typeface="Arial Rounded MT Bold"/>
                <a:cs typeface="Arial Rounded MT Bold"/>
              </a:rPr>
              <a:t>carbón</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reforzado</a:t>
            </a:r>
            <a:r>
              <a:rPr lang="en-US" sz="1050" b="1" dirty="0">
                <a:ln/>
                <a:solidFill>
                  <a:srgbClr val="000090"/>
                </a:solidFill>
                <a:latin typeface="Arial Rounded MT Bold"/>
                <a:cs typeface="Arial Rounded MT Bold"/>
              </a:rPr>
              <a:t> </a:t>
            </a:r>
            <a:r>
              <a:rPr lang="en-US" sz="1050" b="1" dirty="0">
                <a:ln/>
                <a:solidFill>
                  <a:srgbClr val="FF0000"/>
                </a:solidFill>
                <a:latin typeface="Arial Rounded MT Bold"/>
                <a:cs typeface="Arial Rounded MT Bold"/>
              </a:rPr>
              <a:t>con </a:t>
            </a:r>
            <a:r>
              <a:rPr lang="en-US" sz="1050" b="1" dirty="0" err="1" smtClean="0">
                <a:ln/>
                <a:solidFill>
                  <a:srgbClr val="FF0000"/>
                </a:solidFill>
                <a:latin typeface="Arial Rounded MT Bold"/>
                <a:cs typeface="Arial Rounded MT Bold"/>
              </a:rPr>
              <a:t>nanotubos</a:t>
            </a:r>
            <a:r>
              <a:rPr lang="en-US" sz="1050" b="1" dirty="0" smtClean="0">
                <a:ln/>
                <a:solidFill>
                  <a:srgbClr val="FF0000"/>
                </a:solidFill>
                <a:latin typeface="Arial Rounded MT Bold"/>
                <a:cs typeface="Arial Rounded MT Bold"/>
              </a:rPr>
              <a:t> </a:t>
            </a:r>
            <a:r>
              <a:rPr lang="en-US" sz="1050" b="1" dirty="0" err="1">
                <a:ln/>
                <a:solidFill>
                  <a:srgbClr val="000090"/>
                </a:solidFill>
                <a:latin typeface="Arial Rounded MT Bold"/>
                <a:cs typeface="Arial Rounded MT Bold"/>
              </a:rPr>
              <a:t>aplicaciones</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tribológicas</a:t>
            </a:r>
            <a:r>
              <a:rPr lang="en-US" sz="1050" b="1" dirty="0">
                <a:ln/>
                <a:solidFill>
                  <a:srgbClr val="000090"/>
                </a:solidFill>
                <a:latin typeface="Arial Rounded MT Bold"/>
                <a:cs typeface="Arial Rounded MT Bold"/>
              </a:rPr>
              <a:t> </a:t>
            </a:r>
            <a:r>
              <a:rPr lang="en-US" sz="1050" b="1" dirty="0">
                <a:ln/>
                <a:solidFill>
                  <a:srgbClr val="008000"/>
                </a:solidFill>
                <a:latin typeface="Arial Rounded MT Bold"/>
                <a:cs typeface="Arial Rounded MT Bold"/>
              </a:rPr>
              <a:t>(Ind. VAGO)</a:t>
            </a:r>
          </a:p>
          <a:p>
            <a:pPr marL="228600" indent="-228600">
              <a:buFont typeface="Arial" pitchFamily="34" charset="0"/>
              <a:buAutoNum type="arabicPeriod"/>
            </a:pPr>
            <a:r>
              <a:rPr lang="en-US" sz="1050" b="1" dirty="0" err="1">
                <a:ln/>
                <a:solidFill>
                  <a:srgbClr val="000090"/>
                </a:solidFill>
                <a:latin typeface="Arial Rounded MT Bold"/>
                <a:cs typeface="Arial Rounded MT Bold"/>
              </a:rPr>
              <a:t>Desarrollo</a:t>
            </a:r>
            <a:r>
              <a:rPr lang="en-US" sz="1050" b="1" dirty="0">
                <a:ln/>
                <a:solidFill>
                  <a:srgbClr val="000090"/>
                </a:solidFill>
                <a:latin typeface="Arial Rounded MT Bold"/>
                <a:cs typeface="Arial Rounded MT Bold"/>
              </a:rPr>
              <a:t> de </a:t>
            </a:r>
            <a:r>
              <a:rPr lang="en-US" sz="1050" b="1" dirty="0" err="1">
                <a:ln/>
                <a:solidFill>
                  <a:srgbClr val="000090"/>
                </a:solidFill>
                <a:latin typeface="Arial Rounded MT Bold"/>
                <a:cs typeface="Arial Rounded MT Bold"/>
              </a:rPr>
              <a:t>nuevo</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lubricante</a:t>
            </a:r>
            <a:r>
              <a:rPr lang="en-US" sz="1050" b="1" dirty="0">
                <a:ln/>
                <a:solidFill>
                  <a:srgbClr val="000090"/>
                </a:solidFill>
                <a:latin typeface="Arial Rounded MT Bold"/>
                <a:cs typeface="Arial Rounded MT Bold"/>
              </a:rPr>
              <a:t> a base de </a:t>
            </a:r>
            <a:r>
              <a:rPr lang="en-US" sz="1050" b="1" dirty="0" err="1">
                <a:ln/>
                <a:solidFill>
                  <a:srgbClr val="FF0000"/>
                </a:solidFill>
                <a:latin typeface="Arial Rounded MT Bold"/>
                <a:cs typeface="Arial Rounded MT Bold"/>
              </a:rPr>
              <a:t>nanopartículas</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antriccionantes</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para</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aplicaciones</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tribológicas</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automotrices</a:t>
            </a:r>
            <a:r>
              <a:rPr lang="en-US" sz="1050" b="1" dirty="0">
                <a:ln/>
                <a:solidFill>
                  <a:srgbClr val="000090"/>
                </a:solidFill>
                <a:latin typeface="Arial Rounded MT Bold"/>
                <a:cs typeface="Arial Rounded MT Bold"/>
              </a:rPr>
              <a:t> e </a:t>
            </a:r>
            <a:r>
              <a:rPr lang="en-US" sz="1050" b="1" dirty="0" err="1">
                <a:ln/>
                <a:solidFill>
                  <a:srgbClr val="000090"/>
                </a:solidFill>
                <a:latin typeface="Arial Rounded MT Bold"/>
                <a:cs typeface="Arial Rounded MT Bold"/>
              </a:rPr>
              <a:t>industriales</a:t>
            </a:r>
            <a:r>
              <a:rPr lang="en-US" sz="1050" b="1" dirty="0">
                <a:ln/>
                <a:solidFill>
                  <a:srgbClr val="000090"/>
                </a:solidFill>
                <a:latin typeface="Arial Rounded MT Bold"/>
                <a:cs typeface="Arial Rounded MT Bold"/>
              </a:rPr>
              <a:t> de alto </a:t>
            </a:r>
            <a:r>
              <a:rPr lang="en-US" sz="1050" b="1" dirty="0" err="1">
                <a:ln/>
                <a:solidFill>
                  <a:srgbClr val="000090"/>
                </a:solidFill>
                <a:latin typeface="Arial Rounded MT Bold"/>
                <a:cs typeface="Arial Rounded MT Bold"/>
              </a:rPr>
              <a:t>desempeño</a:t>
            </a:r>
            <a:r>
              <a:rPr lang="en-US" sz="1050" b="1" dirty="0">
                <a:ln/>
                <a:solidFill>
                  <a:srgbClr val="000090"/>
                </a:solidFill>
                <a:latin typeface="Arial Rounded MT Bold"/>
                <a:cs typeface="Arial Rounded MT Bold"/>
              </a:rPr>
              <a:t> </a:t>
            </a:r>
            <a:r>
              <a:rPr lang="en-US" sz="1050" b="1" dirty="0">
                <a:ln/>
                <a:solidFill>
                  <a:srgbClr val="008000"/>
                </a:solidFill>
                <a:latin typeface="Arial Rounded MT Bold"/>
                <a:cs typeface="Arial Rounded MT Bold"/>
              </a:rPr>
              <a:t>(</a:t>
            </a:r>
            <a:r>
              <a:rPr lang="en-US" sz="1050" b="1" dirty="0" err="1">
                <a:ln/>
                <a:solidFill>
                  <a:srgbClr val="008000"/>
                </a:solidFill>
                <a:latin typeface="Arial Rounded MT Bold"/>
                <a:cs typeface="Arial Rounded MT Bold"/>
              </a:rPr>
              <a:t>Lubricantes</a:t>
            </a:r>
            <a:r>
              <a:rPr lang="en-US" sz="1050" b="1" dirty="0">
                <a:ln/>
                <a:solidFill>
                  <a:srgbClr val="008000"/>
                </a:solidFill>
                <a:latin typeface="Arial Rounded MT Bold"/>
                <a:cs typeface="Arial Rounded MT Bold"/>
              </a:rPr>
              <a:t> de </a:t>
            </a:r>
            <a:r>
              <a:rPr lang="en-US" sz="1050" b="1" dirty="0" err="1">
                <a:ln/>
                <a:solidFill>
                  <a:srgbClr val="008000"/>
                </a:solidFill>
                <a:latin typeface="Arial Rounded MT Bold"/>
                <a:cs typeface="Arial Rounded MT Bold"/>
              </a:rPr>
              <a:t>América</a:t>
            </a:r>
            <a:r>
              <a:rPr lang="en-US" sz="1050" b="1" dirty="0">
                <a:ln/>
                <a:solidFill>
                  <a:srgbClr val="008000"/>
                </a:solidFill>
                <a:latin typeface="Arial Rounded MT Bold"/>
                <a:cs typeface="Arial Rounded MT Bold"/>
              </a:rPr>
              <a:t>)</a:t>
            </a:r>
          </a:p>
          <a:p>
            <a:pPr marL="228600" indent="-228600">
              <a:buFont typeface="Arial" pitchFamily="34" charset="0"/>
              <a:buAutoNum type="arabicPeriod"/>
            </a:pPr>
            <a:r>
              <a:rPr lang="en-US" sz="1050" b="1" dirty="0" err="1">
                <a:ln/>
                <a:solidFill>
                  <a:srgbClr val="000090"/>
                </a:solidFill>
                <a:latin typeface="Arial Rounded MT Bold"/>
                <a:cs typeface="Arial Rounded MT Bold"/>
              </a:rPr>
              <a:t>Desarrollo</a:t>
            </a:r>
            <a:r>
              <a:rPr lang="en-US" sz="1050" b="1" dirty="0">
                <a:ln/>
                <a:solidFill>
                  <a:srgbClr val="000090"/>
                </a:solidFill>
                <a:latin typeface="Arial Rounded MT Bold"/>
                <a:cs typeface="Arial Rounded MT Bold"/>
              </a:rPr>
              <a:t> de </a:t>
            </a:r>
            <a:r>
              <a:rPr lang="en-US" sz="1050" b="1" dirty="0" err="1" smtClean="0">
                <a:ln/>
                <a:solidFill>
                  <a:srgbClr val="000090"/>
                </a:solidFill>
                <a:latin typeface="Arial Rounded MT Bold"/>
                <a:cs typeface="Arial Rounded MT Bold"/>
              </a:rPr>
              <a:t>formulación</a:t>
            </a:r>
            <a:r>
              <a:rPr lang="en-US" sz="1050" b="1" dirty="0" smtClean="0">
                <a:ln/>
                <a:solidFill>
                  <a:srgbClr val="000090"/>
                </a:solidFill>
                <a:latin typeface="Arial Rounded MT Bold"/>
                <a:cs typeface="Arial Rounded MT Bold"/>
              </a:rPr>
              <a:t> </a:t>
            </a:r>
            <a:r>
              <a:rPr lang="en-US" sz="1050" b="1" dirty="0">
                <a:ln/>
                <a:solidFill>
                  <a:srgbClr val="000090"/>
                </a:solidFill>
                <a:latin typeface="Arial Rounded MT Bold"/>
                <a:cs typeface="Arial Rounded MT Bold"/>
              </a:rPr>
              <a:t>a </a:t>
            </a:r>
            <a:r>
              <a:rPr lang="en-US" sz="1050" b="1" dirty="0" err="1">
                <a:ln/>
                <a:solidFill>
                  <a:srgbClr val="000090"/>
                </a:solidFill>
                <a:latin typeface="Arial Rounded MT Bold"/>
                <a:cs typeface="Arial Rounded MT Bold"/>
              </a:rPr>
              <a:t>nivel</a:t>
            </a:r>
            <a:r>
              <a:rPr lang="en-US" sz="1050" b="1" dirty="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laboratorio</a:t>
            </a:r>
            <a:r>
              <a:rPr lang="en-US" sz="1050" b="1" dirty="0">
                <a:ln/>
                <a:solidFill>
                  <a:srgbClr val="000090"/>
                </a:solidFill>
                <a:latin typeface="Arial Rounded MT Bold"/>
                <a:cs typeface="Arial Rounded MT Bold"/>
              </a:rPr>
              <a:t> de </a:t>
            </a:r>
            <a:r>
              <a:rPr lang="en-US" sz="1050" b="1" dirty="0" err="1" smtClean="0">
                <a:ln/>
                <a:solidFill>
                  <a:srgbClr val="000090"/>
                </a:solidFill>
                <a:latin typeface="Arial Rounded MT Bold"/>
                <a:cs typeface="Arial Rounded MT Bold"/>
              </a:rPr>
              <a:t>acondicionador</a:t>
            </a:r>
            <a:r>
              <a:rPr lang="en-US" sz="1050" b="1" dirty="0" smtClean="0">
                <a:ln/>
                <a:solidFill>
                  <a:srgbClr val="000090"/>
                </a:solidFill>
                <a:latin typeface="Arial Rounded MT Bold"/>
                <a:cs typeface="Arial Rounded MT Bold"/>
              </a:rPr>
              <a:t> </a:t>
            </a:r>
            <a:r>
              <a:rPr lang="en-US" sz="1050" b="1" dirty="0" err="1" smtClean="0">
                <a:ln/>
                <a:solidFill>
                  <a:srgbClr val="000090"/>
                </a:solidFill>
                <a:latin typeface="Arial Rounded MT Bold"/>
                <a:cs typeface="Arial Rounded MT Bold"/>
              </a:rPr>
              <a:t>textil</a:t>
            </a:r>
            <a:r>
              <a:rPr lang="en-US" sz="1050" b="1" dirty="0" smtClean="0">
                <a:ln/>
                <a:solidFill>
                  <a:srgbClr val="000090"/>
                </a:solidFill>
                <a:latin typeface="Arial Rounded MT Bold"/>
                <a:cs typeface="Arial Rounded MT Bold"/>
              </a:rPr>
              <a:t> </a:t>
            </a:r>
            <a:r>
              <a:rPr lang="en-US" sz="1050" b="1" dirty="0" err="1">
                <a:ln/>
                <a:solidFill>
                  <a:srgbClr val="000090"/>
                </a:solidFill>
                <a:latin typeface="Arial Rounded MT Bold"/>
                <a:cs typeface="Arial Rounded MT Bold"/>
              </a:rPr>
              <a:t>antiarrugas</a:t>
            </a:r>
            <a:r>
              <a:rPr lang="en-US" sz="1050" b="1" dirty="0">
                <a:ln/>
                <a:solidFill>
                  <a:srgbClr val="000090"/>
                </a:solidFill>
                <a:latin typeface="Arial Rounded MT Bold"/>
                <a:cs typeface="Arial Rounded MT Bold"/>
              </a:rPr>
              <a:t> </a:t>
            </a:r>
            <a:r>
              <a:rPr lang="en-US" sz="1050" b="1" dirty="0">
                <a:ln/>
                <a:solidFill>
                  <a:srgbClr val="008000"/>
                </a:solidFill>
                <a:latin typeface="Arial Rounded MT Bold"/>
                <a:cs typeface="Arial Rounded MT Bold"/>
              </a:rPr>
              <a:t>(ALEN</a:t>
            </a:r>
            <a:r>
              <a:rPr lang="en-US" sz="1050" b="1" dirty="0" smtClean="0">
                <a:ln/>
                <a:solidFill>
                  <a:srgbClr val="008000"/>
                </a:solidFill>
                <a:latin typeface="Arial Rounded MT Bold"/>
                <a:cs typeface="Arial Rounded MT Bold"/>
              </a:rPr>
              <a:t>)</a:t>
            </a:r>
            <a:endParaRPr lang="en-US" sz="1050" dirty="0" smtClean="0">
              <a:solidFill>
                <a:srgbClr val="008000"/>
              </a:solidFill>
              <a:latin typeface="Lucida Grande"/>
              <a:ea typeface="Lucida Grande"/>
              <a:cs typeface="Lucida Grande"/>
            </a:endParaRPr>
          </a:p>
          <a:p>
            <a:pPr marL="228600" indent="-228600">
              <a:buFont typeface="Arial" pitchFamily="34" charset="0"/>
              <a:buAutoNum type="arabicPeriod"/>
            </a:pPr>
            <a:endParaRPr lang="es-MX" sz="1050" b="1" dirty="0">
              <a:ln/>
              <a:solidFill>
                <a:srgbClr val="000090"/>
              </a:solidFill>
              <a:latin typeface="Arial Rounded MT Bold"/>
              <a:cs typeface="Arial Rounded MT Bold"/>
            </a:endParaRPr>
          </a:p>
          <a:p>
            <a:pPr marL="0" lvl="0" indent="0">
              <a:buNone/>
            </a:pPr>
            <a:endParaRPr lang="en-US" sz="1100" b="1" dirty="0">
              <a:ln/>
              <a:solidFill>
                <a:srgbClr val="000090"/>
              </a:solidFill>
              <a:latin typeface="Arial Rounded MT Bold"/>
              <a:cs typeface="Arial Rounded MT Bold"/>
            </a:endParaRPr>
          </a:p>
          <a:p>
            <a:pPr marL="0" indent="0">
              <a:buNone/>
            </a:pPr>
            <a:r>
              <a:rPr lang="en-US" dirty="0" smtClean="0">
                <a:solidFill>
                  <a:srgbClr val="000090"/>
                </a:solidFill>
                <a:latin typeface="Arial Rounded MT Bold"/>
                <a:cs typeface="Arial Rounded MT Bold"/>
              </a:rPr>
              <a:t>    </a:t>
            </a:r>
            <a:endParaRPr lang="en-US" dirty="0">
              <a:solidFill>
                <a:srgbClr val="000090"/>
              </a:solidFill>
              <a:latin typeface="Arial Rounded MT Bold"/>
              <a:cs typeface="Arial Rounded MT Bold"/>
            </a:endParaRPr>
          </a:p>
          <a:p>
            <a:endParaRPr lang="en-US" dirty="0"/>
          </a:p>
        </p:txBody>
      </p:sp>
      <p:sp>
        <p:nvSpPr>
          <p:cNvPr id="7" name="Text Placeholder 4"/>
          <p:cNvSpPr txBox="1">
            <a:spLocks/>
          </p:cNvSpPr>
          <p:nvPr/>
        </p:nvSpPr>
        <p:spPr>
          <a:xfrm>
            <a:off x="5292080" y="6093296"/>
            <a:ext cx="2808312" cy="360040"/>
          </a:xfrm>
          <a:prstGeom prst="rect">
            <a:avLst/>
          </a:prstGeom>
          <a:solidFill>
            <a:schemeClr val="accent1">
              <a:lumMod val="20000"/>
              <a:lumOff val="80000"/>
            </a:schemeClr>
          </a:solidFill>
          <a:ln>
            <a:solidFill>
              <a:srgbClr val="000090"/>
            </a:solidFill>
          </a:ln>
        </p:spPr>
        <p:txBody>
          <a:bodyPr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000" dirty="0" smtClean="0">
                <a:solidFill>
                  <a:srgbClr val="000090"/>
                </a:solidFill>
                <a:latin typeface="Arial Rounded MT Bold"/>
                <a:cs typeface="Arial Rounded MT Bold"/>
              </a:rPr>
              <a:t>$ 33, 453, 000. 00</a:t>
            </a:r>
          </a:p>
        </p:txBody>
      </p:sp>
    </p:spTree>
    <p:extLst>
      <p:ext uri="{BB962C8B-B14F-4D97-AF65-F5344CB8AC3E}">
        <p14:creationId xmlns="" xmlns:p14="http://schemas.microsoft.com/office/powerpoint/2010/main" val="63863072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pantalla 2012-04-29 a las 13.30.10.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980728"/>
            <a:ext cx="9144000" cy="5760640"/>
          </a:xfrm>
          <a:prstGeom prst="rect">
            <a:avLst/>
          </a:prstGeom>
        </p:spPr>
      </p:pic>
      <p:sp>
        <p:nvSpPr>
          <p:cNvPr id="2" name="TextBox 1"/>
          <p:cNvSpPr txBox="1"/>
          <p:nvPr/>
        </p:nvSpPr>
        <p:spPr>
          <a:xfrm>
            <a:off x="1667005" y="-45387"/>
            <a:ext cx="6005493" cy="954107"/>
          </a:xfrm>
          <a:prstGeom prst="rect">
            <a:avLst/>
          </a:prstGeom>
          <a:noFill/>
        </p:spPr>
        <p:txBody>
          <a:bodyPr wrap="none" rtlCol="0">
            <a:spAutoFit/>
          </a:bodyPr>
          <a:lstStyle/>
          <a:p>
            <a:pPr algn="ctr"/>
            <a:r>
              <a:rPr lang="en-US" sz="2800" spc="250" dirty="0" err="1" smtClean="0">
                <a:solidFill>
                  <a:srgbClr val="000090"/>
                </a:solidFill>
                <a:effectLst>
                  <a:outerShdw blurRad="234950" dir="2700000" algn="tl" rotWithShape="0">
                    <a:srgbClr val="000000">
                      <a:alpha val="43000"/>
                    </a:srgbClr>
                  </a:outerShdw>
                </a:effectLst>
                <a:latin typeface="Arial Rounded MT Bold"/>
                <a:cs typeface="Arial Rounded MT Bold"/>
              </a:rPr>
              <a:t>Productos</a:t>
            </a:r>
            <a:r>
              <a:rPr lang="en-US" sz="2800" spc="250" dirty="0" smtClean="0">
                <a:solidFill>
                  <a:srgbClr val="000090"/>
                </a:solidFill>
                <a:effectLst>
                  <a:outerShdw blurRad="234950" dir="2700000" algn="tl" rotWithShape="0">
                    <a:srgbClr val="000000">
                      <a:alpha val="43000"/>
                    </a:srgbClr>
                  </a:outerShdw>
                </a:effectLst>
                <a:latin typeface="Arial Rounded MT Bold"/>
                <a:cs typeface="Arial Rounded MT Bold"/>
              </a:rPr>
              <a:t> </a:t>
            </a:r>
            <a:r>
              <a:rPr lang="en-US" sz="2800" spc="250" dirty="0" err="1" smtClean="0">
                <a:solidFill>
                  <a:srgbClr val="000090"/>
                </a:solidFill>
                <a:effectLst>
                  <a:outerShdw blurRad="234950" dir="2700000" algn="tl" rotWithShape="0">
                    <a:srgbClr val="000000">
                      <a:alpha val="43000"/>
                    </a:srgbClr>
                  </a:outerShdw>
                </a:effectLst>
                <a:latin typeface="Arial Rounded MT Bold"/>
                <a:cs typeface="Arial Rounded MT Bold"/>
              </a:rPr>
              <a:t>Nanotecnológicos</a:t>
            </a:r>
            <a:r>
              <a:rPr lang="en-US" sz="2800" spc="250" dirty="0" smtClean="0">
                <a:solidFill>
                  <a:srgbClr val="000090"/>
                </a:solidFill>
                <a:effectLst>
                  <a:outerShdw blurRad="234950" dir="2700000" algn="tl" rotWithShape="0">
                    <a:srgbClr val="000000">
                      <a:alpha val="43000"/>
                    </a:srgbClr>
                  </a:outerShdw>
                </a:effectLst>
                <a:latin typeface="Arial Rounded MT Bold"/>
                <a:cs typeface="Arial Rounded MT Bold"/>
              </a:rPr>
              <a:t>         </a:t>
            </a:r>
          </a:p>
          <a:p>
            <a:pPr algn="ctr"/>
            <a:r>
              <a:rPr lang="en-US" sz="2800" spc="250" dirty="0" err="1">
                <a:solidFill>
                  <a:srgbClr val="000090"/>
                </a:solidFill>
                <a:effectLst>
                  <a:outerShdw blurRad="234950" dir="2700000" algn="tl" rotWithShape="0">
                    <a:srgbClr val="000000">
                      <a:alpha val="43000"/>
                    </a:srgbClr>
                  </a:outerShdw>
                </a:effectLst>
                <a:latin typeface="Arial Rounded MT Bold"/>
                <a:cs typeface="Arial Rounded MT Bold"/>
              </a:rPr>
              <a:t>y</a:t>
            </a:r>
            <a:r>
              <a:rPr lang="en-US" sz="2800" spc="250" dirty="0" err="1" smtClean="0">
                <a:solidFill>
                  <a:srgbClr val="000090"/>
                </a:solidFill>
                <a:effectLst>
                  <a:outerShdw blurRad="234950" dir="2700000" algn="tl" rotWithShape="0">
                    <a:srgbClr val="000000">
                      <a:alpha val="43000"/>
                    </a:srgbClr>
                  </a:outerShdw>
                </a:effectLst>
                <a:latin typeface="Arial Rounded MT Bold"/>
                <a:cs typeface="Arial Rounded MT Bold"/>
              </a:rPr>
              <a:t>a</a:t>
            </a:r>
            <a:r>
              <a:rPr lang="en-US" sz="2800" spc="250" dirty="0" smtClean="0">
                <a:solidFill>
                  <a:srgbClr val="000090"/>
                </a:solidFill>
                <a:effectLst>
                  <a:outerShdw blurRad="234950" dir="2700000" algn="tl" rotWithShape="0">
                    <a:srgbClr val="000000">
                      <a:alpha val="43000"/>
                    </a:srgbClr>
                  </a:outerShdw>
                </a:effectLst>
                <a:latin typeface="Arial Rounded MT Bold"/>
                <a:cs typeface="Arial Rounded MT Bold"/>
              </a:rPr>
              <a:t> en el Mercado</a:t>
            </a:r>
            <a:endParaRPr lang="en-US" sz="2800" spc="250" dirty="0">
              <a:solidFill>
                <a:srgbClr val="000090"/>
              </a:solidFill>
              <a:effectLst>
                <a:outerShdw blurRad="234950" dir="2700000" algn="tl" rotWithShape="0">
                  <a:srgbClr val="000000">
                    <a:alpha val="43000"/>
                  </a:srgbClr>
                </a:outerShdw>
              </a:effectLst>
              <a:latin typeface="Arial Rounded MT Bold"/>
              <a:cs typeface="Arial Rounded MT Bold"/>
            </a:endParaRPr>
          </a:p>
        </p:txBody>
      </p:sp>
    </p:spTree>
    <p:extLst>
      <p:ext uri="{BB962C8B-B14F-4D97-AF65-F5344CB8AC3E}">
        <p14:creationId xmlns="" xmlns:p14="http://schemas.microsoft.com/office/powerpoint/2010/main" val="61778000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BP_QD_300"/>
          <p:cNvPicPr>
            <a:picLocks noGrp="1" noChangeAspect="1" noChangeArrowheads="1"/>
          </p:cNvPicPr>
          <p:nvPr>
            <p:ph idx="4294967295"/>
          </p:nvPr>
        </p:nvPicPr>
        <p:blipFill rotWithShape="1">
          <a:blip r:embed="rId3" cstate="screen">
            <a:alphaModFix amt="66000"/>
            <a:extLst>
              <a:ext uri="{28A0092B-C50C-407E-A947-70E740481C1C}">
                <a14:useLocalDpi xmlns="" xmlns:a14="http://schemas.microsoft.com/office/drawing/2010/main" val="0"/>
              </a:ext>
            </a:extLst>
          </a:blip>
          <a:srcRect/>
          <a:stretch/>
        </p:blipFill>
        <p:spPr bwMode="auto">
          <a:xfrm>
            <a:off x="72008" y="994610"/>
            <a:ext cx="8892480" cy="5582501"/>
          </a:xfrm>
          <a:prstGeom prst="rect">
            <a:avLst/>
          </a:prstGeom>
          <a:solidFill>
            <a:schemeClr val="accent5">
              <a:alpha val="45000"/>
            </a:schemeClr>
          </a:solidFill>
          <a:effectLst>
            <a:softEdge rad="419100"/>
          </a:effectLst>
        </p:spPr>
      </p:pic>
      <p:sp>
        <p:nvSpPr>
          <p:cNvPr id="5123" name="Rectangle 4"/>
          <p:cNvSpPr>
            <a:spLocks noChangeArrowheads="1"/>
          </p:cNvSpPr>
          <p:nvPr/>
        </p:nvSpPr>
        <p:spPr bwMode="auto">
          <a:xfrm>
            <a:off x="304800" y="5334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r>
              <a:rPr lang="en-US" u="none">
                <a:solidFill>
                  <a:schemeClr val="bg1"/>
                </a:solidFill>
                <a:latin typeface="Calibri" charset="0"/>
              </a:rPr>
              <a:t/>
            </a:r>
            <a:br>
              <a:rPr lang="en-US" u="none">
                <a:solidFill>
                  <a:schemeClr val="bg1"/>
                </a:solidFill>
                <a:latin typeface="Calibri" charset="0"/>
              </a:rPr>
            </a:br>
            <a:r>
              <a:rPr lang="en-US" u="none">
                <a:solidFill>
                  <a:schemeClr val="bg1"/>
                </a:solidFill>
                <a:latin typeface="Calibri" charset="0"/>
              </a:rPr>
              <a:t>                   </a:t>
            </a:r>
            <a:br>
              <a:rPr lang="en-US" u="none">
                <a:solidFill>
                  <a:schemeClr val="bg1"/>
                </a:solidFill>
                <a:latin typeface="Calibri" charset="0"/>
              </a:rPr>
            </a:br>
            <a:r>
              <a:rPr lang="en-US" u="none">
                <a:solidFill>
                  <a:schemeClr val="bg1"/>
                </a:solidFill>
                <a:latin typeface="Calibri" charset="0"/>
              </a:rPr>
              <a:t/>
            </a:r>
            <a:br>
              <a:rPr lang="en-US" u="none">
                <a:solidFill>
                  <a:schemeClr val="bg1"/>
                </a:solidFill>
                <a:latin typeface="Calibri" charset="0"/>
              </a:rPr>
            </a:br>
            <a:r>
              <a:rPr lang="en-US" u="none">
                <a:solidFill>
                  <a:schemeClr val="bg1"/>
                </a:solidFill>
                <a:latin typeface="Calibri" charset="0"/>
              </a:rPr>
              <a:t/>
            </a:r>
            <a:br>
              <a:rPr lang="en-US" u="none">
                <a:solidFill>
                  <a:schemeClr val="bg1"/>
                </a:solidFill>
                <a:latin typeface="Calibri" charset="0"/>
              </a:rPr>
            </a:br>
            <a:r>
              <a:rPr lang="en-US" u="none">
                <a:solidFill>
                  <a:schemeClr val="bg1"/>
                </a:solidFill>
                <a:latin typeface="Calibri" charset="0"/>
              </a:rPr>
              <a:t/>
            </a:r>
            <a:br>
              <a:rPr lang="en-US" u="none">
                <a:solidFill>
                  <a:schemeClr val="bg1"/>
                </a:solidFill>
                <a:latin typeface="Calibri" charset="0"/>
              </a:rPr>
            </a:br>
            <a:endParaRPr lang="en-US" u="none">
              <a:solidFill>
                <a:schemeClr val="bg1"/>
              </a:solidFill>
              <a:latin typeface="Calibri" charset="0"/>
            </a:endParaRPr>
          </a:p>
        </p:txBody>
      </p:sp>
      <p:sp>
        <p:nvSpPr>
          <p:cNvPr id="2" name="TextBox 1"/>
          <p:cNvSpPr txBox="1"/>
          <p:nvPr/>
        </p:nvSpPr>
        <p:spPr>
          <a:xfrm>
            <a:off x="611560" y="5013176"/>
            <a:ext cx="3589995" cy="1323439"/>
          </a:xfrm>
          <a:prstGeom prst="rect">
            <a:avLst/>
          </a:prstGeom>
          <a:noFill/>
        </p:spPr>
        <p:txBody>
          <a:bodyPr wrap="none" rtlCol="0">
            <a:spAutoFit/>
          </a:bodyPr>
          <a:lstStyle/>
          <a:p>
            <a:pPr algn="ctr"/>
            <a:r>
              <a:rPr lang="en-US" sz="4000" i="1" dirty="0">
                <a:solidFill>
                  <a:schemeClr val="bg1"/>
                </a:solidFill>
                <a:effectLst>
                  <a:reflection blurRad="6350" stA="55000" endA="300" endPos="45500" dir="5400000" sy="-100000" algn="bl" rotWithShape="0"/>
                </a:effectLst>
                <a:latin typeface="Arial Rounded MT Bold"/>
                <a:cs typeface="Arial Rounded MT Bold"/>
              </a:rPr>
              <a:t>10 </a:t>
            </a:r>
            <a:r>
              <a:rPr lang="en-US" sz="4000" i="1" dirty="0" err="1">
                <a:solidFill>
                  <a:schemeClr val="bg1"/>
                </a:solidFill>
                <a:effectLst>
                  <a:reflection blurRad="6350" stA="55000" endA="300" endPos="45500" dir="5400000" sy="-100000" algn="bl" rotWithShape="0"/>
                </a:effectLst>
                <a:latin typeface="Arial Rounded MT Bold"/>
                <a:cs typeface="Arial Rounded MT Bold"/>
              </a:rPr>
              <a:t>Iniciativas</a:t>
            </a:r>
            <a:endParaRPr lang="en-US" sz="4000" i="1" dirty="0">
              <a:solidFill>
                <a:schemeClr val="bg1"/>
              </a:solidFill>
              <a:effectLst>
                <a:reflection blurRad="6350" stA="55000" endA="300" endPos="45500" dir="5400000" sy="-100000" algn="bl" rotWithShape="0"/>
              </a:effectLst>
              <a:latin typeface="Arial Rounded MT Bold"/>
              <a:cs typeface="Arial Rounded MT Bold"/>
            </a:endParaRPr>
          </a:p>
          <a:p>
            <a:pPr algn="ctr"/>
            <a:r>
              <a:rPr lang="en-US" sz="4000" i="1" dirty="0" smtClean="0">
                <a:solidFill>
                  <a:schemeClr val="bg1"/>
                </a:solidFill>
                <a:effectLst>
                  <a:reflection blurRad="6350" stA="55000" endA="300" endPos="45500" dir="5400000" sy="-100000" algn="bl" rotWithShape="0"/>
                </a:effectLst>
                <a:latin typeface="Arial Rounded MT Bold"/>
                <a:cs typeface="Arial Rounded MT Bold"/>
              </a:rPr>
              <a:t>2004 </a:t>
            </a:r>
            <a:r>
              <a:rPr lang="en-US" sz="4000" i="1" dirty="0">
                <a:solidFill>
                  <a:schemeClr val="bg1"/>
                </a:solidFill>
                <a:effectLst>
                  <a:reflection blurRad="6350" stA="55000" endA="300" endPos="45500" dir="5400000" sy="-100000" algn="bl" rotWithShape="0"/>
                </a:effectLst>
                <a:latin typeface="Arial Rounded MT Bold"/>
                <a:cs typeface="Arial Rounded MT Bold"/>
              </a:rPr>
              <a:t>- 2011</a:t>
            </a:r>
          </a:p>
        </p:txBody>
      </p:sp>
      <p:sp>
        <p:nvSpPr>
          <p:cNvPr id="5124" name="Rectangle 5"/>
          <p:cNvSpPr>
            <a:spLocks noChangeArrowheads="1"/>
          </p:cNvSpPr>
          <p:nvPr/>
        </p:nvSpPr>
        <p:spPr bwMode="auto">
          <a:xfrm>
            <a:off x="1763688" y="0"/>
            <a:ext cx="6048375" cy="2400657"/>
          </a:xfrm>
          <a:prstGeom prst="rect">
            <a:avLst/>
          </a:prstGeom>
          <a:noFill/>
          <a:ln>
            <a:noFill/>
          </a:ln>
          <a:effectLst>
            <a:reflection blurRad="6350" stA="52000" endA="300" endPos="350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s-MX" sz="4000" i="1" u="none" dirty="0">
                <a:solidFill>
                  <a:srgbClr val="FF0000"/>
                </a:solidFill>
                <a:effectLst>
                  <a:reflection blurRad="6350" stA="55000" endA="300" endPos="45500" dir="5400000" sy="-100000" algn="bl" rotWithShape="0"/>
                </a:effectLst>
                <a:latin typeface="Arial Rounded MT Bold"/>
                <a:cs typeface="Arial Rounded MT Bold"/>
              </a:rPr>
              <a:t>Nanotecnología</a:t>
            </a:r>
          </a:p>
          <a:p>
            <a:r>
              <a:rPr lang="es-MX" sz="4000" i="1" dirty="0">
                <a:solidFill>
                  <a:srgbClr val="FF0000"/>
                </a:solidFill>
                <a:effectLst>
                  <a:reflection blurRad="6350" stA="55000" endA="300" endPos="45500" dir="5400000" sy="-100000" algn="bl" rotWithShape="0"/>
                </a:effectLst>
                <a:latin typeface="Arial Rounded MT Bold"/>
                <a:cs typeface="Arial Rounded MT Bold"/>
              </a:rPr>
              <a:t>e</a:t>
            </a:r>
            <a:r>
              <a:rPr lang="es-MX" sz="4000" i="1" dirty="0" smtClean="0">
                <a:solidFill>
                  <a:srgbClr val="FF0000"/>
                </a:solidFill>
                <a:effectLst>
                  <a:reflection blurRad="6350" stA="55000" endA="300" endPos="45500" dir="5400000" sy="-100000" algn="bl" rotWithShape="0"/>
                </a:effectLst>
                <a:latin typeface="Arial Rounded MT Bold"/>
                <a:cs typeface="Arial Rounded MT Bold"/>
              </a:rPr>
              <a:t>n el CIMAV</a:t>
            </a:r>
            <a:endParaRPr lang="es-MX" sz="4000" i="1" u="none" dirty="0">
              <a:solidFill>
                <a:srgbClr val="FF0000"/>
              </a:solidFill>
              <a:effectLst>
                <a:reflection blurRad="6350" stA="55000" endA="300" endPos="45500" dir="5400000" sy="-100000" algn="bl" rotWithShape="0"/>
              </a:effectLst>
              <a:latin typeface="Arial Rounded MT Bold"/>
              <a:cs typeface="Arial Rounded MT Bold"/>
            </a:endParaRPr>
          </a:p>
          <a:p>
            <a:endParaRPr lang="es-MX" sz="2400" i="1" u="none" dirty="0">
              <a:effectLst>
                <a:reflection blurRad="6350" stA="55000" endA="300" endPos="45500" dir="5400000" sy="-100000" algn="bl" rotWithShape="0"/>
              </a:effectLst>
              <a:latin typeface="Bookman Old Style" charset="0"/>
            </a:endParaRPr>
          </a:p>
          <a:p>
            <a:endParaRPr lang="es-MX" sz="1600" i="1" u="none" dirty="0">
              <a:effectLst>
                <a:reflection blurRad="6350" stA="55000" endA="300" endPos="45500" dir="5400000" sy="-100000" algn="bl" rotWithShape="0"/>
              </a:effectLst>
              <a:latin typeface="Bookman Old Style" charset="0"/>
            </a:endParaRPr>
          </a:p>
          <a:p>
            <a:pPr>
              <a:spcBef>
                <a:spcPct val="50000"/>
              </a:spcBef>
            </a:pPr>
            <a:endParaRPr lang="es-MX" u="none" dirty="0">
              <a:effectLst>
                <a:reflection blurRad="6350" stA="55000" endA="300" endPos="45500" dir="5400000" sy="-100000" algn="bl" rotWithShape="0"/>
              </a:effectLst>
              <a:latin typeface="Bookman Old Style" charset="0"/>
              <a:cs typeface="Arial" charset="0"/>
            </a:endParaRPr>
          </a:p>
        </p:txBody>
      </p:sp>
    </p:spTree>
    <p:extLst>
      <p:ext uri="{BB962C8B-B14F-4D97-AF65-F5344CB8AC3E}">
        <p14:creationId xmlns="" xmlns:p14="http://schemas.microsoft.com/office/powerpoint/2010/main" val="403776877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Construyendo el futuro.jpg"/>
          <p:cNvPicPr>
            <a:picLocks noChangeAspect="1"/>
          </p:cNvPicPr>
          <p:nvPr/>
        </p:nvPicPr>
        <p:blipFill>
          <a:blip r:embed="rId3" cstate="screen">
            <a:extLst>
              <a:ext uri="{28A0092B-C50C-407E-A947-70E740481C1C}">
                <a14:useLocalDpi xmlns="" xmlns:a14="http://schemas.microsoft.com/office/drawing/2010/main" val="0"/>
              </a:ext>
            </a:extLst>
          </a:blip>
          <a:srcRect l="10938" t="9375" r="11719" b="18748"/>
          <a:stretch>
            <a:fillRect/>
          </a:stretch>
        </p:blipFill>
        <p:spPr bwMode="auto">
          <a:xfrm>
            <a:off x="4283789" y="764705"/>
            <a:ext cx="4536683" cy="2592288"/>
          </a:xfrm>
          <a:prstGeom prst="rect">
            <a:avLst/>
          </a:prstGeom>
          <a:noFill/>
          <a:ln>
            <a:noFill/>
          </a:ln>
          <a:effectLst>
            <a:outerShdw blurRad="50800" dist="38100" dir="2700000" sx="102000" sy="102000" algn="tl" rotWithShape="0">
              <a:schemeClr val="accent2">
                <a:alpha val="43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323528" y="1052736"/>
            <a:ext cx="3939199" cy="2000548"/>
          </a:xfrm>
          <a:prstGeom prst="rect">
            <a:avLst/>
          </a:prstGeom>
          <a:noFill/>
        </p:spPr>
        <p:txBody>
          <a:bodyPr wrap="none" rtlCol="0">
            <a:spAutoFit/>
          </a:bodyPr>
          <a:lstStyle/>
          <a:p>
            <a:r>
              <a:rPr lang="en-US" sz="2400" dirty="0" smtClean="0">
                <a:solidFill>
                  <a:srgbClr val="FF0000"/>
                </a:solidFill>
                <a:latin typeface="Arial Rounded MT Bold"/>
                <a:cs typeface="Arial Rounded MT Bold"/>
              </a:rPr>
              <a:t>1</a:t>
            </a:r>
          </a:p>
          <a:p>
            <a:endParaRPr lang="en-US" sz="1600" dirty="0">
              <a:solidFill>
                <a:srgbClr val="000090"/>
              </a:solidFill>
              <a:latin typeface="Arial Rounded MT Bold"/>
              <a:cs typeface="Arial Rounded MT Bold"/>
            </a:endParaRPr>
          </a:p>
          <a:p>
            <a:r>
              <a:rPr lang="en-US" sz="2000" dirty="0" smtClean="0">
                <a:solidFill>
                  <a:srgbClr val="FF0000"/>
                </a:solidFill>
                <a:latin typeface="Arial Rounded MT Bold"/>
                <a:cs typeface="Arial Rounded MT Bold"/>
              </a:rPr>
              <a:t>2004</a:t>
            </a:r>
          </a:p>
          <a:p>
            <a:r>
              <a:rPr lang="en-US" sz="1600" dirty="0" smtClean="0">
                <a:solidFill>
                  <a:srgbClr val="000090"/>
                </a:solidFill>
                <a:latin typeface="Arial Rounded MT Bold"/>
                <a:cs typeface="Arial Rounded MT Bold"/>
              </a:rPr>
              <a:t>Plan </a:t>
            </a:r>
            <a:r>
              <a:rPr lang="en-US" sz="1600" dirty="0" err="1" smtClean="0">
                <a:solidFill>
                  <a:srgbClr val="000090"/>
                </a:solidFill>
                <a:latin typeface="Arial Rounded MT Bold"/>
                <a:cs typeface="Arial Rounded MT Bold"/>
              </a:rPr>
              <a:t>Estratégico</a:t>
            </a:r>
            <a:r>
              <a:rPr lang="en-US" sz="1600" dirty="0" smtClean="0">
                <a:solidFill>
                  <a:srgbClr val="000090"/>
                </a:solidFill>
                <a:latin typeface="Arial Rounded MT Bold"/>
                <a:cs typeface="Arial Rounded MT Bold"/>
              </a:rPr>
              <a:t> 2004-2009</a:t>
            </a:r>
          </a:p>
          <a:p>
            <a:r>
              <a:rPr lang="en-US" sz="1600" dirty="0" smtClean="0">
                <a:solidFill>
                  <a:srgbClr val="000090"/>
                </a:solidFill>
                <a:latin typeface="Arial Rounded MT Bold"/>
                <a:cs typeface="Arial Rounded MT Bold"/>
              </a:rPr>
              <a:t>5 Macro </a:t>
            </a:r>
            <a:r>
              <a:rPr lang="en-US" sz="1600" dirty="0" err="1" smtClean="0">
                <a:solidFill>
                  <a:srgbClr val="000090"/>
                </a:solidFill>
                <a:latin typeface="Arial Rounded MT Bold"/>
                <a:cs typeface="Arial Rounded MT Bold"/>
              </a:rPr>
              <a:t>estratégias</a:t>
            </a:r>
            <a:endParaRPr lang="en-US" sz="1600" dirty="0" smtClean="0">
              <a:solidFill>
                <a:srgbClr val="000090"/>
              </a:solidFill>
              <a:latin typeface="Arial Rounded MT Bold"/>
              <a:cs typeface="Arial Rounded MT Bold"/>
            </a:endParaRPr>
          </a:p>
          <a:p>
            <a:r>
              <a:rPr lang="en-US" sz="1600" dirty="0" err="1" smtClean="0">
                <a:solidFill>
                  <a:srgbClr val="000090"/>
                </a:solidFill>
                <a:latin typeface="Arial Rounded MT Bold"/>
                <a:cs typeface="Arial Rounded MT Bold"/>
              </a:rPr>
              <a:t>Programas</a:t>
            </a:r>
            <a:r>
              <a:rPr lang="en-US" sz="1600" dirty="0" smtClean="0">
                <a:solidFill>
                  <a:srgbClr val="000090"/>
                </a:solidFill>
                <a:latin typeface="Arial Rounded MT Bold"/>
                <a:cs typeface="Arial Rounded MT Bold"/>
              </a:rPr>
              <a:t> </a:t>
            </a:r>
            <a:r>
              <a:rPr lang="en-US" sz="1600" dirty="0" err="1" smtClean="0">
                <a:solidFill>
                  <a:srgbClr val="000090"/>
                </a:solidFill>
                <a:latin typeface="Arial Rounded MT Bold"/>
                <a:cs typeface="Arial Rounded MT Bold"/>
              </a:rPr>
              <a:t>Institucionales</a:t>
            </a:r>
            <a:r>
              <a:rPr lang="en-US" sz="1600" dirty="0" smtClean="0">
                <a:solidFill>
                  <a:srgbClr val="000090"/>
                </a:solidFill>
                <a:latin typeface="Arial Rounded MT Bold"/>
                <a:cs typeface="Arial Rounded MT Bold"/>
              </a:rPr>
              <a:t>:</a:t>
            </a:r>
          </a:p>
          <a:p>
            <a:r>
              <a:rPr lang="en-US" sz="1600" dirty="0" err="1" smtClean="0">
                <a:solidFill>
                  <a:srgbClr val="000090"/>
                </a:solidFill>
                <a:latin typeface="Arial Rounded MT Bold"/>
                <a:cs typeface="Arial Rounded MT Bold"/>
              </a:rPr>
              <a:t>Nnotecnología</a:t>
            </a:r>
            <a:r>
              <a:rPr lang="en-US" sz="1600" dirty="0" smtClean="0">
                <a:solidFill>
                  <a:srgbClr val="000090"/>
                </a:solidFill>
                <a:latin typeface="Arial Rounded MT Bold"/>
                <a:cs typeface="Arial Rounded MT Bold"/>
              </a:rPr>
              <a:t> y Energías Renovables</a:t>
            </a:r>
            <a:endParaRPr lang="en-US" sz="1600" dirty="0">
              <a:solidFill>
                <a:srgbClr val="000090"/>
              </a:solidFill>
              <a:latin typeface="Arial Rounded MT Bold"/>
              <a:cs typeface="Arial Rounded MT Bold"/>
            </a:endParaRPr>
          </a:p>
        </p:txBody>
      </p:sp>
      <p:sp>
        <p:nvSpPr>
          <p:cNvPr id="10" name="Oval 9"/>
          <p:cNvSpPr/>
          <p:nvPr/>
        </p:nvSpPr>
        <p:spPr>
          <a:xfrm>
            <a:off x="179512" y="980728"/>
            <a:ext cx="576064" cy="648072"/>
          </a:xfrm>
          <a:prstGeom prst="ellipse">
            <a:avLst/>
          </a:prstGeom>
          <a:noFill/>
          <a:ln>
            <a:solidFill>
              <a:srgbClr val="000090">
                <a:alpha val="9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51520" y="3573016"/>
            <a:ext cx="576064" cy="648072"/>
          </a:xfrm>
          <a:prstGeom prst="ellipse">
            <a:avLst/>
          </a:prstGeom>
          <a:noFill/>
          <a:ln>
            <a:solidFill>
              <a:srgbClr val="000090">
                <a:alpha val="9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95536" y="3645024"/>
            <a:ext cx="367559" cy="461665"/>
          </a:xfrm>
          <a:prstGeom prst="rect">
            <a:avLst/>
          </a:prstGeom>
        </p:spPr>
        <p:txBody>
          <a:bodyPr wrap="none">
            <a:spAutoFit/>
          </a:bodyPr>
          <a:lstStyle/>
          <a:p>
            <a:r>
              <a:rPr lang="en-US" sz="2400" dirty="0" smtClean="0">
                <a:solidFill>
                  <a:srgbClr val="FF0000"/>
                </a:solidFill>
                <a:latin typeface="Arial Rounded MT Bold"/>
                <a:cs typeface="Arial Rounded MT Bold"/>
              </a:rPr>
              <a:t>2</a:t>
            </a:r>
            <a:endParaRPr lang="en-US" sz="2400" dirty="0">
              <a:solidFill>
                <a:srgbClr val="FF0000"/>
              </a:solidFill>
              <a:latin typeface="Arial Rounded MT Bold"/>
              <a:cs typeface="Arial Rounded MT Bold"/>
            </a:endParaRPr>
          </a:p>
        </p:txBody>
      </p:sp>
      <p:sp>
        <p:nvSpPr>
          <p:cNvPr id="14" name="TextBox 13"/>
          <p:cNvSpPr txBox="1"/>
          <p:nvPr/>
        </p:nvSpPr>
        <p:spPr>
          <a:xfrm>
            <a:off x="-1980728" y="3429000"/>
            <a:ext cx="794308" cy="400110"/>
          </a:xfrm>
          <a:prstGeom prst="rect">
            <a:avLst/>
          </a:prstGeom>
          <a:noFill/>
        </p:spPr>
        <p:txBody>
          <a:bodyPr wrap="none" rtlCol="0">
            <a:spAutoFit/>
          </a:bodyPr>
          <a:lstStyle/>
          <a:p>
            <a:r>
              <a:rPr lang="en-US" sz="2000" dirty="0" smtClean="0">
                <a:solidFill>
                  <a:srgbClr val="FF0000"/>
                </a:solidFill>
                <a:latin typeface="Arial Rounded MT Bold"/>
                <a:cs typeface="Arial Rounded MT Bold"/>
              </a:rPr>
              <a:t>2008</a:t>
            </a:r>
            <a:endParaRPr lang="en-US" sz="2000" dirty="0">
              <a:solidFill>
                <a:srgbClr val="FF0000"/>
              </a:solidFill>
              <a:latin typeface="Arial Rounded MT Bold"/>
              <a:cs typeface="Arial Rounded MT Bold"/>
            </a:endParaRPr>
          </a:p>
        </p:txBody>
      </p:sp>
      <p:cxnSp>
        <p:nvCxnSpPr>
          <p:cNvPr id="16" name="Straight Connector 15"/>
          <p:cNvCxnSpPr/>
          <p:nvPr/>
        </p:nvCxnSpPr>
        <p:spPr>
          <a:xfrm>
            <a:off x="395536" y="3501008"/>
            <a:ext cx="7416824"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329356" y="-67454"/>
            <a:ext cx="3707140" cy="400110"/>
          </a:xfrm>
          <a:prstGeom prst="rect">
            <a:avLst/>
          </a:prstGeom>
          <a:noFill/>
        </p:spPr>
        <p:txBody>
          <a:bodyPr wrap="none" rtlCol="0">
            <a:spAutoFit/>
          </a:bodyPr>
          <a:lstStyle/>
          <a:p>
            <a:r>
              <a:rPr lang="en-US" sz="2000" dirty="0" smtClean="0">
                <a:solidFill>
                  <a:srgbClr val="000000"/>
                </a:solidFill>
                <a:latin typeface="Arial Rounded MT Bold"/>
                <a:cs typeface="Arial Rounded MT Bold"/>
              </a:rPr>
              <a:t>Nanotecnología en el CIMAV</a:t>
            </a:r>
            <a:endParaRPr lang="en-US" sz="2000" dirty="0">
              <a:solidFill>
                <a:srgbClr val="000000"/>
              </a:solidFill>
              <a:latin typeface="Arial Rounded MT Bold"/>
              <a:cs typeface="Arial Rounded MT Bold"/>
            </a:endParaRPr>
          </a:p>
        </p:txBody>
      </p:sp>
      <p:sp>
        <p:nvSpPr>
          <p:cNvPr id="15" name="TextBox 14"/>
          <p:cNvSpPr txBox="1"/>
          <p:nvPr/>
        </p:nvSpPr>
        <p:spPr>
          <a:xfrm>
            <a:off x="323528" y="4389492"/>
            <a:ext cx="3828191" cy="1415772"/>
          </a:xfrm>
          <a:prstGeom prst="rect">
            <a:avLst/>
          </a:prstGeom>
          <a:noFill/>
        </p:spPr>
        <p:txBody>
          <a:bodyPr wrap="none" rtlCol="0">
            <a:spAutoFit/>
          </a:bodyPr>
          <a:lstStyle/>
          <a:p>
            <a:r>
              <a:rPr lang="en-US" sz="2000" dirty="0">
                <a:solidFill>
                  <a:srgbClr val="FF0000"/>
                </a:solidFill>
                <a:latin typeface="Arial Rounded MT Bold"/>
                <a:cs typeface="Arial Rounded MT Bold"/>
              </a:rPr>
              <a:t>2005-2007</a:t>
            </a:r>
          </a:p>
          <a:p>
            <a:endParaRPr lang="en-US" dirty="0"/>
          </a:p>
          <a:p>
            <a:r>
              <a:rPr lang="en-US" sz="1600" dirty="0" smtClean="0">
                <a:solidFill>
                  <a:srgbClr val="000090"/>
                </a:solidFill>
                <a:latin typeface="Arial Rounded MT Bold"/>
                <a:cs typeface="Arial Rounded MT Bold"/>
              </a:rPr>
              <a:t>Firma de </a:t>
            </a:r>
            <a:r>
              <a:rPr lang="en-US" sz="1600" dirty="0" err="1" smtClean="0">
                <a:solidFill>
                  <a:srgbClr val="000090"/>
                </a:solidFill>
                <a:latin typeface="Arial Rounded MT Bold"/>
                <a:cs typeface="Arial Rounded MT Bold"/>
              </a:rPr>
              <a:t>Convenios</a:t>
            </a:r>
            <a:r>
              <a:rPr lang="en-US" sz="1600" dirty="0" smtClean="0">
                <a:solidFill>
                  <a:srgbClr val="000090"/>
                </a:solidFill>
                <a:latin typeface="Arial Rounded MT Bold"/>
                <a:cs typeface="Arial Rounded MT Bold"/>
              </a:rPr>
              <a:t> de </a:t>
            </a:r>
            <a:r>
              <a:rPr lang="en-US" sz="1600" dirty="0" err="1" smtClean="0">
                <a:solidFill>
                  <a:srgbClr val="000090"/>
                </a:solidFill>
                <a:latin typeface="Arial Rounded MT Bold"/>
                <a:cs typeface="Arial Rounded MT Bold"/>
              </a:rPr>
              <a:t>Colaboración</a:t>
            </a:r>
            <a:endParaRPr lang="en-US" sz="1600" dirty="0" smtClean="0">
              <a:solidFill>
                <a:srgbClr val="000090"/>
              </a:solidFill>
              <a:latin typeface="Arial Rounded MT Bold"/>
              <a:cs typeface="Arial Rounded MT Bold"/>
            </a:endParaRPr>
          </a:p>
          <a:p>
            <a:r>
              <a:rPr lang="en-US" sz="1600" dirty="0" err="1" smtClean="0">
                <a:solidFill>
                  <a:srgbClr val="000090"/>
                </a:solidFill>
                <a:latin typeface="Arial Rounded MT Bold"/>
                <a:cs typeface="Arial Rounded MT Bold"/>
              </a:rPr>
              <a:t>Financiamiento</a:t>
            </a:r>
            <a:endParaRPr lang="en-US" sz="1600" dirty="0" smtClean="0">
              <a:solidFill>
                <a:srgbClr val="000090"/>
              </a:solidFill>
              <a:latin typeface="Arial Rounded MT Bold"/>
              <a:cs typeface="Arial Rounded MT Bold"/>
            </a:endParaRPr>
          </a:p>
          <a:p>
            <a:r>
              <a:rPr lang="en-US" sz="1600" dirty="0" smtClean="0">
                <a:solidFill>
                  <a:srgbClr val="000090"/>
                </a:solidFill>
                <a:latin typeface="Arial Rounded MT Bold"/>
                <a:cs typeface="Arial Rounded MT Bold"/>
              </a:rPr>
              <a:t>Federal (</a:t>
            </a:r>
            <a:r>
              <a:rPr lang="en-US" sz="1600" dirty="0" err="1" smtClean="0">
                <a:solidFill>
                  <a:srgbClr val="000090"/>
                </a:solidFill>
                <a:latin typeface="Arial Rounded MT Bold"/>
                <a:cs typeface="Arial Rounded MT Bold"/>
              </a:rPr>
              <a:t>CONACyT</a:t>
            </a:r>
            <a:r>
              <a:rPr lang="en-US" sz="1600" dirty="0" smtClean="0">
                <a:solidFill>
                  <a:srgbClr val="000090"/>
                </a:solidFill>
                <a:latin typeface="Arial Rounded MT Bold"/>
                <a:cs typeface="Arial Rounded MT Bold"/>
              </a:rPr>
              <a:t>), </a:t>
            </a:r>
            <a:r>
              <a:rPr lang="en-US" sz="1600" dirty="0" err="1" smtClean="0">
                <a:solidFill>
                  <a:srgbClr val="000090"/>
                </a:solidFill>
                <a:latin typeface="Arial Rounded MT Bold"/>
                <a:cs typeface="Arial Rounded MT Bold"/>
              </a:rPr>
              <a:t>Estatal</a:t>
            </a:r>
            <a:r>
              <a:rPr lang="en-US" sz="1600" dirty="0" smtClean="0">
                <a:solidFill>
                  <a:srgbClr val="000090"/>
                </a:solidFill>
                <a:latin typeface="Arial Rounded MT Bold"/>
                <a:cs typeface="Arial Rounded MT Bold"/>
              </a:rPr>
              <a:t> o CIMAV</a:t>
            </a:r>
            <a:endParaRPr lang="en-US" sz="1600" dirty="0">
              <a:solidFill>
                <a:srgbClr val="000090"/>
              </a:solidFill>
              <a:latin typeface="Arial Rounded MT Bold"/>
              <a:cs typeface="Arial Rounded MT Bold"/>
            </a:endParaRPr>
          </a:p>
        </p:txBody>
      </p:sp>
      <p:pic>
        <p:nvPicPr>
          <p:cNvPr id="17" name="Picture 22"/>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4572000" y="4581128"/>
            <a:ext cx="1413212" cy="1980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8" name="Object 1"/>
          <p:cNvGraphicFramePr>
            <a:graphicFrameLocks noGrp="1" noChangeAspect="1"/>
          </p:cNvGraphicFramePr>
          <p:nvPr>
            <p:extLst>
              <p:ext uri="{D42A27DB-BD31-4B8C-83A1-F6EECF244321}">
                <p14:modId xmlns="" xmlns:p14="http://schemas.microsoft.com/office/powerpoint/2010/main" val="274322886"/>
              </p:ext>
            </p:extLst>
          </p:nvPr>
        </p:nvGraphicFramePr>
        <p:xfrm>
          <a:off x="4644008" y="3645024"/>
          <a:ext cx="1800200" cy="648072"/>
        </p:xfrm>
        <a:graphic>
          <a:graphicData uri="http://schemas.openxmlformats.org/presentationml/2006/ole">
            <p:oleObj spid="_x0000_s2153" name="CorelDRAW" r:id="rId5" imgW="3914280" imgH="3780000" progId="">
              <p:embed/>
            </p:oleObj>
          </a:graphicData>
        </a:graphic>
      </p:graphicFrame>
      <p:graphicFrame>
        <p:nvGraphicFramePr>
          <p:cNvPr id="19" name="Object 6"/>
          <p:cNvGraphicFramePr>
            <a:graphicFrameLocks noChangeAspect="1"/>
          </p:cNvGraphicFramePr>
          <p:nvPr>
            <p:extLst>
              <p:ext uri="{D42A27DB-BD31-4B8C-83A1-F6EECF244321}">
                <p14:modId xmlns="" xmlns:p14="http://schemas.microsoft.com/office/powerpoint/2010/main" val="2940944706"/>
              </p:ext>
            </p:extLst>
          </p:nvPr>
        </p:nvGraphicFramePr>
        <p:xfrm>
          <a:off x="7092280" y="3789040"/>
          <a:ext cx="1872208" cy="648072"/>
        </p:xfrm>
        <a:graphic>
          <a:graphicData uri="http://schemas.openxmlformats.org/presentationml/2006/ole">
            <p:oleObj spid="_x0000_s2154" name="CorelDRAW" r:id="rId6" imgW="5934240" imgH="1019520" progId="">
              <p:embed/>
            </p:oleObj>
          </a:graphicData>
        </a:graphic>
      </p:graphicFrame>
      <p:pic>
        <p:nvPicPr>
          <p:cNvPr id="20" name="Picture 5"/>
          <p:cNvPicPr>
            <a:picLocks noChangeAspect="1" noChangeArrowheads="1"/>
          </p:cNvPicPr>
          <p:nvPr/>
        </p:nvPicPr>
        <p:blipFill>
          <a:blip r:embed="rId7" cstate="screen"/>
          <a:srcRect/>
          <a:stretch>
            <a:fillRect/>
          </a:stretch>
        </p:blipFill>
        <p:spPr bwMode="auto">
          <a:xfrm>
            <a:off x="6300192" y="5949280"/>
            <a:ext cx="720438" cy="504056"/>
          </a:xfrm>
          <a:prstGeom prst="rect">
            <a:avLst/>
          </a:prstGeom>
          <a:noFill/>
          <a:ln w="9525">
            <a:noFill/>
            <a:miter lim="800000"/>
            <a:headEnd/>
            <a:tailEnd/>
          </a:ln>
        </p:spPr>
      </p:pic>
      <p:pic>
        <p:nvPicPr>
          <p:cNvPr id="21" name="Picture 3"/>
          <p:cNvPicPr>
            <a:picLocks noChangeAspect="1" noChangeArrowheads="1"/>
          </p:cNvPicPr>
          <p:nvPr/>
        </p:nvPicPr>
        <p:blipFill>
          <a:blip r:embed="rId8" cstate="screen"/>
          <a:srcRect/>
          <a:stretch>
            <a:fillRect/>
          </a:stretch>
        </p:blipFill>
        <p:spPr bwMode="auto">
          <a:xfrm>
            <a:off x="7236296" y="5949280"/>
            <a:ext cx="645141" cy="508786"/>
          </a:xfrm>
          <a:prstGeom prst="rect">
            <a:avLst/>
          </a:prstGeom>
          <a:noFill/>
          <a:ln w="9525">
            <a:noFill/>
            <a:miter lim="800000"/>
            <a:headEnd/>
            <a:tailEnd/>
          </a:ln>
        </p:spPr>
      </p:pic>
      <p:pic>
        <p:nvPicPr>
          <p:cNvPr id="22" name="Picture 3"/>
          <p:cNvPicPr>
            <a:picLocks noChangeAspect="1" noChangeArrowheads="1"/>
          </p:cNvPicPr>
          <p:nvPr/>
        </p:nvPicPr>
        <p:blipFill>
          <a:blip r:embed="rId9" cstate="screen"/>
          <a:srcRect/>
          <a:stretch>
            <a:fillRect/>
          </a:stretch>
        </p:blipFill>
        <p:spPr bwMode="auto">
          <a:xfrm>
            <a:off x="8172400" y="4653136"/>
            <a:ext cx="792088" cy="648072"/>
          </a:xfrm>
          <a:prstGeom prst="rect">
            <a:avLst/>
          </a:prstGeom>
          <a:noFill/>
          <a:ln w="9525">
            <a:noFill/>
            <a:miter lim="800000"/>
            <a:headEnd/>
            <a:tailEnd/>
          </a:ln>
        </p:spPr>
      </p:pic>
      <p:pic>
        <p:nvPicPr>
          <p:cNvPr id="23" name="Picture 22" descr="asu"/>
          <p:cNvPicPr>
            <a:picLocks noChangeAspect="1" noChangeArrowheads="1"/>
          </p:cNvPicPr>
          <p:nvPr/>
        </p:nvPicPr>
        <p:blipFill>
          <a:blip r:embed="rId10" cstate="screen"/>
          <a:srcRect/>
          <a:stretch>
            <a:fillRect/>
          </a:stretch>
        </p:blipFill>
        <p:spPr bwMode="auto">
          <a:xfrm>
            <a:off x="6300192" y="4653137"/>
            <a:ext cx="729673" cy="648072"/>
          </a:xfrm>
          <a:prstGeom prst="rect">
            <a:avLst/>
          </a:prstGeom>
          <a:noFill/>
          <a:ln w="9525">
            <a:noFill/>
            <a:miter lim="800000"/>
            <a:headEnd/>
            <a:tailEnd/>
          </a:ln>
        </p:spPr>
      </p:pic>
      <p:pic>
        <p:nvPicPr>
          <p:cNvPr id="24" name="Picture 1"/>
          <p:cNvPicPr>
            <a:picLocks noChangeAspect="1" noChangeArrowheads="1"/>
          </p:cNvPicPr>
          <p:nvPr/>
        </p:nvPicPr>
        <p:blipFill>
          <a:blip r:embed="rId11" cstate="screen"/>
          <a:srcRect/>
          <a:stretch>
            <a:fillRect/>
          </a:stretch>
        </p:blipFill>
        <p:spPr bwMode="auto">
          <a:xfrm>
            <a:off x="7236296" y="4653136"/>
            <a:ext cx="747570" cy="648072"/>
          </a:xfrm>
          <a:prstGeom prst="rect">
            <a:avLst/>
          </a:prstGeom>
          <a:solidFill>
            <a:schemeClr val="accent1"/>
          </a:solidFill>
          <a:ln w="9525">
            <a:noFill/>
            <a:miter lim="800000"/>
            <a:headEnd/>
            <a:tailEnd/>
          </a:ln>
        </p:spPr>
      </p:pic>
      <p:pic>
        <p:nvPicPr>
          <p:cNvPr id="26" name="Picture 4"/>
          <p:cNvPicPr>
            <a:picLocks noChangeAspect="1" noChangeArrowheads="1"/>
          </p:cNvPicPr>
          <p:nvPr/>
        </p:nvPicPr>
        <p:blipFill>
          <a:blip r:embed="rId12" cstate="screen"/>
          <a:srcRect/>
          <a:stretch>
            <a:fillRect/>
          </a:stretch>
        </p:blipFill>
        <p:spPr bwMode="auto">
          <a:xfrm>
            <a:off x="8172400" y="5949280"/>
            <a:ext cx="720080" cy="517237"/>
          </a:xfrm>
          <a:prstGeom prst="rect">
            <a:avLst/>
          </a:prstGeom>
          <a:noFill/>
          <a:ln w="9525">
            <a:noFill/>
            <a:miter lim="800000"/>
            <a:headEnd/>
            <a:tailEnd/>
          </a:ln>
        </p:spPr>
      </p:pic>
      <p:pic>
        <p:nvPicPr>
          <p:cNvPr id="27" name="Picture 22"/>
          <p:cNvPicPr>
            <a:picLocks noChangeAspect="1" noChangeArrowheads="1"/>
          </p:cNvPicPr>
          <p:nvPr/>
        </p:nvPicPr>
        <p:blipFill>
          <a:blip r:embed="rId13" cstate="screen"/>
          <a:srcRect/>
          <a:stretch>
            <a:fillRect/>
          </a:stretch>
        </p:blipFill>
        <p:spPr bwMode="auto">
          <a:xfrm>
            <a:off x="6228184" y="5456530"/>
            <a:ext cx="2736304" cy="420742"/>
          </a:xfrm>
          <a:prstGeom prst="rect">
            <a:avLst/>
          </a:prstGeom>
          <a:noFill/>
          <a:ln w="9525">
            <a:noFill/>
            <a:miter lim="800000"/>
            <a:headEnd/>
            <a:tailEnd/>
          </a:ln>
        </p:spPr>
      </p:pic>
      <p:sp>
        <p:nvSpPr>
          <p:cNvPr id="28" name="7 Rectángulo"/>
          <p:cNvSpPr/>
          <p:nvPr/>
        </p:nvSpPr>
        <p:spPr>
          <a:xfrm>
            <a:off x="4572000" y="4293096"/>
            <a:ext cx="1944216" cy="489365"/>
          </a:xfrm>
          <a:prstGeom prst="rect">
            <a:avLst/>
          </a:prstGeom>
        </p:spPr>
        <p:txBody>
          <a:bodyPr wrap="square">
            <a:spAutoFit/>
          </a:bodyPr>
          <a:lstStyle/>
          <a:p>
            <a:pPr eaLnBrk="1" hangingPunct="1">
              <a:lnSpc>
                <a:spcPct val="60000"/>
              </a:lnSpc>
              <a:buClr>
                <a:srgbClr val="CC0000"/>
              </a:buClr>
            </a:pPr>
            <a:r>
              <a:rPr lang="es-MX" sz="1000" dirty="0" smtClean="0">
                <a:solidFill>
                  <a:srgbClr val="003366"/>
                </a:solidFill>
                <a:latin typeface="Arial Rounded MT Bold" pitchFamily="34" charset="0"/>
              </a:rPr>
              <a:t>Sandia National, Los Alamos</a:t>
            </a:r>
            <a:endParaRPr lang="es-MX" dirty="0" smtClean="0">
              <a:solidFill>
                <a:srgbClr val="003366"/>
              </a:solidFill>
              <a:latin typeface="Arial Rounded MT Bold" pitchFamily="34" charset="0"/>
            </a:endParaRPr>
          </a:p>
          <a:p>
            <a:pPr eaLnBrk="1" hangingPunct="1">
              <a:lnSpc>
                <a:spcPct val="80000"/>
              </a:lnSpc>
              <a:buClr>
                <a:srgbClr val="CC0000"/>
              </a:buClr>
            </a:pPr>
            <a:endParaRPr lang="es-MX" dirty="0" smtClean="0">
              <a:solidFill>
                <a:srgbClr val="003366"/>
              </a:solidFill>
              <a:latin typeface="Arial Rounded MT Bold" pitchFamily="34" charset="0"/>
            </a:endParaRPr>
          </a:p>
        </p:txBody>
      </p:sp>
      <p:sp>
        <p:nvSpPr>
          <p:cNvPr id="3" name="TextBox 2"/>
          <p:cNvSpPr txBox="1"/>
          <p:nvPr/>
        </p:nvSpPr>
        <p:spPr>
          <a:xfrm>
            <a:off x="1115616" y="3573016"/>
            <a:ext cx="3096344" cy="584776"/>
          </a:xfrm>
          <a:prstGeom prst="rect">
            <a:avLst/>
          </a:prstGeom>
          <a:noFill/>
        </p:spPr>
        <p:txBody>
          <a:bodyPr wrap="square" rtlCol="0">
            <a:spAutoFit/>
          </a:bodyPr>
          <a:lstStyle/>
          <a:p>
            <a:pPr algn="ctr"/>
            <a:r>
              <a:rPr lang="en-US" sz="1600" dirty="0">
                <a:solidFill>
                  <a:srgbClr val="FF0000"/>
                </a:solidFill>
                <a:latin typeface="Arial Rounded MT Bold"/>
                <a:cs typeface="Arial Rounded MT Bold"/>
              </a:rPr>
              <a:t>Firma de </a:t>
            </a:r>
            <a:r>
              <a:rPr lang="en-US" sz="1600" dirty="0" err="1">
                <a:solidFill>
                  <a:srgbClr val="FF0000"/>
                </a:solidFill>
                <a:latin typeface="Arial Rounded MT Bold"/>
                <a:cs typeface="Arial Rounded MT Bold"/>
              </a:rPr>
              <a:t>Convenios</a:t>
            </a:r>
            <a:r>
              <a:rPr lang="en-US" sz="1600" dirty="0">
                <a:solidFill>
                  <a:srgbClr val="FF0000"/>
                </a:solidFill>
                <a:latin typeface="Arial Rounded MT Bold"/>
                <a:cs typeface="Arial Rounded MT Bold"/>
              </a:rPr>
              <a:t> de con </a:t>
            </a:r>
            <a:r>
              <a:rPr lang="en-US" sz="1600" dirty="0" err="1">
                <a:solidFill>
                  <a:srgbClr val="FF0000"/>
                </a:solidFill>
                <a:latin typeface="Arial Rounded MT Bold"/>
                <a:cs typeface="Arial Rounded MT Bold"/>
              </a:rPr>
              <a:t>Instituciones</a:t>
            </a:r>
            <a:r>
              <a:rPr lang="en-US" sz="1600" dirty="0">
                <a:solidFill>
                  <a:srgbClr val="FF0000"/>
                </a:solidFill>
                <a:latin typeface="Arial Rounded MT Bold"/>
                <a:cs typeface="Arial Rounded MT Bold"/>
              </a:rPr>
              <a:t> </a:t>
            </a:r>
            <a:r>
              <a:rPr lang="en-US" sz="1600" dirty="0" err="1">
                <a:solidFill>
                  <a:srgbClr val="FF0000"/>
                </a:solidFill>
                <a:latin typeface="Arial Rounded MT Bold"/>
                <a:cs typeface="Arial Rounded MT Bold"/>
              </a:rPr>
              <a:t>Lideres</a:t>
            </a:r>
            <a:endParaRPr lang="en-US" sz="1600" dirty="0">
              <a:solidFill>
                <a:srgbClr val="FF0000"/>
              </a:solidFill>
              <a:latin typeface="Arial Rounded MT Bold"/>
              <a:cs typeface="Arial Rounded MT Bold"/>
            </a:endParaRPr>
          </a:p>
        </p:txBody>
      </p:sp>
      <p:sp>
        <p:nvSpPr>
          <p:cNvPr id="5" name="TextBox 4"/>
          <p:cNvSpPr txBox="1"/>
          <p:nvPr/>
        </p:nvSpPr>
        <p:spPr>
          <a:xfrm>
            <a:off x="929919" y="692696"/>
            <a:ext cx="3210033" cy="584776"/>
          </a:xfrm>
          <a:prstGeom prst="rect">
            <a:avLst/>
          </a:prstGeom>
          <a:noFill/>
        </p:spPr>
        <p:txBody>
          <a:bodyPr wrap="none" rtlCol="0">
            <a:spAutoFit/>
          </a:bodyPr>
          <a:lstStyle/>
          <a:p>
            <a:pPr algn="ctr"/>
            <a:r>
              <a:rPr lang="en-US" sz="1600" dirty="0" err="1" smtClean="0">
                <a:solidFill>
                  <a:srgbClr val="FF0000"/>
                </a:solidFill>
                <a:latin typeface="Arial Rounded MT Bold"/>
                <a:cs typeface="Arial Rounded MT Bold"/>
              </a:rPr>
              <a:t>Identificación</a:t>
            </a:r>
            <a:r>
              <a:rPr lang="en-US" sz="1600" dirty="0" smtClean="0">
                <a:solidFill>
                  <a:srgbClr val="FF0000"/>
                </a:solidFill>
                <a:latin typeface="Arial Rounded MT Bold"/>
                <a:cs typeface="Arial Rounded MT Bold"/>
              </a:rPr>
              <a:t> de </a:t>
            </a:r>
            <a:r>
              <a:rPr lang="en-US" sz="1600" dirty="0" err="1" smtClean="0">
                <a:solidFill>
                  <a:srgbClr val="FF0000"/>
                </a:solidFill>
                <a:latin typeface="Arial Rounded MT Bold"/>
                <a:cs typeface="Arial Rounded MT Bold"/>
              </a:rPr>
              <a:t>Capacidades</a:t>
            </a:r>
            <a:endParaRPr lang="en-US" sz="1600" dirty="0" smtClean="0">
              <a:solidFill>
                <a:srgbClr val="FF0000"/>
              </a:solidFill>
              <a:latin typeface="Arial Rounded MT Bold"/>
              <a:cs typeface="Arial Rounded MT Bold"/>
            </a:endParaRPr>
          </a:p>
          <a:p>
            <a:pPr algn="ctr"/>
            <a:r>
              <a:rPr lang="en-US" sz="1600" dirty="0" smtClean="0">
                <a:solidFill>
                  <a:srgbClr val="FF0000"/>
                </a:solidFill>
                <a:latin typeface="Arial Rounded MT Bold"/>
                <a:cs typeface="Arial Rounded MT Bold"/>
              </a:rPr>
              <a:t> y </a:t>
            </a:r>
            <a:r>
              <a:rPr lang="en-US" sz="1600" dirty="0" err="1" smtClean="0">
                <a:solidFill>
                  <a:srgbClr val="FF0000"/>
                </a:solidFill>
                <a:latin typeface="Arial Rounded MT Bold"/>
                <a:cs typeface="Arial Rounded MT Bold"/>
              </a:rPr>
              <a:t>Vocaciones</a:t>
            </a:r>
            <a:endParaRPr lang="en-US" sz="1600" dirty="0">
              <a:solidFill>
                <a:srgbClr val="FF0000"/>
              </a:solidFill>
              <a:latin typeface="Arial Rounded MT Bold"/>
              <a:cs typeface="Arial Rounded MT Bold"/>
            </a:endParaRPr>
          </a:p>
        </p:txBody>
      </p:sp>
      <p:sp>
        <p:nvSpPr>
          <p:cNvPr id="6" name="Rounded Rectangular Callout 5"/>
          <p:cNvSpPr/>
          <p:nvPr/>
        </p:nvSpPr>
        <p:spPr>
          <a:xfrm>
            <a:off x="7380312" y="764704"/>
            <a:ext cx="1440160" cy="360040"/>
          </a:xfrm>
          <a:prstGeom prst="wedgeRoundRectCallout">
            <a:avLst>
              <a:gd name="adj1" fmla="val -44882"/>
              <a:gd name="adj2" fmla="val 320019"/>
              <a:gd name="adj3" fmla="val 16667"/>
            </a:avLst>
          </a:prstGeom>
          <a:solidFill>
            <a:srgbClr val="FFFF00">
              <a:alpha val="32000"/>
            </a:srgbClr>
          </a:solidFill>
          <a:effectLst>
            <a:outerShdw blurRad="40000" dist="23000" dir="5400000" rotWithShape="0">
              <a:srgbClr val="FFFF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FF0000"/>
                </a:solidFill>
                <a:latin typeface="Arial Rounded MT Bold"/>
                <a:cs typeface="Arial Rounded MT Bold"/>
              </a:rPr>
              <a:t>Nanotecnología</a:t>
            </a:r>
          </a:p>
          <a:p>
            <a:pPr algn="ctr"/>
            <a:r>
              <a:rPr lang="en-US" sz="900" dirty="0" smtClean="0">
                <a:solidFill>
                  <a:srgbClr val="FF0000"/>
                </a:solidFill>
                <a:latin typeface="Arial Rounded MT Bold"/>
                <a:cs typeface="Arial Rounded MT Bold"/>
              </a:rPr>
              <a:t>Energías Renovables</a:t>
            </a:r>
            <a:endParaRPr lang="en-US" sz="900" dirty="0">
              <a:solidFill>
                <a:srgbClr val="FF0000"/>
              </a:solidFill>
              <a:latin typeface="Arial Rounded MT Bold"/>
              <a:cs typeface="Arial Rounded MT Bold"/>
            </a:endParaRPr>
          </a:p>
        </p:txBody>
      </p:sp>
    </p:spTree>
    <p:extLst>
      <p:ext uri="{BB962C8B-B14F-4D97-AF65-F5344CB8AC3E}">
        <p14:creationId xmlns="" xmlns:p14="http://schemas.microsoft.com/office/powerpoint/2010/main" val="144975185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7"/>
          <p:cNvSpPr>
            <a:spLocks noChangeArrowheads="1"/>
          </p:cNvSpPr>
          <p:nvPr/>
        </p:nvSpPr>
        <p:spPr bwMode="auto">
          <a:xfrm>
            <a:off x="177373" y="1469396"/>
            <a:ext cx="8167813" cy="338554"/>
          </a:xfrm>
          <a:prstGeom prst="rect">
            <a:avLst/>
          </a:prstGeom>
          <a:noFill/>
          <a:ln w="9525" algn="ctr">
            <a:noFill/>
            <a:miter lim="800000"/>
            <a:headEnd/>
            <a:tailEnd/>
          </a:ln>
        </p:spPr>
        <p:txBody>
          <a:bodyPr wrap="none" anchor="ctr">
            <a:spAutoFit/>
          </a:bodyPr>
          <a:lstStyle/>
          <a:p>
            <a:pPr algn="ctr"/>
            <a:r>
              <a:rPr lang="es-ES_tradnl" sz="1600" b="1" u="none" dirty="0">
                <a:solidFill>
                  <a:schemeClr val="tx2">
                    <a:lumMod val="75000"/>
                  </a:schemeClr>
                </a:solidFill>
              </a:rPr>
              <a:t>Acuerdos en proceso de atención por el Centro de Investigación en Materiales Avanzados, S.C.</a:t>
            </a:r>
            <a:endParaRPr lang="es-MX" sz="2000" b="1" u="none" dirty="0">
              <a:solidFill>
                <a:schemeClr val="tx2">
                  <a:lumMod val="75000"/>
                </a:schemeClr>
              </a:solidFill>
            </a:endParaRPr>
          </a:p>
        </p:txBody>
      </p:sp>
      <p:sp>
        <p:nvSpPr>
          <p:cNvPr id="11268" name="Rectangle 62"/>
          <p:cNvSpPr>
            <a:spLocks noChangeArrowheads="1"/>
          </p:cNvSpPr>
          <p:nvPr/>
        </p:nvSpPr>
        <p:spPr bwMode="auto">
          <a:xfrm>
            <a:off x="1187624" y="744959"/>
            <a:ext cx="7414081" cy="307777"/>
          </a:xfrm>
          <a:prstGeom prst="rect">
            <a:avLst/>
          </a:prstGeom>
          <a:noFill/>
          <a:ln w="9525" algn="ctr">
            <a:noFill/>
            <a:miter lim="800000"/>
            <a:headEnd/>
            <a:tailEnd/>
          </a:ln>
        </p:spPr>
        <p:txBody>
          <a:bodyPr wrap="none" anchor="ctr">
            <a:spAutoFit/>
          </a:bodyPr>
          <a:lstStyle/>
          <a:p>
            <a:pPr algn="r"/>
            <a:r>
              <a:rPr lang="es-ES_tradnl" sz="14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Rounded MT Bold"/>
                <a:cs typeface="Arial Rounded MT Bold"/>
              </a:rPr>
              <a:t>4.1 CUMPLIMIENTO DE ACUERDOS ADOPTADOS POR EL ÓRGANO DE GOBIERNO</a:t>
            </a:r>
            <a:endParaRPr lang="es-MX" sz="14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Rounded MT Bold"/>
              <a:cs typeface="Arial Rounded MT Bold"/>
            </a:endParaRPr>
          </a:p>
        </p:txBody>
      </p:sp>
      <p:graphicFrame>
        <p:nvGraphicFramePr>
          <p:cNvPr id="21" name="20 Tabla"/>
          <p:cNvGraphicFramePr>
            <a:graphicFrameLocks noGrp="1"/>
          </p:cNvGraphicFramePr>
          <p:nvPr>
            <p:extLst>
              <p:ext uri="{D42A27DB-BD31-4B8C-83A1-F6EECF244321}">
                <p14:modId xmlns="" xmlns:p14="http://schemas.microsoft.com/office/powerpoint/2010/main" val="3045544462"/>
              </p:ext>
            </p:extLst>
          </p:nvPr>
        </p:nvGraphicFramePr>
        <p:xfrm>
          <a:off x="179512" y="1988840"/>
          <a:ext cx="8584611" cy="4242726"/>
        </p:xfrm>
        <a:graphic>
          <a:graphicData uri="http://schemas.openxmlformats.org/drawingml/2006/table">
            <a:tbl>
              <a:tblPr/>
              <a:tblGrid>
                <a:gridCol w="1160060"/>
                <a:gridCol w="2954150"/>
                <a:gridCol w="3580399"/>
                <a:gridCol w="890002"/>
              </a:tblGrid>
              <a:tr h="345084">
                <a:tc>
                  <a:txBody>
                    <a:bodyPr/>
                    <a:lstStyle/>
                    <a:p>
                      <a:pPr>
                        <a:spcAft>
                          <a:spcPts val="0"/>
                        </a:spcAft>
                      </a:pPr>
                      <a:r>
                        <a:rPr lang="es-ES_tradnl" sz="1200" b="1" dirty="0">
                          <a:solidFill>
                            <a:schemeClr val="bg1"/>
                          </a:solidFill>
                          <a:latin typeface="+mn-lt"/>
                          <a:ea typeface="Times New Roman"/>
                          <a:cs typeface="Times New Roman"/>
                        </a:rPr>
                        <a:t>No. Acuerdo</a:t>
                      </a:r>
                      <a:endParaRPr lang="es-MX" sz="1200" b="1" dirty="0">
                        <a:solidFill>
                          <a:schemeClr val="bg1"/>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tc>
                  <a:txBody>
                    <a:bodyPr/>
                    <a:lstStyle/>
                    <a:p>
                      <a:pPr algn="ctr">
                        <a:spcAft>
                          <a:spcPts val="0"/>
                        </a:spcAft>
                      </a:pPr>
                      <a:r>
                        <a:rPr lang="es-ES_tradnl" sz="1200" b="1" dirty="0">
                          <a:solidFill>
                            <a:schemeClr val="bg1"/>
                          </a:solidFill>
                          <a:latin typeface="+mn-lt"/>
                          <a:ea typeface="Times New Roman"/>
                          <a:cs typeface="Times New Roman"/>
                        </a:rPr>
                        <a:t>Descripción</a:t>
                      </a:r>
                      <a:endParaRPr lang="es-MX" sz="1200" b="1" dirty="0">
                        <a:solidFill>
                          <a:schemeClr val="bg1"/>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tc>
                  <a:txBody>
                    <a:bodyPr/>
                    <a:lstStyle/>
                    <a:p>
                      <a:pPr algn="ctr">
                        <a:spcAft>
                          <a:spcPts val="0"/>
                        </a:spcAft>
                      </a:pPr>
                      <a:r>
                        <a:rPr lang="es-ES_tradnl" sz="1200" b="1" dirty="0">
                          <a:solidFill>
                            <a:schemeClr val="bg1"/>
                          </a:solidFill>
                          <a:latin typeface="+mn-lt"/>
                          <a:ea typeface="Times New Roman"/>
                          <a:cs typeface="Times New Roman"/>
                        </a:rPr>
                        <a:t>Seguimiento</a:t>
                      </a:r>
                      <a:endParaRPr lang="es-MX" sz="1200" b="1" dirty="0">
                        <a:solidFill>
                          <a:schemeClr val="bg1"/>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tc>
                  <a:txBody>
                    <a:bodyPr/>
                    <a:lstStyle/>
                    <a:p>
                      <a:pPr algn="ctr">
                        <a:spcAft>
                          <a:spcPts val="0"/>
                        </a:spcAft>
                      </a:pPr>
                      <a:r>
                        <a:rPr lang="es-ES_tradnl" sz="1200" b="1" dirty="0">
                          <a:solidFill>
                            <a:schemeClr val="bg1"/>
                          </a:solidFill>
                          <a:latin typeface="+mn-lt"/>
                          <a:ea typeface="Times New Roman"/>
                          <a:cs typeface="Times New Roman"/>
                        </a:rPr>
                        <a:t>Situación</a:t>
                      </a:r>
                      <a:endParaRPr lang="es-MX" sz="1200" b="1" dirty="0">
                        <a:solidFill>
                          <a:schemeClr val="bg1"/>
                        </a:solidFill>
                        <a:latin typeface="+mn-lt"/>
                        <a:ea typeface="Times New Roman"/>
                        <a:cs typeface="Times New Roman"/>
                      </a:endParaRPr>
                    </a:p>
                  </a:txBody>
                  <a:tcPr marL="45389" marR="45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tr>
              <a:tr h="1550682">
                <a:tc>
                  <a:txBody>
                    <a:bodyPr/>
                    <a:lstStyle/>
                    <a:p>
                      <a:r>
                        <a:rPr lang="es-ES_tradnl" sz="1100" b="1" kern="1200" dirty="0">
                          <a:solidFill>
                            <a:schemeClr val="tx2">
                              <a:lumMod val="50000"/>
                            </a:schemeClr>
                          </a:solidFill>
                          <a:latin typeface="Arial"/>
                          <a:ea typeface="Times New Roman"/>
                          <a:cs typeface="Times New Roman"/>
                        </a:rPr>
                        <a:t>CA-O-I-11-15S</a:t>
                      </a:r>
                      <a:endParaRPr lang="es-MX" sz="1100" b="1"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alpha val="37000"/>
                      </a:schemeClr>
                    </a:solidFill>
                  </a:tcPr>
                </a:tc>
                <a:tc>
                  <a:txBody>
                    <a:bodyPr/>
                    <a:lstStyle/>
                    <a:p>
                      <a:r>
                        <a:rPr lang="es-ES_tradnl" sz="1100" kern="1200" dirty="0">
                          <a:solidFill>
                            <a:schemeClr val="tx2">
                              <a:lumMod val="50000"/>
                            </a:schemeClr>
                          </a:solidFill>
                          <a:latin typeface="Arial"/>
                          <a:ea typeface="Times New Roman"/>
                          <a:cs typeface="Times New Roman"/>
                        </a:rPr>
                        <a:t>Con fundamento en el artículo 33 fracción XII del Instrumento Jurídico de Creación del Centro de Investigación en Materiales Avanzados, S.C. (CIMAV), este  Consejo de Administración </a:t>
                      </a:r>
                      <a:r>
                        <a:rPr lang="es-ES_tradnl" sz="1100" kern="1200" dirty="0">
                          <a:solidFill>
                            <a:srgbClr val="FF0000"/>
                          </a:solidFill>
                          <a:latin typeface="Arial"/>
                          <a:ea typeface="Times New Roman"/>
                          <a:cs typeface="Times New Roman"/>
                        </a:rPr>
                        <a:t>aprueba iniciar </a:t>
                      </a:r>
                      <a:r>
                        <a:rPr lang="es-ES_tradnl" sz="1100" kern="1200" dirty="0">
                          <a:solidFill>
                            <a:schemeClr val="tx2">
                              <a:lumMod val="50000"/>
                            </a:schemeClr>
                          </a:solidFill>
                          <a:latin typeface="Arial"/>
                          <a:ea typeface="Times New Roman"/>
                          <a:cs typeface="Times New Roman"/>
                        </a:rPr>
                        <a:t>las </a:t>
                      </a:r>
                      <a:r>
                        <a:rPr lang="es-ES_tradnl" sz="1100" kern="1200" dirty="0">
                          <a:solidFill>
                            <a:srgbClr val="FF0000"/>
                          </a:solidFill>
                          <a:latin typeface="Arial"/>
                          <a:ea typeface="Times New Roman"/>
                          <a:cs typeface="Times New Roman"/>
                        </a:rPr>
                        <a:t>gestiones para modificar los Anexos</a:t>
                      </a:r>
                      <a:r>
                        <a:rPr lang="es-ES_tradnl" sz="1100" kern="1200" dirty="0">
                          <a:solidFill>
                            <a:schemeClr val="tx2">
                              <a:lumMod val="50000"/>
                            </a:schemeClr>
                          </a:solidFill>
                          <a:latin typeface="Arial"/>
                          <a:ea typeface="Times New Roman"/>
                          <a:cs typeface="Times New Roman"/>
                        </a:rPr>
                        <a:t> I Programa Estratégico de Mediano Plazo 2010-2014 y II Programa Anual de Trabajo para 2011 del CAR.</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alpha val="37000"/>
                      </a:schemeClr>
                    </a:solidFill>
                  </a:tcPr>
                </a:tc>
                <a:tc>
                  <a:txBody>
                    <a:bodyPr/>
                    <a:lstStyle/>
                    <a:p>
                      <a:pPr>
                        <a:spcAft>
                          <a:spcPts val="0"/>
                        </a:spcAft>
                      </a:pPr>
                      <a:r>
                        <a:rPr lang="es-ES_tradnl" sz="1100" kern="1200" dirty="0">
                          <a:solidFill>
                            <a:schemeClr val="tx2">
                              <a:lumMod val="50000"/>
                            </a:schemeClr>
                          </a:solidFill>
                          <a:latin typeface="Arial"/>
                          <a:ea typeface="Times New Roman"/>
                          <a:cs typeface="Times New Roman"/>
                        </a:rPr>
                        <a:t>Se encuentra en proceso el replanteamiento de las modificaciones al Programa Estratégico de Mediano Plazo 2010-2014, </a:t>
                      </a:r>
                      <a:r>
                        <a:rPr lang="es-ES_tradnl" sz="1100" kern="1200" dirty="0" smtClean="0">
                          <a:solidFill>
                            <a:schemeClr val="tx2">
                              <a:lumMod val="50000"/>
                            </a:schemeClr>
                          </a:solidFill>
                          <a:latin typeface="Arial"/>
                          <a:ea typeface="Times New Roman"/>
                          <a:cs typeface="Times New Roman"/>
                        </a:rPr>
                        <a:t>las </a:t>
                      </a:r>
                      <a:r>
                        <a:rPr lang="es-ES_tradnl" sz="1100" kern="1200" dirty="0">
                          <a:solidFill>
                            <a:schemeClr val="tx2">
                              <a:lumMod val="50000"/>
                            </a:schemeClr>
                          </a:solidFill>
                          <a:latin typeface="Arial"/>
                          <a:ea typeface="Times New Roman"/>
                          <a:cs typeface="Times New Roman"/>
                        </a:rPr>
                        <a:t>cuales son vistas favorablemente por la SHCP.</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alpha val="37000"/>
                      </a:schemeClr>
                    </a:solidFill>
                  </a:tcPr>
                </a:tc>
                <a:tc>
                  <a:txBody>
                    <a:bodyPr/>
                    <a:lstStyle/>
                    <a:p>
                      <a:pPr>
                        <a:spcAft>
                          <a:spcPts val="0"/>
                        </a:spcAft>
                      </a:pPr>
                      <a:r>
                        <a:rPr lang="es-ES_tradnl" sz="1100" kern="1200" dirty="0">
                          <a:solidFill>
                            <a:schemeClr val="tx2">
                              <a:lumMod val="50000"/>
                            </a:schemeClr>
                          </a:solidFill>
                          <a:latin typeface="Arial"/>
                          <a:ea typeface="Times New Roman"/>
                          <a:cs typeface="Times New Roman"/>
                        </a:rPr>
                        <a:t>Proceso</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alpha val="37000"/>
                      </a:schemeClr>
                    </a:solidFill>
                  </a:tcPr>
                </a:tc>
              </a:tr>
              <a:tr h="1744517">
                <a:tc>
                  <a:txBody>
                    <a:bodyPr/>
                    <a:lstStyle/>
                    <a:p>
                      <a:pPr>
                        <a:spcAft>
                          <a:spcPts val="0"/>
                        </a:spcAft>
                      </a:pPr>
                      <a:r>
                        <a:rPr lang="es-ES_tradnl" sz="1100" b="1" kern="1200" dirty="0">
                          <a:solidFill>
                            <a:schemeClr val="tx2">
                              <a:lumMod val="50000"/>
                            </a:schemeClr>
                          </a:solidFill>
                          <a:latin typeface="Arial"/>
                          <a:ea typeface="Times New Roman"/>
                          <a:cs typeface="Times New Roman"/>
                        </a:rPr>
                        <a:t>CA-O-II-11-14S</a:t>
                      </a:r>
                      <a:endParaRPr lang="es-MX" sz="1100" b="1"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alpha val="37000"/>
                      </a:schemeClr>
                    </a:solidFill>
                  </a:tcPr>
                </a:tc>
                <a:tc>
                  <a:txBody>
                    <a:bodyPr/>
                    <a:lstStyle/>
                    <a:p>
                      <a:pPr algn="l">
                        <a:spcAft>
                          <a:spcPts val="0"/>
                        </a:spcAft>
                      </a:pPr>
                      <a:r>
                        <a:rPr lang="es-ES" sz="1100" kern="1200" dirty="0">
                          <a:solidFill>
                            <a:schemeClr val="tx2">
                              <a:lumMod val="50000"/>
                            </a:schemeClr>
                          </a:solidFill>
                          <a:latin typeface="Arial"/>
                          <a:ea typeface="Times New Roman"/>
                          <a:cs typeface="Times New Roman"/>
                        </a:rPr>
                        <a:t>Con fundamento en lo dispuesto en los  artículos 55 y 56 fracciones IV, XI y XIV, de la Ley de Ciencia y Tecnología así como 31 fracción II y XIII del Instrumento Jurídico de Creación del Centro de Investigación en Materiales Avanzados, S.C., el Consejo de Administración por unanimidad, instruye al Titular del Centro para que en la próxima sesión del Órgano de Gobierno, </a:t>
                      </a:r>
                      <a:r>
                        <a:rPr lang="es-ES" sz="1100" kern="1200" dirty="0">
                          <a:solidFill>
                            <a:srgbClr val="FF0000"/>
                          </a:solidFill>
                          <a:latin typeface="Arial"/>
                          <a:ea typeface="Times New Roman"/>
                          <a:cs typeface="Times New Roman"/>
                        </a:rPr>
                        <a:t>presente para su aprobación un planteamiento que permita  apoyar al personal de Mando en sus percepciones económicas, </a:t>
                      </a:r>
                      <a:r>
                        <a:rPr lang="es-ES" sz="1100" kern="1200" dirty="0">
                          <a:solidFill>
                            <a:schemeClr val="tx2">
                              <a:lumMod val="50000"/>
                            </a:schemeClr>
                          </a:solidFill>
                          <a:latin typeface="Arial"/>
                          <a:ea typeface="Times New Roman"/>
                          <a:cs typeface="Times New Roman"/>
                        </a:rPr>
                        <a:t>considerando el nivel de responsabilidad de cada uno de ellos.</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alpha val="37000"/>
                      </a:schemeClr>
                    </a:solidFill>
                  </a:tcPr>
                </a:tc>
                <a:tc>
                  <a:txBody>
                    <a:bodyPr/>
                    <a:lstStyle/>
                    <a:p>
                      <a:pPr>
                        <a:spcAft>
                          <a:spcPts val="0"/>
                        </a:spcAft>
                      </a:pPr>
                      <a:r>
                        <a:rPr lang="es-ES_tradnl" sz="1100" kern="1200" dirty="0">
                          <a:solidFill>
                            <a:schemeClr val="tx2">
                              <a:lumMod val="50000"/>
                            </a:schemeClr>
                          </a:solidFill>
                          <a:latin typeface="Arial"/>
                          <a:ea typeface="Times New Roman"/>
                          <a:cs typeface="Times New Roman"/>
                        </a:rPr>
                        <a:t>Se presentan para su aprobación en el punto 14 del Orden del día de la presente sesión, los Lineamientos para la Participación del Personal de Estructura en los Recursos Propios del Centro de Investigación en Materiales Avanzados, S.C. (CIMAV)</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alpha val="37000"/>
                      </a:schemeClr>
                    </a:solidFill>
                  </a:tcPr>
                </a:tc>
                <a:tc>
                  <a:txBody>
                    <a:bodyPr/>
                    <a:lstStyle/>
                    <a:p>
                      <a:pPr>
                        <a:spcAft>
                          <a:spcPts val="0"/>
                        </a:spcAft>
                      </a:pPr>
                      <a:r>
                        <a:rPr lang="es-ES_tradnl" sz="1100" kern="1200" dirty="0">
                          <a:solidFill>
                            <a:schemeClr val="tx2">
                              <a:lumMod val="50000"/>
                            </a:schemeClr>
                          </a:solidFill>
                          <a:latin typeface="Arial"/>
                          <a:ea typeface="Times New Roman"/>
                          <a:cs typeface="Times New Roman"/>
                        </a:rPr>
                        <a:t>Proceso</a:t>
                      </a:r>
                      <a:endParaRPr lang="es-MX" sz="1100" kern="1200" dirty="0">
                        <a:solidFill>
                          <a:schemeClr val="tx2">
                            <a:lumMod val="50000"/>
                          </a:schemeClr>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alpha val="37000"/>
                      </a:schemeClr>
                    </a:solidFill>
                  </a:tcPr>
                </a:tc>
              </a:tr>
            </a:tbl>
          </a:graphicData>
        </a:graphic>
      </p:graphicFrame>
      <p:sp>
        <p:nvSpPr>
          <p:cNvPr id="5" name="Rectangle 27"/>
          <p:cNvSpPr>
            <a:spLocks noChangeArrowheads="1"/>
          </p:cNvSpPr>
          <p:nvPr/>
        </p:nvSpPr>
        <p:spPr bwMode="auto">
          <a:xfrm>
            <a:off x="646052" y="1124744"/>
            <a:ext cx="7234736" cy="338554"/>
          </a:xfrm>
          <a:prstGeom prst="rect">
            <a:avLst/>
          </a:prstGeom>
          <a:noFill/>
          <a:ln w="9525" algn="ctr">
            <a:noFill/>
            <a:miter lim="800000"/>
            <a:headEnd/>
            <a:tailEnd/>
          </a:ln>
        </p:spPr>
        <p:txBody>
          <a:bodyPr wrap="none" anchor="ctr">
            <a:spAutoFit/>
          </a:bodyPr>
          <a:lstStyle/>
          <a:p>
            <a:pPr algn="ctr"/>
            <a:r>
              <a:rPr lang="es-ES_tradnl" sz="1600" b="1" u="none" dirty="0">
                <a:solidFill>
                  <a:schemeClr val="tx2">
                    <a:lumMod val="75000"/>
                  </a:schemeClr>
                </a:solidFill>
              </a:rPr>
              <a:t>Acuerdos en proceso de atención por el </a:t>
            </a:r>
            <a:r>
              <a:rPr lang="es-ES_tradnl" sz="1600" b="1" u="none" dirty="0" smtClean="0">
                <a:solidFill>
                  <a:schemeClr val="tx2">
                    <a:lumMod val="75000"/>
                  </a:schemeClr>
                </a:solidFill>
              </a:rPr>
              <a:t>Consejo Nacional de Ciencia y Tecnología</a:t>
            </a:r>
            <a:endParaRPr lang="es-MX" sz="2000" b="1" u="none" dirty="0">
              <a:solidFill>
                <a:schemeClr val="tx2">
                  <a:lumMod val="75000"/>
                </a:schemeClr>
              </a:solidFill>
            </a:endParaRPr>
          </a:p>
        </p:txBody>
      </p:sp>
    </p:spTree>
    <p:extLst>
      <p:ext uri="{BB962C8B-B14F-4D97-AF65-F5344CB8AC3E}">
        <p14:creationId xmlns="" xmlns:p14="http://schemas.microsoft.com/office/powerpoint/2010/main" val="22508655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251520" y="1196752"/>
            <a:ext cx="576064" cy="648072"/>
          </a:xfrm>
          <a:prstGeom prst="ellipse">
            <a:avLst/>
          </a:prstGeom>
          <a:noFill/>
          <a:ln>
            <a:solidFill>
              <a:srgbClr val="000090">
                <a:alpha val="9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95536" y="1268760"/>
            <a:ext cx="367559" cy="461665"/>
          </a:xfrm>
          <a:prstGeom prst="rect">
            <a:avLst/>
          </a:prstGeom>
          <a:noFill/>
        </p:spPr>
        <p:txBody>
          <a:bodyPr wrap="none" rtlCol="0">
            <a:spAutoFit/>
          </a:bodyPr>
          <a:lstStyle/>
          <a:p>
            <a:r>
              <a:rPr lang="en-US" sz="2400" dirty="0" smtClean="0">
                <a:solidFill>
                  <a:srgbClr val="FF0000"/>
                </a:solidFill>
                <a:latin typeface="Arial Rounded MT Bold"/>
                <a:cs typeface="Arial Rounded MT Bold"/>
              </a:rPr>
              <a:t>3</a:t>
            </a:r>
            <a:endParaRPr lang="en-US" sz="2400" dirty="0">
              <a:solidFill>
                <a:srgbClr val="FF0000"/>
              </a:solidFill>
              <a:latin typeface="Arial Rounded MT Bold"/>
              <a:cs typeface="Arial Rounded MT Bold"/>
            </a:endParaRPr>
          </a:p>
        </p:txBody>
      </p:sp>
      <p:pic>
        <p:nvPicPr>
          <p:cNvPr id="16" name="Picture 2" descr="C:\DOCUME~1\EDMUND~1.CIM\CONFIG~1\Temp\Rar$DR22.35609\Nano.jpg"/>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5301629" y="3573016"/>
            <a:ext cx="2798763" cy="3384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5" descr="NanoTech.jpg">
            <a:hlinkClick r:id="rId3"/>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04105" y="5564460"/>
            <a:ext cx="3979863" cy="888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17"/>
          <p:cNvSpPr txBox="1"/>
          <p:nvPr/>
        </p:nvSpPr>
        <p:spPr>
          <a:xfrm>
            <a:off x="323528" y="4316903"/>
            <a:ext cx="4156406" cy="1169551"/>
          </a:xfrm>
          <a:prstGeom prst="rect">
            <a:avLst/>
          </a:prstGeom>
          <a:noFill/>
        </p:spPr>
        <p:txBody>
          <a:bodyPr wrap="none" rtlCol="0">
            <a:spAutoFit/>
          </a:bodyPr>
          <a:lstStyle/>
          <a:p>
            <a:r>
              <a:rPr lang="en-US" sz="2000" dirty="0">
                <a:solidFill>
                  <a:srgbClr val="FF0000"/>
                </a:solidFill>
                <a:latin typeface="Arial Rounded MT Bold"/>
                <a:cs typeface="Arial Rounded MT Bold"/>
              </a:rPr>
              <a:t>2008</a:t>
            </a:r>
          </a:p>
          <a:p>
            <a:endParaRPr lang="en-US" dirty="0"/>
          </a:p>
          <a:p>
            <a:r>
              <a:rPr lang="en-US" sz="1600" dirty="0" err="1">
                <a:solidFill>
                  <a:srgbClr val="000090"/>
                </a:solidFill>
                <a:latin typeface="Arial Rounded MT Bold"/>
                <a:cs typeface="Arial Rounded MT Bold"/>
              </a:rPr>
              <a:t>Creación</a:t>
            </a:r>
            <a:r>
              <a:rPr lang="en-US" sz="1600" dirty="0">
                <a:solidFill>
                  <a:srgbClr val="000090"/>
                </a:solidFill>
                <a:latin typeface="Arial Rounded MT Bold"/>
                <a:cs typeface="Arial Rounded MT Bold"/>
              </a:rPr>
              <a:t> del</a:t>
            </a:r>
          </a:p>
          <a:p>
            <a:r>
              <a:rPr lang="en-US" sz="1600" dirty="0" err="1">
                <a:solidFill>
                  <a:srgbClr val="000090"/>
                </a:solidFill>
                <a:latin typeface="Arial Rounded MT Bold"/>
                <a:cs typeface="Arial Rounded MT Bold"/>
              </a:rPr>
              <a:t>Laboratorio</a:t>
            </a:r>
            <a:r>
              <a:rPr lang="en-US" sz="1600" dirty="0">
                <a:solidFill>
                  <a:srgbClr val="000090"/>
                </a:solidFill>
                <a:latin typeface="Arial Rounded MT Bold"/>
                <a:cs typeface="Arial Rounded MT Bold"/>
              </a:rPr>
              <a:t> </a:t>
            </a:r>
            <a:r>
              <a:rPr lang="en-US" sz="1600" dirty="0" err="1">
                <a:solidFill>
                  <a:srgbClr val="000090"/>
                </a:solidFill>
                <a:latin typeface="Arial Rounded MT Bold"/>
                <a:cs typeface="Arial Rounded MT Bold"/>
              </a:rPr>
              <a:t>Nacional</a:t>
            </a:r>
            <a:r>
              <a:rPr lang="en-US" sz="1600" dirty="0">
                <a:solidFill>
                  <a:srgbClr val="000090"/>
                </a:solidFill>
                <a:latin typeface="Arial Rounded MT Bold"/>
                <a:cs typeface="Arial Rounded MT Bold"/>
              </a:rPr>
              <a:t> </a:t>
            </a:r>
            <a:r>
              <a:rPr lang="en-US" sz="1600" dirty="0" err="1">
                <a:solidFill>
                  <a:srgbClr val="000090"/>
                </a:solidFill>
                <a:latin typeface="Arial Rounded MT Bold"/>
                <a:cs typeface="Arial Rounded MT Bold"/>
              </a:rPr>
              <a:t>deNanotecnología</a:t>
            </a:r>
            <a:endParaRPr lang="en-US" sz="1600" dirty="0">
              <a:solidFill>
                <a:srgbClr val="000090"/>
              </a:solidFill>
              <a:latin typeface="Arial Rounded MT Bold"/>
              <a:cs typeface="Arial Rounded MT Bold"/>
            </a:endParaRPr>
          </a:p>
        </p:txBody>
      </p:sp>
      <p:sp>
        <p:nvSpPr>
          <p:cNvPr id="19" name="Oval 18"/>
          <p:cNvSpPr/>
          <p:nvPr/>
        </p:nvSpPr>
        <p:spPr>
          <a:xfrm>
            <a:off x="251520" y="3645024"/>
            <a:ext cx="576064" cy="648072"/>
          </a:xfrm>
          <a:prstGeom prst="ellipse">
            <a:avLst/>
          </a:prstGeom>
          <a:noFill/>
          <a:ln>
            <a:solidFill>
              <a:srgbClr val="000090">
                <a:alpha val="9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88017" y="3759423"/>
            <a:ext cx="367559" cy="461665"/>
          </a:xfrm>
          <a:prstGeom prst="rect">
            <a:avLst/>
          </a:prstGeom>
          <a:noFill/>
        </p:spPr>
        <p:txBody>
          <a:bodyPr wrap="none" rtlCol="0">
            <a:spAutoFit/>
          </a:bodyPr>
          <a:lstStyle/>
          <a:p>
            <a:r>
              <a:rPr lang="en-US" sz="2400" dirty="0" smtClean="0">
                <a:solidFill>
                  <a:srgbClr val="FF0000"/>
                </a:solidFill>
                <a:latin typeface="Arial Rounded MT Bold"/>
                <a:cs typeface="Arial Rounded MT Bold"/>
              </a:rPr>
              <a:t>4</a:t>
            </a:r>
            <a:endParaRPr lang="en-US" sz="2400" dirty="0">
              <a:solidFill>
                <a:srgbClr val="FF0000"/>
              </a:solidFill>
              <a:latin typeface="Arial Rounded MT Bold"/>
              <a:cs typeface="Arial Rounded MT Bold"/>
            </a:endParaRPr>
          </a:p>
        </p:txBody>
      </p:sp>
      <p:cxnSp>
        <p:nvCxnSpPr>
          <p:cNvPr id="21" name="Straight Connector 20"/>
          <p:cNvCxnSpPr/>
          <p:nvPr/>
        </p:nvCxnSpPr>
        <p:spPr>
          <a:xfrm>
            <a:off x="395536" y="3573016"/>
            <a:ext cx="7416824"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442475" y="-27384"/>
            <a:ext cx="3672408" cy="400110"/>
          </a:xfrm>
          <a:prstGeom prst="rect">
            <a:avLst/>
          </a:prstGeom>
          <a:noFill/>
        </p:spPr>
        <p:txBody>
          <a:bodyPr wrap="square" rtlCol="0">
            <a:spAutoFit/>
          </a:bodyPr>
          <a:lstStyle/>
          <a:p>
            <a:r>
              <a:rPr lang="en-US" sz="2000" dirty="0" smtClean="0">
                <a:solidFill>
                  <a:srgbClr val="000000"/>
                </a:solidFill>
                <a:latin typeface="Arial Rounded MT Bold"/>
                <a:cs typeface="Arial Rounded MT Bold"/>
              </a:rPr>
              <a:t>Nanotecnología en el CIMAV</a:t>
            </a:r>
            <a:endParaRPr lang="en-US" sz="2000" dirty="0">
              <a:solidFill>
                <a:srgbClr val="000000"/>
              </a:solidFill>
              <a:latin typeface="Arial Rounded MT Bold"/>
              <a:cs typeface="Arial Rounded MT Bold"/>
            </a:endParaRPr>
          </a:p>
        </p:txBody>
      </p:sp>
      <p:pic>
        <p:nvPicPr>
          <p:cNvPr id="23" name="Picture 56" descr="Diapositiva"/>
          <p:cNvPicPr>
            <a:picLocks noChangeAspect="1" noChangeArrowheads="1"/>
          </p:cNvPicPr>
          <p:nvPr/>
        </p:nvPicPr>
        <p:blipFill>
          <a:blip r:embed="rId5" cstate="screen">
            <a:extLst>
              <a:ext uri="{28A0092B-C50C-407E-A947-70E740481C1C}">
                <a14:useLocalDpi xmlns="" xmlns:a14="http://schemas.microsoft.com/office/drawing/2010/main" val="0"/>
              </a:ext>
            </a:extLst>
          </a:blip>
          <a:srcRect/>
          <a:stretch>
            <a:fillRect/>
          </a:stretch>
        </p:blipFill>
        <p:spPr bwMode="auto">
          <a:xfrm>
            <a:off x="1423935" y="980728"/>
            <a:ext cx="3364089" cy="2292595"/>
          </a:xfrm>
          <a:prstGeom prst="rect">
            <a:avLst/>
          </a:prstGeom>
          <a:noFill/>
          <a:ln>
            <a:noFill/>
          </a:ln>
          <a:effectLst>
            <a:glow rad="101600">
              <a:schemeClr val="accent6">
                <a:alpha val="75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6" descr="Imagen1"/>
          <p:cNvPicPr>
            <a:picLocks noChangeAspect="1" noChangeArrowheads="1"/>
          </p:cNvPicPr>
          <p:nvPr/>
        </p:nvPicPr>
        <p:blipFill rotWithShape="1">
          <a:blip r:embed="rId6" cstate="screen">
            <a:extLst>
              <a:ext uri="{28A0092B-C50C-407E-A947-70E740481C1C}">
                <a14:useLocalDpi xmlns="" xmlns:a14="http://schemas.microsoft.com/office/drawing/2010/main" val="0"/>
              </a:ext>
            </a:extLst>
          </a:blip>
          <a:srcRect/>
          <a:stretch/>
        </p:blipFill>
        <p:spPr bwMode="auto">
          <a:xfrm>
            <a:off x="5433499" y="1124744"/>
            <a:ext cx="2666893" cy="1872208"/>
          </a:xfrm>
          <a:prstGeom prst="rect">
            <a:avLst/>
          </a:prstGeom>
          <a:ln>
            <a:noFill/>
          </a:ln>
          <a:effectLst>
            <a:glow rad="101600">
              <a:schemeClr val="bg2">
                <a:alpha val="75000"/>
              </a:schemeClr>
            </a:glow>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043608" y="3789040"/>
            <a:ext cx="3744416" cy="677108"/>
          </a:xfrm>
          <a:prstGeom prst="rect">
            <a:avLst/>
          </a:prstGeom>
          <a:noFill/>
        </p:spPr>
        <p:txBody>
          <a:bodyPr wrap="square" rtlCol="0">
            <a:spAutoFit/>
          </a:bodyPr>
          <a:lstStyle/>
          <a:p>
            <a:pPr algn="ctr"/>
            <a:r>
              <a:rPr lang="en-US" sz="2000" dirty="0" err="1" smtClean="0">
                <a:solidFill>
                  <a:srgbClr val="FF0000"/>
                </a:solidFill>
                <a:latin typeface="Arial Rounded MT Bold"/>
                <a:cs typeface="Arial Rounded MT Bold"/>
              </a:rPr>
              <a:t>Convocatoria</a:t>
            </a:r>
            <a:r>
              <a:rPr lang="en-US" sz="2000" dirty="0" smtClean="0">
                <a:solidFill>
                  <a:srgbClr val="FF0000"/>
                </a:solidFill>
                <a:latin typeface="Arial Rounded MT Bold"/>
                <a:cs typeface="Arial Rounded MT Bold"/>
              </a:rPr>
              <a:t> </a:t>
            </a:r>
            <a:r>
              <a:rPr lang="en-US" sz="2000" dirty="0" err="1" smtClean="0">
                <a:solidFill>
                  <a:srgbClr val="FF0000"/>
                </a:solidFill>
                <a:latin typeface="Arial Rounded MT Bold"/>
                <a:cs typeface="Arial Rounded MT Bold"/>
              </a:rPr>
              <a:t>CONACyT</a:t>
            </a:r>
            <a:r>
              <a:rPr lang="en-US" sz="2000" dirty="0">
                <a:solidFill>
                  <a:srgbClr val="FF0000"/>
                </a:solidFill>
                <a:latin typeface="Arial Rounded MT Bold"/>
                <a:cs typeface="Arial Rounded MT Bold"/>
              </a:rPr>
              <a:t> </a:t>
            </a:r>
            <a:r>
              <a:rPr lang="en-US" dirty="0" err="1" smtClean="0">
                <a:solidFill>
                  <a:srgbClr val="FF0000"/>
                </a:solidFill>
                <a:latin typeface="Arial Rounded MT Bold"/>
                <a:cs typeface="Arial Rounded MT Bold"/>
              </a:rPr>
              <a:t>Laboratiorios</a:t>
            </a:r>
            <a:r>
              <a:rPr lang="en-US" dirty="0" smtClean="0">
                <a:solidFill>
                  <a:srgbClr val="FF0000"/>
                </a:solidFill>
                <a:latin typeface="Arial Rounded MT Bold"/>
                <a:cs typeface="Arial Rounded MT Bold"/>
              </a:rPr>
              <a:t> </a:t>
            </a:r>
            <a:r>
              <a:rPr lang="en-US" dirty="0" err="1" smtClean="0">
                <a:solidFill>
                  <a:srgbClr val="FF0000"/>
                </a:solidFill>
                <a:latin typeface="Arial Rounded MT Bold"/>
                <a:cs typeface="Arial Rounded MT Bold"/>
              </a:rPr>
              <a:t>Nacionales</a:t>
            </a:r>
            <a:endParaRPr lang="en-US" dirty="0">
              <a:solidFill>
                <a:srgbClr val="FF0000"/>
              </a:solidFill>
              <a:latin typeface="Arial Rounded MT Bold"/>
              <a:cs typeface="Arial Rounded MT Bold"/>
            </a:endParaRPr>
          </a:p>
        </p:txBody>
      </p:sp>
      <p:sp>
        <p:nvSpPr>
          <p:cNvPr id="3" name="TextBox 2"/>
          <p:cNvSpPr txBox="1"/>
          <p:nvPr/>
        </p:nvSpPr>
        <p:spPr>
          <a:xfrm>
            <a:off x="1312713" y="260648"/>
            <a:ext cx="3691335" cy="646331"/>
          </a:xfrm>
          <a:prstGeom prst="rect">
            <a:avLst/>
          </a:prstGeom>
          <a:noFill/>
        </p:spPr>
        <p:txBody>
          <a:bodyPr wrap="none" rtlCol="0">
            <a:spAutoFit/>
          </a:bodyPr>
          <a:lstStyle/>
          <a:p>
            <a:pPr algn="ctr"/>
            <a:r>
              <a:rPr lang="en-US" dirty="0" err="1" smtClean="0">
                <a:solidFill>
                  <a:srgbClr val="FF0000"/>
                </a:solidFill>
                <a:latin typeface="Arial Rounded MT Bold"/>
                <a:cs typeface="Arial Rounded MT Bold"/>
              </a:rPr>
              <a:t>Diagnóstico</a:t>
            </a:r>
            <a:r>
              <a:rPr lang="en-US" dirty="0" smtClean="0">
                <a:solidFill>
                  <a:srgbClr val="FF0000"/>
                </a:solidFill>
                <a:latin typeface="Arial Rounded MT Bold"/>
                <a:cs typeface="Arial Rounded MT Bold"/>
              </a:rPr>
              <a:t> y </a:t>
            </a:r>
            <a:r>
              <a:rPr lang="en-US" dirty="0" err="1" smtClean="0">
                <a:solidFill>
                  <a:srgbClr val="FF0000"/>
                </a:solidFill>
                <a:latin typeface="Arial Rounded MT Bold"/>
                <a:cs typeface="Arial Rounded MT Bold"/>
              </a:rPr>
              <a:t>Prospectiva</a:t>
            </a:r>
            <a:r>
              <a:rPr lang="en-US" dirty="0" smtClean="0">
                <a:solidFill>
                  <a:srgbClr val="FF0000"/>
                </a:solidFill>
                <a:latin typeface="Arial Rounded MT Bold"/>
                <a:cs typeface="Arial Rounded MT Bold"/>
              </a:rPr>
              <a:t> de la</a:t>
            </a:r>
          </a:p>
          <a:p>
            <a:pPr algn="ctr"/>
            <a:r>
              <a:rPr lang="en-US" dirty="0" smtClean="0">
                <a:solidFill>
                  <a:srgbClr val="FF0000"/>
                </a:solidFill>
                <a:latin typeface="Arial Rounded MT Bold"/>
                <a:cs typeface="Arial Rounded MT Bold"/>
              </a:rPr>
              <a:t> Nanotecnología en México</a:t>
            </a:r>
            <a:endParaRPr lang="en-US" dirty="0">
              <a:solidFill>
                <a:srgbClr val="FF0000"/>
              </a:solidFill>
              <a:latin typeface="Arial Rounded MT Bold"/>
              <a:cs typeface="Arial Rounded MT Bold"/>
            </a:endParaRPr>
          </a:p>
        </p:txBody>
      </p:sp>
    </p:spTree>
    <p:extLst>
      <p:ext uri="{BB962C8B-B14F-4D97-AF65-F5344CB8AC3E}">
        <p14:creationId xmlns="" xmlns:p14="http://schemas.microsoft.com/office/powerpoint/2010/main" val="45965003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ster.JPG"/>
          <p:cNvPicPr>
            <a:picLocks noChangeAspect="1"/>
          </p:cNvPicPr>
          <p:nvPr/>
        </p:nvPicPr>
        <p:blipFill>
          <a:blip r:embed="rId2" cstate="screen"/>
          <a:stretch>
            <a:fillRect/>
          </a:stretch>
        </p:blipFill>
        <p:spPr>
          <a:xfrm rot="497375">
            <a:off x="7365639" y="4535990"/>
            <a:ext cx="1667257" cy="2168524"/>
          </a:xfrm>
          <a:prstGeom prst="rect">
            <a:avLst/>
          </a:prstGeom>
        </p:spPr>
      </p:pic>
      <p:pic>
        <p:nvPicPr>
          <p:cNvPr id="3" name="Picture 2"/>
          <p:cNvPicPr>
            <a:picLocks noChangeAspect="1" noChangeArrowheads="1"/>
          </p:cNvPicPr>
          <p:nvPr/>
        </p:nvPicPr>
        <p:blipFill rotWithShape="1">
          <a:blip r:embed="rId3" cstate="screen">
            <a:extLst>
              <a:ext uri="{28A0092B-C50C-407E-A947-70E740481C1C}">
                <a14:useLocalDpi xmlns="" xmlns:a14="http://schemas.microsoft.com/office/drawing/2010/main" val="0"/>
              </a:ext>
            </a:extLst>
          </a:blip>
          <a:srcRect/>
          <a:stretch/>
        </p:blipFill>
        <p:spPr bwMode="auto">
          <a:xfrm>
            <a:off x="4934127" y="4431382"/>
            <a:ext cx="2014138" cy="108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270148" y="4005064"/>
            <a:ext cx="62103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s-MX" sz="1600" b="1" dirty="0">
                <a:solidFill>
                  <a:srgbClr val="FF0000"/>
                </a:solidFill>
                <a:latin typeface="Arial Rounded MT Bold" charset="0"/>
                <a:cs typeface="Arial Black" charset="0"/>
              </a:rPr>
              <a:t>Punto Nacional de Contacto Sectorial </a:t>
            </a:r>
          </a:p>
          <a:p>
            <a:pPr algn="ctr"/>
            <a:r>
              <a:rPr lang="es-MX" sz="1600" b="1" dirty="0">
                <a:solidFill>
                  <a:srgbClr val="FF0000"/>
                </a:solidFill>
                <a:latin typeface="Arial Rounded MT Bold" charset="0"/>
                <a:cs typeface="Arial Black" charset="0"/>
              </a:rPr>
              <a:t>en Nanotecnología y Nuevos Materiales</a:t>
            </a:r>
          </a:p>
        </p:txBody>
      </p:sp>
      <p:pic>
        <p:nvPicPr>
          <p:cNvPr id="5" name="Picture 2"/>
          <p:cNvPicPr>
            <a:picLocks noChangeAspect="1" noChangeArrowheads="1"/>
          </p:cNvPicPr>
          <p:nvPr/>
        </p:nvPicPr>
        <p:blipFill rotWithShape="1">
          <a:blip r:embed="rId4" cstate="screen">
            <a:extLst>
              <a:ext uri="{28A0092B-C50C-407E-A947-70E740481C1C}">
                <a14:useLocalDpi xmlns="" xmlns:a14="http://schemas.microsoft.com/office/drawing/2010/main" val="0"/>
              </a:ext>
            </a:extLst>
          </a:blip>
          <a:srcRect/>
          <a:stretch/>
        </p:blipFill>
        <p:spPr bwMode="auto">
          <a:xfrm>
            <a:off x="6948264" y="4437112"/>
            <a:ext cx="1002603" cy="108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p:nvPr/>
        </p:nvSpPr>
        <p:spPr>
          <a:xfrm>
            <a:off x="251520" y="4221088"/>
            <a:ext cx="576064" cy="648072"/>
          </a:xfrm>
          <a:prstGeom prst="ellipse">
            <a:avLst/>
          </a:prstGeom>
          <a:noFill/>
          <a:ln>
            <a:solidFill>
              <a:srgbClr val="000090">
                <a:alpha val="9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23528" y="4263479"/>
            <a:ext cx="367559" cy="461665"/>
          </a:xfrm>
          <a:prstGeom prst="rect">
            <a:avLst/>
          </a:prstGeom>
          <a:noFill/>
        </p:spPr>
        <p:txBody>
          <a:bodyPr wrap="none" rtlCol="0">
            <a:spAutoFit/>
          </a:bodyPr>
          <a:lstStyle/>
          <a:p>
            <a:r>
              <a:rPr lang="en-US" sz="2400" dirty="0">
                <a:solidFill>
                  <a:srgbClr val="FF0000"/>
                </a:solidFill>
                <a:latin typeface="Arial Rounded MT Bold"/>
                <a:cs typeface="Arial Rounded MT Bold"/>
              </a:rPr>
              <a:t>6</a:t>
            </a:r>
          </a:p>
        </p:txBody>
      </p:sp>
      <p:sp>
        <p:nvSpPr>
          <p:cNvPr id="8" name="TextBox 7"/>
          <p:cNvSpPr txBox="1"/>
          <p:nvPr/>
        </p:nvSpPr>
        <p:spPr>
          <a:xfrm>
            <a:off x="179512" y="5022175"/>
            <a:ext cx="5343129" cy="1723549"/>
          </a:xfrm>
          <a:prstGeom prst="rect">
            <a:avLst/>
          </a:prstGeom>
          <a:noFill/>
        </p:spPr>
        <p:txBody>
          <a:bodyPr wrap="none" rtlCol="0">
            <a:spAutoFit/>
          </a:bodyPr>
          <a:lstStyle/>
          <a:p>
            <a:r>
              <a:rPr lang="en-US" sz="2400" dirty="0" smtClean="0">
                <a:solidFill>
                  <a:srgbClr val="FF0000"/>
                </a:solidFill>
                <a:latin typeface="Arial Rounded MT Bold"/>
                <a:cs typeface="Arial Rounded MT Bold"/>
              </a:rPr>
              <a:t>2009</a:t>
            </a:r>
            <a:endParaRPr lang="en-US" sz="1600" dirty="0">
              <a:solidFill>
                <a:srgbClr val="000090"/>
              </a:solidFill>
              <a:latin typeface="Arial Rounded MT Bold"/>
              <a:cs typeface="Arial Rounded MT Bold"/>
            </a:endParaRPr>
          </a:p>
          <a:p>
            <a:endParaRPr lang="en-US" sz="1600" dirty="0">
              <a:solidFill>
                <a:srgbClr val="000090"/>
              </a:solidFill>
              <a:latin typeface="Arial Rounded MT Bold"/>
              <a:cs typeface="Arial Rounded MT Bold"/>
            </a:endParaRPr>
          </a:p>
          <a:p>
            <a:pPr marL="85725" indent="-85725" algn="just">
              <a:lnSpc>
                <a:spcPct val="50000"/>
              </a:lnSpc>
              <a:buFont typeface="Arial" pitchFamily="34" charset="0"/>
              <a:buChar char="•"/>
            </a:pPr>
            <a:r>
              <a:rPr lang="es-MX" sz="1600" dirty="0" smtClean="0">
                <a:solidFill>
                  <a:srgbClr val="000090"/>
                </a:solidFill>
                <a:latin typeface="Arial Rounded MT Bold"/>
                <a:cs typeface="Arial Rounded MT Bold"/>
              </a:rPr>
              <a:t> Inventario </a:t>
            </a:r>
            <a:r>
              <a:rPr lang="es-MX" sz="1600" dirty="0">
                <a:solidFill>
                  <a:srgbClr val="000090"/>
                </a:solidFill>
                <a:latin typeface="Arial Rounded MT Bold"/>
                <a:cs typeface="Arial Rounded MT Bold"/>
              </a:rPr>
              <a:t>de capacidades en México y el mundo </a:t>
            </a:r>
          </a:p>
          <a:p>
            <a:pPr algn="just">
              <a:lnSpc>
                <a:spcPct val="50000"/>
              </a:lnSpc>
            </a:pPr>
            <a:endParaRPr lang="es-MX" sz="1600" dirty="0">
              <a:solidFill>
                <a:srgbClr val="000090"/>
              </a:solidFill>
              <a:latin typeface="Arial Rounded MT Bold"/>
              <a:cs typeface="Arial Rounded MT Bold"/>
            </a:endParaRPr>
          </a:p>
          <a:p>
            <a:pPr marL="85725" indent="-85725" algn="just">
              <a:lnSpc>
                <a:spcPct val="50000"/>
              </a:lnSpc>
              <a:buFont typeface="Arial" pitchFamily="34" charset="0"/>
              <a:buChar char="•"/>
            </a:pPr>
            <a:r>
              <a:rPr lang="es-MX" sz="1600" dirty="0" smtClean="0">
                <a:solidFill>
                  <a:srgbClr val="000090"/>
                </a:solidFill>
                <a:latin typeface="Arial Rounded MT Bold"/>
                <a:cs typeface="Arial Rounded MT Bold"/>
              </a:rPr>
              <a:t> Identificar </a:t>
            </a:r>
            <a:r>
              <a:rPr lang="es-MX" sz="1600" dirty="0">
                <a:solidFill>
                  <a:srgbClr val="000090"/>
                </a:solidFill>
                <a:latin typeface="Arial Rounded MT Bold"/>
                <a:cs typeface="Arial Rounded MT Bold"/>
              </a:rPr>
              <a:t>talentos mexicanos en el  extranjero.</a:t>
            </a:r>
          </a:p>
          <a:p>
            <a:pPr marL="85725" indent="-85725" algn="just">
              <a:lnSpc>
                <a:spcPct val="50000"/>
              </a:lnSpc>
            </a:pPr>
            <a:endParaRPr lang="es-MX" sz="1600" dirty="0">
              <a:solidFill>
                <a:srgbClr val="000090"/>
              </a:solidFill>
              <a:latin typeface="Arial Rounded MT Bold"/>
              <a:cs typeface="Arial Rounded MT Bold"/>
            </a:endParaRPr>
          </a:p>
          <a:p>
            <a:pPr marL="85725" indent="-85725" algn="just">
              <a:lnSpc>
                <a:spcPct val="50000"/>
              </a:lnSpc>
              <a:buFont typeface="Arial" pitchFamily="34" charset="0"/>
              <a:buChar char="•"/>
            </a:pPr>
            <a:r>
              <a:rPr lang="es-MX" sz="1600" dirty="0">
                <a:solidFill>
                  <a:srgbClr val="000090"/>
                </a:solidFill>
                <a:latin typeface="Arial Rounded MT Bold"/>
                <a:cs typeface="Arial Rounded MT Bold"/>
              </a:rPr>
              <a:t> Difusión.  Distribución de carteles y trípticos</a:t>
            </a:r>
          </a:p>
          <a:p>
            <a:pPr marL="85725" indent="-85725" algn="just">
              <a:lnSpc>
                <a:spcPct val="50000"/>
              </a:lnSpc>
              <a:buFont typeface="Arial" pitchFamily="34" charset="0"/>
              <a:buChar char="•"/>
            </a:pPr>
            <a:endParaRPr lang="es-MX" sz="1600" dirty="0">
              <a:solidFill>
                <a:srgbClr val="000090"/>
              </a:solidFill>
              <a:latin typeface="Arial Rounded MT Bold"/>
              <a:cs typeface="Arial Rounded MT Bold"/>
            </a:endParaRPr>
          </a:p>
          <a:p>
            <a:pPr marL="85725" indent="-85725" algn="just">
              <a:lnSpc>
                <a:spcPct val="50000"/>
              </a:lnSpc>
              <a:buFont typeface="Arial" pitchFamily="34" charset="0"/>
              <a:buChar char="•"/>
            </a:pPr>
            <a:r>
              <a:rPr lang="es-MX" sz="1600" dirty="0">
                <a:solidFill>
                  <a:srgbClr val="000090"/>
                </a:solidFill>
                <a:latin typeface="Arial Rounded MT Bold"/>
                <a:cs typeface="Arial Rounded MT Bold"/>
              </a:rPr>
              <a:t> Colaboración con otras Redes  (GNN, PNN, NanoAsia)</a:t>
            </a:r>
            <a:endParaRPr lang="es-ES" sz="1600" dirty="0">
              <a:solidFill>
                <a:srgbClr val="000090"/>
              </a:solidFill>
              <a:latin typeface="Arial Rounded MT Bold"/>
              <a:cs typeface="Arial Rounded MT Bold"/>
            </a:endParaRPr>
          </a:p>
          <a:p>
            <a:pPr>
              <a:lnSpc>
                <a:spcPct val="50000"/>
              </a:lnSpc>
            </a:pPr>
            <a:endParaRPr lang="en-US" sz="1600" dirty="0">
              <a:solidFill>
                <a:srgbClr val="000090"/>
              </a:solidFill>
              <a:latin typeface="Arial Rounded MT Bold"/>
              <a:cs typeface="Arial Rounded MT Bold"/>
            </a:endParaRPr>
          </a:p>
        </p:txBody>
      </p:sp>
      <p:grpSp>
        <p:nvGrpSpPr>
          <p:cNvPr id="12" name="4 Grupo"/>
          <p:cNvGrpSpPr>
            <a:grpSpLocks/>
          </p:cNvGrpSpPr>
          <p:nvPr/>
        </p:nvGrpSpPr>
        <p:grpSpPr bwMode="auto">
          <a:xfrm>
            <a:off x="4067944" y="836712"/>
            <a:ext cx="6849650" cy="2160240"/>
            <a:chOff x="-18164661" y="271679"/>
            <a:chExt cx="22737005" cy="5780798"/>
          </a:xfrm>
        </p:grpSpPr>
        <p:pic>
          <p:nvPicPr>
            <p:cNvPr id="15" name="Picture 2" descr="ecositema.JPG"/>
            <p:cNvPicPr>
              <a:picLocks noChangeAspect="1"/>
            </p:cNvPicPr>
            <p:nvPr/>
          </p:nvPicPr>
          <p:blipFill>
            <a:blip r:embed="rId5" cstate="screen">
              <a:extLst>
                <a:ext uri="{28A0092B-C50C-407E-A947-70E740481C1C}">
                  <a14:useLocalDpi xmlns="" xmlns:a14="http://schemas.microsoft.com/office/drawing/2010/main" val="0"/>
                </a:ext>
              </a:extLst>
            </a:blip>
            <a:srcRect/>
            <a:stretch>
              <a:fillRect/>
            </a:stretch>
          </p:blipFill>
          <p:spPr bwMode="auto">
            <a:xfrm>
              <a:off x="-18164661" y="271679"/>
              <a:ext cx="9371803" cy="5780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5"/>
            <p:cNvSpPr/>
            <p:nvPr/>
          </p:nvSpPr>
          <p:spPr>
            <a:xfrm>
              <a:off x="308601" y="301341"/>
              <a:ext cx="4263743" cy="584930"/>
            </a:xfrm>
            <a:prstGeom prst="rect">
              <a:avLst/>
            </a:prstGeom>
            <a:ln>
              <a:noFill/>
            </a:ln>
          </p:spPr>
          <p:txBody>
            <a:bodyPr>
              <a:spAutoFit/>
            </a:bodyPr>
            <a:lstStyle/>
            <a:p>
              <a:pPr>
                <a:tabLst>
                  <a:tab pos="228600" algn="l"/>
                </a:tabLst>
                <a:defRPr/>
              </a:pPr>
              <a:endParaRPr lang="en-US" sz="3200" dirty="0">
                <a:solidFill>
                  <a:schemeClr val="bg1"/>
                </a:solidFill>
                <a:effectLst>
                  <a:outerShdw blurRad="75057" dist="38100" dir="5400000" sy="-20000" rotWithShape="0">
                    <a:prstClr val="black">
                      <a:alpha val="25000"/>
                    </a:prstClr>
                  </a:outerShdw>
                  <a:reflection blurRad="6350" stA="55000" endA="300" endPos="45500" dir="5400000" sy="-100000" algn="bl" rotWithShape="0"/>
                </a:effectLst>
                <a:ea typeface="MS PGothic" pitchFamily="34" charset="-128"/>
                <a:cs typeface="+mn-cs"/>
              </a:endParaRPr>
            </a:p>
          </p:txBody>
        </p:sp>
      </p:grpSp>
      <p:sp>
        <p:nvSpPr>
          <p:cNvPr id="17" name="Oval 16"/>
          <p:cNvSpPr/>
          <p:nvPr/>
        </p:nvSpPr>
        <p:spPr>
          <a:xfrm>
            <a:off x="251520" y="1196752"/>
            <a:ext cx="576064" cy="648072"/>
          </a:xfrm>
          <a:prstGeom prst="ellipse">
            <a:avLst/>
          </a:prstGeom>
          <a:noFill/>
          <a:ln>
            <a:solidFill>
              <a:srgbClr val="000090">
                <a:alpha val="9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23528" y="1268760"/>
            <a:ext cx="367559" cy="461665"/>
          </a:xfrm>
          <a:prstGeom prst="rect">
            <a:avLst/>
          </a:prstGeom>
        </p:spPr>
        <p:txBody>
          <a:bodyPr wrap="none">
            <a:spAutoFit/>
          </a:bodyPr>
          <a:lstStyle/>
          <a:p>
            <a:r>
              <a:rPr lang="en-US" sz="2400" dirty="0" smtClean="0">
                <a:solidFill>
                  <a:srgbClr val="FF0000"/>
                </a:solidFill>
                <a:latin typeface="Arial Rounded MT Bold"/>
                <a:cs typeface="Arial Rounded MT Bold"/>
              </a:rPr>
              <a:t>5</a:t>
            </a:r>
            <a:endParaRPr lang="en-US" sz="2400" dirty="0">
              <a:solidFill>
                <a:srgbClr val="FF0000"/>
              </a:solidFill>
              <a:latin typeface="Arial Rounded MT Bold"/>
              <a:cs typeface="Arial Rounded MT Bold"/>
            </a:endParaRPr>
          </a:p>
        </p:txBody>
      </p:sp>
      <p:sp>
        <p:nvSpPr>
          <p:cNvPr id="19" name="TextBox 18"/>
          <p:cNvSpPr txBox="1"/>
          <p:nvPr/>
        </p:nvSpPr>
        <p:spPr>
          <a:xfrm>
            <a:off x="259941" y="1916832"/>
            <a:ext cx="3193503" cy="1723549"/>
          </a:xfrm>
          <a:prstGeom prst="rect">
            <a:avLst/>
          </a:prstGeom>
          <a:noFill/>
        </p:spPr>
        <p:txBody>
          <a:bodyPr wrap="none" rtlCol="0">
            <a:spAutoFit/>
          </a:bodyPr>
          <a:lstStyle/>
          <a:p>
            <a:r>
              <a:rPr lang="en-US" sz="2400" dirty="0">
                <a:solidFill>
                  <a:srgbClr val="FF0000"/>
                </a:solidFill>
                <a:latin typeface="Arial Rounded MT Bold"/>
                <a:cs typeface="Arial Rounded MT Bold"/>
              </a:rPr>
              <a:t>2008</a:t>
            </a:r>
          </a:p>
          <a:p>
            <a:endParaRPr lang="en-US" dirty="0" smtClean="0">
              <a:solidFill>
                <a:srgbClr val="FF0000"/>
              </a:solidFill>
              <a:latin typeface="Arial Rounded MT Bold"/>
              <a:cs typeface="Arial Rounded MT Bold"/>
            </a:endParaRPr>
          </a:p>
          <a:p>
            <a:r>
              <a:rPr lang="en-US" sz="1600" dirty="0" err="1" smtClean="0">
                <a:solidFill>
                  <a:srgbClr val="000090"/>
                </a:solidFill>
                <a:latin typeface="Arial Rounded MT Bold"/>
                <a:cs typeface="Arial Rounded MT Bold"/>
              </a:rPr>
              <a:t>Creación</a:t>
            </a:r>
            <a:r>
              <a:rPr lang="en-US" sz="1600" dirty="0" smtClean="0">
                <a:solidFill>
                  <a:srgbClr val="000090"/>
                </a:solidFill>
                <a:latin typeface="Arial Rounded MT Bold"/>
                <a:cs typeface="Arial Rounded MT Bold"/>
              </a:rPr>
              <a:t> de la </a:t>
            </a:r>
            <a:r>
              <a:rPr lang="en-US" sz="1600" dirty="0" err="1" smtClean="0">
                <a:solidFill>
                  <a:srgbClr val="000090"/>
                </a:solidFill>
                <a:latin typeface="Arial Rounded MT Bold"/>
                <a:cs typeface="Arial Rounded MT Bold"/>
              </a:rPr>
              <a:t>Unidad</a:t>
            </a:r>
            <a:r>
              <a:rPr lang="en-US" sz="1600" dirty="0" smtClean="0">
                <a:solidFill>
                  <a:srgbClr val="000090"/>
                </a:solidFill>
                <a:latin typeface="Arial Rounded MT Bold"/>
                <a:cs typeface="Arial Rounded MT Bold"/>
              </a:rPr>
              <a:t> Monterrey</a:t>
            </a:r>
          </a:p>
          <a:p>
            <a:r>
              <a:rPr lang="en-US" sz="1600" dirty="0" err="1" smtClean="0">
                <a:solidFill>
                  <a:srgbClr val="000090"/>
                </a:solidFill>
                <a:latin typeface="Arial Rounded MT Bold"/>
                <a:cs typeface="Arial Rounded MT Bold"/>
              </a:rPr>
              <a:t>Sistema</a:t>
            </a:r>
            <a:r>
              <a:rPr lang="en-US" sz="1600" dirty="0" smtClean="0">
                <a:solidFill>
                  <a:srgbClr val="000090"/>
                </a:solidFill>
                <a:latin typeface="Arial Rounded MT Bold"/>
                <a:cs typeface="Arial Rounded MT Bold"/>
              </a:rPr>
              <a:t> de </a:t>
            </a:r>
            <a:r>
              <a:rPr lang="en-US" sz="1600" dirty="0" err="1" smtClean="0">
                <a:solidFill>
                  <a:srgbClr val="000090"/>
                </a:solidFill>
                <a:latin typeface="Arial Rounded MT Bold"/>
                <a:cs typeface="Arial Rounded MT Bold"/>
              </a:rPr>
              <a:t>Innovacion</a:t>
            </a:r>
            <a:r>
              <a:rPr lang="en-US" sz="1600" dirty="0" smtClean="0">
                <a:solidFill>
                  <a:srgbClr val="000090"/>
                </a:solidFill>
                <a:latin typeface="Arial Rounded MT Bold"/>
                <a:cs typeface="Arial Rounded MT Bold"/>
              </a:rPr>
              <a:t> en Nano </a:t>
            </a:r>
          </a:p>
          <a:p>
            <a:r>
              <a:rPr lang="en-US" sz="1600" dirty="0" smtClean="0">
                <a:solidFill>
                  <a:srgbClr val="000090"/>
                </a:solidFill>
                <a:latin typeface="Arial Rounded MT Bold"/>
                <a:cs typeface="Arial Rounded MT Bold"/>
              </a:rPr>
              <a:t>en NL: I2T2</a:t>
            </a:r>
          </a:p>
          <a:p>
            <a:r>
              <a:rPr lang="en-US" sz="1600" dirty="0" err="1" smtClean="0">
                <a:solidFill>
                  <a:srgbClr val="000090"/>
                </a:solidFill>
                <a:latin typeface="Arial Rounded MT Bold"/>
                <a:cs typeface="Arial Rounded MT Bold"/>
              </a:rPr>
              <a:t>Clúster</a:t>
            </a:r>
            <a:r>
              <a:rPr lang="en-US" sz="1600" dirty="0">
                <a:solidFill>
                  <a:srgbClr val="000090"/>
                </a:solidFill>
                <a:latin typeface="Arial Rounded MT Bold"/>
                <a:cs typeface="Arial Rounded MT Bold"/>
              </a:rPr>
              <a:t> </a:t>
            </a:r>
            <a:r>
              <a:rPr lang="en-US" sz="1600" dirty="0" smtClean="0">
                <a:solidFill>
                  <a:srgbClr val="000090"/>
                </a:solidFill>
                <a:latin typeface="Arial Rounded MT Bold"/>
                <a:cs typeface="Arial Rounded MT Bold"/>
              </a:rPr>
              <a:t>e </a:t>
            </a:r>
            <a:r>
              <a:rPr lang="en-US" sz="1600" dirty="0" err="1" smtClean="0">
                <a:solidFill>
                  <a:srgbClr val="000090"/>
                </a:solidFill>
                <a:latin typeface="Arial Rounded MT Bold"/>
                <a:cs typeface="Arial Rounded MT Bold"/>
              </a:rPr>
              <a:t>Incubadora</a:t>
            </a:r>
            <a:r>
              <a:rPr lang="en-US" sz="1600" dirty="0" smtClean="0">
                <a:solidFill>
                  <a:srgbClr val="000090"/>
                </a:solidFill>
                <a:latin typeface="Arial Rounded MT Bold"/>
                <a:cs typeface="Arial Rounded MT Bold"/>
              </a:rPr>
              <a:t> de Nano</a:t>
            </a:r>
            <a:endParaRPr lang="en-US" sz="1600" dirty="0">
              <a:solidFill>
                <a:srgbClr val="000090"/>
              </a:solidFill>
              <a:latin typeface="Arial Rounded MT Bold"/>
              <a:cs typeface="Arial Rounded MT Bold"/>
            </a:endParaRPr>
          </a:p>
        </p:txBody>
      </p:sp>
      <p:cxnSp>
        <p:nvCxnSpPr>
          <p:cNvPr id="20" name="Straight Connector 19"/>
          <p:cNvCxnSpPr/>
          <p:nvPr/>
        </p:nvCxnSpPr>
        <p:spPr>
          <a:xfrm>
            <a:off x="395536" y="3933056"/>
            <a:ext cx="7416824" cy="0"/>
          </a:xfrm>
          <a:prstGeom prst="line">
            <a:avLst/>
          </a:prstGeom>
        </p:spPr>
        <p:style>
          <a:lnRef idx="2">
            <a:schemeClr val="accent1"/>
          </a:lnRef>
          <a:fillRef idx="0">
            <a:schemeClr val="accent1"/>
          </a:fillRef>
          <a:effectRef idx="1">
            <a:schemeClr val="accent1"/>
          </a:effectRef>
          <a:fontRef idx="minor">
            <a:schemeClr val="tx1"/>
          </a:fontRef>
        </p:style>
      </p:cxnSp>
      <p:pic>
        <p:nvPicPr>
          <p:cNvPr id="21" name="Picture 7"/>
          <p:cNvPicPr>
            <a:picLocks noChangeAspect="1" noChangeArrowheads="1"/>
          </p:cNvPicPr>
          <p:nvPr/>
        </p:nvPicPr>
        <p:blipFill>
          <a:blip r:embed="rId6" cstate="screen">
            <a:extLst>
              <a:ext uri="{28A0092B-C50C-407E-A947-70E740481C1C}">
                <a14:useLocalDpi xmlns="" xmlns:a14="http://schemas.microsoft.com/office/drawing/2010/main" val="0"/>
              </a:ext>
            </a:extLst>
          </a:blip>
          <a:srcRect/>
          <a:stretch>
            <a:fillRect/>
          </a:stretch>
        </p:blipFill>
        <p:spPr bwMode="auto">
          <a:xfrm>
            <a:off x="6479009" y="1988840"/>
            <a:ext cx="2664991" cy="1666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22" name="TextBox 21"/>
          <p:cNvSpPr txBox="1"/>
          <p:nvPr/>
        </p:nvSpPr>
        <p:spPr>
          <a:xfrm>
            <a:off x="5473372" y="-27384"/>
            <a:ext cx="3707140" cy="400110"/>
          </a:xfrm>
          <a:prstGeom prst="rect">
            <a:avLst/>
          </a:prstGeom>
          <a:noFill/>
        </p:spPr>
        <p:txBody>
          <a:bodyPr wrap="none" rtlCol="0">
            <a:spAutoFit/>
          </a:bodyPr>
          <a:lstStyle/>
          <a:p>
            <a:r>
              <a:rPr lang="en-US" sz="2000" dirty="0" smtClean="0">
                <a:solidFill>
                  <a:srgbClr val="000000"/>
                </a:solidFill>
                <a:latin typeface="Arial Rounded MT Bold"/>
                <a:cs typeface="Arial Rounded MT Bold"/>
              </a:rPr>
              <a:t>Nanotecnología en el CIMAV</a:t>
            </a:r>
            <a:endParaRPr lang="en-US" sz="2000" dirty="0">
              <a:solidFill>
                <a:srgbClr val="000000"/>
              </a:solidFill>
              <a:latin typeface="Arial Rounded MT Bold"/>
              <a:cs typeface="Arial Rounded MT Bold"/>
            </a:endParaRPr>
          </a:p>
        </p:txBody>
      </p:sp>
      <p:pic>
        <p:nvPicPr>
          <p:cNvPr id="23" name="Picture 22" descr="Captura de pantalla 2012-04-22 a las 10.03.52.png"/>
          <p:cNvPicPr>
            <a:picLocks noChangeAspect="1"/>
          </p:cNvPicPr>
          <p:nvPr/>
        </p:nvPicPr>
        <p:blipFill>
          <a:blip r:embed="rId7" cstate="screen">
            <a:extLst>
              <a:ext uri="{28A0092B-C50C-407E-A947-70E740481C1C}">
                <a14:useLocalDpi xmlns="" xmlns:a14="http://schemas.microsoft.com/office/drawing/2010/main" val="0"/>
              </a:ext>
            </a:extLst>
          </a:blip>
          <a:stretch>
            <a:fillRect/>
          </a:stretch>
        </p:blipFill>
        <p:spPr>
          <a:xfrm>
            <a:off x="7020272" y="764704"/>
            <a:ext cx="2016224" cy="1080120"/>
          </a:xfrm>
          <a:prstGeom prst="roundRect">
            <a:avLst>
              <a:gd name="adj" fmla="val 31550"/>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899592" y="692696"/>
            <a:ext cx="3096344" cy="646331"/>
          </a:xfrm>
          <a:prstGeom prst="rect">
            <a:avLst/>
          </a:prstGeom>
          <a:noFill/>
        </p:spPr>
        <p:txBody>
          <a:bodyPr wrap="square" rtlCol="0">
            <a:spAutoFit/>
          </a:bodyPr>
          <a:lstStyle/>
          <a:p>
            <a:pPr algn="ctr"/>
            <a:r>
              <a:rPr lang="en-US" dirty="0" err="1" smtClean="0">
                <a:solidFill>
                  <a:srgbClr val="FF0000"/>
                </a:solidFill>
                <a:latin typeface="Arial Rounded MT Bold"/>
                <a:cs typeface="Arial Rounded MT Bold"/>
              </a:rPr>
              <a:t>Creación</a:t>
            </a:r>
            <a:r>
              <a:rPr lang="en-US" dirty="0" smtClean="0">
                <a:solidFill>
                  <a:srgbClr val="FF0000"/>
                </a:solidFill>
                <a:latin typeface="Arial Rounded MT Bold"/>
                <a:cs typeface="Arial Rounded MT Bold"/>
              </a:rPr>
              <a:t> de la </a:t>
            </a:r>
            <a:r>
              <a:rPr lang="en-US" dirty="0" err="1" smtClean="0">
                <a:solidFill>
                  <a:srgbClr val="FF0000"/>
                </a:solidFill>
                <a:latin typeface="Arial Rounded MT Bold"/>
                <a:cs typeface="Arial Rounded MT Bold"/>
              </a:rPr>
              <a:t>Unidad</a:t>
            </a:r>
            <a:r>
              <a:rPr lang="en-US" dirty="0" smtClean="0">
                <a:solidFill>
                  <a:srgbClr val="FF0000"/>
                </a:solidFill>
                <a:latin typeface="Arial Rounded MT Bold"/>
                <a:cs typeface="Arial Rounded MT Bold"/>
              </a:rPr>
              <a:t> Monterrey en el PIIT</a:t>
            </a:r>
            <a:endParaRPr lang="en-US" dirty="0">
              <a:solidFill>
                <a:srgbClr val="FF0000"/>
              </a:solidFill>
              <a:latin typeface="Arial Rounded MT Bold"/>
              <a:cs typeface="Arial Rounded MT Bold"/>
            </a:endParaRPr>
          </a:p>
        </p:txBody>
      </p:sp>
    </p:spTree>
    <p:extLst>
      <p:ext uri="{BB962C8B-B14F-4D97-AF65-F5344CB8AC3E}">
        <p14:creationId xmlns="" xmlns:p14="http://schemas.microsoft.com/office/powerpoint/2010/main" val="105494075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CuadroTexto"/>
          <p:cNvSpPr txBox="1">
            <a:spLocks noChangeArrowheads="1"/>
          </p:cNvSpPr>
          <p:nvPr/>
        </p:nvSpPr>
        <p:spPr bwMode="auto">
          <a:xfrm>
            <a:off x="395536" y="4657779"/>
            <a:ext cx="4104456"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1" hangingPunct="1"/>
            <a:r>
              <a:rPr lang="es-MX" sz="2000" i="1" dirty="0" smtClean="0">
                <a:solidFill>
                  <a:srgbClr val="FF0000"/>
                </a:solidFill>
                <a:latin typeface="Arial Rounded MT Bold"/>
                <a:cs typeface="Arial Rounded MT Bold"/>
              </a:rPr>
              <a:t>2005 – 2011</a:t>
            </a:r>
          </a:p>
          <a:p>
            <a:pPr marL="285750" indent="-285750" eaLnBrk="1" hangingPunct="1">
              <a:buFont typeface="Wingdings" charset="2"/>
              <a:buChar char="ü"/>
            </a:pPr>
            <a:r>
              <a:rPr lang="es-MX" i="1" dirty="0" smtClean="0">
                <a:solidFill>
                  <a:srgbClr val="000090"/>
                </a:solidFill>
                <a:latin typeface="Arial Rounded MT Bold" charset="0"/>
              </a:rPr>
              <a:t>Personal  </a:t>
            </a:r>
            <a:r>
              <a:rPr lang="es-MX" i="1" dirty="0">
                <a:solidFill>
                  <a:srgbClr val="000090"/>
                </a:solidFill>
                <a:latin typeface="Arial Rounded MT Bold" charset="0"/>
              </a:rPr>
              <a:t>con Doctorado de reciente contratación con especialidad en </a:t>
            </a:r>
            <a:r>
              <a:rPr lang="es-MX" i="1" dirty="0" smtClean="0">
                <a:solidFill>
                  <a:srgbClr val="000090"/>
                </a:solidFill>
                <a:latin typeface="Arial Rounded MT Bold" charset="0"/>
              </a:rPr>
              <a:t>Nano</a:t>
            </a:r>
          </a:p>
          <a:p>
            <a:pPr eaLnBrk="1" hangingPunct="1"/>
            <a:r>
              <a:rPr lang="es-MX" sz="1600" i="1" dirty="0" smtClean="0">
                <a:solidFill>
                  <a:srgbClr val="000090"/>
                </a:solidFill>
                <a:latin typeface="Arial Rounded MT Bold" charset="0"/>
              </a:rPr>
              <a:t>     </a:t>
            </a:r>
            <a:r>
              <a:rPr lang="es-MX" sz="1200" i="1" dirty="0" smtClean="0">
                <a:solidFill>
                  <a:srgbClr val="000090"/>
                </a:solidFill>
                <a:latin typeface="Arial Rounded MT Bold" charset="0"/>
              </a:rPr>
              <a:t>(últimos 20 Doctores 2005-2011: 18 en Nano)</a:t>
            </a:r>
          </a:p>
          <a:p>
            <a:pPr eaLnBrk="1" hangingPunct="1"/>
            <a:endParaRPr lang="es-MX" i="1" dirty="0">
              <a:solidFill>
                <a:srgbClr val="000090"/>
              </a:solidFill>
              <a:latin typeface="Arial Rounded MT Bold" charset="0"/>
            </a:endParaRPr>
          </a:p>
          <a:p>
            <a:pPr marL="285750" indent="-285750" eaLnBrk="1" hangingPunct="1">
              <a:buFont typeface="Wingdings" charset="2"/>
              <a:buChar char="ü"/>
            </a:pPr>
            <a:r>
              <a:rPr lang="es-MX" sz="1600" i="1" dirty="0" smtClean="0">
                <a:solidFill>
                  <a:srgbClr val="000090"/>
                </a:solidFill>
                <a:latin typeface="Arial Rounded MT Bold" charset="0"/>
              </a:rPr>
              <a:t>Modernización de Equipamiento </a:t>
            </a:r>
          </a:p>
          <a:p>
            <a:pPr eaLnBrk="1" hangingPunct="1"/>
            <a:r>
              <a:rPr lang="es-MX" sz="1200" i="1" dirty="0" smtClean="0">
                <a:solidFill>
                  <a:srgbClr val="000090"/>
                </a:solidFill>
                <a:latin typeface="Arial Rounded MT Bold" charset="0"/>
              </a:rPr>
              <a:t>       (últimos 5 años: 11 Millones de dólares)</a:t>
            </a:r>
            <a:endParaRPr lang="es-MX" sz="1200" i="1" dirty="0">
              <a:solidFill>
                <a:srgbClr val="000090"/>
              </a:solidFill>
              <a:latin typeface="Arial Rounded MT Bold" charset="0"/>
            </a:endParaRPr>
          </a:p>
        </p:txBody>
      </p:sp>
      <p:pic>
        <p:nvPicPr>
          <p:cNvPr id="14" name="Picture 13" descr="Captura de pantalla 2012-04-22 a las 10.03.52.png"/>
          <p:cNvPicPr>
            <a:picLocks noChangeAspect="1"/>
          </p:cNvPicPr>
          <p:nvPr/>
        </p:nvPicPr>
        <p:blipFill>
          <a:blip r:embed="rId2" cstate="screen">
            <a:extLst>
              <a:ext uri="{28A0092B-C50C-407E-A947-70E740481C1C}">
                <a14:useLocalDpi xmlns="" xmlns:a14="http://schemas.microsoft.com/office/drawing/2010/main" val="0"/>
              </a:ext>
            </a:extLst>
          </a:blip>
          <a:stretch>
            <a:fillRect/>
          </a:stretch>
        </p:blipFill>
        <p:spPr>
          <a:xfrm>
            <a:off x="4932040" y="350850"/>
            <a:ext cx="3744416" cy="1205942"/>
          </a:xfrm>
          <a:prstGeom prst="roundRect">
            <a:avLst>
              <a:gd name="adj" fmla="val 31550"/>
            </a:avLst>
          </a:prstGeom>
          <a:solidFill>
            <a:srgbClr val="FFFFFF">
              <a:shade val="85000"/>
            </a:srgbClr>
          </a:solidFill>
          <a:ln>
            <a:noFill/>
          </a:ln>
          <a:effectLst>
            <a:reflection blurRad="12700" stA="38000" endPos="28000" dist="5000" dir="5400000" sy="-100000" algn="bl" rotWithShape="0"/>
          </a:effectLst>
        </p:spPr>
      </p:pic>
      <p:pic>
        <p:nvPicPr>
          <p:cNvPr id="18" name="1 Imagen" descr="DSC_4652.jpg"/>
          <p:cNvPicPr>
            <a:picLocks noChangeAspect="1"/>
          </p:cNvPicPr>
          <p:nvPr/>
        </p:nvPicPr>
        <p:blipFill>
          <a:blip r:embed="rId3" cstate="screen"/>
          <a:srcRect/>
          <a:stretch>
            <a:fillRect/>
          </a:stretch>
        </p:blipFill>
        <p:spPr>
          <a:xfrm>
            <a:off x="5076056" y="1630314"/>
            <a:ext cx="3419475" cy="2086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p:cNvSpPr txBox="1"/>
          <p:nvPr/>
        </p:nvSpPr>
        <p:spPr>
          <a:xfrm>
            <a:off x="323528" y="1470843"/>
            <a:ext cx="4000176" cy="2462213"/>
          </a:xfrm>
          <a:prstGeom prst="rect">
            <a:avLst/>
          </a:prstGeom>
          <a:noFill/>
        </p:spPr>
        <p:txBody>
          <a:bodyPr wrap="none" rtlCol="0">
            <a:spAutoFit/>
          </a:bodyPr>
          <a:lstStyle/>
          <a:p>
            <a:r>
              <a:rPr lang="en-US" sz="2000" dirty="0" smtClean="0">
                <a:solidFill>
                  <a:srgbClr val="FF0000"/>
                </a:solidFill>
                <a:latin typeface="Arial Rounded MT Bold"/>
                <a:cs typeface="Arial Rounded MT Bold"/>
              </a:rPr>
              <a:t>2009</a:t>
            </a:r>
          </a:p>
          <a:p>
            <a:endParaRPr lang="en-US" dirty="0"/>
          </a:p>
          <a:p>
            <a:r>
              <a:rPr lang="en-US" sz="1400" dirty="0" err="1" smtClean="0">
                <a:solidFill>
                  <a:srgbClr val="000090"/>
                </a:solidFill>
                <a:latin typeface="Arial Rounded MT Bold"/>
                <a:cs typeface="Arial Rounded MT Bold"/>
              </a:rPr>
              <a:t>Eventos</a:t>
            </a:r>
            <a:r>
              <a:rPr lang="en-US" sz="1400" dirty="0" smtClean="0">
                <a:solidFill>
                  <a:srgbClr val="000090"/>
                </a:solidFill>
                <a:latin typeface="Arial Rounded MT Bold"/>
                <a:cs typeface="Arial Rounded MT Bold"/>
              </a:rPr>
              <a:t>: 2009, 2010 y 2011</a:t>
            </a:r>
          </a:p>
          <a:p>
            <a:endParaRPr lang="en-US" sz="1400" dirty="0" smtClean="0">
              <a:solidFill>
                <a:srgbClr val="000090"/>
              </a:solidFill>
              <a:latin typeface="Arial Rounded MT Bold"/>
              <a:cs typeface="Arial Rounded MT Bold"/>
            </a:endParaRPr>
          </a:p>
          <a:p>
            <a:r>
              <a:rPr lang="en-US" sz="1400" dirty="0" err="1" smtClean="0">
                <a:solidFill>
                  <a:srgbClr val="000090"/>
                </a:solidFill>
                <a:latin typeface="Arial Rounded MT Bold"/>
                <a:cs typeface="Arial Rounded MT Bold"/>
              </a:rPr>
              <a:t>Apoyo</a:t>
            </a:r>
            <a:r>
              <a:rPr lang="en-US" sz="1400" dirty="0" smtClean="0">
                <a:solidFill>
                  <a:srgbClr val="000090"/>
                </a:solidFill>
                <a:latin typeface="Arial Rounded MT Bold"/>
                <a:cs typeface="Arial Rounded MT Bold"/>
              </a:rPr>
              <a:t> I2T2</a:t>
            </a:r>
          </a:p>
          <a:p>
            <a:r>
              <a:rPr lang="en-US" sz="1400" dirty="0" smtClean="0">
                <a:solidFill>
                  <a:srgbClr val="000090"/>
                </a:solidFill>
                <a:latin typeface="Arial Rounded MT Bold"/>
                <a:cs typeface="Arial Rounded MT Bold"/>
              </a:rPr>
              <a:t>33 </a:t>
            </a:r>
            <a:r>
              <a:rPr lang="en-US" sz="1400" dirty="0" err="1" smtClean="0">
                <a:solidFill>
                  <a:srgbClr val="000090"/>
                </a:solidFill>
                <a:latin typeface="Arial Rounded MT Bold"/>
                <a:cs typeface="Arial Rounded MT Bold"/>
              </a:rPr>
              <a:t>Ponentes</a:t>
            </a:r>
            <a:r>
              <a:rPr lang="en-US" sz="1400" dirty="0" smtClean="0">
                <a:solidFill>
                  <a:srgbClr val="000090"/>
                </a:solidFill>
                <a:latin typeface="Arial Rounded MT Bold"/>
                <a:cs typeface="Arial Rounded MT Bold"/>
              </a:rPr>
              <a:t> </a:t>
            </a:r>
            <a:r>
              <a:rPr lang="en-US" sz="1400" dirty="0" err="1" smtClean="0">
                <a:solidFill>
                  <a:srgbClr val="000090"/>
                </a:solidFill>
                <a:latin typeface="Arial Rounded MT Bold"/>
                <a:cs typeface="Arial Rounded MT Bold"/>
              </a:rPr>
              <a:t>Invitados</a:t>
            </a:r>
            <a:r>
              <a:rPr lang="en-US" sz="1400" dirty="0" smtClean="0">
                <a:solidFill>
                  <a:srgbClr val="000090"/>
                </a:solidFill>
                <a:latin typeface="Arial Rounded MT Bold"/>
                <a:cs typeface="Arial Rounded MT Bold"/>
              </a:rPr>
              <a:t> (10 </a:t>
            </a:r>
            <a:r>
              <a:rPr lang="en-US" sz="1400" dirty="0" err="1" smtClean="0">
                <a:solidFill>
                  <a:srgbClr val="000090"/>
                </a:solidFill>
                <a:latin typeface="Arial Rounded MT Bold"/>
                <a:cs typeface="Arial Rounded MT Bold"/>
              </a:rPr>
              <a:t>países</a:t>
            </a:r>
            <a:r>
              <a:rPr lang="en-US" sz="1400" dirty="0" smtClean="0">
                <a:solidFill>
                  <a:srgbClr val="000090"/>
                </a:solidFill>
                <a:latin typeface="Arial Rounded MT Bold"/>
                <a:cs typeface="Arial Rounded MT Bold"/>
              </a:rPr>
              <a:t>)</a:t>
            </a:r>
          </a:p>
          <a:p>
            <a:pPr algn="r"/>
            <a:r>
              <a:rPr lang="es-MX" sz="1400" b="1" i="1" dirty="0" smtClean="0">
                <a:solidFill>
                  <a:srgbClr val="000090"/>
                </a:solidFill>
                <a:latin typeface="Arial Rounded MT Bold"/>
                <a:cs typeface="Arial Rounded MT Bold"/>
              </a:rPr>
              <a:t>2011 Asistencia  </a:t>
            </a:r>
            <a:r>
              <a:rPr lang="es-MX" sz="1400" b="1" i="1" dirty="0">
                <a:solidFill>
                  <a:srgbClr val="000090"/>
                </a:solidFill>
                <a:latin typeface="Arial Rounded MT Bold"/>
                <a:cs typeface="Arial Rounded MT Bold"/>
              </a:rPr>
              <a:t>de 450 personas:</a:t>
            </a:r>
          </a:p>
          <a:p>
            <a:pPr algn="r"/>
            <a:r>
              <a:rPr lang="es-MX" sz="1400" i="1" dirty="0">
                <a:solidFill>
                  <a:srgbClr val="000090"/>
                </a:solidFill>
                <a:latin typeface="Arial Rounded MT Bold"/>
                <a:cs typeface="Arial Rounded MT Bold"/>
              </a:rPr>
              <a:t>67 Empresas  de 9 Estados</a:t>
            </a:r>
          </a:p>
          <a:p>
            <a:pPr algn="r"/>
            <a:r>
              <a:rPr lang="es-MX" sz="1400" i="1" dirty="0">
                <a:solidFill>
                  <a:srgbClr val="000090"/>
                </a:solidFill>
                <a:latin typeface="Arial Rounded MT Bold"/>
                <a:cs typeface="Arial Rounded MT Bold"/>
              </a:rPr>
              <a:t>41 Instituciones Académicas de 21 estados</a:t>
            </a:r>
          </a:p>
          <a:p>
            <a:endParaRPr lang="en-US" dirty="0"/>
          </a:p>
        </p:txBody>
      </p:sp>
      <p:sp>
        <p:nvSpPr>
          <p:cNvPr id="20" name="Oval 19"/>
          <p:cNvSpPr/>
          <p:nvPr/>
        </p:nvSpPr>
        <p:spPr>
          <a:xfrm>
            <a:off x="251520" y="836712"/>
            <a:ext cx="576064" cy="648072"/>
          </a:xfrm>
          <a:prstGeom prst="ellipse">
            <a:avLst/>
          </a:prstGeom>
          <a:noFill/>
          <a:ln>
            <a:solidFill>
              <a:srgbClr val="000090">
                <a:alpha val="9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51520" y="3861048"/>
            <a:ext cx="576064" cy="648072"/>
          </a:xfrm>
          <a:prstGeom prst="ellipse">
            <a:avLst/>
          </a:prstGeom>
          <a:noFill/>
          <a:ln>
            <a:solidFill>
              <a:srgbClr val="000090">
                <a:alpha val="9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88017" y="980728"/>
            <a:ext cx="367559" cy="461665"/>
          </a:xfrm>
          <a:prstGeom prst="rect">
            <a:avLst/>
          </a:prstGeom>
          <a:noFill/>
        </p:spPr>
        <p:txBody>
          <a:bodyPr wrap="none" rtlCol="0">
            <a:spAutoFit/>
          </a:bodyPr>
          <a:lstStyle/>
          <a:p>
            <a:r>
              <a:rPr lang="en-US" sz="2400" dirty="0" smtClean="0">
                <a:solidFill>
                  <a:srgbClr val="FF0000"/>
                </a:solidFill>
                <a:latin typeface="Arial Rounded MT Bold"/>
                <a:cs typeface="Arial Rounded MT Bold"/>
              </a:rPr>
              <a:t>7</a:t>
            </a:r>
            <a:endParaRPr lang="en-US" sz="2400" dirty="0">
              <a:solidFill>
                <a:srgbClr val="FF0000"/>
              </a:solidFill>
              <a:latin typeface="Arial Rounded MT Bold"/>
              <a:cs typeface="Arial Rounded MT Bold"/>
            </a:endParaRPr>
          </a:p>
        </p:txBody>
      </p:sp>
      <p:sp>
        <p:nvSpPr>
          <p:cNvPr id="23" name="TextBox 22"/>
          <p:cNvSpPr txBox="1"/>
          <p:nvPr/>
        </p:nvSpPr>
        <p:spPr>
          <a:xfrm>
            <a:off x="357436" y="3970114"/>
            <a:ext cx="367559" cy="461665"/>
          </a:xfrm>
          <a:prstGeom prst="rect">
            <a:avLst/>
          </a:prstGeom>
          <a:noFill/>
        </p:spPr>
        <p:txBody>
          <a:bodyPr wrap="none" rtlCol="0">
            <a:spAutoFit/>
          </a:bodyPr>
          <a:lstStyle/>
          <a:p>
            <a:r>
              <a:rPr lang="en-US" sz="2400" dirty="0" smtClean="0">
                <a:solidFill>
                  <a:srgbClr val="FF0000"/>
                </a:solidFill>
                <a:latin typeface="Arial Rounded MT Bold"/>
                <a:cs typeface="Arial Rounded MT Bold"/>
              </a:rPr>
              <a:t>8</a:t>
            </a:r>
            <a:endParaRPr lang="en-US" sz="2400" dirty="0">
              <a:solidFill>
                <a:srgbClr val="FF0000"/>
              </a:solidFill>
              <a:latin typeface="Arial Rounded MT Bold"/>
              <a:cs typeface="Arial Rounded MT Bold"/>
            </a:endParaRPr>
          </a:p>
        </p:txBody>
      </p:sp>
      <p:cxnSp>
        <p:nvCxnSpPr>
          <p:cNvPr id="24" name="Straight Connector 23"/>
          <p:cNvCxnSpPr/>
          <p:nvPr/>
        </p:nvCxnSpPr>
        <p:spPr>
          <a:xfrm>
            <a:off x="395536" y="3789040"/>
            <a:ext cx="7416824" cy="0"/>
          </a:xfrm>
          <a:prstGeom prst="line">
            <a:avLst/>
          </a:prstGeom>
        </p:spPr>
        <p:style>
          <a:lnRef idx="2">
            <a:schemeClr val="accent1"/>
          </a:lnRef>
          <a:fillRef idx="0">
            <a:schemeClr val="accent1"/>
          </a:fillRef>
          <a:effectRef idx="1">
            <a:schemeClr val="accent1"/>
          </a:effectRef>
          <a:fontRef idx="minor">
            <a:schemeClr val="tx1"/>
          </a:fontRef>
        </p:style>
      </p:cxnSp>
      <p:pic>
        <p:nvPicPr>
          <p:cNvPr id="25" name="Picture 24" descr="fotos micros2011 010.jpg"/>
          <p:cNvPicPr>
            <a:picLocks noChangeAspect="1"/>
          </p:cNvPicPr>
          <p:nvPr/>
        </p:nvPicPr>
        <p:blipFill>
          <a:blip r:embed="rId4" cstate="screen">
            <a:extLst>
              <a:ext uri="{28A0092B-C50C-407E-A947-70E740481C1C}">
                <a14:useLocalDpi xmlns="" xmlns:a14="http://schemas.microsoft.com/office/drawing/2010/main" val="0"/>
              </a:ext>
            </a:extLst>
          </a:blip>
          <a:stretch>
            <a:fillRect/>
          </a:stretch>
        </p:blipFill>
        <p:spPr>
          <a:xfrm>
            <a:off x="7124820" y="3933056"/>
            <a:ext cx="1551636" cy="2480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5385722" y="-36676"/>
            <a:ext cx="3938806" cy="369332"/>
          </a:xfrm>
          <a:prstGeom prst="rect">
            <a:avLst/>
          </a:prstGeom>
          <a:noFill/>
        </p:spPr>
        <p:txBody>
          <a:bodyPr wrap="square" rtlCol="0">
            <a:spAutoFit/>
          </a:bodyPr>
          <a:lstStyle/>
          <a:p>
            <a:pPr algn="ctr"/>
            <a:r>
              <a:rPr lang="en-US" dirty="0" smtClean="0">
                <a:solidFill>
                  <a:srgbClr val="000000"/>
                </a:solidFill>
                <a:latin typeface="Arial Rounded MT Bold"/>
                <a:cs typeface="Arial Rounded MT Bold"/>
              </a:rPr>
              <a:t>Nanotecnología en el CIMAV</a:t>
            </a:r>
            <a:endParaRPr lang="en-US" dirty="0">
              <a:solidFill>
                <a:srgbClr val="000000"/>
              </a:solidFill>
              <a:latin typeface="Arial Rounded MT Bold"/>
              <a:cs typeface="Arial Rounded MT Bold"/>
            </a:endParaRPr>
          </a:p>
        </p:txBody>
      </p:sp>
      <p:pic>
        <p:nvPicPr>
          <p:cNvPr id="16" name="15 Imagen" descr="Andres Garay.bmp"/>
          <p:cNvPicPr>
            <a:picLocks noChangeAspect="1"/>
          </p:cNvPicPr>
          <p:nvPr/>
        </p:nvPicPr>
        <p:blipFill>
          <a:blip r:embed="rId5" cstate="print"/>
          <a:stretch>
            <a:fillRect/>
          </a:stretch>
        </p:blipFill>
        <p:spPr>
          <a:xfrm>
            <a:off x="6008627" y="4149080"/>
            <a:ext cx="1011645" cy="1224136"/>
          </a:xfrm>
          <a:prstGeom prst="rect">
            <a:avLst/>
          </a:prstGeom>
        </p:spPr>
      </p:pic>
      <p:pic>
        <p:nvPicPr>
          <p:cNvPr id="17" name="16 Imagen" descr="karla garza.jpg"/>
          <p:cNvPicPr>
            <a:picLocks noChangeAspect="1"/>
          </p:cNvPicPr>
          <p:nvPr/>
        </p:nvPicPr>
        <p:blipFill>
          <a:blip r:embed="rId6" cstate="print"/>
          <a:stretch>
            <a:fillRect/>
          </a:stretch>
        </p:blipFill>
        <p:spPr>
          <a:xfrm>
            <a:off x="4932040" y="4149080"/>
            <a:ext cx="1022497" cy="1080120"/>
          </a:xfrm>
          <a:prstGeom prst="rect">
            <a:avLst/>
          </a:prstGeom>
        </p:spPr>
      </p:pic>
      <p:pic>
        <p:nvPicPr>
          <p:cNvPr id="26" name="25 Imagen" descr="Alfredo Morales.BMP"/>
          <p:cNvPicPr>
            <a:picLocks noChangeAspect="1"/>
          </p:cNvPicPr>
          <p:nvPr/>
        </p:nvPicPr>
        <p:blipFill>
          <a:blip r:embed="rId7" cstate="print"/>
          <a:stretch>
            <a:fillRect/>
          </a:stretch>
        </p:blipFill>
        <p:spPr>
          <a:xfrm>
            <a:off x="4932040" y="5229200"/>
            <a:ext cx="1080120" cy="1182413"/>
          </a:xfrm>
          <a:prstGeom prst="rect">
            <a:avLst/>
          </a:prstGeom>
          <a:effectLst>
            <a:glow>
              <a:schemeClr val="bg2"/>
            </a:glow>
          </a:effectLst>
        </p:spPr>
      </p:pic>
      <p:pic>
        <p:nvPicPr>
          <p:cNvPr id="30" name="12 Imagen" descr="1024 (1).jpg"/>
          <p:cNvPicPr>
            <a:picLocks noChangeAspect="1"/>
          </p:cNvPicPr>
          <p:nvPr/>
        </p:nvPicPr>
        <p:blipFill>
          <a:blip r:embed="rId8" cstate="screen"/>
          <a:stretch>
            <a:fillRect/>
          </a:stretch>
        </p:blipFill>
        <p:spPr>
          <a:xfrm>
            <a:off x="6012160" y="5301208"/>
            <a:ext cx="1080120"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683568" y="3861048"/>
            <a:ext cx="4572000" cy="984885"/>
          </a:xfrm>
          <a:prstGeom prst="rect">
            <a:avLst/>
          </a:prstGeom>
        </p:spPr>
        <p:txBody>
          <a:bodyPr>
            <a:spAutoFit/>
          </a:bodyPr>
          <a:lstStyle/>
          <a:p>
            <a:pPr algn="ctr"/>
            <a:r>
              <a:rPr lang="es-MX" sz="2000" dirty="0">
                <a:solidFill>
                  <a:srgbClr val="FF0000"/>
                </a:solidFill>
                <a:latin typeface="Arial Rounded MT Bold"/>
                <a:cs typeface="Arial Rounded MT Bold"/>
              </a:rPr>
              <a:t>Consolidación de Personal y equipamiento</a:t>
            </a:r>
          </a:p>
          <a:p>
            <a:endParaRPr lang="es-MX" i="1" dirty="0">
              <a:solidFill>
                <a:srgbClr val="000090"/>
              </a:solidFill>
              <a:latin typeface="Arial Rounded MT Bold"/>
              <a:cs typeface="Arial Rounded MT Bold"/>
            </a:endParaRPr>
          </a:p>
        </p:txBody>
      </p:sp>
      <p:sp>
        <p:nvSpPr>
          <p:cNvPr id="4" name="Rectangle 3"/>
          <p:cNvSpPr/>
          <p:nvPr/>
        </p:nvSpPr>
        <p:spPr>
          <a:xfrm>
            <a:off x="1835695" y="764704"/>
            <a:ext cx="2172264" cy="400110"/>
          </a:xfrm>
          <a:prstGeom prst="rect">
            <a:avLst/>
          </a:prstGeom>
        </p:spPr>
        <p:txBody>
          <a:bodyPr wrap="none">
            <a:spAutoFit/>
          </a:bodyPr>
          <a:lstStyle/>
          <a:p>
            <a:r>
              <a:rPr lang="en-US" sz="2000" dirty="0">
                <a:solidFill>
                  <a:srgbClr val="FF0000"/>
                </a:solidFill>
                <a:latin typeface="Arial Rounded MT Bold"/>
                <a:cs typeface="Arial Rounded MT Bold"/>
              </a:rPr>
              <a:t>Nano Monterrey</a:t>
            </a:r>
            <a:r>
              <a:rPr lang="en-US" dirty="0">
                <a:solidFill>
                  <a:srgbClr val="FF0000"/>
                </a:solidFill>
                <a:latin typeface="Arial Rounded MT Bold"/>
                <a:cs typeface="Arial Rounded MT Bold"/>
              </a:rPr>
              <a:t> </a:t>
            </a:r>
            <a:endParaRPr lang="en-US" dirty="0">
              <a:solidFill>
                <a:srgbClr val="FF0000"/>
              </a:solidFill>
            </a:endParaRPr>
          </a:p>
        </p:txBody>
      </p:sp>
    </p:spTree>
    <p:extLst>
      <p:ext uri="{BB962C8B-B14F-4D97-AF65-F5344CB8AC3E}">
        <p14:creationId xmlns="" xmlns:p14="http://schemas.microsoft.com/office/powerpoint/2010/main" val="217086362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9 CuadroTexto"/>
          <p:cNvSpPr txBox="1">
            <a:spLocks noChangeArrowheads="1"/>
          </p:cNvSpPr>
          <p:nvPr/>
        </p:nvSpPr>
        <p:spPr bwMode="auto">
          <a:xfrm>
            <a:off x="375952" y="1736229"/>
            <a:ext cx="3908016"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1" hangingPunct="1"/>
            <a:r>
              <a:rPr lang="es-MX" sz="2000" i="1" dirty="0" smtClean="0">
                <a:solidFill>
                  <a:srgbClr val="FF0000"/>
                </a:solidFill>
                <a:latin typeface="Arial Rounded MT Bold"/>
                <a:cs typeface="Arial Rounded MT Bold"/>
              </a:rPr>
              <a:t>2011</a:t>
            </a:r>
          </a:p>
          <a:p>
            <a:pPr eaLnBrk="1" hangingPunct="1"/>
            <a:endParaRPr lang="es-MX" i="1" dirty="0" smtClean="0">
              <a:solidFill>
                <a:srgbClr val="000090"/>
              </a:solidFill>
              <a:latin typeface="Arial Rounded MT Bold" charset="0"/>
            </a:endParaRPr>
          </a:p>
          <a:p>
            <a:pPr eaLnBrk="1" hangingPunct="1"/>
            <a:r>
              <a:rPr lang="es-MX" dirty="0" smtClean="0">
                <a:solidFill>
                  <a:srgbClr val="000090"/>
                </a:solidFill>
                <a:latin typeface="Arial Rounded MT Bold" charset="0"/>
              </a:rPr>
              <a:t>Internacionalización </a:t>
            </a:r>
            <a:r>
              <a:rPr lang="es-MX" dirty="0">
                <a:solidFill>
                  <a:srgbClr val="000090"/>
                </a:solidFill>
                <a:latin typeface="Arial Rounded MT Bold" charset="0"/>
              </a:rPr>
              <a:t>del Doctorado en </a:t>
            </a:r>
            <a:r>
              <a:rPr lang="es-MX" dirty="0" smtClean="0">
                <a:solidFill>
                  <a:srgbClr val="000090"/>
                </a:solidFill>
                <a:latin typeface="Arial Rounded MT Bold" charset="0"/>
              </a:rPr>
              <a:t>Nanotecnología: Grado Dual</a:t>
            </a:r>
          </a:p>
          <a:p>
            <a:pPr eaLnBrk="1" hangingPunct="1"/>
            <a:endParaRPr lang="es-MX" dirty="0">
              <a:solidFill>
                <a:srgbClr val="000090"/>
              </a:solidFill>
              <a:latin typeface="Arial Rounded MT Bold" charset="0"/>
            </a:endParaRPr>
          </a:p>
          <a:p>
            <a:pPr eaLnBrk="1" hangingPunct="1"/>
            <a:r>
              <a:rPr lang="es-MX" dirty="0" smtClean="0">
                <a:solidFill>
                  <a:srgbClr val="000090"/>
                </a:solidFill>
                <a:latin typeface="Arial Rounded MT Bold" charset="0"/>
              </a:rPr>
              <a:t>Operando: UT – Dallas</a:t>
            </a:r>
          </a:p>
          <a:p>
            <a:pPr eaLnBrk="1" hangingPunct="1"/>
            <a:r>
              <a:rPr lang="es-MX" dirty="0" smtClean="0">
                <a:solidFill>
                  <a:srgbClr val="000090"/>
                </a:solidFill>
                <a:latin typeface="Arial Rounded MT Bold" charset="0"/>
              </a:rPr>
              <a:t>Inician Sep.72012: USP – Brasil, Chalmers </a:t>
            </a:r>
            <a:endParaRPr lang="es-MX" dirty="0">
              <a:solidFill>
                <a:srgbClr val="000090"/>
              </a:solidFill>
              <a:latin typeface="Arial Rounded MT Bold" charset="0"/>
            </a:endParaRPr>
          </a:p>
        </p:txBody>
      </p:sp>
      <p:pic>
        <p:nvPicPr>
          <p:cNvPr id="3" name="40 Imagen" descr="Maestria en Nano Cimav-UT.gif"/>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11960" y="4221088"/>
            <a:ext cx="4740275" cy="128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Captura de pantalla 2012-04-02 a las 21.42.38.png"/>
          <p:cNvPicPr>
            <a:picLocks noChangeAspect="1"/>
          </p:cNvPicPr>
          <p:nvPr/>
        </p:nvPicPr>
        <p:blipFill rotWithShape="1">
          <a:blip r:embed="rId3" cstate="screen">
            <a:extLst>
              <a:ext uri="{28A0092B-C50C-407E-A947-70E740481C1C}">
                <a14:useLocalDpi xmlns="" xmlns:a14="http://schemas.microsoft.com/office/drawing/2010/main" val="0"/>
              </a:ext>
            </a:extLst>
          </a:blip>
          <a:srcRect/>
          <a:stretch/>
        </p:blipFill>
        <p:spPr>
          <a:xfrm>
            <a:off x="4499992" y="1556792"/>
            <a:ext cx="2160240" cy="792088"/>
          </a:xfrm>
          <a:prstGeom prst="rect">
            <a:avLst/>
          </a:prstGeom>
          <a:effectLst>
            <a:glow rad="101600">
              <a:schemeClr val="accent6">
                <a:lumMod val="75000"/>
                <a:alpha val="75000"/>
              </a:schemeClr>
            </a:glow>
          </a:effectLst>
        </p:spPr>
      </p:pic>
      <p:pic>
        <p:nvPicPr>
          <p:cNvPr id="5" name="Picture 1"/>
          <p:cNvPicPr>
            <a:picLocks noChangeAspect="1" noChangeArrowheads="1"/>
          </p:cNvPicPr>
          <p:nvPr/>
        </p:nvPicPr>
        <p:blipFill>
          <a:blip r:embed="rId4" cstate="screen">
            <a:lum contrast="10000"/>
          </a:blip>
          <a:srcRect/>
          <a:stretch>
            <a:fillRect/>
          </a:stretch>
        </p:blipFill>
        <p:spPr bwMode="auto">
          <a:xfrm>
            <a:off x="4355976" y="2564904"/>
            <a:ext cx="4608512" cy="1018903"/>
          </a:xfrm>
          <a:prstGeom prst="rect">
            <a:avLst/>
          </a:prstGeom>
          <a:noFill/>
          <a:ln w="9525">
            <a:noFill/>
            <a:miter lim="800000"/>
            <a:headEnd/>
            <a:tailEnd/>
          </a:ln>
          <a:effectLst>
            <a:glow rad="101600">
              <a:srgbClr val="FFFF00">
                <a:alpha val="75000"/>
              </a:srgbClr>
            </a:glow>
          </a:effectLst>
        </p:spPr>
      </p:pic>
      <p:pic>
        <p:nvPicPr>
          <p:cNvPr id="6" name="Picture 5" descr="Captura de pantalla 2012-04-02 a las 21.47.22.png"/>
          <p:cNvPicPr>
            <a:picLocks noChangeAspect="1"/>
          </p:cNvPicPr>
          <p:nvPr/>
        </p:nvPicPr>
        <p:blipFill rotWithShape="1">
          <a:blip r:embed="rId5" cstate="screen">
            <a:extLst>
              <a:ext uri="{28A0092B-C50C-407E-A947-70E740481C1C}">
                <a14:useLocalDpi xmlns="" xmlns:a14="http://schemas.microsoft.com/office/drawing/2010/main" val="0"/>
              </a:ext>
            </a:extLst>
          </a:blip>
          <a:srcRect/>
          <a:stretch/>
        </p:blipFill>
        <p:spPr>
          <a:xfrm>
            <a:off x="6770690" y="1556792"/>
            <a:ext cx="2049782" cy="792088"/>
          </a:xfrm>
          <a:prstGeom prst="rect">
            <a:avLst/>
          </a:prstGeom>
          <a:effectLst>
            <a:glow rad="101600">
              <a:schemeClr val="bg1">
                <a:alpha val="75000"/>
              </a:schemeClr>
            </a:glow>
          </a:effectLst>
        </p:spPr>
      </p:pic>
      <p:sp>
        <p:nvSpPr>
          <p:cNvPr id="7" name="Oval 6"/>
          <p:cNvSpPr/>
          <p:nvPr/>
        </p:nvSpPr>
        <p:spPr>
          <a:xfrm>
            <a:off x="251520" y="4005064"/>
            <a:ext cx="576064" cy="648072"/>
          </a:xfrm>
          <a:prstGeom prst="ellipse">
            <a:avLst/>
          </a:prstGeom>
          <a:noFill/>
          <a:ln>
            <a:solidFill>
              <a:srgbClr val="000090">
                <a:alpha val="9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51520" y="1052736"/>
            <a:ext cx="576064" cy="648072"/>
          </a:xfrm>
          <a:prstGeom prst="ellipse">
            <a:avLst/>
          </a:prstGeom>
          <a:noFill/>
          <a:ln>
            <a:solidFill>
              <a:srgbClr val="000090">
                <a:alpha val="9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88017" y="1124744"/>
            <a:ext cx="367559" cy="461665"/>
          </a:xfrm>
          <a:prstGeom prst="rect">
            <a:avLst/>
          </a:prstGeom>
          <a:noFill/>
        </p:spPr>
        <p:txBody>
          <a:bodyPr wrap="none" rtlCol="0">
            <a:spAutoFit/>
          </a:bodyPr>
          <a:lstStyle/>
          <a:p>
            <a:r>
              <a:rPr lang="en-US" sz="2400" dirty="0" smtClean="0">
                <a:solidFill>
                  <a:srgbClr val="FF0000"/>
                </a:solidFill>
                <a:latin typeface="Arial Rounded MT Bold"/>
                <a:cs typeface="Arial Rounded MT Bold"/>
              </a:rPr>
              <a:t>9</a:t>
            </a:r>
            <a:endParaRPr lang="en-US" sz="2400" dirty="0">
              <a:solidFill>
                <a:srgbClr val="FF0000"/>
              </a:solidFill>
              <a:latin typeface="Arial Rounded MT Bold"/>
              <a:cs typeface="Arial Rounded MT Bold"/>
            </a:endParaRPr>
          </a:p>
        </p:txBody>
      </p:sp>
      <p:sp>
        <p:nvSpPr>
          <p:cNvPr id="10" name="TextBox 9"/>
          <p:cNvSpPr txBox="1"/>
          <p:nvPr/>
        </p:nvSpPr>
        <p:spPr>
          <a:xfrm>
            <a:off x="251520" y="4047455"/>
            <a:ext cx="550451" cy="461665"/>
          </a:xfrm>
          <a:prstGeom prst="rect">
            <a:avLst/>
          </a:prstGeom>
          <a:noFill/>
        </p:spPr>
        <p:txBody>
          <a:bodyPr wrap="none" rtlCol="0">
            <a:spAutoFit/>
          </a:bodyPr>
          <a:lstStyle/>
          <a:p>
            <a:r>
              <a:rPr lang="en-US" sz="2400" dirty="0" smtClean="0">
                <a:solidFill>
                  <a:srgbClr val="FF0000"/>
                </a:solidFill>
                <a:latin typeface="Arial Rounded MT Bold"/>
                <a:cs typeface="Arial Rounded MT Bold"/>
              </a:rPr>
              <a:t>10</a:t>
            </a:r>
            <a:endParaRPr lang="en-US" sz="2400" dirty="0">
              <a:solidFill>
                <a:srgbClr val="FF0000"/>
              </a:solidFill>
              <a:latin typeface="Arial Rounded MT Bold"/>
              <a:cs typeface="Arial Rounded MT Bold"/>
            </a:endParaRPr>
          </a:p>
        </p:txBody>
      </p:sp>
      <p:cxnSp>
        <p:nvCxnSpPr>
          <p:cNvPr id="11" name="Straight Connector 10"/>
          <p:cNvCxnSpPr/>
          <p:nvPr/>
        </p:nvCxnSpPr>
        <p:spPr>
          <a:xfrm>
            <a:off x="395536" y="3861048"/>
            <a:ext cx="7416824"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3" descr="MWM logo"/>
          <p:cNvPicPr>
            <a:picLocks noChangeAspect="1" noChangeArrowheads="1"/>
          </p:cNvPicPr>
          <p:nvPr/>
        </p:nvPicPr>
        <p:blipFill>
          <a:blip r:embed="rId6" cstate="screen">
            <a:clrChange>
              <a:clrFrom>
                <a:srgbClr val="FEFEFE"/>
              </a:clrFrom>
              <a:clrTo>
                <a:srgbClr val="FEFEFE">
                  <a:alpha val="0"/>
                </a:srgbClr>
              </a:clrTo>
            </a:clrChange>
          </a:blip>
          <a:srcRect/>
          <a:stretch>
            <a:fillRect/>
          </a:stretch>
        </p:blipFill>
        <p:spPr bwMode="auto">
          <a:xfrm>
            <a:off x="5292080" y="5517232"/>
            <a:ext cx="3024336" cy="964821"/>
          </a:xfrm>
          <a:prstGeom prst="rect">
            <a:avLst/>
          </a:prstGeom>
          <a:noFill/>
          <a:ln w="9525">
            <a:noFill/>
            <a:miter lim="800000"/>
            <a:headEnd/>
            <a:tailEnd/>
          </a:ln>
        </p:spPr>
      </p:pic>
      <p:sp>
        <p:nvSpPr>
          <p:cNvPr id="13" name="TextBox 12"/>
          <p:cNvSpPr txBox="1"/>
          <p:nvPr/>
        </p:nvSpPr>
        <p:spPr>
          <a:xfrm>
            <a:off x="467544" y="4725144"/>
            <a:ext cx="3499576" cy="2215991"/>
          </a:xfrm>
          <a:prstGeom prst="rect">
            <a:avLst/>
          </a:prstGeom>
          <a:noFill/>
        </p:spPr>
        <p:txBody>
          <a:bodyPr wrap="none" rtlCol="0">
            <a:spAutoFit/>
          </a:bodyPr>
          <a:lstStyle/>
          <a:p>
            <a:r>
              <a:rPr lang="en-US" sz="2000" dirty="0" smtClean="0">
                <a:solidFill>
                  <a:srgbClr val="FF0000"/>
                </a:solidFill>
                <a:latin typeface="Arial Rounded MT Bold"/>
                <a:cs typeface="Arial Rounded MT Bold"/>
              </a:rPr>
              <a:t>2008 – 2011</a:t>
            </a:r>
          </a:p>
          <a:p>
            <a:endParaRPr lang="en-US" dirty="0"/>
          </a:p>
          <a:p>
            <a:r>
              <a:rPr lang="en-US" sz="1600" dirty="0" err="1" smtClean="0">
                <a:solidFill>
                  <a:srgbClr val="000090"/>
                </a:solidFill>
                <a:latin typeface="Arial Rounded MT Bold"/>
                <a:cs typeface="Arial Rounded MT Bold"/>
              </a:rPr>
              <a:t>Difución</a:t>
            </a:r>
            <a:r>
              <a:rPr lang="en-US" sz="1600" dirty="0" smtClean="0">
                <a:solidFill>
                  <a:srgbClr val="000090"/>
                </a:solidFill>
                <a:latin typeface="Arial Rounded MT Bold"/>
                <a:cs typeface="Arial Rounded MT Bold"/>
              </a:rPr>
              <a:t> y </a:t>
            </a:r>
            <a:r>
              <a:rPr lang="en-US" sz="1600" dirty="0" err="1" smtClean="0">
                <a:solidFill>
                  <a:srgbClr val="000090"/>
                </a:solidFill>
                <a:latin typeface="Arial Rounded MT Bold"/>
                <a:cs typeface="Arial Rounded MT Bold"/>
              </a:rPr>
              <a:t>Divulgación</a:t>
            </a:r>
            <a:r>
              <a:rPr lang="en-US" sz="1600" dirty="0" smtClean="0">
                <a:solidFill>
                  <a:srgbClr val="000090"/>
                </a:solidFill>
                <a:latin typeface="Arial Rounded MT Bold"/>
                <a:cs typeface="Arial Rounded MT Bold"/>
              </a:rPr>
              <a:t> de la Nano</a:t>
            </a:r>
          </a:p>
          <a:p>
            <a:pPr marL="285750" indent="-285750">
              <a:buFont typeface="Wingdings" charset="2"/>
              <a:buChar char="ü"/>
            </a:pPr>
            <a:r>
              <a:rPr lang="en-US" sz="1600" dirty="0" err="1" smtClean="0">
                <a:solidFill>
                  <a:srgbClr val="000090"/>
                </a:solidFill>
                <a:latin typeface="Arial Rounded MT Bold"/>
                <a:cs typeface="Arial Rounded MT Bold"/>
              </a:rPr>
              <a:t>Preparatorias</a:t>
            </a:r>
            <a:endParaRPr lang="en-US" sz="1600" dirty="0" smtClean="0">
              <a:solidFill>
                <a:srgbClr val="000090"/>
              </a:solidFill>
              <a:latin typeface="Arial Rounded MT Bold"/>
              <a:cs typeface="Arial Rounded MT Bold"/>
            </a:endParaRPr>
          </a:p>
          <a:p>
            <a:pPr marL="285750" indent="-285750">
              <a:buFont typeface="Wingdings" charset="2"/>
              <a:buChar char="ü"/>
            </a:pPr>
            <a:r>
              <a:rPr lang="en-US" sz="1600" dirty="0" err="1" smtClean="0">
                <a:solidFill>
                  <a:srgbClr val="000090"/>
                </a:solidFill>
                <a:latin typeface="Arial Rounded MT Bold"/>
                <a:cs typeface="Arial Rounded MT Bold"/>
              </a:rPr>
              <a:t>Ingenierias</a:t>
            </a:r>
            <a:r>
              <a:rPr lang="en-US" sz="1600" dirty="0" smtClean="0">
                <a:solidFill>
                  <a:srgbClr val="000090"/>
                </a:solidFill>
                <a:latin typeface="Arial Rounded MT Bold"/>
                <a:cs typeface="Arial Rounded MT Bold"/>
              </a:rPr>
              <a:t> (IES)</a:t>
            </a:r>
          </a:p>
          <a:p>
            <a:pPr marL="285750" indent="-285750">
              <a:buFont typeface="Wingdings" charset="2"/>
              <a:buChar char="ü"/>
            </a:pPr>
            <a:r>
              <a:rPr lang="en-US" sz="1600" dirty="0" err="1" smtClean="0">
                <a:solidFill>
                  <a:srgbClr val="000090"/>
                </a:solidFill>
                <a:latin typeface="Arial Rounded MT Bold"/>
                <a:cs typeface="Arial Rounded MT Bold"/>
              </a:rPr>
              <a:t>Universidades</a:t>
            </a:r>
            <a:r>
              <a:rPr lang="en-US" sz="1600" dirty="0" smtClean="0">
                <a:solidFill>
                  <a:srgbClr val="000090"/>
                </a:solidFill>
                <a:latin typeface="Arial Rounded MT Bold"/>
                <a:cs typeface="Arial Rounded MT Bold"/>
              </a:rPr>
              <a:t> </a:t>
            </a:r>
            <a:r>
              <a:rPr lang="en-US" sz="1600" dirty="0" err="1" smtClean="0">
                <a:solidFill>
                  <a:srgbClr val="000090"/>
                </a:solidFill>
                <a:latin typeface="Arial Rounded MT Bold"/>
                <a:cs typeface="Arial Rounded MT Bold"/>
              </a:rPr>
              <a:t>Tecnológicas</a:t>
            </a:r>
            <a:endParaRPr lang="en-US" sz="1600" dirty="0" smtClean="0">
              <a:solidFill>
                <a:srgbClr val="000090"/>
              </a:solidFill>
              <a:latin typeface="Arial Rounded MT Bold"/>
              <a:cs typeface="Arial Rounded MT Bold"/>
            </a:endParaRPr>
          </a:p>
          <a:p>
            <a:endParaRPr lang="en-US" dirty="0"/>
          </a:p>
          <a:p>
            <a:endParaRPr lang="en-US" dirty="0"/>
          </a:p>
        </p:txBody>
      </p:sp>
      <p:sp>
        <p:nvSpPr>
          <p:cNvPr id="14" name="TextBox 13"/>
          <p:cNvSpPr txBox="1"/>
          <p:nvPr/>
        </p:nvSpPr>
        <p:spPr>
          <a:xfrm>
            <a:off x="5436096" y="44624"/>
            <a:ext cx="3707140" cy="400110"/>
          </a:xfrm>
          <a:prstGeom prst="rect">
            <a:avLst/>
          </a:prstGeom>
          <a:noFill/>
        </p:spPr>
        <p:txBody>
          <a:bodyPr wrap="none" rtlCol="0">
            <a:spAutoFit/>
          </a:bodyPr>
          <a:lstStyle/>
          <a:p>
            <a:r>
              <a:rPr lang="en-US" sz="2000" dirty="0" smtClean="0">
                <a:solidFill>
                  <a:srgbClr val="000000"/>
                </a:solidFill>
                <a:latin typeface="Arial Rounded MT Bold"/>
                <a:cs typeface="Arial Rounded MT Bold"/>
              </a:rPr>
              <a:t>Nanotecnología en el CIMAV</a:t>
            </a:r>
            <a:endParaRPr lang="en-US" sz="2000" dirty="0">
              <a:solidFill>
                <a:srgbClr val="000000"/>
              </a:solidFill>
              <a:latin typeface="Arial Rounded MT Bold"/>
              <a:cs typeface="Arial Rounded MT Bold"/>
            </a:endParaRPr>
          </a:p>
        </p:txBody>
      </p:sp>
      <p:sp>
        <p:nvSpPr>
          <p:cNvPr id="15" name="TextBox 14"/>
          <p:cNvSpPr txBox="1"/>
          <p:nvPr/>
        </p:nvSpPr>
        <p:spPr>
          <a:xfrm>
            <a:off x="1115616" y="836712"/>
            <a:ext cx="3638135" cy="400110"/>
          </a:xfrm>
          <a:prstGeom prst="rect">
            <a:avLst/>
          </a:prstGeom>
          <a:noFill/>
        </p:spPr>
        <p:txBody>
          <a:bodyPr wrap="none" rtlCol="0">
            <a:spAutoFit/>
          </a:bodyPr>
          <a:lstStyle/>
          <a:p>
            <a:r>
              <a:rPr lang="en-US" sz="2000" dirty="0" err="1" smtClean="0">
                <a:solidFill>
                  <a:srgbClr val="FF0000"/>
                </a:solidFill>
                <a:latin typeface="Arial Rounded MT Bold"/>
                <a:cs typeface="Arial Rounded MT Bold"/>
              </a:rPr>
              <a:t>Doctorados</a:t>
            </a:r>
            <a:r>
              <a:rPr lang="en-US" sz="2000" dirty="0" smtClean="0">
                <a:solidFill>
                  <a:srgbClr val="FF0000"/>
                </a:solidFill>
                <a:latin typeface="Arial Rounded MT Bold"/>
                <a:cs typeface="Arial Rounded MT Bold"/>
              </a:rPr>
              <a:t> con </a:t>
            </a:r>
            <a:r>
              <a:rPr lang="en-US" sz="2000" dirty="0" err="1" smtClean="0">
                <a:solidFill>
                  <a:srgbClr val="FF0000"/>
                </a:solidFill>
                <a:latin typeface="Arial Rounded MT Bold"/>
                <a:cs typeface="Arial Rounded MT Bold"/>
              </a:rPr>
              <a:t>Grado</a:t>
            </a:r>
            <a:r>
              <a:rPr lang="en-US" sz="2000" dirty="0" smtClean="0">
                <a:solidFill>
                  <a:srgbClr val="FF0000"/>
                </a:solidFill>
                <a:latin typeface="Arial Rounded MT Bold"/>
                <a:cs typeface="Arial Rounded MT Bold"/>
              </a:rPr>
              <a:t> Dual</a:t>
            </a:r>
            <a:endParaRPr lang="en-US" sz="2000" dirty="0">
              <a:solidFill>
                <a:srgbClr val="FF0000"/>
              </a:solidFill>
              <a:latin typeface="Arial Rounded MT Bold"/>
              <a:cs typeface="Arial Rounded MT Bold"/>
            </a:endParaRPr>
          </a:p>
        </p:txBody>
      </p:sp>
      <p:sp>
        <p:nvSpPr>
          <p:cNvPr id="16" name="TextBox 15"/>
          <p:cNvSpPr txBox="1"/>
          <p:nvPr/>
        </p:nvSpPr>
        <p:spPr>
          <a:xfrm>
            <a:off x="899592" y="3861048"/>
            <a:ext cx="4249881" cy="400110"/>
          </a:xfrm>
          <a:prstGeom prst="rect">
            <a:avLst/>
          </a:prstGeom>
          <a:noFill/>
        </p:spPr>
        <p:txBody>
          <a:bodyPr wrap="none" rtlCol="0">
            <a:spAutoFit/>
          </a:bodyPr>
          <a:lstStyle/>
          <a:p>
            <a:r>
              <a:rPr lang="en-US" sz="2000" dirty="0" err="1" smtClean="0">
                <a:solidFill>
                  <a:srgbClr val="FF0000"/>
                </a:solidFill>
                <a:latin typeface="Arial Rounded MT Bold"/>
                <a:cs typeface="Arial Rounded MT Bold"/>
              </a:rPr>
              <a:t>Licenciaturas</a:t>
            </a:r>
            <a:r>
              <a:rPr lang="en-US" sz="2000" dirty="0" smtClean="0">
                <a:solidFill>
                  <a:srgbClr val="FF0000"/>
                </a:solidFill>
                <a:latin typeface="Arial Rounded MT Bold"/>
                <a:cs typeface="Arial Rounded MT Bold"/>
              </a:rPr>
              <a:t> en </a:t>
            </a:r>
            <a:r>
              <a:rPr lang="en-US" sz="2000" dirty="0" err="1" smtClean="0">
                <a:solidFill>
                  <a:srgbClr val="FF0000"/>
                </a:solidFill>
                <a:latin typeface="Arial Rounded MT Bold"/>
                <a:cs typeface="Arial Rounded MT Bold"/>
              </a:rPr>
              <a:t>nanotecnología</a:t>
            </a:r>
            <a:endParaRPr lang="en-US" sz="2000" dirty="0">
              <a:solidFill>
                <a:srgbClr val="FF0000"/>
              </a:solidFill>
              <a:latin typeface="Arial Rounded MT Bold"/>
              <a:cs typeface="Arial Rounded MT Bold"/>
            </a:endParaRPr>
          </a:p>
        </p:txBody>
      </p:sp>
    </p:spTree>
    <p:extLst>
      <p:ext uri="{BB962C8B-B14F-4D97-AF65-F5344CB8AC3E}">
        <p14:creationId xmlns="" xmlns:p14="http://schemas.microsoft.com/office/powerpoint/2010/main" val="48082407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5"/>
          <p:cNvSpPr>
            <a:spLocks noChangeArrowheads="1"/>
          </p:cNvSpPr>
          <p:nvPr/>
        </p:nvSpPr>
        <p:spPr bwMode="auto">
          <a:xfrm>
            <a:off x="146050" y="2043113"/>
            <a:ext cx="1978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s-MX" sz="2800" dirty="0">
                <a:solidFill>
                  <a:srgbClr val="FF0000"/>
                </a:solidFill>
                <a:latin typeface="Arial Rounded MT Bold" charset="0"/>
              </a:rPr>
              <a:t>Productos</a:t>
            </a:r>
          </a:p>
        </p:txBody>
      </p:sp>
      <p:graphicFrame>
        <p:nvGraphicFramePr>
          <p:cNvPr id="13" name="12 Tabla"/>
          <p:cNvGraphicFramePr>
            <a:graphicFrameLocks noGrp="1"/>
          </p:cNvGraphicFramePr>
          <p:nvPr>
            <p:extLst>
              <p:ext uri="{D42A27DB-BD31-4B8C-83A1-F6EECF244321}">
                <p14:modId xmlns="" xmlns:p14="http://schemas.microsoft.com/office/powerpoint/2010/main" val="2140061092"/>
              </p:ext>
            </p:extLst>
          </p:nvPr>
        </p:nvGraphicFramePr>
        <p:xfrm>
          <a:off x="197972" y="2586341"/>
          <a:ext cx="8552328" cy="3001674"/>
        </p:xfrm>
        <a:graphic>
          <a:graphicData uri="http://schemas.openxmlformats.org/drawingml/2006/table">
            <a:tbl>
              <a:tblPr>
                <a:tableStyleId>{638B1855-1B75-4FBE-930C-398BA8C253C6}</a:tableStyleId>
              </a:tblPr>
              <a:tblGrid>
                <a:gridCol w="4135903"/>
                <a:gridCol w="1995954"/>
                <a:gridCol w="1690221"/>
                <a:gridCol w="730250"/>
              </a:tblGrid>
              <a:tr h="500279">
                <a:tc>
                  <a:txBody>
                    <a:bodyPr/>
                    <a:lstStyle/>
                    <a:p>
                      <a:pPr algn="l" fontAlgn="b"/>
                      <a:r>
                        <a:rPr lang="es-MX" sz="1600" u="none" strike="noStrike" dirty="0"/>
                        <a:t> </a:t>
                      </a:r>
                      <a:endParaRPr lang="es-MX" sz="1600" b="0" i="0" u="none" strike="noStrike" dirty="0">
                        <a:latin typeface="Arial"/>
                      </a:endParaRPr>
                    </a:p>
                  </a:txBody>
                  <a:tcPr marL="7458" marR="7458" marT="7458" marB="0" anchor="b">
                    <a:lnB w="12700" cap="flat" cmpd="sng" algn="ctr">
                      <a:solidFill>
                        <a:schemeClr val="tx1"/>
                      </a:solidFill>
                      <a:prstDash val="solid"/>
                      <a:round/>
                      <a:headEnd type="none" w="med" len="med"/>
                      <a:tailEnd type="none" w="med" len="med"/>
                    </a:lnB>
                    <a:solidFill>
                      <a:srgbClr val="003399"/>
                    </a:solidFill>
                  </a:tcPr>
                </a:tc>
                <a:tc>
                  <a:txBody>
                    <a:bodyPr/>
                    <a:lstStyle/>
                    <a:p>
                      <a:pPr algn="ctr" fontAlgn="b"/>
                      <a:r>
                        <a:rPr lang="es-MX" sz="1600" b="1" u="none" strike="noStrike" dirty="0" smtClean="0"/>
                        <a:t>2007- 2011</a:t>
                      </a:r>
                      <a:endParaRPr lang="es-MX" sz="1600" b="1" i="0" u="none" strike="noStrike" dirty="0">
                        <a:latin typeface="Arial"/>
                      </a:endParaRPr>
                    </a:p>
                  </a:txBody>
                  <a:tcPr marL="7458" marR="7458" marT="7458" marB="0" anchor="ctr">
                    <a:lnB w="12700" cap="flat" cmpd="sng" algn="ctr">
                      <a:solidFill>
                        <a:schemeClr val="tx1"/>
                      </a:solidFill>
                      <a:prstDash val="solid"/>
                      <a:round/>
                      <a:headEnd type="none" w="med" len="med"/>
                      <a:tailEnd type="none" w="med" len="med"/>
                    </a:lnB>
                    <a:solidFill>
                      <a:srgbClr val="003399"/>
                    </a:solidFill>
                  </a:tcPr>
                </a:tc>
                <a:tc>
                  <a:txBody>
                    <a:bodyPr/>
                    <a:lstStyle/>
                    <a:p>
                      <a:pPr algn="ctr" fontAlgn="b"/>
                      <a:r>
                        <a:rPr lang="es-MX" sz="1600" b="1" u="none" strike="noStrike" dirty="0"/>
                        <a:t>Nanotecnología</a:t>
                      </a:r>
                      <a:endParaRPr lang="es-MX" sz="1600" b="1" i="0" u="none" strike="noStrike" dirty="0">
                        <a:latin typeface="Arial"/>
                      </a:endParaRPr>
                    </a:p>
                  </a:txBody>
                  <a:tcPr marL="7458" marR="7458" marT="7458" marB="0" anchor="ctr">
                    <a:lnB w="12700" cap="flat" cmpd="sng" algn="ctr">
                      <a:solidFill>
                        <a:schemeClr val="tx1"/>
                      </a:solidFill>
                      <a:prstDash val="solid"/>
                      <a:round/>
                      <a:headEnd type="none" w="med" len="med"/>
                      <a:tailEnd type="none" w="med" len="med"/>
                    </a:lnB>
                    <a:solidFill>
                      <a:srgbClr val="003399"/>
                    </a:solidFill>
                  </a:tcPr>
                </a:tc>
                <a:tc>
                  <a:txBody>
                    <a:bodyPr/>
                    <a:lstStyle/>
                    <a:p>
                      <a:pPr algn="ctr" fontAlgn="b"/>
                      <a:r>
                        <a:rPr lang="es-MX" sz="1600" b="1" u="none" strike="noStrike" dirty="0"/>
                        <a:t>%</a:t>
                      </a:r>
                      <a:endParaRPr lang="es-MX" sz="1600" b="1" i="0" u="none" strike="noStrike" dirty="0">
                        <a:latin typeface="Arial"/>
                      </a:endParaRPr>
                    </a:p>
                  </a:txBody>
                  <a:tcPr marL="7458" marR="7458" marT="7458" marB="0" anchor="ctr">
                    <a:lnB w="12700" cap="flat" cmpd="sng" algn="ctr">
                      <a:solidFill>
                        <a:schemeClr val="tx1"/>
                      </a:solidFill>
                      <a:prstDash val="solid"/>
                      <a:round/>
                      <a:headEnd type="none" w="med" len="med"/>
                      <a:tailEnd type="none" w="med" len="med"/>
                    </a:lnB>
                    <a:solidFill>
                      <a:srgbClr val="003399"/>
                    </a:solidFill>
                  </a:tcPr>
                </a:tc>
              </a:tr>
              <a:tr h="500279">
                <a:tc>
                  <a:txBody>
                    <a:bodyPr/>
                    <a:lstStyle/>
                    <a:p>
                      <a:pPr algn="ctr" fontAlgn="b"/>
                      <a:r>
                        <a:rPr lang="es-MX" sz="1600" b="0" u="none" strike="noStrike" dirty="0">
                          <a:solidFill>
                            <a:schemeClr val="tx1"/>
                          </a:solidFill>
                          <a:latin typeface="Arial Rounded MT Bold" pitchFamily="34" charset="0"/>
                        </a:rPr>
                        <a:t>Artículos Publicados en </a:t>
                      </a:r>
                      <a:r>
                        <a:rPr lang="es-MX" sz="1600" b="0" u="none" strike="noStrike" dirty="0" smtClean="0">
                          <a:solidFill>
                            <a:schemeClr val="tx1"/>
                          </a:solidFill>
                          <a:latin typeface="Arial Rounded MT Bold" pitchFamily="34" charset="0"/>
                        </a:rPr>
                        <a:t>Revistas </a:t>
                      </a:r>
                      <a:r>
                        <a:rPr lang="es-MX" sz="1600" b="0" u="none" strike="noStrike" dirty="0">
                          <a:solidFill>
                            <a:schemeClr val="tx1"/>
                          </a:solidFill>
                          <a:latin typeface="Arial Rounded MT Bold" pitchFamily="34" charset="0"/>
                        </a:rPr>
                        <a:t>Indexadas</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u="none" strike="noStrike" smtClean="0">
                          <a:solidFill>
                            <a:schemeClr val="tx1"/>
                          </a:solidFill>
                          <a:latin typeface="Arial Rounded MT Bold" pitchFamily="34" charset="0"/>
                        </a:rPr>
                        <a:t>456</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i="0" u="none" strike="noStrike" dirty="0" smtClean="0">
                          <a:solidFill>
                            <a:schemeClr val="tx1"/>
                          </a:solidFill>
                          <a:latin typeface="Arial Rounded MT Bold" pitchFamily="34" charset="0"/>
                        </a:rPr>
                        <a:t>216</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u="none" strike="noStrike" dirty="0" smtClean="0">
                          <a:solidFill>
                            <a:schemeClr val="tx1"/>
                          </a:solidFill>
                          <a:latin typeface="Arial Rounded MT Bold" pitchFamily="34" charset="0"/>
                        </a:rPr>
                        <a:t>47%</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r>
              <a:tr h="500279">
                <a:tc>
                  <a:txBody>
                    <a:bodyPr/>
                    <a:lstStyle/>
                    <a:p>
                      <a:pPr algn="ctr" fontAlgn="b"/>
                      <a:r>
                        <a:rPr lang="es-MX" sz="1600" b="0" u="none" strike="noStrike" dirty="0">
                          <a:solidFill>
                            <a:schemeClr val="tx1"/>
                          </a:solidFill>
                          <a:latin typeface="Arial Rounded MT Bold" pitchFamily="34" charset="0"/>
                        </a:rPr>
                        <a:t>Alumnos  Graduados de Doctorado</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i="0" u="none" strike="noStrike" dirty="0" smtClean="0">
                          <a:solidFill>
                            <a:schemeClr val="tx1"/>
                          </a:solidFill>
                          <a:latin typeface="Arial Rounded MT Bold" pitchFamily="34" charset="0"/>
                        </a:rPr>
                        <a:t>89</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u="none" strike="noStrike" dirty="0" smtClean="0">
                          <a:solidFill>
                            <a:schemeClr val="tx1"/>
                          </a:solidFill>
                          <a:latin typeface="Arial Rounded MT Bold" pitchFamily="34" charset="0"/>
                        </a:rPr>
                        <a:t>29</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u="none" strike="noStrike" dirty="0" smtClean="0">
                          <a:solidFill>
                            <a:schemeClr val="tx1"/>
                          </a:solidFill>
                          <a:latin typeface="Arial Rounded MT Bold" pitchFamily="34" charset="0"/>
                        </a:rPr>
                        <a:t>33%</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r>
              <a:tr h="500279">
                <a:tc>
                  <a:txBody>
                    <a:bodyPr/>
                    <a:lstStyle/>
                    <a:p>
                      <a:pPr algn="ctr" fontAlgn="b"/>
                      <a:r>
                        <a:rPr lang="es-MX" sz="1600" b="0" u="none" strike="noStrike" dirty="0">
                          <a:solidFill>
                            <a:schemeClr val="tx1"/>
                          </a:solidFill>
                          <a:latin typeface="Arial Rounded MT Bold" pitchFamily="34" charset="0"/>
                        </a:rPr>
                        <a:t>Alumnos Graduados de Maestría</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i="0" u="none" strike="noStrike" dirty="0" smtClean="0">
                          <a:solidFill>
                            <a:schemeClr val="tx1"/>
                          </a:solidFill>
                          <a:latin typeface="Arial Rounded MT Bold" pitchFamily="34" charset="0"/>
                        </a:rPr>
                        <a:t>108</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u="none" strike="noStrike" dirty="0" smtClean="0">
                          <a:solidFill>
                            <a:schemeClr val="tx1"/>
                          </a:solidFill>
                          <a:latin typeface="Arial Rounded MT Bold" pitchFamily="34" charset="0"/>
                        </a:rPr>
                        <a:t>23</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u="none" strike="noStrike" dirty="0" smtClean="0">
                          <a:solidFill>
                            <a:schemeClr val="tx1"/>
                          </a:solidFill>
                          <a:latin typeface="Arial Rounded MT Bold" pitchFamily="34" charset="0"/>
                        </a:rPr>
                        <a:t>23%</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r>
              <a:tr h="500279">
                <a:tc>
                  <a:txBody>
                    <a:bodyPr/>
                    <a:lstStyle/>
                    <a:p>
                      <a:pPr algn="ctr" fontAlgn="b"/>
                      <a:r>
                        <a:rPr lang="es-MX" sz="1600" b="0" u="none" strike="noStrike" dirty="0">
                          <a:solidFill>
                            <a:schemeClr val="tx1"/>
                          </a:solidFill>
                          <a:latin typeface="Arial Rounded MT Bold" pitchFamily="34" charset="0"/>
                        </a:rPr>
                        <a:t>Registro de Patentes</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i="0" u="none" strike="noStrike" dirty="0" smtClean="0">
                          <a:solidFill>
                            <a:schemeClr val="tx1"/>
                          </a:solidFill>
                          <a:latin typeface="Arial Rounded MT Bold" pitchFamily="34" charset="0"/>
                        </a:rPr>
                        <a:t>51</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i="0" u="none" strike="noStrike" dirty="0" smtClean="0">
                          <a:solidFill>
                            <a:schemeClr val="tx1"/>
                          </a:solidFill>
                          <a:latin typeface="Arial Rounded MT Bold" pitchFamily="34" charset="0"/>
                        </a:rPr>
                        <a:t>14</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u="none" strike="noStrike" dirty="0" smtClean="0">
                          <a:solidFill>
                            <a:schemeClr val="tx1"/>
                          </a:solidFill>
                          <a:latin typeface="Arial Rounded MT Bold" pitchFamily="34" charset="0"/>
                        </a:rPr>
                        <a:t>27%</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r>
              <a:tr h="50027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MX" sz="1600" b="1" i="0" u="none" strike="noStrike" cap="none" normalizeH="0" baseline="0" dirty="0" smtClean="0">
                          <a:ln>
                            <a:noFill/>
                          </a:ln>
                          <a:solidFill>
                            <a:schemeClr val="tx1"/>
                          </a:solidFill>
                          <a:effectLst/>
                          <a:latin typeface="Arial" charset="0"/>
                          <a:ea typeface="MS PGothic" charset="0"/>
                          <a:cs typeface="MS PGothic" charset="0"/>
                        </a:rPr>
                        <a:t>Proyectos de Investigación Vigentes</a:t>
                      </a: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i="0" u="none" strike="noStrike" dirty="0" smtClean="0">
                          <a:solidFill>
                            <a:schemeClr val="tx1"/>
                          </a:solidFill>
                          <a:latin typeface="Arial Rounded MT Bold" pitchFamily="34" charset="0"/>
                        </a:rPr>
                        <a:t>99</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i="0" u="none" strike="noStrike" dirty="0" smtClean="0">
                          <a:solidFill>
                            <a:schemeClr val="tx1"/>
                          </a:solidFill>
                          <a:latin typeface="Arial Rounded MT Bold" pitchFamily="34" charset="0"/>
                        </a:rPr>
                        <a:t>34</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fontAlgn="b"/>
                      <a:r>
                        <a:rPr lang="es-MX" sz="1600" b="0" i="0" u="none" strike="noStrike" dirty="0" smtClean="0">
                          <a:solidFill>
                            <a:schemeClr val="tx1"/>
                          </a:solidFill>
                          <a:latin typeface="Arial Rounded MT Bold" pitchFamily="34" charset="0"/>
                        </a:rPr>
                        <a:t>33%</a:t>
                      </a:r>
                      <a:endParaRPr lang="es-MX" sz="1600" b="0" i="0" u="none" strike="noStrike" dirty="0">
                        <a:solidFill>
                          <a:schemeClr val="tx1"/>
                        </a:solidFill>
                        <a:latin typeface="Arial Rounded MT Bold" pitchFamily="34" charset="0"/>
                      </a:endParaRPr>
                    </a:p>
                  </a:txBody>
                  <a:tcPr marL="7458" marR="7458" marT="7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r>
            </a:tbl>
          </a:graphicData>
        </a:graphic>
      </p:graphicFrame>
      <p:sp>
        <p:nvSpPr>
          <p:cNvPr id="149512" name="Rectangle 5"/>
          <p:cNvSpPr>
            <a:spLocks noChangeArrowheads="1"/>
          </p:cNvSpPr>
          <p:nvPr/>
        </p:nvSpPr>
        <p:spPr bwMode="auto">
          <a:xfrm>
            <a:off x="249238" y="1342509"/>
            <a:ext cx="848518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s-MX" b="1" dirty="0">
                <a:solidFill>
                  <a:srgbClr val="000090"/>
                </a:solidFill>
                <a:latin typeface="Arial Rounded MT Bold" charset="0"/>
              </a:rPr>
              <a:t>CIMAV: </a:t>
            </a:r>
            <a:r>
              <a:rPr lang="es-MX" dirty="0">
                <a:solidFill>
                  <a:srgbClr val="000090"/>
                </a:solidFill>
                <a:latin typeface="Arial Rounded MT Bold" charset="0"/>
              </a:rPr>
              <a:t>Enfocado al desarrollo científico y a </a:t>
            </a:r>
            <a:r>
              <a:rPr lang="es-MX" dirty="0" smtClean="0">
                <a:solidFill>
                  <a:srgbClr val="000090"/>
                </a:solidFill>
                <a:latin typeface="Arial Rounded MT Bold" charset="0"/>
              </a:rPr>
              <a:t>las</a:t>
            </a:r>
          </a:p>
          <a:p>
            <a:pPr algn="ctr"/>
            <a:r>
              <a:rPr lang="es-MX" dirty="0" smtClean="0">
                <a:solidFill>
                  <a:srgbClr val="000090"/>
                </a:solidFill>
                <a:latin typeface="Arial Rounded MT Bold" charset="0"/>
              </a:rPr>
              <a:t> </a:t>
            </a:r>
            <a:r>
              <a:rPr lang="es-MX" dirty="0">
                <a:solidFill>
                  <a:srgbClr val="000090"/>
                </a:solidFill>
                <a:latin typeface="Arial Rounded MT Bold" charset="0"/>
              </a:rPr>
              <a:t>aplicaciones industriales de la Nanotecnología</a:t>
            </a:r>
          </a:p>
        </p:txBody>
      </p:sp>
      <p:sp>
        <p:nvSpPr>
          <p:cNvPr id="149513" name="TextBox 1"/>
          <p:cNvSpPr txBox="1">
            <a:spLocks noChangeArrowheads="1"/>
          </p:cNvSpPr>
          <p:nvPr/>
        </p:nvSpPr>
        <p:spPr bwMode="auto">
          <a:xfrm>
            <a:off x="2555776" y="764704"/>
            <a:ext cx="42889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1" hangingPunct="1"/>
            <a:r>
              <a:rPr lang="es-MX" sz="2400" b="1" dirty="0" smtClean="0">
                <a:solidFill>
                  <a:srgbClr val="FF0000"/>
                </a:solidFill>
                <a:latin typeface="Arial Rounded MT Bold" charset="0"/>
              </a:rPr>
              <a:t>R</a:t>
            </a:r>
            <a:r>
              <a:rPr lang="es-MX" sz="2000" b="1" dirty="0" smtClean="0">
                <a:solidFill>
                  <a:srgbClr val="FF0000"/>
                </a:solidFill>
                <a:latin typeface="Arial Rounded MT Bold" charset="0"/>
              </a:rPr>
              <a:t>ESUMEN de </a:t>
            </a:r>
            <a:r>
              <a:rPr lang="es-MX" sz="2400" b="1" dirty="0" smtClean="0">
                <a:solidFill>
                  <a:srgbClr val="FF0000"/>
                </a:solidFill>
                <a:latin typeface="Arial Rounded MT Bold" charset="0"/>
              </a:rPr>
              <a:t>R</a:t>
            </a:r>
            <a:r>
              <a:rPr lang="es-MX" sz="2000" b="1" dirty="0" smtClean="0">
                <a:solidFill>
                  <a:srgbClr val="FF0000"/>
                </a:solidFill>
                <a:latin typeface="Arial Rounded MT Bold" charset="0"/>
              </a:rPr>
              <a:t>ESULTADOS</a:t>
            </a:r>
            <a:endParaRPr lang="es-MX" sz="2000" b="1" dirty="0">
              <a:solidFill>
                <a:srgbClr val="FF0000"/>
              </a:solidFill>
              <a:latin typeface="Arial Rounded MT Bold" charset="0"/>
            </a:endParaRPr>
          </a:p>
        </p:txBody>
      </p:sp>
      <p:sp>
        <p:nvSpPr>
          <p:cNvPr id="7" name="TextBox 6"/>
          <p:cNvSpPr txBox="1"/>
          <p:nvPr/>
        </p:nvSpPr>
        <p:spPr>
          <a:xfrm>
            <a:off x="5364088" y="0"/>
            <a:ext cx="3707140" cy="400110"/>
          </a:xfrm>
          <a:prstGeom prst="rect">
            <a:avLst/>
          </a:prstGeom>
          <a:noFill/>
        </p:spPr>
        <p:txBody>
          <a:bodyPr wrap="none" rtlCol="0">
            <a:spAutoFit/>
          </a:bodyPr>
          <a:lstStyle/>
          <a:p>
            <a:r>
              <a:rPr lang="en-US" sz="2000" dirty="0" smtClean="0">
                <a:solidFill>
                  <a:srgbClr val="000000"/>
                </a:solidFill>
                <a:latin typeface="Arial Rounded MT Bold"/>
                <a:cs typeface="Arial Rounded MT Bold"/>
              </a:rPr>
              <a:t>Nanotecnología en el CIMAV</a:t>
            </a:r>
            <a:endParaRPr lang="en-US" sz="2000" dirty="0">
              <a:solidFill>
                <a:srgbClr val="000000"/>
              </a:solidFill>
              <a:latin typeface="Arial Rounded MT Bold"/>
              <a:cs typeface="Arial Rounded MT Bold"/>
            </a:endParaRPr>
          </a:p>
        </p:txBody>
      </p:sp>
    </p:spTree>
    <p:extLst>
      <p:ext uri="{BB962C8B-B14F-4D97-AF65-F5344CB8AC3E}">
        <p14:creationId xmlns="" xmlns:p14="http://schemas.microsoft.com/office/powerpoint/2010/main" val="22865025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78 Rectángulo"/>
          <p:cNvSpPr/>
          <p:nvPr/>
        </p:nvSpPr>
        <p:spPr>
          <a:xfrm rot="10800000">
            <a:off x="0" y="692696"/>
            <a:ext cx="9144000" cy="6165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TextBox 3"/>
          <p:cNvSpPr txBox="1"/>
          <p:nvPr/>
        </p:nvSpPr>
        <p:spPr>
          <a:xfrm>
            <a:off x="7524328" y="2420888"/>
            <a:ext cx="543739" cy="400110"/>
          </a:xfrm>
          <a:prstGeom prst="rect">
            <a:avLst/>
          </a:prstGeom>
          <a:solidFill>
            <a:schemeClr val="bg1"/>
          </a:solidFill>
        </p:spPr>
        <p:txBody>
          <a:bodyPr wrap="none" rtlCol="0">
            <a:spAutoFit/>
          </a:bodyPr>
          <a:lstStyle/>
          <a:p>
            <a:pPr algn="ctr"/>
            <a:r>
              <a:rPr lang="en-US" sz="1000" dirty="0" smtClean="0">
                <a:solidFill>
                  <a:srgbClr val="FFFFFF"/>
                </a:solidFill>
              </a:rPr>
              <a:t>20%</a:t>
            </a:r>
          </a:p>
          <a:p>
            <a:pPr algn="ctr"/>
            <a:r>
              <a:rPr lang="en-US" sz="1000" dirty="0" smtClean="0">
                <a:solidFill>
                  <a:srgbClr val="FFFFFF"/>
                </a:solidFill>
              </a:rPr>
              <a:t>CIMAV</a:t>
            </a:r>
            <a:endParaRPr lang="en-US" sz="1000" dirty="0">
              <a:solidFill>
                <a:srgbClr val="FFFFFF"/>
              </a:solidFill>
            </a:endParaRPr>
          </a:p>
        </p:txBody>
      </p:sp>
      <p:sp>
        <p:nvSpPr>
          <p:cNvPr id="14338" name="12 CuadroTexto"/>
          <p:cNvSpPr txBox="1">
            <a:spLocks noChangeArrowheads="1"/>
          </p:cNvSpPr>
          <p:nvPr/>
        </p:nvSpPr>
        <p:spPr bwMode="auto">
          <a:xfrm>
            <a:off x="1619672" y="169476"/>
            <a:ext cx="7128792" cy="523220"/>
          </a:xfrm>
          <a:prstGeom prst="rect">
            <a:avLst/>
          </a:prstGeom>
          <a:noFill/>
          <a:ln w="9525">
            <a:noFill/>
            <a:miter lim="800000"/>
            <a:headEnd/>
            <a:tailEnd/>
          </a:ln>
        </p:spPr>
        <p:txBody>
          <a:bodyPr wrap="square">
            <a:spAutoFit/>
          </a:bodyPr>
          <a:lstStyle/>
          <a:p>
            <a:r>
              <a:rPr lang="es-MX" sz="2800" b="1" dirty="0" smtClean="0">
                <a:latin typeface="Arial Rounded MT Bold" pitchFamily="34" charset="0"/>
              </a:rPr>
              <a:t>PROYECTOS  EN  NANOCIENCIAS</a:t>
            </a:r>
            <a:endParaRPr lang="es-MX" sz="2800" b="1" dirty="0">
              <a:latin typeface="Arial Rounded MT Bold" pitchFamily="34" charset="0"/>
            </a:endParaRPr>
          </a:p>
        </p:txBody>
      </p:sp>
      <p:sp>
        <p:nvSpPr>
          <p:cNvPr id="14339" name="67 Rectángulo"/>
          <p:cNvSpPr>
            <a:spLocks noChangeArrowheads="1"/>
          </p:cNvSpPr>
          <p:nvPr/>
        </p:nvSpPr>
        <p:spPr bwMode="auto">
          <a:xfrm>
            <a:off x="179512" y="3356992"/>
            <a:ext cx="2185214" cy="461665"/>
          </a:xfrm>
          <a:prstGeom prst="rect">
            <a:avLst/>
          </a:prstGeom>
          <a:noFill/>
          <a:ln w="9525">
            <a:noFill/>
            <a:miter lim="800000"/>
            <a:headEnd/>
            <a:tailEnd/>
          </a:ln>
        </p:spPr>
        <p:txBody>
          <a:bodyPr wrap="none">
            <a:spAutoFit/>
          </a:bodyPr>
          <a:lstStyle/>
          <a:p>
            <a:r>
              <a:rPr lang="en-US" sz="1200" dirty="0" smtClean="0">
                <a:solidFill>
                  <a:srgbClr val="000090"/>
                </a:solidFill>
                <a:latin typeface="Arial Rounded MT Bold" pitchFamily="34" charset="0"/>
                <a:cs typeface="Arial Black"/>
              </a:rPr>
              <a:t>PROYECTOS APROBADOS</a:t>
            </a:r>
            <a:endParaRPr lang="en-US" sz="1100" b="1" dirty="0" smtClean="0">
              <a:solidFill>
                <a:srgbClr val="000090"/>
              </a:solidFill>
              <a:latin typeface="Arial Rounded MT Bold" pitchFamily="34" charset="0"/>
              <a:cs typeface="Arial Black"/>
            </a:endParaRPr>
          </a:p>
          <a:p>
            <a:r>
              <a:rPr lang="en-US" sz="1200" dirty="0" err="1" smtClean="0">
                <a:solidFill>
                  <a:srgbClr val="000090"/>
                </a:solidFill>
                <a:latin typeface="Arial Rounded MT Bold" pitchFamily="34" charset="0"/>
                <a:cs typeface="Arial Black"/>
              </a:rPr>
              <a:t>Ciencia</a:t>
            </a:r>
            <a:r>
              <a:rPr lang="en-US" sz="1200" dirty="0" smtClean="0">
                <a:solidFill>
                  <a:srgbClr val="000090"/>
                </a:solidFill>
                <a:latin typeface="Arial Rounded MT Bold" pitchFamily="34" charset="0"/>
                <a:cs typeface="Arial Black"/>
              </a:rPr>
              <a:t> </a:t>
            </a:r>
            <a:r>
              <a:rPr lang="en-US" sz="1200" dirty="0" err="1" smtClean="0">
                <a:solidFill>
                  <a:srgbClr val="000090"/>
                </a:solidFill>
                <a:latin typeface="Arial Rounded MT Bold" pitchFamily="34" charset="0"/>
                <a:cs typeface="Arial Black"/>
              </a:rPr>
              <a:t>Básica</a:t>
            </a:r>
            <a:r>
              <a:rPr lang="en-US" sz="1200" dirty="0">
                <a:solidFill>
                  <a:srgbClr val="000090"/>
                </a:solidFill>
                <a:latin typeface="Arial Rounded MT Bold" pitchFamily="34" charset="0"/>
                <a:cs typeface="Arial Black"/>
              </a:rPr>
              <a:t> </a:t>
            </a:r>
            <a:r>
              <a:rPr lang="en-US" sz="1200" dirty="0" smtClean="0">
                <a:solidFill>
                  <a:srgbClr val="000090"/>
                </a:solidFill>
                <a:latin typeface="Arial Rounded MT Bold" pitchFamily="34" charset="0"/>
                <a:cs typeface="Arial Black"/>
              </a:rPr>
              <a:t>2008-2010</a:t>
            </a:r>
            <a:endParaRPr lang="en-US" sz="1200" dirty="0">
              <a:solidFill>
                <a:srgbClr val="000090"/>
              </a:solidFill>
              <a:latin typeface="Arial Rounded MT Bold" pitchFamily="34" charset="0"/>
              <a:cs typeface="Arial Black"/>
            </a:endParaRPr>
          </a:p>
        </p:txBody>
      </p:sp>
      <p:grpSp>
        <p:nvGrpSpPr>
          <p:cNvPr id="2" name="67 Grupo"/>
          <p:cNvGrpSpPr/>
          <p:nvPr/>
        </p:nvGrpSpPr>
        <p:grpSpPr>
          <a:xfrm>
            <a:off x="101991" y="703103"/>
            <a:ext cx="5423304" cy="3142250"/>
            <a:chOff x="1398234" y="585850"/>
            <a:chExt cx="7543800" cy="5291754"/>
          </a:xfrm>
          <a:effectLst/>
        </p:grpSpPr>
        <p:grpSp>
          <p:nvGrpSpPr>
            <p:cNvPr id="3" name="71 Grupo"/>
            <p:cNvGrpSpPr/>
            <p:nvPr/>
          </p:nvGrpSpPr>
          <p:grpSpPr>
            <a:xfrm>
              <a:off x="1398234" y="585850"/>
              <a:ext cx="7543800" cy="5291754"/>
              <a:chOff x="152400" y="1905000"/>
              <a:chExt cx="6923690" cy="4724400"/>
            </a:xfrm>
            <a:solidFill>
              <a:srgbClr val="336699">
                <a:alpha val="52157"/>
              </a:srgbClr>
            </a:solidFill>
          </p:grpSpPr>
          <p:sp>
            <p:nvSpPr>
              <p:cNvPr id="36" name="Freeform 29"/>
              <p:cNvSpPr>
                <a:spLocks/>
              </p:cNvSpPr>
              <p:nvPr/>
            </p:nvSpPr>
            <p:spPr bwMode="auto">
              <a:xfrm>
                <a:off x="3891767" y="3298152"/>
                <a:ext cx="688435" cy="1420241"/>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37" name="Freeform 3"/>
              <p:cNvSpPr>
                <a:spLocks/>
              </p:cNvSpPr>
              <p:nvPr/>
            </p:nvSpPr>
            <p:spPr bwMode="auto">
              <a:xfrm>
                <a:off x="4143452" y="5083272"/>
                <a:ext cx="547788" cy="739893"/>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38" name="Freeform 4"/>
              <p:cNvSpPr>
                <a:spLocks/>
              </p:cNvSpPr>
              <p:nvPr/>
            </p:nvSpPr>
            <p:spPr bwMode="auto">
              <a:xfrm>
                <a:off x="3451315" y="5586248"/>
                <a:ext cx="901876" cy="617000"/>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39" name="Freeform 5"/>
              <p:cNvSpPr>
                <a:spLocks/>
              </p:cNvSpPr>
              <p:nvPr/>
            </p:nvSpPr>
            <p:spPr bwMode="auto">
              <a:xfrm>
                <a:off x="4271764" y="4661380"/>
                <a:ext cx="1201678" cy="1335356"/>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0" name="Freeform 6"/>
              <p:cNvSpPr>
                <a:spLocks/>
              </p:cNvSpPr>
              <p:nvPr/>
            </p:nvSpPr>
            <p:spPr bwMode="auto">
              <a:xfrm>
                <a:off x="5742399" y="5002188"/>
                <a:ext cx="820448" cy="793105"/>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1" name="Freeform 7"/>
              <p:cNvSpPr>
                <a:spLocks/>
              </p:cNvSpPr>
              <p:nvPr/>
            </p:nvSpPr>
            <p:spPr bwMode="auto">
              <a:xfrm>
                <a:off x="6532004" y="4738664"/>
                <a:ext cx="544086" cy="990748"/>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2" name="Freeform 8"/>
              <p:cNvSpPr>
                <a:spLocks/>
              </p:cNvSpPr>
              <p:nvPr/>
            </p:nvSpPr>
            <p:spPr bwMode="auto">
              <a:xfrm>
                <a:off x="6208081" y="4783007"/>
                <a:ext cx="679799" cy="623335"/>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3" name="Freeform 9"/>
              <p:cNvSpPr>
                <a:spLocks/>
              </p:cNvSpPr>
              <p:nvPr/>
            </p:nvSpPr>
            <p:spPr bwMode="auto">
              <a:xfrm>
                <a:off x="4254490" y="5619188"/>
                <a:ext cx="1164666" cy="765232"/>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4" name="Freeform 10"/>
              <p:cNvSpPr>
                <a:spLocks/>
              </p:cNvSpPr>
              <p:nvPr/>
            </p:nvSpPr>
            <p:spPr bwMode="auto">
              <a:xfrm>
                <a:off x="5356161" y="5766613"/>
                <a:ext cx="948758" cy="862787"/>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5" name="Freeform 11"/>
              <p:cNvSpPr>
                <a:spLocks/>
              </p:cNvSpPr>
              <p:nvPr/>
            </p:nvSpPr>
            <p:spPr bwMode="auto">
              <a:xfrm>
                <a:off x="5348832" y="5593635"/>
                <a:ext cx="773565" cy="368680"/>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6" name="Freeform 12"/>
              <p:cNvSpPr>
                <a:spLocks/>
              </p:cNvSpPr>
              <p:nvPr/>
            </p:nvSpPr>
            <p:spPr bwMode="auto">
              <a:xfrm>
                <a:off x="3811572" y="4869159"/>
                <a:ext cx="368893" cy="418091"/>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7" name="Freeform 13"/>
              <p:cNvSpPr>
                <a:spLocks/>
              </p:cNvSpPr>
              <p:nvPr/>
            </p:nvSpPr>
            <p:spPr bwMode="auto">
              <a:xfrm>
                <a:off x="2818399" y="5394939"/>
                <a:ext cx="307206" cy="224249"/>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8" name="Freeform 14"/>
              <p:cNvSpPr>
                <a:spLocks/>
              </p:cNvSpPr>
              <p:nvPr/>
            </p:nvSpPr>
            <p:spPr bwMode="auto">
              <a:xfrm>
                <a:off x="3017033" y="5178292"/>
                <a:ext cx="974668" cy="636005"/>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9" name="Freeform 15"/>
              <p:cNvSpPr>
                <a:spLocks/>
              </p:cNvSpPr>
              <p:nvPr/>
            </p:nvSpPr>
            <p:spPr bwMode="auto">
              <a:xfrm>
                <a:off x="2549603" y="4595969"/>
                <a:ext cx="1061031" cy="959075"/>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50" name="Freeform 16"/>
              <p:cNvSpPr>
                <a:spLocks/>
              </p:cNvSpPr>
              <p:nvPr/>
            </p:nvSpPr>
            <p:spPr bwMode="auto">
              <a:xfrm>
                <a:off x="2558076" y="4501745"/>
                <a:ext cx="431815" cy="595463"/>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51" name="Freeform 17"/>
              <p:cNvSpPr>
                <a:spLocks/>
              </p:cNvSpPr>
              <p:nvPr/>
            </p:nvSpPr>
            <p:spPr bwMode="auto">
              <a:xfrm>
                <a:off x="3471056" y="4815947"/>
                <a:ext cx="539152" cy="508043"/>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52" name="Freeform 18"/>
              <p:cNvSpPr>
                <a:spLocks/>
              </p:cNvSpPr>
              <p:nvPr/>
            </p:nvSpPr>
            <p:spPr bwMode="auto">
              <a:xfrm>
                <a:off x="3369888" y="4100125"/>
                <a:ext cx="952459" cy="869121"/>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53" name="Freeform 19"/>
              <p:cNvSpPr>
                <a:spLocks/>
              </p:cNvSpPr>
              <p:nvPr/>
            </p:nvSpPr>
            <p:spPr bwMode="auto">
              <a:xfrm>
                <a:off x="3268719" y="4641109"/>
                <a:ext cx="276361" cy="217914"/>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grpFill/>
              <a:ln w="12700" cmpd="sng">
                <a:solidFill>
                  <a:schemeClr val="tx1">
                    <a:lumMod val="75000"/>
                    <a:lumOff val="25000"/>
                  </a:schemeClr>
                </a:solidFill>
                <a:prstDash val="solid"/>
                <a:round/>
                <a:headEnd/>
                <a:tailEnd/>
              </a:ln>
              <a:effectLst/>
            </p:spPr>
            <p:txBody>
              <a:bodyPr wrap="none" anchor="ctr"/>
              <a:lstStyle/>
              <a:p>
                <a:pPr algn="ctr">
                  <a:defRPr/>
                </a:pPr>
                <a:endParaRPr lang="es-MX" dirty="0">
                  <a:solidFill>
                    <a:schemeClr val="bg1">
                      <a:lumMod val="50000"/>
                    </a:schemeClr>
                  </a:solidFill>
                  <a:ea typeface="ＭＳ Ｐゴシック" charset="0"/>
                  <a:cs typeface="ＭＳ Ｐゴシック" charset="0"/>
                </a:endParaRPr>
              </a:p>
            </p:txBody>
          </p:sp>
          <p:sp>
            <p:nvSpPr>
              <p:cNvPr id="54" name="Freeform 20"/>
              <p:cNvSpPr>
                <a:spLocks/>
              </p:cNvSpPr>
              <p:nvPr/>
            </p:nvSpPr>
            <p:spPr bwMode="auto">
              <a:xfrm>
                <a:off x="2912163" y="3969630"/>
                <a:ext cx="826617" cy="1046494"/>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grpFill/>
              <a:ln w="9525" cmpd="sng">
                <a:solidFill>
                  <a:schemeClr val="tx1">
                    <a:lumMod val="75000"/>
                    <a:lumOff val="25000"/>
                  </a:schemeClr>
                </a:solidFill>
                <a:prstDash val="solid"/>
                <a:round/>
                <a:headEnd/>
                <a:tailEnd/>
              </a:ln>
              <a:effectLst/>
            </p:spPr>
            <p:txBody>
              <a:bodyPr wrap="none" anchor="ctr"/>
              <a:lstStyle/>
              <a:p>
                <a:pPr algn="ctr">
                  <a:defRPr/>
                </a:pPr>
                <a:endParaRPr lang="es-MX" dirty="0">
                  <a:solidFill>
                    <a:schemeClr val="bg1">
                      <a:lumMod val="50000"/>
                    </a:schemeClr>
                  </a:solidFill>
                  <a:ea typeface="ＭＳ Ｐゴシック" charset="0"/>
                  <a:cs typeface="ＭＳ Ｐゴシック" charset="0"/>
                </a:endParaRPr>
              </a:p>
            </p:txBody>
          </p:sp>
          <p:sp>
            <p:nvSpPr>
              <p:cNvPr id="55" name="Freeform 21"/>
              <p:cNvSpPr>
                <a:spLocks/>
              </p:cNvSpPr>
              <p:nvPr/>
            </p:nvSpPr>
            <p:spPr bwMode="auto">
              <a:xfrm>
                <a:off x="1853321" y="2234007"/>
                <a:ext cx="1362066" cy="1587477"/>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56" name="Freeform 22"/>
              <p:cNvSpPr>
                <a:spLocks/>
              </p:cNvSpPr>
              <p:nvPr/>
            </p:nvSpPr>
            <p:spPr bwMode="auto">
              <a:xfrm>
                <a:off x="2266910" y="3528574"/>
                <a:ext cx="1090641" cy="1188391"/>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57" name="Freeform 23"/>
              <p:cNvSpPr>
                <a:spLocks/>
              </p:cNvSpPr>
              <p:nvPr/>
            </p:nvSpPr>
            <p:spPr bwMode="auto">
              <a:xfrm>
                <a:off x="152400" y="1905000"/>
                <a:ext cx="867330" cy="1246670"/>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58" name="Freeform 24"/>
              <p:cNvSpPr>
                <a:spLocks/>
              </p:cNvSpPr>
              <p:nvPr/>
            </p:nvSpPr>
            <p:spPr bwMode="auto">
              <a:xfrm>
                <a:off x="492335" y="3100595"/>
                <a:ext cx="1190574" cy="1408839"/>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tx1">
                      <a:lumMod val="95000"/>
                      <a:lumOff val="5000"/>
                    </a:schemeClr>
                  </a:solidFill>
                  <a:ea typeface="ＭＳ Ｐゴシック" charset="0"/>
                  <a:cs typeface="ＭＳ Ｐゴシック" charset="0"/>
                </a:endParaRPr>
              </a:p>
            </p:txBody>
          </p:sp>
          <p:sp>
            <p:nvSpPr>
              <p:cNvPr id="59" name="Freeform 25"/>
              <p:cNvSpPr>
                <a:spLocks/>
              </p:cNvSpPr>
              <p:nvPr/>
            </p:nvSpPr>
            <p:spPr bwMode="auto">
              <a:xfrm>
                <a:off x="1736394" y="3413444"/>
                <a:ext cx="894473" cy="1208662"/>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60" name="Freeform 26"/>
              <p:cNvSpPr>
                <a:spLocks/>
              </p:cNvSpPr>
              <p:nvPr/>
            </p:nvSpPr>
            <p:spPr bwMode="auto">
              <a:xfrm>
                <a:off x="602228" y="1926718"/>
                <a:ext cx="1410183" cy="1700235"/>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61" name="Freeform 27"/>
              <p:cNvSpPr>
                <a:spLocks/>
              </p:cNvSpPr>
              <p:nvPr/>
            </p:nvSpPr>
            <p:spPr bwMode="auto">
              <a:xfrm>
                <a:off x="3019898" y="2756887"/>
                <a:ext cx="929018" cy="1369563"/>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62" name="Freeform 28"/>
              <p:cNvSpPr>
                <a:spLocks/>
              </p:cNvSpPr>
              <p:nvPr/>
            </p:nvSpPr>
            <p:spPr bwMode="auto">
              <a:xfrm>
                <a:off x="3637686" y="3267536"/>
                <a:ext cx="640319" cy="1195993"/>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63" name="Freeform 30"/>
              <p:cNvSpPr>
                <a:spLocks/>
              </p:cNvSpPr>
              <p:nvPr/>
            </p:nvSpPr>
            <p:spPr bwMode="auto">
              <a:xfrm>
                <a:off x="4229815" y="5360732"/>
                <a:ext cx="255388" cy="148231"/>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64" name="Freeform 31"/>
              <p:cNvSpPr>
                <a:spLocks/>
              </p:cNvSpPr>
              <p:nvPr/>
            </p:nvSpPr>
            <p:spPr bwMode="auto">
              <a:xfrm>
                <a:off x="3843649" y="5240372"/>
                <a:ext cx="419477" cy="470036"/>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65" name="Freeform 32"/>
              <p:cNvSpPr>
                <a:spLocks/>
              </p:cNvSpPr>
              <p:nvPr/>
            </p:nvSpPr>
            <p:spPr bwMode="auto">
              <a:xfrm>
                <a:off x="3958315" y="4924742"/>
                <a:ext cx="481165" cy="468769"/>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66" name="Freeform 33"/>
              <p:cNvSpPr>
                <a:spLocks/>
              </p:cNvSpPr>
              <p:nvPr/>
            </p:nvSpPr>
            <p:spPr bwMode="auto">
              <a:xfrm>
                <a:off x="4038583" y="5508964"/>
                <a:ext cx="213439" cy="201443"/>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67" name="Freeform 34"/>
              <p:cNvSpPr>
                <a:spLocks/>
              </p:cNvSpPr>
              <p:nvPr/>
            </p:nvSpPr>
            <p:spPr bwMode="auto">
              <a:xfrm>
                <a:off x="4101504" y="5407609"/>
                <a:ext cx="88830" cy="129227"/>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grpFill/>
              <a:ln w="12700" cap="rnd" cmpd="sng">
                <a:solidFill>
                  <a:schemeClr val="tx1">
                    <a:lumMod val="75000"/>
                    <a:lumOff val="25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grpSp>
        <p:sp>
          <p:nvSpPr>
            <p:cNvPr id="14392" name="68 Rectángulo"/>
            <p:cNvSpPr>
              <a:spLocks noChangeArrowheads="1"/>
            </p:cNvSpPr>
            <p:nvPr/>
          </p:nvSpPr>
          <p:spPr bwMode="auto">
            <a:xfrm>
              <a:off x="3863975" y="1708150"/>
              <a:ext cx="282575" cy="344488"/>
            </a:xfrm>
            <a:prstGeom prst="rect">
              <a:avLst/>
            </a:prstGeom>
            <a:noFill/>
            <a:ln w="9525">
              <a:noFill/>
              <a:miter lim="800000"/>
              <a:headEnd/>
              <a:tailEnd/>
            </a:ln>
          </p:spPr>
          <p:txBody>
            <a:bodyPr wrap="none">
              <a:spAutoFit/>
            </a:bodyPr>
            <a:lstStyle/>
            <a:p>
              <a:pPr algn="ctr"/>
              <a:r>
                <a:rPr lang="es-MX" dirty="0">
                  <a:solidFill>
                    <a:srgbClr val="C00000"/>
                  </a:solidFill>
                </a:rPr>
                <a:t>8</a:t>
              </a:r>
            </a:p>
          </p:txBody>
        </p:sp>
        <p:sp>
          <p:nvSpPr>
            <p:cNvPr id="14393" name="70 Rectángulo"/>
            <p:cNvSpPr>
              <a:spLocks noChangeArrowheads="1"/>
            </p:cNvSpPr>
            <p:nvPr/>
          </p:nvSpPr>
          <p:spPr bwMode="auto">
            <a:xfrm>
              <a:off x="4859338" y="2205038"/>
              <a:ext cx="282575" cy="344487"/>
            </a:xfrm>
            <a:prstGeom prst="rect">
              <a:avLst/>
            </a:prstGeom>
            <a:noFill/>
            <a:ln w="9525">
              <a:noFill/>
              <a:miter lim="800000"/>
              <a:headEnd/>
              <a:tailEnd/>
            </a:ln>
          </p:spPr>
          <p:txBody>
            <a:bodyPr wrap="none">
              <a:spAutoFit/>
            </a:bodyPr>
            <a:lstStyle/>
            <a:p>
              <a:pPr algn="ctr"/>
              <a:r>
                <a:rPr lang="es-MX" dirty="0">
                  <a:solidFill>
                    <a:srgbClr val="C00000"/>
                  </a:solidFill>
                </a:rPr>
                <a:t>7</a:t>
              </a:r>
            </a:p>
          </p:txBody>
        </p:sp>
        <p:sp>
          <p:nvSpPr>
            <p:cNvPr id="14394" name="73 Rectángulo"/>
            <p:cNvSpPr>
              <a:spLocks noChangeArrowheads="1"/>
            </p:cNvSpPr>
            <p:nvPr/>
          </p:nvSpPr>
          <p:spPr bwMode="auto">
            <a:xfrm>
              <a:off x="5470153" y="4337050"/>
              <a:ext cx="330200" cy="344488"/>
            </a:xfrm>
            <a:prstGeom prst="rect">
              <a:avLst/>
            </a:prstGeom>
            <a:noFill/>
            <a:ln w="9525">
              <a:noFill/>
              <a:miter lim="800000"/>
              <a:headEnd/>
              <a:tailEnd/>
            </a:ln>
          </p:spPr>
          <p:txBody>
            <a:bodyPr wrap="none">
              <a:spAutoFit/>
            </a:bodyPr>
            <a:lstStyle/>
            <a:p>
              <a:pPr algn="ctr"/>
              <a:r>
                <a:rPr lang="es-MX" dirty="0">
                  <a:solidFill>
                    <a:srgbClr val="C00000"/>
                  </a:solidFill>
                </a:rPr>
                <a:t> 1</a:t>
              </a:r>
            </a:p>
          </p:txBody>
        </p:sp>
        <p:sp>
          <p:nvSpPr>
            <p:cNvPr id="14395" name="74 Rectángulo"/>
            <p:cNvSpPr>
              <a:spLocks noChangeArrowheads="1"/>
            </p:cNvSpPr>
            <p:nvPr/>
          </p:nvSpPr>
          <p:spPr bwMode="auto">
            <a:xfrm>
              <a:off x="4368800" y="4195763"/>
              <a:ext cx="268288" cy="276225"/>
            </a:xfrm>
            <a:prstGeom prst="rect">
              <a:avLst/>
            </a:prstGeom>
            <a:noFill/>
            <a:ln w="9525">
              <a:noFill/>
              <a:miter lim="800000"/>
              <a:headEnd/>
              <a:tailEnd/>
            </a:ln>
          </p:spPr>
          <p:txBody>
            <a:bodyPr wrap="none">
              <a:spAutoFit/>
            </a:bodyPr>
            <a:lstStyle/>
            <a:p>
              <a:pPr algn="ctr"/>
              <a:r>
                <a:rPr lang="es-MX" sz="1200" dirty="0">
                  <a:solidFill>
                    <a:srgbClr val="C00000"/>
                  </a:solidFill>
                </a:rPr>
                <a:t>3</a:t>
              </a:r>
            </a:p>
          </p:txBody>
        </p:sp>
        <p:sp>
          <p:nvSpPr>
            <p:cNvPr id="14396" name="75 Rectángulo"/>
            <p:cNvSpPr>
              <a:spLocks noChangeArrowheads="1"/>
            </p:cNvSpPr>
            <p:nvPr/>
          </p:nvSpPr>
          <p:spPr bwMode="auto">
            <a:xfrm>
              <a:off x="5562600" y="4079875"/>
              <a:ext cx="330200" cy="344488"/>
            </a:xfrm>
            <a:prstGeom prst="rect">
              <a:avLst/>
            </a:prstGeom>
            <a:noFill/>
            <a:ln w="9525">
              <a:noFill/>
              <a:miter lim="800000"/>
              <a:headEnd/>
              <a:tailEnd/>
            </a:ln>
          </p:spPr>
          <p:txBody>
            <a:bodyPr wrap="none">
              <a:spAutoFit/>
            </a:bodyPr>
            <a:lstStyle/>
            <a:p>
              <a:pPr algn="ctr"/>
              <a:r>
                <a:rPr lang="es-MX" dirty="0">
                  <a:solidFill>
                    <a:srgbClr val="C00000"/>
                  </a:solidFill>
                </a:rPr>
                <a:t> 1</a:t>
              </a:r>
            </a:p>
          </p:txBody>
        </p:sp>
        <p:sp>
          <p:nvSpPr>
            <p:cNvPr id="14397" name="76 Rectángulo"/>
            <p:cNvSpPr>
              <a:spLocks noChangeArrowheads="1"/>
            </p:cNvSpPr>
            <p:nvPr/>
          </p:nvSpPr>
          <p:spPr bwMode="auto">
            <a:xfrm>
              <a:off x="5584825" y="4710685"/>
              <a:ext cx="280988" cy="344487"/>
            </a:xfrm>
            <a:prstGeom prst="rect">
              <a:avLst/>
            </a:prstGeom>
            <a:noFill/>
            <a:ln w="9525">
              <a:noFill/>
              <a:miter lim="800000"/>
              <a:headEnd/>
              <a:tailEnd/>
            </a:ln>
          </p:spPr>
          <p:txBody>
            <a:bodyPr wrap="none">
              <a:spAutoFit/>
            </a:bodyPr>
            <a:lstStyle/>
            <a:p>
              <a:pPr algn="ctr"/>
              <a:r>
                <a:rPr lang="es-MX" dirty="0">
                  <a:solidFill>
                    <a:srgbClr val="C00000"/>
                  </a:solidFill>
                </a:rPr>
                <a:t>2</a:t>
              </a:r>
            </a:p>
          </p:txBody>
        </p:sp>
        <p:sp>
          <p:nvSpPr>
            <p:cNvPr id="14398" name="77 Rectángulo"/>
            <p:cNvSpPr>
              <a:spLocks noChangeArrowheads="1"/>
            </p:cNvSpPr>
            <p:nvPr/>
          </p:nvSpPr>
          <p:spPr bwMode="auto">
            <a:xfrm>
              <a:off x="5205578" y="2560637"/>
              <a:ext cx="544181" cy="438755"/>
            </a:xfrm>
            <a:prstGeom prst="rect">
              <a:avLst/>
            </a:prstGeom>
            <a:noFill/>
            <a:ln w="9525">
              <a:noFill/>
              <a:miter lim="800000"/>
              <a:headEnd/>
              <a:tailEnd/>
            </a:ln>
          </p:spPr>
          <p:txBody>
            <a:bodyPr wrap="none">
              <a:spAutoFit/>
            </a:bodyPr>
            <a:lstStyle/>
            <a:p>
              <a:pPr algn="ctr"/>
              <a:r>
                <a:rPr lang="es-MX" dirty="0">
                  <a:solidFill>
                    <a:srgbClr val="C00000"/>
                  </a:solidFill>
                </a:rPr>
                <a:t> </a:t>
              </a:r>
              <a:r>
                <a:rPr lang="es-MX" dirty="0" smtClean="0">
                  <a:solidFill>
                    <a:srgbClr val="C00000"/>
                  </a:solidFill>
                </a:rPr>
                <a:t>18</a:t>
              </a:r>
              <a:endParaRPr lang="es-MX" dirty="0">
                <a:solidFill>
                  <a:srgbClr val="C00000"/>
                </a:solidFill>
              </a:endParaRPr>
            </a:p>
          </p:txBody>
        </p:sp>
        <p:sp>
          <p:nvSpPr>
            <p:cNvPr id="14399" name="78 Rectángulo"/>
            <p:cNvSpPr>
              <a:spLocks noChangeArrowheads="1"/>
            </p:cNvSpPr>
            <p:nvPr/>
          </p:nvSpPr>
          <p:spPr bwMode="auto">
            <a:xfrm>
              <a:off x="5699129" y="4433193"/>
              <a:ext cx="582608" cy="621979"/>
            </a:xfrm>
            <a:prstGeom prst="rect">
              <a:avLst/>
            </a:prstGeom>
            <a:noFill/>
            <a:ln w="9525">
              <a:noFill/>
              <a:miter lim="800000"/>
              <a:headEnd/>
              <a:tailEnd/>
            </a:ln>
          </p:spPr>
          <p:txBody>
            <a:bodyPr wrap="none">
              <a:spAutoFit/>
            </a:bodyPr>
            <a:lstStyle/>
            <a:p>
              <a:pPr algn="ctr"/>
              <a:r>
                <a:rPr lang="es-MX" dirty="0">
                  <a:solidFill>
                    <a:srgbClr val="C00000"/>
                  </a:solidFill>
                </a:rPr>
                <a:t> </a:t>
              </a:r>
              <a:r>
                <a:rPr lang="es-MX" sz="1400" dirty="0">
                  <a:solidFill>
                    <a:srgbClr val="C00000"/>
                  </a:solidFill>
                </a:rPr>
                <a:t>12</a:t>
              </a:r>
            </a:p>
          </p:txBody>
        </p:sp>
        <p:sp>
          <p:nvSpPr>
            <p:cNvPr id="14400" name="79 Rectángulo"/>
            <p:cNvSpPr>
              <a:spLocks noChangeArrowheads="1"/>
            </p:cNvSpPr>
            <p:nvPr/>
          </p:nvSpPr>
          <p:spPr bwMode="auto">
            <a:xfrm>
              <a:off x="5410200" y="3957638"/>
              <a:ext cx="280988" cy="344487"/>
            </a:xfrm>
            <a:prstGeom prst="rect">
              <a:avLst/>
            </a:prstGeom>
            <a:noFill/>
            <a:ln w="9525">
              <a:noFill/>
              <a:miter lim="800000"/>
              <a:headEnd/>
              <a:tailEnd/>
            </a:ln>
          </p:spPr>
          <p:txBody>
            <a:bodyPr wrap="none">
              <a:spAutoFit/>
            </a:bodyPr>
            <a:lstStyle/>
            <a:p>
              <a:pPr algn="ctr"/>
              <a:r>
                <a:rPr lang="es-MX" dirty="0">
                  <a:solidFill>
                    <a:srgbClr val="C00000"/>
                  </a:solidFill>
                </a:rPr>
                <a:t>6</a:t>
              </a:r>
            </a:p>
          </p:txBody>
        </p:sp>
        <p:sp>
          <p:nvSpPr>
            <p:cNvPr id="14401" name="80 Rectángulo"/>
            <p:cNvSpPr>
              <a:spLocks noChangeArrowheads="1"/>
            </p:cNvSpPr>
            <p:nvPr/>
          </p:nvSpPr>
          <p:spPr bwMode="auto">
            <a:xfrm>
              <a:off x="5312256" y="3357446"/>
              <a:ext cx="280987" cy="344487"/>
            </a:xfrm>
            <a:prstGeom prst="rect">
              <a:avLst/>
            </a:prstGeom>
            <a:noFill/>
            <a:ln w="9525">
              <a:noFill/>
              <a:miter lim="800000"/>
              <a:headEnd/>
              <a:tailEnd/>
            </a:ln>
          </p:spPr>
          <p:txBody>
            <a:bodyPr wrap="none">
              <a:spAutoFit/>
            </a:bodyPr>
            <a:lstStyle/>
            <a:p>
              <a:pPr algn="ctr"/>
              <a:r>
                <a:rPr lang="es-MX" dirty="0">
                  <a:solidFill>
                    <a:srgbClr val="C00000"/>
                  </a:solidFill>
                </a:rPr>
                <a:t>8</a:t>
              </a:r>
            </a:p>
          </p:txBody>
        </p:sp>
        <p:sp>
          <p:nvSpPr>
            <p:cNvPr id="14402" name="81 Rectángulo"/>
            <p:cNvSpPr>
              <a:spLocks noChangeArrowheads="1"/>
            </p:cNvSpPr>
            <p:nvPr/>
          </p:nvSpPr>
          <p:spPr bwMode="auto">
            <a:xfrm>
              <a:off x="2870200" y="1422400"/>
              <a:ext cx="280988" cy="346075"/>
            </a:xfrm>
            <a:prstGeom prst="rect">
              <a:avLst/>
            </a:prstGeom>
            <a:noFill/>
            <a:ln w="9525">
              <a:noFill/>
              <a:miter lim="800000"/>
              <a:headEnd/>
              <a:tailEnd/>
            </a:ln>
          </p:spPr>
          <p:txBody>
            <a:bodyPr wrap="none">
              <a:spAutoFit/>
            </a:bodyPr>
            <a:lstStyle/>
            <a:p>
              <a:pPr algn="ctr"/>
              <a:r>
                <a:rPr lang="es-MX" dirty="0">
                  <a:solidFill>
                    <a:srgbClr val="C00000"/>
                  </a:solidFill>
                </a:rPr>
                <a:t>6</a:t>
              </a:r>
            </a:p>
          </p:txBody>
        </p:sp>
        <p:sp>
          <p:nvSpPr>
            <p:cNvPr id="14403" name="82 Rectángulo"/>
            <p:cNvSpPr>
              <a:spLocks noChangeArrowheads="1"/>
            </p:cNvSpPr>
            <p:nvPr/>
          </p:nvSpPr>
          <p:spPr bwMode="auto">
            <a:xfrm>
              <a:off x="6172200" y="4408488"/>
              <a:ext cx="280988" cy="344487"/>
            </a:xfrm>
            <a:prstGeom prst="rect">
              <a:avLst/>
            </a:prstGeom>
            <a:noFill/>
            <a:ln w="9525">
              <a:noFill/>
              <a:miter lim="800000"/>
              <a:headEnd/>
              <a:tailEnd/>
            </a:ln>
          </p:spPr>
          <p:txBody>
            <a:bodyPr wrap="none">
              <a:spAutoFit/>
            </a:bodyPr>
            <a:lstStyle/>
            <a:p>
              <a:pPr algn="ctr"/>
              <a:r>
                <a:rPr lang="es-MX" dirty="0">
                  <a:solidFill>
                    <a:srgbClr val="C00000"/>
                  </a:solidFill>
                </a:rPr>
                <a:t>3</a:t>
              </a:r>
            </a:p>
          </p:txBody>
        </p:sp>
        <p:sp>
          <p:nvSpPr>
            <p:cNvPr id="14404" name="83 Rectángulo"/>
            <p:cNvSpPr>
              <a:spLocks noChangeArrowheads="1"/>
            </p:cNvSpPr>
            <p:nvPr/>
          </p:nvSpPr>
          <p:spPr bwMode="auto">
            <a:xfrm>
              <a:off x="8177213" y="3922713"/>
              <a:ext cx="280987" cy="344487"/>
            </a:xfrm>
            <a:prstGeom prst="rect">
              <a:avLst/>
            </a:prstGeom>
            <a:noFill/>
            <a:ln w="9525">
              <a:noFill/>
              <a:miter lim="800000"/>
              <a:headEnd/>
              <a:tailEnd/>
            </a:ln>
          </p:spPr>
          <p:txBody>
            <a:bodyPr wrap="none">
              <a:spAutoFit/>
            </a:bodyPr>
            <a:lstStyle/>
            <a:p>
              <a:pPr algn="ctr"/>
              <a:r>
                <a:rPr lang="es-MX" dirty="0">
                  <a:solidFill>
                    <a:srgbClr val="C00000"/>
                  </a:solidFill>
                </a:rPr>
                <a:t>1</a:t>
              </a:r>
            </a:p>
          </p:txBody>
        </p:sp>
        <p:sp>
          <p:nvSpPr>
            <p:cNvPr id="14405" name="84 Rectángulo"/>
            <p:cNvSpPr>
              <a:spLocks noChangeArrowheads="1"/>
            </p:cNvSpPr>
            <p:nvPr/>
          </p:nvSpPr>
          <p:spPr bwMode="auto">
            <a:xfrm>
              <a:off x="4572000" y="3211513"/>
              <a:ext cx="280988" cy="344487"/>
            </a:xfrm>
            <a:prstGeom prst="rect">
              <a:avLst/>
            </a:prstGeom>
            <a:noFill/>
            <a:ln w="9525">
              <a:noFill/>
              <a:miter lim="800000"/>
              <a:headEnd/>
              <a:tailEnd/>
            </a:ln>
          </p:spPr>
          <p:txBody>
            <a:bodyPr wrap="none">
              <a:spAutoFit/>
            </a:bodyPr>
            <a:lstStyle/>
            <a:p>
              <a:pPr algn="ctr"/>
              <a:r>
                <a:rPr lang="es-MX" dirty="0">
                  <a:solidFill>
                    <a:srgbClr val="C00000"/>
                  </a:solidFill>
                </a:rPr>
                <a:t>1</a:t>
              </a:r>
            </a:p>
          </p:txBody>
        </p:sp>
        <p:sp>
          <p:nvSpPr>
            <p:cNvPr id="14406" name="85 Rectángulo"/>
            <p:cNvSpPr>
              <a:spLocks noChangeArrowheads="1"/>
            </p:cNvSpPr>
            <p:nvPr/>
          </p:nvSpPr>
          <p:spPr bwMode="auto">
            <a:xfrm>
              <a:off x="5029200" y="3981450"/>
              <a:ext cx="330200" cy="344488"/>
            </a:xfrm>
            <a:prstGeom prst="rect">
              <a:avLst/>
            </a:prstGeom>
            <a:noFill/>
            <a:ln w="9525">
              <a:noFill/>
              <a:miter lim="800000"/>
              <a:headEnd/>
              <a:tailEnd/>
            </a:ln>
          </p:spPr>
          <p:txBody>
            <a:bodyPr wrap="none">
              <a:spAutoFit/>
            </a:bodyPr>
            <a:lstStyle/>
            <a:p>
              <a:pPr algn="ctr"/>
              <a:r>
                <a:rPr lang="es-MX" dirty="0">
                  <a:solidFill>
                    <a:srgbClr val="C00000"/>
                  </a:solidFill>
                </a:rPr>
                <a:t> 4</a:t>
              </a:r>
            </a:p>
          </p:txBody>
        </p:sp>
        <p:sp>
          <p:nvSpPr>
            <p:cNvPr id="14407" name="86 Rectángulo"/>
            <p:cNvSpPr>
              <a:spLocks noChangeArrowheads="1"/>
            </p:cNvSpPr>
            <p:nvPr/>
          </p:nvSpPr>
          <p:spPr bwMode="auto">
            <a:xfrm>
              <a:off x="6292906" y="5119689"/>
              <a:ext cx="401527" cy="570147"/>
            </a:xfrm>
            <a:prstGeom prst="rect">
              <a:avLst/>
            </a:prstGeom>
            <a:noFill/>
            <a:ln w="9525">
              <a:noFill/>
              <a:miter lim="800000"/>
              <a:headEnd/>
              <a:tailEnd/>
            </a:ln>
          </p:spPr>
          <p:txBody>
            <a:bodyPr wrap="none">
              <a:spAutoFit/>
            </a:bodyPr>
            <a:lstStyle/>
            <a:p>
              <a:pPr algn="ctr"/>
              <a:r>
                <a:rPr lang="es-MX" sz="1600" dirty="0">
                  <a:solidFill>
                    <a:srgbClr val="C00000"/>
                  </a:solidFill>
                </a:rPr>
                <a:t>2</a:t>
              </a:r>
            </a:p>
          </p:txBody>
        </p:sp>
        <p:sp>
          <p:nvSpPr>
            <p:cNvPr id="14408" name="87 Rectángulo"/>
            <p:cNvSpPr>
              <a:spLocks noChangeArrowheads="1"/>
            </p:cNvSpPr>
            <p:nvPr/>
          </p:nvSpPr>
          <p:spPr bwMode="auto">
            <a:xfrm>
              <a:off x="7294563" y="4570108"/>
              <a:ext cx="280987" cy="344487"/>
            </a:xfrm>
            <a:prstGeom prst="rect">
              <a:avLst/>
            </a:prstGeom>
            <a:noFill/>
            <a:ln w="9525">
              <a:noFill/>
              <a:miter lim="800000"/>
              <a:headEnd/>
              <a:tailEnd/>
            </a:ln>
          </p:spPr>
          <p:txBody>
            <a:bodyPr wrap="none">
              <a:spAutoFit/>
            </a:bodyPr>
            <a:lstStyle/>
            <a:p>
              <a:pPr algn="ctr"/>
              <a:r>
                <a:rPr lang="es-MX" dirty="0">
                  <a:solidFill>
                    <a:srgbClr val="C00000"/>
                  </a:solidFill>
                </a:rPr>
                <a:t>1</a:t>
              </a:r>
            </a:p>
          </p:txBody>
        </p:sp>
        <p:sp>
          <p:nvSpPr>
            <p:cNvPr id="14409" name="88 Rectángulo"/>
            <p:cNvSpPr>
              <a:spLocks noChangeArrowheads="1"/>
            </p:cNvSpPr>
            <p:nvPr/>
          </p:nvSpPr>
          <p:spPr bwMode="auto">
            <a:xfrm>
              <a:off x="5713413" y="2872381"/>
              <a:ext cx="330200" cy="344487"/>
            </a:xfrm>
            <a:prstGeom prst="rect">
              <a:avLst/>
            </a:prstGeom>
            <a:noFill/>
            <a:ln w="9525">
              <a:noFill/>
              <a:miter lim="800000"/>
              <a:headEnd/>
              <a:tailEnd/>
            </a:ln>
          </p:spPr>
          <p:txBody>
            <a:bodyPr wrap="none">
              <a:spAutoFit/>
            </a:bodyPr>
            <a:lstStyle/>
            <a:p>
              <a:pPr algn="ctr"/>
              <a:r>
                <a:rPr lang="es-MX" dirty="0">
                  <a:solidFill>
                    <a:srgbClr val="C00000"/>
                  </a:solidFill>
                </a:rPr>
                <a:t> 1</a:t>
              </a:r>
            </a:p>
          </p:txBody>
        </p:sp>
        <p:sp>
          <p:nvSpPr>
            <p:cNvPr id="14410" name="89 Rectángulo"/>
            <p:cNvSpPr>
              <a:spLocks noChangeArrowheads="1"/>
            </p:cNvSpPr>
            <p:nvPr/>
          </p:nvSpPr>
          <p:spPr bwMode="auto">
            <a:xfrm>
              <a:off x="1524000" y="784225"/>
              <a:ext cx="330200" cy="344488"/>
            </a:xfrm>
            <a:prstGeom prst="rect">
              <a:avLst/>
            </a:prstGeom>
            <a:noFill/>
            <a:ln w="9525">
              <a:noFill/>
              <a:miter lim="800000"/>
              <a:headEnd/>
              <a:tailEnd/>
            </a:ln>
          </p:spPr>
          <p:txBody>
            <a:bodyPr wrap="none">
              <a:spAutoFit/>
            </a:bodyPr>
            <a:lstStyle/>
            <a:p>
              <a:pPr algn="ctr"/>
              <a:r>
                <a:rPr lang="es-MX" dirty="0">
                  <a:solidFill>
                    <a:srgbClr val="C00000"/>
                  </a:solidFill>
                </a:rPr>
                <a:t> 2</a:t>
              </a:r>
            </a:p>
          </p:txBody>
        </p:sp>
        <p:sp>
          <p:nvSpPr>
            <p:cNvPr id="14411" name="90 Rectángulo"/>
            <p:cNvSpPr>
              <a:spLocks noChangeArrowheads="1"/>
            </p:cNvSpPr>
            <p:nvPr/>
          </p:nvSpPr>
          <p:spPr bwMode="auto">
            <a:xfrm>
              <a:off x="4300110" y="4327575"/>
              <a:ext cx="383444" cy="518317"/>
            </a:xfrm>
            <a:prstGeom prst="rect">
              <a:avLst/>
            </a:prstGeom>
            <a:noFill/>
            <a:ln w="9525">
              <a:noFill/>
              <a:miter lim="800000"/>
              <a:headEnd/>
              <a:tailEnd/>
            </a:ln>
          </p:spPr>
          <p:txBody>
            <a:bodyPr wrap="none">
              <a:spAutoFit/>
            </a:bodyPr>
            <a:lstStyle/>
            <a:p>
              <a:pPr algn="ctr"/>
              <a:r>
                <a:rPr lang="es-MX" sz="1400" dirty="0">
                  <a:solidFill>
                    <a:srgbClr val="C00000"/>
                  </a:solidFill>
                </a:rPr>
                <a:t>1</a:t>
              </a:r>
            </a:p>
          </p:txBody>
        </p:sp>
        <p:sp>
          <p:nvSpPr>
            <p:cNvPr id="108" name="107 Forma libre"/>
            <p:cNvSpPr/>
            <p:nvPr/>
          </p:nvSpPr>
          <p:spPr>
            <a:xfrm>
              <a:off x="5715000" y="3722688"/>
              <a:ext cx="1219200" cy="914400"/>
            </a:xfrm>
            <a:custGeom>
              <a:avLst/>
              <a:gdLst>
                <a:gd name="connsiteX0" fmla="*/ 0 w 990600"/>
                <a:gd name="connsiteY0" fmla="*/ 533400 h 533400"/>
                <a:gd name="connsiteX1" fmla="*/ 495300 w 990600"/>
                <a:gd name="connsiteY1" fmla="*/ 0 h 533400"/>
                <a:gd name="connsiteX2" fmla="*/ 990600 w 990600"/>
                <a:gd name="connsiteY2" fmla="*/ 533400 h 533400"/>
                <a:gd name="connsiteX3" fmla="*/ 0 w 990600"/>
                <a:gd name="connsiteY3" fmla="*/ 533400 h 533400"/>
                <a:gd name="connsiteX0" fmla="*/ 0 w 1535430"/>
                <a:gd name="connsiteY0" fmla="*/ 1422400 h 1422400"/>
                <a:gd name="connsiteX1" fmla="*/ 1040130 w 1535430"/>
                <a:gd name="connsiteY1" fmla="*/ 0 h 1422400"/>
                <a:gd name="connsiteX2" fmla="*/ 1535430 w 1535430"/>
                <a:gd name="connsiteY2" fmla="*/ 533400 h 1422400"/>
                <a:gd name="connsiteX3" fmla="*/ 0 w 1535430"/>
                <a:gd name="connsiteY3" fmla="*/ 1422400 h 1422400"/>
                <a:gd name="connsiteX0" fmla="*/ 0 w 1040130"/>
                <a:gd name="connsiteY0" fmla="*/ 1422400 h 1422400"/>
                <a:gd name="connsiteX1" fmla="*/ 1040130 w 1040130"/>
                <a:gd name="connsiteY1" fmla="*/ 0 h 1422400"/>
                <a:gd name="connsiteX2" fmla="*/ 1040130 w 1040130"/>
                <a:gd name="connsiteY2" fmla="*/ 948267 h 1422400"/>
                <a:gd name="connsiteX3" fmla="*/ 0 w 1040130"/>
                <a:gd name="connsiteY3" fmla="*/ 1422400 h 1422400"/>
                <a:gd name="connsiteX0" fmla="*/ 0 w 1040130"/>
                <a:gd name="connsiteY0" fmla="*/ 770467 h 770467"/>
                <a:gd name="connsiteX1" fmla="*/ 544830 w 1040130"/>
                <a:gd name="connsiteY1" fmla="*/ 0 h 770467"/>
                <a:gd name="connsiteX2" fmla="*/ 1040130 w 1040130"/>
                <a:gd name="connsiteY2" fmla="*/ 296334 h 770467"/>
                <a:gd name="connsiteX3" fmla="*/ 0 w 1040130"/>
                <a:gd name="connsiteY3" fmla="*/ 770467 h 770467"/>
                <a:gd name="connsiteX0" fmla="*/ 0 w 1040130"/>
                <a:gd name="connsiteY0" fmla="*/ 829734 h 829734"/>
                <a:gd name="connsiteX1" fmla="*/ 544830 w 1040130"/>
                <a:gd name="connsiteY1" fmla="*/ 0 h 829734"/>
                <a:gd name="connsiteX2" fmla="*/ 1040130 w 1040130"/>
                <a:gd name="connsiteY2" fmla="*/ 355601 h 829734"/>
                <a:gd name="connsiteX3" fmla="*/ 0 w 1040130"/>
                <a:gd name="connsiteY3" fmla="*/ 829734 h 829734"/>
                <a:gd name="connsiteX0" fmla="*/ 0 w 792480"/>
                <a:gd name="connsiteY0" fmla="*/ 829734 h 829734"/>
                <a:gd name="connsiteX1" fmla="*/ 544830 w 792480"/>
                <a:gd name="connsiteY1" fmla="*/ 0 h 829734"/>
                <a:gd name="connsiteX2" fmla="*/ 792480 w 792480"/>
                <a:gd name="connsiteY2" fmla="*/ 237067 h 829734"/>
                <a:gd name="connsiteX3" fmla="*/ 0 w 792480"/>
                <a:gd name="connsiteY3" fmla="*/ 829734 h 829734"/>
                <a:gd name="connsiteX0" fmla="*/ 0 w 792480"/>
                <a:gd name="connsiteY0" fmla="*/ 770467 h 770467"/>
                <a:gd name="connsiteX1" fmla="*/ 594360 w 792480"/>
                <a:gd name="connsiteY1" fmla="*/ 0 h 770467"/>
                <a:gd name="connsiteX2" fmla="*/ 792480 w 792480"/>
                <a:gd name="connsiteY2" fmla="*/ 177800 h 770467"/>
                <a:gd name="connsiteX3" fmla="*/ 0 w 792480"/>
                <a:gd name="connsiteY3" fmla="*/ 770467 h 770467"/>
                <a:gd name="connsiteX0" fmla="*/ 0 w 693420"/>
                <a:gd name="connsiteY0" fmla="*/ 770467 h 770467"/>
                <a:gd name="connsiteX1" fmla="*/ 594360 w 693420"/>
                <a:gd name="connsiteY1" fmla="*/ 0 h 770467"/>
                <a:gd name="connsiteX2" fmla="*/ 693420 w 693420"/>
                <a:gd name="connsiteY2" fmla="*/ 118533 h 770467"/>
                <a:gd name="connsiteX3" fmla="*/ 0 w 693420"/>
                <a:gd name="connsiteY3" fmla="*/ 770467 h 770467"/>
                <a:gd name="connsiteX0" fmla="*/ 0 w 693420"/>
                <a:gd name="connsiteY0" fmla="*/ 770467 h 770467"/>
                <a:gd name="connsiteX1" fmla="*/ 594360 w 693420"/>
                <a:gd name="connsiteY1" fmla="*/ 0 h 770467"/>
                <a:gd name="connsiteX2" fmla="*/ 693420 w 693420"/>
                <a:gd name="connsiteY2" fmla="*/ 118533 h 770467"/>
                <a:gd name="connsiteX3" fmla="*/ 0 w 693420"/>
                <a:gd name="connsiteY3" fmla="*/ 770467 h 770467"/>
                <a:gd name="connsiteX0" fmla="*/ 0 w 693420"/>
                <a:gd name="connsiteY0" fmla="*/ 711200 h 711200"/>
                <a:gd name="connsiteX1" fmla="*/ 544830 w 693420"/>
                <a:gd name="connsiteY1" fmla="*/ 0 h 711200"/>
                <a:gd name="connsiteX2" fmla="*/ 693420 w 693420"/>
                <a:gd name="connsiteY2" fmla="*/ 59266 h 711200"/>
                <a:gd name="connsiteX3" fmla="*/ 0 w 69342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Lst>
              <a:ahLst/>
              <a:cxnLst>
                <a:cxn ang="0">
                  <a:pos x="connsiteX0" y="connsiteY0"/>
                </a:cxn>
                <a:cxn ang="0">
                  <a:pos x="connsiteX1" y="connsiteY1"/>
                </a:cxn>
                <a:cxn ang="0">
                  <a:pos x="connsiteX2" y="connsiteY2"/>
                </a:cxn>
                <a:cxn ang="0">
                  <a:pos x="connsiteX3" y="connsiteY3"/>
                </a:cxn>
              </a:cxnLst>
              <a:rect l="l" t="t" r="r" b="b"/>
              <a:pathLst>
                <a:path w="742950" h="711200">
                  <a:moveTo>
                    <a:pt x="0" y="711200"/>
                  </a:moveTo>
                  <a:lnTo>
                    <a:pt x="544830" y="0"/>
                  </a:lnTo>
                  <a:cubicBezTo>
                    <a:pt x="646470" y="20373"/>
                    <a:pt x="682715" y="11113"/>
                    <a:pt x="742950" y="0"/>
                  </a:cubicBezTo>
                  <a:lnTo>
                    <a:pt x="0" y="711200"/>
                  </a:lnTo>
                  <a:close/>
                </a:path>
              </a:pathLst>
            </a:cu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109" name="108 Elipse"/>
            <p:cNvSpPr/>
            <p:nvPr/>
          </p:nvSpPr>
          <p:spPr>
            <a:xfrm>
              <a:off x="6629400" y="3687763"/>
              <a:ext cx="304800" cy="46037"/>
            </a:xfrm>
            <a:prstGeom prst="ellipse">
              <a:avLst/>
            </a:prstGeom>
            <a:solidFill>
              <a:srgbClr val="C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14414" name="72 Rectángulo"/>
            <p:cNvSpPr>
              <a:spLocks noChangeArrowheads="1"/>
            </p:cNvSpPr>
            <p:nvPr/>
          </p:nvSpPr>
          <p:spPr bwMode="auto">
            <a:xfrm>
              <a:off x="6526677" y="3329566"/>
              <a:ext cx="481672" cy="438755"/>
            </a:xfrm>
            <a:prstGeom prst="rect">
              <a:avLst/>
            </a:prstGeom>
            <a:noFill/>
            <a:ln w="9525">
              <a:noFill/>
              <a:miter lim="800000"/>
              <a:headEnd/>
              <a:tailEnd/>
            </a:ln>
          </p:spPr>
          <p:txBody>
            <a:bodyPr wrap="none">
              <a:spAutoFit/>
            </a:bodyPr>
            <a:lstStyle/>
            <a:p>
              <a:pPr algn="ctr"/>
              <a:r>
                <a:rPr lang="es-MX" b="1" dirty="0">
                  <a:solidFill>
                    <a:srgbClr val="C00000"/>
                  </a:solidFill>
                </a:rPr>
                <a:t>32</a:t>
              </a:r>
            </a:p>
          </p:txBody>
        </p:sp>
      </p:grpSp>
      <p:graphicFrame>
        <p:nvGraphicFramePr>
          <p:cNvPr id="70" name="69 Tabla"/>
          <p:cNvGraphicFramePr>
            <a:graphicFrameLocks noGrp="1"/>
          </p:cNvGraphicFramePr>
          <p:nvPr>
            <p:extLst>
              <p:ext uri="{D42A27DB-BD31-4B8C-83A1-F6EECF244321}">
                <p14:modId xmlns="" xmlns:p14="http://schemas.microsoft.com/office/powerpoint/2010/main" val="674899827"/>
              </p:ext>
            </p:extLst>
          </p:nvPr>
        </p:nvGraphicFramePr>
        <p:xfrm>
          <a:off x="68029" y="3910748"/>
          <a:ext cx="5601592" cy="2894652"/>
        </p:xfrm>
        <a:graphic>
          <a:graphicData uri="http://schemas.openxmlformats.org/drawingml/2006/table">
            <a:tbl>
              <a:tblPr>
                <a:tableStyleId>{5940675A-B579-460E-94D1-54222C63F5DA}</a:tableStyleId>
              </a:tblPr>
              <a:tblGrid>
                <a:gridCol w="1557365"/>
                <a:gridCol w="1061286"/>
                <a:gridCol w="1027437"/>
                <a:gridCol w="977730"/>
                <a:gridCol w="977774"/>
              </a:tblGrid>
              <a:tr h="215181">
                <a:tc>
                  <a:txBody>
                    <a:bodyPr/>
                    <a:lstStyle/>
                    <a:p>
                      <a:pPr algn="ctr" fontAlgn="b"/>
                      <a:r>
                        <a:rPr lang="en-US" sz="1400" b="1" u="none" strike="noStrike" noProof="0" dirty="0" err="1" smtClean="0">
                          <a:solidFill>
                            <a:srgbClr val="2D2D8A"/>
                          </a:solidFill>
                          <a:latin typeface="Arial Rounded MT Bold"/>
                          <a:cs typeface="Arial Rounded MT Bold"/>
                        </a:rPr>
                        <a:t>Instituciones</a:t>
                      </a:r>
                      <a:endParaRPr lang="en-US" sz="1400" b="1" i="0" u="none" strike="noStrike" noProof="0" dirty="0">
                        <a:solidFill>
                          <a:srgbClr val="2D2D8A"/>
                        </a:solidFill>
                        <a:latin typeface="Arial Rounded MT Bold"/>
                        <a:cs typeface="Arial Rounded MT Bold"/>
                      </a:endParaRPr>
                    </a:p>
                  </a:txBody>
                  <a:tcPr marL="9525" marR="9525" marT="9525" marB="0" anchor="ctr">
                    <a:solidFill>
                      <a:schemeClr val="tx2">
                        <a:alpha val="25000"/>
                      </a:schemeClr>
                    </a:solidFill>
                  </a:tcPr>
                </a:tc>
                <a:tc>
                  <a:txBody>
                    <a:bodyPr/>
                    <a:lstStyle/>
                    <a:p>
                      <a:pPr algn="ctr" fontAlgn="ctr"/>
                      <a:r>
                        <a:rPr lang="en-US" sz="1400" b="1" u="none" strike="noStrike" noProof="0" dirty="0" smtClean="0">
                          <a:solidFill>
                            <a:srgbClr val="2D2D8A"/>
                          </a:solidFill>
                          <a:latin typeface="Arial Rounded MT Bold"/>
                          <a:cs typeface="Arial Rounded MT Bold"/>
                        </a:rPr>
                        <a:t>2008</a:t>
                      </a:r>
                      <a:endParaRPr lang="en-US" sz="1400" b="1" i="0" u="none" strike="noStrike" noProof="0" dirty="0">
                        <a:solidFill>
                          <a:srgbClr val="2D2D8A"/>
                        </a:solidFill>
                        <a:latin typeface="Arial Rounded MT Bold"/>
                        <a:cs typeface="Arial Rounded MT Bold"/>
                      </a:endParaRPr>
                    </a:p>
                  </a:txBody>
                  <a:tcPr marL="9525" marR="9525" marT="9525" marB="0" anchor="ctr">
                    <a:solidFill>
                      <a:schemeClr val="tx2">
                        <a:alpha val="25000"/>
                      </a:schemeClr>
                    </a:solidFill>
                  </a:tcPr>
                </a:tc>
                <a:tc>
                  <a:txBody>
                    <a:bodyPr/>
                    <a:lstStyle/>
                    <a:p>
                      <a:pPr algn="ctr" fontAlgn="ctr"/>
                      <a:r>
                        <a:rPr lang="en-US" sz="1400" b="1" u="none" strike="noStrike" noProof="0" dirty="0" smtClean="0">
                          <a:solidFill>
                            <a:srgbClr val="2D2D8A"/>
                          </a:solidFill>
                          <a:latin typeface="Arial Rounded MT Bold"/>
                          <a:cs typeface="Arial Rounded MT Bold"/>
                        </a:rPr>
                        <a:t>2009</a:t>
                      </a:r>
                      <a:endParaRPr lang="en-US" sz="1400" b="1" i="0" u="none" strike="noStrike" noProof="0" dirty="0">
                        <a:solidFill>
                          <a:srgbClr val="2D2D8A"/>
                        </a:solidFill>
                        <a:latin typeface="Arial Rounded MT Bold"/>
                        <a:cs typeface="Arial Rounded MT Bold"/>
                      </a:endParaRPr>
                    </a:p>
                  </a:txBody>
                  <a:tcPr marL="9525" marR="9525" marT="9525" marB="0" anchor="ctr">
                    <a:solidFill>
                      <a:schemeClr val="tx2">
                        <a:alpha val="25000"/>
                      </a:schemeClr>
                    </a:solidFill>
                  </a:tcPr>
                </a:tc>
                <a:tc>
                  <a:txBody>
                    <a:bodyPr/>
                    <a:lstStyle/>
                    <a:p>
                      <a:pPr algn="ctr" fontAlgn="ctr"/>
                      <a:r>
                        <a:rPr lang="en-US" sz="1400" b="1" u="none" strike="noStrike" noProof="0" dirty="0" smtClean="0">
                          <a:solidFill>
                            <a:srgbClr val="2D2D8A"/>
                          </a:solidFill>
                          <a:latin typeface="Arial Rounded MT Bold"/>
                          <a:cs typeface="Arial Rounded MT Bold"/>
                        </a:rPr>
                        <a:t>2010</a:t>
                      </a:r>
                      <a:endParaRPr lang="en-US" sz="1400" b="1" i="0" u="none" strike="noStrike" noProof="0" dirty="0">
                        <a:solidFill>
                          <a:srgbClr val="2D2D8A"/>
                        </a:solidFill>
                        <a:latin typeface="Arial Rounded MT Bold"/>
                        <a:cs typeface="Arial Rounded MT Bold"/>
                      </a:endParaRPr>
                    </a:p>
                  </a:txBody>
                  <a:tcPr marL="9525" marR="9525" marT="9525" marB="0" anchor="ctr">
                    <a:solidFill>
                      <a:schemeClr val="tx2">
                        <a:alpha val="25000"/>
                      </a:schemeClr>
                    </a:solidFill>
                  </a:tcPr>
                </a:tc>
                <a:tc>
                  <a:txBody>
                    <a:bodyPr/>
                    <a:lstStyle/>
                    <a:p>
                      <a:pPr marL="0" algn="ctr" defTabSz="457200" rtl="0" eaLnBrk="1" fontAlgn="ctr" latinLnBrk="0" hangingPunct="1"/>
                      <a:r>
                        <a:rPr lang="en-US" sz="1400" b="1" u="none" strike="noStrike" kern="1200" noProof="0" dirty="0" smtClean="0">
                          <a:solidFill>
                            <a:srgbClr val="2D2D8A"/>
                          </a:solidFill>
                          <a:latin typeface="Arial Rounded MT Bold"/>
                          <a:cs typeface="Arial Rounded MT Bold"/>
                        </a:rPr>
                        <a:t>total</a:t>
                      </a:r>
                      <a:endParaRPr lang="en-US" sz="1400" b="1" i="0" u="none" strike="noStrike" kern="1200" noProof="0" dirty="0">
                        <a:solidFill>
                          <a:srgbClr val="2D2D8A"/>
                        </a:solidFill>
                        <a:latin typeface="Arial Rounded MT Bold"/>
                        <a:ea typeface="+mn-ea"/>
                        <a:cs typeface="Arial Rounded MT Bold"/>
                      </a:endParaRPr>
                    </a:p>
                  </a:txBody>
                  <a:tcPr marL="9525" marR="9525" marT="9525" marB="0" anchor="ctr">
                    <a:solidFill>
                      <a:schemeClr val="tx2">
                        <a:alpha val="25000"/>
                      </a:schemeClr>
                    </a:solidFill>
                  </a:tcPr>
                </a:tc>
              </a:tr>
              <a:tr h="274034">
                <a:tc>
                  <a:txBody>
                    <a:bodyPr/>
                    <a:lstStyle/>
                    <a:p>
                      <a:pPr algn="ctr" fontAlgn="b"/>
                      <a:r>
                        <a:rPr lang="en-US" sz="1100" b="1" u="none" strike="noStrike" baseline="0" noProof="0" dirty="0" smtClean="0">
                          <a:solidFill>
                            <a:srgbClr val="2D2D8A"/>
                          </a:solidFill>
                          <a:effectLst/>
                          <a:latin typeface="Arial Rounded MT Bold"/>
                          <a:cs typeface="Arial Rounded MT Bold"/>
                        </a:rPr>
                        <a:t> </a:t>
                      </a:r>
                      <a:r>
                        <a:rPr lang="en-US" sz="1100" b="1" u="none" strike="noStrike" noProof="0" dirty="0" smtClean="0">
                          <a:solidFill>
                            <a:srgbClr val="2D2D8A"/>
                          </a:solidFill>
                          <a:effectLst/>
                          <a:latin typeface="Arial Rounded MT Bold"/>
                          <a:cs typeface="Arial Rounded MT Bold"/>
                        </a:rPr>
                        <a:t>UNIVERSIDADES</a:t>
                      </a:r>
                      <a:r>
                        <a:rPr lang="en-US" sz="1100" b="1" u="none" strike="noStrike" baseline="0" noProof="0" dirty="0" smtClean="0">
                          <a:solidFill>
                            <a:srgbClr val="2D2D8A"/>
                          </a:solidFill>
                          <a:effectLst/>
                          <a:latin typeface="Arial Rounded MT Bold"/>
                          <a:cs typeface="Arial Rounded MT Bold"/>
                        </a:rPr>
                        <a:t> ESTATALES</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10</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14</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22</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100" b="1" u="none" strike="noStrike" noProof="0" smtClean="0">
                          <a:solidFill>
                            <a:srgbClr val="2D2D8A"/>
                          </a:solidFill>
                          <a:effectLst/>
                          <a:latin typeface="Arial Rounded MT Bold"/>
                          <a:cs typeface="Arial Rounded MT Bold"/>
                        </a:rPr>
                        <a:t>66</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r>
              <a:tr h="274034">
                <a:tc>
                  <a:txBody>
                    <a:bodyPr/>
                    <a:lstStyle/>
                    <a:p>
                      <a:pPr algn="ctr" fontAlgn="b"/>
                      <a:r>
                        <a:rPr lang="en-US" sz="1100" b="1" i="0" u="none" strike="noStrike" noProof="0" dirty="0" smtClean="0">
                          <a:solidFill>
                            <a:srgbClr val="2D2D8A"/>
                          </a:solidFill>
                          <a:effectLst/>
                          <a:latin typeface="Arial Rounded MT Bold"/>
                          <a:cs typeface="Arial Rounded MT Bold"/>
                        </a:rPr>
                        <a:t>CPIs-</a:t>
                      </a:r>
                      <a:r>
                        <a:rPr lang="en-US" sz="1100" b="1" i="0" u="none" strike="noStrike" noProof="0" dirty="0" err="1" smtClean="0">
                          <a:solidFill>
                            <a:srgbClr val="2D2D8A"/>
                          </a:solidFill>
                          <a:effectLst/>
                          <a:latin typeface="Arial Rounded MT Bold"/>
                          <a:cs typeface="Arial Rounded MT Bold"/>
                        </a:rPr>
                        <a:t>CONACyT</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18</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9</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3</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100" b="1" u="none" strike="noStrike" noProof="0" smtClean="0">
                          <a:solidFill>
                            <a:srgbClr val="2D2D8A"/>
                          </a:solidFill>
                          <a:effectLst/>
                          <a:latin typeface="Arial Rounded MT Bold"/>
                          <a:cs typeface="Arial Rounded MT Bold"/>
                        </a:rPr>
                        <a:t>30</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r>
              <a:tr h="274034">
                <a:tc>
                  <a:txBody>
                    <a:bodyPr/>
                    <a:lstStyle/>
                    <a:p>
                      <a:pPr algn="ctr" fontAlgn="b"/>
                      <a:r>
                        <a:rPr lang="en-US" sz="1100" b="1" u="none" strike="noStrike" noProof="0" dirty="0" smtClean="0">
                          <a:solidFill>
                            <a:srgbClr val="2D2D8A"/>
                          </a:solidFill>
                          <a:effectLst/>
                          <a:latin typeface="Arial Rounded MT Bold"/>
                          <a:cs typeface="Arial Rounded MT Bold"/>
                        </a:rPr>
                        <a:t>UNAM </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4</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6</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7</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100" b="1" u="none" strike="noStrike" noProof="0" smtClean="0">
                          <a:solidFill>
                            <a:srgbClr val="2D2D8A"/>
                          </a:solidFill>
                          <a:effectLst/>
                          <a:latin typeface="Arial Rounded MT Bold"/>
                          <a:cs typeface="Arial Rounded MT Bold"/>
                        </a:rPr>
                        <a:t>17</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r>
              <a:tr h="274034">
                <a:tc>
                  <a:txBody>
                    <a:bodyPr/>
                    <a:lstStyle/>
                    <a:p>
                      <a:pPr algn="ctr" fontAlgn="b"/>
                      <a:r>
                        <a:rPr lang="en-US" sz="1100" b="1" u="none" strike="noStrike" noProof="0" dirty="0" smtClean="0">
                          <a:solidFill>
                            <a:srgbClr val="2D2D8A"/>
                          </a:solidFill>
                          <a:effectLst/>
                          <a:latin typeface="Arial Rounded MT Bold"/>
                          <a:cs typeface="Arial Rounded MT Bold"/>
                        </a:rPr>
                        <a:t>CINVESTAV</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dirty="0" smtClean="0">
                          <a:solidFill>
                            <a:srgbClr val="2D2D8A"/>
                          </a:solidFill>
                          <a:effectLst/>
                          <a:latin typeface="Arial Rounded MT Bold"/>
                          <a:cs typeface="Arial Rounded MT Bold"/>
                        </a:rPr>
                        <a:t>4</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2</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3</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100" b="1" u="none" strike="noStrike" noProof="0" smtClean="0">
                          <a:solidFill>
                            <a:srgbClr val="2D2D8A"/>
                          </a:solidFill>
                          <a:effectLst/>
                          <a:latin typeface="Arial Rounded MT Bold"/>
                          <a:cs typeface="Arial Rounded MT Bold"/>
                        </a:rPr>
                        <a:t>9</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r>
              <a:tr h="274034">
                <a:tc>
                  <a:txBody>
                    <a:bodyPr/>
                    <a:lstStyle/>
                    <a:p>
                      <a:pPr algn="ctr" fontAlgn="b"/>
                      <a:r>
                        <a:rPr lang="en-US" sz="1100" b="1" u="none" strike="noStrike" noProof="0" smtClean="0">
                          <a:solidFill>
                            <a:srgbClr val="2D2D8A"/>
                          </a:solidFill>
                          <a:effectLst/>
                          <a:latin typeface="Arial Rounded MT Bold"/>
                          <a:cs typeface="Arial Rounded MT Bold"/>
                        </a:rPr>
                        <a:t>IPN</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dirty="0" smtClean="0">
                          <a:solidFill>
                            <a:srgbClr val="2D2D8A"/>
                          </a:solidFill>
                          <a:effectLst/>
                          <a:latin typeface="Arial Rounded MT Bold"/>
                          <a:cs typeface="Arial Rounded MT Bold"/>
                        </a:rPr>
                        <a:t>3</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dirty="0" smtClean="0">
                          <a:solidFill>
                            <a:srgbClr val="2D2D8A"/>
                          </a:solidFill>
                          <a:effectLst/>
                          <a:latin typeface="Arial Rounded MT Bold"/>
                          <a:cs typeface="Arial Rounded MT Bold"/>
                        </a:rPr>
                        <a:t>2</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1</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100" b="1" u="none" strike="noStrike" noProof="0" smtClean="0">
                          <a:solidFill>
                            <a:srgbClr val="2D2D8A"/>
                          </a:solidFill>
                          <a:effectLst/>
                          <a:latin typeface="Arial Rounded MT Bold"/>
                          <a:cs typeface="Arial Rounded MT Bold"/>
                        </a:rPr>
                        <a:t>6</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r>
              <a:tr h="274034">
                <a:tc>
                  <a:txBody>
                    <a:bodyPr/>
                    <a:lstStyle/>
                    <a:p>
                      <a:pPr algn="ctr" fontAlgn="b"/>
                      <a:r>
                        <a:rPr lang="en-US" sz="1100" b="1" u="none" strike="noStrike" noProof="0" dirty="0" smtClean="0">
                          <a:solidFill>
                            <a:srgbClr val="2D2D8A"/>
                          </a:solidFill>
                          <a:effectLst/>
                          <a:latin typeface="Arial Rounded MT Bold"/>
                          <a:cs typeface="Arial Rounded MT Bold"/>
                        </a:rPr>
                        <a:t>PRIVADAS</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dirty="0" smtClean="0">
                          <a:solidFill>
                            <a:srgbClr val="2D2D8A"/>
                          </a:solidFill>
                          <a:effectLst/>
                          <a:latin typeface="Arial Rounded MT Bold"/>
                          <a:cs typeface="Arial Rounded MT Bold"/>
                        </a:rPr>
                        <a:t>1</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100" b="1" u="none" strike="noStrike" noProof="0" dirty="0" smtClean="0">
                          <a:solidFill>
                            <a:srgbClr val="2D2D8A"/>
                          </a:solidFill>
                          <a:effectLst/>
                          <a:latin typeface="Arial Rounded MT Bold"/>
                          <a:cs typeface="Arial Rounded MT Bold"/>
                        </a:rPr>
                        <a:t>1</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r>
              <a:tr h="274034">
                <a:tc>
                  <a:txBody>
                    <a:bodyPr/>
                    <a:lstStyle/>
                    <a:p>
                      <a:pPr algn="ctr" fontAlgn="b"/>
                      <a:r>
                        <a:rPr lang="en-US" sz="1100" b="1" u="none" strike="noStrike" noProof="0" dirty="0" smtClean="0">
                          <a:solidFill>
                            <a:srgbClr val="2D2D8A"/>
                          </a:solidFill>
                          <a:effectLst/>
                          <a:latin typeface="Arial Rounded MT Bold"/>
                          <a:cs typeface="Arial Rounded MT Bold"/>
                        </a:rPr>
                        <a:t>OTAS</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smtClean="0">
                          <a:solidFill>
                            <a:srgbClr val="2D2D8A"/>
                          </a:solidFill>
                          <a:effectLst/>
                          <a:latin typeface="Arial Rounded MT Bold"/>
                          <a:cs typeface="Arial Rounded MT Bold"/>
                        </a:rPr>
                        <a:t>17</a:t>
                      </a:r>
                      <a:endParaRPr lang="en-US" sz="1100" b="1" i="0" u="none" strike="noStrike" noProof="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dirty="0" smtClean="0">
                          <a:solidFill>
                            <a:srgbClr val="2D2D8A"/>
                          </a:solidFill>
                          <a:effectLst/>
                          <a:latin typeface="Arial Rounded MT Bold"/>
                          <a:cs typeface="Arial Rounded MT Bold"/>
                        </a:rPr>
                        <a:t>2</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100" b="1" u="none" strike="noStrike" noProof="0" dirty="0" smtClean="0">
                          <a:solidFill>
                            <a:srgbClr val="2D2D8A"/>
                          </a:solidFill>
                          <a:effectLst/>
                          <a:latin typeface="Arial Rounded MT Bold"/>
                          <a:cs typeface="Arial Rounded MT Bold"/>
                        </a:rPr>
                        <a:t>0</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100" b="1" u="none" strike="noStrike" noProof="0" dirty="0" smtClean="0">
                          <a:solidFill>
                            <a:srgbClr val="2D2D8A"/>
                          </a:solidFill>
                          <a:effectLst/>
                          <a:latin typeface="Arial Rounded MT Bold"/>
                          <a:cs typeface="Arial Rounded MT Bold"/>
                        </a:rPr>
                        <a:t>19</a:t>
                      </a:r>
                      <a:endParaRPr lang="en-US" sz="1100" b="1" i="0" u="none" strike="noStrike" noProof="0" dirty="0">
                        <a:solidFill>
                          <a:srgbClr val="2D2D8A"/>
                        </a:solidFill>
                        <a:effectLst/>
                        <a:latin typeface="Arial Rounded MT Bold"/>
                        <a:cs typeface="Arial Rounded MT Bold"/>
                      </a:endParaRPr>
                    </a:p>
                  </a:txBody>
                  <a:tcPr marL="9525" marR="9525" marT="9525" marB="0" anchor="ctr">
                    <a:solidFill>
                      <a:schemeClr val="bg1">
                        <a:alpha val="25000"/>
                      </a:schemeClr>
                    </a:solidFill>
                  </a:tcPr>
                </a:tc>
              </a:tr>
              <a:tr h="274034">
                <a:tc>
                  <a:txBody>
                    <a:bodyPr/>
                    <a:lstStyle/>
                    <a:p>
                      <a:pPr algn="ctr" fontAlgn="b"/>
                      <a:r>
                        <a:rPr lang="en-US" sz="1200" b="1" u="none" strike="noStrike" noProof="0" dirty="0" smtClean="0">
                          <a:solidFill>
                            <a:srgbClr val="CC0000"/>
                          </a:solidFill>
                          <a:effectLst/>
                          <a:latin typeface="Arial Rounded MT Bold"/>
                          <a:cs typeface="Arial Rounded MT Bold"/>
                        </a:rPr>
                        <a:t>TOTAL</a:t>
                      </a:r>
                      <a:endParaRPr lang="en-US" sz="1200" b="1" i="0" u="none" strike="noStrike" noProof="0" dirty="0">
                        <a:solidFill>
                          <a:srgbClr val="CC0000"/>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200" b="1" u="none" strike="noStrike" noProof="0" dirty="0" smtClean="0">
                          <a:solidFill>
                            <a:srgbClr val="CC0000"/>
                          </a:solidFill>
                          <a:effectLst/>
                          <a:latin typeface="Arial Rounded MT Bold"/>
                          <a:cs typeface="Arial Rounded MT Bold"/>
                        </a:rPr>
                        <a:t>56</a:t>
                      </a:r>
                      <a:endParaRPr lang="en-US" sz="1200" b="1" i="0" u="none" strike="noStrike" noProof="0" dirty="0">
                        <a:solidFill>
                          <a:srgbClr val="CC0000"/>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200" b="1" u="none" strike="noStrike" noProof="0" dirty="0" smtClean="0">
                          <a:solidFill>
                            <a:srgbClr val="CC0000"/>
                          </a:solidFill>
                          <a:effectLst/>
                          <a:latin typeface="Arial Rounded MT Bold"/>
                          <a:cs typeface="Arial Rounded MT Bold"/>
                        </a:rPr>
                        <a:t>35</a:t>
                      </a:r>
                      <a:endParaRPr lang="en-US" sz="1200" b="1" i="0" u="none" strike="noStrike" noProof="0" dirty="0">
                        <a:solidFill>
                          <a:srgbClr val="CC0000"/>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200" b="1" u="none" strike="noStrike" noProof="0" dirty="0" smtClean="0">
                          <a:solidFill>
                            <a:srgbClr val="CC0000"/>
                          </a:solidFill>
                          <a:effectLst/>
                          <a:latin typeface="Arial Rounded MT Bold"/>
                          <a:cs typeface="Arial Rounded MT Bold"/>
                        </a:rPr>
                        <a:t>37</a:t>
                      </a:r>
                      <a:endParaRPr lang="en-US" sz="1200" b="1" i="0" u="none" strike="noStrike" noProof="0" dirty="0">
                        <a:solidFill>
                          <a:srgbClr val="CC0000"/>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ctr"/>
                      <a:r>
                        <a:rPr lang="en-US" sz="1200" b="1" u="none" strike="noStrike" noProof="0" dirty="0" smtClean="0">
                          <a:solidFill>
                            <a:srgbClr val="CC0000"/>
                          </a:solidFill>
                          <a:effectLst/>
                          <a:latin typeface="Arial Rounded MT Bold"/>
                          <a:cs typeface="Arial Rounded MT Bold"/>
                        </a:rPr>
                        <a:t>128 (7%)*</a:t>
                      </a:r>
                      <a:endParaRPr lang="en-US" sz="1200" b="1" i="0" u="none" strike="noStrike" noProof="0" dirty="0">
                        <a:solidFill>
                          <a:srgbClr val="CC0000"/>
                        </a:solidFill>
                        <a:effectLst/>
                        <a:latin typeface="Arial Rounded MT Bold"/>
                        <a:cs typeface="Arial Rounded MT Bold"/>
                      </a:endParaRPr>
                    </a:p>
                  </a:txBody>
                  <a:tcPr marL="9525" marR="9525" marT="9525" marB="0" anchor="ctr">
                    <a:solidFill>
                      <a:schemeClr val="bg1">
                        <a:alpha val="25000"/>
                      </a:schemeClr>
                    </a:solidFill>
                  </a:tcPr>
                </a:tc>
              </a:tr>
              <a:tr h="408724">
                <a:tc>
                  <a:txBody>
                    <a:bodyPr/>
                    <a:lstStyle/>
                    <a:p>
                      <a:pPr algn="ctr" fontAlgn="b"/>
                      <a:r>
                        <a:rPr lang="en-US" sz="1200" b="1" u="none" strike="noStrike" noProof="0" dirty="0" err="1" smtClean="0">
                          <a:solidFill>
                            <a:srgbClr val="CC0000"/>
                          </a:solidFill>
                          <a:effectLst/>
                          <a:latin typeface="Arial Rounded MT Bold"/>
                          <a:cs typeface="Arial Rounded MT Bold"/>
                        </a:rPr>
                        <a:t>Cantidad</a:t>
                      </a:r>
                      <a:r>
                        <a:rPr lang="en-US" sz="1200" b="1" u="none" strike="noStrike" noProof="0" dirty="0" smtClean="0">
                          <a:solidFill>
                            <a:srgbClr val="CC0000"/>
                          </a:solidFill>
                          <a:effectLst/>
                          <a:latin typeface="Arial Rounded MT Bold"/>
                          <a:cs typeface="Arial Rounded MT Bold"/>
                        </a:rPr>
                        <a:t> </a:t>
                      </a:r>
                      <a:r>
                        <a:rPr lang="en-US" sz="1200" b="1" u="none" strike="noStrike" noProof="0" dirty="0" err="1" smtClean="0">
                          <a:solidFill>
                            <a:srgbClr val="CC0000"/>
                          </a:solidFill>
                          <a:effectLst/>
                          <a:latin typeface="Arial Rounded MT Bold"/>
                          <a:cs typeface="Arial Rounded MT Bold"/>
                        </a:rPr>
                        <a:t>Aprobada</a:t>
                      </a:r>
                      <a:endParaRPr lang="en-US" sz="1200" b="1" u="none" strike="noStrike" baseline="0" noProof="0" dirty="0" smtClean="0">
                        <a:solidFill>
                          <a:srgbClr val="CC0000"/>
                        </a:solidFill>
                        <a:effectLst/>
                        <a:latin typeface="Arial Rounded MT Bold"/>
                        <a:cs typeface="Arial Rounded MT Bold"/>
                      </a:endParaRPr>
                    </a:p>
                    <a:p>
                      <a:pPr algn="ctr" fontAlgn="b"/>
                      <a:r>
                        <a:rPr lang="en-US" sz="1200" b="1" i="0" u="none" strike="noStrike" baseline="0" noProof="0" dirty="0" smtClean="0">
                          <a:solidFill>
                            <a:srgbClr val="CC0000"/>
                          </a:solidFill>
                          <a:effectLst/>
                          <a:latin typeface="Arial Rounded MT Bold"/>
                          <a:cs typeface="Arial Rounded MT Bold"/>
                        </a:rPr>
                        <a:t>(MN$)</a:t>
                      </a:r>
                      <a:endParaRPr lang="en-US" sz="1200" b="1" i="0" u="none" strike="noStrike" noProof="0" dirty="0">
                        <a:solidFill>
                          <a:srgbClr val="CC0000"/>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200" b="1" u="none" strike="noStrike" noProof="0" dirty="0" smtClean="0">
                          <a:solidFill>
                            <a:srgbClr val="CC0000"/>
                          </a:solidFill>
                          <a:effectLst/>
                          <a:latin typeface="Arial Rounded MT Bold"/>
                          <a:cs typeface="Arial Rounded MT Bold"/>
                        </a:rPr>
                        <a:t>$15.5</a:t>
                      </a:r>
                      <a:endParaRPr lang="en-US" sz="1200" b="1" i="0" u="none" strike="noStrike" noProof="0" dirty="0">
                        <a:solidFill>
                          <a:srgbClr val="CC0000"/>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200" b="1" u="none" strike="noStrike" noProof="0" dirty="0" smtClean="0">
                          <a:solidFill>
                            <a:srgbClr val="CC0000"/>
                          </a:solidFill>
                          <a:effectLst/>
                          <a:latin typeface="Arial Rounded MT Bold"/>
                          <a:cs typeface="Arial Rounded MT Bold"/>
                        </a:rPr>
                        <a:t>$16.2</a:t>
                      </a:r>
                      <a:endParaRPr lang="en-US" sz="1200" b="1" i="0" u="none" strike="noStrike" noProof="0" dirty="0">
                        <a:solidFill>
                          <a:srgbClr val="CC0000"/>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200" b="1" u="none" strike="noStrike" noProof="0" dirty="0" smtClean="0">
                          <a:solidFill>
                            <a:srgbClr val="CC0000"/>
                          </a:solidFill>
                          <a:effectLst/>
                          <a:latin typeface="Arial Rounded MT Bold"/>
                          <a:cs typeface="Arial Rounded MT Bold"/>
                        </a:rPr>
                        <a:t>$30.9</a:t>
                      </a:r>
                      <a:endParaRPr lang="en-US" sz="1200" b="1" i="0" u="none" strike="noStrike" noProof="0" dirty="0">
                        <a:solidFill>
                          <a:srgbClr val="CC0000"/>
                        </a:solidFill>
                        <a:effectLst/>
                        <a:latin typeface="Arial Rounded MT Bold"/>
                        <a:cs typeface="Arial Rounded MT Bold"/>
                      </a:endParaRPr>
                    </a:p>
                  </a:txBody>
                  <a:tcPr marL="9525" marR="9525" marT="9525" marB="0" anchor="ctr">
                    <a:solidFill>
                      <a:schemeClr val="bg1">
                        <a:alpha val="25000"/>
                      </a:schemeClr>
                    </a:solidFill>
                  </a:tcPr>
                </a:tc>
                <a:tc>
                  <a:txBody>
                    <a:bodyPr/>
                    <a:lstStyle/>
                    <a:p>
                      <a:pPr algn="ctr" fontAlgn="b"/>
                      <a:r>
                        <a:rPr lang="en-US" sz="1200" b="1" u="none" strike="noStrike" noProof="0" dirty="0" smtClean="0">
                          <a:solidFill>
                            <a:srgbClr val="CC0000"/>
                          </a:solidFill>
                          <a:effectLst/>
                          <a:latin typeface="Arial Rounded MT Bold"/>
                          <a:cs typeface="Arial Rounded MT Bold"/>
                        </a:rPr>
                        <a:t>$62.74</a:t>
                      </a:r>
                    </a:p>
                    <a:p>
                      <a:pPr algn="ctr" fontAlgn="b"/>
                      <a:r>
                        <a:rPr lang="en-US" sz="1200" b="1" u="none" strike="noStrike" noProof="0" dirty="0" smtClean="0">
                          <a:solidFill>
                            <a:srgbClr val="CC0000"/>
                          </a:solidFill>
                          <a:effectLst/>
                          <a:latin typeface="Arial Rounded MT Bold"/>
                          <a:cs typeface="Arial Rounded MT Bold"/>
                        </a:rPr>
                        <a:t>( 3.5%*)</a:t>
                      </a:r>
                      <a:endParaRPr lang="en-US" sz="1200" b="1" i="0" u="none" strike="noStrike" noProof="0" dirty="0">
                        <a:solidFill>
                          <a:srgbClr val="CC0000"/>
                        </a:solidFill>
                        <a:effectLst/>
                        <a:latin typeface="Arial Rounded MT Bold"/>
                        <a:cs typeface="Arial Rounded MT Bold"/>
                      </a:endParaRPr>
                    </a:p>
                  </a:txBody>
                  <a:tcPr marL="9525" marR="9525" marT="9525" marB="0" anchor="ctr">
                    <a:solidFill>
                      <a:schemeClr val="bg1">
                        <a:alpha val="25000"/>
                      </a:schemeClr>
                    </a:solidFill>
                  </a:tcPr>
                </a:tc>
              </a:tr>
            </a:tbl>
          </a:graphicData>
        </a:graphic>
      </p:graphicFrame>
      <p:sp>
        <p:nvSpPr>
          <p:cNvPr id="68" name="67 CuadroTexto"/>
          <p:cNvSpPr txBox="1"/>
          <p:nvPr/>
        </p:nvSpPr>
        <p:spPr>
          <a:xfrm>
            <a:off x="5796136" y="4869160"/>
            <a:ext cx="3240359" cy="1261884"/>
          </a:xfrm>
          <a:prstGeom prst="rect">
            <a:avLst/>
          </a:prstGeom>
          <a:noFill/>
          <a:ln>
            <a:solidFill>
              <a:schemeClr val="bg1">
                <a:alpha val="94000"/>
              </a:schemeClr>
            </a:solidFill>
          </a:ln>
        </p:spPr>
        <p:txBody>
          <a:bodyPr wrap="square" rtlCol="0">
            <a:spAutoFit/>
          </a:bodyPr>
          <a:lstStyle/>
          <a:p>
            <a:pPr algn="ctr"/>
            <a:r>
              <a:rPr lang="es-MX" sz="3600" dirty="0" smtClean="0">
                <a:solidFill>
                  <a:srgbClr val="2D2D8A"/>
                </a:solidFill>
                <a:latin typeface="Arial Rounded MT Bold"/>
                <a:cs typeface="Arial Rounded MT Bold"/>
              </a:rPr>
              <a:t>1,830</a:t>
            </a:r>
            <a:r>
              <a:rPr lang="es-MX" sz="2400" dirty="0" smtClean="0">
                <a:solidFill>
                  <a:srgbClr val="2D2D8A"/>
                </a:solidFill>
                <a:latin typeface="Arial Rounded MT Bold"/>
                <a:cs typeface="Arial Rounded MT Bold"/>
              </a:rPr>
              <a:t> </a:t>
            </a:r>
          </a:p>
          <a:p>
            <a:pPr algn="ctr"/>
            <a:r>
              <a:rPr lang="es-MX" sz="2000" dirty="0" smtClean="0">
                <a:solidFill>
                  <a:srgbClr val="2D2D8A"/>
                </a:solidFill>
                <a:latin typeface="Arial Rounded MT Bold"/>
                <a:cs typeface="Arial Rounded MT Bold"/>
              </a:rPr>
              <a:t>P</a:t>
            </a:r>
            <a:r>
              <a:rPr lang="es-MX" sz="1600" dirty="0" smtClean="0">
                <a:solidFill>
                  <a:srgbClr val="2D2D8A"/>
                </a:solidFill>
                <a:latin typeface="Arial Rounded MT Bold"/>
                <a:cs typeface="Arial Rounded MT Bold"/>
              </a:rPr>
              <a:t>ROYECTOS </a:t>
            </a:r>
            <a:r>
              <a:rPr lang="es-MX" sz="2000" dirty="0" smtClean="0">
                <a:solidFill>
                  <a:srgbClr val="2D2D8A"/>
                </a:solidFill>
                <a:latin typeface="Arial Rounded MT Bold"/>
                <a:cs typeface="Arial Rounded MT Bold"/>
              </a:rPr>
              <a:t>A</a:t>
            </a:r>
            <a:r>
              <a:rPr lang="es-MX" sz="1600" dirty="0" smtClean="0">
                <a:solidFill>
                  <a:srgbClr val="2D2D8A"/>
                </a:solidFill>
                <a:latin typeface="Arial Rounded MT Bold"/>
                <a:cs typeface="Arial Rounded MT Bold"/>
              </a:rPr>
              <a:t>PROBADOS</a:t>
            </a:r>
            <a:r>
              <a:rPr lang="es-MX" sz="2000" dirty="0" smtClean="0">
                <a:solidFill>
                  <a:srgbClr val="2D2D8A"/>
                </a:solidFill>
                <a:latin typeface="Arial Rounded MT Bold"/>
                <a:cs typeface="Arial Rounded MT Bold"/>
              </a:rPr>
              <a:t> </a:t>
            </a:r>
          </a:p>
          <a:p>
            <a:pPr algn="ctr"/>
            <a:r>
              <a:rPr lang="es-MX" sz="2000" dirty="0" smtClean="0">
                <a:solidFill>
                  <a:srgbClr val="2D2D8A"/>
                </a:solidFill>
                <a:latin typeface="Arial Rounded MT Bold"/>
                <a:cs typeface="Arial Rounded MT Bold"/>
              </a:rPr>
              <a:t>en todas las áreas</a:t>
            </a:r>
          </a:p>
        </p:txBody>
      </p:sp>
      <p:grpSp>
        <p:nvGrpSpPr>
          <p:cNvPr id="5" name="4 Grupo"/>
          <p:cNvGrpSpPr/>
          <p:nvPr/>
        </p:nvGrpSpPr>
        <p:grpSpPr>
          <a:xfrm>
            <a:off x="5479117" y="1916832"/>
            <a:ext cx="3701395" cy="2664296"/>
            <a:chOff x="5407109" y="2204864"/>
            <a:chExt cx="3701395" cy="2664296"/>
          </a:xfrm>
        </p:grpSpPr>
        <p:pic>
          <p:nvPicPr>
            <p:cNvPr id="69" name="Picture 2"/>
            <p:cNvPicPr>
              <a:picLocks noChangeAspect="1" noChangeArrowheads="1"/>
            </p:cNvPicPr>
            <p:nvPr/>
          </p:nvPicPr>
          <p:blipFill>
            <a:blip r:embed="rId3" cstate="screen"/>
            <a:srcRect b="7167"/>
            <a:stretch>
              <a:fillRect/>
            </a:stretch>
          </p:blipFill>
          <p:spPr bwMode="auto">
            <a:xfrm>
              <a:off x="5407109" y="2204864"/>
              <a:ext cx="3701395" cy="2664296"/>
            </a:xfrm>
            <a:prstGeom prst="rect">
              <a:avLst/>
            </a:prstGeom>
            <a:noFill/>
            <a:ln w="9525">
              <a:noFill/>
              <a:miter lim="800000"/>
              <a:headEnd/>
              <a:tailEnd/>
            </a:ln>
            <a:effectLst>
              <a:outerShdw blurRad="50800" dist="50800" dir="5400000" sx="1000" sy="1000" algn="ctr" rotWithShape="0">
                <a:srgbClr val="000000"/>
              </a:outerShdw>
            </a:effectLst>
          </p:spPr>
        </p:pic>
        <p:sp>
          <p:nvSpPr>
            <p:cNvPr id="72" name="71 CuadroTexto"/>
            <p:cNvSpPr txBox="1"/>
            <p:nvPr/>
          </p:nvSpPr>
          <p:spPr>
            <a:xfrm>
              <a:off x="7956376" y="2462699"/>
              <a:ext cx="914400" cy="246221"/>
            </a:xfrm>
            <a:prstGeom prst="rect">
              <a:avLst/>
            </a:prstGeom>
            <a:noFill/>
          </p:spPr>
          <p:txBody>
            <a:bodyPr wrap="square" rtlCol="0">
              <a:spAutoFit/>
            </a:bodyPr>
            <a:lstStyle/>
            <a:p>
              <a:r>
                <a:rPr lang="en-US" sz="1000" b="1" dirty="0" smtClean="0">
                  <a:solidFill>
                    <a:srgbClr val="FFFFFF"/>
                  </a:solidFill>
                </a:rPr>
                <a:t>CIMAV</a:t>
              </a:r>
              <a:endParaRPr lang="en-US" sz="1000" b="1" dirty="0">
                <a:solidFill>
                  <a:srgbClr val="FFFFFF"/>
                </a:solidFill>
              </a:endParaRPr>
            </a:p>
          </p:txBody>
        </p:sp>
        <p:sp>
          <p:nvSpPr>
            <p:cNvPr id="73" name="72 Rectángulo"/>
            <p:cNvSpPr/>
            <p:nvPr/>
          </p:nvSpPr>
          <p:spPr>
            <a:xfrm>
              <a:off x="8387245" y="3269159"/>
              <a:ext cx="505267" cy="246221"/>
            </a:xfrm>
            <a:prstGeom prst="rect">
              <a:avLst/>
            </a:prstGeom>
          </p:spPr>
          <p:txBody>
            <a:bodyPr wrap="none">
              <a:spAutoFit/>
            </a:bodyPr>
            <a:lstStyle/>
            <a:p>
              <a:r>
                <a:rPr lang="en-US" sz="1000" b="1" dirty="0" smtClean="0">
                  <a:solidFill>
                    <a:srgbClr val="FFFFFF"/>
                  </a:solidFill>
                </a:rPr>
                <a:t>CIQA</a:t>
              </a:r>
            </a:p>
          </p:txBody>
        </p:sp>
        <p:sp>
          <p:nvSpPr>
            <p:cNvPr id="74" name="73 CuadroTexto"/>
            <p:cNvSpPr txBox="1"/>
            <p:nvPr/>
          </p:nvSpPr>
          <p:spPr>
            <a:xfrm>
              <a:off x="7692226" y="3692010"/>
              <a:ext cx="519545" cy="246221"/>
            </a:xfrm>
            <a:prstGeom prst="rect">
              <a:avLst/>
            </a:prstGeom>
            <a:noFill/>
          </p:spPr>
          <p:txBody>
            <a:bodyPr wrap="square" rtlCol="0">
              <a:spAutoFit/>
            </a:bodyPr>
            <a:lstStyle/>
            <a:p>
              <a:r>
                <a:rPr lang="en-US" sz="1000" b="1" dirty="0" smtClean="0">
                  <a:solidFill>
                    <a:srgbClr val="FFFFFF"/>
                  </a:solidFill>
                </a:rPr>
                <a:t>CIO</a:t>
              </a:r>
            </a:p>
          </p:txBody>
        </p:sp>
        <p:sp>
          <p:nvSpPr>
            <p:cNvPr id="75" name="74 CuadroTexto"/>
            <p:cNvSpPr txBox="1"/>
            <p:nvPr/>
          </p:nvSpPr>
          <p:spPr>
            <a:xfrm>
              <a:off x="6629377" y="3797325"/>
              <a:ext cx="790575" cy="246221"/>
            </a:xfrm>
            <a:prstGeom prst="rect">
              <a:avLst/>
            </a:prstGeom>
            <a:noFill/>
          </p:spPr>
          <p:txBody>
            <a:bodyPr wrap="square" rtlCol="0">
              <a:spAutoFit/>
            </a:bodyPr>
            <a:lstStyle/>
            <a:p>
              <a:r>
                <a:rPr lang="en-US" sz="1000" b="1" dirty="0" smtClean="0">
                  <a:solidFill>
                    <a:srgbClr val="FFFFFF"/>
                  </a:solidFill>
                </a:rPr>
                <a:t>CIDETQ</a:t>
              </a:r>
            </a:p>
          </p:txBody>
        </p:sp>
      </p:grpSp>
      <p:sp>
        <p:nvSpPr>
          <p:cNvPr id="76" name="75 CuadroTexto"/>
          <p:cNvSpPr txBox="1"/>
          <p:nvPr/>
        </p:nvSpPr>
        <p:spPr>
          <a:xfrm>
            <a:off x="6139050" y="1483156"/>
            <a:ext cx="2038350" cy="30777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1400" i="1" dirty="0" smtClean="0">
                <a:solidFill>
                  <a:srgbClr val="2D2D8A"/>
                </a:solidFill>
                <a:latin typeface="Arial Rounded MT Bold"/>
                <a:cs typeface="Arial Rounded MT Bold"/>
              </a:rPr>
              <a:t>23 % al SC-</a:t>
            </a:r>
            <a:r>
              <a:rPr lang="en-US" sz="1400" i="1" dirty="0" err="1" smtClean="0">
                <a:solidFill>
                  <a:srgbClr val="2D2D8A"/>
                </a:solidFill>
                <a:latin typeface="Arial Rounded MT Bold"/>
                <a:cs typeface="Arial Rounded MT Bold"/>
              </a:rPr>
              <a:t>CONACyT</a:t>
            </a:r>
            <a:endParaRPr lang="en-US" sz="1400" i="1" dirty="0">
              <a:solidFill>
                <a:srgbClr val="2D2D8A"/>
              </a:solidFill>
              <a:latin typeface="Arial Rounded MT Bold"/>
              <a:cs typeface="Arial Rounded MT Bold"/>
            </a:endParaRPr>
          </a:p>
        </p:txBody>
      </p:sp>
      <p:cxnSp>
        <p:nvCxnSpPr>
          <p:cNvPr id="78" name="77 Conector recto de flecha"/>
          <p:cNvCxnSpPr/>
          <p:nvPr/>
        </p:nvCxnSpPr>
        <p:spPr bwMode="auto">
          <a:xfrm flipV="1">
            <a:off x="5499724" y="1746394"/>
            <a:ext cx="1156643" cy="443402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77" name="76 CuadroTexto"/>
          <p:cNvSpPr txBox="1"/>
          <p:nvPr/>
        </p:nvSpPr>
        <p:spPr>
          <a:xfrm>
            <a:off x="6228184" y="6453336"/>
            <a:ext cx="2704012" cy="261610"/>
          </a:xfrm>
          <a:prstGeom prst="rect">
            <a:avLst/>
          </a:prstGeom>
          <a:noFill/>
        </p:spPr>
        <p:txBody>
          <a:bodyPr wrap="square" rtlCol="0">
            <a:spAutoFit/>
          </a:bodyPr>
          <a:lstStyle/>
          <a:p>
            <a:pPr algn="ctr"/>
            <a:r>
              <a:rPr lang="en-US" sz="1100" dirty="0" err="1" smtClean="0"/>
              <a:t>Fuente</a:t>
            </a:r>
            <a:r>
              <a:rPr lang="en-US" sz="1100" dirty="0" smtClean="0"/>
              <a:t>: Dir. </a:t>
            </a:r>
            <a:r>
              <a:rPr lang="en-US" sz="1100" dirty="0" err="1" smtClean="0"/>
              <a:t>Ciencia</a:t>
            </a:r>
            <a:r>
              <a:rPr lang="en-US" sz="1100" dirty="0" smtClean="0"/>
              <a:t> CONACYT</a:t>
            </a:r>
            <a:endParaRPr lang="en-US" sz="1100" dirty="0"/>
          </a:p>
        </p:txBody>
      </p:sp>
      <p:sp>
        <p:nvSpPr>
          <p:cNvPr id="6" name="TextBox 5"/>
          <p:cNvSpPr txBox="1"/>
          <p:nvPr/>
        </p:nvSpPr>
        <p:spPr>
          <a:xfrm>
            <a:off x="3203848" y="836712"/>
            <a:ext cx="4104456" cy="338554"/>
          </a:xfrm>
          <a:prstGeom prst="rect">
            <a:avLst/>
          </a:prstGeom>
          <a:noFill/>
        </p:spPr>
        <p:txBody>
          <a:bodyPr wrap="square" rtlCol="0">
            <a:spAutoFit/>
          </a:bodyPr>
          <a:lstStyle/>
          <a:p>
            <a:r>
              <a:rPr lang="en-US" sz="1600" dirty="0" err="1" smtClean="0">
                <a:latin typeface="Arial Rounded MT Bold"/>
                <a:cs typeface="Arial Rounded MT Bold"/>
              </a:rPr>
              <a:t>Fondo</a:t>
            </a:r>
            <a:r>
              <a:rPr lang="en-US" sz="1600" dirty="0" smtClean="0">
                <a:latin typeface="Arial Rounded MT Bold"/>
                <a:cs typeface="Arial Rounded MT Bold"/>
              </a:rPr>
              <a:t> Sectorial: </a:t>
            </a:r>
            <a:r>
              <a:rPr lang="en-US" sz="1600" dirty="0" err="1" smtClean="0">
                <a:latin typeface="Arial Rounded MT Bold"/>
                <a:cs typeface="Arial Rounded MT Bold"/>
              </a:rPr>
              <a:t>CONACyT</a:t>
            </a:r>
            <a:r>
              <a:rPr lang="en-US" sz="1600" dirty="0" smtClean="0">
                <a:latin typeface="Arial Rounded MT Bold"/>
                <a:cs typeface="Arial Rounded MT Bold"/>
              </a:rPr>
              <a:t>-SEP</a:t>
            </a:r>
            <a:endParaRPr lang="en-US" sz="1600" dirty="0">
              <a:latin typeface="Arial Rounded MT Bold"/>
              <a:cs typeface="Arial Rounded MT Bold"/>
            </a:endParaRPr>
          </a:p>
        </p:txBody>
      </p:sp>
    </p:spTree>
    <p:extLst>
      <p:ext uri="{BB962C8B-B14F-4D97-AF65-F5344CB8AC3E}">
        <p14:creationId xmlns="" xmlns:p14="http://schemas.microsoft.com/office/powerpoint/2010/main" val="3598251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29"/>
          <p:cNvSpPr>
            <a:spLocks/>
          </p:cNvSpPr>
          <p:nvPr/>
        </p:nvSpPr>
        <p:spPr bwMode="auto">
          <a:xfrm>
            <a:off x="5019675" y="2579388"/>
            <a:ext cx="825500" cy="1627187"/>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37" name="Freeform 3"/>
          <p:cNvSpPr>
            <a:spLocks/>
          </p:cNvSpPr>
          <p:nvPr/>
        </p:nvSpPr>
        <p:spPr bwMode="auto">
          <a:xfrm>
            <a:off x="5321300" y="4625675"/>
            <a:ext cx="657225" cy="847725"/>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38" name="Freeform 4"/>
          <p:cNvSpPr>
            <a:spLocks/>
          </p:cNvSpPr>
          <p:nvPr/>
        </p:nvSpPr>
        <p:spPr bwMode="auto">
          <a:xfrm>
            <a:off x="4491038" y="5201938"/>
            <a:ext cx="1081087" cy="706437"/>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39" name="Freeform 5"/>
          <p:cNvSpPr>
            <a:spLocks/>
          </p:cNvSpPr>
          <p:nvPr/>
        </p:nvSpPr>
        <p:spPr bwMode="auto">
          <a:xfrm>
            <a:off x="5475288" y="4141488"/>
            <a:ext cx="1441450" cy="1530350"/>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ea typeface="ＭＳ Ｐゴシック" charset="0"/>
              <a:cs typeface="ＭＳ Ｐゴシック" charset="0"/>
            </a:endParaRPr>
          </a:p>
        </p:txBody>
      </p:sp>
      <p:sp>
        <p:nvSpPr>
          <p:cNvPr id="40" name="Freeform 6"/>
          <p:cNvSpPr>
            <a:spLocks/>
          </p:cNvSpPr>
          <p:nvPr/>
        </p:nvSpPr>
        <p:spPr bwMode="auto">
          <a:xfrm>
            <a:off x="7239000" y="4532013"/>
            <a:ext cx="984250" cy="909637"/>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41" name="Freeform 7"/>
          <p:cNvSpPr>
            <a:spLocks/>
          </p:cNvSpPr>
          <p:nvPr/>
        </p:nvSpPr>
        <p:spPr bwMode="auto">
          <a:xfrm>
            <a:off x="8186738" y="4230388"/>
            <a:ext cx="652462" cy="1135062"/>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42" name="Freeform 8"/>
          <p:cNvSpPr>
            <a:spLocks/>
          </p:cNvSpPr>
          <p:nvPr/>
        </p:nvSpPr>
        <p:spPr bwMode="auto">
          <a:xfrm>
            <a:off x="7797800" y="4281188"/>
            <a:ext cx="815975" cy="714375"/>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43" name="Freeform 9"/>
          <p:cNvSpPr>
            <a:spLocks/>
          </p:cNvSpPr>
          <p:nvPr/>
        </p:nvSpPr>
        <p:spPr bwMode="auto">
          <a:xfrm>
            <a:off x="5454650" y="5240038"/>
            <a:ext cx="1397000" cy="876300"/>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44" name="Freeform 10"/>
          <p:cNvSpPr>
            <a:spLocks/>
          </p:cNvSpPr>
          <p:nvPr/>
        </p:nvSpPr>
        <p:spPr bwMode="auto">
          <a:xfrm>
            <a:off x="6775450" y="5408313"/>
            <a:ext cx="1138238" cy="989012"/>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45" name="Freeform 11"/>
          <p:cNvSpPr>
            <a:spLocks/>
          </p:cNvSpPr>
          <p:nvPr/>
        </p:nvSpPr>
        <p:spPr bwMode="auto">
          <a:xfrm>
            <a:off x="6767513" y="5209875"/>
            <a:ext cx="927100" cy="422275"/>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46" name="Freeform 12"/>
          <p:cNvSpPr>
            <a:spLocks/>
          </p:cNvSpPr>
          <p:nvPr/>
        </p:nvSpPr>
        <p:spPr bwMode="auto">
          <a:xfrm>
            <a:off x="4922838" y="4379613"/>
            <a:ext cx="442912" cy="479425"/>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rgbClr val="CCFF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47" name="Freeform 13"/>
          <p:cNvSpPr>
            <a:spLocks/>
          </p:cNvSpPr>
          <p:nvPr/>
        </p:nvSpPr>
        <p:spPr bwMode="auto">
          <a:xfrm>
            <a:off x="3732213" y="4982863"/>
            <a:ext cx="368300" cy="257175"/>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rgbClr val="EBFFEB"/>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48" name="Freeform 14"/>
          <p:cNvSpPr>
            <a:spLocks/>
          </p:cNvSpPr>
          <p:nvPr/>
        </p:nvSpPr>
        <p:spPr bwMode="auto">
          <a:xfrm>
            <a:off x="3970338" y="4733625"/>
            <a:ext cx="1168400" cy="728663"/>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rgbClr val="EBFFEB"/>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49" name="Freeform 15"/>
          <p:cNvSpPr>
            <a:spLocks/>
          </p:cNvSpPr>
          <p:nvPr/>
        </p:nvSpPr>
        <p:spPr bwMode="auto">
          <a:xfrm>
            <a:off x="3413125" y="4044650"/>
            <a:ext cx="1273175" cy="1098550"/>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rgbClr val="CCFFCC"/>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50" name="Freeform 16"/>
          <p:cNvSpPr>
            <a:spLocks/>
          </p:cNvSpPr>
          <p:nvPr/>
        </p:nvSpPr>
        <p:spPr bwMode="auto">
          <a:xfrm>
            <a:off x="3419475" y="3958925"/>
            <a:ext cx="517525" cy="682625"/>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51" name="Freeform 17"/>
          <p:cNvSpPr>
            <a:spLocks/>
          </p:cNvSpPr>
          <p:nvPr/>
        </p:nvSpPr>
        <p:spPr bwMode="auto">
          <a:xfrm>
            <a:off x="4514850" y="4319288"/>
            <a:ext cx="646113" cy="581025"/>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rgbClr val="33CC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52" name="Freeform 18"/>
          <p:cNvSpPr>
            <a:spLocks/>
          </p:cNvSpPr>
          <p:nvPr/>
        </p:nvSpPr>
        <p:spPr bwMode="auto">
          <a:xfrm>
            <a:off x="4392613" y="3498550"/>
            <a:ext cx="1143000" cy="995363"/>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rgbClr val="66FF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53" name="Freeform 19"/>
          <p:cNvSpPr>
            <a:spLocks/>
          </p:cNvSpPr>
          <p:nvPr/>
        </p:nvSpPr>
        <p:spPr bwMode="auto">
          <a:xfrm>
            <a:off x="4271963" y="4119263"/>
            <a:ext cx="331787" cy="249237"/>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chemeClr val="bg1"/>
          </a:solidFill>
          <a:ln w="12700" cmpd="sng">
            <a:solidFill>
              <a:schemeClr val="tx1">
                <a:lumMod val="50000"/>
                <a:lumOff val="50000"/>
              </a:schemeClr>
            </a:solidFill>
            <a:prstDash val="solid"/>
            <a:round/>
            <a:headEnd/>
            <a:tailEnd/>
          </a:ln>
          <a:effectLst/>
        </p:spPr>
        <p:txBody>
          <a:bodyPr wrap="none" anchor="ctr"/>
          <a:lstStyle/>
          <a:p>
            <a:pPr algn="ctr">
              <a:defRPr/>
            </a:pPr>
            <a:endParaRPr lang="es-MX">
              <a:solidFill>
                <a:schemeClr val="bg1">
                  <a:lumMod val="50000"/>
                </a:schemeClr>
              </a:solidFill>
              <a:ea typeface="ＭＳ Ｐゴシック" charset="0"/>
              <a:cs typeface="ＭＳ Ｐゴシック" charset="0"/>
            </a:endParaRPr>
          </a:p>
        </p:txBody>
      </p:sp>
      <p:sp>
        <p:nvSpPr>
          <p:cNvPr id="54" name="Freeform 20"/>
          <p:cNvSpPr>
            <a:spLocks/>
          </p:cNvSpPr>
          <p:nvPr/>
        </p:nvSpPr>
        <p:spPr bwMode="auto">
          <a:xfrm>
            <a:off x="3843338" y="3349325"/>
            <a:ext cx="992187" cy="1198563"/>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chemeClr val="bg1"/>
          </a:solidFill>
          <a:ln w="9525" cmpd="sng">
            <a:solidFill>
              <a:schemeClr val="tx1">
                <a:lumMod val="50000"/>
                <a:lumOff val="50000"/>
              </a:schemeClr>
            </a:solidFill>
            <a:prstDash val="solid"/>
            <a:round/>
            <a:headEnd/>
            <a:tailEnd/>
          </a:ln>
          <a:effectLst/>
        </p:spPr>
        <p:txBody>
          <a:bodyPr wrap="none" anchor="ctr"/>
          <a:lstStyle/>
          <a:p>
            <a:pPr algn="ctr">
              <a:defRPr/>
            </a:pPr>
            <a:endParaRPr lang="es-MX">
              <a:solidFill>
                <a:schemeClr val="bg1">
                  <a:lumMod val="50000"/>
                </a:schemeClr>
              </a:solidFill>
              <a:ea typeface="ＭＳ Ｐゴシック" charset="0"/>
              <a:cs typeface="ＭＳ Ｐゴシック" charset="0"/>
            </a:endParaRPr>
          </a:p>
        </p:txBody>
      </p:sp>
      <p:sp>
        <p:nvSpPr>
          <p:cNvPr id="55" name="Freeform 21"/>
          <p:cNvSpPr>
            <a:spLocks/>
          </p:cNvSpPr>
          <p:nvPr/>
        </p:nvSpPr>
        <p:spPr bwMode="auto">
          <a:xfrm>
            <a:off x="2573338" y="1360188"/>
            <a:ext cx="1635125" cy="1819275"/>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rgbClr val="CCFFCC"/>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56" name="Freeform 22"/>
          <p:cNvSpPr>
            <a:spLocks/>
          </p:cNvSpPr>
          <p:nvPr/>
        </p:nvSpPr>
        <p:spPr bwMode="auto">
          <a:xfrm>
            <a:off x="3070225" y="2844500"/>
            <a:ext cx="1308100" cy="1360488"/>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57" name="Freeform 23"/>
          <p:cNvSpPr>
            <a:spLocks/>
          </p:cNvSpPr>
          <p:nvPr/>
        </p:nvSpPr>
        <p:spPr bwMode="auto">
          <a:xfrm>
            <a:off x="533400" y="983950"/>
            <a:ext cx="1039813" cy="1428750"/>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rgbClr val="EBFFEB"/>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58" name="Freeform 24"/>
          <p:cNvSpPr>
            <a:spLocks/>
          </p:cNvSpPr>
          <p:nvPr/>
        </p:nvSpPr>
        <p:spPr bwMode="auto">
          <a:xfrm>
            <a:off x="941388" y="2353963"/>
            <a:ext cx="1428750" cy="1614487"/>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rgbClr val="EBFFEB"/>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dirty="0">
              <a:solidFill>
                <a:schemeClr val="tx1">
                  <a:lumMod val="95000"/>
                  <a:lumOff val="5000"/>
                </a:schemeClr>
              </a:solidFill>
              <a:ea typeface="ＭＳ Ｐゴシック" charset="0"/>
              <a:cs typeface="ＭＳ Ｐゴシック" charset="0"/>
            </a:endParaRPr>
          </a:p>
        </p:txBody>
      </p:sp>
      <p:sp>
        <p:nvSpPr>
          <p:cNvPr id="59" name="Freeform 25"/>
          <p:cNvSpPr>
            <a:spLocks/>
          </p:cNvSpPr>
          <p:nvPr/>
        </p:nvSpPr>
        <p:spPr bwMode="auto">
          <a:xfrm>
            <a:off x="2433638" y="2712738"/>
            <a:ext cx="1073150" cy="1384300"/>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rgbClr val="FFFFDD"/>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60" name="Freeform 26"/>
          <p:cNvSpPr>
            <a:spLocks/>
          </p:cNvSpPr>
          <p:nvPr/>
        </p:nvSpPr>
        <p:spPr bwMode="auto">
          <a:xfrm>
            <a:off x="1073150" y="1009350"/>
            <a:ext cx="1692275" cy="1947863"/>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rgbClr val="66FF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61" name="Freeform 27"/>
          <p:cNvSpPr>
            <a:spLocks/>
          </p:cNvSpPr>
          <p:nvPr/>
        </p:nvSpPr>
        <p:spPr bwMode="auto">
          <a:xfrm>
            <a:off x="3973513" y="1960263"/>
            <a:ext cx="1114425" cy="1568450"/>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rgbClr val="0099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62" name="Freeform 28"/>
          <p:cNvSpPr>
            <a:spLocks/>
          </p:cNvSpPr>
          <p:nvPr/>
        </p:nvSpPr>
        <p:spPr bwMode="auto">
          <a:xfrm>
            <a:off x="4714875" y="2555575"/>
            <a:ext cx="768350" cy="1370013"/>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rgbClr val="000099"/>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63" name="Freeform 30"/>
          <p:cNvSpPr>
            <a:spLocks/>
          </p:cNvSpPr>
          <p:nvPr/>
        </p:nvSpPr>
        <p:spPr bwMode="auto">
          <a:xfrm>
            <a:off x="5424488" y="4943175"/>
            <a:ext cx="306387" cy="169863"/>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64" name="Freeform 31"/>
          <p:cNvSpPr>
            <a:spLocks/>
          </p:cNvSpPr>
          <p:nvPr/>
        </p:nvSpPr>
        <p:spPr bwMode="auto">
          <a:xfrm>
            <a:off x="4953000" y="4813000"/>
            <a:ext cx="503238" cy="538163"/>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rgbClr val="3366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65" name="Freeform 32"/>
          <p:cNvSpPr>
            <a:spLocks/>
          </p:cNvSpPr>
          <p:nvPr/>
        </p:nvSpPr>
        <p:spPr bwMode="auto">
          <a:xfrm>
            <a:off x="5099050" y="4443113"/>
            <a:ext cx="577850" cy="538162"/>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rgbClr val="EBFFEB"/>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66" name="Freeform 33"/>
          <p:cNvSpPr>
            <a:spLocks/>
          </p:cNvSpPr>
          <p:nvPr/>
        </p:nvSpPr>
        <p:spPr bwMode="auto">
          <a:xfrm>
            <a:off x="5195888" y="5113038"/>
            <a:ext cx="255587" cy="230187"/>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67" name="Freeform 34"/>
          <p:cNvSpPr>
            <a:spLocks/>
          </p:cNvSpPr>
          <p:nvPr/>
        </p:nvSpPr>
        <p:spPr bwMode="auto">
          <a:xfrm>
            <a:off x="5254625" y="5011438"/>
            <a:ext cx="106363" cy="147637"/>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rgbClr val="0033CC"/>
          </a:solidFill>
          <a:ln w="12700" cap="rnd" cmpd="sng">
            <a:noFill/>
            <a:prstDash val="solid"/>
            <a:round/>
            <a:headEnd type="none" w="sm" len="sm"/>
            <a:tailEnd type="none" w="sm" len="sm"/>
          </a:ln>
          <a:effectLst/>
        </p:spPr>
        <p:txBody>
          <a:bodyPr/>
          <a:lstStyle/>
          <a:p>
            <a:pPr algn="ctr">
              <a:defRPr/>
            </a:pPr>
            <a:endParaRPr lang="es-MX">
              <a:solidFill>
                <a:schemeClr val="bg1">
                  <a:lumMod val="50000"/>
                </a:schemeClr>
              </a:solidFill>
              <a:ea typeface="ＭＳ Ｐゴシック" charset="0"/>
              <a:cs typeface="ＭＳ Ｐゴシック" charset="0"/>
            </a:endParaRPr>
          </a:p>
        </p:txBody>
      </p:sp>
      <p:sp>
        <p:nvSpPr>
          <p:cNvPr id="33826" name="73 Rectángulo"/>
          <p:cNvSpPr>
            <a:spLocks noChangeArrowheads="1"/>
          </p:cNvSpPr>
          <p:nvPr/>
        </p:nvSpPr>
        <p:spPr bwMode="auto">
          <a:xfrm>
            <a:off x="3173413" y="2025350"/>
            <a:ext cx="342900" cy="415925"/>
          </a:xfrm>
          <a:prstGeom prst="rect">
            <a:avLst/>
          </a:prstGeom>
          <a:noFill/>
          <a:ln w="9525">
            <a:noFill/>
            <a:miter lim="800000"/>
            <a:headEnd/>
            <a:tailEnd/>
          </a:ln>
        </p:spPr>
        <p:txBody>
          <a:bodyPr wrap="none">
            <a:spAutoFit/>
          </a:bodyPr>
          <a:lstStyle/>
          <a:p>
            <a:pPr algn="ctr" fontAlgn="t"/>
            <a:r>
              <a:rPr lang="es-MX">
                <a:solidFill>
                  <a:srgbClr val="000000"/>
                </a:solidFill>
              </a:rPr>
              <a:t>4</a:t>
            </a:r>
          </a:p>
        </p:txBody>
      </p:sp>
      <p:sp>
        <p:nvSpPr>
          <p:cNvPr id="33827" name="74 Rectángulo"/>
          <p:cNvSpPr>
            <a:spLocks noChangeArrowheads="1"/>
          </p:cNvSpPr>
          <p:nvPr/>
        </p:nvSpPr>
        <p:spPr bwMode="auto">
          <a:xfrm>
            <a:off x="4864100" y="2958800"/>
            <a:ext cx="474663" cy="415925"/>
          </a:xfrm>
          <a:prstGeom prst="rect">
            <a:avLst/>
          </a:prstGeom>
          <a:noFill/>
          <a:ln w="9525">
            <a:noFill/>
            <a:miter lim="800000"/>
            <a:headEnd/>
            <a:tailEnd/>
          </a:ln>
        </p:spPr>
        <p:txBody>
          <a:bodyPr wrap="none">
            <a:spAutoFit/>
          </a:bodyPr>
          <a:lstStyle/>
          <a:p>
            <a:pPr algn="ctr" fontAlgn="t"/>
            <a:r>
              <a:rPr lang="es-MX">
                <a:solidFill>
                  <a:schemeClr val="bg1"/>
                </a:solidFill>
              </a:rPr>
              <a:t>69</a:t>
            </a:r>
          </a:p>
        </p:txBody>
      </p:sp>
      <p:sp>
        <p:nvSpPr>
          <p:cNvPr id="33828" name="75 Rectángulo"/>
          <p:cNvSpPr>
            <a:spLocks noChangeArrowheads="1"/>
          </p:cNvSpPr>
          <p:nvPr/>
        </p:nvSpPr>
        <p:spPr bwMode="auto">
          <a:xfrm>
            <a:off x="4291013" y="2477788"/>
            <a:ext cx="419100" cy="368300"/>
          </a:xfrm>
          <a:prstGeom prst="rect">
            <a:avLst/>
          </a:prstGeom>
          <a:noFill/>
          <a:ln w="9525">
            <a:noFill/>
            <a:miter lim="800000"/>
            <a:headEnd/>
            <a:tailEnd/>
          </a:ln>
        </p:spPr>
        <p:txBody>
          <a:bodyPr wrap="none">
            <a:spAutoFit/>
          </a:bodyPr>
          <a:lstStyle/>
          <a:p>
            <a:pPr algn="ctr" fontAlgn="t"/>
            <a:r>
              <a:rPr lang="es-MX">
                <a:solidFill>
                  <a:schemeClr val="bg1"/>
                </a:solidFill>
              </a:rPr>
              <a:t>14</a:t>
            </a:r>
          </a:p>
        </p:txBody>
      </p:sp>
      <p:sp>
        <p:nvSpPr>
          <p:cNvPr id="33829" name="76 Rectángulo"/>
          <p:cNvSpPr>
            <a:spLocks noChangeArrowheads="1"/>
          </p:cNvSpPr>
          <p:nvPr/>
        </p:nvSpPr>
        <p:spPr bwMode="auto">
          <a:xfrm>
            <a:off x="4987925" y="4805063"/>
            <a:ext cx="392113" cy="338137"/>
          </a:xfrm>
          <a:prstGeom prst="rect">
            <a:avLst/>
          </a:prstGeom>
          <a:noFill/>
          <a:ln w="9525">
            <a:noFill/>
            <a:miter lim="800000"/>
            <a:headEnd/>
            <a:tailEnd/>
          </a:ln>
        </p:spPr>
        <p:txBody>
          <a:bodyPr wrap="none">
            <a:spAutoFit/>
          </a:bodyPr>
          <a:lstStyle/>
          <a:p>
            <a:pPr algn="ctr" fontAlgn="t"/>
            <a:r>
              <a:rPr lang="es-MX" sz="1600">
                <a:solidFill>
                  <a:srgbClr val="000000"/>
                </a:solidFill>
              </a:rPr>
              <a:t>28</a:t>
            </a:r>
          </a:p>
        </p:txBody>
      </p:sp>
      <p:sp>
        <p:nvSpPr>
          <p:cNvPr id="33830" name="78 Rectángulo"/>
          <p:cNvSpPr>
            <a:spLocks noChangeArrowheads="1"/>
          </p:cNvSpPr>
          <p:nvPr/>
        </p:nvSpPr>
        <p:spPr bwMode="auto">
          <a:xfrm>
            <a:off x="4581525" y="4365325"/>
            <a:ext cx="419100" cy="369888"/>
          </a:xfrm>
          <a:prstGeom prst="rect">
            <a:avLst/>
          </a:prstGeom>
          <a:noFill/>
          <a:ln w="9525">
            <a:noFill/>
            <a:miter lim="800000"/>
            <a:headEnd/>
            <a:tailEnd/>
          </a:ln>
        </p:spPr>
        <p:txBody>
          <a:bodyPr wrap="none">
            <a:spAutoFit/>
          </a:bodyPr>
          <a:lstStyle/>
          <a:p>
            <a:pPr algn="ctr" fontAlgn="t"/>
            <a:r>
              <a:rPr lang="es-MX">
                <a:solidFill>
                  <a:srgbClr val="000000"/>
                </a:solidFill>
              </a:rPr>
              <a:t>12</a:t>
            </a:r>
          </a:p>
        </p:txBody>
      </p:sp>
      <p:sp>
        <p:nvSpPr>
          <p:cNvPr id="33831" name="79 Rectángulo"/>
          <p:cNvSpPr>
            <a:spLocks noChangeArrowheads="1"/>
          </p:cNvSpPr>
          <p:nvPr/>
        </p:nvSpPr>
        <p:spPr bwMode="auto">
          <a:xfrm>
            <a:off x="2041525" y="1730075"/>
            <a:ext cx="301625" cy="369888"/>
          </a:xfrm>
          <a:prstGeom prst="rect">
            <a:avLst/>
          </a:prstGeom>
          <a:noFill/>
          <a:ln w="9525">
            <a:noFill/>
            <a:miter lim="800000"/>
            <a:headEnd/>
            <a:tailEnd/>
          </a:ln>
        </p:spPr>
        <p:txBody>
          <a:bodyPr wrap="none">
            <a:spAutoFit/>
          </a:bodyPr>
          <a:lstStyle/>
          <a:p>
            <a:pPr algn="ctr" fontAlgn="t"/>
            <a:r>
              <a:rPr lang="es-MX">
                <a:solidFill>
                  <a:srgbClr val="000000"/>
                </a:solidFill>
              </a:rPr>
              <a:t>8</a:t>
            </a:r>
          </a:p>
        </p:txBody>
      </p:sp>
      <p:sp>
        <p:nvSpPr>
          <p:cNvPr id="33832" name="80 Rectángulo"/>
          <p:cNvSpPr>
            <a:spLocks noChangeArrowheads="1"/>
          </p:cNvSpPr>
          <p:nvPr/>
        </p:nvSpPr>
        <p:spPr bwMode="auto">
          <a:xfrm>
            <a:off x="1651000" y="2944513"/>
            <a:ext cx="301625" cy="368300"/>
          </a:xfrm>
          <a:prstGeom prst="rect">
            <a:avLst/>
          </a:prstGeom>
          <a:noFill/>
          <a:ln w="9525">
            <a:noFill/>
            <a:miter lim="800000"/>
            <a:headEnd/>
            <a:tailEnd/>
          </a:ln>
        </p:spPr>
        <p:txBody>
          <a:bodyPr wrap="none">
            <a:spAutoFit/>
          </a:bodyPr>
          <a:lstStyle/>
          <a:p>
            <a:pPr algn="ctr" fontAlgn="t"/>
            <a:r>
              <a:rPr lang="es-MX">
                <a:solidFill>
                  <a:srgbClr val="000000"/>
                </a:solidFill>
              </a:rPr>
              <a:t>1</a:t>
            </a:r>
          </a:p>
        </p:txBody>
      </p:sp>
      <p:sp>
        <p:nvSpPr>
          <p:cNvPr id="33833" name="81 Rectángulo"/>
          <p:cNvSpPr>
            <a:spLocks noChangeArrowheads="1"/>
          </p:cNvSpPr>
          <p:nvPr/>
        </p:nvSpPr>
        <p:spPr bwMode="auto">
          <a:xfrm>
            <a:off x="4905375" y="4500263"/>
            <a:ext cx="288925" cy="338137"/>
          </a:xfrm>
          <a:prstGeom prst="rect">
            <a:avLst/>
          </a:prstGeom>
          <a:noFill/>
          <a:ln w="9525">
            <a:noFill/>
            <a:miter lim="800000"/>
            <a:headEnd/>
            <a:tailEnd/>
          </a:ln>
        </p:spPr>
        <p:txBody>
          <a:bodyPr wrap="none">
            <a:spAutoFit/>
          </a:bodyPr>
          <a:lstStyle/>
          <a:p>
            <a:pPr algn="ctr" fontAlgn="t"/>
            <a:r>
              <a:rPr lang="es-MX" sz="1600">
                <a:solidFill>
                  <a:srgbClr val="000000"/>
                </a:solidFill>
              </a:rPr>
              <a:t>7</a:t>
            </a:r>
          </a:p>
        </p:txBody>
      </p:sp>
      <p:sp>
        <p:nvSpPr>
          <p:cNvPr id="33834" name="82 Rectángulo"/>
          <p:cNvSpPr>
            <a:spLocks noChangeArrowheads="1"/>
          </p:cNvSpPr>
          <p:nvPr/>
        </p:nvSpPr>
        <p:spPr bwMode="auto">
          <a:xfrm>
            <a:off x="4743450" y="3909713"/>
            <a:ext cx="301625" cy="369887"/>
          </a:xfrm>
          <a:prstGeom prst="rect">
            <a:avLst/>
          </a:prstGeom>
          <a:noFill/>
          <a:ln w="9525">
            <a:noFill/>
            <a:miter lim="800000"/>
            <a:headEnd/>
            <a:tailEnd/>
          </a:ln>
        </p:spPr>
        <p:txBody>
          <a:bodyPr wrap="none">
            <a:spAutoFit/>
          </a:bodyPr>
          <a:lstStyle/>
          <a:p>
            <a:pPr algn="ctr" fontAlgn="t"/>
            <a:r>
              <a:rPr lang="es-MX">
                <a:solidFill>
                  <a:srgbClr val="000000"/>
                </a:solidFill>
              </a:rPr>
              <a:t>8</a:t>
            </a:r>
          </a:p>
        </p:txBody>
      </p:sp>
      <p:sp>
        <p:nvSpPr>
          <p:cNvPr id="33835" name="83 Rectángulo"/>
          <p:cNvSpPr>
            <a:spLocks noChangeArrowheads="1"/>
          </p:cNvSpPr>
          <p:nvPr/>
        </p:nvSpPr>
        <p:spPr bwMode="auto">
          <a:xfrm>
            <a:off x="728663" y="1263350"/>
            <a:ext cx="387350" cy="452438"/>
          </a:xfrm>
          <a:prstGeom prst="rect">
            <a:avLst/>
          </a:prstGeom>
          <a:noFill/>
          <a:ln w="9525">
            <a:noFill/>
            <a:miter lim="800000"/>
            <a:headEnd/>
            <a:tailEnd/>
          </a:ln>
        </p:spPr>
        <p:txBody>
          <a:bodyPr wrap="none">
            <a:spAutoFit/>
          </a:bodyPr>
          <a:lstStyle/>
          <a:p>
            <a:pPr algn="ctr" fontAlgn="t"/>
            <a:r>
              <a:rPr lang="es-MX">
                <a:solidFill>
                  <a:srgbClr val="000000"/>
                </a:solidFill>
              </a:rPr>
              <a:t>1</a:t>
            </a:r>
          </a:p>
        </p:txBody>
      </p:sp>
      <p:sp>
        <p:nvSpPr>
          <p:cNvPr id="33836" name="84 Rectángulo"/>
          <p:cNvSpPr>
            <a:spLocks noChangeArrowheads="1"/>
          </p:cNvSpPr>
          <p:nvPr/>
        </p:nvSpPr>
        <p:spPr bwMode="auto">
          <a:xfrm>
            <a:off x="3775075" y="4900313"/>
            <a:ext cx="354013" cy="376237"/>
          </a:xfrm>
          <a:prstGeom prst="rect">
            <a:avLst/>
          </a:prstGeom>
          <a:noFill/>
          <a:ln w="9525">
            <a:noFill/>
            <a:miter lim="800000"/>
            <a:headEnd/>
            <a:tailEnd/>
          </a:ln>
        </p:spPr>
        <p:txBody>
          <a:bodyPr wrap="none">
            <a:spAutoFit/>
          </a:bodyPr>
          <a:lstStyle/>
          <a:p>
            <a:pPr algn="ctr" fontAlgn="t"/>
            <a:r>
              <a:rPr lang="es-MX">
                <a:solidFill>
                  <a:srgbClr val="000000"/>
                </a:solidFill>
              </a:rPr>
              <a:t>1</a:t>
            </a:r>
          </a:p>
        </p:txBody>
      </p:sp>
      <p:sp>
        <p:nvSpPr>
          <p:cNvPr id="33837" name="86 Rectángulo"/>
          <p:cNvSpPr>
            <a:spLocks noChangeArrowheads="1"/>
          </p:cNvSpPr>
          <p:nvPr/>
        </p:nvSpPr>
        <p:spPr bwMode="auto">
          <a:xfrm>
            <a:off x="3800475" y="4565350"/>
            <a:ext cx="314325" cy="369888"/>
          </a:xfrm>
          <a:prstGeom prst="rect">
            <a:avLst/>
          </a:prstGeom>
          <a:noFill/>
          <a:ln w="9525">
            <a:noFill/>
            <a:miter lim="800000"/>
            <a:headEnd/>
            <a:tailEnd/>
          </a:ln>
        </p:spPr>
        <p:txBody>
          <a:bodyPr>
            <a:spAutoFit/>
          </a:bodyPr>
          <a:lstStyle/>
          <a:p>
            <a:pPr algn="ctr" fontAlgn="t"/>
            <a:r>
              <a:rPr lang="es-MX">
                <a:solidFill>
                  <a:srgbClr val="000000"/>
                </a:solidFill>
              </a:rPr>
              <a:t>4</a:t>
            </a:r>
          </a:p>
        </p:txBody>
      </p:sp>
      <p:sp>
        <p:nvSpPr>
          <p:cNvPr id="33838" name="87 Rectángulo"/>
          <p:cNvSpPr>
            <a:spLocks noChangeArrowheads="1"/>
          </p:cNvSpPr>
          <p:nvPr/>
        </p:nvSpPr>
        <p:spPr bwMode="auto">
          <a:xfrm>
            <a:off x="2667000" y="2900063"/>
            <a:ext cx="301625" cy="369887"/>
          </a:xfrm>
          <a:prstGeom prst="rect">
            <a:avLst/>
          </a:prstGeom>
          <a:noFill/>
          <a:ln w="9525">
            <a:noFill/>
            <a:miter lim="800000"/>
            <a:headEnd/>
            <a:tailEnd/>
          </a:ln>
        </p:spPr>
        <p:txBody>
          <a:bodyPr wrap="none">
            <a:spAutoFit/>
          </a:bodyPr>
          <a:lstStyle/>
          <a:p>
            <a:pPr algn="ctr" fontAlgn="t"/>
            <a:r>
              <a:rPr lang="es-MX">
                <a:solidFill>
                  <a:srgbClr val="000000"/>
                </a:solidFill>
              </a:rPr>
              <a:t>2</a:t>
            </a:r>
          </a:p>
        </p:txBody>
      </p:sp>
      <p:sp>
        <p:nvSpPr>
          <p:cNvPr id="33839" name="69 CuadroTexto"/>
          <p:cNvSpPr txBox="1">
            <a:spLocks noChangeArrowheads="1"/>
          </p:cNvSpPr>
          <p:nvPr/>
        </p:nvSpPr>
        <p:spPr bwMode="auto">
          <a:xfrm>
            <a:off x="1520519" y="-63500"/>
            <a:ext cx="4923689" cy="830997"/>
          </a:xfrm>
          <a:prstGeom prst="rect">
            <a:avLst/>
          </a:prstGeom>
          <a:noFill/>
          <a:ln w="9525">
            <a:noFill/>
            <a:miter lim="800000"/>
            <a:headEnd/>
            <a:tailEnd/>
          </a:ln>
        </p:spPr>
        <p:txBody>
          <a:bodyPr wrap="square">
            <a:spAutoFit/>
          </a:bodyPr>
          <a:lstStyle/>
          <a:p>
            <a:r>
              <a:rPr lang="es-MX" sz="3200" b="1" dirty="0" smtClean="0">
                <a:solidFill>
                  <a:srgbClr val="000000"/>
                </a:solidFill>
                <a:latin typeface="Arial Rounded MT Bold" pitchFamily="34" charset="0"/>
              </a:rPr>
              <a:t>P</a:t>
            </a:r>
            <a:r>
              <a:rPr lang="es-MX" sz="2400" b="1" dirty="0" smtClean="0">
                <a:solidFill>
                  <a:srgbClr val="000000"/>
                </a:solidFill>
                <a:latin typeface="Arial Rounded MT Bold" pitchFamily="34" charset="0"/>
              </a:rPr>
              <a:t>ROYECTOS </a:t>
            </a:r>
            <a:r>
              <a:rPr lang="es-MX" sz="3200" b="1" dirty="0" smtClean="0">
                <a:solidFill>
                  <a:srgbClr val="000000"/>
                </a:solidFill>
                <a:latin typeface="Arial Rounded MT Bold" pitchFamily="34" charset="0"/>
              </a:rPr>
              <a:t>de I</a:t>
            </a:r>
            <a:r>
              <a:rPr lang="es-MX" sz="2400" b="1" dirty="0">
                <a:solidFill>
                  <a:srgbClr val="000000"/>
                </a:solidFill>
                <a:latin typeface="Arial Rounded MT Bold" pitchFamily="34" charset="0"/>
              </a:rPr>
              <a:t>NNOVACIÓN</a:t>
            </a:r>
            <a:r>
              <a:rPr lang="es-MX" sz="2400" b="1" dirty="0" smtClean="0">
                <a:solidFill>
                  <a:srgbClr val="000000"/>
                </a:solidFill>
                <a:latin typeface="Arial Rounded MT Bold" pitchFamily="34" charset="0"/>
              </a:rPr>
              <a:t> </a:t>
            </a:r>
          </a:p>
          <a:p>
            <a:r>
              <a:rPr lang="es-MX" sz="1600" b="1" dirty="0" smtClean="0">
                <a:solidFill>
                  <a:srgbClr val="000000"/>
                </a:solidFill>
                <a:latin typeface="Arial Rounded MT Bold" pitchFamily="34" charset="0"/>
              </a:rPr>
              <a:t>RELACIONADOS con  NANOTECNOLOGÍA</a:t>
            </a:r>
          </a:p>
        </p:txBody>
      </p:sp>
      <p:sp>
        <p:nvSpPr>
          <p:cNvPr id="90" name="89 Forma libre"/>
          <p:cNvSpPr/>
          <p:nvPr/>
        </p:nvSpPr>
        <p:spPr>
          <a:xfrm rot="10800000">
            <a:off x="3733800" y="5098750"/>
            <a:ext cx="1600200" cy="1143000"/>
          </a:xfrm>
          <a:custGeom>
            <a:avLst/>
            <a:gdLst>
              <a:gd name="connsiteX0" fmla="*/ 0 w 990600"/>
              <a:gd name="connsiteY0" fmla="*/ 533400 h 533400"/>
              <a:gd name="connsiteX1" fmla="*/ 495300 w 990600"/>
              <a:gd name="connsiteY1" fmla="*/ 0 h 533400"/>
              <a:gd name="connsiteX2" fmla="*/ 990600 w 990600"/>
              <a:gd name="connsiteY2" fmla="*/ 533400 h 533400"/>
              <a:gd name="connsiteX3" fmla="*/ 0 w 990600"/>
              <a:gd name="connsiteY3" fmla="*/ 533400 h 533400"/>
              <a:gd name="connsiteX0" fmla="*/ 0 w 1535430"/>
              <a:gd name="connsiteY0" fmla="*/ 1422400 h 1422400"/>
              <a:gd name="connsiteX1" fmla="*/ 1040130 w 1535430"/>
              <a:gd name="connsiteY1" fmla="*/ 0 h 1422400"/>
              <a:gd name="connsiteX2" fmla="*/ 1535430 w 1535430"/>
              <a:gd name="connsiteY2" fmla="*/ 533400 h 1422400"/>
              <a:gd name="connsiteX3" fmla="*/ 0 w 1535430"/>
              <a:gd name="connsiteY3" fmla="*/ 1422400 h 1422400"/>
              <a:gd name="connsiteX0" fmla="*/ 0 w 1040130"/>
              <a:gd name="connsiteY0" fmla="*/ 1422400 h 1422400"/>
              <a:gd name="connsiteX1" fmla="*/ 1040130 w 1040130"/>
              <a:gd name="connsiteY1" fmla="*/ 0 h 1422400"/>
              <a:gd name="connsiteX2" fmla="*/ 1040130 w 1040130"/>
              <a:gd name="connsiteY2" fmla="*/ 948267 h 1422400"/>
              <a:gd name="connsiteX3" fmla="*/ 0 w 1040130"/>
              <a:gd name="connsiteY3" fmla="*/ 1422400 h 1422400"/>
              <a:gd name="connsiteX0" fmla="*/ 0 w 1040130"/>
              <a:gd name="connsiteY0" fmla="*/ 770467 h 770467"/>
              <a:gd name="connsiteX1" fmla="*/ 544830 w 1040130"/>
              <a:gd name="connsiteY1" fmla="*/ 0 h 770467"/>
              <a:gd name="connsiteX2" fmla="*/ 1040130 w 1040130"/>
              <a:gd name="connsiteY2" fmla="*/ 296334 h 770467"/>
              <a:gd name="connsiteX3" fmla="*/ 0 w 1040130"/>
              <a:gd name="connsiteY3" fmla="*/ 770467 h 770467"/>
              <a:gd name="connsiteX0" fmla="*/ 0 w 1040130"/>
              <a:gd name="connsiteY0" fmla="*/ 829734 h 829734"/>
              <a:gd name="connsiteX1" fmla="*/ 544830 w 1040130"/>
              <a:gd name="connsiteY1" fmla="*/ 0 h 829734"/>
              <a:gd name="connsiteX2" fmla="*/ 1040130 w 1040130"/>
              <a:gd name="connsiteY2" fmla="*/ 355601 h 829734"/>
              <a:gd name="connsiteX3" fmla="*/ 0 w 1040130"/>
              <a:gd name="connsiteY3" fmla="*/ 829734 h 829734"/>
              <a:gd name="connsiteX0" fmla="*/ 0 w 792480"/>
              <a:gd name="connsiteY0" fmla="*/ 829734 h 829734"/>
              <a:gd name="connsiteX1" fmla="*/ 544830 w 792480"/>
              <a:gd name="connsiteY1" fmla="*/ 0 h 829734"/>
              <a:gd name="connsiteX2" fmla="*/ 792480 w 792480"/>
              <a:gd name="connsiteY2" fmla="*/ 237067 h 829734"/>
              <a:gd name="connsiteX3" fmla="*/ 0 w 792480"/>
              <a:gd name="connsiteY3" fmla="*/ 829734 h 829734"/>
              <a:gd name="connsiteX0" fmla="*/ 0 w 792480"/>
              <a:gd name="connsiteY0" fmla="*/ 770467 h 770467"/>
              <a:gd name="connsiteX1" fmla="*/ 594360 w 792480"/>
              <a:gd name="connsiteY1" fmla="*/ 0 h 770467"/>
              <a:gd name="connsiteX2" fmla="*/ 792480 w 792480"/>
              <a:gd name="connsiteY2" fmla="*/ 177800 h 770467"/>
              <a:gd name="connsiteX3" fmla="*/ 0 w 792480"/>
              <a:gd name="connsiteY3" fmla="*/ 770467 h 770467"/>
              <a:gd name="connsiteX0" fmla="*/ 0 w 693420"/>
              <a:gd name="connsiteY0" fmla="*/ 770467 h 770467"/>
              <a:gd name="connsiteX1" fmla="*/ 594360 w 693420"/>
              <a:gd name="connsiteY1" fmla="*/ 0 h 770467"/>
              <a:gd name="connsiteX2" fmla="*/ 693420 w 693420"/>
              <a:gd name="connsiteY2" fmla="*/ 118533 h 770467"/>
              <a:gd name="connsiteX3" fmla="*/ 0 w 693420"/>
              <a:gd name="connsiteY3" fmla="*/ 770467 h 770467"/>
              <a:gd name="connsiteX0" fmla="*/ 0 w 693420"/>
              <a:gd name="connsiteY0" fmla="*/ 770467 h 770467"/>
              <a:gd name="connsiteX1" fmla="*/ 594360 w 693420"/>
              <a:gd name="connsiteY1" fmla="*/ 0 h 770467"/>
              <a:gd name="connsiteX2" fmla="*/ 693420 w 693420"/>
              <a:gd name="connsiteY2" fmla="*/ 118533 h 770467"/>
              <a:gd name="connsiteX3" fmla="*/ 0 w 693420"/>
              <a:gd name="connsiteY3" fmla="*/ 770467 h 770467"/>
              <a:gd name="connsiteX0" fmla="*/ 0 w 693420"/>
              <a:gd name="connsiteY0" fmla="*/ 711200 h 711200"/>
              <a:gd name="connsiteX1" fmla="*/ 544830 w 693420"/>
              <a:gd name="connsiteY1" fmla="*/ 0 h 711200"/>
              <a:gd name="connsiteX2" fmla="*/ 693420 w 693420"/>
              <a:gd name="connsiteY2" fmla="*/ 59266 h 711200"/>
              <a:gd name="connsiteX3" fmla="*/ 0 w 69342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975122"/>
              <a:gd name="connsiteY0" fmla="*/ 889000 h 889000"/>
              <a:gd name="connsiteX1" fmla="*/ 777002 w 975122"/>
              <a:gd name="connsiteY1" fmla="*/ 0 h 889000"/>
              <a:gd name="connsiteX2" fmla="*/ 975122 w 975122"/>
              <a:gd name="connsiteY2" fmla="*/ 0 h 889000"/>
              <a:gd name="connsiteX3" fmla="*/ 0 w 975122"/>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975122" h="889000">
                <a:moveTo>
                  <a:pt x="0" y="889000"/>
                </a:moveTo>
                <a:lnTo>
                  <a:pt x="777002" y="0"/>
                </a:lnTo>
                <a:cubicBezTo>
                  <a:pt x="878642" y="20373"/>
                  <a:pt x="914887" y="11113"/>
                  <a:pt x="975122" y="0"/>
                </a:cubicBezTo>
                <a:lnTo>
                  <a:pt x="0" y="889000"/>
                </a:lnTo>
                <a:close/>
              </a:path>
            </a:pathLst>
          </a:custGeom>
          <a:solidFill>
            <a:srgbClr val="0033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3920" name="77 Rectángulo"/>
          <p:cNvSpPr>
            <a:spLocks noChangeArrowheads="1"/>
          </p:cNvSpPr>
          <p:nvPr/>
        </p:nvSpPr>
        <p:spPr bwMode="auto">
          <a:xfrm>
            <a:off x="3659188" y="6189363"/>
            <a:ext cx="366712" cy="307975"/>
          </a:xfrm>
          <a:prstGeom prst="rect">
            <a:avLst/>
          </a:prstGeom>
          <a:noFill/>
          <a:ln w="9525">
            <a:noFill/>
            <a:miter lim="800000"/>
            <a:headEnd/>
            <a:tailEnd/>
          </a:ln>
        </p:spPr>
        <p:txBody>
          <a:bodyPr wrap="none">
            <a:spAutoFit/>
          </a:bodyPr>
          <a:lstStyle/>
          <a:p>
            <a:pPr algn="ctr" fontAlgn="t"/>
            <a:r>
              <a:rPr lang="es-MX" b="1">
                <a:solidFill>
                  <a:srgbClr val="000000"/>
                </a:solidFill>
              </a:rPr>
              <a:t>17</a:t>
            </a:r>
          </a:p>
        </p:txBody>
      </p:sp>
      <p:sp>
        <p:nvSpPr>
          <p:cNvPr id="33921" name="92 Rectángulo"/>
          <p:cNvSpPr>
            <a:spLocks noChangeArrowheads="1"/>
          </p:cNvSpPr>
          <p:nvPr/>
        </p:nvSpPr>
        <p:spPr bwMode="auto">
          <a:xfrm>
            <a:off x="5224463" y="4511375"/>
            <a:ext cx="301625" cy="369888"/>
          </a:xfrm>
          <a:prstGeom prst="rect">
            <a:avLst/>
          </a:prstGeom>
          <a:noFill/>
          <a:ln w="9525">
            <a:noFill/>
            <a:miter lim="800000"/>
            <a:headEnd/>
            <a:tailEnd/>
          </a:ln>
        </p:spPr>
        <p:txBody>
          <a:bodyPr wrap="none">
            <a:spAutoFit/>
          </a:bodyPr>
          <a:lstStyle/>
          <a:p>
            <a:pPr algn="ctr" fontAlgn="t"/>
            <a:r>
              <a:rPr lang="es-MX">
                <a:solidFill>
                  <a:srgbClr val="000000"/>
                </a:solidFill>
              </a:rPr>
              <a:t>1</a:t>
            </a:r>
          </a:p>
        </p:txBody>
      </p:sp>
      <p:sp>
        <p:nvSpPr>
          <p:cNvPr id="33922" name="93 Rectángulo"/>
          <p:cNvSpPr>
            <a:spLocks noChangeArrowheads="1"/>
          </p:cNvSpPr>
          <p:nvPr/>
        </p:nvSpPr>
        <p:spPr bwMode="auto">
          <a:xfrm>
            <a:off x="4370388" y="4946350"/>
            <a:ext cx="354012" cy="376238"/>
          </a:xfrm>
          <a:prstGeom prst="rect">
            <a:avLst/>
          </a:prstGeom>
          <a:noFill/>
          <a:ln w="9525">
            <a:noFill/>
            <a:miter lim="800000"/>
            <a:headEnd/>
            <a:tailEnd/>
          </a:ln>
        </p:spPr>
        <p:txBody>
          <a:bodyPr wrap="none">
            <a:spAutoFit/>
          </a:bodyPr>
          <a:lstStyle/>
          <a:p>
            <a:pPr algn="ctr" fontAlgn="t"/>
            <a:r>
              <a:rPr lang="es-MX">
                <a:solidFill>
                  <a:srgbClr val="000000"/>
                </a:solidFill>
              </a:rPr>
              <a:t>1</a:t>
            </a:r>
          </a:p>
        </p:txBody>
      </p:sp>
      <p:graphicFrame>
        <p:nvGraphicFramePr>
          <p:cNvPr id="68" name="1 Tabla"/>
          <p:cNvGraphicFramePr>
            <a:graphicFrameLocks noGrp="1"/>
          </p:cNvGraphicFramePr>
          <p:nvPr>
            <p:extLst>
              <p:ext uri="{D42A27DB-BD31-4B8C-83A1-F6EECF244321}">
                <p14:modId xmlns="" xmlns:p14="http://schemas.microsoft.com/office/powerpoint/2010/main" val="2204627930"/>
              </p:ext>
            </p:extLst>
          </p:nvPr>
        </p:nvGraphicFramePr>
        <p:xfrm>
          <a:off x="5663058" y="1196752"/>
          <a:ext cx="3373438" cy="1543957"/>
        </p:xfrm>
        <a:graphic>
          <a:graphicData uri="http://schemas.openxmlformats.org/drawingml/2006/table">
            <a:tbl>
              <a:tblPr>
                <a:tableStyleId>{616DA210-FB5B-4158-B5E0-FEB733F419BA}</a:tableStyleId>
              </a:tblPr>
              <a:tblGrid>
                <a:gridCol w="2449513"/>
                <a:gridCol w="923925"/>
              </a:tblGrid>
              <a:tr h="498442">
                <a:tc grid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MX" sz="1400" b="0" i="1" u="none" strike="noStrike" cap="none" normalizeH="0" baseline="0" dirty="0" smtClean="0">
                          <a:ln>
                            <a:noFill/>
                          </a:ln>
                          <a:solidFill>
                            <a:schemeClr val="bg1"/>
                          </a:solidFill>
                          <a:effectLst/>
                          <a:latin typeface="Arial Rounded MT Bold" pitchFamily="34" charset="0"/>
                        </a:rPr>
                        <a:t>FONDO DE INNOVACIÓN</a:t>
                      </a:r>
                    </a:p>
                    <a:p>
                      <a:pPr marL="0" marR="0" lvl="0" indent="0" algn="ctr" defTabSz="457200" rtl="0" eaLnBrk="1" fontAlgn="ctr" latinLnBrk="0" hangingPunct="1">
                        <a:lnSpc>
                          <a:spcPct val="100000"/>
                        </a:lnSpc>
                        <a:spcBef>
                          <a:spcPct val="0"/>
                        </a:spcBef>
                        <a:spcAft>
                          <a:spcPct val="0"/>
                        </a:spcAft>
                        <a:buClrTx/>
                        <a:buSzTx/>
                        <a:buFontTx/>
                        <a:buNone/>
                        <a:tabLst/>
                      </a:pPr>
                      <a:r>
                        <a:rPr kumimoji="0" lang="es-MX" sz="1200" b="0" i="1" u="none" strike="noStrike" cap="none" normalizeH="0" baseline="0" dirty="0" smtClean="0">
                          <a:ln>
                            <a:noFill/>
                          </a:ln>
                          <a:solidFill>
                            <a:schemeClr val="bg1"/>
                          </a:solidFill>
                          <a:effectLst/>
                          <a:latin typeface="Arial Rounded MT Bold" pitchFamily="34" charset="0"/>
                        </a:rPr>
                        <a:t>(2009-2011) (COMPAÑIAS)</a:t>
                      </a:r>
                      <a:endParaRPr kumimoji="0" lang="es-MX" sz="1200" b="0" i="1" u="none" strike="noStrike" cap="none" normalizeH="0" baseline="0" dirty="0" smtClean="0">
                        <a:ln>
                          <a:noFill/>
                        </a:ln>
                        <a:solidFill>
                          <a:schemeClr val="bg1"/>
                        </a:solidFill>
                        <a:effectLst/>
                        <a:latin typeface="Arial Rounded MT Bold" pitchFamily="34" charset="0"/>
                        <a:ea typeface="ＭＳ Ｐゴシック" pitchFamily="34" charset="-128"/>
                      </a:endParaRPr>
                    </a:p>
                  </a:txBody>
                  <a:tcPr marL="9525" marR="9525" marT="9524" marB="0" anchor="ctr" horzOverflow="overflow">
                    <a:solidFill>
                      <a:srgbClr val="003366"/>
                    </a:solidFill>
                  </a:tcPr>
                </a:tc>
                <a:tc hMerge="1">
                  <a:txBody>
                    <a:bodyPr/>
                    <a:lstStyle/>
                    <a:p>
                      <a:endParaRPr lang="en-US"/>
                    </a:p>
                  </a:txBody>
                  <a:tcPr/>
                </a:tc>
              </a:tr>
              <a:tr h="235895">
                <a:tc>
                  <a:txBody>
                    <a:bodyPr/>
                    <a:lstStyle/>
                    <a:p>
                      <a:pPr marL="177800" marR="0" lvl="0" indent="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effectLst/>
                          <a:latin typeface="Arial Rounded MT Bold" pitchFamily="34" charset="0"/>
                        </a:rPr>
                        <a:t>AREA</a:t>
                      </a:r>
                      <a:endParaRPr kumimoji="0" lang="es-MX" sz="1000" b="0" i="0" u="none" strike="noStrike" cap="none" normalizeH="0" baseline="0" dirty="0" smtClean="0">
                        <a:ln>
                          <a:noFill/>
                        </a:ln>
                        <a:solidFill>
                          <a:schemeClr val="accent6"/>
                        </a:solidFill>
                        <a:effectLst/>
                        <a:latin typeface="Arial Rounded MT Bold" pitchFamily="34" charset="0"/>
                        <a:ea typeface="ＭＳ Ｐゴシック" pitchFamily="34" charset="-128"/>
                      </a:endParaRPr>
                    </a:p>
                  </a:txBody>
                  <a:tcPr marL="9525" marR="9525" marT="9524" marB="0" anchor="ctr" horzOverflow="overflow">
                    <a:solidFill>
                      <a:schemeClr val="bg1">
                        <a:lumMod val="85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effectLst/>
                          <a:latin typeface="Arial Rounded MT Bold" pitchFamily="34" charset="0"/>
                        </a:rPr>
                        <a:t>PERCENTAGE</a:t>
                      </a:r>
                      <a:endParaRPr kumimoji="0" lang="es-MX" sz="1000" b="0" i="0" u="none" strike="noStrike" cap="none" normalizeH="0" baseline="0" dirty="0" smtClean="0">
                        <a:ln>
                          <a:noFill/>
                        </a:ln>
                        <a:solidFill>
                          <a:schemeClr val="accent6"/>
                        </a:solidFill>
                        <a:effectLst/>
                        <a:latin typeface="Arial Rounded MT Bold" pitchFamily="34" charset="0"/>
                        <a:ea typeface="ＭＳ Ｐゴシック" pitchFamily="34" charset="-128"/>
                      </a:endParaRPr>
                    </a:p>
                  </a:txBody>
                  <a:tcPr marL="9525" marR="9525" marT="9524" marB="0" anchor="ctr" horzOverflow="overflow">
                    <a:solidFill>
                      <a:schemeClr val="bg1">
                        <a:lumMod val="85000"/>
                      </a:schemeClr>
                    </a:solidFill>
                  </a:tcPr>
                </a:tc>
              </a:tr>
              <a:tr h="139559">
                <a:tc>
                  <a:txBody>
                    <a:bodyPr/>
                    <a:lstStyle/>
                    <a:p>
                      <a:pPr marL="0" marR="0" lvl="0" indent="17780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solidFill>
                            <a:schemeClr val="tx1"/>
                          </a:solidFill>
                          <a:effectLst/>
                          <a:latin typeface="Arial Rounded MT Bold" pitchFamily="34" charset="0"/>
                        </a:rPr>
                        <a:t>Nanocargas(polímeros 75%)</a:t>
                      </a:r>
                      <a:endParaRPr kumimoji="0" lang="es-MX" sz="1000" b="0" i="0" u="none" strike="noStrike" cap="none" normalizeH="0" baseline="0" dirty="0" smtClean="0">
                        <a:ln>
                          <a:noFill/>
                        </a:ln>
                        <a:solidFill>
                          <a:schemeClr val="tx1"/>
                        </a:solidFill>
                        <a:effectLst/>
                        <a:latin typeface="Arial Rounded MT Bold" pitchFamily="34" charset="0"/>
                        <a:ea typeface="ＭＳ Ｐゴシック" pitchFamily="34" charset="-128"/>
                      </a:endParaRPr>
                    </a:p>
                  </a:txBody>
                  <a:tcPr marL="9525" marR="9525" marT="9524" marB="0" anchor="ctr" horzOverflow="overflow">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solidFill>
                            <a:schemeClr val="tx1"/>
                          </a:solidFill>
                          <a:effectLst/>
                          <a:latin typeface="Arial Rounded MT Bold" pitchFamily="34" charset="0"/>
                        </a:rPr>
                        <a:t>33%</a:t>
                      </a:r>
                      <a:endParaRPr kumimoji="0" lang="es-MX" sz="1000" b="0" i="0" u="none" strike="noStrike" cap="none" normalizeH="0" baseline="0" dirty="0" smtClean="0">
                        <a:ln>
                          <a:noFill/>
                        </a:ln>
                        <a:solidFill>
                          <a:schemeClr val="tx1"/>
                        </a:solidFill>
                        <a:effectLst/>
                        <a:latin typeface="Arial Rounded MT Bold" pitchFamily="34" charset="0"/>
                        <a:ea typeface="ＭＳ Ｐゴシック" pitchFamily="34" charset="-128"/>
                      </a:endParaRPr>
                    </a:p>
                  </a:txBody>
                  <a:tcPr marL="9525" marR="9525" marT="9524" marB="0" anchor="ctr" horzOverflow="overflow">
                    <a:solidFill>
                      <a:schemeClr val="bg1"/>
                    </a:solidFill>
                  </a:tcPr>
                </a:tc>
              </a:tr>
              <a:tr h="133392">
                <a:tc>
                  <a:txBody>
                    <a:bodyPr/>
                    <a:lstStyle/>
                    <a:p>
                      <a:pPr marL="0" marR="0" lvl="0" indent="17780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solidFill>
                            <a:schemeClr val="tx1"/>
                          </a:solidFill>
                          <a:effectLst/>
                          <a:latin typeface="Arial Rounded MT Bold" pitchFamily="34" charset="0"/>
                        </a:rPr>
                        <a:t>Nanomedicina/ Nanobiotecnología</a:t>
                      </a:r>
                      <a:endParaRPr kumimoji="0" lang="es-MX" sz="1000" b="0" i="0" u="none" strike="noStrike" cap="none" normalizeH="0" baseline="0" dirty="0" smtClean="0">
                        <a:ln>
                          <a:noFill/>
                        </a:ln>
                        <a:solidFill>
                          <a:schemeClr val="tx1"/>
                        </a:solidFill>
                        <a:effectLst/>
                        <a:latin typeface="Arial Rounded MT Bold" pitchFamily="34" charset="0"/>
                        <a:ea typeface="ＭＳ Ｐゴシック" pitchFamily="34" charset="-128"/>
                      </a:endParaRPr>
                    </a:p>
                  </a:txBody>
                  <a:tcPr marL="9525" marR="9525" marT="9524" marB="0" anchor="ctr" horzOverflow="overflow">
                    <a:solidFill>
                      <a:schemeClr val="bg1">
                        <a:lumMod val="85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solidFill>
                            <a:schemeClr val="tx1"/>
                          </a:solidFill>
                          <a:effectLst/>
                          <a:latin typeface="Arial Rounded MT Bold" pitchFamily="34" charset="0"/>
                        </a:rPr>
                        <a:t>16%</a:t>
                      </a:r>
                      <a:endParaRPr kumimoji="0" lang="es-MX" sz="1000" b="0" i="0" u="none" strike="noStrike" cap="none" normalizeH="0" baseline="0" dirty="0" smtClean="0">
                        <a:ln>
                          <a:noFill/>
                        </a:ln>
                        <a:solidFill>
                          <a:schemeClr val="tx1"/>
                        </a:solidFill>
                        <a:effectLst/>
                        <a:latin typeface="Arial Rounded MT Bold" pitchFamily="34" charset="0"/>
                        <a:ea typeface="ＭＳ Ｐゴシック" pitchFamily="34" charset="-128"/>
                      </a:endParaRPr>
                    </a:p>
                  </a:txBody>
                  <a:tcPr marL="9525" marR="9525" marT="9524" marB="0" anchor="ctr" horzOverflow="overflow">
                    <a:solidFill>
                      <a:schemeClr val="bg1">
                        <a:lumMod val="85000"/>
                      </a:schemeClr>
                    </a:solidFill>
                  </a:tcPr>
                </a:tc>
              </a:tr>
              <a:tr h="133392">
                <a:tc>
                  <a:txBody>
                    <a:bodyPr/>
                    <a:lstStyle/>
                    <a:p>
                      <a:pPr marL="0" marR="0" lvl="0" indent="17780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solidFill>
                            <a:schemeClr val="tx1"/>
                          </a:solidFill>
                          <a:effectLst/>
                          <a:latin typeface="Arial Rounded MT Bold" pitchFamily="34" charset="0"/>
                        </a:rPr>
                        <a:t>Recubrimientos Nanoestructurados</a:t>
                      </a:r>
                      <a:endParaRPr kumimoji="0" lang="es-MX" sz="1000" b="0" i="0" u="none" strike="noStrike" cap="none" normalizeH="0" baseline="0" dirty="0" smtClean="0">
                        <a:ln>
                          <a:noFill/>
                        </a:ln>
                        <a:solidFill>
                          <a:schemeClr val="tx1"/>
                        </a:solidFill>
                        <a:effectLst/>
                        <a:latin typeface="Arial Rounded MT Bold" pitchFamily="34" charset="0"/>
                        <a:ea typeface="ＭＳ Ｐゴシック" pitchFamily="34" charset="-128"/>
                      </a:endParaRPr>
                    </a:p>
                  </a:txBody>
                  <a:tcPr marL="9525" marR="9525" marT="9524" marB="0" anchor="ctr" horzOverflow="overflow">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solidFill>
                            <a:schemeClr val="tx1"/>
                          </a:solidFill>
                          <a:effectLst/>
                          <a:latin typeface="Arial Rounded MT Bold" pitchFamily="34" charset="0"/>
                        </a:rPr>
                        <a:t>11%</a:t>
                      </a:r>
                      <a:endParaRPr kumimoji="0" lang="es-MX" sz="1000" b="0" i="0" u="none" strike="noStrike" cap="none" normalizeH="0" baseline="0" dirty="0" smtClean="0">
                        <a:ln>
                          <a:noFill/>
                        </a:ln>
                        <a:solidFill>
                          <a:schemeClr val="tx1"/>
                        </a:solidFill>
                        <a:effectLst/>
                        <a:latin typeface="Arial Rounded MT Bold" pitchFamily="34" charset="0"/>
                        <a:ea typeface="ＭＳ Ｐゴシック" pitchFamily="34" charset="-128"/>
                      </a:endParaRPr>
                    </a:p>
                  </a:txBody>
                  <a:tcPr marL="9525" marR="9525" marT="9524" marB="0" anchor="ctr" horzOverflow="overflow">
                    <a:solidFill>
                      <a:schemeClr val="bg1"/>
                    </a:solidFill>
                  </a:tcPr>
                </a:tc>
              </a:tr>
              <a:tr h="133392">
                <a:tc>
                  <a:txBody>
                    <a:bodyPr/>
                    <a:lstStyle/>
                    <a:p>
                      <a:pPr marL="0" marR="0" lvl="0" indent="17780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solidFill>
                            <a:schemeClr val="tx1"/>
                          </a:solidFill>
                          <a:effectLst/>
                          <a:latin typeface="Arial Rounded MT Bold" pitchFamily="34" charset="0"/>
                        </a:rPr>
                        <a:t>Papel</a:t>
                      </a:r>
                      <a:endParaRPr kumimoji="0" lang="es-MX" sz="1000" b="0" i="0" u="none" strike="noStrike" cap="none" normalizeH="0" baseline="0" dirty="0" smtClean="0">
                        <a:ln>
                          <a:noFill/>
                        </a:ln>
                        <a:solidFill>
                          <a:schemeClr val="tx1"/>
                        </a:solidFill>
                        <a:effectLst/>
                        <a:latin typeface="Arial Rounded MT Bold" pitchFamily="34" charset="0"/>
                        <a:ea typeface="ＭＳ Ｐゴシック" pitchFamily="34" charset="-128"/>
                      </a:endParaRPr>
                    </a:p>
                  </a:txBody>
                  <a:tcPr marL="9525" marR="9525" marT="9524" marB="0" anchor="ctr" horzOverflow="overflow">
                    <a:solidFill>
                      <a:schemeClr val="bg1">
                        <a:lumMod val="85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solidFill>
                            <a:schemeClr val="tx1"/>
                          </a:solidFill>
                          <a:effectLst/>
                          <a:latin typeface="Arial Rounded MT Bold" pitchFamily="34" charset="0"/>
                        </a:rPr>
                        <a:t>  6%</a:t>
                      </a:r>
                      <a:endParaRPr kumimoji="0" lang="es-MX" sz="1000" b="0" i="0" u="none" strike="noStrike" cap="none" normalizeH="0" baseline="0" dirty="0" smtClean="0">
                        <a:ln>
                          <a:noFill/>
                        </a:ln>
                        <a:solidFill>
                          <a:schemeClr val="tx1"/>
                        </a:solidFill>
                        <a:effectLst/>
                        <a:latin typeface="Arial Rounded MT Bold" pitchFamily="34" charset="0"/>
                        <a:ea typeface="ＭＳ Ｐゴシック" pitchFamily="34" charset="-128"/>
                      </a:endParaRPr>
                    </a:p>
                  </a:txBody>
                  <a:tcPr marL="9525" marR="9525" marT="9524" marB="0" anchor="ctr" horzOverflow="overflow">
                    <a:solidFill>
                      <a:schemeClr val="bg1">
                        <a:lumMod val="85000"/>
                      </a:schemeClr>
                    </a:solidFill>
                  </a:tcPr>
                </a:tc>
              </a:tr>
              <a:tr h="133392">
                <a:tc>
                  <a:txBody>
                    <a:bodyPr/>
                    <a:lstStyle/>
                    <a:p>
                      <a:pPr marL="0" marR="0" lvl="0" indent="17780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solidFill>
                            <a:schemeClr val="tx1"/>
                          </a:solidFill>
                          <a:effectLst/>
                          <a:latin typeface="Arial Rounded MT Bold" pitchFamily="34" charset="0"/>
                        </a:rPr>
                        <a:t>Otros</a:t>
                      </a:r>
                      <a:endParaRPr kumimoji="0" lang="es-MX" sz="1000" b="0" i="0" u="none" strike="noStrike" cap="none" normalizeH="0" baseline="0" dirty="0" smtClean="0">
                        <a:ln>
                          <a:noFill/>
                        </a:ln>
                        <a:solidFill>
                          <a:schemeClr val="tx1"/>
                        </a:solidFill>
                        <a:effectLst/>
                        <a:latin typeface="Arial Rounded MT Bold" pitchFamily="34" charset="0"/>
                        <a:ea typeface="ＭＳ Ｐゴシック" pitchFamily="34" charset="-128"/>
                      </a:endParaRPr>
                    </a:p>
                  </a:txBody>
                  <a:tcPr marL="9525" marR="9525" marT="9524" marB="0" anchor="ctr" horzOverflow="overflow">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MX" sz="1000" b="0" u="none" strike="noStrike" cap="none" normalizeH="0" baseline="0" dirty="0" smtClean="0">
                          <a:ln>
                            <a:noFill/>
                          </a:ln>
                          <a:solidFill>
                            <a:schemeClr val="tx1"/>
                          </a:solidFill>
                          <a:effectLst/>
                          <a:latin typeface="Arial Rounded MT Bold" pitchFamily="34" charset="0"/>
                        </a:rPr>
                        <a:t>35%</a:t>
                      </a:r>
                      <a:endParaRPr kumimoji="0" lang="es-MX" sz="1000" b="0" i="0" u="none" strike="noStrike" cap="none" normalizeH="0" baseline="0" dirty="0" smtClean="0">
                        <a:ln>
                          <a:noFill/>
                        </a:ln>
                        <a:solidFill>
                          <a:schemeClr val="tx1"/>
                        </a:solidFill>
                        <a:effectLst/>
                        <a:latin typeface="Arial Rounded MT Bold" pitchFamily="34" charset="0"/>
                        <a:ea typeface="ＭＳ Ｐゴシック" pitchFamily="34" charset="-128"/>
                      </a:endParaRPr>
                    </a:p>
                  </a:txBody>
                  <a:tcPr marL="9525" marR="9525" marT="9524" marB="0" anchor="ctr" horzOverflow="overflow">
                    <a:solidFill>
                      <a:schemeClr val="bg1"/>
                    </a:solidFill>
                  </a:tcPr>
                </a:tc>
              </a:tr>
            </a:tbl>
          </a:graphicData>
        </a:graphic>
      </p:graphicFrame>
      <p:sp>
        <p:nvSpPr>
          <p:cNvPr id="34972" name="TextBox 1"/>
          <p:cNvSpPr txBox="1">
            <a:spLocks noChangeArrowheads="1"/>
          </p:cNvSpPr>
          <p:nvPr/>
        </p:nvSpPr>
        <p:spPr bwMode="auto">
          <a:xfrm>
            <a:off x="5599163" y="2708920"/>
            <a:ext cx="3456384" cy="1538883"/>
          </a:xfrm>
          <a:prstGeom prst="rect">
            <a:avLst/>
          </a:prstGeom>
          <a:noFill/>
          <a:ln w="9525">
            <a:noFill/>
            <a:miter lim="800000"/>
            <a:headEnd/>
            <a:tailEnd/>
          </a:ln>
        </p:spPr>
        <p:txBody>
          <a:bodyPr wrap="square">
            <a:spAutoFit/>
          </a:bodyPr>
          <a:lstStyle/>
          <a:p>
            <a:pPr algn="r">
              <a:defRPr/>
            </a:pPr>
            <a:r>
              <a:rPr lang="es-MX" sz="1600" dirty="0">
                <a:solidFill>
                  <a:srgbClr val="000090"/>
                </a:solidFill>
                <a:latin typeface="Arial Rounded MT Bold" pitchFamily="34" charset="0"/>
                <a:cs typeface="Arial" charset="0"/>
              </a:rPr>
              <a:t>45 </a:t>
            </a:r>
            <a:r>
              <a:rPr lang="es-MX" sz="1600" dirty="0" smtClean="0">
                <a:solidFill>
                  <a:srgbClr val="000090"/>
                </a:solidFill>
                <a:latin typeface="Arial Rounded MT Bold" pitchFamily="34" charset="0"/>
                <a:cs typeface="Arial" charset="0"/>
              </a:rPr>
              <a:t>apoyados </a:t>
            </a:r>
            <a:r>
              <a:rPr lang="es-MX" sz="1600" dirty="0">
                <a:solidFill>
                  <a:srgbClr val="000090"/>
                </a:solidFill>
                <a:latin typeface="Arial Rounded MT Bold" pitchFamily="34" charset="0"/>
                <a:cs typeface="Arial" charset="0"/>
              </a:rPr>
              <a:t>(</a:t>
            </a:r>
            <a:r>
              <a:rPr lang="es-MX" sz="1050" dirty="0">
                <a:solidFill>
                  <a:srgbClr val="000090"/>
                </a:solidFill>
                <a:latin typeface="Arial Rounded MT Bold" pitchFamily="34" charset="0"/>
                <a:cs typeface="Arial" charset="0"/>
              </a:rPr>
              <a:t>1.5 % </a:t>
            </a:r>
            <a:r>
              <a:rPr lang="es-MX" sz="1050" dirty="0" smtClean="0">
                <a:solidFill>
                  <a:srgbClr val="000090"/>
                </a:solidFill>
                <a:latin typeface="Arial Rounded MT Bold" pitchFamily="34" charset="0"/>
                <a:cs typeface="Arial" charset="0"/>
              </a:rPr>
              <a:t>del  </a:t>
            </a:r>
            <a:r>
              <a:rPr lang="es-MX" sz="1050" dirty="0">
                <a:solidFill>
                  <a:srgbClr val="000090"/>
                </a:solidFill>
                <a:latin typeface="Arial Rounded MT Bold" pitchFamily="34" charset="0"/>
                <a:cs typeface="Arial" charset="0"/>
              </a:rPr>
              <a:t>total</a:t>
            </a:r>
            <a:r>
              <a:rPr lang="es-MX" sz="1600" dirty="0">
                <a:solidFill>
                  <a:srgbClr val="000090"/>
                </a:solidFill>
                <a:latin typeface="Arial Rounded MT Bold" pitchFamily="34" charset="0"/>
                <a:cs typeface="Arial" charset="0"/>
              </a:rPr>
              <a:t>)</a:t>
            </a:r>
          </a:p>
          <a:p>
            <a:pPr algn="r">
              <a:defRPr/>
            </a:pPr>
            <a:r>
              <a:rPr lang="es-MX" sz="1600" dirty="0" smtClean="0">
                <a:solidFill>
                  <a:srgbClr val="000090"/>
                </a:solidFill>
                <a:latin typeface="Arial Rounded MT Bold" pitchFamily="34" charset="0"/>
                <a:cs typeface="Arial" charset="0"/>
              </a:rPr>
              <a:t>253 M$ </a:t>
            </a:r>
            <a:r>
              <a:rPr lang="es-MX" sz="1050" dirty="0">
                <a:solidFill>
                  <a:srgbClr val="000090"/>
                </a:solidFill>
                <a:latin typeface="Arial Rounded MT Bold" pitchFamily="34" charset="0"/>
                <a:cs typeface="Arial" charset="0"/>
              </a:rPr>
              <a:t>(4 % </a:t>
            </a:r>
            <a:r>
              <a:rPr lang="es-MX" sz="1050" dirty="0" smtClean="0">
                <a:solidFill>
                  <a:srgbClr val="000090"/>
                </a:solidFill>
                <a:latin typeface="Arial Rounded MT Bold" pitchFamily="34" charset="0"/>
                <a:cs typeface="Arial" charset="0"/>
              </a:rPr>
              <a:t>del total, público)</a:t>
            </a:r>
            <a:endParaRPr lang="es-MX" sz="1600" dirty="0">
              <a:solidFill>
                <a:srgbClr val="000090"/>
              </a:solidFill>
              <a:latin typeface="Arial Rounded MT Bold" pitchFamily="34" charset="0"/>
              <a:cs typeface="Arial" charset="0"/>
            </a:endParaRPr>
          </a:p>
          <a:p>
            <a:pPr algn="r">
              <a:defRPr/>
            </a:pPr>
            <a:r>
              <a:rPr lang="es-MX" sz="1600" dirty="0" smtClean="0">
                <a:solidFill>
                  <a:srgbClr val="000090"/>
                </a:solidFill>
                <a:latin typeface="Arial Rounded MT Bold" pitchFamily="34" charset="0"/>
                <a:cs typeface="Arial" charset="0"/>
              </a:rPr>
              <a:t>4.5 M$ promedio por proyecto</a:t>
            </a:r>
          </a:p>
          <a:p>
            <a:pPr>
              <a:defRPr/>
            </a:pPr>
            <a:r>
              <a:rPr lang="es-MX" sz="1200" b="1" i="1" dirty="0" smtClean="0">
                <a:solidFill>
                  <a:schemeClr val="accent6"/>
                </a:solidFill>
                <a:cs typeface="Arial" charset="0"/>
              </a:rPr>
              <a:t>                    </a:t>
            </a:r>
          </a:p>
          <a:p>
            <a:pPr algn="r">
              <a:defRPr/>
            </a:pPr>
            <a:r>
              <a:rPr lang="es-MX" dirty="0">
                <a:solidFill>
                  <a:schemeClr val="accent6"/>
                </a:solidFill>
                <a:latin typeface="Arial Rounded MT Bold" pitchFamily="34" charset="0"/>
                <a:cs typeface="Arial" charset="0"/>
              </a:rPr>
              <a:t> </a:t>
            </a:r>
            <a:r>
              <a:rPr lang="es-MX" dirty="0" smtClean="0">
                <a:solidFill>
                  <a:schemeClr val="accent6"/>
                </a:solidFill>
                <a:latin typeface="Arial Rounded MT Bold" pitchFamily="34" charset="0"/>
                <a:cs typeface="Arial" charset="0"/>
              </a:rPr>
              <a:t>        </a:t>
            </a:r>
            <a:r>
              <a:rPr lang="es-MX" dirty="0" smtClean="0">
                <a:solidFill>
                  <a:srgbClr val="000090"/>
                </a:solidFill>
                <a:latin typeface="Arial Rounded MT Bold" pitchFamily="34" charset="0"/>
                <a:cs typeface="Arial" charset="0"/>
              </a:rPr>
              <a:t> Fondos públicos</a:t>
            </a:r>
            <a:endParaRPr lang="es-MX" sz="1400" dirty="0">
              <a:solidFill>
                <a:schemeClr val="accent6"/>
              </a:solidFill>
              <a:cs typeface="Arial" charset="0"/>
            </a:endParaRPr>
          </a:p>
          <a:p>
            <a:pPr algn="r">
              <a:defRPr/>
            </a:pPr>
            <a:r>
              <a:rPr lang="es-MX" sz="1600" dirty="0" smtClean="0">
                <a:solidFill>
                  <a:srgbClr val="FF0000"/>
                </a:solidFill>
                <a:latin typeface="Arial Rounded MT Bold" pitchFamily="34" charset="0"/>
                <a:cs typeface="Arial" charset="0"/>
              </a:rPr>
              <a:t>80% , apoyados por la academia</a:t>
            </a:r>
            <a:endParaRPr lang="es-MX" sz="1600" dirty="0">
              <a:solidFill>
                <a:srgbClr val="FF0000"/>
              </a:solidFill>
              <a:latin typeface="Arial Rounded MT Bold" pitchFamily="34" charset="0"/>
              <a:cs typeface="Arial" charset="0"/>
            </a:endParaRPr>
          </a:p>
        </p:txBody>
      </p:sp>
      <p:graphicFrame>
        <p:nvGraphicFramePr>
          <p:cNvPr id="72" name="71 Tabla"/>
          <p:cNvGraphicFramePr>
            <a:graphicFrameLocks noGrp="1"/>
          </p:cNvGraphicFramePr>
          <p:nvPr>
            <p:extLst>
              <p:ext uri="{D42A27DB-BD31-4B8C-83A1-F6EECF244321}">
                <p14:modId xmlns="" xmlns:p14="http://schemas.microsoft.com/office/powerpoint/2010/main" val="4208259728"/>
              </p:ext>
            </p:extLst>
          </p:nvPr>
        </p:nvGraphicFramePr>
        <p:xfrm>
          <a:off x="123825" y="2858371"/>
          <a:ext cx="2768930" cy="3889375"/>
        </p:xfrm>
        <a:graphic>
          <a:graphicData uri="http://schemas.openxmlformats.org/drawingml/2006/table">
            <a:tbl>
              <a:tblPr/>
              <a:tblGrid>
                <a:gridCol w="1049886"/>
                <a:gridCol w="863193"/>
                <a:gridCol w="855851"/>
              </a:tblGrid>
              <a:tr h="374650">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F2F2F2"/>
                          </a:solidFill>
                          <a:effectLst/>
                          <a:latin typeface="Arial Rounded MT Bold" pitchFamily="34" charset="0"/>
                          <a:ea typeface="ＭＳ Ｐゴシック" pitchFamily="34" charset="-128"/>
                        </a:rPr>
                        <a:t>ESTADO</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2F2F2"/>
                          </a:solidFill>
                          <a:effectLst/>
                          <a:latin typeface="Arial Rounded MT Bold" pitchFamily="34" charset="0"/>
                          <a:ea typeface="ＭＳ Ｐゴシック" pitchFamily="34" charset="-128"/>
                        </a:rPr>
                        <a:t>Propuestas </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2F2F2"/>
                          </a:solidFill>
                          <a:effectLst/>
                          <a:latin typeface="Arial Rounded MT Bold" pitchFamily="34" charset="0"/>
                          <a:ea typeface="ＭＳ Ｐゴシック" pitchFamily="34" charset="-128"/>
                        </a:rPr>
                        <a:t>Aprobadas</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66"/>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dirty="0" smtClean="0">
                          <a:ln>
                            <a:noFill/>
                          </a:ln>
                          <a:solidFill>
                            <a:schemeClr val="bg1"/>
                          </a:solidFill>
                          <a:effectLst/>
                          <a:latin typeface="Arial Rounded MT Bold" pitchFamily="34" charset="0"/>
                          <a:ea typeface="ＭＳ Ｐゴシック" pitchFamily="34" charset="-128"/>
                        </a:rPr>
                        <a:t>Nuevo León</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Rounded MT Bold" pitchFamily="34" charset="0"/>
                          <a:ea typeface="ＭＳ Ｐゴシック" pitchFamily="34" charset="-128"/>
                        </a:rPr>
                        <a:t>69 </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bg1"/>
                          </a:solidFill>
                          <a:effectLst/>
                          <a:latin typeface="Arial Rounded MT Bold" pitchFamily="34" charset="0"/>
                          <a:ea typeface="ＭＳ Ｐゴシック" pitchFamily="34" charset="-128"/>
                        </a:rPr>
                        <a:t>17</a:t>
                      </a:r>
                    </a:p>
                    <a:p>
                      <a:pPr marL="0" marR="0" lvl="0" indent="0" algn="ctr" defTabSz="457200" rtl="0" eaLnBrk="1" fontAlgn="t" latinLnBrk="0" hangingPunct="1">
                        <a:lnSpc>
                          <a:spcPct val="100000"/>
                        </a:lnSpc>
                        <a:spcBef>
                          <a:spcPct val="0"/>
                        </a:spcBef>
                        <a:spcAft>
                          <a:spcPct val="0"/>
                        </a:spcAft>
                        <a:buClrTx/>
                        <a:buSzTx/>
                        <a:buFontTx/>
                        <a:buNone/>
                        <a:tabLst/>
                      </a:pPr>
                      <a:r>
                        <a:rPr kumimoji="0" lang="es-MX" sz="800" b="1" i="0" u="none" strike="noStrike" cap="none" normalizeH="0" baseline="0" dirty="0" smtClean="0">
                          <a:ln>
                            <a:noFill/>
                          </a:ln>
                          <a:solidFill>
                            <a:schemeClr val="bg1"/>
                          </a:solidFill>
                          <a:effectLst/>
                          <a:latin typeface="Arial Rounded MT Bold" pitchFamily="34" charset="0"/>
                          <a:ea typeface="ＭＳ Ｐゴシック" pitchFamily="34" charset="-128"/>
                        </a:rPr>
                        <a:t>(14 CIMAV)</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dirty="0" smtClean="0">
                          <a:ln>
                            <a:noFill/>
                          </a:ln>
                          <a:solidFill>
                            <a:schemeClr val="bg1"/>
                          </a:solidFill>
                          <a:effectLst/>
                          <a:latin typeface="Arial Rounded MT Bold" pitchFamily="34" charset="0"/>
                          <a:ea typeface="ＭＳ Ｐゴシック" pitchFamily="34" charset="-128"/>
                        </a:rPr>
                        <a:t>Edo. </a:t>
                      </a:r>
                      <a:r>
                        <a:rPr kumimoji="0" lang="es-MX" sz="1000" b="1" i="0" u="none" strike="noStrike" cap="none" normalizeH="0" baseline="0" dirty="0" err="1" smtClean="0">
                          <a:ln>
                            <a:noFill/>
                          </a:ln>
                          <a:solidFill>
                            <a:schemeClr val="bg1"/>
                          </a:solidFill>
                          <a:effectLst/>
                          <a:latin typeface="Arial Rounded MT Bold" pitchFamily="34" charset="0"/>
                          <a:ea typeface="ＭＳ Ｐゴシック" pitchFamily="34" charset="-128"/>
                        </a:rPr>
                        <a:t>Mex</a:t>
                      </a:r>
                      <a:r>
                        <a:rPr kumimoji="0" lang="es-MX" sz="1000" b="1" i="0" u="none" strike="noStrike" cap="none" normalizeH="0" baseline="0" dirty="0" smtClean="0">
                          <a:ln>
                            <a:noFill/>
                          </a:ln>
                          <a:solidFill>
                            <a:schemeClr val="bg1"/>
                          </a:solidFill>
                          <a:effectLst/>
                          <a:latin typeface="Arial Rounded MT Bold" pitchFamily="34" charset="0"/>
                          <a:ea typeface="ＭＳ Ｐゴシック" pitchFamily="34" charset="-128"/>
                        </a:rPr>
                        <a:t>.</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Rounded MT Bold" pitchFamily="34" charset="0"/>
                          <a:ea typeface="ＭＳ Ｐゴシック" pitchFamily="34" charset="-128"/>
                        </a:rPr>
                        <a:t>28</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Rounded MT Bold" pitchFamily="34" charset="0"/>
                          <a:ea typeface="ＭＳ Ｐゴシック" pitchFamily="34" charset="-128"/>
                        </a:rPr>
                        <a:t>5</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dirty="0" smtClean="0">
                          <a:ln>
                            <a:noFill/>
                          </a:ln>
                          <a:solidFill>
                            <a:schemeClr val="bg1"/>
                          </a:solidFill>
                          <a:effectLst/>
                          <a:latin typeface="Arial Rounded MT Bold" pitchFamily="34" charset="0"/>
                          <a:ea typeface="ＭＳ Ｐゴシック" pitchFamily="34" charset="-128"/>
                        </a:rPr>
                        <a:t>Distrito Federal </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Rounded MT Bold" pitchFamily="34" charset="0"/>
                          <a:ea typeface="ＭＳ Ｐゴシック" pitchFamily="34" charset="-128"/>
                        </a:rPr>
                        <a:t>17</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bg1"/>
                          </a:solidFill>
                          <a:effectLst/>
                          <a:latin typeface="Arial Rounded MT Bold" pitchFamily="34" charset="0"/>
                          <a:ea typeface="ＭＳ Ｐゴシック" pitchFamily="34" charset="-128"/>
                        </a:rPr>
                        <a:t>5</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dirty="0" smtClean="0">
                          <a:ln>
                            <a:noFill/>
                          </a:ln>
                          <a:solidFill>
                            <a:schemeClr val="tx1"/>
                          </a:solidFill>
                          <a:effectLst/>
                          <a:latin typeface="Arial Rounded MT Bold" pitchFamily="34" charset="0"/>
                          <a:ea typeface="ＭＳ Ｐゴシック" pitchFamily="34" charset="-128"/>
                        </a:rPr>
                        <a:t>Coahuila </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14</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5</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FF"/>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dirty="0" smtClean="0">
                          <a:ln>
                            <a:noFill/>
                          </a:ln>
                          <a:solidFill>
                            <a:schemeClr val="tx1"/>
                          </a:solidFill>
                          <a:effectLst/>
                          <a:latin typeface="Arial Rounded MT Bold" pitchFamily="34" charset="0"/>
                          <a:ea typeface="ＭＳ Ｐゴシック" pitchFamily="34" charset="-128"/>
                        </a:rPr>
                        <a:t>Guanajuato </a:t>
                      </a:r>
                      <a:endParaRPr kumimoji="0" lang="es-MX" sz="10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12</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3</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Sonora</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8</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2</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San Luis Potosí</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8</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2</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Querétaro</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7</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4</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Chihuahua</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4</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1</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Jalisco</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4</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1</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Sinaloa</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DD"/>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2</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DD"/>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0</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DD"/>
                    </a:solidFill>
                  </a:tcPr>
                </a:tc>
              </a:tr>
              <a:tr h="314325">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Baja California Sur</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1</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0</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Baja California </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1</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0</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Colima </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1</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0</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Hidalgo</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1</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0</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chemeClr val="tx1"/>
                          </a:solidFill>
                          <a:effectLst/>
                          <a:latin typeface="Arial Rounded MT Bold" pitchFamily="34" charset="0"/>
                          <a:ea typeface="ＭＳ Ｐゴシック" pitchFamily="34" charset="-128"/>
                        </a:rPr>
                        <a:t>Michoacán</a:t>
                      </a:r>
                      <a:endParaRPr kumimoji="0" lang="es-MX" sz="10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Rounded MT Bold" pitchFamily="34" charset="0"/>
                          <a:ea typeface="ＭＳ Ｐゴシック" pitchFamily="34" charset="-128"/>
                        </a:rPr>
                        <a:t>1 </a:t>
                      </a:r>
                      <a:endParaRPr kumimoji="0" lang="es-MX" sz="1200" b="1" i="0" u="none" strike="noStrike" cap="none" normalizeH="0" baseline="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Rounded MT Bold" pitchFamily="34" charset="0"/>
                          <a:ea typeface="ＭＳ Ｐゴシック" pitchFamily="34" charset="-128"/>
                        </a:rPr>
                        <a:t>0</a:t>
                      </a:r>
                      <a:endParaRPr kumimoji="0" lang="es-MX" sz="1200" b="1" i="0" u="none" strike="noStrike" cap="none" normalizeH="0" baseline="0" dirty="0" smtClean="0">
                        <a:ln>
                          <a:noFill/>
                        </a:ln>
                        <a:solidFill>
                          <a:srgbClr val="000000"/>
                        </a:solidFill>
                        <a:effectLst/>
                        <a:latin typeface="Arial Rounded MT Bold" pitchFamily="34" charset="0"/>
                        <a:ea typeface="ＭＳ Ｐゴシック" pitchFamily="34" charset="-128"/>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solidFill>
                  </a:tcPr>
                </a:tc>
              </a:tr>
              <a:tr h="192088">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F2F2F2"/>
                          </a:solidFill>
                          <a:effectLst/>
                          <a:latin typeface="Arial Rounded MT Bold" pitchFamily="34" charset="0"/>
                          <a:ea typeface="ＭＳ Ｐゴシック" pitchFamily="34" charset="-128"/>
                        </a:rPr>
                        <a:t>TOTAL</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F2F2F2"/>
                          </a:solidFill>
                          <a:effectLst/>
                          <a:latin typeface="Arial Rounded MT Bold" pitchFamily="34" charset="0"/>
                          <a:ea typeface="ＭＳ Ｐゴシック" pitchFamily="34" charset="-128"/>
                        </a:rPr>
                        <a:t>177</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rgbClr val="F2F2F2"/>
                          </a:solidFill>
                          <a:effectLst/>
                          <a:latin typeface="Arial Rounded MT Bold" pitchFamily="34" charset="0"/>
                          <a:ea typeface="ＭＳ Ｐゴシック" pitchFamily="34" charset="-128"/>
                        </a:rPr>
                        <a:t>45</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66"/>
                    </a:solidFill>
                  </a:tcPr>
                </a:tc>
              </a:tr>
            </a:tbl>
          </a:graphicData>
        </a:graphic>
      </p:graphicFrame>
      <p:sp>
        <p:nvSpPr>
          <p:cNvPr id="2" name="TextBox 1"/>
          <p:cNvSpPr txBox="1"/>
          <p:nvPr/>
        </p:nvSpPr>
        <p:spPr>
          <a:xfrm>
            <a:off x="5331956" y="6002704"/>
            <a:ext cx="3704540" cy="738664"/>
          </a:xfrm>
          <a:prstGeom prst="rect">
            <a:avLst/>
          </a:prstGeom>
          <a:solidFill>
            <a:schemeClr val="bg2">
              <a:lumMod val="40000"/>
              <a:lumOff val="60000"/>
              <a:alpha val="77000"/>
            </a:schemeClr>
          </a:solidFill>
          <a:ln>
            <a:solidFill>
              <a:schemeClr val="tx2">
                <a:alpha val="93000"/>
              </a:schemeClr>
            </a:solidFill>
          </a:ln>
        </p:spPr>
        <p:txBody>
          <a:bodyPr wrap="none" rtlCol="0">
            <a:spAutoFit/>
          </a:bodyPr>
          <a:lstStyle/>
          <a:p>
            <a:pPr algn="ctr"/>
            <a:r>
              <a:rPr lang="en-US" sz="1400" dirty="0" err="1" smtClean="0">
                <a:solidFill>
                  <a:srgbClr val="000090"/>
                </a:solidFill>
                <a:latin typeface="Arial Rounded MT Bold" pitchFamily="34" charset="0"/>
              </a:rPr>
              <a:t>Ingreso</a:t>
            </a:r>
            <a:r>
              <a:rPr lang="en-US" sz="1400" dirty="0" smtClean="0">
                <a:solidFill>
                  <a:srgbClr val="000090"/>
                </a:solidFill>
                <a:latin typeface="Arial Rounded MT Bold" pitchFamily="34" charset="0"/>
              </a:rPr>
              <a:t> al CIMAV </a:t>
            </a:r>
            <a:r>
              <a:rPr lang="en-US" sz="1400" dirty="0" err="1" smtClean="0">
                <a:solidFill>
                  <a:srgbClr val="000090"/>
                </a:solidFill>
                <a:latin typeface="Arial Rounded MT Bold" pitchFamily="34" charset="0"/>
              </a:rPr>
              <a:t>por</a:t>
            </a:r>
            <a:r>
              <a:rPr lang="en-US" sz="1400" dirty="0" smtClean="0">
                <a:solidFill>
                  <a:srgbClr val="000090"/>
                </a:solidFill>
                <a:latin typeface="Arial Rounded MT Bold" pitchFamily="34" charset="0"/>
              </a:rPr>
              <a:t> </a:t>
            </a:r>
            <a:r>
              <a:rPr lang="en-US" sz="1400" dirty="0" err="1" smtClean="0">
                <a:solidFill>
                  <a:srgbClr val="000090"/>
                </a:solidFill>
                <a:latin typeface="Arial Rounded MT Bold" pitchFamily="34" charset="0"/>
              </a:rPr>
              <a:t>proyectos</a:t>
            </a:r>
            <a:r>
              <a:rPr lang="en-US" sz="1400" dirty="0" smtClean="0">
                <a:solidFill>
                  <a:srgbClr val="000090"/>
                </a:solidFill>
                <a:latin typeface="Arial Rounded MT Bold" pitchFamily="34" charset="0"/>
              </a:rPr>
              <a:t> en Nano</a:t>
            </a:r>
          </a:p>
          <a:p>
            <a:pPr algn="ctr"/>
            <a:r>
              <a:rPr lang="en-US" sz="1400" dirty="0" smtClean="0">
                <a:solidFill>
                  <a:srgbClr val="000090"/>
                </a:solidFill>
                <a:latin typeface="Arial Rounded MT Bold" pitchFamily="34" charset="0"/>
              </a:rPr>
              <a:t>Total: 104 </a:t>
            </a:r>
            <a:r>
              <a:rPr lang="en-US" sz="1400" dirty="0" err="1" smtClean="0">
                <a:solidFill>
                  <a:srgbClr val="000090"/>
                </a:solidFill>
                <a:latin typeface="Arial Rounded MT Bold" pitchFamily="34" charset="0"/>
              </a:rPr>
              <a:t>millones</a:t>
            </a:r>
            <a:r>
              <a:rPr lang="en-US" sz="1400" dirty="0" smtClean="0">
                <a:solidFill>
                  <a:srgbClr val="000090"/>
                </a:solidFill>
                <a:latin typeface="Arial Rounded MT Bold" pitchFamily="34" charset="0"/>
              </a:rPr>
              <a:t> </a:t>
            </a:r>
          </a:p>
          <a:p>
            <a:pPr algn="ctr"/>
            <a:r>
              <a:rPr lang="en-US" sz="1400" dirty="0" err="1" smtClean="0">
                <a:solidFill>
                  <a:srgbClr val="000090"/>
                </a:solidFill>
                <a:latin typeface="Arial Rounded MT Bold" pitchFamily="34" charset="0"/>
              </a:rPr>
              <a:t>Fondo</a:t>
            </a:r>
            <a:r>
              <a:rPr lang="en-US" sz="1400" dirty="0" smtClean="0">
                <a:solidFill>
                  <a:srgbClr val="000090"/>
                </a:solidFill>
                <a:latin typeface="Arial Rounded MT Bold" pitchFamily="34" charset="0"/>
              </a:rPr>
              <a:t> de </a:t>
            </a:r>
            <a:r>
              <a:rPr lang="en-US" sz="1400" dirty="0" err="1" smtClean="0">
                <a:solidFill>
                  <a:srgbClr val="000090"/>
                </a:solidFill>
                <a:latin typeface="Arial Rounded MT Bold" pitchFamily="34" charset="0"/>
              </a:rPr>
              <a:t>Innovación</a:t>
            </a:r>
            <a:r>
              <a:rPr lang="en-US" sz="1400" dirty="0" smtClean="0">
                <a:solidFill>
                  <a:srgbClr val="000090"/>
                </a:solidFill>
                <a:latin typeface="Arial Rounded MT Bold" pitchFamily="34" charset="0"/>
              </a:rPr>
              <a:t>: 39 </a:t>
            </a:r>
            <a:r>
              <a:rPr lang="en-US" sz="1400" dirty="0" err="1" smtClean="0">
                <a:solidFill>
                  <a:srgbClr val="000090"/>
                </a:solidFill>
                <a:latin typeface="Arial Rounded MT Bold" pitchFamily="34" charset="0"/>
              </a:rPr>
              <a:t>millones</a:t>
            </a:r>
            <a:r>
              <a:rPr lang="en-US" sz="1400" dirty="0" smtClean="0">
                <a:solidFill>
                  <a:srgbClr val="000090"/>
                </a:solidFill>
                <a:latin typeface="Arial Rounded MT Bold" pitchFamily="34" charset="0"/>
              </a:rPr>
              <a:t> (16 %)</a:t>
            </a:r>
            <a:endParaRPr lang="en-US" sz="1400" dirty="0">
              <a:solidFill>
                <a:srgbClr val="000090"/>
              </a:solidFill>
              <a:latin typeface="Arial Rounded MT Bold" pitchFamily="34" charset="0"/>
            </a:endParaRPr>
          </a:p>
        </p:txBody>
      </p:sp>
      <p:sp>
        <p:nvSpPr>
          <p:cNvPr id="69" name="68 CuadroTexto"/>
          <p:cNvSpPr txBox="1"/>
          <p:nvPr/>
        </p:nvSpPr>
        <p:spPr>
          <a:xfrm>
            <a:off x="2915816" y="6479758"/>
            <a:ext cx="2468880" cy="261610"/>
          </a:xfrm>
          <a:prstGeom prst="rect">
            <a:avLst/>
          </a:prstGeom>
          <a:noFill/>
        </p:spPr>
        <p:txBody>
          <a:bodyPr wrap="square" rtlCol="0">
            <a:spAutoFit/>
          </a:bodyPr>
          <a:lstStyle/>
          <a:p>
            <a:r>
              <a:rPr lang="en-US" sz="1100" dirty="0" err="1" smtClean="0"/>
              <a:t>Fuente</a:t>
            </a:r>
            <a:r>
              <a:rPr lang="en-US" sz="1100" dirty="0" smtClean="0"/>
              <a:t>: Dir. Tec. CONACYT</a:t>
            </a:r>
            <a:endParaRPr lang="en-US" sz="1100" dirty="0"/>
          </a:p>
        </p:txBody>
      </p:sp>
      <p:sp>
        <p:nvSpPr>
          <p:cNvPr id="70" name="69 Rectángulo"/>
          <p:cNvSpPr/>
          <p:nvPr/>
        </p:nvSpPr>
        <p:spPr>
          <a:xfrm>
            <a:off x="1547664" y="692696"/>
            <a:ext cx="5616624" cy="584775"/>
          </a:xfrm>
          <a:prstGeom prst="rect">
            <a:avLst/>
          </a:prstGeom>
        </p:spPr>
        <p:txBody>
          <a:bodyPr wrap="square">
            <a:spAutoFit/>
          </a:bodyPr>
          <a:lstStyle/>
          <a:p>
            <a:r>
              <a:rPr lang="es-MX" sz="1600" b="1" dirty="0" smtClean="0">
                <a:solidFill>
                  <a:srgbClr val="000090"/>
                </a:solidFill>
                <a:latin typeface="Arial Rounded MT Bold" pitchFamily="34" charset="0"/>
              </a:rPr>
              <a:t>FONDO DE ESTÍMULOS A LA INNOVACIÓN </a:t>
            </a:r>
            <a:r>
              <a:rPr lang="es-MX" sz="1600" b="1" dirty="0" err="1" smtClean="0">
                <a:solidFill>
                  <a:srgbClr val="000090"/>
                </a:solidFill>
                <a:latin typeface="Arial Rounded MT Bold" pitchFamily="34" charset="0"/>
              </a:rPr>
              <a:t>CONACyT</a:t>
            </a:r>
            <a:r>
              <a:rPr lang="es-MX" sz="1600" b="1" dirty="0" smtClean="0">
                <a:solidFill>
                  <a:srgbClr val="000090"/>
                </a:solidFill>
                <a:latin typeface="Arial Rounded MT Bold" pitchFamily="34" charset="0"/>
              </a:rPr>
              <a:t> </a:t>
            </a:r>
          </a:p>
          <a:p>
            <a:r>
              <a:rPr lang="es-MX" sz="1600" b="1" dirty="0" smtClean="0">
                <a:solidFill>
                  <a:srgbClr val="000090"/>
                </a:solidFill>
                <a:latin typeface="Arial Rounded MT Bold" pitchFamily="34" charset="0"/>
              </a:rPr>
              <a:t>(2009-2011</a:t>
            </a:r>
            <a:r>
              <a:rPr lang="es-MX" sz="1600" b="1" dirty="0" smtClean="0">
                <a:solidFill>
                  <a:srgbClr val="000090"/>
                </a:solidFill>
              </a:rPr>
              <a:t>)</a:t>
            </a:r>
            <a:endParaRPr lang="es-MX" sz="1600" b="1" dirty="0">
              <a:solidFill>
                <a:srgbClr val="000090"/>
              </a:solidFill>
            </a:endParaRPr>
          </a:p>
        </p:txBody>
      </p:sp>
    </p:spTree>
    <p:extLst>
      <p:ext uri="{BB962C8B-B14F-4D97-AF65-F5344CB8AC3E}">
        <p14:creationId xmlns="" xmlns:p14="http://schemas.microsoft.com/office/powerpoint/2010/main" val="290535285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pantalla 2012-05-03 a las 17.22.36.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844824"/>
            <a:ext cx="9144000" cy="2131671"/>
          </a:xfrm>
          <a:prstGeom prst="rect">
            <a:avLst/>
          </a:prstGeom>
        </p:spPr>
      </p:pic>
      <p:sp>
        <p:nvSpPr>
          <p:cNvPr id="4" name="TextBox 3"/>
          <p:cNvSpPr txBox="1"/>
          <p:nvPr/>
        </p:nvSpPr>
        <p:spPr>
          <a:xfrm>
            <a:off x="899592" y="980728"/>
            <a:ext cx="8208912" cy="523220"/>
          </a:xfrm>
          <a:prstGeom prst="rect">
            <a:avLst/>
          </a:prstGeom>
          <a:noFill/>
        </p:spPr>
        <p:txBody>
          <a:bodyPr wrap="square" rtlCol="0">
            <a:spAutoFit/>
          </a:bodyPr>
          <a:lstStyle/>
          <a:p>
            <a:r>
              <a:rPr lang="en-US" sz="2800" dirty="0" err="1" smtClean="0">
                <a:solidFill>
                  <a:srgbClr val="000090"/>
                </a:solidFill>
                <a:latin typeface="Arial Rounded MT Bold"/>
                <a:cs typeface="Arial Rounded MT Bold"/>
              </a:rPr>
              <a:t>Colaboración</a:t>
            </a:r>
            <a:r>
              <a:rPr lang="en-US" sz="2800" dirty="0" smtClean="0">
                <a:solidFill>
                  <a:srgbClr val="000090"/>
                </a:solidFill>
                <a:latin typeface="Arial Rounded MT Bold"/>
                <a:cs typeface="Arial Rounded MT Bold"/>
              </a:rPr>
              <a:t> </a:t>
            </a:r>
            <a:r>
              <a:rPr lang="en-US" sz="2800" dirty="0" smtClean="0">
                <a:solidFill>
                  <a:srgbClr val="008000"/>
                </a:solidFill>
                <a:latin typeface="Arial Rounded MT Bold"/>
                <a:cs typeface="Arial Rounded MT Bold"/>
              </a:rPr>
              <a:t>INECOL</a:t>
            </a:r>
            <a:r>
              <a:rPr lang="en-US" sz="2800" dirty="0" smtClean="0">
                <a:latin typeface="Arial Rounded MT Bold"/>
                <a:cs typeface="Arial Rounded MT Bold"/>
              </a:rPr>
              <a:t>-</a:t>
            </a:r>
            <a:r>
              <a:rPr lang="en-US" sz="2800" dirty="0" smtClean="0">
                <a:solidFill>
                  <a:srgbClr val="FF0000"/>
                </a:solidFill>
                <a:latin typeface="Arial Rounded MT Bold"/>
                <a:cs typeface="Arial Rounded MT Bold"/>
              </a:rPr>
              <a:t>CIMAV</a:t>
            </a:r>
            <a:r>
              <a:rPr lang="en-US" sz="2800" dirty="0" smtClean="0">
                <a:solidFill>
                  <a:srgbClr val="000000"/>
                </a:solidFill>
                <a:latin typeface="Arial Rounded MT Bold"/>
                <a:cs typeface="Arial Rounded MT Bold"/>
              </a:rPr>
              <a:t>-</a:t>
            </a:r>
            <a:r>
              <a:rPr lang="en-US" sz="2800" dirty="0" smtClean="0">
                <a:solidFill>
                  <a:srgbClr val="000090"/>
                </a:solidFill>
                <a:latin typeface="Arial Rounded MT Bold"/>
                <a:cs typeface="Arial Rounded MT Bold"/>
              </a:rPr>
              <a:t>CICY</a:t>
            </a:r>
            <a:r>
              <a:rPr lang="en-US" sz="2800" dirty="0" smtClean="0">
                <a:solidFill>
                  <a:srgbClr val="000000"/>
                </a:solidFill>
                <a:latin typeface="Arial Rounded MT Bold"/>
                <a:cs typeface="Arial Rounded MT Bold"/>
              </a:rPr>
              <a:t>-</a:t>
            </a:r>
            <a:r>
              <a:rPr lang="en-US" sz="2800" dirty="0" smtClean="0">
                <a:solidFill>
                  <a:srgbClr val="FFFFFF"/>
                </a:solidFill>
                <a:latin typeface="Arial Rounded MT Bold"/>
                <a:cs typeface="Arial Rounded MT Bold"/>
              </a:rPr>
              <a:t>CIQA</a:t>
            </a:r>
            <a:endParaRPr lang="en-US" sz="2800" dirty="0">
              <a:solidFill>
                <a:srgbClr val="FFFFFF"/>
              </a:solidFill>
              <a:latin typeface="Arial Rounded MT Bold"/>
              <a:cs typeface="Arial Rounded MT Bold"/>
            </a:endParaRPr>
          </a:p>
        </p:txBody>
      </p:sp>
      <p:sp>
        <p:nvSpPr>
          <p:cNvPr id="5" name="Rectangle 4"/>
          <p:cNvSpPr/>
          <p:nvPr/>
        </p:nvSpPr>
        <p:spPr>
          <a:xfrm>
            <a:off x="251520" y="4293096"/>
            <a:ext cx="8568952" cy="2308324"/>
          </a:xfrm>
          <a:prstGeom prst="rect">
            <a:avLst/>
          </a:prstGeom>
        </p:spPr>
        <p:txBody>
          <a:bodyPr wrap="square">
            <a:spAutoFit/>
          </a:bodyPr>
          <a:lstStyle/>
          <a:p>
            <a:r>
              <a:rPr lang="en-US" b="1" dirty="0" smtClean="0">
                <a:solidFill>
                  <a:srgbClr val="FF0000"/>
                </a:solidFill>
              </a:rPr>
              <a:t>OBJETIVO: </a:t>
            </a:r>
            <a:r>
              <a:rPr lang="en-US" dirty="0" err="1" smtClean="0">
                <a:solidFill>
                  <a:srgbClr val="000090"/>
                </a:solidFill>
                <a:latin typeface="Arial Rounded MT Bold"/>
                <a:cs typeface="Arial Rounded MT Bold"/>
              </a:rPr>
              <a:t>Infraestructura</a:t>
            </a:r>
            <a:r>
              <a:rPr lang="en-US" dirty="0" smtClean="0">
                <a:solidFill>
                  <a:srgbClr val="000090"/>
                </a:solidFill>
                <a:latin typeface="Arial Rounded MT Bold"/>
                <a:cs typeface="Arial Rounded MT Bold"/>
              </a:rPr>
              <a:t> </a:t>
            </a:r>
            <a:r>
              <a:rPr lang="en-US" dirty="0" err="1">
                <a:solidFill>
                  <a:srgbClr val="000090"/>
                </a:solidFill>
                <a:latin typeface="Arial Rounded MT Bold"/>
                <a:cs typeface="Arial Rounded MT Bold"/>
              </a:rPr>
              <a:t>para</a:t>
            </a:r>
            <a:r>
              <a:rPr lang="en-US" dirty="0">
                <a:solidFill>
                  <a:srgbClr val="000090"/>
                </a:solidFill>
                <a:latin typeface="Arial Rounded MT Bold"/>
                <a:cs typeface="Arial Rounded MT Bold"/>
              </a:rPr>
              <a:t> la </a:t>
            </a:r>
            <a:r>
              <a:rPr lang="en-US" dirty="0" err="1">
                <a:solidFill>
                  <a:srgbClr val="000090"/>
                </a:solidFill>
                <a:latin typeface="Arial Rounded MT Bold"/>
                <a:cs typeface="Arial Rounded MT Bold"/>
              </a:rPr>
              <a:t>investigación</a:t>
            </a:r>
            <a:r>
              <a:rPr lang="en-US" dirty="0">
                <a:solidFill>
                  <a:srgbClr val="000090"/>
                </a:solidFill>
                <a:latin typeface="Arial Rounded MT Bold"/>
                <a:cs typeface="Arial Rounded MT Bold"/>
              </a:rPr>
              <a:t> </a:t>
            </a:r>
            <a:r>
              <a:rPr lang="en-US" dirty="0" err="1">
                <a:solidFill>
                  <a:srgbClr val="000090"/>
                </a:solidFill>
                <a:latin typeface="Arial Rounded MT Bold"/>
                <a:cs typeface="Arial Rounded MT Bold"/>
              </a:rPr>
              <a:t>científica</a:t>
            </a:r>
            <a:r>
              <a:rPr lang="en-US" dirty="0">
                <a:solidFill>
                  <a:srgbClr val="000090"/>
                </a:solidFill>
                <a:latin typeface="Arial Rounded MT Bold"/>
                <a:cs typeface="Arial Rounded MT Bold"/>
              </a:rPr>
              <a:t> y </a:t>
            </a:r>
            <a:r>
              <a:rPr lang="en-US" dirty="0" err="1" smtClean="0">
                <a:solidFill>
                  <a:srgbClr val="000090"/>
                </a:solidFill>
                <a:latin typeface="Arial Rounded MT Bold"/>
                <a:cs typeface="Arial Rounded MT Bold"/>
              </a:rPr>
              <a:t>tecnológica</a:t>
            </a:r>
            <a:r>
              <a:rPr lang="en-US" dirty="0" smtClean="0">
                <a:solidFill>
                  <a:srgbClr val="000090"/>
                </a:solidFill>
                <a:latin typeface="Arial Rounded MT Bold"/>
                <a:cs typeface="Arial Rounded MT Bold"/>
              </a:rPr>
              <a:t> de    	  </a:t>
            </a:r>
            <a:r>
              <a:rPr lang="en-US" dirty="0" err="1" smtClean="0">
                <a:solidFill>
                  <a:srgbClr val="000090"/>
                </a:solidFill>
                <a:latin typeface="Arial Rounded MT Bold"/>
                <a:cs typeface="Arial Rounded MT Bold"/>
              </a:rPr>
              <a:t>vanguardia</a:t>
            </a:r>
            <a:r>
              <a:rPr lang="en-US" dirty="0" smtClean="0">
                <a:solidFill>
                  <a:srgbClr val="000090"/>
                </a:solidFill>
                <a:latin typeface="Arial Rounded MT Bold"/>
                <a:cs typeface="Arial Rounded MT Bold"/>
              </a:rPr>
              <a:t> en:</a:t>
            </a:r>
            <a:endParaRPr lang="en-US" dirty="0">
              <a:solidFill>
                <a:srgbClr val="000090"/>
              </a:solidFill>
              <a:latin typeface="Arial Rounded MT Bold"/>
              <a:cs typeface="Arial Rounded MT Bold"/>
            </a:endParaRPr>
          </a:p>
          <a:p>
            <a:endParaRPr lang="en-US" dirty="0"/>
          </a:p>
          <a:p>
            <a:pPr marL="285750" indent="-285750">
              <a:buFont typeface="Wingdings" charset="2"/>
              <a:buChar char="§"/>
            </a:pPr>
            <a:r>
              <a:rPr lang="en-US" dirty="0" err="1" smtClean="0">
                <a:solidFill>
                  <a:srgbClr val="000090"/>
                </a:solidFill>
                <a:latin typeface="Arial Rounded MT Bold"/>
                <a:cs typeface="Arial Rounded MT Bold"/>
              </a:rPr>
              <a:t>fitosanidad</a:t>
            </a:r>
            <a:r>
              <a:rPr lang="en-US" dirty="0" smtClean="0">
                <a:solidFill>
                  <a:srgbClr val="000090"/>
                </a:solidFill>
                <a:latin typeface="Arial Rounded MT Bold"/>
                <a:cs typeface="Arial Rounded MT Bold"/>
              </a:rPr>
              <a:t> </a:t>
            </a:r>
            <a:r>
              <a:rPr lang="en-US" dirty="0">
                <a:solidFill>
                  <a:srgbClr val="000090"/>
                </a:solidFill>
                <a:latin typeface="Arial Rounded MT Bold"/>
                <a:cs typeface="Arial Rounded MT Bold"/>
              </a:rPr>
              <a:t>(</a:t>
            </a:r>
            <a:r>
              <a:rPr lang="en-US" dirty="0" err="1">
                <a:solidFill>
                  <a:srgbClr val="000090"/>
                </a:solidFill>
                <a:latin typeface="Arial Rounded MT Bold"/>
                <a:cs typeface="Arial Rounded MT Bold"/>
              </a:rPr>
              <a:t>manejo</a:t>
            </a:r>
            <a:r>
              <a:rPr lang="en-US" dirty="0">
                <a:solidFill>
                  <a:srgbClr val="000090"/>
                </a:solidFill>
                <a:latin typeface="Arial Rounded MT Bold"/>
                <a:cs typeface="Arial Rounded MT Bold"/>
              </a:rPr>
              <a:t> </a:t>
            </a:r>
            <a:r>
              <a:rPr lang="en-US" dirty="0" err="1">
                <a:solidFill>
                  <a:srgbClr val="000090"/>
                </a:solidFill>
                <a:latin typeface="Arial Rounded MT Bold"/>
                <a:cs typeface="Arial Rounded MT Bold"/>
              </a:rPr>
              <a:t>biorracional</a:t>
            </a:r>
            <a:r>
              <a:rPr lang="en-US" dirty="0">
                <a:solidFill>
                  <a:srgbClr val="000090"/>
                </a:solidFill>
                <a:latin typeface="Arial Rounded MT Bold"/>
                <a:cs typeface="Arial Rounded MT Bold"/>
              </a:rPr>
              <a:t> de </a:t>
            </a:r>
            <a:r>
              <a:rPr lang="en-US" dirty="0" err="1">
                <a:solidFill>
                  <a:srgbClr val="000090"/>
                </a:solidFill>
                <a:latin typeface="Arial Rounded MT Bold"/>
                <a:cs typeface="Arial Rounded MT Bold"/>
              </a:rPr>
              <a:t>plagas</a:t>
            </a:r>
            <a:r>
              <a:rPr lang="en-US" dirty="0">
                <a:solidFill>
                  <a:srgbClr val="000090"/>
                </a:solidFill>
                <a:latin typeface="Arial Rounded MT Bold"/>
                <a:cs typeface="Arial Rounded MT Bold"/>
              </a:rPr>
              <a:t> y </a:t>
            </a:r>
            <a:r>
              <a:rPr lang="en-US" dirty="0" err="1">
                <a:solidFill>
                  <a:srgbClr val="000090"/>
                </a:solidFill>
                <a:latin typeface="Arial Rounded MT Bold"/>
                <a:cs typeface="Arial Rounded MT Bold"/>
              </a:rPr>
              <a:t>vectores</a:t>
            </a:r>
            <a:r>
              <a:rPr lang="en-US" dirty="0" smtClean="0">
                <a:solidFill>
                  <a:srgbClr val="000090"/>
                </a:solidFill>
                <a:latin typeface="Arial Rounded MT Bold"/>
                <a:cs typeface="Arial Rounded MT Bold"/>
              </a:rPr>
              <a:t>)</a:t>
            </a:r>
          </a:p>
          <a:p>
            <a:pPr marL="285750" indent="-285750">
              <a:buFont typeface="Wingdings" charset="2"/>
              <a:buChar char="§"/>
            </a:pPr>
            <a:r>
              <a:rPr lang="en-US" dirty="0" err="1" smtClean="0">
                <a:solidFill>
                  <a:srgbClr val="000090"/>
                </a:solidFill>
                <a:latin typeface="Arial Rounded MT Bold"/>
                <a:cs typeface="Arial Rounded MT Bold"/>
              </a:rPr>
              <a:t>biología</a:t>
            </a:r>
            <a:r>
              <a:rPr lang="en-US" dirty="0" smtClean="0">
                <a:solidFill>
                  <a:srgbClr val="000090"/>
                </a:solidFill>
                <a:latin typeface="Arial Rounded MT Bold"/>
                <a:cs typeface="Arial Rounded MT Bold"/>
              </a:rPr>
              <a:t> molecular</a:t>
            </a:r>
          </a:p>
          <a:p>
            <a:pPr marL="285750" indent="-285750">
              <a:buFont typeface="Wingdings" charset="2"/>
              <a:buChar char="§"/>
            </a:pPr>
            <a:r>
              <a:rPr lang="en-US" dirty="0" err="1" smtClean="0">
                <a:solidFill>
                  <a:srgbClr val="000090"/>
                </a:solidFill>
                <a:latin typeface="Arial Rounded MT Bold"/>
                <a:cs typeface="Arial Rounded MT Bold"/>
              </a:rPr>
              <a:t>ecología</a:t>
            </a:r>
            <a:r>
              <a:rPr lang="en-US" dirty="0" smtClean="0">
                <a:solidFill>
                  <a:srgbClr val="000090"/>
                </a:solidFill>
                <a:latin typeface="Arial Rounded MT Bold"/>
                <a:cs typeface="Arial Rounded MT Bold"/>
              </a:rPr>
              <a:t> </a:t>
            </a:r>
            <a:r>
              <a:rPr lang="en-US" dirty="0" err="1" smtClean="0">
                <a:solidFill>
                  <a:srgbClr val="000090"/>
                </a:solidFill>
                <a:latin typeface="Arial Rounded MT Bold"/>
                <a:cs typeface="Arial Rounded MT Bold"/>
              </a:rPr>
              <a:t>química</a:t>
            </a:r>
            <a:endParaRPr lang="en-US" dirty="0" smtClean="0">
              <a:solidFill>
                <a:srgbClr val="000090"/>
              </a:solidFill>
              <a:latin typeface="Arial Rounded MT Bold"/>
              <a:cs typeface="Arial Rounded MT Bold"/>
            </a:endParaRPr>
          </a:p>
          <a:p>
            <a:pPr marL="285750" indent="-285750">
              <a:buFont typeface="Wingdings" charset="2"/>
              <a:buChar char="§"/>
            </a:pPr>
            <a:r>
              <a:rPr lang="en-US" dirty="0" err="1" smtClean="0">
                <a:solidFill>
                  <a:srgbClr val="000090"/>
                </a:solidFill>
                <a:latin typeface="Arial Rounded MT Bold"/>
                <a:cs typeface="Arial Rounded MT Bold"/>
              </a:rPr>
              <a:t>nanotecnología</a:t>
            </a:r>
            <a:r>
              <a:rPr lang="en-US" dirty="0" smtClean="0">
                <a:solidFill>
                  <a:srgbClr val="000090"/>
                </a:solidFill>
                <a:latin typeface="Arial Rounded MT Bold"/>
                <a:cs typeface="Arial Rounded MT Bold"/>
              </a:rPr>
              <a:t> </a:t>
            </a:r>
            <a:r>
              <a:rPr lang="en-US" dirty="0" err="1">
                <a:solidFill>
                  <a:srgbClr val="000090"/>
                </a:solidFill>
                <a:latin typeface="Arial Rounded MT Bold"/>
                <a:cs typeface="Arial Rounded MT Bold"/>
              </a:rPr>
              <a:t>ambiental</a:t>
            </a:r>
            <a:r>
              <a:rPr lang="en-US" dirty="0">
                <a:solidFill>
                  <a:srgbClr val="000090"/>
                </a:solidFill>
                <a:latin typeface="Arial Rounded MT Bold"/>
                <a:cs typeface="Arial Rounded MT Bold"/>
              </a:rPr>
              <a:t> </a:t>
            </a:r>
            <a:r>
              <a:rPr lang="en-US" dirty="0" smtClean="0">
                <a:solidFill>
                  <a:srgbClr val="000090"/>
                </a:solidFill>
                <a:latin typeface="Arial Rounded MT Bold"/>
                <a:cs typeface="Arial Rounded MT Bold"/>
              </a:rPr>
              <a:t> </a:t>
            </a:r>
          </a:p>
          <a:p>
            <a:pPr marL="285750" indent="-285750">
              <a:buFont typeface="Wingdings" charset="2"/>
              <a:buChar char="§"/>
            </a:pPr>
            <a:r>
              <a:rPr lang="en-US" dirty="0" smtClean="0">
                <a:solidFill>
                  <a:srgbClr val="000090"/>
                </a:solidFill>
                <a:latin typeface="Arial Rounded MT Bold"/>
                <a:cs typeface="Arial Rounded MT Bold"/>
              </a:rPr>
              <a:t>agro</a:t>
            </a:r>
            <a:r>
              <a:rPr lang="en-US" dirty="0">
                <a:solidFill>
                  <a:srgbClr val="000090"/>
                </a:solidFill>
                <a:latin typeface="Arial Rounded MT Bold"/>
                <a:cs typeface="Arial Rounded MT Bold"/>
              </a:rPr>
              <a:t>-</a:t>
            </a:r>
            <a:r>
              <a:rPr lang="en-US" dirty="0" err="1">
                <a:solidFill>
                  <a:srgbClr val="000090"/>
                </a:solidFill>
                <a:latin typeface="Arial Rounded MT Bold"/>
                <a:cs typeface="Arial Rounded MT Bold"/>
              </a:rPr>
              <a:t>nanotecnología</a:t>
            </a:r>
            <a:r>
              <a:rPr lang="en-US" dirty="0">
                <a:solidFill>
                  <a:srgbClr val="000090"/>
                </a:solidFill>
                <a:latin typeface="Arial Rounded MT Bold"/>
                <a:cs typeface="Arial Rounded MT Bold"/>
              </a:rPr>
              <a:t>.</a:t>
            </a:r>
          </a:p>
        </p:txBody>
      </p:sp>
    </p:spTree>
    <p:extLst>
      <p:ext uri="{BB962C8B-B14F-4D97-AF65-F5344CB8AC3E}">
        <p14:creationId xmlns="" xmlns:p14="http://schemas.microsoft.com/office/powerpoint/2010/main" val="8884074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4029075" y="1772816"/>
            <a:ext cx="4679826" cy="2808312"/>
          </a:xfrm>
          <a:prstGeom prst="roundRect">
            <a:avLst>
              <a:gd name="adj" fmla="val 10000"/>
            </a:avLst>
          </a:prstGeom>
          <a:solidFill>
            <a:srgbClr val="003399">
              <a:alpha val="6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 name="2 Rectángulo"/>
          <p:cNvSpPr/>
          <p:nvPr/>
        </p:nvSpPr>
        <p:spPr>
          <a:xfrm>
            <a:off x="4963330" y="1012666"/>
            <a:ext cx="3110409" cy="461665"/>
          </a:xfrm>
          <a:prstGeom prst="rect">
            <a:avLst/>
          </a:prstGeom>
        </p:spPr>
        <p:txBody>
          <a:bodyPr wrap="none">
            <a:spAutoFit/>
          </a:bodyPr>
          <a:lstStyle/>
          <a:p>
            <a:r>
              <a:rPr lang="en-US" sz="2400" b="1" i="1" dirty="0" err="1"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Proyecto</a:t>
            </a:r>
            <a:r>
              <a:rPr lang="en-US" sz="2400" b="1" i="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IDEA-CIMAV</a:t>
            </a:r>
          </a:p>
        </p:txBody>
      </p:sp>
      <p:sp>
        <p:nvSpPr>
          <p:cNvPr id="9" name="8 CuadroTexto"/>
          <p:cNvSpPr txBox="1"/>
          <p:nvPr/>
        </p:nvSpPr>
        <p:spPr>
          <a:xfrm>
            <a:off x="4391025" y="1728678"/>
            <a:ext cx="4181475" cy="2708434"/>
          </a:xfrm>
          <a:prstGeom prst="rect">
            <a:avLst/>
          </a:prstGeom>
          <a:noFill/>
        </p:spPr>
        <p:txBody>
          <a:bodyPr wrap="square" rtlCol="0">
            <a:spAutoFit/>
          </a:bodyPr>
          <a:lstStyle/>
          <a:p>
            <a:r>
              <a:rPr lang="es-MX"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ea typeface="Calibri" pitchFamily="34" charset="0"/>
                <a:cs typeface="Times New Roman" pitchFamily="18" charset="0"/>
              </a:rPr>
              <a:t>Desarrollo de un prototipo de Refrigerador Magnético</a:t>
            </a:r>
            <a:endParaRPr lang="en-US" sz="2000" b="1" dirty="0" smtClean="0">
              <a:solidFill>
                <a:schemeClr val="bg1"/>
              </a:solidFill>
              <a:latin typeface="Arial" pitchFamily="34" charset="0"/>
              <a:cs typeface="Arial" pitchFamily="34" charset="0"/>
            </a:endParaRPr>
          </a:p>
          <a:p>
            <a:endParaRPr lang="en-US" sz="1600" b="1" dirty="0" smtClean="0">
              <a:solidFill>
                <a:schemeClr val="bg1"/>
              </a:solidFill>
              <a:latin typeface="Arial" pitchFamily="34" charset="0"/>
              <a:cs typeface="Arial" pitchFamily="34" charset="0"/>
            </a:endParaRPr>
          </a:p>
          <a:p>
            <a:pPr lvl="0"/>
            <a:r>
              <a:rPr lang="en-US" sz="1600" b="1" dirty="0" err="1" smtClean="0">
                <a:solidFill>
                  <a:schemeClr val="bg1"/>
                </a:solidFill>
                <a:latin typeface="Arial" pitchFamily="34" charset="0"/>
                <a:cs typeface="Arial" pitchFamily="34" charset="0"/>
              </a:rPr>
              <a:t>Descripción</a:t>
            </a:r>
            <a:r>
              <a:rPr lang="en-US" sz="1400" b="1" dirty="0" smtClean="0">
                <a:solidFill>
                  <a:schemeClr val="bg1"/>
                </a:solidFill>
                <a:latin typeface="Arial" pitchFamily="34" charset="0"/>
                <a:cs typeface="Arial" pitchFamily="34" charset="0"/>
              </a:rPr>
              <a:t>: </a:t>
            </a:r>
            <a:r>
              <a:rPr lang="en-US" sz="1400" i="1" dirty="0" err="1" smtClean="0">
                <a:solidFill>
                  <a:schemeClr val="bg1"/>
                </a:solidFill>
                <a:latin typeface="Arial" pitchFamily="34" charset="0"/>
                <a:cs typeface="Arial" pitchFamily="34" charset="0"/>
              </a:rPr>
              <a:t>Desarrollar</a:t>
            </a:r>
            <a:r>
              <a:rPr lang="en-US" sz="1400" i="1" dirty="0" smtClean="0">
                <a:solidFill>
                  <a:schemeClr val="bg1"/>
                </a:solidFill>
                <a:latin typeface="Arial" pitchFamily="34" charset="0"/>
                <a:cs typeface="Arial" pitchFamily="34" charset="0"/>
              </a:rPr>
              <a:t> un </a:t>
            </a:r>
            <a:r>
              <a:rPr lang="en-US" sz="1400" i="1" dirty="0" err="1" smtClean="0">
                <a:solidFill>
                  <a:schemeClr val="bg1"/>
                </a:solidFill>
                <a:latin typeface="Arial" pitchFamily="34" charset="0"/>
                <a:cs typeface="Arial" pitchFamily="34" charset="0"/>
              </a:rPr>
              <a:t>prototipo</a:t>
            </a:r>
            <a:r>
              <a:rPr lang="en-US" sz="1400" i="1" dirty="0" smtClean="0">
                <a:solidFill>
                  <a:schemeClr val="bg1"/>
                </a:solidFill>
                <a:latin typeface="Arial" pitchFamily="34" charset="0"/>
                <a:cs typeface="Arial" pitchFamily="34" charset="0"/>
              </a:rPr>
              <a:t> de </a:t>
            </a:r>
            <a:r>
              <a:rPr lang="en-US" sz="1400" i="1" dirty="0" err="1" smtClean="0">
                <a:solidFill>
                  <a:schemeClr val="bg1"/>
                </a:solidFill>
                <a:latin typeface="Arial" pitchFamily="34" charset="0"/>
                <a:cs typeface="Arial" pitchFamily="34" charset="0"/>
              </a:rPr>
              <a:t>refrigerador</a:t>
            </a:r>
            <a:r>
              <a:rPr lang="en-US" sz="1400" i="1" dirty="0" smtClean="0">
                <a:solidFill>
                  <a:schemeClr val="bg1"/>
                </a:solidFill>
                <a:latin typeface="Arial" pitchFamily="34" charset="0"/>
                <a:cs typeface="Arial" pitchFamily="34" charset="0"/>
              </a:rPr>
              <a:t> </a:t>
            </a:r>
            <a:r>
              <a:rPr lang="en-US" sz="1400" i="1" dirty="0" err="1" smtClean="0">
                <a:solidFill>
                  <a:schemeClr val="bg1"/>
                </a:solidFill>
                <a:latin typeface="Arial" pitchFamily="34" charset="0"/>
                <a:cs typeface="Arial" pitchFamily="34" charset="0"/>
              </a:rPr>
              <a:t>magnético</a:t>
            </a:r>
            <a:r>
              <a:rPr lang="en-US" sz="1400" i="1" dirty="0" smtClean="0">
                <a:solidFill>
                  <a:schemeClr val="bg1"/>
                </a:solidFill>
                <a:latin typeface="Arial" pitchFamily="34" charset="0"/>
                <a:cs typeface="Arial" pitchFamily="34" charset="0"/>
              </a:rPr>
              <a:t> de </a:t>
            </a:r>
            <a:r>
              <a:rPr lang="en-US" sz="1400" i="1" dirty="0" err="1" smtClean="0">
                <a:solidFill>
                  <a:schemeClr val="bg1"/>
                </a:solidFill>
                <a:latin typeface="Arial" pitchFamily="34" charset="0"/>
                <a:cs typeface="Arial" pitchFamily="34" charset="0"/>
              </a:rPr>
              <a:t>tamaño</a:t>
            </a:r>
            <a:r>
              <a:rPr lang="en-US" sz="1400" i="1" dirty="0" smtClean="0">
                <a:solidFill>
                  <a:schemeClr val="bg1"/>
                </a:solidFill>
                <a:latin typeface="Arial" pitchFamily="34" charset="0"/>
                <a:cs typeface="Arial" pitchFamily="34" charset="0"/>
              </a:rPr>
              <a:t> real, </a:t>
            </a:r>
            <a:r>
              <a:rPr lang="en-US" sz="1400" i="1" dirty="0" err="1" smtClean="0">
                <a:solidFill>
                  <a:schemeClr val="bg1"/>
                </a:solidFill>
                <a:latin typeface="Arial" pitchFamily="34" charset="0"/>
                <a:cs typeface="Arial" pitchFamily="34" charset="0"/>
              </a:rPr>
              <a:t>utilizando</a:t>
            </a:r>
            <a:r>
              <a:rPr lang="en-US" sz="1400" i="1" dirty="0" smtClean="0">
                <a:solidFill>
                  <a:schemeClr val="bg1"/>
                </a:solidFill>
                <a:latin typeface="Arial" pitchFamily="34" charset="0"/>
                <a:cs typeface="Arial" pitchFamily="34" charset="0"/>
              </a:rPr>
              <a:t> el </a:t>
            </a:r>
            <a:r>
              <a:rPr lang="en-US" sz="1400" i="1" dirty="0" err="1" smtClean="0">
                <a:solidFill>
                  <a:schemeClr val="bg1"/>
                </a:solidFill>
                <a:latin typeface="Arial" pitchFamily="34" charset="0"/>
                <a:cs typeface="Arial" pitchFamily="34" charset="0"/>
              </a:rPr>
              <a:t>prinipio</a:t>
            </a:r>
            <a:r>
              <a:rPr lang="en-US" sz="1400" i="1" dirty="0" smtClean="0">
                <a:solidFill>
                  <a:schemeClr val="bg1"/>
                </a:solidFill>
                <a:latin typeface="Arial" pitchFamily="34" charset="0"/>
                <a:cs typeface="Arial" pitchFamily="34" charset="0"/>
              </a:rPr>
              <a:t> del </a:t>
            </a:r>
            <a:r>
              <a:rPr lang="en-US" sz="1400" i="1" dirty="0" err="1" smtClean="0">
                <a:solidFill>
                  <a:schemeClr val="bg1"/>
                </a:solidFill>
                <a:latin typeface="Arial" pitchFamily="34" charset="0"/>
                <a:cs typeface="Arial" pitchFamily="34" charset="0"/>
              </a:rPr>
              <a:t>efecto</a:t>
            </a:r>
            <a:r>
              <a:rPr lang="en-US" sz="1400" i="1" dirty="0" smtClean="0">
                <a:solidFill>
                  <a:schemeClr val="bg1"/>
                </a:solidFill>
                <a:latin typeface="Arial" pitchFamily="34" charset="0"/>
                <a:cs typeface="Arial" pitchFamily="34" charset="0"/>
              </a:rPr>
              <a:t> </a:t>
            </a:r>
            <a:r>
              <a:rPr lang="en-US" sz="1400" i="1" dirty="0" err="1" smtClean="0">
                <a:solidFill>
                  <a:schemeClr val="bg1"/>
                </a:solidFill>
                <a:latin typeface="Arial" pitchFamily="34" charset="0"/>
                <a:cs typeface="Arial" pitchFamily="34" charset="0"/>
              </a:rPr>
              <a:t>Magnetocalórico</a:t>
            </a:r>
            <a:r>
              <a:rPr lang="en-US" sz="1400" i="1" dirty="0" smtClean="0">
                <a:solidFill>
                  <a:schemeClr val="bg1"/>
                </a:solidFill>
                <a:latin typeface="Arial" pitchFamily="34" charset="0"/>
                <a:cs typeface="Arial" pitchFamily="34" charset="0"/>
              </a:rPr>
              <a:t> en </a:t>
            </a:r>
            <a:r>
              <a:rPr lang="en-US" sz="1400" i="1" dirty="0" err="1" smtClean="0">
                <a:solidFill>
                  <a:schemeClr val="bg1"/>
                </a:solidFill>
                <a:latin typeface="Arial" pitchFamily="34" charset="0"/>
                <a:cs typeface="Arial" pitchFamily="34" charset="0"/>
              </a:rPr>
              <a:t>materiales</a:t>
            </a:r>
            <a:r>
              <a:rPr lang="en-US" sz="1400" i="1" dirty="0" smtClean="0">
                <a:solidFill>
                  <a:schemeClr val="bg1"/>
                </a:solidFill>
                <a:latin typeface="Arial" pitchFamily="34" charset="0"/>
                <a:cs typeface="Arial" pitchFamily="34" charset="0"/>
              </a:rPr>
              <a:t> </a:t>
            </a:r>
            <a:r>
              <a:rPr lang="en-US" sz="1400" i="1" dirty="0" err="1" smtClean="0">
                <a:solidFill>
                  <a:schemeClr val="bg1"/>
                </a:solidFill>
                <a:latin typeface="Arial" pitchFamily="34" charset="0"/>
                <a:cs typeface="Arial" pitchFamily="34" charset="0"/>
              </a:rPr>
              <a:t>desarrollados</a:t>
            </a:r>
            <a:r>
              <a:rPr lang="en-US" sz="1400" i="1" dirty="0" smtClean="0">
                <a:solidFill>
                  <a:schemeClr val="bg1"/>
                </a:solidFill>
                <a:latin typeface="Arial" pitchFamily="34" charset="0"/>
                <a:cs typeface="Arial" pitchFamily="34" charset="0"/>
              </a:rPr>
              <a:t> </a:t>
            </a:r>
            <a:r>
              <a:rPr lang="en-US" sz="1400" i="1" dirty="0" err="1" smtClean="0">
                <a:solidFill>
                  <a:schemeClr val="bg1"/>
                </a:solidFill>
                <a:latin typeface="Arial" pitchFamily="34" charset="0"/>
                <a:cs typeface="Arial" pitchFamily="34" charset="0"/>
              </a:rPr>
              <a:t>por</a:t>
            </a:r>
            <a:r>
              <a:rPr lang="en-US" sz="1400" i="1" dirty="0" smtClean="0">
                <a:solidFill>
                  <a:schemeClr val="bg1"/>
                </a:solidFill>
                <a:latin typeface="Arial" pitchFamily="34" charset="0"/>
                <a:cs typeface="Arial" pitchFamily="34" charset="0"/>
              </a:rPr>
              <a:t> el CIMAV </a:t>
            </a:r>
            <a:r>
              <a:rPr lang="es-MX" sz="1400" i="1" dirty="0" smtClean="0">
                <a:solidFill>
                  <a:schemeClr val="bg1"/>
                </a:solidFill>
                <a:latin typeface="Arial" pitchFamily="34" charset="0"/>
                <a:cs typeface="Arial" pitchFamily="34" charset="0"/>
              </a:rPr>
              <a:t>Sm(</a:t>
            </a:r>
            <a:r>
              <a:rPr lang="es-MX" sz="1400" i="1" dirty="0" err="1" smtClean="0">
                <a:solidFill>
                  <a:schemeClr val="bg1"/>
                </a:solidFill>
                <a:latin typeface="Arial" pitchFamily="34" charset="0"/>
                <a:cs typeface="Arial" pitchFamily="34" charset="0"/>
              </a:rPr>
              <a:t>Co,Fe</a:t>
            </a:r>
            <a:r>
              <a:rPr lang="es-MX" sz="1400" i="1" dirty="0" smtClean="0">
                <a:solidFill>
                  <a:schemeClr val="bg1"/>
                </a:solidFill>
                <a:latin typeface="Arial" pitchFamily="34" charset="0"/>
                <a:cs typeface="Arial" pitchFamily="34" charset="0"/>
              </a:rPr>
              <a:t>)2 y </a:t>
            </a:r>
            <a:r>
              <a:rPr lang="es-MX" sz="1400" i="1" dirty="0" err="1" smtClean="0">
                <a:solidFill>
                  <a:schemeClr val="bg1"/>
                </a:solidFill>
                <a:latin typeface="Arial" pitchFamily="34" charset="0"/>
                <a:cs typeface="Arial" pitchFamily="34" charset="0"/>
              </a:rPr>
              <a:t>FeMnPAs</a:t>
            </a:r>
            <a:r>
              <a:rPr lang="es-MX" sz="1400" i="1" dirty="0" smtClean="0">
                <a:solidFill>
                  <a:schemeClr val="bg1"/>
                </a:solidFill>
                <a:latin typeface="Arial" pitchFamily="34" charset="0"/>
                <a:cs typeface="Arial" pitchFamily="34" charset="0"/>
              </a:rPr>
              <a:t>, con la característica de tener alta magnetización en partículas </a:t>
            </a:r>
            <a:r>
              <a:rPr lang="es-MX" sz="1400" i="1" dirty="0" err="1" smtClean="0">
                <a:solidFill>
                  <a:schemeClr val="bg1"/>
                </a:solidFill>
                <a:latin typeface="Arial" pitchFamily="34" charset="0"/>
                <a:cs typeface="Arial" pitchFamily="34" charset="0"/>
              </a:rPr>
              <a:t>nanométricas</a:t>
            </a:r>
            <a:r>
              <a:rPr lang="es-MX" sz="1400" i="1" dirty="0" smtClean="0">
                <a:solidFill>
                  <a:schemeClr val="bg1"/>
                </a:solidFill>
                <a:latin typeface="Arial" pitchFamily="34" charset="0"/>
                <a:cs typeface="Arial" pitchFamily="34" charset="0"/>
              </a:rPr>
              <a:t> .</a:t>
            </a:r>
          </a:p>
          <a:p>
            <a:pPr lvl="0"/>
            <a:r>
              <a:rPr lang="es-MX" sz="1400" i="1" dirty="0" smtClean="0">
                <a:solidFill>
                  <a:schemeClr val="bg1"/>
                </a:solidFill>
                <a:latin typeface="Arial" pitchFamily="34" charset="0"/>
                <a:cs typeface="Arial" pitchFamily="34" charset="0"/>
              </a:rPr>
              <a:t>Calibración con Gd (</a:t>
            </a:r>
            <a:r>
              <a:rPr lang="en-US" sz="1400" i="1" dirty="0" smtClean="0">
                <a:solidFill>
                  <a:schemeClr val="bg1"/>
                </a:solidFill>
                <a:latin typeface="Arial" pitchFamily="34" charset="0"/>
                <a:cs typeface="Arial" pitchFamily="34" charset="0"/>
              </a:rPr>
              <a:t>4 kJ/kg </a:t>
            </a:r>
            <a:r>
              <a:rPr lang="en-US" sz="1400" i="1" dirty="0" err="1" smtClean="0">
                <a:solidFill>
                  <a:schemeClr val="bg1"/>
                </a:solidFill>
                <a:latin typeface="Arial" pitchFamily="34" charset="0"/>
                <a:cs typeface="Arial" pitchFamily="34" charset="0"/>
              </a:rPr>
              <a:t>bajo</a:t>
            </a:r>
            <a:r>
              <a:rPr lang="en-US" sz="1400" i="1" dirty="0" smtClean="0">
                <a:solidFill>
                  <a:schemeClr val="bg1"/>
                </a:solidFill>
                <a:latin typeface="Arial" pitchFamily="34" charset="0"/>
                <a:cs typeface="Arial" pitchFamily="34" charset="0"/>
              </a:rPr>
              <a:t> </a:t>
            </a:r>
            <a:r>
              <a:rPr lang="en-US" sz="1400" i="1" dirty="0" err="1" smtClean="0">
                <a:solidFill>
                  <a:schemeClr val="bg1"/>
                </a:solidFill>
                <a:latin typeface="Arial" pitchFamily="34" charset="0"/>
                <a:cs typeface="Arial" pitchFamily="34" charset="0"/>
              </a:rPr>
              <a:t>condiciones</a:t>
            </a:r>
            <a:r>
              <a:rPr lang="en-US" sz="1400" i="1" dirty="0" smtClean="0">
                <a:solidFill>
                  <a:schemeClr val="bg1"/>
                </a:solidFill>
                <a:latin typeface="Arial" pitchFamily="34" charset="0"/>
                <a:cs typeface="Arial" pitchFamily="34" charset="0"/>
              </a:rPr>
              <a:t> </a:t>
            </a:r>
            <a:r>
              <a:rPr lang="en-US" sz="1400" i="1" dirty="0" err="1" smtClean="0">
                <a:solidFill>
                  <a:schemeClr val="bg1"/>
                </a:solidFill>
                <a:latin typeface="Arial" pitchFamily="34" charset="0"/>
                <a:cs typeface="Arial" pitchFamily="34" charset="0"/>
              </a:rPr>
              <a:t>isotérmicas</a:t>
            </a:r>
            <a:r>
              <a:rPr lang="en-US" sz="1400" i="1" dirty="0" smtClean="0">
                <a:solidFill>
                  <a:schemeClr val="bg1"/>
                </a:solidFill>
                <a:latin typeface="Arial" pitchFamily="34" charset="0"/>
                <a:cs typeface="Arial" pitchFamily="34" charset="0"/>
              </a:rPr>
              <a:t>, con max </a:t>
            </a:r>
            <a:r>
              <a:rPr lang="en-US" sz="1400" i="1" dirty="0" smtClean="0">
                <a:solidFill>
                  <a:schemeClr val="bg1"/>
                </a:solidFill>
                <a:latin typeface="Symbol" pitchFamily="18" charset="2"/>
                <a:cs typeface="Arial" pitchFamily="34" charset="0"/>
              </a:rPr>
              <a:t>D</a:t>
            </a:r>
            <a:r>
              <a:rPr lang="en-US" sz="1400" i="1" dirty="0" smtClean="0">
                <a:solidFill>
                  <a:schemeClr val="bg1"/>
                </a:solidFill>
                <a:latin typeface="Arial" pitchFamily="34" charset="0"/>
                <a:cs typeface="Arial" pitchFamily="34" charset="0"/>
              </a:rPr>
              <a:t>T de 14 °)</a:t>
            </a:r>
            <a:endParaRPr lang="en-US" sz="1400" dirty="0"/>
          </a:p>
        </p:txBody>
      </p:sp>
      <p:grpSp>
        <p:nvGrpSpPr>
          <p:cNvPr id="4" name="Group 4"/>
          <p:cNvGrpSpPr>
            <a:grpSpLocks/>
          </p:cNvGrpSpPr>
          <p:nvPr/>
        </p:nvGrpSpPr>
        <p:grpSpPr bwMode="auto">
          <a:xfrm>
            <a:off x="368301" y="1500188"/>
            <a:ext cx="3136900" cy="1254576"/>
            <a:chOff x="2754" y="9033"/>
            <a:chExt cx="6819" cy="1976"/>
          </a:xfrm>
        </p:grpSpPr>
        <p:grpSp>
          <p:nvGrpSpPr>
            <p:cNvPr id="5" name="Group 5"/>
            <p:cNvGrpSpPr>
              <a:grpSpLocks/>
            </p:cNvGrpSpPr>
            <p:nvPr/>
          </p:nvGrpSpPr>
          <p:grpSpPr bwMode="auto">
            <a:xfrm>
              <a:off x="2754" y="9033"/>
              <a:ext cx="3129" cy="1976"/>
              <a:chOff x="2754" y="9033"/>
              <a:chExt cx="3129" cy="1976"/>
            </a:xfrm>
          </p:grpSpPr>
          <p:sp>
            <p:nvSpPr>
              <p:cNvPr id="116742" name="Text Box 6"/>
              <p:cNvSpPr txBox="1">
                <a:spLocks noChangeArrowheads="1"/>
              </p:cNvSpPr>
              <p:nvPr/>
            </p:nvSpPr>
            <p:spPr bwMode="auto">
              <a:xfrm>
                <a:off x="5018" y="10045"/>
                <a:ext cx="865" cy="49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H</a:t>
                </a:r>
                <a:r>
                  <a:rPr kumimoji="0" lang="en-US" sz="1100" b="0" i="0" u="none" strike="noStrike" cap="none" normalizeH="0" baseline="-25000" smtClean="0">
                    <a:ln>
                      <a:noFill/>
                    </a:ln>
                    <a:solidFill>
                      <a:schemeClr val="tx1"/>
                    </a:solidFill>
                    <a:effectLst/>
                    <a:latin typeface="Calibri" pitchFamily="34" charset="0"/>
                    <a:cs typeface="Arial" pitchFamily="34" charset="0"/>
                  </a:rPr>
                  <a:t>apl</a:t>
                </a:r>
                <a:r>
                  <a:rPr kumimoji="0" lang="en-US" sz="1100" b="0" i="0" u="none" strike="noStrike" cap="none" normalizeH="0" baseline="0" smtClean="0">
                    <a:ln>
                      <a:noFill/>
                    </a:ln>
                    <a:solidFill>
                      <a:schemeClr val="tx1"/>
                    </a:solidFill>
                    <a:effectLst/>
                    <a:latin typeface="Calibri"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743" name="Rectangle 7"/>
              <p:cNvSpPr>
                <a:spLocks noChangeArrowheads="1"/>
              </p:cNvSpPr>
              <p:nvPr/>
            </p:nvSpPr>
            <p:spPr bwMode="auto">
              <a:xfrm>
                <a:off x="2754" y="9033"/>
                <a:ext cx="2344" cy="1976"/>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6" name="Group 8"/>
              <p:cNvGrpSpPr>
                <a:grpSpLocks/>
              </p:cNvGrpSpPr>
              <p:nvPr/>
            </p:nvGrpSpPr>
            <p:grpSpPr bwMode="auto">
              <a:xfrm>
                <a:off x="2883" y="9246"/>
                <a:ext cx="2053" cy="291"/>
                <a:chOff x="2883" y="9246"/>
                <a:chExt cx="2053" cy="291"/>
              </a:xfrm>
            </p:grpSpPr>
            <p:cxnSp>
              <p:nvCxnSpPr>
                <p:cNvPr id="116745" name="AutoShape 9"/>
                <p:cNvCxnSpPr>
                  <a:cxnSpLocks noChangeShapeType="1"/>
                </p:cNvCxnSpPr>
                <p:nvPr/>
              </p:nvCxnSpPr>
              <p:spPr bwMode="auto">
                <a:xfrm flipH="1" flipV="1">
                  <a:off x="2883" y="9246"/>
                  <a:ext cx="118" cy="291"/>
                </a:xfrm>
                <a:prstGeom prst="straightConnector1">
                  <a:avLst/>
                </a:prstGeom>
                <a:noFill/>
                <a:ln w="9525">
                  <a:solidFill>
                    <a:srgbClr val="FF0000"/>
                  </a:solidFill>
                  <a:round/>
                  <a:headEnd/>
                  <a:tailEnd type="triangle" w="med" len="med"/>
                </a:ln>
              </p:spPr>
            </p:cxnSp>
            <p:cxnSp>
              <p:nvCxnSpPr>
                <p:cNvPr id="116746" name="AutoShape 10"/>
                <p:cNvCxnSpPr>
                  <a:cxnSpLocks noChangeShapeType="1"/>
                </p:cNvCxnSpPr>
                <p:nvPr/>
              </p:nvCxnSpPr>
              <p:spPr bwMode="auto">
                <a:xfrm flipV="1">
                  <a:off x="3363" y="9246"/>
                  <a:ext cx="66" cy="291"/>
                </a:xfrm>
                <a:prstGeom prst="straightConnector1">
                  <a:avLst/>
                </a:prstGeom>
                <a:noFill/>
                <a:ln w="9525">
                  <a:solidFill>
                    <a:srgbClr val="FF0000"/>
                  </a:solidFill>
                  <a:round/>
                  <a:headEnd/>
                  <a:tailEnd type="triangle" w="med" len="med"/>
                </a:ln>
              </p:spPr>
            </p:cxnSp>
            <p:cxnSp>
              <p:nvCxnSpPr>
                <p:cNvPr id="116747" name="AutoShape 11"/>
                <p:cNvCxnSpPr>
                  <a:cxnSpLocks noChangeShapeType="1"/>
                </p:cNvCxnSpPr>
                <p:nvPr/>
              </p:nvCxnSpPr>
              <p:spPr bwMode="auto">
                <a:xfrm flipV="1">
                  <a:off x="3726" y="9246"/>
                  <a:ext cx="0" cy="291"/>
                </a:xfrm>
                <a:prstGeom prst="straightConnector1">
                  <a:avLst/>
                </a:prstGeom>
                <a:noFill/>
                <a:ln w="9525">
                  <a:solidFill>
                    <a:srgbClr val="FF0000"/>
                  </a:solidFill>
                  <a:round/>
                  <a:headEnd/>
                  <a:tailEnd type="triangle" w="med" len="med"/>
                </a:ln>
              </p:spPr>
            </p:cxnSp>
            <p:cxnSp>
              <p:nvCxnSpPr>
                <p:cNvPr id="116748" name="AutoShape 12"/>
                <p:cNvCxnSpPr>
                  <a:cxnSpLocks noChangeShapeType="1"/>
                </p:cNvCxnSpPr>
                <p:nvPr/>
              </p:nvCxnSpPr>
              <p:spPr bwMode="auto">
                <a:xfrm flipH="1" flipV="1">
                  <a:off x="3970" y="9246"/>
                  <a:ext cx="118" cy="291"/>
                </a:xfrm>
                <a:prstGeom prst="straightConnector1">
                  <a:avLst/>
                </a:prstGeom>
                <a:noFill/>
                <a:ln w="9525">
                  <a:solidFill>
                    <a:srgbClr val="FF0000"/>
                  </a:solidFill>
                  <a:round/>
                  <a:headEnd/>
                  <a:tailEnd type="triangle" w="med" len="med"/>
                </a:ln>
              </p:spPr>
            </p:cxnSp>
            <p:cxnSp>
              <p:nvCxnSpPr>
                <p:cNvPr id="116749" name="AutoShape 13"/>
                <p:cNvCxnSpPr>
                  <a:cxnSpLocks noChangeShapeType="1"/>
                </p:cNvCxnSpPr>
                <p:nvPr/>
              </p:nvCxnSpPr>
              <p:spPr bwMode="auto">
                <a:xfrm flipH="1" flipV="1">
                  <a:off x="4333" y="9246"/>
                  <a:ext cx="118" cy="291"/>
                </a:xfrm>
                <a:prstGeom prst="straightConnector1">
                  <a:avLst/>
                </a:prstGeom>
                <a:noFill/>
                <a:ln w="9525">
                  <a:solidFill>
                    <a:srgbClr val="FF0000"/>
                  </a:solidFill>
                  <a:round/>
                  <a:headEnd/>
                  <a:tailEnd type="triangle" w="med" len="med"/>
                </a:ln>
              </p:spPr>
            </p:cxnSp>
            <p:cxnSp>
              <p:nvCxnSpPr>
                <p:cNvPr id="116750" name="AutoShape 14"/>
                <p:cNvCxnSpPr>
                  <a:cxnSpLocks noChangeShapeType="1"/>
                </p:cNvCxnSpPr>
                <p:nvPr/>
              </p:nvCxnSpPr>
              <p:spPr bwMode="auto">
                <a:xfrm flipV="1">
                  <a:off x="4814" y="9246"/>
                  <a:ext cx="122" cy="291"/>
                </a:xfrm>
                <a:prstGeom prst="straightConnector1">
                  <a:avLst/>
                </a:prstGeom>
                <a:noFill/>
                <a:ln w="9525">
                  <a:solidFill>
                    <a:srgbClr val="FF0000"/>
                  </a:solidFill>
                  <a:round/>
                  <a:headEnd/>
                  <a:tailEnd type="triangle" w="med" len="med"/>
                </a:ln>
              </p:spPr>
            </p:cxnSp>
          </p:grpSp>
          <p:grpSp>
            <p:nvGrpSpPr>
              <p:cNvPr id="7" name="Group 15"/>
              <p:cNvGrpSpPr>
                <a:grpSpLocks/>
              </p:cNvGrpSpPr>
              <p:nvPr/>
            </p:nvGrpSpPr>
            <p:grpSpPr bwMode="auto">
              <a:xfrm>
                <a:off x="2891" y="10328"/>
                <a:ext cx="1931" cy="291"/>
                <a:chOff x="3123" y="10328"/>
                <a:chExt cx="1931" cy="291"/>
              </a:xfrm>
            </p:grpSpPr>
            <p:cxnSp>
              <p:nvCxnSpPr>
                <p:cNvPr id="116752" name="AutoShape 16"/>
                <p:cNvCxnSpPr>
                  <a:cxnSpLocks noChangeShapeType="1"/>
                </p:cNvCxnSpPr>
                <p:nvPr/>
              </p:nvCxnSpPr>
              <p:spPr bwMode="auto">
                <a:xfrm flipH="1" flipV="1">
                  <a:off x="3123" y="10328"/>
                  <a:ext cx="118" cy="291"/>
                </a:xfrm>
                <a:prstGeom prst="straightConnector1">
                  <a:avLst/>
                </a:prstGeom>
                <a:noFill/>
                <a:ln w="9525">
                  <a:solidFill>
                    <a:srgbClr val="FF0000"/>
                  </a:solidFill>
                  <a:round/>
                  <a:headEnd/>
                  <a:tailEnd type="triangle" w="med" len="med"/>
                </a:ln>
              </p:spPr>
            </p:cxnSp>
            <p:cxnSp>
              <p:nvCxnSpPr>
                <p:cNvPr id="116753" name="AutoShape 17"/>
                <p:cNvCxnSpPr>
                  <a:cxnSpLocks noChangeShapeType="1"/>
                </p:cNvCxnSpPr>
                <p:nvPr/>
              </p:nvCxnSpPr>
              <p:spPr bwMode="auto">
                <a:xfrm flipV="1">
                  <a:off x="3603" y="10328"/>
                  <a:ext cx="0" cy="291"/>
                </a:xfrm>
                <a:prstGeom prst="straightConnector1">
                  <a:avLst/>
                </a:prstGeom>
                <a:noFill/>
                <a:ln w="9525">
                  <a:solidFill>
                    <a:srgbClr val="FF0000"/>
                  </a:solidFill>
                  <a:round/>
                  <a:headEnd/>
                  <a:tailEnd type="triangle" w="med" len="med"/>
                </a:ln>
              </p:spPr>
            </p:cxnSp>
            <p:cxnSp>
              <p:nvCxnSpPr>
                <p:cNvPr id="116754" name="AutoShape 18"/>
                <p:cNvCxnSpPr>
                  <a:cxnSpLocks noChangeShapeType="1"/>
                </p:cNvCxnSpPr>
                <p:nvPr/>
              </p:nvCxnSpPr>
              <p:spPr bwMode="auto">
                <a:xfrm flipH="1" flipV="1">
                  <a:off x="3848" y="10328"/>
                  <a:ext cx="118" cy="291"/>
                </a:xfrm>
                <a:prstGeom prst="straightConnector1">
                  <a:avLst/>
                </a:prstGeom>
                <a:noFill/>
                <a:ln w="9525">
                  <a:solidFill>
                    <a:srgbClr val="FF0000"/>
                  </a:solidFill>
                  <a:round/>
                  <a:headEnd/>
                  <a:tailEnd type="triangle" w="med" len="med"/>
                </a:ln>
              </p:spPr>
            </p:cxnSp>
            <p:cxnSp>
              <p:nvCxnSpPr>
                <p:cNvPr id="116755" name="AutoShape 19"/>
                <p:cNvCxnSpPr>
                  <a:cxnSpLocks noChangeShapeType="1"/>
                </p:cNvCxnSpPr>
                <p:nvPr/>
              </p:nvCxnSpPr>
              <p:spPr bwMode="auto">
                <a:xfrm flipV="1">
                  <a:off x="4328" y="10328"/>
                  <a:ext cx="79" cy="291"/>
                </a:xfrm>
                <a:prstGeom prst="straightConnector1">
                  <a:avLst/>
                </a:prstGeom>
                <a:noFill/>
                <a:ln w="9525">
                  <a:solidFill>
                    <a:srgbClr val="FF0000"/>
                  </a:solidFill>
                  <a:round/>
                  <a:headEnd/>
                  <a:tailEnd type="triangle" w="med" len="med"/>
                </a:ln>
              </p:spPr>
            </p:cxnSp>
            <p:cxnSp>
              <p:nvCxnSpPr>
                <p:cNvPr id="116756" name="AutoShape 20"/>
                <p:cNvCxnSpPr>
                  <a:cxnSpLocks noChangeShapeType="1"/>
                </p:cNvCxnSpPr>
                <p:nvPr/>
              </p:nvCxnSpPr>
              <p:spPr bwMode="auto">
                <a:xfrm flipH="1" flipV="1">
                  <a:off x="4573" y="10328"/>
                  <a:ext cx="118" cy="291"/>
                </a:xfrm>
                <a:prstGeom prst="straightConnector1">
                  <a:avLst/>
                </a:prstGeom>
                <a:noFill/>
                <a:ln w="9525">
                  <a:solidFill>
                    <a:srgbClr val="FF0000"/>
                  </a:solidFill>
                  <a:round/>
                  <a:headEnd/>
                  <a:tailEnd type="triangle" w="med" len="med"/>
                </a:ln>
              </p:spPr>
            </p:cxnSp>
            <p:cxnSp>
              <p:nvCxnSpPr>
                <p:cNvPr id="116757" name="AutoShape 21"/>
                <p:cNvCxnSpPr>
                  <a:cxnSpLocks noChangeShapeType="1"/>
                </p:cNvCxnSpPr>
                <p:nvPr/>
              </p:nvCxnSpPr>
              <p:spPr bwMode="auto">
                <a:xfrm flipV="1">
                  <a:off x="5054" y="10328"/>
                  <a:ext cx="0" cy="291"/>
                </a:xfrm>
                <a:prstGeom prst="straightConnector1">
                  <a:avLst/>
                </a:prstGeom>
                <a:noFill/>
                <a:ln w="9525">
                  <a:solidFill>
                    <a:srgbClr val="FF0000"/>
                  </a:solidFill>
                  <a:round/>
                  <a:headEnd/>
                  <a:tailEnd type="triangle" w="med" len="med"/>
                </a:ln>
              </p:spPr>
            </p:cxnSp>
          </p:grpSp>
          <p:grpSp>
            <p:nvGrpSpPr>
              <p:cNvPr id="8" name="Group 22"/>
              <p:cNvGrpSpPr>
                <a:grpSpLocks/>
              </p:cNvGrpSpPr>
              <p:nvPr/>
            </p:nvGrpSpPr>
            <p:grpSpPr bwMode="auto">
              <a:xfrm>
                <a:off x="3003" y="9777"/>
                <a:ext cx="1813" cy="291"/>
                <a:chOff x="3067" y="9777"/>
                <a:chExt cx="1813" cy="291"/>
              </a:xfrm>
            </p:grpSpPr>
            <p:cxnSp>
              <p:nvCxnSpPr>
                <p:cNvPr id="116759" name="AutoShape 23"/>
                <p:cNvCxnSpPr>
                  <a:cxnSpLocks noChangeShapeType="1"/>
                </p:cNvCxnSpPr>
                <p:nvPr/>
              </p:nvCxnSpPr>
              <p:spPr bwMode="auto">
                <a:xfrm flipH="1" flipV="1">
                  <a:off x="3311" y="9777"/>
                  <a:ext cx="118" cy="291"/>
                </a:xfrm>
                <a:prstGeom prst="straightConnector1">
                  <a:avLst/>
                </a:prstGeom>
                <a:noFill/>
                <a:ln w="9525">
                  <a:solidFill>
                    <a:srgbClr val="FF0000"/>
                  </a:solidFill>
                  <a:round/>
                  <a:headEnd/>
                  <a:tailEnd type="triangle" w="med" len="med"/>
                </a:ln>
              </p:spPr>
            </p:cxnSp>
            <p:cxnSp>
              <p:nvCxnSpPr>
                <p:cNvPr id="116760" name="AutoShape 24"/>
                <p:cNvCxnSpPr>
                  <a:cxnSpLocks noChangeShapeType="1"/>
                </p:cNvCxnSpPr>
                <p:nvPr/>
              </p:nvCxnSpPr>
              <p:spPr bwMode="auto">
                <a:xfrm flipH="1" flipV="1">
                  <a:off x="4762" y="9777"/>
                  <a:ext cx="118" cy="291"/>
                </a:xfrm>
                <a:prstGeom prst="straightConnector1">
                  <a:avLst/>
                </a:prstGeom>
                <a:noFill/>
                <a:ln w="9525">
                  <a:solidFill>
                    <a:srgbClr val="FF0000"/>
                  </a:solidFill>
                  <a:round/>
                  <a:headEnd/>
                  <a:tailEnd type="triangle" w="med" len="med"/>
                </a:ln>
              </p:spPr>
            </p:cxnSp>
            <p:cxnSp>
              <p:nvCxnSpPr>
                <p:cNvPr id="116761" name="AutoShape 25"/>
                <p:cNvCxnSpPr>
                  <a:cxnSpLocks noChangeShapeType="1"/>
                </p:cNvCxnSpPr>
                <p:nvPr/>
              </p:nvCxnSpPr>
              <p:spPr bwMode="auto">
                <a:xfrm flipV="1">
                  <a:off x="3067" y="9777"/>
                  <a:ext cx="56" cy="291"/>
                </a:xfrm>
                <a:prstGeom prst="straightConnector1">
                  <a:avLst/>
                </a:prstGeom>
                <a:noFill/>
                <a:ln w="9525">
                  <a:solidFill>
                    <a:srgbClr val="FF0000"/>
                  </a:solidFill>
                  <a:round/>
                  <a:headEnd/>
                  <a:tailEnd type="triangle" w="med" len="med"/>
                </a:ln>
              </p:spPr>
            </p:cxnSp>
            <p:cxnSp>
              <p:nvCxnSpPr>
                <p:cNvPr id="116762" name="AutoShape 26"/>
                <p:cNvCxnSpPr>
                  <a:cxnSpLocks noChangeShapeType="1"/>
                </p:cNvCxnSpPr>
                <p:nvPr/>
              </p:nvCxnSpPr>
              <p:spPr bwMode="auto">
                <a:xfrm flipV="1">
                  <a:off x="3792" y="9777"/>
                  <a:ext cx="56" cy="291"/>
                </a:xfrm>
                <a:prstGeom prst="straightConnector1">
                  <a:avLst/>
                </a:prstGeom>
                <a:noFill/>
                <a:ln w="9525">
                  <a:solidFill>
                    <a:srgbClr val="FF0000"/>
                  </a:solidFill>
                  <a:round/>
                  <a:headEnd/>
                  <a:tailEnd type="triangle" w="med" len="med"/>
                </a:ln>
              </p:spPr>
            </p:cxnSp>
            <p:cxnSp>
              <p:nvCxnSpPr>
                <p:cNvPr id="116763" name="AutoShape 27"/>
                <p:cNvCxnSpPr>
                  <a:cxnSpLocks noChangeShapeType="1"/>
                </p:cNvCxnSpPr>
                <p:nvPr/>
              </p:nvCxnSpPr>
              <p:spPr bwMode="auto">
                <a:xfrm flipV="1">
                  <a:off x="4154" y="9777"/>
                  <a:ext cx="0" cy="291"/>
                </a:xfrm>
                <a:prstGeom prst="straightConnector1">
                  <a:avLst/>
                </a:prstGeom>
                <a:noFill/>
                <a:ln w="9525">
                  <a:solidFill>
                    <a:srgbClr val="FF0000"/>
                  </a:solidFill>
                  <a:round/>
                  <a:headEnd/>
                  <a:tailEnd type="triangle" w="med" len="med"/>
                </a:ln>
              </p:spPr>
            </p:cxnSp>
            <p:cxnSp>
              <p:nvCxnSpPr>
                <p:cNvPr id="116764" name="AutoShape 28"/>
                <p:cNvCxnSpPr>
                  <a:cxnSpLocks noChangeShapeType="1"/>
                </p:cNvCxnSpPr>
                <p:nvPr/>
              </p:nvCxnSpPr>
              <p:spPr bwMode="auto">
                <a:xfrm flipV="1">
                  <a:off x="4517" y="9777"/>
                  <a:ext cx="56" cy="291"/>
                </a:xfrm>
                <a:prstGeom prst="straightConnector1">
                  <a:avLst/>
                </a:prstGeom>
                <a:noFill/>
                <a:ln w="9525">
                  <a:solidFill>
                    <a:srgbClr val="FF0000"/>
                  </a:solidFill>
                  <a:round/>
                  <a:headEnd/>
                  <a:tailEnd type="triangle" w="med" len="med"/>
                </a:ln>
              </p:spPr>
            </p:cxnSp>
          </p:grpSp>
        </p:grpSp>
        <p:grpSp>
          <p:nvGrpSpPr>
            <p:cNvPr id="10" name="Group 29"/>
            <p:cNvGrpSpPr>
              <a:grpSpLocks/>
            </p:cNvGrpSpPr>
            <p:nvPr/>
          </p:nvGrpSpPr>
          <p:grpSpPr bwMode="auto">
            <a:xfrm>
              <a:off x="6452" y="9033"/>
              <a:ext cx="3121" cy="1976"/>
              <a:chOff x="6452" y="9033"/>
              <a:chExt cx="3121" cy="1976"/>
            </a:xfrm>
          </p:grpSpPr>
          <p:sp>
            <p:nvSpPr>
              <p:cNvPr id="116766" name="Text Box 30"/>
              <p:cNvSpPr txBox="1">
                <a:spLocks noChangeArrowheads="1"/>
              </p:cNvSpPr>
              <p:nvPr/>
            </p:nvSpPr>
            <p:spPr bwMode="auto">
              <a:xfrm>
                <a:off x="8708" y="10045"/>
                <a:ext cx="865" cy="49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H</a:t>
                </a:r>
                <a:r>
                  <a:rPr kumimoji="0" lang="en-US" sz="1100" b="0" i="0" u="none" strike="noStrike" cap="none" normalizeH="0" baseline="-25000" smtClean="0">
                    <a:ln>
                      <a:noFill/>
                    </a:ln>
                    <a:solidFill>
                      <a:schemeClr val="tx1"/>
                    </a:solidFill>
                    <a:effectLst/>
                    <a:latin typeface="Calibri" pitchFamily="34" charset="0"/>
                    <a:cs typeface="Arial" pitchFamily="34" charset="0"/>
                  </a:rPr>
                  <a:t>apl</a:t>
                </a:r>
                <a:r>
                  <a:rPr kumimoji="0" lang="en-US" sz="1100" b="0" i="0" u="none" strike="noStrike" cap="none" normalizeH="0" baseline="0" smtClean="0">
                    <a:ln>
                      <a:noFill/>
                    </a:ln>
                    <a:solidFill>
                      <a:schemeClr val="tx1"/>
                    </a:solidFill>
                    <a:effectLst/>
                    <a:latin typeface="Times New Roman" pitchFamily="18" charset="0"/>
                    <a:cs typeface="Arial" pitchFamily="34" charset="0"/>
                    <a:sym typeface="Symbol" pitchFamily="18" charset="2"/>
                  </a:rPr>
                  <a:t></a:t>
                </a:r>
                <a:r>
                  <a:rPr kumimoji="0" lang="en-US" sz="1100" b="0" i="0" u="none" strike="noStrike" cap="none" normalizeH="0" baseline="0" smtClean="0">
                    <a:ln>
                      <a:noFill/>
                    </a:ln>
                    <a:solidFill>
                      <a:schemeClr val="tx1"/>
                    </a:solidFill>
                    <a:effectLst/>
                    <a:latin typeface="Times New Roman" pitchFamily="18"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767" name="Rectangle 31"/>
              <p:cNvSpPr>
                <a:spLocks noChangeArrowheads="1"/>
              </p:cNvSpPr>
              <p:nvPr/>
            </p:nvSpPr>
            <p:spPr bwMode="auto">
              <a:xfrm>
                <a:off x="6452" y="9033"/>
                <a:ext cx="2344" cy="1976"/>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1" name="Group 32"/>
              <p:cNvGrpSpPr>
                <a:grpSpLocks/>
              </p:cNvGrpSpPr>
              <p:nvPr/>
            </p:nvGrpSpPr>
            <p:grpSpPr bwMode="auto">
              <a:xfrm>
                <a:off x="6687" y="9293"/>
                <a:ext cx="1813" cy="1347"/>
                <a:chOff x="7580" y="9246"/>
                <a:chExt cx="1813" cy="1347"/>
              </a:xfrm>
            </p:grpSpPr>
            <p:cxnSp>
              <p:nvCxnSpPr>
                <p:cNvPr id="116769" name="AutoShape 33"/>
                <p:cNvCxnSpPr>
                  <a:cxnSpLocks noChangeShapeType="1"/>
                </p:cNvCxnSpPr>
                <p:nvPr/>
              </p:nvCxnSpPr>
              <p:spPr bwMode="auto">
                <a:xfrm flipV="1">
                  <a:off x="7580" y="9246"/>
                  <a:ext cx="0" cy="291"/>
                </a:xfrm>
                <a:prstGeom prst="straightConnector1">
                  <a:avLst/>
                </a:prstGeom>
                <a:noFill/>
                <a:ln w="9525">
                  <a:solidFill>
                    <a:srgbClr val="00B0F0"/>
                  </a:solidFill>
                  <a:round/>
                  <a:headEnd/>
                  <a:tailEnd type="triangle" w="med" len="med"/>
                </a:ln>
              </p:spPr>
            </p:cxnSp>
            <p:cxnSp>
              <p:nvCxnSpPr>
                <p:cNvPr id="116770" name="AutoShape 34"/>
                <p:cNvCxnSpPr>
                  <a:cxnSpLocks noChangeShapeType="1"/>
                </p:cNvCxnSpPr>
                <p:nvPr/>
              </p:nvCxnSpPr>
              <p:spPr bwMode="auto">
                <a:xfrm flipV="1">
                  <a:off x="7942" y="9246"/>
                  <a:ext cx="0" cy="291"/>
                </a:xfrm>
                <a:prstGeom prst="straightConnector1">
                  <a:avLst/>
                </a:prstGeom>
                <a:noFill/>
                <a:ln w="9525">
                  <a:solidFill>
                    <a:srgbClr val="00B0F0"/>
                  </a:solidFill>
                  <a:round/>
                  <a:headEnd/>
                  <a:tailEnd type="triangle" w="med" len="med"/>
                </a:ln>
              </p:spPr>
            </p:cxnSp>
            <p:cxnSp>
              <p:nvCxnSpPr>
                <p:cNvPr id="116771" name="AutoShape 35"/>
                <p:cNvCxnSpPr>
                  <a:cxnSpLocks noChangeShapeType="1"/>
                </p:cNvCxnSpPr>
                <p:nvPr/>
              </p:nvCxnSpPr>
              <p:spPr bwMode="auto">
                <a:xfrm flipV="1">
                  <a:off x="8305" y="9246"/>
                  <a:ext cx="0" cy="291"/>
                </a:xfrm>
                <a:prstGeom prst="straightConnector1">
                  <a:avLst/>
                </a:prstGeom>
                <a:noFill/>
                <a:ln w="9525">
                  <a:solidFill>
                    <a:srgbClr val="00B0F0"/>
                  </a:solidFill>
                  <a:round/>
                  <a:headEnd/>
                  <a:tailEnd type="triangle" w="med" len="med"/>
                </a:ln>
              </p:spPr>
            </p:cxnSp>
            <p:cxnSp>
              <p:nvCxnSpPr>
                <p:cNvPr id="116772" name="AutoShape 36"/>
                <p:cNvCxnSpPr>
                  <a:cxnSpLocks noChangeShapeType="1"/>
                </p:cNvCxnSpPr>
                <p:nvPr/>
              </p:nvCxnSpPr>
              <p:spPr bwMode="auto">
                <a:xfrm flipV="1">
                  <a:off x="8667" y="9246"/>
                  <a:ext cx="0" cy="291"/>
                </a:xfrm>
                <a:prstGeom prst="straightConnector1">
                  <a:avLst/>
                </a:prstGeom>
                <a:noFill/>
                <a:ln w="9525">
                  <a:solidFill>
                    <a:srgbClr val="00B0F0"/>
                  </a:solidFill>
                  <a:round/>
                  <a:headEnd/>
                  <a:tailEnd type="triangle" w="med" len="med"/>
                </a:ln>
              </p:spPr>
            </p:cxnSp>
            <p:cxnSp>
              <p:nvCxnSpPr>
                <p:cNvPr id="116773" name="AutoShape 37"/>
                <p:cNvCxnSpPr>
                  <a:cxnSpLocks noChangeShapeType="1"/>
                </p:cNvCxnSpPr>
                <p:nvPr/>
              </p:nvCxnSpPr>
              <p:spPr bwMode="auto">
                <a:xfrm flipV="1">
                  <a:off x="9030" y="9246"/>
                  <a:ext cx="0" cy="291"/>
                </a:xfrm>
                <a:prstGeom prst="straightConnector1">
                  <a:avLst/>
                </a:prstGeom>
                <a:noFill/>
                <a:ln w="9525">
                  <a:solidFill>
                    <a:srgbClr val="00B0F0"/>
                  </a:solidFill>
                  <a:round/>
                  <a:headEnd/>
                  <a:tailEnd type="triangle" w="med" len="med"/>
                </a:ln>
              </p:spPr>
            </p:cxnSp>
            <p:cxnSp>
              <p:nvCxnSpPr>
                <p:cNvPr id="116774" name="AutoShape 38"/>
                <p:cNvCxnSpPr>
                  <a:cxnSpLocks noChangeShapeType="1"/>
                </p:cNvCxnSpPr>
                <p:nvPr/>
              </p:nvCxnSpPr>
              <p:spPr bwMode="auto">
                <a:xfrm flipV="1">
                  <a:off x="9393" y="9246"/>
                  <a:ext cx="0" cy="291"/>
                </a:xfrm>
                <a:prstGeom prst="straightConnector1">
                  <a:avLst/>
                </a:prstGeom>
                <a:noFill/>
                <a:ln w="9525">
                  <a:solidFill>
                    <a:srgbClr val="00B0F0"/>
                  </a:solidFill>
                  <a:round/>
                  <a:headEnd/>
                  <a:tailEnd type="triangle" w="med" len="med"/>
                </a:ln>
              </p:spPr>
            </p:cxnSp>
            <p:cxnSp>
              <p:nvCxnSpPr>
                <p:cNvPr id="116775" name="AutoShape 39"/>
                <p:cNvCxnSpPr>
                  <a:cxnSpLocks noChangeShapeType="1"/>
                </p:cNvCxnSpPr>
                <p:nvPr/>
              </p:nvCxnSpPr>
              <p:spPr bwMode="auto">
                <a:xfrm flipV="1">
                  <a:off x="7580" y="9774"/>
                  <a:ext cx="0" cy="291"/>
                </a:xfrm>
                <a:prstGeom prst="straightConnector1">
                  <a:avLst/>
                </a:prstGeom>
                <a:noFill/>
                <a:ln w="9525">
                  <a:solidFill>
                    <a:srgbClr val="00B0F0"/>
                  </a:solidFill>
                  <a:round/>
                  <a:headEnd/>
                  <a:tailEnd type="triangle" w="med" len="med"/>
                </a:ln>
              </p:spPr>
            </p:cxnSp>
            <p:cxnSp>
              <p:nvCxnSpPr>
                <p:cNvPr id="116776" name="AutoShape 40"/>
                <p:cNvCxnSpPr>
                  <a:cxnSpLocks noChangeShapeType="1"/>
                </p:cNvCxnSpPr>
                <p:nvPr/>
              </p:nvCxnSpPr>
              <p:spPr bwMode="auto">
                <a:xfrm flipV="1">
                  <a:off x="7942" y="9774"/>
                  <a:ext cx="0" cy="291"/>
                </a:xfrm>
                <a:prstGeom prst="straightConnector1">
                  <a:avLst/>
                </a:prstGeom>
                <a:noFill/>
                <a:ln w="9525">
                  <a:solidFill>
                    <a:srgbClr val="00B0F0"/>
                  </a:solidFill>
                  <a:round/>
                  <a:headEnd/>
                  <a:tailEnd type="triangle" w="med" len="med"/>
                </a:ln>
              </p:spPr>
            </p:cxnSp>
            <p:cxnSp>
              <p:nvCxnSpPr>
                <p:cNvPr id="116777" name="AutoShape 41"/>
                <p:cNvCxnSpPr>
                  <a:cxnSpLocks noChangeShapeType="1"/>
                </p:cNvCxnSpPr>
                <p:nvPr/>
              </p:nvCxnSpPr>
              <p:spPr bwMode="auto">
                <a:xfrm flipV="1">
                  <a:off x="8305" y="9774"/>
                  <a:ext cx="0" cy="291"/>
                </a:xfrm>
                <a:prstGeom prst="straightConnector1">
                  <a:avLst/>
                </a:prstGeom>
                <a:noFill/>
                <a:ln w="9525">
                  <a:solidFill>
                    <a:srgbClr val="00B0F0"/>
                  </a:solidFill>
                  <a:round/>
                  <a:headEnd/>
                  <a:tailEnd type="triangle" w="med" len="med"/>
                </a:ln>
              </p:spPr>
            </p:cxnSp>
            <p:cxnSp>
              <p:nvCxnSpPr>
                <p:cNvPr id="116778" name="AutoShape 42"/>
                <p:cNvCxnSpPr>
                  <a:cxnSpLocks noChangeShapeType="1"/>
                </p:cNvCxnSpPr>
                <p:nvPr/>
              </p:nvCxnSpPr>
              <p:spPr bwMode="auto">
                <a:xfrm flipV="1">
                  <a:off x="8667" y="9774"/>
                  <a:ext cx="0" cy="291"/>
                </a:xfrm>
                <a:prstGeom prst="straightConnector1">
                  <a:avLst/>
                </a:prstGeom>
                <a:noFill/>
                <a:ln w="9525">
                  <a:solidFill>
                    <a:srgbClr val="00B0F0"/>
                  </a:solidFill>
                  <a:round/>
                  <a:headEnd/>
                  <a:tailEnd type="triangle" w="med" len="med"/>
                </a:ln>
              </p:spPr>
            </p:cxnSp>
            <p:cxnSp>
              <p:nvCxnSpPr>
                <p:cNvPr id="116779" name="AutoShape 43"/>
                <p:cNvCxnSpPr>
                  <a:cxnSpLocks noChangeShapeType="1"/>
                </p:cNvCxnSpPr>
                <p:nvPr/>
              </p:nvCxnSpPr>
              <p:spPr bwMode="auto">
                <a:xfrm flipV="1">
                  <a:off x="9030" y="9774"/>
                  <a:ext cx="0" cy="291"/>
                </a:xfrm>
                <a:prstGeom prst="straightConnector1">
                  <a:avLst/>
                </a:prstGeom>
                <a:noFill/>
                <a:ln w="9525">
                  <a:solidFill>
                    <a:srgbClr val="00B0F0"/>
                  </a:solidFill>
                  <a:round/>
                  <a:headEnd/>
                  <a:tailEnd type="triangle" w="med" len="med"/>
                </a:ln>
              </p:spPr>
            </p:cxnSp>
            <p:cxnSp>
              <p:nvCxnSpPr>
                <p:cNvPr id="116780" name="AutoShape 44"/>
                <p:cNvCxnSpPr>
                  <a:cxnSpLocks noChangeShapeType="1"/>
                </p:cNvCxnSpPr>
                <p:nvPr/>
              </p:nvCxnSpPr>
              <p:spPr bwMode="auto">
                <a:xfrm flipV="1">
                  <a:off x="9393" y="9774"/>
                  <a:ext cx="0" cy="291"/>
                </a:xfrm>
                <a:prstGeom prst="straightConnector1">
                  <a:avLst/>
                </a:prstGeom>
                <a:noFill/>
                <a:ln w="9525">
                  <a:solidFill>
                    <a:srgbClr val="00B0F0"/>
                  </a:solidFill>
                  <a:round/>
                  <a:headEnd/>
                  <a:tailEnd type="triangle" w="med" len="med"/>
                </a:ln>
              </p:spPr>
            </p:cxnSp>
            <p:cxnSp>
              <p:nvCxnSpPr>
                <p:cNvPr id="116781" name="AutoShape 45"/>
                <p:cNvCxnSpPr>
                  <a:cxnSpLocks noChangeShapeType="1"/>
                </p:cNvCxnSpPr>
                <p:nvPr/>
              </p:nvCxnSpPr>
              <p:spPr bwMode="auto">
                <a:xfrm flipV="1">
                  <a:off x="7580" y="10302"/>
                  <a:ext cx="0" cy="291"/>
                </a:xfrm>
                <a:prstGeom prst="straightConnector1">
                  <a:avLst/>
                </a:prstGeom>
                <a:noFill/>
                <a:ln w="9525">
                  <a:solidFill>
                    <a:srgbClr val="00B0F0"/>
                  </a:solidFill>
                  <a:round/>
                  <a:headEnd/>
                  <a:tailEnd type="triangle" w="med" len="med"/>
                </a:ln>
              </p:spPr>
            </p:cxnSp>
            <p:cxnSp>
              <p:nvCxnSpPr>
                <p:cNvPr id="116782" name="AutoShape 46"/>
                <p:cNvCxnSpPr>
                  <a:cxnSpLocks noChangeShapeType="1"/>
                </p:cNvCxnSpPr>
                <p:nvPr/>
              </p:nvCxnSpPr>
              <p:spPr bwMode="auto">
                <a:xfrm flipV="1">
                  <a:off x="7942" y="10302"/>
                  <a:ext cx="0" cy="291"/>
                </a:xfrm>
                <a:prstGeom prst="straightConnector1">
                  <a:avLst/>
                </a:prstGeom>
                <a:noFill/>
                <a:ln w="9525">
                  <a:solidFill>
                    <a:srgbClr val="00B0F0"/>
                  </a:solidFill>
                  <a:round/>
                  <a:headEnd/>
                  <a:tailEnd type="triangle" w="med" len="med"/>
                </a:ln>
              </p:spPr>
            </p:cxnSp>
            <p:cxnSp>
              <p:nvCxnSpPr>
                <p:cNvPr id="116783" name="AutoShape 47"/>
                <p:cNvCxnSpPr>
                  <a:cxnSpLocks noChangeShapeType="1"/>
                </p:cNvCxnSpPr>
                <p:nvPr/>
              </p:nvCxnSpPr>
              <p:spPr bwMode="auto">
                <a:xfrm flipV="1">
                  <a:off x="8305" y="10302"/>
                  <a:ext cx="0" cy="291"/>
                </a:xfrm>
                <a:prstGeom prst="straightConnector1">
                  <a:avLst/>
                </a:prstGeom>
                <a:noFill/>
                <a:ln w="9525">
                  <a:solidFill>
                    <a:srgbClr val="00B0F0"/>
                  </a:solidFill>
                  <a:round/>
                  <a:headEnd/>
                  <a:tailEnd type="triangle" w="med" len="med"/>
                </a:ln>
              </p:spPr>
            </p:cxnSp>
            <p:cxnSp>
              <p:nvCxnSpPr>
                <p:cNvPr id="116784" name="AutoShape 48"/>
                <p:cNvCxnSpPr>
                  <a:cxnSpLocks noChangeShapeType="1"/>
                </p:cNvCxnSpPr>
                <p:nvPr/>
              </p:nvCxnSpPr>
              <p:spPr bwMode="auto">
                <a:xfrm flipV="1">
                  <a:off x="8667" y="10302"/>
                  <a:ext cx="0" cy="291"/>
                </a:xfrm>
                <a:prstGeom prst="straightConnector1">
                  <a:avLst/>
                </a:prstGeom>
                <a:noFill/>
                <a:ln w="9525">
                  <a:solidFill>
                    <a:srgbClr val="00B0F0"/>
                  </a:solidFill>
                  <a:round/>
                  <a:headEnd/>
                  <a:tailEnd type="triangle" w="med" len="med"/>
                </a:ln>
              </p:spPr>
            </p:cxnSp>
            <p:cxnSp>
              <p:nvCxnSpPr>
                <p:cNvPr id="116785" name="AutoShape 49"/>
                <p:cNvCxnSpPr>
                  <a:cxnSpLocks noChangeShapeType="1"/>
                </p:cNvCxnSpPr>
                <p:nvPr/>
              </p:nvCxnSpPr>
              <p:spPr bwMode="auto">
                <a:xfrm flipV="1">
                  <a:off x="9030" y="10302"/>
                  <a:ext cx="0" cy="291"/>
                </a:xfrm>
                <a:prstGeom prst="straightConnector1">
                  <a:avLst/>
                </a:prstGeom>
                <a:noFill/>
                <a:ln w="9525">
                  <a:solidFill>
                    <a:srgbClr val="00B0F0"/>
                  </a:solidFill>
                  <a:round/>
                  <a:headEnd/>
                  <a:tailEnd type="triangle" w="med" len="med"/>
                </a:ln>
              </p:spPr>
            </p:cxnSp>
            <p:cxnSp>
              <p:nvCxnSpPr>
                <p:cNvPr id="116786" name="AutoShape 50"/>
                <p:cNvCxnSpPr>
                  <a:cxnSpLocks noChangeShapeType="1"/>
                </p:cNvCxnSpPr>
                <p:nvPr/>
              </p:nvCxnSpPr>
              <p:spPr bwMode="auto">
                <a:xfrm flipV="1">
                  <a:off x="9393" y="10302"/>
                  <a:ext cx="0" cy="291"/>
                </a:xfrm>
                <a:prstGeom prst="straightConnector1">
                  <a:avLst/>
                </a:prstGeom>
                <a:noFill/>
                <a:ln w="9525">
                  <a:solidFill>
                    <a:srgbClr val="00B0F0"/>
                  </a:solidFill>
                  <a:round/>
                  <a:headEnd/>
                  <a:tailEnd type="triangle" w="med" len="med"/>
                </a:ln>
              </p:spPr>
            </p:cxnSp>
          </p:grpSp>
          <p:sp>
            <p:nvSpPr>
              <p:cNvPr id="116787" name="AutoShape 51"/>
              <p:cNvSpPr>
                <a:spLocks noChangeArrowheads="1"/>
              </p:cNvSpPr>
              <p:nvPr/>
            </p:nvSpPr>
            <p:spPr bwMode="auto">
              <a:xfrm>
                <a:off x="8887" y="9463"/>
                <a:ext cx="332" cy="582"/>
              </a:xfrm>
              <a:prstGeom prst="upArrow">
                <a:avLst>
                  <a:gd name="adj1" fmla="val 50000"/>
                  <a:gd name="adj2" fmla="val 43825"/>
                </a:avLst>
              </a:prstGeom>
              <a:solidFill>
                <a:srgbClr val="00B050"/>
              </a:solidFill>
              <a:ln w="9525">
                <a:solidFill>
                  <a:srgbClr val="00B050"/>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grpSp>
      </p:grpSp>
      <p:pic>
        <p:nvPicPr>
          <p:cNvPr id="62" name="0 Imagen"/>
          <p:cNvPicPr/>
          <p:nvPr/>
        </p:nvPicPr>
        <p:blipFill>
          <a:blip r:embed="rId3" cstate="screen">
            <a:extLst>
              <a:ext uri="{28A0092B-C50C-407E-A947-70E740481C1C}">
                <a14:useLocalDpi xmlns="" xmlns:a14="http://schemas.microsoft.com/office/drawing/2010/main" val="0"/>
              </a:ext>
            </a:extLst>
          </a:blip>
          <a:stretch>
            <a:fillRect/>
          </a:stretch>
        </p:blipFill>
        <p:spPr>
          <a:xfrm>
            <a:off x="447675" y="2952750"/>
            <a:ext cx="3009900" cy="3771900"/>
          </a:xfrm>
          <a:prstGeom prst="rect">
            <a:avLst/>
          </a:prstGeom>
        </p:spPr>
      </p:pic>
      <p:pic>
        <p:nvPicPr>
          <p:cNvPr id="63" name="Picture 2"/>
          <p:cNvPicPr>
            <a:picLocks noChangeAspect="1" noChangeArrowheads="1"/>
          </p:cNvPicPr>
          <p:nvPr/>
        </p:nvPicPr>
        <p:blipFill>
          <a:blip r:embed="rId4" cstate="screen"/>
          <a:srcRect/>
          <a:stretch>
            <a:fillRect/>
          </a:stretch>
        </p:blipFill>
        <p:spPr bwMode="auto">
          <a:xfrm>
            <a:off x="925286" y="803217"/>
            <a:ext cx="1611085" cy="592421"/>
          </a:xfrm>
          <a:prstGeom prst="rect">
            <a:avLst/>
          </a:prstGeom>
          <a:noFill/>
          <a:ln w="9525">
            <a:noFill/>
            <a:miter lim="800000"/>
            <a:headEnd/>
            <a:tailEnd/>
          </a:ln>
        </p:spPr>
      </p:pic>
      <p:sp>
        <p:nvSpPr>
          <p:cNvPr id="64" name="63 CuadroTexto"/>
          <p:cNvSpPr txBox="1"/>
          <p:nvPr/>
        </p:nvSpPr>
        <p:spPr>
          <a:xfrm>
            <a:off x="3730273" y="4653136"/>
            <a:ext cx="5306223" cy="2062103"/>
          </a:xfrm>
          <a:prstGeom prst="rect">
            <a:avLst/>
          </a:prstGeom>
          <a:solidFill>
            <a:srgbClr val="FF0000">
              <a:alpha val="61000"/>
            </a:srgbClr>
          </a:solidFill>
          <a:ln w="38100" cmpd="thickThin">
            <a:solidFill>
              <a:srgbClr val="C00000">
                <a:alpha val="94000"/>
              </a:srgbClr>
            </a:solidFill>
          </a:ln>
        </p:spPr>
        <p:txBody>
          <a:bodyPr wrap="square" rtlCol="0">
            <a:spAutoFit/>
          </a:bodyPr>
          <a:lstStyle/>
          <a:p>
            <a:pPr lvl="0">
              <a:buFont typeface="Wingdings" pitchFamily="2" charset="2"/>
              <a:buChar char="ü"/>
            </a:pPr>
            <a:r>
              <a:rPr lang="es-MX" sz="1600" b="1" i="1" dirty="0" smtClean="0">
                <a:solidFill>
                  <a:schemeClr val="bg1"/>
                </a:solidFill>
              </a:rPr>
              <a:t>Es más eficiente que la refrigeración basada en ciclos de compresión-evaporación</a:t>
            </a:r>
            <a:endParaRPr lang="en-US" sz="1600" b="1" i="1" dirty="0" smtClean="0">
              <a:solidFill>
                <a:schemeClr val="bg1"/>
              </a:solidFill>
            </a:endParaRPr>
          </a:p>
          <a:p>
            <a:pPr lvl="0">
              <a:buFont typeface="Wingdings" pitchFamily="2" charset="2"/>
              <a:buChar char="ü"/>
            </a:pPr>
            <a:r>
              <a:rPr lang="es-MX" sz="1600" b="1" i="1" dirty="0" smtClean="0">
                <a:solidFill>
                  <a:schemeClr val="bg1"/>
                </a:solidFill>
              </a:rPr>
              <a:t>No gases dañinos que afectan la capa de ozono y provocan efecto de invernadero.</a:t>
            </a:r>
            <a:endParaRPr lang="en-US" sz="1600" b="1" i="1" dirty="0" smtClean="0">
              <a:solidFill>
                <a:schemeClr val="bg1"/>
              </a:solidFill>
            </a:endParaRPr>
          </a:p>
          <a:p>
            <a:pPr lvl="0">
              <a:buFont typeface="Wingdings" pitchFamily="2" charset="2"/>
              <a:buChar char="ü"/>
            </a:pPr>
            <a:r>
              <a:rPr lang="es-MX" sz="1600" b="1" i="1" dirty="0" smtClean="0">
                <a:solidFill>
                  <a:schemeClr val="bg1"/>
                </a:solidFill>
              </a:rPr>
              <a:t>Refrigeradores más compactos, ciclo termodinámico de refrigeración es un sólido</a:t>
            </a:r>
            <a:endParaRPr lang="en-US" sz="1600" b="1" i="1" dirty="0" smtClean="0">
              <a:solidFill>
                <a:schemeClr val="bg1"/>
              </a:solidFill>
            </a:endParaRPr>
          </a:p>
          <a:p>
            <a:pPr>
              <a:buFont typeface="Wingdings" pitchFamily="2" charset="2"/>
              <a:buChar char="ü"/>
            </a:pPr>
            <a:r>
              <a:rPr lang="es-MX" sz="1600" b="1" i="1" dirty="0" smtClean="0">
                <a:solidFill>
                  <a:schemeClr val="bg1"/>
                </a:solidFill>
              </a:rPr>
              <a:t>Los refrigeradores magnéticos generan mucho menos ruido</a:t>
            </a:r>
            <a:endParaRPr lang="en-US" sz="1600" b="1" i="1" dirty="0">
              <a:solidFill>
                <a:schemeClr val="bg1"/>
              </a:solidFill>
            </a:endParaRPr>
          </a:p>
        </p:txBody>
      </p:sp>
      <p:cxnSp>
        <p:nvCxnSpPr>
          <p:cNvPr id="57" name="56 Conector recto de flecha"/>
          <p:cNvCxnSpPr/>
          <p:nvPr/>
        </p:nvCxnSpPr>
        <p:spPr bwMode="auto">
          <a:xfrm>
            <a:off x="239486" y="2950029"/>
            <a:ext cx="0" cy="1524000"/>
          </a:xfrm>
          <a:prstGeom prst="straightConnector1">
            <a:avLst/>
          </a:prstGeom>
          <a:solidFill>
            <a:schemeClr val="accent1"/>
          </a:solidFill>
          <a:ln w="9525" cap="flat" cmpd="sng" algn="ctr">
            <a:solidFill>
              <a:srgbClr val="00336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59" name="58 Conector recto de flecha"/>
          <p:cNvCxnSpPr/>
          <p:nvPr/>
        </p:nvCxnSpPr>
        <p:spPr bwMode="auto">
          <a:xfrm flipV="1">
            <a:off x="228600" y="5334000"/>
            <a:ext cx="0" cy="1360714"/>
          </a:xfrm>
          <a:prstGeom prst="straightConnector1">
            <a:avLst/>
          </a:prstGeom>
          <a:solidFill>
            <a:schemeClr val="accent1"/>
          </a:solidFill>
          <a:ln w="9525" cap="flat" cmpd="sng" algn="ctr">
            <a:solidFill>
              <a:srgbClr val="00336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60" name="59 CuadroTexto"/>
          <p:cNvSpPr txBox="1"/>
          <p:nvPr/>
        </p:nvSpPr>
        <p:spPr>
          <a:xfrm rot="16200000">
            <a:off x="-152404" y="4767943"/>
            <a:ext cx="771365" cy="307777"/>
          </a:xfrm>
          <a:prstGeom prst="rect">
            <a:avLst/>
          </a:prstGeom>
          <a:noFill/>
        </p:spPr>
        <p:txBody>
          <a:bodyPr wrap="none" rtlCol="0">
            <a:spAutoFit/>
          </a:bodyPr>
          <a:lstStyle/>
          <a:p>
            <a:r>
              <a:rPr lang="en-US" dirty="0" smtClean="0">
                <a:solidFill>
                  <a:srgbClr val="003366"/>
                </a:solidFill>
              </a:rPr>
              <a:t>180 cm</a:t>
            </a:r>
            <a:endParaRPr lang="en-US" dirty="0">
              <a:solidFill>
                <a:srgbClr val="003366"/>
              </a:solidFill>
            </a:endParaRPr>
          </a:p>
        </p:txBody>
      </p:sp>
      <p:sp>
        <p:nvSpPr>
          <p:cNvPr id="12" name="TextBox 11"/>
          <p:cNvSpPr txBox="1"/>
          <p:nvPr/>
        </p:nvSpPr>
        <p:spPr>
          <a:xfrm>
            <a:off x="2968192" y="251936"/>
            <a:ext cx="2899952" cy="584776"/>
          </a:xfrm>
          <a:prstGeom prst="rect">
            <a:avLst/>
          </a:prstGeom>
          <a:noFill/>
        </p:spPr>
        <p:txBody>
          <a:bodyPr wrap="none" rtlCol="0">
            <a:spAutoFit/>
          </a:bodyPr>
          <a:lstStyle/>
          <a:p>
            <a:r>
              <a:rPr lang="en-US" sz="3200" dirty="0" err="1" smtClean="0">
                <a:solidFill>
                  <a:srgbClr val="000000"/>
                </a:solidFill>
                <a:latin typeface="Arial Rounded MT Bold"/>
                <a:cs typeface="Arial Rounded MT Bold"/>
              </a:rPr>
              <a:t>Caso</a:t>
            </a:r>
            <a:r>
              <a:rPr lang="en-US" sz="3200" dirty="0" smtClean="0">
                <a:solidFill>
                  <a:srgbClr val="000000"/>
                </a:solidFill>
                <a:latin typeface="Arial Rounded MT Bold"/>
                <a:cs typeface="Arial Rounded MT Bold"/>
              </a:rPr>
              <a:t> de </a:t>
            </a:r>
            <a:r>
              <a:rPr lang="en-US" sz="3200" dirty="0" err="1" smtClean="0">
                <a:solidFill>
                  <a:srgbClr val="000000"/>
                </a:solidFill>
                <a:latin typeface="Arial Rounded MT Bold"/>
                <a:cs typeface="Arial Rounded MT Bold"/>
              </a:rPr>
              <a:t>Éxito</a:t>
            </a:r>
            <a:endParaRPr lang="en-US" sz="3200" dirty="0">
              <a:solidFill>
                <a:srgbClr val="000000"/>
              </a:solidFill>
              <a:latin typeface="Arial Rounded MT Bold"/>
              <a:cs typeface="Arial Rounded MT Bold"/>
            </a:endParaRPr>
          </a:p>
        </p:txBody>
      </p:sp>
    </p:spTree>
    <p:extLst>
      <p:ext uri="{BB962C8B-B14F-4D97-AF65-F5344CB8AC3E}">
        <p14:creationId xmlns="" xmlns:p14="http://schemas.microsoft.com/office/powerpoint/2010/main" val="33237861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5048" y="2276872"/>
            <a:ext cx="8568952" cy="1323439"/>
          </a:xfrm>
          <a:prstGeom prst="rect">
            <a:avLst/>
          </a:prstGeom>
        </p:spPr>
        <p:txBody>
          <a:bodyPr wrap="square">
            <a:spAutoFit/>
          </a:bodyPr>
          <a:lstStyle/>
          <a:p>
            <a:r>
              <a:rPr lang="es-ES" sz="4000" b="1" dirty="0" smtClean="0">
                <a:solidFill>
                  <a:srgbClr val="000000"/>
                </a:solidFill>
                <a:effectLst>
                  <a:reflection blurRad="6350" stA="55000" endA="300" endPos="45500" dir="5400000" sy="-100000" algn="bl" rotWithShape="0"/>
                </a:effectLst>
                <a:latin typeface="Arial Rounded MT Bold"/>
                <a:cs typeface="Arial Rounded MT Bold"/>
              </a:rPr>
              <a:t>6. Presentación de la Opinión del 	Comité Externo de Evaluación</a:t>
            </a:r>
            <a:endParaRPr lang="es-MX" sz="4000" b="1" dirty="0" smtClean="0">
              <a:solidFill>
                <a:srgbClr val="000000"/>
              </a:solidFill>
              <a:effectLst>
                <a:reflection blurRad="6350" stA="55000" endA="300" endPos="45500" dir="5400000" sy="-100000" algn="bl" rotWithShape="0"/>
              </a:effectLst>
              <a:latin typeface="Arial Rounded MT Bold"/>
              <a:cs typeface="Arial Rounded MT Bold"/>
            </a:endParaRPr>
          </a:p>
        </p:txBody>
      </p:sp>
      <p:sp>
        <p:nvSpPr>
          <p:cNvPr id="3" name="TextBox 2"/>
          <p:cNvSpPr txBox="1"/>
          <p:nvPr/>
        </p:nvSpPr>
        <p:spPr>
          <a:xfrm>
            <a:off x="8207375" y="6715125"/>
            <a:ext cx="184666" cy="369332"/>
          </a:xfrm>
          <a:prstGeom prst="rect">
            <a:avLst/>
          </a:prstGeom>
          <a:noFill/>
        </p:spPr>
        <p:txBody>
          <a:bodyPr wrap="none" rtlCol="0">
            <a:spAutoFit/>
          </a:bodyPr>
          <a:lstStyle/>
          <a:p>
            <a:endParaRPr lang="en-US" dirty="0"/>
          </a:p>
        </p:txBody>
      </p:sp>
    </p:spTree>
    <p:extLst>
      <p:ext uri="{BB962C8B-B14F-4D97-AF65-F5344CB8AC3E}">
        <p14:creationId xmlns="" xmlns:p14="http://schemas.microsoft.com/office/powerpoint/2010/main" val="71368068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467544" y="692695"/>
          <a:ext cx="8352927" cy="5181600"/>
        </p:xfrm>
        <a:graphic>
          <a:graphicData uri="http://schemas.openxmlformats.org/drawingml/2006/table">
            <a:tbl>
              <a:tblPr/>
              <a:tblGrid>
                <a:gridCol w="1008112"/>
                <a:gridCol w="4464496"/>
                <a:gridCol w="2160240"/>
                <a:gridCol w="720079"/>
              </a:tblGrid>
              <a:tr h="148320">
                <a:tc>
                  <a:txBody>
                    <a:bodyPr/>
                    <a:lstStyle/>
                    <a:p>
                      <a:pPr>
                        <a:spcAft>
                          <a:spcPts val="0"/>
                        </a:spcAft>
                      </a:pPr>
                      <a:r>
                        <a:rPr lang="es-ES_tradnl" sz="1000" b="1">
                          <a:latin typeface="Arial"/>
                          <a:ea typeface="Times New Roman"/>
                          <a:cs typeface="Times New Roman"/>
                        </a:rPr>
                        <a:t>No. Acuerdo</a:t>
                      </a:r>
                      <a:endParaRPr lang="es-MX" sz="1000">
                        <a:latin typeface="Arial Narrow"/>
                        <a:ea typeface="Times New Roman"/>
                        <a:cs typeface="Times New Roman"/>
                      </a:endParaRPr>
                    </a:p>
                  </a:txBody>
                  <a:tcPr marL="26911" marR="26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_tradnl" sz="1000" b="1">
                          <a:latin typeface="Arial"/>
                          <a:ea typeface="Times New Roman"/>
                          <a:cs typeface="Times New Roman"/>
                        </a:rPr>
                        <a:t>Descripción</a:t>
                      </a:r>
                      <a:endParaRPr lang="es-MX" sz="1000">
                        <a:latin typeface="Arial Narrow"/>
                        <a:ea typeface="Times New Roman"/>
                        <a:cs typeface="Times New Roman"/>
                      </a:endParaRPr>
                    </a:p>
                  </a:txBody>
                  <a:tcPr marL="26911" marR="26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_tradnl" sz="1000" b="1">
                          <a:latin typeface="Arial"/>
                          <a:ea typeface="Times New Roman"/>
                          <a:cs typeface="Times New Roman"/>
                        </a:rPr>
                        <a:t>Seguimiento</a:t>
                      </a:r>
                      <a:endParaRPr lang="es-MX" sz="1000">
                        <a:latin typeface="Arial Narrow"/>
                        <a:ea typeface="Times New Roman"/>
                        <a:cs typeface="Times New Roman"/>
                      </a:endParaRPr>
                    </a:p>
                  </a:txBody>
                  <a:tcPr marL="26911" marR="26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_tradnl" sz="1000" b="1">
                          <a:latin typeface="Arial"/>
                          <a:ea typeface="Times New Roman"/>
                          <a:cs typeface="Times New Roman"/>
                        </a:rPr>
                        <a:t>Situación</a:t>
                      </a:r>
                      <a:endParaRPr lang="es-MX" sz="1000">
                        <a:latin typeface="Arial Narrow"/>
                        <a:ea typeface="Times New Roman"/>
                        <a:cs typeface="Times New Roman"/>
                      </a:endParaRPr>
                    </a:p>
                  </a:txBody>
                  <a:tcPr marL="26911" marR="26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84541">
                <a:tc>
                  <a:txBody>
                    <a:bodyPr/>
                    <a:lstStyle/>
                    <a:p>
                      <a:pPr algn="just">
                        <a:spcAft>
                          <a:spcPts val="0"/>
                        </a:spcAft>
                      </a:pPr>
                      <a:r>
                        <a:rPr lang="es-ES_tradnl" sz="1000" b="1">
                          <a:latin typeface="Arial"/>
                          <a:ea typeface="Times New Roman"/>
                          <a:cs typeface="Times New Roman"/>
                        </a:rPr>
                        <a:t>CA-O-I-12-13S</a:t>
                      </a:r>
                      <a:endParaRPr lang="es-MX" sz="1000">
                        <a:latin typeface="Arial Narrow"/>
                        <a:ea typeface="Times New Roman"/>
                        <a:cs typeface="Times New Roman"/>
                      </a:endParaRPr>
                    </a:p>
                  </a:txBody>
                  <a:tcPr marL="26911" marR="26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000" dirty="0">
                          <a:latin typeface="Arial"/>
                          <a:ea typeface="Times New Roman"/>
                          <a:cs typeface="Times New Roman"/>
                        </a:rPr>
                        <a:t>El Órgano de Gobierno del CIMAV, con fundamento en lo dispuesto por los artículos 53 y 56 fracciones II, XIII y XIV  de la Ley de Ciencia y Tecnología, aprobó por unanimidad las adecuaciones presupuestarias  a su presupuesto de recursos fiscales por lo que resulte de aplicar la política salarial que determine la SHCP para el presente ejercicio, así como de las </a:t>
                      </a:r>
                      <a:r>
                        <a:rPr lang="es-MX" sz="1000" dirty="0" err="1">
                          <a:latin typeface="Arial"/>
                          <a:ea typeface="Times New Roman"/>
                          <a:cs typeface="Times New Roman"/>
                        </a:rPr>
                        <a:t>renivelaciones</a:t>
                      </a:r>
                      <a:r>
                        <a:rPr lang="es-MX" sz="1000" dirty="0">
                          <a:latin typeface="Arial"/>
                          <a:ea typeface="Times New Roman"/>
                          <a:cs typeface="Times New Roman"/>
                        </a:rPr>
                        <a:t> por promoción del personal científico y tecnológico y los proyectos de infraestructura que en su momento se prueben derivados de la Convocatoria CONACYT 2012.   Se solicita a la Institución que,  en lo que le resulte aplicable, se atienda lo dispuesto en los Artículos 58 y 59 de la Ley Federal de Presupuesto y Responsabilidad Hacendaria, así como en el 9, 10 y 99 de su Reglamento. En la inteligencia de que se deberá informar al Consejo de Administración en su próxima sesión ordinaria, las adecuaciones que se lleven a cabo con base en este acuerdo. Las gestiones deberán llevarse a cabo a través de la Dirección Adjunta de Grupos y Centros de Investigación y áreas competentes y conforme a los procedimientos vigentes.</a:t>
                      </a:r>
                      <a:endParaRPr lang="es-MX" sz="1000" dirty="0">
                        <a:latin typeface="Arial Narrow"/>
                        <a:ea typeface="Times New Roman"/>
                        <a:cs typeface="Times New Roman"/>
                      </a:endParaRPr>
                    </a:p>
                  </a:txBody>
                  <a:tcPr marL="26911" marR="26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_tradnl" sz="1000" dirty="0">
                        <a:latin typeface="Arial"/>
                        <a:ea typeface="Times New Roman"/>
                        <a:cs typeface="Times New Roman"/>
                      </a:endParaRPr>
                    </a:p>
                    <a:p>
                      <a:pPr>
                        <a:spcAft>
                          <a:spcPts val="0"/>
                        </a:spcAft>
                      </a:pPr>
                      <a:r>
                        <a:rPr lang="es-ES_tradnl" sz="1000" dirty="0">
                          <a:latin typeface="Arial"/>
                          <a:ea typeface="Times New Roman"/>
                          <a:cs typeface="Times New Roman"/>
                        </a:rPr>
                        <a:t>Se han recibido las siguientes </a:t>
                      </a:r>
                      <a:r>
                        <a:rPr lang="es-ES_tradnl" sz="1000" dirty="0" smtClean="0">
                          <a:latin typeface="Arial"/>
                          <a:ea typeface="Times New Roman"/>
                          <a:cs typeface="Times New Roman"/>
                        </a:rPr>
                        <a:t>afectaciones </a:t>
                      </a:r>
                      <a:r>
                        <a:rPr lang="es-ES_tradnl" sz="1000" dirty="0">
                          <a:latin typeface="Arial"/>
                          <a:ea typeface="Times New Roman"/>
                          <a:cs typeface="Times New Roman"/>
                        </a:rPr>
                        <a:t>presupuestales</a:t>
                      </a:r>
                      <a:r>
                        <a:rPr lang="es-ES_tradnl" sz="1000" dirty="0" smtClean="0">
                          <a:latin typeface="Arial"/>
                          <a:ea typeface="Times New Roman"/>
                          <a:cs typeface="Times New Roman"/>
                        </a:rPr>
                        <a:t>:</a:t>
                      </a:r>
                    </a:p>
                    <a:p>
                      <a:pPr>
                        <a:spcAft>
                          <a:spcPts val="0"/>
                        </a:spcAft>
                      </a:pPr>
                      <a:endParaRPr lang="es-ES_tradnl" sz="1000" dirty="0" smtClean="0">
                        <a:latin typeface="Arial"/>
                        <a:ea typeface="Times New Roman"/>
                        <a:cs typeface="Times New Roman"/>
                      </a:endParaRPr>
                    </a:p>
                    <a:p>
                      <a:pPr>
                        <a:spcAft>
                          <a:spcPts val="0"/>
                        </a:spcAft>
                      </a:pPr>
                      <a:endParaRPr lang="es-MX" sz="1000" dirty="0">
                        <a:latin typeface="Arial Narrow"/>
                        <a:ea typeface="Times New Roman"/>
                        <a:cs typeface="Times New Roman"/>
                      </a:endParaRPr>
                    </a:p>
                  </a:txBody>
                  <a:tcPr marL="26911" marR="26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latin typeface="Arial"/>
                          <a:ea typeface="Times New Roman"/>
                          <a:cs typeface="Times New Roman"/>
                        </a:rPr>
                        <a:t>Proceso</a:t>
                      </a:r>
                      <a:endParaRPr lang="es-MX" sz="1000">
                        <a:latin typeface="Arial Narrow"/>
                        <a:ea typeface="Times New Roman"/>
                        <a:cs typeface="Times New Roman"/>
                      </a:endParaRPr>
                    </a:p>
                  </a:txBody>
                  <a:tcPr marL="26911" marR="26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2925">
                <a:tc>
                  <a:txBody>
                    <a:bodyPr/>
                    <a:lstStyle/>
                    <a:p>
                      <a:pPr algn="ctr">
                        <a:spcAft>
                          <a:spcPts val="0"/>
                        </a:spcAft>
                      </a:pPr>
                      <a:r>
                        <a:rPr lang="es-ES_tradnl" sz="1000" b="1">
                          <a:latin typeface="Arial"/>
                          <a:ea typeface="Times New Roman"/>
                          <a:cs typeface="Times New Roman"/>
                        </a:rPr>
                        <a:t>CA-O-I-12-12S</a:t>
                      </a:r>
                      <a:endParaRPr lang="es-MX" sz="1000">
                        <a:latin typeface="Arial Narrow"/>
                        <a:ea typeface="Times New Roman"/>
                        <a:cs typeface="Times New Roman"/>
                      </a:endParaRPr>
                    </a:p>
                  </a:txBody>
                  <a:tcPr marL="26911" marR="26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1000">
                          <a:latin typeface="Arial"/>
                          <a:ea typeface="Times New Roman"/>
                          <a:cs typeface="Times New Roman"/>
                        </a:rPr>
                        <a:t>El Órgano de Gobierno</a:t>
                      </a:r>
                      <a:r>
                        <a:rPr lang="es-MX" sz="1000">
                          <a:latin typeface="Arial"/>
                          <a:ea typeface="Times New Roman"/>
                          <a:cs typeface="Times New Roman"/>
                        </a:rPr>
                        <a:t> del CIMAV, con fundamento en lo dispuesto en los artículos 53 y 56 fracciones II, XIII y XIV de la Ley de Ciencia y Tecnología, aprobó por unanimidad el proyecto de inversión que se sometió a la Convocatoria 2012 del CONACYT y la modificación a su presupuesto por el monto de los recursos que pudieran obtenerse y con la solicitud a la Institución de atender, en lo que resulte aplicable, los dispuesto en los artículos 58 y 59 de la Ley Federal de Presupuesto y responsabilidad Hacendaria, en la inteligencia, de que deberá contar con la clave vigente en la cartera de programas y proyectos de inversión que administra la SHCP e informar en la próxima sesión de Órgano de Gobierno las adecuaciones presupuestarias que se lleven a cabo con base en este acuerdo. Las gestiones deberán llevarse a cabo a través de la Dirección Adjunta de Grupos y Centros de Investigación y áreas competentes y conforme a los procedimientos vigentes.</a:t>
                      </a:r>
                      <a:endParaRPr lang="es-MX" sz="1000">
                        <a:latin typeface="Arial Narrow"/>
                        <a:ea typeface="Times New Roman"/>
                        <a:cs typeface="Times New Roman"/>
                      </a:endParaRPr>
                    </a:p>
                  </a:txBody>
                  <a:tcPr marL="26911" marR="26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000" b="0">
                          <a:latin typeface="Arial"/>
                          <a:ea typeface="Times New Roman"/>
                          <a:cs typeface="Times New Roman"/>
                        </a:rPr>
                        <a:t>A la fecha de elaboración de este informe, no se contaba con las adecuaciones presupuestarias correspondientes.</a:t>
                      </a:r>
                      <a:endParaRPr lang="es-MX" sz="1000" b="1">
                        <a:latin typeface="Times New Roman"/>
                        <a:ea typeface="Times New Roman"/>
                        <a:cs typeface="Times New Roman"/>
                      </a:endParaRPr>
                    </a:p>
                    <a:p>
                      <a:pPr algn="just">
                        <a:spcAft>
                          <a:spcPts val="0"/>
                        </a:spcAft>
                      </a:pPr>
                      <a:r>
                        <a:rPr lang="es-MX" sz="1000" b="0">
                          <a:latin typeface="Arial"/>
                          <a:ea typeface="Times New Roman"/>
                          <a:cs typeface="Times New Roman"/>
                        </a:rPr>
                        <a:t/>
                      </a:r>
                      <a:br>
                        <a:rPr lang="es-MX" sz="1000" b="0">
                          <a:latin typeface="Arial"/>
                          <a:ea typeface="Times New Roman"/>
                          <a:cs typeface="Times New Roman"/>
                        </a:rPr>
                      </a:br>
                      <a:r>
                        <a:rPr lang="es-MX" sz="1000" b="0">
                          <a:latin typeface="Arial"/>
                          <a:ea typeface="Times New Roman"/>
                          <a:cs typeface="Times New Roman"/>
                        </a:rPr>
                        <a:t>Sin embargo, se informa que mediante oficio núm. G000/12/212 de la Dirección Adjunta de Centros de Investigación, se comunicó al CIMAV la aprobación del proyecto “Consolidación mediante la ampliación del Centro de Investigación en Materiales Avanzados, S.C. (CIMAV) Unidad Monterrey, dentro del parque de Investigación e Innovación Tecnológica (PIIT) del Estado de Nuevo León”.</a:t>
                      </a:r>
                      <a:endParaRPr lang="es-MX" sz="1000" b="1">
                        <a:latin typeface="Times New Roman"/>
                        <a:ea typeface="Times New Roman"/>
                        <a:cs typeface="Times New Roman"/>
                      </a:endParaRPr>
                    </a:p>
                  </a:txBody>
                  <a:tcPr marL="26911" marR="26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a:ea typeface="Times New Roman"/>
                          <a:cs typeface="Times New Roman"/>
                        </a:rPr>
                        <a:t>Proceso</a:t>
                      </a:r>
                      <a:endParaRPr lang="es-MX" sz="1000" dirty="0">
                        <a:latin typeface="Arial Narrow"/>
                        <a:ea typeface="Times New Roman"/>
                        <a:cs typeface="Times New Roman"/>
                      </a:endParaRPr>
                    </a:p>
                  </a:txBody>
                  <a:tcPr marL="26911" marR="26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611560" y="188640"/>
            <a:ext cx="4334213" cy="61344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0594" name="Picture 2" descr="http://cee.cimav.edu.mx/2012/data/phoo/2012_03_09/IMG_3141.JPG"/>
          <p:cNvPicPr>
            <a:picLocks noChangeAspect="1" noChangeArrowheads="1"/>
          </p:cNvPicPr>
          <p:nvPr/>
        </p:nvPicPr>
        <p:blipFill>
          <a:blip r:embed="rId3" cstate="print"/>
          <a:srcRect/>
          <a:stretch>
            <a:fillRect/>
          </a:stretch>
        </p:blipFill>
        <p:spPr bwMode="auto">
          <a:xfrm>
            <a:off x="5292080" y="2564904"/>
            <a:ext cx="3562052" cy="2376264"/>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426419423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204864"/>
            <a:ext cx="8748464" cy="2554545"/>
          </a:xfrm>
          <a:prstGeom prst="rect">
            <a:avLst/>
          </a:prstGeom>
        </p:spPr>
        <p:txBody>
          <a:bodyPr wrap="square">
            <a:spAutoFit/>
          </a:bodyPr>
          <a:lstStyle/>
          <a:p>
            <a:pPr marL="355600" indent="-355600"/>
            <a:r>
              <a:rPr lang="es-ES" sz="4000" b="1" dirty="0" smtClean="0">
                <a:solidFill>
                  <a:srgbClr val="000000"/>
                </a:solidFill>
                <a:effectLst>
                  <a:reflection blurRad="6350" stA="55000" endA="300" endPos="45500" dir="5400000" sy="-100000" algn="bl" rotWithShape="0"/>
                </a:effectLst>
                <a:latin typeface="Arial Rounded MT Bold"/>
                <a:cs typeface="Arial Rounded MT Bold"/>
              </a:rPr>
              <a:t>7. Evaluación de los Comisarios     	  Públicos sobre el Desempeño  		General de la Gestión del 				Centro</a:t>
            </a:r>
            <a:endParaRPr lang="es-MX" sz="4000" b="1" dirty="0" smtClean="0">
              <a:solidFill>
                <a:srgbClr val="000000"/>
              </a:solidFill>
              <a:effectLst>
                <a:reflection blurRad="6350" stA="55000" endA="300" endPos="45500" dir="5400000" sy="-100000" algn="bl" rotWithShape="0"/>
              </a:effectLst>
              <a:latin typeface="Arial Rounded MT Bold"/>
              <a:cs typeface="Arial Rounded MT Bold"/>
            </a:endParaRPr>
          </a:p>
        </p:txBody>
      </p:sp>
    </p:spTree>
    <p:extLst>
      <p:ext uri="{BB962C8B-B14F-4D97-AF65-F5344CB8AC3E}">
        <p14:creationId xmlns="" xmlns:p14="http://schemas.microsoft.com/office/powerpoint/2010/main" val="415102721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348880"/>
            <a:ext cx="8136904" cy="1938992"/>
          </a:xfrm>
          <a:prstGeom prst="rect">
            <a:avLst/>
          </a:prstGeom>
        </p:spPr>
        <p:txBody>
          <a:bodyPr wrap="square">
            <a:spAutoFit/>
          </a:bodyPr>
          <a:lstStyle/>
          <a:p>
            <a:r>
              <a:rPr lang="es-ES" sz="4000" b="1" dirty="0" smtClean="0">
                <a:solidFill>
                  <a:srgbClr val="000000"/>
                </a:solidFill>
                <a:effectLst>
                  <a:reflection blurRad="6350" stA="55000" endA="300" endPos="45500" dir="5400000" sy="-100000" algn="bl" rotWithShape="0"/>
                </a:effectLst>
                <a:latin typeface="Arial Rounded MT Bold"/>
                <a:cs typeface="Arial Rounded MT Bold"/>
              </a:rPr>
              <a:t>8. Evaluación de la SHCP, SFP y 	CONACYT a los Resultados 		del CAR</a:t>
            </a:r>
            <a:endParaRPr lang="es-MX" sz="4000" b="1" dirty="0" smtClean="0">
              <a:solidFill>
                <a:srgbClr val="000000"/>
              </a:solidFill>
              <a:effectLst>
                <a:reflection blurRad="6350" stA="55000" endA="300" endPos="45500" dir="5400000" sy="-100000" algn="bl" rotWithShape="0"/>
              </a:effectLst>
              <a:latin typeface="Arial Rounded MT Bold"/>
              <a:cs typeface="Arial Rounded MT Bold"/>
            </a:endParaRPr>
          </a:p>
        </p:txBody>
      </p:sp>
    </p:spTree>
    <p:extLst>
      <p:ext uri="{BB962C8B-B14F-4D97-AF65-F5344CB8AC3E}">
        <p14:creationId xmlns="" xmlns:p14="http://schemas.microsoft.com/office/powerpoint/2010/main" val="150172138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556792"/>
            <a:ext cx="9649072" cy="1323439"/>
          </a:xfrm>
          <a:prstGeom prst="rect">
            <a:avLst/>
          </a:prstGeom>
        </p:spPr>
        <p:txBody>
          <a:bodyPr wrap="square">
            <a:spAutoFit/>
          </a:bodyPr>
          <a:lstStyle/>
          <a:p>
            <a:r>
              <a:rPr lang="es-ES" sz="4000" b="1" dirty="0" smtClean="0">
                <a:solidFill>
                  <a:srgbClr val="000000"/>
                </a:solidFill>
                <a:effectLst>
                  <a:reflection blurRad="6350" stA="55000" endA="300" endPos="45500" dir="5400000" sy="-100000" algn="bl" rotWithShape="0"/>
                </a:effectLst>
                <a:latin typeface="Arial Rounded MT Bold"/>
                <a:cs typeface="Arial Rounded MT Bold"/>
              </a:rPr>
              <a:t>9. Análisis y aprobación, en su 	caso, del Informe de Evaluación </a:t>
            </a:r>
            <a:endParaRPr lang="es-MX" sz="4000" b="1" dirty="0" smtClean="0">
              <a:solidFill>
                <a:srgbClr val="000000"/>
              </a:solidFill>
              <a:effectLst>
                <a:reflection blurRad="6350" stA="55000" endA="300" endPos="45500" dir="5400000" sy="-100000" algn="bl" rotWithShape="0"/>
              </a:effectLst>
              <a:latin typeface="Arial Rounded MT Bold"/>
              <a:cs typeface="Arial Rounded MT Bold"/>
            </a:endParaRPr>
          </a:p>
        </p:txBody>
      </p:sp>
      <p:sp>
        <p:nvSpPr>
          <p:cNvPr id="3" name="2 Rectángulo"/>
          <p:cNvSpPr/>
          <p:nvPr/>
        </p:nvSpPr>
        <p:spPr>
          <a:xfrm>
            <a:off x="-324544" y="3861048"/>
            <a:ext cx="9468544" cy="2723823"/>
          </a:xfrm>
          <a:prstGeom prst="rect">
            <a:avLst/>
          </a:prstGeom>
        </p:spPr>
        <p:txBody>
          <a:bodyPr wrap="square">
            <a:spAutoFit/>
          </a:bodyPr>
          <a:lstStyle/>
          <a:p>
            <a:pPr marL="355600" algn="just">
              <a:spcBef>
                <a:spcPct val="20000"/>
              </a:spcBef>
              <a:defRPr/>
            </a:pPr>
            <a:r>
              <a:rPr lang="es-MX" sz="1500" b="1" u="none" dirty="0" smtClean="0">
                <a:solidFill>
                  <a:srgbClr val="C00000"/>
                </a:solidFill>
                <a:latin typeface="Arial" pitchFamily="34" charset="0"/>
                <a:cs typeface="Arial" pitchFamily="34" charset="0"/>
              </a:rPr>
              <a:t>CA-O-I-12-06R</a:t>
            </a:r>
          </a:p>
          <a:p>
            <a:pPr marL="355600" algn="just">
              <a:spcBef>
                <a:spcPct val="20000"/>
              </a:spcBef>
              <a:defRPr/>
            </a:pPr>
            <a:r>
              <a:rPr lang="es-MX" sz="1500" u="none" dirty="0" smtClean="0">
                <a:solidFill>
                  <a:schemeClr val="tx2">
                    <a:lumMod val="75000"/>
                  </a:schemeClr>
                </a:solidFill>
                <a:latin typeface="Arial" pitchFamily="34" charset="0"/>
                <a:cs typeface="Arial" pitchFamily="34" charset="0"/>
              </a:rPr>
              <a:t>Con fundamento en lo dispuesto por los artículos 56, fracción XIII de la Ley de Ciencia y Tecnología y 33, fracción X del Instrumento de Creación, el Consejo de Administración del CIMAV, en el ejercicio de sus atribuciones y considerando el Dictamen del Comité Externo de Evaluación, la Opinión del Comisario Público y la evaluación de la SHCP, la SFP y el CONACYT a los resultados del CAR, aprobó por unanimidad el Informe de Autoevaluación Anual correspondiente al ejercicio 2011 en los términos presentados por el Titular del Centro, con la solicitud de atender las recomendaciones formuladas por los Consejeros y el Comité Externo de Evaluación. Se instruye a dar seguimiento y respuesta, en su caso, a las recomendaciones planteadas por el Comisario Público. </a:t>
            </a:r>
          </a:p>
          <a:p>
            <a:pPr marL="355600" algn="just">
              <a:spcBef>
                <a:spcPct val="20000"/>
              </a:spcBef>
              <a:defRPr/>
            </a:pPr>
            <a:r>
              <a:rPr lang="es-MX" sz="1500" u="none" dirty="0" smtClean="0">
                <a:solidFill>
                  <a:schemeClr val="tx2">
                    <a:lumMod val="75000"/>
                  </a:schemeClr>
                </a:solidFill>
                <a:latin typeface="Arial" pitchFamily="34" charset="0"/>
                <a:cs typeface="Arial" pitchFamily="34" charset="0"/>
              </a:rPr>
              <a:t>Se solicita al Centro presentar como anexo del acta de la presente sesión la opinión íntegra de los Comisarios. </a:t>
            </a:r>
          </a:p>
        </p:txBody>
      </p:sp>
    </p:spTree>
    <p:extLst>
      <p:ext uri="{BB962C8B-B14F-4D97-AF65-F5344CB8AC3E}">
        <p14:creationId xmlns="" xmlns:p14="http://schemas.microsoft.com/office/powerpoint/2010/main" val="348870383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484784"/>
            <a:ext cx="9144000" cy="2554545"/>
          </a:xfrm>
          <a:prstGeom prst="rect">
            <a:avLst/>
          </a:prstGeom>
        </p:spPr>
        <p:txBody>
          <a:bodyPr wrap="square">
            <a:spAutoFit/>
          </a:bodyPr>
          <a:lstStyle/>
          <a:p>
            <a:r>
              <a:rPr lang="es-ES" sz="4000" b="1" dirty="0" smtClean="0">
                <a:solidFill>
                  <a:srgbClr val="000000"/>
                </a:solidFill>
                <a:effectLst>
                  <a:reflection blurRad="6350" stA="55000" endA="300" endPos="45500" dir="5400000" sy="-100000" algn="bl" rotWithShape="0"/>
                </a:effectLst>
                <a:latin typeface="Arial Rounded MT Bold"/>
              </a:rPr>
              <a:t>10. Presentación y aprobación de 	  los Estados Financieros 			    Dictaminados, previo informe  	       de los Comisarios Públicos</a:t>
            </a:r>
            <a:endParaRPr lang="es-MX" sz="4000" b="1" dirty="0" smtClean="0">
              <a:solidFill>
                <a:srgbClr val="000000"/>
              </a:solidFill>
              <a:effectLst>
                <a:reflection blurRad="6350" stA="55000" endA="300" endPos="45500" dir="5400000" sy="-100000" algn="bl" rotWithShape="0"/>
              </a:effectLst>
              <a:latin typeface="Arial Rounded MT Bold"/>
            </a:endParaRPr>
          </a:p>
        </p:txBody>
      </p:sp>
      <p:sp>
        <p:nvSpPr>
          <p:cNvPr id="3" name="2 Rectángulo"/>
          <p:cNvSpPr/>
          <p:nvPr/>
        </p:nvSpPr>
        <p:spPr>
          <a:xfrm>
            <a:off x="0" y="5085184"/>
            <a:ext cx="9144000" cy="1477328"/>
          </a:xfrm>
          <a:prstGeom prst="rect">
            <a:avLst/>
          </a:prstGeom>
        </p:spPr>
        <p:txBody>
          <a:bodyPr wrap="square">
            <a:spAutoFit/>
          </a:bodyPr>
          <a:lstStyle/>
          <a:p>
            <a:r>
              <a:rPr lang="es-MX" sz="1500" b="1" u="none" dirty="0" smtClean="0">
                <a:solidFill>
                  <a:srgbClr val="C00000"/>
                </a:solidFill>
                <a:latin typeface="Arial" pitchFamily="34" charset="0"/>
                <a:cs typeface="Arial" pitchFamily="34" charset="0"/>
              </a:rPr>
              <a:t>CA-O-I-12-07R</a:t>
            </a:r>
          </a:p>
          <a:p>
            <a:r>
              <a:rPr lang="es-MX" sz="1500" u="none" dirty="0" smtClean="0">
                <a:solidFill>
                  <a:schemeClr val="tx2">
                    <a:lumMod val="75000"/>
                  </a:schemeClr>
                </a:solidFill>
                <a:latin typeface="Arial" pitchFamily="34" charset="0"/>
                <a:cs typeface="Arial" pitchFamily="34" charset="0"/>
              </a:rPr>
              <a:t>El Órgano de Gobierno, con fundamento en lo dispuesto por los artículos 56, fracción XIII de la Ley de Ciencia y Tecnología  aprobó por unanimidad los Estados Financieros Dictaminados con cifras al 31 de diciembre de 2011 del CIMAV (Centro de Investigación en Materiales Avanzados S.C), con la solicitud a la Institución de atender las recomendaciones de los Comisarios Públicos y Auditores Externos y anexar al acta el informe de los Comisarios Públicos.</a:t>
            </a:r>
          </a:p>
        </p:txBody>
      </p:sp>
    </p:spTree>
    <p:extLst>
      <p:ext uri="{BB962C8B-B14F-4D97-AF65-F5344CB8AC3E}">
        <p14:creationId xmlns="" xmlns:p14="http://schemas.microsoft.com/office/powerpoint/2010/main" val="236821297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2348880"/>
            <a:ext cx="9144000" cy="1384995"/>
          </a:xfrm>
          <a:prstGeom prst="rect">
            <a:avLst/>
          </a:prstGeom>
        </p:spPr>
        <p:txBody>
          <a:bodyPr wrap="square">
            <a:spAutoFit/>
          </a:bodyPr>
          <a:lstStyle/>
          <a:p>
            <a:r>
              <a:rPr lang="es-MX" sz="2800" b="1" dirty="0" smtClean="0">
                <a:solidFill>
                  <a:srgbClr val="000000"/>
                </a:solidFill>
                <a:effectLst>
                  <a:reflection blurRad="6350" stA="55000" endA="300" endPos="45500" dir="5400000" sy="-100000" algn="bl" rotWithShape="0"/>
                </a:effectLst>
                <a:latin typeface="Arial Rounded MT Bold"/>
              </a:rPr>
              <a:t>11. Presentación del Informe del Comité Técnico       	Del Fondo de Investigación Científica y      		    Desarrollo Tecnológico del Centro</a:t>
            </a:r>
          </a:p>
        </p:txBody>
      </p:sp>
      <p:sp>
        <p:nvSpPr>
          <p:cNvPr id="3" name="2 Rectángulo"/>
          <p:cNvSpPr/>
          <p:nvPr/>
        </p:nvSpPr>
        <p:spPr>
          <a:xfrm>
            <a:off x="0" y="5517232"/>
            <a:ext cx="9144000" cy="784830"/>
          </a:xfrm>
          <a:prstGeom prst="rect">
            <a:avLst/>
          </a:prstGeom>
        </p:spPr>
        <p:txBody>
          <a:bodyPr wrap="square">
            <a:spAutoFit/>
          </a:bodyPr>
          <a:lstStyle/>
          <a:p>
            <a:r>
              <a:rPr lang="es-MX" sz="1500" b="1" u="none" dirty="0" smtClean="0">
                <a:solidFill>
                  <a:srgbClr val="C00000"/>
                </a:solidFill>
                <a:latin typeface="Arial" pitchFamily="34" charset="0"/>
                <a:cs typeface="Arial" pitchFamily="34" charset="0"/>
              </a:rPr>
              <a:t>CA-O-I-12-08R</a:t>
            </a:r>
          </a:p>
          <a:p>
            <a:r>
              <a:rPr lang="es-MX" sz="1500" u="none" dirty="0" smtClean="0">
                <a:solidFill>
                  <a:schemeClr val="tx2">
                    <a:lumMod val="75000"/>
                  </a:schemeClr>
                </a:solidFill>
                <a:latin typeface="Arial" pitchFamily="34" charset="0"/>
                <a:cs typeface="Arial" pitchFamily="34" charset="0"/>
              </a:rPr>
              <a:t>Se dio por presentado el Informe del Comité Técnico del Fondo de Investigación Científica y Desarrollo Tecnológico del Centro de Investigación en Materiales Avanzados, S.C.</a:t>
            </a:r>
            <a:endParaRPr lang="es-MX" sz="1500" u="none" dirty="0">
              <a:solidFill>
                <a:schemeClr val="tx2">
                  <a:lumMod val="75000"/>
                </a:schemeClr>
              </a:solidFill>
              <a:latin typeface="Arial" pitchFamily="34" charset="0"/>
              <a:cs typeface="Arial" pitchFamily="34" charset="0"/>
            </a:endParaRPr>
          </a:p>
        </p:txBody>
      </p:sp>
    </p:spTree>
    <p:extLst>
      <p:ext uri="{BB962C8B-B14F-4D97-AF65-F5344CB8AC3E}">
        <p14:creationId xmlns="" xmlns:p14="http://schemas.microsoft.com/office/powerpoint/2010/main" val="192089064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692696"/>
            <a:ext cx="7560840" cy="5509201"/>
          </a:xfrm>
          <a:prstGeom prst="rect">
            <a:avLst/>
          </a:prstGeom>
        </p:spPr>
        <p:txBody>
          <a:bodyPr wrap="square">
            <a:spAutoFit/>
          </a:bodyPr>
          <a:lstStyle/>
          <a:p>
            <a:pPr algn="just"/>
            <a:r>
              <a:rPr lang="en-US" sz="2400" baseline="30000" dirty="0">
                <a:solidFill>
                  <a:srgbClr val="000090"/>
                </a:solidFill>
                <a:latin typeface="Arial Rounded MT Bold"/>
                <a:cs typeface="Arial Rounded MT Bold"/>
              </a:rPr>
              <a:t>Al </a:t>
            </a:r>
            <a:r>
              <a:rPr lang="en-US" sz="2400" baseline="30000" dirty="0" err="1">
                <a:solidFill>
                  <a:srgbClr val="000090"/>
                </a:solidFill>
                <a:latin typeface="Arial Rounded MT Bold"/>
                <a:cs typeface="Arial Rounded MT Bold"/>
              </a:rPr>
              <a:t>inicio</a:t>
            </a:r>
            <a:r>
              <a:rPr lang="en-US" sz="2400" baseline="30000" dirty="0">
                <a:solidFill>
                  <a:srgbClr val="000090"/>
                </a:solidFill>
                <a:latin typeface="Arial Rounded MT Bold"/>
                <a:cs typeface="Arial Rounded MT Bold"/>
              </a:rPr>
              <a:t> del </a:t>
            </a:r>
            <a:r>
              <a:rPr lang="en-US" sz="2400" baseline="30000" dirty="0" err="1">
                <a:solidFill>
                  <a:srgbClr val="000090"/>
                </a:solidFill>
                <a:latin typeface="Arial Rounded MT Bold"/>
                <a:cs typeface="Arial Rounded MT Bold"/>
              </a:rPr>
              <a:t>ejercicio</a:t>
            </a:r>
            <a:r>
              <a:rPr lang="en-US" sz="2400" baseline="30000" dirty="0">
                <a:solidFill>
                  <a:srgbClr val="000090"/>
                </a:solidFill>
                <a:latin typeface="Arial Rounded MT Bold"/>
                <a:cs typeface="Arial Rounded MT Bold"/>
              </a:rPr>
              <a:t> 2011, el </a:t>
            </a:r>
            <a:r>
              <a:rPr lang="en-US" sz="2400" baseline="30000" dirty="0" err="1">
                <a:solidFill>
                  <a:srgbClr val="000090"/>
                </a:solidFill>
                <a:latin typeface="Arial Rounded MT Bold"/>
                <a:cs typeface="Arial Rounded MT Bold"/>
              </a:rPr>
              <a:t>Fideicomiso</a:t>
            </a:r>
            <a:r>
              <a:rPr lang="en-US" sz="2400" baseline="30000" dirty="0">
                <a:solidFill>
                  <a:srgbClr val="000090"/>
                </a:solidFill>
                <a:latin typeface="Arial Rounded MT Bold"/>
                <a:cs typeface="Arial Rounded MT Bold"/>
              </a:rPr>
              <a:t> del Centro </a:t>
            </a:r>
            <a:r>
              <a:rPr lang="en-US" sz="2400" baseline="30000" dirty="0" err="1">
                <a:solidFill>
                  <a:srgbClr val="000090"/>
                </a:solidFill>
                <a:latin typeface="Arial Rounded MT Bold"/>
                <a:cs typeface="Arial Rounded MT Bold"/>
              </a:rPr>
              <a:t>ascendía</a:t>
            </a:r>
            <a:r>
              <a:rPr lang="en-US" sz="2400" baseline="30000" dirty="0">
                <a:solidFill>
                  <a:srgbClr val="000090"/>
                </a:solidFill>
                <a:latin typeface="Arial Rounded MT Bold"/>
                <a:cs typeface="Arial Rounded MT Bold"/>
              </a:rPr>
              <a:t> a </a:t>
            </a:r>
            <a:r>
              <a:rPr lang="en-US" sz="2400" b="1" baseline="30000" dirty="0">
                <a:solidFill>
                  <a:srgbClr val="000090"/>
                </a:solidFill>
                <a:latin typeface="Arial Rounded MT Bold"/>
                <a:cs typeface="Arial Rounded MT Bold"/>
              </a:rPr>
              <a:t>8,217.1 miles. </a:t>
            </a:r>
            <a:r>
              <a:rPr lang="en-US" sz="2400" baseline="30000" dirty="0">
                <a:solidFill>
                  <a:srgbClr val="000090"/>
                </a:solidFill>
                <a:latin typeface="Arial Rounded MT Bold"/>
                <a:cs typeface="Arial Rounded MT Bold"/>
              </a:rPr>
              <a:t>Durante el </a:t>
            </a:r>
            <a:r>
              <a:rPr lang="en-US" sz="2400" baseline="30000" dirty="0" err="1">
                <a:solidFill>
                  <a:srgbClr val="000090"/>
                </a:solidFill>
                <a:latin typeface="Arial Rounded MT Bold"/>
                <a:cs typeface="Arial Rounded MT Bold"/>
              </a:rPr>
              <a:t>periodo</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que</a:t>
            </a:r>
            <a:r>
              <a:rPr lang="en-US" sz="2400" baseline="30000" dirty="0">
                <a:solidFill>
                  <a:srgbClr val="000090"/>
                </a:solidFill>
                <a:latin typeface="Arial Rounded MT Bold"/>
                <a:cs typeface="Arial Rounded MT Bold"/>
              </a:rPr>
              <a:t> se </a:t>
            </a:r>
            <a:r>
              <a:rPr lang="en-US" sz="2400" baseline="30000" dirty="0" err="1">
                <a:solidFill>
                  <a:srgbClr val="000090"/>
                </a:solidFill>
                <a:latin typeface="Arial Rounded MT Bold"/>
                <a:cs typeface="Arial Rounded MT Bold"/>
              </a:rPr>
              <a:t>informa</a:t>
            </a:r>
            <a:r>
              <a:rPr lang="en-US" sz="2400" baseline="30000" dirty="0">
                <a:solidFill>
                  <a:srgbClr val="000090"/>
                </a:solidFill>
                <a:latin typeface="Arial Rounded MT Bold"/>
                <a:cs typeface="Arial Rounded MT Bold"/>
              </a:rPr>
              <a:t>, se </a:t>
            </a:r>
            <a:r>
              <a:rPr lang="en-US" sz="2400" baseline="30000" dirty="0" err="1">
                <a:solidFill>
                  <a:srgbClr val="000090"/>
                </a:solidFill>
                <a:latin typeface="Arial Rounded MT Bold"/>
                <a:cs typeface="Arial Rounded MT Bold"/>
              </a:rPr>
              <a:t>tuvieron</a:t>
            </a:r>
            <a:r>
              <a:rPr lang="en-US" sz="2400" baseline="30000" dirty="0">
                <a:solidFill>
                  <a:srgbClr val="000090"/>
                </a:solidFill>
                <a:latin typeface="Arial Rounded MT Bold"/>
                <a:cs typeface="Arial Rounded MT Bold"/>
              </a:rPr>
              <a:t> </a:t>
            </a:r>
            <a:r>
              <a:rPr lang="en-US" sz="2400" b="1" baseline="30000" dirty="0" err="1">
                <a:solidFill>
                  <a:srgbClr val="000090"/>
                </a:solidFill>
                <a:latin typeface="Arial Rounded MT Bold"/>
                <a:cs typeface="Arial Rounded MT Bold"/>
              </a:rPr>
              <a:t>ingresos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por</a:t>
            </a:r>
            <a:r>
              <a:rPr lang="en-US" sz="2400" baseline="30000" dirty="0">
                <a:solidFill>
                  <a:srgbClr val="000090"/>
                </a:solidFill>
                <a:latin typeface="Arial Rounded MT Bold"/>
                <a:cs typeface="Arial Rounded MT Bold"/>
              </a:rPr>
              <a:t> </a:t>
            </a:r>
            <a:r>
              <a:rPr lang="en-US" sz="2400" b="1" baseline="30000" dirty="0">
                <a:solidFill>
                  <a:srgbClr val="000090"/>
                </a:solidFill>
                <a:latin typeface="Arial Rounded MT Bold"/>
                <a:cs typeface="Arial Rounded MT Bold"/>
              </a:rPr>
              <a:t>43,957.8 </a:t>
            </a:r>
            <a:r>
              <a:rPr lang="en-US" sz="2400" b="1" baseline="30000" dirty="0" smtClean="0">
                <a:solidFill>
                  <a:srgbClr val="000090"/>
                </a:solidFill>
                <a:latin typeface="Arial Rounded MT Bold"/>
                <a:cs typeface="Arial Rounded MT Bold"/>
              </a:rPr>
              <a:t>miles</a:t>
            </a:r>
            <a:r>
              <a:rPr lang="en-US" sz="2400" baseline="30000" dirty="0" smtClean="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por</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concepto</a:t>
            </a:r>
            <a:r>
              <a:rPr lang="en-US" sz="2400" baseline="30000" dirty="0">
                <a:solidFill>
                  <a:srgbClr val="000090"/>
                </a:solidFill>
                <a:latin typeface="Arial Rounded MT Bold"/>
                <a:cs typeface="Arial Rounded MT Bold"/>
              </a:rPr>
              <a:t> de </a:t>
            </a:r>
            <a:r>
              <a:rPr lang="en-US" sz="2400" baseline="30000" dirty="0" err="1">
                <a:solidFill>
                  <a:srgbClr val="000090"/>
                </a:solidFill>
                <a:latin typeface="Arial Rounded MT Bold"/>
                <a:cs typeface="Arial Rounded MT Bold"/>
              </a:rPr>
              <a:t>productos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financieros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así</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como</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producto</a:t>
            </a:r>
            <a:r>
              <a:rPr lang="en-US" sz="2400" baseline="30000" dirty="0">
                <a:solidFill>
                  <a:srgbClr val="000090"/>
                </a:solidFill>
                <a:latin typeface="Arial Rounded MT Bold"/>
                <a:cs typeface="Arial Rounded MT Bold"/>
              </a:rPr>
              <a:t> de la </a:t>
            </a:r>
            <a:r>
              <a:rPr lang="en-US" sz="2400" baseline="30000" dirty="0" err="1">
                <a:solidFill>
                  <a:srgbClr val="000090"/>
                </a:solidFill>
                <a:latin typeface="Arial Rounded MT Bold"/>
                <a:cs typeface="Arial Rounded MT Bold"/>
              </a:rPr>
              <a:t>cobranza</a:t>
            </a:r>
            <a:r>
              <a:rPr lang="en-US" sz="2400" baseline="30000" dirty="0">
                <a:solidFill>
                  <a:srgbClr val="000090"/>
                </a:solidFill>
                <a:latin typeface="Arial Rounded MT Bold"/>
                <a:cs typeface="Arial Rounded MT Bold"/>
              </a:rPr>
              <a:t> de </a:t>
            </a:r>
            <a:r>
              <a:rPr lang="en-US" sz="2400" baseline="30000" dirty="0" err="1">
                <a:solidFill>
                  <a:srgbClr val="000090"/>
                </a:solidFill>
                <a:latin typeface="Arial Rounded MT Bold"/>
                <a:cs typeface="Arial Rounded MT Bold"/>
              </a:rPr>
              <a:t>facturas</a:t>
            </a:r>
            <a:r>
              <a:rPr lang="en-US" sz="2400" baseline="30000" dirty="0">
                <a:solidFill>
                  <a:srgbClr val="000090"/>
                </a:solidFill>
                <a:latin typeface="Arial Rounded MT Bold"/>
                <a:cs typeface="Arial Rounded MT Bold"/>
              </a:rPr>
              <a:t> del </a:t>
            </a:r>
            <a:r>
              <a:rPr lang="en-US" sz="2400" baseline="30000" dirty="0" err="1">
                <a:solidFill>
                  <a:srgbClr val="000090"/>
                </a:solidFill>
                <a:latin typeface="Arial Rounded MT Bold"/>
                <a:cs typeface="Arial Rounded MT Bold"/>
              </a:rPr>
              <a:t>ejercicio</a:t>
            </a:r>
            <a:r>
              <a:rPr lang="en-US" sz="2400" baseline="30000" dirty="0">
                <a:solidFill>
                  <a:srgbClr val="000090"/>
                </a:solidFill>
                <a:latin typeface="Arial Rounded MT Bold"/>
                <a:cs typeface="Arial Rounded MT Bold"/>
              </a:rPr>
              <a:t> 2010. </a:t>
            </a:r>
            <a:endParaRPr lang="en-US" sz="2400" baseline="30000" dirty="0" smtClean="0">
              <a:solidFill>
                <a:srgbClr val="000090"/>
              </a:solidFill>
              <a:latin typeface="Arial Rounded MT Bold"/>
              <a:cs typeface="Arial Rounded MT Bold"/>
            </a:endParaRPr>
          </a:p>
          <a:p>
            <a:pPr algn="just"/>
            <a:endParaRPr lang="en-US" sz="2400" baseline="30000" dirty="0">
              <a:solidFill>
                <a:srgbClr val="000090"/>
              </a:solidFill>
              <a:latin typeface="Arial Rounded MT Bold"/>
              <a:cs typeface="Arial Rounded MT Bold"/>
            </a:endParaRPr>
          </a:p>
          <a:p>
            <a:pPr algn="just"/>
            <a:r>
              <a:rPr lang="en-US" sz="2400" baseline="30000" dirty="0" smtClean="0">
                <a:solidFill>
                  <a:srgbClr val="000090"/>
                </a:solidFill>
                <a:latin typeface="Arial Rounded MT Bold"/>
                <a:cs typeface="Arial Rounded MT Bold"/>
              </a:rPr>
              <a:t>El </a:t>
            </a:r>
            <a:r>
              <a:rPr lang="en-US" sz="2400" b="1" baseline="30000" dirty="0" err="1">
                <a:solidFill>
                  <a:srgbClr val="000090"/>
                </a:solidFill>
                <a:latin typeface="Arial Rounded MT Bold"/>
                <a:cs typeface="Arial Rounded MT Bold"/>
              </a:rPr>
              <a:t>gasto</a:t>
            </a:r>
            <a:r>
              <a:rPr lang="en-US" sz="2400" baseline="30000" dirty="0">
                <a:solidFill>
                  <a:srgbClr val="000090"/>
                </a:solidFill>
                <a:latin typeface="Arial Rounded MT Bold"/>
                <a:cs typeface="Arial Rounded MT Bold"/>
              </a:rPr>
              <a:t> se </a:t>
            </a:r>
            <a:r>
              <a:rPr lang="en-US" sz="2400" baseline="30000" dirty="0" err="1">
                <a:solidFill>
                  <a:srgbClr val="000090"/>
                </a:solidFill>
                <a:latin typeface="Arial Rounded MT Bold"/>
                <a:cs typeface="Arial Rounded MT Bold"/>
              </a:rPr>
              <a:t>llevó</a:t>
            </a:r>
            <a:r>
              <a:rPr lang="en-US" sz="2400" baseline="30000" dirty="0">
                <a:solidFill>
                  <a:srgbClr val="000090"/>
                </a:solidFill>
                <a:latin typeface="Arial Rounded MT Bold"/>
                <a:cs typeface="Arial Rounded MT Bold"/>
              </a:rPr>
              <a:t> a </a:t>
            </a:r>
            <a:r>
              <a:rPr lang="en-US" sz="2400" baseline="30000" dirty="0" err="1">
                <a:solidFill>
                  <a:srgbClr val="000090"/>
                </a:solidFill>
                <a:latin typeface="Arial Rounded MT Bold"/>
                <a:cs typeface="Arial Rounded MT Bold"/>
              </a:rPr>
              <a:t>cabo</a:t>
            </a:r>
            <a:r>
              <a:rPr lang="en-US" sz="2400" baseline="30000" dirty="0">
                <a:solidFill>
                  <a:srgbClr val="000090"/>
                </a:solidFill>
                <a:latin typeface="Arial Rounded MT Bold"/>
                <a:cs typeface="Arial Rounded MT Bold"/>
              </a:rPr>
              <a:t> de la </a:t>
            </a:r>
            <a:r>
              <a:rPr lang="en-US" sz="2400" baseline="30000" dirty="0" err="1">
                <a:solidFill>
                  <a:srgbClr val="000090"/>
                </a:solidFill>
                <a:latin typeface="Arial Rounded MT Bold"/>
                <a:cs typeface="Arial Rounded MT Bold"/>
              </a:rPr>
              <a:t>siguiente</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manera</a:t>
            </a:r>
            <a:r>
              <a:rPr lang="en-US" sz="2400" baseline="30000" dirty="0">
                <a:solidFill>
                  <a:srgbClr val="000090"/>
                </a:solidFill>
                <a:latin typeface="Arial Rounded MT Bold"/>
                <a:cs typeface="Arial Rounded MT Bold"/>
              </a:rPr>
              <a:t>: </a:t>
            </a:r>
            <a:endParaRPr lang="en-US" sz="2400" baseline="30000" dirty="0" smtClean="0">
              <a:solidFill>
                <a:srgbClr val="000090"/>
              </a:solidFill>
              <a:latin typeface="Arial Rounded MT Bold"/>
              <a:cs typeface="Arial Rounded MT Bold"/>
            </a:endParaRPr>
          </a:p>
          <a:p>
            <a:pPr algn="just"/>
            <a:endParaRPr lang="en-US" sz="2400" baseline="30000" dirty="0" smtClean="0">
              <a:solidFill>
                <a:srgbClr val="000090"/>
              </a:solidFill>
              <a:latin typeface="Arial Rounded MT Bold"/>
              <a:cs typeface="Arial Rounded MT Bold"/>
            </a:endParaRPr>
          </a:p>
          <a:p>
            <a:pPr marL="457200" indent="-457200" algn="just">
              <a:buFont typeface="Arial"/>
              <a:buChar char="•"/>
            </a:pPr>
            <a:r>
              <a:rPr lang="en-US" sz="2400" baseline="30000" dirty="0" smtClean="0">
                <a:solidFill>
                  <a:srgbClr val="000090"/>
                </a:solidFill>
                <a:latin typeface="Arial Rounded MT Bold"/>
                <a:cs typeface="Arial Rounded MT Bold"/>
              </a:rPr>
              <a:t>12,260.9 </a:t>
            </a:r>
            <a:r>
              <a:rPr lang="en-US" sz="2400" baseline="30000" dirty="0">
                <a:solidFill>
                  <a:srgbClr val="000090"/>
                </a:solidFill>
                <a:latin typeface="Arial Rounded MT Bold"/>
                <a:cs typeface="Arial Rounded MT Bold"/>
              </a:rPr>
              <a:t>miles en </a:t>
            </a:r>
            <a:r>
              <a:rPr lang="en-US" sz="2400" baseline="30000" dirty="0" err="1">
                <a:solidFill>
                  <a:srgbClr val="000090"/>
                </a:solidFill>
                <a:latin typeface="Arial Rounded MT Bold"/>
                <a:cs typeface="Arial Rounded MT Bold"/>
              </a:rPr>
              <a:t>Servicios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Personales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para</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cubrir</a:t>
            </a:r>
            <a:r>
              <a:rPr lang="en-US" sz="2400" baseline="30000" dirty="0">
                <a:solidFill>
                  <a:srgbClr val="000090"/>
                </a:solidFill>
                <a:latin typeface="Arial Rounded MT Bold"/>
                <a:cs typeface="Arial Rounded MT Bold"/>
              </a:rPr>
              <a:t> el </a:t>
            </a:r>
            <a:r>
              <a:rPr lang="en-US" sz="2400" baseline="30000" dirty="0" err="1">
                <a:solidFill>
                  <a:srgbClr val="000090"/>
                </a:solidFill>
                <a:latin typeface="Arial Rounded MT Bold"/>
                <a:cs typeface="Arial Rounded MT Bold"/>
              </a:rPr>
              <a:t>estímulo</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por</a:t>
            </a:r>
            <a:r>
              <a:rPr lang="en-US" sz="2400" baseline="30000" dirty="0">
                <a:solidFill>
                  <a:srgbClr val="000090"/>
                </a:solidFill>
                <a:latin typeface="Arial Rounded MT Bold"/>
                <a:cs typeface="Arial Rounded MT Bold"/>
              </a:rPr>
              <a:t> la </a:t>
            </a:r>
            <a:r>
              <a:rPr lang="en-US" sz="2400" baseline="30000" dirty="0" err="1">
                <a:solidFill>
                  <a:srgbClr val="000090"/>
                </a:solidFill>
                <a:latin typeface="Arial Rounded MT Bold"/>
                <a:cs typeface="Arial Rounded MT Bold"/>
              </a:rPr>
              <a:t>participación</a:t>
            </a:r>
            <a:r>
              <a:rPr lang="en-US" sz="2400" baseline="30000" dirty="0">
                <a:solidFill>
                  <a:srgbClr val="000090"/>
                </a:solidFill>
                <a:latin typeface="Arial Rounded MT Bold"/>
                <a:cs typeface="Arial Rounded MT Bold"/>
              </a:rPr>
              <a:t> en </a:t>
            </a:r>
            <a:r>
              <a:rPr lang="en-US" sz="2400" baseline="30000" dirty="0" err="1">
                <a:solidFill>
                  <a:srgbClr val="000090"/>
                </a:solidFill>
                <a:latin typeface="Arial Rounded MT Bold"/>
                <a:cs typeface="Arial Rounded MT Bold"/>
              </a:rPr>
              <a:t>proyectos</a:t>
            </a:r>
            <a:r>
              <a:rPr lang="en-US" sz="2400" baseline="30000" dirty="0">
                <a:solidFill>
                  <a:srgbClr val="000090"/>
                </a:solidFill>
                <a:latin typeface="Arial Rounded MT Bold"/>
                <a:cs typeface="Arial Rounded MT Bold"/>
              </a:rPr>
              <a:t> y </a:t>
            </a:r>
            <a:r>
              <a:rPr lang="en-US" sz="2400" baseline="30000" dirty="0" err="1">
                <a:solidFill>
                  <a:srgbClr val="000090"/>
                </a:solidFill>
                <a:latin typeface="Arial Rounded MT Bold"/>
                <a:cs typeface="Arial Rounded MT Bold"/>
              </a:rPr>
              <a:t>servicios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correspondiente</a:t>
            </a:r>
            <a:r>
              <a:rPr lang="en-US" sz="2400" baseline="30000" dirty="0">
                <a:solidFill>
                  <a:srgbClr val="000090"/>
                </a:solidFill>
                <a:latin typeface="Arial Rounded MT Bold"/>
                <a:cs typeface="Arial Rounded MT Bold"/>
              </a:rPr>
              <a:t> al </a:t>
            </a:r>
            <a:r>
              <a:rPr lang="en-US" sz="2400" baseline="30000" dirty="0" err="1">
                <a:solidFill>
                  <a:srgbClr val="000090"/>
                </a:solidFill>
                <a:latin typeface="Arial Rounded MT Bold"/>
                <a:cs typeface="Arial Rounded MT Bold"/>
              </a:rPr>
              <a:t>ejercicio</a:t>
            </a:r>
            <a:r>
              <a:rPr lang="en-US" sz="2400" baseline="30000" dirty="0">
                <a:solidFill>
                  <a:srgbClr val="000090"/>
                </a:solidFill>
                <a:latin typeface="Arial Rounded MT Bold"/>
                <a:cs typeface="Arial Rounded MT Bold"/>
              </a:rPr>
              <a:t> 2010 y </a:t>
            </a:r>
            <a:r>
              <a:rPr lang="en-US" sz="2400" baseline="30000" dirty="0" smtClean="0">
                <a:solidFill>
                  <a:srgbClr val="000090"/>
                </a:solidFill>
                <a:latin typeface="Arial Rounded MT Bold"/>
                <a:cs typeface="Arial Rounded MT Bold"/>
              </a:rPr>
              <a:t>2011</a:t>
            </a:r>
          </a:p>
          <a:p>
            <a:pPr algn="just"/>
            <a:endParaRPr lang="en-US" sz="2400" baseline="30000" dirty="0" smtClean="0">
              <a:solidFill>
                <a:srgbClr val="000090"/>
              </a:solidFill>
              <a:latin typeface="Arial Rounded MT Bold"/>
              <a:cs typeface="Arial Rounded MT Bold"/>
            </a:endParaRPr>
          </a:p>
          <a:p>
            <a:pPr marL="457200" indent="-457200" algn="just">
              <a:buFont typeface="Arial"/>
              <a:buChar char="•"/>
            </a:pPr>
            <a:r>
              <a:rPr lang="en-US" sz="2400" baseline="30000" dirty="0" smtClean="0">
                <a:solidFill>
                  <a:srgbClr val="000090"/>
                </a:solidFill>
                <a:latin typeface="Arial Rounded MT Bold"/>
                <a:cs typeface="Arial Rounded MT Bold"/>
              </a:rPr>
              <a:t>173.8 </a:t>
            </a:r>
            <a:r>
              <a:rPr lang="en-US" sz="2400" baseline="30000" dirty="0">
                <a:solidFill>
                  <a:srgbClr val="000090"/>
                </a:solidFill>
                <a:latin typeface="Arial Rounded MT Bold"/>
                <a:cs typeface="Arial Rounded MT Bold"/>
              </a:rPr>
              <a:t>miles en </a:t>
            </a:r>
            <a:r>
              <a:rPr lang="en-US" sz="2400" baseline="30000" dirty="0" err="1">
                <a:solidFill>
                  <a:srgbClr val="000090"/>
                </a:solidFill>
                <a:latin typeface="Arial Rounded MT Bold"/>
                <a:cs typeface="Arial Rounded MT Bold"/>
              </a:rPr>
              <a:t>Materiales</a:t>
            </a:r>
            <a:r>
              <a:rPr lang="en-US" sz="2400" baseline="30000" dirty="0">
                <a:solidFill>
                  <a:srgbClr val="000090"/>
                </a:solidFill>
                <a:latin typeface="Arial Rounded MT Bold"/>
                <a:cs typeface="Arial Rounded MT Bold"/>
              </a:rPr>
              <a:t> y </a:t>
            </a:r>
            <a:r>
              <a:rPr lang="en-US" sz="2400" baseline="30000" dirty="0" err="1" smtClean="0">
                <a:solidFill>
                  <a:srgbClr val="000090"/>
                </a:solidFill>
                <a:latin typeface="Arial Rounded MT Bold"/>
                <a:cs typeface="Arial Rounded MT Bold"/>
              </a:rPr>
              <a:t>Suministros</a:t>
            </a:r>
            <a:r>
              <a:rPr lang="en-US" sz="2400" baseline="30000" dirty="0" smtClean="0">
                <a:solidFill>
                  <a:srgbClr val="000090"/>
                </a:solidFill>
                <a:latin typeface="Arial Rounded MT Bold"/>
                <a:cs typeface="Arial Rounded MT Bold"/>
              </a:rPr>
              <a:t> de </a:t>
            </a:r>
            <a:r>
              <a:rPr lang="en-US" sz="2400" baseline="30000" dirty="0" err="1" smtClean="0">
                <a:solidFill>
                  <a:srgbClr val="000090"/>
                </a:solidFill>
                <a:latin typeface="Arial Rounded MT Bold"/>
                <a:cs typeface="Arial Rounded MT Bold"/>
              </a:rPr>
              <a:t>laboratorio</a:t>
            </a:r>
            <a:endParaRPr lang="en-US" sz="2400" baseline="30000" dirty="0">
              <a:solidFill>
                <a:srgbClr val="000090"/>
              </a:solidFill>
              <a:latin typeface="Arial Rounded MT Bold"/>
              <a:cs typeface="Arial Rounded MT Bold"/>
            </a:endParaRPr>
          </a:p>
          <a:p>
            <a:pPr marL="457200" indent="-457200" algn="just">
              <a:buFont typeface="Arial"/>
              <a:buChar char="•"/>
            </a:pPr>
            <a:endParaRPr lang="en-US" sz="2400" baseline="30000" dirty="0" smtClean="0">
              <a:solidFill>
                <a:srgbClr val="000090"/>
              </a:solidFill>
              <a:latin typeface="Arial Rounded MT Bold"/>
              <a:cs typeface="Arial Rounded MT Bold"/>
            </a:endParaRPr>
          </a:p>
          <a:p>
            <a:pPr marL="457200" indent="-457200" algn="just">
              <a:buFont typeface="Arial"/>
              <a:buChar char="•"/>
            </a:pPr>
            <a:r>
              <a:rPr lang="en-US" sz="2400" baseline="30000" dirty="0" smtClean="0">
                <a:solidFill>
                  <a:srgbClr val="000090"/>
                </a:solidFill>
                <a:latin typeface="Arial Rounded MT Bold"/>
                <a:cs typeface="Arial Rounded MT Bold"/>
              </a:rPr>
              <a:t>7,804.9 </a:t>
            </a:r>
            <a:r>
              <a:rPr lang="en-US" sz="2400" baseline="30000" dirty="0">
                <a:solidFill>
                  <a:srgbClr val="000090"/>
                </a:solidFill>
                <a:latin typeface="Arial Rounded MT Bold"/>
                <a:cs typeface="Arial Rounded MT Bold"/>
              </a:rPr>
              <a:t>miles en </a:t>
            </a:r>
            <a:r>
              <a:rPr lang="en-US" sz="2400" baseline="30000" dirty="0" err="1">
                <a:solidFill>
                  <a:srgbClr val="000090"/>
                </a:solidFill>
                <a:latin typeface="Arial Rounded MT Bold"/>
                <a:cs typeface="Arial Rounded MT Bold"/>
              </a:rPr>
              <a:t>Servicios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Generales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principalmente</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calibración</a:t>
            </a:r>
            <a:r>
              <a:rPr lang="en-US" sz="2400" baseline="30000" dirty="0">
                <a:solidFill>
                  <a:srgbClr val="000090"/>
                </a:solidFill>
                <a:latin typeface="Arial Rounded MT Bold"/>
                <a:cs typeface="Arial Rounded MT Bold"/>
              </a:rPr>
              <a:t> y </a:t>
            </a:r>
            <a:r>
              <a:rPr lang="en-US" sz="2400" baseline="30000" dirty="0" err="1">
                <a:solidFill>
                  <a:srgbClr val="000090"/>
                </a:solidFill>
                <a:latin typeface="Arial Rounded MT Bold"/>
                <a:cs typeface="Arial Rounded MT Bold"/>
              </a:rPr>
              <a:t>mantenimiento</a:t>
            </a:r>
            <a:r>
              <a:rPr lang="en-US" sz="2400" baseline="30000" dirty="0">
                <a:solidFill>
                  <a:srgbClr val="000090"/>
                </a:solidFill>
                <a:latin typeface="Arial Rounded MT Bold"/>
                <a:cs typeface="Arial Rounded MT Bold"/>
              </a:rPr>
              <a:t> de </a:t>
            </a:r>
            <a:r>
              <a:rPr lang="en-US" sz="2400" baseline="30000" dirty="0" err="1" smtClean="0">
                <a:solidFill>
                  <a:srgbClr val="000090"/>
                </a:solidFill>
                <a:latin typeface="Arial Rounded MT Bold"/>
                <a:cs typeface="Arial Rounded MT Bold"/>
              </a:rPr>
              <a:t>equipos</a:t>
            </a:r>
            <a:r>
              <a:rPr lang="en-US" sz="2400" baseline="30000" dirty="0" smtClean="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así</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como</a:t>
            </a:r>
            <a:r>
              <a:rPr lang="en-US" sz="2400" baseline="30000" dirty="0">
                <a:solidFill>
                  <a:srgbClr val="000090"/>
                </a:solidFill>
                <a:latin typeface="Arial Rounded MT Bold"/>
                <a:cs typeface="Arial Rounded MT Bold"/>
              </a:rPr>
              <a:t> el </a:t>
            </a:r>
            <a:r>
              <a:rPr lang="en-US" sz="2400" baseline="30000" dirty="0" err="1">
                <a:solidFill>
                  <a:srgbClr val="000090"/>
                </a:solidFill>
                <a:latin typeface="Arial Rounded MT Bold"/>
                <a:cs typeface="Arial Rounded MT Bold"/>
              </a:rPr>
              <a:t>pago</a:t>
            </a:r>
            <a:r>
              <a:rPr lang="en-US" sz="2400" baseline="30000" dirty="0">
                <a:solidFill>
                  <a:srgbClr val="000090"/>
                </a:solidFill>
                <a:latin typeface="Arial Rounded MT Bold"/>
                <a:cs typeface="Arial Rounded MT Bold"/>
              </a:rPr>
              <a:t> de la </a:t>
            </a:r>
            <a:r>
              <a:rPr lang="en-US" sz="2400" baseline="30000" dirty="0" err="1">
                <a:solidFill>
                  <a:srgbClr val="000090"/>
                </a:solidFill>
                <a:latin typeface="Arial Rounded MT Bold"/>
                <a:cs typeface="Arial Rounded MT Bold"/>
              </a:rPr>
              <a:t>Maestría</a:t>
            </a:r>
            <a:r>
              <a:rPr lang="en-US" sz="2400" baseline="30000" dirty="0">
                <a:solidFill>
                  <a:srgbClr val="000090"/>
                </a:solidFill>
                <a:latin typeface="Arial Rounded MT Bold"/>
                <a:cs typeface="Arial Rounded MT Bold"/>
              </a:rPr>
              <a:t> en </a:t>
            </a:r>
            <a:r>
              <a:rPr lang="en-US" sz="2400" baseline="30000" dirty="0" err="1">
                <a:solidFill>
                  <a:srgbClr val="000090"/>
                </a:solidFill>
                <a:latin typeface="Arial Rounded MT Bold"/>
                <a:cs typeface="Arial Rounded MT Bold"/>
              </a:rPr>
              <a:t>Comercialización</a:t>
            </a:r>
            <a:r>
              <a:rPr lang="en-US" sz="2400" baseline="30000" dirty="0">
                <a:solidFill>
                  <a:srgbClr val="000090"/>
                </a:solidFill>
                <a:latin typeface="Arial Rounded MT Bold"/>
                <a:cs typeface="Arial Rounded MT Bold"/>
              </a:rPr>
              <a:t> en </a:t>
            </a:r>
            <a:r>
              <a:rPr lang="en-US" sz="2400" baseline="30000" dirty="0" err="1">
                <a:solidFill>
                  <a:srgbClr val="000090"/>
                </a:solidFill>
                <a:latin typeface="Arial Rounded MT Bold"/>
                <a:cs typeface="Arial Rounded MT Bold"/>
              </a:rPr>
              <a:t>Ciencia</a:t>
            </a:r>
            <a:r>
              <a:rPr lang="en-US" sz="2400" baseline="30000" dirty="0">
                <a:solidFill>
                  <a:srgbClr val="000090"/>
                </a:solidFill>
                <a:latin typeface="Arial Rounded MT Bold"/>
                <a:cs typeface="Arial Rounded MT Bold"/>
              </a:rPr>
              <a:t> y </a:t>
            </a:r>
            <a:r>
              <a:rPr lang="en-US" sz="2400" baseline="30000" dirty="0" err="1">
                <a:solidFill>
                  <a:srgbClr val="000090"/>
                </a:solidFill>
                <a:latin typeface="Arial Rounded MT Bold"/>
                <a:cs typeface="Arial Rounded MT Bold"/>
              </a:rPr>
              <a:t>Tecnología</a:t>
            </a:r>
            <a:r>
              <a:rPr lang="en-US" sz="2400" baseline="30000" dirty="0" smtClean="0">
                <a:solidFill>
                  <a:srgbClr val="000090"/>
                </a:solidFill>
                <a:latin typeface="Arial Rounded MT Bold"/>
                <a:cs typeface="Arial Rounded MT Bold"/>
              </a:rPr>
              <a:t>)</a:t>
            </a:r>
          </a:p>
          <a:p>
            <a:pPr marL="457200" indent="-457200" algn="just">
              <a:buFont typeface="Arial"/>
              <a:buChar char="•"/>
            </a:pPr>
            <a:endParaRPr lang="en-US" sz="2400" baseline="30000" dirty="0" smtClean="0">
              <a:solidFill>
                <a:srgbClr val="000090"/>
              </a:solidFill>
              <a:latin typeface="Arial Rounded MT Bold"/>
              <a:cs typeface="Arial Rounded MT Bold"/>
            </a:endParaRPr>
          </a:p>
          <a:p>
            <a:pPr marL="457200" indent="-457200" algn="just">
              <a:buFont typeface="Arial"/>
              <a:buChar char="•"/>
            </a:pPr>
            <a:r>
              <a:rPr lang="en-US" sz="2400" baseline="30000" dirty="0" smtClean="0">
                <a:solidFill>
                  <a:srgbClr val="000090"/>
                </a:solidFill>
                <a:latin typeface="Arial Rounded MT Bold"/>
                <a:cs typeface="Arial Rounded MT Bold"/>
              </a:rPr>
              <a:t>7,287.7 </a:t>
            </a:r>
            <a:r>
              <a:rPr lang="en-US" sz="2400" baseline="30000" dirty="0">
                <a:solidFill>
                  <a:srgbClr val="000090"/>
                </a:solidFill>
                <a:latin typeface="Arial Rounded MT Bold"/>
                <a:cs typeface="Arial Rounded MT Bold"/>
              </a:rPr>
              <a:t>en </a:t>
            </a:r>
            <a:r>
              <a:rPr lang="en-US" sz="2400" baseline="30000" dirty="0" err="1">
                <a:solidFill>
                  <a:srgbClr val="000090"/>
                </a:solidFill>
                <a:latin typeface="Arial Rounded MT Bold"/>
                <a:cs typeface="Arial Rounded MT Bold"/>
              </a:rPr>
              <a:t>Bienes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Muebles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principalmente</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Bienes</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Informáticos</a:t>
            </a:r>
            <a:r>
              <a:rPr lang="en-US" sz="2400" baseline="30000" dirty="0">
                <a:solidFill>
                  <a:srgbClr val="000090"/>
                </a:solidFill>
                <a:latin typeface="Arial Rounded MT Bold"/>
                <a:cs typeface="Arial Rounded MT Bold"/>
              </a:rPr>
              <a:t> y </a:t>
            </a:r>
            <a:r>
              <a:rPr lang="en-US" sz="2400" baseline="30000" dirty="0" err="1">
                <a:solidFill>
                  <a:srgbClr val="000090"/>
                </a:solidFill>
                <a:latin typeface="Arial Rounded MT Bold"/>
                <a:cs typeface="Arial Rounded MT Bold"/>
              </a:rPr>
              <a:t>Equipo</a:t>
            </a:r>
            <a:r>
              <a:rPr lang="en-US" sz="2400" baseline="30000" dirty="0">
                <a:solidFill>
                  <a:srgbClr val="000090"/>
                </a:solidFill>
                <a:latin typeface="Arial Rounded MT Bold"/>
                <a:cs typeface="Arial Rounded MT Bold"/>
              </a:rPr>
              <a:t> de </a:t>
            </a:r>
            <a:r>
              <a:rPr lang="en-US" sz="2400" baseline="30000" dirty="0" err="1">
                <a:solidFill>
                  <a:srgbClr val="000090"/>
                </a:solidFill>
                <a:latin typeface="Arial Rounded MT Bold"/>
                <a:cs typeface="Arial Rounded MT Bold"/>
              </a:rPr>
              <a:t>Laboratorio</a:t>
            </a:r>
            <a:r>
              <a:rPr lang="en-US" sz="2400" baseline="30000" dirty="0">
                <a:solidFill>
                  <a:srgbClr val="000090"/>
                </a:solidFill>
                <a:latin typeface="Arial Rounded MT Bold"/>
                <a:cs typeface="Arial Rounded MT Bold"/>
              </a:rPr>
              <a:t> </a:t>
            </a:r>
            <a:r>
              <a:rPr lang="en-US" sz="2400" baseline="30000" dirty="0" smtClean="0">
                <a:solidFill>
                  <a:srgbClr val="000090"/>
                </a:solidFill>
                <a:latin typeface="Arial Rounded MT Bold"/>
                <a:cs typeface="Arial Rounded MT Bold"/>
              </a:rPr>
              <a:t> y</a:t>
            </a:r>
          </a:p>
          <a:p>
            <a:pPr marL="457200" indent="-457200" algn="just">
              <a:buFont typeface="Arial"/>
              <a:buChar char="•"/>
            </a:pPr>
            <a:endParaRPr lang="en-US" sz="2400" baseline="30000" dirty="0" smtClean="0">
              <a:solidFill>
                <a:srgbClr val="000090"/>
              </a:solidFill>
              <a:latin typeface="Arial Rounded MT Bold"/>
              <a:cs typeface="Arial Rounded MT Bold"/>
            </a:endParaRPr>
          </a:p>
          <a:p>
            <a:pPr marL="457200" indent="-457200" algn="just">
              <a:buFont typeface="Arial"/>
              <a:buChar char="•"/>
            </a:pPr>
            <a:r>
              <a:rPr lang="en-US" sz="2400" baseline="30000" dirty="0" smtClean="0">
                <a:solidFill>
                  <a:srgbClr val="000090"/>
                </a:solidFill>
                <a:latin typeface="Arial Rounded MT Bold"/>
                <a:cs typeface="Arial Rounded MT Bold"/>
              </a:rPr>
              <a:t>574.9 </a:t>
            </a:r>
            <a:r>
              <a:rPr lang="en-US" sz="2400" baseline="30000" dirty="0">
                <a:solidFill>
                  <a:srgbClr val="000090"/>
                </a:solidFill>
                <a:latin typeface="Arial Rounded MT Bold"/>
                <a:cs typeface="Arial Rounded MT Bold"/>
              </a:rPr>
              <a:t>miles en </a:t>
            </a:r>
            <a:r>
              <a:rPr lang="en-US" sz="2400" baseline="30000" dirty="0" err="1">
                <a:solidFill>
                  <a:srgbClr val="000090"/>
                </a:solidFill>
                <a:latin typeface="Arial Rounded MT Bold"/>
                <a:cs typeface="Arial Rounded MT Bold"/>
              </a:rPr>
              <a:t>Obra</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Pública</a:t>
            </a:r>
            <a:r>
              <a:rPr lang="en-US" sz="2400" baseline="30000" dirty="0">
                <a:solidFill>
                  <a:srgbClr val="000090"/>
                </a:solidFill>
                <a:latin typeface="Arial Rounded MT Bold"/>
                <a:cs typeface="Arial Rounded MT Bold"/>
              </a:rPr>
              <a:t> </a:t>
            </a:r>
            <a:r>
              <a:rPr lang="en-US" sz="2400" baseline="30000" dirty="0" smtClean="0">
                <a:solidFill>
                  <a:srgbClr val="000090"/>
                </a:solidFill>
                <a:latin typeface="Arial Rounded MT Bold"/>
                <a:cs typeface="Arial Rounded MT Bold"/>
              </a:rPr>
              <a:t>de los </a:t>
            </a:r>
            <a:r>
              <a:rPr lang="en-US" sz="2400" baseline="30000" dirty="0" err="1">
                <a:solidFill>
                  <a:srgbClr val="000090"/>
                </a:solidFill>
                <a:latin typeface="Arial Rounded MT Bold"/>
                <a:cs typeface="Arial Rounded MT Bold"/>
              </a:rPr>
              <a:t>trabajos</a:t>
            </a:r>
            <a:r>
              <a:rPr lang="en-US" sz="2400" baseline="30000" dirty="0">
                <a:solidFill>
                  <a:srgbClr val="000090"/>
                </a:solidFill>
                <a:latin typeface="Arial Rounded MT Bold"/>
                <a:cs typeface="Arial Rounded MT Bold"/>
              </a:rPr>
              <a:t> finales de la </a:t>
            </a:r>
            <a:r>
              <a:rPr lang="en-US" sz="2400" baseline="30000" dirty="0" err="1">
                <a:solidFill>
                  <a:srgbClr val="000090"/>
                </a:solidFill>
                <a:latin typeface="Arial Rounded MT Bold"/>
                <a:cs typeface="Arial Rounded MT Bold"/>
              </a:rPr>
              <a:t>segunda</a:t>
            </a:r>
            <a:r>
              <a:rPr lang="en-US" sz="2400" baseline="30000" dirty="0">
                <a:solidFill>
                  <a:srgbClr val="000090"/>
                </a:solidFill>
                <a:latin typeface="Arial Rounded MT Bold"/>
                <a:cs typeface="Arial Rounded MT Bold"/>
              </a:rPr>
              <a:t> </a:t>
            </a:r>
            <a:r>
              <a:rPr lang="en-US" sz="2400" baseline="30000" dirty="0" err="1">
                <a:solidFill>
                  <a:srgbClr val="000090"/>
                </a:solidFill>
                <a:latin typeface="Arial Rounded MT Bold"/>
                <a:cs typeface="Arial Rounded MT Bold"/>
              </a:rPr>
              <a:t>etapa</a:t>
            </a:r>
            <a:r>
              <a:rPr lang="en-US" sz="2400" baseline="30000" dirty="0">
                <a:solidFill>
                  <a:srgbClr val="000090"/>
                </a:solidFill>
                <a:latin typeface="Arial Rounded MT Bold"/>
                <a:cs typeface="Arial Rounded MT Bold"/>
              </a:rPr>
              <a:t> de la </a:t>
            </a:r>
            <a:r>
              <a:rPr lang="en-US" sz="2400" baseline="30000" dirty="0" err="1">
                <a:solidFill>
                  <a:srgbClr val="000090"/>
                </a:solidFill>
                <a:latin typeface="Arial Rounded MT Bold"/>
                <a:cs typeface="Arial Rounded MT Bold"/>
              </a:rPr>
              <a:t>Unidad</a:t>
            </a:r>
            <a:r>
              <a:rPr lang="en-US" sz="2400" baseline="30000" dirty="0">
                <a:solidFill>
                  <a:srgbClr val="000090"/>
                </a:solidFill>
                <a:latin typeface="Arial Rounded MT Bold"/>
                <a:cs typeface="Arial Rounded MT Bold"/>
              </a:rPr>
              <a:t> Monterrey del CIMAV.</a:t>
            </a:r>
            <a:endParaRPr lang="en-US" sz="2400" dirty="0">
              <a:solidFill>
                <a:srgbClr val="000090"/>
              </a:solidFill>
              <a:latin typeface="Arial Rounded MT Bold"/>
              <a:cs typeface="Arial Rounded MT Bold"/>
            </a:endParaRPr>
          </a:p>
        </p:txBody>
      </p:sp>
    </p:spTree>
    <p:extLst>
      <p:ext uri="{BB962C8B-B14F-4D97-AF65-F5344CB8AC3E}">
        <p14:creationId xmlns="" xmlns:p14="http://schemas.microsoft.com/office/powerpoint/2010/main" val="301880090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2492896"/>
            <a:ext cx="8496944" cy="1200329"/>
          </a:xfrm>
          <a:prstGeom prst="rect">
            <a:avLst/>
          </a:prstGeom>
        </p:spPr>
        <p:txBody>
          <a:bodyPr wrap="square">
            <a:spAutoFit/>
          </a:bodyPr>
          <a:lstStyle/>
          <a:p>
            <a:r>
              <a:rPr lang="es-ES" sz="3600" b="1" dirty="0" smtClean="0">
                <a:solidFill>
                  <a:srgbClr val="000000"/>
                </a:solidFill>
                <a:effectLst>
                  <a:reflection blurRad="6350" stA="55000" endA="300" endPos="45500" dir="5400000" sy="-100000" algn="bl" rotWithShape="0"/>
                </a:effectLst>
                <a:latin typeface="Arial Rounded MT Bold"/>
              </a:rPr>
              <a:t>12. Informe del estado que guarda  	   	    el Control Interno Institucional</a:t>
            </a:r>
            <a:endParaRPr lang="es-MX" sz="3600" b="1" dirty="0" smtClean="0">
              <a:solidFill>
                <a:srgbClr val="000000"/>
              </a:solidFill>
              <a:effectLst>
                <a:reflection blurRad="6350" stA="55000" endA="300" endPos="45500" dir="5400000" sy="-100000" algn="bl" rotWithShape="0"/>
              </a:effectLst>
              <a:latin typeface="Arial Rounded MT Bold"/>
            </a:endParaRPr>
          </a:p>
        </p:txBody>
      </p:sp>
      <p:sp>
        <p:nvSpPr>
          <p:cNvPr id="3" name="2 Rectángulo"/>
          <p:cNvSpPr/>
          <p:nvPr/>
        </p:nvSpPr>
        <p:spPr>
          <a:xfrm>
            <a:off x="0" y="5517232"/>
            <a:ext cx="9144000" cy="1015663"/>
          </a:xfrm>
          <a:prstGeom prst="rect">
            <a:avLst/>
          </a:prstGeom>
        </p:spPr>
        <p:txBody>
          <a:bodyPr wrap="square">
            <a:spAutoFit/>
          </a:bodyPr>
          <a:lstStyle/>
          <a:p>
            <a:r>
              <a:rPr lang="es-MX" sz="1500" b="1" u="none" dirty="0" smtClean="0">
                <a:solidFill>
                  <a:srgbClr val="C00000"/>
                </a:solidFill>
                <a:latin typeface="Arial" pitchFamily="34" charset="0"/>
                <a:cs typeface="Arial" pitchFamily="34" charset="0"/>
              </a:rPr>
              <a:t>CA-O-I-12-09R</a:t>
            </a:r>
          </a:p>
          <a:p>
            <a:r>
              <a:rPr lang="es-MX" sz="1500" u="none" dirty="0" smtClean="0">
                <a:solidFill>
                  <a:schemeClr val="tx2">
                    <a:lumMod val="75000"/>
                  </a:schemeClr>
                </a:solidFill>
                <a:latin typeface="Arial" pitchFamily="34" charset="0"/>
                <a:cs typeface="Arial" pitchFamily="34" charset="0"/>
              </a:rPr>
              <a:t>En atención a lo dispuesto por el numeral 9 de las Disposiciones en Materia de Control Interno publicadas en el Diario Oficial de la Federación el 12 de julio de 2010, se dio por presentado el Informe del Estado que Guarda el Control Interno Institucional del Centro de Investigación en Materiales Avanzados, S.C.</a:t>
            </a:r>
            <a:endParaRPr lang="es-MX" sz="1500" u="none" dirty="0">
              <a:solidFill>
                <a:schemeClr val="tx2">
                  <a:lumMod val="75000"/>
                </a:schemeClr>
              </a:solidFill>
              <a:latin typeface="Arial" pitchFamily="34" charset="0"/>
              <a:cs typeface="Arial" pitchFamily="34" charset="0"/>
            </a:endParaRPr>
          </a:p>
        </p:txBody>
      </p:sp>
    </p:spTree>
    <p:extLst>
      <p:ext uri="{BB962C8B-B14F-4D97-AF65-F5344CB8AC3E}">
        <p14:creationId xmlns="" xmlns:p14="http://schemas.microsoft.com/office/powerpoint/2010/main" val="56321455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899592" y="188640"/>
            <a:ext cx="7956376" cy="461665"/>
          </a:xfrm>
          <a:prstGeom prst="rect">
            <a:avLst/>
          </a:prstGeom>
          <a:noFill/>
          <a:ln w="9525">
            <a:noFill/>
            <a:miter lim="800000"/>
            <a:headEnd/>
            <a:tailEnd/>
          </a:ln>
          <a:effectLst/>
        </p:spPr>
        <p:txBody>
          <a:bodyPr wrap="square">
            <a:spAutoFit/>
          </a:bodyPr>
          <a:lstStyle/>
          <a:p>
            <a:pPr algn="r"/>
            <a:r>
              <a:rPr lang="es-MX" sz="2400" b="1" dirty="0">
                <a:solidFill>
                  <a:srgbClr val="000000"/>
                </a:solidFill>
                <a:effectLst>
                  <a:reflection blurRad="6350" stA="55000" endA="300" endPos="45500" dir="5400000" sy="-100000" algn="bl" rotWithShape="0"/>
                </a:effectLst>
                <a:latin typeface="Arial Rounded MT Bold"/>
              </a:rPr>
              <a:t>Administración de Riesgos </a:t>
            </a:r>
            <a:r>
              <a:rPr lang="es-MX" sz="2400" b="1" dirty="0" smtClean="0">
                <a:solidFill>
                  <a:srgbClr val="000000"/>
                </a:solidFill>
                <a:effectLst>
                  <a:reflection blurRad="6350" stA="55000" endA="300" endPos="45500" dir="5400000" sy="-100000" algn="bl" rotWithShape="0"/>
                </a:effectLst>
                <a:latin typeface="Arial Rounded MT Bold"/>
              </a:rPr>
              <a:t>Institucional 2011</a:t>
            </a:r>
            <a:endParaRPr lang="es-ES" sz="2400" b="1" dirty="0">
              <a:solidFill>
                <a:srgbClr val="000000"/>
              </a:solidFill>
              <a:effectLst>
                <a:reflection blurRad="6350" stA="55000" endA="300" endPos="45500" dir="5400000" sy="-100000" algn="bl" rotWithShape="0"/>
              </a:effectLst>
              <a:latin typeface="Arial Rounded MT Bold"/>
            </a:endParaRPr>
          </a:p>
        </p:txBody>
      </p:sp>
      <p:sp>
        <p:nvSpPr>
          <p:cNvPr id="261123" name="Text Box 3"/>
          <p:cNvSpPr txBox="1">
            <a:spLocks noChangeArrowheads="1"/>
          </p:cNvSpPr>
          <p:nvPr/>
        </p:nvSpPr>
        <p:spPr bwMode="auto">
          <a:xfrm>
            <a:off x="746125" y="1936750"/>
            <a:ext cx="184150" cy="457200"/>
          </a:xfrm>
          <a:prstGeom prst="rect">
            <a:avLst/>
          </a:prstGeom>
          <a:noFill/>
          <a:ln w="9525">
            <a:noFill/>
            <a:miter lim="800000"/>
            <a:headEnd/>
            <a:tailEnd/>
          </a:ln>
        </p:spPr>
        <p:txBody>
          <a:bodyPr wrap="none">
            <a:spAutoFit/>
          </a:bodyPr>
          <a:lstStyle/>
          <a:p>
            <a:endParaRPr lang="es-MX" sz="2400" u="none">
              <a:latin typeface="Verdana" pitchFamily="34" charset="0"/>
            </a:endParaRPr>
          </a:p>
        </p:txBody>
      </p:sp>
      <p:graphicFrame>
        <p:nvGraphicFramePr>
          <p:cNvPr id="261531" name="Group 411"/>
          <p:cNvGraphicFramePr>
            <a:graphicFrameLocks noGrp="1"/>
          </p:cNvGraphicFramePr>
          <p:nvPr>
            <p:extLst>
              <p:ext uri="{D42A27DB-BD31-4B8C-83A1-F6EECF244321}">
                <p14:modId xmlns="" xmlns:p14="http://schemas.microsoft.com/office/powerpoint/2010/main" val="1198857101"/>
              </p:ext>
            </p:extLst>
          </p:nvPr>
        </p:nvGraphicFramePr>
        <p:xfrm>
          <a:off x="323528" y="836712"/>
          <a:ext cx="4464496" cy="5807075"/>
        </p:xfrm>
        <a:graphic>
          <a:graphicData uri="http://schemas.openxmlformats.org/drawingml/2006/table">
            <a:tbl>
              <a:tblPr/>
              <a:tblGrid>
                <a:gridCol w="334613"/>
                <a:gridCol w="1254306"/>
                <a:gridCol w="1939473"/>
                <a:gridCol w="490550"/>
                <a:gridCol w="445554"/>
              </a:tblGrid>
              <a:tr h="930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200" b="1" i="0" u="none" strike="noStrike" cap="none" normalizeH="0" baseline="0" dirty="0" smtClean="0">
                        <a:ln>
                          <a:noFill/>
                        </a:ln>
                        <a:solidFill>
                          <a:schemeClr val="bg1"/>
                        </a:solidFill>
                        <a:effectLst/>
                        <a:latin typeface="Arial" charset="0"/>
                        <a:ea typeface="Times New Roman" pitchFamily="18" charset="0"/>
                        <a:cs typeface="Arial" charset="0"/>
                      </a:endParaRPr>
                    </a:p>
                  </a:txBody>
                  <a:tcPr anchor="ctr" horzOverflow="overflow">
                    <a:lnL w="12700" cap="flat" cmpd="sng" algn="ctr">
                      <a:solidFill>
                        <a:srgbClr val="C0C0C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bg1"/>
                          </a:solidFill>
                          <a:effectLst/>
                          <a:latin typeface="Arial" charset="0"/>
                          <a:cs typeface="Arial" charset="0"/>
                        </a:rPr>
                        <a:t>Riesgo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bg1"/>
                          </a:solidFill>
                          <a:effectLst/>
                          <a:latin typeface="Arial" charset="0"/>
                          <a:cs typeface="Arial" charset="0"/>
                        </a:rPr>
                        <a:t>Posible Efecto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bg1"/>
                          </a:solidFill>
                          <a:effectLst/>
                          <a:latin typeface="Arial" charset="0"/>
                          <a:cs typeface="Arial" charset="0"/>
                        </a:rPr>
                        <a:t>Grado de Impacto</a:t>
                      </a:r>
                    </a:p>
                  </a:txBody>
                  <a:tcPr marL="90000" marR="90000" marT="46800" marB="46800" vert="vert270" anchor="b"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err="1" smtClean="0">
                          <a:ln>
                            <a:noFill/>
                          </a:ln>
                          <a:solidFill>
                            <a:schemeClr val="bg1"/>
                          </a:solidFill>
                          <a:effectLst/>
                          <a:latin typeface="Arial" charset="0"/>
                          <a:cs typeface="Arial" charset="0"/>
                        </a:rPr>
                        <a:t>Prob</a:t>
                      </a:r>
                      <a:r>
                        <a:rPr kumimoji="0" lang="es-MX" sz="1200" b="1" i="0" u="none" strike="noStrike" cap="none" normalizeH="0" baseline="0" dirty="0" smtClean="0">
                          <a:ln>
                            <a:noFill/>
                          </a:ln>
                          <a:solidFill>
                            <a:schemeClr val="bg1"/>
                          </a:solidFill>
                          <a:effectLst/>
                          <a:latin typeface="Arial" charset="0"/>
                          <a:cs typeface="Arial" charset="0"/>
                        </a:rPr>
                        <a:t>. de ocurrencia</a:t>
                      </a:r>
                    </a:p>
                  </a:txBody>
                  <a:tcPr marL="90000" marR="90000" marT="46800" marB="46800" vert="vert270" anchor="b" anchorCtr="1" horzOverflow="overflow">
                    <a:lnL w="12700" cap="flat" cmpd="sng" algn="ctr">
                      <a:solidFill>
                        <a:schemeClr val="tx1"/>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tx2"/>
                    </a:solidFill>
                  </a:tcPr>
                </a:tc>
              </a:tr>
              <a:tr h="1227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chemeClr val="tx2">
                              <a:lumMod val="75000"/>
                            </a:schemeClr>
                          </a:solidFill>
                          <a:effectLst/>
                          <a:latin typeface="Arial" charset="0"/>
                          <a:ea typeface="Times New Roman" pitchFamily="18" charset="0"/>
                          <a:cs typeface="Arial" charset="0"/>
                        </a:rPr>
                        <a:t>1</a:t>
                      </a:r>
                    </a:p>
                  </a:txBody>
                  <a:tcPr anchor="ctr" horzOverflow="overflow">
                    <a:lnL w="12700" cap="flat" cmpd="sng" algn="ctr">
                      <a:solidFill>
                        <a:srgbClr val="C0C0C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alpha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2">
                              <a:lumMod val="75000"/>
                            </a:schemeClr>
                          </a:solidFill>
                          <a:effectLst/>
                          <a:latin typeface="Arial" charset="0"/>
                        </a:rPr>
                        <a:t>Programa de Posgrado sin registro en el Padrón de Excelencia del CONACYT</a:t>
                      </a:r>
                      <a:endParaRPr kumimoji="0" lang="es-MX" sz="1400" b="1" i="0" u="none" strike="noStrike" cap="none" normalizeH="0" baseline="0" dirty="0" smtClean="0">
                        <a:ln>
                          <a:noFill/>
                        </a:ln>
                        <a:solidFill>
                          <a:schemeClr val="tx2">
                            <a:lumMod val="75000"/>
                          </a:schemeClr>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alpha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2">
                              <a:lumMod val="75000"/>
                            </a:schemeClr>
                          </a:solidFill>
                          <a:effectLst/>
                          <a:latin typeface="Arial" charset="0"/>
                        </a:rPr>
                        <a:t>Incumplimiento al objetivo estratégico definido en el Plan Estratégico de Mediano Plazo sobre contar con programas de posgrado inscritos en el padrón de excelencia de CONACYT</a:t>
                      </a:r>
                      <a:endParaRPr kumimoji="0" lang="es-MX" sz="1400" b="1" i="0" u="none" strike="noStrike" cap="none" normalizeH="0" baseline="0" dirty="0" smtClean="0">
                        <a:ln>
                          <a:noFill/>
                        </a:ln>
                        <a:solidFill>
                          <a:schemeClr val="tx2">
                            <a:lumMod val="75000"/>
                          </a:schemeClr>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alpha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chemeClr val="tx2">
                              <a:lumMod val="75000"/>
                            </a:schemeClr>
                          </a:solidFill>
                          <a:effectLst/>
                          <a:latin typeface="Arial"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alpha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chemeClr val="tx2">
                              <a:lumMod val="75000"/>
                            </a:schemeClr>
                          </a:solidFill>
                          <a:effectLst/>
                          <a:latin typeface="Arial"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alpha val="40000"/>
                      </a:schemeClr>
                    </a:solidFill>
                  </a:tcPr>
                </a:tc>
              </a:tr>
              <a:tr h="1227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chemeClr val="tx2">
                              <a:lumMod val="75000"/>
                            </a:schemeClr>
                          </a:solidFill>
                          <a:effectLst/>
                          <a:latin typeface="Arial" charset="0"/>
                          <a:ea typeface="Times New Roman" pitchFamily="18" charset="0"/>
                          <a:cs typeface="Arial" charset="0"/>
                        </a:rPr>
                        <a:t>2</a:t>
                      </a:r>
                    </a:p>
                  </a:txBody>
                  <a:tcPr anchor="ctr" horzOverflow="overflow">
                    <a:lnL w="12700" cap="flat" cmpd="sng" algn="ctr">
                      <a:solidFill>
                        <a:srgbClr val="C0C0C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alpha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chemeClr val="tx2">
                              <a:lumMod val="75000"/>
                            </a:schemeClr>
                          </a:solidFill>
                          <a:effectLst/>
                          <a:latin typeface="Arial" charset="0"/>
                        </a:rPr>
                        <a:t>Conocimiento Científico sin registro de Propiedad Intelectual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alpha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2">
                              <a:lumMod val="75000"/>
                            </a:schemeClr>
                          </a:solidFill>
                          <a:effectLst/>
                          <a:latin typeface="Arial" charset="0"/>
                        </a:rPr>
                        <a:t>Pérdida de oportunidades de generación de conocimiento por falta de protección. Pérdida de recursos económicos provenientes de la venta del conocimiento generado</a:t>
                      </a:r>
                      <a:endParaRPr kumimoji="0" lang="es-MX" sz="1400" b="1" i="0" u="none" strike="noStrike" cap="none" normalizeH="0" baseline="0" dirty="0" smtClean="0">
                        <a:ln>
                          <a:noFill/>
                        </a:ln>
                        <a:solidFill>
                          <a:schemeClr val="tx2">
                            <a:lumMod val="75000"/>
                          </a:schemeClr>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alpha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chemeClr val="tx2">
                              <a:lumMod val="75000"/>
                            </a:schemeClr>
                          </a:solidFill>
                          <a:effectLst/>
                          <a:latin typeface="Arial"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alpha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noFill/>
                          </a:ln>
                          <a:solidFill>
                            <a:schemeClr val="tx2">
                              <a:lumMod val="75000"/>
                            </a:schemeClr>
                          </a:solidFill>
                          <a:effectLst/>
                          <a:latin typeface="Arial"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alpha val="40000"/>
                      </a:schemeClr>
                    </a:solidFill>
                  </a:tcPr>
                </a:tc>
              </a:tr>
            </a:tbl>
          </a:graphicData>
        </a:graphic>
      </p:graphicFrame>
      <p:sp>
        <p:nvSpPr>
          <p:cNvPr id="261525" name="Rectangle 405"/>
          <p:cNvSpPr>
            <a:spLocks noChangeArrowheads="1"/>
          </p:cNvSpPr>
          <p:nvPr/>
        </p:nvSpPr>
        <p:spPr bwMode="auto">
          <a:xfrm>
            <a:off x="4860032" y="4869160"/>
            <a:ext cx="4139952" cy="1477328"/>
          </a:xfrm>
          <a:prstGeom prst="rect">
            <a:avLst/>
          </a:prstGeom>
          <a:noFill/>
          <a:ln w="9525">
            <a:noFill/>
            <a:miter lim="800000"/>
            <a:headEnd/>
            <a:tailEnd/>
          </a:ln>
          <a:effectLst/>
        </p:spPr>
        <p:txBody>
          <a:bodyPr wrap="square">
            <a:spAutoFit/>
          </a:bodyPr>
          <a:lstStyle/>
          <a:p>
            <a:r>
              <a:rPr lang="es-MX" b="1" u="none" dirty="0">
                <a:latin typeface="Arial" pitchFamily="34" charset="0"/>
                <a:cs typeface="Arial" pitchFamily="34" charset="0"/>
              </a:rPr>
              <a:t>Los riesgos se encuentran en el cuadrante IV del mapa de riesgos, lo que indica que son riesgos de </a:t>
            </a:r>
            <a:r>
              <a:rPr lang="es-MX" b="1" u="none" dirty="0">
                <a:solidFill>
                  <a:srgbClr val="C00000"/>
                </a:solidFill>
                <a:latin typeface="Arial" pitchFamily="34" charset="0"/>
                <a:cs typeface="Arial" pitchFamily="34" charset="0"/>
              </a:rPr>
              <a:t>bajo impacto y poca probabilidad de ocurrencia. </a:t>
            </a:r>
            <a:endParaRPr lang="es-ES" b="1" u="none" dirty="0">
              <a:solidFill>
                <a:srgbClr val="C00000"/>
              </a:solidFill>
              <a:latin typeface="Arial" pitchFamily="34" charset="0"/>
              <a:cs typeface="Arial" pitchFamily="34" charset="0"/>
            </a:endParaRPr>
          </a:p>
        </p:txBody>
      </p:sp>
      <p:pic>
        <p:nvPicPr>
          <p:cNvPr id="261526" name="Picture 406"/>
          <p:cNvPicPr>
            <a:picLocks noChangeAspect="1" noChangeArrowheads="1"/>
          </p:cNvPicPr>
          <p:nvPr/>
        </p:nvPicPr>
        <p:blipFill>
          <a:blip r:embed="rId2" cstate="print"/>
          <a:srcRect l="12354" t="33269" r="35237" b="9636"/>
          <a:stretch>
            <a:fillRect/>
          </a:stretch>
        </p:blipFill>
        <p:spPr bwMode="auto">
          <a:xfrm>
            <a:off x="4860032" y="1124744"/>
            <a:ext cx="4141787" cy="363445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971600" y="188640"/>
            <a:ext cx="7848872" cy="830997"/>
          </a:xfrm>
          <a:prstGeom prst="rect">
            <a:avLst/>
          </a:prstGeom>
          <a:noFill/>
          <a:ln w="9525">
            <a:noFill/>
            <a:miter lim="800000"/>
            <a:headEnd/>
            <a:tailEnd/>
          </a:ln>
          <a:effectLst/>
        </p:spPr>
        <p:txBody>
          <a:bodyPr wrap="square">
            <a:spAutoFit/>
          </a:bodyPr>
          <a:lstStyle/>
          <a:p>
            <a:pPr algn="ctr"/>
            <a:r>
              <a:rPr lang="es-MX" sz="2400" b="1" dirty="0" smtClean="0">
                <a:solidFill>
                  <a:srgbClr val="000000"/>
                </a:solidFill>
                <a:effectLst>
                  <a:reflection blurRad="6350" stA="55000" endA="300" endPos="45500" dir="5400000" sy="-100000" algn="bl" rotWithShape="0"/>
                </a:effectLst>
                <a:latin typeface="Arial Rounded MT Bold"/>
              </a:rPr>
              <a:t>Programa de Trabajo de Administración </a:t>
            </a:r>
            <a:r>
              <a:rPr lang="es-MX" sz="2400" b="1" dirty="0">
                <a:solidFill>
                  <a:srgbClr val="000000"/>
                </a:solidFill>
                <a:effectLst>
                  <a:reflection blurRad="6350" stA="55000" endA="300" endPos="45500" dir="5400000" sy="-100000" algn="bl" rotWithShape="0"/>
                </a:effectLst>
                <a:latin typeface="Arial Rounded MT Bold"/>
              </a:rPr>
              <a:t>de Riesgos </a:t>
            </a:r>
            <a:r>
              <a:rPr lang="es-MX" sz="2400" b="1" dirty="0" smtClean="0">
                <a:solidFill>
                  <a:srgbClr val="000000"/>
                </a:solidFill>
                <a:effectLst>
                  <a:reflection blurRad="6350" stA="55000" endA="300" endPos="45500" dir="5400000" sy="-100000" algn="bl" rotWithShape="0"/>
                </a:effectLst>
                <a:latin typeface="Arial Rounded MT Bold"/>
              </a:rPr>
              <a:t>Institucional 2011</a:t>
            </a:r>
            <a:endParaRPr lang="es-ES" sz="2400" b="1" dirty="0">
              <a:solidFill>
                <a:srgbClr val="000000"/>
              </a:solidFill>
              <a:effectLst>
                <a:reflection blurRad="6350" stA="55000" endA="300" endPos="45500" dir="5400000" sy="-100000" algn="bl" rotWithShape="0"/>
              </a:effectLst>
              <a:latin typeface="Arial Rounded MT Bold"/>
            </a:endParaRPr>
          </a:p>
        </p:txBody>
      </p:sp>
      <p:sp>
        <p:nvSpPr>
          <p:cNvPr id="261123" name="Text Box 3"/>
          <p:cNvSpPr txBox="1">
            <a:spLocks noChangeArrowheads="1"/>
          </p:cNvSpPr>
          <p:nvPr/>
        </p:nvSpPr>
        <p:spPr bwMode="auto">
          <a:xfrm>
            <a:off x="746125" y="1936750"/>
            <a:ext cx="184150" cy="457200"/>
          </a:xfrm>
          <a:prstGeom prst="rect">
            <a:avLst/>
          </a:prstGeom>
          <a:noFill/>
          <a:ln w="9525">
            <a:noFill/>
            <a:miter lim="800000"/>
            <a:headEnd/>
            <a:tailEnd/>
          </a:ln>
        </p:spPr>
        <p:txBody>
          <a:bodyPr wrap="none">
            <a:spAutoFit/>
          </a:bodyPr>
          <a:lstStyle/>
          <a:p>
            <a:endParaRPr lang="es-MX" sz="2400" u="none">
              <a:latin typeface="Verdana" pitchFamily="34" charset="0"/>
            </a:endParaRPr>
          </a:p>
        </p:txBody>
      </p:sp>
      <p:graphicFrame>
        <p:nvGraphicFramePr>
          <p:cNvPr id="6" name="5 Tabla"/>
          <p:cNvGraphicFramePr>
            <a:graphicFrameLocks noGrp="1"/>
          </p:cNvGraphicFramePr>
          <p:nvPr/>
        </p:nvGraphicFramePr>
        <p:xfrm>
          <a:off x="323529" y="1340768"/>
          <a:ext cx="8640961" cy="5040560"/>
        </p:xfrm>
        <a:graphic>
          <a:graphicData uri="http://schemas.openxmlformats.org/drawingml/2006/table">
            <a:tbl>
              <a:tblPr/>
              <a:tblGrid>
                <a:gridCol w="1340308"/>
                <a:gridCol w="1693020"/>
                <a:gridCol w="2045733"/>
                <a:gridCol w="3561900"/>
              </a:tblGrid>
              <a:tr h="380446">
                <a:tc>
                  <a:txBody>
                    <a:bodyPr/>
                    <a:lstStyle/>
                    <a:p>
                      <a:pPr algn="ctr" rtl="0" fontAlgn="ctr"/>
                      <a:r>
                        <a:rPr lang="es-MX" sz="1600" b="1" i="0" u="none" strike="noStrike" dirty="0">
                          <a:solidFill>
                            <a:schemeClr val="bg1"/>
                          </a:solidFill>
                          <a:latin typeface="Arial"/>
                        </a:rPr>
                        <a:t>Riesgo</a:t>
                      </a:r>
                      <a:r>
                        <a:rPr lang="es-MX" sz="1600" b="1" i="0" u="none" strike="noStrike" dirty="0">
                          <a:solidFill>
                            <a:schemeClr val="bg1"/>
                          </a:solidFill>
                          <a:latin typeface="Arial Narrow"/>
                        </a:rPr>
                        <a:t> </a:t>
                      </a:r>
                      <a:endParaRPr lang="es-MX" sz="1600" b="1" i="0" u="none" strike="noStrike" dirty="0">
                        <a:solidFill>
                          <a:schemeClr val="bg1"/>
                        </a:solidFill>
                        <a:latin typeface="Arial"/>
                      </a:endParaRP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s-MX" sz="1600" b="1" i="0" u="none" strike="noStrike" dirty="0">
                          <a:solidFill>
                            <a:schemeClr val="bg1"/>
                          </a:solidFill>
                          <a:latin typeface="Arial"/>
                        </a:rPr>
                        <a:t>Responsable</a:t>
                      </a:r>
                      <a:r>
                        <a:rPr lang="es-MX" sz="1600" b="1" i="0" u="none" strike="noStrike" dirty="0">
                          <a:solidFill>
                            <a:schemeClr val="bg1"/>
                          </a:solidFill>
                          <a:latin typeface="Arial Narrow"/>
                        </a:rPr>
                        <a:t> </a:t>
                      </a:r>
                      <a:endParaRPr lang="es-MX" sz="1600" b="1" i="0" u="none" strike="noStrike" dirty="0">
                        <a:solidFill>
                          <a:schemeClr val="bg1"/>
                        </a:solidFill>
                        <a:latin typeface="Arial"/>
                      </a:endParaRP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s-MX" sz="1600" b="1" i="0" u="none" strike="noStrike">
                          <a:solidFill>
                            <a:schemeClr val="bg1"/>
                          </a:solidFill>
                          <a:latin typeface="Arial"/>
                        </a:rPr>
                        <a:t>Actividades</a:t>
                      </a:r>
                      <a:r>
                        <a:rPr lang="es-MX" sz="1600" b="1" i="0" u="none" strike="noStrike">
                          <a:solidFill>
                            <a:schemeClr val="bg1"/>
                          </a:solidFill>
                          <a:latin typeface="Arial Narrow"/>
                        </a:rPr>
                        <a:t> </a:t>
                      </a:r>
                      <a:endParaRPr lang="es-MX" sz="1600" b="1" i="0" u="none" strike="noStrike">
                        <a:solidFill>
                          <a:schemeClr val="bg1"/>
                        </a:solidFill>
                        <a:latin typeface="Arial"/>
                      </a:endParaRP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s-MX" sz="1600" b="1" i="0" u="none" strike="noStrike" dirty="0">
                          <a:solidFill>
                            <a:schemeClr val="bg1"/>
                          </a:solidFill>
                          <a:latin typeface="Arial"/>
                        </a:rPr>
                        <a:t>Resultados </a:t>
                      </a: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r>
              <a:tr h="2068692">
                <a:tc rowSpan="3">
                  <a:txBody>
                    <a:bodyPr/>
                    <a:lstStyle/>
                    <a:p>
                      <a:pPr algn="l" rtl="0" fontAlgn="ctr"/>
                      <a:r>
                        <a:rPr lang="es-MX" sz="1600" b="1" i="0" u="none" strike="noStrike" dirty="0">
                          <a:solidFill>
                            <a:schemeClr val="tx2">
                              <a:lumMod val="75000"/>
                            </a:schemeClr>
                          </a:solidFill>
                          <a:latin typeface="Arial"/>
                        </a:rPr>
                        <a:t>Programa de Posgrado sin registro en el Padrón de Excelencia del CONACyT </a:t>
                      </a: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c rowSpan="3">
                  <a:txBody>
                    <a:bodyPr/>
                    <a:lstStyle/>
                    <a:p>
                      <a:pPr algn="l" rtl="0" fontAlgn="ctr"/>
                      <a:r>
                        <a:rPr lang="es-MX" sz="1600" b="1" i="0" u="none" strike="noStrike" dirty="0">
                          <a:solidFill>
                            <a:schemeClr val="tx2">
                              <a:lumMod val="75000"/>
                            </a:schemeClr>
                          </a:solidFill>
                          <a:latin typeface="Arial"/>
                        </a:rPr>
                        <a:t>Enlace de Administración de Riesgos </a:t>
                      </a: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c>
                  <a:txBody>
                    <a:bodyPr/>
                    <a:lstStyle/>
                    <a:p>
                      <a:pPr algn="l" rtl="0" fontAlgn="ctr"/>
                      <a:r>
                        <a:rPr lang="es-MX" sz="1600" b="1" i="0" u="none" strike="noStrike">
                          <a:solidFill>
                            <a:schemeClr val="tx2">
                              <a:lumMod val="75000"/>
                            </a:schemeClr>
                          </a:solidFill>
                          <a:latin typeface="Arial"/>
                        </a:rPr>
                        <a:t>Llevar a cabo reuniones mensuales del Comité de Estudios de Posgrado.</a:t>
                      </a: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c>
                  <a:txBody>
                    <a:bodyPr/>
                    <a:lstStyle/>
                    <a:p>
                      <a:pPr algn="l" rtl="0" fontAlgn="ctr"/>
                      <a:r>
                        <a:rPr lang="es-MX" sz="1600" b="1" i="0" u="none" strike="noStrike">
                          <a:solidFill>
                            <a:schemeClr val="tx2">
                              <a:lumMod val="75000"/>
                            </a:schemeClr>
                          </a:solidFill>
                          <a:latin typeface="Arial"/>
                        </a:rPr>
                        <a:t>Las reuniones se realizan semanalmente, se publican las minutas de las reuniones en la Intranet del Centro. Se da seguimiento al avance de los estudiantes en el último nivel y se proponen medidas para evitar los rezagos. </a:t>
                      </a: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r>
              <a:tr h="1811032">
                <a:tc vMerge="1">
                  <a:txBody>
                    <a:bodyPr/>
                    <a:lstStyle/>
                    <a:p>
                      <a:endParaRPr lang="es-MX"/>
                    </a:p>
                  </a:txBody>
                  <a:tcPr/>
                </a:tc>
                <a:tc vMerge="1">
                  <a:txBody>
                    <a:bodyPr/>
                    <a:lstStyle/>
                    <a:p>
                      <a:endParaRPr lang="es-MX"/>
                    </a:p>
                  </a:txBody>
                  <a:tcPr/>
                </a:tc>
                <a:tc>
                  <a:txBody>
                    <a:bodyPr/>
                    <a:lstStyle/>
                    <a:p>
                      <a:pPr algn="l" rtl="0" fontAlgn="ctr"/>
                      <a:r>
                        <a:rPr lang="es-MX" sz="1600" b="1" i="0" u="none" strike="noStrike" dirty="0">
                          <a:solidFill>
                            <a:schemeClr val="tx2">
                              <a:lumMod val="75000"/>
                            </a:schemeClr>
                          </a:solidFill>
                          <a:latin typeface="Arial"/>
                        </a:rPr>
                        <a:t>Análisis de los  casos de alumnos rezagados.</a:t>
                      </a: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c>
                  <a:txBody>
                    <a:bodyPr/>
                    <a:lstStyle/>
                    <a:p>
                      <a:pPr algn="l" rtl="0" fontAlgn="ctr"/>
                      <a:r>
                        <a:rPr lang="es-MX" sz="1600" b="1" i="0" u="none" strike="noStrike">
                          <a:solidFill>
                            <a:schemeClr val="tx2">
                              <a:lumMod val="75000"/>
                            </a:schemeClr>
                          </a:solidFill>
                          <a:latin typeface="Arial"/>
                        </a:rPr>
                        <a:t>Se determinó el rezago puntual de alumnos de los cuatro programas y se llevó a cabo el análisis de causa-raiz para cada uno de ellos, proponiendo en cada caso medidas para acelerar su proceso de graduación. </a:t>
                      </a: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r>
              <a:tr h="780390">
                <a:tc vMerge="1">
                  <a:txBody>
                    <a:bodyPr/>
                    <a:lstStyle/>
                    <a:p>
                      <a:endParaRPr lang="es-MX"/>
                    </a:p>
                  </a:txBody>
                  <a:tcPr/>
                </a:tc>
                <a:tc vMerge="1">
                  <a:txBody>
                    <a:bodyPr/>
                    <a:lstStyle/>
                    <a:p>
                      <a:endParaRPr lang="es-MX"/>
                    </a:p>
                  </a:txBody>
                  <a:tcPr/>
                </a:tc>
                <a:tc>
                  <a:txBody>
                    <a:bodyPr/>
                    <a:lstStyle/>
                    <a:p>
                      <a:pPr algn="l" rtl="0" fontAlgn="ctr"/>
                      <a:r>
                        <a:rPr lang="es-MX" sz="1600" b="1" i="0" u="none" strike="noStrike">
                          <a:solidFill>
                            <a:schemeClr val="tx2">
                              <a:lumMod val="75000"/>
                            </a:schemeClr>
                          </a:solidFill>
                          <a:latin typeface="Arial"/>
                        </a:rPr>
                        <a:t>Evaluar el grado de eficiencia terminal trimestralmente.</a:t>
                      </a: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c>
                  <a:txBody>
                    <a:bodyPr/>
                    <a:lstStyle/>
                    <a:p>
                      <a:pPr algn="l" rtl="0" fontAlgn="ctr"/>
                      <a:r>
                        <a:rPr lang="es-MX" sz="1600" b="1" i="0" u="none" strike="noStrike" dirty="0">
                          <a:solidFill>
                            <a:schemeClr val="tx2">
                              <a:lumMod val="75000"/>
                            </a:schemeClr>
                          </a:solidFill>
                          <a:latin typeface="Arial"/>
                        </a:rPr>
                        <a:t>Trimestralmente se determina la eficiencia terminal por programa. </a:t>
                      </a:r>
                    </a:p>
                  </a:txBody>
                  <a:tcPr marL="7012" marR="7012" marT="7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r>
            </a:tbl>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453" name="Group 21"/>
          <p:cNvGraphicFramePr>
            <a:graphicFrameLocks noGrp="1"/>
          </p:cNvGraphicFramePr>
          <p:nvPr>
            <p:extLst>
              <p:ext uri="{D42A27DB-BD31-4B8C-83A1-F6EECF244321}">
                <p14:modId xmlns="" xmlns:p14="http://schemas.microsoft.com/office/powerpoint/2010/main" val="1273431246"/>
              </p:ext>
            </p:extLst>
          </p:nvPr>
        </p:nvGraphicFramePr>
        <p:xfrm>
          <a:off x="107504" y="2402715"/>
          <a:ext cx="8958263" cy="3837306"/>
        </p:xfrm>
        <a:graphic>
          <a:graphicData uri="http://schemas.openxmlformats.org/drawingml/2006/table">
            <a:tbl>
              <a:tblPr/>
              <a:tblGrid>
                <a:gridCol w="419100"/>
                <a:gridCol w="4027488"/>
                <a:gridCol w="3690937"/>
                <a:gridCol w="820738"/>
              </a:tblGrid>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No.</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Descripción</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Seguimiento</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chemeClr val="bg1"/>
                          </a:solidFill>
                          <a:effectLst/>
                          <a:latin typeface="Arial" pitchFamily="34" charset="0"/>
                        </a:rPr>
                        <a:t>Situación</a:t>
                      </a:r>
                      <a:endParaRPr kumimoji="0" lang="es-MX" sz="1800" b="0" i="0" u="none" strike="noStrike" cap="none" normalizeH="0" baseline="0" dirty="0" smtClean="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1789113">
                <a:tc>
                  <a:txBody>
                    <a:bodyPr/>
                    <a:lstStyle/>
                    <a:p>
                      <a:pPr algn="ctr">
                        <a:spcAft>
                          <a:spcPts val="0"/>
                        </a:spcAft>
                      </a:pPr>
                      <a:r>
                        <a:rPr lang="es-MX" sz="1100" kern="1200" dirty="0">
                          <a:solidFill>
                            <a:schemeClr val="tx2">
                              <a:lumMod val="50000"/>
                            </a:schemeClr>
                          </a:solidFill>
                          <a:latin typeface="Arial"/>
                          <a:ea typeface="Times New Roman"/>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52000"/>
                      </a:schemeClr>
                    </a:solidFill>
                  </a:tcPr>
                </a:tc>
                <a:tc>
                  <a:txBody>
                    <a:bodyPr/>
                    <a:lstStyle/>
                    <a:p>
                      <a:pPr marR="228600">
                        <a:spcAft>
                          <a:spcPts val="0"/>
                        </a:spcAft>
                      </a:pPr>
                      <a:r>
                        <a:rPr lang="es-ES_tradnl" sz="1100" dirty="0">
                          <a:solidFill>
                            <a:schemeClr val="tx2">
                              <a:lumMod val="50000"/>
                            </a:schemeClr>
                          </a:solidFill>
                          <a:latin typeface="Arial"/>
                          <a:ea typeface="Times New Roman"/>
                          <a:cs typeface="Times New Roman"/>
                        </a:rPr>
                        <a:t>El Comité expresa su opinión favorable a las modificaciones de los </a:t>
                      </a:r>
                      <a:r>
                        <a:rPr lang="es-ES_tradnl" sz="1100" dirty="0">
                          <a:solidFill>
                            <a:srgbClr val="FF0000"/>
                          </a:solidFill>
                          <a:latin typeface="Arial"/>
                          <a:ea typeface="Times New Roman"/>
                          <a:cs typeface="Times New Roman"/>
                        </a:rPr>
                        <a:t>Anexos I y II </a:t>
                      </a:r>
                      <a:r>
                        <a:rPr lang="es-ES_tradnl" sz="1100" dirty="0">
                          <a:solidFill>
                            <a:schemeClr val="tx2">
                              <a:lumMod val="50000"/>
                            </a:schemeClr>
                          </a:solidFill>
                          <a:latin typeface="Arial"/>
                          <a:ea typeface="Times New Roman"/>
                          <a:cs typeface="Times New Roman"/>
                        </a:rPr>
                        <a:t>del Convenio de Administración por Resultados del Centro, relativos al Programa de Mediano Plazo 2010-2014 y al Programa Anual de Trabajo 2010, emitida en la sesión del año pasado.</a:t>
                      </a:r>
                      <a:endParaRPr lang="es-MX" sz="1200" dirty="0">
                        <a:solidFill>
                          <a:schemeClr val="tx2">
                            <a:lumMod val="50000"/>
                          </a:schemeClr>
                        </a:solidFill>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52000"/>
                      </a:schemeClr>
                    </a:solidFill>
                  </a:tcPr>
                </a:tc>
                <a:tc>
                  <a:txBody>
                    <a:bodyPr/>
                    <a:lstStyle/>
                    <a:p>
                      <a:pPr>
                        <a:spcAft>
                          <a:spcPts val="0"/>
                        </a:spcAft>
                        <a:tabLst>
                          <a:tab pos="46990" algn="l"/>
                        </a:tabLst>
                      </a:pPr>
                      <a:r>
                        <a:rPr lang="es-ES_tradnl" sz="1100" dirty="0">
                          <a:solidFill>
                            <a:schemeClr val="tx2">
                              <a:lumMod val="50000"/>
                            </a:schemeClr>
                          </a:solidFill>
                          <a:latin typeface="Arial"/>
                          <a:ea typeface="Times New Roman"/>
                          <a:cs typeface="Times New Roman"/>
                        </a:rPr>
                        <a:t>Se encuentra en proceso el replanteamiento de las modificaciones al Programa Estratégico de Mediano Plazo 2010-2014, </a:t>
                      </a:r>
                      <a:r>
                        <a:rPr lang="es-ES_tradnl" sz="1100" dirty="0" smtClean="0">
                          <a:solidFill>
                            <a:schemeClr val="tx2">
                              <a:lumMod val="50000"/>
                            </a:schemeClr>
                          </a:solidFill>
                          <a:latin typeface="Arial"/>
                          <a:ea typeface="Times New Roman"/>
                          <a:cs typeface="Times New Roman"/>
                        </a:rPr>
                        <a:t>las </a:t>
                      </a:r>
                      <a:r>
                        <a:rPr lang="es-ES_tradnl" sz="1100" dirty="0">
                          <a:solidFill>
                            <a:schemeClr val="tx2">
                              <a:lumMod val="50000"/>
                            </a:schemeClr>
                          </a:solidFill>
                          <a:latin typeface="Arial"/>
                          <a:ea typeface="Times New Roman"/>
                          <a:cs typeface="Times New Roman"/>
                        </a:rPr>
                        <a:t>cuales son vistas favorablemente por la SHCP.</a:t>
                      </a:r>
                      <a:endParaRPr lang="es-MX" sz="1200" dirty="0">
                        <a:solidFill>
                          <a:schemeClr val="tx2">
                            <a:lumMod val="50000"/>
                          </a:schemeClr>
                        </a:solidFill>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52000"/>
                      </a:schemeClr>
                    </a:solidFill>
                  </a:tcPr>
                </a:tc>
                <a:tc>
                  <a:txBody>
                    <a:bodyPr/>
                    <a:lstStyle/>
                    <a:p>
                      <a:pPr>
                        <a:spcAft>
                          <a:spcPts val="0"/>
                        </a:spcAft>
                      </a:pPr>
                      <a:r>
                        <a:rPr lang="es-MX" sz="1100" dirty="0">
                          <a:solidFill>
                            <a:schemeClr val="tx2">
                              <a:lumMod val="50000"/>
                            </a:schemeClr>
                          </a:solidFill>
                          <a:latin typeface="Arial"/>
                          <a:ea typeface="Times New Roman"/>
                          <a:cs typeface="Times New Roman"/>
                        </a:rPr>
                        <a:t>Proceso</a:t>
                      </a:r>
                      <a:endParaRPr lang="es-MX" sz="1200" dirty="0">
                        <a:solidFill>
                          <a:schemeClr val="tx2">
                            <a:lumMod val="50000"/>
                          </a:schemeClr>
                        </a:solidFill>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52000"/>
                      </a:schemeClr>
                    </a:solidFill>
                  </a:tcPr>
                </a:tc>
              </a:tr>
              <a:tr h="1789113">
                <a:tc>
                  <a:txBody>
                    <a:bodyPr/>
                    <a:lstStyle/>
                    <a:p>
                      <a:pPr algn="ctr">
                        <a:spcAft>
                          <a:spcPts val="0"/>
                        </a:spcAft>
                      </a:pPr>
                      <a:r>
                        <a:rPr lang="es-MX" sz="1100" kern="1200" dirty="0">
                          <a:solidFill>
                            <a:schemeClr val="tx2">
                              <a:lumMod val="50000"/>
                            </a:schemeClr>
                          </a:solidFill>
                          <a:latin typeface="Arial"/>
                          <a:ea typeface="Times New Roman"/>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52000"/>
                      </a:schemeClr>
                    </a:solidFill>
                  </a:tcPr>
                </a:tc>
                <a:tc>
                  <a:txBody>
                    <a:bodyPr/>
                    <a:lstStyle/>
                    <a:p>
                      <a:pPr marR="228600">
                        <a:spcAft>
                          <a:spcPts val="0"/>
                        </a:spcAft>
                      </a:pPr>
                      <a:r>
                        <a:rPr lang="es-ES_tradnl" sz="1100" dirty="0">
                          <a:solidFill>
                            <a:schemeClr val="tx2">
                              <a:lumMod val="50000"/>
                            </a:schemeClr>
                          </a:solidFill>
                          <a:latin typeface="Arial"/>
                          <a:ea typeface="Times New Roman"/>
                          <a:cs typeface="Times New Roman"/>
                        </a:rPr>
                        <a:t>Se recomienda que se gestione la creación de nuevas </a:t>
                      </a:r>
                      <a:r>
                        <a:rPr lang="es-ES_tradnl" sz="1100" dirty="0">
                          <a:solidFill>
                            <a:srgbClr val="FF0000"/>
                          </a:solidFill>
                          <a:latin typeface="Arial"/>
                          <a:ea typeface="Times New Roman"/>
                          <a:cs typeface="Times New Roman"/>
                        </a:rPr>
                        <a:t>plazas de investigador </a:t>
                      </a:r>
                      <a:r>
                        <a:rPr lang="es-ES_tradnl" sz="1100" dirty="0">
                          <a:solidFill>
                            <a:schemeClr val="tx2">
                              <a:lumMod val="50000"/>
                            </a:schemeClr>
                          </a:solidFill>
                          <a:latin typeface="Arial"/>
                          <a:ea typeface="Times New Roman"/>
                          <a:cs typeface="Times New Roman"/>
                        </a:rPr>
                        <a:t>y administrativas para el CIMAV y en particular para la </a:t>
                      </a:r>
                      <a:r>
                        <a:rPr lang="es-ES_tradnl" sz="1100" dirty="0">
                          <a:solidFill>
                            <a:srgbClr val="FF0000"/>
                          </a:solidFill>
                          <a:latin typeface="Arial"/>
                          <a:ea typeface="Times New Roman"/>
                          <a:cs typeface="Times New Roman"/>
                        </a:rPr>
                        <a:t>Unidad Monterrey</a:t>
                      </a:r>
                      <a:r>
                        <a:rPr lang="es-ES_tradnl" sz="1100" dirty="0">
                          <a:solidFill>
                            <a:schemeClr val="tx2">
                              <a:lumMod val="50000"/>
                            </a:schemeClr>
                          </a:solidFill>
                          <a:latin typeface="Arial"/>
                          <a:ea typeface="Times New Roman"/>
                          <a:cs typeface="Times New Roman"/>
                        </a:rPr>
                        <a:t>, dada la alta demanda de proyectos y servicios de la industria de Nuevo León, la cual se refleja en los niveles de productividad que esta Unidad ha venido alcanzando desde su creación. </a:t>
                      </a:r>
                      <a:endParaRPr lang="es-MX" sz="1200" dirty="0">
                        <a:solidFill>
                          <a:schemeClr val="tx2">
                            <a:lumMod val="50000"/>
                          </a:schemeClr>
                        </a:solidFill>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52000"/>
                      </a:schemeClr>
                    </a:solidFill>
                  </a:tcPr>
                </a:tc>
                <a:tc>
                  <a:txBody>
                    <a:bodyPr/>
                    <a:lstStyle/>
                    <a:p>
                      <a:pPr>
                        <a:spcAft>
                          <a:spcPts val="0"/>
                        </a:spcAft>
                        <a:tabLst>
                          <a:tab pos="46990" algn="l"/>
                        </a:tabLst>
                      </a:pPr>
                      <a:r>
                        <a:rPr lang="es-ES_tradnl" sz="1100" dirty="0">
                          <a:solidFill>
                            <a:schemeClr val="tx2">
                              <a:lumMod val="50000"/>
                            </a:schemeClr>
                          </a:solidFill>
                          <a:latin typeface="Arial"/>
                          <a:ea typeface="Times New Roman"/>
                          <a:cs typeface="Times New Roman"/>
                        </a:rPr>
                        <a:t>En </a:t>
                      </a:r>
                      <a:r>
                        <a:rPr lang="es-ES_tradnl" sz="1100" dirty="0" smtClean="0">
                          <a:solidFill>
                            <a:schemeClr val="tx2">
                              <a:lumMod val="50000"/>
                            </a:schemeClr>
                          </a:solidFill>
                          <a:latin typeface="Arial"/>
                          <a:ea typeface="Times New Roman"/>
                          <a:cs typeface="Times New Roman"/>
                        </a:rPr>
                        <a:t>sesiones anteriores del</a:t>
                      </a:r>
                      <a:r>
                        <a:rPr lang="es-ES_tradnl" sz="1100" baseline="0" dirty="0" smtClean="0">
                          <a:solidFill>
                            <a:schemeClr val="tx2">
                              <a:lumMod val="50000"/>
                            </a:schemeClr>
                          </a:solidFill>
                          <a:latin typeface="Arial"/>
                          <a:ea typeface="Times New Roman"/>
                          <a:cs typeface="Times New Roman"/>
                        </a:rPr>
                        <a:t> </a:t>
                      </a:r>
                      <a:r>
                        <a:rPr lang="es-ES_tradnl" sz="1100" dirty="0" smtClean="0">
                          <a:solidFill>
                            <a:schemeClr val="tx2">
                              <a:lumMod val="50000"/>
                            </a:schemeClr>
                          </a:solidFill>
                          <a:latin typeface="Arial"/>
                          <a:ea typeface="Times New Roman"/>
                          <a:cs typeface="Times New Roman"/>
                        </a:rPr>
                        <a:t>Consejo </a:t>
                      </a:r>
                      <a:r>
                        <a:rPr lang="es-ES_tradnl" sz="1100" dirty="0">
                          <a:solidFill>
                            <a:schemeClr val="tx2">
                              <a:lumMod val="50000"/>
                            </a:schemeClr>
                          </a:solidFill>
                          <a:latin typeface="Arial"/>
                          <a:ea typeface="Times New Roman"/>
                          <a:cs typeface="Times New Roman"/>
                        </a:rPr>
                        <a:t>de Administración del CIMAV, se presentó una solicitud de creación de nuevas plazas de personal científico y tecnológico y administrativas para la Unidad Monterrey.</a:t>
                      </a:r>
                      <a:endParaRPr lang="es-MX" sz="1200" dirty="0">
                        <a:solidFill>
                          <a:schemeClr val="tx2">
                            <a:lumMod val="50000"/>
                          </a:schemeClr>
                        </a:solidFill>
                        <a:latin typeface="Arial Narrow"/>
                        <a:ea typeface="Times New Roman"/>
                        <a:cs typeface="Times New Roman"/>
                      </a:endParaRPr>
                    </a:p>
                    <a:p>
                      <a:pPr>
                        <a:spcAft>
                          <a:spcPts val="0"/>
                        </a:spcAft>
                        <a:tabLst>
                          <a:tab pos="46990" algn="l"/>
                        </a:tabLst>
                      </a:pPr>
                      <a:r>
                        <a:rPr lang="es-ES_tradnl" sz="1100" dirty="0">
                          <a:solidFill>
                            <a:schemeClr val="tx2">
                              <a:lumMod val="50000"/>
                            </a:schemeClr>
                          </a:solidFill>
                          <a:latin typeface="Arial"/>
                          <a:ea typeface="Times New Roman"/>
                          <a:cs typeface="Times New Roman"/>
                        </a:rPr>
                        <a:t>Asimismo, se presenta para su aprobación en el punto 14 del Orden del día de la presente sesión, la autorización de la creación de dos plazas de investigador en el área de energía </a:t>
                      </a:r>
                      <a:r>
                        <a:rPr lang="es-ES_tradnl" sz="1100" dirty="0" smtClean="0">
                          <a:solidFill>
                            <a:schemeClr val="tx2">
                              <a:lumMod val="50000"/>
                            </a:schemeClr>
                          </a:solidFill>
                          <a:latin typeface="Arial"/>
                          <a:ea typeface="Times New Roman"/>
                          <a:cs typeface="Times New Roman"/>
                        </a:rPr>
                        <a:t>solar</a:t>
                      </a:r>
                      <a:r>
                        <a:rPr lang="es-ES_tradnl" sz="1100" baseline="0" dirty="0" smtClean="0">
                          <a:solidFill>
                            <a:schemeClr val="tx2">
                              <a:lumMod val="50000"/>
                            </a:schemeClr>
                          </a:solidFill>
                          <a:latin typeface="Arial"/>
                          <a:ea typeface="Times New Roman"/>
                          <a:cs typeface="Times New Roman"/>
                        </a:rPr>
                        <a:t> </a:t>
                      </a:r>
                      <a:r>
                        <a:rPr lang="es-ES_tradnl" sz="1100" dirty="0" smtClean="0">
                          <a:solidFill>
                            <a:schemeClr val="tx2">
                              <a:lumMod val="50000"/>
                            </a:schemeClr>
                          </a:solidFill>
                          <a:latin typeface="Arial"/>
                          <a:ea typeface="Times New Roman"/>
                          <a:cs typeface="Times New Roman"/>
                        </a:rPr>
                        <a:t>térmica</a:t>
                      </a:r>
                      <a:r>
                        <a:rPr lang="es-ES_tradnl" sz="1100" dirty="0">
                          <a:solidFill>
                            <a:schemeClr val="tx2">
                              <a:lumMod val="50000"/>
                            </a:schemeClr>
                          </a:solidFill>
                          <a:latin typeface="Arial"/>
                          <a:ea typeface="Times New Roman"/>
                          <a:cs typeface="Times New Roman"/>
                        </a:rPr>
                        <a:t>.</a:t>
                      </a:r>
                      <a:endParaRPr lang="es-MX" sz="1200" dirty="0">
                        <a:solidFill>
                          <a:schemeClr val="tx2">
                            <a:lumMod val="50000"/>
                          </a:schemeClr>
                        </a:solidFill>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52000"/>
                      </a:schemeClr>
                    </a:solidFill>
                  </a:tcPr>
                </a:tc>
                <a:tc>
                  <a:txBody>
                    <a:bodyPr/>
                    <a:lstStyle/>
                    <a:p>
                      <a:pPr>
                        <a:spcAft>
                          <a:spcPts val="0"/>
                        </a:spcAft>
                      </a:pPr>
                      <a:r>
                        <a:rPr lang="es-MX" sz="1100" dirty="0">
                          <a:solidFill>
                            <a:schemeClr val="tx2">
                              <a:lumMod val="50000"/>
                            </a:schemeClr>
                          </a:solidFill>
                          <a:latin typeface="Arial"/>
                          <a:ea typeface="Times New Roman"/>
                          <a:cs typeface="Times New Roman"/>
                        </a:rPr>
                        <a:t>Proceso</a:t>
                      </a:r>
                      <a:endParaRPr lang="es-MX" sz="1200" dirty="0">
                        <a:solidFill>
                          <a:schemeClr val="tx2">
                            <a:lumMod val="50000"/>
                          </a:schemeClr>
                        </a:solidFill>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alpha val="52000"/>
                      </a:schemeClr>
                    </a:solidFill>
                  </a:tcPr>
                </a:tc>
              </a:tr>
            </a:tbl>
          </a:graphicData>
        </a:graphic>
      </p:graphicFrame>
      <p:sp>
        <p:nvSpPr>
          <p:cNvPr id="12307" name="Rectangle 61"/>
          <p:cNvSpPr>
            <a:spLocks noChangeArrowheads="1"/>
          </p:cNvSpPr>
          <p:nvPr/>
        </p:nvSpPr>
        <p:spPr bwMode="auto">
          <a:xfrm>
            <a:off x="115894" y="982724"/>
            <a:ext cx="9009062" cy="1169551"/>
          </a:xfrm>
          <a:prstGeom prst="rect">
            <a:avLst/>
          </a:prstGeom>
          <a:noFill/>
          <a:ln w="9525" algn="ctr">
            <a:noFill/>
            <a:miter lim="800000"/>
            <a:headEnd/>
            <a:tailEnd/>
          </a:ln>
        </p:spPr>
        <p:txBody>
          <a:bodyPr anchor="ctr">
            <a:spAutoFit/>
          </a:bodyPr>
          <a:lstStyle/>
          <a:p>
            <a:r>
              <a:rPr lang="es-ES_tradnl" sz="1400" b="1" u="none" dirty="0" smtClean="0">
                <a:solidFill>
                  <a:schemeClr val="tx2">
                    <a:lumMod val="50000"/>
                  </a:schemeClr>
                </a:solidFill>
                <a:latin typeface="Arial"/>
                <a:ea typeface="Times New Roman"/>
                <a:cs typeface="Times New Roman"/>
              </a:rPr>
              <a:t>CA-O-I-11-06R</a:t>
            </a:r>
            <a:r>
              <a:rPr lang="es-ES_tradnl" sz="1400" u="none" dirty="0" smtClean="0">
                <a:solidFill>
                  <a:schemeClr val="tx2">
                    <a:lumMod val="50000"/>
                  </a:schemeClr>
                </a:solidFill>
                <a:latin typeface="Arial"/>
                <a:ea typeface="Times New Roman"/>
                <a:cs typeface="Times New Roman"/>
              </a:rPr>
              <a:t> Con fundamento en lo establecido en el artículo 56 fracción XIII de la Ley de Ciencia y Tecnología, el Consejo de Administración, en el ejercicio de sus atribuciones y considerando la evaluación del Comité Externo de Evaluación, la opinión de los Comisarios Públicos y la evaluación de la SHCP, la SFP y el CONACYT a los resultados del CAR, aprueba el informe de Evaluación del Ejercicio 2010 presentado por el Titular del Centro, con la solicitud de atender las recomendaciones de los Consejeros y Comisarios Públicos.</a:t>
            </a:r>
            <a:endParaRPr lang="es-MX" sz="1400" u="none" dirty="0" smtClean="0">
              <a:solidFill>
                <a:schemeClr val="tx2">
                  <a:lumMod val="50000"/>
                </a:schemeClr>
              </a:solidFill>
              <a:latin typeface="Arial"/>
              <a:ea typeface="Times New Roman"/>
              <a:cs typeface="Times New Roman"/>
            </a:endParaRPr>
          </a:p>
        </p:txBody>
      </p:sp>
      <p:sp>
        <p:nvSpPr>
          <p:cNvPr id="12308" name="Rectangle 220"/>
          <p:cNvSpPr>
            <a:spLocks noChangeArrowheads="1"/>
          </p:cNvSpPr>
          <p:nvPr/>
        </p:nvSpPr>
        <p:spPr bwMode="auto">
          <a:xfrm>
            <a:off x="1795463" y="116632"/>
            <a:ext cx="7348537" cy="523220"/>
          </a:xfrm>
          <a:prstGeom prst="rect">
            <a:avLst/>
          </a:prstGeom>
          <a:noFill/>
          <a:ln w="9525" algn="ctr">
            <a:noFill/>
            <a:miter lim="800000"/>
            <a:headEnd/>
            <a:tailEnd/>
          </a:ln>
        </p:spPr>
        <p:txBody>
          <a:bodyPr>
            <a:spAutoFit/>
          </a:bodyPr>
          <a:lstStyle/>
          <a:p>
            <a:pPr algn="r"/>
            <a:r>
              <a:rPr lang="es-ES_tradnl" sz="1400" b="1" dirty="0" smtClean="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Rounded MT Bold"/>
                <a:cs typeface="Arial Rounded MT Bold"/>
              </a:rPr>
              <a:t>4.2 </a:t>
            </a:r>
            <a:r>
              <a:rPr lang="es-ES_tradnl" sz="14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Rounded MT Bold"/>
                <a:cs typeface="Arial Rounded MT Bold"/>
              </a:rPr>
              <a:t>REPORTE SOBRE EL CUMPLIMIENTO DE ACUERDOS EMITIDOS POR EL COMISARIATO DE EDUCACIÓN Y CULTURA </a:t>
            </a:r>
            <a:endParaRPr lang="es-MX" sz="14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Rounded MT Bold"/>
              <a:cs typeface="Arial Rounded MT Bold"/>
            </a:endParaRPr>
          </a:p>
        </p:txBody>
      </p:sp>
      <p:sp>
        <p:nvSpPr>
          <p:cNvPr id="4097" name="Rectangle 1"/>
          <p:cNvSpPr>
            <a:spLocks noChangeArrowheads="1"/>
          </p:cNvSpPr>
          <p:nvPr/>
        </p:nvSpPr>
        <p:spPr bwMode="auto">
          <a:xfrm>
            <a:off x="185184" y="2080932"/>
            <a:ext cx="2823209"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S_tradnl" sz="1400" b="1" i="0" u="none" strike="noStrike" cap="none" normalizeH="0" baseline="0" dirty="0" smtClean="0">
                <a:ln>
                  <a:noFill/>
                </a:ln>
                <a:solidFill>
                  <a:srgbClr val="00206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Comité Externo de Evaluación</a:t>
            </a:r>
            <a:endParaRPr kumimoji="0" lang="es-ES_tradnl" sz="2000" b="0" i="0" u="none" strike="noStrike" cap="none" normalizeH="0" baseline="0" dirty="0" smtClean="0">
              <a:ln>
                <a:noFill/>
              </a:ln>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136189706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 xmlns:p14="http://schemas.microsoft.com/office/powerpoint/2010/main" val="768246370"/>
              </p:ext>
            </p:extLst>
          </p:nvPr>
        </p:nvGraphicFramePr>
        <p:xfrm>
          <a:off x="683568" y="980727"/>
          <a:ext cx="8208913" cy="5113029"/>
        </p:xfrm>
        <a:graphic>
          <a:graphicData uri="http://schemas.openxmlformats.org/drawingml/2006/table">
            <a:tbl>
              <a:tblPr/>
              <a:tblGrid>
                <a:gridCol w="1944216"/>
                <a:gridCol w="1368152"/>
                <a:gridCol w="2577527"/>
                <a:gridCol w="2319018"/>
              </a:tblGrid>
              <a:tr h="360041">
                <a:tc>
                  <a:txBody>
                    <a:bodyPr/>
                    <a:lstStyle/>
                    <a:p>
                      <a:pPr algn="ctr" rtl="0" fontAlgn="ctr"/>
                      <a:r>
                        <a:rPr lang="es-MX" sz="1400" b="1" i="0" u="none" strike="noStrike">
                          <a:solidFill>
                            <a:schemeClr val="bg1"/>
                          </a:solidFill>
                          <a:latin typeface="Arial"/>
                        </a:rPr>
                        <a:t>Riesgo</a:t>
                      </a:r>
                      <a:r>
                        <a:rPr lang="es-MX" sz="1400" b="1" i="0" u="none" strike="noStrike">
                          <a:solidFill>
                            <a:schemeClr val="bg1"/>
                          </a:solidFill>
                          <a:latin typeface="Arial Narrow"/>
                        </a:rPr>
                        <a:t> </a:t>
                      </a:r>
                      <a:endParaRPr lang="es-MX" sz="1400" b="1" i="0" u="none" strike="noStrike">
                        <a:solidFill>
                          <a:schemeClr val="bg1"/>
                        </a:solidFill>
                        <a:latin typeface="Arial"/>
                      </a:endParaRP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s-MX" sz="1400" b="1" i="0" u="none" strike="noStrike">
                          <a:solidFill>
                            <a:schemeClr val="bg1"/>
                          </a:solidFill>
                          <a:latin typeface="Arial"/>
                        </a:rPr>
                        <a:t>Responsable</a:t>
                      </a:r>
                      <a:r>
                        <a:rPr lang="es-MX" sz="1400" b="1" i="0" u="none" strike="noStrike">
                          <a:solidFill>
                            <a:schemeClr val="bg1"/>
                          </a:solidFill>
                          <a:latin typeface="Arial Narrow"/>
                        </a:rPr>
                        <a:t> </a:t>
                      </a:r>
                      <a:endParaRPr lang="es-MX" sz="1400" b="1" i="0" u="none" strike="noStrike">
                        <a:solidFill>
                          <a:schemeClr val="bg1"/>
                        </a:solidFill>
                        <a:latin typeface="Arial"/>
                      </a:endParaRP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s-MX" sz="1400" b="1" i="0" u="none" strike="noStrike">
                          <a:solidFill>
                            <a:schemeClr val="bg1"/>
                          </a:solidFill>
                          <a:latin typeface="Arial"/>
                        </a:rPr>
                        <a:t>Actividades</a:t>
                      </a:r>
                      <a:r>
                        <a:rPr lang="es-MX" sz="1400" b="1" i="0" u="none" strike="noStrike">
                          <a:solidFill>
                            <a:schemeClr val="bg1"/>
                          </a:solidFill>
                          <a:latin typeface="Arial Narrow"/>
                        </a:rPr>
                        <a:t> </a:t>
                      </a:r>
                      <a:endParaRPr lang="es-MX" sz="1400" b="1" i="0" u="none" strike="noStrike">
                        <a:solidFill>
                          <a:schemeClr val="bg1"/>
                        </a:solidFill>
                        <a:latin typeface="Arial"/>
                      </a:endParaRP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rtl="0" fontAlgn="ctr"/>
                      <a:r>
                        <a:rPr lang="es-MX" sz="1400" b="1" i="0" u="none" strike="noStrike" dirty="0">
                          <a:solidFill>
                            <a:schemeClr val="bg1"/>
                          </a:solidFill>
                          <a:latin typeface="Arial"/>
                        </a:rPr>
                        <a:t>Resultados </a:t>
                      </a: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r>
              <a:tr h="1815154">
                <a:tc rowSpan="3">
                  <a:txBody>
                    <a:bodyPr/>
                    <a:lstStyle/>
                    <a:p>
                      <a:pPr algn="ctr" rtl="0" fontAlgn="ctr"/>
                      <a:r>
                        <a:rPr lang="es-MX" sz="1400" b="1" i="0" u="none" strike="noStrike" dirty="0">
                          <a:solidFill>
                            <a:schemeClr val="tx2">
                              <a:lumMod val="75000"/>
                            </a:schemeClr>
                          </a:solidFill>
                          <a:latin typeface="Arial"/>
                        </a:rPr>
                        <a:t>Conocimiento sin registro de Propiedad Intelectual </a:t>
                      </a: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c rowSpan="3">
                  <a:txBody>
                    <a:bodyPr/>
                    <a:lstStyle/>
                    <a:p>
                      <a:pPr algn="ctr" rtl="0" fontAlgn="ctr"/>
                      <a:r>
                        <a:rPr lang="es-MX" sz="1400" b="1" i="0" u="none" strike="noStrike" dirty="0">
                          <a:solidFill>
                            <a:schemeClr val="tx2">
                              <a:lumMod val="75000"/>
                            </a:schemeClr>
                          </a:solidFill>
                          <a:latin typeface="Arial"/>
                        </a:rPr>
                        <a:t>Oficina de Patentes </a:t>
                      </a: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c>
                  <a:txBody>
                    <a:bodyPr/>
                    <a:lstStyle/>
                    <a:p>
                      <a:pPr algn="l" rtl="0" fontAlgn="ctr"/>
                      <a:r>
                        <a:rPr lang="es-MX" sz="1400" b="1" i="0" u="none" strike="noStrike" dirty="0" smtClean="0">
                          <a:solidFill>
                            <a:schemeClr val="tx2">
                              <a:lumMod val="75000"/>
                            </a:schemeClr>
                          </a:solidFill>
                          <a:latin typeface="Arial"/>
                        </a:rPr>
                        <a:t>Impartición de cursos </a:t>
                      </a:r>
                      <a:r>
                        <a:rPr lang="es-MX" sz="1400" b="1" i="0" u="none" strike="noStrike" dirty="0">
                          <a:solidFill>
                            <a:schemeClr val="tx2">
                              <a:lumMod val="75000"/>
                            </a:schemeClr>
                          </a:solidFill>
                          <a:latin typeface="Arial"/>
                        </a:rPr>
                        <a:t>de propiedad intelectual al personal científico y tecnológico.</a:t>
                      </a: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c>
                  <a:txBody>
                    <a:bodyPr/>
                    <a:lstStyle/>
                    <a:p>
                      <a:pPr algn="l" rtl="0" fontAlgn="ctr"/>
                      <a:r>
                        <a:rPr lang="es-MX" sz="1400" b="1" i="0" u="none" strike="noStrike">
                          <a:solidFill>
                            <a:schemeClr val="tx2">
                              <a:lumMod val="75000"/>
                            </a:schemeClr>
                          </a:solidFill>
                          <a:latin typeface="Arial"/>
                        </a:rPr>
                        <a:t>La Oficina de Patentes del Centro realizó pláticas individualizadas con el personal científico y tecnológico, a efecto de darles a conocer las ventajas de la protección del conocimiento. </a:t>
                      </a: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r>
              <a:tr h="1380344">
                <a:tc vMerge="1">
                  <a:txBody>
                    <a:bodyPr/>
                    <a:lstStyle/>
                    <a:p>
                      <a:endParaRPr lang="es-MX"/>
                    </a:p>
                  </a:txBody>
                  <a:tcPr/>
                </a:tc>
                <a:tc vMerge="1">
                  <a:txBody>
                    <a:bodyPr/>
                    <a:lstStyle/>
                    <a:p>
                      <a:endParaRPr lang="es-MX"/>
                    </a:p>
                  </a:txBody>
                  <a:tcPr/>
                </a:tc>
                <a:tc>
                  <a:txBody>
                    <a:bodyPr/>
                    <a:lstStyle/>
                    <a:p>
                      <a:pPr algn="l" rtl="0" fontAlgn="ctr"/>
                      <a:r>
                        <a:rPr lang="es-MX" sz="1400" b="1" i="0" u="none" strike="noStrike">
                          <a:solidFill>
                            <a:schemeClr val="tx2">
                              <a:lumMod val="75000"/>
                            </a:schemeClr>
                          </a:solidFill>
                          <a:latin typeface="Arial"/>
                        </a:rPr>
                        <a:t>Difusión de las políticas, criterios y lineamientos en materia de propiedad intelectual del CIMAV.</a:t>
                      </a:r>
                      <a:r>
                        <a:rPr lang="es-MX" sz="1400" b="1" i="0" u="none" strike="noStrike">
                          <a:solidFill>
                            <a:schemeClr val="tx2">
                              <a:lumMod val="75000"/>
                            </a:schemeClr>
                          </a:solidFill>
                          <a:latin typeface="Times New Roman"/>
                        </a:rPr>
                        <a:t> </a:t>
                      </a:r>
                      <a:endParaRPr lang="es-MX" sz="1400" b="1" i="0" u="none" strike="noStrike">
                        <a:solidFill>
                          <a:schemeClr val="tx2">
                            <a:lumMod val="75000"/>
                          </a:schemeClr>
                        </a:solidFill>
                        <a:latin typeface="Arial"/>
                      </a:endParaRP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c>
                  <a:txBody>
                    <a:bodyPr/>
                    <a:lstStyle/>
                    <a:p>
                      <a:pPr algn="l" rtl="0" fontAlgn="ctr"/>
                      <a:r>
                        <a:rPr lang="es-MX" sz="1400" b="1" i="0" u="none" strike="noStrike">
                          <a:solidFill>
                            <a:schemeClr val="tx2">
                              <a:lumMod val="75000"/>
                            </a:schemeClr>
                          </a:solidFill>
                          <a:latin typeface="Arial"/>
                        </a:rPr>
                        <a:t>Se difundió por diferentes medios las políticas y lineamientos de la propiedad intelectual con las que cuenta en Centro. </a:t>
                      </a: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r>
              <a:tr h="1557490">
                <a:tc vMerge="1">
                  <a:txBody>
                    <a:bodyPr/>
                    <a:lstStyle/>
                    <a:p>
                      <a:endParaRPr lang="es-MX"/>
                    </a:p>
                  </a:txBody>
                  <a:tcPr/>
                </a:tc>
                <a:tc vMerge="1">
                  <a:txBody>
                    <a:bodyPr/>
                    <a:lstStyle/>
                    <a:p>
                      <a:endParaRPr lang="es-MX"/>
                    </a:p>
                  </a:txBody>
                  <a:tcPr/>
                </a:tc>
                <a:tc>
                  <a:txBody>
                    <a:bodyPr/>
                    <a:lstStyle/>
                    <a:p>
                      <a:pPr algn="l" rtl="0" fontAlgn="ctr"/>
                      <a:r>
                        <a:rPr lang="es-MX" sz="1400" b="1" i="0" u="none" strike="noStrike">
                          <a:solidFill>
                            <a:schemeClr val="tx2">
                              <a:lumMod val="75000"/>
                            </a:schemeClr>
                          </a:solidFill>
                          <a:latin typeface="Arial"/>
                        </a:rPr>
                        <a:t>Medición del número de patentes solicitadas por año en relación al conocimiento generado traducido en: artículos, proyectos, capítulos de libro, tesis, etc.</a:t>
                      </a:r>
                      <a:r>
                        <a:rPr lang="es-MX" sz="1400" b="1" i="0" u="none" strike="noStrike">
                          <a:solidFill>
                            <a:schemeClr val="tx2">
                              <a:lumMod val="75000"/>
                            </a:schemeClr>
                          </a:solidFill>
                          <a:latin typeface="Times New Roman"/>
                        </a:rPr>
                        <a:t> </a:t>
                      </a:r>
                      <a:endParaRPr lang="es-MX" sz="1400" b="1" i="0" u="none" strike="noStrike">
                        <a:solidFill>
                          <a:schemeClr val="tx2">
                            <a:lumMod val="75000"/>
                          </a:schemeClr>
                        </a:solidFill>
                        <a:latin typeface="Arial"/>
                      </a:endParaRP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c>
                  <a:txBody>
                    <a:bodyPr/>
                    <a:lstStyle/>
                    <a:p>
                      <a:pPr algn="l" rtl="0" fontAlgn="ctr"/>
                      <a:r>
                        <a:rPr lang="es-MX" sz="1400" b="1" i="0" u="none" strike="noStrike" dirty="0">
                          <a:solidFill>
                            <a:schemeClr val="tx2">
                              <a:lumMod val="75000"/>
                            </a:schemeClr>
                          </a:solidFill>
                          <a:latin typeface="Arial"/>
                        </a:rPr>
                        <a:t>El número resultante de patentes  mantiene una relación estable con respecto a los productos generados en el Centro  durante los últimos 3 años. </a:t>
                      </a:r>
                    </a:p>
                  </a:txBody>
                  <a:tcPr marL="6368" marR="6368" marT="6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alpha val="40000"/>
                      </a:schemeClr>
                    </a:solidFill>
                  </a:tcPr>
                </a:tc>
              </a:tr>
            </a:tbl>
          </a:graphicData>
        </a:graphic>
      </p:graphicFrame>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hlinkClick r:id="rId2" action="ppaction://hlinkfile"/>
          </p:cNvPr>
          <p:cNvSpPr txBox="1">
            <a:spLocks noChangeArrowheads="1"/>
          </p:cNvSpPr>
          <p:nvPr/>
        </p:nvSpPr>
        <p:spPr bwMode="auto">
          <a:xfrm>
            <a:off x="755576" y="404664"/>
            <a:ext cx="7921625" cy="954107"/>
          </a:xfrm>
          <a:prstGeom prst="rect">
            <a:avLst/>
          </a:prstGeom>
          <a:noFill/>
          <a:ln w="9525">
            <a:noFill/>
            <a:miter lim="800000"/>
            <a:headEnd/>
            <a:tailEnd/>
          </a:ln>
          <a:effectLst/>
        </p:spPr>
        <p:txBody>
          <a:bodyPr>
            <a:spAutoFit/>
          </a:bodyPr>
          <a:lstStyle/>
          <a:p>
            <a:pPr algn="ctr"/>
            <a:r>
              <a:rPr lang="es-MX" sz="2800" b="1" dirty="0" smtClean="0">
                <a:solidFill>
                  <a:srgbClr val="000000"/>
                </a:solidFill>
                <a:effectLst>
                  <a:reflection blurRad="6350" stA="55000" endA="300" endPos="45500" dir="5400000" sy="-100000" algn="bl" rotWithShape="0"/>
                </a:effectLst>
                <a:latin typeface="Arial Rounded MT Bold"/>
              </a:rPr>
              <a:t>Control Interno Institucional </a:t>
            </a:r>
          </a:p>
          <a:p>
            <a:pPr algn="ctr"/>
            <a:r>
              <a:rPr lang="es-MX" sz="2800" b="1" dirty="0" smtClean="0">
                <a:solidFill>
                  <a:srgbClr val="000000"/>
                </a:solidFill>
                <a:effectLst>
                  <a:reflection blurRad="6350" stA="55000" endA="300" endPos="45500" dir="5400000" sy="-100000" algn="bl" rotWithShape="0"/>
                </a:effectLst>
                <a:latin typeface="Arial Rounded MT Bold"/>
              </a:rPr>
              <a:t>Programa de Trabajo 2011</a:t>
            </a:r>
            <a:endParaRPr lang="es-MX" sz="2800" b="1" dirty="0">
              <a:solidFill>
                <a:srgbClr val="000000"/>
              </a:solidFill>
              <a:effectLst>
                <a:reflection blurRad="6350" stA="55000" endA="300" endPos="45500" dir="5400000" sy="-100000" algn="bl" rotWithShape="0"/>
              </a:effectLst>
              <a:latin typeface="Arial Rounded MT Bold"/>
            </a:endParaRPr>
          </a:p>
        </p:txBody>
      </p:sp>
      <p:sp>
        <p:nvSpPr>
          <p:cNvPr id="4" name="Rectangle 2"/>
          <p:cNvSpPr>
            <a:spLocks noChangeArrowheads="1"/>
          </p:cNvSpPr>
          <p:nvPr/>
        </p:nvSpPr>
        <p:spPr bwMode="auto">
          <a:xfrm>
            <a:off x="395536" y="1095365"/>
            <a:ext cx="806489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tabLst>
                <a:tab pos="685800" algn="l"/>
              </a:tabLst>
            </a:pPr>
            <a:endParaRPr lang="es-ES" u="none" dirty="0" smtClean="0">
              <a:latin typeface="Arial" pitchFamily="34" charset="0"/>
              <a:ea typeface="Times New Roman" pitchFamily="18" charset="0"/>
              <a:cs typeface="Arial" pitchFamily="34" charset="0"/>
            </a:endParaRPr>
          </a:p>
          <a:p>
            <a:pPr lvl="0">
              <a:tabLst>
                <a:tab pos="685800" algn="l"/>
              </a:tabLst>
            </a:pPr>
            <a:r>
              <a:rPr lang="es-ES" u="none" dirty="0" smtClean="0">
                <a:solidFill>
                  <a:srgbClr val="C00000"/>
                </a:solidFill>
                <a:latin typeface="Arial" pitchFamily="34" charset="0"/>
                <a:ea typeface="Times New Roman" pitchFamily="18" charset="0"/>
                <a:cs typeface="Arial" pitchFamily="34" charset="0"/>
              </a:rPr>
              <a:t>Norma General Primera </a:t>
            </a:r>
            <a:r>
              <a:rPr lang="es-ES" b="1" u="none" dirty="0" smtClean="0">
                <a:solidFill>
                  <a:srgbClr val="C00000"/>
                </a:solidFill>
                <a:latin typeface="Arial" pitchFamily="34" charset="0"/>
                <a:ea typeface="Times New Roman" pitchFamily="18" charset="0"/>
                <a:cs typeface="Arial" pitchFamily="34" charset="0"/>
              </a:rPr>
              <a:t>Ambiente de Control</a:t>
            </a:r>
            <a:r>
              <a:rPr lang="es-ES" u="none" dirty="0" smtClean="0">
                <a:solidFill>
                  <a:srgbClr val="C00000"/>
                </a:solidFill>
                <a:latin typeface="Arial" pitchFamily="34" charset="0"/>
                <a:ea typeface="Times New Roman" pitchFamily="18" charset="0"/>
                <a:cs typeface="Arial" pitchFamily="34" charset="0"/>
              </a:rPr>
              <a:t>: </a:t>
            </a:r>
          </a:p>
          <a:p>
            <a:pPr lvl="0" algn="just" eaLnBrk="0" hangingPunct="0">
              <a:buFontTx/>
              <a:buChar char="•"/>
              <a:tabLst>
                <a:tab pos="685800" algn="l"/>
              </a:tabLst>
            </a:pPr>
            <a:r>
              <a:rPr lang="es-ES" u="none" dirty="0" smtClean="0">
                <a:latin typeface="Arial" pitchFamily="34" charset="0"/>
                <a:ea typeface="Times New Roman" pitchFamily="18" charset="0"/>
                <a:cs typeface="Arial" pitchFamily="34" charset="0"/>
              </a:rPr>
              <a:t>Se ha realizado la difusión en los medios de comunicación del Plan Estratégico de Mediano Plazo, de la Visión, Misión y Objetivos y su alineación al PND.</a:t>
            </a:r>
            <a:endParaRPr lang="es-MX" u="none" dirty="0" smtClean="0">
              <a:latin typeface="Arial" pitchFamily="34" charset="0"/>
              <a:cs typeface="Arial" pitchFamily="34" charset="0"/>
            </a:endParaRPr>
          </a:p>
          <a:p>
            <a:pPr lvl="0" algn="just" eaLnBrk="0" hangingPunct="0">
              <a:buFontTx/>
              <a:buChar char="•"/>
              <a:tabLst>
                <a:tab pos="685800" algn="l"/>
              </a:tabLst>
            </a:pPr>
            <a:r>
              <a:rPr lang="es-ES" u="none" dirty="0" smtClean="0">
                <a:latin typeface="Arial" pitchFamily="34" charset="0"/>
                <a:ea typeface="Times New Roman" pitchFamily="18" charset="0"/>
                <a:cs typeface="Arial" pitchFamily="34" charset="0"/>
              </a:rPr>
              <a:t>Se realiza la evaluación y el seguimiento a los indicadores del Plan Estratégico de Mediano Plazo.</a:t>
            </a:r>
            <a:endParaRPr lang="es-MX" u="none" dirty="0" smtClean="0">
              <a:latin typeface="Arial" pitchFamily="34" charset="0"/>
              <a:cs typeface="Arial" pitchFamily="34" charset="0"/>
            </a:endParaRPr>
          </a:p>
          <a:p>
            <a:pPr lvl="0" algn="just" eaLnBrk="0" hangingPunct="0">
              <a:buFont typeface="Arial" pitchFamily="34" charset="0"/>
              <a:buChar char="•"/>
              <a:tabLst>
                <a:tab pos="685800" algn="l"/>
              </a:tabLst>
            </a:pPr>
            <a:r>
              <a:rPr lang="es-ES" u="none" dirty="0" smtClean="0">
                <a:latin typeface="Arial" pitchFamily="34" charset="0"/>
                <a:ea typeface="Times New Roman" pitchFamily="18" charset="0"/>
                <a:cs typeface="Arial" pitchFamily="34" charset="0"/>
              </a:rPr>
              <a:t>Se cuenta con un Manual de Organización que delimita responsabilidades y funciones, así mismo, se implementaron los manuales administrativos de aplicación general.</a:t>
            </a:r>
          </a:p>
          <a:p>
            <a:pPr lvl="0" eaLnBrk="0" hangingPunct="0">
              <a:tabLst>
                <a:tab pos="685800" algn="l"/>
              </a:tabLst>
            </a:pPr>
            <a:endParaRPr lang="es-ES" u="none" dirty="0" smtClean="0">
              <a:latin typeface="Arial" pitchFamily="34" charset="0"/>
              <a:ea typeface="Times New Roman" pitchFamily="18" charset="0"/>
              <a:cs typeface="Arial" pitchFamily="34" charset="0"/>
            </a:endParaRPr>
          </a:p>
          <a:p>
            <a:pPr lvl="0" eaLnBrk="0" hangingPunct="0">
              <a:tabLst>
                <a:tab pos="685800" algn="l"/>
              </a:tabLst>
            </a:pPr>
            <a:r>
              <a:rPr lang="es-ES" u="none" dirty="0" smtClean="0">
                <a:solidFill>
                  <a:srgbClr val="C00000"/>
                </a:solidFill>
                <a:latin typeface="Arial" pitchFamily="34" charset="0"/>
                <a:ea typeface="Times New Roman" pitchFamily="18" charset="0"/>
                <a:cs typeface="Arial" pitchFamily="34" charset="0"/>
              </a:rPr>
              <a:t>Norma General Segunda </a:t>
            </a:r>
            <a:r>
              <a:rPr lang="es-ES" b="1" u="none" dirty="0" smtClean="0">
                <a:solidFill>
                  <a:srgbClr val="C00000"/>
                </a:solidFill>
                <a:latin typeface="Arial" pitchFamily="34" charset="0"/>
                <a:ea typeface="Times New Roman" pitchFamily="18" charset="0"/>
                <a:cs typeface="Arial" pitchFamily="34" charset="0"/>
              </a:rPr>
              <a:t>Administración de Riesgos</a:t>
            </a:r>
            <a:r>
              <a:rPr lang="es-ES" u="none" dirty="0" smtClean="0">
                <a:solidFill>
                  <a:srgbClr val="C00000"/>
                </a:solidFill>
                <a:latin typeface="Arial" pitchFamily="34" charset="0"/>
                <a:ea typeface="Times New Roman" pitchFamily="18" charset="0"/>
                <a:cs typeface="Arial" pitchFamily="34" charset="0"/>
              </a:rPr>
              <a:t>: </a:t>
            </a:r>
            <a:endParaRPr lang="es-MX" u="none" dirty="0" smtClean="0">
              <a:solidFill>
                <a:srgbClr val="C00000"/>
              </a:solidFill>
              <a:latin typeface="Arial" pitchFamily="34" charset="0"/>
              <a:cs typeface="Arial" pitchFamily="34" charset="0"/>
            </a:endParaRPr>
          </a:p>
          <a:p>
            <a:pPr lvl="0" algn="just" eaLnBrk="0" hangingPunct="0">
              <a:buFontTx/>
              <a:buChar char="•"/>
              <a:tabLst>
                <a:tab pos="685800" algn="l"/>
              </a:tabLst>
            </a:pPr>
            <a:r>
              <a:rPr lang="es-ES" u="none" dirty="0" smtClean="0">
                <a:latin typeface="Arial" pitchFamily="34" charset="0"/>
                <a:ea typeface="Times New Roman" pitchFamily="18" charset="0"/>
                <a:cs typeface="Arial" pitchFamily="34" charset="0"/>
              </a:rPr>
              <a:t>Se realizó el análisis de la administración de riesgos y se llevaron a cabo encuestas de control interno a nivel directivo, estratégico, operativo y tics.</a:t>
            </a:r>
            <a:endParaRPr lang="es-MX" u="none" dirty="0" smtClean="0">
              <a:latin typeface="Arial" pitchFamily="34" charset="0"/>
              <a:cs typeface="Arial" pitchFamily="34" charset="0"/>
            </a:endParaRPr>
          </a:p>
          <a:p>
            <a:pPr lvl="0" algn="just" eaLnBrk="0" hangingPunct="0">
              <a:buFontTx/>
              <a:buChar char="•"/>
              <a:tabLst>
                <a:tab pos="685800" algn="l"/>
              </a:tabLst>
            </a:pPr>
            <a:r>
              <a:rPr lang="es-ES" u="none" dirty="0" smtClean="0">
                <a:latin typeface="Arial" pitchFamily="34" charset="0"/>
                <a:ea typeface="Times New Roman" pitchFamily="18" charset="0"/>
                <a:cs typeface="Arial" pitchFamily="34" charset="0"/>
              </a:rPr>
              <a:t>Se realizó un análisis de las auditorías internas del SGC</a:t>
            </a:r>
            <a:endParaRPr lang="es-MX" u="none" dirty="0" smtClean="0">
              <a:latin typeface="Arial" pitchFamily="34" charset="0"/>
              <a:cs typeface="Arial" pitchFamily="34" charset="0"/>
            </a:endParaRPr>
          </a:p>
          <a:p>
            <a:pPr lvl="0" algn="just" eaLnBrk="0" hangingPunct="0">
              <a:buFontTx/>
              <a:buChar char="•"/>
              <a:tabLst>
                <a:tab pos="685800" algn="l"/>
              </a:tabLst>
            </a:pPr>
            <a:r>
              <a:rPr lang="es-ES" u="none" dirty="0" smtClean="0">
                <a:latin typeface="Arial" pitchFamily="34" charset="0"/>
                <a:ea typeface="Times New Roman" pitchFamily="18" charset="0"/>
                <a:cs typeface="Arial" pitchFamily="34" charset="0"/>
              </a:rPr>
              <a:t>Se realiza anualmente la evaluación del clima laboral y se implementan acciones de mejora.</a:t>
            </a:r>
            <a:endParaRPr lang="es-MX" u="none" dirty="0" smtClean="0">
              <a:latin typeface="Arial" pitchFamily="34" charset="0"/>
              <a:cs typeface="Arial" pitchFamily="34" charset="0"/>
            </a:endParaRPr>
          </a:p>
          <a:p>
            <a:pPr lvl="0" eaLnBrk="0" hangingPunct="0">
              <a:buFontTx/>
              <a:buChar char="•"/>
              <a:tabLst>
                <a:tab pos="685800" algn="l"/>
              </a:tabLst>
            </a:pPr>
            <a:endParaRPr lang="es-ES" u="none" dirty="0" smtClean="0">
              <a:latin typeface="Arial" pitchFamily="34" charset="0"/>
              <a:ea typeface="Times New Roman" pitchFamily="18" charset="0"/>
              <a:cs typeface="Arial" pitchFamily="34" charset="0"/>
            </a:endParaRPr>
          </a:p>
          <a:p>
            <a:pPr lvl="0" eaLnBrk="0" hangingPunct="0">
              <a:tabLst>
                <a:tab pos="685800" algn="l"/>
              </a:tabLst>
            </a:pPr>
            <a:endParaRPr lang="es-MX" u="none" dirty="0" smtClean="0">
              <a:latin typeface="Arial" pitchFamily="34" charset="0"/>
              <a:cs typeface="Arial" pitchFamily="34" charset="0"/>
            </a:endParaRPr>
          </a:p>
          <a:p>
            <a:pPr lvl="0" algn="just">
              <a:tabLst>
                <a:tab pos="685800" algn="l"/>
              </a:tabLst>
            </a:pPr>
            <a:endParaRPr lang="es-ES" u="none" dirty="0">
              <a:latin typeface="Arial" pitchFamily="34" charset="0"/>
              <a:ea typeface="Times New Roman" pitchFamily="18" charset="0"/>
              <a:cs typeface="Arial" pitchFamily="34"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23528" y="903204"/>
            <a:ext cx="842493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s-ES"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Norma General Tercera </a:t>
            </a:r>
            <a:r>
              <a:rPr kumimoji="0" lang="es-ES"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Actividades de Control</a:t>
            </a:r>
            <a:r>
              <a:rPr kumimoji="0" lang="es-ES"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endParaRPr kumimoji="0" lang="es-MX"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6858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da seguimiento trimestral al Plan de Trabajo de la Administración de Riesgos (PTAR) y el Plan de Trabajo de Control Interno (PTCI).</a:t>
            </a:r>
            <a:endParaRPr kumimoji="0" lang="es-MX"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6858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da seguimiento a las recomendaciones de los órganos colegiados.</a:t>
            </a:r>
            <a:endParaRPr kumimoji="0" lang="es-MX"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6858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realizó el Grupo de Enfoque del Departamento de Posgrado.</a:t>
            </a:r>
            <a:endParaRPr kumimoji="0" lang="es-MX"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6858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cumplió con las disposiciones de conservación y organización</a:t>
            </a:r>
            <a:r>
              <a:rPr kumimoji="0" lang="es-ES" b="0" i="0" u="none" strike="noStrike" cap="none" normalizeH="0" dirty="0" smtClean="0">
                <a:ln>
                  <a:noFill/>
                </a:ln>
                <a:solidFill>
                  <a:schemeClr val="tx1"/>
                </a:solidFill>
                <a:effectLst/>
                <a:latin typeface="Arial" pitchFamily="34" charset="0"/>
                <a:ea typeface="Times New Roman" pitchFamily="18" charset="0"/>
                <a:cs typeface="Arial" pitchFamily="34" charset="0"/>
              </a:rPr>
              <a:t> de expedientes.</a:t>
            </a:r>
            <a:endParaRPr lang="es-ES" u="none" dirty="0" smtClean="0">
              <a:latin typeface="Arial" pitchFamily="34" charset="0"/>
              <a:ea typeface="Times New Roman" pitchFamily="18" charset="0"/>
              <a:cs typeface="Arial" pitchFamily="34" charset="0"/>
            </a:endParaRPr>
          </a:p>
          <a:p>
            <a:pPr lvl="0" algn="just" eaLnBrk="0" hangingPunct="0">
              <a:tabLst>
                <a:tab pos="685800" algn="l"/>
              </a:tabLst>
            </a:pPr>
            <a:endParaRPr lang="es-ES" u="none" dirty="0" smtClean="0">
              <a:latin typeface="Arial" pitchFamily="34" charset="0"/>
              <a:ea typeface="Times New Roman" pitchFamily="18" charset="0"/>
              <a:cs typeface="Arial" pitchFamily="34" charset="0"/>
            </a:endParaRPr>
          </a:p>
          <a:p>
            <a:pPr lvl="0" eaLnBrk="0" hangingPunct="0">
              <a:tabLst>
                <a:tab pos="685800" algn="l"/>
              </a:tabLst>
            </a:pPr>
            <a:r>
              <a:rPr lang="es-ES" u="none" dirty="0" smtClean="0">
                <a:solidFill>
                  <a:srgbClr val="C00000"/>
                </a:solidFill>
                <a:latin typeface="Arial" pitchFamily="34" charset="0"/>
                <a:ea typeface="Times New Roman" pitchFamily="18" charset="0"/>
                <a:cs typeface="Arial" pitchFamily="34" charset="0"/>
              </a:rPr>
              <a:t>Norma General Cuarta </a:t>
            </a:r>
            <a:r>
              <a:rPr lang="es-ES" b="1" u="none" dirty="0" smtClean="0">
                <a:solidFill>
                  <a:srgbClr val="C00000"/>
                </a:solidFill>
                <a:latin typeface="Arial" pitchFamily="34" charset="0"/>
                <a:ea typeface="Times New Roman" pitchFamily="18" charset="0"/>
                <a:cs typeface="Arial" pitchFamily="34" charset="0"/>
              </a:rPr>
              <a:t>Informar y Comunicar</a:t>
            </a:r>
            <a:r>
              <a:rPr lang="es-ES" u="none" dirty="0" smtClean="0">
                <a:solidFill>
                  <a:srgbClr val="C00000"/>
                </a:solidFill>
                <a:latin typeface="Arial" pitchFamily="34" charset="0"/>
                <a:ea typeface="Times New Roman" pitchFamily="18" charset="0"/>
                <a:cs typeface="Arial" pitchFamily="34" charset="0"/>
              </a:rPr>
              <a:t>: </a:t>
            </a:r>
            <a:endParaRPr lang="es-MX" u="none" dirty="0" smtClean="0">
              <a:solidFill>
                <a:srgbClr val="C00000"/>
              </a:solidFill>
              <a:latin typeface="Arial" pitchFamily="34" charset="0"/>
              <a:cs typeface="Arial" pitchFamily="34" charset="0"/>
            </a:endParaRPr>
          </a:p>
          <a:p>
            <a:pPr lvl="0" algn="just" eaLnBrk="0" hangingPunct="0">
              <a:buFontTx/>
              <a:buChar char="•"/>
              <a:tabLst>
                <a:tab pos="685800" algn="l"/>
              </a:tabLst>
            </a:pPr>
            <a:r>
              <a:rPr lang="es-ES" u="none" dirty="0" smtClean="0">
                <a:latin typeface="Arial" pitchFamily="34" charset="0"/>
                <a:ea typeface="Times New Roman" pitchFamily="18" charset="0"/>
                <a:cs typeface="Arial" pitchFamily="34" charset="0"/>
              </a:rPr>
              <a:t>Se llevan a cabo las sesiones de los Comités institucionales.</a:t>
            </a:r>
            <a:endParaRPr lang="es-MX" u="none" dirty="0" smtClean="0">
              <a:latin typeface="Arial" pitchFamily="34" charset="0"/>
              <a:cs typeface="Arial" pitchFamily="34" charset="0"/>
            </a:endParaRPr>
          </a:p>
          <a:p>
            <a:pPr lvl="0" algn="just" eaLnBrk="0" hangingPunct="0">
              <a:buFontTx/>
              <a:buChar char="•"/>
              <a:tabLst>
                <a:tab pos="685800" algn="l"/>
              </a:tabLst>
            </a:pPr>
            <a:r>
              <a:rPr lang="es-ES" u="none" dirty="0" smtClean="0">
                <a:latin typeface="Arial" pitchFamily="34" charset="0"/>
                <a:ea typeface="Times New Roman" pitchFamily="18" charset="0"/>
                <a:cs typeface="Arial" pitchFamily="34" charset="0"/>
              </a:rPr>
              <a:t>Se integró el Equipo de Comunicación Interna y se implementó el plan de trabajo.</a:t>
            </a:r>
            <a:endParaRPr lang="es-MX" u="none" dirty="0" smtClean="0">
              <a:latin typeface="Arial" pitchFamily="34" charset="0"/>
              <a:cs typeface="Arial" pitchFamily="34" charset="0"/>
            </a:endParaRPr>
          </a:p>
          <a:p>
            <a:pPr lvl="0" algn="just" eaLnBrk="0" hangingPunct="0">
              <a:buFontTx/>
              <a:buChar char="•"/>
              <a:tabLst>
                <a:tab pos="685800" algn="l"/>
              </a:tabLst>
            </a:pPr>
            <a:r>
              <a:rPr lang="es-ES" u="none" dirty="0" smtClean="0">
                <a:latin typeface="Arial" pitchFamily="34" charset="0"/>
                <a:ea typeface="Times New Roman" pitchFamily="18" charset="0"/>
                <a:cs typeface="Arial" pitchFamily="34" charset="0"/>
              </a:rPr>
              <a:t>Se ha realizado la difusión en los medios de comunicación del Centro del Control Interno y de la Administración de Riesgos.</a:t>
            </a:r>
            <a:endParaRPr lang="es-MX" u="none" dirty="0" smtClean="0">
              <a:latin typeface="Arial" pitchFamily="34" charset="0"/>
              <a:cs typeface="Arial" pitchFamily="34" charset="0"/>
            </a:endParaRPr>
          </a:p>
          <a:p>
            <a:pPr lvl="0" algn="just" eaLnBrk="0" hangingPunct="0">
              <a:tabLst>
                <a:tab pos="685800" algn="l"/>
              </a:tabLst>
            </a:pPr>
            <a:endParaRPr lang="es-MX" u="none" dirty="0" smtClean="0">
              <a:latin typeface="Arial" pitchFamily="34" charset="0"/>
              <a:cs typeface="Arial" pitchFamily="34" charset="0"/>
            </a:endParaRPr>
          </a:p>
          <a:p>
            <a:pPr lvl="0" eaLnBrk="0" hangingPunct="0">
              <a:tabLst>
                <a:tab pos="685800" algn="l"/>
              </a:tabLst>
            </a:pPr>
            <a:r>
              <a:rPr lang="es-ES" u="none" dirty="0" smtClean="0">
                <a:solidFill>
                  <a:srgbClr val="C00000"/>
                </a:solidFill>
                <a:latin typeface="Arial" pitchFamily="34" charset="0"/>
                <a:ea typeface="Times New Roman" pitchFamily="18" charset="0"/>
                <a:cs typeface="Arial" pitchFamily="34" charset="0"/>
              </a:rPr>
              <a:t>Norma General Quinta </a:t>
            </a:r>
            <a:r>
              <a:rPr lang="es-ES" b="1" u="none" dirty="0" smtClean="0">
                <a:solidFill>
                  <a:srgbClr val="C00000"/>
                </a:solidFill>
                <a:latin typeface="Arial" pitchFamily="34" charset="0"/>
                <a:ea typeface="Times New Roman" pitchFamily="18" charset="0"/>
                <a:cs typeface="Arial" pitchFamily="34" charset="0"/>
              </a:rPr>
              <a:t>Supervisión y Mejora Continua</a:t>
            </a:r>
            <a:r>
              <a:rPr lang="es-ES" u="none" dirty="0" smtClean="0">
                <a:solidFill>
                  <a:srgbClr val="C00000"/>
                </a:solidFill>
                <a:latin typeface="Arial" pitchFamily="34" charset="0"/>
                <a:ea typeface="Times New Roman" pitchFamily="18" charset="0"/>
                <a:cs typeface="Arial" pitchFamily="34" charset="0"/>
              </a:rPr>
              <a:t>: </a:t>
            </a:r>
            <a:endParaRPr lang="es-MX" u="none" dirty="0" smtClean="0">
              <a:solidFill>
                <a:srgbClr val="C00000"/>
              </a:solidFill>
              <a:latin typeface="Arial" pitchFamily="34" charset="0"/>
              <a:cs typeface="Arial" pitchFamily="34" charset="0"/>
            </a:endParaRPr>
          </a:p>
          <a:p>
            <a:pPr lvl="0" algn="just" eaLnBrk="0" hangingPunct="0">
              <a:buFontTx/>
              <a:buChar char="•"/>
              <a:tabLst>
                <a:tab pos="685800" algn="l"/>
              </a:tabLst>
            </a:pPr>
            <a:r>
              <a:rPr lang="es-ES" u="none" dirty="0" smtClean="0">
                <a:latin typeface="Arial" pitchFamily="34" charset="0"/>
                <a:ea typeface="Times New Roman" pitchFamily="18" charset="0"/>
                <a:cs typeface="Arial" pitchFamily="34" charset="0"/>
              </a:rPr>
              <a:t>Se mejora el plan de contingencias</a:t>
            </a:r>
            <a:r>
              <a:rPr lang="es-MX" u="none" dirty="0" smtClean="0">
                <a:latin typeface="Arial" pitchFamily="34" charset="0"/>
                <a:cs typeface="Arial" pitchFamily="34" charset="0"/>
              </a:rPr>
              <a:t>.</a:t>
            </a:r>
          </a:p>
          <a:p>
            <a:pPr lvl="0" algn="just" eaLnBrk="0" hangingPunct="0">
              <a:buFontTx/>
              <a:buChar char="•"/>
              <a:tabLst>
                <a:tab pos="685800" algn="l"/>
              </a:tabLst>
            </a:pPr>
            <a:r>
              <a:rPr lang="es-MX" u="none" dirty="0" smtClean="0">
                <a:latin typeface="Arial" pitchFamily="34" charset="0"/>
                <a:cs typeface="Arial" pitchFamily="34" charset="0"/>
              </a:rPr>
              <a:t>Se formó el equipo de mejora continua para la implementación de esta práctica en todas las áreas del Centro.</a:t>
            </a:r>
          </a:p>
          <a:p>
            <a:pPr marL="0" marR="0" lvl="0" indent="0" algn="just" defTabSz="914400" rtl="0" eaLnBrk="0" fontAlgn="base" latinLnBrk="0" hangingPunct="0">
              <a:lnSpc>
                <a:spcPct val="100000"/>
              </a:lnSpc>
              <a:spcBef>
                <a:spcPct val="0"/>
              </a:spcBef>
              <a:spcAft>
                <a:spcPct val="0"/>
              </a:spcAft>
              <a:buClrTx/>
              <a:buSzTx/>
              <a:buFontTx/>
              <a:buChar char="•"/>
              <a:tabLst>
                <a:tab pos="685800" algn="l"/>
              </a:tabLst>
            </a:pPr>
            <a:endParaRPr kumimoji="0" lang="es-MX"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700808"/>
            <a:ext cx="9144000" cy="2062103"/>
          </a:xfrm>
          <a:prstGeom prst="rect">
            <a:avLst/>
          </a:prstGeom>
        </p:spPr>
        <p:txBody>
          <a:bodyPr wrap="square">
            <a:spAutoFit/>
          </a:bodyPr>
          <a:lstStyle/>
          <a:p>
            <a:r>
              <a:rPr lang="es-ES" sz="3200" b="1" dirty="0" smtClean="0">
                <a:solidFill>
                  <a:srgbClr val="000000"/>
                </a:solidFill>
                <a:effectLst>
                  <a:reflection blurRad="6350" stA="55000" endA="300" endPos="45500" dir="5400000" sy="-100000" algn="bl" rotWithShape="0"/>
                </a:effectLst>
                <a:latin typeface="Arial Rounded MT Bold"/>
              </a:rPr>
              <a:t>13. Presentación y, en su caso, aprobación 	 del Calendario de Sesiones Ordinarias 	    de Órganos de Gobierno del año en 		curso</a:t>
            </a:r>
            <a:endParaRPr lang="es-MX" sz="3200" b="1" dirty="0" smtClean="0">
              <a:solidFill>
                <a:srgbClr val="000000"/>
              </a:solidFill>
              <a:effectLst>
                <a:reflection blurRad="6350" stA="55000" endA="300" endPos="45500" dir="5400000" sy="-100000" algn="bl" rotWithShape="0"/>
              </a:effectLst>
              <a:latin typeface="Arial Rounded MT Bold"/>
            </a:endParaRPr>
          </a:p>
        </p:txBody>
      </p:sp>
      <p:sp>
        <p:nvSpPr>
          <p:cNvPr id="3" name="2 Rectángulo"/>
          <p:cNvSpPr/>
          <p:nvPr/>
        </p:nvSpPr>
        <p:spPr>
          <a:xfrm>
            <a:off x="0" y="5013176"/>
            <a:ext cx="9144000" cy="1477328"/>
          </a:xfrm>
          <a:prstGeom prst="rect">
            <a:avLst/>
          </a:prstGeom>
        </p:spPr>
        <p:txBody>
          <a:bodyPr wrap="square">
            <a:spAutoFit/>
          </a:bodyPr>
          <a:lstStyle/>
          <a:p>
            <a:r>
              <a:rPr lang="es-MX" sz="1500" b="1" u="none" dirty="0" smtClean="0">
                <a:solidFill>
                  <a:srgbClr val="C00000"/>
                </a:solidFill>
                <a:latin typeface="Arial" pitchFamily="34" charset="0"/>
                <a:cs typeface="Arial" pitchFamily="34" charset="0"/>
              </a:rPr>
              <a:t>CA-O-I-12-</a:t>
            </a:r>
            <a:r>
              <a:rPr lang="es-MX" sz="1500" b="1" dirty="0" smtClean="0">
                <a:solidFill>
                  <a:srgbClr val="C00000"/>
                </a:solidFill>
                <a:latin typeface="Arial" pitchFamily="34" charset="0"/>
                <a:cs typeface="Arial" pitchFamily="34" charset="0"/>
              </a:rPr>
              <a:t>10</a:t>
            </a:r>
            <a:r>
              <a:rPr lang="es-MX" sz="1500" b="1" u="none" dirty="0" smtClean="0">
                <a:solidFill>
                  <a:srgbClr val="C00000"/>
                </a:solidFill>
                <a:latin typeface="Arial" pitchFamily="34" charset="0"/>
                <a:cs typeface="Arial" pitchFamily="34" charset="0"/>
              </a:rPr>
              <a:t>R</a:t>
            </a:r>
          </a:p>
          <a:p>
            <a:r>
              <a:rPr lang="es-MX" sz="1500" u="none" dirty="0" smtClean="0">
                <a:solidFill>
                  <a:schemeClr val="tx2">
                    <a:lumMod val="75000"/>
                  </a:schemeClr>
                </a:solidFill>
                <a:latin typeface="Arial" pitchFamily="34" charset="0"/>
                <a:cs typeface="Arial" pitchFamily="34" charset="0"/>
              </a:rPr>
              <a:t>El Órgano de Gobierno, en atención a lo dispuesto en el primer párrafo del artículo 56 de la Ley de Ciencia y Tecnología,  aprobó por unanimidad el calendario de sesiones ordinarias de Consejo de Administración del Centro de Investigación en Materiales Avanzados, S.C. para el presente ejercicio, el cual considera como fecha de la primera sesión la celebrada </a:t>
            </a:r>
            <a:r>
              <a:rPr lang="es-MX" sz="1500" dirty="0" smtClean="0">
                <a:solidFill>
                  <a:schemeClr val="tx2">
                    <a:lumMod val="75000"/>
                  </a:schemeClr>
                </a:solidFill>
                <a:latin typeface="Arial" pitchFamily="34" charset="0"/>
                <a:cs typeface="Arial" pitchFamily="34" charset="0"/>
              </a:rPr>
              <a:t>en este día </a:t>
            </a:r>
            <a:r>
              <a:rPr lang="es-MX" sz="1500" u="none" dirty="0" smtClean="0">
                <a:solidFill>
                  <a:schemeClr val="tx2">
                    <a:lumMod val="75000"/>
                  </a:schemeClr>
                </a:solidFill>
                <a:latin typeface="Arial" pitchFamily="34" charset="0"/>
                <a:cs typeface="Arial" pitchFamily="34" charset="0"/>
              </a:rPr>
              <a:t>y la segunda, a realizarse en el mes de septiembre en Puerto Vallarta, Jalisco con fecha por definir.</a:t>
            </a:r>
            <a:endParaRPr lang="es-MX" sz="1500" u="none" dirty="0">
              <a:solidFill>
                <a:schemeClr val="tx2">
                  <a:lumMod val="75000"/>
                </a:schemeClr>
              </a:solidFill>
              <a:latin typeface="Arial" pitchFamily="34" charset="0"/>
              <a:cs typeface="Arial" pitchFamily="34" charset="0"/>
            </a:endParaRPr>
          </a:p>
        </p:txBody>
      </p:sp>
    </p:spTree>
    <p:extLst>
      <p:ext uri="{BB962C8B-B14F-4D97-AF65-F5344CB8AC3E}">
        <p14:creationId xmlns="" xmlns:p14="http://schemas.microsoft.com/office/powerpoint/2010/main" val="65021736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755576" y="2852936"/>
          <a:ext cx="7632847" cy="640080"/>
        </p:xfrm>
        <a:graphic>
          <a:graphicData uri="http://schemas.openxmlformats.org/drawingml/2006/table">
            <a:tbl>
              <a:tblPr/>
              <a:tblGrid>
                <a:gridCol w="1816978"/>
                <a:gridCol w="2029785"/>
                <a:gridCol w="1867403"/>
                <a:gridCol w="1918681"/>
              </a:tblGrid>
              <a:tr h="160020">
                <a:tc>
                  <a:txBody>
                    <a:bodyPr/>
                    <a:lstStyle/>
                    <a:p>
                      <a:pPr algn="ctr">
                        <a:spcAft>
                          <a:spcPts val="0"/>
                        </a:spcAft>
                      </a:pPr>
                      <a:r>
                        <a:rPr lang="es-ES" sz="1400" b="1" dirty="0">
                          <a:solidFill>
                            <a:srgbClr val="FFFFFF"/>
                          </a:solidFill>
                          <a:latin typeface="Arial"/>
                          <a:ea typeface="Times New Roman"/>
                          <a:cs typeface="Times New Roman"/>
                        </a:rPr>
                        <a:t>Sesión</a:t>
                      </a:r>
                      <a:endParaRPr lang="es-MX" sz="1600" b="1" dirty="0">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3399"/>
                    </a:solidFill>
                  </a:tcPr>
                </a:tc>
                <a:tc>
                  <a:txBody>
                    <a:bodyPr/>
                    <a:lstStyle/>
                    <a:p>
                      <a:pPr algn="ctr">
                        <a:spcAft>
                          <a:spcPts val="0"/>
                        </a:spcAft>
                      </a:pPr>
                      <a:r>
                        <a:rPr lang="es-ES" sz="1400" b="1" dirty="0">
                          <a:solidFill>
                            <a:srgbClr val="FFFFFF"/>
                          </a:solidFill>
                          <a:latin typeface="Arial"/>
                          <a:ea typeface="Times New Roman"/>
                          <a:cs typeface="Times New Roman"/>
                        </a:rPr>
                        <a:t>Fecha</a:t>
                      </a:r>
                      <a:endParaRPr lang="es-MX" sz="1600" b="1" dirty="0">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3399"/>
                    </a:solidFill>
                  </a:tcPr>
                </a:tc>
                <a:tc>
                  <a:txBody>
                    <a:bodyPr/>
                    <a:lstStyle/>
                    <a:p>
                      <a:pPr algn="ctr">
                        <a:spcAft>
                          <a:spcPts val="0"/>
                        </a:spcAft>
                      </a:pPr>
                      <a:r>
                        <a:rPr lang="es-ES" sz="1400" b="1" dirty="0">
                          <a:solidFill>
                            <a:srgbClr val="FFFFFF"/>
                          </a:solidFill>
                          <a:latin typeface="Arial"/>
                          <a:ea typeface="Times New Roman"/>
                          <a:cs typeface="Times New Roman"/>
                        </a:rPr>
                        <a:t>Hora</a:t>
                      </a:r>
                      <a:endParaRPr lang="es-MX" sz="1600" b="1" dirty="0">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3399"/>
                    </a:solidFill>
                  </a:tcPr>
                </a:tc>
                <a:tc>
                  <a:txBody>
                    <a:bodyPr/>
                    <a:lstStyle/>
                    <a:p>
                      <a:pPr algn="ctr">
                        <a:spcAft>
                          <a:spcPts val="0"/>
                        </a:spcAft>
                      </a:pPr>
                      <a:r>
                        <a:rPr lang="es-ES" sz="1400" b="1" dirty="0">
                          <a:solidFill>
                            <a:srgbClr val="FFFFFF"/>
                          </a:solidFill>
                          <a:latin typeface="Arial"/>
                          <a:ea typeface="Times New Roman"/>
                          <a:cs typeface="Times New Roman"/>
                        </a:rPr>
                        <a:t>Lugar</a:t>
                      </a:r>
                      <a:endParaRPr lang="es-MX" sz="1600" b="1" dirty="0">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3399"/>
                    </a:solidFill>
                  </a:tcPr>
                </a:tc>
              </a:tr>
              <a:tr h="172720">
                <a:tc>
                  <a:txBody>
                    <a:bodyPr/>
                    <a:lstStyle/>
                    <a:p>
                      <a:pPr algn="ctr">
                        <a:spcAft>
                          <a:spcPts val="0"/>
                        </a:spcAft>
                      </a:pPr>
                      <a:r>
                        <a:rPr lang="es-ES" sz="1400" b="1">
                          <a:latin typeface="Arial"/>
                          <a:ea typeface="Times New Roman"/>
                          <a:cs typeface="Times New Roman"/>
                        </a:rPr>
                        <a:t>1ª. Sesión</a:t>
                      </a:r>
                      <a:endParaRPr lang="es-MX" sz="1600" b="1">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lumMod val="85000"/>
                        <a:alpha val="40000"/>
                      </a:schemeClr>
                    </a:solidFill>
                  </a:tcPr>
                </a:tc>
                <a:tc>
                  <a:txBody>
                    <a:bodyPr/>
                    <a:lstStyle/>
                    <a:p>
                      <a:pPr algn="ctr">
                        <a:spcAft>
                          <a:spcPts val="0"/>
                        </a:spcAft>
                      </a:pPr>
                      <a:r>
                        <a:rPr lang="es-ES" sz="1400" b="1">
                          <a:latin typeface="Arial"/>
                          <a:ea typeface="Times New Roman"/>
                          <a:cs typeface="Times New Roman"/>
                        </a:rPr>
                        <a:t>04 de mayo</a:t>
                      </a:r>
                      <a:endParaRPr lang="es-MX" sz="1600" b="1">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lumMod val="85000"/>
                        <a:alpha val="40000"/>
                      </a:schemeClr>
                    </a:solidFill>
                  </a:tcPr>
                </a:tc>
                <a:tc>
                  <a:txBody>
                    <a:bodyPr/>
                    <a:lstStyle/>
                    <a:p>
                      <a:pPr algn="ctr">
                        <a:spcAft>
                          <a:spcPts val="0"/>
                        </a:spcAft>
                      </a:pPr>
                      <a:r>
                        <a:rPr lang="es-ES" sz="1400" b="1">
                          <a:latin typeface="Arial"/>
                          <a:ea typeface="Times New Roman"/>
                          <a:cs typeface="Times New Roman"/>
                        </a:rPr>
                        <a:t>12:30 hrs.</a:t>
                      </a:r>
                      <a:endParaRPr lang="es-MX" sz="1600" b="1">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lumMod val="85000"/>
                        <a:alpha val="40000"/>
                      </a:schemeClr>
                    </a:solidFill>
                  </a:tcPr>
                </a:tc>
                <a:tc>
                  <a:txBody>
                    <a:bodyPr/>
                    <a:lstStyle/>
                    <a:p>
                      <a:pPr algn="ctr">
                        <a:spcAft>
                          <a:spcPts val="0"/>
                        </a:spcAft>
                      </a:pPr>
                      <a:r>
                        <a:rPr lang="es-ES" sz="1400" b="1">
                          <a:latin typeface="Arial"/>
                          <a:ea typeface="Times New Roman"/>
                          <a:cs typeface="Times New Roman"/>
                        </a:rPr>
                        <a:t>México, D.F.</a:t>
                      </a:r>
                      <a:endParaRPr lang="es-MX" sz="1600" b="1">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lumMod val="85000"/>
                        <a:alpha val="40000"/>
                      </a:schemeClr>
                    </a:solidFill>
                  </a:tcPr>
                </a:tc>
              </a:tr>
              <a:tr h="158750">
                <a:tc>
                  <a:txBody>
                    <a:bodyPr/>
                    <a:lstStyle/>
                    <a:p>
                      <a:pPr algn="ctr">
                        <a:spcAft>
                          <a:spcPts val="0"/>
                        </a:spcAft>
                      </a:pPr>
                      <a:r>
                        <a:rPr lang="es-ES" sz="1400" b="1">
                          <a:latin typeface="Arial"/>
                          <a:ea typeface="Times New Roman"/>
                          <a:cs typeface="Times New Roman"/>
                        </a:rPr>
                        <a:t>2ª. Sesión</a:t>
                      </a:r>
                      <a:endParaRPr lang="es-MX" sz="1600" b="1">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lumMod val="85000"/>
                        <a:alpha val="40000"/>
                      </a:schemeClr>
                    </a:solidFill>
                  </a:tcPr>
                </a:tc>
                <a:tc>
                  <a:txBody>
                    <a:bodyPr/>
                    <a:lstStyle/>
                    <a:p>
                      <a:pPr algn="ctr">
                        <a:spcAft>
                          <a:spcPts val="0"/>
                        </a:spcAft>
                      </a:pPr>
                      <a:r>
                        <a:rPr lang="es-ES" sz="1400" b="1">
                          <a:latin typeface="Arial"/>
                          <a:ea typeface="Times New Roman"/>
                          <a:cs typeface="Times New Roman"/>
                        </a:rPr>
                        <a:t>5-7 de septiembre</a:t>
                      </a:r>
                      <a:endParaRPr lang="es-MX" sz="1600" b="1">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lumMod val="85000"/>
                        <a:alpha val="40000"/>
                      </a:schemeClr>
                    </a:solidFill>
                  </a:tcPr>
                </a:tc>
                <a:tc>
                  <a:txBody>
                    <a:bodyPr/>
                    <a:lstStyle/>
                    <a:p>
                      <a:pPr algn="ctr">
                        <a:spcAft>
                          <a:spcPts val="0"/>
                        </a:spcAft>
                      </a:pPr>
                      <a:r>
                        <a:rPr lang="es-ES" sz="1400" b="1">
                          <a:latin typeface="Arial"/>
                          <a:ea typeface="Times New Roman"/>
                          <a:cs typeface="Times New Roman"/>
                        </a:rPr>
                        <a:t>Por definir</a:t>
                      </a:r>
                      <a:endParaRPr lang="es-MX" sz="1600" b="1">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lumMod val="85000"/>
                        <a:alpha val="40000"/>
                      </a:schemeClr>
                    </a:solidFill>
                  </a:tcPr>
                </a:tc>
                <a:tc>
                  <a:txBody>
                    <a:bodyPr/>
                    <a:lstStyle/>
                    <a:p>
                      <a:pPr algn="ctr">
                        <a:spcAft>
                          <a:spcPts val="0"/>
                        </a:spcAft>
                      </a:pPr>
                      <a:r>
                        <a:rPr lang="es-ES" sz="1400" b="1" dirty="0">
                          <a:latin typeface="Arial"/>
                          <a:ea typeface="Times New Roman"/>
                          <a:cs typeface="Times New Roman"/>
                        </a:rPr>
                        <a:t>Puerto Vallarta, Jal.</a:t>
                      </a:r>
                      <a:endParaRPr lang="es-MX" sz="1600" b="1" dirty="0">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lumMod val="85000"/>
                        <a:alpha val="40000"/>
                      </a:schemeClr>
                    </a:solidFill>
                  </a:tcPr>
                </a:tc>
              </a:tr>
            </a:tbl>
          </a:graphicData>
        </a:graphic>
      </p:graphicFrame>
      <p:sp>
        <p:nvSpPr>
          <p:cNvPr id="111617" name="Rectangle 1"/>
          <p:cNvSpPr>
            <a:spLocks noChangeArrowheads="1"/>
          </p:cNvSpPr>
          <p:nvPr/>
        </p:nvSpPr>
        <p:spPr bwMode="auto">
          <a:xfrm>
            <a:off x="1835696" y="476672"/>
            <a:ext cx="7056784"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lang="es-ES" sz="2800" b="1" dirty="0" smtClean="0">
                <a:solidFill>
                  <a:srgbClr val="000000"/>
                </a:solidFill>
                <a:effectLst>
                  <a:reflection blurRad="6350" stA="55000" endA="300" endPos="45500" dir="5400000" sy="-100000" algn="bl" rotWithShape="0"/>
                </a:effectLst>
                <a:latin typeface="Arial Rounded MT Bold"/>
              </a:rPr>
              <a:t>Calendario de Sesiones Ordinarias 2012</a:t>
            </a:r>
            <a:endParaRPr lang="es-MX" sz="2800" b="1" dirty="0" smtClean="0">
              <a:solidFill>
                <a:srgbClr val="000000"/>
              </a:solidFill>
              <a:effectLst>
                <a:reflection blurRad="6350" stA="55000" endA="300" endPos="45500" dir="5400000" sy="-100000" algn="bl" rotWithShape="0"/>
              </a:effectLst>
              <a:latin typeface="Arial Rounded MT Bold"/>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2852936"/>
            <a:ext cx="8675901" cy="523220"/>
          </a:xfrm>
          <a:prstGeom prst="rect">
            <a:avLst/>
          </a:prstGeom>
        </p:spPr>
        <p:txBody>
          <a:bodyPr wrap="none">
            <a:spAutoFit/>
          </a:bodyPr>
          <a:lstStyle/>
          <a:p>
            <a:r>
              <a:rPr lang="es-ES" sz="2800" b="1" dirty="0" smtClean="0">
                <a:solidFill>
                  <a:srgbClr val="000000"/>
                </a:solidFill>
                <a:effectLst>
                  <a:reflection blurRad="6350" stA="55000" endA="300" endPos="45500" dir="5400000" sy="-100000" algn="bl" rotWithShape="0"/>
                </a:effectLst>
                <a:latin typeface="Arial Rounded MT Bold"/>
              </a:rPr>
              <a:t>14. Solicitud de Acuerdos al Órgano de Gobierno</a:t>
            </a:r>
            <a:endParaRPr lang="es-MX" sz="2800" b="1" dirty="0" smtClean="0">
              <a:solidFill>
                <a:srgbClr val="000000"/>
              </a:solidFill>
              <a:effectLst>
                <a:reflection blurRad="6350" stA="55000" endA="300" endPos="45500" dir="5400000" sy="-100000" algn="bl" rotWithShape="0"/>
              </a:effectLst>
              <a:latin typeface="Arial Rounded MT Bold"/>
            </a:endParaRPr>
          </a:p>
        </p:txBody>
      </p:sp>
    </p:spTree>
    <p:extLst>
      <p:ext uri="{BB962C8B-B14F-4D97-AF65-F5344CB8AC3E}">
        <p14:creationId xmlns="" xmlns:p14="http://schemas.microsoft.com/office/powerpoint/2010/main" val="125987693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475656" y="188640"/>
            <a:ext cx="8343900" cy="584775"/>
          </a:xfrm>
          <a:prstGeom prst="rect">
            <a:avLst/>
          </a:prstGeom>
        </p:spPr>
        <p:txBody>
          <a:bodyPr wrap="square">
            <a:spAutoFit/>
          </a:bodyPr>
          <a:lstStyle/>
          <a:p>
            <a:pPr lvl="0"/>
            <a:r>
              <a:rPr lang="es-ES" sz="1600" b="1" dirty="0" smtClean="0">
                <a:solidFill>
                  <a:schemeClr val="tx2">
                    <a:lumMod val="75000"/>
                  </a:schemeClr>
                </a:solidFill>
                <a:effectLst>
                  <a:reflection blurRad="6350" stA="55000" endA="300" endPos="45500" dir="5400000" sy="-100000" algn="bl" rotWithShape="0"/>
                </a:effectLst>
                <a:latin typeface="Arial Rounded MT Bold"/>
              </a:rPr>
              <a:t>Presentación y aprobación, en su caso,  del Presupuesto de Egresos para el Ejercicio Fiscal 2012 y su calendario.</a:t>
            </a:r>
            <a:endParaRPr lang="es-MX" sz="1600" b="1" dirty="0">
              <a:solidFill>
                <a:schemeClr val="tx2">
                  <a:lumMod val="75000"/>
                </a:schemeClr>
              </a:solidFill>
              <a:effectLst>
                <a:reflection blurRad="6350" stA="55000" endA="300" endPos="45500" dir="5400000" sy="-100000" algn="bl" rotWithShape="0"/>
              </a:effectLst>
              <a:latin typeface="Arial Rounded MT Bold"/>
            </a:endParaRPr>
          </a:p>
        </p:txBody>
      </p:sp>
      <p:sp>
        <p:nvSpPr>
          <p:cNvPr id="4" name="Rectangle 1"/>
          <p:cNvSpPr>
            <a:spLocks noChangeArrowheads="1"/>
          </p:cNvSpPr>
          <p:nvPr/>
        </p:nvSpPr>
        <p:spPr bwMode="auto">
          <a:xfrm>
            <a:off x="209551" y="1506205"/>
            <a:ext cx="2847974" cy="2554545"/>
          </a:xfrm>
          <a:prstGeom prst="rect">
            <a:avLst/>
          </a:prstGeom>
          <a:solidFill>
            <a:schemeClr val="bg1">
              <a:lumMod val="85000"/>
              <a:alpha val="40000"/>
            </a:schemeClr>
          </a:solidFill>
          <a:ln w="50800">
            <a:solidFill>
              <a:srgbClr val="353599"/>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hangingPunct="0"/>
            <a:r>
              <a:rPr lang="es-ES" sz="1600" b="0" u="none" dirty="0" smtClean="0">
                <a:solidFill>
                  <a:schemeClr val="tx2">
                    <a:lumMod val="75000"/>
                  </a:schemeClr>
                </a:solidFill>
                <a:latin typeface="Arial" pitchFamily="34" charset="0"/>
                <a:cs typeface="Arial" pitchFamily="34" charset="0"/>
              </a:rPr>
              <a:t>Con base en el artículo 56 fracción II de la Ley de Ciencia y Tecnología, se solicita a este Consejo de Administración, la aprobación del presupuesto anual definitivo para el presente ejercicio, en concordancia con lo aprobado por la H. Cámara de Diputados.</a:t>
            </a:r>
          </a:p>
        </p:txBody>
      </p:sp>
      <p:sp>
        <p:nvSpPr>
          <p:cNvPr id="6" name="5 Rectángulo"/>
          <p:cNvSpPr/>
          <p:nvPr/>
        </p:nvSpPr>
        <p:spPr>
          <a:xfrm>
            <a:off x="4283968" y="1196752"/>
            <a:ext cx="4115122" cy="646331"/>
          </a:xfrm>
          <a:prstGeom prst="rect">
            <a:avLst/>
          </a:prstGeom>
        </p:spPr>
        <p:txBody>
          <a:bodyPr wrap="square">
            <a:spAutoFit/>
          </a:bodyPr>
          <a:lstStyle/>
          <a:p>
            <a:pPr algn="just"/>
            <a:r>
              <a:rPr lang="es-MX" sz="1200" u="none" dirty="0" smtClean="0">
                <a:effectLst>
                  <a:outerShdw blurRad="38100" dist="38100" dir="2700000" algn="tl">
                    <a:srgbClr val="000000">
                      <a:alpha val="43137"/>
                    </a:srgbClr>
                  </a:outerShdw>
                </a:effectLst>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4314824" y="1875326"/>
            <a:ext cx="4219575" cy="4524315"/>
          </a:xfrm>
          <a:prstGeom prst="rect">
            <a:avLst/>
          </a:prstGeom>
          <a:solidFill>
            <a:schemeClr val="bg1">
              <a:lumMod val="85000"/>
              <a:alpha val="40000"/>
            </a:schemeClr>
          </a:solidFill>
          <a:ln w="508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_tradnl" sz="1600" b="1" u="none" dirty="0" smtClean="0">
                <a:solidFill>
                  <a:schemeClr val="tx2">
                    <a:lumMod val="75000"/>
                  </a:schemeClr>
                </a:solidFill>
                <a:latin typeface="Arial" pitchFamily="34" charset="0"/>
                <a:cs typeface="Arial" pitchFamily="34" charset="0"/>
              </a:rPr>
              <a:t>CA-O-I-12-11R</a:t>
            </a:r>
          </a:p>
          <a:p>
            <a:pPr algn="just"/>
            <a:r>
              <a:rPr lang="es-MX" sz="1600" b="0" u="none" dirty="0" smtClean="0">
                <a:solidFill>
                  <a:schemeClr val="tx2">
                    <a:lumMod val="75000"/>
                  </a:schemeClr>
                </a:solidFill>
                <a:latin typeface="Arial" pitchFamily="34" charset="0"/>
                <a:cs typeface="Arial" pitchFamily="34" charset="0"/>
              </a:rPr>
              <a:t>El Consejo de Administración del CIMAV, con fundamento en lo dispuesto por el artículo 56 fracción  II de la Ley de Ciencia y Tecnología, aprobó por unanimidad el presupuesto anual definitivo para el presente ejercicio en concordancia con lo aprobado por la  H. Cámara de Diputados.</a:t>
            </a:r>
          </a:p>
          <a:p>
            <a:endParaRPr lang="es-MX" sz="1600" b="0" u="none" dirty="0" smtClean="0">
              <a:solidFill>
                <a:schemeClr val="tx2">
                  <a:lumMod val="75000"/>
                </a:schemeClr>
              </a:solidFill>
              <a:latin typeface="Arial" pitchFamily="34" charset="0"/>
              <a:cs typeface="Arial" pitchFamily="34" charset="0"/>
            </a:endParaRPr>
          </a:p>
          <a:p>
            <a:endParaRPr lang="es-MX" sz="1600" b="0" u="none" dirty="0" smtClean="0">
              <a:solidFill>
                <a:schemeClr val="tx2">
                  <a:lumMod val="75000"/>
                </a:schemeClr>
              </a:solidFill>
              <a:latin typeface="Arial" pitchFamily="34" charset="0"/>
              <a:cs typeface="Arial" pitchFamily="34" charset="0"/>
            </a:endParaRPr>
          </a:p>
          <a:p>
            <a:endParaRPr lang="es-MX" sz="1600" b="0" u="none" dirty="0" smtClean="0">
              <a:solidFill>
                <a:schemeClr val="tx2">
                  <a:lumMod val="75000"/>
                </a:schemeClr>
              </a:solidFill>
              <a:latin typeface="Arial" pitchFamily="34" charset="0"/>
              <a:cs typeface="Arial" pitchFamily="34" charset="0"/>
            </a:endParaRPr>
          </a:p>
          <a:p>
            <a:endParaRPr lang="es-MX" sz="1600" b="0" u="none" dirty="0" smtClean="0">
              <a:solidFill>
                <a:schemeClr val="tx2">
                  <a:lumMod val="75000"/>
                </a:schemeClr>
              </a:solidFill>
              <a:latin typeface="Arial" pitchFamily="34" charset="0"/>
              <a:cs typeface="Arial" pitchFamily="34" charset="0"/>
            </a:endParaRPr>
          </a:p>
          <a:p>
            <a:endParaRPr lang="es-MX" sz="1600" b="0" u="none" dirty="0" smtClean="0">
              <a:solidFill>
                <a:schemeClr val="tx2">
                  <a:lumMod val="75000"/>
                </a:schemeClr>
              </a:solidFill>
              <a:latin typeface="Arial" pitchFamily="34" charset="0"/>
              <a:cs typeface="Arial" pitchFamily="34" charset="0"/>
            </a:endParaRPr>
          </a:p>
          <a:p>
            <a:endParaRPr lang="es-MX" sz="1600" b="0" u="none" dirty="0" smtClean="0">
              <a:solidFill>
                <a:schemeClr val="tx2">
                  <a:lumMod val="75000"/>
                </a:schemeClr>
              </a:solidFill>
              <a:latin typeface="Arial" pitchFamily="34" charset="0"/>
              <a:cs typeface="Arial" pitchFamily="34" charset="0"/>
            </a:endParaRPr>
          </a:p>
          <a:p>
            <a:endParaRPr lang="es-MX" sz="1600" b="0" u="none" dirty="0" smtClean="0">
              <a:solidFill>
                <a:schemeClr val="tx2">
                  <a:lumMod val="75000"/>
                </a:schemeClr>
              </a:solidFill>
              <a:latin typeface="Arial" pitchFamily="34" charset="0"/>
              <a:cs typeface="Arial" pitchFamily="34" charset="0"/>
            </a:endParaRPr>
          </a:p>
          <a:p>
            <a:endParaRPr lang="es-MX" sz="1600" b="0" u="none" dirty="0" smtClean="0">
              <a:solidFill>
                <a:schemeClr val="tx2">
                  <a:lumMod val="75000"/>
                </a:schemeClr>
              </a:solidFill>
              <a:latin typeface="Arial" pitchFamily="34" charset="0"/>
              <a:cs typeface="Arial" pitchFamily="34" charset="0"/>
            </a:endParaRPr>
          </a:p>
          <a:p>
            <a:endParaRPr lang="es-MX" sz="1600" b="0" u="none" dirty="0" smtClean="0">
              <a:solidFill>
                <a:schemeClr val="tx2">
                  <a:lumMod val="75000"/>
                </a:schemeClr>
              </a:solidFill>
              <a:latin typeface="Arial" pitchFamily="34" charset="0"/>
              <a:cs typeface="Arial" pitchFamily="34" charset="0"/>
            </a:endParaRPr>
          </a:p>
          <a:p>
            <a:endParaRPr lang="es-MX" sz="1600" b="0" u="none" dirty="0" smtClean="0">
              <a:solidFill>
                <a:schemeClr val="tx2">
                  <a:lumMod val="75000"/>
                </a:schemeClr>
              </a:solidFill>
              <a:latin typeface="Arial" pitchFamily="34" charset="0"/>
              <a:cs typeface="Arial" pitchFamily="34" charset="0"/>
            </a:endParaRPr>
          </a:p>
        </p:txBody>
      </p:sp>
      <p:cxnSp>
        <p:nvCxnSpPr>
          <p:cNvPr id="9" name="8 Conector angular"/>
          <p:cNvCxnSpPr>
            <a:stCxn id="4" idx="3"/>
            <a:endCxn id="7" idx="1"/>
          </p:cNvCxnSpPr>
          <p:nvPr/>
        </p:nvCxnSpPr>
        <p:spPr bwMode="auto">
          <a:xfrm>
            <a:off x="3057525" y="2783478"/>
            <a:ext cx="1257299" cy="1354006"/>
          </a:xfrm>
          <a:prstGeom prst="bentConnector3">
            <a:avLst>
              <a:gd name="adj1" fmla="val 50000"/>
            </a:avLst>
          </a:prstGeom>
          <a:noFill/>
          <a:ln w="31750" cap="flat" cmpd="dbl" algn="ctr">
            <a:solidFill>
              <a:schemeClr val="tx1"/>
            </a:solidFill>
            <a:prstDash val="solid"/>
            <a:round/>
            <a:headEnd type="none" w="med" len="med"/>
            <a:tailEnd type="none" w="med" len="med"/>
          </a:ln>
          <a:effectLst/>
        </p:spPr>
      </p:cxnSp>
      <p:pic>
        <p:nvPicPr>
          <p:cNvPr id="25601" name="Picture 1"/>
          <p:cNvPicPr>
            <a:picLocks noChangeAspect="1" noChangeArrowheads="1"/>
          </p:cNvPicPr>
          <p:nvPr/>
        </p:nvPicPr>
        <p:blipFill>
          <a:blip r:embed="rId3" cstate="print"/>
          <a:srcRect/>
          <a:stretch>
            <a:fillRect/>
          </a:stretch>
        </p:blipFill>
        <p:spPr bwMode="auto">
          <a:xfrm>
            <a:off x="4676775" y="4181807"/>
            <a:ext cx="3448050" cy="2066925"/>
          </a:xfrm>
          <a:prstGeom prst="rect">
            <a:avLst/>
          </a:prstGeom>
          <a:noFill/>
          <a:ln w="9525">
            <a:noFill/>
            <a:miter lim="800000"/>
            <a:headEnd/>
            <a:tailEnd/>
          </a:ln>
          <a:effectLst/>
        </p:spPr>
      </p:pic>
    </p:spTree>
    <p:extLst>
      <p:ext uri="{BB962C8B-B14F-4D97-AF65-F5344CB8AC3E}">
        <p14:creationId xmlns="" xmlns:p14="http://schemas.microsoft.com/office/powerpoint/2010/main" val="257649292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166358" y="188640"/>
            <a:ext cx="8343900" cy="584775"/>
          </a:xfrm>
          <a:prstGeom prst="rect">
            <a:avLst/>
          </a:prstGeom>
        </p:spPr>
        <p:txBody>
          <a:bodyPr wrap="square">
            <a:spAutoFit/>
          </a:bodyPr>
          <a:lstStyle/>
          <a:p>
            <a:pPr lvl="0"/>
            <a:r>
              <a:rPr lang="es-ES" sz="1600" b="1" dirty="0" smtClean="0">
                <a:solidFill>
                  <a:schemeClr val="tx2">
                    <a:lumMod val="75000"/>
                  </a:schemeClr>
                </a:solidFill>
                <a:effectLst>
                  <a:reflection blurRad="6350" stA="55000" endA="300" endPos="45500" dir="5400000" sy="-100000" algn="bl" rotWithShape="0"/>
                </a:effectLst>
                <a:latin typeface="Arial Rounded MT Bold"/>
              </a:rPr>
              <a:t>Presentación, y en su caso, aprobación del proyecto de Inversión derivado de</a:t>
            </a:r>
          </a:p>
          <a:p>
            <a:pPr lvl="0"/>
            <a:r>
              <a:rPr lang="es-ES" sz="1600" b="1" dirty="0" smtClean="0">
                <a:solidFill>
                  <a:schemeClr val="tx2">
                    <a:lumMod val="75000"/>
                  </a:schemeClr>
                </a:solidFill>
                <a:effectLst>
                  <a:reflection blurRad="6350" stA="55000" endA="300" endPos="45500" dir="5400000" sy="-100000" algn="bl" rotWithShape="0"/>
                </a:effectLst>
                <a:latin typeface="Arial Rounded MT Bold"/>
              </a:rPr>
              <a:t>la Convocatoria 2012 del CONACY</a:t>
            </a:r>
            <a:endParaRPr lang="es-MX" sz="1600" b="1" dirty="0" smtClean="0">
              <a:solidFill>
                <a:schemeClr val="tx2">
                  <a:lumMod val="75000"/>
                </a:schemeClr>
              </a:solidFill>
              <a:effectLst>
                <a:reflection blurRad="6350" stA="55000" endA="300" endPos="45500" dir="5400000" sy="-100000" algn="bl" rotWithShape="0"/>
              </a:effectLst>
              <a:latin typeface="Arial Rounded MT Bold"/>
            </a:endParaRPr>
          </a:p>
        </p:txBody>
      </p:sp>
      <p:sp>
        <p:nvSpPr>
          <p:cNvPr id="4" name="Rectangle 1"/>
          <p:cNvSpPr>
            <a:spLocks noChangeArrowheads="1"/>
          </p:cNvSpPr>
          <p:nvPr/>
        </p:nvSpPr>
        <p:spPr bwMode="auto">
          <a:xfrm>
            <a:off x="238124" y="1614733"/>
            <a:ext cx="3343275" cy="2062103"/>
          </a:xfrm>
          <a:prstGeom prst="rect">
            <a:avLst/>
          </a:prstGeom>
          <a:solidFill>
            <a:schemeClr val="bg1">
              <a:lumMod val="85000"/>
              <a:alpha val="40000"/>
            </a:schemeClr>
          </a:solidFill>
          <a:ln w="50800">
            <a:solidFill>
              <a:srgbClr val="353599"/>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hangingPunct="0"/>
            <a:r>
              <a:rPr lang="es-ES" sz="1600" b="0" u="none" dirty="0" smtClean="0">
                <a:solidFill>
                  <a:schemeClr val="tx2">
                    <a:lumMod val="75000"/>
                  </a:schemeClr>
                </a:solidFill>
                <a:latin typeface="Arial" pitchFamily="34" charset="0"/>
                <a:cs typeface="Arial" pitchFamily="34" charset="0"/>
              </a:rPr>
              <a:t>Con base en el artículo 56 fracción I de la Ley de Ciencia y Tecnología, se solicita  a este Consejo de Administración, la aprobación de los proyecto que este Centro de Investigación sometió a la Convocatoria 2012 del CONACYT</a:t>
            </a:r>
          </a:p>
        </p:txBody>
      </p:sp>
      <p:sp>
        <p:nvSpPr>
          <p:cNvPr id="6" name="5 Rectángulo"/>
          <p:cNvSpPr/>
          <p:nvPr/>
        </p:nvSpPr>
        <p:spPr>
          <a:xfrm>
            <a:off x="4283968" y="2564904"/>
            <a:ext cx="4115122" cy="600164"/>
          </a:xfrm>
          <a:prstGeom prst="rect">
            <a:avLst/>
          </a:prstGeom>
        </p:spPr>
        <p:txBody>
          <a:bodyPr wrap="square">
            <a:spAutoFit/>
          </a:bodyPr>
          <a:lstStyle/>
          <a:p>
            <a:pPr algn="just"/>
            <a:r>
              <a:rPr lang="es-MX" sz="1100" b="1" u="none" dirty="0" smtClean="0">
                <a:solidFill>
                  <a:schemeClr val="tx2">
                    <a:lumMod val="75000"/>
                  </a:schemeClr>
                </a:solidFill>
                <a:effectLst>
                  <a:outerShdw blurRad="38100" dist="38100" dir="2700000" algn="tl">
                    <a:srgbClr val="000000">
                      <a:alpha val="43137"/>
                    </a:srgbClr>
                  </a:outerShdw>
                </a:effectLst>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4314824" y="3229539"/>
            <a:ext cx="4219575" cy="1815882"/>
          </a:xfrm>
          <a:prstGeom prst="rect">
            <a:avLst/>
          </a:prstGeom>
          <a:solidFill>
            <a:schemeClr val="bg1">
              <a:lumMod val="85000"/>
              <a:alpha val="40000"/>
            </a:schemeClr>
          </a:solidFill>
          <a:ln w="508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_tradnl" sz="1600" b="1" u="none" dirty="0" smtClean="0">
                <a:solidFill>
                  <a:schemeClr val="tx2">
                    <a:lumMod val="75000"/>
                  </a:schemeClr>
                </a:solidFill>
                <a:latin typeface="Arial" pitchFamily="34" charset="0"/>
                <a:cs typeface="Arial" pitchFamily="34" charset="0"/>
              </a:rPr>
              <a:t>CA-O-I-12-12R</a:t>
            </a:r>
          </a:p>
          <a:p>
            <a:pPr algn="just"/>
            <a:r>
              <a:rPr lang="es-MX" sz="1600" b="0" u="none" dirty="0" smtClean="0">
                <a:solidFill>
                  <a:schemeClr val="tx2">
                    <a:lumMod val="75000"/>
                  </a:schemeClr>
                </a:solidFill>
                <a:latin typeface="Arial" pitchFamily="34" charset="0"/>
                <a:cs typeface="Arial" pitchFamily="34" charset="0"/>
              </a:rPr>
              <a:t>El Consejo de Administración del CIMAV, con fundamento en lo dispuesto en el artículo 56 fracción I de la Ley de Ciencia y Tecnología, aprobó por unanimidad el proyecto de inversión que sometió a la convocatoria 2012 del CONACYT.</a:t>
            </a:r>
          </a:p>
        </p:txBody>
      </p:sp>
      <p:cxnSp>
        <p:nvCxnSpPr>
          <p:cNvPr id="9" name="8 Conector angular"/>
          <p:cNvCxnSpPr>
            <a:stCxn id="4" idx="3"/>
            <a:endCxn id="7" idx="1"/>
          </p:cNvCxnSpPr>
          <p:nvPr/>
        </p:nvCxnSpPr>
        <p:spPr bwMode="auto">
          <a:xfrm>
            <a:off x="3581399" y="2645785"/>
            <a:ext cx="733425" cy="1491695"/>
          </a:xfrm>
          <a:prstGeom prst="bentConnector3">
            <a:avLst>
              <a:gd name="adj1" fmla="val 50000"/>
            </a:avLst>
          </a:prstGeom>
          <a:noFill/>
          <a:ln w="31750" cap="flat" cmpd="dbl"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75884845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699792" y="188640"/>
            <a:ext cx="4176464" cy="369332"/>
          </a:xfrm>
          <a:prstGeom prst="rect">
            <a:avLst/>
          </a:prstGeom>
        </p:spPr>
        <p:txBody>
          <a:bodyPr wrap="square">
            <a:spAutoFit/>
          </a:bodyPr>
          <a:lstStyle/>
          <a:p>
            <a:pPr lvl="0"/>
            <a:r>
              <a:rPr lang="es-ES" b="1" dirty="0" smtClean="0">
                <a:solidFill>
                  <a:schemeClr val="tx2">
                    <a:lumMod val="75000"/>
                  </a:schemeClr>
                </a:solidFill>
                <a:effectLst>
                  <a:reflection blurRad="6350" stA="55000" endA="300" endPos="45500" dir="5400000" sy="-100000" algn="bl" rotWithShape="0"/>
                </a:effectLst>
                <a:latin typeface="Arial Rounded MT Bold"/>
              </a:rPr>
              <a:t>Adecuaciones presupuestarias</a:t>
            </a:r>
            <a:endParaRPr lang="es-MX" b="1" dirty="0" smtClean="0">
              <a:solidFill>
                <a:schemeClr val="tx2">
                  <a:lumMod val="75000"/>
                </a:schemeClr>
              </a:solidFill>
              <a:effectLst>
                <a:reflection blurRad="6350" stA="55000" endA="300" endPos="45500" dir="5400000" sy="-100000" algn="bl" rotWithShape="0"/>
              </a:effectLst>
              <a:latin typeface="Arial Rounded MT Bold"/>
            </a:endParaRPr>
          </a:p>
        </p:txBody>
      </p:sp>
      <p:sp>
        <p:nvSpPr>
          <p:cNvPr id="4" name="Rectangle 1"/>
          <p:cNvSpPr>
            <a:spLocks noChangeArrowheads="1"/>
          </p:cNvSpPr>
          <p:nvPr/>
        </p:nvSpPr>
        <p:spPr bwMode="auto">
          <a:xfrm>
            <a:off x="281761" y="977029"/>
            <a:ext cx="7384313" cy="2554545"/>
          </a:xfrm>
          <a:prstGeom prst="rect">
            <a:avLst/>
          </a:prstGeom>
          <a:solidFill>
            <a:schemeClr val="bg1">
              <a:lumMod val="85000"/>
              <a:alpha val="40000"/>
            </a:schemeClr>
          </a:solidFill>
          <a:ln w="50800">
            <a:solidFill>
              <a:srgbClr val="353599"/>
            </a:solidFill>
            <a:miter lim="800000"/>
            <a:headEnd/>
            <a:tailEnd/>
          </a:ln>
          <a:effectLst/>
        </p:spPr>
        <p:txBody>
          <a:bodyPr vert="horz" wrap="square" lIns="91440" tIns="45720" rIns="91440" bIns="45720" numCol="1" anchor="ctr" anchorCtr="0" compatLnSpc="1">
            <a:prstTxWarp prst="textNoShape">
              <a:avLst/>
            </a:prstTxWarp>
            <a:spAutoFit/>
          </a:bodyPr>
          <a:lstStyle/>
          <a:p>
            <a:r>
              <a:rPr lang="es-ES" sz="1600" b="0" u="none" dirty="0" smtClean="0">
                <a:solidFill>
                  <a:schemeClr val="tx2">
                    <a:lumMod val="75000"/>
                  </a:schemeClr>
                </a:solidFill>
                <a:latin typeface="Arial" pitchFamily="34" charset="0"/>
                <a:cs typeface="Arial" pitchFamily="34" charset="0"/>
              </a:rPr>
              <a:t>Con fundamento en los artículos 53 y 56 fracciones II, XIII y XIV  de la Ley de Ciencia y Tecnología, se solicita la aprobación de este Consejo de Administración, para modificar el flujo de efectivo de recursos fiscales como se detalla a continuación:</a:t>
            </a:r>
          </a:p>
          <a:p>
            <a:endParaRPr lang="es-ES" sz="1600" b="0" u="none" dirty="0" smtClean="0">
              <a:solidFill>
                <a:schemeClr val="tx2">
                  <a:lumMod val="75000"/>
                </a:schemeClr>
              </a:solidFill>
              <a:latin typeface="Arial" pitchFamily="34" charset="0"/>
              <a:cs typeface="Arial" pitchFamily="34" charset="0"/>
            </a:endParaRPr>
          </a:p>
          <a:p>
            <a:endParaRPr lang="es-ES" sz="1600" b="0" u="none" dirty="0" smtClean="0">
              <a:solidFill>
                <a:schemeClr val="tx2">
                  <a:lumMod val="75000"/>
                </a:schemeClr>
              </a:solidFill>
              <a:latin typeface="Arial" pitchFamily="34" charset="0"/>
              <a:cs typeface="Arial" pitchFamily="34" charset="0"/>
            </a:endParaRPr>
          </a:p>
          <a:p>
            <a:endParaRPr lang="es-ES" sz="1600" b="0" u="none" dirty="0" smtClean="0">
              <a:solidFill>
                <a:schemeClr val="tx2">
                  <a:lumMod val="75000"/>
                </a:schemeClr>
              </a:solidFill>
              <a:latin typeface="Arial" pitchFamily="34" charset="0"/>
              <a:cs typeface="Arial" pitchFamily="34" charset="0"/>
            </a:endParaRPr>
          </a:p>
          <a:p>
            <a:endParaRPr lang="es-ES" sz="1600" b="0" u="none" dirty="0" smtClean="0">
              <a:solidFill>
                <a:schemeClr val="tx2">
                  <a:lumMod val="75000"/>
                </a:schemeClr>
              </a:solidFill>
              <a:latin typeface="Arial" pitchFamily="34" charset="0"/>
              <a:cs typeface="Arial" pitchFamily="34" charset="0"/>
            </a:endParaRPr>
          </a:p>
          <a:p>
            <a:endParaRPr lang="es-ES" sz="1600" b="0" u="none" dirty="0" smtClean="0">
              <a:solidFill>
                <a:schemeClr val="tx2">
                  <a:lumMod val="75000"/>
                </a:schemeClr>
              </a:solidFill>
              <a:latin typeface="Arial" pitchFamily="34" charset="0"/>
              <a:cs typeface="Arial" pitchFamily="34" charset="0"/>
            </a:endParaRPr>
          </a:p>
          <a:p>
            <a:endParaRPr lang="es-ES" sz="1600" b="0" u="none" dirty="0" smtClean="0">
              <a:solidFill>
                <a:schemeClr val="tx2">
                  <a:lumMod val="75000"/>
                </a:schemeClr>
              </a:solidFill>
              <a:latin typeface="Arial" pitchFamily="34" charset="0"/>
              <a:cs typeface="Arial" pitchFamily="34" charset="0"/>
            </a:endParaRPr>
          </a:p>
        </p:txBody>
      </p:sp>
      <p:sp>
        <p:nvSpPr>
          <p:cNvPr id="6" name="5 Rectángulo"/>
          <p:cNvSpPr/>
          <p:nvPr/>
        </p:nvSpPr>
        <p:spPr>
          <a:xfrm>
            <a:off x="0" y="4642220"/>
            <a:ext cx="1708619" cy="1446550"/>
          </a:xfrm>
          <a:prstGeom prst="rect">
            <a:avLst/>
          </a:prstGeom>
        </p:spPr>
        <p:txBody>
          <a:bodyPr wrap="square">
            <a:spAutoFit/>
          </a:bodyPr>
          <a:lstStyle/>
          <a:p>
            <a:r>
              <a:rPr lang="es-MX" sz="1100" u="none" dirty="0" smtClean="0">
                <a:effectLst>
                  <a:outerShdw blurRad="38100" dist="38100" dir="2700000" algn="tl">
                    <a:srgbClr val="000000">
                      <a:alpha val="43137"/>
                    </a:srgbClr>
                  </a:outerShdw>
                </a:effectLst>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2030808" y="4098169"/>
            <a:ext cx="6933679" cy="2677656"/>
          </a:xfrm>
          <a:prstGeom prst="rect">
            <a:avLst/>
          </a:prstGeom>
          <a:solidFill>
            <a:schemeClr val="bg1">
              <a:lumMod val="85000"/>
              <a:alpha val="40000"/>
            </a:schemeClr>
          </a:solidFill>
          <a:ln w="508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_tradnl" sz="1400" b="1" u="none" dirty="0" smtClean="0">
                <a:solidFill>
                  <a:schemeClr val="tx2">
                    <a:lumMod val="75000"/>
                  </a:schemeClr>
                </a:solidFill>
                <a:latin typeface="Arial" pitchFamily="34" charset="0"/>
                <a:cs typeface="Arial" pitchFamily="34" charset="0"/>
              </a:rPr>
              <a:t>CA-O-I-12-13S</a:t>
            </a:r>
          </a:p>
          <a:p>
            <a:pPr algn="just"/>
            <a:r>
              <a:rPr lang="es-MX" sz="1400" b="0" u="none" dirty="0" smtClean="0">
                <a:solidFill>
                  <a:schemeClr val="tx2">
                    <a:lumMod val="75000"/>
                  </a:schemeClr>
                </a:solidFill>
                <a:latin typeface="Arial" pitchFamily="34" charset="0"/>
                <a:cs typeface="Arial" pitchFamily="34" charset="0"/>
              </a:rPr>
              <a:t>El Consejo de Administración del CIMAV, con fundamento en lo dispuesto por los artículos 53 y 56 fracciones II, XIII y XIV  de la Ley de Ciencia y Tecnología, aprobó por unanimidad las adecuaciones presupuestarias a sus programas, por concepto de incremento salarial, renivelaciones por promoción del personal científico y tecnológico y los proyectos de infraestructura que en su momento se prueben.   Se recomienda a la institución que  en lo que le resulte aplicable, se atienda lo dispuesto en los Artículos 58 y 59 de la Ley Federal de Presupuesto y Responsabilidad Hacendaria, así como 9, 10 y 99 de su Reglamento. En la inteligencia de que se deberá informar al Consejo de Administración en su primera sesión ordinaria del siguiente año, el ejercicio de los presupuestos de ingresos y egresos que incluya las adecuaciones que se lleven a cabo con base en este acuerdo.</a:t>
            </a:r>
            <a:endParaRPr lang="es-ES" sz="1400" b="0" u="none" dirty="0">
              <a:solidFill>
                <a:schemeClr val="tx2">
                  <a:lumMod val="75000"/>
                </a:schemeClr>
              </a:solidFill>
              <a:latin typeface="Arial" pitchFamily="34" charset="0"/>
              <a:cs typeface="Arial" pitchFamily="34" charset="0"/>
            </a:endParaRPr>
          </a:p>
        </p:txBody>
      </p:sp>
      <p:cxnSp>
        <p:nvCxnSpPr>
          <p:cNvPr id="9" name="8 Conector angular"/>
          <p:cNvCxnSpPr/>
          <p:nvPr/>
        </p:nvCxnSpPr>
        <p:spPr bwMode="auto">
          <a:xfrm rot="5400000">
            <a:off x="1990584" y="3740753"/>
            <a:ext cx="1693936" cy="1698550"/>
          </a:xfrm>
          <a:prstGeom prst="bentConnector4">
            <a:avLst>
              <a:gd name="adj1" fmla="val 10482"/>
              <a:gd name="adj2" fmla="val 113459"/>
            </a:avLst>
          </a:prstGeom>
          <a:noFill/>
          <a:ln w="31750" cap="flat" cmpd="dbl" algn="ctr">
            <a:solidFill>
              <a:schemeClr val="tx1"/>
            </a:solidFill>
            <a:prstDash val="solid"/>
            <a:round/>
            <a:headEnd type="none" w="med" len="med"/>
            <a:tailEnd type="none" w="med" len="med"/>
          </a:ln>
          <a:effectLst/>
        </p:spPr>
      </p:cxnSp>
      <p:graphicFrame>
        <p:nvGraphicFramePr>
          <p:cNvPr id="8" name="7 Tabla"/>
          <p:cNvGraphicFramePr>
            <a:graphicFrameLocks noGrp="1"/>
          </p:cNvGraphicFramePr>
          <p:nvPr>
            <p:extLst>
              <p:ext uri="{D42A27DB-BD31-4B8C-83A1-F6EECF244321}">
                <p14:modId xmlns="" xmlns:p14="http://schemas.microsoft.com/office/powerpoint/2010/main" val="3027134326"/>
              </p:ext>
            </p:extLst>
          </p:nvPr>
        </p:nvGraphicFramePr>
        <p:xfrm>
          <a:off x="395536" y="2094662"/>
          <a:ext cx="7006855" cy="1341120"/>
        </p:xfrm>
        <a:graphic>
          <a:graphicData uri="http://schemas.openxmlformats.org/drawingml/2006/table">
            <a:tbl>
              <a:tblPr/>
              <a:tblGrid>
                <a:gridCol w="2519032"/>
                <a:gridCol w="2143692"/>
                <a:gridCol w="2344131"/>
              </a:tblGrid>
              <a:tr h="0">
                <a:tc>
                  <a:txBody>
                    <a:bodyPr/>
                    <a:lstStyle/>
                    <a:p>
                      <a:pPr algn="ctr">
                        <a:spcAft>
                          <a:spcPts val="0"/>
                        </a:spcAft>
                      </a:pPr>
                      <a:r>
                        <a:rPr lang="es-ES" sz="1100" b="1" dirty="0">
                          <a:solidFill>
                            <a:schemeClr val="tx2">
                              <a:lumMod val="75000"/>
                            </a:schemeClr>
                          </a:solidFill>
                          <a:latin typeface="Arial"/>
                          <a:ea typeface="Times New Roman"/>
                          <a:cs typeface="Times New Roman"/>
                        </a:rPr>
                        <a:t>Concepto</a:t>
                      </a:r>
                      <a:endParaRPr lang="es-MX" sz="1200" b="1" dirty="0">
                        <a:solidFill>
                          <a:schemeClr val="tx2">
                            <a:lumMod val="75000"/>
                          </a:schemeClr>
                        </a:solidFill>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0080"/>
                    </a:solidFill>
                  </a:tcPr>
                </a:tc>
                <a:tc>
                  <a:txBody>
                    <a:bodyPr/>
                    <a:lstStyle/>
                    <a:p>
                      <a:pPr algn="ctr">
                        <a:spcAft>
                          <a:spcPts val="0"/>
                        </a:spcAft>
                      </a:pPr>
                      <a:r>
                        <a:rPr lang="es-ES" sz="1100" b="1">
                          <a:solidFill>
                            <a:schemeClr val="tx2">
                              <a:lumMod val="75000"/>
                            </a:schemeClr>
                          </a:solidFill>
                          <a:latin typeface="Arial"/>
                          <a:ea typeface="Times New Roman"/>
                          <a:cs typeface="Times New Roman"/>
                        </a:rPr>
                        <a:t>Capítulo</a:t>
                      </a:r>
                      <a:endParaRPr lang="es-MX" sz="1200" b="1">
                        <a:solidFill>
                          <a:schemeClr val="tx2">
                            <a:lumMod val="75000"/>
                          </a:schemeClr>
                        </a:solidFill>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0080"/>
                    </a:solidFill>
                  </a:tcPr>
                </a:tc>
                <a:tc>
                  <a:txBody>
                    <a:bodyPr/>
                    <a:lstStyle/>
                    <a:p>
                      <a:pPr algn="ctr">
                        <a:spcAft>
                          <a:spcPts val="0"/>
                        </a:spcAft>
                      </a:pPr>
                      <a:r>
                        <a:rPr lang="es-ES" sz="1100" b="1" dirty="0">
                          <a:solidFill>
                            <a:schemeClr val="tx2">
                              <a:lumMod val="75000"/>
                            </a:schemeClr>
                          </a:solidFill>
                          <a:latin typeface="Arial"/>
                          <a:ea typeface="Times New Roman"/>
                          <a:cs typeface="Times New Roman"/>
                        </a:rPr>
                        <a:t>Monto</a:t>
                      </a:r>
                      <a:endParaRPr lang="es-MX" sz="1200" b="1" dirty="0">
                        <a:solidFill>
                          <a:schemeClr val="tx2">
                            <a:lumMod val="75000"/>
                          </a:schemeClr>
                        </a:solidFill>
                        <a:latin typeface="Times New Roman"/>
                        <a:ea typeface="Times New Roman"/>
                        <a:cs typeface="Times New Roman"/>
                      </a:endParaRPr>
                    </a:p>
                  </a:txBody>
                  <a:tcPr marL="68580" marR="68580" marT="0" marB="0">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000080"/>
                    </a:solidFill>
                  </a:tcPr>
                </a:tc>
              </a:tr>
              <a:tr h="0">
                <a:tc>
                  <a:txBody>
                    <a:bodyPr/>
                    <a:lstStyle/>
                    <a:p>
                      <a:pPr algn="just">
                        <a:spcAft>
                          <a:spcPts val="0"/>
                        </a:spcAft>
                      </a:pPr>
                      <a:r>
                        <a:rPr lang="es-ES" sz="1100" b="0" dirty="0">
                          <a:solidFill>
                            <a:schemeClr val="tx2">
                              <a:lumMod val="75000"/>
                            </a:schemeClr>
                          </a:solidFill>
                          <a:latin typeface="Arial"/>
                          <a:ea typeface="Times New Roman"/>
                          <a:cs typeface="Times New Roman"/>
                        </a:rPr>
                        <a:t>Incremento salarial del personal científico y tecnológico y administrativo y de apoyo</a:t>
                      </a:r>
                      <a:endParaRPr lang="es-MX" sz="1200" b="1" dirty="0">
                        <a:solidFill>
                          <a:schemeClr val="tx2">
                            <a:lumMod val="75000"/>
                          </a:schemeClr>
                        </a:solidFill>
                        <a:latin typeface="Times New Roman"/>
                        <a:ea typeface="Times New Roman"/>
                        <a:cs typeface="Times New Roman"/>
                      </a:endParaRPr>
                    </a:p>
                  </a:txBody>
                  <a:tcPr marL="68580" marR="6858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just">
                        <a:spcAft>
                          <a:spcPts val="0"/>
                        </a:spcAft>
                      </a:pPr>
                      <a:r>
                        <a:rPr lang="es-ES" sz="1100" b="0" dirty="0">
                          <a:solidFill>
                            <a:schemeClr val="tx2">
                              <a:lumMod val="75000"/>
                            </a:schemeClr>
                          </a:solidFill>
                          <a:latin typeface="Arial"/>
                          <a:ea typeface="Times New Roman"/>
                          <a:cs typeface="Times New Roman"/>
                        </a:rPr>
                        <a:t>Servicios Personales</a:t>
                      </a:r>
                      <a:endParaRPr lang="es-MX" sz="1200" b="1" dirty="0">
                        <a:solidFill>
                          <a:schemeClr val="tx2">
                            <a:lumMod val="75000"/>
                          </a:schemeClr>
                        </a:solidFill>
                        <a:latin typeface="Times New Roman"/>
                        <a:ea typeface="Times New Roman"/>
                        <a:cs typeface="Times New Roman"/>
                      </a:endParaRPr>
                    </a:p>
                  </a:txBody>
                  <a:tcPr marL="68580" marR="6858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just">
                        <a:spcAft>
                          <a:spcPts val="0"/>
                        </a:spcAft>
                      </a:pPr>
                      <a:r>
                        <a:rPr lang="es-ES" sz="1100" b="0" dirty="0">
                          <a:solidFill>
                            <a:schemeClr val="tx2">
                              <a:lumMod val="75000"/>
                            </a:schemeClr>
                          </a:solidFill>
                          <a:latin typeface="Arial"/>
                          <a:ea typeface="Times New Roman"/>
                          <a:cs typeface="Times New Roman"/>
                        </a:rPr>
                        <a:t>De conformidad con la política salarial que en su momento emita la SHCP</a:t>
                      </a:r>
                      <a:endParaRPr lang="es-MX" sz="1200" b="1" dirty="0">
                        <a:solidFill>
                          <a:schemeClr val="tx2">
                            <a:lumMod val="75000"/>
                          </a:schemeClr>
                        </a:solidFill>
                        <a:latin typeface="Times New Roman"/>
                        <a:ea typeface="Times New Roman"/>
                        <a:cs typeface="Times New Roman"/>
                      </a:endParaRPr>
                    </a:p>
                  </a:txBody>
                  <a:tcPr marL="68580" marR="6858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r>
              <a:tr h="0">
                <a:tc>
                  <a:txBody>
                    <a:bodyPr/>
                    <a:lstStyle/>
                    <a:p>
                      <a:pPr algn="just">
                        <a:spcAft>
                          <a:spcPts val="0"/>
                        </a:spcAft>
                      </a:pPr>
                      <a:r>
                        <a:rPr lang="es-ES" sz="1100" b="0" dirty="0">
                          <a:solidFill>
                            <a:schemeClr val="tx2">
                              <a:lumMod val="75000"/>
                            </a:schemeClr>
                          </a:solidFill>
                          <a:latin typeface="Arial"/>
                          <a:ea typeface="Times New Roman"/>
                          <a:cs typeface="Times New Roman"/>
                        </a:rPr>
                        <a:t>Renivelación por promoción del personal científico y tecnológico</a:t>
                      </a:r>
                      <a:endParaRPr lang="es-MX" sz="1200" b="1" dirty="0">
                        <a:solidFill>
                          <a:schemeClr val="tx2">
                            <a:lumMod val="75000"/>
                          </a:schemeClr>
                        </a:solidFill>
                        <a:latin typeface="Times New Roman"/>
                        <a:ea typeface="Times New Roman"/>
                        <a:cs typeface="Times New Roman"/>
                      </a:endParaRPr>
                    </a:p>
                  </a:txBody>
                  <a:tcPr marL="68580" marR="6858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just">
                        <a:spcAft>
                          <a:spcPts val="0"/>
                        </a:spcAft>
                      </a:pPr>
                      <a:r>
                        <a:rPr lang="es-ES" sz="1100" b="0" dirty="0">
                          <a:solidFill>
                            <a:schemeClr val="tx2">
                              <a:lumMod val="75000"/>
                            </a:schemeClr>
                          </a:solidFill>
                          <a:latin typeface="Arial"/>
                          <a:ea typeface="Times New Roman"/>
                          <a:cs typeface="Times New Roman"/>
                        </a:rPr>
                        <a:t>Servicios Personales</a:t>
                      </a:r>
                      <a:endParaRPr lang="es-MX" sz="1200" b="1" dirty="0">
                        <a:solidFill>
                          <a:schemeClr val="tx2">
                            <a:lumMod val="75000"/>
                          </a:schemeClr>
                        </a:solidFill>
                        <a:latin typeface="Times New Roman"/>
                        <a:ea typeface="Times New Roman"/>
                        <a:cs typeface="Times New Roman"/>
                      </a:endParaRPr>
                    </a:p>
                  </a:txBody>
                  <a:tcPr marL="68580" marR="6858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just">
                        <a:spcAft>
                          <a:spcPts val="0"/>
                        </a:spcAft>
                      </a:pPr>
                      <a:r>
                        <a:rPr lang="es-ES" sz="1100" b="0" dirty="0">
                          <a:solidFill>
                            <a:schemeClr val="tx2">
                              <a:lumMod val="75000"/>
                            </a:schemeClr>
                          </a:solidFill>
                          <a:latin typeface="Arial"/>
                          <a:ea typeface="Times New Roman"/>
                          <a:cs typeface="Times New Roman"/>
                        </a:rPr>
                        <a:t>De conformidad con el dictamen que emita la SHCP</a:t>
                      </a:r>
                      <a:endParaRPr lang="es-MX" sz="1200" b="1" dirty="0">
                        <a:solidFill>
                          <a:schemeClr val="tx2">
                            <a:lumMod val="75000"/>
                          </a:schemeClr>
                        </a:solidFill>
                        <a:latin typeface="Times New Roman"/>
                        <a:ea typeface="Times New Roman"/>
                        <a:cs typeface="Times New Roman"/>
                      </a:endParaRPr>
                    </a:p>
                  </a:txBody>
                  <a:tcPr marL="68580" marR="6858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r>
              <a:tr h="0">
                <a:tc>
                  <a:txBody>
                    <a:bodyPr/>
                    <a:lstStyle/>
                    <a:p>
                      <a:pPr algn="just">
                        <a:spcAft>
                          <a:spcPts val="0"/>
                        </a:spcAft>
                      </a:pPr>
                      <a:r>
                        <a:rPr lang="es-ES" sz="1100" b="0" dirty="0" smtClean="0">
                          <a:solidFill>
                            <a:schemeClr val="tx2">
                              <a:lumMod val="75000"/>
                            </a:schemeClr>
                          </a:solidFill>
                          <a:latin typeface="Arial"/>
                          <a:ea typeface="Times New Roman"/>
                          <a:cs typeface="Times New Roman"/>
                        </a:rPr>
                        <a:t>Proyectos </a:t>
                      </a:r>
                      <a:r>
                        <a:rPr lang="es-ES" sz="1100" b="0" dirty="0">
                          <a:solidFill>
                            <a:schemeClr val="tx2">
                              <a:lumMod val="75000"/>
                            </a:schemeClr>
                          </a:solidFill>
                          <a:latin typeface="Arial"/>
                          <a:ea typeface="Times New Roman"/>
                          <a:cs typeface="Times New Roman"/>
                        </a:rPr>
                        <a:t>de </a:t>
                      </a:r>
                      <a:r>
                        <a:rPr lang="es-ES" sz="1100" b="0" dirty="0" smtClean="0">
                          <a:solidFill>
                            <a:schemeClr val="tx2">
                              <a:lumMod val="75000"/>
                            </a:schemeClr>
                          </a:solidFill>
                          <a:latin typeface="Arial"/>
                          <a:ea typeface="Times New Roman"/>
                          <a:cs typeface="Times New Roman"/>
                        </a:rPr>
                        <a:t>Infraestructura</a:t>
                      </a:r>
                      <a:endParaRPr lang="es-MX" sz="1200" b="1" dirty="0">
                        <a:solidFill>
                          <a:schemeClr val="tx2">
                            <a:lumMod val="75000"/>
                          </a:schemeClr>
                        </a:solidFill>
                        <a:latin typeface="Times New Roman"/>
                        <a:ea typeface="Times New Roman"/>
                        <a:cs typeface="Times New Roman"/>
                      </a:endParaRPr>
                    </a:p>
                  </a:txBody>
                  <a:tcPr marL="68580" marR="6858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just">
                        <a:spcAft>
                          <a:spcPts val="0"/>
                        </a:spcAft>
                      </a:pPr>
                      <a:r>
                        <a:rPr lang="es-ES" sz="1100" b="0" dirty="0">
                          <a:solidFill>
                            <a:schemeClr val="tx2">
                              <a:lumMod val="75000"/>
                            </a:schemeClr>
                          </a:solidFill>
                          <a:latin typeface="Arial"/>
                          <a:ea typeface="Times New Roman"/>
                          <a:cs typeface="Times New Roman"/>
                        </a:rPr>
                        <a:t>Bienes Muebles y Obra Pública</a:t>
                      </a:r>
                      <a:endParaRPr lang="es-MX" sz="1200" b="1" dirty="0">
                        <a:solidFill>
                          <a:schemeClr val="tx2">
                            <a:lumMod val="75000"/>
                          </a:schemeClr>
                        </a:solidFill>
                        <a:latin typeface="Times New Roman"/>
                        <a:ea typeface="Times New Roman"/>
                        <a:cs typeface="Times New Roman"/>
                      </a:endParaRPr>
                    </a:p>
                  </a:txBody>
                  <a:tcPr marL="68580" marR="6858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just">
                        <a:spcAft>
                          <a:spcPts val="0"/>
                        </a:spcAft>
                      </a:pPr>
                      <a:r>
                        <a:rPr lang="es-ES" sz="1100" b="0" dirty="0">
                          <a:solidFill>
                            <a:schemeClr val="tx2">
                              <a:lumMod val="75000"/>
                            </a:schemeClr>
                          </a:solidFill>
                          <a:latin typeface="Arial"/>
                          <a:ea typeface="Times New Roman"/>
                          <a:cs typeface="Times New Roman"/>
                        </a:rPr>
                        <a:t>De conformidad  con los proyectos que en su momento se aprueben</a:t>
                      </a:r>
                      <a:endParaRPr lang="es-MX" sz="1200" b="1" dirty="0">
                        <a:solidFill>
                          <a:schemeClr val="tx2">
                            <a:lumMod val="75000"/>
                          </a:schemeClr>
                        </a:solidFill>
                        <a:latin typeface="Times New Roman"/>
                        <a:ea typeface="Times New Roman"/>
                        <a:cs typeface="Times New Roman"/>
                      </a:endParaRPr>
                    </a:p>
                  </a:txBody>
                  <a:tcPr marL="68580" marR="6858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335379583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81057" y="412928"/>
            <a:ext cx="8343900" cy="646331"/>
          </a:xfrm>
          <a:prstGeom prst="rect">
            <a:avLst/>
          </a:prstGeom>
        </p:spPr>
        <p:txBody>
          <a:bodyPr wrap="square">
            <a:spAutoFit/>
          </a:bodyPr>
          <a:lstStyle/>
          <a:p>
            <a:pPr lvl="0" algn="ctr"/>
            <a:r>
              <a:rPr lang="es-ES" b="1" dirty="0" smtClean="0">
                <a:solidFill>
                  <a:schemeClr val="tx2">
                    <a:lumMod val="75000"/>
                  </a:schemeClr>
                </a:solidFill>
                <a:effectLst>
                  <a:reflection blurRad="6350" stA="55000" endA="300" endPos="45500" dir="5400000" sy="-100000" algn="bl" rotWithShape="0"/>
                </a:effectLst>
                <a:latin typeface="Arial Rounded MT Bold"/>
              </a:rPr>
              <a:t>Presentación y aprobación, en su caso,  del Programa Anual de Adquisiciones 2012</a:t>
            </a:r>
            <a:endParaRPr lang="es-MX" b="1" dirty="0" smtClean="0">
              <a:solidFill>
                <a:schemeClr val="tx2">
                  <a:lumMod val="75000"/>
                </a:schemeClr>
              </a:solidFill>
              <a:effectLst>
                <a:reflection blurRad="6350" stA="55000" endA="300" endPos="45500" dir="5400000" sy="-100000" algn="bl" rotWithShape="0"/>
              </a:effectLst>
              <a:latin typeface="Arial Rounded MT Bold"/>
            </a:endParaRPr>
          </a:p>
        </p:txBody>
      </p:sp>
      <p:sp>
        <p:nvSpPr>
          <p:cNvPr id="4" name="Rectangle 1"/>
          <p:cNvSpPr>
            <a:spLocks noChangeArrowheads="1"/>
          </p:cNvSpPr>
          <p:nvPr/>
        </p:nvSpPr>
        <p:spPr bwMode="auto">
          <a:xfrm>
            <a:off x="395536" y="1649706"/>
            <a:ext cx="3343275" cy="2554545"/>
          </a:xfrm>
          <a:prstGeom prst="rect">
            <a:avLst/>
          </a:prstGeom>
          <a:solidFill>
            <a:schemeClr val="bg1">
              <a:lumMod val="85000"/>
              <a:alpha val="40000"/>
            </a:schemeClr>
          </a:solidFill>
          <a:ln w="50800">
            <a:solidFill>
              <a:srgbClr val="353599"/>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hangingPunct="0"/>
            <a:r>
              <a:rPr lang="es-ES" sz="1600" b="0" u="none" dirty="0" smtClean="0">
                <a:solidFill>
                  <a:schemeClr val="tx2">
                    <a:lumMod val="75000"/>
                  </a:schemeClr>
                </a:solidFill>
                <a:latin typeface="Arial" pitchFamily="34" charset="0"/>
                <a:cs typeface="Arial" pitchFamily="34" charset="0"/>
              </a:rPr>
              <a:t>Con fundamento en los artículos 56 fracción II de la Ley de Ciencia y Tecnología y 33 fracción V del Instrumento Jurídico de Creación del Centro de Investigación en Materiales Avanzados, S.C. (CIMAV), se solicita la aprobación de este Consejo de Administración del Programa Anual de Adquisiciones 2012</a:t>
            </a:r>
          </a:p>
        </p:txBody>
      </p:sp>
      <p:sp>
        <p:nvSpPr>
          <p:cNvPr id="6" name="5 Rectángulo"/>
          <p:cNvSpPr/>
          <p:nvPr/>
        </p:nvSpPr>
        <p:spPr>
          <a:xfrm>
            <a:off x="4572000" y="2060848"/>
            <a:ext cx="4115122" cy="600164"/>
          </a:xfrm>
          <a:prstGeom prst="rect">
            <a:avLst/>
          </a:prstGeom>
        </p:spPr>
        <p:txBody>
          <a:bodyPr wrap="square">
            <a:spAutoFit/>
          </a:bodyPr>
          <a:lstStyle/>
          <a:p>
            <a:pPr algn="just"/>
            <a:r>
              <a:rPr lang="es-MX" sz="1100" u="none" dirty="0" smtClean="0">
                <a:effectLst>
                  <a:outerShdw blurRad="38100" dist="38100" dir="2700000" algn="tl">
                    <a:srgbClr val="000000">
                      <a:alpha val="43137"/>
                    </a:srgbClr>
                  </a:outerShdw>
                </a:effectLst>
                <a:latin typeface="Arial" pitchFamily="34" charset="0"/>
                <a:cs typeface="Arial" pitchFamily="34" charset="0"/>
              </a:rPr>
              <a:t>En virtud de lo anterior, el Centro de Investigación en Materiales Avanzados, S.C. (CIMAV), solicita a este órgano colegiado se adopte el siguiente acuerdo:</a:t>
            </a:r>
          </a:p>
        </p:txBody>
      </p:sp>
      <p:sp>
        <p:nvSpPr>
          <p:cNvPr id="7" name="Rectangle 1"/>
          <p:cNvSpPr>
            <a:spLocks noChangeArrowheads="1"/>
          </p:cNvSpPr>
          <p:nvPr/>
        </p:nvSpPr>
        <p:spPr bwMode="auto">
          <a:xfrm>
            <a:off x="4572000" y="3089866"/>
            <a:ext cx="4219575" cy="2554545"/>
          </a:xfrm>
          <a:prstGeom prst="rect">
            <a:avLst/>
          </a:prstGeom>
          <a:solidFill>
            <a:schemeClr val="bg1">
              <a:lumMod val="85000"/>
              <a:alpha val="40000"/>
            </a:schemeClr>
          </a:solidFill>
          <a:ln w="508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_tradnl" sz="1600" b="1" u="none" dirty="0" smtClean="0">
                <a:solidFill>
                  <a:schemeClr val="tx2">
                    <a:lumMod val="75000"/>
                  </a:schemeClr>
                </a:solidFill>
                <a:latin typeface="Arial" pitchFamily="34" charset="0"/>
                <a:cs typeface="Arial" pitchFamily="34" charset="0"/>
              </a:rPr>
              <a:t>CA-O-I-12-14R</a:t>
            </a:r>
          </a:p>
          <a:p>
            <a:pPr algn="just"/>
            <a:r>
              <a:rPr lang="es-MX" sz="1600" b="0" u="none" dirty="0" smtClean="0">
                <a:solidFill>
                  <a:schemeClr val="tx2">
                    <a:lumMod val="75000"/>
                  </a:schemeClr>
                </a:solidFill>
                <a:latin typeface="Arial" pitchFamily="34" charset="0"/>
                <a:cs typeface="Arial" pitchFamily="34" charset="0"/>
              </a:rPr>
              <a:t>El Consejo de Administración del CIMAV, con fundamento en lo dispuesto en los </a:t>
            </a:r>
            <a:r>
              <a:rPr lang="es-ES" sz="1600" b="0" u="none" dirty="0" smtClean="0">
                <a:solidFill>
                  <a:schemeClr val="tx2">
                    <a:lumMod val="75000"/>
                  </a:schemeClr>
                </a:solidFill>
                <a:latin typeface="Arial" pitchFamily="34" charset="0"/>
                <a:cs typeface="Arial" pitchFamily="34" charset="0"/>
              </a:rPr>
              <a:t>artículos 56 fracción II de la Ley de Ciencia y Tecnología y 33 fracción V del Instrumento Jurídico de Creación del Centro de Investigación en Materiales Avanzados, S.C., aprobó por unanimidad el Programa Anual de Adquisiciones 2012.</a:t>
            </a:r>
            <a:endParaRPr lang="es-MX" sz="1600" b="0" u="none" dirty="0" smtClean="0">
              <a:solidFill>
                <a:schemeClr val="tx2">
                  <a:lumMod val="75000"/>
                </a:schemeClr>
              </a:solidFill>
              <a:latin typeface="Arial" pitchFamily="34" charset="0"/>
              <a:cs typeface="Arial" pitchFamily="34" charset="0"/>
            </a:endParaRPr>
          </a:p>
          <a:p>
            <a:pPr algn="just"/>
            <a:endParaRPr lang="es-MX" sz="1600" b="0" u="none" dirty="0" smtClean="0">
              <a:solidFill>
                <a:schemeClr val="tx2">
                  <a:lumMod val="75000"/>
                </a:schemeClr>
              </a:solidFill>
              <a:latin typeface="Arial" pitchFamily="34" charset="0"/>
              <a:cs typeface="Arial" pitchFamily="34" charset="0"/>
            </a:endParaRPr>
          </a:p>
        </p:txBody>
      </p:sp>
      <p:cxnSp>
        <p:nvCxnSpPr>
          <p:cNvPr id="9" name="8 Conector angular"/>
          <p:cNvCxnSpPr>
            <a:stCxn id="4" idx="3"/>
            <a:endCxn id="7" idx="1"/>
          </p:cNvCxnSpPr>
          <p:nvPr/>
        </p:nvCxnSpPr>
        <p:spPr bwMode="auto">
          <a:xfrm>
            <a:off x="3738811" y="2926979"/>
            <a:ext cx="833189" cy="1440160"/>
          </a:xfrm>
          <a:prstGeom prst="bentConnector3">
            <a:avLst>
              <a:gd name="adj1" fmla="val 50000"/>
            </a:avLst>
          </a:prstGeom>
          <a:noFill/>
          <a:ln w="31750" cap="flat" cmpd="dbl"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72094338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9666</TotalTime>
  <Words>12621</Words>
  <Application>Microsoft Office PowerPoint</Application>
  <PresentationFormat>Presentación en pantalla (4:3)</PresentationFormat>
  <Paragraphs>2733</Paragraphs>
  <Slides>109</Slides>
  <Notes>42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109</vt:i4>
      </vt:variant>
    </vt:vector>
  </HeadingPairs>
  <TitlesOfParts>
    <vt:vector size="111" baseType="lpstr">
      <vt:lpstr>Tema de Office</vt:lpstr>
      <vt:lpstr>CorelDRAW</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 Presencia de egresados de Doctorado del CIMAV </vt:lpstr>
      <vt:lpstr>Diapositiva 30</vt:lpstr>
      <vt:lpstr>Diapositiva 31</vt:lpstr>
      <vt:lpstr>Diapositiva 32</vt:lpstr>
      <vt:lpstr>Diapositiva 33</vt:lpstr>
      <vt:lpstr>Diapositiva 34</vt:lpstr>
      <vt:lpstr>Diapositiva 35</vt:lpstr>
      <vt:lpstr>Diapositiva 36</vt:lpstr>
      <vt:lpstr>Diapositiva 37</vt:lpstr>
      <vt:lpstr>Total de Alumnos de Posgrado, 2012</vt:lpstr>
      <vt:lpstr>Diapositiva 39</vt:lpstr>
      <vt:lpstr>Diapositiva 40</vt:lpstr>
      <vt:lpstr>Diapositiva 41</vt:lpstr>
      <vt:lpstr>Diapositiva 42</vt:lpstr>
      <vt:lpstr>Diapositiva 43</vt:lpstr>
      <vt:lpstr>Diapositiva 44</vt:lpstr>
      <vt:lpstr>Empresas de Chihuahua Sector Aeroespacial</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       Proyectos Vigentes 2011 - Unidad Monterrey</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vector>
  </TitlesOfParts>
  <Company>Microsoft</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Desempeño Institucional</dc:title>
  <dc:creator>antonio.soto</dc:creator>
  <cp:lastModifiedBy>monica.miranda</cp:lastModifiedBy>
  <cp:revision>876</cp:revision>
  <dcterms:created xsi:type="dcterms:W3CDTF">2012-01-16T21:12:33Z</dcterms:created>
  <dcterms:modified xsi:type="dcterms:W3CDTF">2014-02-24T23:35:10Z</dcterms:modified>
</cp:coreProperties>
</file>