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ms-office.legacyDiagramTex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Default Extension="ppt" ContentType="application/vnd.ms-powerpoint"/>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816" r:id="rId2"/>
    <p:sldId id="817" r:id="rId3"/>
    <p:sldId id="818" r:id="rId4"/>
    <p:sldId id="401" r:id="rId5"/>
    <p:sldId id="747" r:id="rId6"/>
    <p:sldId id="748" r:id="rId7"/>
    <p:sldId id="465" r:id="rId8"/>
    <p:sldId id="749" r:id="rId9"/>
    <p:sldId id="750" r:id="rId10"/>
    <p:sldId id="760" r:id="rId11"/>
    <p:sldId id="761" r:id="rId12"/>
    <p:sldId id="762" r:id="rId13"/>
    <p:sldId id="763" r:id="rId14"/>
    <p:sldId id="751" r:id="rId15"/>
    <p:sldId id="633" r:id="rId16"/>
    <p:sldId id="634" r:id="rId17"/>
    <p:sldId id="635" r:id="rId18"/>
    <p:sldId id="636" r:id="rId19"/>
    <p:sldId id="638" r:id="rId20"/>
    <p:sldId id="698" r:id="rId21"/>
    <p:sldId id="637" r:id="rId22"/>
    <p:sldId id="645" r:id="rId23"/>
    <p:sldId id="646" r:id="rId24"/>
    <p:sldId id="647" r:id="rId25"/>
    <p:sldId id="639" r:id="rId26"/>
    <p:sldId id="719" r:id="rId27"/>
    <p:sldId id="720" r:id="rId28"/>
    <p:sldId id="643" r:id="rId29"/>
    <p:sldId id="642" r:id="rId30"/>
    <p:sldId id="722" r:id="rId31"/>
    <p:sldId id="723" r:id="rId32"/>
    <p:sldId id="724" r:id="rId33"/>
    <p:sldId id="708" r:id="rId34"/>
    <p:sldId id="782" r:id="rId35"/>
    <p:sldId id="788" r:id="rId36"/>
    <p:sldId id="695" r:id="rId37"/>
    <p:sldId id="648" r:id="rId38"/>
    <p:sldId id="809" r:id="rId39"/>
    <p:sldId id="649" r:id="rId40"/>
    <p:sldId id="726" r:id="rId41"/>
    <p:sldId id="678" r:id="rId42"/>
    <p:sldId id="668" r:id="rId43"/>
    <p:sldId id="669" r:id="rId44"/>
    <p:sldId id="685" r:id="rId45"/>
    <p:sldId id="683" r:id="rId46"/>
    <p:sldId id="774" r:id="rId47"/>
    <p:sldId id="742" r:id="rId48"/>
    <p:sldId id="671" r:id="rId49"/>
    <p:sldId id="673" r:id="rId50"/>
    <p:sldId id="674" r:id="rId51"/>
    <p:sldId id="675" r:id="rId52"/>
    <p:sldId id="810" r:id="rId53"/>
    <p:sldId id="811" r:id="rId54"/>
    <p:sldId id="654" r:id="rId55"/>
    <p:sldId id="815" r:id="rId56"/>
    <p:sldId id="540" r:id="rId57"/>
    <p:sldId id="769" r:id="rId58"/>
    <p:sldId id="813" r:id="rId59"/>
    <p:sldId id="812" r:id="rId60"/>
    <p:sldId id="709" r:id="rId61"/>
    <p:sldId id="814" r:id="rId62"/>
    <p:sldId id="715" r:id="rId63"/>
    <p:sldId id="800" r:id="rId64"/>
    <p:sldId id="802" r:id="rId65"/>
    <p:sldId id="804" r:id="rId66"/>
    <p:sldId id="803" r:id="rId67"/>
    <p:sldId id="805" r:id="rId68"/>
    <p:sldId id="806" r:id="rId69"/>
    <p:sldId id="807" r:id="rId70"/>
    <p:sldId id="808" r:id="rId71"/>
    <p:sldId id="752" r:id="rId72"/>
    <p:sldId id="772" r:id="rId73"/>
    <p:sldId id="753" r:id="rId74"/>
    <p:sldId id="754" r:id="rId75"/>
    <p:sldId id="755" r:id="rId76"/>
    <p:sldId id="756" r:id="rId77"/>
    <p:sldId id="757" r:id="rId78"/>
    <p:sldId id="764" r:id="rId79"/>
    <p:sldId id="758" r:id="rId80"/>
    <p:sldId id="765" r:id="rId81"/>
    <p:sldId id="766" r:id="rId82"/>
    <p:sldId id="759" r:id="rId83"/>
    <p:sldId id="767" r:id="rId84"/>
  </p:sldIdLst>
  <p:sldSz cx="9144000" cy="6858000" type="screen4x3"/>
  <p:notesSz cx="7010400" cy="9296400"/>
  <p:defaultTextStyle>
    <a:defPPr>
      <a:defRPr lang="en-US"/>
    </a:defPPr>
    <a:lvl1pPr algn="r" rtl="0" fontAlgn="base">
      <a:spcBef>
        <a:spcPct val="0"/>
      </a:spcBef>
      <a:spcAft>
        <a:spcPct val="0"/>
      </a:spcAft>
      <a:defRPr sz="1200" b="1" u="sng" kern="1200">
        <a:solidFill>
          <a:schemeClr val="tx1"/>
        </a:solidFill>
        <a:latin typeface="Arial" charset="0"/>
        <a:ea typeface="+mn-ea"/>
        <a:cs typeface="+mn-cs"/>
      </a:defRPr>
    </a:lvl1pPr>
    <a:lvl2pPr marL="457200" algn="r" rtl="0" fontAlgn="base">
      <a:spcBef>
        <a:spcPct val="0"/>
      </a:spcBef>
      <a:spcAft>
        <a:spcPct val="0"/>
      </a:spcAft>
      <a:defRPr sz="1200" b="1" u="sng" kern="1200">
        <a:solidFill>
          <a:schemeClr val="tx1"/>
        </a:solidFill>
        <a:latin typeface="Arial" charset="0"/>
        <a:ea typeface="+mn-ea"/>
        <a:cs typeface="+mn-cs"/>
      </a:defRPr>
    </a:lvl2pPr>
    <a:lvl3pPr marL="914400" algn="r" rtl="0" fontAlgn="base">
      <a:spcBef>
        <a:spcPct val="0"/>
      </a:spcBef>
      <a:spcAft>
        <a:spcPct val="0"/>
      </a:spcAft>
      <a:defRPr sz="1200" b="1" u="sng" kern="1200">
        <a:solidFill>
          <a:schemeClr val="tx1"/>
        </a:solidFill>
        <a:latin typeface="Arial" charset="0"/>
        <a:ea typeface="+mn-ea"/>
        <a:cs typeface="+mn-cs"/>
      </a:defRPr>
    </a:lvl3pPr>
    <a:lvl4pPr marL="1371600" algn="r" rtl="0" fontAlgn="base">
      <a:spcBef>
        <a:spcPct val="0"/>
      </a:spcBef>
      <a:spcAft>
        <a:spcPct val="0"/>
      </a:spcAft>
      <a:defRPr sz="1200" b="1" u="sng" kern="1200">
        <a:solidFill>
          <a:schemeClr val="tx1"/>
        </a:solidFill>
        <a:latin typeface="Arial" charset="0"/>
        <a:ea typeface="+mn-ea"/>
        <a:cs typeface="+mn-cs"/>
      </a:defRPr>
    </a:lvl4pPr>
    <a:lvl5pPr marL="1828800" algn="r" rtl="0" fontAlgn="base">
      <a:spcBef>
        <a:spcPct val="0"/>
      </a:spcBef>
      <a:spcAft>
        <a:spcPct val="0"/>
      </a:spcAft>
      <a:defRPr sz="1200" b="1" u="sng" kern="1200">
        <a:solidFill>
          <a:schemeClr val="tx1"/>
        </a:solidFill>
        <a:latin typeface="Arial" charset="0"/>
        <a:ea typeface="+mn-ea"/>
        <a:cs typeface="+mn-cs"/>
      </a:defRPr>
    </a:lvl5pPr>
    <a:lvl6pPr marL="2286000" algn="l" defTabSz="914400" rtl="0" eaLnBrk="1" latinLnBrk="0" hangingPunct="1">
      <a:defRPr sz="1200" b="1" u="sng" kern="1200">
        <a:solidFill>
          <a:schemeClr val="tx1"/>
        </a:solidFill>
        <a:latin typeface="Arial" charset="0"/>
        <a:ea typeface="+mn-ea"/>
        <a:cs typeface="+mn-cs"/>
      </a:defRPr>
    </a:lvl6pPr>
    <a:lvl7pPr marL="2743200" algn="l" defTabSz="914400" rtl="0" eaLnBrk="1" latinLnBrk="0" hangingPunct="1">
      <a:defRPr sz="1200" b="1" u="sng" kern="1200">
        <a:solidFill>
          <a:schemeClr val="tx1"/>
        </a:solidFill>
        <a:latin typeface="Arial" charset="0"/>
        <a:ea typeface="+mn-ea"/>
        <a:cs typeface="+mn-cs"/>
      </a:defRPr>
    </a:lvl7pPr>
    <a:lvl8pPr marL="3200400" algn="l" defTabSz="914400" rtl="0" eaLnBrk="1" latinLnBrk="0" hangingPunct="1">
      <a:defRPr sz="1200" b="1" u="sng" kern="1200">
        <a:solidFill>
          <a:schemeClr val="tx1"/>
        </a:solidFill>
        <a:latin typeface="Arial" charset="0"/>
        <a:ea typeface="+mn-ea"/>
        <a:cs typeface="+mn-cs"/>
      </a:defRPr>
    </a:lvl8pPr>
    <a:lvl9pPr marL="3657600" algn="l" defTabSz="914400" rtl="0" eaLnBrk="1" latinLnBrk="0" hangingPunct="1">
      <a:defRPr sz="1200" b="1" u="sng"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a:srgbClr val="FF6600"/>
    <a:srgbClr val="A50021"/>
    <a:srgbClr val="99CCFF"/>
    <a:srgbClr val="996633"/>
    <a:srgbClr val="CC0000"/>
    <a:srgbClr val="7E040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7" autoAdjust="0"/>
    <p:restoredTop sz="99216" autoAdjust="0"/>
  </p:normalViewPr>
  <p:slideViewPr>
    <p:cSldViewPr snapToGrid="0">
      <p:cViewPr>
        <p:scale>
          <a:sx n="66" d="100"/>
          <a:sy n="66" d="100"/>
        </p:scale>
        <p:origin x="-2220" y="-636"/>
      </p:cViewPr>
      <p:guideLst>
        <p:guide orient="horz" pos="2181"/>
        <p:guide pos="2869"/>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00" d="100"/>
        <a:sy n="100" d="100"/>
      </p:scale>
      <p:origin x="0" y="684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06/relationships/legacyDocTextInfo" Target="legacyDocTextInfo.bin"/><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0.emf"/></Relationships>
</file>

<file path=ppt/drawings/_rels/vmlDrawing2.vml.rels><?xml version="1.0" encoding="UTF-8" standalone="yes"?>
<Relationships xmlns="http://schemas.openxmlformats.org/package/2006/relationships"><Relationship Id="rId8" Type="http://schemas.microsoft.com/office/2006/relationships/legacyDiagramText" Target="legacyDiagramText7.bin"/><Relationship Id="rId3" Type="http://schemas.microsoft.com/office/2006/relationships/legacyDiagramText" Target="legacyDiagramText3.bin"/><Relationship Id="rId7" Type="http://schemas.microsoft.com/office/2006/relationships/legacyDiagramText" Target="legacyDiagramText6.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5.bin"/><Relationship Id="rId5" Type="http://schemas.microsoft.com/office/2006/relationships/legacyDiagramText" Target="legacyDiagramText4.bin"/><Relationship Id="rId10" Type="http://schemas.microsoft.com/office/2006/relationships/legacyDiagramText" Target="legacyDiagramText9.bin"/><Relationship Id="rId4" Type="http://schemas.openxmlformats.org/officeDocument/2006/relationships/image" Target="../media/image371.jpeg"/><Relationship Id="rId9" Type="http://schemas.microsoft.com/office/2006/relationships/legacyDiagramText" Target="legacyDiagramText8.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10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b="0" u="none">
                <a:latin typeface="Arial" pitchFamily="34" charset="0"/>
              </a:defRPr>
            </a:lvl1pPr>
          </a:lstStyle>
          <a:p>
            <a:pPr>
              <a:defRPr/>
            </a:pPr>
            <a:endParaRPr lang="es-ES"/>
          </a:p>
        </p:txBody>
      </p:sp>
      <p:sp>
        <p:nvSpPr>
          <p:cNvPr id="64102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u="none">
                <a:latin typeface="Arial" pitchFamily="34" charset="0"/>
              </a:defRPr>
            </a:lvl1pPr>
          </a:lstStyle>
          <a:p>
            <a:pPr>
              <a:defRPr/>
            </a:pPr>
            <a:endParaRPr lang="es-ES"/>
          </a:p>
        </p:txBody>
      </p:sp>
      <p:sp>
        <p:nvSpPr>
          <p:cNvPr id="64102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b="0" u="none">
                <a:latin typeface="Arial" pitchFamily="34" charset="0"/>
              </a:defRPr>
            </a:lvl1pPr>
          </a:lstStyle>
          <a:p>
            <a:pPr>
              <a:defRPr/>
            </a:pPr>
            <a:endParaRPr lang="es-ES"/>
          </a:p>
        </p:txBody>
      </p:sp>
      <p:sp>
        <p:nvSpPr>
          <p:cNvPr id="64102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b="0" u="none">
                <a:latin typeface="Arial" pitchFamily="34" charset="0"/>
              </a:defRPr>
            </a:lvl1pPr>
          </a:lstStyle>
          <a:p>
            <a:pPr>
              <a:defRPr/>
            </a:pPr>
            <a:fld id="{A01BCE08-1A70-4BBB-B983-38608B76F8BD}"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b="0" u="none">
                <a:latin typeface="Arial" pitchFamily="34" charset="0"/>
              </a:defRPr>
            </a:lvl1pPr>
          </a:lstStyle>
          <a:p>
            <a:pPr>
              <a:defRPr/>
            </a:pPr>
            <a:endParaRPr lang="es-ES"/>
          </a:p>
        </p:txBody>
      </p:sp>
      <p:sp>
        <p:nvSpPr>
          <p:cNvPr id="13926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b="0" u="none">
                <a:latin typeface="Arial" pitchFamily="34" charset="0"/>
              </a:defRPr>
            </a:lvl1pPr>
          </a:lstStyle>
          <a:p>
            <a:pPr>
              <a:defRPr/>
            </a:pPr>
            <a:endParaRPr lang="es-ES"/>
          </a:p>
        </p:txBody>
      </p:sp>
      <p:sp>
        <p:nvSpPr>
          <p:cNvPr id="80900"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3926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3927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b="0" u="none">
                <a:latin typeface="Arial" pitchFamily="34" charset="0"/>
              </a:defRPr>
            </a:lvl1pPr>
          </a:lstStyle>
          <a:p>
            <a:pPr>
              <a:defRPr/>
            </a:pPr>
            <a:endParaRPr lang="es-ES"/>
          </a:p>
        </p:txBody>
      </p:sp>
      <p:sp>
        <p:nvSpPr>
          <p:cNvPr id="13927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b="0" u="none">
                <a:latin typeface="Arial" pitchFamily="34" charset="0"/>
              </a:defRPr>
            </a:lvl1pPr>
          </a:lstStyle>
          <a:p>
            <a:pPr>
              <a:defRPr/>
            </a:pPr>
            <a:fld id="{1CE59AF4-643A-4EE4-91B5-A9564176ADFF}"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8F98C58-E57C-4036-BA6C-C499C01517EC}" type="slidenum">
              <a:rPr lang="es-ES" smtClean="0">
                <a:latin typeface="Arial" charset="0"/>
              </a:rPr>
              <a:pPr/>
              <a:t>4</a:t>
            </a:fld>
            <a:endParaRPr lang="es-ES" smtClean="0">
              <a:latin typeface="Arial" charset="0"/>
            </a:endParaRP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s-MX"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EA4FCC2-141F-45C4-B949-52141F708EBF}" type="slidenum">
              <a:rPr lang="es-ES" smtClean="0">
                <a:latin typeface="Arial" charset="0"/>
              </a:rPr>
              <a:pPr/>
              <a:t>15</a:t>
            </a:fld>
            <a:endParaRPr lang="es-ES" smtClean="0">
              <a:latin typeface="Arial" charset="0"/>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928A3614-9552-4036-A901-44FAC2C72049}" type="slidenum">
              <a:rPr lang="es-ES" smtClean="0">
                <a:latin typeface="Arial" charset="0"/>
              </a:rPr>
              <a:pPr/>
              <a:t>16</a:t>
            </a:fld>
            <a:endParaRPr lang="es-ES" smtClean="0">
              <a:latin typeface="Arial" charset="0"/>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E2E0D303-5224-42A3-B67B-46E556A075F4}" type="slidenum">
              <a:rPr lang="es-ES" smtClean="0">
                <a:latin typeface="Arial" charset="0"/>
              </a:rPr>
              <a:pPr/>
              <a:t>17</a:t>
            </a:fld>
            <a:endParaRPr lang="es-ES" smtClean="0">
              <a:latin typeface="Arial" charset="0"/>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68E40761-DDE9-4C65-BD23-6B5C33AD3B04}" type="slidenum">
              <a:rPr lang="es-ES" smtClean="0">
                <a:latin typeface="Arial" charset="0"/>
              </a:rPr>
              <a:pPr/>
              <a:t>18</a:t>
            </a:fld>
            <a:endParaRPr lang="es-ES" smtClean="0">
              <a:latin typeface="Arial" charset="0"/>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5AC40D7-CB7C-4BA8-B8B6-9EBEE6B2DF66}" type="slidenum">
              <a:rPr lang="es-ES" smtClean="0">
                <a:latin typeface="Arial" charset="0"/>
              </a:rPr>
              <a:pPr/>
              <a:t>19</a:t>
            </a:fld>
            <a:endParaRPr lang="es-ES" smtClean="0">
              <a:latin typeface="Arial"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DA938AAC-FA9F-42B8-846F-F638D182825F}" type="slidenum">
              <a:rPr lang="es-ES" smtClean="0">
                <a:latin typeface="Arial" charset="0"/>
              </a:rPr>
              <a:pPr/>
              <a:t>21</a:t>
            </a:fld>
            <a:endParaRPr lang="es-ES" smtClean="0">
              <a:latin typeface="Arial" charset="0"/>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16C88364-79CC-408B-BB03-4AEC70AF58DE}" type="slidenum">
              <a:rPr lang="es-ES" smtClean="0">
                <a:latin typeface="Arial" charset="0"/>
              </a:rPr>
              <a:pPr/>
              <a:t>22</a:t>
            </a:fld>
            <a:endParaRPr lang="es-ES" smtClean="0">
              <a:latin typeface="Arial" charset="0"/>
            </a:endParaRPr>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6EFF67F5-25E1-43AB-8B79-1E3F23308D95}" type="slidenum">
              <a:rPr lang="es-ES" smtClean="0">
                <a:latin typeface="Arial" charset="0"/>
              </a:rPr>
              <a:pPr/>
              <a:t>23</a:t>
            </a:fld>
            <a:endParaRPr lang="es-ES" smtClean="0">
              <a:latin typeface="Arial" charset="0"/>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1B8213D-7A3A-4C09-B74F-BD0EBC403330}" type="slidenum">
              <a:rPr lang="es-ES" smtClean="0">
                <a:latin typeface="Arial" charset="0"/>
              </a:rPr>
              <a:pPr/>
              <a:t>24</a:t>
            </a:fld>
            <a:endParaRPr lang="es-ES" smtClean="0">
              <a:latin typeface="Arial" charset="0"/>
            </a:endParaRPr>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D20A923-B786-41D5-98F3-ACD331B80F34}" type="slidenum">
              <a:rPr lang="es-ES" smtClean="0">
                <a:latin typeface="Arial" charset="0"/>
              </a:rPr>
              <a:pPr/>
              <a:t>25</a:t>
            </a:fld>
            <a:endParaRPr lang="es-ES" smtClean="0">
              <a:latin typeface="Arial" charset="0"/>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defTabSz="931863"/>
            <a:fld id="{9C57E9E2-62A4-4440-B86C-A8271EE63F72}" type="slidenum">
              <a:rPr lang="es-ES" b="0" u="none"/>
              <a:pPr defTabSz="931863"/>
              <a:t>26</a:t>
            </a:fld>
            <a:endParaRPr lang="es-ES" b="0" u="none"/>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Ro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C49138C-E058-41A4-B1F0-F6343753B8C0}" type="slidenum">
              <a:rPr lang="es-ES" smtClean="0">
                <a:latin typeface="Arial" charset="0"/>
              </a:rPr>
              <a:pPr/>
              <a:t>28</a:t>
            </a:fld>
            <a:endParaRPr lang="es-ES" smtClean="0">
              <a:latin typeface="Arial" charset="0"/>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B89E2E93-FCCB-4B80-8345-E75371E1F453}" type="slidenum">
              <a:rPr lang="es-ES" smtClean="0">
                <a:latin typeface="Arial" charset="0"/>
              </a:rPr>
              <a:pPr/>
              <a:t>29</a:t>
            </a:fld>
            <a:endParaRPr lang="es-ES" smtClean="0">
              <a:latin typeface="Arial" charset="0"/>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45F0778B-6DE4-4FDF-A5FA-BDC10BF60B9E}" type="slidenum">
              <a:rPr lang="es-ES" smtClean="0">
                <a:latin typeface="Arial" charset="0"/>
              </a:rPr>
              <a:pPr/>
              <a:t>30</a:t>
            </a:fld>
            <a:endParaRPr lang="es-ES" smtClean="0">
              <a:latin typeface="Arial" charset="0"/>
            </a:endParaRPr>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322C302C-0A17-415F-904F-D0E06F04D010}" type="slidenum">
              <a:rPr lang="es-ES" smtClean="0">
                <a:latin typeface="Arial" charset="0"/>
              </a:rPr>
              <a:pPr/>
              <a:t>32</a:t>
            </a:fld>
            <a:endParaRPr lang="es-ES" smtClean="0">
              <a:latin typeface="Arial" charset="0"/>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Ro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Ro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1987598-3910-443E-A1BA-E6E0D05C857A}" type="slidenum">
              <a:rPr lang="es-ES" smtClean="0">
                <a:latin typeface="Arial" charset="0"/>
              </a:rPr>
              <a:pPr/>
              <a:t>37</a:t>
            </a:fld>
            <a:endParaRPr lang="es-ES" smtClean="0">
              <a:latin typeface="Arial" charset="0"/>
            </a:endParaRP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Ro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027989A-B729-4661-BB03-71C918D92556}" type="slidenum">
              <a:rPr lang="es-ES" smtClean="0">
                <a:latin typeface="Arial" charset="0"/>
              </a:rPr>
              <a:pPr/>
              <a:t>39</a:t>
            </a:fld>
            <a:endParaRPr lang="es-ES" smtClean="0">
              <a:latin typeface="Arial" charset="0"/>
            </a:endParaRPr>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69FA2B69-C417-4303-8830-A049BDBC646A}" type="slidenum">
              <a:rPr lang="es-ES" smtClean="0">
                <a:latin typeface="Arial" charset="0"/>
              </a:rPr>
              <a:pPr/>
              <a:t>41</a:t>
            </a:fld>
            <a:endParaRPr lang="es-ES" smtClean="0">
              <a:latin typeface="Arial" charset="0"/>
            </a:endParaRPr>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0F13087A-A1AF-4D65-8C8E-E47888731A25}" type="slidenum">
              <a:rPr lang="es-ES" smtClean="0">
                <a:latin typeface="Arial" charset="0"/>
              </a:rPr>
              <a:pPr/>
              <a:t>42</a:t>
            </a:fld>
            <a:endParaRPr lang="es-ES" smtClean="0">
              <a:latin typeface="Arial" charset="0"/>
            </a:endParaRPr>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s-MX"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52A606E-D4AA-4C54-A8CD-B4F743E68216}" type="slidenum">
              <a:rPr lang="es-ES" smtClean="0">
                <a:latin typeface="Arial" charset="0"/>
              </a:rPr>
              <a:pPr/>
              <a:t>7</a:t>
            </a:fld>
            <a:endParaRPr lang="es-ES" smtClean="0">
              <a:latin typeface="Arial"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7CC46C97-319D-4145-871B-EB39E5B5DDEA}" type="slidenum">
              <a:rPr lang="es-ES" smtClean="0">
                <a:latin typeface="Arial" charset="0"/>
              </a:rPr>
              <a:pPr/>
              <a:t>43</a:t>
            </a:fld>
            <a:endParaRPr lang="es-ES" smtClean="0">
              <a:latin typeface="Arial" charset="0"/>
            </a:endParaRPr>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s-MX"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9DF87F1-9349-44F1-9723-0ADCC72D6D5C}" type="slidenum">
              <a:rPr lang="es-ES" smtClean="0">
                <a:latin typeface="Arial" charset="0"/>
              </a:rPr>
              <a:pPr/>
              <a:t>44</a:t>
            </a:fld>
            <a:endParaRPr lang="es-ES" smtClean="0">
              <a:latin typeface="Arial" charset="0"/>
            </a:endParaRPr>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851B7345-4B6C-4435-A561-02D92099FE0B}" type="slidenum">
              <a:rPr lang="es-ES" smtClean="0">
                <a:latin typeface="Arial" charset="0"/>
              </a:rPr>
              <a:pPr/>
              <a:t>45</a:t>
            </a:fld>
            <a:endParaRPr lang="es-ES" smtClean="0">
              <a:latin typeface="Arial" charset="0"/>
            </a:endParaRPr>
          </a:p>
        </p:txBody>
      </p:sp>
      <p:sp>
        <p:nvSpPr>
          <p:cNvPr id="122883"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defTabSz="931863" eaLnBrk="0" hangingPunct="0"/>
            <a:fld id="{EA135043-C1DC-413A-A0D1-3E5748F33C62}" type="slidenum">
              <a:rPr lang="es-ES_tradnl" b="0" u="none">
                <a:latin typeface="Times New Roman" pitchFamily="18" charset="0"/>
                <a:cs typeface="Arial" charset="0"/>
              </a:rPr>
              <a:pPr defTabSz="931863" eaLnBrk="0" hangingPunct="0"/>
              <a:t>45</a:t>
            </a:fld>
            <a:endParaRPr lang="es-ES_tradnl" b="0" u="none">
              <a:latin typeface="Times New Roman" pitchFamily="18" charset="0"/>
              <a:cs typeface="Arial" charset="0"/>
            </a:endParaRPr>
          </a:p>
        </p:txBody>
      </p:sp>
      <p:sp>
        <p:nvSpPr>
          <p:cNvPr id="122884" name="Rectangle 2"/>
          <p:cNvSpPr>
            <a:spLocks noChangeArrowheads="1" noTextEdit="1"/>
          </p:cNvSpPr>
          <p:nvPr>
            <p:ph type="sldImg"/>
          </p:nvPr>
        </p:nvSpPr>
        <p:spPr>
          <a:ln/>
        </p:spPr>
      </p:sp>
      <p:sp>
        <p:nvSpPr>
          <p:cNvPr id="122885" name="Rectangle 3"/>
          <p:cNvSpPr>
            <a:spLocks noGrp="1" noChangeArrowheads="1"/>
          </p:cNvSpPr>
          <p:nvPr>
            <p:ph type="body" idx="1"/>
          </p:nvPr>
        </p:nvSpPr>
        <p:spPr>
          <a:xfrm>
            <a:off x="935038" y="4416425"/>
            <a:ext cx="5140325" cy="4183063"/>
          </a:xfrm>
          <a:noFill/>
          <a:ln/>
        </p:spPr>
        <p:txBody>
          <a:bodyPr/>
          <a:lstStyle/>
          <a:p>
            <a:pPr eaLnBrk="1" hangingPunct="1"/>
            <a:endParaRPr lang="es-E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Ro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Ro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0B39EB5F-0075-4423-BAA4-A2FA8FF9CC01}" type="slidenum">
              <a:rPr lang="es-ES" smtClean="0">
                <a:latin typeface="Arial" charset="0"/>
              </a:rPr>
              <a:pPr/>
              <a:t>48</a:t>
            </a:fld>
            <a:endParaRPr lang="es-ES" smtClean="0">
              <a:latin typeface="Arial" charset="0"/>
            </a:endParaRPr>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s-MX"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0D085D4-8173-4C57-A271-97A3C120D80A}" type="slidenum">
              <a:rPr lang="es-ES" smtClean="0">
                <a:latin typeface="Arial" charset="0"/>
              </a:rPr>
              <a:pPr/>
              <a:t>49</a:t>
            </a:fld>
            <a:endParaRPr lang="es-ES" smtClean="0">
              <a:latin typeface="Arial" charset="0"/>
            </a:endParaRPr>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s-MX"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E0CD2FB1-1B0C-4B49-AE98-2BE96A7AED38}" type="slidenum">
              <a:rPr lang="es-ES" smtClean="0">
                <a:latin typeface="Arial" charset="0"/>
              </a:rPr>
              <a:pPr/>
              <a:t>50</a:t>
            </a:fld>
            <a:endParaRPr lang="es-ES" smtClean="0">
              <a:latin typeface="Arial" charset="0"/>
            </a:endParaRPr>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s-MX"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61EC0F39-0089-453F-8A62-18948AB6D5AB}" type="slidenum">
              <a:rPr lang="es-ES" smtClean="0">
                <a:latin typeface="Arial" charset="0"/>
              </a:rPr>
              <a:pPr/>
              <a:t>51</a:t>
            </a:fld>
            <a:endParaRPr lang="es-ES" smtClean="0">
              <a:latin typeface="Arial" charset="0"/>
            </a:endParaRPr>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s-MX"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7834C1D6-16F7-410C-BF80-183FA540C2AC}" type="slidenum">
              <a:rPr lang="es-ES" smtClean="0">
                <a:latin typeface="Arial" charset="0"/>
              </a:rPr>
              <a:pPr/>
              <a:t>54</a:t>
            </a:fld>
            <a:endParaRPr lang="es-ES" smtClean="0">
              <a:latin typeface="Arial" charset="0"/>
            </a:endParaRPr>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Ro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6629B99B-5FE2-4FB9-8EDC-46122DC6548F}" type="slidenum">
              <a:rPr lang="es-ES" smtClean="0">
                <a:latin typeface="Arial" charset="0"/>
              </a:rPr>
              <a:pPr/>
              <a:t>56</a:t>
            </a:fld>
            <a:endParaRPr lang="es-ES" smtClean="0">
              <a:latin typeface="Arial" charset="0"/>
            </a:endParaRPr>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72" tIns="46586" rIns="93172" bIns="46586" anchor="b"/>
          <a:lstStyle/>
          <a:p>
            <a:pPr defTabSz="931863"/>
            <a:fld id="{1D47572E-A98F-4675-9A69-92FC187A62F2}" type="slidenum">
              <a:rPr lang="es-ES" sz="1300" b="0" u="none"/>
              <a:pPr defTabSz="931863"/>
              <a:t>57</a:t>
            </a:fld>
            <a:endParaRPr lang="es-ES" sz="1300" b="0" u="none"/>
          </a:p>
        </p:txBody>
      </p:sp>
      <p:sp>
        <p:nvSpPr>
          <p:cNvPr id="132099" name="Rectangle 2"/>
          <p:cNvSpPr>
            <a:spLocks noRot="1" noChangeArrowheads="1" noTextEdit="1"/>
          </p:cNvSpPr>
          <p:nvPr>
            <p:ph type="sldImg"/>
          </p:nvPr>
        </p:nvSpPr>
        <p:spPr>
          <a:xfrm>
            <a:off x="1181100" y="698500"/>
            <a:ext cx="4648200" cy="3486150"/>
          </a:xfrm>
          <a:ln/>
        </p:spPr>
      </p:sp>
      <p:sp>
        <p:nvSpPr>
          <p:cNvPr id="132100" name="Rectangle 3"/>
          <p:cNvSpPr>
            <a:spLocks noGrp="1" noChangeArrowheads="1"/>
          </p:cNvSpPr>
          <p:nvPr>
            <p:ph type="body" idx="1"/>
          </p:nvPr>
        </p:nvSpPr>
        <p:spPr>
          <a:xfrm>
            <a:off x="701675" y="4416425"/>
            <a:ext cx="5607050" cy="4181475"/>
          </a:xfrm>
          <a:noFill/>
          <a:ln/>
        </p:spPr>
        <p:txBody>
          <a:bodyPr lIns="93172" tIns="46586" rIns="93172" bIns="46586"/>
          <a:lstStyle/>
          <a:p>
            <a:pPr eaLnBrk="1" hangingPunct="1"/>
            <a:endParaRPr lang="es-MX"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defTabSz="931863"/>
            <a:fld id="{3888B22C-8A10-4DC0-B138-542CCC858269}" type="slidenum">
              <a:rPr lang="es-ES" b="0" u="none"/>
              <a:pPr defTabSz="931863"/>
              <a:t>59</a:t>
            </a:fld>
            <a:endParaRPr lang="es-ES" b="0" u="none"/>
          </a:p>
        </p:txBody>
      </p:sp>
      <p:sp>
        <p:nvSpPr>
          <p:cNvPr id="178179" name="Rectangle 2"/>
          <p:cNvSpPr>
            <a:spLocks noRot="1" noChangeArrowheads="1" noTextEdit="1"/>
          </p:cNvSpPr>
          <p:nvPr>
            <p:ph type="sldImg"/>
          </p:nvPr>
        </p:nvSpPr>
        <p:spPr>
          <a:xfrm>
            <a:off x="1182688" y="696913"/>
            <a:ext cx="4648200" cy="3486150"/>
          </a:xfrm>
          <a:ln/>
        </p:spPr>
      </p:sp>
      <p:sp>
        <p:nvSpPr>
          <p:cNvPr id="178180" name="Rectangle 3"/>
          <p:cNvSpPr>
            <a:spLocks noGrp="1" noChangeArrowheads="1"/>
          </p:cNvSpPr>
          <p:nvPr>
            <p:ph type="body" idx="1"/>
          </p:nvPr>
        </p:nvSpPr>
        <p:spPr>
          <a:xfrm>
            <a:off x="701675" y="4414838"/>
            <a:ext cx="5607050" cy="4184650"/>
          </a:xfrm>
          <a:noFill/>
          <a:ln/>
        </p:spPr>
        <p:txBody>
          <a:bodyPr/>
          <a:lstStyle/>
          <a:p>
            <a:pPr eaLnBrk="1" hangingPunct="1"/>
            <a:endParaRPr lang="es-ES"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Ro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defTabSz="931863"/>
            <a:fld id="{C8253DF6-2733-4C5C-B84C-8F95D00C992D}" type="slidenum">
              <a:rPr lang="es-ES" b="0" u="none"/>
              <a:pPr defTabSz="931863"/>
              <a:t>61</a:t>
            </a:fld>
            <a:endParaRPr lang="es-ES" b="0" u="none"/>
          </a:p>
        </p:txBody>
      </p:sp>
      <p:sp>
        <p:nvSpPr>
          <p:cNvPr id="181251" name="Rectangle 2"/>
          <p:cNvSpPr>
            <a:spLocks noRot="1" noChangeArrowheads="1" noTextEdit="1"/>
          </p:cNvSpPr>
          <p:nvPr>
            <p:ph type="sldImg"/>
          </p:nvPr>
        </p:nvSpPr>
        <p:spPr>
          <a:xfrm>
            <a:off x="1182688" y="696913"/>
            <a:ext cx="4648200" cy="3486150"/>
          </a:xfrm>
          <a:ln/>
        </p:spPr>
      </p:sp>
      <p:sp>
        <p:nvSpPr>
          <p:cNvPr id="181252" name="Rectangle 3"/>
          <p:cNvSpPr>
            <a:spLocks noGrp="1" noChangeArrowheads="1"/>
          </p:cNvSpPr>
          <p:nvPr>
            <p:ph type="body" idx="1"/>
          </p:nvPr>
        </p:nvSpPr>
        <p:spPr>
          <a:noFill/>
          <a:ln/>
        </p:spPr>
        <p:txBody>
          <a:bodyPr/>
          <a:lstStyle/>
          <a:p>
            <a:pPr eaLnBrk="1" hangingPunct="1"/>
            <a:endParaRPr lang="es-MX"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85CFBACC-3A45-4AEC-9BBD-0C8C409B26C9}" type="slidenum">
              <a:rPr lang="es-ES" smtClean="0">
                <a:latin typeface="Arial" charset="0"/>
              </a:rPr>
              <a:pPr/>
              <a:t>62</a:t>
            </a:fld>
            <a:endParaRPr lang="es-ES" smtClean="0">
              <a:latin typeface="Arial" charset="0"/>
            </a:endParaRPr>
          </a:p>
        </p:txBody>
      </p:sp>
      <p:sp>
        <p:nvSpPr>
          <p:cNvPr id="135171" name="1 Marcador de imagen de diapositiva"/>
          <p:cNvSpPr>
            <a:spLocks noGrp="1" noRot="1" noChangeAspect="1" noTextEdit="1"/>
          </p:cNvSpPr>
          <p:nvPr>
            <p:ph type="sldImg"/>
          </p:nvPr>
        </p:nvSpPr>
        <p:spPr>
          <a:ln/>
        </p:spPr>
      </p:sp>
      <p:sp>
        <p:nvSpPr>
          <p:cNvPr id="135172" name="2 Marcador de notas"/>
          <p:cNvSpPr>
            <a:spLocks noGrp="1"/>
          </p:cNvSpPr>
          <p:nvPr>
            <p:ph type="body" idx="1"/>
          </p:nvPr>
        </p:nvSpPr>
        <p:spPr>
          <a:noFill/>
          <a:ln/>
        </p:spPr>
        <p:txBody>
          <a:bodyPr lIns="93172" tIns="46587" rIns="93172" bIns="46587"/>
          <a:lstStyle/>
          <a:p>
            <a:pPr eaLnBrk="1" hangingPunct="1"/>
            <a:endParaRPr lang="es-ES" smtClean="0">
              <a:latin typeface="Arial" charset="0"/>
            </a:endParaRPr>
          </a:p>
        </p:txBody>
      </p:sp>
      <p:sp>
        <p:nvSpPr>
          <p:cNvPr id="135173" name="3 Marcador de número de diapositiva"/>
          <p:cNvSpPr txBox="1">
            <a:spLocks noGrp="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defTabSz="931863"/>
            <a:fld id="{8A358C14-5339-43A8-B180-0D5FC8BDFD5A}" type="slidenum">
              <a:rPr lang="es-MX" b="0" u="none">
                <a:latin typeface="Calibri" pitchFamily="34" charset="0"/>
                <a:cs typeface="Arial" charset="0"/>
              </a:rPr>
              <a:pPr defTabSz="931863"/>
              <a:t>62</a:t>
            </a:fld>
            <a:endParaRPr lang="es-MX" b="0" u="none">
              <a:latin typeface="Calibri" pitchFamily="34" charset="0"/>
              <a:cs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Ro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Rot="1" noChangeArrowheads="1" noTextEdit="1"/>
          </p:cNvSpPr>
          <p:nvPr>
            <p:ph type="sldImg"/>
          </p:nvPr>
        </p:nvSpPr>
        <p:spPr>
          <a:ln/>
        </p:spPr>
      </p:sp>
      <p:sp>
        <p:nvSpPr>
          <p:cNvPr id="139267" name="Rectangle 3"/>
          <p:cNvSpPr>
            <a:spLocks noGrp="1" noChangeArrowheads="1"/>
          </p:cNvSpPr>
          <p:nvPr>
            <p:ph type="body" idx="1"/>
          </p:nvPr>
        </p:nvSpPr>
        <p:spPr>
          <a:noFill/>
          <a:ln/>
        </p:spPr>
        <p:txBody>
          <a:bodyPr lIns="93172" tIns="46587" rIns="93172" bIns="46587"/>
          <a:lstStyle/>
          <a:p>
            <a:endParaRPr lang="es-MX"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Ro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Rot="1" noChangeArrowheads="1" noTextEdit="1"/>
          </p:cNvSpPr>
          <p:nvPr>
            <p:ph type="sldImg"/>
          </p:nvPr>
        </p:nvSpPr>
        <p:spPr>
          <a:ln/>
        </p:spPr>
      </p:sp>
      <p:sp>
        <p:nvSpPr>
          <p:cNvPr id="140291" name="Rectangle 3"/>
          <p:cNvSpPr>
            <a:spLocks noGrp="1" noChangeArrowheads="1"/>
          </p:cNvSpPr>
          <p:nvPr>
            <p:ph type="body" idx="1"/>
          </p:nvPr>
        </p:nvSpPr>
        <p:spPr>
          <a:noFill/>
          <a:ln/>
        </p:spPr>
        <p:txBody>
          <a:bodyPr lIns="93172" tIns="46587" rIns="93172" bIns="46587"/>
          <a:lstStyle/>
          <a:p>
            <a:endParaRPr lang="es-MX"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defTabSz="931863"/>
            <a:fld id="{E1022A04-B8A5-458D-8D73-838AAF64FDD9}" type="slidenum">
              <a:rPr lang="es-ES" b="0" u="none"/>
              <a:pPr defTabSz="931863"/>
              <a:t>67</a:t>
            </a:fld>
            <a:endParaRPr lang="es-ES" b="0" u="none"/>
          </a:p>
        </p:txBody>
      </p:sp>
      <p:sp>
        <p:nvSpPr>
          <p:cNvPr id="142339" name="1 Marcador de imagen de diapositiva"/>
          <p:cNvSpPr>
            <a:spLocks noGrp="1" noRot="1" noChangeAspect="1" noTextEdit="1"/>
          </p:cNvSpPr>
          <p:nvPr>
            <p:ph type="sldImg"/>
          </p:nvPr>
        </p:nvSpPr>
        <p:spPr>
          <a:ln/>
        </p:spPr>
      </p:sp>
      <p:sp>
        <p:nvSpPr>
          <p:cNvPr id="142340" name="2 Marcador de notas"/>
          <p:cNvSpPr>
            <a:spLocks noGrp="1"/>
          </p:cNvSpPr>
          <p:nvPr>
            <p:ph type="body" idx="1"/>
          </p:nvPr>
        </p:nvSpPr>
        <p:spPr>
          <a:noFill/>
          <a:ln/>
        </p:spPr>
        <p:txBody>
          <a:bodyPr lIns="93172" tIns="46587" rIns="93172" bIns="46587"/>
          <a:lstStyle/>
          <a:p>
            <a:pPr>
              <a:spcBef>
                <a:spcPct val="0"/>
              </a:spcBef>
            </a:pPr>
            <a:endParaRPr lang="es-MX" smtClean="0">
              <a:latin typeface="Arial" charset="0"/>
            </a:endParaRPr>
          </a:p>
        </p:txBody>
      </p:sp>
      <p:sp>
        <p:nvSpPr>
          <p:cNvPr id="142341" name="3 Marcador de número de diapositiva"/>
          <p:cNvSpPr txBox="1">
            <a:spLocks noGrp="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defTabSz="931863"/>
            <a:fld id="{ACC4AE80-9B2F-4858-A0AB-9F9947655771}" type="slidenum">
              <a:rPr lang="es-MX" b="0" u="none"/>
              <a:pPr defTabSz="931863"/>
              <a:t>67</a:t>
            </a:fld>
            <a:endParaRPr lang="es-MX" b="0" u="non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defTabSz="931863"/>
            <a:fld id="{27620145-1178-4524-8503-85B871BF511A}" type="slidenum">
              <a:rPr lang="es-ES" b="0" u="none"/>
              <a:pPr defTabSz="931863"/>
              <a:t>68</a:t>
            </a:fld>
            <a:endParaRPr lang="es-ES" b="0" u="none"/>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s-MX"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Ro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endParaRPr lang="es-MX"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Ro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endParaRPr lang="es-MX"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Ro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Ro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Ro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Ro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Ro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Ro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Ro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Ro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Ro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Ro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Ro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Ro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Rot="1" noChangeArrowheads="1" noTextEdit="1"/>
          </p:cNvSpPr>
          <p:nvPr>
            <p:ph type="sldImg"/>
          </p:nvPr>
        </p:nvSpPr>
        <p:spPr>
          <a:ln/>
        </p:spPr>
      </p:sp>
      <p:sp>
        <p:nvSpPr>
          <p:cNvPr id="158723"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Logo letras"/>
          <p:cNvPicPr>
            <a:picLocks noChangeAspect="1" noChangeArrowheads="1"/>
          </p:cNvPicPr>
          <p:nvPr/>
        </p:nvPicPr>
        <p:blipFill>
          <a:blip r:embed="rId15" cstate="print"/>
          <a:srcRect r="82161" b="-18677"/>
          <a:stretch>
            <a:fillRect/>
          </a:stretch>
        </p:blipFill>
        <p:spPr bwMode="auto">
          <a:xfrm>
            <a:off x="111125" y="115888"/>
            <a:ext cx="744538" cy="484187"/>
          </a:xfrm>
          <a:prstGeom prst="rect">
            <a:avLst/>
          </a:prstGeom>
          <a:noFill/>
          <a:ln w="9525">
            <a:noFill/>
            <a:miter lim="800000"/>
            <a:headEnd/>
            <a:tailEnd/>
          </a:ln>
        </p:spPr>
      </p:pic>
      <p:pic>
        <p:nvPicPr>
          <p:cNvPr id="1027" name="Picture 15" descr="fondo"/>
          <p:cNvPicPr>
            <a:picLocks noChangeAspect="1" noChangeArrowheads="1"/>
          </p:cNvPicPr>
          <p:nvPr/>
        </p:nvPicPr>
        <p:blipFill>
          <a:blip r:embed="rId16" cstate="print"/>
          <a:srcRect/>
          <a:stretch>
            <a:fillRect/>
          </a:stretch>
        </p:blipFill>
        <p:spPr bwMode="auto">
          <a:xfrm>
            <a:off x="4067175" y="3049588"/>
            <a:ext cx="5076825" cy="3808412"/>
          </a:xfrm>
          <a:prstGeom prst="rect">
            <a:avLst/>
          </a:prstGeom>
          <a:noFill/>
          <a:ln w="9525">
            <a:noFill/>
            <a:miter lim="800000"/>
            <a:headEnd/>
            <a:tailEnd/>
          </a:ln>
        </p:spPr>
      </p:pic>
      <p:sp>
        <p:nvSpPr>
          <p:cNvPr id="1029" name="Line 5"/>
          <p:cNvSpPr>
            <a:spLocks noChangeShapeType="1"/>
          </p:cNvSpPr>
          <p:nvPr userDrawn="1"/>
        </p:nvSpPr>
        <p:spPr bwMode="auto">
          <a:xfrm>
            <a:off x="1695450" y="552450"/>
            <a:ext cx="7448550" cy="0"/>
          </a:xfrm>
          <a:prstGeom prst="line">
            <a:avLst/>
          </a:prstGeom>
          <a:noFill/>
          <a:ln w="57150">
            <a:solidFill>
              <a:schemeClr val="accent2"/>
            </a:solidFill>
            <a:round/>
            <a:headEnd/>
            <a:tailEnd/>
          </a:ln>
          <a:effectLst/>
        </p:spPr>
        <p:txBody>
          <a:bodyPr/>
          <a:lstStyle/>
          <a:p>
            <a:pPr>
              <a:defRPr/>
            </a:pPr>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6.png"/><Relationship Id="rId21" Type="http://schemas.openxmlformats.org/officeDocument/2006/relationships/image" Target="../media/image35.png"/><Relationship Id="rId34" Type="http://schemas.openxmlformats.org/officeDocument/2006/relationships/image" Target="../media/image48.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2" Type="http://schemas.openxmlformats.org/officeDocument/2006/relationships/notesSlide" Target="../notesSlides/notesSlide13.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 Id="rId35"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image" Target="../media/image6.png"/><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png"/><Relationship Id="rId33" Type="http://schemas.openxmlformats.org/officeDocument/2006/relationships/image" Target="../media/image79.png"/><Relationship Id="rId2" Type="http://schemas.openxmlformats.org/officeDocument/2006/relationships/notesSlide" Target="../notesSlides/notesSlide14.xml"/><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24" Type="http://schemas.openxmlformats.org/officeDocument/2006/relationships/image" Target="../media/image70.png"/><Relationship Id="rId32" Type="http://schemas.openxmlformats.org/officeDocument/2006/relationships/image" Target="../media/image78.png"/><Relationship Id="rId5" Type="http://schemas.openxmlformats.org/officeDocument/2006/relationships/image" Target="../media/image51.png"/><Relationship Id="rId15" Type="http://schemas.openxmlformats.org/officeDocument/2006/relationships/image" Target="../media/image61.png"/><Relationship Id="rId23" Type="http://schemas.openxmlformats.org/officeDocument/2006/relationships/image" Target="../media/image69.png"/><Relationship Id="rId28" Type="http://schemas.openxmlformats.org/officeDocument/2006/relationships/image" Target="../media/image74.png"/><Relationship Id="rId10" Type="http://schemas.openxmlformats.org/officeDocument/2006/relationships/image" Target="../media/image56.png"/><Relationship Id="rId19" Type="http://schemas.openxmlformats.org/officeDocument/2006/relationships/image" Target="../media/image65.png"/><Relationship Id="rId31" Type="http://schemas.openxmlformats.org/officeDocument/2006/relationships/image" Target="../media/image77.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png"/><Relationship Id="rId30" Type="http://schemas.openxmlformats.org/officeDocument/2006/relationships/image" Target="../media/image76.png"/></Relationships>
</file>

<file path=ppt/slides/_rels/slide18.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18" Type="http://schemas.openxmlformats.org/officeDocument/2006/relationships/image" Target="../media/image94.png"/><Relationship Id="rId26" Type="http://schemas.openxmlformats.org/officeDocument/2006/relationships/image" Target="../media/image102.png"/><Relationship Id="rId3" Type="http://schemas.openxmlformats.org/officeDocument/2006/relationships/image" Target="../media/image6.png"/><Relationship Id="rId21" Type="http://schemas.openxmlformats.org/officeDocument/2006/relationships/image" Target="../media/image97.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5" Type="http://schemas.openxmlformats.org/officeDocument/2006/relationships/image" Target="../media/image101.png"/><Relationship Id="rId33" Type="http://schemas.openxmlformats.org/officeDocument/2006/relationships/image" Target="../media/image109.png"/><Relationship Id="rId2" Type="http://schemas.openxmlformats.org/officeDocument/2006/relationships/notesSlide" Target="../notesSlides/notesSlide15.xml"/><Relationship Id="rId16" Type="http://schemas.openxmlformats.org/officeDocument/2006/relationships/image" Target="../media/image92.png"/><Relationship Id="rId20" Type="http://schemas.openxmlformats.org/officeDocument/2006/relationships/image" Target="../media/image96.png"/><Relationship Id="rId29" Type="http://schemas.openxmlformats.org/officeDocument/2006/relationships/image" Target="../media/image105.png"/><Relationship Id="rId1" Type="http://schemas.openxmlformats.org/officeDocument/2006/relationships/slideLayout" Target="../slideLayouts/slideLayout12.xml"/><Relationship Id="rId6" Type="http://schemas.openxmlformats.org/officeDocument/2006/relationships/image" Target="../media/image82.png"/><Relationship Id="rId11" Type="http://schemas.openxmlformats.org/officeDocument/2006/relationships/image" Target="../media/image87.png"/><Relationship Id="rId24" Type="http://schemas.openxmlformats.org/officeDocument/2006/relationships/image" Target="../media/image100.png"/><Relationship Id="rId32" Type="http://schemas.openxmlformats.org/officeDocument/2006/relationships/image" Target="../media/image108.png"/><Relationship Id="rId5" Type="http://schemas.openxmlformats.org/officeDocument/2006/relationships/image" Target="../media/image81.png"/><Relationship Id="rId15" Type="http://schemas.openxmlformats.org/officeDocument/2006/relationships/image" Target="../media/image91.png"/><Relationship Id="rId23" Type="http://schemas.openxmlformats.org/officeDocument/2006/relationships/image" Target="../media/image99.png"/><Relationship Id="rId28" Type="http://schemas.openxmlformats.org/officeDocument/2006/relationships/image" Target="../media/image104.png"/><Relationship Id="rId10" Type="http://schemas.openxmlformats.org/officeDocument/2006/relationships/image" Target="../media/image86.png"/><Relationship Id="rId19" Type="http://schemas.openxmlformats.org/officeDocument/2006/relationships/image" Target="../media/image95.png"/><Relationship Id="rId31" Type="http://schemas.openxmlformats.org/officeDocument/2006/relationships/image" Target="../media/image107.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 Id="rId22" Type="http://schemas.openxmlformats.org/officeDocument/2006/relationships/image" Target="../media/image98.png"/><Relationship Id="rId27" Type="http://schemas.openxmlformats.org/officeDocument/2006/relationships/image" Target="../media/image103.png"/><Relationship Id="rId30" Type="http://schemas.openxmlformats.org/officeDocument/2006/relationships/image" Target="../media/image106.png"/></Relationships>
</file>

<file path=ppt/slides/_rels/slide19.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image" Target="../media/image6.png"/><Relationship Id="rId7" Type="http://schemas.openxmlformats.org/officeDocument/2006/relationships/image" Target="../media/image113.png"/><Relationship Id="rId12" Type="http://schemas.openxmlformats.org/officeDocument/2006/relationships/image" Target="../media/image118.png"/><Relationship Id="rId2" Type="http://schemas.openxmlformats.org/officeDocument/2006/relationships/notesSlide" Target="../notesSlides/notesSlide16.xml"/><Relationship Id="rId16"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3.png"/><Relationship Id="rId18" Type="http://schemas.openxmlformats.org/officeDocument/2006/relationships/image" Target="../media/image138.png"/><Relationship Id="rId3" Type="http://schemas.openxmlformats.org/officeDocument/2006/relationships/image" Target="../media/image123.png"/><Relationship Id="rId7" Type="http://schemas.openxmlformats.org/officeDocument/2006/relationships/image" Target="../media/image127.png"/><Relationship Id="rId12" Type="http://schemas.openxmlformats.org/officeDocument/2006/relationships/image" Target="../media/image132.png"/><Relationship Id="rId17" Type="http://schemas.openxmlformats.org/officeDocument/2006/relationships/image" Target="../media/image137.png"/><Relationship Id="rId2" Type="http://schemas.openxmlformats.org/officeDocument/2006/relationships/notesSlide" Target="../notesSlides/notesSlide17.xml"/><Relationship Id="rId16"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126.png"/><Relationship Id="rId11" Type="http://schemas.openxmlformats.org/officeDocument/2006/relationships/image" Target="../media/image131.png"/><Relationship Id="rId5" Type="http://schemas.openxmlformats.org/officeDocument/2006/relationships/image" Target="../media/image125.png"/><Relationship Id="rId15" Type="http://schemas.openxmlformats.org/officeDocument/2006/relationships/image" Target="../media/image135.png"/><Relationship Id="rId10" Type="http://schemas.openxmlformats.org/officeDocument/2006/relationships/image" Target="../media/image130.png"/><Relationship Id="rId19" Type="http://schemas.openxmlformats.org/officeDocument/2006/relationships/image" Target="../media/image139.png"/><Relationship Id="rId4" Type="http://schemas.openxmlformats.org/officeDocument/2006/relationships/image" Target="../media/image124.png"/><Relationship Id="rId9" Type="http://schemas.openxmlformats.org/officeDocument/2006/relationships/image" Target="../media/image129.png"/><Relationship Id="rId14" Type="http://schemas.openxmlformats.org/officeDocument/2006/relationships/image" Target="../media/image134.png"/></Relationships>
</file>

<file path=ppt/slides/_rels/slide21.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49.png"/><Relationship Id="rId18" Type="http://schemas.openxmlformats.org/officeDocument/2006/relationships/image" Target="../media/image154.png"/><Relationship Id="rId3" Type="http://schemas.openxmlformats.org/officeDocument/2006/relationships/image" Target="../media/image6.png"/><Relationship Id="rId21" Type="http://schemas.openxmlformats.org/officeDocument/2006/relationships/image" Target="../media/image122.png"/><Relationship Id="rId7" Type="http://schemas.openxmlformats.org/officeDocument/2006/relationships/image" Target="../media/image143.png"/><Relationship Id="rId12" Type="http://schemas.openxmlformats.org/officeDocument/2006/relationships/image" Target="../media/image148.png"/><Relationship Id="rId17" Type="http://schemas.openxmlformats.org/officeDocument/2006/relationships/image" Target="../media/image153.png"/><Relationship Id="rId2" Type="http://schemas.openxmlformats.org/officeDocument/2006/relationships/notesSlide" Target="../notesSlides/notesSlide18.xml"/><Relationship Id="rId16" Type="http://schemas.openxmlformats.org/officeDocument/2006/relationships/image" Target="../media/image152.png"/><Relationship Id="rId20" Type="http://schemas.openxmlformats.org/officeDocument/2006/relationships/image" Target="../media/image156.png"/><Relationship Id="rId1" Type="http://schemas.openxmlformats.org/officeDocument/2006/relationships/slideLayout" Target="../slideLayouts/slideLayout2.xml"/><Relationship Id="rId6" Type="http://schemas.openxmlformats.org/officeDocument/2006/relationships/image" Target="../media/image142.png"/><Relationship Id="rId11" Type="http://schemas.openxmlformats.org/officeDocument/2006/relationships/image" Target="../media/image147.png"/><Relationship Id="rId5" Type="http://schemas.openxmlformats.org/officeDocument/2006/relationships/image" Target="../media/image141.png"/><Relationship Id="rId15" Type="http://schemas.openxmlformats.org/officeDocument/2006/relationships/image" Target="../media/image151.png"/><Relationship Id="rId10" Type="http://schemas.openxmlformats.org/officeDocument/2006/relationships/image" Target="../media/image146.png"/><Relationship Id="rId19" Type="http://schemas.openxmlformats.org/officeDocument/2006/relationships/image" Target="../media/image155.png"/><Relationship Id="rId4" Type="http://schemas.openxmlformats.org/officeDocument/2006/relationships/image" Target="../media/image140.png"/><Relationship Id="rId9" Type="http://schemas.openxmlformats.org/officeDocument/2006/relationships/image" Target="../media/image145.png"/><Relationship Id="rId14" Type="http://schemas.openxmlformats.org/officeDocument/2006/relationships/image" Target="../media/image150.png"/></Relationships>
</file>

<file path=ppt/slides/_rels/slide22.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6.png"/><Relationship Id="rId7" Type="http://schemas.openxmlformats.org/officeDocument/2006/relationships/image" Target="../media/image160.png"/><Relationship Id="rId12" Type="http://schemas.openxmlformats.org/officeDocument/2006/relationships/image" Target="../media/image9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9.png"/><Relationship Id="rId11" Type="http://schemas.openxmlformats.org/officeDocument/2006/relationships/image" Target="../media/image164.png"/><Relationship Id="rId5" Type="http://schemas.openxmlformats.org/officeDocument/2006/relationships/image" Target="../media/image158.png"/><Relationship Id="rId10" Type="http://schemas.openxmlformats.org/officeDocument/2006/relationships/image" Target="../media/image163.png"/><Relationship Id="rId4" Type="http://schemas.openxmlformats.org/officeDocument/2006/relationships/image" Target="../media/image157.png"/><Relationship Id="rId9" Type="http://schemas.openxmlformats.org/officeDocument/2006/relationships/image" Target="../media/image16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4.png"/><Relationship Id="rId18" Type="http://schemas.openxmlformats.org/officeDocument/2006/relationships/image" Target="../media/image179.png"/><Relationship Id="rId26" Type="http://schemas.openxmlformats.org/officeDocument/2006/relationships/image" Target="../media/image187.png"/><Relationship Id="rId3" Type="http://schemas.openxmlformats.org/officeDocument/2006/relationships/image" Target="../media/image6.png"/><Relationship Id="rId21" Type="http://schemas.openxmlformats.org/officeDocument/2006/relationships/image" Target="../media/image182.png"/><Relationship Id="rId7" Type="http://schemas.openxmlformats.org/officeDocument/2006/relationships/image" Target="../media/image168.png"/><Relationship Id="rId12" Type="http://schemas.openxmlformats.org/officeDocument/2006/relationships/image" Target="../media/image173.png"/><Relationship Id="rId17" Type="http://schemas.openxmlformats.org/officeDocument/2006/relationships/image" Target="../media/image178.png"/><Relationship Id="rId25" Type="http://schemas.openxmlformats.org/officeDocument/2006/relationships/image" Target="../media/image186.png"/><Relationship Id="rId2" Type="http://schemas.openxmlformats.org/officeDocument/2006/relationships/notesSlide" Target="../notesSlides/notesSlide22.xml"/><Relationship Id="rId16" Type="http://schemas.openxmlformats.org/officeDocument/2006/relationships/image" Target="../media/image177.png"/><Relationship Id="rId20" Type="http://schemas.openxmlformats.org/officeDocument/2006/relationships/image" Target="../media/image181.png"/><Relationship Id="rId29"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167.png"/><Relationship Id="rId11" Type="http://schemas.openxmlformats.org/officeDocument/2006/relationships/image" Target="../media/image172.png"/><Relationship Id="rId24" Type="http://schemas.openxmlformats.org/officeDocument/2006/relationships/image" Target="../media/image185.png"/><Relationship Id="rId5" Type="http://schemas.openxmlformats.org/officeDocument/2006/relationships/image" Target="../media/image166.png"/><Relationship Id="rId15" Type="http://schemas.openxmlformats.org/officeDocument/2006/relationships/image" Target="../media/image176.png"/><Relationship Id="rId23" Type="http://schemas.openxmlformats.org/officeDocument/2006/relationships/image" Target="../media/image184.png"/><Relationship Id="rId28" Type="http://schemas.openxmlformats.org/officeDocument/2006/relationships/image" Target="../media/image189.png"/><Relationship Id="rId10" Type="http://schemas.openxmlformats.org/officeDocument/2006/relationships/image" Target="../media/image171.png"/><Relationship Id="rId19" Type="http://schemas.openxmlformats.org/officeDocument/2006/relationships/image" Target="../media/image180.png"/><Relationship Id="rId4" Type="http://schemas.openxmlformats.org/officeDocument/2006/relationships/image" Target="../media/image165.png"/><Relationship Id="rId9" Type="http://schemas.openxmlformats.org/officeDocument/2006/relationships/image" Target="../media/image170.png"/><Relationship Id="rId14" Type="http://schemas.openxmlformats.org/officeDocument/2006/relationships/image" Target="../media/image175.png"/><Relationship Id="rId22" Type="http://schemas.openxmlformats.org/officeDocument/2006/relationships/image" Target="../media/image183.png"/><Relationship Id="rId27" Type="http://schemas.openxmlformats.org/officeDocument/2006/relationships/image" Target="../media/image188.png"/><Relationship Id="rId30" Type="http://schemas.openxmlformats.org/officeDocument/2006/relationships/image" Target="../media/image191.png"/></Relationships>
</file>

<file path=ppt/slides/_rels/slide26.xml.rels><?xml version="1.0" encoding="UTF-8" standalone="yes"?>
<Relationships xmlns="http://schemas.openxmlformats.org/package/2006/relationships"><Relationship Id="rId8" Type="http://schemas.openxmlformats.org/officeDocument/2006/relationships/image" Target="../media/image195.jpeg"/><Relationship Id="rId3" Type="http://schemas.openxmlformats.org/officeDocument/2006/relationships/hyperlink" Target="http://www.ic2.utexas.edu/" TargetMode="External"/><Relationship Id="rId7" Type="http://schemas.openxmlformats.org/officeDocument/2006/relationships/image" Target="../media/image19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93.png"/><Relationship Id="rId5" Type="http://schemas.openxmlformats.org/officeDocument/2006/relationships/hyperlink" Target="http://www.conacyt.mx/index.html" TargetMode="External"/><Relationship Id="rId10" Type="http://schemas.openxmlformats.org/officeDocument/2006/relationships/image" Target="../media/image197.jpeg"/><Relationship Id="rId4" Type="http://schemas.openxmlformats.org/officeDocument/2006/relationships/image" Target="../media/image192.jpeg"/><Relationship Id="rId9" Type="http://schemas.openxmlformats.org/officeDocument/2006/relationships/image" Target="../media/image196.png"/></Relationships>
</file>

<file path=ppt/slides/_rels/slide27.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0.png"/><Relationship Id="rId4" Type="http://schemas.openxmlformats.org/officeDocument/2006/relationships/image" Target="../media/image199.png"/></Relationships>
</file>

<file path=ppt/slides/_rels/slide28.xml.rels><?xml version="1.0" encoding="UTF-8" standalone="yes"?>
<Relationships xmlns="http://schemas.openxmlformats.org/package/2006/relationships"><Relationship Id="rId8" Type="http://schemas.openxmlformats.org/officeDocument/2006/relationships/image" Target="../media/image205.png"/><Relationship Id="rId13" Type="http://schemas.openxmlformats.org/officeDocument/2006/relationships/image" Target="../media/image210.png"/><Relationship Id="rId18" Type="http://schemas.openxmlformats.org/officeDocument/2006/relationships/image" Target="../media/image215.png"/><Relationship Id="rId26" Type="http://schemas.openxmlformats.org/officeDocument/2006/relationships/image" Target="../media/image223.png"/><Relationship Id="rId3" Type="http://schemas.openxmlformats.org/officeDocument/2006/relationships/image" Target="../media/image6.png"/><Relationship Id="rId21" Type="http://schemas.openxmlformats.org/officeDocument/2006/relationships/image" Target="../media/image218.png"/><Relationship Id="rId7" Type="http://schemas.openxmlformats.org/officeDocument/2006/relationships/image" Target="../media/image204.png"/><Relationship Id="rId12" Type="http://schemas.openxmlformats.org/officeDocument/2006/relationships/image" Target="../media/image209.png"/><Relationship Id="rId17" Type="http://schemas.openxmlformats.org/officeDocument/2006/relationships/image" Target="../media/image214.png"/><Relationship Id="rId25" Type="http://schemas.openxmlformats.org/officeDocument/2006/relationships/image" Target="../media/image222.png"/><Relationship Id="rId2" Type="http://schemas.openxmlformats.org/officeDocument/2006/relationships/notesSlide" Target="../notesSlides/notesSlide25.xml"/><Relationship Id="rId16" Type="http://schemas.openxmlformats.org/officeDocument/2006/relationships/image" Target="../media/image213.png"/><Relationship Id="rId20" Type="http://schemas.openxmlformats.org/officeDocument/2006/relationships/image" Target="../media/image217.png"/><Relationship Id="rId29" Type="http://schemas.openxmlformats.org/officeDocument/2006/relationships/image" Target="../media/image226.png"/><Relationship Id="rId1" Type="http://schemas.openxmlformats.org/officeDocument/2006/relationships/slideLayout" Target="../slideLayouts/slideLayout2.xml"/><Relationship Id="rId6" Type="http://schemas.openxmlformats.org/officeDocument/2006/relationships/image" Target="../media/image203.png"/><Relationship Id="rId11" Type="http://schemas.openxmlformats.org/officeDocument/2006/relationships/image" Target="../media/image208.png"/><Relationship Id="rId24" Type="http://schemas.openxmlformats.org/officeDocument/2006/relationships/image" Target="../media/image221.png"/><Relationship Id="rId32" Type="http://schemas.openxmlformats.org/officeDocument/2006/relationships/image" Target="../media/image229.png"/><Relationship Id="rId5" Type="http://schemas.openxmlformats.org/officeDocument/2006/relationships/image" Target="../media/image202.png"/><Relationship Id="rId15" Type="http://schemas.openxmlformats.org/officeDocument/2006/relationships/image" Target="../media/image212.png"/><Relationship Id="rId23" Type="http://schemas.openxmlformats.org/officeDocument/2006/relationships/image" Target="../media/image220.png"/><Relationship Id="rId28" Type="http://schemas.openxmlformats.org/officeDocument/2006/relationships/image" Target="../media/image225.png"/><Relationship Id="rId10" Type="http://schemas.openxmlformats.org/officeDocument/2006/relationships/image" Target="../media/image207.png"/><Relationship Id="rId19" Type="http://schemas.openxmlformats.org/officeDocument/2006/relationships/image" Target="../media/image216.png"/><Relationship Id="rId31" Type="http://schemas.openxmlformats.org/officeDocument/2006/relationships/image" Target="../media/image228.png"/><Relationship Id="rId4" Type="http://schemas.openxmlformats.org/officeDocument/2006/relationships/image" Target="../media/image201.png"/><Relationship Id="rId9" Type="http://schemas.openxmlformats.org/officeDocument/2006/relationships/image" Target="../media/image206.png"/><Relationship Id="rId14" Type="http://schemas.openxmlformats.org/officeDocument/2006/relationships/image" Target="../media/image211.png"/><Relationship Id="rId22" Type="http://schemas.openxmlformats.org/officeDocument/2006/relationships/image" Target="../media/image219.png"/><Relationship Id="rId27" Type="http://schemas.openxmlformats.org/officeDocument/2006/relationships/image" Target="../media/image224.png"/><Relationship Id="rId30" Type="http://schemas.openxmlformats.org/officeDocument/2006/relationships/image" Target="../media/image22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0.emf"/><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32.emf"/><Relationship Id="rId4" Type="http://schemas.openxmlformats.org/officeDocument/2006/relationships/image" Target="../media/image231.emf"/></Relationships>
</file>

<file path=ppt/slides/_rels/slide31.xml.rels><?xml version="1.0" encoding="UTF-8" standalone="yes"?>
<Relationships xmlns="http://schemas.openxmlformats.org/package/2006/relationships"><Relationship Id="rId3" Type="http://schemas.openxmlformats.org/officeDocument/2006/relationships/image" Target="../media/image233.emf"/><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36.emf"/><Relationship Id="rId5" Type="http://schemas.openxmlformats.org/officeDocument/2006/relationships/image" Target="../media/image235.emf"/><Relationship Id="rId4" Type="http://schemas.openxmlformats.org/officeDocument/2006/relationships/image" Target="../media/image234.emf"/></Relationships>
</file>

<file path=ppt/slides/_rels/slide32.xml.rels><?xml version="1.0" encoding="UTF-8" standalone="yes"?>
<Relationships xmlns="http://schemas.openxmlformats.org/package/2006/relationships"><Relationship Id="rId3" Type="http://schemas.openxmlformats.org/officeDocument/2006/relationships/image" Target="../media/image237.e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44.png"/><Relationship Id="rId13" Type="http://schemas.openxmlformats.org/officeDocument/2006/relationships/image" Target="../media/image249.png"/><Relationship Id="rId3" Type="http://schemas.openxmlformats.org/officeDocument/2006/relationships/image" Target="../media/image239.png"/><Relationship Id="rId7" Type="http://schemas.openxmlformats.org/officeDocument/2006/relationships/image" Target="../media/image243.png"/><Relationship Id="rId12" Type="http://schemas.openxmlformats.org/officeDocument/2006/relationships/image" Target="../media/image248.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42.png"/><Relationship Id="rId11" Type="http://schemas.openxmlformats.org/officeDocument/2006/relationships/image" Target="../media/image247.png"/><Relationship Id="rId5" Type="http://schemas.openxmlformats.org/officeDocument/2006/relationships/image" Target="../media/image241.png"/><Relationship Id="rId15" Type="http://schemas.openxmlformats.org/officeDocument/2006/relationships/image" Target="../media/image251.png"/><Relationship Id="rId10" Type="http://schemas.openxmlformats.org/officeDocument/2006/relationships/image" Target="../media/image246.png"/><Relationship Id="rId4" Type="http://schemas.openxmlformats.org/officeDocument/2006/relationships/image" Target="../media/image240.png"/><Relationship Id="rId9" Type="http://schemas.openxmlformats.org/officeDocument/2006/relationships/image" Target="../media/image245.png"/><Relationship Id="rId14" Type="http://schemas.openxmlformats.org/officeDocument/2006/relationships/image" Target="../media/image250.png"/></Relationships>
</file>

<file path=ppt/slides/_rels/slide35.xml.rels><?xml version="1.0" encoding="UTF-8" standalone="yes"?>
<Relationships xmlns="http://schemas.openxmlformats.org/package/2006/relationships"><Relationship Id="rId8" Type="http://schemas.openxmlformats.org/officeDocument/2006/relationships/image" Target="../media/image256.png"/><Relationship Id="rId13" Type="http://schemas.openxmlformats.org/officeDocument/2006/relationships/image" Target="../media/image261.png"/><Relationship Id="rId18" Type="http://schemas.openxmlformats.org/officeDocument/2006/relationships/image" Target="../media/image266.png"/><Relationship Id="rId3" Type="http://schemas.openxmlformats.org/officeDocument/2006/relationships/image" Target="../media/image239.png"/><Relationship Id="rId21" Type="http://schemas.openxmlformats.org/officeDocument/2006/relationships/image" Target="../media/image269.png"/><Relationship Id="rId7" Type="http://schemas.openxmlformats.org/officeDocument/2006/relationships/image" Target="../media/image255.png"/><Relationship Id="rId12" Type="http://schemas.openxmlformats.org/officeDocument/2006/relationships/image" Target="../media/image260.png"/><Relationship Id="rId17" Type="http://schemas.openxmlformats.org/officeDocument/2006/relationships/image" Target="../media/image265.png"/><Relationship Id="rId2" Type="http://schemas.openxmlformats.org/officeDocument/2006/relationships/notesSlide" Target="../notesSlides/notesSlide32.xml"/><Relationship Id="rId16" Type="http://schemas.openxmlformats.org/officeDocument/2006/relationships/image" Target="../media/image264.png"/><Relationship Id="rId20" Type="http://schemas.openxmlformats.org/officeDocument/2006/relationships/image" Target="../media/image268.png"/><Relationship Id="rId1" Type="http://schemas.openxmlformats.org/officeDocument/2006/relationships/slideLayout" Target="../slideLayouts/slideLayout7.xml"/><Relationship Id="rId6" Type="http://schemas.openxmlformats.org/officeDocument/2006/relationships/image" Target="../media/image254.png"/><Relationship Id="rId11" Type="http://schemas.openxmlformats.org/officeDocument/2006/relationships/image" Target="../media/image259.png"/><Relationship Id="rId24" Type="http://schemas.openxmlformats.org/officeDocument/2006/relationships/image" Target="../media/image272.png"/><Relationship Id="rId5" Type="http://schemas.openxmlformats.org/officeDocument/2006/relationships/image" Target="../media/image253.png"/><Relationship Id="rId15" Type="http://schemas.openxmlformats.org/officeDocument/2006/relationships/image" Target="../media/image263.png"/><Relationship Id="rId23" Type="http://schemas.openxmlformats.org/officeDocument/2006/relationships/image" Target="../media/image271.png"/><Relationship Id="rId10" Type="http://schemas.openxmlformats.org/officeDocument/2006/relationships/image" Target="../media/image258.png"/><Relationship Id="rId19" Type="http://schemas.openxmlformats.org/officeDocument/2006/relationships/image" Target="../media/image267.png"/><Relationship Id="rId4" Type="http://schemas.openxmlformats.org/officeDocument/2006/relationships/image" Target="../media/image252.png"/><Relationship Id="rId9" Type="http://schemas.openxmlformats.org/officeDocument/2006/relationships/image" Target="../media/image257.png"/><Relationship Id="rId14" Type="http://schemas.openxmlformats.org/officeDocument/2006/relationships/image" Target="../media/image262.png"/><Relationship Id="rId22" Type="http://schemas.openxmlformats.org/officeDocument/2006/relationships/image" Target="../media/image270.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278.jpeg"/><Relationship Id="rId3" Type="http://schemas.openxmlformats.org/officeDocument/2006/relationships/image" Target="../media/image273.jpeg"/><Relationship Id="rId7" Type="http://schemas.openxmlformats.org/officeDocument/2006/relationships/image" Target="../media/image27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76.png"/><Relationship Id="rId5" Type="http://schemas.openxmlformats.org/officeDocument/2006/relationships/image" Target="../media/image275.png"/><Relationship Id="rId4" Type="http://schemas.openxmlformats.org/officeDocument/2006/relationships/image" Target="../media/image274.png"/><Relationship Id="rId9" Type="http://schemas.openxmlformats.org/officeDocument/2006/relationships/image" Target="../media/image279.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283.png"/><Relationship Id="rId5" Type="http://schemas.openxmlformats.org/officeDocument/2006/relationships/image" Target="../media/image282.png"/><Relationship Id="rId4" Type="http://schemas.openxmlformats.org/officeDocument/2006/relationships/image" Target="../media/image28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289.png"/><Relationship Id="rId13" Type="http://schemas.openxmlformats.org/officeDocument/2006/relationships/image" Target="../media/image294.png"/><Relationship Id="rId18" Type="http://schemas.openxmlformats.org/officeDocument/2006/relationships/image" Target="../media/image299.png"/><Relationship Id="rId26" Type="http://schemas.openxmlformats.org/officeDocument/2006/relationships/image" Target="../media/image307.png"/><Relationship Id="rId3" Type="http://schemas.openxmlformats.org/officeDocument/2006/relationships/image" Target="../media/image284.png"/><Relationship Id="rId21" Type="http://schemas.openxmlformats.org/officeDocument/2006/relationships/image" Target="../media/image302.png"/><Relationship Id="rId7" Type="http://schemas.openxmlformats.org/officeDocument/2006/relationships/image" Target="../media/image288.png"/><Relationship Id="rId12" Type="http://schemas.openxmlformats.org/officeDocument/2006/relationships/image" Target="../media/image293.png"/><Relationship Id="rId17" Type="http://schemas.openxmlformats.org/officeDocument/2006/relationships/image" Target="../media/image298.png"/><Relationship Id="rId25" Type="http://schemas.openxmlformats.org/officeDocument/2006/relationships/image" Target="../media/image306.png"/><Relationship Id="rId2" Type="http://schemas.openxmlformats.org/officeDocument/2006/relationships/notesSlide" Target="../notesSlides/notesSlide37.xml"/><Relationship Id="rId16" Type="http://schemas.openxmlformats.org/officeDocument/2006/relationships/image" Target="../media/image297.png"/><Relationship Id="rId20" Type="http://schemas.openxmlformats.org/officeDocument/2006/relationships/image" Target="../media/image301.png"/><Relationship Id="rId29" Type="http://schemas.openxmlformats.org/officeDocument/2006/relationships/image" Target="../media/image310.png"/><Relationship Id="rId1" Type="http://schemas.openxmlformats.org/officeDocument/2006/relationships/slideLayout" Target="../slideLayouts/slideLayout1.xml"/><Relationship Id="rId6" Type="http://schemas.openxmlformats.org/officeDocument/2006/relationships/image" Target="../media/image287.png"/><Relationship Id="rId11" Type="http://schemas.openxmlformats.org/officeDocument/2006/relationships/image" Target="../media/image292.png"/><Relationship Id="rId24" Type="http://schemas.openxmlformats.org/officeDocument/2006/relationships/image" Target="../media/image305.png"/><Relationship Id="rId32" Type="http://schemas.openxmlformats.org/officeDocument/2006/relationships/image" Target="../media/image313.png"/><Relationship Id="rId5" Type="http://schemas.openxmlformats.org/officeDocument/2006/relationships/image" Target="../media/image286.png"/><Relationship Id="rId15" Type="http://schemas.openxmlformats.org/officeDocument/2006/relationships/image" Target="../media/image296.png"/><Relationship Id="rId23" Type="http://schemas.openxmlformats.org/officeDocument/2006/relationships/image" Target="../media/image304.png"/><Relationship Id="rId28" Type="http://schemas.openxmlformats.org/officeDocument/2006/relationships/image" Target="../media/image309.png"/><Relationship Id="rId10" Type="http://schemas.openxmlformats.org/officeDocument/2006/relationships/image" Target="../media/image291.png"/><Relationship Id="rId19" Type="http://schemas.openxmlformats.org/officeDocument/2006/relationships/image" Target="../media/image300.png"/><Relationship Id="rId31" Type="http://schemas.openxmlformats.org/officeDocument/2006/relationships/image" Target="../media/image312.png"/><Relationship Id="rId4" Type="http://schemas.openxmlformats.org/officeDocument/2006/relationships/image" Target="../media/image285.png"/><Relationship Id="rId9" Type="http://schemas.openxmlformats.org/officeDocument/2006/relationships/image" Target="../media/image290.png"/><Relationship Id="rId14" Type="http://schemas.openxmlformats.org/officeDocument/2006/relationships/image" Target="../media/image295.png"/><Relationship Id="rId22" Type="http://schemas.openxmlformats.org/officeDocument/2006/relationships/image" Target="../media/image303.png"/><Relationship Id="rId27" Type="http://schemas.openxmlformats.org/officeDocument/2006/relationships/image" Target="../media/image308.png"/><Relationship Id="rId30" Type="http://schemas.openxmlformats.org/officeDocument/2006/relationships/image" Target="../media/image311.png"/></Relationships>
</file>

<file path=ppt/slides/_rels/slide41.xml.rels><?xml version="1.0" encoding="UTF-8" standalone="yes"?>
<Relationships xmlns="http://schemas.openxmlformats.org/package/2006/relationships"><Relationship Id="rId8" Type="http://schemas.openxmlformats.org/officeDocument/2006/relationships/image" Target="../media/image319.png"/><Relationship Id="rId3" Type="http://schemas.openxmlformats.org/officeDocument/2006/relationships/image" Target="../media/image314.png"/><Relationship Id="rId7" Type="http://schemas.openxmlformats.org/officeDocument/2006/relationships/image" Target="../media/image318.jpe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17.png"/><Relationship Id="rId5" Type="http://schemas.openxmlformats.org/officeDocument/2006/relationships/image" Target="../media/image316.png"/><Relationship Id="rId4" Type="http://schemas.openxmlformats.org/officeDocument/2006/relationships/image" Target="../media/image315.jpeg"/></Relationships>
</file>

<file path=ppt/slides/_rels/slide42.xml.rels><?xml version="1.0" encoding="UTF-8" standalone="yes"?>
<Relationships xmlns="http://schemas.openxmlformats.org/package/2006/relationships"><Relationship Id="rId8" Type="http://schemas.openxmlformats.org/officeDocument/2006/relationships/image" Target="../media/image325.png"/><Relationship Id="rId13" Type="http://schemas.openxmlformats.org/officeDocument/2006/relationships/image" Target="../media/image330.png"/><Relationship Id="rId3" Type="http://schemas.openxmlformats.org/officeDocument/2006/relationships/image" Target="../media/image320.png"/><Relationship Id="rId7" Type="http://schemas.openxmlformats.org/officeDocument/2006/relationships/image" Target="../media/image324.png"/><Relationship Id="rId12" Type="http://schemas.openxmlformats.org/officeDocument/2006/relationships/image" Target="../media/image329.png"/><Relationship Id="rId17" Type="http://schemas.openxmlformats.org/officeDocument/2006/relationships/image" Target="../media/image334.png"/><Relationship Id="rId2" Type="http://schemas.openxmlformats.org/officeDocument/2006/relationships/notesSlide" Target="../notesSlides/notesSlide39.xml"/><Relationship Id="rId16" Type="http://schemas.openxmlformats.org/officeDocument/2006/relationships/image" Target="../media/image333.png"/><Relationship Id="rId1" Type="http://schemas.openxmlformats.org/officeDocument/2006/relationships/slideLayout" Target="../slideLayouts/slideLayout12.xml"/><Relationship Id="rId6" Type="http://schemas.openxmlformats.org/officeDocument/2006/relationships/image" Target="../media/image323.emf"/><Relationship Id="rId11" Type="http://schemas.openxmlformats.org/officeDocument/2006/relationships/image" Target="../media/image328.png"/><Relationship Id="rId5" Type="http://schemas.openxmlformats.org/officeDocument/2006/relationships/image" Target="../media/image322.png"/><Relationship Id="rId15" Type="http://schemas.openxmlformats.org/officeDocument/2006/relationships/image" Target="../media/image332.png"/><Relationship Id="rId10" Type="http://schemas.openxmlformats.org/officeDocument/2006/relationships/image" Target="../media/image327.png"/><Relationship Id="rId4" Type="http://schemas.openxmlformats.org/officeDocument/2006/relationships/image" Target="../media/image321.png"/><Relationship Id="rId9" Type="http://schemas.openxmlformats.org/officeDocument/2006/relationships/image" Target="../media/image326.png"/><Relationship Id="rId14" Type="http://schemas.openxmlformats.org/officeDocument/2006/relationships/image" Target="../media/image331.png"/></Relationships>
</file>

<file path=ppt/slides/_rels/slide43.xml.rels><?xml version="1.0" encoding="UTF-8" standalone="yes"?>
<Relationships xmlns="http://schemas.openxmlformats.org/package/2006/relationships"><Relationship Id="rId8" Type="http://schemas.openxmlformats.org/officeDocument/2006/relationships/image" Target="../media/image338.png"/><Relationship Id="rId3" Type="http://schemas.openxmlformats.org/officeDocument/2006/relationships/hyperlink" Target="http://www.ic2.utexas.edu/" TargetMode="External"/><Relationship Id="rId7" Type="http://schemas.openxmlformats.org/officeDocument/2006/relationships/image" Target="../media/image337.png"/><Relationship Id="rId12" Type="http://schemas.openxmlformats.org/officeDocument/2006/relationships/image" Target="../media/image340.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336.jpeg"/><Relationship Id="rId11" Type="http://schemas.openxmlformats.org/officeDocument/2006/relationships/hyperlink" Target="http://www.tamu.edu/" TargetMode="External"/><Relationship Id="rId5" Type="http://schemas.openxmlformats.org/officeDocument/2006/relationships/image" Target="../media/image335.png"/><Relationship Id="rId10" Type="http://schemas.openxmlformats.org/officeDocument/2006/relationships/image" Target="../media/image195.jpeg"/><Relationship Id="rId4" Type="http://schemas.openxmlformats.org/officeDocument/2006/relationships/image" Target="../media/image192.jpeg"/><Relationship Id="rId9" Type="http://schemas.openxmlformats.org/officeDocument/2006/relationships/image" Target="../media/image339.png"/></Relationships>
</file>

<file path=ppt/slides/_rels/slide44.xml.rels><?xml version="1.0" encoding="UTF-8" standalone="yes"?>
<Relationships xmlns="http://schemas.openxmlformats.org/package/2006/relationships"><Relationship Id="rId3" Type="http://schemas.openxmlformats.org/officeDocument/2006/relationships/image" Target="../media/image34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43.png"/></Relationships>
</file>

<file path=ppt/slides/_rels/slide46.xml.rels><?xml version="1.0" encoding="UTF-8" standalone="yes"?>
<Relationships xmlns="http://schemas.openxmlformats.org/package/2006/relationships"><Relationship Id="rId3" Type="http://schemas.openxmlformats.org/officeDocument/2006/relationships/image" Target="../media/image34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44.png"/><Relationship Id="rId7" Type="http://schemas.openxmlformats.org/officeDocument/2006/relationships/image" Target="../media/image348.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47.png"/><Relationship Id="rId5" Type="http://schemas.openxmlformats.org/officeDocument/2006/relationships/image" Target="../media/image346.png"/><Relationship Id="rId4" Type="http://schemas.openxmlformats.org/officeDocument/2006/relationships/image" Target="../media/image345.png"/></Relationships>
</file>

<file path=ppt/slides/_rels/slide48.xml.rels><?xml version="1.0" encoding="UTF-8" standalone="yes"?>
<Relationships xmlns="http://schemas.openxmlformats.org/package/2006/relationships"><Relationship Id="rId3" Type="http://schemas.openxmlformats.org/officeDocument/2006/relationships/image" Target="../media/image349.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348.jpeg"/><Relationship Id="rId4" Type="http://schemas.openxmlformats.org/officeDocument/2006/relationships/image" Target="../media/image350.png"/></Relationships>
</file>

<file path=ppt/slides/_rels/slide49.xml.rels><?xml version="1.0" encoding="UTF-8" standalone="yes"?>
<Relationships xmlns="http://schemas.openxmlformats.org/package/2006/relationships"><Relationship Id="rId3" Type="http://schemas.openxmlformats.org/officeDocument/2006/relationships/image" Target="../media/image351.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348.jpeg"/><Relationship Id="rId5" Type="http://schemas.openxmlformats.org/officeDocument/2006/relationships/image" Target="../media/image353.png"/><Relationship Id="rId4" Type="http://schemas.openxmlformats.org/officeDocument/2006/relationships/image" Target="../media/image35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4.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348.jpeg"/><Relationship Id="rId4" Type="http://schemas.openxmlformats.org/officeDocument/2006/relationships/image" Target="../media/image355.png"/></Relationships>
</file>

<file path=ppt/slides/_rels/slide51.xml.rels><?xml version="1.0" encoding="UTF-8" standalone="yes"?>
<Relationships xmlns="http://schemas.openxmlformats.org/package/2006/relationships"><Relationship Id="rId3" Type="http://schemas.openxmlformats.org/officeDocument/2006/relationships/image" Target="../media/image356.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348.jpeg"/><Relationship Id="rId4" Type="http://schemas.openxmlformats.org/officeDocument/2006/relationships/image" Target="../media/image357.png"/></Relationships>
</file>

<file path=ppt/slides/_rels/slide52.xml.rels><?xml version="1.0" encoding="UTF-8" standalone="yes"?>
<Relationships xmlns="http://schemas.openxmlformats.org/package/2006/relationships"><Relationship Id="rId3" Type="http://schemas.openxmlformats.org/officeDocument/2006/relationships/image" Target="../media/image359.jpeg"/><Relationship Id="rId2" Type="http://schemas.openxmlformats.org/officeDocument/2006/relationships/image" Target="../media/image35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Presentaci_n_de_Microsoft_Office_PowerPoint_97-20031.ppt"/><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54.xml.rels><?xml version="1.0" encoding="UTF-8" standalone="yes"?>
<Relationships xmlns="http://schemas.openxmlformats.org/package/2006/relationships"><Relationship Id="rId3" Type="http://schemas.openxmlformats.org/officeDocument/2006/relationships/image" Target="../media/image361.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hyperlink" Target="http://www.ispor.org/local_chapters/Brazil/index.asp" TargetMode="External"/><Relationship Id="rId3" Type="http://schemas.openxmlformats.org/officeDocument/2006/relationships/image" Target="../media/image362.png"/><Relationship Id="rId7" Type="http://schemas.openxmlformats.org/officeDocument/2006/relationships/hyperlink" Target="../AppData/Local/Microsoft/Windows/Temporary%20Internet%20Files/Low/Content.IE5/AppData/Local/Microsoft/Windows/Temporary%20Internet%20Files/Low/fillerup/My%20Documents/BRIEFINGS/SOARD%20briefings/lnk_map_country_01',%20'LatinAmerica/images/lnk_map_country_01-Argentin.gif"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hyperlink" Target="http://www.ispor.org/local_chapters/Argentina/index.asp" TargetMode="External"/><Relationship Id="rId5" Type="http://schemas.openxmlformats.org/officeDocument/2006/relationships/hyperlink" Target="../AppData/Local/Microsoft/Windows/Temporary%20Internet%20Files/Low/Content.IE5/AppData/Local/Microsoft/Windows/Temporary%20Internet%20Files/Low/fillerup/My%20Documents/BRIEFINGS/SOARD%20briefings/lnk_map_country_01',%20'LatinAmerica/images/lnk_map_country_01-Mexico_o.gif" TargetMode="External"/><Relationship Id="rId4" Type="http://schemas.openxmlformats.org/officeDocument/2006/relationships/hyperlink" Target="http://www.ispor.org/local_chapters/Mexico/index.asp" TargetMode="External"/><Relationship Id="rId9" Type="http://schemas.openxmlformats.org/officeDocument/2006/relationships/hyperlink" Target="../AppData/Local/Microsoft/Windows/Temporary%20Internet%20Files/Low/Content.IE5/AppData/Local/Microsoft/Windows/Temporary%20Internet%20Files/Low/fillerup/My%20Documents/BRIEFINGS/SOARD%20briefings/lnk_map_country_01',%20'LatinAmerica/images/lnk_map_country_01-Brazil_o.gif"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63.png"/><Relationship Id="rId2" Type="http://schemas.openxmlformats.org/officeDocument/2006/relationships/notesSlide" Target="../notesSlides/notesSlide51.xml"/><Relationship Id="rId1" Type="http://schemas.openxmlformats.org/officeDocument/2006/relationships/slideLayout" Target="../slideLayouts/slideLayout12.xml"/><Relationship Id="rId5" Type="http://schemas.openxmlformats.org/officeDocument/2006/relationships/image" Target="../media/image365.png"/><Relationship Id="rId4" Type="http://schemas.openxmlformats.org/officeDocument/2006/relationships/image" Target="../media/image364.png"/></Relationships>
</file>

<file path=ppt/slides/_rels/slide57.xml.rels><?xml version="1.0" encoding="UTF-8" standalone="yes"?>
<Relationships xmlns="http://schemas.openxmlformats.org/package/2006/relationships"><Relationship Id="rId8" Type="http://schemas.openxmlformats.org/officeDocument/2006/relationships/hyperlink" Target="http://www.economia.gob.mx/?P=2" TargetMode="External"/><Relationship Id="rId3" Type="http://schemas.openxmlformats.org/officeDocument/2006/relationships/image" Target="../media/image342.png"/><Relationship Id="rId7" Type="http://schemas.openxmlformats.org/officeDocument/2006/relationships/image" Target="../media/image369.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368.jpeg"/><Relationship Id="rId5" Type="http://schemas.openxmlformats.org/officeDocument/2006/relationships/image" Target="../media/image367.jpeg"/><Relationship Id="rId4" Type="http://schemas.openxmlformats.org/officeDocument/2006/relationships/image" Target="../media/image366.jpeg"/><Relationship Id="rId9" Type="http://schemas.openxmlformats.org/officeDocument/2006/relationships/image" Target="../media/image37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376.png"/><Relationship Id="rId13" Type="http://schemas.openxmlformats.org/officeDocument/2006/relationships/image" Target="../media/image381.png"/><Relationship Id="rId18" Type="http://schemas.openxmlformats.org/officeDocument/2006/relationships/image" Target="../media/image386.png"/><Relationship Id="rId3" Type="http://schemas.openxmlformats.org/officeDocument/2006/relationships/image" Target="../media/image372.png"/><Relationship Id="rId7" Type="http://schemas.openxmlformats.org/officeDocument/2006/relationships/slide" Target="slide4.xml"/><Relationship Id="rId12" Type="http://schemas.openxmlformats.org/officeDocument/2006/relationships/image" Target="../media/image380.png"/><Relationship Id="rId17" Type="http://schemas.openxmlformats.org/officeDocument/2006/relationships/image" Target="../media/image385.png"/><Relationship Id="rId2" Type="http://schemas.openxmlformats.org/officeDocument/2006/relationships/notesSlide" Target="../notesSlides/notesSlide54.xml"/><Relationship Id="rId16" Type="http://schemas.openxmlformats.org/officeDocument/2006/relationships/image" Target="../media/image384.png"/><Relationship Id="rId1" Type="http://schemas.openxmlformats.org/officeDocument/2006/relationships/slideLayout" Target="../slideLayouts/slideLayout2.xml"/><Relationship Id="rId6" Type="http://schemas.openxmlformats.org/officeDocument/2006/relationships/image" Target="../media/image375.png"/><Relationship Id="rId11" Type="http://schemas.openxmlformats.org/officeDocument/2006/relationships/image" Target="../media/image379.png"/><Relationship Id="rId5" Type="http://schemas.openxmlformats.org/officeDocument/2006/relationships/image" Target="../media/image374.png"/><Relationship Id="rId15" Type="http://schemas.openxmlformats.org/officeDocument/2006/relationships/image" Target="../media/image383.png"/><Relationship Id="rId10" Type="http://schemas.openxmlformats.org/officeDocument/2006/relationships/image" Target="../media/image378.png"/><Relationship Id="rId4" Type="http://schemas.openxmlformats.org/officeDocument/2006/relationships/image" Target="../media/image373.png"/><Relationship Id="rId9" Type="http://schemas.openxmlformats.org/officeDocument/2006/relationships/image" Target="../media/image377.png"/><Relationship Id="rId14" Type="http://schemas.openxmlformats.org/officeDocument/2006/relationships/image" Target="../media/image382.png"/></Relationships>
</file>

<file path=ppt/slides/_rels/slide61.xml.rels><?xml version="1.0" encoding="UTF-8" standalone="yes"?>
<Relationships xmlns="http://schemas.openxmlformats.org/package/2006/relationships"><Relationship Id="rId3" Type="http://schemas.openxmlformats.org/officeDocument/2006/relationships/image" Target="../media/image387.jpe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390.png"/><Relationship Id="rId5" Type="http://schemas.openxmlformats.org/officeDocument/2006/relationships/image" Target="../media/image389.png"/><Relationship Id="rId4" Type="http://schemas.openxmlformats.org/officeDocument/2006/relationships/image" Target="../media/image388.png"/></Relationships>
</file>

<file path=ppt/slides/_rels/slide62.xml.rels><?xml version="1.0" encoding="UTF-8" standalone="yes"?>
<Relationships xmlns="http://schemas.openxmlformats.org/package/2006/relationships"><Relationship Id="rId3" Type="http://schemas.openxmlformats.org/officeDocument/2006/relationships/image" Target="../media/image391.jpe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393.png"/><Relationship Id="rId4" Type="http://schemas.openxmlformats.org/officeDocument/2006/relationships/image" Target="../media/image392.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399.png"/><Relationship Id="rId13" Type="http://schemas.openxmlformats.org/officeDocument/2006/relationships/image" Target="../media/image404.png"/><Relationship Id="rId18" Type="http://schemas.openxmlformats.org/officeDocument/2006/relationships/image" Target="../media/image409.png"/><Relationship Id="rId26" Type="http://schemas.openxmlformats.org/officeDocument/2006/relationships/image" Target="../media/image417.png"/><Relationship Id="rId3" Type="http://schemas.openxmlformats.org/officeDocument/2006/relationships/image" Target="../media/image394.png"/><Relationship Id="rId21" Type="http://schemas.openxmlformats.org/officeDocument/2006/relationships/image" Target="../media/image412.png"/><Relationship Id="rId7" Type="http://schemas.openxmlformats.org/officeDocument/2006/relationships/image" Target="../media/image398.png"/><Relationship Id="rId12" Type="http://schemas.openxmlformats.org/officeDocument/2006/relationships/image" Target="../media/image403.png"/><Relationship Id="rId17" Type="http://schemas.openxmlformats.org/officeDocument/2006/relationships/image" Target="../media/image408.png"/><Relationship Id="rId25" Type="http://schemas.openxmlformats.org/officeDocument/2006/relationships/image" Target="../media/image416.png"/><Relationship Id="rId2" Type="http://schemas.openxmlformats.org/officeDocument/2006/relationships/notesSlide" Target="../notesSlides/notesSlide58.xml"/><Relationship Id="rId16" Type="http://schemas.openxmlformats.org/officeDocument/2006/relationships/image" Target="../media/image407.png"/><Relationship Id="rId20" Type="http://schemas.openxmlformats.org/officeDocument/2006/relationships/image" Target="../media/image411.png"/><Relationship Id="rId29" Type="http://schemas.openxmlformats.org/officeDocument/2006/relationships/image" Target="../media/image420.png"/><Relationship Id="rId1" Type="http://schemas.openxmlformats.org/officeDocument/2006/relationships/slideLayout" Target="../slideLayouts/slideLayout7.xml"/><Relationship Id="rId6" Type="http://schemas.openxmlformats.org/officeDocument/2006/relationships/image" Target="../media/image397.png"/><Relationship Id="rId11" Type="http://schemas.openxmlformats.org/officeDocument/2006/relationships/image" Target="../media/image402.png"/><Relationship Id="rId24" Type="http://schemas.openxmlformats.org/officeDocument/2006/relationships/image" Target="../media/image415.png"/><Relationship Id="rId32" Type="http://schemas.openxmlformats.org/officeDocument/2006/relationships/image" Target="../media/image423.png"/><Relationship Id="rId5" Type="http://schemas.openxmlformats.org/officeDocument/2006/relationships/image" Target="../media/image396.png"/><Relationship Id="rId15" Type="http://schemas.openxmlformats.org/officeDocument/2006/relationships/image" Target="../media/image406.png"/><Relationship Id="rId23" Type="http://schemas.openxmlformats.org/officeDocument/2006/relationships/image" Target="../media/image414.png"/><Relationship Id="rId28" Type="http://schemas.openxmlformats.org/officeDocument/2006/relationships/image" Target="../media/image419.png"/><Relationship Id="rId10" Type="http://schemas.openxmlformats.org/officeDocument/2006/relationships/image" Target="../media/image401.png"/><Relationship Id="rId19" Type="http://schemas.openxmlformats.org/officeDocument/2006/relationships/image" Target="../media/image410.png"/><Relationship Id="rId31" Type="http://schemas.openxmlformats.org/officeDocument/2006/relationships/image" Target="../media/image422.png"/><Relationship Id="rId4" Type="http://schemas.openxmlformats.org/officeDocument/2006/relationships/image" Target="../media/image395.png"/><Relationship Id="rId9" Type="http://schemas.openxmlformats.org/officeDocument/2006/relationships/image" Target="../media/image400.png"/><Relationship Id="rId14" Type="http://schemas.openxmlformats.org/officeDocument/2006/relationships/image" Target="../media/image405.png"/><Relationship Id="rId22" Type="http://schemas.openxmlformats.org/officeDocument/2006/relationships/image" Target="../media/image413.png"/><Relationship Id="rId27" Type="http://schemas.openxmlformats.org/officeDocument/2006/relationships/image" Target="../media/image418.png"/><Relationship Id="rId30" Type="http://schemas.openxmlformats.org/officeDocument/2006/relationships/image" Target="../media/image421.png"/></Relationships>
</file>

<file path=ppt/slides/_rels/slide65.xml.rels><?xml version="1.0" encoding="UTF-8" standalone="yes"?>
<Relationships xmlns="http://schemas.openxmlformats.org/package/2006/relationships"><Relationship Id="rId8" Type="http://schemas.openxmlformats.org/officeDocument/2006/relationships/image" Target="../media/image428.png"/><Relationship Id="rId3" Type="http://schemas.openxmlformats.org/officeDocument/2006/relationships/image" Target="../media/image424.png"/><Relationship Id="rId7" Type="http://schemas.openxmlformats.org/officeDocument/2006/relationships/image" Target="../media/image427.png"/><Relationship Id="rId12" Type="http://schemas.openxmlformats.org/officeDocument/2006/relationships/image" Target="../media/image432.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426.png"/><Relationship Id="rId11" Type="http://schemas.openxmlformats.org/officeDocument/2006/relationships/image" Target="../media/image431.png"/><Relationship Id="rId5" Type="http://schemas.openxmlformats.org/officeDocument/2006/relationships/image" Target="../media/image425.png"/><Relationship Id="rId10" Type="http://schemas.openxmlformats.org/officeDocument/2006/relationships/image" Target="../media/image430.png"/><Relationship Id="rId4" Type="http://schemas.openxmlformats.org/officeDocument/2006/relationships/image" Target="../media/image394.png"/><Relationship Id="rId9" Type="http://schemas.openxmlformats.org/officeDocument/2006/relationships/image" Target="../media/image429.png"/></Relationships>
</file>

<file path=ppt/slides/_rels/slide66.xml.rels><?xml version="1.0" encoding="UTF-8" standalone="yes"?>
<Relationships xmlns="http://schemas.openxmlformats.org/package/2006/relationships"><Relationship Id="rId8" Type="http://schemas.openxmlformats.org/officeDocument/2006/relationships/image" Target="../media/image437.png"/><Relationship Id="rId13" Type="http://schemas.openxmlformats.org/officeDocument/2006/relationships/image" Target="../media/image442.png"/><Relationship Id="rId3" Type="http://schemas.openxmlformats.org/officeDocument/2006/relationships/image" Target="../media/image394.png"/><Relationship Id="rId7" Type="http://schemas.openxmlformats.org/officeDocument/2006/relationships/image" Target="../media/image436.png"/><Relationship Id="rId12" Type="http://schemas.openxmlformats.org/officeDocument/2006/relationships/image" Target="../media/image441.png"/><Relationship Id="rId17" Type="http://schemas.openxmlformats.org/officeDocument/2006/relationships/image" Target="../media/image446.png"/><Relationship Id="rId2" Type="http://schemas.openxmlformats.org/officeDocument/2006/relationships/notesSlide" Target="../notesSlides/notesSlide60.xml"/><Relationship Id="rId16" Type="http://schemas.openxmlformats.org/officeDocument/2006/relationships/image" Target="../media/image445.png"/><Relationship Id="rId1" Type="http://schemas.openxmlformats.org/officeDocument/2006/relationships/slideLayout" Target="../slideLayouts/slideLayout7.xml"/><Relationship Id="rId6" Type="http://schemas.openxmlformats.org/officeDocument/2006/relationships/image" Target="../media/image435.png"/><Relationship Id="rId11" Type="http://schemas.openxmlformats.org/officeDocument/2006/relationships/image" Target="../media/image440.png"/><Relationship Id="rId5" Type="http://schemas.openxmlformats.org/officeDocument/2006/relationships/image" Target="../media/image434.png"/><Relationship Id="rId15" Type="http://schemas.openxmlformats.org/officeDocument/2006/relationships/image" Target="../media/image444.png"/><Relationship Id="rId10" Type="http://schemas.openxmlformats.org/officeDocument/2006/relationships/image" Target="../media/image439.png"/><Relationship Id="rId4" Type="http://schemas.openxmlformats.org/officeDocument/2006/relationships/image" Target="../media/image433.png"/><Relationship Id="rId9" Type="http://schemas.openxmlformats.org/officeDocument/2006/relationships/image" Target="../media/image438.png"/><Relationship Id="rId14" Type="http://schemas.openxmlformats.org/officeDocument/2006/relationships/image" Target="../media/image443.png"/></Relationships>
</file>

<file path=ppt/slides/_rels/slide67.xml.rels><?xml version="1.0" encoding="UTF-8" standalone="yes"?>
<Relationships xmlns="http://schemas.openxmlformats.org/package/2006/relationships"><Relationship Id="rId8" Type="http://schemas.openxmlformats.org/officeDocument/2006/relationships/image" Target="../media/image450.png"/><Relationship Id="rId13" Type="http://schemas.openxmlformats.org/officeDocument/2006/relationships/image" Target="../media/image455.png"/><Relationship Id="rId18" Type="http://schemas.openxmlformats.org/officeDocument/2006/relationships/image" Target="../media/image460.png"/><Relationship Id="rId26" Type="http://schemas.openxmlformats.org/officeDocument/2006/relationships/image" Target="../media/image468.png"/><Relationship Id="rId3" Type="http://schemas.openxmlformats.org/officeDocument/2006/relationships/image" Target="../media/image394.png"/><Relationship Id="rId21" Type="http://schemas.openxmlformats.org/officeDocument/2006/relationships/image" Target="../media/image463.png"/><Relationship Id="rId7" Type="http://schemas.openxmlformats.org/officeDocument/2006/relationships/image" Target="../media/image449.png"/><Relationship Id="rId12" Type="http://schemas.openxmlformats.org/officeDocument/2006/relationships/image" Target="../media/image454.png"/><Relationship Id="rId17" Type="http://schemas.openxmlformats.org/officeDocument/2006/relationships/image" Target="../media/image459.png"/><Relationship Id="rId25" Type="http://schemas.openxmlformats.org/officeDocument/2006/relationships/image" Target="../media/image467.png"/><Relationship Id="rId2" Type="http://schemas.openxmlformats.org/officeDocument/2006/relationships/notesSlide" Target="../notesSlides/notesSlide61.xml"/><Relationship Id="rId16" Type="http://schemas.openxmlformats.org/officeDocument/2006/relationships/image" Target="../media/image458.png"/><Relationship Id="rId20" Type="http://schemas.openxmlformats.org/officeDocument/2006/relationships/image" Target="../media/image462.png"/><Relationship Id="rId29" Type="http://schemas.openxmlformats.org/officeDocument/2006/relationships/image" Target="../media/image471.png"/><Relationship Id="rId1" Type="http://schemas.openxmlformats.org/officeDocument/2006/relationships/slideLayout" Target="../slideLayouts/slideLayout7.xml"/><Relationship Id="rId6" Type="http://schemas.openxmlformats.org/officeDocument/2006/relationships/image" Target="../media/image448.png"/><Relationship Id="rId11" Type="http://schemas.openxmlformats.org/officeDocument/2006/relationships/image" Target="../media/image453.png"/><Relationship Id="rId24" Type="http://schemas.openxmlformats.org/officeDocument/2006/relationships/image" Target="../media/image466.png"/><Relationship Id="rId5" Type="http://schemas.openxmlformats.org/officeDocument/2006/relationships/image" Target="../media/image447.png"/><Relationship Id="rId15" Type="http://schemas.openxmlformats.org/officeDocument/2006/relationships/image" Target="../media/image457.png"/><Relationship Id="rId23" Type="http://schemas.openxmlformats.org/officeDocument/2006/relationships/image" Target="../media/image465.png"/><Relationship Id="rId28" Type="http://schemas.openxmlformats.org/officeDocument/2006/relationships/image" Target="../media/image470.png"/><Relationship Id="rId10" Type="http://schemas.openxmlformats.org/officeDocument/2006/relationships/image" Target="../media/image452.png"/><Relationship Id="rId19" Type="http://schemas.openxmlformats.org/officeDocument/2006/relationships/image" Target="../media/image461.png"/><Relationship Id="rId4" Type="http://schemas.openxmlformats.org/officeDocument/2006/relationships/image" Target="../media/image239.png"/><Relationship Id="rId9" Type="http://schemas.openxmlformats.org/officeDocument/2006/relationships/image" Target="../media/image451.png"/><Relationship Id="rId14" Type="http://schemas.openxmlformats.org/officeDocument/2006/relationships/image" Target="../media/image456.png"/><Relationship Id="rId22" Type="http://schemas.openxmlformats.org/officeDocument/2006/relationships/image" Target="../media/image464.png"/><Relationship Id="rId27" Type="http://schemas.openxmlformats.org/officeDocument/2006/relationships/image" Target="../media/image469.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72.pn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474.jpeg"/><Relationship Id="rId4" Type="http://schemas.openxmlformats.org/officeDocument/2006/relationships/image" Target="../media/image47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7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8 Rectángulo"/>
          <p:cNvSpPr>
            <a:spLocks noChangeArrowheads="1"/>
          </p:cNvSpPr>
          <p:nvPr/>
        </p:nvSpPr>
        <p:spPr bwMode="auto">
          <a:xfrm>
            <a:off x="0" y="0"/>
            <a:ext cx="9144000" cy="6858000"/>
          </a:xfrm>
          <a:prstGeom prst="rect">
            <a:avLst/>
          </a:prstGeom>
          <a:solidFill>
            <a:schemeClr val="bg1"/>
          </a:solidFill>
          <a:ln w="9525" algn="ctr">
            <a:noFill/>
            <a:round/>
            <a:headEnd/>
            <a:tailEnd/>
          </a:ln>
        </p:spPr>
        <p:txBody>
          <a:bodyPr/>
          <a:lstStyle/>
          <a:p>
            <a:endParaRPr lang="es-MX"/>
          </a:p>
        </p:txBody>
      </p:sp>
      <p:pic>
        <p:nvPicPr>
          <p:cNvPr id="192515" name="Picture 47" descr="1"/>
          <p:cNvPicPr>
            <a:picLocks noChangeAspect="1" noChangeArrowheads="1"/>
          </p:cNvPicPr>
          <p:nvPr/>
        </p:nvPicPr>
        <p:blipFill>
          <a:blip r:embed="rId2" cstate="print"/>
          <a:srcRect/>
          <a:stretch>
            <a:fillRect/>
          </a:stretch>
        </p:blipFill>
        <p:spPr bwMode="auto">
          <a:xfrm>
            <a:off x="0" y="-182563"/>
            <a:ext cx="9410700" cy="7229476"/>
          </a:xfrm>
          <a:prstGeom prst="rect">
            <a:avLst/>
          </a:prstGeom>
          <a:noFill/>
          <a:ln w="9525">
            <a:noFill/>
            <a:miter lim="800000"/>
            <a:headEnd/>
            <a:tailEnd/>
          </a:ln>
        </p:spPr>
      </p:pic>
      <p:sp>
        <p:nvSpPr>
          <p:cNvPr id="192516" name="Rectangle 38"/>
          <p:cNvSpPr>
            <a:spLocks noChangeArrowheads="1"/>
          </p:cNvSpPr>
          <p:nvPr/>
        </p:nvSpPr>
        <p:spPr bwMode="auto">
          <a:xfrm>
            <a:off x="0" y="0"/>
            <a:ext cx="9144000" cy="6858000"/>
          </a:xfrm>
          <a:prstGeom prst="rect">
            <a:avLst/>
          </a:prstGeom>
          <a:noFill/>
          <a:ln w="9525" algn="ctr">
            <a:noFill/>
            <a:miter lim="800000"/>
            <a:headEnd/>
            <a:tailEnd/>
          </a:ln>
        </p:spPr>
        <p:txBody>
          <a:bodyPr wrap="none" anchor="ctr"/>
          <a:lstStyle/>
          <a:p>
            <a:endParaRPr lang="es-MX"/>
          </a:p>
        </p:txBody>
      </p:sp>
      <p:pic>
        <p:nvPicPr>
          <p:cNvPr id="192517" name="Picture 40"/>
          <p:cNvPicPr>
            <a:picLocks noChangeAspect="1" noChangeArrowheads="1"/>
          </p:cNvPicPr>
          <p:nvPr/>
        </p:nvPicPr>
        <p:blipFill>
          <a:blip r:embed="rId3" cstate="print">
            <a:clrChange>
              <a:clrFrom>
                <a:srgbClr val="FFFFFF"/>
              </a:clrFrom>
              <a:clrTo>
                <a:srgbClr val="FFFFFF">
                  <a:alpha val="0"/>
                </a:srgbClr>
              </a:clrTo>
            </a:clrChange>
          </a:blip>
          <a:srcRect l="-5061" r="555"/>
          <a:stretch>
            <a:fillRect/>
          </a:stretch>
        </p:blipFill>
        <p:spPr bwMode="auto">
          <a:xfrm>
            <a:off x="395288" y="411163"/>
            <a:ext cx="2233612" cy="1284287"/>
          </a:xfrm>
          <a:prstGeom prst="rect">
            <a:avLst/>
          </a:prstGeom>
          <a:noFill/>
          <a:ln w="9525" algn="ctr">
            <a:noFill/>
            <a:miter lim="800000"/>
            <a:headEnd/>
            <a:tailEnd/>
          </a:ln>
        </p:spPr>
      </p:pic>
      <p:sp>
        <p:nvSpPr>
          <p:cNvPr id="192518" name="Text Box 42"/>
          <p:cNvSpPr txBox="1">
            <a:spLocks noChangeArrowheads="1"/>
          </p:cNvSpPr>
          <p:nvPr/>
        </p:nvSpPr>
        <p:spPr bwMode="auto">
          <a:xfrm>
            <a:off x="431800" y="6243638"/>
            <a:ext cx="3155950" cy="336550"/>
          </a:xfrm>
          <a:prstGeom prst="rect">
            <a:avLst/>
          </a:prstGeom>
          <a:noFill/>
          <a:ln w="9525" algn="ctr">
            <a:noFill/>
            <a:miter lim="800000"/>
            <a:headEnd/>
            <a:tailEnd/>
          </a:ln>
        </p:spPr>
        <p:txBody>
          <a:bodyPr>
            <a:spAutoFit/>
          </a:bodyPr>
          <a:lstStyle/>
          <a:p>
            <a:pPr algn="l"/>
            <a:r>
              <a:rPr lang="es-ES" sz="1600" u="none">
                <a:solidFill>
                  <a:srgbClr val="A50021"/>
                </a:solidFill>
              </a:rPr>
              <a:t>15 de junio de 2009 </a:t>
            </a:r>
          </a:p>
        </p:txBody>
      </p:sp>
      <p:sp>
        <p:nvSpPr>
          <p:cNvPr id="192519" name="Text Box 46"/>
          <p:cNvSpPr txBox="1">
            <a:spLocks noChangeArrowheads="1"/>
          </p:cNvSpPr>
          <p:nvPr/>
        </p:nvSpPr>
        <p:spPr bwMode="auto">
          <a:xfrm>
            <a:off x="1177925" y="3946525"/>
            <a:ext cx="3155950" cy="336550"/>
          </a:xfrm>
          <a:prstGeom prst="rect">
            <a:avLst/>
          </a:prstGeom>
          <a:noFill/>
          <a:ln w="9525" algn="ctr">
            <a:noFill/>
            <a:miter lim="800000"/>
            <a:headEnd/>
            <a:tailEnd/>
          </a:ln>
        </p:spPr>
        <p:txBody>
          <a:bodyPr>
            <a:spAutoFit/>
          </a:bodyPr>
          <a:lstStyle/>
          <a:p>
            <a:pPr algn="l"/>
            <a:r>
              <a:rPr lang="es-ES" sz="1600">
                <a:solidFill>
                  <a:srgbClr val="A50021"/>
                </a:solidFill>
              </a:rPr>
              <a:t>http://www.cda.cimav.edu.mx</a:t>
            </a:r>
          </a:p>
        </p:txBody>
      </p:sp>
      <p:sp>
        <p:nvSpPr>
          <p:cNvPr id="9" name="Text Box 16"/>
          <p:cNvSpPr txBox="1">
            <a:spLocks noChangeArrowheads="1"/>
          </p:cNvSpPr>
          <p:nvPr/>
        </p:nvSpPr>
        <p:spPr bwMode="auto">
          <a:xfrm>
            <a:off x="1138238" y="3500438"/>
            <a:ext cx="4597400" cy="461962"/>
          </a:xfrm>
          <a:prstGeom prst="rect">
            <a:avLst/>
          </a:prstGeom>
          <a:noFill/>
          <a:ln w="9525" algn="ctr">
            <a:noFill/>
            <a:miter lim="800000"/>
            <a:headEnd/>
            <a:tailEnd/>
          </a:ln>
          <a:effectLst/>
        </p:spPr>
        <p:txBody>
          <a:bodyPr wrap="none">
            <a:spAutoFit/>
          </a:bodyPr>
          <a:lstStyle/>
          <a:p>
            <a:pPr algn="l">
              <a:defRPr/>
            </a:pPr>
            <a:r>
              <a:rPr lang="es-ES" sz="2400" u="none" dirty="0">
                <a:solidFill>
                  <a:srgbClr val="A50021"/>
                </a:solidFill>
                <a:effectLst>
                  <a:outerShdw blurRad="38100" dist="38100" dir="2700000" algn="tl">
                    <a:srgbClr val="C0C0C0"/>
                  </a:outerShdw>
                </a:effectLst>
              </a:rPr>
              <a:t>Primera </a:t>
            </a:r>
            <a:r>
              <a:rPr lang="es-ES" sz="2400" u="none" dirty="0">
                <a:solidFill>
                  <a:srgbClr val="A50021"/>
                </a:solidFill>
                <a:effectLst>
                  <a:outerShdw blurRad="38100" dist="38100" dir="2700000" algn="tl">
                    <a:srgbClr val="C0C0C0"/>
                  </a:outerShdw>
                </a:effectLst>
              </a:rPr>
              <a:t>Sesión Extraordinaria</a:t>
            </a:r>
            <a:endParaRPr lang="es-ES" sz="2400" u="none" dirty="0">
              <a:solidFill>
                <a:srgbClr val="A50021"/>
              </a:solidFill>
              <a:effectLst>
                <a:outerShdw blurRad="38100" dist="38100" dir="2700000" algn="tl">
                  <a:srgbClr val="C0C0C0"/>
                </a:outerShdw>
              </a:effectLst>
            </a:endParaRPr>
          </a:p>
        </p:txBody>
      </p:sp>
      <p:pic>
        <p:nvPicPr>
          <p:cNvPr id="192521" name="Rectangle 17"/>
          <p:cNvPicPr>
            <a:picLocks noChangeArrowheads="1"/>
          </p:cNvPicPr>
          <p:nvPr/>
        </p:nvPicPr>
        <p:blipFill>
          <a:blip r:embed="rId4" cstate="print"/>
          <a:srcRect/>
          <a:stretch>
            <a:fillRect/>
          </a:stretch>
        </p:blipFill>
        <p:spPr bwMode="auto">
          <a:xfrm>
            <a:off x="457200" y="2578100"/>
            <a:ext cx="7924800" cy="987425"/>
          </a:xfrm>
          <a:prstGeom prst="rect">
            <a:avLst/>
          </a:prstGeom>
          <a:noFill/>
          <a:ln w="9525">
            <a:noFill/>
            <a:miter lim="800000"/>
            <a:headEnd/>
            <a:tailEnd/>
          </a:ln>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949325" y="1104900"/>
            <a:ext cx="7208838" cy="304800"/>
          </a:xfrm>
          <a:prstGeom prst="rect">
            <a:avLst/>
          </a:prstGeom>
          <a:noFill/>
          <a:ln w="9525" algn="ctr">
            <a:noFill/>
            <a:miter lim="800000"/>
            <a:headEnd/>
            <a:tailEnd/>
          </a:ln>
        </p:spPr>
        <p:txBody>
          <a:bodyPr wrap="none" anchor="ctr">
            <a:spAutoFit/>
          </a:bodyPr>
          <a:lstStyle/>
          <a:p>
            <a:pPr algn="ctr" eaLnBrk="0" hangingPunct="0"/>
            <a:r>
              <a:rPr lang="es-ES_tradnl" sz="1400" u="none">
                <a:solidFill>
                  <a:schemeClr val="accent2"/>
                </a:solidFill>
              </a:rPr>
              <a:t>Acuerdos en proceso de atención por  el Consejo Nacional de Ciencia y Tecnología</a:t>
            </a:r>
          </a:p>
        </p:txBody>
      </p:sp>
      <p:graphicFrame>
        <p:nvGraphicFramePr>
          <p:cNvPr id="8222" name="Group 30"/>
          <p:cNvGraphicFramePr>
            <a:graphicFrameLocks noGrp="1"/>
          </p:cNvGraphicFramePr>
          <p:nvPr>
            <p:ph idx="4294967295"/>
          </p:nvPr>
        </p:nvGraphicFramePr>
        <p:xfrm>
          <a:off x="201613" y="1609725"/>
          <a:ext cx="8704262" cy="1490345"/>
        </p:xfrm>
        <a:graphic>
          <a:graphicData uri="http://schemas.openxmlformats.org/drawingml/2006/table">
            <a:tbl>
              <a:tblPr/>
              <a:tblGrid>
                <a:gridCol w="1409700"/>
                <a:gridCol w="2921000"/>
                <a:gridCol w="3294062"/>
                <a:gridCol w="1079500"/>
              </a:tblGrid>
              <a:tr h="3016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smtClean="0">
                          <a:ln>
                            <a:noFill/>
                          </a:ln>
                          <a:solidFill>
                            <a:schemeClr val="bg1"/>
                          </a:solidFill>
                          <a:effectLst/>
                          <a:latin typeface="Arial" charset="0"/>
                          <a:ea typeface="Times New Roman" pitchFamily="18" charset="0"/>
                          <a:cs typeface="Arial" charset="0"/>
                        </a:rPr>
                        <a:t>No. Acuerdo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smtClean="0">
                          <a:ln>
                            <a:noFill/>
                          </a:ln>
                          <a:solidFill>
                            <a:schemeClr val="bg1"/>
                          </a:solidFill>
                          <a:effectLst/>
                          <a:latin typeface="Arial" charset="0"/>
                          <a:ea typeface="Times New Roman" pitchFamily="18" charset="0"/>
                          <a:cs typeface="Arial" charset="0"/>
                        </a:rPr>
                        <a:t>Descripción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smtClean="0">
                          <a:ln>
                            <a:noFill/>
                          </a:ln>
                          <a:solidFill>
                            <a:schemeClr val="bg1"/>
                          </a:solidFill>
                          <a:effectLst/>
                          <a:latin typeface="Arial" charset="0"/>
                          <a:ea typeface="Times New Roman" pitchFamily="18" charset="0"/>
                          <a:cs typeface="Arial" charset="0"/>
                        </a:rPr>
                        <a:t>Seguimiento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smtClean="0">
                          <a:ln>
                            <a:noFill/>
                          </a:ln>
                          <a:solidFill>
                            <a:schemeClr val="bg1"/>
                          </a:solidFill>
                          <a:effectLst/>
                          <a:latin typeface="Arial" charset="0"/>
                          <a:ea typeface="Times New Roman" pitchFamily="18" charset="0"/>
                          <a:cs typeface="Arial" charset="0"/>
                        </a:rPr>
                        <a:t>Situación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r>
              <a:tr h="7762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accent2"/>
                          </a:solidFill>
                          <a:effectLst/>
                          <a:latin typeface="Arial" charset="0"/>
                          <a:ea typeface="Times New Roman" pitchFamily="18" charset="0"/>
                          <a:cs typeface="Arial" charset="0"/>
                        </a:rPr>
                        <a:t>CA-O-I-05-22S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ea typeface="Times New Roman" pitchFamily="18" charset="0"/>
                          <a:cs typeface="Arial" charset="0"/>
                        </a:rPr>
                        <a:t>El Consejo de Administración del CIMAV, </a:t>
                      </a:r>
                      <a:r>
                        <a:rPr kumimoji="0" lang="es-ES" sz="1200" b="1" i="0" u="none" strike="noStrike" cap="none" normalizeH="0" baseline="0" smtClean="0">
                          <a:ln>
                            <a:noFill/>
                          </a:ln>
                          <a:solidFill>
                            <a:srgbClr val="A50021"/>
                          </a:solidFill>
                          <a:effectLst/>
                          <a:latin typeface="Arial" charset="0"/>
                          <a:ea typeface="Times New Roman" pitchFamily="18" charset="0"/>
                          <a:cs typeface="Arial" charset="0"/>
                        </a:rPr>
                        <a:t>autorizó el</a:t>
                      </a:r>
                      <a:r>
                        <a:rPr kumimoji="0" lang="es-ES" sz="1200" b="0" i="0" u="none" strike="noStrike" cap="none" normalizeH="0" baseline="0" smtClean="0">
                          <a:ln>
                            <a:noFill/>
                          </a:ln>
                          <a:solidFill>
                            <a:schemeClr val="accent2"/>
                          </a:solidFill>
                          <a:effectLst/>
                          <a:latin typeface="Arial" charset="0"/>
                          <a:ea typeface="Times New Roman" pitchFamily="18" charset="0"/>
                          <a:cs typeface="Arial" charset="0"/>
                        </a:rPr>
                        <a:t> </a:t>
                      </a:r>
                      <a:r>
                        <a:rPr kumimoji="0" lang="es-ES" sz="1200" b="1" i="0" u="none" strike="noStrike" cap="none" normalizeH="0" baseline="0" smtClean="0">
                          <a:ln>
                            <a:noFill/>
                          </a:ln>
                          <a:solidFill>
                            <a:srgbClr val="A50021"/>
                          </a:solidFill>
                          <a:effectLst/>
                          <a:latin typeface="Arial" charset="0"/>
                          <a:ea typeface="Times New Roman" pitchFamily="18" charset="0"/>
                          <a:cs typeface="Arial" charset="0"/>
                        </a:rPr>
                        <a:t>Estatuto del Personal Académico del CIMAV</a:t>
                      </a:r>
                      <a:r>
                        <a:rPr kumimoji="0" lang="es-ES" sz="1200" b="0" i="0" u="none" strike="noStrike" cap="none" normalizeH="0" baseline="0" smtClean="0">
                          <a:ln>
                            <a:noFill/>
                          </a:ln>
                          <a:solidFill>
                            <a:schemeClr val="accent2"/>
                          </a:solidFill>
                          <a:effectLst/>
                          <a:latin typeface="Arial" charset="0"/>
                          <a:ea typeface="Times New Roman" pitchFamily="18" charset="0"/>
                          <a:cs typeface="Arial" charset="0"/>
                        </a:rPr>
                        <a:t>, con la condición de que se incorporarán las opiniones del área jurídica del CONACYT.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accent2"/>
                          </a:solidFill>
                          <a:effectLst/>
                          <a:latin typeface="Arial" charset="0"/>
                          <a:cs typeface="Arial" charset="0"/>
                        </a:rPr>
                        <a:t>El Estatuto del Personal Académico del CIMAV se encuentra en proceso de revisión  por parte de la Dirección Adjunta de Asuntos Jurídicos del CONACYT.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accent2"/>
                          </a:solidFill>
                          <a:effectLst/>
                          <a:latin typeface="Arial" charset="0"/>
                          <a:ea typeface="Times New Roman" pitchFamily="18" charset="0"/>
                          <a:cs typeface="Arial" charset="0"/>
                        </a:rPr>
                        <a:t>Proceso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212" name="Rectangle 62"/>
          <p:cNvSpPr>
            <a:spLocks noChangeArrowheads="1"/>
          </p:cNvSpPr>
          <p:nvPr/>
        </p:nvSpPr>
        <p:spPr bwMode="auto">
          <a:xfrm>
            <a:off x="1866900" y="206375"/>
            <a:ext cx="7277100" cy="304800"/>
          </a:xfrm>
          <a:prstGeom prst="rect">
            <a:avLst/>
          </a:prstGeom>
          <a:noFill/>
          <a:ln w="9525" algn="ctr">
            <a:noFill/>
            <a:miter lim="800000"/>
            <a:headEnd/>
            <a:tailEnd/>
          </a:ln>
        </p:spPr>
        <p:txBody>
          <a:bodyPr wrap="none" anchor="ctr">
            <a:spAutoFit/>
          </a:bodyPr>
          <a:lstStyle/>
          <a:p>
            <a:pPr eaLnBrk="0" hangingPunct="0"/>
            <a:r>
              <a:rPr lang="es-ES_tradnl" sz="1400" u="none">
                <a:solidFill>
                  <a:srgbClr val="A50021"/>
                </a:solidFill>
              </a:rPr>
              <a:t>4.1 CUMPLIMIENTO DE ACUERDOS ADOPTADOS POR EL ÓRGANO DE GOBIERNO</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43" name="Group 27"/>
          <p:cNvGraphicFramePr>
            <a:graphicFrameLocks noGrp="1"/>
          </p:cNvGraphicFramePr>
          <p:nvPr>
            <p:ph/>
          </p:nvPr>
        </p:nvGraphicFramePr>
        <p:xfrm>
          <a:off x="265113" y="1258888"/>
          <a:ext cx="8548687" cy="5379720"/>
        </p:xfrm>
        <a:graphic>
          <a:graphicData uri="http://schemas.openxmlformats.org/drawingml/2006/table">
            <a:tbl>
              <a:tblPr/>
              <a:tblGrid>
                <a:gridCol w="1281112"/>
                <a:gridCol w="2014538"/>
                <a:gridCol w="4292600"/>
                <a:gridCol w="960437"/>
              </a:tblGrid>
              <a:tr h="254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smtClean="0">
                          <a:ln>
                            <a:noFill/>
                          </a:ln>
                          <a:solidFill>
                            <a:schemeClr val="bg1"/>
                          </a:solidFill>
                          <a:effectLst/>
                          <a:latin typeface="Arial" charset="0"/>
                          <a:ea typeface="Times New Roman" pitchFamily="18" charset="0"/>
                          <a:cs typeface="Arial" charset="0"/>
                        </a:rPr>
                        <a:t>No. Acuerdo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smtClean="0">
                          <a:ln>
                            <a:noFill/>
                          </a:ln>
                          <a:solidFill>
                            <a:schemeClr val="bg1"/>
                          </a:solidFill>
                          <a:effectLst/>
                          <a:latin typeface="Arial" charset="0"/>
                          <a:ea typeface="Times New Roman" pitchFamily="18" charset="0"/>
                          <a:cs typeface="Arial" charset="0"/>
                        </a:rPr>
                        <a:t>Descripción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smtClean="0">
                          <a:ln>
                            <a:noFill/>
                          </a:ln>
                          <a:solidFill>
                            <a:schemeClr val="bg1"/>
                          </a:solidFill>
                          <a:effectLst/>
                          <a:latin typeface="Arial" charset="0"/>
                          <a:ea typeface="Times New Roman" pitchFamily="18" charset="0"/>
                          <a:cs typeface="Arial" charset="0"/>
                        </a:rPr>
                        <a:t>Seguimiento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smtClean="0">
                          <a:ln>
                            <a:noFill/>
                          </a:ln>
                          <a:solidFill>
                            <a:schemeClr val="bg1"/>
                          </a:solidFill>
                          <a:effectLst/>
                          <a:latin typeface="Arial" charset="0"/>
                          <a:ea typeface="Times New Roman" pitchFamily="18" charset="0"/>
                          <a:cs typeface="Arial" charset="0"/>
                        </a:rPr>
                        <a:t>Situación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r>
              <a:tr h="4032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accent2"/>
                          </a:solidFill>
                          <a:effectLst/>
                          <a:latin typeface="Arial" charset="0"/>
                          <a:ea typeface="Times New Roman" pitchFamily="18" charset="0"/>
                          <a:cs typeface="Arial" charset="0"/>
                        </a:rPr>
                        <a:t>CA-O-II-07-17S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accent2"/>
                          </a:solidFill>
                          <a:effectLst/>
                          <a:latin typeface="Arial" charset="0"/>
                          <a:ea typeface="Times New Roman" pitchFamily="18" charset="0"/>
                          <a:cs typeface="Arial" charset="0"/>
                        </a:rPr>
                        <a:t>El Consejo de Administración del CIMAV, autorizó se inicien las gestiones para la </a:t>
                      </a:r>
                      <a:r>
                        <a:rPr kumimoji="0" lang="es-MX" sz="1200" b="1" i="0" u="none" strike="noStrike" cap="none" normalizeH="0" baseline="0" smtClean="0">
                          <a:ln>
                            <a:noFill/>
                          </a:ln>
                          <a:solidFill>
                            <a:srgbClr val="A50021"/>
                          </a:solidFill>
                          <a:effectLst/>
                          <a:latin typeface="Arial" charset="0"/>
                          <a:ea typeface="Times New Roman" pitchFamily="18" charset="0"/>
                          <a:cs typeface="Arial" charset="0"/>
                        </a:rPr>
                        <a:t>renivelación de plazas del personal de mandos medios y superiores y la creación de la Subdirección de Enlace Administrativo.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accent2"/>
                          </a:solidFill>
                          <a:effectLst/>
                          <a:latin typeface="Arial" charset="0"/>
                          <a:cs typeface="Arial" charset="0"/>
                        </a:rPr>
                        <a:t>Mediante oficios Nos. DG.-369/2007, DG.-094/2008 y DG.-</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accent2"/>
                          </a:solidFill>
                          <a:effectLst/>
                          <a:latin typeface="Arial" charset="0"/>
                          <a:cs typeface="Arial" charset="0"/>
                        </a:rPr>
                        <a:t>320/2008 de fechas 22 de octubre de 2007, 15 de febrero y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accent2"/>
                          </a:solidFill>
                          <a:effectLst/>
                          <a:latin typeface="Arial" charset="0"/>
                          <a:cs typeface="Arial" charset="0"/>
                        </a:rPr>
                        <a:t>4 de julio de 2008, la Dirección General del CIMAV solicitó al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accent2"/>
                          </a:solidFill>
                          <a:effectLst/>
                          <a:latin typeface="Arial" charset="0"/>
                          <a:cs typeface="Arial" charset="0"/>
                        </a:rPr>
                        <a:t>CONACYT, llevar a cabo las gestiones para la autorización y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accent2"/>
                          </a:solidFill>
                          <a:effectLst/>
                          <a:latin typeface="Arial" charset="0"/>
                          <a:cs typeface="Arial" charset="0"/>
                        </a:rPr>
                        <a:t>registro de los movimientos de reestructuración orgánica.</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1100" b="0" i="0" u="none" strike="noStrike" cap="none" normalizeH="0" baseline="0" smtClean="0">
                        <a:ln>
                          <a:noFill/>
                        </a:ln>
                        <a:solidFill>
                          <a:schemeClr val="accent2"/>
                        </a:solidFill>
                        <a:effectLst/>
                        <a:latin typeface="Arial" charset="0"/>
                        <a:cs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accent2"/>
                          </a:solidFill>
                          <a:effectLst/>
                          <a:latin typeface="Arial" charset="0"/>
                          <a:cs typeface="Arial" charset="0"/>
                        </a:rPr>
                        <a:t>Con oficio No. G100.-107/08 de fecha 12 de agosto, la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accent2"/>
                          </a:solidFill>
                          <a:effectLst/>
                          <a:latin typeface="Arial" charset="0"/>
                          <a:cs typeface="Arial" charset="0"/>
                        </a:rPr>
                        <a:t>Dirección de Coordinación de Programación y Presupuesto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accent2"/>
                          </a:solidFill>
                          <a:effectLst/>
                          <a:latin typeface="Arial" charset="0"/>
                          <a:cs typeface="Arial" charset="0"/>
                        </a:rPr>
                        <a:t>de los CPI’S, informó al CIMAV el dictamen emitido por la SFP,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accent2"/>
                          </a:solidFill>
                          <a:effectLst/>
                          <a:latin typeface="Arial" charset="0"/>
                          <a:cs typeface="Arial" charset="0"/>
                        </a:rPr>
                        <a:t>en el cual indica que con la emisión de los oficios circulares 307-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accent2"/>
                          </a:solidFill>
                          <a:effectLst/>
                          <a:latin typeface="Arial" charset="0"/>
                          <a:cs typeface="Arial" charset="0"/>
                        </a:rPr>
                        <a:t>A-0873 y 307-A.-0876, se requiere la autorización de la SHCP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accent2"/>
                          </a:solidFill>
                          <a:effectLst/>
                          <a:latin typeface="Arial" charset="0"/>
                          <a:cs typeface="Arial" charset="0"/>
                        </a:rPr>
                        <a:t>para llevar a cabo la propuesta de modificación orgánica.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accent2"/>
                          </a:solidFill>
                          <a:effectLst/>
                          <a:latin typeface="Arial" charset="0"/>
                          <a:cs typeface="Arial" charset="0"/>
                        </a:rPr>
                        <a:t>Asimismo, el CONACYT indicó que los oficios mencionados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accent2"/>
                          </a:solidFill>
                          <a:effectLst/>
                          <a:latin typeface="Arial" charset="0"/>
                          <a:cs typeface="Arial" charset="0"/>
                        </a:rPr>
                        <a:t>estarán vigentes hasta el mes de febrero de 2009, por lo que 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accent2"/>
                          </a:solidFill>
                          <a:effectLst/>
                          <a:latin typeface="Arial" charset="0"/>
                          <a:cs typeface="Arial" charset="0"/>
                        </a:rPr>
                        <a:t>partir de esa fecha estarían en posibilidades de replantear la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accent2"/>
                          </a:solidFill>
                          <a:effectLst/>
                          <a:latin typeface="Arial" charset="0"/>
                          <a:cs typeface="Arial" charset="0"/>
                        </a:rPr>
                        <a:t>solicitud para continuar con el trámite.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1100" b="0" i="0" u="none" strike="noStrike" cap="none" normalizeH="0" baseline="0" smtClean="0">
                        <a:ln>
                          <a:noFill/>
                        </a:ln>
                        <a:solidFill>
                          <a:schemeClr val="accent2"/>
                        </a:solidFill>
                        <a:effectLst/>
                        <a:latin typeface="Arial" charset="0"/>
                        <a:cs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accent2"/>
                          </a:solidFill>
                          <a:effectLst/>
                          <a:latin typeface="Arial" charset="0"/>
                          <a:cs typeface="Arial" charset="0"/>
                        </a:rPr>
                        <a:t>Con oficio DG.-112/2009, de fecha 25 de febrero de 2009, la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accent2"/>
                          </a:solidFill>
                          <a:effectLst/>
                          <a:latin typeface="Arial" charset="0"/>
                          <a:cs typeface="Arial" charset="0"/>
                        </a:rPr>
                        <a:t>Dirección General del CIMAV solicitó al CONACYT continuar con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accent2"/>
                          </a:solidFill>
                          <a:effectLst/>
                          <a:latin typeface="Arial" charset="0"/>
                          <a:cs typeface="Arial" charset="0"/>
                        </a:rPr>
                        <a:t>el trámite de reestructuración. En respuesta a lo anterior, </a:t>
                      </a:r>
                      <a:r>
                        <a:rPr kumimoji="0" lang="es-ES_tradnl" sz="1100" b="0" i="0" u="sng" strike="noStrike" cap="none" normalizeH="0" baseline="0" smtClean="0">
                          <a:ln>
                            <a:noFill/>
                          </a:ln>
                          <a:solidFill>
                            <a:schemeClr val="accent2"/>
                          </a:solidFill>
                          <a:effectLst/>
                          <a:latin typeface="Arial" charset="0"/>
                          <a:cs typeface="Arial" charset="0"/>
                        </a:rPr>
                        <a:t>la SFP</a:t>
                      </a:r>
                      <a:r>
                        <a:rPr kumimoji="0" lang="es-ES_tradnl" sz="1100" b="0" i="0" u="none" strike="noStrike" cap="none" normalizeH="0" baseline="0" smtClean="0">
                          <a:ln>
                            <a:noFill/>
                          </a:ln>
                          <a:solidFill>
                            <a:schemeClr val="accent2"/>
                          </a:solidFill>
                          <a:effectLst/>
                          <a:latin typeface="Arial" charset="0"/>
                          <a:cs typeface="Arial"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accent2"/>
                          </a:solidFill>
                          <a:effectLst/>
                          <a:latin typeface="Arial" charset="0"/>
                          <a:cs typeface="Arial" charset="0"/>
                        </a:rPr>
                        <a:t>mediante oficio SSFP/412/0514, de fecha 19 de marzo de 2009,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1100" b="0" i="0" u="sng" strike="noStrike" cap="none" normalizeH="0" baseline="0" smtClean="0">
                          <a:ln>
                            <a:noFill/>
                          </a:ln>
                          <a:solidFill>
                            <a:schemeClr val="accent2"/>
                          </a:solidFill>
                          <a:effectLst/>
                          <a:latin typeface="Arial" charset="0"/>
                          <a:cs typeface="Arial" charset="0"/>
                        </a:rPr>
                        <a:t>solicitó al CIMAV que se refrendara su estructura orgánica para el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1100" b="0" i="0" u="sng" strike="noStrike" cap="none" normalizeH="0" baseline="0" smtClean="0">
                          <a:ln>
                            <a:noFill/>
                          </a:ln>
                          <a:solidFill>
                            <a:schemeClr val="accent2"/>
                          </a:solidFill>
                          <a:effectLst/>
                          <a:latin typeface="Arial" charset="0"/>
                          <a:cs typeface="Arial" charset="0"/>
                        </a:rPr>
                        <a:t>ejercicio 2009 y se contara con el dictamen técnico administrativo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1100" b="0" i="0" u="sng" strike="noStrike" cap="none" normalizeH="0" baseline="0" smtClean="0">
                          <a:ln>
                            <a:noFill/>
                          </a:ln>
                          <a:solidFill>
                            <a:schemeClr val="accent2"/>
                          </a:solidFill>
                          <a:effectLst/>
                          <a:latin typeface="Arial" charset="0"/>
                          <a:cs typeface="Arial" charset="0"/>
                        </a:rPr>
                        <a:t>emitido por el Oficial Mayor o equivalente</a:t>
                      </a:r>
                      <a:r>
                        <a:rPr kumimoji="0" lang="es-ES_tradnl" sz="1100" b="0" i="0" u="none" strike="noStrike" cap="none" normalizeH="0" baseline="0" smtClean="0">
                          <a:ln>
                            <a:noFill/>
                          </a:ln>
                          <a:solidFill>
                            <a:schemeClr val="accent2"/>
                          </a:solidFill>
                          <a:effectLst/>
                          <a:latin typeface="Arial" charset="0"/>
                          <a:cs typeface="Arial" charset="0"/>
                        </a:rPr>
                        <a:t>. A esta fecha, se está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accent2"/>
                          </a:solidFill>
                          <a:effectLst/>
                          <a:latin typeface="Arial" charset="0"/>
                          <a:cs typeface="Arial" charset="0"/>
                        </a:rPr>
                        <a:t>en proceso de elaboración de la información solicitada.</a:t>
                      </a:r>
                      <a:r>
                        <a:rPr kumimoji="0" lang="es-ES" sz="1200" b="0" i="0" u="none" strike="noStrike" cap="none" normalizeH="0" baseline="0" smtClean="0">
                          <a:ln>
                            <a:noFill/>
                          </a:ln>
                          <a:solidFill>
                            <a:schemeClr val="accent2"/>
                          </a:solidFill>
                          <a:effectLst/>
                          <a:latin typeface="Arial" charset="0"/>
                          <a:cs typeface="Arial" charset="0"/>
                        </a:rPr>
                        <a:t> </a:t>
                      </a:r>
                      <a:endParaRPr kumimoji="0" lang="es-ES_tradnl" sz="1200" b="0" i="0" u="none" strike="noStrike" cap="none" normalizeH="0" baseline="0" smtClean="0">
                        <a:ln>
                          <a:noFill/>
                        </a:ln>
                        <a:solidFill>
                          <a:schemeClr val="accent2"/>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accent2"/>
                          </a:solidFill>
                          <a:effectLst/>
                          <a:latin typeface="Arial" charset="0"/>
                          <a:ea typeface="Times New Roman" pitchFamily="18" charset="0"/>
                          <a:cs typeface="Arial" charset="0"/>
                        </a:rPr>
                        <a:t>Proceso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235" name="Rectangle 27"/>
          <p:cNvSpPr>
            <a:spLocks noChangeArrowheads="1"/>
          </p:cNvSpPr>
          <p:nvPr/>
        </p:nvSpPr>
        <p:spPr bwMode="auto">
          <a:xfrm>
            <a:off x="446088" y="850900"/>
            <a:ext cx="8215312" cy="304800"/>
          </a:xfrm>
          <a:prstGeom prst="rect">
            <a:avLst/>
          </a:prstGeom>
          <a:noFill/>
          <a:ln w="9525" algn="ctr">
            <a:noFill/>
            <a:miter lim="800000"/>
            <a:headEnd/>
            <a:tailEnd/>
          </a:ln>
        </p:spPr>
        <p:txBody>
          <a:bodyPr wrap="none" anchor="ctr">
            <a:spAutoFit/>
          </a:bodyPr>
          <a:lstStyle/>
          <a:p>
            <a:pPr algn="ctr" eaLnBrk="0" hangingPunct="0"/>
            <a:r>
              <a:rPr lang="es-ES_tradnl" sz="1400" u="none">
                <a:solidFill>
                  <a:schemeClr val="accent2"/>
                </a:solidFill>
              </a:rPr>
              <a:t>Acuerdos en proceso de atención por el Centro de Investigación en Materiales Avanzados, S.C.</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6" name="Group 26"/>
          <p:cNvGraphicFramePr>
            <a:graphicFrameLocks noGrp="1"/>
          </p:cNvGraphicFramePr>
          <p:nvPr>
            <p:ph/>
          </p:nvPr>
        </p:nvGraphicFramePr>
        <p:xfrm>
          <a:off x="361950" y="1222375"/>
          <a:ext cx="8467725" cy="4330383"/>
        </p:xfrm>
        <a:graphic>
          <a:graphicData uri="http://schemas.openxmlformats.org/drawingml/2006/table">
            <a:tbl>
              <a:tblPr/>
              <a:tblGrid>
                <a:gridCol w="1373188"/>
                <a:gridCol w="3178175"/>
                <a:gridCol w="2962275"/>
                <a:gridCol w="954087"/>
              </a:tblGrid>
              <a:tr h="3683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smtClean="0">
                          <a:ln>
                            <a:noFill/>
                          </a:ln>
                          <a:solidFill>
                            <a:schemeClr val="bg1"/>
                          </a:solidFill>
                          <a:effectLst/>
                          <a:latin typeface="Arial" charset="0"/>
                          <a:ea typeface="Times New Roman" pitchFamily="18" charset="0"/>
                          <a:cs typeface="Arial" charset="0"/>
                        </a:rPr>
                        <a:t>No. Acuerdo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smtClean="0">
                          <a:ln>
                            <a:noFill/>
                          </a:ln>
                          <a:solidFill>
                            <a:schemeClr val="bg1"/>
                          </a:solidFill>
                          <a:effectLst/>
                          <a:latin typeface="Arial" charset="0"/>
                          <a:ea typeface="Times New Roman" pitchFamily="18" charset="0"/>
                          <a:cs typeface="Arial" charset="0"/>
                        </a:rPr>
                        <a:t>Descripción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smtClean="0">
                          <a:ln>
                            <a:noFill/>
                          </a:ln>
                          <a:solidFill>
                            <a:schemeClr val="bg1"/>
                          </a:solidFill>
                          <a:effectLst/>
                          <a:latin typeface="Arial" charset="0"/>
                          <a:ea typeface="Times New Roman" pitchFamily="18" charset="0"/>
                          <a:cs typeface="Arial" charset="0"/>
                        </a:rPr>
                        <a:t>Seguimiento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smtClean="0">
                          <a:ln>
                            <a:noFill/>
                          </a:ln>
                          <a:solidFill>
                            <a:schemeClr val="bg1"/>
                          </a:solidFill>
                          <a:effectLst/>
                          <a:latin typeface="Arial" charset="0"/>
                          <a:ea typeface="Times New Roman" pitchFamily="18" charset="0"/>
                          <a:cs typeface="Arial" charset="0"/>
                        </a:rPr>
                        <a:t>Situación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r>
              <a:tr h="27733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accent2"/>
                          </a:solidFill>
                          <a:effectLst/>
                          <a:latin typeface="Arial" charset="0"/>
                          <a:ea typeface="Times New Roman" pitchFamily="18" charset="0"/>
                          <a:cs typeface="Arial" charset="0"/>
                        </a:rPr>
                        <a:t>CA-O-II-07-09S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accent2"/>
                          </a:solidFill>
                          <a:effectLst/>
                          <a:latin typeface="Arial" charset="0"/>
                          <a:ea typeface="Times New Roman" pitchFamily="18" charset="0"/>
                          <a:cs typeface="Arial" charset="0"/>
                        </a:rPr>
                        <a:t>El Consejo de Administración del CIMAV, con fundamento en lo dispuesto por los artículos 56, fracción VII y 59 de la Ley de Ciencia y Tecnología aprueba el modelo de </a:t>
                      </a:r>
                      <a:r>
                        <a:rPr kumimoji="0" lang="es-ES_tradnl" sz="1200" b="1" i="0" u="none" strike="noStrike" cap="none" normalizeH="0" baseline="0" smtClean="0">
                          <a:ln>
                            <a:noFill/>
                          </a:ln>
                          <a:solidFill>
                            <a:srgbClr val="A50021"/>
                          </a:solidFill>
                          <a:effectLst/>
                          <a:latin typeface="Arial" charset="0"/>
                          <a:ea typeface="Times New Roman" pitchFamily="18" charset="0"/>
                          <a:cs typeface="Arial" charset="0"/>
                        </a:rPr>
                        <a:t>Convenio de Administración por Resultados</a:t>
                      </a:r>
                      <a:r>
                        <a:rPr kumimoji="0" lang="es-ES_tradnl" sz="1200" b="0" i="0" u="none" strike="noStrike" cap="none" normalizeH="0" baseline="0" smtClean="0">
                          <a:ln>
                            <a:noFill/>
                          </a:ln>
                          <a:solidFill>
                            <a:srgbClr val="A50021"/>
                          </a:solidFill>
                          <a:effectLst/>
                          <a:latin typeface="Arial" charset="0"/>
                          <a:ea typeface="Times New Roman" pitchFamily="18" charset="0"/>
                          <a:cs typeface="Arial" charset="0"/>
                        </a:rPr>
                        <a:t> </a:t>
                      </a:r>
                      <a:r>
                        <a:rPr kumimoji="0" lang="es-ES_tradnl" sz="1200" b="0" i="0" u="none" strike="noStrike" cap="none" normalizeH="0" baseline="0" smtClean="0">
                          <a:ln>
                            <a:noFill/>
                          </a:ln>
                          <a:solidFill>
                            <a:schemeClr val="accent2"/>
                          </a:solidFill>
                          <a:effectLst/>
                          <a:latin typeface="Arial" charset="0"/>
                          <a:ea typeface="Times New Roman" pitchFamily="18" charset="0"/>
                          <a:cs typeface="Arial" charset="0"/>
                        </a:rPr>
                        <a:t>de la Institución y autoriza a su Titular a suscribirlo sujeto a que los anexos del mismo se ajusten a los lineamientos que para este efecto establece el Plan Nacional de Desarrollo y los que establezcan el Programa Especial de Ciencia, Tecnología e Innovación que emita el CONACYT y el Programa de Mejora de Gestión que emita la Secretaría de la Función Pública.</a:t>
                      </a:r>
                      <a:endParaRPr kumimoji="0" lang="es-ES" sz="12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accent2"/>
                          </a:solidFill>
                          <a:effectLst/>
                          <a:latin typeface="Arial" charset="0"/>
                          <a:ea typeface="Times New Roman" pitchFamily="18" charset="0"/>
                          <a:cs typeface="Arial" charset="0"/>
                        </a:rPr>
                        <a:t>Con fecha 17 de marzo del 2009 se remitió al CONACYT el Convenio de Administración por Resultados suscrito por el Titular del Centro.  En el punto 9 del orden del día se presentan los Anexos del Convenio de Administración por Resultados (CAR) para su aprobación.</a:t>
                      </a:r>
                      <a:endParaRPr kumimoji="0" lang="es-ES" sz="12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accent2"/>
                          </a:solidFill>
                          <a:effectLst/>
                          <a:latin typeface="Arial" charset="0"/>
                          <a:ea typeface="Times New Roman" pitchFamily="18" charset="0"/>
                          <a:cs typeface="Arial" charset="0"/>
                        </a:rPr>
                        <a:t>Proceso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56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accent2"/>
                          </a:solidFill>
                          <a:effectLst/>
                          <a:latin typeface="Arial" charset="0"/>
                          <a:ea typeface="Times New Roman" pitchFamily="18" charset="0"/>
                          <a:cs typeface="Arial" charset="0"/>
                        </a:rPr>
                        <a:t>CA-O-II-08-27S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accent2"/>
                          </a:solidFill>
                          <a:effectLst/>
                          <a:latin typeface="Arial" charset="0"/>
                          <a:ea typeface="Times New Roman" pitchFamily="18" charset="0"/>
                          <a:cs typeface="Arial" charset="0"/>
                        </a:rPr>
                        <a:t>El Consejo de Administración del CIMAV,  autoriza realizar una reunión entre la SHCP y las autoridades del CONACYT, para revisar y analizar la problemática del </a:t>
                      </a:r>
                      <a:r>
                        <a:rPr kumimoji="0" lang="es-ES_tradnl" sz="1200" b="1" i="0" u="none" strike="noStrike" cap="none" normalizeH="0" baseline="0" smtClean="0">
                          <a:ln>
                            <a:noFill/>
                          </a:ln>
                          <a:solidFill>
                            <a:srgbClr val="A50021"/>
                          </a:solidFill>
                          <a:effectLst/>
                          <a:latin typeface="Arial" charset="0"/>
                          <a:ea typeface="Times New Roman" pitchFamily="18" charset="0"/>
                          <a:cs typeface="Arial" charset="0"/>
                        </a:rPr>
                        <a:t>gasto de operación de la Unidad Monterrey del CIMAV.</a:t>
                      </a:r>
                      <a:endParaRPr kumimoji="0" lang="es-ES" sz="1200" b="1" i="0" u="none" strike="noStrike" cap="none" normalizeH="0" baseline="0" smtClean="0">
                        <a:ln>
                          <a:noFill/>
                        </a:ln>
                        <a:solidFill>
                          <a:srgbClr val="A5002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accent2"/>
                          </a:solidFill>
                          <a:effectLst/>
                          <a:latin typeface="Arial" charset="0"/>
                          <a:ea typeface="Times New Roman" pitchFamily="18" charset="0"/>
                          <a:cs typeface="Arial" charset="0"/>
                        </a:rPr>
                        <a:t>A la fecha de elaboración de este informe, no se había logrado concertar la fecha de la reunión.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accent2"/>
                          </a:solidFill>
                          <a:effectLst/>
                          <a:latin typeface="Arial" charset="0"/>
                          <a:ea typeface="Times New Roman" pitchFamily="18" charset="0"/>
                          <a:cs typeface="Arial" charset="0"/>
                        </a:rPr>
                        <a:t>Proceso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71438" y="777875"/>
            <a:ext cx="8921750" cy="596900"/>
          </a:xfrm>
          <a:prstGeom prst="rect">
            <a:avLst/>
          </a:prstGeom>
          <a:noFill/>
          <a:ln w="9525" algn="ctr">
            <a:noFill/>
            <a:miter lim="800000"/>
            <a:headEnd/>
            <a:tailEnd/>
          </a:ln>
        </p:spPr>
        <p:txBody>
          <a:bodyPr anchor="ctr">
            <a:spAutoFit/>
          </a:bodyPr>
          <a:lstStyle/>
          <a:p>
            <a:pPr algn="l"/>
            <a:r>
              <a:rPr lang="es-ES_tradnl" sz="1100" b="0" u="none">
                <a:solidFill>
                  <a:schemeClr val="accent2"/>
                </a:solidFill>
              </a:rPr>
              <a:t>Acuerdo CA-O-II-07-06S. El Consejo de Administración del CIMAV, dio por presentada  la Opinión de los Comisarios Públicos al Informe de Autoevaluación Semestral 2007, presentado por el Titular de la Entidad, con la solicitud de  considerar como acuerdos de seguimiento sus recomendaciones y anexar su Opinión al acta de la presente sesión: </a:t>
            </a:r>
          </a:p>
        </p:txBody>
      </p:sp>
      <p:graphicFrame>
        <p:nvGraphicFramePr>
          <p:cNvPr id="11314" name="Group 50"/>
          <p:cNvGraphicFramePr>
            <a:graphicFrameLocks noGrp="1"/>
          </p:cNvGraphicFramePr>
          <p:nvPr>
            <p:ph idx="4294967295"/>
          </p:nvPr>
        </p:nvGraphicFramePr>
        <p:xfrm>
          <a:off x="107950" y="1495425"/>
          <a:ext cx="8929688" cy="1188720"/>
        </p:xfrm>
        <a:graphic>
          <a:graphicData uri="http://schemas.openxmlformats.org/drawingml/2006/table">
            <a:tbl>
              <a:tblPr/>
              <a:tblGrid>
                <a:gridCol w="419100"/>
                <a:gridCol w="3859213"/>
                <a:gridCol w="3800475"/>
                <a:gridCol w="850900"/>
              </a:tblGrid>
              <a:tr h="18097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_tradnl" sz="1100" b="1" i="0" u="none" strike="noStrike" cap="none" normalizeH="0" baseline="0" smtClean="0">
                          <a:ln>
                            <a:noFill/>
                          </a:ln>
                          <a:solidFill>
                            <a:schemeClr val="bg1"/>
                          </a:solidFill>
                          <a:effectLst/>
                          <a:latin typeface="Arial" charset="0"/>
                          <a:ea typeface="Times New Roman" pitchFamily="18" charset="0"/>
                          <a:cs typeface="Arial" charset="0"/>
                        </a:rPr>
                        <a:t>No.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_tradnl" sz="1100" b="1" i="0" u="none" strike="noStrike" cap="none" normalizeH="0" baseline="0" smtClean="0">
                          <a:ln>
                            <a:noFill/>
                          </a:ln>
                          <a:solidFill>
                            <a:schemeClr val="bg1"/>
                          </a:solidFill>
                          <a:effectLst/>
                          <a:latin typeface="Arial" charset="0"/>
                          <a:ea typeface="Times New Roman" pitchFamily="18" charset="0"/>
                          <a:cs typeface="Arial" charset="0"/>
                        </a:rPr>
                        <a:t>Descripción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_tradnl" sz="1100" b="1" i="0" u="none" strike="noStrike" cap="none" normalizeH="0" baseline="0" smtClean="0">
                          <a:ln>
                            <a:noFill/>
                          </a:ln>
                          <a:solidFill>
                            <a:schemeClr val="bg1"/>
                          </a:solidFill>
                          <a:effectLst/>
                          <a:latin typeface="Arial" charset="0"/>
                          <a:ea typeface="Times New Roman" pitchFamily="18" charset="0"/>
                          <a:cs typeface="Arial" charset="0"/>
                        </a:rPr>
                        <a:t>Seguimiento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_tradnl" sz="1100" b="1" i="0" u="none" strike="noStrike" cap="none" normalizeH="0" baseline="0" smtClean="0">
                          <a:ln>
                            <a:noFill/>
                          </a:ln>
                          <a:solidFill>
                            <a:schemeClr val="bg1"/>
                          </a:solidFill>
                          <a:effectLst/>
                          <a:latin typeface="Arial" charset="0"/>
                          <a:ea typeface="Times New Roman" pitchFamily="18" charset="0"/>
                          <a:cs typeface="Arial" charset="0"/>
                        </a:rPr>
                        <a:t>Situación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r>
              <a:tr h="65405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accent2"/>
                          </a:solidFill>
                          <a:effectLst/>
                          <a:latin typeface="Arial" charset="0"/>
                          <a:ea typeface="Times New Roman" pitchFamily="18" charset="0"/>
                          <a:cs typeface="Arial"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accent2"/>
                          </a:solidFill>
                          <a:effectLst/>
                          <a:latin typeface="Arial" charset="0"/>
                          <a:ea typeface="Times New Roman" pitchFamily="18" charset="0"/>
                          <a:cs typeface="Arial" charset="0"/>
                        </a:rPr>
                        <a:t>Actualizar los </a:t>
                      </a:r>
                      <a:r>
                        <a:rPr kumimoji="0" lang="es-MX" sz="1100" b="1" i="0" u="none" strike="noStrike" cap="none" normalizeH="0" baseline="0" smtClean="0">
                          <a:ln>
                            <a:noFill/>
                          </a:ln>
                          <a:solidFill>
                            <a:srgbClr val="A50021"/>
                          </a:solidFill>
                          <a:effectLst/>
                          <a:latin typeface="Arial" charset="0"/>
                          <a:ea typeface="Times New Roman" pitchFamily="18" charset="0"/>
                          <a:cs typeface="Arial" charset="0"/>
                        </a:rPr>
                        <a:t>manuales y procedimientos</a:t>
                      </a:r>
                      <a:r>
                        <a:rPr kumimoji="0" lang="es-MX" sz="1100" b="0" i="0" u="none" strike="noStrike" cap="none" normalizeH="0" baseline="0" smtClean="0">
                          <a:ln>
                            <a:noFill/>
                          </a:ln>
                          <a:solidFill>
                            <a:schemeClr val="accent2"/>
                          </a:solidFill>
                          <a:effectLst/>
                          <a:latin typeface="Arial" charset="0"/>
                          <a:ea typeface="Times New Roman" pitchFamily="18" charset="0"/>
                          <a:cs typeface="Arial" charset="0"/>
                        </a:rPr>
                        <a:t> del Centro; una vez que ésto se haya realizado, deberán presentarse ante las instancias facultadas para su aprobación.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accent2"/>
                          </a:solidFill>
                          <a:effectLst/>
                          <a:latin typeface="Arial" charset="0"/>
                          <a:ea typeface="Times New Roman" pitchFamily="18" charset="0"/>
                          <a:cs typeface="Arial" charset="0"/>
                        </a:rPr>
                        <a:t>Se incorporaron las recomendaciones del área jurídica del CONACYT al </a:t>
                      </a:r>
                      <a:r>
                        <a:rPr kumimoji="0" lang="es-MX" sz="1100" b="1" i="0" u="none" strike="noStrike" cap="none" normalizeH="0" baseline="0" smtClean="0">
                          <a:ln>
                            <a:noFill/>
                          </a:ln>
                          <a:solidFill>
                            <a:srgbClr val="CC0000"/>
                          </a:solidFill>
                          <a:effectLst/>
                          <a:latin typeface="Arial" charset="0"/>
                          <a:ea typeface="Times New Roman" pitchFamily="18" charset="0"/>
                          <a:cs typeface="Arial" charset="0"/>
                        </a:rPr>
                        <a:t>manual de organización</a:t>
                      </a:r>
                      <a:r>
                        <a:rPr kumimoji="0" lang="es-MX" sz="1100" b="0" i="0" u="none" strike="noStrike" cap="none" normalizeH="0" baseline="0" smtClean="0">
                          <a:ln>
                            <a:noFill/>
                          </a:ln>
                          <a:solidFill>
                            <a:schemeClr val="accent2"/>
                          </a:solidFill>
                          <a:effectLst/>
                          <a:latin typeface="Arial" charset="0"/>
                          <a:ea typeface="Times New Roman" pitchFamily="18" charset="0"/>
                          <a:cs typeface="Arial" charset="0"/>
                        </a:rPr>
                        <a:t>, presentándose para su aprobación en el punto 12 del orden del día. El </a:t>
                      </a:r>
                      <a:r>
                        <a:rPr kumimoji="0" lang="es-MX" sz="1100" b="1" i="0" u="none" strike="noStrike" cap="none" normalizeH="0" baseline="0" smtClean="0">
                          <a:ln>
                            <a:noFill/>
                          </a:ln>
                          <a:solidFill>
                            <a:srgbClr val="CC0000"/>
                          </a:solidFill>
                          <a:effectLst/>
                          <a:latin typeface="Arial" charset="0"/>
                          <a:ea typeface="Times New Roman" pitchFamily="18" charset="0"/>
                          <a:cs typeface="Arial" charset="0"/>
                        </a:rPr>
                        <a:t>manual de procedimiento</a:t>
                      </a:r>
                      <a:r>
                        <a:rPr kumimoji="0" lang="es-MX" sz="1100" b="0" i="0" u="none" strike="noStrike" cap="none" normalizeH="0" baseline="0" smtClean="0">
                          <a:ln>
                            <a:noFill/>
                          </a:ln>
                          <a:solidFill>
                            <a:schemeClr val="accent2"/>
                          </a:solidFill>
                          <a:effectLst/>
                          <a:latin typeface="Arial" charset="0"/>
                          <a:ea typeface="Times New Roman" pitchFamily="18" charset="0"/>
                          <a:cs typeface="Arial" charset="0"/>
                        </a:rPr>
                        <a:t> se encuentra en proceso de revisión en el área jurídica del CONACYT.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accent2"/>
                          </a:solidFill>
                          <a:effectLst/>
                          <a:latin typeface="Arial" charset="0"/>
                          <a:ea typeface="Times New Roman" pitchFamily="18" charset="0"/>
                          <a:cs typeface="Arial" charset="0"/>
                        </a:rPr>
                        <a:t>Proceso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5645" name="Rectangle 61"/>
          <p:cNvSpPr>
            <a:spLocks noChangeArrowheads="1"/>
          </p:cNvSpPr>
          <p:nvPr/>
        </p:nvSpPr>
        <p:spPr bwMode="auto">
          <a:xfrm>
            <a:off x="0" y="2781300"/>
            <a:ext cx="9009063" cy="596900"/>
          </a:xfrm>
          <a:prstGeom prst="rect">
            <a:avLst/>
          </a:prstGeom>
          <a:noFill/>
          <a:ln w="9525" algn="ctr">
            <a:noFill/>
            <a:miter lim="800000"/>
            <a:headEnd/>
            <a:tailEnd/>
          </a:ln>
        </p:spPr>
        <p:txBody>
          <a:bodyPr anchor="ctr">
            <a:spAutoFit/>
          </a:bodyPr>
          <a:lstStyle/>
          <a:p>
            <a:pPr algn="l" eaLnBrk="0" hangingPunct="0"/>
            <a:r>
              <a:rPr lang="pt-BR" sz="1100" b="0" u="none">
                <a:solidFill>
                  <a:schemeClr val="accent2"/>
                </a:solidFill>
              </a:rPr>
              <a:t>Acuerdo CA-O-I-08-07S. </a:t>
            </a:r>
            <a:r>
              <a:rPr lang="es-ES_tradnl" sz="1100" b="0" u="none">
                <a:solidFill>
                  <a:schemeClr val="accent2"/>
                </a:solidFill>
              </a:rPr>
              <a:t>El Consejo de Administración del CIMAV, dio por presentada  la Opinión de los Comisarios Públicos al Informe de Autoevaluación correspondiente al ejercicio 2007, presentado por el Titular de la Entidad, con la solicitud de  considerar como acuerdos de seguimiento sus recomendaciones y anexar su Opinión al acta de la presente sesión:</a:t>
            </a:r>
          </a:p>
        </p:txBody>
      </p:sp>
      <p:graphicFrame>
        <p:nvGraphicFramePr>
          <p:cNvPr id="11317" name="Group 53"/>
          <p:cNvGraphicFramePr>
            <a:graphicFrameLocks noGrp="1"/>
          </p:cNvGraphicFramePr>
          <p:nvPr/>
        </p:nvGraphicFramePr>
        <p:xfrm>
          <a:off x="107950" y="3521075"/>
          <a:ext cx="8958263" cy="2865120"/>
        </p:xfrm>
        <a:graphic>
          <a:graphicData uri="http://schemas.openxmlformats.org/drawingml/2006/table">
            <a:tbl>
              <a:tblPr/>
              <a:tblGrid>
                <a:gridCol w="419100"/>
                <a:gridCol w="4027488"/>
                <a:gridCol w="3690937"/>
                <a:gridCol w="820738"/>
              </a:tblGrid>
              <a:tr h="1809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100" b="1" i="0" u="none" strike="noStrike" cap="none" normalizeH="0" baseline="0" smtClean="0">
                          <a:ln>
                            <a:noFill/>
                          </a:ln>
                          <a:solidFill>
                            <a:schemeClr val="bg1"/>
                          </a:solidFill>
                          <a:effectLst/>
                          <a:latin typeface="Arial" charset="0"/>
                          <a:ea typeface="Times New Roman" pitchFamily="18" charset="0"/>
                          <a:cs typeface="Arial" charset="0"/>
                        </a:rPr>
                        <a:t>No.</a:t>
                      </a:r>
                      <a:endParaRPr kumimoji="0" lang="es-ES_tradnl" sz="1200" b="1"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100" b="1" i="0" u="none" strike="noStrike" cap="none" normalizeH="0" baseline="0" smtClean="0">
                          <a:ln>
                            <a:noFill/>
                          </a:ln>
                          <a:solidFill>
                            <a:schemeClr val="bg1"/>
                          </a:solidFill>
                          <a:effectLst/>
                          <a:latin typeface="Arial" charset="0"/>
                          <a:ea typeface="Times New Roman" pitchFamily="18" charset="0"/>
                          <a:cs typeface="Arial" charset="0"/>
                        </a:rPr>
                        <a:t>Descripción</a:t>
                      </a:r>
                      <a:endParaRPr kumimoji="0" lang="es-ES_tradnl" sz="1200" b="1"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100" b="1" i="0" u="none" strike="noStrike" cap="none" normalizeH="0" baseline="0" smtClean="0">
                          <a:ln>
                            <a:noFill/>
                          </a:ln>
                          <a:solidFill>
                            <a:schemeClr val="bg1"/>
                          </a:solidFill>
                          <a:effectLst/>
                          <a:latin typeface="Arial" charset="0"/>
                          <a:ea typeface="Times New Roman" pitchFamily="18" charset="0"/>
                          <a:cs typeface="Arial" charset="0"/>
                        </a:rPr>
                        <a:t>Seguimiento</a:t>
                      </a:r>
                      <a:endParaRPr kumimoji="0" lang="es-ES_tradnl" sz="1200" b="1"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100" b="1" i="0" u="none" strike="noStrike" cap="none" normalizeH="0" baseline="0" smtClean="0">
                          <a:ln>
                            <a:noFill/>
                          </a:ln>
                          <a:solidFill>
                            <a:schemeClr val="bg1"/>
                          </a:solidFill>
                          <a:effectLst/>
                          <a:latin typeface="Arial" charset="0"/>
                          <a:ea typeface="Times New Roman" pitchFamily="18" charset="0"/>
                          <a:cs typeface="Arial" charset="0"/>
                        </a:rPr>
                        <a:t>Situación</a:t>
                      </a:r>
                      <a:endParaRPr kumimoji="0" lang="es-ES_tradnl" sz="1200" b="1"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r>
              <a:tr h="17891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accent2"/>
                          </a:solidFill>
                          <a:effectLst/>
                          <a:latin typeface="Arial" charset="0"/>
                          <a:ea typeface="Times New Roman" pitchFamily="18" charset="0"/>
                          <a:cs typeface="Arial" charset="0"/>
                        </a:rPr>
                        <a:t>5</a:t>
                      </a:r>
                      <a:endParaRPr kumimoji="0" lang="es-ES_tradnl" sz="12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accent2"/>
                          </a:solidFill>
                          <a:effectLst/>
                          <a:latin typeface="Arial" charset="0"/>
                          <a:ea typeface="Times New Roman" pitchFamily="18" charset="0"/>
                          <a:cs typeface="Arial" charset="0"/>
                        </a:rPr>
                        <a:t>Derivado de la jurisprudencia por contratación (249/2007), emitida por la Suprema Corte de Justicia de la Nación (28 de noviembre de 2007), en la cual se establece que los </a:t>
                      </a:r>
                      <a:r>
                        <a:rPr kumimoji="0" lang="es-ES_tradnl" sz="1100" b="1" i="0" u="none" strike="noStrike" cap="none" normalizeH="0" baseline="0" smtClean="0">
                          <a:ln>
                            <a:noFill/>
                          </a:ln>
                          <a:solidFill>
                            <a:srgbClr val="A50021"/>
                          </a:solidFill>
                          <a:effectLst/>
                          <a:latin typeface="Arial" charset="0"/>
                          <a:ea typeface="Times New Roman" pitchFamily="18" charset="0"/>
                          <a:cs typeface="Arial" charset="0"/>
                        </a:rPr>
                        <a:t>manuales de organización, de procedimientos o de servicios al público</a:t>
                      </a:r>
                      <a:r>
                        <a:rPr kumimoji="0" lang="es-ES_tradnl" sz="1100" b="0" i="0" u="none" strike="noStrike" cap="none" normalizeH="0" baseline="0" smtClean="0">
                          <a:ln>
                            <a:noFill/>
                          </a:ln>
                          <a:solidFill>
                            <a:srgbClr val="A50021"/>
                          </a:solidFill>
                          <a:effectLst/>
                          <a:latin typeface="Arial" charset="0"/>
                          <a:ea typeface="Times New Roman" pitchFamily="18" charset="0"/>
                          <a:cs typeface="Arial" charset="0"/>
                        </a:rPr>
                        <a:t>,</a:t>
                      </a:r>
                      <a:r>
                        <a:rPr kumimoji="0" lang="es-ES_tradnl" sz="1100" b="0" i="0" u="none" strike="noStrike" cap="none" normalizeH="0" baseline="0" smtClean="0">
                          <a:ln>
                            <a:noFill/>
                          </a:ln>
                          <a:solidFill>
                            <a:schemeClr val="accent2"/>
                          </a:solidFill>
                          <a:effectLst/>
                          <a:latin typeface="Arial" charset="0"/>
                          <a:ea typeface="Times New Roman" pitchFamily="18" charset="0"/>
                          <a:cs typeface="Arial" charset="0"/>
                        </a:rPr>
                        <a:t> con base en los cuales se imponen obligaciones a los servidores públicos, deben publicarse en el</a:t>
                      </a:r>
                      <a:r>
                        <a:rPr kumimoji="0" lang="es-ES_tradnl" sz="1100" b="1" i="0" u="none" strike="noStrike" cap="none" normalizeH="0" baseline="0" smtClean="0">
                          <a:ln>
                            <a:noFill/>
                          </a:ln>
                          <a:solidFill>
                            <a:schemeClr val="accent2"/>
                          </a:solidFill>
                          <a:effectLst/>
                          <a:latin typeface="Arial" charset="0"/>
                          <a:ea typeface="Times New Roman" pitchFamily="18" charset="0"/>
                          <a:cs typeface="Arial" charset="0"/>
                        </a:rPr>
                        <a:t> </a:t>
                      </a:r>
                      <a:r>
                        <a:rPr kumimoji="0" lang="es-ES_tradnl" sz="1100" b="1" i="0" u="none" strike="noStrike" cap="none" normalizeH="0" baseline="0" smtClean="0">
                          <a:ln>
                            <a:noFill/>
                          </a:ln>
                          <a:solidFill>
                            <a:srgbClr val="A50021"/>
                          </a:solidFill>
                          <a:effectLst/>
                          <a:latin typeface="Arial" charset="0"/>
                          <a:ea typeface="Times New Roman" pitchFamily="18" charset="0"/>
                          <a:cs typeface="Arial" charset="0"/>
                        </a:rPr>
                        <a:t>Diario Oficial de la Federación</a:t>
                      </a:r>
                      <a:r>
                        <a:rPr kumimoji="0" lang="es-ES_tradnl" sz="1100" b="0" i="0" u="none" strike="noStrike" cap="none" normalizeH="0" baseline="0" smtClean="0">
                          <a:ln>
                            <a:noFill/>
                          </a:ln>
                          <a:solidFill>
                            <a:schemeClr val="accent2"/>
                          </a:solidFill>
                          <a:effectLst/>
                          <a:latin typeface="Arial" charset="0"/>
                          <a:ea typeface="Times New Roman" pitchFamily="18" charset="0"/>
                          <a:cs typeface="Arial" charset="0"/>
                        </a:rPr>
                        <a:t>, recomendamos al Centro, la actualización de los mismos y su debida publicación en los términos de ley; así como su incorporación a la </a:t>
                      </a:r>
                      <a:r>
                        <a:rPr kumimoji="0" lang="es-ES_tradnl" sz="1100" b="1" i="0" u="none" strike="noStrike" cap="none" normalizeH="0" baseline="0" smtClean="0">
                          <a:ln>
                            <a:noFill/>
                          </a:ln>
                          <a:solidFill>
                            <a:srgbClr val="A50021"/>
                          </a:solidFill>
                          <a:effectLst/>
                          <a:latin typeface="Arial" charset="0"/>
                          <a:ea typeface="Times New Roman" pitchFamily="18" charset="0"/>
                          <a:cs typeface="Arial" charset="0"/>
                        </a:rPr>
                        <a:t>página web de la institución</a:t>
                      </a:r>
                      <a:r>
                        <a:rPr kumimoji="0" lang="es-ES_tradnl" sz="1100" b="0" i="0" u="none" strike="noStrike" cap="none" normalizeH="0" baseline="0" smtClean="0">
                          <a:ln>
                            <a:noFill/>
                          </a:ln>
                          <a:solidFill>
                            <a:schemeClr val="accent2"/>
                          </a:solidFill>
                          <a:effectLst/>
                          <a:latin typeface="Arial" charset="0"/>
                          <a:ea typeface="Times New Roman" pitchFamily="18" charset="0"/>
                          <a:cs typeface="Arial" charset="0"/>
                        </a:rPr>
                        <a:t>, y recabar de los servidores públicos la constancia de que fueron hechos de su conocimiento los mencionados manuales, estableciendo un programa con fechas compromiso y servidores públicos responsables para su atención, informando en la próxima sesión de este Órgano Colegiado sobre su avance y solventación.</a:t>
                      </a:r>
                      <a:endParaRPr kumimoji="0" lang="es-ES_tradnl" sz="12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accent2"/>
                          </a:solidFill>
                          <a:effectLst/>
                          <a:latin typeface="Arial" charset="0"/>
                          <a:ea typeface="Times New Roman" pitchFamily="18" charset="0"/>
                          <a:cs typeface="Arial" charset="0"/>
                        </a:rPr>
                        <a:t>Se presenta el manual de organización para su autorización en el punto 12 del orden del día de la presente sesión, para su posterior publicación.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1000" b="0" i="0" u="none" strike="noStrike" cap="none" normalizeH="0" baseline="0" smtClean="0">
                        <a:ln>
                          <a:noFill/>
                        </a:ln>
                        <a:solidFill>
                          <a:schemeClr val="accent2"/>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accent2"/>
                          </a:solidFill>
                          <a:effectLst/>
                          <a:latin typeface="Arial" charset="0"/>
                          <a:ea typeface="Times New Roman" pitchFamily="18" charset="0"/>
                          <a:cs typeface="Arial" charset="0"/>
                        </a:rPr>
                        <a:t>El manual de procedimiento se encuentra en proceso de revisión en el área jurídica del CONACYT.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accent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accent2"/>
                          </a:solidFill>
                          <a:effectLst/>
                          <a:latin typeface="Arial" charset="0"/>
                          <a:ea typeface="Times New Roman" pitchFamily="18" charset="0"/>
                          <a:cs typeface="Arial" charset="0"/>
                        </a:rPr>
                        <a:t>Proceso</a:t>
                      </a:r>
                      <a:endParaRPr kumimoji="0" lang="es-ES_tradnl" sz="12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302" name="Rectangle 220"/>
          <p:cNvSpPr>
            <a:spLocks noChangeArrowheads="1"/>
          </p:cNvSpPr>
          <p:nvPr/>
        </p:nvSpPr>
        <p:spPr bwMode="auto">
          <a:xfrm>
            <a:off x="1817688" y="42863"/>
            <a:ext cx="7348537" cy="517525"/>
          </a:xfrm>
          <a:prstGeom prst="rect">
            <a:avLst/>
          </a:prstGeom>
          <a:noFill/>
          <a:ln w="9525" algn="ctr">
            <a:noFill/>
            <a:miter lim="800000"/>
            <a:headEnd/>
            <a:tailEnd/>
          </a:ln>
        </p:spPr>
        <p:txBody>
          <a:bodyPr>
            <a:spAutoFit/>
          </a:bodyPr>
          <a:lstStyle/>
          <a:p>
            <a:r>
              <a:rPr lang="es-ES_tradnl" sz="1400" u="none">
                <a:solidFill>
                  <a:srgbClr val="A50021"/>
                </a:solidFill>
              </a:rPr>
              <a:t>4.3 REPORTE SOBRE EL CUMPLIMIENTO DE ACUERDOS EMITIDOS POR EL COMISARIATO DE EDUCACIÓN Y CULTURA</a:t>
            </a:r>
            <a:r>
              <a:rPr lang="es-ES_tradnl" sz="1400">
                <a:solidFill>
                  <a:srgbClr val="A50021"/>
                </a:solidFill>
              </a:rPr>
              <a:t> </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60363" y="2640013"/>
            <a:ext cx="8386762" cy="822325"/>
          </a:xfrm>
          <a:prstGeom prst="rect">
            <a:avLst/>
          </a:prstGeom>
          <a:noFill/>
          <a:ln w="9525" algn="ctr">
            <a:noFill/>
            <a:miter lim="800000"/>
            <a:headEnd/>
            <a:tailEnd/>
          </a:ln>
        </p:spPr>
        <p:txBody>
          <a:bodyPr>
            <a:spAutoFit/>
          </a:bodyPr>
          <a:lstStyle/>
          <a:p>
            <a:pPr marL="342900" indent="-342900" algn="l" eaLnBrk="0" hangingPunct="0">
              <a:spcBef>
                <a:spcPct val="50000"/>
              </a:spcBef>
            </a:pPr>
            <a:r>
              <a:rPr lang="es-ES" sz="2400" u="none">
                <a:solidFill>
                  <a:schemeClr val="accent2"/>
                </a:solidFill>
              </a:rPr>
              <a:t>5.  Presentación por el Titular del Centro del Informe de Autoevaluación Correspondiente al Ejercicio 2008</a:t>
            </a:r>
          </a:p>
        </p:txBody>
      </p:sp>
      <p:sp>
        <p:nvSpPr>
          <p:cNvPr id="790535" name="Line 7"/>
          <p:cNvSpPr>
            <a:spLocks noChangeShapeType="1"/>
          </p:cNvSpPr>
          <p:nvPr/>
        </p:nvSpPr>
        <p:spPr bwMode="auto">
          <a:xfrm>
            <a:off x="3454400" y="3449638"/>
            <a:ext cx="5689600" cy="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es-MX"/>
          </a:p>
        </p:txBody>
      </p:sp>
      <p:pic>
        <p:nvPicPr>
          <p:cNvPr id="12292" name="Picture 13" descr="Logo letras"/>
          <p:cNvPicPr>
            <a:picLocks noChangeAspect="1" noChangeArrowheads="1"/>
          </p:cNvPicPr>
          <p:nvPr/>
        </p:nvPicPr>
        <p:blipFill>
          <a:blip r:embed="rId3" cstate="print"/>
          <a:srcRect r="-6464" b="-33463"/>
          <a:stretch>
            <a:fillRect/>
          </a:stretch>
        </p:blipFill>
        <p:spPr bwMode="auto">
          <a:xfrm>
            <a:off x="111125" y="115888"/>
            <a:ext cx="4443413" cy="5445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22"/>
          <p:cNvPicPr>
            <a:picLocks noChangeAspect="1" noChangeArrowheads="1"/>
          </p:cNvPicPr>
          <p:nvPr/>
        </p:nvPicPr>
        <p:blipFill>
          <a:blip r:embed="rId3" cstate="print"/>
          <a:srcRect/>
          <a:stretch>
            <a:fillRect/>
          </a:stretch>
        </p:blipFill>
        <p:spPr bwMode="auto">
          <a:xfrm>
            <a:off x="6350" y="384175"/>
            <a:ext cx="8980488" cy="6181725"/>
          </a:xfrm>
          <a:prstGeom prst="rect">
            <a:avLst/>
          </a:prstGeom>
          <a:noFill/>
          <a:ln w="9525">
            <a:noFill/>
            <a:miter lim="800000"/>
            <a:headEnd/>
            <a:tailEnd/>
          </a:ln>
        </p:spPr>
      </p:pic>
      <p:sp>
        <p:nvSpPr>
          <p:cNvPr id="13315" name="Rectangle 2"/>
          <p:cNvSpPr>
            <a:spLocks noChangeArrowheads="1"/>
          </p:cNvSpPr>
          <p:nvPr/>
        </p:nvSpPr>
        <p:spPr bwMode="auto">
          <a:xfrm>
            <a:off x="7904163" y="114300"/>
            <a:ext cx="1149350" cy="366713"/>
          </a:xfrm>
          <a:prstGeom prst="rect">
            <a:avLst/>
          </a:prstGeom>
          <a:noFill/>
          <a:ln w="9525">
            <a:noFill/>
            <a:miter lim="800000"/>
            <a:headEnd/>
            <a:tailEnd/>
          </a:ln>
        </p:spPr>
        <p:txBody>
          <a:bodyPr wrap="none" anchor="ctr">
            <a:spAutoFit/>
          </a:bodyPr>
          <a:lstStyle/>
          <a:p>
            <a:pPr algn="ctr"/>
            <a:r>
              <a:rPr lang="es-MX" sz="1800" u="none">
                <a:solidFill>
                  <a:srgbClr val="990033"/>
                </a:solidFill>
              </a:rPr>
              <a:t>Personal</a:t>
            </a:r>
          </a:p>
        </p:txBody>
      </p:sp>
      <p:sp>
        <p:nvSpPr>
          <p:cNvPr id="13316" name="Text Box 3"/>
          <p:cNvSpPr txBox="1">
            <a:spLocks noChangeArrowheads="1"/>
          </p:cNvSpPr>
          <p:nvPr/>
        </p:nvSpPr>
        <p:spPr bwMode="auto">
          <a:xfrm>
            <a:off x="263525" y="6313488"/>
            <a:ext cx="2133600" cy="274637"/>
          </a:xfrm>
          <a:prstGeom prst="rect">
            <a:avLst/>
          </a:prstGeom>
          <a:noFill/>
          <a:ln w="9525" algn="ctr">
            <a:noFill/>
            <a:miter lim="800000"/>
            <a:headEnd/>
            <a:tailEnd/>
          </a:ln>
        </p:spPr>
        <p:txBody>
          <a:bodyPr wrap="none">
            <a:spAutoFit/>
          </a:bodyPr>
          <a:lstStyle/>
          <a:p>
            <a:pPr algn="l"/>
            <a:r>
              <a:rPr lang="es-MX" u="none">
                <a:solidFill>
                  <a:schemeClr val="accent2"/>
                </a:solidFill>
              </a:rPr>
              <a:t>NOTA:  Incluye Honorarios</a:t>
            </a:r>
            <a:endParaRPr lang="en-US" u="none">
              <a:solidFill>
                <a:schemeClr val="accent2"/>
              </a:solidFill>
            </a:endParaRPr>
          </a:p>
        </p:txBody>
      </p:sp>
      <p:grpSp>
        <p:nvGrpSpPr>
          <p:cNvPr id="13317" name="Group 125"/>
          <p:cNvGrpSpPr>
            <a:grpSpLocks/>
          </p:cNvGrpSpPr>
          <p:nvPr/>
        </p:nvGrpSpPr>
        <p:grpSpPr bwMode="auto">
          <a:xfrm>
            <a:off x="390525" y="947738"/>
            <a:ext cx="8004175" cy="5092700"/>
            <a:chOff x="246" y="597"/>
            <a:chExt cx="5042" cy="3208"/>
          </a:xfrm>
        </p:grpSpPr>
        <p:grpSp>
          <p:nvGrpSpPr>
            <p:cNvPr id="13321" name="Rectangle 6"/>
            <p:cNvGrpSpPr>
              <a:grpSpLocks/>
            </p:cNvGrpSpPr>
            <p:nvPr/>
          </p:nvGrpSpPr>
          <p:grpSpPr bwMode="auto">
            <a:xfrm>
              <a:off x="879" y="2276"/>
              <a:ext cx="338" cy="1309"/>
              <a:chOff x="1395984" y="3651504"/>
              <a:chExt cx="536448" cy="2078736"/>
            </a:xfrm>
          </p:grpSpPr>
          <p:pic>
            <p:nvPicPr>
              <p:cNvPr id="13426" name="Rectangle 6"/>
              <p:cNvPicPr>
                <a:picLocks noChangeArrowheads="1"/>
              </p:cNvPicPr>
              <p:nvPr/>
            </p:nvPicPr>
            <p:blipFill>
              <a:blip r:embed="rId4" cstate="print"/>
              <a:srcRect/>
              <a:stretch>
                <a:fillRect/>
              </a:stretch>
            </p:blipFill>
            <p:spPr bwMode="auto">
              <a:xfrm>
                <a:off x="1395984" y="3651504"/>
                <a:ext cx="536448" cy="2078736"/>
              </a:xfrm>
              <a:prstGeom prst="rect">
                <a:avLst/>
              </a:prstGeom>
              <a:noFill/>
              <a:ln w="9525">
                <a:noFill/>
                <a:miter lim="800000"/>
                <a:headEnd/>
                <a:tailEnd/>
              </a:ln>
            </p:spPr>
          </p:pic>
          <p:sp>
            <p:nvSpPr>
              <p:cNvPr id="13427" name="Text Box 7"/>
              <p:cNvSpPr txBox="1">
                <a:spLocks noChangeArrowheads="1"/>
              </p:cNvSpPr>
              <p:nvPr/>
            </p:nvSpPr>
            <p:spPr bwMode="auto">
              <a:xfrm>
                <a:off x="1458913" y="3690938"/>
                <a:ext cx="417513" cy="1963738"/>
              </a:xfrm>
              <a:prstGeom prst="rect">
                <a:avLst/>
              </a:prstGeom>
              <a:noFill/>
              <a:ln w="9525">
                <a:noFill/>
                <a:miter lim="800000"/>
                <a:headEnd/>
                <a:tailEnd/>
              </a:ln>
            </p:spPr>
            <p:txBody>
              <a:bodyPr/>
              <a:lstStyle/>
              <a:p>
                <a:endParaRPr lang="es-MX">
                  <a:solidFill>
                    <a:srgbClr val="FFFFFF"/>
                  </a:solidFill>
                </a:endParaRPr>
              </a:p>
            </p:txBody>
          </p:sp>
        </p:grpSp>
        <p:grpSp>
          <p:nvGrpSpPr>
            <p:cNvPr id="13322" name="Rectangle 7"/>
            <p:cNvGrpSpPr>
              <a:grpSpLocks/>
            </p:cNvGrpSpPr>
            <p:nvPr/>
          </p:nvGrpSpPr>
          <p:grpSpPr bwMode="auto">
            <a:xfrm>
              <a:off x="1793" y="2253"/>
              <a:ext cx="338" cy="1332"/>
              <a:chOff x="2846832" y="3614928"/>
              <a:chExt cx="536448" cy="2115312"/>
            </a:xfrm>
          </p:grpSpPr>
          <p:pic>
            <p:nvPicPr>
              <p:cNvPr id="13424" name="Rectangle 7"/>
              <p:cNvPicPr>
                <a:picLocks noChangeArrowheads="1"/>
              </p:cNvPicPr>
              <p:nvPr/>
            </p:nvPicPr>
            <p:blipFill>
              <a:blip r:embed="rId5" cstate="print"/>
              <a:srcRect/>
              <a:stretch>
                <a:fillRect/>
              </a:stretch>
            </p:blipFill>
            <p:spPr bwMode="auto">
              <a:xfrm>
                <a:off x="2846832" y="3614928"/>
                <a:ext cx="536448" cy="2115312"/>
              </a:xfrm>
              <a:prstGeom prst="rect">
                <a:avLst/>
              </a:prstGeom>
              <a:noFill/>
              <a:ln w="9525">
                <a:noFill/>
                <a:miter lim="800000"/>
                <a:headEnd/>
                <a:tailEnd/>
              </a:ln>
            </p:spPr>
          </p:pic>
          <p:sp>
            <p:nvSpPr>
              <p:cNvPr id="13425" name="Text Box 10"/>
              <p:cNvSpPr txBox="1">
                <a:spLocks noChangeArrowheads="1"/>
              </p:cNvSpPr>
              <p:nvPr/>
            </p:nvSpPr>
            <p:spPr bwMode="auto">
              <a:xfrm>
                <a:off x="2908300" y="3649663"/>
                <a:ext cx="417513" cy="2005013"/>
              </a:xfrm>
              <a:prstGeom prst="rect">
                <a:avLst/>
              </a:prstGeom>
              <a:noFill/>
              <a:ln w="9525">
                <a:noFill/>
                <a:miter lim="800000"/>
                <a:headEnd/>
                <a:tailEnd/>
              </a:ln>
            </p:spPr>
            <p:txBody>
              <a:bodyPr/>
              <a:lstStyle/>
              <a:p>
                <a:endParaRPr lang="es-MX">
                  <a:solidFill>
                    <a:srgbClr val="FFFFFF"/>
                  </a:solidFill>
                </a:endParaRPr>
              </a:p>
            </p:txBody>
          </p:sp>
        </p:grpSp>
        <p:grpSp>
          <p:nvGrpSpPr>
            <p:cNvPr id="13323" name="Rectangle 8"/>
            <p:cNvGrpSpPr>
              <a:grpSpLocks/>
            </p:cNvGrpSpPr>
            <p:nvPr/>
          </p:nvGrpSpPr>
          <p:grpSpPr bwMode="auto">
            <a:xfrm>
              <a:off x="2707" y="2199"/>
              <a:ext cx="334" cy="1386"/>
              <a:chOff x="4297680" y="3529584"/>
              <a:chExt cx="530352" cy="2200656"/>
            </a:xfrm>
          </p:grpSpPr>
          <p:pic>
            <p:nvPicPr>
              <p:cNvPr id="13422" name="Rectangle 8"/>
              <p:cNvPicPr>
                <a:picLocks noChangeArrowheads="1"/>
              </p:cNvPicPr>
              <p:nvPr/>
            </p:nvPicPr>
            <p:blipFill>
              <a:blip r:embed="rId6" cstate="print"/>
              <a:srcRect/>
              <a:stretch>
                <a:fillRect/>
              </a:stretch>
            </p:blipFill>
            <p:spPr bwMode="auto">
              <a:xfrm>
                <a:off x="4297680" y="3529584"/>
                <a:ext cx="530352" cy="2200656"/>
              </a:xfrm>
              <a:prstGeom prst="rect">
                <a:avLst/>
              </a:prstGeom>
              <a:noFill/>
              <a:ln w="9525">
                <a:noFill/>
                <a:miter lim="800000"/>
                <a:headEnd/>
                <a:tailEnd/>
              </a:ln>
            </p:spPr>
          </p:pic>
          <p:sp>
            <p:nvSpPr>
              <p:cNvPr id="13423" name="Text Box 13"/>
              <p:cNvSpPr txBox="1">
                <a:spLocks noChangeArrowheads="1"/>
              </p:cNvSpPr>
              <p:nvPr/>
            </p:nvSpPr>
            <p:spPr bwMode="auto">
              <a:xfrm>
                <a:off x="4357688" y="3567113"/>
                <a:ext cx="412750" cy="2087563"/>
              </a:xfrm>
              <a:prstGeom prst="rect">
                <a:avLst/>
              </a:prstGeom>
              <a:noFill/>
              <a:ln w="9525">
                <a:noFill/>
                <a:miter lim="800000"/>
                <a:headEnd/>
                <a:tailEnd/>
              </a:ln>
            </p:spPr>
            <p:txBody>
              <a:bodyPr/>
              <a:lstStyle/>
              <a:p>
                <a:endParaRPr lang="es-MX">
                  <a:solidFill>
                    <a:srgbClr val="FFFFFF"/>
                  </a:solidFill>
                </a:endParaRPr>
              </a:p>
            </p:txBody>
          </p:sp>
        </p:grpSp>
        <p:grpSp>
          <p:nvGrpSpPr>
            <p:cNvPr id="13324" name="Rectangle 9"/>
            <p:cNvGrpSpPr>
              <a:grpSpLocks/>
            </p:cNvGrpSpPr>
            <p:nvPr/>
          </p:nvGrpSpPr>
          <p:grpSpPr bwMode="auto">
            <a:xfrm>
              <a:off x="3617" y="2115"/>
              <a:ext cx="334" cy="1471"/>
              <a:chOff x="5742432" y="3395472"/>
              <a:chExt cx="530352" cy="2334768"/>
            </a:xfrm>
          </p:grpSpPr>
          <p:pic>
            <p:nvPicPr>
              <p:cNvPr id="13420" name="Rectangle 9"/>
              <p:cNvPicPr>
                <a:picLocks noChangeArrowheads="1"/>
              </p:cNvPicPr>
              <p:nvPr/>
            </p:nvPicPr>
            <p:blipFill>
              <a:blip r:embed="rId7" cstate="print"/>
              <a:srcRect/>
              <a:stretch>
                <a:fillRect/>
              </a:stretch>
            </p:blipFill>
            <p:spPr bwMode="auto">
              <a:xfrm>
                <a:off x="5742432" y="3395472"/>
                <a:ext cx="530352" cy="2334768"/>
              </a:xfrm>
              <a:prstGeom prst="rect">
                <a:avLst/>
              </a:prstGeom>
              <a:noFill/>
              <a:ln w="9525">
                <a:noFill/>
                <a:miter lim="800000"/>
                <a:headEnd/>
                <a:tailEnd/>
              </a:ln>
            </p:spPr>
          </p:pic>
          <p:sp>
            <p:nvSpPr>
              <p:cNvPr id="13421" name="Text Box 16"/>
              <p:cNvSpPr txBox="1">
                <a:spLocks noChangeArrowheads="1"/>
              </p:cNvSpPr>
              <p:nvPr/>
            </p:nvSpPr>
            <p:spPr bwMode="auto">
              <a:xfrm>
                <a:off x="5802313" y="3429000"/>
                <a:ext cx="417513" cy="2225675"/>
              </a:xfrm>
              <a:prstGeom prst="rect">
                <a:avLst/>
              </a:prstGeom>
              <a:noFill/>
              <a:ln w="9525">
                <a:noFill/>
                <a:miter lim="800000"/>
                <a:headEnd/>
                <a:tailEnd/>
              </a:ln>
            </p:spPr>
            <p:txBody>
              <a:bodyPr/>
              <a:lstStyle/>
              <a:p>
                <a:endParaRPr lang="es-MX">
                  <a:solidFill>
                    <a:srgbClr val="FFFFFF"/>
                  </a:solidFill>
                </a:endParaRPr>
              </a:p>
            </p:txBody>
          </p:sp>
        </p:grpSp>
        <p:grpSp>
          <p:nvGrpSpPr>
            <p:cNvPr id="13325" name="Rectangle 10"/>
            <p:cNvGrpSpPr>
              <a:grpSpLocks/>
            </p:cNvGrpSpPr>
            <p:nvPr/>
          </p:nvGrpSpPr>
          <p:grpSpPr bwMode="auto">
            <a:xfrm>
              <a:off x="4531" y="1942"/>
              <a:ext cx="334" cy="1644"/>
              <a:chOff x="7193280" y="3121152"/>
              <a:chExt cx="530352" cy="2609088"/>
            </a:xfrm>
          </p:grpSpPr>
          <p:pic>
            <p:nvPicPr>
              <p:cNvPr id="13418" name="Rectangle 10"/>
              <p:cNvPicPr>
                <a:picLocks noChangeArrowheads="1"/>
              </p:cNvPicPr>
              <p:nvPr/>
            </p:nvPicPr>
            <p:blipFill>
              <a:blip r:embed="rId8" cstate="print"/>
              <a:srcRect/>
              <a:stretch>
                <a:fillRect/>
              </a:stretch>
            </p:blipFill>
            <p:spPr bwMode="auto">
              <a:xfrm>
                <a:off x="7193280" y="3121152"/>
                <a:ext cx="530352" cy="2609088"/>
              </a:xfrm>
              <a:prstGeom prst="rect">
                <a:avLst/>
              </a:prstGeom>
              <a:noFill/>
              <a:ln w="9525">
                <a:noFill/>
                <a:miter lim="800000"/>
                <a:headEnd/>
                <a:tailEnd/>
              </a:ln>
            </p:spPr>
          </p:pic>
          <p:sp>
            <p:nvSpPr>
              <p:cNvPr id="13419" name="Text Box 19"/>
              <p:cNvSpPr txBox="1">
                <a:spLocks noChangeArrowheads="1"/>
              </p:cNvSpPr>
              <p:nvPr/>
            </p:nvSpPr>
            <p:spPr bwMode="auto">
              <a:xfrm>
                <a:off x="7253288" y="3160713"/>
                <a:ext cx="417513" cy="2493963"/>
              </a:xfrm>
              <a:prstGeom prst="rect">
                <a:avLst/>
              </a:prstGeom>
              <a:noFill/>
              <a:ln w="9525">
                <a:noFill/>
                <a:miter lim="800000"/>
                <a:headEnd/>
                <a:tailEnd/>
              </a:ln>
            </p:spPr>
            <p:txBody>
              <a:bodyPr/>
              <a:lstStyle/>
              <a:p>
                <a:endParaRPr lang="es-MX">
                  <a:solidFill>
                    <a:srgbClr val="FFFFFF"/>
                  </a:solidFill>
                </a:endParaRPr>
              </a:p>
            </p:txBody>
          </p:sp>
        </p:grpSp>
        <p:grpSp>
          <p:nvGrpSpPr>
            <p:cNvPr id="13326" name="Rectangle 11"/>
            <p:cNvGrpSpPr>
              <a:grpSpLocks/>
            </p:cNvGrpSpPr>
            <p:nvPr/>
          </p:nvGrpSpPr>
          <p:grpSpPr bwMode="auto">
            <a:xfrm>
              <a:off x="1144" y="3336"/>
              <a:ext cx="334" cy="250"/>
              <a:chOff x="1816608" y="5334000"/>
              <a:chExt cx="530352" cy="396240"/>
            </a:xfrm>
          </p:grpSpPr>
          <p:pic>
            <p:nvPicPr>
              <p:cNvPr id="13416" name="Rectangle 11"/>
              <p:cNvPicPr>
                <a:picLocks noChangeArrowheads="1"/>
              </p:cNvPicPr>
              <p:nvPr/>
            </p:nvPicPr>
            <p:blipFill>
              <a:blip r:embed="rId9" cstate="print"/>
              <a:srcRect/>
              <a:stretch>
                <a:fillRect/>
              </a:stretch>
            </p:blipFill>
            <p:spPr bwMode="auto">
              <a:xfrm>
                <a:off x="1816608" y="5334000"/>
                <a:ext cx="530352" cy="396240"/>
              </a:xfrm>
              <a:prstGeom prst="rect">
                <a:avLst/>
              </a:prstGeom>
              <a:noFill/>
              <a:ln w="9525">
                <a:noFill/>
                <a:miter lim="800000"/>
                <a:headEnd/>
                <a:tailEnd/>
              </a:ln>
            </p:spPr>
          </p:pic>
          <p:sp>
            <p:nvSpPr>
              <p:cNvPr id="13417" name="Text Box 22"/>
              <p:cNvSpPr txBox="1">
                <a:spLocks noChangeArrowheads="1"/>
              </p:cNvSpPr>
              <p:nvPr/>
            </p:nvSpPr>
            <p:spPr bwMode="auto">
              <a:xfrm>
                <a:off x="1876425" y="5368925"/>
                <a:ext cx="412750" cy="285750"/>
              </a:xfrm>
              <a:prstGeom prst="rect">
                <a:avLst/>
              </a:prstGeom>
              <a:noFill/>
              <a:ln w="9525">
                <a:noFill/>
                <a:miter lim="800000"/>
                <a:headEnd/>
                <a:tailEnd/>
              </a:ln>
            </p:spPr>
            <p:txBody>
              <a:bodyPr/>
              <a:lstStyle/>
              <a:p>
                <a:endParaRPr lang="es-MX">
                  <a:solidFill>
                    <a:srgbClr val="FFFFFF"/>
                  </a:solidFill>
                </a:endParaRPr>
              </a:p>
            </p:txBody>
          </p:sp>
        </p:grpSp>
        <p:grpSp>
          <p:nvGrpSpPr>
            <p:cNvPr id="13327" name="Rectangle 12"/>
            <p:cNvGrpSpPr>
              <a:grpSpLocks/>
            </p:cNvGrpSpPr>
            <p:nvPr/>
          </p:nvGrpSpPr>
          <p:grpSpPr bwMode="auto">
            <a:xfrm>
              <a:off x="2058" y="3413"/>
              <a:ext cx="330" cy="173"/>
              <a:chOff x="3267456" y="5455920"/>
              <a:chExt cx="524256" cy="274320"/>
            </a:xfrm>
          </p:grpSpPr>
          <p:pic>
            <p:nvPicPr>
              <p:cNvPr id="13414" name="Rectangle 12"/>
              <p:cNvPicPr>
                <a:picLocks noChangeArrowheads="1"/>
              </p:cNvPicPr>
              <p:nvPr/>
            </p:nvPicPr>
            <p:blipFill>
              <a:blip r:embed="rId10" cstate="print"/>
              <a:srcRect/>
              <a:stretch>
                <a:fillRect/>
              </a:stretch>
            </p:blipFill>
            <p:spPr bwMode="auto">
              <a:xfrm>
                <a:off x="3267456" y="5455920"/>
                <a:ext cx="524256" cy="274320"/>
              </a:xfrm>
              <a:prstGeom prst="rect">
                <a:avLst/>
              </a:prstGeom>
              <a:noFill/>
              <a:ln w="9525">
                <a:noFill/>
                <a:miter lim="800000"/>
                <a:headEnd/>
                <a:tailEnd/>
              </a:ln>
            </p:spPr>
          </p:pic>
          <p:sp>
            <p:nvSpPr>
              <p:cNvPr id="13415" name="Text Box 25"/>
              <p:cNvSpPr txBox="1">
                <a:spLocks noChangeArrowheads="1"/>
              </p:cNvSpPr>
              <p:nvPr/>
            </p:nvSpPr>
            <p:spPr bwMode="auto">
              <a:xfrm>
                <a:off x="3325813" y="5492750"/>
                <a:ext cx="412750" cy="161925"/>
              </a:xfrm>
              <a:prstGeom prst="rect">
                <a:avLst/>
              </a:prstGeom>
              <a:noFill/>
              <a:ln w="9525">
                <a:noFill/>
                <a:miter lim="800000"/>
                <a:headEnd/>
                <a:tailEnd/>
              </a:ln>
            </p:spPr>
            <p:txBody>
              <a:bodyPr/>
              <a:lstStyle/>
              <a:p>
                <a:endParaRPr lang="es-MX">
                  <a:solidFill>
                    <a:srgbClr val="FFFFFF"/>
                  </a:solidFill>
                </a:endParaRPr>
              </a:p>
            </p:txBody>
          </p:sp>
        </p:grpSp>
        <p:grpSp>
          <p:nvGrpSpPr>
            <p:cNvPr id="13328" name="Rectangle 13"/>
            <p:cNvGrpSpPr>
              <a:grpSpLocks/>
            </p:cNvGrpSpPr>
            <p:nvPr/>
          </p:nvGrpSpPr>
          <p:grpSpPr bwMode="auto">
            <a:xfrm>
              <a:off x="2968" y="3413"/>
              <a:ext cx="330" cy="173"/>
              <a:chOff x="4712208" y="5455920"/>
              <a:chExt cx="524256" cy="274320"/>
            </a:xfrm>
          </p:grpSpPr>
          <p:pic>
            <p:nvPicPr>
              <p:cNvPr id="13412" name="Rectangle 13"/>
              <p:cNvPicPr>
                <a:picLocks noChangeArrowheads="1"/>
              </p:cNvPicPr>
              <p:nvPr/>
            </p:nvPicPr>
            <p:blipFill>
              <a:blip r:embed="rId11" cstate="print"/>
              <a:srcRect/>
              <a:stretch>
                <a:fillRect/>
              </a:stretch>
            </p:blipFill>
            <p:spPr bwMode="auto">
              <a:xfrm>
                <a:off x="4712208" y="5455920"/>
                <a:ext cx="524256" cy="274320"/>
              </a:xfrm>
              <a:prstGeom prst="rect">
                <a:avLst/>
              </a:prstGeom>
              <a:noFill/>
              <a:ln w="9525">
                <a:noFill/>
                <a:miter lim="800000"/>
                <a:headEnd/>
                <a:tailEnd/>
              </a:ln>
            </p:spPr>
          </p:pic>
          <p:sp>
            <p:nvSpPr>
              <p:cNvPr id="13413" name="Text Box 28"/>
              <p:cNvSpPr txBox="1">
                <a:spLocks noChangeArrowheads="1"/>
              </p:cNvSpPr>
              <p:nvPr/>
            </p:nvSpPr>
            <p:spPr bwMode="auto">
              <a:xfrm>
                <a:off x="4770438" y="5492750"/>
                <a:ext cx="412750" cy="161925"/>
              </a:xfrm>
              <a:prstGeom prst="rect">
                <a:avLst/>
              </a:prstGeom>
              <a:noFill/>
              <a:ln w="9525">
                <a:noFill/>
                <a:miter lim="800000"/>
                <a:headEnd/>
                <a:tailEnd/>
              </a:ln>
            </p:spPr>
            <p:txBody>
              <a:bodyPr/>
              <a:lstStyle/>
              <a:p>
                <a:endParaRPr lang="es-MX">
                  <a:solidFill>
                    <a:srgbClr val="FFFFFF"/>
                  </a:solidFill>
                </a:endParaRPr>
              </a:p>
            </p:txBody>
          </p:sp>
        </p:grpSp>
        <p:grpSp>
          <p:nvGrpSpPr>
            <p:cNvPr id="13329" name="Rectangle 14"/>
            <p:cNvGrpSpPr>
              <a:grpSpLocks/>
            </p:cNvGrpSpPr>
            <p:nvPr/>
          </p:nvGrpSpPr>
          <p:grpSpPr bwMode="auto">
            <a:xfrm>
              <a:off x="3878" y="3440"/>
              <a:ext cx="334" cy="146"/>
              <a:chOff x="6156960" y="5498592"/>
              <a:chExt cx="530352" cy="231648"/>
            </a:xfrm>
          </p:grpSpPr>
          <p:pic>
            <p:nvPicPr>
              <p:cNvPr id="13410" name="Rectangle 14"/>
              <p:cNvPicPr>
                <a:picLocks noChangeArrowheads="1"/>
              </p:cNvPicPr>
              <p:nvPr/>
            </p:nvPicPr>
            <p:blipFill>
              <a:blip r:embed="rId12" cstate="print"/>
              <a:srcRect/>
              <a:stretch>
                <a:fillRect/>
              </a:stretch>
            </p:blipFill>
            <p:spPr bwMode="auto">
              <a:xfrm>
                <a:off x="6156960" y="5498592"/>
                <a:ext cx="530352" cy="231648"/>
              </a:xfrm>
              <a:prstGeom prst="rect">
                <a:avLst/>
              </a:prstGeom>
              <a:noFill/>
              <a:ln w="9525">
                <a:noFill/>
                <a:miter lim="800000"/>
                <a:headEnd/>
                <a:tailEnd/>
              </a:ln>
            </p:spPr>
          </p:pic>
          <p:sp>
            <p:nvSpPr>
              <p:cNvPr id="13411" name="Text Box 31"/>
              <p:cNvSpPr txBox="1">
                <a:spLocks noChangeArrowheads="1"/>
              </p:cNvSpPr>
              <p:nvPr/>
            </p:nvSpPr>
            <p:spPr bwMode="auto">
              <a:xfrm>
                <a:off x="6219825" y="5534025"/>
                <a:ext cx="412750" cy="120650"/>
              </a:xfrm>
              <a:prstGeom prst="rect">
                <a:avLst/>
              </a:prstGeom>
              <a:noFill/>
              <a:ln w="9525">
                <a:noFill/>
                <a:miter lim="800000"/>
                <a:headEnd/>
                <a:tailEnd/>
              </a:ln>
            </p:spPr>
            <p:txBody>
              <a:bodyPr/>
              <a:lstStyle/>
              <a:p>
                <a:endParaRPr lang="es-MX">
                  <a:solidFill>
                    <a:srgbClr val="FFFFFF"/>
                  </a:solidFill>
                </a:endParaRPr>
              </a:p>
            </p:txBody>
          </p:sp>
        </p:grpSp>
        <p:sp>
          <p:nvSpPr>
            <p:cNvPr id="13330" name="Line 16"/>
            <p:cNvSpPr>
              <a:spLocks noChangeShapeType="1"/>
            </p:cNvSpPr>
            <p:nvPr/>
          </p:nvSpPr>
          <p:spPr bwMode="auto">
            <a:xfrm>
              <a:off x="725" y="1242"/>
              <a:ext cx="0" cy="2296"/>
            </a:xfrm>
            <a:prstGeom prst="line">
              <a:avLst/>
            </a:prstGeom>
            <a:noFill/>
            <a:ln w="0">
              <a:solidFill>
                <a:srgbClr val="000000"/>
              </a:solidFill>
              <a:round/>
              <a:headEnd/>
              <a:tailEnd/>
            </a:ln>
          </p:spPr>
          <p:txBody>
            <a:bodyPr/>
            <a:lstStyle/>
            <a:p>
              <a:endParaRPr lang="es-MX"/>
            </a:p>
          </p:txBody>
        </p:sp>
        <p:sp>
          <p:nvSpPr>
            <p:cNvPr id="13331" name="Line 17"/>
            <p:cNvSpPr>
              <a:spLocks noChangeShapeType="1"/>
            </p:cNvSpPr>
            <p:nvPr/>
          </p:nvSpPr>
          <p:spPr bwMode="auto">
            <a:xfrm>
              <a:off x="679" y="3538"/>
              <a:ext cx="93" cy="0"/>
            </a:xfrm>
            <a:prstGeom prst="line">
              <a:avLst/>
            </a:prstGeom>
            <a:noFill/>
            <a:ln w="0">
              <a:solidFill>
                <a:srgbClr val="000000"/>
              </a:solidFill>
              <a:round/>
              <a:headEnd/>
              <a:tailEnd/>
            </a:ln>
          </p:spPr>
          <p:txBody>
            <a:bodyPr/>
            <a:lstStyle/>
            <a:p>
              <a:endParaRPr lang="es-MX"/>
            </a:p>
          </p:txBody>
        </p:sp>
        <p:sp>
          <p:nvSpPr>
            <p:cNvPr id="13332" name="Line 18"/>
            <p:cNvSpPr>
              <a:spLocks noChangeShapeType="1"/>
            </p:cNvSpPr>
            <p:nvPr/>
          </p:nvSpPr>
          <p:spPr bwMode="auto">
            <a:xfrm>
              <a:off x="679" y="3282"/>
              <a:ext cx="93" cy="0"/>
            </a:xfrm>
            <a:prstGeom prst="line">
              <a:avLst/>
            </a:prstGeom>
            <a:noFill/>
            <a:ln w="0">
              <a:solidFill>
                <a:srgbClr val="000000"/>
              </a:solidFill>
              <a:round/>
              <a:headEnd/>
              <a:tailEnd/>
            </a:ln>
          </p:spPr>
          <p:txBody>
            <a:bodyPr/>
            <a:lstStyle/>
            <a:p>
              <a:endParaRPr lang="es-MX"/>
            </a:p>
          </p:txBody>
        </p:sp>
        <p:sp>
          <p:nvSpPr>
            <p:cNvPr id="13333" name="Line 19"/>
            <p:cNvSpPr>
              <a:spLocks noChangeShapeType="1"/>
            </p:cNvSpPr>
            <p:nvPr/>
          </p:nvSpPr>
          <p:spPr bwMode="auto">
            <a:xfrm>
              <a:off x="679" y="3027"/>
              <a:ext cx="93" cy="0"/>
            </a:xfrm>
            <a:prstGeom prst="line">
              <a:avLst/>
            </a:prstGeom>
            <a:noFill/>
            <a:ln w="0">
              <a:solidFill>
                <a:srgbClr val="000000"/>
              </a:solidFill>
              <a:round/>
              <a:headEnd/>
              <a:tailEnd/>
            </a:ln>
          </p:spPr>
          <p:txBody>
            <a:bodyPr/>
            <a:lstStyle/>
            <a:p>
              <a:endParaRPr lang="es-MX"/>
            </a:p>
          </p:txBody>
        </p:sp>
        <p:sp>
          <p:nvSpPr>
            <p:cNvPr id="13334" name="Line 20"/>
            <p:cNvSpPr>
              <a:spLocks noChangeShapeType="1"/>
            </p:cNvSpPr>
            <p:nvPr/>
          </p:nvSpPr>
          <p:spPr bwMode="auto">
            <a:xfrm>
              <a:off x="679" y="2772"/>
              <a:ext cx="93" cy="0"/>
            </a:xfrm>
            <a:prstGeom prst="line">
              <a:avLst/>
            </a:prstGeom>
            <a:noFill/>
            <a:ln w="0">
              <a:solidFill>
                <a:srgbClr val="000000"/>
              </a:solidFill>
              <a:round/>
              <a:headEnd/>
              <a:tailEnd/>
            </a:ln>
          </p:spPr>
          <p:txBody>
            <a:bodyPr/>
            <a:lstStyle/>
            <a:p>
              <a:endParaRPr lang="es-MX"/>
            </a:p>
          </p:txBody>
        </p:sp>
        <p:sp>
          <p:nvSpPr>
            <p:cNvPr id="13335" name="Line 21"/>
            <p:cNvSpPr>
              <a:spLocks noChangeShapeType="1"/>
            </p:cNvSpPr>
            <p:nvPr/>
          </p:nvSpPr>
          <p:spPr bwMode="auto">
            <a:xfrm>
              <a:off x="679" y="2516"/>
              <a:ext cx="93" cy="0"/>
            </a:xfrm>
            <a:prstGeom prst="line">
              <a:avLst/>
            </a:prstGeom>
            <a:noFill/>
            <a:ln w="0">
              <a:solidFill>
                <a:srgbClr val="000000"/>
              </a:solidFill>
              <a:round/>
              <a:headEnd/>
              <a:tailEnd/>
            </a:ln>
          </p:spPr>
          <p:txBody>
            <a:bodyPr/>
            <a:lstStyle/>
            <a:p>
              <a:endParaRPr lang="es-MX"/>
            </a:p>
          </p:txBody>
        </p:sp>
        <p:sp>
          <p:nvSpPr>
            <p:cNvPr id="13336" name="Line 22"/>
            <p:cNvSpPr>
              <a:spLocks noChangeShapeType="1"/>
            </p:cNvSpPr>
            <p:nvPr/>
          </p:nvSpPr>
          <p:spPr bwMode="auto">
            <a:xfrm>
              <a:off x="679" y="2263"/>
              <a:ext cx="93" cy="0"/>
            </a:xfrm>
            <a:prstGeom prst="line">
              <a:avLst/>
            </a:prstGeom>
            <a:noFill/>
            <a:ln w="0">
              <a:solidFill>
                <a:srgbClr val="000000"/>
              </a:solidFill>
              <a:round/>
              <a:headEnd/>
              <a:tailEnd/>
            </a:ln>
          </p:spPr>
          <p:txBody>
            <a:bodyPr/>
            <a:lstStyle/>
            <a:p>
              <a:endParaRPr lang="es-MX"/>
            </a:p>
          </p:txBody>
        </p:sp>
        <p:sp>
          <p:nvSpPr>
            <p:cNvPr id="13337" name="Line 23"/>
            <p:cNvSpPr>
              <a:spLocks noChangeShapeType="1"/>
            </p:cNvSpPr>
            <p:nvPr/>
          </p:nvSpPr>
          <p:spPr bwMode="auto">
            <a:xfrm>
              <a:off x="679" y="2008"/>
              <a:ext cx="93" cy="0"/>
            </a:xfrm>
            <a:prstGeom prst="line">
              <a:avLst/>
            </a:prstGeom>
            <a:noFill/>
            <a:ln w="0">
              <a:solidFill>
                <a:srgbClr val="000000"/>
              </a:solidFill>
              <a:round/>
              <a:headEnd/>
              <a:tailEnd/>
            </a:ln>
          </p:spPr>
          <p:txBody>
            <a:bodyPr/>
            <a:lstStyle/>
            <a:p>
              <a:endParaRPr lang="es-MX"/>
            </a:p>
          </p:txBody>
        </p:sp>
        <p:sp>
          <p:nvSpPr>
            <p:cNvPr id="13338" name="Line 24"/>
            <p:cNvSpPr>
              <a:spLocks noChangeShapeType="1"/>
            </p:cNvSpPr>
            <p:nvPr/>
          </p:nvSpPr>
          <p:spPr bwMode="auto">
            <a:xfrm>
              <a:off x="679" y="1753"/>
              <a:ext cx="93" cy="0"/>
            </a:xfrm>
            <a:prstGeom prst="line">
              <a:avLst/>
            </a:prstGeom>
            <a:noFill/>
            <a:ln w="0">
              <a:solidFill>
                <a:srgbClr val="000000"/>
              </a:solidFill>
              <a:round/>
              <a:headEnd/>
              <a:tailEnd/>
            </a:ln>
          </p:spPr>
          <p:txBody>
            <a:bodyPr/>
            <a:lstStyle/>
            <a:p>
              <a:endParaRPr lang="es-MX"/>
            </a:p>
          </p:txBody>
        </p:sp>
        <p:sp>
          <p:nvSpPr>
            <p:cNvPr id="13339" name="Line 25"/>
            <p:cNvSpPr>
              <a:spLocks noChangeShapeType="1"/>
            </p:cNvSpPr>
            <p:nvPr/>
          </p:nvSpPr>
          <p:spPr bwMode="auto">
            <a:xfrm>
              <a:off x="679" y="1497"/>
              <a:ext cx="93" cy="0"/>
            </a:xfrm>
            <a:prstGeom prst="line">
              <a:avLst/>
            </a:prstGeom>
            <a:noFill/>
            <a:ln w="0">
              <a:solidFill>
                <a:srgbClr val="000000"/>
              </a:solidFill>
              <a:round/>
              <a:headEnd/>
              <a:tailEnd/>
            </a:ln>
          </p:spPr>
          <p:txBody>
            <a:bodyPr/>
            <a:lstStyle/>
            <a:p>
              <a:endParaRPr lang="es-MX"/>
            </a:p>
          </p:txBody>
        </p:sp>
        <p:sp>
          <p:nvSpPr>
            <p:cNvPr id="13340" name="Line 26"/>
            <p:cNvSpPr>
              <a:spLocks noChangeShapeType="1"/>
            </p:cNvSpPr>
            <p:nvPr/>
          </p:nvSpPr>
          <p:spPr bwMode="auto">
            <a:xfrm>
              <a:off x="679" y="1242"/>
              <a:ext cx="93" cy="0"/>
            </a:xfrm>
            <a:prstGeom prst="line">
              <a:avLst/>
            </a:prstGeom>
            <a:noFill/>
            <a:ln w="0">
              <a:solidFill>
                <a:srgbClr val="000000"/>
              </a:solidFill>
              <a:round/>
              <a:headEnd/>
              <a:tailEnd/>
            </a:ln>
          </p:spPr>
          <p:txBody>
            <a:bodyPr/>
            <a:lstStyle/>
            <a:p>
              <a:endParaRPr lang="es-MX"/>
            </a:p>
          </p:txBody>
        </p:sp>
        <p:sp>
          <p:nvSpPr>
            <p:cNvPr id="13341" name="Line 27"/>
            <p:cNvSpPr>
              <a:spLocks noChangeShapeType="1"/>
            </p:cNvSpPr>
            <p:nvPr/>
          </p:nvSpPr>
          <p:spPr bwMode="auto">
            <a:xfrm>
              <a:off x="725" y="3538"/>
              <a:ext cx="4563" cy="0"/>
            </a:xfrm>
            <a:prstGeom prst="line">
              <a:avLst/>
            </a:prstGeom>
            <a:noFill/>
            <a:ln w="0">
              <a:solidFill>
                <a:srgbClr val="000000"/>
              </a:solidFill>
              <a:round/>
              <a:headEnd/>
              <a:tailEnd/>
            </a:ln>
          </p:spPr>
          <p:txBody>
            <a:bodyPr/>
            <a:lstStyle/>
            <a:p>
              <a:endParaRPr lang="es-MX"/>
            </a:p>
          </p:txBody>
        </p:sp>
        <p:sp>
          <p:nvSpPr>
            <p:cNvPr id="13342" name="Line 28"/>
            <p:cNvSpPr>
              <a:spLocks noChangeShapeType="1"/>
            </p:cNvSpPr>
            <p:nvPr/>
          </p:nvSpPr>
          <p:spPr bwMode="auto">
            <a:xfrm flipV="1">
              <a:off x="725" y="3491"/>
              <a:ext cx="0" cy="93"/>
            </a:xfrm>
            <a:prstGeom prst="line">
              <a:avLst/>
            </a:prstGeom>
            <a:noFill/>
            <a:ln w="0">
              <a:solidFill>
                <a:srgbClr val="000000"/>
              </a:solidFill>
              <a:round/>
              <a:headEnd/>
              <a:tailEnd/>
            </a:ln>
          </p:spPr>
          <p:txBody>
            <a:bodyPr/>
            <a:lstStyle/>
            <a:p>
              <a:endParaRPr lang="es-MX"/>
            </a:p>
          </p:txBody>
        </p:sp>
        <p:sp>
          <p:nvSpPr>
            <p:cNvPr id="13343" name="Line 29"/>
            <p:cNvSpPr>
              <a:spLocks noChangeShapeType="1"/>
            </p:cNvSpPr>
            <p:nvPr/>
          </p:nvSpPr>
          <p:spPr bwMode="auto">
            <a:xfrm flipV="1">
              <a:off x="1638" y="3491"/>
              <a:ext cx="0" cy="93"/>
            </a:xfrm>
            <a:prstGeom prst="line">
              <a:avLst/>
            </a:prstGeom>
            <a:noFill/>
            <a:ln w="0">
              <a:solidFill>
                <a:srgbClr val="000000"/>
              </a:solidFill>
              <a:round/>
              <a:headEnd/>
              <a:tailEnd/>
            </a:ln>
          </p:spPr>
          <p:txBody>
            <a:bodyPr/>
            <a:lstStyle/>
            <a:p>
              <a:endParaRPr lang="es-MX"/>
            </a:p>
          </p:txBody>
        </p:sp>
        <p:sp>
          <p:nvSpPr>
            <p:cNvPr id="13344" name="Line 30"/>
            <p:cNvSpPr>
              <a:spLocks noChangeShapeType="1"/>
            </p:cNvSpPr>
            <p:nvPr/>
          </p:nvSpPr>
          <p:spPr bwMode="auto">
            <a:xfrm flipV="1">
              <a:off x="2552" y="3491"/>
              <a:ext cx="0" cy="93"/>
            </a:xfrm>
            <a:prstGeom prst="line">
              <a:avLst/>
            </a:prstGeom>
            <a:noFill/>
            <a:ln w="0">
              <a:solidFill>
                <a:srgbClr val="000000"/>
              </a:solidFill>
              <a:round/>
              <a:headEnd/>
              <a:tailEnd/>
            </a:ln>
          </p:spPr>
          <p:txBody>
            <a:bodyPr/>
            <a:lstStyle/>
            <a:p>
              <a:endParaRPr lang="es-MX"/>
            </a:p>
          </p:txBody>
        </p:sp>
        <p:sp>
          <p:nvSpPr>
            <p:cNvPr id="13345" name="Line 31"/>
            <p:cNvSpPr>
              <a:spLocks noChangeShapeType="1"/>
            </p:cNvSpPr>
            <p:nvPr/>
          </p:nvSpPr>
          <p:spPr bwMode="auto">
            <a:xfrm flipV="1">
              <a:off x="3462" y="3491"/>
              <a:ext cx="0" cy="93"/>
            </a:xfrm>
            <a:prstGeom prst="line">
              <a:avLst/>
            </a:prstGeom>
            <a:noFill/>
            <a:ln w="0">
              <a:solidFill>
                <a:srgbClr val="000000"/>
              </a:solidFill>
              <a:round/>
              <a:headEnd/>
              <a:tailEnd/>
            </a:ln>
          </p:spPr>
          <p:txBody>
            <a:bodyPr/>
            <a:lstStyle/>
            <a:p>
              <a:endParaRPr lang="es-MX"/>
            </a:p>
          </p:txBody>
        </p:sp>
        <p:sp>
          <p:nvSpPr>
            <p:cNvPr id="13346" name="Line 32"/>
            <p:cNvSpPr>
              <a:spLocks noChangeShapeType="1"/>
            </p:cNvSpPr>
            <p:nvPr/>
          </p:nvSpPr>
          <p:spPr bwMode="auto">
            <a:xfrm flipV="1">
              <a:off x="4375" y="3491"/>
              <a:ext cx="0" cy="93"/>
            </a:xfrm>
            <a:prstGeom prst="line">
              <a:avLst/>
            </a:prstGeom>
            <a:noFill/>
            <a:ln w="0">
              <a:solidFill>
                <a:srgbClr val="000000"/>
              </a:solidFill>
              <a:round/>
              <a:headEnd/>
              <a:tailEnd/>
            </a:ln>
          </p:spPr>
          <p:txBody>
            <a:bodyPr/>
            <a:lstStyle/>
            <a:p>
              <a:endParaRPr lang="es-MX"/>
            </a:p>
          </p:txBody>
        </p:sp>
        <p:sp>
          <p:nvSpPr>
            <p:cNvPr id="13347" name="Line 33"/>
            <p:cNvSpPr>
              <a:spLocks noChangeShapeType="1"/>
            </p:cNvSpPr>
            <p:nvPr/>
          </p:nvSpPr>
          <p:spPr bwMode="auto">
            <a:xfrm flipV="1">
              <a:off x="5288" y="3491"/>
              <a:ext cx="0" cy="93"/>
            </a:xfrm>
            <a:prstGeom prst="line">
              <a:avLst/>
            </a:prstGeom>
            <a:noFill/>
            <a:ln w="0">
              <a:solidFill>
                <a:srgbClr val="000000"/>
              </a:solidFill>
              <a:round/>
              <a:headEnd/>
              <a:tailEnd/>
            </a:ln>
          </p:spPr>
          <p:txBody>
            <a:bodyPr/>
            <a:lstStyle/>
            <a:p>
              <a:endParaRPr lang="es-MX"/>
            </a:p>
          </p:txBody>
        </p:sp>
        <p:sp>
          <p:nvSpPr>
            <p:cNvPr id="13348" name="Freeform 34"/>
            <p:cNvSpPr>
              <a:spLocks/>
            </p:cNvSpPr>
            <p:nvPr/>
          </p:nvSpPr>
          <p:spPr bwMode="auto">
            <a:xfrm>
              <a:off x="1182" y="2989"/>
              <a:ext cx="3650" cy="38"/>
            </a:xfrm>
            <a:custGeom>
              <a:avLst/>
              <a:gdLst>
                <a:gd name="T0" fmla="*/ 0 w 1263"/>
                <a:gd name="T1" fmla="*/ 202084 h 13"/>
                <a:gd name="T2" fmla="*/ 4443206 w 1263"/>
                <a:gd name="T3" fmla="*/ 138487 h 13"/>
                <a:gd name="T4" fmla="*/ 8884071 w 1263"/>
                <a:gd name="T5" fmla="*/ 0 h 13"/>
                <a:gd name="T6" fmla="*/ 13316599 w 1263"/>
                <a:gd name="T7" fmla="*/ 0 h 13"/>
                <a:gd name="T8" fmla="*/ 17758003 w 1263"/>
                <a:gd name="T9" fmla="*/ 138487 h 13"/>
                <a:gd name="T10" fmla="*/ 0 60000 65536"/>
                <a:gd name="T11" fmla="*/ 0 60000 65536"/>
                <a:gd name="T12" fmla="*/ 0 60000 65536"/>
                <a:gd name="T13" fmla="*/ 0 60000 65536"/>
                <a:gd name="T14" fmla="*/ 0 60000 65536"/>
                <a:gd name="T15" fmla="*/ 0 w 1263"/>
                <a:gd name="T16" fmla="*/ 0 h 13"/>
                <a:gd name="T17" fmla="*/ 1263 w 1263"/>
                <a:gd name="T18" fmla="*/ 13 h 13"/>
              </a:gdLst>
              <a:ahLst/>
              <a:cxnLst>
                <a:cxn ang="T10">
                  <a:pos x="T0" y="T1"/>
                </a:cxn>
                <a:cxn ang="T11">
                  <a:pos x="T2" y="T3"/>
                </a:cxn>
                <a:cxn ang="T12">
                  <a:pos x="T4" y="T5"/>
                </a:cxn>
                <a:cxn ang="T13">
                  <a:pos x="T6" y="T7"/>
                </a:cxn>
                <a:cxn ang="T14">
                  <a:pos x="T8" y="T9"/>
                </a:cxn>
              </a:cxnLst>
              <a:rect l="T15" t="T16" r="T17" b="T18"/>
              <a:pathLst>
                <a:path w="1263" h="13">
                  <a:moveTo>
                    <a:pt x="0" y="13"/>
                  </a:moveTo>
                  <a:lnTo>
                    <a:pt x="316" y="9"/>
                  </a:lnTo>
                  <a:lnTo>
                    <a:pt x="632" y="0"/>
                  </a:lnTo>
                  <a:lnTo>
                    <a:pt x="947" y="0"/>
                  </a:lnTo>
                  <a:lnTo>
                    <a:pt x="1263" y="9"/>
                  </a:lnTo>
                </a:path>
              </a:pathLst>
            </a:custGeom>
            <a:noFill/>
            <a:ln w="26988">
              <a:solidFill>
                <a:srgbClr val="008080"/>
              </a:solidFill>
              <a:round/>
              <a:headEnd/>
              <a:tailEnd/>
            </a:ln>
          </p:spPr>
          <p:txBody>
            <a:bodyPr/>
            <a:lstStyle/>
            <a:p>
              <a:endParaRPr lang="es-MX"/>
            </a:p>
          </p:txBody>
        </p:sp>
        <p:sp>
          <p:nvSpPr>
            <p:cNvPr id="13349" name="Freeform 35"/>
            <p:cNvSpPr>
              <a:spLocks/>
            </p:cNvSpPr>
            <p:nvPr/>
          </p:nvSpPr>
          <p:spPr bwMode="auto">
            <a:xfrm>
              <a:off x="1182" y="1358"/>
              <a:ext cx="3650" cy="293"/>
            </a:xfrm>
            <a:custGeom>
              <a:avLst/>
              <a:gdLst>
                <a:gd name="T0" fmla="*/ 0 w 1263"/>
                <a:gd name="T1" fmla="*/ 1264231 h 101"/>
                <a:gd name="T2" fmla="*/ 4443206 w 1263"/>
                <a:gd name="T3" fmla="*/ 1469894 h 101"/>
                <a:gd name="T4" fmla="*/ 8884071 w 1263"/>
                <a:gd name="T5" fmla="*/ 1078881 h 101"/>
                <a:gd name="T6" fmla="*/ 13316599 w 1263"/>
                <a:gd name="T7" fmla="*/ 757544 h 101"/>
                <a:gd name="T8" fmla="*/ 17758003 w 1263"/>
                <a:gd name="T9" fmla="*/ 0 h 101"/>
                <a:gd name="T10" fmla="*/ 0 60000 65536"/>
                <a:gd name="T11" fmla="*/ 0 60000 65536"/>
                <a:gd name="T12" fmla="*/ 0 60000 65536"/>
                <a:gd name="T13" fmla="*/ 0 60000 65536"/>
                <a:gd name="T14" fmla="*/ 0 60000 65536"/>
                <a:gd name="T15" fmla="*/ 0 w 1263"/>
                <a:gd name="T16" fmla="*/ 0 h 101"/>
                <a:gd name="T17" fmla="*/ 1263 w 1263"/>
                <a:gd name="T18" fmla="*/ 101 h 101"/>
              </a:gdLst>
              <a:ahLst/>
              <a:cxnLst>
                <a:cxn ang="T10">
                  <a:pos x="T0" y="T1"/>
                </a:cxn>
                <a:cxn ang="T11">
                  <a:pos x="T2" y="T3"/>
                </a:cxn>
                <a:cxn ang="T12">
                  <a:pos x="T4" y="T5"/>
                </a:cxn>
                <a:cxn ang="T13">
                  <a:pos x="T6" y="T7"/>
                </a:cxn>
                <a:cxn ang="T14">
                  <a:pos x="T8" y="T9"/>
                </a:cxn>
              </a:cxnLst>
              <a:rect l="T15" t="T16" r="T17" b="T18"/>
              <a:pathLst>
                <a:path w="1263" h="101">
                  <a:moveTo>
                    <a:pt x="0" y="87"/>
                  </a:moveTo>
                  <a:lnTo>
                    <a:pt x="316" y="101"/>
                  </a:lnTo>
                  <a:lnTo>
                    <a:pt x="632" y="74"/>
                  </a:lnTo>
                  <a:lnTo>
                    <a:pt x="947" y="52"/>
                  </a:lnTo>
                  <a:lnTo>
                    <a:pt x="1263" y="0"/>
                  </a:lnTo>
                </a:path>
              </a:pathLst>
            </a:custGeom>
            <a:noFill/>
            <a:ln w="26988">
              <a:solidFill>
                <a:srgbClr val="0000FF"/>
              </a:solidFill>
              <a:round/>
              <a:headEnd/>
              <a:tailEnd/>
            </a:ln>
          </p:spPr>
          <p:txBody>
            <a:bodyPr/>
            <a:lstStyle/>
            <a:p>
              <a:endParaRPr lang="es-MX"/>
            </a:p>
          </p:txBody>
        </p:sp>
        <p:sp>
          <p:nvSpPr>
            <p:cNvPr id="13350" name="Freeform 36"/>
            <p:cNvSpPr>
              <a:spLocks/>
            </p:cNvSpPr>
            <p:nvPr/>
          </p:nvSpPr>
          <p:spPr bwMode="auto">
            <a:xfrm>
              <a:off x="1141" y="2986"/>
              <a:ext cx="81" cy="82"/>
            </a:xfrm>
            <a:custGeom>
              <a:avLst/>
              <a:gdLst>
                <a:gd name="T0" fmla="*/ 41 w 81"/>
                <a:gd name="T1" fmla="*/ 0 h 82"/>
                <a:gd name="T2" fmla="*/ 81 w 81"/>
                <a:gd name="T3" fmla="*/ 82 h 82"/>
                <a:gd name="T4" fmla="*/ 0 w 81"/>
                <a:gd name="T5" fmla="*/ 82 h 82"/>
                <a:gd name="T6" fmla="*/ 41 w 81"/>
                <a:gd name="T7" fmla="*/ 0 h 82"/>
                <a:gd name="T8" fmla="*/ 0 60000 65536"/>
                <a:gd name="T9" fmla="*/ 0 60000 65536"/>
                <a:gd name="T10" fmla="*/ 0 60000 65536"/>
                <a:gd name="T11" fmla="*/ 0 60000 65536"/>
                <a:gd name="T12" fmla="*/ 0 w 81"/>
                <a:gd name="T13" fmla="*/ 0 h 82"/>
                <a:gd name="T14" fmla="*/ 81 w 81"/>
                <a:gd name="T15" fmla="*/ 82 h 82"/>
              </a:gdLst>
              <a:ahLst/>
              <a:cxnLst>
                <a:cxn ang="T8">
                  <a:pos x="T0" y="T1"/>
                </a:cxn>
                <a:cxn ang="T9">
                  <a:pos x="T2" y="T3"/>
                </a:cxn>
                <a:cxn ang="T10">
                  <a:pos x="T4" y="T5"/>
                </a:cxn>
                <a:cxn ang="T11">
                  <a:pos x="T6" y="T7"/>
                </a:cxn>
              </a:cxnLst>
              <a:rect l="T12" t="T13" r="T14" b="T15"/>
              <a:pathLst>
                <a:path w="81" h="82">
                  <a:moveTo>
                    <a:pt x="41" y="0"/>
                  </a:moveTo>
                  <a:lnTo>
                    <a:pt x="81" y="82"/>
                  </a:lnTo>
                  <a:lnTo>
                    <a:pt x="0" y="82"/>
                  </a:lnTo>
                  <a:lnTo>
                    <a:pt x="41" y="0"/>
                  </a:lnTo>
                  <a:close/>
                </a:path>
              </a:pathLst>
            </a:custGeom>
            <a:solidFill>
              <a:srgbClr val="008080"/>
            </a:solidFill>
            <a:ln w="9525">
              <a:solidFill>
                <a:srgbClr val="008080"/>
              </a:solidFill>
              <a:round/>
              <a:headEnd/>
              <a:tailEnd/>
            </a:ln>
          </p:spPr>
          <p:txBody>
            <a:bodyPr/>
            <a:lstStyle/>
            <a:p>
              <a:endParaRPr lang="es-MX"/>
            </a:p>
          </p:txBody>
        </p:sp>
        <p:sp>
          <p:nvSpPr>
            <p:cNvPr id="13351" name="Freeform 37"/>
            <p:cNvSpPr>
              <a:spLocks/>
            </p:cNvSpPr>
            <p:nvPr/>
          </p:nvSpPr>
          <p:spPr bwMode="auto">
            <a:xfrm>
              <a:off x="2055" y="2975"/>
              <a:ext cx="80" cy="81"/>
            </a:xfrm>
            <a:custGeom>
              <a:avLst/>
              <a:gdLst>
                <a:gd name="T0" fmla="*/ 40 w 80"/>
                <a:gd name="T1" fmla="*/ 0 h 81"/>
                <a:gd name="T2" fmla="*/ 80 w 80"/>
                <a:gd name="T3" fmla="*/ 81 h 81"/>
                <a:gd name="T4" fmla="*/ 0 w 80"/>
                <a:gd name="T5" fmla="*/ 81 h 81"/>
                <a:gd name="T6" fmla="*/ 40 w 80"/>
                <a:gd name="T7" fmla="*/ 0 h 81"/>
                <a:gd name="T8" fmla="*/ 0 60000 65536"/>
                <a:gd name="T9" fmla="*/ 0 60000 65536"/>
                <a:gd name="T10" fmla="*/ 0 60000 65536"/>
                <a:gd name="T11" fmla="*/ 0 60000 65536"/>
                <a:gd name="T12" fmla="*/ 0 w 80"/>
                <a:gd name="T13" fmla="*/ 0 h 81"/>
                <a:gd name="T14" fmla="*/ 80 w 80"/>
                <a:gd name="T15" fmla="*/ 81 h 81"/>
              </a:gdLst>
              <a:ahLst/>
              <a:cxnLst>
                <a:cxn ang="T8">
                  <a:pos x="T0" y="T1"/>
                </a:cxn>
                <a:cxn ang="T9">
                  <a:pos x="T2" y="T3"/>
                </a:cxn>
                <a:cxn ang="T10">
                  <a:pos x="T4" y="T5"/>
                </a:cxn>
                <a:cxn ang="T11">
                  <a:pos x="T6" y="T7"/>
                </a:cxn>
              </a:cxnLst>
              <a:rect l="T12" t="T13" r="T14" b="T15"/>
              <a:pathLst>
                <a:path w="80" h="81">
                  <a:moveTo>
                    <a:pt x="40" y="0"/>
                  </a:moveTo>
                  <a:lnTo>
                    <a:pt x="80" y="81"/>
                  </a:lnTo>
                  <a:lnTo>
                    <a:pt x="0" y="81"/>
                  </a:lnTo>
                  <a:lnTo>
                    <a:pt x="40" y="0"/>
                  </a:lnTo>
                  <a:close/>
                </a:path>
              </a:pathLst>
            </a:custGeom>
            <a:solidFill>
              <a:srgbClr val="008080"/>
            </a:solidFill>
            <a:ln w="9525">
              <a:solidFill>
                <a:srgbClr val="008080"/>
              </a:solidFill>
              <a:round/>
              <a:headEnd/>
              <a:tailEnd/>
            </a:ln>
          </p:spPr>
          <p:txBody>
            <a:bodyPr/>
            <a:lstStyle/>
            <a:p>
              <a:endParaRPr lang="es-MX"/>
            </a:p>
          </p:txBody>
        </p:sp>
        <p:sp>
          <p:nvSpPr>
            <p:cNvPr id="13352" name="Freeform 38"/>
            <p:cNvSpPr>
              <a:spLocks/>
            </p:cNvSpPr>
            <p:nvPr/>
          </p:nvSpPr>
          <p:spPr bwMode="auto">
            <a:xfrm>
              <a:off x="2968" y="2949"/>
              <a:ext cx="81" cy="81"/>
            </a:xfrm>
            <a:custGeom>
              <a:avLst/>
              <a:gdLst>
                <a:gd name="T0" fmla="*/ 40 w 81"/>
                <a:gd name="T1" fmla="*/ 0 h 81"/>
                <a:gd name="T2" fmla="*/ 81 w 81"/>
                <a:gd name="T3" fmla="*/ 81 h 81"/>
                <a:gd name="T4" fmla="*/ 0 w 81"/>
                <a:gd name="T5" fmla="*/ 81 h 81"/>
                <a:gd name="T6" fmla="*/ 40 w 81"/>
                <a:gd name="T7" fmla="*/ 0 h 81"/>
                <a:gd name="T8" fmla="*/ 0 60000 65536"/>
                <a:gd name="T9" fmla="*/ 0 60000 65536"/>
                <a:gd name="T10" fmla="*/ 0 60000 65536"/>
                <a:gd name="T11" fmla="*/ 0 60000 65536"/>
                <a:gd name="T12" fmla="*/ 0 w 81"/>
                <a:gd name="T13" fmla="*/ 0 h 81"/>
                <a:gd name="T14" fmla="*/ 81 w 81"/>
                <a:gd name="T15" fmla="*/ 81 h 81"/>
              </a:gdLst>
              <a:ahLst/>
              <a:cxnLst>
                <a:cxn ang="T8">
                  <a:pos x="T0" y="T1"/>
                </a:cxn>
                <a:cxn ang="T9">
                  <a:pos x="T2" y="T3"/>
                </a:cxn>
                <a:cxn ang="T10">
                  <a:pos x="T4" y="T5"/>
                </a:cxn>
                <a:cxn ang="T11">
                  <a:pos x="T6" y="T7"/>
                </a:cxn>
              </a:cxnLst>
              <a:rect l="T12" t="T13" r="T14" b="T15"/>
              <a:pathLst>
                <a:path w="81" h="81">
                  <a:moveTo>
                    <a:pt x="40" y="0"/>
                  </a:moveTo>
                  <a:lnTo>
                    <a:pt x="81" y="81"/>
                  </a:lnTo>
                  <a:lnTo>
                    <a:pt x="0" y="81"/>
                  </a:lnTo>
                  <a:lnTo>
                    <a:pt x="40" y="0"/>
                  </a:lnTo>
                  <a:close/>
                </a:path>
              </a:pathLst>
            </a:custGeom>
            <a:solidFill>
              <a:srgbClr val="008080"/>
            </a:solidFill>
            <a:ln w="9525">
              <a:solidFill>
                <a:srgbClr val="008080"/>
              </a:solidFill>
              <a:round/>
              <a:headEnd/>
              <a:tailEnd/>
            </a:ln>
          </p:spPr>
          <p:txBody>
            <a:bodyPr/>
            <a:lstStyle/>
            <a:p>
              <a:endParaRPr lang="es-MX"/>
            </a:p>
          </p:txBody>
        </p:sp>
        <p:sp>
          <p:nvSpPr>
            <p:cNvPr id="13353" name="Freeform 39"/>
            <p:cNvSpPr>
              <a:spLocks/>
            </p:cNvSpPr>
            <p:nvPr/>
          </p:nvSpPr>
          <p:spPr bwMode="auto">
            <a:xfrm>
              <a:off x="3878" y="2949"/>
              <a:ext cx="81" cy="81"/>
            </a:xfrm>
            <a:custGeom>
              <a:avLst/>
              <a:gdLst>
                <a:gd name="T0" fmla="*/ 40 w 81"/>
                <a:gd name="T1" fmla="*/ 0 h 81"/>
                <a:gd name="T2" fmla="*/ 81 w 81"/>
                <a:gd name="T3" fmla="*/ 81 h 81"/>
                <a:gd name="T4" fmla="*/ 0 w 81"/>
                <a:gd name="T5" fmla="*/ 81 h 81"/>
                <a:gd name="T6" fmla="*/ 40 w 81"/>
                <a:gd name="T7" fmla="*/ 0 h 81"/>
                <a:gd name="T8" fmla="*/ 0 60000 65536"/>
                <a:gd name="T9" fmla="*/ 0 60000 65536"/>
                <a:gd name="T10" fmla="*/ 0 60000 65536"/>
                <a:gd name="T11" fmla="*/ 0 60000 65536"/>
                <a:gd name="T12" fmla="*/ 0 w 81"/>
                <a:gd name="T13" fmla="*/ 0 h 81"/>
                <a:gd name="T14" fmla="*/ 81 w 81"/>
                <a:gd name="T15" fmla="*/ 81 h 81"/>
              </a:gdLst>
              <a:ahLst/>
              <a:cxnLst>
                <a:cxn ang="T8">
                  <a:pos x="T0" y="T1"/>
                </a:cxn>
                <a:cxn ang="T9">
                  <a:pos x="T2" y="T3"/>
                </a:cxn>
                <a:cxn ang="T10">
                  <a:pos x="T4" y="T5"/>
                </a:cxn>
                <a:cxn ang="T11">
                  <a:pos x="T6" y="T7"/>
                </a:cxn>
              </a:cxnLst>
              <a:rect l="T12" t="T13" r="T14" b="T15"/>
              <a:pathLst>
                <a:path w="81" h="81">
                  <a:moveTo>
                    <a:pt x="40" y="0"/>
                  </a:moveTo>
                  <a:lnTo>
                    <a:pt x="81" y="81"/>
                  </a:lnTo>
                  <a:lnTo>
                    <a:pt x="0" y="81"/>
                  </a:lnTo>
                  <a:lnTo>
                    <a:pt x="40" y="0"/>
                  </a:lnTo>
                  <a:close/>
                </a:path>
              </a:pathLst>
            </a:custGeom>
            <a:solidFill>
              <a:srgbClr val="008080"/>
            </a:solidFill>
            <a:ln w="9525">
              <a:solidFill>
                <a:srgbClr val="008080"/>
              </a:solidFill>
              <a:round/>
              <a:headEnd/>
              <a:tailEnd/>
            </a:ln>
          </p:spPr>
          <p:txBody>
            <a:bodyPr/>
            <a:lstStyle/>
            <a:p>
              <a:endParaRPr lang="es-MX"/>
            </a:p>
          </p:txBody>
        </p:sp>
        <p:sp>
          <p:nvSpPr>
            <p:cNvPr id="13354" name="Freeform 40"/>
            <p:cNvSpPr>
              <a:spLocks/>
            </p:cNvSpPr>
            <p:nvPr/>
          </p:nvSpPr>
          <p:spPr bwMode="auto">
            <a:xfrm>
              <a:off x="4791" y="2975"/>
              <a:ext cx="81" cy="81"/>
            </a:xfrm>
            <a:custGeom>
              <a:avLst/>
              <a:gdLst>
                <a:gd name="T0" fmla="*/ 41 w 81"/>
                <a:gd name="T1" fmla="*/ 0 h 81"/>
                <a:gd name="T2" fmla="*/ 81 w 81"/>
                <a:gd name="T3" fmla="*/ 81 h 81"/>
                <a:gd name="T4" fmla="*/ 0 w 81"/>
                <a:gd name="T5" fmla="*/ 81 h 81"/>
                <a:gd name="T6" fmla="*/ 41 w 81"/>
                <a:gd name="T7" fmla="*/ 0 h 81"/>
                <a:gd name="T8" fmla="*/ 0 60000 65536"/>
                <a:gd name="T9" fmla="*/ 0 60000 65536"/>
                <a:gd name="T10" fmla="*/ 0 60000 65536"/>
                <a:gd name="T11" fmla="*/ 0 60000 65536"/>
                <a:gd name="T12" fmla="*/ 0 w 81"/>
                <a:gd name="T13" fmla="*/ 0 h 81"/>
                <a:gd name="T14" fmla="*/ 81 w 81"/>
                <a:gd name="T15" fmla="*/ 81 h 81"/>
              </a:gdLst>
              <a:ahLst/>
              <a:cxnLst>
                <a:cxn ang="T8">
                  <a:pos x="T0" y="T1"/>
                </a:cxn>
                <a:cxn ang="T9">
                  <a:pos x="T2" y="T3"/>
                </a:cxn>
                <a:cxn ang="T10">
                  <a:pos x="T4" y="T5"/>
                </a:cxn>
                <a:cxn ang="T11">
                  <a:pos x="T6" y="T7"/>
                </a:cxn>
              </a:cxnLst>
              <a:rect l="T12" t="T13" r="T14" b="T15"/>
              <a:pathLst>
                <a:path w="81" h="81">
                  <a:moveTo>
                    <a:pt x="41" y="0"/>
                  </a:moveTo>
                  <a:lnTo>
                    <a:pt x="81" y="81"/>
                  </a:lnTo>
                  <a:lnTo>
                    <a:pt x="0" y="81"/>
                  </a:lnTo>
                  <a:lnTo>
                    <a:pt x="41" y="0"/>
                  </a:lnTo>
                  <a:close/>
                </a:path>
              </a:pathLst>
            </a:custGeom>
            <a:solidFill>
              <a:srgbClr val="008080"/>
            </a:solidFill>
            <a:ln w="9525">
              <a:solidFill>
                <a:srgbClr val="008080"/>
              </a:solidFill>
              <a:round/>
              <a:headEnd/>
              <a:tailEnd/>
            </a:ln>
          </p:spPr>
          <p:txBody>
            <a:bodyPr/>
            <a:lstStyle/>
            <a:p>
              <a:endParaRPr lang="es-MX"/>
            </a:p>
          </p:txBody>
        </p:sp>
        <p:sp>
          <p:nvSpPr>
            <p:cNvPr id="13355" name="Oval 41"/>
            <p:cNvSpPr>
              <a:spLocks noChangeArrowheads="1"/>
            </p:cNvSpPr>
            <p:nvPr/>
          </p:nvSpPr>
          <p:spPr bwMode="auto">
            <a:xfrm>
              <a:off x="1144" y="1573"/>
              <a:ext cx="73" cy="72"/>
            </a:xfrm>
            <a:prstGeom prst="ellipse">
              <a:avLst/>
            </a:prstGeom>
            <a:solidFill>
              <a:srgbClr val="0000FF"/>
            </a:solidFill>
            <a:ln w="9525">
              <a:solidFill>
                <a:srgbClr val="0000FF"/>
              </a:solidFill>
              <a:round/>
              <a:headEnd/>
              <a:tailEnd/>
            </a:ln>
          </p:spPr>
          <p:txBody>
            <a:bodyPr/>
            <a:lstStyle/>
            <a:p>
              <a:endParaRPr lang="es-MX"/>
            </a:p>
          </p:txBody>
        </p:sp>
        <p:sp>
          <p:nvSpPr>
            <p:cNvPr id="13356" name="Oval 42"/>
            <p:cNvSpPr>
              <a:spLocks noChangeArrowheads="1"/>
            </p:cNvSpPr>
            <p:nvPr/>
          </p:nvSpPr>
          <p:spPr bwMode="auto">
            <a:xfrm>
              <a:off x="2057" y="1613"/>
              <a:ext cx="73" cy="73"/>
            </a:xfrm>
            <a:prstGeom prst="ellipse">
              <a:avLst/>
            </a:prstGeom>
            <a:solidFill>
              <a:srgbClr val="0000FF"/>
            </a:solidFill>
            <a:ln w="9525">
              <a:solidFill>
                <a:srgbClr val="0000FF"/>
              </a:solidFill>
              <a:round/>
              <a:headEnd/>
              <a:tailEnd/>
            </a:ln>
          </p:spPr>
          <p:txBody>
            <a:bodyPr/>
            <a:lstStyle/>
            <a:p>
              <a:endParaRPr lang="es-MX"/>
            </a:p>
          </p:txBody>
        </p:sp>
        <p:sp>
          <p:nvSpPr>
            <p:cNvPr id="13357" name="Oval 43"/>
            <p:cNvSpPr>
              <a:spLocks noChangeArrowheads="1"/>
            </p:cNvSpPr>
            <p:nvPr/>
          </p:nvSpPr>
          <p:spPr bwMode="auto">
            <a:xfrm>
              <a:off x="2971" y="1535"/>
              <a:ext cx="72" cy="72"/>
            </a:xfrm>
            <a:prstGeom prst="ellipse">
              <a:avLst/>
            </a:prstGeom>
            <a:solidFill>
              <a:srgbClr val="0000FF"/>
            </a:solidFill>
            <a:ln w="9525">
              <a:solidFill>
                <a:srgbClr val="0000FF"/>
              </a:solidFill>
              <a:round/>
              <a:headEnd/>
              <a:tailEnd/>
            </a:ln>
          </p:spPr>
          <p:txBody>
            <a:bodyPr/>
            <a:lstStyle/>
            <a:p>
              <a:endParaRPr lang="es-MX"/>
            </a:p>
          </p:txBody>
        </p:sp>
        <p:sp>
          <p:nvSpPr>
            <p:cNvPr id="13358" name="Oval 44"/>
            <p:cNvSpPr>
              <a:spLocks noChangeArrowheads="1"/>
            </p:cNvSpPr>
            <p:nvPr/>
          </p:nvSpPr>
          <p:spPr bwMode="auto">
            <a:xfrm>
              <a:off x="3881" y="1471"/>
              <a:ext cx="72" cy="73"/>
            </a:xfrm>
            <a:prstGeom prst="ellipse">
              <a:avLst/>
            </a:prstGeom>
            <a:solidFill>
              <a:srgbClr val="0000FF"/>
            </a:solidFill>
            <a:ln w="9525">
              <a:solidFill>
                <a:srgbClr val="0000FF"/>
              </a:solidFill>
              <a:round/>
              <a:headEnd/>
              <a:tailEnd/>
            </a:ln>
          </p:spPr>
          <p:txBody>
            <a:bodyPr/>
            <a:lstStyle/>
            <a:p>
              <a:endParaRPr lang="es-MX"/>
            </a:p>
          </p:txBody>
        </p:sp>
        <p:sp>
          <p:nvSpPr>
            <p:cNvPr id="13359" name="Oval 45"/>
            <p:cNvSpPr>
              <a:spLocks noChangeArrowheads="1"/>
            </p:cNvSpPr>
            <p:nvPr/>
          </p:nvSpPr>
          <p:spPr bwMode="auto">
            <a:xfrm>
              <a:off x="4794" y="1320"/>
              <a:ext cx="72" cy="73"/>
            </a:xfrm>
            <a:prstGeom prst="ellipse">
              <a:avLst/>
            </a:prstGeom>
            <a:solidFill>
              <a:srgbClr val="0000FF"/>
            </a:solidFill>
            <a:ln w="9525">
              <a:solidFill>
                <a:srgbClr val="0000FF"/>
              </a:solidFill>
              <a:round/>
              <a:headEnd/>
              <a:tailEnd/>
            </a:ln>
          </p:spPr>
          <p:txBody>
            <a:bodyPr/>
            <a:lstStyle/>
            <a:p>
              <a:endParaRPr lang="es-MX"/>
            </a:p>
          </p:txBody>
        </p:sp>
        <p:sp>
          <p:nvSpPr>
            <p:cNvPr id="13360" name="Rectangle 46"/>
            <p:cNvSpPr>
              <a:spLocks noChangeArrowheads="1"/>
            </p:cNvSpPr>
            <p:nvPr/>
          </p:nvSpPr>
          <p:spPr bwMode="auto">
            <a:xfrm>
              <a:off x="4569" y="1770"/>
              <a:ext cx="18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124</a:t>
              </a:r>
              <a:endParaRPr lang="es-ES" sz="1400">
                <a:solidFill>
                  <a:schemeClr val="accent2"/>
                </a:solidFill>
              </a:endParaRPr>
            </a:p>
          </p:txBody>
        </p:sp>
        <p:sp>
          <p:nvSpPr>
            <p:cNvPr id="13361" name="Rectangle 47"/>
            <p:cNvSpPr>
              <a:spLocks noChangeArrowheads="1"/>
            </p:cNvSpPr>
            <p:nvPr/>
          </p:nvSpPr>
          <p:spPr bwMode="auto">
            <a:xfrm>
              <a:off x="3664" y="1959"/>
              <a:ext cx="18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110</a:t>
              </a:r>
              <a:endParaRPr lang="es-ES" sz="1400">
                <a:solidFill>
                  <a:schemeClr val="accent2"/>
                </a:solidFill>
              </a:endParaRPr>
            </a:p>
          </p:txBody>
        </p:sp>
        <p:sp>
          <p:nvSpPr>
            <p:cNvPr id="13362" name="Rectangle 48"/>
            <p:cNvSpPr>
              <a:spLocks noChangeArrowheads="1"/>
            </p:cNvSpPr>
            <p:nvPr/>
          </p:nvSpPr>
          <p:spPr bwMode="auto">
            <a:xfrm>
              <a:off x="2754" y="2063"/>
              <a:ext cx="18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103</a:t>
              </a:r>
              <a:endParaRPr lang="es-ES" sz="1400">
                <a:solidFill>
                  <a:schemeClr val="accent2"/>
                </a:solidFill>
              </a:endParaRPr>
            </a:p>
          </p:txBody>
        </p:sp>
        <p:sp>
          <p:nvSpPr>
            <p:cNvPr id="13363" name="Rectangle 49"/>
            <p:cNvSpPr>
              <a:spLocks noChangeArrowheads="1"/>
            </p:cNvSpPr>
            <p:nvPr/>
          </p:nvSpPr>
          <p:spPr bwMode="auto">
            <a:xfrm>
              <a:off x="1890" y="2115"/>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99</a:t>
              </a:r>
              <a:endParaRPr lang="es-ES" sz="1400">
                <a:solidFill>
                  <a:schemeClr val="accent2"/>
                </a:solidFill>
              </a:endParaRPr>
            </a:p>
          </p:txBody>
        </p:sp>
        <p:sp>
          <p:nvSpPr>
            <p:cNvPr id="13364" name="Rectangle 50"/>
            <p:cNvSpPr>
              <a:spLocks noChangeArrowheads="1"/>
            </p:cNvSpPr>
            <p:nvPr/>
          </p:nvSpPr>
          <p:spPr bwMode="auto">
            <a:xfrm>
              <a:off x="968" y="2124"/>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97</a:t>
              </a:r>
              <a:endParaRPr lang="es-ES" sz="1400">
                <a:solidFill>
                  <a:schemeClr val="accent2"/>
                </a:solidFill>
              </a:endParaRPr>
            </a:p>
          </p:txBody>
        </p:sp>
        <p:sp>
          <p:nvSpPr>
            <p:cNvPr id="13365" name="Rectangle 51"/>
            <p:cNvSpPr>
              <a:spLocks noChangeArrowheads="1"/>
            </p:cNvSpPr>
            <p:nvPr/>
          </p:nvSpPr>
          <p:spPr bwMode="auto">
            <a:xfrm>
              <a:off x="4921" y="3288"/>
              <a:ext cx="62"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6</a:t>
              </a:r>
              <a:endParaRPr lang="es-ES" sz="1400">
                <a:solidFill>
                  <a:schemeClr val="accent2"/>
                </a:solidFill>
              </a:endParaRPr>
            </a:p>
          </p:txBody>
        </p:sp>
        <p:sp>
          <p:nvSpPr>
            <p:cNvPr id="13366" name="Rectangle 52"/>
            <p:cNvSpPr>
              <a:spLocks noChangeArrowheads="1"/>
            </p:cNvSpPr>
            <p:nvPr/>
          </p:nvSpPr>
          <p:spPr bwMode="auto">
            <a:xfrm>
              <a:off x="3991" y="3303"/>
              <a:ext cx="62"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6</a:t>
              </a:r>
              <a:endParaRPr lang="es-ES" sz="1400">
                <a:solidFill>
                  <a:schemeClr val="accent2"/>
                </a:solidFill>
              </a:endParaRPr>
            </a:p>
          </p:txBody>
        </p:sp>
        <p:sp>
          <p:nvSpPr>
            <p:cNvPr id="13367" name="Rectangle 53"/>
            <p:cNvSpPr>
              <a:spLocks noChangeArrowheads="1"/>
            </p:cNvSpPr>
            <p:nvPr/>
          </p:nvSpPr>
          <p:spPr bwMode="auto">
            <a:xfrm>
              <a:off x="3086" y="3285"/>
              <a:ext cx="62"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8</a:t>
              </a:r>
              <a:endParaRPr lang="es-ES" sz="1400">
                <a:solidFill>
                  <a:schemeClr val="accent2"/>
                </a:solidFill>
              </a:endParaRPr>
            </a:p>
          </p:txBody>
        </p:sp>
        <p:sp>
          <p:nvSpPr>
            <p:cNvPr id="13368" name="Rectangle 54"/>
            <p:cNvSpPr>
              <a:spLocks noChangeArrowheads="1"/>
            </p:cNvSpPr>
            <p:nvPr/>
          </p:nvSpPr>
          <p:spPr bwMode="auto">
            <a:xfrm>
              <a:off x="2185" y="3285"/>
              <a:ext cx="62"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8</a:t>
              </a:r>
              <a:endParaRPr lang="es-ES" sz="1400">
                <a:solidFill>
                  <a:schemeClr val="accent2"/>
                </a:solidFill>
              </a:endParaRPr>
            </a:p>
          </p:txBody>
        </p:sp>
        <p:sp>
          <p:nvSpPr>
            <p:cNvPr id="13369" name="Rectangle 55"/>
            <p:cNvSpPr>
              <a:spLocks noChangeArrowheads="1"/>
            </p:cNvSpPr>
            <p:nvPr/>
          </p:nvSpPr>
          <p:spPr bwMode="auto">
            <a:xfrm>
              <a:off x="1240" y="3198"/>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14</a:t>
              </a:r>
              <a:endParaRPr lang="es-ES" sz="1400">
                <a:solidFill>
                  <a:schemeClr val="accent2"/>
                </a:solidFill>
              </a:endParaRPr>
            </a:p>
          </p:txBody>
        </p:sp>
        <p:sp>
          <p:nvSpPr>
            <p:cNvPr id="13370" name="Rectangle 56"/>
            <p:cNvSpPr>
              <a:spLocks noChangeArrowheads="1"/>
            </p:cNvSpPr>
            <p:nvPr/>
          </p:nvSpPr>
          <p:spPr bwMode="auto">
            <a:xfrm>
              <a:off x="4886" y="2835"/>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43</a:t>
              </a:r>
              <a:endParaRPr lang="es-ES" sz="1400">
                <a:solidFill>
                  <a:schemeClr val="accent2"/>
                </a:solidFill>
              </a:endParaRPr>
            </a:p>
          </p:txBody>
        </p:sp>
        <p:sp>
          <p:nvSpPr>
            <p:cNvPr id="13371" name="Rectangle 57"/>
            <p:cNvSpPr>
              <a:spLocks noChangeArrowheads="1"/>
            </p:cNvSpPr>
            <p:nvPr/>
          </p:nvSpPr>
          <p:spPr bwMode="auto">
            <a:xfrm>
              <a:off x="3976" y="2824"/>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43</a:t>
              </a:r>
              <a:endParaRPr lang="es-ES" sz="1400">
                <a:solidFill>
                  <a:schemeClr val="accent2"/>
                </a:solidFill>
              </a:endParaRPr>
            </a:p>
          </p:txBody>
        </p:sp>
        <p:sp>
          <p:nvSpPr>
            <p:cNvPr id="13372" name="Rectangle 58"/>
            <p:cNvSpPr>
              <a:spLocks noChangeArrowheads="1"/>
            </p:cNvSpPr>
            <p:nvPr/>
          </p:nvSpPr>
          <p:spPr bwMode="auto">
            <a:xfrm>
              <a:off x="3066" y="2818"/>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43</a:t>
              </a:r>
              <a:endParaRPr lang="es-ES" sz="1400">
                <a:solidFill>
                  <a:schemeClr val="accent2"/>
                </a:solidFill>
              </a:endParaRPr>
            </a:p>
          </p:txBody>
        </p:sp>
        <p:sp>
          <p:nvSpPr>
            <p:cNvPr id="13373" name="Rectangle 59"/>
            <p:cNvSpPr>
              <a:spLocks noChangeArrowheads="1"/>
            </p:cNvSpPr>
            <p:nvPr/>
          </p:nvSpPr>
          <p:spPr bwMode="auto">
            <a:xfrm>
              <a:off x="2135" y="2841"/>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41</a:t>
              </a:r>
              <a:endParaRPr lang="es-ES" sz="1400">
                <a:solidFill>
                  <a:schemeClr val="accent2"/>
                </a:solidFill>
              </a:endParaRPr>
            </a:p>
          </p:txBody>
        </p:sp>
        <p:sp>
          <p:nvSpPr>
            <p:cNvPr id="13374" name="Rectangle 60"/>
            <p:cNvSpPr>
              <a:spLocks noChangeArrowheads="1"/>
            </p:cNvSpPr>
            <p:nvPr/>
          </p:nvSpPr>
          <p:spPr bwMode="auto">
            <a:xfrm>
              <a:off x="1231" y="2862"/>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40</a:t>
              </a:r>
              <a:endParaRPr lang="es-ES" sz="1400">
                <a:solidFill>
                  <a:schemeClr val="accent2"/>
                </a:solidFill>
              </a:endParaRPr>
            </a:p>
          </p:txBody>
        </p:sp>
        <p:sp>
          <p:nvSpPr>
            <p:cNvPr id="13375" name="Rectangle 61"/>
            <p:cNvSpPr>
              <a:spLocks noChangeArrowheads="1"/>
            </p:cNvSpPr>
            <p:nvPr/>
          </p:nvSpPr>
          <p:spPr bwMode="auto">
            <a:xfrm>
              <a:off x="1176" y="1398"/>
              <a:ext cx="18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151</a:t>
              </a:r>
              <a:endParaRPr lang="es-ES" sz="1400">
                <a:solidFill>
                  <a:schemeClr val="accent2"/>
                </a:solidFill>
              </a:endParaRPr>
            </a:p>
          </p:txBody>
        </p:sp>
        <p:sp>
          <p:nvSpPr>
            <p:cNvPr id="13376" name="Rectangle 62"/>
            <p:cNvSpPr>
              <a:spLocks noChangeArrowheads="1"/>
            </p:cNvSpPr>
            <p:nvPr/>
          </p:nvSpPr>
          <p:spPr bwMode="auto">
            <a:xfrm>
              <a:off x="2069" y="1395"/>
              <a:ext cx="18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148</a:t>
              </a:r>
              <a:endParaRPr lang="es-ES" sz="1400">
                <a:solidFill>
                  <a:schemeClr val="accent2"/>
                </a:solidFill>
              </a:endParaRPr>
            </a:p>
          </p:txBody>
        </p:sp>
        <p:sp>
          <p:nvSpPr>
            <p:cNvPr id="13377" name="Rectangle 63"/>
            <p:cNvSpPr>
              <a:spLocks noChangeArrowheads="1"/>
            </p:cNvSpPr>
            <p:nvPr/>
          </p:nvSpPr>
          <p:spPr bwMode="auto">
            <a:xfrm>
              <a:off x="2973" y="1317"/>
              <a:ext cx="18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154</a:t>
              </a:r>
              <a:endParaRPr lang="es-ES" sz="1400">
                <a:solidFill>
                  <a:schemeClr val="accent2"/>
                </a:solidFill>
              </a:endParaRPr>
            </a:p>
          </p:txBody>
        </p:sp>
        <p:sp>
          <p:nvSpPr>
            <p:cNvPr id="13378" name="Rectangle 64"/>
            <p:cNvSpPr>
              <a:spLocks noChangeArrowheads="1"/>
            </p:cNvSpPr>
            <p:nvPr/>
          </p:nvSpPr>
          <p:spPr bwMode="auto">
            <a:xfrm>
              <a:off x="3829" y="1271"/>
              <a:ext cx="18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159</a:t>
              </a:r>
              <a:endParaRPr lang="es-ES" sz="1400">
                <a:solidFill>
                  <a:schemeClr val="accent2"/>
                </a:solidFill>
              </a:endParaRPr>
            </a:p>
          </p:txBody>
        </p:sp>
        <p:sp>
          <p:nvSpPr>
            <p:cNvPr id="13379" name="Rectangle 65"/>
            <p:cNvSpPr>
              <a:spLocks noChangeArrowheads="1"/>
            </p:cNvSpPr>
            <p:nvPr/>
          </p:nvSpPr>
          <p:spPr bwMode="auto">
            <a:xfrm>
              <a:off x="4782" y="1120"/>
              <a:ext cx="18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173</a:t>
              </a:r>
              <a:endParaRPr lang="es-ES" sz="1400">
                <a:solidFill>
                  <a:schemeClr val="accent2"/>
                </a:solidFill>
              </a:endParaRPr>
            </a:p>
          </p:txBody>
        </p:sp>
        <p:sp>
          <p:nvSpPr>
            <p:cNvPr id="13380" name="Rectangle 66"/>
            <p:cNvSpPr>
              <a:spLocks noChangeArrowheads="1"/>
            </p:cNvSpPr>
            <p:nvPr/>
          </p:nvSpPr>
          <p:spPr bwMode="auto">
            <a:xfrm>
              <a:off x="532" y="3454"/>
              <a:ext cx="62"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0</a:t>
              </a:r>
              <a:endParaRPr lang="es-ES" sz="1400">
                <a:solidFill>
                  <a:schemeClr val="accent2"/>
                </a:solidFill>
              </a:endParaRPr>
            </a:p>
          </p:txBody>
        </p:sp>
        <p:sp>
          <p:nvSpPr>
            <p:cNvPr id="13381" name="Rectangle 67"/>
            <p:cNvSpPr>
              <a:spLocks noChangeArrowheads="1"/>
            </p:cNvSpPr>
            <p:nvPr/>
          </p:nvSpPr>
          <p:spPr bwMode="auto">
            <a:xfrm>
              <a:off x="451" y="3198"/>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a:t>
              </a:r>
              <a:endParaRPr lang="es-ES" sz="1400">
                <a:solidFill>
                  <a:schemeClr val="accent2"/>
                </a:solidFill>
              </a:endParaRPr>
            </a:p>
          </p:txBody>
        </p:sp>
        <p:sp>
          <p:nvSpPr>
            <p:cNvPr id="13382" name="Rectangle 68"/>
            <p:cNvSpPr>
              <a:spLocks noChangeArrowheads="1"/>
            </p:cNvSpPr>
            <p:nvPr/>
          </p:nvSpPr>
          <p:spPr bwMode="auto">
            <a:xfrm>
              <a:off x="451" y="2943"/>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40</a:t>
              </a:r>
              <a:endParaRPr lang="es-ES" sz="1400">
                <a:solidFill>
                  <a:schemeClr val="accent2"/>
                </a:solidFill>
              </a:endParaRPr>
            </a:p>
          </p:txBody>
        </p:sp>
        <p:sp>
          <p:nvSpPr>
            <p:cNvPr id="13383" name="Rectangle 69"/>
            <p:cNvSpPr>
              <a:spLocks noChangeArrowheads="1"/>
            </p:cNvSpPr>
            <p:nvPr/>
          </p:nvSpPr>
          <p:spPr bwMode="auto">
            <a:xfrm>
              <a:off x="451" y="2687"/>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60</a:t>
              </a:r>
              <a:endParaRPr lang="es-ES" sz="1400">
                <a:solidFill>
                  <a:schemeClr val="accent2"/>
                </a:solidFill>
              </a:endParaRPr>
            </a:p>
          </p:txBody>
        </p:sp>
        <p:sp>
          <p:nvSpPr>
            <p:cNvPr id="13384" name="Rectangle 70"/>
            <p:cNvSpPr>
              <a:spLocks noChangeArrowheads="1"/>
            </p:cNvSpPr>
            <p:nvPr/>
          </p:nvSpPr>
          <p:spPr bwMode="auto">
            <a:xfrm>
              <a:off x="451" y="2432"/>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80</a:t>
              </a:r>
              <a:endParaRPr lang="es-ES" sz="1400">
                <a:solidFill>
                  <a:schemeClr val="accent2"/>
                </a:solidFill>
              </a:endParaRPr>
            </a:p>
          </p:txBody>
        </p:sp>
        <p:sp>
          <p:nvSpPr>
            <p:cNvPr id="13385" name="Rectangle 71"/>
            <p:cNvSpPr>
              <a:spLocks noChangeArrowheads="1"/>
            </p:cNvSpPr>
            <p:nvPr/>
          </p:nvSpPr>
          <p:spPr bwMode="auto">
            <a:xfrm>
              <a:off x="370" y="2179"/>
              <a:ext cx="18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100</a:t>
              </a:r>
              <a:endParaRPr lang="es-ES" sz="1400">
                <a:solidFill>
                  <a:schemeClr val="accent2"/>
                </a:solidFill>
              </a:endParaRPr>
            </a:p>
          </p:txBody>
        </p:sp>
        <p:sp>
          <p:nvSpPr>
            <p:cNvPr id="13386" name="Rectangle 72"/>
            <p:cNvSpPr>
              <a:spLocks noChangeArrowheads="1"/>
            </p:cNvSpPr>
            <p:nvPr/>
          </p:nvSpPr>
          <p:spPr bwMode="auto">
            <a:xfrm>
              <a:off x="370" y="1924"/>
              <a:ext cx="18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120</a:t>
              </a:r>
              <a:endParaRPr lang="es-ES" sz="1400">
                <a:solidFill>
                  <a:schemeClr val="accent2"/>
                </a:solidFill>
              </a:endParaRPr>
            </a:p>
          </p:txBody>
        </p:sp>
        <p:sp>
          <p:nvSpPr>
            <p:cNvPr id="13387" name="Rectangle 73"/>
            <p:cNvSpPr>
              <a:spLocks noChangeArrowheads="1"/>
            </p:cNvSpPr>
            <p:nvPr/>
          </p:nvSpPr>
          <p:spPr bwMode="auto">
            <a:xfrm>
              <a:off x="370" y="1668"/>
              <a:ext cx="18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140</a:t>
              </a:r>
              <a:endParaRPr lang="es-ES" sz="1400">
                <a:solidFill>
                  <a:schemeClr val="accent2"/>
                </a:solidFill>
              </a:endParaRPr>
            </a:p>
          </p:txBody>
        </p:sp>
        <p:sp>
          <p:nvSpPr>
            <p:cNvPr id="13388" name="Rectangle 74"/>
            <p:cNvSpPr>
              <a:spLocks noChangeArrowheads="1"/>
            </p:cNvSpPr>
            <p:nvPr/>
          </p:nvSpPr>
          <p:spPr bwMode="auto">
            <a:xfrm>
              <a:off x="370" y="1413"/>
              <a:ext cx="18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160</a:t>
              </a:r>
              <a:endParaRPr lang="es-ES" sz="1400">
                <a:solidFill>
                  <a:schemeClr val="accent2"/>
                </a:solidFill>
              </a:endParaRPr>
            </a:p>
          </p:txBody>
        </p:sp>
        <p:sp>
          <p:nvSpPr>
            <p:cNvPr id="13389" name="Rectangle 75"/>
            <p:cNvSpPr>
              <a:spLocks noChangeArrowheads="1"/>
            </p:cNvSpPr>
            <p:nvPr/>
          </p:nvSpPr>
          <p:spPr bwMode="auto">
            <a:xfrm>
              <a:off x="370" y="1157"/>
              <a:ext cx="18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180</a:t>
              </a:r>
              <a:endParaRPr lang="es-ES" sz="1400">
                <a:solidFill>
                  <a:schemeClr val="accent2"/>
                </a:solidFill>
              </a:endParaRPr>
            </a:p>
          </p:txBody>
        </p:sp>
        <p:sp>
          <p:nvSpPr>
            <p:cNvPr id="13390" name="Rectangle 76"/>
            <p:cNvSpPr>
              <a:spLocks noChangeArrowheads="1"/>
            </p:cNvSpPr>
            <p:nvPr/>
          </p:nvSpPr>
          <p:spPr bwMode="auto">
            <a:xfrm>
              <a:off x="1020" y="3671"/>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2004</a:t>
              </a:r>
              <a:endParaRPr lang="es-ES" sz="1400">
                <a:solidFill>
                  <a:schemeClr val="accent2"/>
                </a:solidFill>
              </a:endParaRPr>
            </a:p>
          </p:txBody>
        </p:sp>
        <p:sp>
          <p:nvSpPr>
            <p:cNvPr id="13391" name="Rectangle 77"/>
            <p:cNvSpPr>
              <a:spLocks noChangeArrowheads="1"/>
            </p:cNvSpPr>
            <p:nvPr/>
          </p:nvSpPr>
          <p:spPr bwMode="auto">
            <a:xfrm>
              <a:off x="1933" y="3671"/>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2005</a:t>
              </a:r>
              <a:endParaRPr lang="es-ES" sz="1400">
                <a:solidFill>
                  <a:schemeClr val="accent2"/>
                </a:solidFill>
              </a:endParaRPr>
            </a:p>
          </p:txBody>
        </p:sp>
        <p:sp>
          <p:nvSpPr>
            <p:cNvPr id="13392" name="Rectangle 78"/>
            <p:cNvSpPr>
              <a:spLocks noChangeArrowheads="1"/>
            </p:cNvSpPr>
            <p:nvPr/>
          </p:nvSpPr>
          <p:spPr bwMode="auto">
            <a:xfrm>
              <a:off x="2846" y="3671"/>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2006</a:t>
              </a:r>
              <a:endParaRPr lang="es-ES" sz="1400">
                <a:solidFill>
                  <a:schemeClr val="accent2"/>
                </a:solidFill>
              </a:endParaRPr>
            </a:p>
          </p:txBody>
        </p:sp>
        <p:sp>
          <p:nvSpPr>
            <p:cNvPr id="13393" name="Rectangle 79"/>
            <p:cNvSpPr>
              <a:spLocks noChangeArrowheads="1"/>
            </p:cNvSpPr>
            <p:nvPr/>
          </p:nvSpPr>
          <p:spPr bwMode="auto">
            <a:xfrm>
              <a:off x="3757" y="3671"/>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2007</a:t>
              </a:r>
              <a:endParaRPr lang="es-ES" sz="1400">
                <a:solidFill>
                  <a:schemeClr val="accent2"/>
                </a:solidFill>
              </a:endParaRPr>
            </a:p>
          </p:txBody>
        </p:sp>
        <p:sp>
          <p:nvSpPr>
            <p:cNvPr id="13394" name="Rectangle 80"/>
            <p:cNvSpPr>
              <a:spLocks noChangeArrowheads="1"/>
            </p:cNvSpPr>
            <p:nvPr/>
          </p:nvSpPr>
          <p:spPr bwMode="auto">
            <a:xfrm>
              <a:off x="4670" y="3671"/>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2008</a:t>
              </a:r>
              <a:endParaRPr lang="es-ES" sz="1400">
                <a:solidFill>
                  <a:schemeClr val="accent2"/>
                </a:solidFill>
              </a:endParaRPr>
            </a:p>
          </p:txBody>
        </p:sp>
        <p:sp>
          <p:nvSpPr>
            <p:cNvPr id="13395" name="Rectangle 81"/>
            <p:cNvSpPr>
              <a:spLocks noChangeArrowheads="1"/>
            </p:cNvSpPr>
            <p:nvPr/>
          </p:nvSpPr>
          <p:spPr bwMode="auto">
            <a:xfrm rot="-5400000">
              <a:off x="-246" y="2402"/>
              <a:ext cx="111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Número de Personas</a:t>
              </a:r>
              <a:endParaRPr lang="es-ES" sz="1400">
                <a:solidFill>
                  <a:schemeClr val="accent2"/>
                </a:solidFill>
              </a:endParaRPr>
            </a:p>
          </p:txBody>
        </p:sp>
        <p:grpSp>
          <p:nvGrpSpPr>
            <p:cNvPr id="13396" name="Rectangle 82"/>
            <p:cNvGrpSpPr>
              <a:grpSpLocks/>
            </p:cNvGrpSpPr>
            <p:nvPr/>
          </p:nvGrpSpPr>
          <p:grpSpPr bwMode="auto">
            <a:xfrm>
              <a:off x="1075" y="617"/>
              <a:ext cx="276" cy="161"/>
              <a:chOff x="1706880" y="1018032"/>
              <a:chExt cx="438912" cy="256032"/>
            </a:xfrm>
          </p:grpSpPr>
          <p:pic>
            <p:nvPicPr>
              <p:cNvPr id="13408" name="Rectangle 82"/>
              <p:cNvPicPr>
                <a:picLocks noChangeArrowheads="1"/>
              </p:cNvPicPr>
              <p:nvPr/>
            </p:nvPicPr>
            <p:blipFill>
              <a:blip r:embed="rId13" cstate="print"/>
              <a:srcRect/>
              <a:stretch>
                <a:fillRect/>
              </a:stretch>
            </p:blipFill>
            <p:spPr bwMode="auto">
              <a:xfrm>
                <a:off x="1706880" y="1018032"/>
                <a:ext cx="438912" cy="256032"/>
              </a:xfrm>
              <a:prstGeom prst="rect">
                <a:avLst/>
              </a:prstGeom>
              <a:noFill/>
              <a:ln w="9525">
                <a:noFill/>
                <a:miter lim="800000"/>
                <a:headEnd/>
                <a:tailEnd/>
              </a:ln>
            </p:spPr>
          </p:pic>
          <p:sp>
            <p:nvSpPr>
              <p:cNvPr id="13409" name="Text Box 103"/>
              <p:cNvSpPr txBox="1">
                <a:spLocks noChangeArrowheads="1"/>
              </p:cNvSpPr>
              <p:nvPr/>
            </p:nvSpPr>
            <p:spPr bwMode="auto">
              <a:xfrm>
                <a:off x="1770063" y="1055688"/>
                <a:ext cx="322263" cy="147638"/>
              </a:xfrm>
              <a:prstGeom prst="rect">
                <a:avLst/>
              </a:prstGeom>
              <a:noFill/>
              <a:ln w="9525">
                <a:noFill/>
                <a:miter lim="800000"/>
                <a:headEnd/>
                <a:tailEnd/>
              </a:ln>
            </p:spPr>
            <p:txBody>
              <a:bodyPr/>
              <a:lstStyle/>
              <a:p>
                <a:endParaRPr lang="es-MX">
                  <a:solidFill>
                    <a:srgbClr val="FFFFFF"/>
                  </a:solidFill>
                </a:endParaRPr>
              </a:p>
            </p:txBody>
          </p:sp>
        </p:grpSp>
        <p:sp>
          <p:nvSpPr>
            <p:cNvPr id="13397" name="Rectangle 83"/>
            <p:cNvSpPr>
              <a:spLocks noChangeArrowheads="1"/>
            </p:cNvSpPr>
            <p:nvPr/>
          </p:nvSpPr>
          <p:spPr bwMode="auto">
            <a:xfrm>
              <a:off x="1352" y="597"/>
              <a:ext cx="2331"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Científico y Tecnológico (Inc. Director Gral.)</a:t>
              </a:r>
              <a:endParaRPr lang="es-ES" sz="1400">
                <a:solidFill>
                  <a:schemeClr val="accent2"/>
                </a:solidFill>
              </a:endParaRPr>
            </a:p>
          </p:txBody>
        </p:sp>
        <p:grpSp>
          <p:nvGrpSpPr>
            <p:cNvPr id="13398" name="Rectangle 84"/>
            <p:cNvGrpSpPr>
              <a:grpSpLocks/>
            </p:cNvGrpSpPr>
            <p:nvPr/>
          </p:nvGrpSpPr>
          <p:grpSpPr bwMode="auto">
            <a:xfrm>
              <a:off x="1075" y="763"/>
              <a:ext cx="276" cy="161"/>
              <a:chOff x="1706880" y="1249680"/>
              <a:chExt cx="438912" cy="256032"/>
            </a:xfrm>
          </p:grpSpPr>
          <p:pic>
            <p:nvPicPr>
              <p:cNvPr id="13406" name="Rectangle 84"/>
              <p:cNvPicPr>
                <a:picLocks noChangeArrowheads="1"/>
              </p:cNvPicPr>
              <p:nvPr/>
            </p:nvPicPr>
            <p:blipFill>
              <a:blip r:embed="rId14" cstate="print"/>
              <a:srcRect/>
              <a:stretch>
                <a:fillRect/>
              </a:stretch>
            </p:blipFill>
            <p:spPr bwMode="auto">
              <a:xfrm>
                <a:off x="1706880" y="1249680"/>
                <a:ext cx="438912" cy="256032"/>
              </a:xfrm>
              <a:prstGeom prst="rect">
                <a:avLst/>
              </a:prstGeom>
              <a:noFill/>
              <a:ln w="9525">
                <a:noFill/>
                <a:miter lim="800000"/>
                <a:headEnd/>
                <a:tailEnd/>
              </a:ln>
            </p:spPr>
          </p:pic>
          <p:sp>
            <p:nvSpPr>
              <p:cNvPr id="13407" name="Text Box 107"/>
              <p:cNvSpPr txBox="1">
                <a:spLocks noChangeArrowheads="1"/>
              </p:cNvSpPr>
              <p:nvPr/>
            </p:nvSpPr>
            <p:spPr bwMode="auto">
              <a:xfrm>
                <a:off x="1770063" y="1285875"/>
                <a:ext cx="322263" cy="147638"/>
              </a:xfrm>
              <a:prstGeom prst="rect">
                <a:avLst/>
              </a:prstGeom>
              <a:noFill/>
              <a:ln w="9525">
                <a:noFill/>
                <a:miter lim="800000"/>
                <a:headEnd/>
                <a:tailEnd/>
              </a:ln>
            </p:spPr>
            <p:txBody>
              <a:bodyPr/>
              <a:lstStyle/>
              <a:p>
                <a:endParaRPr lang="es-MX">
                  <a:solidFill>
                    <a:srgbClr val="FFFFFF"/>
                  </a:solidFill>
                </a:endParaRPr>
              </a:p>
            </p:txBody>
          </p:sp>
        </p:grpSp>
        <p:sp>
          <p:nvSpPr>
            <p:cNvPr id="13399" name="Rectangle 85"/>
            <p:cNvSpPr>
              <a:spLocks noChangeArrowheads="1"/>
            </p:cNvSpPr>
            <p:nvPr/>
          </p:nvSpPr>
          <p:spPr bwMode="auto">
            <a:xfrm>
              <a:off x="1352" y="742"/>
              <a:ext cx="1940"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Apoyo a las Actividades Sustantivas</a:t>
              </a:r>
              <a:endParaRPr lang="es-ES" sz="1400">
                <a:solidFill>
                  <a:schemeClr val="accent2"/>
                </a:solidFill>
              </a:endParaRPr>
            </a:p>
          </p:txBody>
        </p:sp>
        <p:sp>
          <p:nvSpPr>
            <p:cNvPr id="13400" name="Line 86"/>
            <p:cNvSpPr>
              <a:spLocks noChangeShapeType="1"/>
            </p:cNvSpPr>
            <p:nvPr/>
          </p:nvSpPr>
          <p:spPr bwMode="auto">
            <a:xfrm>
              <a:off x="1115" y="969"/>
              <a:ext cx="203" cy="0"/>
            </a:xfrm>
            <a:prstGeom prst="line">
              <a:avLst/>
            </a:prstGeom>
            <a:noFill/>
            <a:ln w="26988">
              <a:solidFill>
                <a:srgbClr val="008080"/>
              </a:solidFill>
              <a:round/>
              <a:headEnd/>
              <a:tailEnd/>
            </a:ln>
          </p:spPr>
          <p:txBody>
            <a:bodyPr/>
            <a:lstStyle/>
            <a:p>
              <a:endParaRPr lang="es-MX"/>
            </a:p>
          </p:txBody>
        </p:sp>
        <p:sp>
          <p:nvSpPr>
            <p:cNvPr id="13401" name="Freeform 87"/>
            <p:cNvSpPr>
              <a:spLocks/>
            </p:cNvSpPr>
            <p:nvPr/>
          </p:nvSpPr>
          <p:spPr bwMode="auto">
            <a:xfrm>
              <a:off x="1176" y="928"/>
              <a:ext cx="81" cy="81"/>
            </a:xfrm>
            <a:custGeom>
              <a:avLst/>
              <a:gdLst>
                <a:gd name="T0" fmla="*/ 41 w 81"/>
                <a:gd name="T1" fmla="*/ 0 h 81"/>
                <a:gd name="T2" fmla="*/ 81 w 81"/>
                <a:gd name="T3" fmla="*/ 81 h 81"/>
                <a:gd name="T4" fmla="*/ 0 w 81"/>
                <a:gd name="T5" fmla="*/ 81 h 81"/>
                <a:gd name="T6" fmla="*/ 41 w 81"/>
                <a:gd name="T7" fmla="*/ 0 h 81"/>
                <a:gd name="T8" fmla="*/ 0 60000 65536"/>
                <a:gd name="T9" fmla="*/ 0 60000 65536"/>
                <a:gd name="T10" fmla="*/ 0 60000 65536"/>
                <a:gd name="T11" fmla="*/ 0 60000 65536"/>
                <a:gd name="T12" fmla="*/ 0 w 81"/>
                <a:gd name="T13" fmla="*/ 0 h 81"/>
                <a:gd name="T14" fmla="*/ 81 w 81"/>
                <a:gd name="T15" fmla="*/ 81 h 81"/>
              </a:gdLst>
              <a:ahLst/>
              <a:cxnLst>
                <a:cxn ang="T8">
                  <a:pos x="T0" y="T1"/>
                </a:cxn>
                <a:cxn ang="T9">
                  <a:pos x="T2" y="T3"/>
                </a:cxn>
                <a:cxn ang="T10">
                  <a:pos x="T4" y="T5"/>
                </a:cxn>
                <a:cxn ang="T11">
                  <a:pos x="T6" y="T7"/>
                </a:cxn>
              </a:cxnLst>
              <a:rect l="T12" t="T13" r="T14" b="T15"/>
              <a:pathLst>
                <a:path w="81" h="81">
                  <a:moveTo>
                    <a:pt x="41" y="0"/>
                  </a:moveTo>
                  <a:lnTo>
                    <a:pt x="81" y="81"/>
                  </a:lnTo>
                  <a:lnTo>
                    <a:pt x="0" y="81"/>
                  </a:lnTo>
                  <a:lnTo>
                    <a:pt x="41" y="0"/>
                  </a:lnTo>
                  <a:close/>
                </a:path>
              </a:pathLst>
            </a:custGeom>
            <a:solidFill>
              <a:srgbClr val="008080"/>
            </a:solidFill>
            <a:ln w="9525">
              <a:solidFill>
                <a:srgbClr val="008080"/>
              </a:solidFill>
              <a:round/>
              <a:headEnd/>
              <a:tailEnd/>
            </a:ln>
          </p:spPr>
          <p:txBody>
            <a:bodyPr/>
            <a:lstStyle/>
            <a:p>
              <a:endParaRPr lang="es-MX"/>
            </a:p>
          </p:txBody>
        </p:sp>
        <p:sp>
          <p:nvSpPr>
            <p:cNvPr id="13402" name="Rectangle 88"/>
            <p:cNvSpPr>
              <a:spLocks noChangeArrowheads="1"/>
            </p:cNvSpPr>
            <p:nvPr/>
          </p:nvSpPr>
          <p:spPr bwMode="auto">
            <a:xfrm>
              <a:off x="1352" y="885"/>
              <a:ext cx="782"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Administrativo</a:t>
              </a:r>
              <a:endParaRPr lang="es-ES" sz="1400">
                <a:solidFill>
                  <a:schemeClr val="accent2"/>
                </a:solidFill>
              </a:endParaRPr>
            </a:p>
          </p:txBody>
        </p:sp>
        <p:sp>
          <p:nvSpPr>
            <p:cNvPr id="13403" name="Line 89"/>
            <p:cNvSpPr>
              <a:spLocks noChangeShapeType="1"/>
            </p:cNvSpPr>
            <p:nvPr/>
          </p:nvSpPr>
          <p:spPr bwMode="auto">
            <a:xfrm>
              <a:off x="1115" y="1114"/>
              <a:ext cx="203" cy="0"/>
            </a:xfrm>
            <a:prstGeom prst="line">
              <a:avLst/>
            </a:prstGeom>
            <a:noFill/>
            <a:ln w="26988">
              <a:solidFill>
                <a:srgbClr val="0000FF"/>
              </a:solidFill>
              <a:round/>
              <a:headEnd/>
              <a:tailEnd/>
            </a:ln>
          </p:spPr>
          <p:txBody>
            <a:bodyPr/>
            <a:lstStyle/>
            <a:p>
              <a:endParaRPr lang="es-MX"/>
            </a:p>
          </p:txBody>
        </p:sp>
        <p:sp>
          <p:nvSpPr>
            <p:cNvPr id="13404" name="Oval 90"/>
            <p:cNvSpPr>
              <a:spLocks noChangeArrowheads="1"/>
            </p:cNvSpPr>
            <p:nvPr/>
          </p:nvSpPr>
          <p:spPr bwMode="auto">
            <a:xfrm>
              <a:off x="1179" y="1076"/>
              <a:ext cx="72" cy="73"/>
            </a:xfrm>
            <a:prstGeom prst="ellipse">
              <a:avLst/>
            </a:prstGeom>
            <a:solidFill>
              <a:srgbClr val="0000FF"/>
            </a:solidFill>
            <a:ln w="9525">
              <a:solidFill>
                <a:srgbClr val="0000FF"/>
              </a:solidFill>
              <a:round/>
              <a:headEnd/>
              <a:tailEnd/>
            </a:ln>
          </p:spPr>
          <p:txBody>
            <a:bodyPr/>
            <a:lstStyle/>
            <a:p>
              <a:endParaRPr lang="es-MX"/>
            </a:p>
          </p:txBody>
        </p:sp>
        <p:sp>
          <p:nvSpPr>
            <p:cNvPr id="13405" name="Rectangle 91"/>
            <p:cNvSpPr>
              <a:spLocks noChangeArrowheads="1"/>
            </p:cNvSpPr>
            <p:nvPr/>
          </p:nvSpPr>
          <p:spPr bwMode="auto">
            <a:xfrm>
              <a:off x="1352" y="1030"/>
              <a:ext cx="26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Total</a:t>
              </a:r>
              <a:endParaRPr lang="es-ES" sz="1400">
                <a:solidFill>
                  <a:schemeClr val="accent2"/>
                </a:solidFill>
              </a:endParaRPr>
            </a:p>
          </p:txBody>
        </p:sp>
      </p:grpSp>
      <p:grpSp>
        <p:nvGrpSpPr>
          <p:cNvPr id="13318" name="Rectangle 14"/>
          <p:cNvGrpSpPr>
            <a:grpSpLocks/>
          </p:cNvGrpSpPr>
          <p:nvPr/>
        </p:nvGrpSpPr>
        <p:grpSpPr bwMode="auto">
          <a:xfrm>
            <a:off x="7632700" y="5449888"/>
            <a:ext cx="530225" cy="231775"/>
            <a:chOff x="6156960" y="5498592"/>
            <a:chExt cx="530352" cy="231648"/>
          </a:xfrm>
        </p:grpSpPr>
        <p:pic>
          <p:nvPicPr>
            <p:cNvPr id="13319" name="Rectangle 14"/>
            <p:cNvPicPr>
              <a:picLocks noChangeArrowheads="1"/>
            </p:cNvPicPr>
            <p:nvPr/>
          </p:nvPicPr>
          <p:blipFill>
            <a:blip r:embed="rId12" cstate="print"/>
            <a:srcRect/>
            <a:stretch>
              <a:fillRect/>
            </a:stretch>
          </p:blipFill>
          <p:spPr bwMode="auto">
            <a:xfrm>
              <a:off x="6156960" y="5498592"/>
              <a:ext cx="530352" cy="231648"/>
            </a:xfrm>
            <a:prstGeom prst="rect">
              <a:avLst/>
            </a:prstGeom>
            <a:noFill/>
            <a:ln w="9525">
              <a:noFill/>
              <a:miter lim="800000"/>
              <a:headEnd/>
              <a:tailEnd/>
            </a:ln>
          </p:spPr>
        </p:pic>
        <p:sp>
          <p:nvSpPr>
            <p:cNvPr id="13320" name="Text Box 31"/>
            <p:cNvSpPr txBox="1">
              <a:spLocks noChangeArrowheads="1"/>
            </p:cNvSpPr>
            <p:nvPr/>
          </p:nvSpPr>
          <p:spPr bwMode="auto">
            <a:xfrm>
              <a:off x="6219825" y="5534025"/>
              <a:ext cx="412750" cy="120650"/>
            </a:xfrm>
            <a:prstGeom prst="rect">
              <a:avLst/>
            </a:prstGeom>
            <a:noFill/>
            <a:ln w="9525">
              <a:noFill/>
              <a:miter lim="800000"/>
              <a:headEnd/>
              <a:tailEnd/>
            </a:ln>
          </p:spPr>
          <p:txBody>
            <a:bodyPr/>
            <a:lstStyle/>
            <a:p>
              <a:endParaRPr lang="es-MX">
                <a:solidFill>
                  <a:srgbClr val="FFFFFF"/>
                </a:solidFill>
              </a:endParaRPr>
            </a:p>
          </p:txBody>
        </p:sp>
      </p:gr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24"/>
          <p:cNvPicPr>
            <a:picLocks noChangeAspect="1" noChangeArrowheads="1"/>
          </p:cNvPicPr>
          <p:nvPr/>
        </p:nvPicPr>
        <p:blipFill>
          <a:blip r:embed="rId3" cstate="print"/>
          <a:srcRect/>
          <a:stretch>
            <a:fillRect/>
          </a:stretch>
        </p:blipFill>
        <p:spPr bwMode="auto">
          <a:xfrm>
            <a:off x="-215900" y="295275"/>
            <a:ext cx="9359900" cy="6327775"/>
          </a:xfrm>
          <a:prstGeom prst="rect">
            <a:avLst/>
          </a:prstGeom>
          <a:noFill/>
          <a:ln w="9525">
            <a:noFill/>
            <a:miter lim="800000"/>
            <a:headEnd/>
            <a:tailEnd/>
          </a:ln>
        </p:spPr>
      </p:pic>
      <p:sp>
        <p:nvSpPr>
          <p:cNvPr id="14339" name="Rectangle 2"/>
          <p:cNvSpPr>
            <a:spLocks noChangeArrowheads="1"/>
          </p:cNvSpPr>
          <p:nvPr/>
        </p:nvSpPr>
        <p:spPr bwMode="auto">
          <a:xfrm>
            <a:off x="5289550" y="100013"/>
            <a:ext cx="3854450" cy="366712"/>
          </a:xfrm>
          <a:prstGeom prst="rect">
            <a:avLst/>
          </a:prstGeom>
          <a:noFill/>
          <a:ln w="9525">
            <a:noFill/>
            <a:miter lim="800000"/>
            <a:headEnd/>
            <a:tailEnd/>
          </a:ln>
        </p:spPr>
        <p:txBody>
          <a:bodyPr wrap="none" anchor="ctr">
            <a:spAutoFit/>
          </a:bodyPr>
          <a:lstStyle/>
          <a:p>
            <a:pPr algn="ctr"/>
            <a:r>
              <a:rPr lang="es-MX" sz="1800" u="none">
                <a:solidFill>
                  <a:srgbClr val="990033"/>
                </a:solidFill>
              </a:rPr>
              <a:t>Personal Científico y Tecnológico</a:t>
            </a:r>
          </a:p>
        </p:txBody>
      </p:sp>
      <p:grpSp>
        <p:nvGrpSpPr>
          <p:cNvPr id="14340" name="Group 323"/>
          <p:cNvGrpSpPr>
            <a:grpSpLocks/>
          </p:cNvGrpSpPr>
          <p:nvPr/>
        </p:nvGrpSpPr>
        <p:grpSpPr bwMode="auto">
          <a:xfrm>
            <a:off x="230188" y="1366838"/>
            <a:ext cx="8467725" cy="4437062"/>
            <a:chOff x="199" y="861"/>
            <a:chExt cx="5334" cy="2795"/>
          </a:xfrm>
        </p:grpSpPr>
        <p:grpSp>
          <p:nvGrpSpPr>
            <p:cNvPr id="14342" name="Rectangle 5"/>
            <p:cNvGrpSpPr>
              <a:grpSpLocks/>
            </p:cNvGrpSpPr>
            <p:nvPr/>
          </p:nvGrpSpPr>
          <p:grpSpPr bwMode="auto">
            <a:xfrm>
              <a:off x="776" y="3034"/>
              <a:ext cx="204" cy="403"/>
              <a:chOff x="1231392" y="4815840"/>
              <a:chExt cx="323088" cy="640080"/>
            </a:xfrm>
          </p:grpSpPr>
          <p:pic>
            <p:nvPicPr>
              <p:cNvPr id="14498" name="Rectangle 5"/>
              <p:cNvPicPr>
                <a:picLocks noChangeArrowheads="1"/>
              </p:cNvPicPr>
              <p:nvPr/>
            </p:nvPicPr>
            <p:blipFill>
              <a:blip r:embed="rId4" cstate="print"/>
              <a:srcRect/>
              <a:stretch>
                <a:fillRect/>
              </a:stretch>
            </p:blipFill>
            <p:spPr bwMode="auto">
              <a:xfrm>
                <a:off x="1231392" y="4815840"/>
                <a:ext cx="323088" cy="640080"/>
              </a:xfrm>
              <a:prstGeom prst="rect">
                <a:avLst/>
              </a:prstGeom>
              <a:noFill/>
              <a:ln w="9525">
                <a:noFill/>
                <a:miter lim="800000"/>
                <a:headEnd/>
                <a:tailEnd/>
              </a:ln>
            </p:spPr>
          </p:pic>
          <p:sp>
            <p:nvSpPr>
              <p:cNvPr id="14499" name="Text Box 6"/>
              <p:cNvSpPr txBox="1">
                <a:spLocks noChangeArrowheads="1"/>
              </p:cNvSpPr>
              <p:nvPr/>
            </p:nvSpPr>
            <p:spPr bwMode="auto">
              <a:xfrm>
                <a:off x="1290638" y="4851400"/>
                <a:ext cx="206375" cy="530225"/>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43" name="Rectangle 6"/>
            <p:cNvGrpSpPr>
              <a:grpSpLocks/>
            </p:cNvGrpSpPr>
            <p:nvPr/>
          </p:nvGrpSpPr>
          <p:grpSpPr bwMode="auto">
            <a:xfrm>
              <a:off x="1736" y="3034"/>
              <a:ext cx="204" cy="403"/>
              <a:chOff x="2755392" y="4815840"/>
              <a:chExt cx="323088" cy="640080"/>
            </a:xfrm>
          </p:grpSpPr>
          <p:pic>
            <p:nvPicPr>
              <p:cNvPr id="14496" name="Rectangle 6"/>
              <p:cNvPicPr>
                <a:picLocks noChangeArrowheads="1"/>
              </p:cNvPicPr>
              <p:nvPr/>
            </p:nvPicPr>
            <p:blipFill>
              <a:blip r:embed="rId5" cstate="print"/>
              <a:srcRect/>
              <a:stretch>
                <a:fillRect/>
              </a:stretch>
            </p:blipFill>
            <p:spPr bwMode="auto">
              <a:xfrm>
                <a:off x="2755392" y="4815840"/>
                <a:ext cx="323088" cy="640080"/>
              </a:xfrm>
              <a:prstGeom prst="rect">
                <a:avLst/>
              </a:prstGeom>
              <a:noFill/>
              <a:ln w="9525">
                <a:noFill/>
                <a:miter lim="800000"/>
                <a:headEnd/>
                <a:tailEnd/>
              </a:ln>
            </p:spPr>
          </p:pic>
          <p:sp>
            <p:nvSpPr>
              <p:cNvPr id="14497" name="Text Box 9"/>
              <p:cNvSpPr txBox="1">
                <a:spLocks noChangeArrowheads="1"/>
              </p:cNvSpPr>
              <p:nvPr/>
            </p:nvSpPr>
            <p:spPr bwMode="auto">
              <a:xfrm>
                <a:off x="2817813" y="4851400"/>
                <a:ext cx="206375" cy="530225"/>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44" name="Rectangle 7"/>
            <p:cNvGrpSpPr>
              <a:grpSpLocks/>
            </p:cNvGrpSpPr>
            <p:nvPr/>
          </p:nvGrpSpPr>
          <p:grpSpPr bwMode="auto">
            <a:xfrm>
              <a:off x="2703" y="2980"/>
              <a:ext cx="200" cy="457"/>
              <a:chOff x="4291584" y="4730496"/>
              <a:chExt cx="316992" cy="725424"/>
            </a:xfrm>
          </p:grpSpPr>
          <p:pic>
            <p:nvPicPr>
              <p:cNvPr id="14494" name="Rectangle 7"/>
              <p:cNvPicPr>
                <a:picLocks noChangeArrowheads="1"/>
              </p:cNvPicPr>
              <p:nvPr/>
            </p:nvPicPr>
            <p:blipFill>
              <a:blip r:embed="rId6" cstate="print"/>
              <a:srcRect/>
              <a:stretch>
                <a:fillRect/>
              </a:stretch>
            </p:blipFill>
            <p:spPr bwMode="auto">
              <a:xfrm>
                <a:off x="4291584" y="4730496"/>
                <a:ext cx="316992" cy="725424"/>
              </a:xfrm>
              <a:prstGeom prst="rect">
                <a:avLst/>
              </a:prstGeom>
              <a:noFill/>
              <a:ln w="9525">
                <a:noFill/>
                <a:miter lim="800000"/>
                <a:headEnd/>
                <a:tailEnd/>
              </a:ln>
            </p:spPr>
          </p:pic>
          <p:sp>
            <p:nvSpPr>
              <p:cNvPr id="14495" name="Text Box 12"/>
              <p:cNvSpPr txBox="1">
                <a:spLocks noChangeArrowheads="1"/>
              </p:cNvSpPr>
              <p:nvPr/>
            </p:nvSpPr>
            <p:spPr bwMode="auto">
              <a:xfrm>
                <a:off x="4349751" y="4768850"/>
                <a:ext cx="204788" cy="612775"/>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45" name="Rectangle 8"/>
            <p:cNvGrpSpPr>
              <a:grpSpLocks/>
            </p:cNvGrpSpPr>
            <p:nvPr/>
          </p:nvGrpSpPr>
          <p:grpSpPr bwMode="auto">
            <a:xfrm>
              <a:off x="3663" y="2957"/>
              <a:ext cx="204" cy="480"/>
              <a:chOff x="5815584" y="4693920"/>
              <a:chExt cx="323088" cy="762000"/>
            </a:xfrm>
          </p:grpSpPr>
          <p:pic>
            <p:nvPicPr>
              <p:cNvPr id="14492" name="Rectangle 8"/>
              <p:cNvPicPr>
                <a:picLocks noChangeArrowheads="1"/>
              </p:cNvPicPr>
              <p:nvPr/>
            </p:nvPicPr>
            <p:blipFill>
              <a:blip r:embed="rId7" cstate="print"/>
              <a:srcRect/>
              <a:stretch>
                <a:fillRect/>
              </a:stretch>
            </p:blipFill>
            <p:spPr bwMode="auto">
              <a:xfrm>
                <a:off x="5815584" y="4693920"/>
                <a:ext cx="323088" cy="762000"/>
              </a:xfrm>
              <a:prstGeom prst="rect">
                <a:avLst/>
              </a:prstGeom>
              <a:noFill/>
              <a:ln w="9525">
                <a:noFill/>
                <a:miter lim="800000"/>
                <a:headEnd/>
                <a:tailEnd/>
              </a:ln>
            </p:spPr>
          </p:pic>
          <p:sp>
            <p:nvSpPr>
              <p:cNvPr id="14493" name="Text Box 15"/>
              <p:cNvSpPr txBox="1">
                <a:spLocks noChangeArrowheads="1"/>
              </p:cNvSpPr>
              <p:nvPr/>
            </p:nvSpPr>
            <p:spPr bwMode="auto">
              <a:xfrm>
                <a:off x="5876926" y="4727575"/>
                <a:ext cx="204788" cy="654050"/>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46" name="Rectangle 9"/>
            <p:cNvGrpSpPr>
              <a:grpSpLocks/>
            </p:cNvGrpSpPr>
            <p:nvPr/>
          </p:nvGrpSpPr>
          <p:grpSpPr bwMode="auto">
            <a:xfrm>
              <a:off x="4627" y="2888"/>
              <a:ext cx="204" cy="549"/>
              <a:chOff x="7345680" y="4584192"/>
              <a:chExt cx="323088" cy="871728"/>
            </a:xfrm>
          </p:grpSpPr>
          <p:pic>
            <p:nvPicPr>
              <p:cNvPr id="14490" name="Rectangle 9"/>
              <p:cNvPicPr>
                <a:picLocks noChangeArrowheads="1"/>
              </p:cNvPicPr>
              <p:nvPr/>
            </p:nvPicPr>
            <p:blipFill>
              <a:blip r:embed="rId8" cstate="print"/>
              <a:srcRect/>
              <a:stretch>
                <a:fillRect/>
              </a:stretch>
            </p:blipFill>
            <p:spPr bwMode="auto">
              <a:xfrm>
                <a:off x="7345680" y="4584192"/>
                <a:ext cx="323088" cy="871728"/>
              </a:xfrm>
              <a:prstGeom prst="rect">
                <a:avLst/>
              </a:prstGeom>
              <a:noFill/>
              <a:ln w="9525">
                <a:noFill/>
                <a:miter lim="800000"/>
                <a:headEnd/>
                <a:tailEnd/>
              </a:ln>
            </p:spPr>
          </p:pic>
          <p:sp>
            <p:nvSpPr>
              <p:cNvPr id="14491" name="Text Box 18"/>
              <p:cNvSpPr txBox="1">
                <a:spLocks noChangeArrowheads="1"/>
              </p:cNvSpPr>
              <p:nvPr/>
            </p:nvSpPr>
            <p:spPr bwMode="auto">
              <a:xfrm>
                <a:off x="7407276" y="4622800"/>
                <a:ext cx="206375" cy="758825"/>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47" name="Rectangle 10"/>
            <p:cNvGrpSpPr>
              <a:grpSpLocks/>
            </p:cNvGrpSpPr>
            <p:nvPr/>
          </p:nvGrpSpPr>
          <p:grpSpPr bwMode="auto">
            <a:xfrm>
              <a:off x="906" y="3252"/>
              <a:ext cx="196" cy="184"/>
              <a:chOff x="1438656" y="5163312"/>
              <a:chExt cx="310896" cy="292608"/>
            </a:xfrm>
          </p:grpSpPr>
          <p:pic>
            <p:nvPicPr>
              <p:cNvPr id="14488" name="Rectangle 10"/>
              <p:cNvPicPr>
                <a:picLocks noChangeArrowheads="1"/>
              </p:cNvPicPr>
              <p:nvPr/>
            </p:nvPicPr>
            <p:blipFill>
              <a:blip r:embed="rId9" cstate="print"/>
              <a:srcRect/>
              <a:stretch>
                <a:fillRect/>
              </a:stretch>
            </p:blipFill>
            <p:spPr bwMode="auto">
              <a:xfrm>
                <a:off x="1438656" y="5163312"/>
                <a:ext cx="310896" cy="292608"/>
              </a:xfrm>
              <a:prstGeom prst="rect">
                <a:avLst/>
              </a:prstGeom>
              <a:noFill/>
              <a:ln w="9525">
                <a:noFill/>
                <a:miter lim="800000"/>
                <a:headEnd/>
                <a:tailEnd/>
              </a:ln>
            </p:spPr>
          </p:pic>
          <p:sp>
            <p:nvSpPr>
              <p:cNvPr id="14489" name="Text Box 21"/>
              <p:cNvSpPr txBox="1">
                <a:spLocks noChangeArrowheads="1"/>
              </p:cNvSpPr>
              <p:nvPr/>
            </p:nvSpPr>
            <p:spPr bwMode="auto">
              <a:xfrm>
                <a:off x="1497013" y="5199063"/>
                <a:ext cx="200025" cy="182562"/>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48" name="Rectangle 11"/>
            <p:cNvGrpSpPr>
              <a:grpSpLocks/>
            </p:cNvGrpSpPr>
            <p:nvPr/>
          </p:nvGrpSpPr>
          <p:grpSpPr bwMode="auto">
            <a:xfrm>
              <a:off x="1866" y="3237"/>
              <a:ext cx="200" cy="200"/>
              <a:chOff x="2962656" y="5138928"/>
              <a:chExt cx="316992" cy="316992"/>
            </a:xfrm>
          </p:grpSpPr>
          <p:pic>
            <p:nvPicPr>
              <p:cNvPr id="14486" name="Rectangle 11"/>
              <p:cNvPicPr>
                <a:picLocks noChangeArrowheads="1"/>
              </p:cNvPicPr>
              <p:nvPr/>
            </p:nvPicPr>
            <p:blipFill>
              <a:blip r:embed="rId10" cstate="print"/>
              <a:srcRect/>
              <a:stretch>
                <a:fillRect/>
              </a:stretch>
            </p:blipFill>
            <p:spPr bwMode="auto">
              <a:xfrm>
                <a:off x="2962656" y="5138928"/>
                <a:ext cx="316992" cy="316992"/>
              </a:xfrm>
              <a:prstGeom prst="rect">
                <a:avLst/>
              </a:prstGeom>
              <a:noFill/>
              <a:ln w="9525">
                <a:noFill/>
                <a:miter lim="800000"/>
                <a:headEnd/>
                <a:tailEnd/>
              </a:ln>
            </p:spPr>
          </p:pic>
          <p:sp>
            <p:nvSpPr>
              <p:cNvPr id="14487" name="Text Box 24"/>
              <p:cNvSpPr txBox="1">
                <a:spLocks noChangeArrowheads="1"/>
              </p:cNvSpPr>
              <p:nvPr/>
            </p:nvSpPr>
            <p:spPr bwMode="auto">
              <a:xfrm>
                <a:off x="3024188" y="5175250"/>
                <a:ext cx="200025" cy="206375"/>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49" name="Rectangle 12"/>
            <p:cNvGrpSpPr>
              <a:grpSpLocks/>
            </p:cNvGrpSpPr>
            <p:nvPr/>
          </p:nvGrpSpPr>
          <p:grpSpPr bwMode="auto">
            <a:xfrm>
              <a:off x="2830" y="3302"/>
              <a:ext cx="200" cy="134"/>
              <a:chOff x="4492752" y="5242560"/>
              <a:chExt cx="316992" cy="213360"/>
            </a:xfrm>
          </p:grpSpPr>
          <p:pic>
            <p:nvPicPr>
              <p:cNvPr id="14484" name="Rectangle 12"/>
              <p:cNvPicPr>
                <a:picLocks noChangeArrowheads="1"/>
              </p:cNvPicPr>
              <p:nvPr/>
            </p:nvPicPr>
            <p:blipFill>
              <a:blip r:embed="rId11" cstate="print"/>
              <a:srcRect/>
              <a:stretch>
                <a:fillRect/>
              </a:stretch>
            </p:blipFill>
            <p:spPr bwMode="auto">
              <a:xfrm>
                <a:off x="4492752" y="5242560"/>
                <a:ext cx="316992" cy="213360"/>
              </a:xfrm>
              <a:prstGeom prst="rect">
                <a:avLst/>
              </a:prstGeom>
              <a:noFill/>
              <a:ln w="9525">
                <a:noFill/>
                <a:miter lim="800000"/>
                <a:headEnd/>
                <a:tailEnd/>
              </a:ln>
            </p:spPr>
          </p:pic>
          <p:sp>
            <p:nvSpPr>
              <p:cNvPr id="14485" name="Text Box 27"/>
              <p:cNvSpPr txBox="1">
                <a:spLocks noChangeArrowheads="1"/>
              </p:cNvSpPr>
              <p:nvPr/>
            </p:nvSpPr>
            <p:spPr bwMode="auto">
              <a:xfrm>
                <a:off x="4554538" y="5280025"/>
                <a:ext cx="201613" cy="101600"/>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50" name="Rectangle 13"/>
            <p:cNvGrpSpPr>
              <a:grpSpLocks/>
            </p:cNvGrpSpPr>
            <p:nvPr/>
          </p:nvGrpSpPr>
          <p:grpSpPr bwMode="auto">
            <a:xfrm>
              <a:off x="3794" y="3329"/>
              <a:ext cx="200" cy="108"/>
              <a:chOff x="6022848" y="5285232"/>
              <a:chExt cx="316992" cy="170688"/>
            </a:xfrm>
          </p:grpSpPr>
          <p:pic>
            <p:nvPicPr>
              <p:cNvPr id="14482" name="Rectangle 13"/>
              <p:cNvPicPr>
                <a:picLocks noChangeArrowheads="1"/>
              </p:cNvPicPr>
              <p:nvPr/>
            </p:nvPicPr>
            <p:blipFill>
              <a:blip r:embed="rId12" cstate="print"/>
              <a:srcRect/>
              <a:stretch>
                <a:fillRect/>
              </a:stretch>
            </p:blipFill>
            <p:spPr bwMode="auto">
              <a:xfrm>
                <a:off x="6022848" y="5285232"/>
                <a:ext cx="316992" cy="170688"/>
              </a:xfrm>
              <a:prstGeom prst="rect">
                <a:avLst/>
              </a:prstGeom>
              <a:noFill/>
              <a:ln w="9525">
                <a:noFill/>
                <a:miter lim="800000"/>
                <a:headEnd/>
                <a:tailEnd/>
              </a:ln>
            </p:spPr>
          </p:pic>
          <p:sp>
            <p:nvSpPr>
              <p:cNvPr id="14483" name="Text Box 30"/>
              <p:cNvSpPr txBox="1">
                <a:spLocks noChangeArrowheads="1"/>
              </p:cNvSpPr>
              <p:nvPr/>
            </p:nvSpPr>
            <p:spPr bwMode="auto">
              <a:xfrm>
                <a:off x="6081713" y="5321300"/>
                <a:ext cx="201613" cy="60325"/>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51" name="Rectangle 14"/>
            <p:cNvGrpSpPr>
              <a:grpSpLocks/>
            </p:cNvGrpSpPr>
            <p:nvPr/>
          </p:nvGrpSpPr>
          <p:grpSpPr bwMode="auto">
            <a:xfrm>
              <a:off x="4758" y="3279"/>
              <a:ext cx="200" cy="157"/>
              <a:chOff x="7552944" y="5205984"/>
              <a:chExt cx="316992" cy="249936"/>
            </a:xfrm>
          </p:grpSpPr>
          <p:pic>
            <p:nvPicPr>
              <p:cNvPr id="14480" name="Rectangle 14"/>
              <p:cNvPicPr>
                <a:picLocks noChangeArrowheads="1"/>
              </p:cNvPicPr>
              <p:nvPr/>
            </p:nvPicPr>
            <p:blipFill>
              <a:blip r:embed="rId13" cstate="print"/>
              <a:srcRect/>
              <a:stretch>
                <a:fillRect/>
              </a:stretch>
            </p:blipFill>
            <p:spPr bwMode="auto">
              <a:xfrm>
                <a:off x="7552944" y="5205984"/>
                <a:ext cx="316992" cy="249936"/>
              </a:xfrm>
              <a:prstGeom prst="rect">
                <a:avLst/>
              </a:prstGeom>
              <a:noFill/>
              <a:ln w="9525">
                <a:noFill/>
                <a:miter lim="800000"/>
                <a:headEnd/>
                <a:tailEnd/>
              </a:ln>
            </p:spPr>
          </p:pic>
          <p:sp>
            <p:nvSpPr>
              <p:cNvPr id="14481" name="Text Box 33"/>
              <p:cNvSpPr txBox="1">
                <a:spLocks noChangeArrowheads="1"/>
              </p:cNvSpPr>
              <p:nvPr/>
            </p:nvSpPr>
            <p:spPr bwMode="auto">
              <a:xfrm>
                <a:off x="7613651" y="5240338"/>
                <a:ext cx="201613" cy="141287"/>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52" name="Rectangle 15"/>
            <p:cNvGrpSpPr>
              <a:grpSpLocks/>
            </p:cNvGrpSpPr>
            <p:nvPr/>
          </p:nvGrpSpPr>
          <p:grpSpPr bwMode="auto">
            <a:xfrm>
              <a:off x="4884" y="3337"/>
              <a:ext cx="204" cy="100"/>
              <a:chOff x="7754112" y="5297424"/>
              <a:chExt cx="323088" cy="158496"/>
            </a:xfrm>
          </p:grpSpPr>
          <p:pic>
            <p:nvPicPr>
              <p:cNvPr id="14478" name="Rectangle 15"/>
              <p:cNvPicPr>
                <a:picLocks noChangeArrowheads="1"/>
              </p:cNvPicPr>
              <p:nvPr/>
            </p:nvPicPr>
            <p:blipFill>
              <a:blip r:embed="rId14" cstate="print"/>
              <a:srcRect/>
              <a:stretch>
                <a:fillRect/>
              </a:stretch>
            </p:blipFill>
            <p:spPr bwMode="auto">
              <a:xfrm>
                <a:off x="7754112" y="5297424"/>
                <a:ext cx="323088" cy="158496"/>
              </a:xfrm>
              <a:prstGeom prst="rect">
                <a:avLst/>
              </a:prstGeom>
              <a:noFill/>
              <a:ln w="9525">
                <a:noFill/>
                <a:miter lim="800000"/>
                <a:headEnd/>
                <a:tailEnd/>
              </a:ln>
            </p:spPr>
          </p:pic>
          <p:sp>
            <p:nvSpPr>
              <p:cNvPr id="14479" name="Text Box 36"/>
              <p:cNvSpPr txBox="1">
                <a:spLocks noChangeArrowheads="1"/>
              </p:cNvSpPr>
              <p:nvPr/>
            </p:nvSpPr>
            <p:spPr bwMode="auto">
              <a:xfrm>
                <a:off x="7815263" y="5335588"/>
                <a:ext cx="204788" cy="46037"/>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53" name="Rectangle 16"/>
            <p:cNvGrpSpPr>
              <a:grpSpLocks/>
            </p:cNvGrpSpPr>
            <p:nvPr/>
          </p:nvGrpSpPr>
          <p:grpSpPr bwMode="auto">
            <a:xfrm>
              <a:off x="1160" y="2723"/>
              <a:ext cx="200" cy="714"/>
              <a:chOff x="1840992" y="4322064"/>
              <a:chExt cx="316992" cy="1133856"/>
            </a:xfrm>
          </p:grpSpPr>
          <p:pic>
            <p:nvPicPr>
              <p:cNvPr id="14476" name="Rectangle 16"/>
              <p:cNvPicPr>
                <a:picLocks noChangeArrowheads="1"/>
              </p:cNvPicPr>
              <p:nvPr/>
            </p:nvPicPr>
            <p:blipFill>
              <a:blip r:embed="rId15" cstate="print"/>
              <a:srcRect/>
              <a:stretch>
                <a:fillRect/>
              </a:stretch>
            </p:blipFill>
            <p:spPr bwMode="auto">
              <a:xfrm>
                <a:off x="1840992" y="4322064"/>
                <a:ext cx="316992" cy="1133856"/>
              </a:xfrm>
              <a:prstGeom prst="rect">
                <a:avLst/>
              </a:prstGeom>
              <a:noFill/>
              <a:ln w="9525">
                <a:noFill/>
                <a:miter lim="800000"/>
                <a:headEnd/>
                <a:tailEnd/>
              </a:ln>
            </p:spPr>
          </p:pic>
          <p:sp>
            <p:nvSpPr>
              <p:cNvPr id="14477" name="Text Box 39"/>
              <p:cNvSpPr txBox="1">
                <a:spLocks noChangeArrowheads="1"/>
              </p:cNvSpPr>
              <p:nvPr/>
            </p:nvSpPr>
            <p:spPr bwMode="auto">
              <a:xfrm>
                <a:off x="1903413" y="4357688"/>
                <a:ext cx="201613" cy="1023937"/>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54" name="Rectangle 17"/>
            <p:cNvGrpSpPr>
              <a:grpSpLocks/>
            </p:cNvGrpSpPr>
            <p:nvPr/>
          </p:nvGrpSpPr>
          <p:grpSpPr bwMode="auto">
            <a:xfrm>
              <a:off x="2124" y="2723"/>
              <a:ext cx="200" cy="714"/>
              <a:chOff x="3371088" y="4322064"/>
              <a:chExt cx="316992" cy="1133856"/>
            </a:xfrm>
          </p:grpSpPr>
          <p:pic>
            <p:nvPicPr>
              <p:cNvPr id="14474" name="Rectangle 17"/>
              <p:cNvPicPr>
                <a:picLocks noChangeArrowheads="1"/>
              </p:cNvPicPr>
              <p:nvPr/>
            </p:nvPicPr>
            <p:blipFill>
              <a:blip r:embed="rId16" cstate="print"/>
              <a:srcRect/>
              <a:stretch>
                <a:fillRect/>
              </a:stretch>
            </p:blipFill>
            <p:spPr bwMode="auto">
              <a:xfrm>
                <a:off x="3371088" y="4322064"/>
                <a:ext cx="316992" cy="1133856"/>
              </a:xfrm>
              <a:prstGeom prst="rect">
                <a:avLst/>
              </a:prstGeom>
              <a:noFill/>
              <a:ln w="9525">
                <a:noFill/>
                <a:miter lim="800000"/>
                <a:headEnd/>
                <a:tailEnd/>
              </a:ln>
            </p:spPr>
          </p:pic>
          <p:sp>
            <p:nvSpPr>
              <p:cNvPr id="14475" name="Text Box 42"/>
              <p:cNvSpPr txBox="1">
                <a:spLocks noChangeArrowheads="1"/>
              </p:cNvSpPr>
              <p:nvPr/>
            </p:nvSpPr>
            <p:spPr bwMode="auto">
              <a:xfrm>
                <a:off x="3430588" y="4357688"/>
                <a:ext cx="204788" cy="1023937"/>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55" name="Rectangle 18"/>
            <p:cNvGrpSpPr>
              <a:grpSpLocks/>
            </p:cNvGrpSpPr>
            <p:nvPr/>
          </p:nvGrpSpPr>
          <p:grpSpPr bwMode="auto">
            <a:xfrm>
              <a:off x="3087" y="2669"/>
              <a:ext cx="200" cy="768"/>
              <a:chOff x="4901184" y="4236720"/>
              <a:chExt cx="316992" cy="1219200"/>
            </a:xfrm>
          </p:grpSpPr>
          <p:pic>
            <p:nvPicPr>
              <p:cNvPr id="14472" name="Rectangle 18"/>
              <p:cNvPicPr>
                <a:picLocks noChangeArrowheads="1"/>
              </p:cNvPicPr>
              <p:nvPr/>
            </p:nvPicPr>
            <p:blipFill>
              <a:blip r:embed="rId17" cstate="print"/>
              <a:srcRect/>
              <a:stretch>
                <a:fillRect/>
              </a:stretch>
            </p:blipFill>
            <p:spPr bwMode="auto">
              <a:xfrm>
                <a:off x="4901184" y="4236720"/>
                <a:ext cx="316992" cy="1219200"/>
              </a:xfrm>
              <a:prstGeom prst="rect">
                <a:avLst/>
              </a:prstGeom>
              <a:noFill/>
              <a:ln w="9525">
                <a:noFill/>
                <a:miter lim="800000"/>
                <a:headEnd/>
                <a:tailEnd/>
              </a:ln>
            </p:spPr>
          </p:pic>
          <p:sp>
            <p:nvSpPr>
              <p:cNvPr id="14473" name="Text Box 45"/>
              <p:cNvSpPr txBox="1">
                <a:spLocks noChangeArrowheads="1"/>
              </p:cNvSpPr>
              <p:nvPr/>
            </p:nvSpPr>
            <p:spPr bwMode="auto">
              <a:xfrm>
                <a:off x="4962526" y="4275138"/>
                <a:ext cx="200025" cy="1106487"/>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56" name="Rectangle 19"/>
            <p:cNvGrpSpPr>
              <a:grpSpLocks/>
            </p:cNvGrpSpPr>
            <p:nvPr/>
          </p:nvGrpSpPr>
          <p:grpSpPr bwMode="auto">
            <a:xfrm>
              <a:off x="4051" y="2565"/>
              <a:ext cx="200" cy="872"/>
              <a:chOff x="6431280" y="4072128"/>
              <a:chExt cx="316992" cy="1383792"/>
            </a:xfrm>
          </p:grpSpPr>
          <p:pic>
            <p:nvPicPr>
              <p:cNvPr id="14470" name="Rectangle 19"/>
              <p:cNvPicPr>
                <a:picLocks noChangeArrowheads="1"/>
              </p:cNvPicPr>
              <p:nvPr/>
            </p:nvPicPr>
            <p:blipFill>
              <a:blip r:embed="rId18" cstate="print"/>
              <a:srcRect/>
              <a:stretch>
                <a:fillRect/>
              </a:stretch>
            </p:blipFill>
            <p:spPr bwMode="auto">
              <a:xfrm>
                <a:off x="6431280" y="4072128"/>
                <a:ext cx="316992" cy="1383792"/>
              </a:xfrm>
              <a:prstGeom prst="rect">
                <a:avLst/>
              </a:prstGeom>
              <a:noFill/>
              <a:ln w="9525">
                <a:noFill/>
                <a:miter lim="800000"/>
                <a:headEnd/>
                <a:tailEnd/>
              </a:ln>
            </p:spPr>
          </p:pic>
          <p:sp>
            <p:nvSpPr>
              <p:cNvPr id="14471" name="Text Box 48"/>
              <p:cNvSpPr txBox="1">
                <a:spLocks noChangeArrowheads="1"/>
              </p:cNvSpPr>
              <p:nvPr/>
            </p:nvSpPr>
            <p:spPr bwMode="auto">
              <a:xfrm>
                <a:off x="6489701" y="4110038"/>
                <a:ext cx="204788" cy="1271587"/>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57" name="Rectangle 20"/>
            <p:cNvGrpSpPr>
              <a:grpSpLocks/>
            </p:cNvGrpSpPr>
            <p:nvPr/>
          </p:nvGrpSpPr>
          <p:grpSpPr bwMode="auto">
            <a:xfrm>
              <a:off x="5015" y="2515"/>
              <a:ext cx="200" cy="922"/>
              <a:chOff x="7961376" y="3992880"/>
              <a:chExt cx="316992" cy="1463040"/>
            </a:xfrm>
          </p:grpSpPr>
          <p:pic>
            <p:nvPicPr>
              <p:cNvPr id="14468" name="Rectangle 20"/>
              <p:cNvPicPr>
                <a:picLocks noChangeArrowheads="1"/>
              </p:cNvPicPr>
              <p:nvPr/>
            </p:nvPicPr>
            <p:blipFill>
              <a:blip r:embed="rId19" cstate="print"/>
              <a:srcRect/>
              <a:stretch>
                <a:fillRect/>
              </a:stretch>
            </p:blipFill>
            <p:spPr bwMode="auto">
              <a:xfrm>
                <a:off x="7961376" y="3992880"/>
                <a:ext cx="316992" cy="1463040"/>
              </a:xfrm>
              <a:prstGeom prst="rect">
                <a:avLst/>
              </a:prstGeom>
              <a:noFill/>
              <a:ln w="9525">
                <a:noFill/>
                <a:miter lim="800000"/>
                <a:headEnd/>
                <a:tailEnd/>
              </a:ln>
            </p:spPr>
          </p:pic>
          <p:sp>
            <p:nvSpPr>
              <p:cNvPr id="14469" name="Text Box 51"/>
              <p:cNvSpPr txBox="1">
                <a:spLocks noChangeArrowheads="1"/>
              </p:cNvSpPr>
              <p:nvPr/>
            </p:nvSpPr>
            <p:spPr bwMode="auto">
              <a:xfrm>
                <a:off x="8020051" y="4027488"/>
                <a:ext cx="201613" cy="1354137"/>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58" name="Rectangle 21"/>
            <p:cNvGrpSpPr>
              <a:grpSpLocks/>
            </p:cNvGrpSpPr>
            <p:nvPr/>
          </p:nvGrpSpPr>
          <p:grpSpPr bwMode="auto">
            <a:xfrm>
              <a:off x="1286" y="3210"/>
              <a:ext cx="204" cy="227"/>
              <a:chOff x="2042160" y="5096256"/>
              <a:chExt cx="323088" cy="359664"/>
            </a:xfrm>
          </p:grpSpPr>
          <p:pic>
            <p:nvPicPr>
              <p:cNvPr id="14466" name="Rectangle 21"/>
              <p:cNvPicPr>
                <a:picLocks noChangeArrowheads="1"/>
              </p:cNvPicPr>
              <p:nvPr/>
            </p:nvPicPr>
            <p:blipFill>
              <a:blip r:embed="rId20" cstate="print"/>
              <a:srcRect/>
              <a:stretch>
                <a:fillRect/>
              </a:stretch>
            </p:blipFill>
            <p:spPr bwMode="auto">
              <a:xfrm>
                <a:off x="2042160" y="5096256"/>
                <a:ext cx="323088" cy="359664"/>
              </a:xfrm>
              <a:prstGeom prst="rect">
                <a:avLst/>
              </a:prstGeom>
              <a:noFill/>
              <a:ln w="9525">
                <a:noFill/>
                <a:miter lim="800000"/>
                <a:headEnd/>
                <a:tailEnd/>
              </a:ln>
            </p:spPr>
          </p:pic>
          <p:sp>
            <p:nvSpPr>
              <p:cNvPr id="14467" name="Text Box 54"/>
              <p:cNvSpPr txBox="1">
                <a:spLocks noChangeArrowheads="1"/>
              </p:cNvSpPr>
              <p:nvPr/>
            </p:nvSpPr>
            <p:spPr bwMode="auto">
              <a:xfrm>
                <a:off x="2105026" y="5133975"/>
                <a:ext cx="204788" cy="247650"/>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59" name="Rectangle 22"/>
            <p:cNvGrpSpPr>
              <a:grpSpLocks/>
            </p:cNvGrpSpPr>
            <p:nvPr/>
          </p:nvGrpSpPr>
          <p:grpSpPr bwMode="auto">
            <a:xfrm>
              <a:off x="2250" y="3199"/>
              <a:ext cx="200" cy="238"/>
              <a:chOff x="3572256" y="5077968"/>
              <a:chExt cx="316992" cy="377952"/>
            </a:xfrm>
          </p:grpSpPr>
          <p:pic>
            <p:nvPicPr>
              <p:cNvPr id="14464" name="Rectangle 22"/>
              <p:cNvPicPr>
                <a:picLocks noChangeArrowheads="1"/>
              </p:cNvPicPr>
              <p:nvPr/>
            </p:nvPicPr>
            <p:blipFill>
              <a:blip r:embed="rId21" cstate="print"/>
              <a:srcRect/>
              <a:stretch>
                <a:fillRect/>
              </a:stretch>
            </p:blipFill>
            <p:spPr bwMode="auto">
              <a:xfrm>
                <a:off x="3572256" y="5077968"/>
                <a:ext cx="316992" cy="377952"/>
              </a:xfrm>
              <a:prstGeom prst="rect">
                <a:avLst/>
              </a:prstGeom>
              <a:noFill/>
              <a:ln w="9525">
                <a:noFill/>
                <a:miter lim="800000"/>
                <a:headEnd/>
                <a:tailEnd/>
              </a:ln>
            </p:spPr>
          </p:pic>
          <p:sp>
            <p:nvSpPr>
              <p:cNvPr id="14465" name="Text Box 57"/>
              <p:cNvSpPr txBox="1">
                <a:spLocks noChangeArrowheads="1"/>
              </p:cNvSpPr>
              <p:nvPr/>
            </p:nvSpPr>
            <p:spPr bwMode="auto">
              <a:xfrm>
                <a:off x="3635376" y="5116513"/>
                <a:ext cx="201613" cy="265112"/>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60" name="Rectangle 23"/>
            <p:cNvGrpSpPr>
              <a:grpSpLocks/>
            </p:cNvGrpSpPr>
            <p:nvPr/>
          </p:nvGrpSpPr>
          <p:grpSpPr bwMode="auto">
            <a:xfrm>
              <a:off x="3214" y="3183"/>
              <a:ext cx="204" cy="253"/>
              <a:chOff x="5102352" y="5053584"/>
              <a:chExt cx="323088" cy="402336"/>
            </a:xfrm>
          </p:grpSpPr>
          <p:pic>
            <p:nvPicPr>
              <p:cNvPr id="14462" name="Rectangle 23"/>
              <p:cNvPicPr>
                <a:picLocks noChangeArrowheads="1"/>
              </p:cNvPicPr>
              <p:nvPr/>
            </p:nvPicPr>
            <p:blipFill>
              <a:blip r:embed="rId22" cstate="print"/>
              <a:srcRect/>
              <a:stretch>
                <a:fillRect/>
              </a:stretch>
            </p:blipFill>
            <p:spPr bwMode="auto">
              <a:xfrm>
                <a:off x="5102352" y="5053584"/>
                <a:ext cx="323088" cy="402336"/>
              </a:xfrm>
              <a:prstGeom prst="rect">
                <a:avLst/>
              </a:prstGeom>
              <a:noFill/>
              <a:ln w="9525">
                <a:noFill/>
                <a:miter lim="800000"/>
                <a:headEnd/>
                <a:tailEnd/>
              </a:ln>
            </p:spPr>
          </p:pic>
          <p:sp>
            <p:nvSpPr>
              <p:cNvPr id="14463" name="Text Box 60"/>
              <p:cNvSpPr txBox="1">
                <a:spLocks noChangeArrowheads="1"/>
              </p:cNvSpPr>
              <p:nvPr/>
            </p:nvSpPr>
            <p:spPr bwMode="auto">
              <a:xfrm>
                <a:off x="5162551" y="5092700"/>
                <a:ext cx="206375" cy="288925"/>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61" name="Rectangle 24"/>
            <p:cNvGrpSpPr>
              <a:grpSpLocks/>
            </p:cNvGrpSpPr>
            <p:nvPr/>
          </p:nvGrpSpPr>
          <p:grpSpPr bwMode="auto">
            <a:xfrm>
              <a:off x="4178" y="3199"/>
              <a:ext cx="200" cy="238"/>
              <a:chOff x="6632448" y="5077968"/>
              <a:chExt cx="316992" cy="377952"/>
            </a:xfrm>
          </p:grpSpPr>
          <p:pic>
            <p:nvPicPr>
              <p:cNvPr id="14460" name="Rectangle 24"/>
              <p:cNvPicPr>
                <a:picLocks noChangeArrowheads="1"/>
              </p:cNvPicPr>
              <p:nvPr/>
            </p:nvPicPr>
            <p:blipFill>
              <a:blip r:embed="rId23" cstate="print"/>
              <a:srcRect/>
              <a:stretch>
                <a:fillRect/>
              </a:stretch>
            </p:blipFill>
            <p:spPr bwMode="auto">
              <a:xfrm>
                <a:off x="6632448" y="5077968"/>
                <a:ext cx="316992" cy="377952"/>
              </a:xfrm>
              <a:prstGeom prst="rect">
                <a:avLst/>
              </a:prstGeom>
              <a:noFill/>
              <a:ln w="9525">
                <a:noFill/>
                <a:miter lim="800000"/>
                <a:headEnd/>
                <a:tailEnd/>
              </a:ln>
            </p:spPr>
          </p:pic>
          <p:sp>
            <p:nvSpPr>
              <p:cNvPr id="14461" name="Text Box 63"/>
              <p:cNvSpPr txBox="1">
                <a:spLocks noChangeArrowheads="1"/>
              </p:cNvSpPr>
              <p:nvPr/>
            </p:nvSpPr>
            <p:spPr bwMode="auto">
              <a:xfrm>
                <a:off x="6694488" y="5116513"/>
                <a:ext cx="201613" cy="265112"/>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62" name="Rectangle 25"/>
            <p:cNvGrpSpPr>
              <a:grpSpLocks/>
            </p:cNvGrpSpPr>
            <p:nvPr/>
          </p:nvGrpSpPr>
          <p:grpSpPr bwMode="auto">
            <a:xfrm>
              <a:off x="5142" y="3199"/>
              <a:ext cx="204" cy="238"/>
              <a:chOff x="8162544" y="5077968"/>
              <a:chExt cx="323088" cy="377952"/>
            </a:xfrm>
          </p:grpSpPr>
          <p:pic>
            <p:nvPicPr>
              <p:cNvPr id="14458" name="Rectangle 25"/>
              <p:cNvPicPr>
                <a:picLocks noChangeArrowheads="1"/>
              </p:cNvPicPr>
              <p:nvPr/>
            </p:nvPicPr>
            <p:blipFill>
              <a:blip r:embed="rId24" cstate="print"/>
              <a:srcRect/>
              <a:stretch>
                <a:fillRect/>
              </a:stretch>
            </p:blipFill>
            <p:spPr bwMode="auto">
              <a:xfrm>
                <a:off x="8162544" y="5077968"/>
                <a:ext cx="323088" cy="377952"/>
              </a:xfrm>
              <a:prstGeom prst="rect">
                <a:avLst/>
              </a:prstGeom>
              <a:noFill/>
              <a:ln w="9525">
                <a:noFill/>
                <a:miter lim="800000"/>
                <a:headEnd/>
                <a:tailEnd/>
              </a:ln>
            </p:spPr>
          </p:pic>
          <p:sp>
            <p:nvSpPr>
              <p:cNvPr id="14459" name="Text Box 66"/>
              <p:cNvSpPr txBox="1">
                <a:spLocks noChangeArrowheads="1"/>
              </p:cNvSpPr>
              <p:nvPr/>
            </p:nvSpPr>
            <p:spPr bwMode="auto">
              <a:xfrm>
                <a:off x="8221663" y="5116513"/>
                <a:ext cx="206375" cy="265112"/>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63" name="Rectangle 26"/>
            <p:cNvGrpSpPr>
              <a:grpSpLocks/>
            </p:cNvGrpSpPr>
            <p:nvPr/>
          </p:nvGrpSpPr>
          <p:grpSpPr bwMode="auto">
            <a:xfrm>
              <a:off x="1417" y="2116"/>
              <a:ext cx="200" cy="1321"/>
              <a:chOff x="2249424" y="3358896"/>
              <a:chExt cx="316992" cy="2097024"/>
            </a:xfrm>
          </p:grpSpPr>
          <p:pic>
            <p:nvPicPr>
              <p:cNvPr id="14456" name="Rectangle 26"/>
              <p:cNvPicPr>
                <a:picLocks noChangeArrowheads="1"/>
              </p:cNvPicPr>
              <p:nvPr/>
            </p:nvPicPr>
            <p:blipFill>
              <a:blip r:embed="rId25" cstate="print"/>
              <a:srcRect/>
              <a:stretch>
                <a:fillRect/>
              </a:stretch>
            </p:blipFill>
            <p:spPr bwMode="auto">
              <a:xfrm>
                <a:off x="2249424" y="3358896"/>
                <a:ext cx="316992" cy="2097024"/>
              </a:xfrm>
              <a:prstGeom prst="rect">
                <a:avLst/>
              </a:prstGeom>
              <a:noFill/>
              <a:ln w="9525">
                <a:noFill/>
                <a:miter lim="800000"/>
                <a:headEnd/>
                <a:tailEnd/>
              </a:ln>
            </p:spPr>
          </p:pic>
          <p:sp>
            <p:nvSpPr>
              <p:cNvPr id="14457" name="Text Box 69"/>
              <p:cNvSpPr txBox="1">
                <a:spLocks noChangeArrowheads="1"/>
              </p:cNvSpPr>
              <p:nvPr/>
            </p:nvSpPr>
            <p:spPr bwMode="auto">
              <a:xfrm>
                <a:off x="2309813" y="3397250"/>
                <a:ext cx="201613" cy="1984375"/>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64" name="Rectangle 27"/>
            <p:cNvGrpSpPr>
              <a:grpSpLocks/>
            </p:cNvGrpSpPr>
            <p:nvPr/>
          </p:nvGrpSpPr>
          <p:grpSpPr bwMode="auto">
            <a:xfrm>
              <a:off x="2377" y="2093"/>
              <a:ext cx="204" cy="1344"/>
              <a:chOff x="3773424" y="3322320"/>
              <a:chExt cx="323088" cy="2133600"/>
            </a:xfrm>
          </p:grpSpPr>
          <p:pic>
            <p:nvPicPr>
              <p:cNvPr id="14454" name="Rectangle 27"/>
              <p:cNvPicPr>
                <a:picLocks noChangeArrowheads="1"/>
              </p:cNvPicPr>
              <p:nvPr/>
            </p:nvPicPr>
            <p:blipFill>
              <a:blip r:embed="rId26" cstate="print"/>
              <a:srcRect/>
              <a:stretch>
                <a:fillRect/>
              </a:stretch>
            </p:blipFill>
            <p:spPr bwMode="auto">
              <a:xfrm>
                <a:off x="3773424" y="3322320"/>
                <a:ext cx="323088" cy="2133600"/>
              </a:xfrm>
              <a:prstGeom prst="rect">
                <a:avLst/>
              </a:prstGeom>
              <a:noFill/>
              <a:ln w="9525">
                <a:noFill/>
                <a:miter lim="800000"/>
                <a:headEnd/>
                <a:tailEnd/>
              </a:ln>
            </p:spPr>
          </p:pic>
          <p:sp>
            <p:nvSpPr>
              <p:cNvPr id="14455" name="Text Box 72"/>
              <p:cNvSpPr txBox="1">
                <a:spLocks noChangeArrowheads="1"/>
              </p:cNvSpPr>
              <p:nvPr/>
            </p:nvSpPr>
            <p:spPr bwMode="auto">
              <a:xfrm>
                <a:off x="3836988" y="3355975"/>
                <a:ext cx="206375" cy="2025650"/>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65" name="Rectangle 28"/>
            <p:cNvGrpSpPr>
              <a:grpSpLocks/>
            </p:cNvGrpSpPr>
            <p:nvPr/>
          </p:nvGrpSpPr>
          <p:grpSpPr bwMode="auto">
            <a:xfrm>
              <a:off x="3345" y="2039"/>
              <a:ext cx="200" cy="1398"/>
              <a:chOff x="5309616" y="3236976"/>
              <a:chExt cx="316992" cy="2218944"/>
            </a:xfrm>
          </p:grpSpPr>
          <p:pic>
            <p:nvPicPr>
              <p:cNvPr id="14452" name="Rectangle 28"/>
              <p:cNvPicPr>
                <a:picLocks noChangeArrowheads="1"/>
              </p:cNvPicPr>
              <p:nvPr/>
            </p:nvPicPr>
            <p:blipFill>
              <a:blip r:embed="rId27" cstate="print"/>
              <a:srcRect/>
              <a:stretch>
                <a:fillRect/>
              </a:stretch>
            </p:blipFill>
            <p:spPr bwMode="auto">
              <a:xfrm>
                <a:off x="5309616" y="3236976"/>
                <a:ext cx="316992" cy="2218944"/>
              </a:xfrm>
              <a:prstGeom prst="rect">
                <a:avLst/>
              </a:prstGeom>
              <a:noFill/>
              <a:ln w="9525">
                <a:noFill/>
                <a:miter lim="800000"/>
                <a:headEnd/>
                <a:tailEnd/>
              </a:ln>
            </p:spPr>
          </p:pic>
          <p:sp>
            <p:nvSpPr>
              <p:cNvPr id="14453" name="Text Box 75"/>
              <p:cNvSpPr txBox="1">
                <a:spLocks noChangeArrowheads="1"/>
              </p:cNvSpPr>
              <p:nvPr/>
            </p:nvSpPr>
            <p:spPr bwMode="auto">
              <a:xfrm>
                <a:off x="5368926" y="3273425"/>
                <a:ext cx="201613" cy="2108200"/>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66" name="Rectangle 29"/>
            <p:cNvGrpSpPr>
              <a:grpSpLocks/>
            </p:cNvGrpSpPr>
            <p:nvPr/>
          </p:nvGrpSpPr>
          <p:grpSpPr bwMode="auto">
            <a:xfrm>
              <a:off x="4305" y="1947"/>
              <a:ext cx="204" cy="1490"/>
              <a:chOff x="6833616" y="3090672"/>
              <a:chExt cx="323088" cy="2365248"/>
            </a:xfrm>
          </p:grpSpPr>
          <p:pic>
            <p:nvPicPr>
              <p:cNvPr id="14450" name="Rectangle 29"/>
              <p:cNvPicPr>
                <a:picLocks noChangeArrowheads="1"/>
              </p:cNvPicPr>
              <p:nvPr/>
            </p:nvPicPr>
            <p:blipFill>
              <a:blip r:embed="rId28" cstate="print"/>
              <a:srcRect/>
              <a:stretch>
                <a:fillRect/>
              </a:stretch>
            </p:blipFill>
            <p:spPr bwMode="auto">
              <a:xfrm>
                <a:off x="6833616" y="3090672"/>
                <a:ext cx="323088" cy="2365248"/>
              </a:xfrm>
              <a:prstGeom prst="rect">
                <a:avLst/>
              </a:prstGeom>
              <a:noFill/>
              <a:ln w="9525">
                <a:noFill/>
                <a:miter lim="800000"/>
                <a:headEnd/>
                <a:tailEnd/>
              </a:ln>
            </p:spPr>
          </p:pic>
          <p:sp>
            <p:nvSpPr>
              <p:cNvPr id="14451" name="Text Box 78"/>
              <p:cNvSpPr txBox="1">
                <a:spLocks noChangeArrowheads="1"/>
              </p:cNvSpPr>
              <p:nvPr/>
            </p:nvSpPr>
            <p:spPr bwMode="auto">
              <a:xfrm>
                <a:off x="6896101" y="3127375"/>
                <a:ext cx="204788" cy="2254250"/>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grpSp>
          <p:nvGrpSpPr>
            <p:cNvPr id="14367" name="Rectangle 30"/>
            <p:cNvGrpSpPr>
              <a:grpSpLocks/>
            </p:cNvGrpSpPr>
            <p:nvPr/>
          </p:nvGrpSpPr>
          <p:grpSpPr bwMode="auto">
            <a:xfrm>
              <a:off x="5272" y="1770"/>
              <a:ext cx="196" cy="1667"/>
              <a:chOff x="8369808" y="2810256"/>
              <a:chExt cx="310896" cy="2645664"/>
            </a:xfrm>
          </p:grpSpPr>
          <p:pic>
            <p:nvPicPr>
              <p:cNvPr id="14448" name="Rectangle 30"/>
              <p:cNvPicPr>
                <a:picLocks noChangeArrowheads="1"/>
              </p:cNvPicPr>
              <p:nvPr/>
            </p:nvPicPr>
            <p:blipFill>
              <a:blip r:embed="rId29" cstate="print"/>
              <a:srcRect/>
              <a:stretch>
                <a:fillRect/>
              </a:stretch>
            </p:blipFill>
            <p:spPr bwMode="auto">
              <a:xfrm>
                <a:off x="8369808" y="2810256"/>
                <a:ext cx="310896" cy="2645664"/>
              </a:xfrm>
              <a:prstGeom prst="rect">
                <a:avLst/>
              </a:prstGeom>
              <a:noFill/>
              <a:ln w="9525">
                <a:noFill/>
                <a:miter lim="800000"/>
                <a:headEnd/>
                <a:tailEnd/>
              </a:ln>
            </p:spPr>
          </p:pic>
          <p:sp>
            <p:nvSpPr>
              <p:cNvPr id="14449" name="Text Box 81"/>
              <p:cNvSpPr txBox="1">
                <a:spLocks noChangeArrowheads="1"/>
              </p:cNvSpPr>
              <p:nvPr/>
            </p:nvSpPr>
            <p:spPr bwMode="auto">
              <a:xfrm>
                <a:off x="8428038" y="2844800"/>
                <a:ext cx="200025" cy="2536825"/>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sp>
          <p:nvSpPr>
            <p:cNvPr id="14368" name="Line 31"/>
            <p:cNvSpPr>
              <a:spLocks noChangeShapeType="1"/>
            </p:cNvSpPr>
            <p:nvPr/>
          </p:nvSpPr>
          <p:spPr bwMode="auto">
            <a:xfrm>
              <a:off x="718" y="1584"/>
              <a:ext cx="0" cy="1806"/>
            </a:xfrm>
            <a:prstGeom prst="line">
              <a:avLst/>
            </a:prstGeom>
            <a:noFill/>
            <a:ln w="0">
              <a:solidFill>
                <a:srgbClr val="000000"/>
              </a:solidFill>
              <a:round/>
              <a:headEnd/>
              <a:tailEnd/>
            </a:ln>
          </p:spPr>
          <p:txBody>
            <a:bodyPr/>
            <a:lstStyle/>
            <a:p>
              <a:endParaRPr lang="es-MX"/>
            </a:p>
          </p:txBody>
        </p:sp>
        <p:sp>
          <p:nvSpPr>
            <p:cNvPr id="14369" name="Line 32"/>
            <p:cNvSpPr>
              <a:spLocks noChangeShapeType="1"/>
            </p:cNvSpPr>
            <p:nvPr/>
          </p:nvSpPr>
          <p:spPr bwMode="auto">
            <a:xfrm>
              <a:off x="672" y="3390"/>
              <a:ext cx="46" cy="0"/>
            </a:xfrm>
            <a:prstGeom prst="line">
              <a:avLst/>
            </a:prstGeom>
            <a:noFill/>
            <a:ln w="0">
              <a:solidFill>
                <a:srgbClr val="000000"/>
              </a:solidFill>
              <a:round/>
              <a:headEnd/>
              <a:tailEnd/>
            </a:ln>
          </p:spPr>
          <p:txBody>
            <a:bodyPr/>
            <a:lstStyle/>
            <a:p>
              <a:endParaRPr lang="es-MX"/>
            </a:p>
          </p:txBody>
        </p:sp>
        <p:sp>
          <p:nvSpPr>
            <p:cNvPr id="14370" name="Line 33"/>
            <p:cNvSpPr>
              <a:spLocks noChangeShapeType="1"/>
            </p:cNvSpPr>
            <p:nvPr/>
          </p:nvSpPr>
          <p:spPr bwMode="auto">
            <a:xfrm>
              <a:off x="672" y="3131"/>
              <a:ext cx="46" cy="0"/>
            </a:xfrm>
            <a:prstGeom prst="line">
              <a:avLst/>
            </a:prstGeom>
            <a:noFill/>
            <a:ln w="0">
              <a:solidFill>
                <a:srgbClr val="000000"/>
              </a:solidFill>
              <a:round/>
              <a:headEnd/>
              <a:tailEnd/>
            </a:ln>
          </p:spPr>
          <p:txBody>
            <a:bodyPr/>
            <a:lstStyle/>
            <a:p>
              <a:endParaRPr lang="es-MX"/>
            </a:p>
          </p:txBody>
        </p:sp>
        <p:sp>
          <p:nvSpPr>
            <p:cNvPr id="14371" name="Line 34"/>
            <p:cNvSpPr>
              <a:spLocks noChangeShapeType="1"/>
            </p:cNvSpPr>
            <p:nvPr/>
          </p:nvSpPr>
          <p:spPr bwMode="auto">
            <a:xfrm>
              <a:off x="672" y="2874"/>
              <a:ext cx="46" cy="0"/>
            </a:xfrm>
            <a:prstGeom prst="line">
              <a:avLst/>
            </a:prstGeom>
            <a:noFill/>
            <a:ln w="0">
              <a:solidFill>
                <a:srgbClr val="000000"/>
              </a:solidFill>
              <a:round/>
              <a:headEnd/>
              <a:tailEnd/>
            </a:ln>
          </p:spPr>
          <p:txBody>
            <a:bodyPr/>
            <a:lstStyle/>
            <a:p>
              <a:endParaRPr lang="es-MX"/>
            </a:p>
          </p:txBody>
        </p:sp>
        <p:sp>
          <p:nvSpPr>
            <p:cNvPr id="14372" name="Line 35"/>
            <p:cNvSpPr>
              <a:spLocks noChangeShapeType="1"/>
            </p:cNvSpPr>
            <p:nvPr/>
          </p:nvSpPr>
          <p:spPr bwMode="auto">
            <a:xfrm>
              <a:off x="672" y="2615"/>
              <a:ext cx="46" cy="0"/>
            </a:xfrm>
            <a:prstGeom prst="line">
              <a:avLst/>
            </a:prstGeom>
            <a:noFill/>
            <a:ln w="0">
              <a:solidFill>
                <a:srgbClr val="000000"/>
              </a:solidFill>
              <a:round/>
              <a:headEnd/>
              <a:tailEnd/>
            </a:ln>
          </p:spPr>
          <p:txBody>
            <a:bodyPr/>
            <a:lstStyle/>
            <a:p>
              <a:endParaRPr lang="es-MX"/>
            </a:p>
          </p:txBody>
        </p:sp>
        <p:sp>
          <p:nvSpPr>
            <p:cNvPr id="14373" name="Line 36"/>
            <p:cNvSpPr>
              <a:spLocks noChangeShapeType="1"/>
            </p:cNvSpPr>
            <p:nvPr/>
          </p:nvSpPr>
          <p:spPr bwMode="auto">
            <a:xfrm>
              <a:off x="672" y="2359"/>
              <a:ext cx="46" cy="0"/>
            </a:xfrm>
            <a:prstGeom prst="line">
              <a:avLst/>
            </a:prstGeom>
            <a:noFill/>
            <a:ln w="0">
              <a:solidFill>
                <a:srgbClr val="000000"/>
              </a:solidFill>
              <a:round/>
              <a:headEnd/>
              <a:tailEnd/>
            </a:ln>
          </p:spPr>
          <p:txBody>
            <a:bodyPr/>
            <a:lstStyle/>
            <a:p>
              <a:endParaRPr lang="es-MX"/>
            </a:p>
          </p:txBody>
        </p:sp>
        <p:sp>
          <p:nvSpPr>
            <p:cNvPr id="14374" name="Line 37"/>
            <p:cNvSpPr>
              <a:spLocks noChangeShapeType="1"/>
            </p:cNvSpPr>
            <p:nvPr/>
          </p:nvSpPr>
          <p:spPr bwMode="auto">
            <a:xfrm>
              <a:off x="672" y="2100"/>
              <a:ext cx="46" cy="0"/>
            </a:xfrm>
            <a:prstGeom prst="line">
              <a:avLst/>
            </a:prstGeom>
            <a:noFill/>
            <a:ln w="0">
              <a:solidFill>
                <a:srgbClr val="000000"/>
              </a:solidFill>
              <a:round/>
              <a:headEnd/>
              <a:tailEnd/>
            </a:ln>
          </p:spPr>
          <p:txBody>
            <a:bodyPr/>
            <a:lstStyle/>
            <a:p>
              <a:endParaRPr lang="es-MX"/>
            </a:p>
          </p:txBody>
        </p:sp>
        <p:sp>
          <p:nvSpPr>
            <p:cNvPr id="14375" name="Line 38"/>
            <p:cNvSpPr>
              <a:spLocks noChangeShapeType="1"/>
            </p:cNvSpPr>
            <p:nvPr/>
          </p:nvSpPr>
          <p:spPr bwMode="auto">
            <a:xfrm>
              <a:off x="672" y="1843"/>
              <a:ext cx="46" cy="0"/>
            </a:xfrm>
            <a:prstGeom prst="line">
              <a:avLst/>
            </a:prstGeom>
            <a:noFill/>
            <a:ln w="0">
              <a:solidFill>
                <a:srgbClr val="000000"/>
              </a:solidFill>
              <a:round/>
              <a:headEnd/>
              <a:tailEnd/>
            </a:ln>
          </p:spPr>
          <p:txBody>
            <a:bodyPr/>
            <a:lstStyle/>
            <a:p>
              <a:endParaRPr lang="es-MX"/>
            </a:p>
          </p:txBody>
        </p:sp>
        <p:sp>
          <p:nvSpPr>
            <p:cNvPr id="14376" name="Line 39"/>
            <p:cNvSpPr>
              <a:spLocks noChangeShapeType="1"/>
            </p:cNvSpPr>
            <p:nvPr/>
          </p:nvSpPr>
          <p:spPr bwMode="auto">
            <a:xfrm>
              <a:off x="672" y="1584"/>
              <a:ext cx="46" cy="0"/>
            </a:xfrm>
            <a:prstGeom prst="line">
              <a:avLst/>
            </a:prstGeom>
            <a:noFill/>
            <a:ln w="0">
              <a:solidFill>
                <a:srgbClr val="000000"/>
              </a:solidFill>
              <a:round/>
              <a:headEnd/>
              <a:tailEnd/>
            </a:ln>
          </p:spPr>
          <p:txBody>
            <a:bodyPr/>
            <a:lstStyle/>
            <a:p>
              <a:endParaRPr lang="es-MX"/>
            </a:p>
          </p:txBody>
        </p:sp>
        <p:sp>
          <p:nvSpPr>
            <p:cNvPr id="14377" name="Line 40"/>
            <p:cNvSpPr>
              <a:spLocks noChangeShapeType="1"/>
            </p:cNvSpPr>
            <p:nvPr/>
          </p:nvSpPr>
          <p:spPr bwMode="auto">
            <a:xfrm>
              <a:off x="718" y="3390"/>
              <a:ext cx="4815" cy="0"/>
            </a:xfrm>
            <a:prstGeom prst="line">
              <a:avLst/>
            </a:prstGeom>
            <a:noFill/>
            <a:ln w="0">
              <a:solidFill>
                <a:srgbClr val="000000"/>
              </a:solidFill>
              <a:round/>
              <a:headEnd/>
              <a:tailEnd/>
            </a:ln>
          </p:spPr>
          <p:txBody>
            <a:bodyPr/>
            <a:lstStyle/>
            <a:p>
              <a:endParaRPr lang="es-MX"/>
            </a:p>
          </p:txBody>
        </p:sp>
        <p:sp>
          <p:nvSpPr>
            <p:cNvPr id="14378" name="Line 41"/>
            <p:cNvSpPr>
              <a:spLocks noChangeShapeType="1"/>
            </p:cNvSpPr>
            <p:nvPr/>
          </p:nvSpPr>
          <p:spPr bwMode="auto">
            <a:xfrm flipV="1">
              <a:off x="718" y="3390"/>
              <a:ext cx="0" cy="46"/>
            </a:xfrm>
            <a:prstGeom prst="line">
              <a:avLst/>
            </a:prstGeom>
            <a:noFill/>
            <a:ln w="0">
              <a:solidFill>
                <a:srgbClr val="000000"/>
              </a:solidFill>
              <a:round/>
              <a:headEnd/>
              <a:tailEnd/>
            </a:ln>
          </p:spPr>
          <p:txBody>
            <a:bodyPr/>
            <a:lstStyle/>
            <a:p>
              <a:endParaRPr lang="es-MX"/>
            </a:p>
          </p:txBody>
        </p:sp>
        <p:sp>
          <p:nvSpPr>
            <p:cNvPr id="14379" name="Line 42"/>
            <p:cNvSpPr>
              <a:spLocks noChangeShapeType="1"/>
            </p:cNvSpPr>
            <p:nvPr/>
          </p:nvSpPr>
          <p:spPr bwMode="auto">
            <a:xfrm flipV="1">
              <a:off x="1680" y="3390"/>
              <a:ext cx="0" cy="46"/>
            </a:xfrm>
            <a:prstGeom prst="line">
              <a:avLst/>
            </a:prstGeom>
            <a:noFill/>
            <a:ln w="0">
              <a:solidFill>
                <a:srgbClr val="000000"/>
              </a:solidFill>
              <a:round/>
              <a:headEnd/>
              <a:tailEnd/>
            </a:ln>
          </p:spPr>
          <p:txBody>
            <a:bodyPr/>
            <a:lstStyle/>
            <a:p>
              <a:endParaRPr lang="es-MX"/>
            </a:p>
          </p:txBody>
        </p:sp>
        <p:sp>
          <p:nvSpPr>
            <p:cNvPr id="14380" name="Line 43"/>
            <p:cNvSpPr>
              <a:spLocks noChangeShapeType="1"/>
            </p:cNvSpPr>
            <p:nvPr/>
          </p:nvSpPr>
          <p:spPr bwMode="auto">
            <a:xfrm flipV="1">
              <a:off x="2645" y="3390"/>
              <a:ext cx="0" cy="46"/>
            </a:xfrm>
            <a:prstGeom prst="line">
              <a:avLst/>
            </a:prstGeom>
            <a:noFill/>
            <a:ln w="0">
              <a:solidFill>
                <a:srgbClr val="000000"/>
              </a:solidFill>
              <a:round/>
              <a:headEnd/>
              <a:tailEnd/>
            </a:ln>
          </p:spPr>
          <p:txBody>
            <a:bodyPr/>
            <a:lstStyle/>
            <a:p>
              <a:endParaRPr lang="es-MX"/>
            </a:p>
          </p:txBody>
        </p:sp>
        <p:sp>
          <p:nvSpPr>
            <p:cNvPr id="14381" name="Line 44"/>
            <p:cNvSpPr>
              <a:spLocks noChangeShapeType="1"/>
            </p:cNvSpPr>
            <p:nvPr/>
          </p:nvSpPr>
          <p:spPr bwMode="auto">
            <a:xfrm flipV="1">
              <a:off x="3607" y="3390"/>
              <a:ext cx="0" cy="46"/>
            </a:xfrm>
            <a:prstGeom prst="line">
              <a:avLst/>
            </a:prstGeom>
            <a:noFill/>
            <a:ln w="0">
              <a:solidFill>
                <a:srgbClr val="000000"/>
              </a:solidFill>
              <a:round/>
              <a:headEnd/>
              <a:tailEnd/>
            </a:ln>
          </p:spPr>
          <p:txBody>
            <a:bodyPr/>
            <a:lstStyle/>
            <a:p>
              <a:endParaRPr lang="es-MX"/>
            </a:p>
          </p:txBody>
        </p:sp>
        <p:sp>
          <p:nvSpPr>
            <p:cNvPr id="14382" name="Line 45"/>
            <p:cNvSpPr>
              <a:spLocks noChangeShapeType="1"/>
            </p:cNvSpPr>
            <p:nvPr/>
          </p:nvSpPr>
          <p:spPr bwMode="auto">
            <a:xfrm flipV="1">
              <a:off x="4571" y="3390"/>
              <a:ext cx="0" cy="46"/>
            </a:xfrm>
            <a:prstGeom prst="line">
              <a:avLst/>
            </a:prstGeom>
            <a:noFill/>
            <a:ln w="0">
              <a:solidFill>
                <a:srgbClr val="000000"/>
              </a:solidFill>
              <a:round/>
              <a:headEnd/>
              <a:tailEnd/>
            </a:ln>
          </p:spPr>
          <p:txBody>
            <a:bodyPr/>
            <a:lstStyle/>
            <a:p>
              <a:endParaRPr lang="es-MX"/>
            </a:p>
          </p:txBody>
        </p:sp>
        <p:sp>
          <p:nvSpPr>
            <p:cNvPr id="14383" name="Line 46"/>
            <p:cNvSpPr>
              <a:spLocks noChangeShapeType="1"/>
            </p:cNvSpPr>
            <p:nvPr/>
          </p:nvSpPr>
          <p:spPr bwMode="auto">
            <a:xfrm flipV="1">
              <a:off x="5533" y="3390"/>
              <a:ext cx="0" cy="46"/>
            </a:xfrm>
            <a:prstGeom prst="line">
              <a:avLst/>
            </a:prstGeom>
            <a:noFill/>
            <a:ln w="0">
              <a:solidFill>
                <a:srgbClr val="000000"/>
              </a:solidFill>
              <a:round/>
              <a:headEnd/>
              <a:tailEnd/>
            </a:ln>
          </p:spPr>
          <p:txBody>
            <a:bodyPr/>
            <a:lstStyle/>
            <a:p>
              <a:endParaRPr lang="es-MX"/>
            </a:p>
          </p:txBody>
        </p:sp>
        <p:sp>
          <p:nvSpPr>
            <p:cNvPr id="14384" name="Rectangle 48"/>
            <p:cNvSpPr>
              <a:spLocks noChangeArrowheads="1"/>
            </p:cNvSpPr>
            <p:nvPr/>
          </p:nvSpPr>
          <p:spPr bwMode="auto">
            <a:xfrm>
              <a:off x="4649" y="2728"/>
              <a:ext cx="124"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37</a:t>
              </a:r>
              <a:endParaRPr lang="es-MX" sz="1400" b="0" u="none">
                <a:solidFill>
                  <a:srgbClr val="000099"/>
                </a:solidFill>
              </a:endParaRPr>
            </a:p>
          </p:txBody>
        </p:sp>
        <p:sp>
          <p:nvSpPr>
            <p:cNvPr id="14385" name="Rectangle 49"/>
            <p:cNvSpPr>
              <a:spLocks noChangeArrowheads="1"/>
            </p:cNvSpPr>
            <p:nvPr/>
          </p:nvSpPr>
          <p:spPr bwMode="auto">
            <a:xfrm>
              <a:off x="3676" y="2809"/>
              <a:ext cx="124"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32</a:t>
              </a:r>
              <a:endParaRPr lang="es-MX" sz="1400" b="0" u="none">
                <a:solidFill>
                  <a:srgbClr val="000099"/>
                </a:solidFill>
              </a:endParaRPr>
            </a:p>
          </p:txBody>
        </p:sp>
        <p:sp>
          <p:nvSpPr>
            <p:cNvPr id="14386" name="Rectangle 50"/>
            <p:cNvSpPr>
              <a:spLocks noChangeArrowheads="1"/>
            </p:cNvSpPr>
            <p:nvPr/>
          </p:nvSpPr>
          <p:spPr bwMode="auto">
            <a:xfrm>
              <a:off x="2719" y="2831"/>
              <a:ext cx="124"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30</a:t>
              </a:r>
              <a:endParaRPr lang="es-MX" sz="1400" b="0" u="none">
                <a:solidFill>
                  <a:srgbClr val="000099"/>
                </a:solidFill>
              </a:endParaRPr>
            </a:p>
          </p:txBody>
        </p:sp>
        <p:sp>
          <p:nvSpPr>
            <p:cNvPr id="14387" name="Rectangle 51"/>
            <p:cNvSpPr>
              <a:spLocks noChangeArrowheads="1"/>
            </p:cNvSpPr>
            <p:nvPr/>
          </p:nvSpPr>
          <p:spPr bwMode="auto">
            <a:xfrm>
              <a:off x="1758" y="2881"/>
              <a:ext cx="124"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26</a:t>
              </a:r>
              <a:endParaRPr lang="es-MX" sz="1400" b="0" u="none">
                <a:solidFill>
                  <a:srgbClr val="000099"/>
                </a:solidFill>
              </a:endParaRPr>
            </a:p>
          </p:txBody>
        </p:sp>
        <p:sp>
          <p:nvSpPr>
            <p:cNvPr id="14388" name="Rectangle 52"/>
            <p:cNvSpPr>
              <a:spLocks noChangeArrowheads="1"/>
            </p:cNvSpPr>
            <p:nvPr/>
          </p:nvSpPr>
          <p:spPr bwMode="auto">
            <a:xfrm>
              <a:off x="796" y="2881"/>
              <a:ext cx="124"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26</a:t>
              </a:r>
              <a:endParaRPr lang="es-MX" sz="1400" b="0" u="none">
                <a:solidFill>
                  <a:srgbClr val="000099"/>
                </a:solidFill>
              </a:endParaRPr>
            </a:p>
          </p:txBody>
        </p:sp>
        <p:sp>
          <p:nvSpPr>
            <p:cNvPr id="14389" name="Rectangle 53"/>
            <p:cNvSpPr>
              <a:spLocks noChangeArrowheads="1"/>
            </p:cNvSpPr>
            <p:nvPr/>
          </p:nvSpPr>
          <p:spPr bwMode="auto">
            <a:xfrm>
              <a:off x="4819" y="3148"/>
              <a:ext cx="62"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7</a:t>
              </a:r>
              <a:endParaRPr lang="es-MX" sz="1400" b="0" u="none">
                <a:solidFill>
                  <a:srgbClr val="000099"/>
                </a:solidFill>
              </a:endParaRPr>
            </a:p>
          </p:txBody>
        </p:sp>
        <p:sp>
          <p:nvSpPr>
            <p:cNvPr id="14390" name="Rectangle 54"/>
            <p:cNvSpPr>
              <a:spLocks noChangeArrowheads="1"/>
            </p:cNvSpPr>
            <p:nvPr/>
          </p:nvSpPr>
          <p:spPr bwMode="auto">
            <a:xfrm>
              <a:off x="3846" y="3174"/>
              <a:ext cx="62"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3</a:t>
              </a:r>
              <a:endParaRPr lang="es-MX" sz="1400" b="0" u="none">
                <a:solidFill>
                  <a:srgbClr val="000099"/>
                </a:solidFill>
              </a:endParaRPr>
            </a:p>
          </p:txBody>
        </p:sp>
        <p:sp>
          <p:nvSpPr>
            <p:cNvPr id="14391" name="Rectangle 55"/>
            <p:cNvSpPr>
              <a:spLocks noChangeArrowheads="1"/>
            </p:cNvSpPr>
            <p:nvPr/>
          </p:nvSpPr>
          <p:spPr bwMode="auto">
            <a:xfrm>
              <a:off x="2878" y="3151"/>
              <a:ext cx="93"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 5</a:t>
              </a:r>
              <a:endParaRPr lang="es-MX" sz="1400" b="0" u="none">
                <a:solidFill>
                  <a:srgbClr val="000099"/>
                </a:solidFill>
              </a:endParaRPr>
            </a:p>
          </p:txBody>
        </p:sp>
        <p:sp>
          <p:nvSpPr>
            <p:cNvPr id="14392" name="Rectangle 56"/>
            <p:cNvSpPr>
              <a:spLocks noChangeArrowheads="1"/>
            </p:cNvSpPr>
            <p:nvPr/>
          </p:nvSpPr>
          <p:spPr bwMode="auto">
            <a:xfrm>
              <a:off x="1879" y="3108"/>
              <a:ext cx="155"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 10</a:t>
              </a:r>
              <a:endParaRPr lang="es-MX" sz="1400" b="0" u="none">
                <a:solidFill>
                  <a:srgbClr val="000099"/>
                </a:solidFill>
              </a:endParaRPr>
            </a:p>
          </p:txBody>
        </p:sp>
        <p:sp>
          <p:nvSpPr>
            <p:cNvPr id="14393" name="Rectangle 57"/>
            <p:cNvSpPr>
              <a:spLocks noChangeArrowheads="1"/>
            </p:cNvSpPr>
            <p:nvPr/>
          </p:nvSpPr>
          <p:spPr bwMode="auto">
            <a:xfrm>
              <a:off x="951" y="3116"/>
              <a:ext cx="93"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 9</a:t>
              </a:r>
              <a:endParaRPr lang="es-MX" sz="1400" b="0" u="none">
                <a:solidFill>
                  <a:srgbClr val="000099"/>
                </a:solidFill>
              </a:endParaRPr>
            </a:p>
          </p:txBody>
        </p:sp>
        <p:sp>
          <p:nvSpPr>
            <p:cNvPr id="14394" name="Rectangle 58"/>
            <p:cNvSpPr>
              <a:spLocks noChangeArrowheads="1"/>
            </p:cNvSpPr>
            <p:nvPr/>
          </p:nvSpPr>
          <p:spPr bwMode="auto">
            <a:xfrm>
              <a:off x="4937" y="3202"/>
              <a:ext cx="62"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1</a:t>
              </a:r>
              <a:endParaRPr lang="es-MX" sz="1400" b="0" u="none">
                <a:solidFill>
                  <a:srgbClr val="000099"/>
                </a:solidFill>
              </a:endParaRPr>
            </a:p>
          </p:txBody>
        </p:sp>
        <p:sp>
          <p:nvSpPr>
            <p:cNvPr id="14395" name="Rectangle 59"/>
            <p:cNvSpPr>
              <a:spLocks noChangeArrowheads="1"/>
            </p:cNvSpPr>
            <p:nvPr/>
          </p:nvSpPr>
          <p:spPr bwMode="auto">
            <a:xfrm>
              <a:off x="5012" y="2368"/>
              <a:ext cx="155"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 66</a:t>
              </a:r>
              <a:endParaRPr lang="es-MX" sz="1400" b="0" u="none">
                <a:solidFill>
                  <a:srgbClr val="000099"/>
                </a:solidFill>
              </a:endParaRPr>
            </a:p>
          </p:txBody>
        </p:sp>
        <p:sp>
          <p:nvSpPr>
            <p:cNvPr id="14396" name="Rectangle 60"/>
            <p:cNvSpPr>
              <a:spLocks noChangeArrowheads="1"/>
            </p:cNvSpPr>
            <p:nvPr/>
          </p:nvSpPr>
          <p:spPr bwMode="auto">
            <a:xfrm>
              <a:off x="4056" y="2427"/>
              <a:ext cx="124"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62</a:t>
              </a:r>
              <a:endParaRPr lang="es-MX" sz="1400" b="0" u="none">
                <a:solidFill>
                  <a:srgbClr val="000099"/>
                </a:solidFill>
              </a:endParaRPr>
            </a:p>
          </p:txBody>
        </p:sp>
        <p:sp>
          <p:nvSpPr>
            <p:cNvPr id="14397" name="Rectangle 61"/>
            <p:cNvSpPr>
              <a:spLocks noChangeArrowheads="1"/>
            </p:cNvSpPr>
            <p:nvPr/>
          </p:nvSpPr>
          <p:spPr bwMode="auto">
            <a:xfrm>
              <a:off x="3108" y="2540"/>
              <a:ext cx="186"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 54 </a:t>
              </a:r>
              <a:endParaRPr lang="es-MX" sz="1400" b="0" u="none">
                <a:solidFill>
                  <a:srgbClr val="000099"/>
                </a:solidFill>
              </a:endParaRPr>
            </a:p>
          </p:txBody>
        </p:sp>
        <p:sp>
          <p:nvSpPr>
            <p:cNvPr id="14398" name="Rectangle 62"/>
            <p:cNvSpPr>
              <a:spLocks noChangeArrowheads="1"/>
            </p:cNvSpPr>
            <p:nvPr/>
          </p:nvSpPr>
          <p:spPr bwMode="auto">
            <a:xfrm>
              <a:off x="2135" y="2592"/>
              <a:ext cx="124"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50</a:t>
              </a:r>
              <a:endParaRPr lang="es-MX" sz="1400" b="0" u="none">
                <a:solidFill>
                  <a:srgbClr val="000099"/>
                </a:solidFill>
              </a:endParaRPr>
            </a:p>
          </p:txBody>
        </p:sp>
        <p:sp>
          <p:nvSpPr>
            <p:cNvPr id="14399" name="Rectangle 63"/>
            <p:cNvSpPr>
              <a:spLocks noChangeArrowheads="1"/>
            </p:cNvSpPr>
            <p:nvPr/>
          </p:nvSpPr>
          <p:spPr bwMode="auto">
            <a:xfrm>
              <a:off x="1159" y="2592"/>
              <a:ext cx="124"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50</a:t>
              </a:r>
              <a:endParaRPr lang="es-MX" sz="1400" b="0" u="none">
                <a:solidFill>
                  <a:srgbClr val="000099"/>
                </a:solidFill>
              </a:endParaRPr>
            </a:p>
          </p:txBody>
        </p:sp>
        <p:sp>
          <p:nvSpPr>
            <p:cNvPr id="14400" name="Rectangle 64"/>
            <p:cNvSpPr>
              <a:spLocks noChangeArrowheads="1"/>
            </p:cNvSpPr>
            <p:nvPr/>
          </p:nvSpPr>
          <p:spPr bwMode="auto">
            <a:xfrm>
              <a:off x="4200" y="3061"/>
              <a:ext cx="155"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 13</a:t>
              </a:r>
              <a:endParaRPr lang="es-MX" sz="1400" b="0" u="none">
                <a:solidFill>
                  <a:srgbClr val="000099"/>
                </a:solidFill>
              </a:endParaRPr>
            </a:p>
          </p:txBody>
        </p:sp>
        <p:sp>
          <p:nvSpPr>
            <p:cNvPr id="14401" name="Rectangle 65"/>
            <p:cNvSpPr>
              <a:spLocks noChangeArrowheads="1"/>
            </p:cNvSpPr>
            <p:nvPr/>
          </p:nvSpPr>
          <p:spPr bwMode="auto">
            <a:xfrm>
              <a:off x="2265" y="3061"/>
              <a:ext cx="155"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 13</a:t>
              </a:r>
              <a:endParaRPr lang="es-MX" sz="1400" b="0" u="none">
                <a:solidFill>
                  <a:srgbClr val="000099"/>
                </a:solidFill>
              </a:endParaRPr>
            </a:p>
          </p:txBody>
        </p:sp>
        <p:sp>
          <p:nvSpPr>
            <p:cNvPr id="14402" name="Rectangle 66"/>
            <p:cNvSpPr>
              <a:spLocks noChangeArrowheads="1"/>
            </p:cNvSpPr>
            <p:nvPr/>
          </p:nvSpPr>
          <p:spPr bwMode="auto">
            <a:xfrm>
              <a:off x="5143" y="3062"/>
              <a:ext cx="155"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 13</a:t>
              </a:r>
              <a:endParaRPr lang="es-MX" sz="1400" b="0" u="none">
                <a:solidFill>
                  <a:srgbClr val="000099"/>
                </a:solidFill>
              </a:endParaRPr>
            </a:p>
          </p:txBody>
        </p:sp>
        <p:sp>
          <p:nvSpPr>
            <p:cNvPr id="14403" name="Rectangle 67"/>
            <p:cNvSpPr>
              <a:spLocks noChangeArrowheads="1"/>
            </p:cNvSpPr>
            <p:nvPr/>
          </p:nvSpPr>
          <p:spPr bwMode="auto">
            <a:xfrm>
              <a:off x="3214" y="3056"/>
              <a:ext cx="155"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 14</a:t>
              </a:r>
              <a:endParaRPr lang="es-MX" sz="1400" b="0" u="none">
                <a:solidFill>
                  <a:srgbClr val="000099"/>
                </a:solidFill>
              </a:endParaRPr>
            </a:p>
          </p:txBody>
        </p:sp>
        <p:sp>
          <p:nvSpPr>
            <p:cNvPr id="14404" name="Rectangle 68"/>
            <p:cNvSpPr>
              <a:spLocks noChangeArrowheads="1"/>
            </p:cNvSpPr>
            <p:nvPr/>
          </p:nvSpPr>
          <p:spPr bwMode="auto">
            <a:xfrm>
              <a:off x="1292" y="3074"/>
              <a:ext cx="155"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 12</a:t>
              </a:r>
              <a:endParaRPr lang="es-MX" sz="1400" b="0" u="none">
                <a:solidFill>
                  <a:srgbClr val="000099"/>
                </a:solidFill>
              </a:endParaRPr>
            </a:p>
          </p:txBody>
        </p:sp>
        <p:sp>
          <p:nvSpPr>
            <p:cNvPr id="14405" name="Rectangle 69"/>
            <p:cNvSpPr>
              <a:spLocks noChangeArrowheads="1"/>
            </p:cNvSpPr>
            <p:nvPr/>
          </p:nvSpPr>
          <p:spPr bwMode="auto">
            <a:xfrm>
              <a:off x="5242" y="1621"/>
              <a:ext cx="217"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 124</a:t>
              </a:r>
              <a:endParaRPr lang="es-MX" sz="1400" b="0" u="none">
                <a:solidFill>
                  <a:srgbClr val="000099"/>
                </a:solidFill>
              </a:endParaRPr>
            </a:p>
          </p:txBody>
        </p:sp>
        <p:sp>
          <p:nvSpPr>
            <p:cNvPr id="14406" name="Rectangle 70"/>
            <p:cNvSpPr>
              <a:spLocks noChangeArrowheads="1"/>
            </p:cNvSpPr>
            <p:nvPr/>
          </p:nvSpPr>
          <p:spPr bwMode="auto">
            <a:xfrm>
              <a:off x="4285" y="1801"/>
              <a:ext cx="186"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110</a:t>
              </a:r>
              <a:endParaRPr lang="es-MX" sz="1400" b="0" u="none">
                <a:solidFill>
                  <a:srgbClr val="000099"/>
                </a:solidFill>
              </a:endParaRPr>
            </a:p>
          </p:txBody>
        </p:sp>
        <p:sp>
          <p:nvSpPr>
            <p:cNvPr id="14407" name="Rectangle 71"/>
            <p:cNvSpPr>
              <a:spLocks noChangeArrowheads="1"/>
            </p:cNvSpPr>
            <p:nvPr/>
          </p:nvSpPr>
          <p:spPr bwMode="auto">
            <a:xfrm>
              <a:off x="3316" y="1914"/>
              <a:ext cx="186"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103</a:t>
              </a:r>
              <a:endParaRPr lang="es-MX" sz="1400" b="0" u="none">
                <a:solidFill>
                  <a:srgbClr val="000099"/>
                </a:solidFill>
              </a:endParaRPr>
            </a:p>
          </p:txBody>
        </p:sp>
        <p:sp>
          <p:nvSpPr>
            <p:cNvPr id="14408" name="Rectangle 72"/>
            <p:cNvSpPr>
              <a:spLocks noChangeArrowheads="1"/>
            </p:cNvSpPr>
            <p:nvPr/>
          </p:nvSpPr>
          <p:spPr bwMode="auto">
            <a:xfrm>
              <a:off x="2391" y="1935"/>
              <a:ext cx="155"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 99</a:t>
              </a:r>
              <a:endParaRPr lang="es-MX" sz="1400" b="0" u="none">
                <a:solidFill>
                  <a:srgbClr val="000099"/>
                </a:solidFill>
              </a:endParaRPr>
            </a:p>
          </p:txBody>
        </p:sp>
        <p:sp>
          <p:nvSpPr>
            <p:cNvPr id="14409" name="Rectangle 73"/>
            <p:cNvSpPr>
              <a:spLocks noChangeArrowheads="1"/>
            </p:cNvSpPr>
            <p:nvPr/>
          </p:nvSpPr>
          <p:spPr bwMode="auto">
            <a:xfrm>
              <a:off x="1438" y="1967"/>
              <a:ext cx="155"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 97</a:t>
              </a:r>
              <a:endParaRPr lang="es-MX" sz="1400" b="0" u="none">
                <a:solidFill>
                  <a:srgbClr val="000099"/>
                </a:solidFill>
              </a:endParaRPr>
            </a:p>
          </p:txBody>
        </p:sp>
        <p:sp>
          <p:nvSpPr>
            <p:cNvPr id="14410" name="Rectangle 74"/>
            <p:cNvSpPr>
              <a:spLocks noChangeArrowheads="1"/>
            </p:cNvSpPr>
            <p:nvPr/>
          </p:nvSpPr>
          <p:spPr bwMode="auto">
            <a:xfrm>
              <a:off x="525" y="3309"/>
              <a:ext cx="62" cy="134"/>
            </a:xfrm>
            <a:prstGeom prst="rect">
              <a:avLst/>
            </a:prstGeom>
            <a:noFill/>
            <a:ln w="9525">
              <a:noFill/>
              <a:miter lim="800000"/>
              <a:headEnd/>
              <a:tailEnd/>
            </a:ln>
          </p:spPr>
          <p:txBody>
            <a:bodyPr wrap="none" lIns="0" tIns="0" rIns="0" bIns="0">
              <a:spAutoFit/>
            </a:bodyPr>
            <a:lstStyle/>
            <a:p>
              <a:pPr algn="l"/>
              <a:r>
                <a:rPr lang="es-ES" sz="1400" b="0" u="none">
                  <a:solidFill>
                    <a:srgbClr val="000099"/>
                  </a:solidFill>
                </a:rPr>
                <a:t>0</a:t>
              </a:r>
              <a:endParaRPr lang="es-MX" sz="1400" b="0" u="none">
                <a:solidFill>
                  <a:srgbClr val="000099"/>
                </a:solidFill>
              </a:endParaRPr>
            </a:p>
          </p:txBody>
        </p:sp>
        <p:sp>
          <p:nvSpPr>
            <p:cNvPr id="14411" name="Rectangle 75"/>
            <p:cNvSpPr>
              <a:spLocks noChangeArrowheads="1"/>
            </p:cNvSpPr>
            <p:nvPr/>
          </p:nvSpPr>
          <p:spPr bwMode="auto">
            <a:xfrm>
              <a:off x="444" y="3050"/>
              <a:ext cx="124" cy="134"/>
            </a:xfrm>
            <a:prstGeom prst="rect">
              <a:avLst/>
            </a:prstGeom>
            <a:noFill/>
            <a:ln w="9525">
              <a:noFill/>
              <a:miter lim="800000"/>
              <a:headEnd/>
              <a:tailEnd/>
            </a:ln>
          </p:spPr>
          <p:txBody>
            <a:bodyPr wrap="none" lIns="0" tIns="0" rIns="0" bIns="0">
              <a:spAutoFit/>
            </a:bodyPr>
            <a:lstStyle/>
            <a:p>
              <a:pPr algn="l"/>
              <a:r>
                <a:rPr lang="es-ES" sz="1400" b="0" u="none">
                  <a:solidFill>
                    <a:srgbClr val="000099"/>
                  </a:solidFill>
                </a:rPr>
                <a:t>20</a:t>
              </a:r>
              <a:endParaRPr lang="es-MX" sz="1400" b="0" u="none">
                <a:solidFill>
                  <a:srgbClr val="000099"/>
                </a:solidFill>
              </a:endParaRPr>
            </a:p>
          </p:txBody>
        </p:sp>
        <p:sp>
          <p:nvSpPr>
            <p:cNvPr id="14412" name="Rectangle 76"/>
            <p:cNvSpPr>
              <a:spLocks noChangeArrowheads="1"/>
            </p:cNvSpPr>
            <p:nvPr/>
          </p:nvSpPr>
          <p:spPr bwMode="auto">
            <a:xfrm>
              <a:off x="444" y="2794"/>
              <a:ext cx="124" cy="134"/>
            </a:xfrm>
            <a:prstGeom prst="rect">
              <a:avLst/>
            </a:prstGeom>
            <a:noFill/>
            <a:ln w="9525">
              <a:noFill/>
              <a:miter lim="800000"/>
              <a:headEnd/>
              <a:tailEnd/>
            </a:ln>
          </p:spPr>
          <p:txBody>
            <a:bodyPr wrap="none" lIns="0" tIns="0" rIns="0" bIns="0">
              <a:spAutoFit/>
            </a:bodyPr>
            <a:lstStyle/>
            <a:p>
              <a:pPr algn="l"/>
              <a:r>
                <a:rPr lang="es-ES" sz="1400" b="0" u="none">
                  <a:solidFill>
                    <a:srgbClr val="000099"/>
                  </a:solidFill>
                </a:rPr>
                <a:t>40</a:t>
              </a:r>
              <a:endParaRPr lang="es-MX" sz="1400" b="0" u="none">
                <a:solidFill>
                  <a:srgbClr val="000099"/>
                </a:solidFill>
              </a:endParaRPr>
            </a:p>
          </p:txBody>
        </p:sp>
        <p:sp>
          <p:nvSpPr>
            <p:cNvPr id="14413" name="Rectangle 77"/>
            <p:cNvSpPr>
              <a:spLocks noChangeArrowheads="1"/>
            </p:cNvSpPr>
            <p:nvPr/>
          </p:nvSpPr>
          <p:spPr bwMode="auto">
            <a:xfrm>
              <a:off x="444" y="2535"/>
              <a:ext cx="124" cy="134"/>
            </a:xfrm>
            <a:prstGeom prst="rect">
              <a:avLst/>
            </a:prstGeom>
            <a:noFill/>
            <a:ln w="9525">
              <a:noFill/>
              <a:miter lim="800000"/>
              <a:headEnd/>
              <a:tailEnd/>
            </a:ln>
          </p:spPr>
          <p:txBody>
            <a:bodyPr wrap="none" lIns="0" tIns="0" rIns="0" bIns="0">
              <a:spAutoFit/>
            </a:bodyPr>
            <a:lstStyle/>
            <a:p>
              <a:pPr algn="l"/>
              <a:r>
                <a:rPr lang="es-ES" sz="1400" b="0" u="none">
                  <a:solidFill>
                    <a:srgbClr val="000099"/>
                  </a:solidFill>
                </a:rPr>
                <a:t>60</a:t>
              </a:r>
              <a:endParaRPr lang="es-MX" sz="1400" b="0" u="none">
                <a:solidFill>
                  <a:srgbClr val="000099"/>
                </a:solidFill>
              </a:endParaRPr>
            </a:p>
          </p:txBody>
        </p:sp>
        <p:sp>
          <p:nvSpPr>
            <p:cNvPr id="14414" name="Rectangle 78"/>
            <p:cNvSpPr>
              <a:spLocks noChangeArrowheads="1"/>
            </p:cNvSpPr>
            <p:nvPr/>
          </p:nvSpPr>
          <p:spPr bwMode="auto">
            <a:xfrm>
              <a:off x="444" y="2278"/>
              <a:ext cx="124" cy="134"/>
            </a:xfrm>
            <a:prstGeom prst="rect">
              <a:avLst/>
            </a:prstGeom>
            <a:noFill/>
            <a:ln w="9525">
              <a:noFill/>
              <a:miter lim="800000"/>
              <a:headEnd/>
              <a:tailEnd/>
            </a:ln>
          </p:spPr>
          <p:txBody>
            <a:bodyPr wrap="none" lIns="0" tIns="0" rIns="0" bIns="0">
              <a:spAutoFit/>
            </a:bodyPr>
            <a:lstStyle/>
            <a:p>
              <a:pPr algn="l"/>
              <a:r>
                <a:rPr lang="es-ES" sz="1400" b="0" u="none">
                  <a:solidFill>
                    <a:srgbClr val="000099"/>
                  </a:solidFill>
                </a:rPr>
                <a:t>80</a:t>
              </a:r>
              <a:endParaRPr lang="es-MX" sz="1400" b="0" u="none">
                <a:solidFill>
                  <a:srgbClr val="000099"/>
                </a:solidFill>
              </a:endParaRPr>
            </a:p>
          </p:txBody>
        </p:sp>
        <p:sp>
          <p:nvSpPr>
            <p:cNvPr id="14415" name="Rectangle 79"/>
            <p:cNvSpPr>
              <a:spLocks noChangeArrowheads="1"/>
            </p:cNvSpPr>
            <p:nvPr/>
          </p:nvSpPr>
          <p:spPr bwMode="auto">
            <a:xfrm>
              <a:off x="364" y="2019"/>
              <a:ext cx="186" cy="134"/>
            </a:xfrm>
            <a:prstGeom prst="rect">
              <a:avLst/>
            </a:prstGeom>
            <a:noFill/>
            <a:ln w="9525">
              <a:noFill/>
              <a:miter lim="800000"/>
              <a:headEnd/>
              <a:tailEnd/>
            </a:ln>
          </p:spPr>
          <p:txBody>
            <a:bodyPr wrap="none" lIns="0" tIns="0" rIns="0" bIns="0">
              <a:spAutoFit/>
            </a:bodyPr>
            <a:lstStyle/>
            <a:p>
              <a:pPr algn="l"/>
              <a:r>
                <a:rPr lang="es-ES" sz="1400" b="0" u="none">
                  <a:solidFill>
                    <a:srgbClr val="000099"/>
                  </a:solidFill>
                </a:rPr>
                <a:t>100</a:t>
              </a:r>
              <a:endParaRPr lang="es-MX" sz="1400" b="0" u="none">
                <a:solidFill>
                  <a:srgbClr val="000099"/>
                </a:solidFill>
              </a:endParaRPr>
            </a:p>
          </p:txBody>
        </p:sp>
        <p:sp>
          <p:nvSpPr>
            <p:cNvPr id="14416" name="Rectangle 80"/>
            <p:cNvSpPr>
              <a:spLocks noChangeArrowheads="1"/>
            </p:cNvSpPr>
            <p:nvPr/>
          </p:nvSpPr>
          <p:spPr bwMode="auto">
            <a:xfrm>
              <a:off x="364" y="1763"/>
              <a:ext cx="186" cy="134"/>
            </a:xfrm>
            <a:prstGeom prst="rect">
              <a:avLst/>
            </a:prstGeom>
            <a:noFill/>
            <a:ln w="9525">
              <a:noFill/>
              <a:miter lim="800000"/>
              <a:headEnd/>
              <a:tailEnd/>
            </a:ln>
          </p:spPr>
          <p:txBody>
            <a:bodyPr wrap="none" lIns="0" tIns="0" rIns="0" bIns="0">
              <a:spAutoFit/>
            </a:bodyPr>
            <a:lstStyle/>
            <a:p>
              <a:pPr algn="l"/>
              <a:r>
                <a:rPr lang="es-ES" sz="1400" b="0" u="none">
                  <a:solidFill>
                    <a:srgbClr val="000099"/>
                  </a:solidFill>
                </a:rPr>
                <a:t>120</a:t>
              </a:r>
              <a:endParaRPr lang="es-MX" sz="1400" b="0" u="none">
                <a:solidFill>
                  <a:srgbClr val="000099"/>
                </a:solidFill>
              </a:endParaRPr>
            </a:p>
          </p:txBody>
        </p:sp>
        <p:sp>
          <p:nvSpPr>
            <p:cNvPr id="14417" name="Rectangle 81"/>
            <p:cNvSpPr>
              <a:spLocks noChangeArrowheads="1"/>
            </p:cNvSpPr>
            <p:nvPr/>
          </p:nvSpPr>
          <p:spPr bwMode="auto">
            <a:xfrm>
              <a:off x="364" y="1504"/>
              <a:ext cx="186" cy="134"/>
            </a:xfrm>
            <a:prstGeom prst="rect">
              <a:avLst/>
            </a:prstGeom>
            <a:noFill/>
            <a:ln w="9525">
              <a:noFill/>
              <a:miter lim="800000"/>
              <a:headEnd/>
              <a:tailEnd/>
            </a:ln>
          </p:spPr>
          <p:txBody>
            <a:bodyPr wrap="none" lIns="0" tIns="0" rIns="0" bIns="0">
              <a:spAutoFit/>
            </a:bodyPr>
            <a:lstStyle/>
            <a:p>
              <a:pPr algn="l"/>
              <a:r>
                <a:rPr lang="es-ES" sz="1400" b="0" u="none">
                  <a:solidFill>
                    <a:srgbClr val="000099"/>
                  </a:solidFill>
                </a:rPr>
                <a:t>140</a:t>
              </a:r>
              <a:endParaRPr lang="es-MX" sz="1400" b="0" u="none">
                <a:solidFill>
                  <a:srgbClr val="000099"/>
                </a:solidFill>
              </a:endParaRPr>
            </a:p>
          </p:txBody>
        </p:sp>
        <p:sp>
          <p:nvSpPr>
            <p:cNvPr id="14418" name="Rectangle 82"/>
            <p:cNvSpPr>
              <a:spLocks noChangeArrowheads="1"/>
            </p:cNvSpPr>
            <p:nvPr/>
          </p:nvSpPr>
          <p:spPr bwMode="auto">
            <a:xfrm>
              <a:off x="1038" y="3522"/>
              <a:ext cx="248"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2004</a:t>
              </a:r>
              <a:endParaRPr lang="es-MX" sz="1400" b="0" u="none">
                <a:solidFill>
                  <a:srgbClr val="000099"/>
                </a:solidFill>
              </a:endParaRPr>
            </a:p>
          </p:txBody>
        </p:sp>
        <p:sp>
          <p:nvSpPr>
            <p:cNvPr id="14419" name="Rectangle 83"/>
            <p:cNvSpPr>
              <a:spLocks noChangeArrowheads="1"/>
            </p:cNvSpPr>
            <p:nvPr/>
          </p:nvSpPr>
          <p:spPr bwMode="auto">
            <a:xfrm>
              <a:off x="2002" y="3522"/>
              <a:ext cx="248"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2005</a:t>
              </a:r>
              <a:endParaRPr lang="es-MX" sz="1400" b="0" u="none">
                <a:solidFill>
                  <a:srgbClr val="000099"/>
                </a:solidFill>
              </a:endParaRPr>
            </a:p>
          </p:txBody>
        </p:sp>
        <p:sp>
          <p:nvSpPr>
            <p:cNvPr id="14420" name="Rectangle 84"/>
            <p:cNvSpPr>
              <a:spLocks noChangeArrowheads="1"/>
            </p:cNvSpPr>
            <p:nvPr/>
          </p:nvSpPr>
          <p:spPr bwMode="auto">
            <a:xfrm>
              <a:off x="2964" y="3522"/>
              <a:ext cx="248"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2006</a:t>
              </a:r>
              <a:endParaRPr lang="es-MX" sz="1400" b="0" u="none">
                <a:solidFill>
                  <a:srgbClr val="000099"/>
                </a:solidFill>
              </a:endParaRPr>
            </a:p>
          </p:txBody>
        </p:sp>
        <p:sp>
          <p:nvSpPr>
            <p:cNvPr id="14421" name="Rectangle 85"/>
            <p:cNvSpPr>
              <a:spLocks noChangeArrowheads="1"/>
            </p:cNvSpPr>
            <p:nvPr/>
          </p:nvSpPr>
          <p:spPr bwMode="auto">
            <a:xfrm>
              <a:off x="3926" y="3522"/>
              <a:ext cx="248"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2007</a:t>
              </a:r>
              <a:endParaRPr lang="es-MX" sz="1400" b="0" u="none">
                <a:solidFill>
                  <a:srgbClr val="000099"/>
                </a:solidFill>
              </a:endParaRPr>
            </a:p>
          </p:txBody>
        </p:sp>
        <p:sp>
          <p:nvSpPr>
            <p:cNvPr id="14422" name="Rectangle 86"/>
            <p:cNvSpPr>
              <a:spLocks noChangeArrowheads="1"/>
            </p:cNvSpPr>
            <p:nvPr/>
          </p:nvSpPr>
          <p:spPr bwMode="auto">
            <a:xfrm>
              <a:off x="4891" y="3522"/>
              <a:ext cx="248"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2008</a:t>
              </a:r>
              <a:endParaRPr lang="es-MX" sz="1400" b="0" u="none">
                <a:solidFill>
                  <a:srgbClr val="000099"/>
                </a:solidFill>
              </a:endParaRPr>
            </a:p>
          </p:txBody>
        </p:sp>
        <p:sp>
          <p:nvSpPr>
            <p:cNvPr id="14423" name="Rectangle 87"/>
            <p:cNvSpPr>
              <a:spLocks noChangeArrowheads="1"/>
            </p:cNvSpPr>
            <p:nvPr/>
          </p:nvSpPr>
          <p:spPr bwMode="auto">
            <a:xfrm rot="-5400000">
              <a:off x="-293" y="2119"/>
              <a:ext cx="1118"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Número de Personas</a:t>
              </a:r>
              <a:endParaRPr lang="es-MX" sz="1400" b="0" u="none">
                <a:solidFill>
                  <a:srgbClr val="000099"/>
                </a:solidFill>
              </a:endParaRPr>
            </a:p>
          </p:txBody>
        </p:sp>
        <p:grpSp>
          <p:nvGrpSpPr>
            <p:cNvPr id="14424" name="Rectangle 88"/>
            <p:cNvGrpSpPr>
              <a:grpSpLocks/>
            </p:cNvGrpSpPr>
            <p:nvPr/>
          </p:nvGrpSpPr>
          <p:grpSpPr bwMode="auto">
            <a:xfrm>
              <a:off x="780" y="883"/>
              <a:ext cx="161" cy="161"/>
              <a:chOff x="1237488" y="1402080"/>
              <a:chExt cx="256032" cy="256032"/>
            </a:xfrm>
          </p:grpSpPr>
          <p:pic>
            <p:nvPicPr>
              <p:cNvPr id="14446" name="Rectangle 88"/>
              <p:cNvPicPr>
                <a:picLocks noChangeArrowheads="1"/>
              </p:cNvPicPr>
              <p:nvPr/>
            </p:nvPicPr>
            <p:blipFill>
              <a:blip r:embed="rId30" cstate="print"/>
              <a:srcRect/>
              <a:stretch>
                <a:fillRect/>
              </a:stretch>
            </p:blipFill>
            <p:spPr bwMode="auto">
              <a:xfrm>
                <a:off x="1237488" y="1402080"/>
                <a:ext cx="256032" cy="256032"/>
              </a:xfrm>
              <a:prstGeom prst="rect">
                <a:avLst/>
              </a:prstGeom>
              <a:noFill/>
              <a:ln w="9525">
                <a:noFill/>
                <a:miter lim="800000"/>
                <a:headEnd/>
                <a:tailEnd/>
              </a:ln>
            </p:spPr>
          </p:pic>
          <p:sp>
            <p:nvSpPr>
              <p:cNvPr id="14447" name="Text Box 140"/>
              <p:cNvSpPr txBox="1">
                <a:spLocks noChangeArrowheads="1"/>
              </p:cNvSpPr>
              <p:nvPr/>
            </p:nvSpPr>
            <p:spPr bwMode="auto">
              <a:xfrm>
                <a:off x="1295401" y="1436688"/>
                <a:ext cx="146050" cy="146050"/>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sp>
          <p:nvSpPr>
            <p:cNvPr id="14425" name="Rectangle 89"/>
            <p:cNvSpPr>
              <a:spLocks noChangeArrowheads="1"/>
            </p:cNvSpPr>
            <p:nvPr/>
          </p:nvSpPr>
          <p:spPr bwMode="auto">
            <a:xfrm>
              <a:off x="943" y="861"/>
              <a:ext cx="1066"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Investigador Titular </a:t>
              </a:r>
              <a:endParaRPr lang="es-MX" sz="1400" b="0" u="none">
                <a:solidFill>
                  <a:srgbClr val="000099"/>
                </a:solidFill>
              </a:endParaRPr>
            </a:p>
          </p:txBody>
        </p:sp>
        <p:grpSp>
          <p:nvGrpSpPr>
            <p:cNvPr id="14426" name="Rectangle 90"/>
            <p:cNvGrpSpPr>
              <a:grpSpLocks/>
            </p:cNvGrpSpPr>
            <p:nvPr/>
          </p:nvGrpSpPr>
          <p:grpSpPr bwMode="auto">
            <a:xfrm>
              <a:off x="3203" y="883"/>
              <a:ext cx="165" cy="161"/>
              <a:chOff x="5084064" y="1402080"/>
              <a:chExt cx="262128" cy="256032"/>
            </a:xfrm>
          </p:grpSpPr>
          <p:pic>
            <p:nvPicPr>
              <p:cNvPr id="14444" name="Rectangle 90"/>
              <p:cNvPicPr>
                <a:picLocks noChangeArrowheads="1"/>
              </p:cNvPicPr>
              <p:nvPr/>
            </p:nvPicPr>
            <p:blipFill>
              <a:blip r:embed="rId31" cstate="print"/>
              <a:srcRect/>
              <a:stretch>
                <a:fillRect/>
              </a:stretch>
            </p:blipFill>
            <p:spPr bwMode="auto">
              <a:xfrm>
                <a:off x="5084064" y="1402080"/>
                <a:ext cx="262128" cy="256032"/>
              </a:xfrm>
              <a:prstGeom prst="rect">
                <a:avLst/>
              </a:prstGeom>
              <a:noFill/>
              <a:ln w="9525">
                <a:noFill/>
                <a:miter lim="800000"/>
                <a:headEnd/>
                <a:tailEnd/>
              </a:ln>
            </p:spPr>
          </p:pic>
          <p:sp>
            <p:nvSpPr>
              <p:cNvPr id="14445" name="Text Box 144"/>
              <p:cNvSpPr txBox="1">
                <a:spLocks noChangeArrowheads="1"/>
              </p:cNvSpPr>
              <p:nvPr/>
            </p:nvSpPr>
            <p:spPr bwMode="auto">
              <a:xfrm>
                <a:off x="5145088" y="1436688"/>
                <a:ext cx="146050" cy="146050"/>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sp>
          <p:nvSpPr>
            <p:cNvPr id="14427" name="Rectangle 91"/>
            <p:cNvSpPr>
              <a:spLocks noChangeArrowheads="1"/>
            </p:cNvSpPr>
            <p:nvPr/>
          </p:nvSpPr>
          <p:spPr bwMode="auto">
            <a:xfrm>
              <a:off x="3368" y="861"/>
              <a:ext cx="1196"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Investigador Asociado</a:t>
              </a:r>
              <a:endParaRPr lang="es-MX" sz="1400" b="0" u="none">
                <a:solidFill>
                  <a:srgbClr val="000099"/>
                </a:solidFill>
              </a:endParaRPr>
            </a:p>
          </p:txBody>
        </p:sp>
        <p:grpSp>
          <p:nvGrpSpPr>
            <p:cNvPr id="14428" name="Rectangle 92"/>
            <p:cNvGrpSpPr>
              <a:grpSpLocks/>
            </p:cNvGrpSpPr>
            <p:nvPr/>
          </p:nvGrpSpPr>
          <p:grpSpPr bwMode="auto">
            <a:xfrm>
              <a:off x="780" y="1044"/>
              <a:ext cx="161" cy="161"/>
              <a:chOff x="1237488" y="1658112"/>
              <a:chExt cx="256032" cy="256032"/>
            </a:xfrm>
          </p:grpSpPr>
          <p:pic>
            <p:nvPicPr>
              <p:cNvPr id="14442" name="Rectangle 92"/>
              <p:cNvPicPr>
                <a:picLocks noChangeArrowheads="1"/>
              </p:cNvPicPr>
              <p:nvPr/>
            </p:nvPicPr>
            <p:blipFill>
              <a:blip r:embed="rId32" cstate="print"/>
              <a:srcRect/>
              <a:stretch>
                <a:fillRect/>
              </a:stretch>
            </p:blipFill>
            <p:spPr bwMode="auto">
              <a:xfrm>
                <a:off x="1237488" y="1658112"/>
                <a:ext cx="256032" cy="256032"/>
              </a:xfrm>
              <a:prstGeom prst="rect">
                <a:avLst/>
              </a:prstGeom>
              <a:noFill/>
              <a:ln w="9525">
                <a:noFill/>
                <a:miter lim="800000"/>
                <a:headEnd/>
                <a:tailEnd/>
              </a:ln>
            </p:spPr>
          </p:pic>
          <p:sp>
            <p:nvSpPr>
              <p:cNvPr id="14443" name="Text Box 148"/>
              <p:cNvSpPr txBox="1">
                <a:spLocks noChangeArrowheads="1"/>
              </p:cNvSpPr>
              <p:nvPr/>
            </p:nvSpPr>
            <p:spPr bwMode="auto">
              <a:xfrm>
                <a:off x="1295401" y="1697038"/>
                <a:ext cx="146050" cy="146050"/>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sp>
          <p:nvSpPr>
            <p:cNvPr id="14429" name="Rectangle 93"/>
            <p:cNvSpPr>
              <a:spLocks noChangeArrowheads="1"/>
            </p:cNvSpPr>
            <p:nvPr/>
          </p:nvSpPr>
          <p:spPr bwMode="auto">
            <a:xfrm>
              <a:off x="943" y="1026"/>
              <a:ext cx="1406"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Asistente de Investigación</a:t>
              </a:r>
              <a:endParaRPr lang="es-MX" sz="1400" b="0" u="none">
                <a:solidFill>
                  <a:srgbClr val="000099"/>
                </a:solidFill>
              </a:endParaRPr>
            </a:p>
          </p:txBody>
        </p:sp>
        <p:grpSp>
          <p:nvGrpSpPr>
            <p:cNvPr id="14430" name="Rectangle 94"/>
            <p:cNvGrpSpPr>
              <a:grpSpLocks/>
            </p:cNvGrpSpPr>
            <p:nvPr/>
          </p:nvGrpSpPr>
          <p:grpSpPr bwMode="auto">
            <a:xfrm>
              <a:off x="3203" y="1044"/>
              <a:ext cx="165" cy="161"/>
              <a:chOff x="5084064" y="1658112"/>
              <a:chExt cx="262128" cy="256032"/>
            </a:xfrm>
          </p:grpSpPr>
          <p:pic>
            <p:nvPicPr>
              <p:cNvPr id="14440" name="Rectangle 94"/>
              <p:cNvPicPr>
                <a:picLocks noChangeArrowheads="1"/>
              </p:cNvPicPr>
              <p:nvPr/>
            </p:nvPicPr>
            <p:blipFill>
              <a:blip r:embed="rId33" cstate="print"/>
              <a:srcRect/>
              <a:stretch>
                <a:fillRect/>
              </a:stretch>
            </p:blipFill>
            <p:spPr bwMode="auto">
              <a:xfrm>
                <a:off x="5084064" y="1658112"/>
                <a:ext cx="262128" cy="256032"/>
              </a:xfrm>
              <a:prstGeom prst="rect">
                <a:avLst/>
              </a:prstGeom>
              <a:noFill/>
              <a:ln w="9525">
                <a:noFill/>
                <a:miter lim="800000"/>
                <a:headEnd/>
                <a:tailEnd/>
              </a:ln>
            </p:spPr>
          </p:pic>
          <p:sp>
            <p:nvSpPr>
              <p:cNvPr id="14441" name="Text Box 152"/>
              <p:cNvSpPr txBox="1">
                <a:spLocks noChangeArrowheads="1"/>
              </p:cNvSpPr>
              <p:nvPr/>
            </p:nvSpPr>
            <p:spPr bwMode="auto">
              <a:xfrm>
                <a:off x="5145088" y="1697038"/>
                <a:ext cx="146050" cy="146050"/>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sp>
          <p:nvSpPr>
            <p:cNvPr id="14431" name="Rectangle 95"/>
            <p:cNvSpPr>
              <a:spLocks noChangeArrowheads="1"/>
            </p:cNvSpPr>
            <p:nvPr/>
          </p:nvSpPr>
          <p:spPr bwMode="auto">
            <a:xfrm>
              <a:off x="3368" y="1026"/>
              <a:ext cx="1420"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Técnico Académico Titular</a:t>
              </a:r>
              <a:endParaRPr lang="es-MX" sz="1400" b="0" u="none">
                <a:solidFill>
                  <a:srgbClr val="000099"/>
                </a:solidFill>
              </a:endParaRPr>
            </a:p>
          </p:txBody>
        </p:sp>
        <p:grpSp>
          <p:nvGrpSpPr>
            <p:cNvPr id="14432" name="Rectangle 96"/>
            <p:cNvGrpSpPr>
              <a:grpSpLocks/>
            </p:cNvGrpSpPr>
            <p:nvPr/>
          </p:nvGrpSpPr>
          <p:grpSpPr bwMode="auto">
            <a:xfrm>
              <a:off x="780" y="1206"/>
              <a:ext cx="161" cy="161"/>
              <a:chOff x="1237488" y="1914144"/>
              <a:chExt cx="256032" cy="256032"/>
            </a:xfrm>
          </p:grpSpPr>
          <p:pic>
            <p:nvPicPr>
              <p:cNvPr id="14438" name="Rectangle 96"/>
              <p:cNvPicPr>
                <a:picLocks noChangeArrowheads="1"/>
              </p:cNvPicPr>
              <p:nvPr/>
            </p:nvPicPr>
            <p:blipFill>
              <a:blip r:embed="rId34" cstate="print"/>
              <a:srcRect/>
              <a:stretch>
                <a:fillRect/>
              </a:stretch>
            </p:blipFill>
            <p:spPr bwMode="auto">
              <a:xfrm>
                <a:off x="1237488" y="1914144"/>
                <a:ext cx="256032" cy="256032"/>
              </a:xfrm>
              <a:prstGeom prst="rect">
                <a:avLst/>
              </a:prstGeom>
              <a:noFill/>
              <a:ln w="9525">
                <a:noFill/>
                <a:miter lim="800000"/>
                <a:headEnd/>
                <a:tailEnd/>
              </a:ln>
            </p:spPr>
          </p:pic>
          <p:sp>
            <p:nvSpPr>
              <p:cNvPr id="14439" name="Text Box 156"/>
              <p:cNvSpPr txBox="1">
                <a:spLocks noChangeArrowheads="1"/>
              </p:cNvSpPr>
              <p:nvPr/>
            </p:nvSpPr>
            <p:spPr bwMode="auto">
              <a:xfrm>
                <a:off x="1295401" y="1952625"/>
                <a:ext cx="146050" cy="146050"/>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sp>
          <p:nvSpPr>
            <p:cNvPr id="14433" name="Rectangle 97"/>
            <p:cNvSpPr>
              <a:spLocks noChangeArrowheads="1"/>
            </p:cNvSpPr>
            <p:nvPr/>
          </p:nvSpPr>
          <p:spPr bwMode="auto">
            <a:xfrm>
              <a:off x="943" y="1187"/>
              <a:ext cx="1581"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Técnico Académico Asociado</a:t>
              </a:r>
              <a:endParaRPr lang="es-MX" sz="1400" b="0" u="none">
                <a:solidFill>
                  <a:srgbClr val="000099"/>
                </a:solidFill>
              </a:endParaRPr>
            </a:p>
          </p:txBody>
        </p:sp>
        <p:grpSp>
          <p:nvGrpSpPr>
            <p:cNvPr id="14434" name="Rectangle 98"/>
            <p:cNvGrpSpPr>
              <a:grpSpLocks/>
            </p:cNvGrpSpPr>
            <p:nvPr/>
          </p:nvGrpSpPr>
          <p:grpSpPr bwMode="auto">
            <a:xfrm>
              <a:off x="3203" y="1206"/>
              <a:ext cx="165" cy="161"/>
              <a:chOff x="5084064" y="1914144"/>
              <a:chExt cx="262128" cy="256032"/>
            </a:xfrm>
          </p:grpSpPr>
          <p:pic>
            <p:nvPicPr>
              <p:cNvPr id="14436" name="Rectangle 98"/>
              <p:cNvPicPr>
                <a:picLocks noChangeArrowheads="1"/>
              </p:cNvPicPr>
              <p:nvPr/>
            </p:nvPicPr>
            <p:blipFill>
              <a:blip r:embed="rId35" cstate="print"/>
              <a:srcRect/>
              <a:stretch>
                <a:fillRect/>
              </a:stretch>
            </p:blipFill>
            <p:spPr bwMode="auto">
              <a:xfrm>
                <a:off x="5084064" y="1914144"/>
                <a:ext cx="262128" cy="256032"/>
              </a:xfrm>
              <a:prstGeom prst="rect">
                <a:avLst/>
              </a:prstGeom>
              <a:noFill/>
              <a:ln w="9525">
                <a:noFill/>
                <a:miter lim="800000"/>
                <a:headEnd/>
                <a:tailEnd/>
              </a:ln>
            </p:spPr>
          </p:pic>
          <p:sp>
            <p:nvSpPr>
              <p:cNvPr id="14437" name="Text Box 160"/>
              <p:cNvSpPr txBox="1">
                <a:spLocks noChangeArrowheads="1"/>
              </p:cNvSpPr>
              <p:nvPr/>
            </p:nvSpPr>
            <p:spPr bwMode="auto">
              <a:xfrm>
                <a:off x="5145088" y="1952625"/>
                <a:ext cx="146050" cy="146050"/>
              </a:xfrm>
              <a:prstGeom prst="rect">
                <a:avLst/>
              </a:prstGeom>
              <a:noFill/>
              <a:ln w="9525">
                <a:noFill/>
                <a:miter lim="800000"/>
                <a:headEnd/>
                <a:tailEnd/>
              </a:ln>
            </p:spPr>
            <p:txBody>
              <a:bodyPr/>
              <a:lstStyle/>
              <a:p>
                <a:pPr algn="l"/>
                <a:endParaRPr lang="es-ES" sz="1400" b="0" u="none">
                  <a:solidFill>
                    <a:srgbClr val="000099"/>
                  </a:solidFill>
                  <a:latin typeface="Calibri" pitchFamily="34" charset="0"/>
                </a:endParaRPr>
              </a:p>
            </p:txBody>
          </p:sp>
        </p:grpSp>
        <p:sp>
          <p:nvSpPr>
            <p:cNvPr id="14435" name="Rectangle 99"/>
            <p:cNvSpPr>
              <a:spLocks noChangeArrowheads="1"/>
            </p:cNvSpPr>
            <p:nvPr/>
          </p:nvSpPr>
          <p:spPr bwMode="auto">
            <a:xfrm>
              <a:off x="3368" y="1187"/>
              <a:ext cx="266" cy="134"/>
            </a:xfrm>
            <a:prstGeom prst="rect">
              <a:avLst/>
            </a:prstGeom>
            <a:noFill/>
            <a:ln w="9525">
              <a:noFill/>
              <a:miter lim="800000"/>
              <a:headEnd/>
              <a:tailEnd/>
            </a:ln>
          </p:spPr>
          <p:txBody>
            <a:bodyPr wrap="none" lIns="0" tIns="0" rIns="0" bIns="0">
              <a:spAutoFit/>
            </a:bodyPr>
            <a:lstStyle/>
            <a:p>
              <a:pPr algn="l"/>
              <a:r>
                <a:rPr lang="es-ES" sz="1400" u="none">
                  <a:solidFill>
                    <a:srgbClr val="000099"/>
                  </a:solidFill>
                </a:rPr>
                <a:t>Total</a:t>
              </a:r>
              <a:endParaRPr lang="es-MX" sz="1400" b="0" u="none">
                <a:solidFill>
                  <a:srgbClr val="000099"/>
                </a:solidFill>
              </a:endParaRPr>
            </a:p>
          </p:txBody>
        </p:sp>
      </p:grpSp>
      <p:sp>
        <p:nvSpPr>
          <p:cNvPr id="14341" name="Text Box 169"/>
          <p:cNvSpPr txBox="1">
            <a:spLocks noChangeArrowheads="1"/>
          </p:cNvSpPr>
          <p:nvPr/>
        </p:nvSpPr>
        <p:spPr bwMode="auto">
          <a:xfrm>
            <a:off x="6088063" y="6018213"/>
            <a:ext cx="2511425" cy="549275"/>
          </a:xfrm>
          <a:prstGeom prst="rect">
            <a:avLst/>
          </a:prstGeom>
          <a:solidFill>
            <a:srgbClr val="808080"/>
          </a:solidFill>
          <a:ln w="9525" algn="ctr">
            <a:noFill/>
            <a:miter lim="800000"/>
            <a:headEnd/>
            <a:tailEnd/>
          </a:ln>
        </p:spPr>
        <p:txBody>
          <a:bodyPr>
            <a:spAutoFit/>
          </a:bodyPr>
          <a:lstStyle/>
          <a:p>
            <a:pPr algn="ctr">
              <a:spcBef>
                <a:spcPct val="50000"/>
              </a:spcBef>
            </a:pPr>
            <a:r>
              <a:rPr lang="es-MX" u="none">
                <a:solidFill>
                  <a:schemeClr val="bg1"/>
                </a:solidFill>
              </a:rPr>
              <a:t>CIMAV-Monterrey</a:t>
            </a:r>
          </a:p>
          <a:p>
            <a:pPr algn="ctr">
              <a:spcBef>
                <a:spcPct val="50000"/>
              </a:spcBef>
            </a:pPr>
            <a:r>
              <a:rPr lang="es-MX" u="none">
                <a:solidFill>
                  <a:schemeClr val="bg1"/>
                </a:solidFill>
              </a:rPr>
              <a:t>10 Investigadores y 8 Técnicos</a:t>
            </a:r>
            <a:endParaRPr lang="es-ES" u="none">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75"/>
          <p:cNvPicPr>
            <a:picLocks noChangeAspect="1" noChangeArrowheads="1"/>
          </p:cNvPicPr>
          <p:nvPr/>
        </p:nvPicPr>
        <p:blipFill>
          <a:blip r:embed="rId3" cstate="print"/>
          <a:srcRect/>
          <a:stretch>
            <a:fillRect/>
          </a:stretch>
        </p:blipFill>
        <p:spPr bwMode="auto">
          <a:xfrm>
            <a:off x="14288" y="455613"/>
            <a:ext cx="9359900" cy="6327775"/>
          </a:xfrm>
          <a:prstGeom prst="rect">
            <a:avLst/>
          </a:prstGeom>
          <a:noFill/>
          <a:ln w="9525">
            <a:noFill/>
            <a:miter lim="800000"/>
            <a:headEnd/>
            <a:tailEnd/>
          </a:ln>
        </p:spPr>
      </p:pic>
      <p:sp>
        <p:nvSpPr>
          <p:cNvPr id="15363" name="Rectangle 2"/>
          <p:cNvSpPr>
            <a:spLocks noChangeArrowheads="1"/>
          </p:cNvSpPr>
          <p:nvPr/>
        </p:nvSpPr>
        <p:spPr bwMode="auto">
          <a:xfrm>
            <a:off x="2951163" y="150813"/>
            <a:ext cx="6192837" cy="311150"/>
          </a:xfrm>
          <a:prstGeom prst="rect">
            <a:avLst/>
          </a:prstGeom>
          <a:noFill/>
          <a:ln w="9525">
            <a:noFill/>
            <a:miter lim="800000"/>
            <a:headEnd/>
            <a:tailEnd/>
          </a:ln>
        </p:spPr>
        <p:txBody>
          <a:bodyPr anchor="ctr">
            <a:spAutoFit/>
          </a:bodyPr>
          <a:lstStyle/>
          <a:p>
            <a:pPr>
              <a:lnSpc>
                <a:spcPct val="80000"/>
              </a:lnSpc>
            </a:pPr>
            <a:r>
              <a:rPr lang="es-MX" sz="1800" u="none">
                <a:solidFill>
                  <a:srgbClr val="990033"/>
                </a:solidFill>
              </a:rPr>
              <a:t>Grado Académico del Personal Científico y Técnico</a:t>
            </a:r>
            <a:r>
              <a:rPr lang="es-ES" sz="1800" b="0" u="none">
                <a:solidFill>
                  <a:srgbClr val="990033"/>
                </a:solidFill>
              </a:rPr>
              <a:t> </a:t>
            </a:r>
          </a:p>
        </p:txBody>
      </p:sp>
      <p:grpSp>
        <p:nvGrpSpPr>
          <p:cNvPr id="15364" name="Group 3"/>
          <p:cNvGrpSpPr>
            <a:grpSpLocks/>
          </p:cNvGrpSpPr>
          <p:nvPr/>
        </p:nvGrpSpPr>
        <p:grpSpPr bwMode="auto">
          <a:xfrm>
            <a:off x="998538" y="1128713"/>
            <a:ext cx="8651875" cy="5172075"/>
            <a:chOff x="152" y="711"/>
            <a:chExt cx="5450" cy="3258"/>
          </a:xfrm>
        </p:grpSpPr>
        <p:sp>
          <p:nvSpPr>
            <p:cNvPr id="15365" name="AutoShape 4"/>
            <p:cNvSpPr>
              <a:spLocks noChangeAspect="1" noChangeArrowheads="1" noTextEdit="1"/>
            </p:cNvSpPr>
            <p:nvPr/>
          </p:nvSpPr>
          <p:spPr bwMode="auto">
            <a:xfrm>
              <a:off x="152" y="711"/>
              <a:ext cx="5450" cy="3258"/>
            </a:xfrm>
            <a:prstGeom prst="rect">
              <a:avLst/>
            </a:prstGeom>
            <a:noFill/>
            <a:ln w="9525">
              <a:noFill/>
              <a:miter lim="800000"/>
              <a:headEnd/>
              <a:tailEnd/>
            </a:ln>
          </p:spPr>
          <p:txBody>
            <a:bodyPr/>
            <a:lstStyle/>
            <a:p>
              <a:endParaRPr lang="es-MX"/>
            </a:p>
          </p:txBody>
        </p:sp>
        <p:sp>
          <p:nvSpPr>
            <p:cNvPr id="15366" name="Rectangle 5"/>
            <p:cNvSpPr>
              <a:spLocks noChangeArrowheads="1"/>
            </p:cNvSpPr>
            <p:nvPr/>
          </p:nvSpPr>
          <p:spPr bwMode="auto">
            <a:xfrm>
              <a:off x="355" y="3664"/>
              <a:ext cx="3617" cy="1"/>
            </a:xfrm>
            <a:prstGeom prst="rect">
              <a:avLst/>
            </a:prstGeom>
            <a:noFill/>
            <a:ln w="9525">
              <a:noFill/>
              <a:miter lim="800000"/>
              <a:headEnd/>
              <a:tailEnd/>
            </a:ln>
          </p:spPr>
          <p:txBody>
            <a:bodyPr/>
            <a:lstStyle/>
            <a:p>
              <a:endParaRPr lang="es-MX"/>
            </a:p>
          </p:txBody>
        </p:sp>
        <p:sp>
          <p:nvSpPr>
            <p:cNvPr id="15367" name="Rectangle 6"/>
            <p:cNvSpPr>
              <a:spLocks noChangeArrowheads="1"/>
            </p:cNvSpPr>
            <p:nvPr/>
          </p:nvSpPr>
          <p:spPr bwMode="auto">
            <a:xfrm>
              <a:off x="355" y="798"/>
              <a:ext cx="1" cy="2866"/>
            </a:xfrm>
            <a:prstGeom prst="rect">
              <a:avLst/>
            </a:prstGeom>
            <a:noFill/>
            <a:ln w="9525">
              <a:noFill/>
              <a:miter lim="800000"/>
              <a:headEnd/>
              <a:tailEnd/>
            </a:ln>
          </p:spPr>
          <p:txBody>
            <a:bodyPr/>
            <a:lstStyle/>
            <a:p>
              <a:endParaRPr lang="es-MX"/>
            </a:p>
          </p:txBody>
        </p:sp>
        <p:sp>
          <p:nvSpPr>
            <p:cNvPr id="15368" name="Rectangle 7"/>
            <p:cNvSpPr>
              <a:spLocks noChangeArrowheads="1"/>
            </p:cNvSpPr>
            <p:nvPr/>
          </p:nvSpPr>
          <p:spPr bwMode="auto">
            <a:xfrm>
              <a:off x="355" y="798"/>
              <a:ext cx="3617" cy="2866"/>
            </a:xfrm>
            <a:prstGeom prst="rect">
              <a:avLst/>
            </a:prstGeom>
            <a:noFill/>
            <a:ln w="9525">
              <a:noFill/>
              <a:miter lim="800000"/>
              <a:headEnd/>
              <a:tailEnd/>
            </a:ln>
          </p:spPr>
          <p:txBody>
            <a:bodyPr/>
            <a:lstStyle/>
            <a:p>
              <a:endParaRPr lang="es-MX"/>
            </a:p>
          </p:txBody>
        </p:sp>
        <p:sp>
          <p:nvSpPr>
            <p:cNvPr id="15369" name="Rectangle 8"/>
            <p:cNvSpPr>
              <a:spLocks noChangeArrowheads="1"/>
            </p:cNvSpPr>
            <p:nvPr/>
          </p:nvSpPr>
          <p:spPr bwMode="auto">
            <a:xfrm>
              <a:off x="355" y="3664"/>
              <a:ext cx="3617" cy="1"/>
            </a:xfrm>
            <a:prstGeom prst="rect">
              <a:avLst/>
            </a:prstGeom>
            <a:noFill/>
            <a:ln w="9525">
              <a:noFill/>
              <a:miter lim="800000"/>
              <a:headEnd/>
              <a:tailEnd/>
            </a:ln>
          </p:spPr>
          <p:txBody>
            <a:bodyPr/>
            <a:lstStyle/>
            <a:p>
              <a:endParaRPr lang="es-MX"/>
            </a:p>
          </p:txBody>
        </p:sp>
        <p:sp>
          <p:nvSpPr>
            <p:cNvPr id="15370" name="Rectangle 9"/>
            <p:cNvSpPr>
              <a:spLocks noChangeArrowheads="1"/>
            </p:cNvSpPr>
            <p:nvPr/>
          </p:nvSpPr>
          <p:spPr bwMode="auto">
            <a:xfrm>
              <a:off x="355" y="798"/>
              <a:ext cx="1" cy="2866"/>
            </a:xfrm>
            <a:prstGeom prst="rect">
              <a:avLst/>
            </a:prstGeom>
            <a:noFill/>
            <a:ln w="9525">
              <a:noFill/>
              <a:miter lim="800000"/>
              <a:headEnd/>
              <a:tailEnd/>
            </a:ln>
          </p:spPr>
          <p:txBody>
            <a:bodyPr/>
            <a:lstStyle/>
            <a:p>
              <a:endParaRPr lang="es-MX"/>
            </a:p>
          </p:txBody>
        </p:sp>
        <p:sp>
          <p:nvSpPr>
            <p:cNvPr id="15371" name="Rectangle 10"/>
            <p:cNvSpPr>
              <a:spLocks noChangeArrowheads="1"/>
            </p:cNvSpPr>
            <p:nvPr/>
          </p:nvSpPr>
          <p:spPr bwMode="auto">
            <a:xfrm>
              <a:off x="355" y="798"/>
              <a:ext cx="3617" cy="2866"/>
            </a:xfrm>
            <a:prstGeom prst="rect">
              <a:avLst/>
            </a:prstGeom>
            <a:noFill/>
            <a:ln w="9525">
              <a:noFill/>
              <a:miter lim="800000"/>
              <a:headEnd/>
              <a:tailEnd/>
            </a:ln>
          </p:spPr>
          <p:txBody>
            <a:bodyPr/>
            <a:lstStyle/>
            <a:p>
              <a:endParaRPr lang="es-MX"/>
            </a:p>
          </p:txBody>
        </p:sp>
        <p:sp>
          <p:nvSpPr>
            <p:cNvPr id="15372" name="Rectangle 11"/>
            <p:cNvSpPr>
              <a:spLocks noChangeArrowheads="1"/>
            </p:cNvSpPr>
            <p:nvPr/>
          </p:nvSpPr>
          <p:spPr bwMode="auto">
            <a:xfrm>
              <a:off x="861" y="3073"/>
              <a:ext cx="1" cy="591"/>
            </a:xfrm>
            <a:prstGeom prst="rect">
              <a:avLst/>
            </a:prstGeom>
            <a:solidFill>
              <a:srgbClr val="536578"/>
            </a:solidFill>
            <a:ln w="9525">
              <a:noFill/>
              <a:miter lim="800000"/>
              <a:headEnd/>
              <a:tailEnd/>
            </a:ln>
          </p:spPr>
          <p:txBody>
            <a:bodyPr/>
            <a:lstStyle/>
            <a:p>
              <a:endParaRPr lang="es-MX"/>
            </a:p>
          </p:txBody>
        </p:sp>
        <p:grpSp>
          <p:nvGrpSpPr>
            <p:cNvPr id="15373" name="Rectangle 12"/>
            <p:cNvGrpSpPr>
              <a:grpSpLocks/>
            </p:cNvGrpSpPr>
            <p:nvPr/>
          </p:nvGrpSpPr>
          <p:grpSpPr bwMode="auto">
            <a:xfrm>
              <a:off x="533" y="3049"/>
              <a:ext cx="361" cy="660"/>
              <a:chOff x="1603248" y="4840224"/>
              <a:chExt cx="573024" cy="1048512"/>
            </a:xfrm>
          </p:grpSpPr>
          <p:pic>
            <p:nvPicPr>
              <p:cNvPr id="15528" name="Rectangle 12"/>
              <p:cNvPicPr>
                <a:picLocks noChangeArrowheads="1"/>
              </p:cNvPicPr>
              <p:nvPr/>
            </p:nvPicPr>
            <p:blipFill>
              <a:blip r:embed="rId4" cstate="print"/>
              <a:srcRect/>
              <a:stretch>
                <a:fillRect/>
              </a:stretch>
            </p:blipFill>
            <p:spPr bwMode="auto">
              <a:xfrm>
                <a:off x="1603248" y="4840224"/>
                <a:ext cx="573024" cy="1048512"/>
              </a:xfrm>
              <a:prstGeom prst="rect">
                <a:avLst/>
              </a:prstGeom>
              <a:noFill/>
              <a:ln w="9525">
                <a:noFill/>
                <a:miter lim="800000"/>
                <a:headEnd/>
                <a:tailEnd/>
              </a:ln>
            </p:spPr>
          </p:pic>
          <p:sp>
            <p:nvSpPr>
              <p:cNvPr id="15529" name="Text Box 13"/>
              <p:cNvSpPr txBox="1">
                <a:spLocks noChangeArrowheads="1"/>
              </p:cNvSpPr>
              <p:nvPr/>
            </p:nvSpPr>
            <p:spPr bwMode="auto">
              <a:xfrm>
                <a:off x="1665288" y="4878388"/>
                <a:ext cx="458788" cy="938213"/>
              </a:xfrm>
              <a:prstGeom prst="rect">
                <a:avLst/>
              </a:prstGeom>
              <a:noFill/>
              <a:ln w="9525">
                <a:noFill/>
                <a:miter lim="800000"/>
                <a:headEnd/>
                <a:tailEnd/>
              </a:ln>
            </p:spPr>
            <p:txBody>
              <a:bodyPr/>
              <a:lstStyle/>
              <a:p>
                <a:endParaRPr lang="es-MX">
                  <a:solidFill>
                    <a:srgbClr val="FFFFFF"/>
                  </a:solidFill>
                </a:endParaRPr>
              </a:p>
            </p:txBody>
          </p:sp>
        </p:grpSp>
        <p:sp>
          <p:nvSpPr>
            <p:cNvPr id="15374" name="Rectangle 13"/>
            <p:cNvSpPr>
              <a:spLocks noChangeArrowheads="1"/>
            </p:cNvSpPr>
            <p:nvPr/>
          </p:nvSpPr>
          <p:spPr bwMode="auto">
            <a:xfrm>
              <a:off x="861" y="2852"/>
              <a:ext cx="1" cy="221"/>
            </a:xfrm>
            <a:prstGeom prst="rect">
              <a:avLst/>
            </a:prstGeom>
            <a:solidFill>
              <a:srgbClr val="000080"/>
            </a:solidFill>
            <a:ln w="9525">
              <a:noFill/>
              <a:miter lim="800000"/>
              <a:headEnd/>
              <a:tailEnd/>
            </a:ln>
          </p:spPr>
          <p:txBody>
            <a:bodyPr/>
            <a:lstStyle/>
            <a:p>
              <a:endParaRPr lang="es-MX"/>
            </a:p>
          </p:txBody>
        </p:sp>
        <p:grpSp>
          <p:nvGrpSpPr>
            <p:cNvPr id="15375" name="Rectangle 14"/>
            <p:cNvGrpSpPr>
              <a:grpSpLocks/>
            </p:cNvGrpSpPr>
            <p:nvPr/>
          </p:nvGrpSpPr>
          <p:grpSpPr bwMode="auto">
            <a:xfrm>
              <a:off x="533" y="2830"/>
              <a:ext cx="361" cy="288"/>
              <a:chOff x="1603248" y="4492752"/>
              <a:chExt cx="573024" cy="457200"/>
            </a:xfrm>
          </p:grpSpPr>
          <p:pic>
            <p:nvPicPr>
              <p:cNvPr id="15526" name="Rectangle 14"/>
              <p:cNvPicPr>
                <a:picLocks noChangeArrowheads="1"/>
              </p:cNvPicPr>
              <p:nvPr/>
            </p:nvPicPr>
            <p:blipFill>
              <a:blip r:embed="rId5" cstate="print"/>
              <a:srcRect/>
              <a:stretch>
                <a:fillRect/>
              </a:stretch>
            </p:blipFill>
            <p:spPr bwMode="auto">
              <a:xfrm>
                <a:off x="1603248" y="4492752"/>
                <a:ext cx="573024" cy="457200"/>
              </a:xfrm>
              <a:prstGeom prst="rect">
                <a:avLst/>
              </a:prstGeom>
              <a:noFill/>
              <a:ln w="9525">
                <a:noFill/>
                <a:miter lim="800000"/>
                <a:headEnd/>
                <a:tailEnd/>
              </a:ln>
            </p:spPr>
          </p:pic>
          <p:sp>
            <p:nvSpPr>
              <p:cNvPr id="15527" name="Text Box 17"/>
              <p:cNvSpPr txBox="1">
                <a:spLocks noChangeArrowheads="1"/>
              </p:cNvSpPr>
              <p:nvPr/>
            </p:nvSpPr>
            <p:spPr bwMode="auto">
              <a:xfrm>
                <a:off x="1665288" y="4527551"/>
                <a:ext cx="458788" cy="350838"/>
              </a:xfrm>
              <a:prstGeom prst="rect">
                <a:avLst/>
              </a:prstGeom>
              <a:noFill/>
              <a:ln w="9525">
                <a:noFill/>
                <a:miter lim="800000"/>
                <a:headEnd/>
                <a:tailEnd/>
              </a:ln>
            </p:spPr>
            <p:txBody>
              <a:bodyPr/>
              <a:lstStyle/>
              <a:p>
                <a:endParaRPr lang="es-MX">
                  <a:solidFill>
                    <a:srgbClr val="FFFFFF"/>
                  </a:solidFill>
                </a:endParaRPr>
              </a:p>
            </p:txBody>
          </p:sp>
        </p:grpSp>
        <p:sp>
          <p:nvSpPr>
            <p:cNvPr id="15376" name="Rectangle 15"/>
            <p:cNvSpPr>
              <a:spLocks noChangeArrowheads="1"/>
            </p:cNvSpPr>
            <p:nvPr/>
          </p:nvSpPr>
          <p:spPr bwMode="auto">
            <a:xfrm>
              <a:off x="861" y="2336"/>
              <a:ext cx="1" cy="516"/>
            </a:xfrm>
            <a:prstGeom prst="rect">
              <a:avLst/>
            </a:prstGeom>
            <a:solidFill>
              <a:srgbClr val="1A6666"/>
            </a:solidFill>
            <a:ln w="9525">
              <a:noFill/>
              <a:miter lim="800000"/>
              <a:headEnd/>
              <a:tailEnd/>
            </a:ln>
          </p:spPr>
          <p:txBody>
            <a:bodyPr/>
            <a:lstStyle/>
            <a:p>
              <a:endParaRPr lang="es-MX"/>
            </a:p>
          </p:txBody>
        </p:sp>
        <p:grpSp>
          <p:nvGrpSpPr>
            <p:cNvPr id="15377" name="Rectangle 16"/>
            <p:cNvGrpSpPr>
              <a:grpSpLocks/>
            </p:cNvGrpSpPr>
            <p:nvPr/>
          </p:nvGrpSpPr>
          <p:grpSpPr bwMode="auto">
            <a:xfrm>
              <a:off x="533" y="2312"/>
              <a:ext cx="361" cy="588"/>
              <a:chOff x="1603248" y="3669792"/>
              <a:chExt cx="573024" cy="932688"/>
            </a:xfrm>
          </p:grpSpPr>
          <p:pic>
            <p:nvPicPr>
              <p:cNvPr id="15524" name="Rectangle 16"/>
              <p:cNvPicPr>
                <a:picLocks noChangeArrowheads="1"/>
              </p:cNvPicPr>
              <p:nvPr/>
            </p:nvPicPr>
            <p:blipFill>
              <a:blip r:embed="rId6" cstate="print"/>
              <a:srcRect/>
              <a:stretch>
                <a:fillRect/>
              </a:stretch>
            </p:blipFill>
            <p:spPr bwMode="auto">
              <a:xfrm>
                <a:off x="1603248" y="3669792"/>
                <a:ext cx="573024" cy="932688"/>
              </a:xfrm>
              <a:prstGeom prst="rect">
                <a:avLst/>
              </a:prstGeom>
              <a:noFill/>
              <a:ln w="9525">
                <a:noFill/>
                <a:miter lim="800000"/>
                <a:headEnd/>
                <a:tailEnd/>
              </a:ln>
            </p:spPr>
          </p:pic>
          <p:sp>
            <p:nvSpPr>
              <p:cNvPr id="15525" name="Text Box 21"/>
              <p:cNvSpPr txBox="1">
                <a:spLocks noChangeArrowheads="1"/>
              </p:cNvSpPr>
              <p:nvPr/>
            </p:nvSpPr>
            <p:spPr bwMode="auto">
              <a:xfrm>
                <a:off x="1665288" y="3708401"/>
                <a:ext cx="458788" cy="819150"/>
              </a:xfrm>
              <a:prstGeom prst="rect">
                <a:avLst/>
              </a:prstGeom>
              <a:noFill/>
              <a:ln w="9525">
                <a:noFill/>
                <a:miter lim="800000"/>
                <a:headEnd/>
                <a:tailEnd/>
              </a:ln>
            </p:spPr>
            <p:txBody>
              <a:bodyPr/>
              <a:lstStyle/>
              <a:p>
                <a:endParaRPr lang="es-MX">
                  <a:solidFill>
                    <a:srgbClr val="FFFFFF"/>
                  </a:solidFill>
                </a:endParaRPr>
              </a:p>
            </p:txBody>
          </p:sp>
        </p:grpSp>
        <p:sp>
          <p:nvSpPr>
            <p:cNvPr id="15378" name="Rectangle 17"/>
            <p:cNvSpPr>
              <a:spLocks noChangeArrowheads="1"/>
            </p:cNvSpPr>
            <p:nvPr/>
          </p:nvSpPr>
          <p:spPr bwMode="auto">
            <a:xfrm>
              <a:off x="861" y="798"/>
              <a:ext cx="1" cy="1433"/>
            </a:xfrm>
            <a:prstGeom prst="rect">
              <a:avLst/>
            </a:prstGeom>
            <a:solidFill>
              <a:srgbClr val="000040"/>
            </a:solidFill>
            <a:ln w="9525">
              <a:noFill/>
              <a:miter lim="800000"/>
              <a:headEnd/>
              <a:tailEnd/>
            </a:ln>
          </p:spPr>
          <p:txBody>
            <a:bodyPr/>
            <a:lstStyle/>
            <a:p>
              <a:endParaRPr lang="es-MX"/>
            </a:p>
          </p:txBody>
        </p:sp>
        <p:grpSp>
          <p:nvGrpSpPr>
            <p:cNvPr id="15379" name="Rectangle 18"/>
            <p:cNvGrpSpPr>
              <a:grpSpLocks/>
            </p:cNvGrpSpPr>
            <p:nvPr/>
          </p:nvGrpSpPr>
          <p:grpSpPr bwMode="auto">
            <a:xfrm>
              <a:off x="533" y="776"/>
              <a:ext cx="361" cy="1501"/>
              <a:chOff x="1603248" y="1231392"/>
              <a:chExt cx="573024" cy="2383536"/>
            </a:xfrm>
          </p:grpSpPr>
          <p:pic>
            <p:nvPicPr>
              <p:cNvPr id="15522" name="Rectangle 18"/>
              <p:cNvPicPr>
                <a:picLocks noChangeArrowheads="1"/>
              </p:cNvPicPr>
              <p:nvPr/>
            </p:nvPicPr>
            <p:blipFill>
              <a:blip r:embed="rId7" cstate="print"/>
              <a:srcRect/>
              <a:stretch>
                <a:fillRect/>
              </a:stretch>
            </p:blipFill>
            <p:spPr bwMode="auto">
              <a:xfrm>
                <a:off x="1603248" y="1231392"/>
                <a:ext cx="573024" cy="2383536"/>
              </a:xfrm>
              <a:prstGeom prst="rect">
                <a:avLst/>
              </a:prstGeom>
              <a:noFill/>
              <a:ln w="9525">
                <a:noFill/>
                <a:miter lim="800000"/>
                <a:headEnd/>
                <a:tailEnd/>
              </a:ln>
            </p:spPr>
          </p:pic>
          <p:sp>
            <p:nvSpPr>
              <p:cNvPr id="15523" name="Text Box 25"/>
              <p:cNvSpPr txBox="1">
                <a:spLocks noChangeArrowheads="1"/>
              </p:cNvSpPr>
              <p:nvPr/>
            </p:nvSpPr>
            <p:spPr bwMode="auto">
              <a:xfrm>
                <a:off x="1665288" y="1266826"/>
                <a:ext cx="458788" cy="2274888"/>
              </a:xfrm>
              <a:prstGeom prst="rect">
                <a:avLst/>
              </a:prstGeom>
              <a:noFill/>
              <a:ln w="9525">
                <a:noFill/>
                <a:miter lim="800000"/>
                <a:headEnd/>
                <a:tailEnd/>
              </a:ln>
            </p:spPr>
            <p:txBody>
              <a:bodyPr/>
              <a:lstStyle/>
              <a:p>
                <a:endParaRPr lang="es-MX">
                  <a:solidFill>
                    <a:srgbClr val="FFFFFF"/>
                  </a:solidFill>
                </a:endParaRPr>
              </a:p>
            </p:txBody>
          </p:sp>
        </p:grpSp>
        <p:sp>
          <p:nvSpPr>
            <p:cNvPr id="15380" name="Rectangle 19"/>
            <p:cNvSpPr>
              <a:spLocks noChangeArrowheads="1"/>
            </p:cNvSpPr>
            <p:nvPr/>
          </p:nvSpPr>
          <p:spPr bwMode="auto">
            <a:xfrm>
              <a:off x="861" y="2231"/>
              <a:ext cx="1" cy="105"/>
            </a:xfrm>
            <a:prstGeom prst="rect">
              <a:avLst/>
            </a:prstGeom>
            <a:solidFill>
              <a:srgbClr val="004040"/>
            </a:solidFill>
            <a:ln w="9525">
              <a:noFill/>
              <a:miter lim="800000"/>
              <a:headEnd/>
              <a:tailEnd/>
            </a:ln>
          </p:spPr>
          <p:txBody>
            <a:bodyPr/>
            <a:lstStyle/>
            <a:p>
              <a:endParaRPr lang="es-MX"/>
            </a:p>
          </p:txBody>
        </p:sp>
        <p:grpSp>
          <p:nvGrpSpPr>
            <p:cNvPr id="15381" name="Rectangle 20"/>
            <p:cNvGrpSpPr>
              <a:grpSpLocks/>
            </p:cNvGrpSpPr>
            <p:nvPr/>
          </p:nvGrpSpPr>
          <p:grpSpPr bwMode="auto">
            <a:xfrm>
              <a:off x="533" y="2208"/>
              <a:ext cx="361" cy="173"/>
              <a:chOff x="1603248" y="3505200"/>
              <a:chExt cx="573024" cy="274320"/>
            </a:xfrm>
          </p:grpSpPr>
          <p:pic>
            <p:nvPicPr>
              <p:cNvPr id="15520" name="Rectangle 20"/>
              <p:cNvPicPr>
                <a:picLocks noChangeArrowheads="1"/>
              </p:cNvPicPr>
              <p:nvPr/>
            </p:nvPicPr>
            <p:blipFill>
              <a:blip r:embed="rId8" cstate="print"/>
              <a:srcRect/>
              <a:stretch>
                <a:fillRect/>
              </a:stretch>
            </p:blipFill>
            <p:spPr bwMode="auto">
              <a:xfrm>
                <a:off x="1603248" y="3505200"/>
                <a:ext cx="573024" cy="274320"/>
              </a:xfrm>
              <a:prstGeom prst="rect">
                <a:avLst/>
              </a:prstGeom>
              <a:noFill/>
              <a:ln w="9525">
                <a:noFill/>
                <a:miter lim="800000"/>
                <a:headEnd/>
                <a:tailEnd/>
              </a:ln>
            </p:spPr>
          </p:pic>
          <p:sp>
            <p:nvSpPr>
              <p:cNvPr id="15521" name="Text Box 29"/>
              <p:cNvSpPr txBox="1">
                <a:spLocks noChangeArrowheads="1"/>
              </p:cNvSpPr>
              <p:nvPr/>
            </p:nvSpPr>
            <p:spPr bwMode="auto">
              <a:xfrm>
                <a:off x="1665288" y="3541713"/>
                <a:ext cx="458788" cy="166688"/>
              </a:xfrm>
              <a:prstGeom prst="rect">
                <a:avLst/>
              </a:prstGeom>
              <a:noFill/>
              <a:ln w="9525">
                <a:noFill/>
                <a:miter lim="800000"/>
                <a:headEnd/>
                <a:tailEnd/>
              </a:ln>
            </p:spPr>
            <p:txBody>
              <a:bodyPr/>
              <a:lstStyle/>
              <a:p>
                <a:endParaRPr lang="es-MX">
                  <a:solidFill>
                    <a:srgbClr val="FFFFFF"/>
                  </a:solidFill>
                </a:endParaRPr>
              </a:p>
            </p:txBody>
          </p:sp>
        </p:grpSp>
        <p:sp>
          <p:nvSpPr>
            <p:cNvPr id="15382" name="Rectangle 21"/>
            <p:cNvSpPr>
              <a:spLocks noChangeArrowheads="1"/>
            </p:cNvSpPr>
            <p:nvPr/>
          </p:nvSpPr>
          <p:spPr bwMode="auto">
            <a:xfrm>
              <a:off x="632" y="3282"/>
              <a:ext cx="125" cy="136"/>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40</a:t>
              </a:r>
              <a:endParaRPr lang="es-ES" sz="1400">
                <a:solidFill>
                  <a:schemeClr val="accent2"/>
                </a:solidFill>
              </a:endParaRPr>
            </a:p>
          </p:txBody>
        </p:sp>
        <p:sp>
          <p:nvSpPr>
            <p:cNvPr id="15383" name="Rectangle 22"/>
            <p:cNvSpPr>
              <a:spLocks noChangeArrowheads="1"/>
            </p:cNvSpPr>
            <p:nvPr/>
          </p:nvSpPr>
          <p:spPr bwMode="auto">
            <a:xfrm>
              <a:off x="632" y="2875"/>
              <a:ext cx="124" cy="134"/>
            </a:xfrm>
            <a:prstGeom prst="rect">
              <a:avLst/>
            </a:prstGeom>
            <a:noFill/>
            <a:ln w="9525">
              <a:noFill/>
              <a:miter lim="800000"/>
              <a:headEnd/>
              <a:tailEnd/>
            </a:ln>
          </p:spPr>
          <p:txBody>
            <a:bodyPr wrap="none" lIns="0" tIns="0" rIns="0" bIns="0">
              <a:spAutoFit/>
            </a:bodyPr>
            <a:lstStyle/>
            <a:p>
              <a:pPr algn="l"/>
              <a:r>
                <a:rPr lang="es-ES" sz="1400" u="none">
                  <a:solidFill>
                    <a:srgbClr val="FFFFFF"/>
                  </a:solidFill>
                </a:rPr>
                <a:t>15</a:t>
              </a:r>
              <a:endParaRPr lang="es-ES" sz="1400"/>
            </a:p>
          </p:txBody>
        </p:sp>
        <p:sp>
          <p:nvSpPr>
            <p:cNvPr id="15384" name="Rectangle 23"/>
            <p:cNvSpPr>
              <a:spLocks noChangeArrowheads="1"/>
            </p:cNvSpPr>
            <p:nvPr/>
          </p:nvSpPr>
          <p:spPr bwMode="auto">
            <a:xfrm>
              <a:off x="632" y="2507"/>
              <a:ext cx="124" cy="134"/>
            </a:xfrm>
            <a:prstGeom prst="rect">
              <a:avLst/>
            </a:prstGeom>
            <a:noFill/>
            <a:ln w="9525">
              <a:noFill/>
              <a:miter lim="800000"/>
              <a:headEnd/>
              <a:tailEnd/>
            </a:ln>
          </p:spPr>
          <p:txBody>
            <a:bodyPr wrap="none" lIns="0" tIns="0" rIns="0" bIns="0">
              <a:spAutoFit/>
            </a:bodyPr>
            <a:lstStyle/>
            <a:p>
              <a:pPr algn="l"/>
              <a:r>
                <a:rPr lang="es-ES" sz="1400" u="none">
                  <a:solidFill>
                    <a:srgbClr val="FFFFFF"/>
                  </a:solidFill>
                </a:rPr>
                <a:t>35</a:t>
              </a:r>
              <a:endParaRPr lang="es-ES" sz="1400"/>
            </a:p>
          </p:txBody>
        </p:sp>
        <p:sp>
          <p:nvSpPr>
            <p:cNvPr id="15385" name="Rectangle 24"/>
            <p:cNvSpPr>
              <a:spLocks noChangeArrowheads="1"/>
            </p:cNvSpPr>
            <p:nvPr/>
          </p:nvSpPr>
          <p:spPr bwMode="auto">
            <a:xfrm>
              <a:off x="676" y="2223"/>
              <a:ext cx="63" cy="136"/>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7</a:t>
              </a:r>
              <a:endParaRPr lang="es-ES" sz="1400">
                <a:solidFill>
                  <a:schemeClr val="accent2"/>
                </a:solidFill>
              </a:endParaRPr>
            </a:p>
          </p:txBody>
        </p:sp>
        <p:sp>
          <p:nvSpPr>
            <p:cNvPr id="15386" name="Rectangle 25"/>
            <p:cNvSpPr>
              <a:spLocks noChangeArrowheads="1"/>
            </p:cNvSpPr>
            <p:nvPr/>
          </p:nvSpPr>
          <p:spPr bwMode="auto">
            <a:xfrm>
              <a:off x="641" y="882"/>
              <a:ext cx="124" cy="134"/>
            </a:xfrm>
            <a:prstGeom prst="rect">
              <a:avLst/>
            </a:prstGeom>
            <a:noFill/>
            <a:ln w="9525">
              <a:noFill/>
              <a:miter lim="800000"/>
              <a:headEnd/>
              <a:tailEnd/>
            </a:ln>
          </p:spPr>
          <p:txBody>
            <a:bodyPr wrap="none" lIns="0" tIns="0" rIns="0" bIns="0">
              <a:spAutoFit/>
            </a:bodyPr>
            <a:lstStyle/>
            <a:p>
              <a:pPr algn="l"/>
              <a:r>
                <a:rPr lang="es-ES" sz="1400" u="none">
                  <a:solidFill>
                    <a:srgbClr val="FFFFFF"/>
                  </a:solidFill>
                </a:rPr>
                <a:t>97</a:t>
              </a:r>
              <a:endParaRPr lang="es-ES" sz="1400"/>
            </a:p>
          </p:txBody>
        </p:sp>
        <p:sp>
          <p:nvSpPr>
            <p:cNvPr id="15387" name="Rectangle 26"/>
            <p:cNvSpPr>
              <a:spLocks noChangeArrowheads="1"/>
            </p:cNvSpPr>
            <p:nvPr/>
          </p:nvSpPr>
          <p:spPr bwMode="auto">
            <a:xfrm>
              <a:off x="1585" y="3055"/>
              <a:ext cx="1" cy="609"/>
            </a:xfrm>
            <a:prstGeom prst="rect">
              <a:avLst/>
            </a:prstGeom>
            <a:solidFill>
              <a:srgbClr val="536578"/>
            </a:solidFill>
            <a:ln w="9525">
              <a:noFill/>
              <a:miter lim="800000"/>
              <a:headEnd/>
              <a:tailEnd/>
            </a:ln>
          </p:spPr>
          <p:txBody>
            <a:bodyPr/>
            <a:lstStyle/>
            <a:p>
              <a:endParaRPr lang="es-MX"/>
            </a:p>
          </p:txBody>
        </p:sp>
        <p:grpSp>
          <p:nvGrpSpPr>
            <p:cNvPr id="15388" name="Rectangle 27"/>
            <p:cNvGrpSpPr>
              <a:grpSpLocks/>
            </p:cNvGrpSpPr>
            <p:nvPr/>
          </p:nvGrpSpPr>
          <p:grpSpPr bwMode="auto">
            <a:xfrm>
              <a:off x="1255" y="3034"/>
              <a:ext cx="365" cy="676"/>
              <a:chOff x="2749296" y="4815840"/>
              <a:chExt cx="579120" cy="1072896"/>
            </a:xfrm>
          </p:grpSpPr>
          <p:pic>
            <p:nvPicPr>
              <p:cNvPr id="15518" name="Rectangle 27"/>
              <p:cNvPicPr>
                <a:picLocks noChangeArrowheads="1"/>
              </p:cNvPicPr>
              <p:nvPr/>
            </p:nvPicPr>
            <p:blipFill>
              <a:blip r:embed="rId9" cstate="print"/>
              <a:srcRect/>
              <a:stretch>
                <a:fillRect/>
              </a:stretch>
            </p:blipFill>
            <p:spPr bwMode="auto">
              <a:xfrm>
                <a:off x="2749296" y="4815840"/>
                <a:ext cx="579120" cy="1072896"/>
              </a:xfrm>
              <a:prstGeom prst="rect">
                <a:avLst/>
              </a:prstGeom>
              <a:noFill/>
              <a:ln w="9525">
                <a:noFill/>
                <a:miter lim="800000"/>
                <a:headEnd/>
                <a:tailEnd/>
              </a:ln>
            </p:spPr>
          </p:pic>
          <p:sp>
            <p:nvSpPr>
              <p:cNvPr id="15519" name="Text Box 38"/>
              <p:cNvSpPr txBox="1">
                <a:spLocks noChangeArrowheads="1"/>
              </p:cNvSpPr>
              <p:nvPr/>
            </p:nvSpPr>
            <p:spPr bwMode="auto">
              <a:xfrm>
                <a:off x="2813051" y="4849813"/>
                <a:ext cx="460375" cy="966788"/>
              </a:xfrm>
              <a:prstGeom prst="rect">
                <a:avLst/>
              </a:prstGeom>
              <a:noFill/>
              <a:ln w="9525">
                <a:noFill/>
                <a:miter lim="800000"/>
                <a:headEnd/>
                <a:tailEnd/>
              </a:ln>
            </p:spPr>
            <p:txBody>
              <a:bodyPr/>
              <a:lstStyle/>
              <a:p>
                <a:endParaRPr lang="es-MX">
                  <a:solidFill>
                    <a:srgbClr val="FFFFFF"/>
                  </a:solidFill>
                </a:endParaRPr>
              </a:p>
            </p:txBody>
          </p:sp>
        </p:grpSp>
        <p:sp>
          <p:nvSpPr>
            <p:cNvPr id="15389" name="Rectangle 28"/>
            <p:cNvSpPr>
              <a:spLocks noChangeArrowheads="1"/>
            </p:cNvSpPr>
            <p:nvPr/>
          </p:nvSpPr>
          <p:spPr bwMode="auto">
            <a:xfrm>
              <a:off x="1585" y="2768"/>
              <a:ext cx="1" cy="287"/>
            </a:xfrm>
            <a:prstGeom prst="rect">
              <a:avLst/>
            </a:prstGeom>
            <a:solidFill>
              <a:srgbClr val="000080"/>
            </a:solidFill>
            <a:ln w="9525">
              <a:noFill/>
              <a:miter lim="800000"/>
              <a:headEnd/>
              <a:tailEnd/>
            </a:ln>
          </p:spPr>
          <p:txBody>
            <a:bodyPr/>
            <a:lstStyle/>
            <a:p>
              <a:endParaRPr lang="es-MX"/>
            </a:p>
          </p:txBody>
        </p:sp>
        <p:grpSp>
          <p:nvGrpSpPr>
            <p:cNvPr id="15390" name="Rectangle 29"/>
            <p:cNvGrpSpPr>
              <a:grpSpLocks/>
            </p:cNvGrpSpPr>
            <p:nvPr/>
          </p:nvGrpSpPr>
          <p:grpSpPr bwMode="auto">
            <a:xfrm>
              <a:off x="1255" y="2746"/>
              <a:ext cx="365" cy="357"/>
              <a:chOff x="2749296" y="4358640"/>
              <a:chExt cx="579120" cy="566928"/>
            </a:xfrm>
          </p:grpSpPr>
          <p:pic>
            <p:nvPicPr>
              <p:cNvPr id="15516" name="Rectangle 29"/>
              <p:cNvPicPr>
                <a:picLocks noChangeArrowheads="1"/>
              </p:cNvPicPr>
              <p:nvPr/>
            </p:nvPicPr>
            <p:blipFill>
              <a:blip r:embed="rId10" cstate="print"/>
              <a:srcRect/>
              <a:stretch>
                <a:fillRect/>
              </a:stretch>
            </p:blipFill>
            <p:spPr bwMode="auto">
              <a:xfrm>
                <a:off x="2749296" y="4358640"/>
                <a:ext cx="579120" cy="566928"/>
              </a:xfrm>
              <a:prstGeom prst="rect">
                <a:avLst/>
              </a:prstGeom>
              <a:noFill/>
              <a:ln w="9525">
                <a:noFill/>
                <a:miter lim="800000"/>
                <a:headEnd/>
                <a:tailEnd/>
              </a:ln>
            </p:spPr>
          </p:pic>
          <p:sp>
            <p:nvSpPr>
              <p:cNvPr id="15517" name="Text Box 42"/>
              <p:cNvSpPr txBox="1">
                <a:spLocks noChangeArrowheads="1"/>
              </p:cNvSpPr>
              <p:nvPr/>
            </p:nvSpPr>
            <p:spPr bwMode="auto">
              <a:xfrm>
                <a:off x="2813051" y="4394201"/>
                <a:ext cx="460375" cy="455613"/>
              </a:xfrm>
              <a:prstGeom prst="rect">
                <a:avLst/>
              </a:prstGeom>
              <a:noFill/>
              <a:ln w="9525">
                <a:noFill/>
                <a:miter lim="800000"/>
                <a:headEnd/>
                <a:tailEnd/>
              </a:ln>
            </p:spPr>
            <p:txBody>
              <a:bodyPr/>
              <a:lstStyle/>
              <a:p>
                <a:endParaRPr lang="es-MX">
                  <a:solidFill>
                    <a:srgbClr val="FFFFFF"/>
                  </a:solidFill>
                </a:endParaRPr>
              </a:p>
            </p:txBody>
          </p:sp>
        </p:grpSp>
        <p:sp>
          <p:nvSpPr>
            <p:cNvPr id="15391" name="Rectangle 30"/>
            <p:cNvSpPr>
              <a:spLocks noChangeArrowheads="1"/>
            </p:cNvSpPr>
            <p:nvPr/>
          </p:nvSpPr>
          <p:spPr bwMode="auto">
            <a:xfrm>
              <a:off x="1585" y="2318"/>
              <a:ext cx="1" cy="450"/>
            </a:xfrm>
            <a:prstGeom prst="rect">
              <a:avLst/>
            </a:prstGeom>
            <a:solidFill>
              <a:srgbClr val="1A6666"/>
            </a:solidFill>
            <a:ln w="9525">
              <a:noFill/>
              <a:miter lim="800000"/>
              <a:headEnd/>
              <a:tailEnd/>
            </a:ln>
          </p:spPr>
          <p:txBody>
            <a:bodyPr/>
            <a:lstStyle/>
            <a:p>
              <a:endParaRPr lang="es-MX"/>
            </a:p>
          </p:txBody>
        </p:sp>
        <p:grpSp>
          <p:nvGrpSpPr>
            <p:cNvPr id="15392" name="Rectangle 31"/>
            <p:cNvGrpSpPr>
              <a:grpSpLocks/>
            </p:cNvGrpSpPr>
            <p:nvPr/>
          </p:nvGrpSpPr>
          <p:grpSpPr bwMode="auto">
            <a:xfrm>
              <a:off x="1255" y="2296"/>
              <a:ext cx="365" cy="518"/>
              <a:chOff x="2749296" y="3645408"/>
              <a:chExt cx="579120" cy="822960"/>
            </a:xfrm>
          </p:grpSpPr>
          <p:pic>
            <p:nvPicPr>
              <p:cNvPr id="15514" name="Rectangle 31"/>
              <p:cNvPicPr>
                <a:picLocks noChangeArrowheads="1"/>
              </p:cNvPicPr>
              <p:nvPr/>
            </p:nvPicPr>
            <p:blipFill>
              <a:blip r:embed="rId11" cstate="print"/>
              <a:srcRect/>
              <a:stretch>
                <a:fillRect/>
              </a:stretch>
            </p:blipFill>
            <p:spPr bwMode="auto">
              <a:xfrm>
                <a:off x="2749296" y="3645408"/>
                <a:ext cx="579120" cy="822960"/>
              </a:xfrm>
              <a:prstGeom prst="rect">
                <a:avLst/>
              </a:prstGeom>
              <a:noFill/>
              <a:ln w="9525">
                <a:noFill/>
                <a:miter lim="800000"/>
                <a:headEnd/>
                <a:tailEnd/>
              </a:ln>
            </p:spPr>
          </p:pic>
          <p:sp>
            <p:nvSpPr>
              <p:cNvPr id="15515" name="Text Box 46"/>
              <p:cNvSpPr txBox="1">
                <a:spLocks noChangeArrowheads="1"/>
              </p:cNvSpPr>
              <p:nvPr/>
            </p:nvSpPr>
            <p:spPr bwMode="auto">
              <a:xfrm>
                <a:off x="2813051" y="3679826"/>
                <a:ext cx="460375" cy="714375"/>
              </a:xfrm>
              <a:prstGeom prst="rect">
                <a:avLst/>
              </a:prstGeom>
              <a:noFill/>
              <a:ln w="9525">
                <a:noFill/>
                <a:miter lim="800000"/>
                <a:headEnd/>
                <a:tailEnd/>
              </a:ln>
            </p:spPr>
            <p:txBody>
              <a:bodyPr/>
              <a:lstStyle/>
              <a:p>
                <a:endParaRPr lang="es-MX">
                  <a:solidFill>
                    <a:srgbClr val="FFFFFF"/>
                  </a:solidFill>
                </a:endParaRPr>
              </a:p>
            </p:txBody>
          </p:sp>
        </p:grpSp>
        <p:sp>
          <p:nvSpPr>
            <p:cNvPr id="15393" name="Rectangle 32"/>
            <p:cNvSpPr>
              <a:spLocks noChangeArrowheads="1"/>
            </p:cNvSpPr>
            <p:nvPr/>
          </p:nvSpPr>
          <p:spPr bwMode="auto">
            <a:xfrm>
              <a:off x="1585" y="798"/>
              <a:ext cx="1" cy="1433"/>
            </a:xfrm>
            <a:prstGeom prst="rect">
              <a:avLst/>
            </a:prstGeom>
            <a:solidFill>
              <a:srgbClr val="000040"/>
            </a:solidFill>
            <a:ln w="9525">
              <a:noFill/>
              <a:miter lim="800000"/>
              <a:headEnd/>
              <a:tailEnd/>
            </a:ln>
          </p:spPr>
          <p:txBody>
            <a:bodyPr/>
            <a:lstStyle/>
            <a:p>
              <a:endParaRPr lang="es-MX"/>
            </a:p>
          </p:txBody>
        </p:sp>
        <p:grpSp>
          <p:nvGrpSpPr>
            <p:cNvPr id="15394" name="Rectangle 33"/>
            <p:cNvGrpSpPr>
              <a:grpSpLocks/>
            </p:cNvGrpSpPr>
            <p:nvPr/>
          </p:nvGrpSpPr>
          <p:grpSpPr bwMode="auto">
            <a:xfrm>
              <a:off x="1255" y="776"/>
              <a:ext cx="365" cy="1501"/>
              <a:chOff x="2749296" y="1231392"/>
              <a:chExt cx="579120" cy="2383536"/>
            </a:xfrm>
          </p:grpSpPr>
          <p:pic>
            <p:nvPicPr>
              <p:cNvPr id="15512" name="Rectangle 33"/>
              <p:cNvPicPr>
                <a:picLocks noChangeArrowheads="1"/>
              </p:cNvPicPr>
              <p:nvPr/>
            </p:nvPicPr>
            <p:blipFill>
              <a:blip r:embed="rId12" cstate="print"/>
              <a:srcRect/>
              <a:stretch>
                <a:fillRect/>
              </a:stretch>
            </p:blipFill>
            <p:spPr bwMode="auto">
              <a:xfrm>
                <a:off x="2749296" y="1231392"/>
                <a:ext cx="579120" cy="2383536"/>
              </a:xfrm>
              <a:prstGeom prst="rect">
                <a:avLst/>
              </a:prstGeom>
              <a:noFill/>
              <a:ln w="9525">
                <a:noFill/>
                <a:miter lim="800000"/>
                <a:headEnd/>
                <a:tailEnd/>
              </a:ln>
            </p:spPr>
          </p:pic>
          <p:sp>
            <p:nvSpPr>
              <p:cNvPr id="15513" name="Text Box 50"/>
              <p:cNvSpPr txBox="1">
                <a:spLocks noChangeArrowheads="1"/>
              </p:cNvSpPr>
              <p:nvPr/>
            </p:nvSpPr>
            <p:spPr bwMode="auto">
              <a:xfrm>
                <a:off x="2813051" y="1266826"/>
                <a:ext cx="460375" cy="2274888"/>
              </a:xfrm>
              <a:prstGeom prst="rect">
                <a:avLst/>
              </a:prstGeom>
              <a:noFill/>
              <a:ln w="9525">
                <a:noFill/>
                <a:miter lim="800000"/>
                <a:headEnd/>
                <a:tailEnd/>
              </a:ln>
            </p:spPr>
            <p:txBody>
              <a:bodyPr/>
              <a:lstStyle/>
              <a:p>
                <a:endParaRPr lang="es-MX">
                  <a:solidFill>
                    <a:srgbClr val="FFFFFF"/>
                  </a:solidFill>
                </a:endParaRPr>
              </a:p>
            </p:txBody>
          </p:sp>
        </p:grpSp>
        <p:sp>
          <p:nvSpPr>
            <p:cNvPr id="15395" name="Rectangle 34"/>
            <p:cNvSpPr>
              <a:spLocks noChangeArrowheads="1"/>
            </p:cNvSpPr>
            <p:nvPr/>
          </p:nvSpPr>
          <p:spPr bwMode="auto">
            <a:xfrm>
              <a:off x="1585" y="2231"/>
              <a:ext cx="1" cy="87"/>
            </a:xfrm>
            <a:prstGeom prst="rect">
              <a:avLst/>
            </a:prstGeom>
            <a:solidFill>
              <a:srgbClr val="004040"/>
            </a:solidFill>
            <a:ln w="9525">
              <a:noFill/>
              <a:miter lim="800000"/>
              <a:headEnd/>
              <a:tailEnd/>
            </a:ln>
          </p:spPr>
          <p:txBody>
            <a:bodyPr/>
            <a:lstStyle/>
            <a:p>
              <a:endParaRPr lang="es-MX"/>
            </a:p>
          </p:txBody>
        </p:sp>
        <p:grpSp>
          <p:nvGrpSpPr>
            <p:cNvPr id="15396" name="Rectangle 35"/>
            <p:cNvGrpSpPr>
              <a:grpSpLocks/>
            </p:cNvGrpSpPr>
            <p:nvPr/>
          </p:nvGrpSpPr>
          <p:grpSpPr bwMode="auto">
            <a:xfrm>
              <a:off x="1255" y="2208"/>
              <a:ext cx="365" cy="157"/>
              <a:chOff x="2749296" y="3505200"/>
              <a:chExt cx="579120" cy="249936"/>
            </a:xfrm>
          </p:grpSpPr>
          <p:pic>
            <p:nvPicPr>
              <p:cNvPr id="15510" name="Rectangle 35"/>
              <p:cNvPicPr>
                <a:picLocks noChangeArrowheads="1"/>
              </p:cNvPicPr>
              <p:nvPr/>
            </p:nvPicPr>
            <p:blipFill>
              <a:blip r:embed="rId13" cstate="print"/>
              <a:srcRect/>
              <a:stretch>
                <a:fillRect/>
              </a:stretch>
            </p:blipFill>
            <p:spPr bwMode="auto">
              <a:xfrm>
                <a:off x="2749296" y="3505200"/>
                <a:ext cx="579120" cy="249936"/>
              </a:xfrm>
              <a:prstGeom prst="rect">
                <a:avLst/>
              </a:prstGeom>
              <a:noFill/>
              <a:ln w="9525">
                <a:noFill/>
                <a:miter lim="800000"/>
                <a:headEnd/>
                <a:tailEnd/>
              </a:ln>
            </p:spPr>
          </p:pic>
          <p:sp>
            <p:nvSpPr>
              <p:cNvPr id="15511" name="Text Box 54"/>
              <p:cNvSpPr txBox="1">
                <a:spLocks noChangeArrowheads="1"/>
              </p:cNvSpPr>
              <p:nvPr/>
            </p:nvSpPr>
            <p:spPr bwMode="auto">
              <a:xfrm>
                <a:off x="2813051" y="3541713"/>
                <a:ext cx="460375" cy="138113"/>
              </a:xfrm>
              <a:prstGeom prst="rect">
                <a:avLst/>
              </a:prstGeom>
              <a:noFill/>
              <a:ln w="9525">
                <a:noFill/>
                <a:miter lim="800000"/>
                <a:headEnd/>
                <a:tailEnd/>
              </a:ln>
            </p:spPr>
            <p:txBody>
              <a:bodyPr/>
              <a:lstStyle/>
              <a:p>
                <a:endParaRPr lang="es-MX">
                  <a:solidFill>
                    <a:srgbClr val="FFFFFF"/>
                  </a:solidFill>
                </a:endParaRPr>
              </a:p>
            </p:txBody>
          </p:sp>
        </p:grpSp>
        <p:sp>
          <p:nvSpPr>
            <p:cNvPr id="15397" name="Rectangle 36"/>
            <p:cNvSpPr>
              <a:spLocks noChangeArrowheads="1"/>
            </p:cNvSpPr>
            <p:nvPr/>
          </p:nvSpPr>
          <p:spPr bwMode="auto">
            <a:xfrm>
              <a:off x="1356" y="3273"/>
              <a:ext cx="125" cy="136"/>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42</a:t>
              </a:r>
              <a:endParaRPr lang="es-ES" sz="1400">
                <a:solidFill>
                  <a:schemeClr val="accent2"/>
                </a:solidFill>
              </a:endParaRPr>
            </a:p>
          </p:txBody>
        </p:sp>
        <p:sp>
          <p:nvSpPr>
            <p:cNvPr id="15398" name="Rectangle 37"/>
            <p:cNvSpPr>
              <a:spLocks noChangeArrowheads="1"/>
            </p:cNvSpPr>
            <p:nvPr/>
          </p:nvSpPr>
          <p:spPr bwMode="auto">
            <a:xfrm>
              <a:off x="1356" y="2826"/>
              <a:ext cx="124" cy="134"/>
            </a:xfrm>
            <a:prstGeom prst="rect">
              <a:avLst/>
            </a:prstGeom>
            <a:noFill/>
            <a:ln w="9525">
              <a:noFill/>
              <a:miter lim="800000"/>
              <a:headEnd/>
              <a:tailEnd/>
            </a:ln>
          </p:spPr>
          <p:txBody>
            <a:bodyPr wrap="none" lIns="0" tIns="0" rIns="0" bIns="0">
              <a:spAutoFit/>
            </a:bodyPr>
            <a:lstStyle/>
            <a:p>
              <a:pPr algn="l"/>
              <a:r>
                <a:rPr lang="es-ES" sz="1400" u="none">
                  <a:solidFill>
                    <a:srgbClr val="FFFFFF"/>
                  </a:solidFill>
                </a:rPr>
                <a:t>20</a:t>
              </a:r>
              <a:endParaRPr lang="es-ES" sz="1400"/>
            </a:p>
          </p:txBody>
        </p:sp>
        <p:sp>
          <p:nvSpPr>
            <p:cNvPr id="15399" name="Rectangle 38"/>
            <p:cNvSpPr>
              <a:spLocks noChangeArrowheads="1"/>
            </p:cNvSpPr>
            <p:nvPr/>
          </p:nvSpPr>
          <p:spPr bwMode="auto">
            <a:xfrm>
              <a:off x="1356" y="2458"/>
              <a:ext cx="124" cy="134"/>
            </a:xfrm>
            <a:prstGeom prst="rect">
              <a:avLst/>
            </a:prstGeom>
            <a:noFill/>
            <a:ln w="9525">
              <a:noFill/>
              <a:miter lim="800000"/>
              <a:headEnd/>
              <a:tailEnd/>
            </a:ln>
          </p:spPr>
          <p:txBody>
            <a:bodyPr wrap="none" lIns="0" tIns="0" rIns="0" bIns="0">
              <a:spAutoFit/>
            </a:bodyPr>
            <a:lstStyle/>
            <a:p>
              <a:pPr algn="l"/>
              <a:r>
                <a:rPr lang="es-ES" sz="1400" u="none">
                  <a:solidFill>
                    <a:srgbClr val="FFFFFF"/>
                  </a:solidFill>
                </a:rPr>
                <a:t>31</a:t>
              </a:r>
              <a:endParaRPr lang="es-ES" sz="1400"/>
            </a:p>
          </p:txBody>
        </p:sp>
        <p:sp>
          <p:nvSpPr>
            <p:cNvPr id="15400" name="Rectangle 39"/>
            <p:cNvSpPr>
              <a:spLocks noChangeArrowheads="1"/>
            </p:cNvSpPr>
            <p:nvPr/>
          </p:nvSpPr>
          <p:spPr bwMode="auto">
            <a:xfrm>
              <a:off x="1397" y="2205"/>
              <a:ext cx="63" cy="136"/>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6</a:t>
              </a:r>
              <a:endParaRPr lang="es-ES" sz="1400">
                <a:solidFill>
                  <a:schemeClr val="accent2"/>
                </a:solidFill>
              </a:endParaRPr>
            </a:p>
          </p:txBody>
        </p:sp>
        <p:sp>
          <p:nvSpPr>
            <p:cNvPr id="15401" name="Rectangle 40"/>
            <p:cNvSpPr>
              <a:spLocks noChangeArrowheads="1"/>
            </p:cNvSpPr>
            <p:nvPr/>
          </p:nvSpPr>
          <p:spPr bwMode="auto">
            <a:xfrm>
              <a:off x="1356" y="888"/>
              <a:ext cx="124" cy="134"/>
            </a:xfrm>
            <a:prstGeom prst="rect">
              <a:avLst/>
            </a:prstGeom>
            <a:noFill/>
            <a:ln w="9525">
              <a:noFill/>
              <a:miter lim="800000"/>
              <a:headEnd/>
              <a:tailEnd/>
            </a:ln>
          </p:spPr>
          <p:txBody>
            <a:bodyPr wrap="none" lIns="0" tIns="0" rIns="0" bIns="0">
              <a:spAutoFit/>
            </a:bodyPr>
            <a:lstStyle/>
            <a:p>
              <a:pPr algn="l"/>
              <a:r>
                <a:rPr lang="es-ES" sz="1400" u="none">
                  <a:solidFill>
                    <a:srgbClr val="FFFFFF"/>
                  </a:solidFill>
                </a:rPr>
                <a:t>99</a:t>
              </a:r>
              <a:endParaRPr lang="es-ES" sz="1400"/>
            </a:p>
          </p:txBody>
        </p:sp>
        <p:sp>
          <p:nvSpPr>
            <p:cNvPr id="15402" name="Rectangle 41"/>
            <p:cNvSpPr>
              <a:spLocks noChangeArrowheads="1"/>
            </p:cNvSpPr>
            <p:nvPr/>
          </p:nvSpPr>
          <p:spPr bwMode="auto">
            <a:xfrm>
              <a:off x="2308" y="3038"/>
              <a:ext cx="1" cy="626"/>
            </a:xfrm>
            <a:prstGeom prst="rect">
              <a:avLst/>
            </a:prstGeom>
            <a:solidFill>
              <a:srgbClr val="536578"/>
            </a:solidFill>
            <a:ln w="9525">
              <a:noFill/>
              <a:miter lim="800000"/>
              <a:headEnd/>
              <a:tailEnd/>
            </a:ln>
          </p:spPr>
          <p:txBody>
            <a:bodyPr/>
            <a:lstStyle/>
            <a:p>
              <a:endParaRPr lang="es-MX"/>
            </a:p>
          </p:txBody>
        </p:sp>
        <p:grpSp>
          <p:nvGrpSpPr>
            <p:cNvPr id="15403" name="Rectangle 42"/>
            <p:cNvGrpSpPr>
              <a:grpSpLocks/>
            </p:cNvGrpSpPr>
            <p:nvPr/>
          </p:nvGrpSpPr>
          <p:grpSpPr bwMode="auto">
            <a:xfrm>
              <a:off x="1981" y="3014"/>
              <a:ext cx="361" cy="695"/>
              <a:chOff x="3901440" y="4785360"/>
              <a:chExt cx="573024" cy="1103376"/>
            </a:xfrm>
          </p:grpSpPr>
          <p:pic>
            <p:nvPicPr>
              <p:cNvPr id="15508" name="Rectangle 42"/>
              <p:cNvPicPr>
                <a:picLocks noChangeArrowheads="1"/>
              </p:cNvPicPr>
              <p:nvPr/>
            </p:nvPicPr>
            <p:blipFill>
              <a:blip r:embed="rId14" cstate="print"/>
              <a:srcRect/>
              <a:stretch>
                <a:fillRect/>
              </a:stretch>
            </p:blipFill>
            <p:spPr bwMode="auto">
              <a:xfrm>
                <a:off x="3901440" y="4785360"/>
                <a:ext cx="573024" cy="1103376"/>
              </a:xfrm>
              <a:prstGeom prst="rect">
                <a:avLst/>
              </a:prstGeom>
              <a:noFill/>
              <a:ln w="9525">
                <a:noFill/>
                <a:miter lim="800000"/>
                <a:headEnd/>
                <a:tailEnd/>
              </a:ln>
            </p:spPr>
          </p:pic>
          <p:sp>
            <p:nvSpPr>
              <p:cNvPr id="15509" name="Text Box 63"/>
              <p:cNvSpPr txBox="1">
                <a:spLocks noChangeArrowheads="1"/>
              </p:cNvSpPr>
              <p:nvPr/>
            </p:nvSpPr>
            <p:spPr bwMode="auto">
              <a:xfrm>
                <a:off x="3962401" y="4822826"/>
                <a:ext cx="458788" cy="993775"/>
              </a:xfrm>
              <a:prstGeom prst="rect">
                <a:avLst/>
              </a:prstGeom>
              <a:noFill/>
              <a:ln w="9525">
                <a:noFill/>
                <a:miter lim="800000"/>
                <a:headEnd/>
                <a:tailEnd/>
              </a:ln>
            </p:spPr>
            <p:txBody>
              <a:bodyPr/>
              <a:lstStyle/>
              <a:p>
                <a:endParaRPr lang="es-MX">
                  <a:solidFill>
                    <a:srgbClr val="FFFFFF"/>
                  </a:solidFill>
                </a:endParaRPr>
              </a:p>
            </p:txBody>
          </p:sp>
        </p:grpSp>
        <p:sp>
          <p:nvSpPr>
            <p:cNvPr id="15404" name="Rectangle 43"/>
            <p:cNvSpPr>
              <a:spLocks noChangeArrowheads="1"/>
            </p:cNvSpPr>
            <p:nvPr/>
          </p:nvSpPr>
          <p:spPr bwMode="auto">
            <a:xfrm>
              <a:off x="2308" y="2788"/>
              <a:ext cx="1" cy="250"/>
            </a:xfrm>
            <a:prstGeom prst="rect">
              <a:avLst/>
            </a:prstGeom>
            <a:solidFill>
              <a:srgbClr val="000080"/>
            </a:solidFill>
            <a:ln w="9525">
              <a:noFill/>
              <a:miter lim="800000"/>
              <a:headEnd/>
              <a:tailEnd/>
            </a:ln>
          </p:spPr>
          <p:txBody>
            <a:bodyPr/>
            <a:lstStyle/>
            <a:p>
              <a:endParaRPr lang="es-MX"/>
            </a:p>
          </p:txBody>
        </p:sp>
        <p:grpSp>
          <p:nvGrpSpPr>
            <p:cNvPr id="15405" name="Rectangle 44"/>
            <p:cNvGrpSpPr>
              <a:grpSpLocks/>
            </p:cNvGrpSpPr>
            <p:nvPr/>
          </p:nvGrpSpPr>
          <p:grpSpPr bwMode="auto">
            <a:xfrm>
              <a:off x="1981" y="2765"/>
              <a:ext cx="361" cy="319"/>
              <a:chOff x="3901440" y="4389120"/>
              <a:chExt cx="573024" cy="505968"/>
            </a:xfrm>
          </p:grpSpPr>
          <p:pic>
            <p:nvPicPr>
              <p:cNvPr id="15506" name="Rectangle 44"/>
              <p:cNvPicPr>
                <a:picLocks noChangeArrowheads="1"/>
              </p:cNvPicPr>
              <p:nvPr/>
            </p:nvPicPr>
            <p:blipFill>
              <a:blip r:embed="rId15" cstate="print"/>
              <a:srcRect/>
              <a:stretch>
                <a:fillRect/>
              </a:stretch>
            </p:blipFill>
            <p:spPr bwMode="auto">
              <a:xfrm>
                <a:off x="3901440" y="4389120"/>
                <a:ext cx="573024" cy="505968"/>
              </a:xfrm>
              <a:prstGeom prst="rect">
                <a:avLst/>
              </a:prstGeom>
              <a:noFill/>
              <a:ln w="9525">
                <a:noFill/>
                <a:miter lim="800000"/>
                <a:headEnd/>
                <a:tailEnd/>
              </a:ln>
            </p:spPr>
          </p:pic>
          <p:sp>
            <p:nvSpPr>
              <p:cNvPr id="15507" name="Text Box 67"/>
              <p:cNvSpPr txBox="1">
                <a:spLocks noChangeArrowheads="1"/>
              </p:cNvSpPr>
              <p:nvPr/>
            </p:nvSpPr>
            <p:spPr bwMode="auto">
              <a:xfrm>
                <a:off x="3962401" y="4425951"/>
                <a:ext cx="458788" cy="396875"/>
              </a:xfrm>
              <a:prstGeom prst="rect">
                <a:avLst/>
              </a:prstGeom>
              <a:noFill/>
              <a:ln w="9525">
                <a:noFill/>
                <a:miter lim="800000"/>
                <a:headEnd/>
                <a:tailEnd/>
              </a:ln>
            </p:spPr>
            <p:txBody>
              <a:bodyPr/>
              <a:lstStyle/>
              <a:p>
                <a:endParaRPr lang="es-MX">
                  <a:solidFill>
                    <a:srgbClr val="FFFFFF"/>
                  </a:solidFill>
                </a:endParaRPr>
              </a:p>
            </p:txBody>
          </p:sp>
        </p:grpSp>
        <p:sp>
          <p:nvSpPr>
            <p:cNvPr id="15406" name="Rectangle 45"/>
            <p:cNvSpPr>
              <a:spLocks noChangeArrowheads="1"/>
            </p:cNvSpPr>
            <p:nvPr/>
          </p:nvSpPr>
          <p:spPr bwMode="auto">
            <a:xfrm>
              <a:off x="2308" y="2315"/>
              <a:ext cx="1" cy="473"/>
            </a:xfrm>
            <a:prstGeom prst="rect">
              <a:avLst/>
            </a:prstGeom>
            <a:solidFill>
              <a:srgbClr val="1A6666"/>
            </a:solidFill>
            <a:ln w="9525">
              <a:noFill/>
              <a:miter lim="800000"/>
              <a:headEnd/>
              <a:tailEnd/>
            </a:ln>
          </p:spPr>
          <p:txBody>
            <a:bodyPr/>
            <a:lstStyle/>
            <a:p>
              <a:endParaRPr lang="es-MX"/>
            </a:p>
          </p:txBody>
        </p:sp>
        <p:grpSp>
          <p:nvGrpSpPr>
            <p:cNvPr id="15407" name="Rectangle 46"/>
            <p:cNvGrpSpPr>
              <a:grpSpLocks/>
            </p:cNvGrpSpPr>
            <p:nvPr/>
          </p:nvGrpSpPr>
          <p:grpSpPr bwMode="auto">
            <a:xfrm>
              <a:off x="1981" y="2292"/>
              <a:ext cx="361" cy="541"/>
              <a:chOff x="3901440" y="3639312"/>
              <a:chExt cx="573024" cy="859536"/>
            </a:xfrm>
          </p:grpSpPr>
          <p:pic>
            <p:nvPicPr>
              <p:cNvPr id="15504" name="Rectangle 46"/>
              <p:cNvPicPr>
                <a:picLocks noChangeArrowheads="1"/>
              </p:cNvPicPr>
              <p:nvPr/>
            </p:nvPicPr>
            <p:blipFill>
              <a:blip r:embed="rId16" cstate="print"/>
              <a:srcRect/>
              <a:stretch>
                <a:fillRect/>
              </a:stretch>
            </p:blipFill>
            <p:spPr bwMode="auto">
              <a:xfrm>
                <a:off x="3901440" y="3639312"/>
                <a:ext cx="573024" cy="859536"/>
              </a:xfrm>
              <a:prstGeom prst="rect">
                <a:avLst/>
              </a:prstGeom>
              <a:noFill/>
              <a:ln w="9525">
                <a:noFill/>
                <a:miter lim="800000"/>
                <a:headEnd/>
                <a:tailEnd/>
              </a:ln>
            </p:spPr>
          </p:pic>
          <p:sp>
            <p:nvSpPr>
              <p:cNvPr id="15505" name="Text Box 71"/>
              <p:cNvSpPr txBox="1">
                <a:spLocks noChangeArrowheads="1"/>
              </p:cNvSpPr>
              <p:nvPr/>
            </p:nvSpPr>
            <p:spPr bwMode="auto">
              <a:xfrm>
                <a:off x="3962401" y="3675063"/>
                <a:ext cx="458788" cy="750888"/>
              </a:xfrm>
              <a:prstGeom prst="rect">
                <a:avLst/>
              </a:prstGeom>
              <a:noFill/>
              <a:ln w="9525">
                <a:noFill/>
                <a:miter lim="800000"/>
                <a:headEnd/>
                <a:tailEnd/>
              </a:ln>
            </p:spPr>
            <p:txBody>
              <a:bodyPr/>
              <a:lstStyle/>
              <a:p>
                <a:endParaRPr lang="es-MX">
                  <a:solidFill>
                    <a:srgbClr val="FFFFFF"/>
                  </a:solidFill>
                </a:endParaRPr>
              </a:p>
            </p:txBody>
          </p:sp>
        </p:grpSp>
        <p:sp>
          <p:nvSpPr>
            <p:cNvPr id="15408" name="Rectangle 47"/>
            <p:cNvSpPr>
              <a:spLocks noChangeArrowheads="1"/>
            </p:cNvSpPr>
            <p:nvPr/>
          </p:nvSpPr>
          <p:spPr bwMode="auto">
            <a:xfrm>
              <a:off x="2308" y="798"/>
              <a:ext cx="1" cy="1433"/>
            </a:xfrm>
            <a:prstGeom prst="rect">
              <a:avLst/>
            </a:prstGeom>
            <a:solidFill>
              <a:srgbClr val="000040"/>
            </a:solidFill>
            <a:ln w="9525">
              <a:noFill/>
              <a:miter lim="800000"/>
              <a:headEnd/>
              <a:tailEnd/>
            </a:ln>
          </p:spPr>
          <p:txBody>
            <a:bodyPr/>
            <a:lstStyle/>
            <a:p>
              <a:endParaRPr lang="es-MX"/>
            </a:p>
          </p:txBody>
        </p:sp>
        <p:grpSp>
          <p:nvGrpSpPr>
            <p:cNvPr id="15409" name="Rectangle 48"/>
            <p:cNvGrpSpPr>
              <a:grpSpLocks/>
            </p:cNvGrpSpPr>
            <p:nvPr/>
          </p:nvGrpSpPr>
          <p:grpSpPr bwMode="auto">
            <a:xfrm>
              <a:off x="1981" y="776"/>
              <a:ext cx="361" cy="1501"/>
              <a:chOff x="3901440" y="1231392"/>
              <a:chExt cx="573024" cy="2383536"/>
            </a:xfrm>
          </p:grpSpPr>
          <p:pic>
            <p:nvPicPr>
              <p:cNvPr id="15502" name="Rectangle 48"/>
              <p:cNvPicPr>
                <a:picLocks noChangeArrowheads="1"/>
              </p:cNvPicPr>
              <p:nvPr/>
            </p:nvPicPr>
            <p:blipFill>
              <a:blip r:embed="rId17" cstate="print"/>
              <a:srcRect/>
              <a:stretch>
                <a:fillRect/>
              </a:stretch>
            </p:blipFill>
            <p:spPr bwMode="auto">
              <a:xfrm>
                <a:off x="3901440" y="1231392"/>
                <a:ext cx="573024" cy="2383536"/>
              </a:xfrm>
              <a:prstGeom prst="rect">
                <a:avLst/>
              </a:prstGeom>
              <a:noFill/>
              <a:ln w="9525">
                <a:noFill/>
                <a:miter lim="800000"/>
                <a:headEnd/>
                <a:tailEnd/>
              </a:ln>
            </p:spPr>
          </p:pic>
          <p:sp>
            <p:nvSpPr>
              <p:cNvPr id="15503" name="Text Box 75"/>
              <p:cNvSpPr txBox="1">
                <a:spLocks noChangeArrowheads="1"/>
              </p:cNvSpPr>
              <p:nvPr/>
            </p:nvSpPr>
            <p:spPr bwMode="auto">
              <a:xfrm>
                <a:off x="3962401" y="1266826"/>
                <a:ext cx="458788" cy="2274888"/>
              </a:xfrm>
              <a:prstGeom prst="rect">
                <a:avLst/>
              </a:prstGeom>
              <a:noFill/>
              <a:ln w="9525">
                <a:noFill/>
                <a:miter lim="800000"/>
                <a:headEnd/>
                <a:tailEnd/>
              </a:ln>
            </p:spPr>
            <p:txBody>
              <a:bodyPr/>
              <a:lstStyle/>
              <a:p>
                <a:endParaRPr lang="es-MX">
                  <a:solidFill>
                    <a:srgbClr val="FFFFFF"/>
                  </a:solidFill>
                </a:endParaRPr>
              </a:p>
            </p:txBody>
          </p:sp>
        </p:grpSp>
        <p:sp>
          <p:nvSpPr>
            <p:cNvPr id="15410" name="Rectangle 49"/>
            <p:cNvSpPr>
              <a:spLocks noChangeArrowheads="1"/>
            </p:cNvSpPr>
            <p:nvPr/>
          </p:nvSpPr>
          <p:spPr bwMode="auto">
            <a:xfrm>
              <a:off x="2308" y="2231"/>
              <a:ext cx="1" cy="84"/>
            </a:xfrm>
            <a:prstGeom prst="rect">
              <a:avLst/>
            </a:prstGeom>
            <a:solidFill>
              <a:srgbClr val="004040"/>
            </a:solidFill>
            <a:ln w="9525">
              <a:noFill/>
              <a:miter lim="800000"/>
              <a:headEnd/>
              <a:tailEnd/>
            </a:ln>
          </p:spPr>
          <p:txBody>
            <a:bodyPr/>
            <a:lstStyle/>
            <a:p>
              <a:endParaRPr lang="es-MX"/>
            </a:p>
          </p:txBody>
        </p:sp>
        <p:grpSp>
          <p:nvGrpSpPr>
            <p:cNvPr id="15411" name="Rectangle 50"/>
            <p:cNvGrpSpPr>
              <a:grpSpLocks/>
            </p:cNvGrpSpPr>
            <p:nvPr/>
          </p:nvGrpSpPr>
          <p:grpSpPr bwMode="auto">
            <a:xfrm>
              <a:off x="1981" y="2208"/>
              <a:ext cx="361" cy="154"/>
              <a:chOff x="3901440" y="3505200"/>
              <a:chExt cx="573024" cy="243840"/>
            </a:xfrm>
          </p:grpSpPr>
          <p:pic>
            <p:nvPicPr>
              <p:cNvPr id="15500" name="Rectangle 50"/>
              <p:cNvPicPr>
                <a:picLocks noChangeArrowheads="1"/>
              </p:cNvPicPr>
              <p:nvPr/>
            </p:nvPicPr>
            <p:blipFill>
              <a:blip r:embed="rId18" cstate="print"/>
              <a:srcRect/>
              <a:stretch>
                <a:fillRect/>
              </a:stretch>
            </p:blipFill>
            <p:spPr bwMode="auto">
              <a:xfrm>
                <a:off x="3901440" y="3505200"/>
                <a:ext cx="573024" cy="243840"/>
              </a:xfrm>
              <a:prstGeom prst="rect">
                <a:avLst/>
              </a:prstGeom>
              <a:noFill/>
              <a:ln w="9525">
                <a:noFill/>
                <a:miter lim="800000"/>
                <a:headEnd/>
                <a:tailEnd/>
              </a:ln>
            </p:spPr>
          </p:pic>
          <p:sp>
            <p:nvSpPr>
              <p:cNvPr id="15501" name="Text Box 79"/>
              <p:cNvSpPr txBox="1">
                <a:spLocks noChangeArrowheads="1"/>
              </p:cNvSpPr>
              <p:nvPr/>
            </p:nvSpPr>
            <p:spPr bwMode="auto">
              <a:xfrm>
                <a:off x="3962401" y="3541713"/>
                <a:ext cx="458788" cy="133350"/>
              </a:xfrm>
              <a:prstGeom prst="rect">
                <a:avLst/>
              </a:prstGeom>
              <a:noFill/>
              <a:ln w="9525">
                <a:noFill/>
                <a:miter lim="800000"/>
                <a:headEnd/>
                <a:tailEnd/>
              </a:ln>
            </p:spPr>
            <p:txBody>
              <a:bodyPr/>
              <a:lstStyle/>
              <a:p>
                <a:endParaRPr lang="es-MX">
                  <a:solidFill>
                    <a:srgbClr val="FFFFFF"/>
                  </a:solidFill>
                </a:endParaRPr>
              </a:p>
            </p:txBody>
          </p:sp>
        </p:grpSp>
        <p:sp>
          <p:nvSpPr>
            <p:cNvPr id="15412" name="Rectangle 51"/>
            <p:cNvSpPr>
              <a:spLocks noChangeArrowheads="1"/>
            </p:cNvSpPr>
            <p:nvPr/>
          </p:nvSpPr>
          <p:spPr bwMode="auto">
            <a:xfrm>
              <a:off x="2080" y="3264"/>
              <a:ext cx="125" cy="136"/>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45</a:t>
              </a:r>
              <a:endParaRPr lang="es-ES" sz="1400">
                <a:solidFill>
                  <a:schemeClr val="accent2"/>
                </a:solidFill>
              </a:endParaRPr>
            </a:p>
          </p:txBody>
        </p:sp>
        <p:sp>
          <p:nvSpPr>
            <p:cNvPr id="15413" name="Rectangle 52"/>
            <p:cNvSpPr>
              <a:spLocks noChangeArrowheads="1"/>
            </p:cNvSpPr>
            <p:nvPr/>
          </p:nvSpPr>
          <p:spPr bwMode="auto">
            <a:xfrm>
              <a:off x="2080" y="2826"/>
              <a:ext cx="124" cy="134"/>
            </a:xfrm>
            <a:prstGeom prst="rect">
              <a:avLst/>
            </a:prstGeom>
            <a:noFill/>
            <a:ln w="9525">
              <a:noFill/>
              <a:miter lim="800000"/>
              <a:headEnd/>
              <a:tailEnd/>
            </a:ln>
          </p:spPr>
          <p:txBody>
            <a:bodyPr wrap="none" lIns="0" tIns="0" rIns="0" bIns="0">
              <a:spAutoFit/>
            </a:bodyPr>
            <a:lstStyle/>
            <a:p>
              <a:pPr algn="l"/>
              <a:r>
                <a:rPr lang="es-ES" sz="1400" u="none">
                  <a:solidFill>
                    <a:srgbClr val="FFFFFF"/>
                  </a:solidFill>
                </a:rPr>
                <a:t>18</a:t>
              </a:r>
              <a:endParaRPr lang="es-ES" sz="1400"/>
            </a:p>
          </p:txBody>
        </p:sp>
        <p:sp>
          <p:nvSpPr>
            <p:cNvPr id="15414" name="Rectangle 53"/>
            <p:cNvSpPr>
              <a:spLocks noChangeArrowheads="1"/>
            </p:cNvSpPr>
            <p:nvPr/>
          </p:nvSpPr>
          <p:spPr bwMode="auto">
            <a:xfrm>
              <a:off x="2080" y="2466"/>
              <a:ext cx="124" cy="134"/>
            </a:xfrm>
            <a:prstGeom prst="rect">
              <a:avLst/>
            </a:prstGeom>
            <a:noFill/>
            <a:ln w="9525">
              <a:noFill/>
              <a:miter lim="800000"/>
              <a:headEnd/>
              <a:tailEnd/>
            </a:ln>
          </p:spPr>
          <p:txBody>
            <a:bodyPr wrap="none" lIns="0" tIns="0" rIns="0" bIns="0">
              <a:spAutoFit/>
            </a:bodyPr>
            <a:lstStyle/>
            <a:p>
              <a:pPr algn="l"/>
              <a:r>
                <a:rPr lang="es-ES" sz="1400" u="none">
                  <a:solidFill>
                    <a:srgbClr val="FFFFFF"/>
                  </a:solidFill>
                </a:rPr>
                <a:t>34</a:t>
              </a:r>
              <a:endParaRPr lang="es-ES" sz="1400"/>
            </a:p>
          </p:txBody>
        </p:sp>
        <p:sp>
          <p:nvSpPr>
            <p:cNvPr id="15415" name="Rectangle 54"/>
            <p:cNvSpPr>
              <a:spLocks noChangeArrowheads="1"/>
            </p:cNvSpPr>
            <p:nvPr/>
          </p:nvSpPr>
          <p:spPr bwMode="auto">
            <a:xfrm>
              <a:off x="2120" y="2205"/>
              <a:ext cx="63" cy="136"/>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6</a:t>
              </a:r>
              <a:endParaRPr lang="es-ES" sz="1400">
                <a:solidFill>
                  <a:schemeClr val="accent2"/>
                </a:solidFill>
              </a:endParaRPr>
            </a:p>
          </p:txBody>
        </p:sp>
        <p:sp>
          <p:nvSpPr>
            <p:cNvPr id="15416" name="Rectangle 55"/>
            <p:cNvSpPr>
              <a:spLocks noChangeArrowheads="1"/>
            </p:cNvSpPr>
            <p:nvPr/>
          </p:nvSpPr>
          <p:spPr bwMode="auto">
            <a:xfrm>
              <a:off x="2010" y="882"/>
              <a:ext cx="248" cy="134"/>
            </a:xfrm>
            <a:prstGeom prst="rect">
              <a:avLst/>
            </a:prstGeom>
            <a:noFill/>
            <a:ln w="9525">
              <a:noFill/>
              <a:miter lim="800000"/>
              <a:headEnd/>
              <a:tailEnd/>
            </a:ln>
          </p:spPr>
          <p:txBody>
            <a:bodyPr wrap="none" lIns="0" tIns="0" rIns="0" bIns="0">
              <a:spAutoFit/>
            </a:bodyPr>
            <a:lstStyle/>
            <a:p>
              <a:pPr algn="l"/>
              <a:r>
                <a:rPr lang="es-ES" sz="1400" u="none">
                  <a:solidFill>
                    <a:srgbClr val="FFFFFF"/>
                  </a:solidFill>
                </a:rPr>
                <a:t>  103</a:t>
              </a:r>
              <a:endParaRPr lang="es-ES" sz="1400"/>
            </a:p>
          </p:txBody>
        </p:sp>
        <p:sp>
          <p:nvSpPr>
            <p:cNvPr id="15417" name="Rectangle 56"/>
            <p:cNvSpPr>
              <a:spLocks noChangeArrowheads="1"/>
            </p:cNvSpPr>
            <p:nvPr/>
          </p:nvSpPr>
          <p:spPr bwMode="auto">
            <a:xfrm>
              <a:off x="3032" y="3064"/>
              <a:ext cx="1" cy="600"/>
            </a:xfrm>
            <a:prstGeom prst="rect">
              <a:avLst/>
            </a:prstGeom>
            <a:solidFill>
              <a:srgbClr val="536578"/>
            </a:solidFill>
            <a:ln w="9525">
              <a:noFill/>
              <a:miter lim="800000"/>
              <a:headEnd/>
              <a:tailEnd/>
            </a:ln>
          </p:spPr>
          <p:txBody>
            <a:bodyPr/>
            <a:lstStyle/>
            <a:p>
              <a:endParaRPr lang="es-MX"/>
            </a:p>
          </p:txBody>
        </p:sp>
        <p:grpSp>
          <p:nvGrpSpPr>
            <p:cNvPr id="15418" name="Rectangle 57"/>
            <p:cNvGrpSpPr>
              <a:grpSpLocks/>
            </p:cNvGrpSpPr>
            <p:nvPr/>
          </p:nvGrpSpPr>
          <p:grpSpPr bwMode="auto">
            <a:xfrm>
              <a:off x="2703" y="3041"/>
              <a:ext cx="365" cy="668"/>
              <a:chOff x="5047488" y="4828032"/>
              <a:chExt cx="579120" cy="1060704"/>
            </a:xfrm>
          </p:grpSpPr>
          <p:pic>
            <p:nvPicPr>
              <p:cNvPr id="15498" name="Rectangle 57"/>
              <p:cNvPicPr>
                <a:picLocks noChangeArrowheads="1"/>
              </p:cNvPicPr>
              <p:nvPr/>
            </p:nvPicPr>
            <p:blipFill>
              <a:blip r:embed="rId19" cstate="print"/>
              <a:srcRect/>
              <a:stretch>
                <a:fillRect/>
              </a:stretch>
            </p:blipFill>
            <p:spPr bwMode="auto">
              <a:xfrm>
                <a:off x="5047488" y="4828032"/>
                <a:ext cx="579120" cy="1060704"/>
              </a:xfrm>
              <a:prstGeom prst="rect">
                <a:avLst/>
              </a:prstGeom>
              <a:noFill/>
              <a:ln w="9525">
                <a:noFill/>
                <a:miter lim="800000"/>
                <a:headEnd/>
                <a:tailEnd/>
              </a:ln>
            </p:spPr>
          </p:pic>
          <p:sp>
            <p:nvSpPr>
              <p:cNvPr id="15499" name="Text Box 88"/>
              <p:cNvSpPr txBox="1">
                <a:spLocks noChangeArrowheads="1"/>
              </p:cNvSpPr>
              <p:nvPr/>
            </p:nvSpPr>
            <p:spPr bwMode="auto">
              <a:xfrm>
                <a:off x="5110163" y="4864101"/>
                <a:ext cx="460375" cy="952500"/>
              </a:xfrm>
              <a:prstGeom prst="rect">
                <a:avLst/>
              </a:prstGeom>
              <a:noFill/>
              <a:ln w="9525">
                <a:noFill/>
                <a:miter lim="800000"/>
                <a:headEnd/>
                <a:tailEnd/>
              </a:ln>
            </p:spPr>
            <p:txBody>
              <a:bodyPr/>
              <a:lstStyle/>
              <a:p>
                <a:endParaRPr lang="es-MX">
                  <a:solidFill>
                    <a:srgbClr val="FFFFFF"/>
                  </a:solidFill>
                </a:endParaRPr>
              </a:p>
            </p:txBody>
          </p:sp>
        </p:grpSp>
        <p:sp>
          <p:nvSpPr>
            <p:cNvPr id="15419" name="Rectangle 58"/>
            <p:cNvSpPr>
              <a:spLocks noChangeArrowheads="1"/>
            </p:cNvSpPr>
            <p:nvPr/>
          </p:nvSpPr>
          <p:spPr bwMode="auto">
            <a:xfrm>
              <a:off x="3032" y="2806"/>
              <a:ext cx="1" cy="258"/>
            </a:xfrm>
            <a:prstGeom prst="rect">
              <a:avLst/>
            </a:prstGeom>
            <a:solidFill>
              <a:srgbClr val="000080"/>
            </a:solidFill>
            <a:ln w="9525">
              <a:noFill/>
              <a:miter lim="800000"/>
              <a:headEnd/>
              <a:tailEnd/>
            </a:ln>
          </p:spPr>
          <p:txBody>
            <a:bodyPr/>
            <a:lstStyle/>
            <a:p>
              <a:endParaRPr lang="es-MX"/>
            </a:p>
          </p:txBody>
        </p:sp>
        <p:grpSp>
          <p:nvGrpSpPr>
            <p:cNvPr id="15420" name="Rectangle 59"/>
            <p:cNvGrpSpPr>
              <a:grpSpLocks/>
            </p:cNvGrpSpPr>
            <p:nvPr/>
          </p:nvGrpSpPr>
          <p:grpSpPr bwMode="auto">
            <a:xfrm>
              <a:off x="2703" y="2784"/>
              <a:ext cx="365" cy="326"/>
              <a:chOff x="5047488" y="4419600"/>
              <a:chExt cx="579120" cy="518160"/>
            </a:xfrm>
          </p:grpSpPr>
          <p:pic>
            <p:nvPicPr>
              <p:cNvPr id="15496" name="Rectangle 59"/>
              <p:cNvPicPr>
                <a:picLocks noChangeArrowheads="1"/>
              </p:cNvPicPr>
              <p:nvPr/>
            </p:nvPicPr>
            <p:blipFill>
              <a:blip r:embed="rId20" cstate="print"/>
              <a:srcRect/>
              <a:stretch>
                <a:fillRect/>
              </a:stretch>
            </p:blipFill>
            <p:spPr bwMode="auto">
              <a:xfrm>
                <a:off x="5047488" y="4419600"/>
                <a:ext cx="579120" cy="518160"/>
              </a:xfrm>
              <a:prstGeom prst="rect">
                <a:avLst/>
              </a:prstGeom>
              <a:noFill/>
              <a:ln w="9525">
                <a:noFill/>
                <a:miter lim="800000"/>
                <a:headEnd/>
                <a:tailEnd/>
              </a:ln>
            </p:spPr>
          </p:pic>
          <p:sp>
            <p:nvSpPr>
              <p:cNvPr id="15497" name="Text Box 92"/>
              <p:cNvSpPr txBox="1">
                <a:spLocks noChangeArrowheads="1"/>
              </p:cNvSpPr>
              <p:nvPr/>
            </p:nvSpPr>
            <p:spPr bwMode="auto">
              <a:xfrm>
                <a:off x="5110163" y="4454526"/>
                <a:ext cx="460375" cy="409575"/>
              </a:xfrm>
              <a:prstGeom prst="rect">
                <a:avLst/>
              </a:prstGeom>
              <a:noFill/>
              <a:ln w="9525">
                <a:noFill/>
                <a:miter lim="800000"/>
                <a:headEnd/>
                <a:tailEnd/>
              </a:ln>
            </p:spPr>
            <p:txBody>
              <a:bodyPr/>
              <a:lstStyle/>
              <a:p>
                <a:endParaRPr lang="es-MX">
                  <a:solidFill>
                    <a:srgbClr val="FFFFFF"/>
                  </a:solidFill>
                </a:endParaRPr>
              </a:p>
            </p:txBody>
          </p:sp>
        </p:grpSp>
        <p:sp>
          <p:nvSpPr>
            <p:cNvPr id="15421" name="Rectangle 60"/>
            <p:cNvSpPr>
              <a:spLocks noChangeArrowheads="1"/>
            </p:cNvSpPr>
            <p:nvPr/>
          </p:nvSpPr>
          <p:spPr bwMode="auto">
            <a:xfrm>
              <a:off x="3032" y="2310"/>
              <a:ext cx="1" cy="496"/>
            </a:xfrm>
            <a:prstGeom prst="rect">
              <a:avLst/>
            </a:prstGeom>
            <a:solidFill>
              <a:srgbClr val="1A6666"/>
            </a:solidFill>
            <a:ln w="9525">
              <a:noFill/>
              <a:miter lim="800000"/>
              <a:headEnd/>
              <a:tailEnd/>
            </a:ln>
          </p:spPr>
          <p:txBody>
            <a:bodyPr/>
            <a:lstStyle/>
            <a:p>
              <a:endParaRPr lang="es-MX"/>
            </a:p>
          </p:txBody>
        </p:sp>
        <p:grpSp>
          <p:nvGrpSpPr>
            <p:cNvPr id="15422" name="Rectangle 61"/>
            <p:cNvGrpSpPr>
              <a:grpSpLocks/>
            </p:cNvGrpSpPr>
            <p:nvPr/>
          </p:nvGrpSpPr>
          <p:grpSpPr bwMode="auto">
            <a:xfrm>
              <a:off x="2703" y="2289"/>
              <a:ext cx="365" cy="564"/>
              <a:chOff x="5047488" y="3633216"/>
              <a:chExt cx="579120" cy="896112"/>
            </a:xfrm>
          </p:grpSpPr>
          <p:pic>
            <p:nvPicPr>
              <p:cNvPr id="15494" name="Rectangle 61"/>
              <p:cNvPicPr>
                <a:picLocks noChangeArrowheads="1"/>
              </p:cNvPicPr>
              <p:nvPr/>
            </p:nvPicPr>
            <p:blipFill>
              <a:blip r:embed="rId21" cstate="print"/>
              <a:srcRect/>
              <a:stretch>
                <a:fillRect/>
              </a:stretch>
            </p:blipFill>
            <p:spPr bwMode="auto">
              <a:xfrm>
                <a:off x="5047488" y="3633216"/>
                <a:ext cx="579120" cy="896112"/>
              </a:xfrm>
              <a:prstGeom prst="rect">
                <a:avLst/>
              </a:prstGeom>
              <a:noFill/>
              <a:ln w="9525">
                <a:noFill/>
                <a:miter lim="800000"/>
                <a:headEnd/>
                <a:tailEnd/>
              </a:ln>
            </p:spPr>
          </p:pic>
          <p:sp>
            <p:nvSpPr>
              <p:cNvPr id="15495" name="Text Box 96"/>
              <p:cNvSpPr txBox="1">
                <a:spLocks noChangeArrowheads="1"/>
              </p:cNvSpPr>
              <p:nvPr/>
            </p:nvSpPr>
            <p:spPr bwMode="auto">
              <a:xfrm>
                <a:off x="5110163" y="3667126"/>
                <a:ext cx="460375" cy="787400"/>
              </a:xfrm>
              <a:prstGeom prst="rect">
                <a:avLst/>
              </a:prstGeom>
              <a:noFill/>
              <a:ln w="9525">
                <a:noFill/>
                <a:miter lim="800000"/>
                <a:headEnd/>
                <a:tailEnd/>
              </a:ln>
            </p:spPr>
            <p:txBody>
              <a:bodyPr/>
              <a:lstStyle/>
              <a:p>
                <a:endParaRPr lang="es-MX">
                  <a:solidFill>
                    <a:srgbClr val="FFFFFF"/>
                  </a:solidFill>
                </a:endParaRPr>
              </a:p>
            </p:txBody>
          </p:sp>
        </p:grpSp>
        <p:sp>
          <p:nvSpPr>
            <p:cNvPr id="15423" name="Rectangle 62"/>
            <p:cNvSpPr>
              <a:spLocks noChangeArrowheads="1"/>
            </p:cNvSpPr>
            <p:nvPr/>
          </p:nvSpPr>
          <p:spPr bwMode="auto">
            <a:xfrm>
              <a:off x="3032" y="798"/>
              <a:ext cx="1" cy="1433"/>
            </a:xfrm>
            <a:prstGeom prst="rect">
              <a:avLst/>
            </a:prstGeom>
            <a:solidFill>
              <a:srgbClr val="000040"/>
            </a:solidFill>
            <a:ln w="9525">
              <a:noFill/>
              <a:miter lim="800000"/>
              <a:headEnd/>
              <a:tailEnd/>
            </a:ln>
          </p:spPr>
          <p:txBody>
            <a:bodyPr/>
            <a:lstStyle/>
            <a:p>
              <a:endParaRPr lang="es-MX"/>
            </a:p>
          </p:txBody>
        </p:sp>
        <p:grpSp>
          <p:nvGrpSpPr>
            <p:cNvPr id="15424" name="Rectangle 63"/>
            <p:cNvGrpSpPr>
              <a:grpSpLocks/>
            </p:cNvGrpSpPr>
            <p:nvPr/>
          </p:nvGrpSpPr>
          <p:grpSpPr bwMode="auto">
            <a:xfrm>
              <a:off x="2703" y="776"/>
              <a:ext cx="365" cy="1501"/>
              <a:chOff x="5047488" y="1231392"/>
              <a:chExt cx="579120" cy="2383536"/>
            </a:xfrm>
          </p:grpSpPr>
          <p:pic>
            <p:nvPicPr>
              <p:cNvPr id="15492" name="Rectangle 63"/>
              <p:cNvPicPr>
                <a:picLocks noChangeArrowheads="1"/>
              </p:cNvPicPr>
              <p:nvPr/>
            </p:nvPicPr>
            <p:blipFill>
              <a:blip r:embed="rId22" cstate="print"/>
              <a:srcRect/>
              <a:stretch>
                <a:fillRect/>
              </a:stretch>
            </p:blipFill>
            <p:spPr bwMode="auto">
              <a:xfrm>
                <a:off x="5047488" y="1231392"/>
                <a:ext cx="579120" cy="2383536"/>
              </a:xfrm>
              <a:prstGeom prst="rect">
                <a:avLst/>
              </a:prstGeom>
              <a:noFill/>
              <a:ln w="9525">
                <a:noFill/>
                <a:miter lim="800000"/>
                <a:headEnd/>
                <a:tailEnd/>
              </a:ln>
            </p:spPr>
          </p:pic>
          <p:sp>
            <p:nvSpPr>
              <p:cNvPr id="15493" name="Text Box 100"/>
              <p:cNvSpPr txBox="1">
                <a:spLocks noChangeArrowheads="1"/>
              </p:cNvSpPr>
              <p:nvPr/>
            </p:nvSpPr>
            <p:spPr bwMode="auto">
              <a:xfrm>
                <a:off x="5110163" y="1266826"/>
                <a:ext cx="460375" cy="2274888"/>
              </a:xfrm>
              <a:prstGeom prst="rect">
                <a:avLst/>
              </a:prstGeom>
              <a:noFill/>
              <a:ln w="9525">
                <a:noFill/>
                <a:miter lim="800000"/>
                <a:headEnd/>
                <a:tailEnd/>
              </a:ln>
            </p:spPr>
            <p:txBody>
              <a:bodyPr/>
              <a:lstStyle/>
              <a:p>
                <a:endParaRPr lang="es-MX">
                  <a:solidFill>
                    <a:srgbClr val="FFFFFF"/>
                  </a:solidFill>
                </a:endParaRPr>
              </a:p>
            </p:txBody>
          </p:sp>
        </p:grpSp>
        <p:sp>
          <p:nvSpPr>
            <p:cNvPr id="15425" name="Rectangle 64"/>
            <p:cNvSpPr>
              <a:spLocks noChangeArrowheads="1"/>
            </p:cNvSpPr>
            <p:nvPr/>
          </p:nvSpPr>
          <p:spPr bwMode="auto">
            <a:xfrm>
              <a:off x="3032" y="2231"/>
              <a:ext cx="1" cy="79"/>
            </a:xfrm>
            <a:prstGeom prst="rect">
              <a:avLst/>
            </a:prstGeom>
            <a:solidFill>
              <a:srgbClr val="004040"/>
            </a:solidFill>
            <a:ln w="9525">
              <a:noFill/>
              <a:miter lim="800000"/>
              <a:headEnd/>
              <a:tailEnd/>
            </a:ln>
          </p:spPr>
          <p:txBody>
            <a:bodyPr/>
            <a:lstStyle/>
            <a:p>
              <a:endParaRPr lang="es-MX"/>
            </a:p>
          </p:txBody>
        </p:sp>
        <p:grpSp>
          <p:nvGrpSpPr>
            <p:cNvPr id="15426" name="Rectangle 65"/>
            <p:cNvGrpSpPr>
              <a:grpSpLocks/>
            </p:cNvGrpSpPr>
            <p:nvPr/>
          </p:nvGrpSpPr>
          <p:grpSpPr bwMode="auto">
            <a:xfrm>
              <a:off x="2703" y="2208"/>
              <a:ext cx="365" cy="150"/>
              <a:chOff x="5047488" y="3505200"/>
              <a:chExt cx="579120" cy="237744"/>
            </a:xfrm>
          </p:grpSpPr>
          <p:pic>
            <p:nvPicPr>
              <p:cNvPr id="15490" name="Rectangle 65"/>
              <p:cNvPicPr>
                <a:picLocks noChangeArrowheads="1"/>
              </p:cNvPicPr>
              <p:nvPr/>
            </p:nvPicPr>
            <p:blipFill>
              <a:blip r:embed="rId23" cstate="print"/>
              <a:srcRect/>
              <a:stretch>
                <a:fillRect/>
              </a:stretch>
            </p:blipFill>
            <p:spPr bwMode="auto">
              <a:xfrm>
                <a:off x="5047488" y="3505200"/>
                <a:ext cx="579120" cy="237744"/>
              </a:xfrm>
              <a:prstGeom prst="rect">
                <a:avLst/>
              </a:prstGeom>
              <a:noFill/>
              <a:ln w="9525">
                <a:noFill/>
                <a:miter lim="800000"/>
                <a:headEnd/>
                <a:tailEnd/>
              </a:ln>
            </p:spPr>
          </p:pic>
          <p:sp>
            <p:nvSpPr>
              <p:cNvPr id="15491" name="Text Box 104"/>
              <p:cNvSpPr txBox="1">
                <a:spLocks noChangeArrowheads="1"/>
              </p:cNvSpPr>
              <p:nvPr/>
            </p:nvSpPr>
            <p:spPr bwMode="auto">
              <a:xfrm>
                <a:off x="5110163" y="3541713"/>
                <a:ext cx="460375" cy="125413"/>
              </a:xfrm>
              <a:prstGeom prst="rect">
                <a:avLst/>
              </a:prstGeom>
              <a:noFill/>
              <a:ln w="9525">
                <a:noFill/>
                <a:miter lim="800000"/>
                <a:headEnd/>
                <a:tailEnd/>
              </a:ln>
            </p:spPr>
            <p:txBody>
              <a:bodyPr/>
              <a:lstStyle/>
              <a:p>
                <a:endParaRPr lang="es-MX">
                  <a:solidFill>
                    <a:srgbClr val="FFFFFF"/>
                  </a:solidFill>
                </a:endParaRPr>
              </a:p>
            </p:txBody>
          </p:sp>
        </p:grpSp>
        <p:sp>
          <p:nvSpPr>
            <p:cNvPr id="15427" name="Rectangle 66"/>
            <p:cNvSpPr>
              <a:spLocks noChangeArrowheads="1"/>
            </p:cNvSpPr>
            <p:nvPr/>
          </p:nvSpPr>
          <p:spPr bwMode="auto">
            <a:xfrm>
              <a:off x="2803" y="3279"/>
              <a:ext cx="125" cy="136"/>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46</a:t>
              </a:r>
              <a:endParaRPr lang="es-ES" sz="1400">
                <a:solidFill>
                  <a:schemeClr val="accent2"/>
                </a:solidFill>
              </a:endParaRPr>
            </a:p>
          </p:txBody>
        </p:sp>
        <p:sp>
          <p:nvSpPr>
            <p:cNvPr id="15428" name="Rectangle 67"/>
            <p:cNvSpPr>
              <a:spLocks noChangeArrowheads="1"/>
            </p:cNvSpPr>
            <p:nvPr/>
          </p:nvSpPr>
          <p:spPr bwMode="auto">
            <a:xfrm>
              <a:off x="2803" y="2849"/>
              <a:ext cx="124" cy="134"/>
            </a:xfrm>
            <a:prstGeom prst="rect">
              <a:avLst/>
            </a:prstGeom>
            <a:noFill/>
            <a:ln w="9525">
              <a:noFill/>
              <a:miter lim="800000"/>
              <a:headEnd/>
              <a:tailEnd/>
            </a:ln>
          </p:spPr>
          <p:txBody>
            <a:bodyPr wrap="none" lIns="0" tIns="0" rIns="0" bIns="0">
              <a:spAutoFit/>
            </a:bodyPr>
            <a:lstStyle/>
            <a:p>
              <a:pPr algn="l"/>
              <a:r>
                <a:rPr lang="es-ES" sz="1400" u="none">
                  <a:solidFill>
                    <a:srgbClr val="FFFFFF"/>
                  </a:solidFill>
                </a:rPr>
                <a:t>20</a:t>
              </a:r>
              <a:endParaRPr lang="es-ES" sz="1400"/>
            </a:p>
          </p:txBody>
        </p:sp>
        <p:sp>
          <p:nvSpPr>
            <p:cNvPr id="15429" name="Rectangle 68"/>
            <p:cNvSpPr>
              <a:spLocks noChangeArrowheads="1"/>
            </p:cNvSpPr>
            <p:nvPr/>
          </p:nvSpPr>
          <p:spPr bwMode="auto">
            <a:xfrm>
              <a:off x="2803" y="2472"/>
              <a:ext cx="124" cy="134"/>
            </a:xfrm>
            <a:prstGeom prst="rect">
              <a:avLst/>
            </a:prstGeom>
            <a:noFill/>
            <a:ln w="9525">
              <a:noFill/>
              <a:miter lim="800000"/>
              <a:headEnd/>
              <a:tailEnd/>
            </a:ln>
          </p:spPr>
          <p:txBody>
            <a:bodyPr wrap="none" lIns="0" tIns="0" rIns="0" bIns="0">
              <a:spAutoFit/>
            </a:bodyPr>
            <a:lstStyle/>
            <a:p>
              <a:pPr algn="l"/>
              <a:r>
                <a:rPr lang="es-ES" sz="1400" u="none">
                  <a:solidFill>
                    <a:srgbClr val="FFFFFF"/>
                  </a:solidFill>
                </a:rPr>
                <a:t>38</a:t>
              </a:r>
              <a:endParaRPr lang="es-ES" sz="1400"/>
            </a:p>
          </p:txBody>
        </p:sp>
        <p:sp>
          <p:nvSpPr>
            <p:cNvPr id="15430" name="Rectangle 69"/>
            <p:cNvSpPr>
              <a:spLocks noChangeArrowheads="1"/>
            </p:cNvSpPr>
            <p:nvPr/>
          </p:nvSpPr>
          <p:spPr bwMode="auto">
            <a:xfrm>
              <a:off x="2820" y="2197"/>
              <a:ext cx="63" cy="136"/>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6</a:t>
              </a:r>
              <a:endParaRPr lang="es-ES" sz="1400">
                <a:solidFill>
                  <a:schemeClr val="accent2"/>
                </a:solidFill>
              </a:endParaRPr>
            </a:p>
          </p:txBody>
        </p:sp>
        <p:sp>
          <p:nvSpPr>
            <p:cNvPr id="15431" name="Rectangle 70"/>
            <p:cNvSpPr>
              <a:spLocks noChangeArrowheads="1"/>
            </p:cNvSpPr>
            <p:nvPr/>
          </p:nvSpPr>
          <p:spPr bwMode="auto">
            <a:xfrm>
              <a:off x="2763" y="882"/>
              <a:ext cx="217" cy="134"/>
            </a:xfrm>
            <a:prstGeom prst="rect">
              <a:avLst/>
            </a:prstGeom>
            <a:noFill/>
            <a:ln w="9525">
              <a:noFill/>
              <a:miter lim="800000"/>
              <a:headEnd/>
              <a:tailEnd/>
            </a:ln>
          </p:spPr>
          <p:txBody>
            <a:bodyPr wrap="none" lIns="0" tIns="0" rIns="0" bIns="0">
              <a:spAutoFit/>
            </a:bodyPr>
            <a:lstStyle/>
            <a:p>
              <a:pPr algn="l"/>
              <a:r>
                <a:rPr lang="es-ES" sz="1400" u="none">
                  <a:solidFill>
                    <a:srgbClr val="FFFFFF"/>
                  </a:solidFill>
                </a:rPr>
                <a:t> 110</a:t>
              </a:r>
              <a:endParaRPr lang="es-ES" sz="1400"/>
            </a:p>
          </p:txBody>
        </p:sp>
        <p:sp>
          <p:nvSpPr>
            <p:cNvPr id="15432" name="Rectangle 71"/>
            <p:cNvSpPr>
              <a:spLocks noChangeArrowheads="1"/>
            </p:cNvSpPr>
            <p:nvPr/>
          </p:nvSpPr>
          <p:spPr bwMode="auto">
            <a:xfrm>
              <a:off x="3755" y="3035"/>
              <a:ext cx="1" cy="629"/>
            </a:xfrm>
            <a:prstGeom prst="rect">
              <a:avLst/>
            </a:prstGeom>
            <a:solidFill>
              <a:srgbClr val="536578"/>
            </a:solidFill>
            <a:ln w="9525">
              <a:noFill/>
              <a:miter lim="800000"/>
              <a:headEnd/>
              <a:tailEnd/>
            </a:ln>
          </p:spPr>
          <p:txBody>
            <a:bodyPr/>
            <a:lstStyle/>
            <a:p>
              <a:endParaRPr lang="es-MX"/>
            </a:p>
          </p:txBody>
        </p:sp>
        <p:grpSp>
          <p:nvGrpSpPr>
            <p:cNvPr id="15433" name="Rectangle 72"/>
            <p:cNvGrpSpPr>
              <a:grpSpLocks/>
            </p:cNvGrpSpPr>
            <p:nvPr/>
          </p:nvGrpSpPr>
          <p:grpSpPr bwMode="auto">
            <a:xfrm>
              <a:off x="3428" y="3011"/>
              <a:ext cx="361" cy="699"/>
              <a:chOff x="6199632" y="4779264"/>
              <a:chExt cx="573024" cy="1109472"/>
            </a:xfrm>
          </p:grpSpPr>
          <p:pic>
            <p:nvPicPr>
              <p:cNvPr id="15488" name="Rectangle 72"/>
              <p:cNvPicPr>
                <a:picLocks noChangeArrowheads="1"/>
              </p:cNvPicPr>
              <p:nvPr/>
            </p:nvPicPr>
            <p:blipFill>
              <a:blip r:embed="rId24" cstate="print"/>
              <a:srcRect/>
              <a:stretch>
                <a:fillRect/>
              </a:stretch>
            </p:blipFill>
            <p:spPr bwMode="auto">
              <a:xfrm>
                <a:off x="6199632" y="4779264"/>
                <a:ext cx="573024" cy="1109472"/>
              </a:xfrm>
              <a:prstGeom prst="rect">
                <a:avLst/>
              </a:prstGeom>
              <a:noFill/>
              <a:ln w="9525">
                <a:noFill/>
                <a:miter lim="800000"/>
                <a:headEnd/>
                <a:tailEnd/>
              </a:ln>
            </p:spPr>
          </p:pic>
          <p:sp>
            <p:nvSpPr>
              <p:cNvPr id="15489" name="Text Box 113"/>
              <p:cNvSpPr txBox="1">
                <a:spLocks noChangeArrowheads="1"/>
              </p:cNvSpPr>
              <p:nvPr/>
            </p:nvSpPr>
            <p:spPr bwMode="auto">
              <a:xfrm>
                <a:off x="6259513" y="4818063"/>
                <a:ext cx="458788" cy="998538"/>
              </a:xfrm>
              <a:prstGeom prst="rect">
                <a:avLst/>
              </a:prstGeom>
              <a:noFill/>
              <a:ln w="9525">
                <a:noFill/>
                <a:miter lim="800000"/>
                <a:headEnd/>
                <a:tailEnd/>
              </a:ln>
            </p:spPr>
            <p:txBody>
              <a:bodyPr/>
              <a:lstStyle/>
              <a:p>
                <a:endParaRPr lang="es-MX">
                  <a:solidFill>
                    <a:srgbClr val="FFFFFF"/>
                  </a:solidFill>
                </a:endParaRPr>
              </a:p>
            </p:txBody>
          </p:sp>
        </p:grpSp>
        <p:sp>
          <p:nvSpPr>
            <p:cNvPr id="15434" name="Rectangle 73"/>
            <p:cNvSpPr>
              <a:spLocks noChangeArrowheads="1"/>
            </p:cNvSpPr>
            <p:nvPr/>
          </p:nvSpPr>
          <p:spPr bwMode="auto">
            <a:xfrm>
              <a:off x="3755" y="2768"/>
              <a:ext cx="1" cy="267"/>
            </a:xfrm>
            <a:prstGeom prst="rect">
              <a:avLst/>
            </a:prstGeom>
            <a:solidFill>
              <a:srgbClr val="000080"/>
            </a:solidFill>
            <a:ln w="9525">
              <a:noFill/>
              <a:miter lim="800000"/>
              <a:headEnd/>
              <a:tailEnd/>
            </a:ln>
          </p:spPr>
          <p:txBody>
            <a:bodyPr/>
            <a:lstStyle/>
            <a:p>
              <a:endParaRPr lang="es-MX"/>
            </a:p>
          </p:txBody>
        </p:sp>
        <p:grpSp>
          <p:nvGrpSpPr>
            <p:cNvPr id="15435" name="Rectangle 74"/>
            <p:cNvGrpSpPr>
              <a:grpSpLocks/>
            </p:cNvGrpSpPr>
            <p:nvPr/>
          </p:nvGrpSpPr>
          <p:grpSpPr bwMode="auto">
            <a:xfrm>
              <a:off x="3428" y="2746"/>
              <a:ext cx="361" cy="334"/>
              <a:chOff x="6199632" y="4358640"/>
              <a:chExt cx="573024" cy="530352"/>
            </a:xfrm>
          </p:grpSpPr>
          <p:pic>
            <p:nvPicPr>
              <p:cNvPr id="15486" name="Rectangle 74"/>
              <p:cNvPicPr>
                <a:picLocks noChangeArrowheads="1"/>
              </p:cNvPicPr>
              <p:nvPr/>
            </p:nvPicPr>
            <p:blipFill>
              <a:blip r:embed="rId25" cstate="print"/>
              <a:srcRect/>
              <a:stretch>
                <a:fillRect/>
              </a:stretch>
            </p:blipFill>
            <p:spPr bwMode="auto">
              <a:xfrm>
                <a:off x="6199632" y="4358640"/>
                <a:ext cx="573024" cy="530352"/>
              </a:xfrm>
              <a:prstGeom prst="rect">
                <a:avLst/>
              </a:prstGeom>
              <a:noFill/>
              <a:ln w="9525">
                <a:noFill/>
                <a:miter lim="800000"/>
                <a:headEnd/>
                <a:tailEnd/>
              </a:ln>
            </p:spPr>
          </p:pic>
          <p:sp>
            <p:nvSpPr>
              <p:cNvPr id="15487" name="Text Box 117"/>
              <p:cNvSpPr txBox="1">
                <a:spLocks noChangeArrowheads="1"/>
              </p:cNvSpPr>
              <p:nvPr/>
            </p:nvSpPr>
            <p:spPr bwMode="auto">
              <a:xfrm>
                <a:off x="6259513" y="4394201"/>
                <a:ext cx="458788" cy="423863"/>
              </a:xfrm>
              <a:prstGeom prst="rect">
                <a:avLst/>
              </a:prstGeom>
              <a:noFill/>
              <a:ln w="9525">
                <a:noFill/>
                <a:miter lim="800000"/>
                <a:headEnd/>
                <a:tailEnd/>
              </a:ln>
            </p:spPr>
            <p:txBody>
              <a:bodyPr/>
              <a:lstStyle/>
              <a:p>
                <a:endParaRPr lang="es-MX">
                  <a:solidFill>
                    <a:srgbClr val="FFFFFF"/>
                  </a:solidFill>
                </a:endParaRPr>
              </a:p>
            </p:txBody>
          </p:sp>
        </p:grpSp>
        <p:sp>
          <p:nvSpPr>
            <p:cNvPr id="15436" name="Rectangle 75"/>
            <p:cNvSpPr>
              <a:spLocks noChangeArrowheads="1"/>
            </p:cNvSpPr>
            <p:nvPr/>
          </p:nvSpPr>
          <p:spPr bwMode="auto">
            <a:xfrm>
              <a:off x="3755" y="2324"/>
              <a:ext cx="1" cy="444"/>
            </a:xfrm>
            <a:prstGeom prst="rect">
              <a:avLst/>
            </a:prstGeom>
            <a:solidFill>
              <a:srgbClr val="1A6666"/>
            </a:solidFill>
            <a:ln w="9525">
              <a:noFill/>
              <a:miter lim="800000"/>
              <a:headEnd/>
              <a:tailEnd/>
            </a:ln>
          </p:spPr>
          <p:txBody>
            <a:bodyPr/>
            <a:lstStyle/>
            <a:p>
              <a:endParaRPr lang="es-MX"/>
            </a:p>
          </p:txBody>
        </p:sp>
        <p:grpSp>
          <p:nvGrpSpPr>
            <p:cNvPr id="15437" name="Rectangle 76"/>
            <p:cNvGrpSpPr>
              <a:grpSpLocks/>
            </p:cNvGrpSpPr>
            <p:nvPr/>
          </p:nvGrpSpPr>
          <p:grpSpPr bwMode="auto">
            <a:xfrm>
              <a:off x="3428" y="2300"/>
              <a:ext cx="361" cy="515"/>
              <a:chOff x="6199632" y="3651504"/>
              <a:chExt cx="573024" cy="816864"/>
            </a:xfrm>
          </p:grpSpPr>
          <p:pic>
            <p:nvPicPr>
              <p:cNvPr id="15484" name="Rectangle 76"/>
              <p:cNvPicPr>
                <a:picLocks noChangeArrowheads="1"/>
              </p:cNvPicPr>
              <p:nvPr/>
            </p:nvPicPr>
            <p:blipFill>
              <a:blip r:embed="rId26" cstate="print"/>
              <a:srcRect/>
              <a:stretch>
                <a:fillRect/>
              </a:stretch>
            </p:blipFill>
            <p:spPr bwMode="auto">
              <a:xfrm>
                <a:off x="6199632" y="3651504"/>
                <a:ext cx="573024" cy="816864"/>
              </a:xfrm>
              <a:prstGeom prst="rect">
                <a:avLst/>
              </a:prstGeom>
              <a:noFill/>
              <a:ln w="9525">
                <a:noFill/>
                <a:miter lim="800000"/>
                <a:headEnd/>
                <a:tailEnd/>
              </a:ln>
            </p:spPr>
          </p:pic>
          <p:sp>
            <p:nvSpPr>
              <p:cNvPr id="15485" name="Text Box 121"/>
              <p:cNvSpPr txBox="1">
                <a:spLocks noChangeArrowheads="1"/>
              </p:cNvSpPr>
              <p:nvPr/>
            </p:nvSpPr>
            <p:spPr bwMode="auto">
              <a:xfrm>
                <a:off x="6259513" y="3689351"/>
                <a:ext cx="458788" cy="704850"/>
              </a:xfrm>
              <a:prstGeom prst="rect">
                <a:avLst/>
              </a:prstGeom>
              <a:noFill/>
              <a:ln w="9525">
                <a:noFill/>
                <a:miter lim="800000"/>
                <a:headEnd/>
                <a:tailEnd/>
              </a:ln>
            </p:spPr>
            <p:txBody>
              <a:bodyPr/>
              <a:lstStyle/>
              <a:p>
                <a:endParaRPr lang="es-MX">
                  <a:solidFill>
                    <a:srgbClr val="FFFFFF"/>
                  </a:solidFill>
                </a:endParaRPr>
              </a:p>
            </p:txBody>
          </p:sp>
        </p:grpSp>
        <p:sp>
          <p:nvSpPr>
            <p:cNvPr id="15438" name="Rectangle 77"/>
            <p:cNvSpPr>
              <a:spLocks noChangeArrowheads="1"/>
            </p:cNvSpPr>
            <p:nvPr/>
          </p:nvSpPr>
          <p:spPr bwMode="auto">
            <a:xfrm>
              <a:off x="3755" y="798"/>
              <a:ext cx="1" cy="1433"/>
            </a:xfrm>
            <a:prstGeom prst="rect">
              <a:avLst/>
            </a:prstGeom>
            <a:solidFill>
              <a:srgbClr val="000040"/>
            </a:solidFill>
            <a:ln w="9525">
              <a:noFill/>
              <a:miter lim="800000"/>
              <a:headEnd/>
              <a:tailEnd/>
            </a:ln>
          </p:spPr>
          <p:txBody>
            <a:bodyPr/>
            <a:lstStyle/>
            <a:p>
              <a:endParaRPr lang="es-MX"/>
            </a:p>
          </p:txBody>
        </p:sp>
        <p:grpSp>
          <p:nvGrpSpPr>
            <p:cNvPr id="15439" name="Rectangle 78"/>
            <p:cNvGrpSpPr>
              <a:grpSpLocks/>
            </p:cNvGrpSpPr>
            <p:nvPr/>
          </p:nvGrpSpPr>
          <p:grpSpPr bwMode="auto">
            <a:xfrm>
              <a:off x="3428" y="776"/>
              <a:ext cx="361" cy="1501"/>
              <a:chOff x="6199632" y="1231392"/>
              <a:chExt cx="573024" cy="2383536"/>
            </a:xfrm>
          </p:grpSpPr>
          <p:pic>
            <p:nvPicPr>
              <p:cNvPr id="15482" name="Rectangle 78"/>
              <p:cNvPicPr>
                <a:picLocks noChangeArrowheads="1"/>
              </p:cNvPicPr>
              <p:nvPr/>
            </p:nvPicPr>
            <p:blipFill>
              <a:blip r:embed="rId27" cstate="print"/>
              <a:srcRect/>
              <a:stretch>
                <a:fillRect/>
              </a:stretch>
            </p:blipFill>
            <p:spPr bwMode="auto">
              <a:xfrm>
                <a:off x="6199632" y="1231392"/>
                <a:ext cx="573024" cy="2383536"/>
              </a:xfrm>
              <a:prstGeom prst="rect">
                <a:avLst/>
              </a:prstGeom>
              <a:noFill/>
              <a:ln w="9525">
                <a:noFill/>
                <a:miter lim="800000"/>
                <a:headEnd/>
                <a:tailEnd/>
              </a:ln>
            </p:spPr>
          </p:pic>
          <p:sp>
            <p:nvSpPr>
              <p:cNvPr id="15483" name="Text Box 125"/>
              <p:cNvSpPr txBox="1">
                <a:spLocks noChangeArrowheads="1"/>
              </p:cNvSpPr>
              <p:nvPr/>
            </p:nvSpPr>
            <p:spPr bwMode="auto">
              <a:xfrm>
                <a:off x="6259513" y="1266826"/>
                <a:ext cx="458788" cy="2274888"/>
              </a:xfrm>
              <a:prstGeom prst="rect">
                <a:avLst/>
              </a:prstGeom>
              <a:noFill/>
              <a:ln w="9525">
                <a:noFill/>
                <a:miter lim="800000"/>
                <a:headEnd/>
                <a:tailEnd/>
              </a:ln>
            </p:spPr>
            <p:txBody>
              <a:bodyPr/>
              <a:lstStyle/>
              <a:p>
                <a:endParaRPr lang="es-MX">
                  <a:solidFill>
                    <a:srgbClr val="FFFFFF"/>
                  </a:solidFill>
                </a:endParaRPr>
              </a:p>
            </p:txBody>
          </p:sp>
        </p:grpSp>
        <p:sp>
          <p:nvSpPr>
            <p:cNvPr id="15440" name="Rectangle 79"/>
            <p:cNvSpPr>
              <a:spLocks noChangeArrowheads="1"/>
            </p:cNvSpPr>
            <p:nvPr/>
          </p:nvSpPr>
          <p:spPr bwMode="auto">
            <a:xfrm>
              <a:off x="3755" y="2231"/>
              <a:ext cx="1" cy="93"/>
            </a:xfrm>
            <a:prstGeom prst="rect">
              <a:avLst/>
            </a:prstGeom>
            <a:solidFill>
              <a:srgbClr val="004040"/>
            </a:solidFill>
            <a:ln w="9525">
              <a:noFill/>
              <a:miter lim="800000"/>
              <a:headEnd/>
              <a:tailEnd/>
            </a:ln>
          </p:spPr>
          <p:txBody>
            <a:bodyPr/>
            <a:lstStyle/>
            <a:p>
              <a:endParaRPr lang="es-MX"/>
            </a:p>
          </p:txBody>
        </p:sp>
        <p:grpSp>
          <p:nvGrpSpPr>
            <p:cNvPr id="15441" name="Rectangle 80"/>
            <p:cNvGrpSpPr>
              <a:grpSpLocks/>
            </p:cNvGrpSpPr>
            <p:nvPr/>
          </p:nvGrpSpPr>
          <p:grpSpPr bwMode="auto">
            <a:xfrm>
              <a:off x="3428" y="2208"/>
              <a:ext cx="361" cy="161"/>
              <a:chOff x="6199632" y="3505200"/>
              <a:chExt cx="573024" cy="256032"/>
            </a:xfrm>
          </p:grpSpPr>
          <p:pic>
            <p:nvPicPr>
              <p:cNvPr id="15480" name="Rectangle 80"/>
              <p:cNvPicPr>
                <a:picLocks noChangeArrowheads="1"/>
              </p:cNvPicPr>
              <p:nvPr/>
            </p:nvPicPr>
            <p:blipFill>
              <a:blip r:embed="rId28" cstate="print"/>
              <a:srcRect/>
              <a:stretch>
                <a:fillRect/>
              </a:stretch>
            </p:blipFill>
            <p:spPr bwMode="auto">
              <a:xfrm>
                <a:off x="6199632" y="3505200"/>
                <a:ext cx="573024" cy="256032"/>
              </a:xfrm>
              <a:prstGeom prst="rect">
                <a:avLst/>
              </a:prstGeom>
              <a:noFill/>
              <a:ln w="9525">
                <a:noFill/>
                <a:miter lim="800000"/>
                <a:headEnd/>
                <a:tailEnd/>
              </a:ln>
            </p:spPr>
          </p:pic>
          <p:sp>
            <p:nvSpPr>
              <p:cNvPr id="15481" name="Text Box 129"/>
              <p:cNvSpPr txBox="1">
                <a:spLocks noChangeArrowheads="1"/>
              </p:cNvSpPr>
              <p:nvPr/>
            </p:nvSpPr>
            <p:spPr bwMode="auto">
              <a:xfrm>
                <a:off x="6259513" y="3541713"/>
                <a:ext cx="458788" cy="147638"/>
              </a:xfrm>
              <a:prstGeom prst="rect">
                <a:avLst/>
              </a:prstGeom>
              <a:noFill/>
              <a:ln w="9525">
                <a:noFill/>
                <a:miter lim="800000"/>
                <a:headEnd/>
                <a:tailEnd/>
              </a:ln>
            </p:spPr>
            <p:txBody>
              <a:bodyPr/>
              <a:lstStyle/>
              <a:p>
                <a:endParaRPr lang="es-MX">
                  <a:solidFill>
                    <a:srgbClr val="FFFFFF"/>
                  </a:solidFill>
                </a:endParaRPr>
              </a:p>
            </p:txBody>
          </p:sp>
        </p:grpSp>
        <p:sp>
          <p:nvSpPr>
            <p:cNvPr id="15442" name="Rectangle 81"/>
            <p:cNvSpPr>
              <a:spLocks noChangeArrowheads="1"/>
            </p:cNvSpPr>
            <p:nvPr/>
          </p:nvSpPr>
          <p:spPr bwMode="auto">
            <a:xfrm>
              <a:off x="3527" y="3264"/>
              <a:ext cx="125" cy="136"/>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54</a:t>
              </a:r>
              <a:endParaRPr lang="es-ES" sz="1400">
                <a:solidFill>
                  <a:schemeClr val="accent2"/>
                </a:solidFill>
              </a:endParaRPr>
            </a:p>
          </p:txBody>
        </p:sp>
        <p:sp>
          <p:nvSpPr>
            <p:cNvPr id="15443" name="Rectangle 82"/>
            <p:cNvSpPr>
              <a:spLocks noChangeArrowheads="1"/>
            </p:cNvSpPr>
            <p:nvPr/>
          </p:nvSpPr>
          <p:spPr bwMode="auto">
            <a:xfrm>
              <a:off x="3527" y="2817"/>
              <a:ext cx="124" cy="134"/>
            </a:xfrm>
            <a:prstGeom prst="rect">
              <a:avLst/>
            </a:prstGeom>
            <a:noFill/>
            <a:ln w="9525">
              <a:noFill/>
              <a:miter lim="800000"/>
              <a:headEnd/>
              <a:tailEnd/>
            </a:ln>
          </p:spPr>
          <p:txBody>
            <a:bodyPr wrap="none" lIns="0" tIns="0" rIns="0" bIns="0">
              <a:spAutoFit/>
            </a:bodyPr>
            <a:lstStyle/>
            <a:p>
              <a:pPr algn="l"/>
              <a:r>
                <a:rPr lang="es-ES" sz="1400" u="none">
                  <a:solidFill>
                    <a:srgbClr val="FFFFFF"/>
                  </a:solidFill>
                </a:rPr>
                <a:t>23</a:t>
              </a:r>
              <a:endParaRPr lang="es-ES" sz="1400"/>
            </a:p>
          </p:txBody>
        </p:sp>
        <p:sp>
          <p:nvSpPr>
            <p:cNvPr id="15444" name="Rectangle 83"/>
            <p:cNvSpPr>
              <a:spLocks noChangeArrowheads="1"/>
            </p:cNvSpPr>
            <p:nvPr/>
          </p:nvSpPr>
          <p:spPr bwMode="auto">
            <a:xfrm>
              <a:off x="3527" y="2461"/>
              <a:ext cx="124" cy="134"/>
            </a:xfrm>
            <a:prstGeom prst="rect">
              <a:avLst/>
            </a:prstGeom>
            <a:noFill/>
            <a:ln w="9525">
              <a:noFill/>
              <a:miter lim="800000"/>
              <a:headEnd/>
              <a:tailEnd/>
            </a:ln>
          </p:spPr>
          <p:txBody>
            <a:bodyPr wrap="none" lIns="0" tIns="0" rIns="0" bIns="0">
              <a:spAutoFit/>
            </a:bodyPr>
            <a:lstStyle/>
            <a:p>
              <a:pPr algn="l"/>
              <a:r>
                <a:rPr lang="es-ES" sz="1400" u="none">
                  <a:solidFill>
                    <a:srgbClr val="FFFFFF"/>
                  </a:solidFill>
                </a:rPr>
                <a:t>39</a:t>
              </a:r>
              <a:endParaRPr lang="es-ES" sz="1400"/>
            </a:p>
          </p:txBody>
        </p:sp>
        <p:sp>
          <p:nvSpPr>
            <p:cNvPr id="15445" name="Rectangle 84"/>
            <p:cNvSpPr>
              <a:spLocks noChangeArrowheads="1"/>
            </p:cNvSpPr>
            <p:nvPr/>
          </p:nvSpPr>
          <p:spPr bwMode="auto">
            <a:xfrm>
              <a:off x="3567" y="2191"/>
              <a:ext cx="63" cy="136"/>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8</a:t>
              </a:r>
              <a:endParaRPr lang="es-ES" sz="1400">
                <a:solidFill>
                  <a:schemeClr val="accent2"/>
                </a:solidFill>
              </a:endParaRPr>
            </a:p>
          </p:txBody>
        </p:sp>
        <p:sp>
          <p:nvSpPr>
            <p:cNvPr id="15446" name="Rectangle 85"/>
            <p:cNvSpPr>
              <a:spLocks noChangeArrowheads="1"/>
            </p:cNvSpPr>
            <p:nvPr/>
          </p:nvSpPr>
          <p:spPr bwMode="auto">
            <a:xfrm>
              <a:off x="3472" y="813"/>
              <a:ext cx="217" cy="134"/>
            </a:xfrm>
            <a:prstGeom prst="rect">
              <a:avLst/>
            </a:prstGeom>
            <a:noFill/>
            <a:ln w="9525">
              <a:noFill/>
              <a:miter lim="800000"/>
              <a:headEnd/>
              <a:tailEnd/>
            </a:ln>
          </p:spPr>
          <p:txBody>
            <a:bodyPr wrap="none" lIns="0" tIns="0" rIns="0" bIns="0">
              <a:spAutoFit/>
            </a:bodyPr>
            <a:lstStyle/>
            <a:p>
              <a:pPr algn="l"/>
              <a:r>
                <a:rPr lang="es-ES" sz="1400" u="none">
                  <a:solidFill>
                    <a:srgbClr val="FFFFFF"/>
                  </a:solidFill>
                </a:rPr>
                <a:t> 124</a:t>
              </a:r>
              <a:endParaRPr lang="es-ES" sz="1400"/>
            </a:p>
          </p:txBody>
        </p:sp>
        <p:sp>
          <p:nvSpPr>
            <p:cNvPr id="15447" name="Line 86"/>
            <p:cNvSpPr>
              <a:spLocks noChangeShapeType="1"/>
            </p:cNvSpPr>
            <p:nvPr/>
          </p:nvSpPr>
          <p:spPr bwMode="auto">
            <a:xfrm>
              <a:off x="355" y="3664"/>
              <a:ext cx="3617" cy="0"/>
            </a:xfrm>
            <a:prstGeom prst="line">
              <a:avLst/>
            </a:prstGeom>
            <a:noFill/>
            <a:ln w="0">
              <a:solidFill>
                <a:srgbClr val="000000"/>
              </a:solidFill>
              <a:round/>
              <a:headEnd/>
              <a:tailEnd/>
            </a:ln>
          </p:spPr>
          <p:txBody>
            <a:bodyPr/>
            <a:lstStyle/>
            <a:p>
              <a:endParaRPr lang="es-MX"/>
            </a:p>
          </p:txBody>
        </p:sp>
        <p:sp>
          <p:nvSpPr>
            <p:cNvPr id="15448" name="Line 87"/>
            <p:cNvSpPr>
              <a:spLocks noChangeShapeType="1"/>
            </p:cNvSpPr>
            <p:nvPr/>
          </p:nvSpPr>
          <p:spPr bwMode="auto">
            <a:xfrm>
              <a:off x="355" y="3664"/>
              <a:ext cx="0" cy="44"/>
            </a:xfrm>
            <a:prstGeom prst="line">
              <a:avLst/>
            </a:prstGeom>
            <a:noFill/>
            <a:ln w="0">
              <a:solidFill>
                <a:srgbClr val="000000"/>
              </a:solidFill>
              <a:round/>
              <a:headEnd/>
              <a:tailEnd/>
            </a:ln>
          </p:spPr>
          <p:txBody>
            <a:bodyPr/>
            <a:lstStyle/>
            <a:p>
              <a:endParaRPr lang="es-MX"/>
            </a:p>
          </p:txBody>
        </p:sp>
        <p:sp>
          <p:nvSpPr>
            <p:cNvPr id="15449" name="Line 88"/>
            <p:cNvSpPr>
              <a:spLocks noChangeShapeType="1"/>
            </p:cNvSpPr>
            <p:nvPr/>
          </p:nvSpPr>
          <p:spPr bwMode="auto">
            <a:xfrm>
              <a:off x="1078" y="3664"/>
              <a:ext cx="0" cy="44"/>
            </a:xfrm>
            <a:prstGeom prst="line">
              <a:avLst/>
            </a:prstGeom>
            <a:noFill/>
            <a:ln w="0">
              <a:solidFill>
                <a:srgbClr val="000000"/>
              </a:solidFill>
              <a:round/>
              <a:headEnd/>
              <a:tailEnd/>
            </a:ln>
          </p:spPr>
          <p:txBody>
            <a:bodyPr/>
            <a:lstStyle/>
            <a:p>
              <a:endParaRPr lang="es-MX"/>
            </a:p>
          </p:txBody>
        </p:sp>
        <p:sp>
          <p:nvSpPr>
            <p:cNvPr id="15450" name="Line 89"/>
            <p:cNvSpPr>
              <a:spLocks noChangeShapeType="1"/>
            </p:cNvSpPr>
            <p:nvPr/>
          </p:nvSpPr>
          <p:spPr bwMode="auto">
            <a:xfrm>
              <a:off x="1802" y="3664"/>
              <a:ext cx="0" cy="44"/>
            </a:xfrm>
            <a:prstGeom prst="line">
              <a:avLst/>
            </a:prstGeom>
            <a:noFill/>
            <a:ln w="0">
              <a:solidFill>
                <a:srgbClr val="000000"/>
              </a:solidFill>
              <a:round/>
              <a:headEnd/>
              <a:tailEnd/>
            </a:ln>
          </p:spPr>
          <p:txBody>
            <a:bodyPr/>
            <a:lstStyle/>
            <a:p>
              <a:endParaRPr lang="es-MX"/>
            </a:p>
          </p:txBody>
        </p:sp>
        <p:sp>
          <p:nvSpPr>
            <p:cNvPr id="15451" name="Line 90"/>
            <p:cNvSpPr>
              <a:spLocks noChangeShapeType="1"/>
            </p:cNvSpPr>
            <p:nvPr/>
          </p:nvSpPr>
          <p:spPr bwMode="auto">
            <a:xfrm>
              <a:off x="2525" y="3664"/>
              <a:ext cx="0" cy="44"/>
            </a:xfrm>
            <a:prstGeom prst="line">
              <a:avLst/>
            </a:prstGeom>
            <a:noFill/>
            <a:ln w="0">
              <a:solidFill>
                <a:srgbClr val="000000"/>
              </a:solidFill>
              <a:round/>
              <a:headEnd/>
              <a:tailEnd/>
            </a:ln>
          </p:spPr>
          <p:txBody>
            <a:bodyPr/>
            <a:lstStyle/>
            <a:p>
              <a:endParaRPr lang="es-MX"/>
            </a:p>
          </p:txBody>
        </p:sp>
        <p:sp>
          <p:nvSpPr>
            <p:cNvPr id="15452" name="Line 91"/>
            <p:cNvSpPr>
              <a:spLocks noChangeShapeType="1"/>
            </p:cNvSpPr>
            <p:nvPr/>
          </p:nvSpPr>
          <p:spPr bwMode="auto">
            <a:xfrm>
              <a:off x="3249" y="3664"/>
              <a:ext cx="0" cy="44"/>
            </a:xfrm>
            <a:prstGeom prst="line">
              <a:avLst/>
            </a:prstGeom>
            <a:noFill/>
            <a:ln w="0">
              <a:solidFill>
                <a:srgbClr val="000000"/>
              </a:solidFill>
              <a:round/>
              <a:headEnd/>
              <a:tailEnd/>
            </a:ln>
          </p:spPr>
          <p:txBody>
            <a:bodyPr/>
            <a:lstStyle/>
            <a:p>
              <a:endParaRPr lang="es-MX"/>
            </a:p>
          </p:txBody>
        </p:sp>
        <p:sp>
          <p:nvSpPr>
            <p:cNvPr id="15453" name="Line 92"/>
            <p:cNvSpPr>
              <a:spLocks noChangeShapeType="1"/>
            </p:cNvSpPr>
            <p:nvPr/>
          </p:nvSpPr>
          <p:spPr bwMode="auto">
            <a:xfrm>
              <a:off x="3972" y="3664"/>
              <a:ext cx="0" cy="44"/>
            </a:xfrm>
            <a:prstGeom prst="line">
              <a:avLst/>
            </a:prstGeom>
            <a:noFill/>
            <a:ln w="0">
              <a:solidFill>
                <a:srgbClr val="000000"/>
              </a:solidFill>
              <a:round/>
              <a:headEnd/>
              <a:tailEnd/>
            </a:ln>
          </p:spPr>
          <p:txBody>
            <a:bodyPr/>
            <a:lstStyle/>
            <a:p>
              <a:endParaRPr lang="es-MX"/>
            </a:p>
          </p:txBody>
        </p:sp>
        <p:sp>
          <p:nvSpPr>
            <p:cNvPr id="15454" name="Rectangle 93"/>
            <p:cNvSpPr>
              <a:spLocks noChangeArrowheads="1"/>
            </p:cNvSpPr>
            <p:nvPr/>
          </p:nvSpPr>
          <p:spPr bwMode="auto">
            <a:xfrm>
              <a:off x="572" y="3743"/>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2004</a:t>
              </a:r>
              <a:endParaRPr lang="es-ES" sz="1400">
                <a:solidFill>
                  <a:schemeClr val="accent2"/>
                </a:solidFill>
              </a:endParaRPr>
            </a:p>
          </p:txBody>
        </p:sp>
        <p:sp>
          <p:nvSpPr>
            <p:cNvPr id="15455" name="Rectangle 94"/>
            <p:cNvSpPr>
              <a:spLocks noChangeArrowheads="1"/>
            </p:cNvSpPr>
            <p:nvPr/>
          </p:nvSpPr>
          <p:spPr bwMode="auto">
            <a:xfrm>
              <a:off x="1295" y="3743"/>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2005</a:t>
              </a:r>
              <a:endParaRPr lang="es-ES" sz="1400">
                <a:solidFill>
                  <a:schemeClr val="accent2"/>
                </a:solidFill>
              </a:endParaRPr>
            </a:p>
          </p:txBody>
        </p:sp>
        <p:sp>
          <p:nvSpPr>
            <p:cNvPr id="15456" name="Rectangle 95"/>
            <p:cNvSpPr>
              <a:spLocks noChangeArrowheads="1"/>
            </p:cNvSpPr>
            <p:nvPr/>
          </p:nvSpPr>
          <p:spPr bwMode="auto">
            <a:xfrm>
              <a:off x="2019" y="3743"/>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2006</a:t>
              </a:r>
              <a:endParaRPr lang="es-ES" sz="1400">
                <a:solidFill>
                  <a:schemeClr val="accent2"/>
                </a:solidFill>
              </a:endParaRPr>
            </a:p>
          </p:txBody>
        </p:sp>
        <p:sp>
          <p:nvSpPr>
            <p:cNvPr id="15457" name="Rectangle 96"/>
            <p:cNvSpPr>
              <a:spLocks noChangeArrowheads="1"/>
            </p:cNvSpPr>
            <p:nvPr/>
          </p:nvSpPr>
          <p:spPr bwMode="auto">
            <a:xfrm>
              <a:off x="2742" y="3743"/>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2007</a:t>
              </a:r>
              <a:endParaRPr lang="es-ES" sz="1400">
                <a:solidFill>
                  <a:schemeClr val="accent2"/>
                </a:solidFill>
              </a:endParaRPr>
            </a:p>
          </p:txBody>
        </p:sp>
        <p:sp>
          <p:nvSpPr>
            <p:cNvPr id="15458" name="Rectangle 97"/>
            <p:cNvSpPr>
              <a:spLocks noChangeArrowheads="1"/>
            </p:cNvSpPr>
            <p:nvPr/>
          </p:nvSpPr>
          <p:spPr bwMode="auto">
            <a:xfrm>
              <a:off x="3466" y="3743"/>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2008</a:t>
              </a:r>
              <a:endParaRPr lang="es-ES" sz="1400">
                <a:solidFill>
                  <a:schemeClr val="accent2"/>
                </a:solidFill>
              </a:endParaRPr>
            </a:p>
          </p:txBody>
        </p:sp>
        <p:grpSp>
          <p:nvGrpSpPr>
            <p:cNvPr id="15459" name="Rectangle 98"/>
            <p:cNvGrpSpPr>
              <a:grpSpLocks/>
            </p:cNvGrpSpPr>
            <p:nvPr/>
          </p:nvGrpSpPr>
          <p:grpSpPr bwMode="auto">
            <a:xfrm>
              <a:off x="3951" y="1836"/>
              <a:ext cx="165" cy="165"/>
              <a:chOff x="7028688" y="2913888"/>
              <a:chExt cx="262128" cy="262128"/>
            </a:xfrm>
          </p:grpSpPr>
          <p:pic>
            <p:nvPicPr>
              <p:cNvPr id="15478" name="Rectangle 98"/>
              <p:cNvPicPr>
                <a:picLocks noChangeArrowheads="1"/>
              </p:cNvPicPr>
              <p:nvPr/>
            </p:nvPicPr>
            <p:blipFill>
              <a:blip r:embed="rId29" cstate="print"/>
              <a:srcRect/>
              <a:stretch>
                <a:fillRect/>
              </a:stretch>
            </p:blipFill>
            <p:spPr bwMode="auto">
              <a:xfrm>
                <a:off x="7028688" y="2913888"/>
                <a:ext cx="262128" cy="262128"/>
              </a:xfrm>
              <a:prstGeom prst="rect">
                <a:avLst/>
              </a:prstGeom>
              <a:noFill/>
              <a:ln w="9525">
                <a:noFill/>
                <a:miter lim="800000"/>
                <a:headEnd/>
                <a:tailEnd/>
              </a:ln>
            </p:spPr>
          </p:pic>
          <p:sp>
            <p:nvSpPr>
              <p:cNvPr id="15479" name="Text Box 149"/>
              <p:cNvSpPr txBox="1">
                <a:spLocks noChangeArrowheads="1"/>
              </p:cNvSpPr>
              <p:nvPr/>
            </p:nvSpPr>
            <p:spPr bwMode="auto">
              <a:xfrm>
                <a:off x="7086601" y="2952751"/>
                <a:ext cx="147638" cy="147638"/>
              </a:xfrm>
              <a:prstGeom prst="rect">
                <a:avLst/>
              </a:prstGeom>
              <a:noFill/>
              <a:ln w="9525">
                <a:noFill/>
                <a:miter lim="800000"/>
                <a:headEnd/>
                <a:tailEnd/>
              </a:ln>
            </p:spPr>
            <p:txBody>
              <a:bodyPr/>
              <a:lstStyle/>
              <a:p>
                <a:endParaRPr lang="es-MX">
                  <a:solidFill>
                    <a:srgbClr val="FFFFFF"/>
                  </a:solidFill>
                </a:endParaRPr>
              </a:p>
            </p:txBody>
          </p:sp>
        </p:grpSp>
        <p:sp>
          <p:nvSpPr>
            <p:cNvPr id="15460" name="Rectangle 99"/>
            <p:cNvSpPr>
              <a:spLocks noChangeArrowheads="1"/>
            </p:cNvSpPr>
            <p:nvPr/>
          </p:nvSpPr>
          <p:spPr bwMode="auto">
            <a:xfrm>
              <a:off x="4114" y="1816"/>
              <a:ext cx="32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Total  </a:t>
              </a:r>
              <a:endParaRPr lang="es-ES" sz="1400">
                <a:solidFill>
                  <a:schemeClr val="accent2"/>
                </a:solidFill>
              </a:endParaRPr>
            </a:p>
          </p:txBody>
        </p:sp>
        <p:grpSp>
          <p:nvGrpSpPr>
            <p:cNvPr id="15461" name="Rectangle 100"/>
            <p:cNvGrpSpPr>
              <a:grpSpLocks/>
            </p:cNvGrpSpPr>
            <p:nvPr/>
          </p:nvGrpSpPr>
          <p:grpSpPr bwMode="auto">
            <a:xfrm>
              <a:off x="3951" y="2208"/>
              <a:ext cx="165" cy="161"/>
              <a:chOff x="7028688" y="3505200"/>
              <a:chExt cx="262128" cy="256032"/>
            </a:xfrm>
          </p:grpSpPr>
          <p:pic>
            <p:nvPicPr>
              <p:cNvPr id="15476" name="Rectangle 100"/>
              <p:cNvPicPr>
                <a:picLocks noChangeArrowheads="1"/>
              </p:cNvPicPr>
              <p:nvPr/>
            </p:nvPicPr>
            <p:blipFill>
              <a:blip r:embed="rId30" cstate="print"/>
              <a:srcRect/>
              <a:stretch>
                <a:fillRect/>
              </a:stretch>
            </p:blipFill>
            <p:spPr bwMode="auto">
              <a:xfrm>
                <a:off x="7028688" y="3505200"/>
                <a:ext cx="262128" cy="256032"/>
              </a:xfrm>
              <a:prstGeom prst="rect">
                <a:avLst/>
              </a:prstGeom>
              <a:noFill/>
              <a:ln w="9525">
                <a:noFill/>
                <a:miter lim="800000"/>
                <a:headEnd/>
                <a:tailEnd/>
              </a:ln>
            </p:spPr>
          </p:pic>
          <p:sp>
            <p:nvSpPr>
              <p:cNvPr id="15477" name="Text Box 153"/>
              <p:cNvSpPr txBox="1">
                <a:spLocks noChangeArrowheads="1"/>
              </p:cNvSpPr>
              <p:nvPr/>
            </p:nvSpPr>
            <p:spPr bwMode="auto">
              <a:xfrm>
                <a:off x="7086601" y="3541713"/>
                <a:ext cx="147638" cy="147638"/>
              </a:xfrm>
              <a:prstGeom prst="rect">
                <a:avLst/>
              </a:prstGeom>
              <a:noFill/>
              <a:ln w="9525">
                <a:noFill/>
                <a:miter lim="800000"/>
                <a:headEnd/>
                <a:tailEnd/>
              </a:ln>
            </p:spPr>
            <p:txBody>
              <a:bodyPr/>
              <a:lstStyle/>
              <a:p>
                <a:endParaRPr lang="es-MX">
                  <a:solidFill>
                    <a:srgbClr val="FFFFFF"/>
                  </a:solidFill>
                </a:endParaRPr>
              </a:p>
            </p:txBody>
          </p:sp>
        </p:grpSp>
        <p:sp>
          <p:nvSpPr>
            <p:cNvPr id="15462" name="Rectangle 101"/>
            <p:cNvSpPr>
              <a:spLocks noChangeArrowheads="1"/>
            </p:cNvSpPr>
            <p:nvPr/>
          </p:nvSpPr>
          <p:spPr bwMode="auto">
            <a:xfrm>
              <a:off x="4114" y="2188"/>
              <a:ext cx="1017"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Formación Técnica</a:t>
              </a:r>
              <a:endParaRPr lang="es-ES" sz="1400">
                <a:solidFill>
                  <a:schemeClr val="accent2"/>
                </a:solidFill>
              </a:endParaRPr>
            </a:p>
          </p:txBody>
        </p:sp>
        <p:sp>
          <p:nvSpPr>
            <p:cNvPr id="15463" name="Rectangle 102"/>
            <p:cNvSpPr>
              <a:spLocks noChangeArrowheads="1"/>
            </p:cNvSpPr>
            <p:nvPr/>
          </p:nvSpPr>
          <p:spPr bwMode="auto">
            <a:xfrm>
              <a:off x="4114" y="2353"/>
              <a:ext cx="732"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Especializada</a:t>
              </a:r>
              <a:endParaRPr lang="es-ES" sz="1400">
                <a:solidFill>
                  <a:schemeClr val="accent2"/>
                </a:solidFill>
              </a:endParaRPr>
            </a:p>
          </p:txBody>
        </p:sp>
        <p:grpSp>
          <p:nvGrpSpPr>
            <p:cNvPr id="15464" name="Rectangle 103"/>
            <p:cNvGrpSpPr>
              <a:grpSpLocks/>
            </p:cNvGrpSpPr>
            <p:nvPr/>
          </p:nvGrpSpPr>
          <p:grpSpPr bwMode="auto">
            <a:xfrm>
              <a:off x="3951" y="2580"/>
              <a:ext cx="165" cy="161"/>
              <a:chOff x="7028688" y="4096512"/>
              <a:chExt cx="262128" cy="256032"/>
            </a:xfrm>
          </p:grpSpPr>
          <p:pic>
            <p:nvPicPr>
              <p:cNvPr id="15474" name="Rectangle 103"/>
              <p:cNvPicPr>
                <a:picLocks noChangeArrowheads="1"/>
              </p:cNvPicPr>
              <p:nvPr/>
            </p:nvPicPr>
            <p:blipFill>
              <a:blip r:embed="rId31" cstate="print"/>
              <a:srcRect/>
              <a:stretch>
                <a:fillRect/>
              </a:stretch>
            </p:blipFill>
            <p:spPr bwMode="auto">
              <a:xfrm>
                <a:off x="7028688" y="4096512"/>
                <a:ext cx="262128" cy="256032"/>
              </a:xfrm>
              <a:prstGeom prst="rect">
                <a:avLst/>
              </a:prstGeom>
              <a:noFill/>
              <a:ln w="9525">
                <a:noFill/>
                <a:miter lim="800000"/>
                <a:headEnd/>
                <a:tailEnd/>
              </a:ln>
            </p:spPr>
          </p:pic>
          <p:sp>
            <p:nvSpPr>
              <p:cNvPr id="15475" name="Text Box 158"/>
              <p:cNvSpPr txBox="1">
                <a:spLocks noChangeArrowheads="1"/>
              </p:cNvSpPr>
              <p:nvPr/>
            </p:nvSpPr>
            <p:spPr bwMode="auto">
              <a:xfrm>
                <a:off x="7086601" y="4132263"/>
                <a:ext cx="147638" cy="146050"/>
              </a:xfrm>
              <a:prstGeom prst="rect">
                <a:avLst/>
              </a:prstGeom>
              <a:noFill/>
              <a:ln w="9525">
                <a:noFill/>
                <a:miter lim="800000"/>
                <a:headEnd/>
                <a:tailEnd/>
              </a:ln>
            </p:spPr>
            <p:txBody>
              <a:bodyPr/>
              <a:lstStyle/>
              <a:p>
                <a:endParaRPr lang="es-MX">
                  <a:solidFill>
                    <a:srgbClr val="FFFFFF"/>
                  </a:solidFill>
                </a:endParaRPr>
              </a:p>
            </p:txBody>
          </p:sp>
        </p:grpSp>
        <p:sp>
          <p:nvSpPr>
            <p:cNvPr id="15465" name="Rectangle 104"/>
            <p:cNvSpPr>
              <a:spLocks noChangeArrowheads="1"/>
            </p:cNvSpPr>
            <p:nvPr/>
          </p:nvSpPr>
          <p:spPr bwMode="auto">
            <a:xfrm>
              <a:off x="4114" y="2559"/>
              <a:ext cx="657"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Licenciatura</a:t>
              </a:r>
              <a:endParaRPr lang="es-ES" sz="1400">
                <a:solidFill>
                  <a:schemeClr val="accent2"/>
                </a:solidFill>
              </a:endParaRPr>
            </a:p>
          </p:txBody>
        </p:sp>
        <p:grpSp>
          <p:nvGrpSpPr>
            <p:cNvPr id="15466" name="Rectangle 105"/>
            <p:cNvGrpSpPr>
              <a:grpSpLocks/>
            </p:cNvGrpSpPr>
            <p:nvPr/>
          </p:nvGrpSpPr>
          <p:grpSpPr bwMode="auto">
            <a:xfrm>
              <a:off x="3951" y="2949"/>
              <a:ext cx="165" cy="161"/>
              <a:chOff x="7028688" y="4681728"/>
              <a:chExt cx="262128" cy="256032"/>
            </a:xfrm>
          </p:grpSpPr>
          <p:pic>
            <p:nvPicPr>
              <p:cNvPr id="15472" name="Rectangle 105"/>
              <p:cNvPicPr>
                <a:picLocks noChangeArrowheads="1"/>
              </p:cNvPicPr>
              <p:nvPr/>
            </p:nvPicPr>
            <p:blipFill>
              <a:blip r:embed="rId32" cstate="print"/>
              <a:srcRect/>
              <a:stretch>
                <a:fillRect/>
              </a:stretch>
            </p:blipFill>
            <p:spPr bwMode="auto">
              <a:xfrm>
                <a:off x="7028688" y="4681728"/>
                <a:ext cx="262128" cy="256032"/>
              </a:xfrm>
              <a:prstGeom prst="rect">
                <a:avLst/>
              </a:prstGeom>
              <a:noFill/>
              <a:ln w="9525">
                <a:noFill/>
                <a:miter lim="800000"/>
                <a:headEnd/>
                <a:tailEnd/>
              </a:ln>
            </p:spPr>
          </p:pic>
          <p:sp>
            <p:nvSpPr>
              <p:cNvPr id="15473" name="Text Box 162"/>
              <p:cNvSpPr txBox="1">
                <a:spLocks noChangeArrowheads="1"/>
              </p:cNvSpPr>
              <p:nvPr/>
            </p:nvSpPr>
            <p:spPr bwMode="auto">
              <a:xfrm>
                <a:off x="7086601" y="4716463"/>
                <a:ext cx="147638" cy="147638"/>
              </a:xfrm>
              <a:prstGeom prst="rect">
                <a:avLst/>
              </a:prstGeom>
              <a:noFill/>
              <a:ln w="9525">
                <a:noFill/>
                <a:miter lim="800000"/>
                <a:headEnd/>
                <a:tailEnd/>
              </a:ln>
            </p:spPr>
            <p:txBody>
              <a:bodyPr/>
              <a:lstStyle/>
              <a:p>
                <a:endParaRPr lang="es-MX">
                  <a:solidFill>
                    <a:srgbClr val="FFFFFF"/>
                  </a:solidFill>
                </a:endParaRPr>
              </a:p>
            </p:txBody>
          </p:sp>
        </p:grpSp>
        <p:sp>
          <p:nvSpPr>
            <p:cNvPr id="15467" name="Rectangle 106"/>
            <p:cNvSpPr>
              <a:spLocks noChangeArrowheads="1"/>
            </p:cNvSpPr>
            <p:nvPr/>
          </p:nvSpPr>
          <p:spPr bwMode="auto">
            <a:xfrm>
              <a:off x="4114" y="2928"/>
              <a:ext cx="453"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Maestría</a:t>
              </a:r>
              <a:endParaRPr lang="es-ES" sz="1400">
                <a:solidFill>
                  <a:schemeClr val="accent2"/>
                </a:solidFill>
              </a:endParaRPr>
            </a:p>
          </p:txBody>
        </p:sp>
        <p:grpSp>
          <p:nvGrpSpPr>
            <p:cNvPr id="15468" name="Rectangle 107"/>
            <p:cNvGrpSpPr>
              <a:grpSpLocks/>
            </p:cNvGrpSpPr>
            <p:nvPr/>
          </p:nvGrpSpPr>
          <p:grpSpPr bwMode="auto">
            <a:xfrm>
              <a:off x="3951" y="3318"/>
              <a:ext cx="165" cy="165"/>
              <a:chOff x="7028688" y="5266944"/>
              <a:chExt cx="262128" cy="262128"/>
            </a:xfrm>
          </p:grpSpPr>
          <p:pic>
            <p:nvPicPr>
              <p:cNvPr id="15470" name="Rectangle 107"/>
              <p:cNvPicPr>
                <a:picLocks noChangeArrowheads="1"/>
              </p:cNvPicPr>
              <p:nvPr/>
            </p:nvPicPr>
            <p:blipFill>
              <a:blip r:embed="rId33" cstate="print"/>
              <a:srcRect/>
              <a:stretch>
                <a:fillRect/>
              </a:stretch>
            </p:blipFill>
            <p:spPr bwMode="auto">
              <a:xfrm>
                <a:off x="7028688" y="5266944"/>
                <a:ext cx="262128" cy="262128"/>
              </a:xfrm>
              <a:prstGeom prst="rect">
                <a:avLst/>
              </a:prstGeom>
              <a:noFill/>
              <a:ln w="9525">
                <a:noFill/>
                <a:miter lim="800000"/>
                <a:headEnd/>
                <a:tailEnd/>
              </a:ln>
            </p:spPr>
          </p:pic>
          <p:sp>
            <p:nvSpPr>
              <p:cNvPr id="15471" name="Text Box 166"/>
              <p:cNvSpPr txBox="1">
                <a:spLocks noChangeArrowheads="1"/>
              </p:cNvSpPr>
              <p:nvPr/>
            </p:nvSpPr>
            <p:spPr bwMode="auto">
              <a:xfrm>
                <a:off x="7086601" y="5305426"/>
                <a:ext cx="147638" cy="147638"/>
              </a:xfrm>
              <a:prstGeom prst="rect">
                <a:avLst/>
              </a:prstGeom>
              <a:noFill/>
              <a:ln w="9525">
                <a:noFill/>
                <a:miter lim="800000"/>
                <a:headEnd/>
                <a:tailEnd/>
              </a:ln>
            </p:spPr>
            <p:txBody>
              <a:bodyPr/>
              <a:lstStyle/>
              <a:p>
                <a:endParaRPr lang="es-MX">
                  <a:solidFill>
                    <a:srgbClr val="FFFFFF"/>
                  </a:solidFill>
                </a:endParaRPr>
              </a:p>
            </p:txBody>
          </p:sp>
        </p:grpSp>
        <p:sp>
          <p:nvSpPr>
            <p:cNvPr id="15469" name="Rectangle 108"/>
            <p:cNvSpPr>
              <a:spLocks noChangeArrowheads="1"/>
            </p:cNvSpPr>
            <p:nvPr/>
          </p:nvSpPr>
          <p:spPr bwMode="auto">
            <a:xfrm>
              <a:off x="4114" y="3299"/>
              <a:ext cx="55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Doctorado</a:t>
              </a:r>
              <a:endParaRPr lang="es-ES" sz="1400">
                <a:solidFill>
                  <a:schemeClr val="accent2"/>
                </a:solidFill>
              </a:endParaRPr>
            </a:p>
          </p:txBody>
        </p:sp>
      </p:gr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08"/>
          <p:cNvPicPr>
            <a:picLocks noChangeAspect="1" noChangeArrowheads="1"/>
          </p:cNvPicPr>
          <p:nvPr/>
        </p:nvPicPr>
        <p:blipFill>
          <a:blip r:embed="rId3" cstate="print"/>
          <a:srcRect/>
          <a:stretch>
            <a:fillRect/>
          </a:stretch>
        </p:blipFill>
        <p:spPr bwMode="auto">
          <a:xfrm>
            <a:off x="-215900" y="423863"/>
            <a:ext cx="9359900" cy="4738687"/>
          </a:xfrm>
          <a:prstGeom prst="rect">
            <a:avLst/>
          </a:prstGeom>
          <a:noFill/>
          <a:ln w="9525">
            <a:noFill/>
            <a:miter lim="800000"/>
            <a:headEnd/>
            <a:tailEnd/>
          </a:ln>
        </p:spPr>
      </p:pic>
      <p:sp>
        <p:nvSpPr>
          <p:cNvPr id="16387" name="Rectangle 2"/>
          <p:cNvSpPr>
            <a:spLocks noChangeArrowheads="1"/>
          </p:cNvSpPr>
          <p:nvPr/>
        </p:nvSpPr>
        <p:spPr bwMode="auto">
          <a:xfrm>
            <a:off x="6369050" y="131763"/>
            <a:ext cx="2774950" cy="366712"/>
          </a:xfrm>
          <a:prstGeom prst="rect">
            <a:avLst/>
          </a:prstGeom>
          <a:noFill/>
          <a:ln w="9525">
            <a:noFill/>
            <a:miter lim="800000"/>
            <a:headEnd/>
            <a:tailEnd/>
          </a:ln>
        </p:spPr>
        <p:txBody>
          <a:bodyPr wrap="none" anchor="ctr">
            <a:spAutoFit/>
          </a:bodyPr>
          <a:lstStyle/>
          <a:p>
            <a:pPr algn="ctr"/>
            <a:r>
              <a:rPr lang="es-MX" sz="1800" u="none">
                <a:solidFill>
                  <a:srgbClr val="990033"/>
                </a:solidFill>
              </a:rPr>
              <a:t>Participación en el S N I</a:t>
            </a:r>
          </a:p>
        </p:txBody>
      </p:sp>
      <p:sp>
        <p:nvSpPr>
          <p:cNvPr id="17412" name="Text Box 3"/>
          <p:cNvSpPr txBox="1">
            <a:spLocks noChangeArrowheads="1"/>
          </p:cNvSpPr>
          <p:nvPr/>
        </p:nvSpPr>
        <p:spPr bwMode="auto">
          <a:xfrm>
            <a:off x="5829300" y="5905500"/>
            <a:ext cx="2787650" cy="639763"/>
          </a:xfrm>
          <a:prstGeom prst="rect">
            <a:avLst/>
          </a:prstGeom>
          <a:solidFill>
            <a:srgbClr val="969696"/>
          </a:solidFill>
          <a:ln w="9525" algn="ctr">
            <a:noFill/>
            <a:miter lim="800000"/>
            <a:headEnd/>
            <a:tailEnd/>
          </a:ln>
          <a:effectLst>
            <a:outerShdw dist="107763" dir="18900000" algn="ctr" rotWithShape="0">
              <a:srgbClr val="808080">
                <a:alpha val="50000"/>
              </a:srgbClr>
            </a:outerShdw>
          </a:effectLst>
        </p:spPr>
        <p:txBody>
          <a:bodyPr>
            <a:spAutoFit/>
          </a:bodyPr>
          <a:lstStyle/>
          <a:p>
            <a:pPr algn="l"/>
            <a:r>
              <a:rPr lang="es-ES" u="none">
                <a:solidFill>
                  <a:schemeClr val="bg1"/>
                </a:solidFill>
              </a:rPr>
              <a:t>Personal Técnico en el S N I:</a:t>
            </a:r>
          </a:p>
          <a:p>
            <a:pPr algn="l"/>
            <a:r>
              <a:rPr lang="es-ES" u="none">
                <a:solidFill>
                  <a:schemeClr val="bg1"/>
                </a:solidFill>
              </a:rPr>
              <a:t>   6 técnicos nivel I</a:t>
            </a:r>
          </a:p>
          <a:p>
            <a:pPr algn="l"/>
            <a:r>
              <a:rPr lang="es-ES" u="none">
                <a:solidFill>
                  <a:schemeClr val="bg1"/>
                </a:solidFill>
              </a:rPr>
              <a:t>   2 técnicos nivel Candidato</a:t>
            </a:r>
          </a:p>
        </p:txBody>
      </p:sp>
      <p:grpSp>
        <p:nvGrpSpPr>
          <p:cNvPr id="16389" name="Group 209"/>
          <p:cNvGrpSpPr>
            <a:grpSpLocks/>
          </p:cNvGrpSpPr>
          <p:nvPr/>
        </p:nvGrpSpPr>
        <p:grpSpPr bwMode="auto">
          <a:xfrm>
            <a:off x="509588" y="949325"/>
            <a:ext cx="7577137" cy="3894138"/>
            <a:chOff x="321" y="598"/>
            <a:chExt cx="4773" cy="2453"/>
          </a:xfrm>
        </p:grpSpPr>
        <p:grpSp>
          <p:nvGrpSpPr>
            <p:cNvPr id="16431" name="Rectangle 5"/>
            <p:cNvGrpSpPr>
              <a:grpSpLocks/>
            </p:cNvGrpSpPr>
            <p:nvPr/>
          </p:nvGrpSpPr>
          <p:grpSpPr bwMode="auto">
            <a:xfrm>
              <a:off x="798" y="2842"/>
              <a:ext cx="206" cy="111"/>
              <a:chOff x="1377696" y="4376928"/>
              <a:chExt cx="341376" cy="188976"/>
            </a:xfrm>
          </p:grpSpPr>
          <p:pic>
            <p:nvPicPr>
              <p:cNvPr id="16585" name="Rectangle 5"/>
              <p:cNvPicPr>
                <a:picLocks noChangeArrowheads="1"/>
              </p:cNvPicPr>
              <p:nvPr/>
            </p:nvPicPr>
            <p:blipFill>
              <a:blip r:embed="rId4" cstate="print"/>
              <a:srcRect/>
              <a:stretch>
                <a:fillRect/>
              </a:stretch>
            </p:blipFill>
            <p:spPr bwMode="auto">
              <a:xfrm>
                <a:off x="1377696" y="4376928"/>
                <a:ext cx="341376" cy="188976"/>
              </a:xfrm>
              <a:prstGeom prst="rect">
                <a:avLst/>
              </a:prstGeom>
              <a:noFill/>
              <a:ln w="9525">
                <a:noFill/>
                <a:miter lim="800000"/>
                <a:headEnd/>
                <a:tailEnd/>
              </a:ln>
            </p:spPr>
          </p:pic>
          <p:sp>
            <p:nvSpPr>
              <p:cNvPr id="16586" name="Text Box 47"/>
              <p:cNvSpPr txBox="1">
                <a:spLocks noChangeArrowheads="1"/>
              </p:cNvSpPr>
              <p:nvPr/>
            </p:nvSpPr>
            <p:spPr bwMode="auto">
              <a:xfrm>
                <a:off x="1439863" y="4413250"/>
                <a:ext cx="223838" cy="77788"/>
              </a:xfrm>
              <a:prstGeom prst="rect">
                <a:avLst/>
              </a:prstGeom>
              <a:noFill/>
              <a:ln w="9525">
                <a:noFill/>
                <a:miter lim="800000"/>
                <a:headEnd/>
                <a:tailEnd/>
              </a:ln>
            </p:spPr>
            <p:txBody>
              <a:bodyPr/>
              <a:lstStyle/>
              <a:p>
                <a:endParaRPr lang="es-MX">
                  <a:solidFill>
                    <a:srgbClr val="FFFFFF"/>
                  </a:solidFill>
                </a:endParaRPr>
              </a:p>
            </p:txBody>
          </p:sp>
        </p:grpSp>
        <p:grpSp>
          <p:nvGrpSpPr>
            <p:cNvPr id="16432" name="Rectangle 6"/>
            <p:cNvGrpSpPr>
              <a:grpSpLocks/>
            </p:cNvGrpSpPr>
            <p:nvPr/>
          </p:nvGrpSpPr>
          <p:grpSpPr bwMode="auto">
            <a:xfrm>
              <a:off x="1669" y="2753"/>
              <a:ext cx="205" cy="200"/>
              <a:chOff x="2822448" y="4224528"/>
              <a:chExt cx="341376" cy="341376"/>
            </a:xfrm>
          </p:grpSpPr>
          <p:pic>
            <p:nvPicPr>
              <p:cNvPr id="16583" name="Rectangle 6"/>
              <p:cNvPicPr>
                <a:picLocks noChangeArrowheads="1"/>
              </p:cNvPicPr>
              <p:nvPr/>
            </p:nvPicPr>
            <p:blipFill>
              <a:blip r:embed="rId5" cstate="print"/>
              <a:srcRect/>
              <a:stretch>
                <a:fillRect/>
              </a:stretch>
            </p:blipFill>
            <p:spPr bwMode="auto">
              <a:xfrm>
                <a:off x="2822448" y="4224528"/>
                <a:ext cx="341376" cy="341376"/>
              </a:xfrm>
              <a:prstGeom prst="rect">
                <a:avLst/>
              </a:prstGeom>
              <a:noFill/>
              <a:ln w="9525">
                <a:noFill/>
                <a:miter lim="800000"/>
                <a:headEnd/>
                <a:tailEnd/>
              </a:ln>
            </p:spPr>
          </p:pic>
          <p:sp>
            <p:nvSpPr>
              <p:cNvPr id="16584" name="Text Box 50"/>
              <p:cNvSpPr txBox="1">
                <a:spLocks noChangeArrowheads="1"/>
              </p:cNvSpPr>
              <p:nvPr/>
            </p:nvSpPr>
            <p:spPr bwMode="auto">
              <a:xfrm>
                <a:off x="2884488" y="4262438"/>
                <a:ext cx="223838" cy="228600"/>
              </a:xfrm>
              <a:prstGeom prst="rect">
                <a:avLst/>
              </a:prstGeom>
              <a:noFill/>
              <a:ln w="9525">
                <a:noFill/>
                <a:miter lim="800000"/>
                <a:headEnd/>
                <a:tailEnd/>
              </a:ln>
            </p:spPr>
            <p:txBody>
              <a:bodyPr/>
              <a:lstStyle/>
              <a:p>
                <a:endParaRPr lang="es-MX">
                  <a:solidFill>
                    <a:srgbClr val="FFFFFF"/>
                  </a:solidFill>
                </a:endParaRPr>
              </a:p>
            </p:txBody>
          </p:sp>
        </p:grpSp>
        <p:grpSp>
          <p:nvGrpSpPr>
            <p:cNvPr id="16433" name="Rectangle 7"/>
            <p:cNvGrpSpPr>
              <a:grpSpLocks/>
            </p:cNvGrpSpPr>
            <p:nvPr/>
          </p:nvGrpSpPr>
          <p:grpSpPr bwMode="auto">
            <a:xfrm>
              <a:off x="2543" y="2753"/>
              <a:ext cx="206" cy="200"/>
              <a:chOff x="4273296" y="4224528"/>
              <a:chExt cx="341376" cy="341376"/>
            </a:xfrm>
          </p:grpSpPr>
          <p:pic>
            <p:nvPicPr>
              <p:cNvPr id="16581" name="Rectangle 7"/>
              <p:cNvPicPr>
                <a:picLocks noChangeArrowheads="1"/>
              </p:cNvPicPr>
              <p:nvPr/>
            </p:nvPicPr>
            <p:blipFill>
              <a:blip r:embed="rId6" cstate="print"/>
              <a:srcRect/>
              <a:stretch>
                <a:fillRect/>
              </a:stretch>
            </p:blipFill>
            <p:spPr bwMode="auto">
              <a:xfrm>
                <a:off x="4273296" y="4224528"/>
                <a:ext cx="341376" cy="341376"/>
              </a:xfrm>
              <a:prstGeom prst="rect">
                <a:avLst/>
              </a:prstGeom>
              <a:noFill/>
              <a:ln w="9525">
                <a:noFill/>
                <a:miter lim="800000"/>
                <a:headEnd/>
                <a:tailEnd/>
              </a:ln>
            </p:spPr>
          </p:pic>
          <p:sp>
            <p:nvSpPr>
              <p:cNvPr id="16582" name="Text Box 53"/>
              <p:cNvSpPr txBox="1">
                <a:spLocks noChangeArrowheads="1"/>
              </p:cNvSpPr>
              <p:nvPr/>
            </p:nvSpPr>
            <p:spPr bwMode="auto">
              <a:xfrm>
                <a:off x="4333876" y="4262438"/>
                <a:ext cx="223838" cy="228600"/>
              </a:xfrm>
              <a:prstGeom prst="rect">
                <a:avLst/>
              </a:prstGeom>
              <a:noFill/>
              <a:ln w="9525">
                <a:noFill/>
                <a:miter lim="800000"/>
                <a:headEnd/>
                <a:tailEnd/>
              </a:ln>
            </p:spPr>
            <p:txBody>
              <a:bodyPr/>
              <a:lstStyle/>
              <a:p>
                <a:endParaRPr lang="es-MX">
                  <a:solidFill>
                    <a:srgbClr val="FFFFFF"/>
                  </a:solidFill>
                </a:endParaRPr>
              </a:p>
            </p:txBody>
          </p:sp>
        </p:grpSp>
        <p:grpSp>
          <p:nvGrpSpPr>
            <p:cNvPr id="16434" name="Rectangle 8"/>
            <p:cNvGrpSpPr>
              <a:grpSpLocks/>
            </p:cNvGrpSpPr>
            <p:nvPr/>
          </p:nvGrpSpPr>
          <p:grpSpPr bwMode="auto">
            <a:xfrm>
              <a:off x="3413" y="2800"/>
              <a:ext cx="206" cy="153"/>
              <a:chOff x="5718048" y="4303776"/>
              <a:chExt cx="341376" cy="262128"/>
            </a:xfrm>
          </p:grpSpPr>
          <p:pic>
            <p:nvPicPr>
              <p:cNvPr id="16579" name="Rectangle 8"/>
              <p:cNvPicPr>
                <a:picLocks noChangeArrowheads="1"/>
              </p:cNvPicPr>
              <p:nvPr/>
            </p:nvPicPr>
            <p:blipFill>
              <a:blip r:embed="rId7" cstate="print"/>
              <a:srcRect/>
              <a:stretch>
                <a:fillRect/>
              </a:stretch>
            </p:blipFill>
            <p:spPr bwMode="auto">
              <a:xfrm>
                <a:off x="5718048" y="4303776"/>
                <a:ext cx="341376" cy="262128"/>
              </a:xfrm>
              <a:prstGeom prst="rect">
                <a:avLst/>
              </a:prstGeom>
              <a:noFill/>
              <a:ln w="9525">
                <a:noFill/>
                <a:miter lim="800000"/>
                <a:headEnd/>
                <a:tailEnd/>
              </a:ln>
            </p:spPr>
          </p:pic>
          <p:sp>
            <p:nvSpPr>
              <p:cNvPr id="16580" name="Text Box 56"/>
              <p:cNvSpPr txBox="1">
                <a:spLocks noChangeArrowheads="1"/>
              </p:cNvSpPr>
              <p:nvPr/>
            </p:nvSpPr>
            <p:spPr bwMode="auto">
              <a:xfrm>
                <a:off x="5778501" y="4340225"/>
                <a:ext cx="223838" cy="150813"/>
              </a:xfrm>
              <a:prstGeom prst="rect">
                <a:avLst/>
              </a:prstGeom>
              <a:noFill/>
              <a:ln w="9525">
                <a:noFill/>
                <a:miter lim="800000"/>
                <a:headEnd/>
                <a:tailEnd/>
              </a:ln>
            </p:spPr>
            <p:txBody>
              <a:bodyPr/>
              <a:lstStyle/>
              <a:p>
                <a:endParaRPr lang="es-MX">
                  <a:solidFill>
                    <a:srgbClr val="FFFFFF"/>
                  </a:solidFill>
                </a:endParaRPr>
              </a:p>
            </p:txBody>
          </p:sp>
        </p:grpSp>
        <p:grpSp>
          <p:nvGrpSpPr>
            <p:cNvPr id="16435" name="Rectangle 9"/>
            <p:cNvGrpSpPr>
              <a:grpSpLocks/>
            </p:cNvGrpSpPr>
            <p:nvPr/>
          </p:nvGrpSpPr>
          <p:grpSpPr bwMode="auto">
            <a:xfrm>
              <a:off x="4288" y="2707"/>
              <a:ext cx="201" cy="246"/>
              <a:chOff x="7168896" y="4145280"/>
              <a:chExt cx="335280" cy="420624"/>
            </a:xfrm>
          </p:grpSpPr>
          <p:pic>
            <p:nvPicPr>
              <p:cNvPr id="16577" name="Rectangle 9"/>
              <p:cNvPicPr>
                <a:picLocks noChangeArrowheads="1"/>
              </p:cNvPicPr>
              <p:nvPr/>
            </p:nvPicPr>
            <p:blipFill>
              <a:blip r:embed="rId8" cstate="print"/>
              <a:srcRect/>
              <a:stretch>
                <a:fillRect/>
              </a:stretch>
            </p:blipFill>
            <p:spPr bwMode="auto">
              <a:xfrm>
                <a:off x="7168896" y="4145280"/>
                <a:ext cx="335280" cy="420624"/>
              </a:xfrm>
              <a:prstGeom prst="rect">
                <a:avLst/>
              </a:prstGeom>
              <a:noFill/>
              <a:ln w="9525">
                <a:noFill/>
                <a:miter lim="800000"/>
                <a:headEnd/>
                <a:tailEnd/>
              </a:ln>
            </p:spPr>
          </p:pic>
          <p:sp>
            <p:nvSpPr>
              <p:cNvPr id="16578" name="Text Box 59"/>
              <p:cNvSpPr txBox="1">
                <a:spLocks noChangeArrowheads="1"/>
              </p:cNvSpPr>
              <p:nvPr/>
            </p:nvSpPr>
            <p:spPr bwMode="auto">
              <a:xfrm>
                <a:off x="7227888" y="4184650"/>
                <a:ext cx="223838" cy="306388"/>
              </a:xfrm>
              <a:prstGeom prst="rect">
                <a:avLst/>
              </a:prstGeom>
              <a:noFill/>
              <a:ln w="9525">
                <a:noFill/>
                <a:miter lim="800000"/>
                <a:headEnd/>
                <a:tailEnd/>
              </a:ln>
            </p:spPr>
            <p:txBody>
              <a:bodyPr/>
              <a:lstStyle/>
              <a:p>
                <a:endParaRPr lang="es-MX">
                  <a:solidFill>
                    <a:srgbClr val="FFFFFF"/>
                  </a:solidFill>
                </a:endParaRPr>
              </a:p>
            </p:txBody>
          </p:sp>
        </p:grpSp>
        <p:grpSp>
          <p:nvGrpSpPr>
            <p:cNvPr id="16436" name="Rectangle 10"/>
            <p:cNvGrpSpPr>
              <a:grpSpLocks/>
            </p:cNvGrpSpPr>
            <p:nvPr/>
          </p:nvGrpSpPr>
          <p:grpSpPr bwMode="auto">
            <a:xfrm>
              <a:off x="934" y="2664"/>
              <a:ext cx="202" cy="289"/>
              <a:chOff x="1603248" y="4072128"/>
              <a:chExt cx="335280" cy="493776"/>
            </a:xfrm>
          </p:grpSpPr>
          <p:pic>
            <p:nvPicPr>
              <p:cNvPr id="16575" name="Rectangle 10"/>
              <p:cNvPicPr>
                <a:picLocks noChangeArrowheads="1"/>
              </p:cNvPicPr>
              <p:nvPr/>
            </p:nvPicPr>
            <p:blipFill>
              <a:blip r:embed="rId9" cstate="print"/>
              <a:srcRect/>
              <a:stretch>
                <a:fillRect/>
              </a:stretch>
            </p:blipFill>
            <p:spPr bwMode="auto">
              <a:xfrm>
                <a:off x="1603248" y="4072128"/>
                <a:ext cx="335280" cy="493776"/>
              </a:xfrm>
              <a:prstGeom prst="rect">
                <a:avLst/>
              </a:prstGeom>
              <a:noFill/>
              <a:ln w="9525">
                <a:noFill/>
                <a:miter lim="800000"/>
                <a:headEnd/>
                <a:tailEnd/>
              </a:ln>
            </p:spPr>
          </p:pic>
          <p:sp>
            <p:nvSpPr>
              <p:cNvPr id="16576" name="Text Box 62"/>
              <p:cNvSpPr txBox="1">
                <a:spLocks noChangeArrowheads="1"/>
              </p:cNvSpPr>
              <p:nvPr/>
            </p:nvSpPr>
            <p:spPr bwMode="auto">
              <a:xfrm>
                <a:off x="1663701" y="4111625"/>
                <a:ext cx="220663" cy="379413"/>
              </a:xfrm>
              <a:prstGeom prst="rect">
                <a:avLst/>
              </a:prstGeom>
              <a:noFill/>
              <a:ln w="9525">
                <a:noFill/>
                <a:miter lim="800000"/>
                <a:headEnd/>
                <a:tailEnd/>
              </a:ln>
            </p:spPr>
            <p:txBody>
              <a:bodyPr/>
              <a:lstStyle/>
              <a:p>
                <a:endParaRPr lang="es-MX">
                  <a:solidFill>
                    <a:srgbClr val="FFFFFF"/>
                  </a:solidFill>
                </a:endParaRPr>
              </a:p>
            </p:txBody>
          </p:sp>
        </p:grpSp>
        <p:grpSp>
          <p:nvGrpSpPr>
            <p:cNvPr id="16437" name="Rectangle 11"/>
            <p:cNvGrpSpPr>
              <a:grpSpLocks/>
            </p:cNvGrpSpPr>
            <p:nvPr/>
          </p:nvGrpSpPr>
          <p:grpSpPr bwMode="auto">
            <a:xfrm>
              <a:off x="1805" y="2574"/>
              <a:ext cx="205" cy="379"/>
              <a:chOff x="3048000" y="3919728"/>
              <a:chExt cx="341376" cy="646176"/>
            </a:xfrm>
          </p:grpSpPr>
          <p:pic>
            <p:nvPicPr>
              <p:cNvPr id="16573" name="Rectangle 11"/>
              <p:cNvPicPr>
                <a:picLocks noChangeArrowheads="1"/>
              </p:cNvPicPr>
              <p:nvPr/>
            </p:nvPicPr>
            <p:blipFill>
              <a:blip r:embed="rId10" cstate="print"/>
              <a:srcRect/>
              <a:stretch>
                <a:fillRect/>
              </a:stretch>
            </p:blipFill>
            <p:spPr bwMode="auto">
              <a:xfrm>
                <a:off x="3048000" y="3919728"/>
                <a:ext cx="341376" cy="646176"/>
              </a:xfrm>
              <a:prstGeom prst="rect">
                <a:avLst/>
              </a:prstGeom>
              <a:noFill/>
              <a:ln w="9525">
                <a:noFill/>
                <a:miter lim="800000"/>
                <a:headEnd/>
                <a:tailEnd/>
              </a:ln>
            </p:spPr>
          </p:pic>
          <p:sp>
            <p:nvSpPr>
              <p:cNvPr id="16574" name="Text Box 65"/>
              <p:cNvSpPr txBox="1">
                <a:spLocks noChangeArrowheads="1"/>
              </p:cNvSpPr>
              <p:nvPr/>
            </p:nvSpPr>
            <p:spPr bwMode="auto">
              <a:xfrm>
                <a:off x="3108326" y="3956050"/>
                <a:ext cx="225425" cy="534988"/>
              </a:xfrm>
              <a:prstGeom prst="rect">
                <a:avLst/>
              </a:prstGeom>
              <a:noFill/>
              <a:ln w="9525">
                <a:noFill/>
                <a:miter lim="800000"/>
                <a:headEnd/>
                <a:tailEnd/>
              </a:ln>
            </p:spPr>
            <p:txBody>
              <a:bodyPr/>
              <a:lstStyle/>
              <a:p>
                <a:endParaRPr lang="es-MX">
                  <a:solidFill>
                    <a:srgbClr val="FFFFFF"/>
                  </a:solidFill>
                </a:endParaRPr>
              </a:p>
            </p:txBody>
          </p:sp>
        </p:grpSp>
        <p:grpSp>
          <p:nvGrpSpPr>
            <p:cNvPr id="16438" name="Rectangle 12"/>
            <p:cNvGrpSpPr>
              <a:grpSpLocks/>
            </p:cNvGrpSpPr>
            <p:nvPr/>
          </p:nvGrpSpPr>
          <p:grpSpPr bwMode="auto">
            <a:xfrm>
              <a:off x="2679" y="2574"/>
              <a:ext cx="202" cy="379"/>
              <a:chOff x="4498848" y="3919728"/>
              <a:chExt cx="335280" cy="646176"/>
            </a:xfrm>
          </p:grpSpPr>
          <p:pic>
            <p:nvPicPr>
              <p:cNvPr id="16571" name="Rectangle 12"/>
              <p:cNvPicPr>
                <a:picLocks noChangeArrowheads="1"/>
              </p:cNvPicPr>
              <p:nvPr/>
            </p:nvPicPr>
            <p:blipFill>
              <a:blip r:embed="rId11" cstate="print"/>
              <a:srcRect/>
              <a:stretch>
                <a:fillRect/>
              </a:stretch>
            </p:blipFill>
            <p:spPr bwMode="auto">
              <a:xfrm>
                <a:off x="4498848" y="3919728"/>
                <a:ext cx="335280" cy="646176"/>
              </a:xfrm>
              <a:prstGeom prst="rect">
                <a:avLst/>
              </a:prstGeom>
              <a:noFill/>
              <a:ln w="9525">
                <a:noFill/>
                <a:miter lim="800000"/>
                <a:headEnd/>
                <a:tailEnd/>
              </a:ln>
            </p:spPr>
          </p:pic>
          <p:sp>
            <p:nvSpPr>
              <p:cNvPr id="16572" name="Text Box 68"/>
              <p:cNvSpPr txBox="1">
                <a:spLocks noChangeArrowheads="1"/>
              </p:cNvSpPr>
              <p:nvPr/>
            </p:nvSpPr>
            <p:spPr bwMode="auto">
              <a:xfrm>
                <a:off x="4557713" y="3956050"/>
                <a:ext cx="220663" cy="534988"/>
              </a:xfrm>
              <a:prstGeom prst="rect">
                <a:avLst/>
              </a:prstGeom>
              <a:noFill/>
              <a:ln w="9525">
                <a:noFill/>
                <a:miter lim="800000"/>
                <a:headEnd/>
                <a:tailEnd/>
              </a:ln>
            </p:spPr>
            <p:txBody>
              <a:bodyPr/>
              <a:lstStyle/>
              <a:p>
                <a:endParaRPr lang="es-MX">
                  <a:solidFill>
                    <a:srgbClr val="FFFFFF"/>
                  </a:solidFill>
                </a:endParaRPr>
              </a:p>
            </p:txBody>
          </p:sp>
        </p:grpSp>
        <p:grpSp>
          <p:nvGrpSpPr>
            <p:cNvPr id="16439" name="Rectangle 13"/>
            <p:cNvGrpSpPr>
              <a:grpSpLocks/>
            </p:cNvGrpSpPr>
            <p:nvPr/>
          </p:nvGrpSpPr>
          <p:grpSpPr bwMode="auto">
            <a:xfrm>
              <a:off x="3549" y="2438"/>
              <a:ext cx="202" cy="515"/>
              <a:chOff x="5943600" y="3688080"/>
              <a:chExt cx="335280" cy="877824"/>
            </a:xfrm>
          </p:grpSpPr>
          <p:pic>
            <p:nvPicPr>
              <p:cNvPr id="16569" name="Rectangle 13"/>
              <p:cNvPicPr>
                <a:picLocks noChangeArrowheads="1"/>
              </p:cNvPicPr>
              <p:nvPr/>
            </p:nvPicPr>
            <p:blipFill>
              <a:blip r:embed="rId12" cstate="print"/>
              <a:srcRect/>
              <a:stretch>
                <a:fillRect/>
              </a:stretch>
            </p:blipFill>
            <p:spPr bwMode="auto">
              <a:xfrm>
                <a:off x="5943600" y="3688080"/>
                <a:ext cx="335280" cy="877824"/>
              </a:xfrm>
              <a:prstGeom prst="rect">
                <a:avLst/>
              </a:prstGeom>
              <a:noFill/>
              <a:ln w="9525">
                <a:noFill/>
                <a:miter lim="800000"/>
                <a:headEnd/>
                <a:tailEnd/>
              </a:ln>
            </p:spPr>
          </p:pic>
          <p:sp>
            <p:nvSpPr>
              <p:cNvPr id="16570" name="Text Box 71"/>
              <p:cNvSpPr txBox="1">
                <a:spLocks noChangeArrowheads="1"/>
              </p:cNvSpPr>
              <p:nvPr/>
            </p:nvSpPr>
            <p:spPr bwMode="auto">
              <a:xfrm>
                <a:off x="6002338" y="3727450"/>
                <a:ext cx="223838" cy="763588"/>
              </a:xfrm>
              <a:prstGeom prst="rect">
                <a:avLst/>
              </a:prstGeom>
              <a:noFill/>
              <a:ln w="9525">
                <a:noFill/>
                <a:miter lim="800000"/>
                <a:headEnd/>
                <a:tailEnd/>
              </a:ln>
            </p:spPr>
            <p:txBody>
              <a:bodyPr/>
              <a:lstStyle/>
              <a:p>
                <a:endParaRPr lang="es-MX">
                  <a:solidFill>
                    <a:srgbClr val="FFFFFF"/>
                  </a:solidFill>
                </a:endParaRPr>
              </a:p>
            </p:txBody>
          </p:sp>
        </p:grpSp>
        <p:grpSp>
          <p:nvGrpSpPr>
            <p:cNvPr id="16440" name="Rectangle 14"/>
            <p:cNvGrpSpPr>
              <a:grpSpLocks/>
            </p:cNvGrpSpPr>
            <p:nvPr/>
          </p:nvGrpSpPr>
          <p:grpSpPr bwMode="auto">
            <a:xfrm>
              <a:off x="4420" y="2532"/>
              <a:ext cx="201" cy="421"/>
              <a:chOff x="7388352" y="3846576"/>
              <a:chExt cx="335280" cy="719328"/>
            </a:xfrm>
          </p:grpSpPr>
          <p:pic>
            <p:nvPicPr>
              <p:cNvPr id="16567" name="Rectangle 14"/>
              <p:cNvPicPr>
                <a:picLocks noChangeArrowheads="1"/>
              </p:cNvPicPr>
              <p:nvPr/>
            </p:nvPicPr>
            <p:blipFill>
              <a:blip r:embed="rId13" cstate="print"/>
              <a:srcRect/>
              <a:stretch>
                <a:fillRect/>
              </a:stretch>
            </p:blipFill>
            <p:spPr bwMode="auto">
              <a:xfrm>
                <a:off x="7388352" y="3846576"/>
                <a:ext cx="335280" cy="719328"/>
              </a:xfrm>
              <a:prstGeom prst="rect">
                <a:avLst/>
              </a:prstGeom>
              <a:noFill/>
              <a:ln w="9525">
                <a:noFill/>
                <a:miter lim="800000"/>
                <a:headEnd/>
                <a:tailEnd/>
              </a:ln>
            </p:spPr>
          </p:pic>
          <p:sp>
            <p:nvSpPr>
              <p:cNvPr id="16568" name="Text Box 74"/>
              <p:cNvSpPr txBox="1">
                <a:spLocks noChangeArrowheads="1"/>
              </p:cNvSpPr>
              <p:nvPr/>
            </p:nvSpPr>
            <p:spPr bwMode="auto">
              <a:xfrm>
                <a:off x="7451726" y="3883025"/>
                <a:ext cx="219075" cy="608013"/>
              </a:xfrm>
              <a:prstGeom prst="rect">
                <a:avLst/>
              </a:prstGeom>
              <a:noFill/>
              <a:ln w="9525">
                <a:noFill/>
                <a:miter lim="800000"/>
                <a:headEnd/>
                <a:tailEnd/>
              </a:ln>
            </p:spPr>
            <p:txBody>
              <a:bodyPr/>
              <a:lstStyle/>
              <a:p>
                <a:endParaRPr lang="es-MX">
                  <a:solidFill>
                    <a:srgbClr val="FFFFFF"/>
                  </a:solidFill>
                </a:endParaRPr>
              </a:p>
            </p:txBody>
          </p:sp>
        </p:grpSp>
        <p:grpSp>
          <p:nvGrpSpPr>
            <p:cNvPr id="16441" name="Rectangle 15"/>
            <p:cNvGrpSpPr>
              <a:grpSpLocks/>
            </p:cNvGrpSpPr>
            <p:nvPr/>
          </p:nvGrpSpPr>
          <p:grpSpPr bwMode="auto">
            <a:xfrm>
              <a:off x="1066" y="1902"/>
              <a:ext cx="206" cy="1051"/>
              <a:chOff x="1822704" y="2773680"/>
              <a:chExt cx="341376" cy="1792224"/>
            </a:xfrm>
          </p:grpSpPr>
          <p:pic>
            <p:nvPicPr>
              <p:cNvPr id="16565" name="Rectangle 15"/>
              <p:cNvPicPr>
                <a:picLocks noChangeArrowheads="1"/>
              </p:cNvPicPr>
              <p:nvPr/>
            </p:nvPicPr>
            <p:blipFill>
              <a:blip r:embed="rId14" cstate="print"/>
              <a:srcRect/>
              <a:stretch>
                <a:fillRect/>
              </a:stretch>
            </p:blipFill>
            <p:spPr bwMode="auto">
              <a:xfrm>
                <a:off x="1822704" y="2773680"/>
                <a:ext cx="341376" cy="1792224"/>
              </a:xfrm>
              <a:prstGeom prst="rect">
                <a:avLst/>
              </a:prstGeom>
              <a:noFill/>
              <a:ln w="9525">
                <a:noFill/>
                <a:miter lim="800000"/>
                <a:headEnd/>
                <a:tailEnd/>
              </a:ln>
            </p:spPr>
          </p:pic>
          <p:sp>
            <p:nvSpPr>
              <p:cNvPr id="16566" name="Text Box 77"/>
              <p:cNvSpPr txBox="1">
                <a:spLocks noChangeArrowheads="1"/>
              </p:cNvSpPr>
              <p:nvPr/>
            </p:nvSpPr>
            <p:spPr bwMode="auto">
              <a:xfrm>
                <a:off x="1884363" y="2813050"/>
                <a:ext cx="223838" cy="1677988"/>
              </a:xfrm>
              <a:prstGeom prst="rect">
                <a:avLst/>
              </a:prstGeom>
              <a:noFill/>
              <a:ln w="9525">
                <a:noFill/>
                <a:miter lim="800000"/>
                <a:headEnd/>
                <a:tailEnd/>
              </a:ln>
            </p:spPr>
            <p:txBody>
              <a:bodyPr/>
              <a:lstStyle/>
              <a:p>
                <a:endParaRPr lang="es-MX">
                  <a:solidFill>
                    <a:srgbClr val="FFFFFF"/>
                  </a:solidFill>
                </a:endParaRPr>
              </a:p>
            </p:txBody>
          </p:sp>
        </p:grpSp>
        <p:grpSp>
          <p:nvGrpSpPr>
            <p:cNvPr id="16442" name="Rectangle 16"/>
            <p:cNvGrpSpPr>
              <a:grpSpLocks/>
            </p:cNvGrpSpPr>
            <p:nvPr/>
          </p:nvGrpSpPr>
          <p:grpSpPr bwMode="auto">
            <a:xfrm>
              <a:off x="1940" y="2038"/>
              <a:ext cx="202" cy="915"/>
              <a:chOff x="3273552" y="3005328"/>
              <a:chExt cx="335280" cy="1560576"/>
            </a:xfrm>
          </p:grpSpPr>
          <p:pic>
            <p:nvPicPr>
              <p:cNvPr id="16563" name="Rectangle 16"/>
              <p:cNvPicPr>
                <a:picLocks noChangeArrowheads="1"/>
              </p:cNvPicPr>
              <p:nvPr/>
            </p:nvPicPr>
            <p:blipFill>
              <a:blip r:embed="rId15" cstate="print"/>
              <a:srcRect/>
              <a:stretch>
                <a:fillRect/>
              </a:stretch>
            </p:blipFill>
            <p:spPr bwMode="auto">
              <a:xfrm>
                <a:off x="3273552" y="3005328"/>
                <a:ext cx="335280" cy="1560576"/>
              </a:xfrm>
              <a:prstGeom prst="rect">
                <a:avLst/>
              </a:prstGeom>
              <a:noFill/>
              <a:ln w="9525">
                <a:noFill/>
                <a:miter lim="800000"/>
                <a:headEnd/>
                <a:tailEnd/>
              </a:ln>
            </p:spPr>
          </p:pic>
          <p:sp>
            <p:nvSpPr>
              <p:cNvPr id="16564" name="Text Box 80"/>
              <p:cNvSpPr txBox="1">
                <a:spLocks noChangeArrowheads="1"/>
              </p:cNvSpPr>
              <p:nvPr/>
            </p:nvSpPr>
            <p:spPr bwMode="auto">
              <a:xfrm>
                <a:off x="3333751" y="3041650"/>
                <a:ext cx="219075" cy="1449388"/>
              </a:xfrm>
              <a:prstGeom prst="rect">
                <a:avLst/>
              </a:prstGeom>
              <a:noFill/>
              <a:ln w="9525">
                <a:noFill/>
                <a:miter lim="800000"/>
                <a:headEnd/>
                <a:tailEnd/>
              </a:ln>
            </p:spPr>
            <p:txBody>
              <a:bodyPr/>
              <a:lstStyle/>
              <a:p>
                <a:endParaRPr lang="es-MX">
                  <a:solidFill>
                    <a:srgbClr val="FFFFFF"/>
                  </a:solidFill>
                </a:endParaRPr>
              </a:p>
            </p:txBody>
          </p:sp>
        </p:grpSp>
        <p:grpSp>
          <p:nvGrpSpPr>
            <p:cNvPr id="16443" name="Rectangle 17"/>
            <p:cNvGrpSpPr>
              <a:grpSpLocks/>
            </p:cNvGrpSpPr>
            <p:nvPr/>
          </p:nvGrpSpPr>
          <p:grpSpPr bwMode="auto">
            <a:xfrm>
              <a:off x="2811" y="1949"/>
              <a:ext cx="205" cy="1004"/>
              <a:chOff x="4718304" y="2852928"/>
              <a:chExt cx="341376" cy="1712976"/>
            </a:xfrm>
          </p:grpSpPr>
          <p:pic>
            <p:nvPicPr>
              <p:cNvPr id="16561" name="Rectangle 17"/>
              <p:cNvPicPr>
                <a:picLocks noChangeArrowheads="1"/>
              </p:cNvPicPr>
              <p:nvPr/>
            </p:nvPicPr>
            <p:blipFill>
              <a:blip r:embed="rId16" cstate="print"/>
              <a:srcRect/>
              <a:stretch>
                <a:fillRect/>
              </a:stretch>
            </p:blipFill>
            <p:spPr bwMode="auto">
              <a:xfrm>
                <a:off x="4718304" y="2852928"/>
                <a:ext cx="341376" cy="1712976"/>
              </a:xfrm>
              <a:prstGeom prst="rect">
                <a:avLst/>
              </a:prstGeom>
              <a:noFill/>
              <a:ln w="9525">
                <a:noFill/>
                <a:miter lim="800000"/>
                <a:headEnd/>
                <a:tailEnd/>
              </a:ln>
            </p:spPr>
          </p:pic>
          <p:sp>
            <p:nvSpPr>
              <p:cNvPr id="16562" name="Text Box 83"/>
              <p:cNvSpPr txBox="1">
                <a:spLocks noChangeArrowheads="1"/>
              </p:cNvSpPr>
              <p:nvPr/>
            </p:nvSpPr>
            <p:spPr bwMode="auto">
              <a:xfrm>
                <a:off x="4778376" y="2890838"/>
                <a:ext cx="223838" cy="1600200"/>
              </a:xfrm>
              <a:prstGeom prst="rect">
                <a:avLst/>
              </a:prstGeom>
              <a:noFill/>
              <a:ln w="9525">
                <a:noFill/>
                <a:miter lim="800000"/>
                <a:headEnd/>
                <a:tailEnd/>
              </a:ln>
            </p:spPr>
            <p:txBody>
              <a:bodyPr/>
              <a:lstStyle/>
              <a:p>
                <a:endParaRPr lang="es-MX">
                  <a:solidFill>
                    <a:srgbClr val="FFFFFF"/>
                  </a:solidFill>
                </a:endParaRPr>
              </a:p>
            </p:txBody>
          </p:sp>
        </p:grpSp>
        <p:grpSp>
          <p:nvGrpSpPr>
            <p:cNvPr id="16444" name="Rectangle 18"/>
            <p:cNvGrpSpPr>
              <a:grpSpLocks/>
            </p:cNvGrpSpPr>
            <p:nvPr/>
          </p:nvGrpSpPr>
          <p:grpSpPr bwMode="auto">
            <a:xfrm>
              <a:off x="3681" y="2038"/>
              <a:ext cx="206" cy="915"/>
              <a:chOff x="6163056" y="3005328"/>
              <a:chExt cx="341376" cy="1560576"/>
            </a:xfrm>
          </p:grpSpPr>
          <p:pic>
            <p:nvPicPr>
              <p:cNvPr id="16559" name="Rectangle 18"/>
              <p:cNvPicPr>
                <a:picLocks noChangeArrowheads="1"/>
              </p:cNvPicPr>
              <p:nvPr/>
            </p:nvPicPr>
            <p:blipFill>
              <a:blip r:embed="rId17" cstate="print"/>
              <a:srcRect/>
              <a:stretch>
                <a:fillRect/>
              </a:stretch>
            </p:blipFill>
            <p:spPr bwMode="auto">
              <a:xfrm>
                <a:off x="6163056" y="3005328"/>
                <a:ext cx="341376" cy="1560576"/>
              </a:xfrm>
              <a:prstGeom prst="rect">
                <a:avLst/>
              </a:prstGeom>
              <a:noFill/>
              <a:ln w="9525">
                <a:noFill/>
                <a:miter lim="800000"/>
                <a:headEnd/>
                <a:tailEnd/>
              </a:ln>
            </p:spPr>
          </p:pic>
          <p:sp>
            <p:nvSpPr>
              <p:cNvPr id="16560" name="Text Box 86"/>
              <p:cNvSpPr txBox="1">
                <a:spLocks noChangeArrowheads="1"/>
              </p:cNvSpPr>
              <p:nvPr/>
            </p:nvSpPr>
            <p:spPr bwMode="auto">
              <a:xfrm>
                <a:off x="6226176" y="3041650"/>
                <a:ext cx="220663" cy="1449388"/>
              </a:xfrm>
              <a:prstGeom prst="rect">
                <a:avLst/>
              </a:prstGeom>
              <a:noFill/>
              <a:ln w="9525">
                <a:noFill/>
                <a:miter lim="800000"/>
                <a:headEnd/>
                <a:tailEnd/>
              </a:ln>
            </p:spPr>
            <p:txBody>
              <a:bodyPr/>
              <a:lstStyle/>
              <a:p>
                <a:endParaRPr lang="es-MX">
                  <a:solidFill>
                    <a:srgbClr val="FFFFFF"/>
                  </a:solidFill>
                </a:endParaRPr>
              </a:p>
            </p:txBody>
          </p:sp>
        </p:grpSp>
        <p:grpSp>
          <p:nvGrpSpPr>
            <p:cNvPr id="16445" name="Rectangle 19"/>
            <p:cNvGrpSpPr>
              <a:grpSpLocks/>
            </p:cNvGrpSpPr>
            <p:nvPr/>
          </p:nvGrpSpPr>
          <p:grpSpPr bwMode="auto">
            <a:xfrm>
              <a:off x="4552" y="1634"/>
              <a:ext cx="205" cy="1319"/>
              <a:chOff x="7607808" y="2316480"/>
              <a:chExt cx="341376" cy="2249424"/>
            </a:xfrm>
          </p:grpSpPr>
          <p:pic>
            <p:nvPicPr>
              <p:cNvPr id="16557" name="Rectangle 19"/>
              <p:cNvPicPr>
                <a:picLocks noChangeArrowheads="1"/>
              </p:cNvPicPr>
              <p:nvPr/>
            </p:nvPicPr>
            <p:blipFill>
              <a:blip r:embed="rId18" cstate="print"/>
              <a:srcRect/>
              <a:stretch>
                <a:fillRect/>
              </a:stretch>
            </p:blipFill>
            <p:spPr bwMode="auto">
              <a:xfrm>
                <a:off x="7607808" y="2316480"/>
                <a:ext cx="341376" cy="2249424"/>
              </a:xfrm>
              <a:prstGeom prst="rect">
                <a:avLst/>
              </a:prstGeom>
              <a:noFill/>
              <a:ln w="9525">
                <a:noFill/>
                <a:miter lim="800000"/>
                <a:headEnd/>
                <a:tailEnd/>
              </a:ln>
            </p:spPr>
          </p:pic>
          <p:sp>
            <p:nvSpPr>
              <p:cNvPr id="16558" name="Text Box 89"/>
              <p:cNvSpPr txBox="1">
                <a:spLocks noChangeArrowheads="1"/>
              </p:cNvSpPr>
              <p:nvPr/>
            </p:nvSpPr>
            <p:spPr bwMode="auto">
              <a:xfrm>
                <a:off x="7670801" y="2355850"/>
                <a:ext cx="225425" cy="2135188"/>
              </a:xfrm>
              <a:prstGeom prst="rect">
                <a:avLst/>
              </a:prstGeom>
              <a:noFill/>
              <a:ln w="9525">
                <a:noFill/>
                <a:miter lim="800000"/>
                <a:headEnd/>
                <a:tailEnd/>
              </a:ln>
            </p:spPr>
            <p:txBody>
              <a:bodyPr/>
              <a:lstStyle/>
              <a:p>
                <a:endParaRPr lang="es-MX">
                  <a:solidFill>
                    <a:srgbClr val="FFFFFF"/>
                  </a:solidFill>
                </a:endParaRPr>
              </a:p>
            </p:txBody>
          </p:sp>
        </p:grpSp>
        <p:grpSp>
          <p:nvGrpSpPr>
            <p:cNvPr id="16446" name="Rectangle 20"/>
            <p:cNvGrpSpPr>
              <a:grpSpLocks/>
            </p:cNvGrpSpPr>
            <p:nvPr/>
          </p:nvGrpSpPr>
          <p:grpSpPr bwMode="auto">
            <a:xfrm>
              <a:off x="1202" y="2621"/>
              <a:ext cx="202" cy="332"/>
              <a:chOff x="2048256" y="3998976"/>
              <a:chExt cx="335280" cy="566928"/>
            </a:xfrm>
          </p:grpSpPr>
          <p:pic>
            <p:nvPicPr>
              <p:cNvPr id="16555" name="Rectangle 20"/>
              <p:cNvPicPr>
                <a:picLocks noChangeArrowheads="1"/>
              </p:cNvPicPr>
              <p:nvPr/>
            </p:nvPicPr>
            <p:blipFill>
              <a:blip r:embed="rId19" cstate="print"/>
              <a:srcRect/>
              <a:stretch>
                <a:fillRect/>
              </a:stretch>
            </p:blipFill>
            <p:spPr bwMode="auto">
              <a:xfrm>
                <a:off x="2048256" y="3998976"/>
                <a:ext cx="335280" cy="566928"/>
              </a:xfrm>
              <a:prstGeom prst="rect">
                <a:avLst/>
              </a:prstGeom>
              <a:noFill/>
              <a:ln w="9525">
                <a:noFill/>
                <a:miter lim="800000"/>
                <a:headEnd/>
                <a:tailEnd/>
              </a:ln>
            </p:spPr>
          </p:pic>
          <p:sp>
            <p:nvSpPr>
              <p:cNvPr id="16556" name="Text Box 92"/>
              <p:cNvSpPr txBox="1">
                <a:spLocks noChangeArrowheads="1"/>
              </p:cNvSpPr>
              <p:nvPr/>
            </p:nvSpPr>
            <p:spPr bwMode="auto">
              <a:xfrm>
                <a:off x="2108201" y="4033838"/>
                <a:ext cx="219075" cy="457200"/>
              </a:xfrm>
              <a:prstGeom prst="rect">
                <a:avLst/>
              </a:prstGeom>
              <a:noFill/>
              <a:ln w="9525">
                <a:noFill/>
                <a:miter lim="800000"/>
                <a:headEnd/>
                <a:tailEnd/>
              </a:ln>
            </p:spPr>
            <p:txBody>
              <a:bodyPr/>
              <a:lstStyle/>
              <a:p>
                <a:endParaRPr lang="es-MX">
                  <a:solidFill>
                    <a:srgbClr val="FFFFFF"/>
                  </a:solidFill>
                </a:endParaRPr>
              </a:p>
            </p:txBody>
          </p:sp>
        </p:grpSp>
        <p:grpSp>
          <p:nvGrpSpPr>
            <p:cNvPr id="16447" name="Rectangle 21"/>
            <p:cNvGrpSpPr>
              <a:grpSpLocks/>
            </p:cNvGrpSpPr>
            <p:nvPr/>
          </p:nvGrpSpPr>
          <p:grpSpPr bwMode="auto">
            <a:xfrm>
              <a:off x="2072" y="2574"/>
              <a:ext cx="206" cy="379"/>
              <a:chOff x="3493008" y="3919728"/>
              <a:chExt cx="341376" cy="646176"/>
            </a:xfrm>
          </p:grpSpPr>
          <p:pic>
            <p:nvPicPr>
              <p:cNvPr id="16553" name="Rectangle 21"/>
              <p:cNvPicPr>
                <a:picLocks noChangeArrowheads="1"/>
              </p:cNvPicPr>
              <p:nvPr/>
            </p:nvPicPr>
            <p:blipFill>
              <a:blip r:embed="rId20" cstate="print"/>
              <a:srcRect/>
              <a:stretch>
                <a:fillRect/>
              </a:stretch>
            </p:blipFill>
            <p:spPr bwMode="auto">
              <a:xfrm>
                <a:off x="3493008" y="3919728"/>
                <a:ext cx="341376" cy="646176"/>
              </a:xfrm>
              <a:prstGeom prst="rect">
                <a:avLst/>
              </a:prstGeom>
              <a:noFill/>
              <a:ln w="9525">
                <a:noFill/>
                <a:miter lim="800000"/>
                <a:headEnd/>
                <a:tailEnd/>
              </a:ln>
            </p:spPr>
          </p:pic>
          <p:sp>
            <p:nvSpPr>
              <p:cNvPr id="16554" name="Text Box 95"/>
              <p:cNvSpPr txBox="1">
                <a:spLocks noChangeArrowheads="1"/>
              </p:cNvSpPr>
              <p:nvPr/>
            </p:nvSpPr>
            <p:spPr bwMode="auto">
              <a:xfrm>
                <a:off x="3552826" y="3956050"/>
                <a:ext cx="223838" cy="534988"/>
              </a:xfrm>
              <a:prstGeom prst="rect">
                <a:avLst/>
              </a:prstGeom>
              <a:noFill/>
              <a:ln w="9525">
                <a:noFill/>
                <a:miter lim="800000"/>
                <a:headEnd/>
                <a:tailEnd/>
              </a:ln>
            </p:spPr>
            <p:txBody>
              <a:bodyPr/>
              <a:lstStyle/>
              <a:p>
                <a:endParaRPr lang="es-MX">
                  <a:solidFill>
                    <a:srgbClr val="FFFFFF"/>
                  </a:solidFill>
                </a:endParaRPr>
              </a:p>
            </p:txBody>
          </p:sp>
        </p:grpSp>
        <p:grpSp>
          <p:nvGrpSpPr>
            <p:cNvPr id="16448" name="Rectangle 22"/>
            <p:cNvGrpSpPr>
              <a:grpSpLocks/>
            </p:cNvGrpSpPr>
            <p:nvPr/>
          </p:nvGrpSpPr>
          <p:grpSpPr bwMode="auto">
            <a:xfrm>
              <a:off x="2947" y="2707"/>
              <a:ext cx="201" cy="246"/>
              <a:chOff x="4943856" y="4145280"/>
              <a:chExt cx="335280" cy="420624"/>
            </a:xfrm>
          </p:grpSpPr>
          <p:pic>
            <p:nvPicPr>
              <p:cNvPr id="16551" name="Rectangle 22"/>
              <p:cNvPicPr>
                <a:picLocks noChangeArrowheads="1"/>
              </p:cNvPicPr>
              <p:nvPr/>
            </p:nvPicPr>
            <p:blipFill>
              <a:blip r:embed="rId21" cstate="print"/>
              <a:srcRect/>
              <a:stretch>
                <a:fillRect/>
              </a:stretch>
            </p:blipFill>
            <p:spPr bwMode="auto">
              <a:xfrm>
                <a:off x="4943856" y="4145280"/>
                <a:ext cx="335280" cy="420624"/>
              </a:xfrm>
              <a:prstGeom prst="rect">
                <a:avLst/>
              </a:prstGeom>
              <a:noFill/>
              <a:ln w="9525">
                <a:noFill/>
                <a:miter lim="800000"/>
                <a:headEnd/>
                <a:tailEnd/>
              </a:ln>
            </p:spPr>
          </p:pic>
          <p:sp>
            <p:nvSpPr>
              <p:cNvPr id="16552" name="Text Box 98"/>
              <p:cNvSpPr txBox="1">
                <a:spLocks noChangeArrowheads="1"/>
              </p:cNvSpPr>
              <p:nvPr/>
            </p:nvSpPr>
            <p:spPr bwMode="auto">
              <a:xfrm>
                <a:off x="5002213" y="4184650"/>
                <a:ext cx="219075" cy="306388"/>
              </a:xfrm>
              <a:prstGeom prst="rect">
                <a:avLst/>
              </a:prstGeom>
              <a:noFill/>
              <a:ln w="9525">
                <a:noFill/>
                <a:miter lim="800000"/>
                <a:headEnd/>
                <a:tailEnd/>
              </a:ln>
            </p:spPr>
            <p:txBody>
              <a:bodyPr/>
              <a:lstStyle/>
              <a:p>
                <a:endParaRPr lang="es-MX">
                  <a:solidFill>
                    <a:srgbClr val="FFFFFF"/>
                  </a:solidFill>
                </a:endParaRPr>
              </a:p>
            </p:txBody>
          </p:sp>
        </p:grpSp>
        <p:grpSp>
          <p:nvGrpSpPr>
            <p:cNvPr id="16449" name="Rectangle 23"/>
            <p:cNvGrpSpPr>
              <a:grpSpLocks/>
            </p:cNvGrpSpPr>
            <p:nvPr/>
          </p:nvGrpSpPr>
          <p:grpSpPr bwMode="auto">
            <a:xfrm>
              <a:off x="3817" y="2753"/>
              <a:ext cx="202" cy="200"/>
              <a:chOff x="6388608" y="4224528"/>
              <a:chExt cx="335280" cy="341376"/>
            </a:xfrm>
          </p:grpSpPr>
          <p:pic>
            <p:nvPicPr>
              <p:cNvPr id="16549" name="Rectangle 23"/>
              <p:cNvPicPr>
                <a:picLocks noChangeArrowheads="1"/>
              </p:cNvPicPr>
              <p:nvPr/>
            </p:nvPicPr>
            <p:blipFill>
              <a:blip r:embed="rId22" cstate="print"/>
              <a:srcRect/>
              <a:stretch>
                <a:fillRect/>
              </a:stretch>
            </p:blipFill>
            <p:spPr bwMode="auto">
              <a:xfrm>
                <a:off x="6388608" y="4224528"/>
                <a:ext cx="335280" cy="341376"/>
              </a:xfrm>
              <a:prstGeom prst="rect">
                <a:avLst/>
              </a:prstGeom>
              <a:noFill/>
              <a:ln w="9525">
                <a:noFill/>
                <a:miter lim="800000"/>
                <a:headEnd/>
                <a:tailEnd/>
              </a:ln>
            </p:spPr>
          </p:pic>
          <p:sp>
            <p:nvSpPr>
              <p:cNvPr id="16550" name="Text Box 101"/>
              <p:cNvSpPr txBox="1">
                <a:spLocks noChangeArrowheads="1"/>
              </p:cNvSpPr>
              <p:nvPr/>
            </p:nvSpPr>
            <p:spPr bwMode="auto">
              <a:xfrm>
                <a:off x="6446838" y="4262438"/>
                <a:ext cx="223838" cy="228600"/>
              </a:xfrm>
              <a:prstGeom prst="rect">
                <a:avLst/>
              </a:prstGeom>
              <a:noFill/>
              <a:ln w="9525">
                <a:noFill/>
                <a:miter lim="800000"/>
                <a:headEnd/>
                <a:tailEnd/>
              </a:ln>
            </p:spPr>
            <p:txBody>
              <a:bodyPr/>
              <a:lstStyle/>
              <a:p>
                <a:endParaRPr lang="es-MX">
                  <a:solidFill>
                    <a:srgbClr val="FFFFFF"/>
                  </a:solidFill>
                </a:endParaRPr>
              </a:p>
            </p:txBody>
          </p:sp>
        </p:grpSp>
        <p:grpSp>
          <p:nvGrpSpPr>
            <p:cNvPr id="16450" name="Rectangle 24"/>
            <p:cNvGrpSpPr>
              <a:grpSpLocks/>
            </p:cNvGrpSpPr>
            <p:nvPr/>
          </p:nvGrpSpPr>
          <p:grpSpPr bwMode="auto">
            <a:xfrm>
              <a:off x="4687" y="2753"/>
              <a:ext cx="202" cy="200"/>
              <a:chOff x="7833360" y="4224528"/>
              <a:chExt cx="335280" cy="341376"/>
            </a:xfrm>
          </p:grpSpPr>
          <p:pic>
            <p:nvPicPr>
              <p:cNvPr id="16547" name="Rectangle 24"/>
              <p:cNvPicPr>
                <a:picLocks noChangeArrowheads="1"/>
              </p:cNvPicPr>
              <p:nvPr/>
            </p:nvPicPr>
            <p:blipFill>
              <a:blip r:embed="rId23" cstate="print"/>
              <a:srcRect/>
              <a:stretch>
                <a:fillRect/>
              </a:stretch>
            </p:blipFill>
            <p:spPr bwMode="auto">
              <a:xfrm>
                <a:off x="7833360" y="4224528"/>
                <a:ext cx="335280" cy="341376"/>
              </a:xfrm>
              <a:prstGeom prst="rect">
                <a:avLst/>
              </a:prstGeom>
              <a:noFill/>
              <a:ln w="9525">
                <a:noFill/>
                <a:miter lim="800000"/>
                <a:headEnd/>
                <a:tailEnd/>
              </a:ln>
            </p:spPr>
          </p:pic>
          <p:sp>
            <p:nvSpPr>
              <p:cNvPr id="16548" name="Text Box 104"/>
              <p:cNvSpPr txBox="1">
                <a:spLocks noChangeArrowheads="1"/>
              </p:cNvSpPr>
              <p:nvPr/>
            </p:nvSpPr>
            <p:spPr bwMode="auto">
              <a:xfrm>
                <a:off x="7896226" y="4262438"/>
                <a:ext cx="219075" cy="228600"/>
              </a:xfrm>
              <a:prstGeom prst="rect">
                <a:avLst/>
              </a:prstGeom>
              <a:noFill/>
              <a:ln w="9525">
                <a:noFill/>
                <a:miter lim="800000"/>
                <a:headEnd/>
                <a:tailEnd/>
              </a:ln>
            </p:spPr>
            <p:txBody>
              <a:bodyPr/>
              <a:lstStyle/>
              <a:p>
                <a:endParaRPr lang="es-MX">
                  <a:solidFill>
                    <a:srgbClr val="FFFFFF"/>
                  </a:solidFill>
                </a:endParaRPr>
              </a:p>
            </p:txBody>
          </p:sp>
        </p:grpSp>
        <p:grpSp>
          <p:nvGrpSpPr>
            <p:cNvPr id="16451" name="Rectangle 25"/>
            <p:cNvGrpSpPr>
              <a:grpSpLocks/>
            </p:cNvGrpSpPr>
            <p:nvPr/>
          </p:nvGrpSpPr>
          <p:grpSpPr bwMode="auto">
            <a:xfrm>
              <a:off x="1334" y="1366"/>
              <a:ext cx="202" cy="1587"/>
              <a:chOff x="2267712" y="1859280"/>
              <a:chExt cx="335280" cy="2706624"/>
            </a:xfrm>
          </p:grpSpPr>
          <p:pic>
            <p:nvPicPr>
              <p:cNvPr id="16545" name="Rectangle 25"/>
              <p:cNvPicPr>
                <a:picLocks noChangeArrowheads="1"/>
              </p:cNvPicPr>
              <p:nvPr/>
            </p:nvPicPr>
            <p:blipFill>
              <a:blip r:embed="rId24" cstate="print"/>
              <a:srcRect/>
              <a:stretch>
                <a:fillRect/>
              </a:stretch>
            </p:blipFill>
            <p:spPr bwMode="auto">
              <a:xfrm>
                <a:off x="2267712" y="1859280"/>
                <a:ext cx="335280" cy="2706624"/>
              </a:xfrm>
              <a:prstGeom prst="rect">
                <a:avLst/>
              </a:prstGeom>
              <a:noFill/>
              <a:ln w="9525">
                <a:noFill/>
                <a:miter lim="800000"/>
                <a:headEnd/>
                <a:tailEnd/>
              </a:ln>
            </p:spPr>
          </p:pic>
          <p:sp>
            <p:nvSpPr>
              <p:cNvPr id="16546" name="Text Box 107"/>
              <p:cNvSpPr txBox="1">
                <a:spLocks noChangeArrowheads="1"/>
              </p:cNvSpPr>
              <p:nvPr/>
            </p:nvSpPr>
            <p:spPr bwMode="auto">
              <a:xfrm>
                <a:off x="2327276" y="1898650"/>
                <a:ext cx="223838" cy="2592388"/>
              </a:xfrm>
              <a:prstGeom prst="rect">
                <a:avLst/>
              </a:prstGeom>
              <a:noFill/>
              <a:ln w="9525">
                <a:noFill/>
                <a:miter lim="800000"/>
                <a:headEnd/>
                <a:tailEnd/>
              </a:ln>
            </p:spPr>
            <p:txBody>
              <a:bodyPr/>
              <a:lstStyle/>
              <a:p>
                <a:endParaRPr lang="es-MX">
                  <a:solidFill>
                    <a:srgbClr val="FFFFFF"/>
                  </a:solidFill>
                </a:endParaRPr>
              </a:p>
            </p:txBody>
          </p:sp>
        </p:grpSp>
        <p:grpSp>
          <p:nvGrpSpPr>
            <p:cNvPr id="16452" name="Rectangle 26"/>
            <p:cNvGrpSpPr>
              <a:grpSpLocks/>
            </p:cNvGrpSpPr>
            <p:nvPr/>
          </p:nvGrpSpPr>
          <p:grpSpPr bwMode="auto">
            <a:xfrm>
              <a:off x="2208" y="1280"/>
              <a:ext cx="202" cy="1673"/>
              <a:chOff x="3718560" y="1712976"/>
              <a:chExt cx="335280" cy="2852928"/>
            </a:xfrm>
          </p:grpSpPr>
          <p:pic>
            <p:nvPicPr>
              <p:cNvPr id="16543" name="Rectangle 26"/>
              <p:cNvPicPr>
                <a:picLocks noChangeArrowheads="1"/>
              </p:cNvPicPr>
              <p:nvPr/>
            </p:nvPicPr>
            <p:blipFill>
              <a:blip r:embed="rId25" cstate="print"/>
              <a:srcRect/>
              <a:stretch>
                <a:fillRect/>
              </a:stretch>
            </p:blipFill>
            <p:spPr bwMode="auto">
              <a:xfrm>
                <a:off x="3718560" y="1712976"/>
                <a:ext cx="335280" cy="2852928"/>
              </a:xfrm>
              <a:prstGeom prst="rect">
                <a:avLst/>
              </a:prstGeom>
              <a:noFill/>
              <a:ln w="9525">
                <a:noFill/>
                <a:miter lim="800000"/>
                <a:headEnd/>
                <a:tailEnd/>
              </a:ln>
            </p:spPr>
          </p:pic>
          <p:sp>
            <p:nvSpPr>
              <p:cNvPr id="16544" name="Text Box 110"/>
              <p:cNvSpPr txBox="1">
                <a:spLocks noChangeArrowheads="1"/>
              </p:cNvSpPr>
              <p:nvPr/>
            </p:nvSpPr>
            <p:spPr bwMode="auto">
              <a:xfrm>
                <a:off x="3776663" y="1747838"/>
                <a:ext cx="223838" cy="2743200"/>
              </a:xfrm>
              <a:prstGeom prst="rect">
                <a:avLst/>
              </a:prstGeom>
              <a:noFill/>
              <a:ln w="9525">
                <a:noFill/>
                <a:miter lim="800000"/>
                <a:headEnd/>
                <a:tailEnd/>
              </a:ln>
            </p:spPr>
            <p:txBody>
              <a:bodyPr/>
              <a:lstStyle/>
              <a:p>
                <a:endParaRPr lang="es-MX">
                  <a:solidFill>
                    <a:srgbClr val="FFFFFF"/>
                  </a:solidFill>
                </a:endParaRPr>
              </a:p>
            </p:txBody>
          </p:sp>
        </p:grpSp>
        <p:grpSp>
          <p:nvGrpSpPr>
            <p:cNvPr id="16453" name="Rectangle 27"/>
            <p:cNvGrpSpPr>
              <a:grpSpLocks/>
            </p:cNvGrpSpPr>
            <p:nvPr/>
          </p:nvGrpSpPr>
          <p:grpSpPr bwMode="auto">
            <a:xfrm>
              <a:off x="3079" y="1323"/>
              <a:ext cx="201" cy="1630"/>
              <a:chOff x="5163312" y="1786128"/>
              <a:chExt cx="335280" cy="2779776"/>
            </a:xfrm>
          </p:grpSpPr>
          <p:pic>
            <p:nvPicPr>
              <p:cNvPr id="16541" name="Rectangle 27"/>
              <p:cNvPicPr>
                <a:picLocks noChangeArrowheads="1"/>
              </p:cNvPicPr>
              <p:nvPr/>
            </p:nvPicPr>
            <p:blipFill>
              <a:blip r:embed="rId26" cstate="print"/>
              <a:srcRect/>
              <a:stretch>
                <a:fillRect/>
              </a:stretch>
            </p:blipFill>
            <p:spPr bwMode="auto">
              <a:xfrm>
                <a:off x="5163312" y="1786128"/>
                <a:ext cx="335280" cy="2779776"/>
              </a:xfrm>
              <a:prstGeom prst="rect">
                <a:avLst/>
              </a:prstGeom>
              <a:noFill/>
              <a:ln w="9525">
                <a:noFill/>
                <a:miter lim="800000"/>
                <a:headEnd/>
                <a:tailEnd/>
              </a:ln>
            </p:spPr>
          </p:pic>
          <p:sp>
            <p:nvSpPr>
              <p:cNvPr id="16542" name="Text Box 113"/>
              <p:cNvSpPr txBox="1">
                <a:spLocks noChangeArrowheads="1"/>
              </p:cNvSpPr>
              <p:nvPr/>
            </p:nvSpPr>
            <p:spPr bwMode="auto">
              <a:xfrm>
                <a:off x="5221288" y="1820863"/>
                <a:ext cx="223838" cy="2670175"/>
              </a:xfrm>
              <a:prstGeom prst="rect">
                <a:avLst/>
              </a:prstGeom>
              <a:noFill/>
              <a:ln w="9525">
                <a:noFill/>
                <a:miter lim="800000"/>
                <a:headEnd/>
                <a:tailEnd/>
              </a:ln>
            </p:spPr>
            <p:txBody>
              <a:bodyPr/>
              <a:lstStyle/>
              <a:p>
                <a:endParaRPr lang="es-MX">
                  <a:solidFill>
                    <a:srgbClr val="FFFFFF"/>
                  </a:solidFill>
                </a:endParaRPr>
              </a:p>
            </p:txBody>
          </p:sp>
        </p:grpSp>
        <p:grpSp>
          <p:nvGrpSpPr>
            <p:cNvPr id="16454" name="Rectangle 28"/>
            <p:cNvGrpSpPr>
              <a:grpSpLocks/>
            </p:cNvGrpSpPr>
            <p:nvPr/>
          </p:nvGrpSpPr>
          <p:grpSpPr bwMode="auto">
            <a:xfrm>
              <a:off x="3950" y="1366"/>
              <a:ext cx="206" cy="1587"/>
              <a:chOff x="6608064" y="1859280"/>
              <a:chExt cx="341376" cy="2706624"/>
            </a:xfrm>
          </p:grpSpPr>
          <p:pic>
            <p:nvPicPr>
              <p:cNvPr id="16539" name="Rectangle 28"/>
              <p:cNvPicPr>
                <a:picLocks noChangeArrowheads="1"/>
              </p:cNvPicPr>
              <p:nvPr/>
            </p:nvPicPr>
            <p:blipFill>
              <a:blip r:embed="rId27" cstate="print"/>
              <a:srcRect/>
              <a:stretch>
                <a:fillRect/>
              </a:stretch>
            </p:blipFill>
            <p:spPr bwMode="auto">
              <a:xfrm>
                <a:off x="6608064" y="1859280"/>
                <a:ext cx="341376" cy="2706624"/>
              </a:xfrm>
              <a:prstGeom prst="rect">
                <a:avLst/>
              </a:prstGeom>
              <a:noFill/>
              <a:ln w="9525">
                <a:noFill/>
                <a:miter lim="800000"/>
                <a:headEnd/>
                <a:tailEnd/>
              </a:ln>
            </p:spPr>
          </p:pic>
          <p:sp>
            <p:nvSpPr>
              <p:cNvPr id="16540" name="Text Box 116"/>
              <p:cNvSpPr txBox="1">
                <a:spLocks noChangeArrowheads="1"/>
              </p:cNvSpPr>
              <p:nvPr/>
            </p:nvSpPr>
            <p:spPr bwMode="auto">
              <a:xfrm>
                <a:off x="6670676" y="1898650"/>
                <a:ext cx="223838" cy="2592388"/>
              </a:xfrm>
              <a:prstGeom prst="rect">
                <a:avLst/>
              </a:prstGeom>
              <a:noFill/>
              <a:ln w="9525">
                <a:noFill/>
                <a:miter lim="800000"/>
                <a:headEnd/>
                <a:tailEnd/>
              </a:ln>
            </p:spPr>
            <p:txBody>
              <a:bodyPr/>
              <a:lstStyle/>
              <a:p>
                <a:endParaRPr lang="es-MX">
                  <a:solidFill>
                    <a:srgbClr val="FFFFFF"/>
                  </a:solidFill>
                </a:endParaRPr>
              </a:p>
            </p:txBody>
          </p:sp>
        </p:grpSp>
        <p:grpSp>
          <p:nvGrpSpPr>
            <p:cNvPr id="16455" name="Rectangle 29"/>
            <p:cNvGrpSpPr>
              <a:grpSpLocks/>
            </p:cNvGrpSpPr>
            <p:nvPr/>
          </p:nvGrpSpPr>
          <p:grpSpPr bwMode="auto">
            <a:xfrm>
              <a:off x="4820" y="966"/>
              <a:ext cx="206" cy="1987"/>
              <a:chOff x="8052816" y="1176528"/>
              <a:chExt cx="341376" cy="3389376"/>
            </a:xfrm>
          </p:grpSpPr>
          <p:pic>
            <p:nvPicPr>
              <p:cNvPr id="16537" name="Rectangle 29"/>
              <p:cNvPicPr>
                <a:picLocks noChangeArrowheads="1"/>
              </p:cNvPicPr>
              <p:nvPr/>
            </p:nvPicPr>
            <p:blipFill>
              <a:blip r:embed="rId28" cstate="print"/>
              <a:srcRect/>
              <a:stretch>
                <a:fillRect/>
              </a:stretch>
            </p:blipFill>
            <p:spPr bwMode="auto">
              <a:xfrm>
                <a:off x="8052816" y="1176528"/>
                <a:ext cx="341376" cy="3389376"/>
              </a:xfrm>
              <a:prstGeom prst="rect">
                <a:avLst/>
              </a:prstGeom>
              <a:noFill/>
              <a:ln w="9525">
                <a:noFill/>
                <a:miter lim="800000"/>
                <a:headEnd/>
                <a:tailEnd/>
              </a:ln>
            </p:spPr>
          </p:pic>
          <p:sp>
            <p:nvSpPr>
              <p:cNvPr id="16538" name="Text Box 119"/>
              <p:cNvSpPr txBox="1">
                <a:spLocks noChangeArrowheads="1"/>
              </p:cNvSpPr>
              <p:nvPr/>
            </p:nvSpPr>
            <p:spPr bwMode="auto">
              <a:xfrm>
                <a:off x="8115301" y="1212850"/>
                <a:ext cx="223838" cy="3278188"/>
              </a:xfrm>
              <a:prstGeom prst="rect">
                <a:avLst/>
              </a:prstGeom>
              <a:noFill/>
              <a:ln w="9525">
                <a:noFill/>
                <a:miter lim="800000"/>
                <a:headEnd/>
                <a:tailEnd/>
              </a:ln>
            </p:spPr>
            <p:txBody>
              <a:bodyPr/>
              <a:lstStyle/>
              <a:p>
                <a:endParaRPr lang="es-MX">
                  <a:solidFill>
                    <a:srgbClr val="FFFFFF"/>
                  </a:solidFill>
                </a:endParaRPr>
              </a:p>
            </p:txBody>
          </p:sp>
        </p:grpSp>
        <p:sp>
          <p:nvSpPr>
            <p:cNvPr id="16456" name="Line 30"/>
            <p:cNvSpPr>
              <a:spLocks noChangeShapeType="1"/>
            </p:cNvSpPr>
            <p:nvPr/>
          </p:nvSpPr>
          <p:spPr bwMode="auto">
            <a:xfrm>
              <a:off x="737" y="673"/>
              <a:ext cx="0" cy="2237"/>
            </a:xfrm>
            <a:prstGeom prst="line">
              <a:avLst/>
            </a:prstGeom>
            <a:noFill/>
            <a:ln w="0">
              <a:solidFill>
                <a:srgbClr val="000000"/>
              </a:solidFill>
              <a:round/>
              <a:headEnd/>
              <a:tailEnd/>
            </a:ln>
          </p:spPr>
          <p:txBody>
            <a:bodyPr/>
            <a:lstStyle/>
            <a:p>
              <a:endParaRPr lang="es-MX"/>
            </a:p>
          </p:txBody>
        </p:sp>
        <p:sp>
          <p:nvSpPr>
            <p:cNvPr id="16457" name="Line 31"/>
            <p:cNvSpPr>
              <a:spLocks noChangeShapeType="1"/>
            </p:cNvSpPr>
            <p:nvPr/>
          </p:nvSpPr>
          <p:spPr bwMode="auto">
            <a:xfrm>
              <a:off x="695" y="2910"/>
              <a:ext cx="42" cy="0"/>
            </a:xfrm>
            <a:prstGeom prst="line">
              <a:avLst/>
            </a:prstGeom>
            <a:noFill/>
            <a:ln w="0">
              <a:solidFill>
                <a:srgbClr val="000000"/>
              </a:solidFill>
              <a:round/>
              <a:headEnd/>
              <a:tailEnd/>
            </a:ln>
          </p:spPr>
          <p:txBody>
            <a:bodyPr/>
            <a:lstStyle/>
            <a:p>
              <a:endParaRPr lang="es-MX"/>
            </a:p>
          </p:txBody>
        </p:sp>
        <p:sp>
          <p:nvSpPr>
            <p:cNvPr id="16458" name="Line 32"/>
            <p:cNvSpPr>
              <a:spLocks noChangeShapeType="1"/>
            </p:cNvSpPr>
            <p:nvPr/>
          </p:nvSpPr>
          <p:spPr bwMode="auto">
            <a:xfrm>
              <a:off x="695" y="2687"/>
              <a:ext cx="42" cy="0"/>
            </a:xfrm>
            <a:prstGeom prst="line">
              <a:avLst/>
            </a:prstGeom>
            <a:noFill/>
            <a:ln w="0">
              <a:solidFill>
                <a:srgbClr val="000000"/>
              </a:solidFill>
              <a:round/>
              <a:headEnd/>
              <a:tailEnd/>
            </a:ln>
          </p:spPr>
          <p:txBody>
            <a:bodyPr/>
            <a:lstStyle/>
            <a:p>
              <a:endParaRPr lang="es-MX"/>
            </a:p>
          </p:txBody>
        </p:sp>
        <p:sp>
          <p:nvSpPr>
            <p:cNvPr id="16459" name="Line 33"/>
            <p:cNvSpPr>
              <a:spLocks noChangeShapeType="1"/>
            </p:cNvSpPr>
            <p:nvPr/>
          </p:nvSpPr>
          <p:spPr bwMode="auto">
            <a:xfrm>
              <a:off x="695" y="2462"/>
              <a:ext cx="42" cy="0"/>
            </a:xfrm>
            <a:prstGeom prst="line">
              <a:avLst/>
            </a:prstGeom>
            <a:noFill/>
            <a:ln w="0">
              <a:solidFill>
                <a:srgbClr val="000000"/>
              </a:solidFill>
              <a:round/>
              <a:headEnd/>
              <a:tailEnd/>
            </a:ln>
          </p:spPr>
          <p:txBody>
            <a:bodyPr/>
            <a:lstStyle/>
            <a:p>
              <a:endParaRPr lang="es-MX"/>
            </a:p>
          </p:txBody>
        </p:sp>
        <p:sp>
          <p:nvSpPr>
            <p:cNvPr id="16460" name="Line 34"/>
            <p:cNvSpPr>
              <a:spLocks noChangeShapeType="1"/>
            </p:cNvSpPr>
            <p:nvPr/>
          </p:nvSpPr>
          <p:spPr bwMode="auto">
            <a:xfrm>
              <a:off x="695" y="2239"/>
              <a:ext cx="42" cy="0"/>
            </a:xfrm>
            <a:prstGeom prst="line">
              <a:avLst/>
            </a:prstGeom>
            <a:noFill/>
            <a:ln w="0">
              <a:solidFill>
                <a:srgbClr val="000000"/>
              </a:solidFill>
              <a:round/>
              <a:headEnd/>
              <a:tailEnd/>
            </a:ln>
          </p:spPr>
          <p:txBody>
            <a:bodyPr/>
            <a:lstStyle/>
            <a:p>
              <a:endParaRPr lang="es-MX"/>
            </a:p>
          </p:txBody>
        </p:sp>
        <p:sp>
          <p:nvSpPr>
            <p:cNvPr id="16461" name="Line 35"/>
            <p:cNvSpPr>
              <a:spLocks noChangeShapeType="1"/>
            </p:cNvSpPr>
            <p:nvPr/>
          </p:nvSpPr>
          <p:spPr bwMode="auto">
            <a:xfrm>
              <a:off x="695" y="2014"/>
              <a:ext cx="42" cy="0"/>
            </a:xfrm>
            <a:prstGeom prst="line">
              <a:avLst/>
            </a:prstGeom>
            <a:noFill/>
            <a:ln w="0">
              <a:solidFill>
                <a:srgbClr val="000000"/>
              </a:solidFill>
              <a:round/>
              <a:headEnd/>
              <a:tailEnd/>
            </a:ln>
          </p:spPr>
          <p:txBody>
            <a:bodyPr/>
            <a:lstStyle/>
            <a:p>
              <a:endParaRPr lang="es-MX"/>
            </a:p>
          </p:txBody>
        </p:sp>
        <p:sp>
          <p:nvSpPr>
            <p:cNvPr id="16462" name="Line 36"/>
            <p:cNvSpPr>
              <a:spLocks noChangeShapeType="1"/>
            </p:cNvSpPr>
            <p:nvPr/>
          </p:nvSpPr>
          <p:spPr bwMode="auto">
            <a:xfrm>
              <a:off x="695" y="1791"/>
              <a:ext cx="42" cy="0"/>
            </a:xfrm>
            <a:prstGeom prst="line">
              <a:avLst/>
            </a:prstGeom>
            <a:noFill/>
            <a:ln w="0">
              <a:solidFill>
                <a:srgbClr val="000000"/>
              </a:solidFill>
              <a:round/>
              <a:headEnd/>
              <a:tailEnd/>
            </a:ln>
          </p:spPr>
          <p:txBody>
            <a:bodyPr/>
            <a:lstStyle/>
            <a:p>
              <a:endParaRPr lang="es-MX"/>
            </a:p>
          </p:txBody>
        </p:sp>
        <p:sp>
          <p:nvSpPr>
            <p:cNvPr id="16463" name="Line 37"/>
            <p:cNvSpPr>
              <a:spLocks noChangeShapeType="1"/>
            </p:cNvSpPr>
            <p:nvPr/>
          </p:nvSpPr>
          <p:spPr bwMode="auto">
            <a:xfrm>
              <a:off x="695" y="1569"/>
              <a:ext cx="42" cy="0"/>
            </a:xfrm>
            <a:prstGeom prst="line">
              <a:avLst/>
            </a:prstGeom>
            <a:noFill/>
            <a:ln w="0">
              <a:solidFill>
                <a:srgbClr val="000000"/>
              </a:solidFill>
              <a:round/>
              <a:headEnd/>
              <a:tailEnd/>
            </a:ln>
          </p:spPr>
          <p:txBody>
            <a:bodyPr/>
            <a:lstStyle/>
            <a:p>
              <a:endParaRPr lang="es-MX"/>
            </a:p>
          </p:txBody>
        </p:sp>
        <p:sp>
          <p:nvSpPr>
            <p:cNvPr id="16464" name="Line 38"/>
            <p:cNvSpPr>
              <a:spLocks noChangeShapeType="1"/>
            </p:cNvSpPr>
            <p:nvPr/>
          </p:nvSpPr>
          <p:spPr bwMode="auto">
            <a:xfrm>
              <a:off x="695" y="1344"/>
              <a:ext cx="42" cy="0"/>
            </a:xfrm>
            <a:prstGeom prst="line">
              <a:avLst/>
            </a:prstGeom>
            <a:noFill/>
            <a:ln w="0">
              <a:solidFill>
                <a:srgbClr val="000000"/>
              </a:solidFill>
              <a:round/>
              <a:headEnd/>
              <a:tailEnd/>
            </a:ln>
          </p:spPr>
          <p:txBody>
            <a:bodyPr/>
            <a:lstStyle/>
            <a:p>
              <a:endParaRPr lang="es-MX"/>
            </a:p>
          </p:txBody>
        </p:sp>
        <p:sp>
          <p:nvSpPr>
            <p:cNvPr id="16465" name="Line 39"/>
            <p:cNvSpPr>
              <a:spLocks noChangeShapeType="1"/>
            </p:cNvSpPr>
            <p:nvPr/>
          </p:nvSpPr>
          <p:spPr bwMode="auto">
            <a:xfrm>
              <a:off x="695" y="1121"/>
              <a:ext cx="42" cy="0"/>
            </a:xfrm>
            <a:prstGeom prst="line">
              <a:avLst/>
            </a:prstGeom>
            <a:noFill/>
            <a:ln w="0">
              <a:solidFill>
                <a:srgbClr val="000000"/>
              </a:solidFill>
              <a:round/>
              <a:headEnd/>
              <a:tailEnd/>
            </a:ln>
          </p:spPr>
          <p:txBody>
            <a:bodyPr/>
            <a:lstStyle/>
            <a:p>
              <a:endParaRPr lang="es-MX"/>
            </a:p>
          </p:txBody>
        </p:sp>
        <p:sp>
          <p:nvSpPr>
            <p:cNvPr id="16466" name="Line 40"/>
            <p:cNvSpPr>
              <a:spLocks noChangeShapeType="1"/>
            </p:cNvSpPr>
            <p:nvPr/>
          </p:nvSpPr>
          <p:spPr bwMode="auto">
            <a:xfrm>
              <a:off x="695" y="896"/>
              <a:ext cx="42" cy="0"/>
            </a:xfrm>
            <a:prstGeom prst="line">
              <a:avLst/>
            </a:prstGeom>
            <a:noFill/>
            <a:ln w="0">
              <a:solidFill>
                <a:srgbClr val="000000"/>
              </a:solidFill>
              <a:round/>
              <a:headEnd/>
              <a:tailEnd/>
            </a:ln>
          </p:spPr>
          <p:txBody>
            <a:bodyPr/>
            <a:lstStyle/>
            <a:p>
              <a:endParaRPr lang="es-MX"/>
            </a:p>
          </p:txBody>
        </p:sp>
        <p:sp>
          <p:nvSpPr>
            <p:cNvPr id="16467" name="Line 41"/>
            <p:cNvSpPr>
              <a:spLocks noChangeShapeType="1"/>
            </p:cNvSpPr>
            <p:nvPr/>
          </p:nvSpPr>
          <p:spPr bwMode="auto">
            <a:xfrm>
              <a:off x="695" y="673"/>
              <a:ext cx="42" cy="0"/>
            </a:xfrm>
            <a:prstGeom prst="line">
              <a:avLst/>
            </a:prstGeom>
            <a:noFill/>
            <a:ln w="0">
              <a:solidFill>
                <a:srgbClr val="000000"/>
              </a:solidFill>
              <a:round/>
              <a:headEnd/>
              <a:tailEnd/>
            </a:ln>
          </p:spPr>
          <p:txBody>
            <a:bodyPr/>
            <a:lstStyle/>
            <a:p>
              <a:endParaRPr lang="es-MX"/>
            </a:p>
          </p:txBody>
        </p:sp>
        <p:sp>
          <p:nvSpPr>
            <p:cNvPr id="16468" name="Line 42"/>
            <p:cNvSpPr>
              <a:spLocks noChangeShapeType="1"/>
            </p:cNvSpPr>
            <p:nvPr/>
          </p:nvSpPr>
          <p:spPr bwMode="auto">
            <a:xfrm>
              <a:off x="737" y="2910"/>
              <a:ext cx="4357" cy="0"/>
            </a:xfrm>
            <a:prstGeom prst="line">
              <a:avLst/>
            </a:prstGeom>
            <a:noFill/>
            <a:ln w="0">
              <a:solidFill>
                <a:srgbClr val="000000"/>
              </a:solidFill>
              <a:round/>
              <a:headEnd/>
              <a:tailEnd/>
            </a:ln>
          </p:spPr>
          <p:txBody>
            <a:bodyPr/>
            <a:lstStyle/>
            <a:p>
              <a:endParaRPr lang="es-MX"/>
            </a:p>
          </p:txBody>
        </p:sp>
        <p:sp>
          <p:nvSpPr>
            <p:cNvPr id="16469" name="Line 43"/>
            <p:cNvSpPr>
              <a:spLocks noChangeShapeType="1"/>
            </p:cNvSpPr>
            <p:nvPr/>
          </p:nvSpPr>
          <p:spPr bwMode="auto">
            <a:xfrm flipV="1">
              <a:off x="737" y="2910"/>
              <a:ext cx="0" cy="40"/>
            </a:xfrm>
            <a:prstGeom prst="line">
              <a:avLst/>
            </a:prstGeom>
            <a:noFill/>
            <a:ln w="0">
              <a:solidFill>
                <a:srgbClr val="000000"/>
              </a:solidFill>
              <a:round/>
              <a:headEnd/>
              <a:tailEnd/>
            </a:ln>
          </p:spPr>
          <p:txBody>
            <a:bodyPr/>
            <a:lstStyle/>
            <a:p>
              <a:endParaRPr lang="es-MX"/>
            </a:p>
          </p:txBody>
        </p:sp>
        <p:sp>
          <p:nvSpPr>
            <p:cNvPr id="16470" name="Line 44"/>
            <p:cNvSpPr>
              <a:spLocks noChangeShapeType="1"/>
            </p:cNvSpPr>
            <p:nvPr/>
          </p:nvSpPr>
          <p:spPr bwMode="auto">
            <a:xfrm flipV="1">
              <a:off x="1608" y="2910"/>
              <a:ext cx="0" cy="40"/>
            </a:xfrm>
            <a:prstGeom prst="line">
              <a:avLst/>
            </a:prstGeom>
            <a:noFill/>
            <a:ln w="0">
              <a:solidFill>
                <a:srgbClr val="000000"/>
              </a:solidFill>
              <a:round/>
              <a:headEnd/>
              <a:tailEnd/>
            </a:ln>
          </p:spPr>
          <p:txBody>
            <a:bodyPr/>
            <a:lstStyle/>
            <a:p>
              <a:endParaRPr lang="es-MX"/>
            </a:p>
          </p:txBody>
        </p:sp>
        <p:sp>
          <p:nvSpPr>
            <p:cNvPr id="16471" name="Line 45"/>
            <p:cNvSpPr>
              <a:spLocks noChangeShapeType="1"/>
            </p:cNvSpPr>
            <p:nvPr/>
          </p:nvSpPr>
          <p:spPr bwMode="auto">
            <a:xfrm flipV="1">
              <a:off x="2481" y="2910"/>
              <a:ext cx="0" cy="40"/>
            </a:xfrm>
            <a:prstGeom prst="line">
              <a:avLst/>
            </a:prstGeom>
            <a:noFill/>
            <a:ln w="0">
              <a:solidFill>
                <a:srgbClr val="000000"/>
              </a:solidFill>
              <a:round/>
              <a:headEnd/>
              <a:tailEnd/>
            </a:ln>
          </p:spPr>
          <p:txBody>
            <a:bodyPr/>
            <a:lstStyle/>
            <a:p>
              <a:endParaRPr lang="es-MX"/>
            </a:p>
          </p:txBody>
        </p:sp>
        <p:sp>
          <p:nvSpPr>
            <p:cNvPr id="16472" name="Line 46"/>
            <p:cNvSpPr>
              <a:spLocks noChangeShapeType="1"/>
            </p:cNvSpPr>
            <p:nvPr/>
          </p:nvSpPr>
          <p:spPr bwMode="auto">
            <a:xfrm flipV="1">
              <a:off x="3351" y="2910"/>
              <a:ext cx="0" cy="40"/>
            </a:xfrm>
            <a:prstGeom prst="line">
              <a:avLst/>
            </a:prstGeom>
            <a:noFill/>
            <a:ln w="0">
              <a:solidFill>
                <a:srgbClr val="000000"/>
              </a:solidFill>
              <a:round/>
              <a:headEnd/>
              <a:tailEnd/>
            </a:ln>
          </p:spPr>
          <p:txBody>
            <a:bodyPr/>
            <a:lstStyle/>
            <a:p>
              <a:endParaRPr lang="es-MX"/>
            </a:p>
          </p:txBody>
        </p:sp>
        <p:sp>
          <p:nvSpPr>
            <p:cNvPr id="16473" name="Line 47"/>
            <p:cNvSpPr>
              <a:spLocks noChangeShapeType="1"/>
            </p:cNvSpPr>
            <p:nvPr/>
          </p:nvSpPr>
          <p:spPr bwMode="auto">
            <a:xfrm flipV="1">
              <a:off x="4224" y="2910"/>
              <a:ext cx="0" cy="40"/>
            </a:xfrm>
            <a:prstGeom prst="line">
              <a:avLst/>
            </a:prstGeom>
            <a:noFill/>
            <a:ln w="0">
              <a:solidFill>
                <a:srgbClr val="000000"/>
              </a:solidFill>
              <a:round/>
              <a:headEnd/>
              <a:tailEnd/>
            </a:ln>
          </p:spPr>
          <p:txBody>
            <a:bodyPr/>
            <a:lstStyle/>
            <a:p>
              <a:endParaRPr lang="es-MX"/>
            </a:p>
          </p:txBody>
        </p:sp>
        <p:sp>
          <p:nvSpPr>
            <p:cNvPr id="16474" name="Line 48"/>
            <p:cNvSpPr>
              <a:spLocks noChangeShapeType="1"/>
            </p:cNvSpPr>
            <p:nvPr/>
          </p:nvSpPr>
          <p:spPr bwMode="auto">
            <a:xfrm flipV="1">
              <a:off x="5094" y="2910"/>
              <a:ext cx="0" cy="40"/>
            </a:xfrm>
            <a:prstGeom prst="line">
              <a:avLst/>
            </a:prstGeom>
            <a:noFill/>
            <a:ln w="0">
              <a:solidFill>
                <a:srgbClr val="000000"/>
              </a:solidFill>
              <a:round/>
              <a:headEnd/>
              <a:tailEnd/>
            </a:ln>
          </p:spPr>
          <p:txBody>
            <a:bodyPr/>
            <a:lstStyle/>
            <a:p>
              <a:endParaRPr lang="es-MX"/>
            </a:p>
          </p:txBody>
        </p:sp>
        <p:sp>
          <p:nvSpPr>
            <p:cNvPr id="16475" name="Rectangle 49"/>
            <p:cNvSpPr>
              <a:spLocks noChangeArrowheads="1"/>
            </p:cNvSpPr>
            <p:nvPr/>
          </p:nvSpPr>
          <p:spPr bwMode="auto">
            <a:xfrm>
              <a:off x="4354" y="2580"/>
              <a:ext cx="62"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4</a:t>
              </a:r>
              <a:endParaRPr lang="es-ES" sz="1400">
                <a:solidFill>
                  <a:schemeClr val="accent2"/>
                </a:solidFill>
              </a:endParaRPr>
            </a:p>
          </p:txBody>
        </p:sp>
        <p:sp>
          <p:nvSpPr>
            <p:cNvPr id="16476" name="Rectangle 50"/>
            <p:cNvSpPr>
              <a:spLocks noChangeArrowheads="1"/>
            </p:cNvSpPr>
            <p:nvPr/>
          </p:nvSpPr>
          <p:spPr bwMode="auto">
            <a:xfrm>
              <a:off x="1737" y="2626"/>
              <a:ext cx="62"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3</a:t>
              </a:r>
              <a:endParaRPr lang="es-ES" sz="1400">
                <a:solidFill>
                  <a:schemeClr val="accent2"/>
                </a:solidFill>
              </a:endParaRPr>
            </a:p>
          </p:txBody>
        </p:sp>
        <p:sp>
          <p:nvSpPr>
            <p:cNvPr id="16477" name="Rectangle 51"/>
            <p:cNvSpPr>
              <a:spLocks noChangeArrowheads="1"/>
            </p:cNvSpPr>
            <p:nvPr/>
          </p:nvSpPr>
          <p:spPr bwMode="auto">
            <a:xfrm>
              <a:off x="2610" y="2599"/>
              <a:ext cx="62"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3</a:t>
              </a:r>
              <a:endParaRPr lang="es-ES" sz="1400">
                <a:solidFill>
                  <a:schemeClr val="accent2"/>
                </a:solidFill>
              </a:endParaRPr>
            </a:p>
          </p:txBody>
        </p:sp>
        <p:sp>
          <p:nvSpPr>
            <p:cNvPr id="16478" name="Rectangle 52"/>
            <p:cNvSpPr>
              <a:spLocks noChangeArrowheads="1"/>
            </p:cNvSpPr>
            <p:nvPr/>
          </p:nvSpPr>
          <p:spPr bwMode="auto">
            <a:xfrm>
              <a:off x="3480" y="2653"/>
              <a:ext cx="62"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a:t>
              </a:r>
              <a:endParaRPr lang="es-ES" sz="1400">
                <a:solidFill>
                  <a:schemeClr val="accent2"/>
                </a:solidFill>
              </a:endParaRPr>
            </a:p>
          </p:txBody>
        </p:sp>
        <p:sp>
          <p:nvSpPr>
            <p:cNvPr id="16479" name="Rectangle 53"/>
            <p:cNvSpPr>
              <a:spLocks noChangeArrowheads="1"/>
            </p:cNvSpPr>
            <p:nvPr/>
          </p:nvSpPr>
          <p:spPr bwMode="auto">
            <a:xfrm>
              <a:off x="866" y="2703"/>
              <a:ext cx="62"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a:t>
              </a:r>
              <a:endParaRPr lang="es-ES" sz="1400">
                <a:solidFill>
                  <a:schemeClr val="accent2"/>
                </a:solidFill>
              </a:endParaRPr>
            </a:p>
          </p:txBody>
        </p:sp>
        <p:sp>
          <p:nvSpPr>
            <p:cNvPr id="16480" name="Rectangle 54"/>
            <p:cNvSpPr>
              <a:spLocks noChangeArrowheads="1"/>
            </p:cNvSpPr>
            <p:nvPr/>
          </p:nvSpPr>
          <p:spPr bwMode="auto">
            <a:xfrm>
              <a:off x="4472" y="2403"/>
              <a:ext cx="62"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8</a:t>
              </a:r>
              <a:endParaRPr lang="es-ES" sz="1400">
                <a:solidFill>
                  <a:schemeClr val="accent2"/>
                </a:solidFill>
              </a:endParaRPr>
            </a:p>
          </p:txBody>
        </p:sp>
        <p:sp>
          <p:nvSpPr>
            <p:cNvPr id="16481" name="Rectangle 55"/>
            <p:cNvSpPr>
              <a:spLocks noChangeArrowheads="1"/>
            </p:cNvSpPr>
            <p:nvPr/>
          </p:nvSpPr>
          <p:spPr bwMode="auto">
            <a:xfrm>
              <a:off x="3577" y="2317"/>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10</a:t>
              </a:r>
              <a:endParaRPr lang="es-ES" sz="1400">
                <a:solidFill>
                  <a:schemeClr val="accent2"/>
                </a:solidFill>
              </a:endParaRPr>
            </a:p>
          </p:txBody>
        </p:sp>
        <p:sp>
          <p:nvSpPr>
            <p:cNvPr id="16482" name="Rectangle 56"/>
            <p:cNvSpPr>
              <a:spLocks noChangeArrowheads="1"/>
            </p:cNvSpPr>
            <p:nvPr/>
          </p:nvSpPr>
          <p:spPr bwMode="auto">
            <a:xfrm>
              <a:off x="2745" y="2346"/>
              <a:ext cx="62"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7</a:t>
              </a:r>
              <a:endParaRPr lang="es-ES" sz="1400">
                <a:solidFill>
                  <a:schemeClr val="accent2"/>
                </a:solidFill>
              </a:endParaRPr>
            </a:p>
          </p:txBody>
        </p:sp>
        <p:sp>
          <p:nvSpPr>
            <p:cNvPr id="16483" name="Rectangle 57"/>
            <p:cNvSpPr>
              <a:spLocks noChangeArrowheads="1"/>
            </p:cNvSpPr>
            <p:nvPr/>
          </p:nvSpPr>
          <p:spPr bwMode="auto">
            <a:xfrm>
              <a:off x="1880" y="2362"/>
              <a:ext cx="62"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7</a:t>
              </a:r>
              <a:endParaRPr lang="es-ES" sz="1400">
                <a:solidFill>
                  <a:schemeClr val="accent2"/>
                </a:solidFill>
              </a:endParaRPr>
            </a:p>
          </p:txBody>
        </p:sp>
        <p:sp>
          <p:nvSpPr>
            <p:cNvPr id="16484" name="Rectangle 58"/>
            <p:cNvSpPr>
              <a:spLocks noChangeArrowheads="1"/>
            </p:cNvSpPr>
            <p:nvPr/>
          </p:nvSpPr>
          <p:spPr bwMode="auto">
            <a:xfrm>
              <a:off x="992" y="2459"/>
              <a:ext cx="62"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5</a:t>
              </a:r>
              <a:endParaRPr lang="es-ES" sz="1400">
                <a:solidFill>
                  <a:schemeClr val="accent2"/>
                </a:solidFill>
              </a:endParaRPr>
            </a:p>
          </p:txBody>
        </p:sp>
        <p:sp>
          <p:nvSpPr>
            <p:cNvPr id="16485" name="Rectangle 59"/>
            <p:cNvSpPr>
              <a:spLocks noChangeArrowheads="1"/>
            </p:cNvSpPr>
            <p:nvPr/>
          </p:nvSpPr>
          <p:spPr bwMode="auto">
            <a:xfrm>
              <a:off x="4566" y="1496"/>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28</a:t>
              </a:r>
              <a:endParaRPr lang="es-ES" sz="1400">
                <a:solidFill>
                  <a:schemeClr val="accent2"/>
                </a:solidFill>
              </a:endParaRPr>
            </a:p>
          </p:txBody>
        </p:sp>
        <p:sp>
          <p:nvSpPr>
            <p:cNvPr id="16486" name="Rectangle 60"/>
            <p:cNvSpPr>
              <a:spLocks noChangeArrowheads="1"/>
            </p:cNvSpPr>
            <p:nvPr/>
          </p:nvSpPr>
          <p:spPr bwMode="auto">
            <a:xfrm>
              <a:off x="1977" y="1899"/>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19</a:t>
              </a:r>
              <a:endParaRPr lang="es-ES" sz="1400">
                <a:solidFill>
                  <a:schemeClr val="accent2"/>
                </a:solidFill>
              </a:endParaRPr>
            </a:p>
          </p:txBody>
        </p:sp>
        <p:sp>
          <p:nvSpPr>
            <p:cNvPr id="16487" name="Rectangle 61"/>
            <p:cNvSpPr>
              <a:spLocks noChangeArrowheads="1"/>
            </p:cNvSpPr>
            <p:nvPr/>
          </p:nvSpPr>
          <p:spPr bwMode="auto">
            <a:xfrm>
              <a:off x="2814" y="1821"/>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21</a:t>
              </a:r>
              <a:endParaRPr lang="es-ES" sz="1400">
                <a:solidFill>
                  <a:schemeClr val="accent2"/>
                </a:solidFill>
              </a:endParaRPr>
            </a:p>
          </p:txBody>
        </p:sp>
        <p:sp>
          <p:nvSpPr>
            <p:cNvPr id="16488" name="Rectangle 62"/>
            <p:cNvSpPr>
              <a:spLocks noChangeArrowheads="1"/>
            </p:cNvSpPr>
            <p:nvPr/>
          </p:nvSpPr>
          <p:spPr bwMode="auto">
            <a:xfrm>
              <a:off x="3750" y="1826"/>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19</a:t>
              </a:r>
              <a:endParaRPr lang="es-ES" sz="1400">
                <a:solidFill>
                  <a:schemeClr val="accent2"/>
                </a:solidFill>
              </a:endParaRPr>
            </a:p>
          </p:txBody>
        </p:sp>
        <p:sp>
          <p:nvSpPr>
            <p:cNvPr id="16489" name="Rectangle 63"/>
            <p:cNvSpPr>
              <a:spLocks noChangeArrowheads="1"/>
            </p:cNvSpPr>
            <p:nvPr/>
          </p:nvSpPr>
          <p:spPr bwMode="auto">
            <a:xfrm>
              <a:off x="1103" y="1791"/>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22</a:t>
              </a:r>
              <a:endParaRPr lang="es-ES" sz="1400">
                <a:solidFill>
                  <a:schemeClr val="accent2"/>
                </a:solidFill>
              </a:endParaRPr>
            </a:p>
          </p:txBody>
        </p:sp>
        <p:sp>
          <p:nvSpPr>
            <p:cNvPr id="16490" name="Rectangle 64"/>
            <p:cNvSpPr>
              <a:spLocks noChangeArrowheads="1"/>
            </p:cNvSpPr>
            <p:nvPr/>
          </p:nvSpPr>
          <p:spPr bwMode="auto">
            <a:xfrm>
              <a:off x="4755" y="2607"/>
              <a:ext cx="62"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3</a:t>
              </a:r>
              <a:endParaRPr lang="es-ES" sz="1400">
                <a:solidFill>
                  <a:schemeClr val="accent2"/>
                </a:solidFill>
              </a:endParaRPr>
            </a:p>
          </p:txBody>
        </p:sp>
        <p:sp>
          <p:nvSpPr>
            <p:cNvPr id="16491" name="Rectangle 65"/>
            <p:cNvSpPr>
              <a:spLocks noChangeArrowheads="1"/>
            </p:cNvSpPr>
            <p:nvPr/>
          </p:nvSpPr>
          <p:spPr bwMode="auto">
            <a:xfrm>
              <a:off x="1268" y="2413"/>
              <a:ext cx="62"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6</a:t>
              </a:r>
              <a:endParaRPr lang="es-ES" sz="1400">
                <a:solidFill>
                  <a:schemeClr val="accent2"/>
                </a:solidFill>
              </a:endParaRPr>
            </a:p>
          </p:txBody>
        </p:sp>
        <p:sp>
          <p:nvSpPr>
            <p:cNvPr id="16492" name="Rectangle 66"/>
            <p:cNvSpPr>
              <a:spLocks noChangeArrowheads="1"/>
            </p:cNvSpPr>
            <p:nvPr/>
          </p:nvSpPr>
          <p:spPr bwMode="auto">
            <a:xfrm>
              <a:off x="3874" y="2630"/>
              <a:ext cx="62"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3</a:t>
              </a:r>
              <a:endParaRPr lang="es-ES" sz="1400">
                <a:solidFill>
                  <a:schemeClr val="accent2"/>
                </a:solidFill>
              </a:endParaRPr>
            </a:p>
          </p:txBody>
        </p:sp>
        <p:sp>
          <p:nvSpPr>
            <p:cNvPr id="16493" name="Rectangle 67"/>
            <p:cNvSpPr>
              <a:spLocks noChangeArrowheads="1"/>
            </p:cNvSpPr>
            <p:nvPr/>
          </p:nvSpPr>
          <p:spPr bwMode="auto">
            <a:xfrm>
              <a:off x="3020" y="2507"/>
              <a:ext cx="62"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4</a:t>
              </a:r>
              <a:endParaRPr lang="es-ES" sz="1400">
                <a:solidFill>
                  <a:schemeClr val="accent2"/>
                </a:solidFill>
              </a:endParaRPr>
            </a:p>
          </p:txBody>
        </p:sp>
        <p:sp>
          <p:nvSpPr>
            <p:cNvPr id="16494" name="Rectangle 68"/>
            <p:cNvSpPr>
              <a:spLocks noChangeArrowheads="1"/>
            </p:cNvSpPr>
            <p:nvPr/>
          </p:nvSpPr>
          <p:spPr bwMode="auto">
            <a:xfrm>
              <a:off x="2138" y="2362"/>
              <a:ext cx="62"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7</a:t>
              </a:r>
              <a:endParaRPr lang="es-ES" sz="1400">
                <a:solidFill>
                  <a:schemeClr val="accent2"/>
                </a:solidFill>
              </a:endParaRPr>
            </a:p>
          </p:txBody>
        </p:sp>
        <p:sp>
          <p:nvSpPr>
            <p:cNvPr id="16495" name="Rectangle 69"/>
            <p:cNvSpPr>
              <a:spLocks noChangeArrowheads="1"/>
            </p:cNvSpPr>
            <p:nvPr/>
          </p:nvSpPr>
          <p:spPr bwMode="auto">
            <a:xfrm>
              <a:off x="4849" y="826"/>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43</a:t>
              </a:r>
              <a:endParaRPr lang="es-ES" sz="1400">
                <a:solidFill>
                  <a:schemeClr val="accent2"/>
                </a:solidFill>
              </a:endParaRPr>
            </a:p>
          </p:txBody>
        </p:sp>
        <p:sp>
          <p:nvSpPr>
            <p:cNvPr id="16496" name="Rectangle 70"/>
            <p:cNvSpPr>
              <a:spLocks noChangeArrowheads="1"/>
            </p:cNvSpPr>
            <p:nvPr/>
          </p:nvSpPr>
          <p:spPr bwMode="auto">
            <a:xfrm>
              <a:off x="3979" y="1245"/>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34</a:t>
              </a:r>
              <a:endParaRPr lang="es-ES" sz="1400">
                <a:solidFill>
                  <a:schemeClr val="accent2"/>
                </a:solidFill>
              </a:endParaRPr>
            </a:p>
          </p:txBody>
        </p:sp>
        <p:sp>
          <p:nvSpPr>
            <p:cNvPr id="16497" name="Rectangle 71"/>
            <p:cNvSpPr>
              <a:spLocks noChangeArrowheads="1"/>
            </p:cNvSpPr>
            <p:nvPr/>
          </p:nvSpPr>
          <p:spPr bwMode="auto">
            <a:xfrm>
              <a:off x="3105" y="1194"/>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35</a:t>
              </a:r>
              <a:endParaRPr lang="es-ES" sz="1400">
                <a:solidFill>
                  <a:schemeClr val="accent2"/>
                </a:solidFill>
              </a:endParaRPr>
            </a:p>
          </p:txBody>
        </p:sp>
        <p:sp>
          <p:nvSpPr>
            <p:cNvPr id="16498" name="Rectangle 72"/>
            <p:cNvSpPr>
              <a:spLocks noChangeArrowheads="1"/>
            </p:cNvSpPr>
            <p:nvPr/>
          </p:nvSpPr>
          <p:spPr bwMode="auto">
            <a:xfrm>
              <a:off x="2235" y="1132"/>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36</a:t>
              </a:r>
              <a:endParaRPr lang="es-ES" sz="1400">
                <a:solidFill>
                  <a:schemeClr val="accent2"/>
                </a:solidFill>
              </a:endParaRPr>
            </a:p>
          </p:txBody>
        </p:sp>
        <p:sp>
          <p:nvSpPr>
            <p:cNvPr id="16499" name="Rectangle 73"/>
            <p:cNvSpPr>
              <a:spLocks noChangeArrowheads="1"/>
            </p:cNvSpPr>
            <p:nvPr/>
          </p:nvSpPr>
          <p:spPr bwMode="auto">
            <a:xfrm>
              <a:off x="1370" y="1221"/>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34</a:t>
              </a:r>
              <a:endParaRPr lang="es-ES" sz="1400">
                <a:solidFill>
                  <a:schemeClr val="accent2"/>
                </a:solidFill>
              </a:endParaRPr>
            </a:p>
          </p:txBody>
        </p:sp>
        <p:sp>
          <p:nvSpPr>
            <p:cNvPr id="16500" name="Rectangle 74"/>
            <p:cNvSpPr>
              <a:spLocks noChangeArrowheads="1"/>
            </p:cNvSpPr>
            <p:nvPr/>
          </p:nvSpPr>
          <p:spPr bwMode="auto">
            <a:xfrm>
              <a:off x="560" y="2834"/>
              <a:ext cx="62"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0</a:t>
              </a:r>
              <a:endParaRPr lang="es-ES" sz="1400">
                <a:solidFill>
                  <a:schemeClr val="accent2"/>
                </a:solidFill>
              </a:endParaRPr>
            </a:p>
          </p:txBody>
        </p:sp>
        <p:sp>
          <p:nvSpPr>
            <p:cNvPr id="16501" name="Rectangle 75"/>
            <p:cNvSpPr>
              <a:spLocks noChangeArrowheads="1"/>
            </p:cNvSpPr>
            <p:nvPr/>
          </p:nvSpPr>
          <p:spPr bwMode="auto">
            <a:xfrm>
              <a:off x="560" y="2612"/>
              <a:ext cx="62"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5</a:t>
              </a:r>
              <a:endParaRPr lang="es-ES" sz="1400">
                <a:solidFill>
                  <a:schemeClr val="accent2"/>
                </a:solidFill>
              </a:endParaRPr>
            </a:p>
          </p:txBody>
        </p:sp>
        <p:sp>
          <p:nvSpPr>
            <p:cNvPr id="16502" name="Rectangle 76"/>
            <p:cNvSpPr>
              <a:spLocks noChangeArrowheads="1"/>
            </p:cNvSpPr>
            <p:nvPr/>
          </p:nvSpPr>
          <p:spPr bwMode="auto">
            <a:xfrm>
              <a:off x="486" y="2386"/>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10</a:t>
              </a:r>
              <a:endParaRPr lang="es-ES" sz="1400">
                <a:solidFill>
                  <a:schemeClr val="accent2"/>
                </a:solidFill>
              </a:endParaRPr>
            </a:p>
          </p:txBody>
        </p:sp>
        <p:sp>
          <p:nvSpPr>
            <p:cNvPr id="16503" name="Rectangle 77"/>
            <p:cNvSpPr>
              <a:spLocks noChangeArrowheads="1"/>
            </p:cNvSpPr>
            <p:nvPr/>
          </p:nvSpPr>
          <p:spPr bwMode="auto">
            <a:xfrm>
              <a:off x="486" y="2164"/>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15</a:t>
              </a:r>
              <a:endParaRPr lang="es-ES" sz="1400">
                <a:solidFill>
                  <a:schemeClr val="accent2"/>
                </a:solidFill>
              </a:endParaRPr>
            </a:p>
          </p:txBody>
        </p:sp>
        <p:sp>
          <p:nvSpPr>
            <p:cNvPr id="16504" name="Rectangle 78"/>
            <p:cNvSpPr>
              <a:spLocks noChangeArrowheads="1"/>
            </p:cNvSpPr>
            <p:nvPr/>
          </p:nvSpPr>
          <p:spPr bwMode="auto">
            <a:xfrm>
              <a:off x="486" y="1939"/>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a:t>
              </a:r>
              <a:endParaRPr lang="es-ES" sz="1400">
                <a:solidFill>
                  <a:schemeClr val="accent2"/>
                </a:solidFill>
              </a:endParaRPr>
            </a:p>
          </p:txBody>
        </p:sp>
        <p:sp>
          <p:nvSpPr>
            <p:cNvPr id="16505" name="Rectangle 79"/>
            <p:cNvSpPr>
              <a:spLocks noChangeArrowheads="1"/>
            </p:cNvSpPr>
            <p:nvPr/>
          </p:nvSpPr>
          <p:spPr bwMode="auto">
            <a:xfrm>
              <a:off x="486" y="1716"/>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25</a:t>
              </a:r>
              <a:endParaRPr lang="es-ES" sz="1400">
                <a:solidFill>
                  <a:schemeClr val="accent2"/>
                </a:solidFill>
              </a:endParaRPr>
            </a:p>
          </p:txBody>
        </p:sp>
        <p:sp>
          <p:nvSpPr>
            <p:cNvPr id="16506" name="Rectangle 80"/>
            <p:cNvSpPr>
              <a:spLocks noChangeArrowheads="1"/>
            </p:cNvSpPr>
            <p:nvPr/>
          </p:nvSpPr>
          <p:spPr bwMode="auto">
            <a:xfrm>
              <a:off x="486" y="1494"/>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30</a:t>
              </a:r>
              <a:endParaRPr lang="es-ES" sz="1400">
                <a:solidFill>
                  <a:schemeClr val="accent2"/>
                </a:solidFill>
              </a:endParaRPr>
            </a:p>
          </p:txBody>
        </p:sp>
        <p:sp>
          <p:nvSpPr>
            <p:cNvPr id="16507" name="Rectangle 81"/>
            <p:cNvSpPr>
              <a:spLocks noChangeArrowheads="1"/>
            </p:cNvSpPr>
            <p:nvPr/>
          </p:nvSpPr>
          <p:spPr bwMode="auto">
            <a:xfrm>
              <a:off x="486" y="1268"/>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35</a:t>
              </a:r>
              <a:endParaRPr lang="es-ES" sz="1400">
                <a:solidFill>
                  <a:schemeClr val="accent2"/>
                </a:solidFill>
              </a:endParaRPr>
            </a:p>
          </p:txBody>
        </p:sp>
        <p:sp>
          <p:nvSpPr>
            <p:cNvPr id="16508" name="Rectangle 82"/>
            <p:cNvSpPr>
              <a:spLocks noChangeArrowheads="1"/>
            </p:cNvSpPr>
            <p:nvPr/>
          </p:nvSpPr>
          <p:spPr bwMode="auto">
            <a:xfrm>
              <a:off x="486" y="1046"/>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40</a:t>
              </a:r>
              <a:endParaRPr lang="es-ES" sz="1400">
                <a:solidFill>
                  <a:schemeClr val="accent2"/>
                </a:solidFill>
              </a:endParaRPr>
            </a:p>
          </p:txBody>
        </p:sp>
        <p:sp>
          <p:nvSpPr>
            <p:cNvPr id="16509" name="Rectangle 83"/>
            <p:cNvSpPr>
              <a:spLocks noChangeArrowheads="1"/>
            </p:cNvSpPr>
            <p:nvPr/>
          </p:nvSpPr>
          <p:spPr bwMode="auto">
            <a:xfrm>
              <a:off x="486" y="821"/>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45</a:t>
              </a:r>
              <a:endParaRPr lang="es-ES" sz="1400">
                <a:solidFill>
                  <a:schemeClr val="accent2"/>
                </a:solidFill>
              </a:endParaRPr>
            </a:p>
          </p:txBody>
        </p:sp>
        <p:sp>
          <p:nvSpPr>
            <p:cNvPr id="16510" name="Rectangle 84"/>
            <p:cNvSpPr>
              <a:spLocks noChangeArrowheads="1"/>
            </p:cNvSpPr>
            <p:nvPr/>
          </p:nvSpPr>
          <p:spPr bwMode="auto">
            <a:xfrm>
              <a:off x="486" y="598"/>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50</a:t>
              </a:r>
              <a:endParaRPr lang="es-ES" sz="1400">
                <a:solidFill>
                  <a:schemeClr val="accent2"/>
                </a:solidFill>
              </a:endParaRPr>
            </a:p>
          </p:txBody>
        </p:sp>
        <p:sp>
          <p:nvSpPr>
            <p:cNvPr id="16511" name="Rectangle 85"/>
            <p:cNvSpPr>
              <a:spLocks noChangeArrowheads="1"/>
            </p:cNvSpPr>
            <p:nvPr/>
          </p:nvSpPr>
          <p:spPr bwMode="auto">
            <a:xfrm>
              <a:off x="1023" y="2917"/>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2004</a:t>
              </a:r>
              <a:endParaRPr lang="es-ES" sz="1400">
                <a:solidFill>
                  <a:schemeClr val="accent2"/>
                </a:solidFill>
              </a:endParaRPr>
            </a:p>
          </p:txBody>
        </p:sp>
        <p:sp>
          <p:nvSpPr>
            <p:cNvPr id="16512" name="Rectangle 86"/>
            <p:cNvSpPr>
              <a:spLocks noChangeArrowheads="1"/>
            </p:cNvSpPr>
            <p:nvPr/>
          </p:nvSpPr>
          <p:spPr bwMode="auto">
            <a:xfrm>
              <a:off x="1896" y="2917"/>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2005</a:t>
              </a:r>
              <a:endParaRPr lang="es-ES" sz="1400">
                <a:solidFill>
                  <a:schemeClr val="accent2"/>
                </a:solidFill>
              </a:endParaRPr>
            </a:p>
          </p:txBody>
        </p:sp>
        <p:sp>
          <p:nvSpPr>
            <p:cNvPr id="16513" name="Rectangle 87"/>
            <p:cNvSpPr>
              <a:spLocks noChangeArrowheads="1"/>
            </p:cNvSpPr>
            <p:nvPr/>
          </p:nvSpPr>
          <p:spPr bwMode="auto">
            <a:xfrm>
              <a:off x="2767" y="2917"/>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2006</a:t>
              </a:r>
              <a:endParaRPr lang="es-ES" sz="1400">
                <a:solidFill>
                  <a:schemeClr val="accent2"/>
                </a:solidFill>
              </a:endParaRPr>
            </a:p>
          </p:txBody>
        </p:sp>
        <p:sp>
          <p:nvSpPr>
            <p:cNvPr id="16514" name="Rectangle 88"/>
            <p:cNvSpPr>
              <a:spLocks noChangeArrowheads="1"/>
            </p:cNvSpPr>
            <p:nvPr/>
          </p:nvSpPr>
          <p:spPr bwMode="auto">
            <a:xfrm>
              <a:off x="3637" y="2917"/>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2007</a:t>
              </a:r>
              <a:endParaRPr lang="es-ES" sz="1400">
                <a:solidFill>
                  <a:schemeClr val="accent2"/>
                </a:solidFill>
              </a:endParaRPr>
            </a:p>
          </p:txBody>
        </p:sp>
        <p:sp>
          <p:nvSpPr>
            <p:cNvPr id="16515" name="Rectangle 89"/>
            <p:cNvSpPr>
              <a:spLocks noChangeArrowheads="1"/>
            </p:cNvSpPr>
            <p:nvPr/>
          </p:nvSpPr>
          <p:spPr bwMode="auto">
            <a:xfrm>
              <a:off x="4511" y="2917"/>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2008</a:t>
              </a:r>
              <a:endParaRPr lang="es-ES" sz="1400">
                <a:solidFill>
                  <a:schemeClr val="accent2"/>
                </a:solidFill>
              </a:endParaRPr>
            </a:p>
          </p:txBody>
        </p:sp>
        <p:sp>
          <p:nvSpPr>
            <p:cNvPr id="16516" name="Rectangle 90"/>
            <p:cNvSpPr>
              <a:spLocks noChangeArrowheads="1"/>
            </p:cNvSpPr>
            <p:nvPr/>
          </p:nvSpPr>
          <p:spPr bwMode="auto">
            <a:xfrm rot="-5400000">
              <a:off x="-537" y="1635"/>
              <a:ext cx="1849"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Número de Investigadores con SNI</a:t>
              </a:r>
              <a:endParaRPr lang="es-ES" sz="1400">
                <a:solidFill>
                  <a:schemeClr val="accent2"/>
                </a:solidFill>
              </a:endParaRPr>
            </a:p>
          </p:txBody>
        </p:sp>
        <p:grpSp>
          <p:nvGrpSpPr>
            <p:cNvPr id="16517" name="Rectangle 91"/>
            <p:cNvGrpSpPr>
              <a:grpSpLocks/>
            </p:cNvGrpSpPr>
            <p:nvPr/>
          </p:nvGrpSpPr>
          <p:grpSpPr bwMode="auto">
            <a:xfrm>
              <a:off x="1210" y="884"/>
              <a:ext cx="165" cy="161"/>
              <a:chOff x="2060448" y="1036320"/>
              <a:chExt cx="274320" cy="274320"/>
            </a:xfrm>
          </p:grpSpPr>
          <p:pic>
            <p:nvPicPr>
              <p:cNvPr id="16535" name="Rectangle 91"/>
              <p:cNvPicPr>
                <a:picLocks noChangeArrowheads="1"/>
              </p:cNvPicPr>
              <p:nvPr/>
            </p:nvPicPr>
            <p:blipFill>
              <a:blip r:embed="rId29" cstate="print"/>
              <a:srcRect/>
              <a:stretch>
                <a:fillRect/>
              </a:stretch>
            </p:blipFill>
            <p:spPr bwMode="auto">
              <a:xfrm>
                <a:off x="2060448" y="1036320"/>
                <a:ext cx="274320" cy="274320"/>
              </a:xfrm>
              <a:prstGeom prst="rect">
                <a:avLst/>
              </a:prstGeom>
              <a:noFill/>
              <a:ln w="9525">
                <a:noFill/>
                <a:miter lim="800000"/>
                <a:headEnd/>
                <a:tailEnd/>
              </a:ln>
            </p:spPr>
          </p:pic>
          <p:sp>
            <p:nvSpPr>
              <p:cNvPr id="16536" name="Text Box 183"/>
              <p:cNvSpPr txBox="1">
                <a:spLocks noChangeArrowheads="1"/>
              </p:cNvSpPr>
              <p:nvPr/>
            </p:nvSpPr>
            <p:spPr bwMode="auto">
              <a:xfrm>
                <a:off x="2119313" y="1073150"/>
                <a:ext cx="163513" cy="165100"/>
              </a:xfrm>
              <a:prstGeom prst="rect">
                <a:avLst/>
              </a:prstGeom>
              <a:noFill/>
              <a:ln w="9525">
                <a:noFill/>
                <a:miter lim="800000"/>
                <a:headEnd/>
                <a:tailEnd/>
              </a:ln>
            </p:spPr>
            <p:txBody>
              <a:bodyPr/>
              <a:lstStyle/>
              <a:p>
                <a:endParaRPr lang="es-MX">
                  <a:solidFill>
                    <a:srgbClr val="FFFFFF"/>
                  </a:solidFill>
                </a:endParaRPr>
              </a:p>
            </p:txBody>
          </p:sp>
        </p:grpSp>
        <p:sp>
          <p:nvSpPr>
            <p:cNvPr id="16518" name="Rectangle 92"/>
            <p:cNvSpPr>
              <a:spLocks noChangeArrowheads="1"/>
            </p:cNvSpPr>
            <p:nvPr/>
          </p:nvSpPr>
          <p:spPr bwMode="auto">
            <a:xfrm>
              <a:off x="1383" y="888"/>
              <a:ext cx="391"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Nivel III</a:t>
              </a:r>
              <a:endParaRPr lang="es-ES" sz="1400">
                <a:solidFill>
                  <a:schemeClr val="accent2"/>
                </a:solidFill>
              </a:endParaRPr>
            </a:p>
          </p:txBody>
        </p:sp>
        <p:grpSp>
          <p:nvGrpSpPr>
            <p:cNvPr id="16519" name="Rectangle 93"/>
            <p:cNvGrpSpPr>
              <a:grpSpLocks/>
            </p:cNvGrpSpPr>
            <p:nvPr/>
          </p:nvGrpSpPr>
          <p:grpSpPr bwMode="auto">
            <a:xfrm>
              <a:off x="1871" y="884"/>
              <a:ext cx="169" cy="161"/>
              <a:chOff x="3157728" y="1036320"/>
              <a:chExt cx="280416" cy="274320"/>
            </a:xfrm>
          </p:grpSpPr>
          <p:pic>
            <p:nvPicPr>
              <p:cNvPr id="16533" name="Rectangle 93"/>
              <p:cNvPicPr>
                <a:picLocks noChangeArrowheads="1"/>
              </p:cNvPicPr>
              <p:nvPr/>
            </p:nvPicPr>
            <p:blipFill>
              <a:blip r:embed="rId30" cstate="print"/>
              <a:srcRect/>
              <a:stretch>
                <a:fillRect/>
              </a:stretch>
            </p:blipFill>
            <p:spPr bwMode="auto">
              <a:xfrm>
                <a:off x="3157728" y="1036320"/>
                <a:ext cx="280416" cy="274320"/>
              </a:xfrm>
              <a:prstGeom prst="rect">
                <a:avLst/>
              </a:prstGeom>
              <a:noFill/>
              <a:ln w="9525">
                <a:noFill/>
                <a:miter lim="800000"/>
                <a:headEnd/>
                <a:tailEnd/>
              </a:ln>
            </p:spPr>
          </p:pic>
          <p:sp>
            <p:nvSpPr>
              <p:cNvPr id="16534" name="Text Box 187"/>
              <p:cNvSpPr txBox="1">
                <a:spLocks noChangeArrowheads="1"/>
              </p:cNvSpPr>
              <p:nvPr/>
            </p:nvSpPr>
            <p:spPr bwMode="auto">
              <a:xfrm>
                <a:off x="3219451" y="1073150"/>
                <a:ext cx="165100" cy="165100"/>
              </a:xfrm>
              <a:prstGeom prst="rect">
                <a:avLst/>
              </a:prstGeom>
              <a:noFill/>
              <a:ln w="9525">
                <a:noFill/>
                <a:miter lim="800000"/>
                <a:headEnd/>
                <a:tailEnd/>
              </a:ln>
            </p:spPr>
            <p:txBody>
              <a:bodyPr/>
              <a:lstStyle/>
              <a:p>
                <a:endParaRPr lang="es-MX">
                  <a:solidFill>
                    <a:srgbClr val="FFFFFF"/>
                  </a:solidFill>
                </a:endParaRPr>
              </a:p>
            </p:txBody>
          </p:sp>
        </p:grpSp>
        <p:sp>
          <p:nvSpPr>
            <p:cNvPr id="16520" name="Rectangle 94"/>
            <p:cNvSpPr>
              <a:spLocks noChangeArrowheads="1"/>
            </p:cNvSpPr>
            <p:nvPr/>
          </p:nvSpPr>
          <p:spPr bwMode="auto">
            <a:xfrm>
              <a:off x="2046" y="888"/>
              <a:ext cx="360"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Nivel II</a:t>
              </a:r>
              <a:endParaRPr lang="es-ES" sz="1400">
                <a:solidFill>
                  <a:schemeClr val="accent2"/>
                </a:solidFill>
              </a:endParaRPr>
            </a:p>
          </p:txBody>
        </p:sp>
        <p:grpSp>
          <p:nvGrpSpPr>
            <p:cNvPr id="16521" name="Rectangle 95"/>
            <p:cNvGrpSpPr>
              <a:grpSpLocks/>
            </p:cNvGrpSpPr>
            <p:nvPr/>
          </p:nvGrpSpPr>
          <p:grpSpPr bwMode="auto">
            <a:xfrm>
              <a:off x="2481" y="884"/>
              <a:ext cx="169" cy="161"/>
              <a:chOff x="4169664" y="1036320"/>
              <a:chExt cx="280416" cy="274320"/>
            </a:xfrm>
          </p:grpSpPr>
          <p:pic>
            <p:nvPicPr>
              <p:cNvPr id="16531" name="Rectangle 95"/>
              <p:cNvPicPr>
                <a:picLocks noChangeArrowheads="1"/>
              </p:cNvPicPr>
              <p:nvPr/>
            </p:nvPicPr>
            <p:blipFill>
              <a:blip r:embed="rId31" cstate="print"/>
              <a:srcRect/>
              <a:stretch>
                <a:fillRect/>
              </a:stretch>
            </p:blipFill>
            <p:spPr bwMode="auto">
              <a:xfrm>
                <a:off x="4169664" y="1036320"/>
                <a:ext cx="280416" cy="274320"/>
              </a:xfrm>
              <a:prstGeom prst="rect">
                <a:avLst/>
              </a:prstGeom>
              <a:noFill/>
              <a:ln w="9525">
                <a:noFill/>
                <a:miter lim="800000"/>
                <a:headEnd/>
                <a:tailEnd/>
              </a:ln>
            </p:spPr>
          </p:pic>
          <p:sp>
            <p:nvSpPr>
              <p:cNvPr id="16532" name="Text Box 191"/>
              <p:cNvSpPr txBox="1">
                <a:spLocks noChangeArrowheads="1"/>
              </p:cNvSpPr>
              <p:nvPr/>
            </p:nvSpPr>
            <p:spPr bwMode="auto">
              <a:xfrm>
                <a:off x="4232276" y="1073150"/>
                <a:ext cx="165100" cy="165100"/>
              </a:xfrm>
              <a:prstGeom prst="rect">
                <a:avLst/>
              </a:prstGeom>
              <a:noFill/>
              <a:ln w="9525">
                <a:noFill/>
                <a:miter lim="800000"/>
                <a:headEnd/>
                <a:tailEnd/>
              </a:ln>
            </p:spPr>
            <p:txBody>
              <a:bodyPr/>
              <a:lstStyle/>
              <a:p>
                <a:endParaRPr lang="es-MX">
                  <a:solidFill>
                    <a:srgbClr val="FFFFFF"/>
                  </a:solidFill>
                </a:endParaRPr>
              </a:p>
            </p:txBody>
          </p:sp>
        </p:grpSp>
        <p:sp>
          <p:nvSpPr>
            <p:cNvPr id="16522" name="Rectangle 96"/>
            <p:cNvSpPr>
              <a:spLocks noChangeArrowheads="1"/>
            </p:cNvSpPr>
            <p:nvPr/>
          </p:nvSpPr>
          <p:spPr bwMode="auto">
            <a:xfrm>
              <a:off x="2656" y="888"/>
              <a:ext cx="329"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Nivel I</a:t>
              </a:r>
              <a:endParaRPr lang="es-ES" sz="1400">
                <a:solidFill>
                  <a:schemeClr val="accent2"/>
                </a:solidFill>
              </a:endParaRPr>
            </a:p>
          </p:txBody>
        </p:sp>
        <p:grpSp>
          <p:nvGrpSpPr>
            <p:cNvPr id="16523" name="Rectangle 97"/>
            <p:cNvGrpSpPr>
              <a:grpSpLocks/>
            </p:cNvGrpSpPr>
            <p:nvPr/>
          </p:nvGrpSpPr>
          <p:grpSpPr bwMode="auto">
            <a:xfrm>
              <a:off x="3082" y="884"/>
              <a:ext cx="170" cy="161"/>
              <a:chOff x="5169408" y="1036320"/>
              <a:chExt cx="280416" cy="274320"/>
            </a:xfrm>
          </p:grpSpPr>
          <p:pic>
            <p:nvPicPr>
              <p:cNvPr id="16529" name="Rectangle 97"/>
              <p:cNvPicPr>
                <a:picLocks noChangeArrowheads="1"/>
              </p:cNvPicPr>
              <p:nvPr/>
            </p:nvPicPr>
            <p:blipFill>
              <a:blip r:embed="rId32" cstate="print"/>
              <a:srcRect/>
              <a:stretch>
                <a:fillRect/>
              </a:stretch>
            </p:blipFill>
            <p:spPr bwMode="auto">
              <a:xfrm>
                <a:off x="5169408" y="1036320"/>
                <a:ext cx="280416" cy="274320"/>
              </a:xfrm>
              <a:prstGeom prst="rect">
                <a:avLst/>
              </a:prstGeom>
              <a:noFill/>
              <a:ln w="9525">
                <a:noFill/>
                <a:miter lim="800000"/>
                <a:headEnd/>
                <a:tailEnd/>
              </a:ln>
            </p:spPr>
          </p:pic>
          <p:sp>
            <p:nvSpPr>
              <p:cNvPr id="16530" name="Text Box 195"/>
              <p:cNvSpPr txBox="1">
                <a:spLocks noChangeArrowheads="1"/>
              </p:cNvSpPr>
              <p:nvPr/>
            </p:nvSpPr>
            <p:spPr bwMode="auto">
              <a:xfrm>
                <a:off x="5229226" y="1073150"/>
                <a:ext cx="165100" cy="165100"/>
              </a:xfrm>
              <a:prstGeom prst="rect">
                <a:avLst/>
              </a:prstGeom>
              <a:noFill/>
              <a:ln w="9525">
                <a:noFill/>
                <a:miter lim="800000"/>
                <a:headEnd/>
                <a:tailEnd/>
              </a:ln>
            </p:spPr>
            <p:txBody>
              <a:bodyPr/>
              <a:lstStyle/>
              <a:p>
                <a:endParaRPr lang="es-MX">
                  <a:solidFill>
                    <a:srgbClr val="FFFFFF"/>
                  </a:solidFill>
                </a:endParaRPr>
              </a:p>
            </p:txBody>
          </p:sp>
        </p:grpSp>
        <p:sp>
          <p:nvSpPr>
            <p:cNvPr id="16524" name="Rectangle 98"/>
            <p:cNvSpPr>
              <a:spLocks noChangeArrowheads="1"/>
            </p:cNvSpPr>
            <p:nvPr/>
          </p:nvSpPr>
          <p:spPr bwMode="auto">
            <a:xfrm>
              <a:off x="3257" y="888"/>
              <a:ext cx="54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Candidato</a:t>
              </a:r>
              <a:endParaRPr lang="es-ES" sz="1400">
                <a:solidFill>
                  <a:schemeClr val="accent2"/>
                </a:solidFill>
              </a:endParaRPr>
            </a:p>
          </p:txBody>
        </p:sp>
        <p:grpSp>
          <p:nvGrpSpPr>
            <p:cNvPr id="16525" name="Rectangle 99"/>
            <p:cNvGrpSpPr>
              <a:grpSpLocks/>
            </p:cNvGrpSpPr>
            <p:nvPr/>
          </p:nvGrpSpPr>
          <p:grpSpPr bwMode="auto">
            <a:xfrm>
              <a:off x="3858" y="884"/>
              <a:ext cx="169" cy="161"/>
              <a:chOff x="6455664" y="1036320"/>
              <a:chExt cx="280416" cy="274320"/>
            </a:xfrm>
          </p:grpSpPr>
          <p:pic>
            <p:nvPicPr>
              <p:cNvPr id="16527" name="Rectangle 99"/>
              <p:cNvPicPr>
                <a:picLocks noChangeArrowheads="1"/>
              </p:cNvPicPr>
              <p:nvPr/>
            </p:nvPicPr>
            <p:blipFill>
              <a:blip r:embed="rId33" cstate="print"/>
              <a:srcRect/>
              <a:stretch>
                <a:fillRect/>
              </a:stretch>
            </p:blipFill>
            <p:spPr bwMode="auto">
              <a:xfrm>
                <a:off x="6455664" y="1036320"/>
                <a:ext cx="280416" cy="274320"/>
              </a:xfrm>
              <a:prstGeom prst="rect">
                <a:avLst/>
              </a:prstGeom>
              <a:noFill/>
              <a:ln w="9525">
                <a:noFill/>
                <a:miter lim="800000"/>
                <a:headEnd/>
                <a:tailEnd/>
              </a:ln>
            </p:spPr>
          </p:pic>
          <p:sp>
            <p:nvSpPr>
              <p:cNvPr id="16528" name="Text Box 199"/>
              <p:cNvSpPr txBox="1">
                <a:spLocks noChangeArrowheads="1"/>
              </p:cNvSpPr>
              <p:nvPr/>
            </p:nvSpPr>
            <p:spPr bwMode="auto">
              <a:xfrm>
                <a:off x="6516688" y="1073150"/>
                <a:ext cx="163513" cy="165100"/>
              </a:xfrm>
              <a:prstGeom prst="rect">
                <a:avLst/>
              </a:prstGeom>
              <a:noFill/>
              <a:ln w="9525">
                <a:noFill/>
                <a:miter lim="800000"/>
                <a:headEnd/>
                <a:tailEnd/>
              </a:ln>
            </p:spPr>
            <p:txBody>
              <a:bodyPr/>
              <a:lstStyle/>
              <a:p>
                <a:endParaRPr lang="es-MX">
                  <a:solidFill>
                    <a:srgbClr val="FFFFFF"/>
                  </a:solidFill>
                </a:endParaRPr>
              </a:p>
            </p:txBody>
          </p:sp>
        </p:grpSp>
        <p:sp>
          <p:nvSpPr>
            <p:cNvPr id="16526" name="Rectangle 100"/>
            <p:cNvSpPr>
              <a:spLocks noChangeArrowheads="1"/>
            </p:cNvSpPr>
            <p:nvPr/>
          </p:nvSpPr>
          <p:spPr bwMode="auto">
            <a:xfrm>
              <a:off x="4032" y="888"/>
              <a:ext cx="390"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T o t a l</a:t>
              </a:r>
              <a:endParaRPr lang="es-ES" sz="1400">
                <a:solidFill>
                  <a:schemeClr val="accent2"/>
                </a:solidFill>
              </a:endParaRPr>
            </a:p>
          </p:txBody>
        </p:sp>
      </p:grpSp>
      <p:graphicFrame>
        <p:nvGraphicFramePr>
          <p:cNvPr id="13523" name="Group 211"/>
          <p:cNvGraphicFramePr>
            <a:graphicFrameLocks noGrp="1"/>
          </p:cNvGraphicFramePr>
          <p:nvPr>
            <p:ph/>
          </p:nvPr>
        </p:nvGraphicFramePr>
        <p:xfrm>
          <a:off x="1165225" y="5097463"/>
          <a:ext cx="3951288" cy="1483043"/>
        </p:xfrm>
        <a:graphic>
          <a:graphicData uri="http://schemas.openxmlformats.org/drawingml/2006/table">
            <a:tbl>
              <a:tblPr/>
              <a:tblGrid>
                <a:gridCol w="862013"/>
                <a:gridCol w="1298575"/>
                <a:gridCol w="1119187"/>
                <a:gridCol w="671513"/>
              </a:tblGrid>
              <a:tr h="261938">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accent2"/>
                          </a:solidFill>
                          <a:effectLst/>
                          <a:latin typeface="Arial" charset="0"/>
                          <a:cs typeface="Arial" charset="0"/>
                        </a:rPr>
                        <a:t>Niveles</a:t>
                      </a:r>
                      <a:endParaRPr kumimoji="0" lang="es-ES" sz="1000" b="1"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accent2"/>
                          </a:solidFill>
                          <a:effectLst/>
                          <a:latin typeface="Arial" charset="0"/>
                          <a:cs typeface="Arial" charset="0"/>
                        </a:rPr>
                        <a:t>Chihuahua 2009</a:t>
                      </a:r>
                      <a:endParaRPr kumimoji="0" lang="es-ES" sz="1000" b="1"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accent2"/>
                          </a:solidFill>
                          <a:effectLst/>
                          <a:latin typeface="Arial" charset="0"/>
                          <a:cs typeface="Arial" charset="0"/>
                        </a:rPr>
                        <a:t>CIMAV 2009</a:t>
                      </a:r>
                      <a:endParaRPr kumimoji="0" lang="es-ES" sz="1000" b="1"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accent2"/>
                          </a:solidFill>
                          <a:effectLst/>
                          <a:latin typeface="Arial" charset="0"/>
                          <a:cs typeface="Arial" charset="0"/>
                        </a:rPr>
                        <a:t>CIMAV</a:t>
                      </a:r>
                      <a:endParaRPr kumimoji="0" lang="es-ES" sz="1000" b="1"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244475">
                <a:tc>
                  <a:txBody>
                    <a:bodyPr/>
                    <a:lstStyle/>
                    <a:p>
                      <a:pPr marL="342900" marR="0" lvl="0" indent="-342900" algn="l" defTabSz="914400" rtl="0" eaLnBrk="1" fontAlgn="ctr"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I</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114</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32</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28%</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342900" marR="0" lvl="0" indent="-342900" algn="l" defTabSz="914400" rtl="0" eaLnBrk="1" fontAlgn="ctr"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II</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17</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9</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53%</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342900" marR="0" lvl="0" indent="-342900" algn="l" defTabSz="914400" rtl="0" eaLnBrk="1" fontAlgn="ctr"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III</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4</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4</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100%</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0338">
                <a:tc>
                  <a:txBody>
                    <a:bodyPr/>
                    <a:lstStyle/>
                    <a:p>
                      <a:pPr marL="342900" marR="0" lvl="0" indent="-342900" algn="l" defTabSz="914400" rtl="0" eaLnBrk="1" fontAlgn="ctr"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Candidatos </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50</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6</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12%</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342900" marR="0" lvl="0" indent="-342900" algn="ctr" defTabSz="914400" rtl="0" eaLnBrk="1" fontAlgn="ctr"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accent2"/>
                          </a:solidFill>
                          <a:effectLst/>
                          <a:latin typeface="Arial" charset="0"/>
                          <a:cs typeface="Arial" charset="0"/>
                        </a:rPr>
                        <a:t>Total</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accent2"/>
                          </a:solidFill>
                          <a:effectLst/>
                          <a:latin typeface="Arial" charset="0"/>
                          <a:cs typeface="Arial" charset="0"/>
                        </a:rPr>
                        <a:t>185</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accent2"/>
                          </a:solidFill>
                          <a:effectLst/>
                          <a:latin typeface="Arial" charset="0"/>
                          <a:cs typeface="Arial" charset="0"/>
                        </a:rPr>
                        <a:t>51</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accent2"/>
                          </a:solidFill>
                          <a:effectLst/>
                          <a:latin typeface="Arial" charset="0"/>
                          <a:cs typeface="Arial" charset="0"/>
                        </a:rPr>
                        <a:t>27%</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
        <p:nvSpPr>
          <p:cNvPr id="16427" name="Text Box 267"/>
          <p:cNvSpPr txBox="1">
            <a:spLocks noChangeArrowheads="1"/>
          </p:cNvSpPr>
          <p:nvPr/>
        </p:nvSpPr>
        <p:spPr bwMode="auto">
          <a:xfrm>
            <a:off x="1746250" y="6611938"/>
            <a:ext cx="5348288" cy="246062"/>
          </a:xfrm>
          <a:prstGeom prst="rect">
            <a:avLst/>
          </a:prstGeom>
          <a:noFill/>
          <a:ln w="9525" algn="ctr">
            <a:noFill/>
            <a:miter lim="800000"/>
            <a:headEnd/>
            <a:tailEnd/>
          </a:ln>
        </p:spPr>
        <p:txBody>
          <a:bodyPr>
            <a:spAutoFit/>
          </a:bodyPr>
          <a:lstStyle/>
          <a:p>
            <a:pPr algn="l"/>
            <a:r>
              <a:rPr lang="es-ES" sz="1000" u="none">
                <a:solidFill>
                  <a:schemeClr val="accent2"/>
                </a:solidFill>
              </a:rPr>
              <a:t>Fuente: </a:t>
            </a:r>
            <a:r>
              <a:rPr lang="es-ES" sz="1000" b="0" u="none">
                <a:solidFill>
                  <a:schemeClr val="accent2"/>
                </a:solidFill>
              </a:rPr>
              <a:t>Acervo Estadístico del Foro Consultivo Científico y Tecnológico</a:t>
            </a:r>
          </a:p>
        </p:txBody>
      </p:sp>
      <p:sp>
        <p:nvSpPr>
          <p:cNvPr id="649486" name="AutoShape 270"/>
          <p:cNvSpPr>
            <a:spLocks/>
          </p:cNvSpPr>
          <p:nvPr/>
        </p:nvSpPr>
        <p:spPr bwMode="auto">
          <a:xfrm>
            <a:off x="939800" y="4973638"/>
            <a:ext cx="165100" cy="1720850"/>
          </a:xfrm>
          <a:prstGeom prst="leftBrace">
            <a:avLst>
              <a:gd name="adj1" fmla="val 86859"/>
              <a:gd name="adj2" fmla="val 50000"/>
            </a:avLst>
          </a:prstGeom>
          <a:ln>
            <a:solidFill>
              <a:srgbClr val="C00000"/>
            </a:solidFill>
            <a:headEnd/>
            <a:tailEnd/>
          </a:ln>
        </p:spPr>
        <p:style>
          <a:lnRef idx="3">
            <a:schemeClr val="accent6"/>
          </a:lnRef>
          <a:fillRef idx="0">
            <a:schemeClr val="accent6"/>
          </a:fillRef>
          <a:effectRef idx="2">
            <a:schemeClr val="accent6"/>
          </a:effectRef>
          <a:fontRef idx="minor">
            <a:schemeClr val="tx1"/>
          </a:fontRef>
        </p:style>
        <p:txBody>
          <a:bodyPr wrap="none" anchor="ctr"/>
          <a:lstStyle/>
          <a:p>
            <a:pPr>
              <a:defRPr/>
            </a:pPr>
            <a:endParaRPr lang="es-MX"/>
          </a:p>
        </p:txBody>
      </p:sp>
      <p:sp>
        <p:nvSpPr>
          <p:cNvPr id="16429" name="Text Box 271"/>
          <p:cNvSpPr txBox="1">
            <a:spLocks noChangeArrowheads="1"/>
          </p:cNvSpPr>
          <p:nvPr/>
        </p:nvSpPr>
        <p:spPr bwMode="auto">
          <a:xfrm>
            <a:off x="0" y="5653088"/>
            <a:ext cx="895350" cy="336550"/>
          </a:xfrm>
          <a:prstGeom prst="rect">
            <a:avLst/>
          </a:prstGeom>
          <a:noFill/>
          <a:ln w="9525" algn="ctr">
            <a:noFill/>
            <a:miter lim="800000"/>
            <a:headEnd/>
            <a:tailEnd/>
          </a:ln>
        </p:spPr>
        <p:txBody>
          <a:bodyPr wrap="none" anchor="ctr">
            <a:spAutoFit/>
          </a:bodyPr>
          <a:lstStyle/>
          <a:p>
            <a:pPr algn="ctr"/>
            <a:r>
              <a:rPr lang="es-ES" sz="1600" u="none">
                <a:solidFill>
                  <a:srgbClr val="990033"/>
                </a:solidFill>
              </a:rPr>
              <a:t>Al 2009</a:t>
            </a:r>
          </a:p>
        </p:txBody>
      </p:sp>
      <p:sp>
        <p:nvSpPr>
          <p:cNvPr id="17454" name="Rectangle 204"/>
          <p:cNvSpPr>
            <a:spLocks noChangeArrowheads="1"/>
          </p:cNvSpPr>
          <p:nvPr/>
        </p:nvSpPr>
        <p:spPr bwMode="auto">
          <a:xfrm>
            <a:off x="5819775" y="5259388"/>
            <a:ext cx="2803525" cy="457200"/>
          </a:xfrm>
          <a:prstGeom prst="rect">
            <a:avLst/>
          </a:prstGeom>
          <a:solidFill>
            <a:srgbClr val="969696"/>
          </a:solidFill>
          <a:ln w="9525" algn="ctr">
            <a:noFill/>
            <a:miter lim="800000"/>
            <a:headEnd/>
            <a:tailEnd/>
          </a:ln>
          <a:effectLst>
            <a:outerShdw dist="107763" dir="18900000" algn="ctr" rotWithShape="0">
              <a:srgbClr val="808080">
                <a:alpha val="50000"/>
              </a:srgbClr>
            </a:outerShdw>
          </a:effectLst>
        </p:spPr>
        <p:txBody>
          <a:bodyPr>
            <a:spAutoFit/>
          </a:bodyPr>
          <a:lstStyle/>
          <a:p>
            <a:pPr algn="ctr"/>
            <a:r>
              <a:rPr lang="es-MX" u="none">
                <a:solidFill>
                  <a:schemeClr val="bg1"/>
                </a:solidFill>
              </a:rPr>
              <a:t>100 % de los Investigadores del</a:t>
            </a:r>
          </a:p>
          <a:p>
            <a:pPr algn="ctr"/>
            <a:r>
              <a:rPr lang="es-MX" u="none">
                <a:solidFill>
                  <a:schemeClr val="bg1"/>
                </a:solidFill>
              </a:rPr>
              <a:t>CIMAV-Monterrey están en el  S N I</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54"/>
          <p:cNvPicPr>
            <a:picLocks noChangeAspect="1" noChangeArrowheads="1"/>
          </p:cNvPicPr>
          <p:nvPr/>
        </p:nvPicPr>
        <p:blipFill>
          <a:blip r:embed="rId3" cstate="print"/>
          <a:srcRect/>
          <a:stretch>
            <a:fillRect/>
          </a:stretch>
        </p:blipFill>
        <p:spPr bwMode="auto">
          <a:xfrm>
            <a:off x="-128588" y="398463"/>
            <a:ext cx="9359901" cy="6654800"/>
          </a:xfrm>
          <a:prstGeom prst="rect">
            <a:avLst/>
          </a:prstGeom>
          <a:noFill/>
          <a:ln w="9525">
            <a:noFill/>
            <a:miter lim="800000"/>
            <a:headEnd/>
            <a:tailEnd/>
          </a:ln>
        </p:spPr>
      </p:pic>
      <p:sp>
        <p:nvSpPr>
          <p:cNvPr id="17411" name="Rectangle 2"/>
          <p:cNvSpPr>
            <a:spLocks noChangeArrowheads="1"/>
          </p:cNvSpPr>
          <p:nvPr/>
        </p:nvSpPr>
        <p:spPr bwMode="auto">
          <a:xfrm>
            <a:off x="7423150" y="74613"/>
            <a:ext cx="1720850" cy="366712"/>
          </a:xfrm>
          <a:prstGeom prst="rect">
            <a:avLst/>
          </a:prstGeom>
          <a:noFill/>
          <a:ln w="9525">
            <a:noFill/>
            <a:miter lim="800000"/>
            <a:headEnd/>
            <a:tailEnd/>
          </a:ln>
        </p:spPr>
        <p:txBody>
          <a:bodyPr wrap="none" anchor="ctr">
            <a:spAutoFit/>
          </a:bodyPr>
          <a:lstStyle/>
          <a:p>
            <a:pPr algn="l"/>
            <a:r>
              <a:rPr lang="es-MX" sz="1800" u="none">
                <a:solidFill>
                  <a:srgbClr val="990033"/>
                </a:solidFill>
              </a:rPr>
              <a:t>Publicaciones</a:t>
            </a:r>
          </a:p>
        </p:txBody>
      </p:sp>
      <p:grpSp>
        <p:nvGrpSpPr>
          <p:cNvPr id="17412" name="Group 155"/>
          <p:cNvGrpSpPr>
            <a:grpSpLocks/>
          </p:cNvGrpSpPr>
          <p:nvPr/>
        </p:nvGrpSpPr>
        <p:grpSpPr bwMode="auto">
          <a:xfrm>
            <a:off x="376238" y="798513"/>
            <a:ext cx="8294687" cy="5743575"/>
            <a:chOff x="237" y="503"/>
            <a:chExt cx="5225" cy="3618"/>
          </a:xfrm>
        </p:grpSpPr>
        <p:sp>
          <p:nvSpPr>
            <p:cNvPr id="17419" name="AutoShape 4"/>
            <p:cNvSpPr>
              <a:spLocks noChangeAspect="1" noChangeArrowheads="1" noTextEdit="1"/>
            </p:cNvSpPr>
            <p:nvPr/>
          </p:nvSpPr>
          <p:spPr bwMode="auto">
            <a:xfrm>
              <a:off x="237" y="503"/>
              <a:ext cx="5225" cy="3618"/>
            </a:xfrm>
            <a:prstGeom prst="rect">
              <a:avLst/>
            </a:prstGeom>
            <a:noFill/>
            <a:ln w="9525">
              <a:noFill/>
              <a:miter lim="800000"/>
              <a:headEnd/>
              <a:tailEnd/>
            </a:ln>
          </p:spPr>
          <p:txBody>
            <a:bodyPr/>
            <a:lstStyle/>
            <a:p>
              <a:endParaRPr lang="es-MX"/>
            </a:p>
          </p:txBody>
        </p:sp>
        <p:grpSp>
          <p:nvGrpSpPr>
            <p:cNvPr id="17420" name="Rectangle 5"/>
            <p:cNvGrpSpPr>
              <a:grpSpLocks/>
            </p:cNvGrpSpPr>
            <p:nvPr/>
          </p:nvGrpSpPr>
          <p:grpSpPr bwMode="auto">
            <a:xfrm>
              <a:off x="960" y="2971"/>
              <a:ext cx="311" cy="803"/>
              <a:chOff x="1554480" y="4846320"/>
              <a:chExt cx="493776" cy="1274064"/>
            </a:xfrm>
          </p:grpSpPr>
          <p:pic>
            <p:nvPicPr>
              <p:cNvPr id="17555" name="Rectangle 5"/>
              <p:cNvPicPr>
                <a:picLocks noChangeArrowheads="1"/>
              </p:cNvPicPr>
              <p:nvPr/>
            </p:nvPicPr>
            <p:blipFill>
              <a:blip r:embed="rId4" cstate="print"/>
              <a:srcRect/>
              <a:stretch>
                <a:fillRect/>
              </a:stretch>
            </p:blipFill>
            <p:spPr bwMode="auto">
              <a:xfrm>
                <a:off x="1554480" y="4846320"/>
                <a:ext cx="493776" cy="1274064"/>
              </a:xfrm>
              <a:prstGeom prst="rect">
                <a:avLst/>
              </a:prstGeom>
              <a:noFill/>
              <a:ln w="9525">
                <a:noFill/>
                <a:miter lim="800000"/>
                <a:headEnd/>
                <a:tailEnd/>
              </a:ln>
            </p:spPr>
          </p:pic>
          <p:sp>
            <p:nvSpPr>
              <p:cNvPr id="17556" name="Text Box 9"/>
              <p:cNvSpPr txBox="1">
                <a:spLocks noChangeArrowheads="1"/>
              </p:cNvSpPr>
              <p:nvPr/>
            </p:nvSpPr>
            <p:spPr bwMode="auto">
              <a:xfrm>
                <a:off x="1617663" y="4879976"/>
                <a:ext cx="374650" cy="1166813"/>
              </a:xfrm>
              <a:prstGeom prst="rect">
                <a:avLst/>
              </a:prstGeom>
              <a:noFill/>
              <a:ln w="9525">
                <a:noFill/>
                <a:miter lim="800000"/>
                <a:headEnd/>
                <a:tailEnd/>
              </a:ln>
            </p:spPr>
            <p:txBody>
              <a:bodyPr/>
              <a:lstStyle/>
              <a:p>
                <a:endParaRPr lang="es-MX">
                  <a:solidFill>
                    <a:srgbClr val="FFFFFF"/>
                  </a:solidFill>
                </a:endParaRPr>
              </a:p>
            </p:txBody>
          </p:sp>
        </p:grpSp>
        <p:grpSp>
          <p:nvGrpSpPr>
            <p:cNvPr id="17421" name="Rectangle 6"/>
            <p:cNvGrpSpPr>
              <a:grpSpLocks/>
            </p:cNvGrpSpPr>
            <p:nvPr/>
          </p:nvGrpSpPr>
          <p:grpSpPr bwMode="auto">
            <a:xfrm>
              <a:off x="1782" y="2836"/>
              <a:ext cx="311" cy="937"/>
              <a:chOff x="2859024" y="4632960"/>
              <a:chExt cx="493776" cy="1487424"/>
            </a:xfrm>
          </p:grpSpPr>
          <p:pic>
            <p:nvPicPr>
              <p:cNvPr id="17553" name="Rectangle 6"/>
              <p:cNvPicPr>
                <a:picLocks noChangeArrowheads="1"/>
              </p:cNvPicPr>
              <p:nvPr/>
            </p:nvPicPr>
            <p:blipFill>
              <a:blip r:embed="rId5" cstate="print"/>
              <a:srcRect/>
              <a:stretch>
                <a:fillRect/>
              </a:stretch>
            </p:blipFill>
            <p:spPr bwMode="auto">
              <a:xfrm>
                <a:off x="2859024" y="4632960"/>
                <a:ext cx="493776" cy="1487424"/>
              </a:xfrm>
              <a:prstGeom prst="rect">
                <a:avLst/>
              </a:prstGeom>
              <a:noFill/>
              <a:ln w="9525">
                <a:noFill/>
                <a:miter lim="800000"/>
                <a:headEnd/>
                <a:tailEnd/>
              </a:ln>
            </p:spPr>
          </p:pic>
          <p:sp>
            <p:nvSpPr>
              <p:cNvPr id="17554" name="Text Box 12"/>
              <p:cNvSpPr txBox="1">
                <a:spLocks noChangeArrowheads="1"/>
              </p:cNvSpPr>
              <p:nvPr/>
            </p:nvSpPr>
            <p:spPr bwMode="auto">
              <a:xfrm>
                <a:off x="2921000" y="4672013"/>
                <a:ext cx="374650" cy="1374775"/>
              </a:xfrm>
              <a:prstGeom prst="rect">
                <a:avLst/>
              </a:prstGeom>
              <a:noFill/>
              <a:ln w="9525">
                <a:noFill/>
                <a:miter lim="800000"/>
                <a:headEnd/>
                <a:tailEnd/>
              </a:ln>
            </p:spPr>
            <p:txBody>
              <a:bodyPr/>
              <a:lstStyle/>
              <a:p>
                <a:endParaRPr lang="es-MX">
                  <a:solidFill>
                    <a:srgbClr val="FFFFFF"/>
                  </a:solidFill>
                </a:endParaRPr>
              </a:p>
            </p:txBody>
          </p:sp>
        </p:grpSp>
        <p:grpSp>
          <p:nvGrpSpPr>
            <p:cNvPr id="17422" name="Rectangle 7"/>
            <p:cNvGrpSpPr>
              <a:grpSpLocks/>
            </p:cNvGrpSpPr>
            <p:nvPr/>
          </p:nvGrpSpPr>
          <p:grpSpPr bwMode="auto">
            <a:xfrm>
              <a:off x="2600" y="2786"/>
              <a:ext cx="311" cy="987"/>
              <a:chOff x="4157472" y="4553712"/>
              <a:chExt cx="493776" cy="1566672"/>
            </a:xfrm>
          </p:grpSpPr>
          <p:pic>
            <p:nvPicPr>
              <p:cNvPr id="17551" name="Rectangle 7"/>
              <p:cNvPicPr>
                <a:picLocks noChangeArrowheads="1"/>
              </p:cNvPicPr>
              <p:nvPr/>
            </p:nvPicPr>
            <p:blipFill>
              <a:blip r:embed="rId6" cstate="print"/>
              <a:srcRect/>
              <a:stretch>
                <a:fillRect/>
              </a:stretch>
            </p:blipFill>
            <p:spPr bwMode="auto">
              <a:xfrm>
                <a:off x="4157472" y="4553712"/>
                <a:ext cx="493776" cy="1566672"/>
              </a:xfrm>
              <a:prstGeom prst="rect">
                <a:avLst/>
              </a:prstGeom>
              <a:noFill/>
              <a:ln w="9525">
                <a:noFill/>
                <a:miter lim="800000"/>
                <a:headEnd/>
                <a:tailEnd/>
              </a:ln>
            </p:spPr>
          </p:pic>
          <p:sp>
            <p:nvSpPr>
              <p:cNvPr id="17552" name="Text Box 15"/>
              <p:cNvSpPr txBox="1">
                <a:spLocks noChangeArrowheads="1"/>
              </p:cNvSpPr>
              <p:nvPr/>
            </p:nvSpPr>
            <p:spPr bwMode="auto">
              <a:xfrm>
                <a:off x="4221163" y="4589463"/>
                <a:ext cx="374650" cy="1457325"/>
              </a:xfrm>
              <a:prstGeom prst="rect">
                <a:avLst/>
              </a:prstGeom>
              <a:noFill/>
              <a:ln w="9525">
                <a:noFill/>
                <a:miter lim="800000"/>
                <a:headEnd/>
                <a:tailEnd/>
              </a:ln>
            </p:spPr>
            <p:txBody>
              <a:bodyPr/>
              <a:lstStyle/>
              <a:p>
                <a:endParaRPr lang="es-MX">
                  <a:solidFill>
                    <a:srgbClr val="FFFFFF"/>
                  </a:solidFill>
                </a:endParaRPr>
              </a:p>
            </p:txBody>
          </p:sp>
        </p:grpSp>
        <p:grpSp>
          <p:nvGrpSpPr>
            <p:cNvPr id="17423" name="Rectangle 8"/>
            <p:cNvGrpSpPr>
              <a:grpSpLocks/>
            </p:cNvGrpSpPr>
            <p:nvPr/>
          </p:nvGrpSpPr>
          <p:grpSpPr bwMode="auto">
            <a:xfrm>
              <a:off x="3422" y="2775"/>
              <a:ext cx="311" cy="998"/>
              <a:chOff x="5462016" y="4535424"/>
              <a:chExt cx="493776" cy="1584960"/>
            </a:xfrm>
          </p:grpSpPr>
          <p:pic>
            <p:nvPicPr>
              <p:cNvPr id="17549" name="Rectangle 8"/>
              <p:cNvPicPr>
                <a:picLocks noChangeArrowheads="1"/>
              </p:cNvPicPr>
              <p:nvPr/>
            </p:nvPicPr>
            <p:blipFill>
              <a:blip r:embed="rId7" cstate="print"/>
              <a:srcRect/>
              <a:stretch>
                <a:fillRect/>
              </a:stretch>
            </p:blipFill>
            <p:spPr bwMode="auto">
              <a:xfrm>
                <a:off x="5462016" y="4535424"/>
                <a:ext cx="493776" cy="1584960"/>
              </a:xfrm>
              <a:prstGeom prst="rect">
                <a:avLst/>
              </a:prstGeom>
              <a:noFill/>
              <a:ln w="9525">
                <a:noFill/>
                <a:miter lim="800000"/>
                <a:headEnd/>
                <a:tailEnd/>
              </a:ln>
            </p:spPr>
          </p:pic>
          <p:sp>
            <p:nvSpPr>
              <p:cNvPr id="17550" name="Text Box 18"/>
              <p:cNvSpPr txBox="1">
                <a:spLocks noChangeArrowheads="1"/>
              </p:cNvSpPr>
              <p:nvPr/>
            </p:nvSpPr>
            <p:spPr bwMode="auto">
              <a:xfrm>
                <a:off x="5524500" y="4572001"/>
                <a:ext cx="374650" cy="1474788"/>
              </a:xfrm>
              <a:prstGeom prst="rect">
                <a:avLst/>
              </a:prstGeom>
              <a:noFill/>
              <a:ln w="9525">
                <a:noFill/>
                <a:miter lim="800000"/>
                <a:headEnd/>
                <a:tailEnd/>
              </a:ln>
            </p:spPr>
            <p:txBody>
              <a:bodyPr/>
              <a:lstStyle/>
              <a:p>
                <a:endParaRPr lang="es-MX">
                  <a:solidFill>
                    <a:srgbClr val="FFFFFF"/>
                  </a:solidFill>
                </a:endParaRPr>
              </a:p>
            </p:txBody>
          </p:sp>
        </p:grpSp>
        <p:grpSp>
          <p:nvGrpSpPr>
            <p:cNvPr id="17424" name="Rectangle 9"/>
            <p:cNvGrpSpPr>
              <a:grpSpLocks/>
            </p:cNvGrpSpPr>
            <p:nvPr/>
          </p:nvGrpSpPr>
          <p:grpSpPr bwMode="auto">
            <a:xfrm>
              <a:off x="4243" y="2399"/>
              <a:ext cx="307" cy="1375"/>
              <a:chOff x="6766560" y="3938016"/>
              <a:chExt cx="487680" cy="2182368"/>
            </a:xfrm>
          </p:grpSpPr>
          <p:pic>
            <p:nvPicPr>
              <p:cNvPr id="17547" name="Rectangle 9"/>
              <p:cNvPicPr>
                <a:picLocks noChangeArrowheads="1"/>
              </p:cNvPicPr>
              <p:nvPr/>
            </p:nvPicPr>
            <p:blipFill>
              <a:blip r:embed="rId8" cstate="print"/>
              <a:srcRect/>
              <a:stretch>
                <a:fillRect/>
              </a:stretch>
            </p:blipFill>
            <p:spPr bwMode="auto">
              <a:xfrm>
                <a:off x="6766560" y="3938016"/>
                <a:ext cx="487680" cy="2182368"/>
              </a:xfrm>
              <a:prstGeom prst="rect">
                <a:avLst/>
              </a:prstGeom>
              <a:noFill/>
              <a:ln w="9525">
                <a:noFill/>
                <a:miter lim="800000"/>
                <a:headEnd/>
                <a:tailEnd/>
              </a:ln>
            </p:spPr>
          </p:pic>
          <p:sp>
            <p:nvSpPr>
              <p:cNvPr id="17548" name="Text Box 21"/>
              <p:cNvSpPr txBox="1">
                <a:spLocks noChangeArrowheads="1"/>
              </p:cNvSpPr>
              <p:nvPr/>
            </p:nvSpPr>
            <p:spPr bwMode="auto">
              <a:xfrm>
                <a:off x="6824663" y="3976688"/>
                <a:ext cx="374650" cy="2070100"/>
              </a:xfrm>
              <a:prstGeom prst="rect">
                <a:avLst/>
              </a:prstGeom>
              <a:noFill/>
              <a:ln w="9525">
                <a:noFill/>
                <a:miter lim="800000"/>
                <a:headEnd/>
                <a:tailEnd/>
              </a:ln>
            </p:spPr>
            <p:txBody>
              <a:bodyPr/>
              <a:lstStyle/>
              <a:p>
                <a:endParaRPr lang="es-MX">
                  <a:solidFill>
                    <a:srgbClr val="FFFFFF"/>
                  </a:solidFill>
                </a:endParaRPr>
              </a:p>
            </p:txBody>
          </p:sp>
        </p:grpSp>
        <p:grpSp>
          <p:nvGrpSpPr>
            <p:cNvPr id="17425" name="Rectangle 10"/>
            <p:cNvGrpSpPr>
              <a:grpSpLocks/>
            </p:cNvGrpSpPr>
            <p:nvPr/>
          </p:nvGrpSpPr>
          <p:grpSpPr bwMode="auto">
            <a:xfrm>
              <a:off x="1198" y="2802"/>
              <a:ext cx="307" cy="972"/>
              <a:chOff x="1932432" y="4578096"/>
              <a:chExt cx="487680" cy="1542288"/>
            </a:xfrm>
          </p:grpSpPr>
          <p:pic>
            <p:nvPicPr>
              <p:cNvPr id="17545" name="Rectangle 10"/>
              <p:cNvPicPr>
                <a:picLocks noChangeArrowheads="1"/>
              </p:cNvPicPr>
              <p:nvPr/>
            </p:nvPicPr>
            <p:blipFill>
              <a:blip r:embed="rId9" cstate="print"/>
              <a:srcRect/>
              <a:stretch>
                <a:fillRect/>
              </a:stretch>
            </p:blipFill>
            <p:spPr bwMode="auto">
              <a:xfrm>
                <a:off x="1932432" y="4578096"/>
                <a:ext cx="487680" cy="1542288"/>
              </a:xfrm>
              <a:prstGeom prst="rect">
                <a:avLst/>
              </a:prstGeom>
              <a:noFill/>
              <a:ln w="9525">
                <a:noFill/>
                <a:miter lim="800000"/>
                <a:headEnd/>
                <a:tailEnd/>
              </a:ln>
            </p:spPr>
          </p:pic>
          <p:sp>
            <p:nvSpPr>
              <p:cNvPr id="17546" name="Text Box 24"/>
              <p:cNvSpPr txBox="1">
                <a:spLocks noChangeArrowheads="1"/>
              </p:cNvSpPr>
              <p:nvPr/>
            </p:nvSpPr>
            <p:spPr bwMode="auto">
              <a:xfrm>
                <a:off x="1992313" y="4611688"/>
                <a:ext cx="374650" cy="1435100"/>
              </a:xfrm>
              <a:prstGeom prst="rect">
                <a:avLst/>
              </a:prstGeom>
              <a:noFill/>
              <a:ln w="9525">
                <a:noFill/>
                <a:miter lim="800000"/>
                <a:headEnd/>
                <a:tailEnd/>
              </a:ln>
            </p:spPr>
            <p:txBody>
              <a:bodyPr/>
              <a:lstStyle/>
              <a:p>
                <a:endParaRPr lang="es-MX">
                  <a:solidFill>
                    <a:srgbClr val="FFFFFF"/>
                  </a:solidFill>
                </a:endParaRPr>
              </a:p>
            </p:txBody>
          </p:sp>
        </p:grpSp>
        <p:grpSp>
          <p:nvGrpSpPr>
            <p:cNvPr id="17426" name="Rectangle 11"/>
            <p:cNvGrpSpPr>
              <a:grpSpLocks/>
            </p:cNvGrpSpPr>
            <p:nvPr/>
          </p:nvGrpSpPr>
          <p:grpSpPr bwMode="auto">
            <a:xfrm>
              <a:off x="2020" y="2940"/>
              <a:ext cx="303" cy="833"/>
              <a:chOff x="3236976" y="4797552"/>
              <a:chExt cx="481584" cy="1322832"/>
            </a:xfrm>
          </p:grpSpPr>
          <p:pic>
            <p:nvPicPr>
              <p:cNvPr id="17543" name="Rectangle 11"/>
              <p:cNvPicPr>
                <a:picLocks noChangeArrowheads="1"/>
              </p:cNvPicPr>
              <p:nvPr/>
            </p:nvPicPr>
            <p:blipFill>
              <a:blip r:embed="rId10" cstate="print"/>
              <a:srcRect/>
              <a:stretch>
                <a:fillRect/>
              </a:stretch>
            </p:blipFill>
            <p:spPr bwMode="auto">
              <a:xfrm>
                <a:off x="3236976" y="4797552"/>
                <a:ext cx="481584" cy="1322832"/>
              </a:xfrm>
              <a:prstGeom prst="rect">
                <a:avLst/>
              </a:prstGeom>
              <a:noFill/>
              <a:ln w="9525">
                <a:noFill/>
                <a:miter lim="800000"/>
                <a:headEnd/>
                <a:tailEnd/>
              </a:ln>
            </p:spPr>
          </p:pic>
          <p:sp>
            <p:nvSpPr>
              <p:cNvPr id="17544" name="Text Box 27"/>
              <p:cNvSpPr txBox="1">
                <a:spLocks noChangeArrowheads="1"/>
              </p:cNvSpPr>
              <p:nvPr/>
            </p:nvSpPr>
            <p:spPr bwMode="auto">
              <a:xfrm>
                <a:off x="3295650" y="4835526"/>
                <a:ext cx="369888" cy="1211263"/>
              </a:xfrm>
              <a:prstGeom prst="rect">
                <a:avLst/>
              </a:prstGeom>
              <a:noFill/>
              <a:ln w="9525">
                <a:noFill/>
                <a:miter lim="800000"/>
                <a:headEnd/>
                <a:tailEnd/>
              </a:ln>
            </p:spPr>
            <p:txBody>
              <a:bodyPr/>
              <a:lstStyle/>
              <a:p>
                <a:endParaRPr lang="es-MX">
                  <a:solidFill>
                    <a:srgbClr val="FFFFFF"/>
                  </a:solidFill>
                </a:endParaRPr>
              </a:p>
            </p:txBody>
          </p:sp>
        </p:grpSp>
        <p:grpSp>
          <p:nvGrpSpPr>
            <p:cNvPr id="17427" name="Rectangle 12"/>
            <p:cNvGrpSpPr>
              <a:grpSpLocks/>
            </p:cNvGrpSpPr>
            <p:nvPr/>
          </p:nvGrpSpPr>
          <p:grpSpPr bwMode="auto">
            <a:xfrm>
              <a:off x="2838" y="2579"/>
              <a:ext cx="307" cy="1194"/>
              <a:chOff x="4535424" y="4224528"/>
              <a:chExt cx="487680" cy="1895856"/>
            </a:xfrm>
          </p:grpSpPr>
          <p:pic>
            <p:nvPicPr>
              <p:cNvPr id="17541" name="Rectangle 12"/>
              <p:cNvPicPr>
                <a:picLocks noChangeArrowheads="1"/>
              </p:cNvPicPr>
              <p:nvPr/>
            </p:nvPicPr>
            <p:blipFill>
              <a:blip r:embed="rId11" cstate="print"/>
              <a:srcRect/>
              <a:stretch>
                <a:fillRect/>
              </a:stretch>
            </p:blipFill>
            <p:spPr bwMode="auto">
              <a:xfrm>
                <a:off x="4535424" y="4224528"/>
                <a:ext cx="487680" cy="1895856"/>
              </a:xfrm>
              <a:prstGeom prst="rect">
                <a:avLst/>
              </a:prstGeom>
              <a:noFill/>
              <a:ln w="9525">
                <a:noFill/>
                <a:miter lim="800000"/>
                <a:headEnd/>
                <a:tailEnd/>
              </a:ln>
            </p:spPr>
          </p:pic>
          <p:sp>
            <p:nvSpPr>
              <p:cNvPr id="17542" name="Text Box 30"/>
              <p:cNvSpPr txBox="1">
                <a:spLocks noChangeArrowheads="1"/>
              </p:cNvSpPr>
              <p:nvPr/>
            </p:nvSpPr>
            <p:spPr bwMode="auto">
              <a:xfrm>
                <a:off x="4595813" y="4262438"/>
                <a:ext cx="374650" cy="1784350"/>
              </a:xfrm>
              <a:prstGeom prst="rect">
                <a:avLst/>
              </a:prstGeom>
              <a:noFill/>
              <a:ln w="9525">
                <a:noFill/>
                <a:miter lim="800000"/>
                <a:headEnd/>
                <a:tailEnd/>
              </a:ln>
            </p:spPr>
            <p:txBody>
              <a:bodyPr/>
              <a:lstStyle/>
              <a:p>
                <a:endParaRPr lang="es-MX">
                  <a:solidFill>
                    <a:srgbClr val="FFFFFF"/>
                  </a:solidFill>
                </a:endParaRPr>
              </a:p>
            </p:txBody>
          </p:sp>
        </p:grpSp>
        <p:grpSp>
          <p:nvGrpSpPr>
            <p:cNvPr id="17428" name="Rectangle 13"/>
            <p:cNvGrpSpPr>
              <a:grpSpLocks/>
            </p:cNvGrpSpPr>
            <p:nvPr/>
          </p:nvGrpSpPr>
          <p:grpSpPr bwMode="auto">
            <a:xfrm>
              <a:off x="3660" y="1880"/>
              <a:ext cx="303" cy="1893"/>
              <a:chOff x="5839968" y="3115056"/>
              <a:chExt cx="481584" cy="3005328"/>
            </a:xfrm>
          </p:grpSpPr>
          <p:pic>
            <p:nvPicPr>
              <p:cNvPr id="17539" name="Rectangle 13"/>
              <p:cNvPicPr>
                <a:picLocks noChangeArrowheads="1"/>
              </p:cNvPicPr>
              <p:nvPr/>
            </p:nvPicPr>
            <p:blipFill>
              <a:blip r:embed="rId12" cstate="print"/>
              <a:srcRect/>
              <a:stretch>
                <a:fillRect/>
              </a:stretch>
            </p:blipFill>
            <p:spPr bwMode="auto">
              <a:xfrm>
                <a:off x="5839968" y="3115056"/>
                <a:ext cx="481584" cy="3005328"/>
              </a:xfrm>
              <a:prstGeom prst="rect">
                <a:avLst/>
              </a:prstGeom>
              <a:noFill/>
              <a:ln w="9525">
                <a:noFill/>
                <a:miter lim="800000"/>
                <a:headEnd/>
                <a:tailEnd/>
              </a:ln>
            </p:spPr>
          </p:pic>
          <p:sp>
            <p:nvSpPr>
              <p:cNvPr id="17540" name="Text Box 33"/>
              <p:cNvSpPr txBox="1">
                <a:spLocks noChangeArrowheads="1"/>
              </p:cNvSpPr>
              <p:nvPr/>
            </p:nvSpPr>
            <p:spPr bwMode="auto">
              <a:xfrm>
                <a:off x="5899150" y="3152776"/>
                <a:ext cx="369888" cy="2894013"/>
              </a:xfrm>
              <a:prstGeom prst="rect">
                <a:avLst/>
              </a:prstGeom>
              <a:noFill/>
              <a:ln w="9525">
                <a:noFill/>
                <a:miter lim="800000"/>
                <a:headEnd/>
                <a:tailEnd/>
              </a:ln>
            </p:spPr>
            <p:txBody>
              <a:bodyPr/>
              <a:lstStyle/>
              <a:p>
                <a:endParaRPr lang="es-MX">
                  <a:solidFill>
                    <a:srgbClr val="FFFFFF"/>
                  </a:solidFill>
                </a:endParaRPr>
              </a:p>
            </p:txBody>
          </p:sp>
        </p:grpSp>
        <p:grpSp>
          <p:nvGrpSpPr>
            <p:cNvPr id="17429" name="Rectangle 14"/>
            <p:cNvGrpSpPr>
              <a:grpSpLocks/>
            </p:cNvGrpSpPr>
            <p:nvPr/>
          </p:nvGrpSpPr>
          <p:grpSpPr bwMode="auto">
            <a:xfrm>
              <a:off x="4478" y="2038"/>
              <a:ext cx="307" cy="1736"/>
              <a:chOff x="7138416" y="3364992"/>
              <a:chExt cx="487680" cy="2755392"/>
            </a:xfrm>
          </p:grpSpPr>
          <p:pic>
            <p:nvPicPr>
              <p:cNvPr id="17537" name="Rectangle 14"/>
              <p:cNvPicPr>
                <a:picLocks noChangeArrowheads="1"/>
              </p:cNvPicPr>
              <p:nvPr/>
            </p:nvPicPr>
            <p:blipFill>
              <a:blip r:embed="rId13" cstate="print"/>
              <a:srcRect/>
              <a:stretch>
                <a:fillRect/>
              </a:stretch>
            </p:blipFill>
            <p:spPr bwMode="auto">
              <a:xfrm>
                <a:off x="7138416" y="3364992"/>
                <a:ext cx="487680" cy="2755392"/>
              </a:xfrm>
              <a:prstGeom prst="rect">
                <a:avLst/>
              </a:prstGeom>
              <a:noFill/>
              <a:ln w="9525">
                <a:noFill/>
                <a:miter lim="800000"/>
                <a:headEnd/>
                <a:tailEnd/>
              </a:ln>
            </p:spPr>
          </p:pic>
          <p:sp>
            <p:nvSpPr>
              <p:cNvPr id="17538" name="Text Box 36"/>
              <p:cNvSpPr txBox="1">
                <a:spLocks noChangeArrowheads="1"/>
              </p:cNvSpPr>
              <p:nvPr/>
            </p:nvSpPr>
            <p:spPr bwMode="auto">
              <a:xfrm>
                <a:off x="7199313" y="3400426"/>
                <a:ext cx="374650" cy="2646363"/>
              </a:xfrm>
              <a:prstGeom prst="rect">
                <a:avLst/>
              </a:prstGeom>
              <a:noFill/>
              <a:ln w="9525">
                <a:noFill/>
                <a:miter lim="800000"/>
                <a:headEnd/>
                <a:tailEnd/>
              </a:ln>
            </p:spPr>
            <p:txBody>
              <a:bodyPr/>
              <a:lstStyle/>
              <a:p>
                <a:endParaRPr lang="es-MX">
                  <a:solidFill>
                    <a:srgbClr val="FFFFFF"/>
                  </a:solidFill>
                </a:endParaRPr>
              </a:p>
            </p:txBody>
          </p:sp>
        </p:grpSp>
        <p:sp>
          <p:nvSpPr>
            <p:cNvPr id="17430" name="Line 15"/>
            <p:cNvSpPr>
              <a:spLocks noChangeShapeType="1"/>
            </p:cNvSpPr>
            <p:nvPr/>
          </p:nvSpPr>
          <p:spPr bwMode="auto">
            <a:xfrm>
              <a:off x="825" y="1660"/>
              <a:ext cx="0" cy="2067"/>
            </a:xfrm>
            <a:prstGeom prst="line">
              <a:avLst/>
            </a:prstGeom>
            <a:noFill/>
            <a:ln w="0">
              <a:solidFill>
                <a:srgbClr val="000000"/>
              </a:solidFill>
              <a:round/>
              <a:headEnd/>
              <a:tailEnd/>
            </a:ln>
          </p:spPr>
          <p:txBody>
            <a:bodyPr/>
            <a:lstStyle/>
            <a:p>
              <a:endParaRPr lang="es-MX"/>
            </a:p>
          </p:txBody>
        </p:sp>
        <p:sp>
          <p:nvSpPr>
            <p:cNvPr id="17431" name="Line 16"/>
            <p:cNvSpPr>
              <a:spLocks noChangeShapeType="1"/>
            </p:cNvSpPr>
            <p:nvPr/>
          </p:nvSpPr>
          <p:spPr bwMode="auto">
            <a:xfrm>
              <a:off x="781" y="3727"/>
              <a:ext cx="89" cy="0"/>
            </a:xfrm>
            <a:prstGeom prst="line">
              <a:avLst/>
            </a:prstGeom>
            <a:noFill/>
            <a:ln w="0">
              <a:solidFill>
                <a:srgbClr val="000000"/>
              </a:solidFill>
              <a:round/>
              <a:headEnd/>
              <a:tailEnd/>
            </a:ln>
          </p:spPr>
          <p:txBody>
            <a:bodyPr/>
            <a:lstStyle/>
            <a:p>
              <a:endParaRPr lang="es-MX"/>
            </a:p>
          </p:txBody>
        </p:sp>
        <p:sp>
          <p:nvSpPr>
            <p:cNvPr id="17432" name="Line 17"/>
            <p:cNvSpPr>
              <a:spLocks noChangeShapeType="1"/>
            </p:cNvSpPr>
            <p:nvPr/>
          </p:nvSpPr>
          <p:spPr bwMode="auto">
            <a:xfrm>
              <a:off x="781" y="3469"/>
              <a:ext cx="89" cy="0"/>
            </a:xfrm>
            <a:prstGeom prst="line">
              <a:avLst/>
            </a:prstGeom>
            <a:noFill/>
            <a:ln w="0">
              <a:solidFill>
                <a:srgbClr val="000000"/>
              </a:solidFill>
              <a:round/>
              <a:headEnd/>
              <a:tailEnd/>
            </a:ln>
          </p:spPr>
          <p:txBody>
            <a:bodyPr/>
            <a:lstStyle/>
            <a:p>
              <a:endParaRPr lang="es-MX"/>
            </a:p>
          </p:txBody>
        </p:sp>
        <p:sp>
          <p:nvSpPr>
            <p:cNvPr id="17433" name="Line 18"/>
            <p:cNvSpPr>
              <a:spLocks noChangeShapeType="1"/>
            </p:cNvSpPr>
            <p:nvPr/>
          </p:nvSpPr>
          <p:spPr bwMode="auto">
            <a:xfrm>
              <a:off x="781" y="3211"/>
              <a:ext cx="89" cy="0"/>
            </a:xfrm>
            <a:prstGeom prst="line">
              <a:avLst/>
            </a:prstGeom>
            <a:noFill/>
            <a:ln w="0">
              <a:solidFill>
                <a:srgbClr val="000000"/>
              </a:solidFill>
              <a:round/>
              <a:headEnd/>
              <a:tailEnd/>
            </a:ln>
          </p:spPr>
          <p:txBody>
            <a:bodyPr/>
            <a:lstStyle/>
            <a:p>
              <a:endParaRPr lang="es-MX"/>
            </a:p>
          </p:txBody>
        </p:sp>
        <p:sp>
          <p:nvSpPr>
            <p:cNvPr id="17434" name="Line 19"/>
            <p:cNvSpPr>
              <a:spLocks noChangeShapeType="1"/>
            </p:cNvSpPr>
            <p:nvPr/>
          </p:nvSpPr>
          <p:spPr bwMode="auto">
            <a:xfrm>
              <a:off x="781" y="2953"/>
              <a:ext cx="89" cy="0"/>
            </a:xfrm>
            <a:prstGeom prst="line">
              <a:avLst/>
            </a:prstGeom>
            <a:noFill/>
            <a:ln w="0">
              <a:solidFill>
                <a:srgbClr val="000000"/>
              </a:solidFill>
              <a:round/>
              <a:headEnd/>
              <a:tailEnd/>
            </a:ln>
          </p:spPr>
          <p:txBody>
            <a:bodyPr/>
            <a:lstStyle/>
            <a:p>
              <a:endParaRPr lang="es-MX"/>
            </a:p>
          </p:txBody>
        </p:sp>
        <p:sp>
          <p:nvSpPr>
            <p:cNvPr id="17435" name="Line 20"/>
            <p:cNvSpPr>
              <a:spLocks noChangeShapeType="1"/>
            </p:cNvSpPr>
            <p:nvPr/>
          </p:nvSpPr>
          <p:spPr bwMode="auto">
            <a:xfrm>
              <a:off x="781" y="2695"/>
              <a:ext cx="89" cy="0"/>
            </a:xfrm>
            <a:prstGeom prst="line">
              <a:avLst/>
            </a:prstGeom>
            <a:noFill/>
            <a:ln w="0">
              <a:solidFill>
                <a:srgbClr val="000000"/>
              </a:solidFill>
              <a:round/>
              <a:headEnd/>
              <a:tailEnd/>
            </a:ln>
          </p:spPr>
          <p:txBody>
            <a:bodyPr/>
            <a:lstStyle/>
            <a:p>
              <a:endParaRPr lang="es-MX"/>
            </a:p>
          </p:txBody>
        </p:sp>
        <p:sp>
          <p:nvSpPr>
            <p:cNvPr id="17436" name="Line 21"/>
            <p:cNvSpPr>
              <a:spLocks noChangeShapeType="1"/>
            </p:cNvSpPr>
            <p:nvPr/>
          </p:nvSpPr>
          <p:spPr bwMode="auto">
            <a:xfrm>
              <a:off x="781" y="2434"/>
              <a:ext cx="89" cy="0"/>
            </a:xfrm>
            <a:prstGeom prst="line">
              <a:avLst/>
            </a:prstGeom>
            <a:noFill/>
            <a:ln w="0">
              <a:solidFill>
                <a:srgbClr val="000000"/>
              </a:solidFill>
              <a:round/>
              <a:headEnd/>
              <a:tailEnd/>
            </a:ln>
          </p:spPr>
          <p:txBody>
            <a:bodyPr/>
            <a:lstStyle/>
            <a:p>
              <a:endParaRPr lang="es-MX"/>
            </a:p>
          </p:txBody>
        </p:sp>
        <p:sp>
          <p:nvSpPr>
            <p:cNvPr id="17437" name="Line 22"/>
            <p:cNvSpPr>
              <a:spLocks noChangeShapeType="1"/>
            </p:cNvSpPr>
            <p:nvPr/>
          </p:nvSpPr>
          <p:spPr bwMode="auto">
            <a:xfrm>
              <a:off x="781" y="2176"/>
              <a:ext cx="89" cy="0"/>
            </a:xfrm>
            <a:prstGeom prst="line">
              <a:avLst/>
            </a:prstGeom>
            <a:noFill/>
            <a:ln w="0">
              <a:solidFill>
                <a:srgbClr val="000000"/>
              </a:solidFill>
              <a:round/>
              <a:headEnd/>
              <a:tailEnd/>
            </a:ln>
          </p:spPr>
          <p:txBody>
            <a:bodyPr/>
            <a:lstStyle/>
            <a:p>
              <a:endParaRPr lang="es-MX"/>
            </a:p>
          </p:txBody>
        </p:sp>
        <p:sp>
          <p:nvSpPr>
            <p:cNvPr id="17438" name="Line 23"/>
            <p:cNvSpPr>
              <a:spLocks noChangeShapeType="1"/>
            </p:cNvSpPr>
            <p:nvPr/>
          </p:nvSpPr>
          <p:spPr bwMode="auto">
            <a:xfrm>
              <a:off x="781" y="1918"/>
              <a:ext cx="89" cy="0"/>
            </a:xfrm>
            <a:prstGeom prst="line">
              <a:avLst/>
            </a:prstGeom>
            <a:noFill/>
            <a:ln w="0">
              <a:solidFill>
                <a:srgbClr val="000000"/>
              </a:solidFill>
              <a:round/>
              <a:headEnd/>
              <a:tailEnd/>
            </a:ln>
          </p:spPr>
          <p:txBody>
            <a:bodyPr/>
            <a:lstStyle/>
            <a:p>
              <a:endParaRPr lang="es-MX"/>
            </a:p>
          </p:txBody>
        </p:sp>
        <p:sp>
          <p:nvSpPr>
            <p:cNvPr id="17439" name="Line 24"/>
            <p:cNvSpPr>
              <a:spLocks noChangeShapeType="1"/>
            </p:cNvSpPr>
            <p:nvPr/>
          </p:nvSpPr>
          <p:spPr bwMode="auto">
            <a:xfrm>
              <a:off x="781" y="1660"/>
              <a:ext cx="89" cy="0"/>
            </a:xfrm>
            <a:prstGeom prst="line">
              <a:avLst/>
            </a:prstGeom>
            <a:noFill/>
            <a:ln w="0">
              <a:solidFill>
                <a:srgbClr val="000000"/>
              </a:solidFill>
              <a:round/>
              <a:headEnd/>
              <a:tailEnd/>
            </a:ln>
          </p:spPr>
          <p:txBody>
            <a:bodyPr/>
            <a:lstStyle/>
            <a:p>
              <a:endParaRPr lang="es-MX"/>
            </a:p>
          </p:txBody>
        </p:sp>
        <p:sp>
          <p:nvSpPr>
            <p:cNvPr id="17440" name="Line 25"/>
            <p:cNvSpPr>
              <a:spLocks noChangeShapeType="1"/>
            </p:cNvSpPr>
            <p:nvPr/>
          </p:nvSpPr>
          <p:spPr bwMode="auto">
            <a:xfrm>
              <a:off x="825" y="3727"/>
              <a:ext cx="4101" cy="0"/>
            </a:xfrm>
            <a:prstGeom prst="line">
              <a:avLst/>
            </a:prstGeom>
            <a:noFill/>
            <a:ln w="0">
              <a:solidFill>
                <a:srgbClr val="000000"/>
              </a:solidFill>
              <a:round/>
              <a:headEnd/>
              <a:tailEnd/>
            </a:ln>
          </p:spPr>
          <p:txBody>
            <a:bodyPr/>
            <a:lstStyle/>
            <a:p>
              <a:endParaRPr lang="es-MX"/>
            </a:p>
          </p:txBody>
        </p:sp>
        <p:sp>
          <p:nvSpPr>
            <p:cNvPr id="17441" name="Line 26"/>
            <p:cNvSpPr>
              <a:spLocks noChangeShapeType="1"/>
            </p:cNvSpPr>
            <p:nvPr/>
          </p:nvSpPr>
          <p:spPr bwMode="auto">
            <a:xfrm flipV="1">
              <a:off x="825" y="3677"/>
              <a:ext cx="0" cy="100"/>
            </a:xfrm>
            <a:prstGeom prst="line">
              <a:avLst/>
            </a:prstGeom>
            <a:noFill/>
            <a:ln w="0">
              <a:solidFill>
                <a:srgbClr val="000000"/>
              </a:solidFill>
              <a:round/>
              <a:headEnd/>
              <a:tailEnd/>
            </a:ln>
          </p:spPr>
          <p:txBody>
            <a:bodyPr/>
            <a:lstStyle/>
            <a:p>
              <a:endParaRPr lang="es-MX"/>
            </a:p>
          </p:txBody>
        </p:sp>
        <p:sp>
          <p:nvSpPr>
            <p:cNvPr id="17442" name="Line 27"/>
            <p:cNvSpPr>
              <a:spLocks noChangeShapeType="1"/>
            </p:cNvSpPr>
            <p:nvPr/>
          </p:nvSpPr>
          <p:spPr bwMode="auto">
            <a:xfrm flipV="1">
              <a:off x="1647" y="3677"/>
              <a:ext cx="0" cy="100"/>
            </a:xfrm>
            <a:prstGeom prst="line">
              <a:avLst/>
            </a:prstGeom>
            <a:noFill/>
            <a:ln w="0">
              <a:solidFill>
                <a:srgbClr val="000000"/>
              </a:solidFill>
              <a:round/>
              <a:headEnd/>
              <a:tailEnd/>
            </a:ln>
          </p:spPr>
          <p:txBody>
            <a:bodyPr/>
            <a:lstStyle/>
            <a:p>
              <a:endParaRPr lang="es-MX"/>
            </a:p>
          </p:txBody>
        </p:sp>
        <p:sp>
          <p:nvSpPr>
            <p:cNvPr id="17443" name="Line 28"/>
            <p:cNvSpPr>
              <a:spLocks noChangeShapeType="1"/>
            </p:cNvSpPr>
            <p:nvPr/>
          </p:nvSpPr>
          <p:spPr bwMode="auto">
            <a:xfrm flipV="1">
              <a:off x="2465" y="3677"/>
              <a:ext cx="0" cy="100"/>
            </a:xfrm>
            <a:prstGeom prst="line">
              <a:avLst/>
            </a:prstGeom>
            <a:noFill/>
            <a:ln w="0">
              <a:solidFill>
                <a:srgbClr val="000000"/>
              </a:solidFill>
              <a:round/>
              <a:headEnd/>
              <a:tailEnd/>
            </a:ln>
          </p:spPr>
          <p:txBody>
            <a:bodyPr/>
            <a:lstStyle/>
            <a:p>
              <a:endParaRPr lang="es-MX"/>
            </a:p>
          </p:txBody>
        </p:sp>
        <p:sp>
          <p:nvSpPr>
            <p:cNvPr id="17444" name="Line 29"/>
            <p:cNvSpPr>
              <a:spLocks noChangeShapeType="1"/>
            </p:cNvSpPr>
            <p:nvPr/>
          </p:nvSpPr>
          <p:spPr bwMode="auto">
            <a:xfrm flipV="1">
              <a:off x="3287" y="3677"/>
              <a:ext cx="0" cy="100"/>
            </a:xfrm>
            <a:prstGeom prst="line">
              <a:avLst/>
            </a:prstGeom>
            <a:noFill/>
            <a:ln w="0">
              <a:solidFill>
                <a:srgbClr val="000000"/>
              </a:solidFill>
              <a:round/>
              <a:headEnd/>
              <a:tailEnd/>
            </a:ln>
          </p:spPr>
          <p:txBody>
            <a:bodyPr/>
            <a:lstStyle/>
            <a:p>
              <a:endParaRPr lang="es-MX"/>
            </a:p>
          </p:txBody>
        </p:sp>
        <p:sp>
          <p:nvSpPr>
            <p:cNvPr id="17445" name="Line 30"/>
            <p:cNvSpPr>
              <a:spLocks noChangeShapeType="1"/>
            </p:cNvSpPr>
            <p:nvPr/>
          </p:nvSpPr>
          <p:spPr bwMode="auto">
            <a:xfrm flipV="1">
              <a:off x="4105" y="3677"/>
              <a:ext cx="0" cy="100"/>
            </a:xfrm>
            <a:prstGeom prst="line">
              <a:avLst/>
            </a:prstGeom>
            <a:noFill/>
            <a:ln w="0">
              <a:solidFill>
                <a:srgbClr val="000000"/>
              </a:solidFill>
              <a:round/>
              <a:headEnd/>
              <a:tailEnd/>
            </a:ln>
          </p:spPr>
          <p:txBody>
            <a:bodyPr/>
            <a:lstStyle/>
            <a:p>
              <a:endParaRPr lang="es-MX"/>
            </a:p>
          </p:txBody>
        </p:sp>
        <p:sp>
          <p:nvSpPr>
            <p:cNvPr id="17446" name="Line 31"/>
            <p:cNvSpPr>
              <a:spLocks noChangeShapeType="1"/>
            </p:cNvSpPr>
            <p:nvPr/>
          </p:nvSpPr>
          <p:spPr bwMode="auto">
            <a:xfrm flipV="1">
              <a:off x="4926" y="3677"/>
              <a:ext cx="0" cy="100"/>
            </a:xfrm>
            <a:prstGeom prst="line">
              <a:avLst/>
            </a:prstGeom>
            <a:noFill/>
            <a:ln w="0">
              <a:solidFill>
                <a:srgbClr val="000000"/>
              </a:solidFill>
              <a:round/>
              <a:headEnd/>
              <a:tailEnd/>
            </a:ln>
          </p:spPr>
          <p:txBody>
            <a:bodyPr/>
            <a:lstStyle/>
            <a:p>
              <a:endParaRPr lang="es-MX"/>
            </a:p>
          </p:txBody>
        </p:sp>
        <p:sp>
          <p:nvSpPr>
            <p:cNvPr id="17447" name="Line 32"/>
            <p:cNvSpPr>
              <a:spLocks noChangeShapeType="1"/>
            </p:cNvSpPr>
            <p:nvPr/>
          </p:nvSpPr>
          <p:spPr bwMode="auto">
            <a:xfrm>
              <a:off x="4926" y="1660"/>
              <a:ext cx="0" cy="2067"/>
            </a:xfrm>
            <a:prstGeom prst="line">
              <a:avLst/>
            </a:prstGeom>
            <a:noFill/>
            <a:ln w="0">
              <a:solidFill>
                <a:srgbClr val="000000"/>
              </a:solidFill>
              <a:round/>
              <a:headEnd/>
              <a:tailEnd/>
            </a:ln>
          </p:spPr>
          <p:txBody>
            <a:bodyPr/>
            <a:lstStyle/>
            <a:p>
              <a:endParaRPr lang="es-MX"/>
            </a:p>
          </p:txBody>
        </p:sp>
        <p:sp>
          <p:nvSpPr>
            <p:cNvPr id="17448" name="Line 33"/>
            <p:cNvSpPr>
              <a:spLocks noChangeShapeType="1"/>
            </p:cNvSpPr>
            <p:nvPr/>
          </p:nvSpPr>
          <p:spPr bwMode="auto">
            <a:xfrm>
              <a:off x="4882" y="3727"/>
              <a:ext cx="89" cy="0"/>
            </a:xfrm>
            <a:prstGeom prst="line">
              <a:avLst/>
            </a:prstGeom>
            <a:noFill/>
            <a:ln w="0">
              <a:solidFill>
                <a:srgbClr val="000000"/>
              </a:solidFill>
              <a:round/>
              <a:headEnd/>
              <a:tailEnd/>
            </a:ln>
          </p:spPr>
          <p:txBody>
            <a:bodyPr/>
            <a:lstStyle/>
            <a:p>
              <a:endParaRPr lang="es-MX"/>
            </a:p>
          </p:txBody>
        </p:sp>
        <p:sp>
          <p:nvSpPr>
            <p:cNvPr id="17449" name="Line 34"/>
            <p:cNvSpPr>
              <a:spLocks noChangeShapeType="1"/>
            </p:cNvSpPr>
            <p:nvPr/>
          </p:nvSpPr>
          <p:spPr bwMode="auto">
            <a:xfrm>
              <a:off x="4882" y="3433"/>
              <a:ext cx="89" cy="0"/>
            </a:xfrm>
            <a:prstGeom prst="line">
              <a:avLst/>
            </a:prstGeom>
            <a:noFill/>
            <a:ln w="0">
              <a:solidFill>
                <a:srgbClr val="000000"/>
              </a:solidFill>
              <a:round/>
              <a:headEnd/>
              <a:tailEnd/>
            </a:ln>
          </p:spPr>
          <p:txBody>
            <a:bodyPr/>
            <a:lstStyle/>
            <a:p>
              <a:endParaRPr lang="es-MX"/>
            </a:p>
          </p:txBody>
        </p:sp>
        <p:sp>
          <p:nvSpPr>
            <p:cNvPr id="17450" name="Line 35"/>
            <p:cNvSpPr>
              <a:spLocks noChangeShapeType="1"/>
            </p:cNvSpPr>
            <p:nvPr/>
          </p:nvSpPr>
          <p:spPr bwMode="auto">
            <a:xfrm>
              <a:off x="4882" y="3136"/>
              <a:ext cx="89" cy="0"/>
            </a:xfrm>
            <a:prstGeom prst="line">
              <a:avLst/>
            </a:prstGeom>
            <a:noFill/>
            <a:ln w="0">
              <a:solidFill>
                <a:srgbClr val="000000"/>
              </a:solidFill>
              <a:round/>
              <a:headEnd/>
              <a:tailEnd/>
            </a:ln>
          </p:spPr>
          <p:txBody>
            <a:bodyPr/>
            <a:lstStyle/>
            <a:p>
              <a:endParaRPr lang="es-MX"/>
            </a:p>
          </p:txBody>
        </p:sp>
        <p:sp>
          <p:nvSpPr>
            <p:cNvPr id="17451" name="Line 36"/>
            <p:cNvSpPr>
              <a:spLocks noChangeShapeType="1"/>
            </p:cNvSpPr>
            <p:nvPr/>
          </p:nvSpPr>
          <p:spPr bwMode="auto">
            <a:xfrm>
              <a:off x="4882" y="2842"/>
              <a:ext cx="89" cy="0"/>
            </a:xfrm>
            <a:prstGeom prst="line">
              <a:avLst/>
            </a:prstGeom>
            <a:noFill/>
            <a:ln w="0">
              <a:solidFill>
                <a:srgbClr val="000000"/>
              </a:solidFill>
              <a:round/>
              <a:headEnd/>
              <a:tailEnd/>
            </a:ln>
          </p:spPr>
          <p:txBody>
            <a:bodyPr/>
            <a:lstStyle/>
            <a:p>
              <a:endParaRPr lang="es-MX"/>
            </a:p>
          </p:txBody>
        </p:sp>
        <p:sp>
          <p:nvSpPr>
            <p:cNvPr id="17452" name="Line 37"/>
            <p:cNvSpPr>
              <a:spLocks noChangeShapeType="1"/>
            </p:cNvSpPr>
            <p:nvPr/>
          </p:nvSpPr>
          <p:spPr bwMode="auto">
            <a:xfrm>
              <a:off x="4882" y="2545"/>
              <a:ext cx="89" cy="0"/>
            </a:xfrm>
            <a:prstGeom prst="line">
              <a:avLst/>
            </a:prstGeom>
            <a:noFill/>
            <a:ln w="0">
              <a:solidFill>
                <a:srgbClr val="000000"/>
              </a:solidFill>
              <a:round/>
              <a:headEnd/>
              <a:tailEnd/>
            </a:ln>
          </p:spPr>
          <p:txBody>
            <a:bodyPr/>
            <a:lstStyle/>
            <a:p>
              <a:endParaRPr lang="es-MX"/>
            </a:p>
          </p:txBody>
        </p:sp>
        <p:sp>
          <p:nvSpPr>
            <p:cNvPr id="17453" name="Line 38"/>
            <p:cNvSpPr>
              <a:spLocks noChangeShapeType="1"/>
            </p:cNvSpPr>
            <p:nvPr/>
          </p:nvSpPr>
          <p:spPr bwMode="auto">
            <a:xfrm>
              <a:off x="4882" y="2251"/>
              <a:ext cx="89" cy="0"/>
            </a:xfrm>
            <a:prstGeom prst="line">
              <a:avLst/>
            </a:prstGeom>
            <a:noFill/>
            <a:ln w="0">
              <a:solidFill>
                <a:srgbClr val="000000"/>
              </a:solidFill>
              <a:round/>
              <a:headEnd/>
              <a:tailEnd/>
            </a:ln>
          </p:spPr>
          <p:txBody>
            <a:bodyPr/>
            <a:lstStyle/>
            <a:p>
              <a:endParaRPr lang="es-MX"/>
            </a:p>
          </p:txBody>
        </p:sp>
        <p:sp>
          <p:nvSpPr>
            <p:cNvPr id="17454" name="Line 39"/>
            <p:cNvSpPr>
              <a:spLocks noChangeShapeType="1"/>
            </p:cNvSpPr>
            <p:nvPr/>
          </p:nvSpPr>
          <p:spPr bwMode="auto">
            <a:xfrm>
              <a:off x="4882" y="1954"/>
              <a:ext cx="89" cy="0"/>
            </a:xfrm>
            <a:prstGeom prst="line">
              <a:avLst/>
            </a:prstGeom>
            <a:noFill/>
            <a:ln w="0">
              <a:solidFill>
                <a:srgbClr val="000000"/>
              </a:solidFill>
              <a:round/>
              <a:headEnd/>
              <a:tailEnd/>
            </a:ln>
          </p:spPr>
          <p:txBody>
            <a:bodyPr/>
            <a:lstStyle/>
            <a:p>
              <a:endParaRPr lang="es-MX"/>
            </a:p>
          </p:txBody>
        </p:sp>
        <p:sp>
          <p:nvSpPr>
            <p:cNvPr id="17455" name="Line 40"/>
            <p:cNvSpPr>
              <a:spLocks noChangeShapeType="1"/>
            </p:cNvSpPr>
            <p:nvPr/>
          </p:nvSpPr>
          <p:spPr bwMode="auto">
            <a:xfrm>
              <a:off x="4882" y="1660"/>
              <a:ext cx="89" cy="0"/>
            </a:xfrm>
            <a:prstGeom prst="line">
              <a:avLst/>
            </a:prstGeom>
            <a:noFill/>
            <a:ln w="0">
              <a:solidFill>
                <a:srgbClr val="000000"/>
              </a:solidFill>
              <a:round/>
              <a:headEnd/>
              <a:tailEnd/>
            </a:ln>
          </p:spPr>
          <p:txBody>
            <a:bodyPr/>
            <a:lstStyle/>
            <a:p>
              <a:endParaRPr lang="es-MX"/>
            </a:p>
          </p:txBody>
        </p:sp>
        <p:sp>
          <p:nvSpPr>
            <p:cNvPr id="17456" name="Oval 41"/>
            <p:cNvSpPr>
              <a:spLocks noChangeArrowheads="1"/>
            </p:cNvSpPr>
            <p:nvPr/>
          </p:nvSpPr>
          <p:spPr bwMode="auto">
            <a:xfrm>
              <a:off x="1219" y="2639"/>
              <a:ext cx="53" cy="53"/>
            </a:xfrm>
            <a:prstGeom prst="ellipse">
              <a:avLst/>
            </a:prstGeom>
            <a:solidFill>
              <a:srgbClr val="000000"/>
            </a:solidFill>
            <a:ln w="9525">
              <a:solidFill>
                <a:srgbClr val="000000"/>
              </a:solidFill>
              <a:round/>
              <a:headEnd/>
              <a:tailEnd/>
            </a:ln>
          </p:spPr>
          <p:txBody>
            <a:bodyPr/>
            <a:lstStyle/>
            <a:p>
              <a:endParaRPr lang="es-MX"/>
            </a:p>
          </p:txBody>
        </p:sp>
        <p:sp>
          <p:nvSpPr>
            <p:cNvPr id="17457" name="Oval 42"/>
            <p:cNvSpPr>
              <a:spLocks noChangeArrowheads="1"/>
            </p:cNvSpPr>
            <p:nvPr/>
          </p:nvSpPr>
          <p:spPr bwMode="auto">
            <a:xfrm>
              <a:off x="2038" y="2678"/>
              <a:ext cx="53" cy="53"/>
            </a:xfrm>
            <a:prstGeom prst="ellipse">
              <a:avLst/>
            </a:prstGeom>
            <a:solidFill>
              <a:srgbClr val="000000"/>
            </a:solidFill>
            <a:ln w="9525">
              <a:solidFill>
                <a:srgbClr val="000000"/>
              </a:solidFill>
              <a:round/>
              <a:headEnd/>
              <a:tailEnd/>
            </a:ln>
          </p:spPr>
          <p:txBody>
            <a:bodyPr/>
            <a:lstStyle/>
            <a:p>
              <a:endParaRPr lang="es-MX"/>
            </a:p>
          </p:txBody>
        </p:sp>
        <p:sp>
          <p:nvSpPr>
            <p:cNvPr id="17458" name="Oval 43"/>
            <p:cNvSpPr>
              <a:spLocks noChangeArrowheads="1"/>
            </p:cNvSpPr>
            <p:nvPr/>
          </p:nvSpPr>
          <p:spPr bwMode="auto">
            <a:xfrm>
              <a:off x="2859" y="2379"/>
              <a:ext cx="53" cy="52"/>
            </a:xfrm>
            <a:prstGeom prst="ellipse">
              <a:avLst/>
            </a:prstGeom>
            <a:solidFill>
              <a:srgbClr val="000000"/>
            </a:solidFill>
            <a:ln w="9525">
              <a:solidFill>
                <a:srgbClr val="000000"/>
              </a:solidFill>
              <a:round/>
              <a:headEnd/>
              <a:tailEnd/>
            </a:ln>
          </p:spPr>
          <p:txBody>
            <a:bodyPr/>
            <a:lstStyle/>
            <a:p>
              <a:endParaRPr lang="es-MX"/>
            </a:p>
          </p:txBody>
        </p:sp>
        <p:sp>
          <p:nvSpPr>
            <p:cNvPr id="17459" name="Oval 44"/>
            <p:cNvSpPr>
              <a:spLocks noChangeArrowheads="1"/>
            </p:cNvSpPr>
            <p:nvPr/>
          </p:nvSpPr>
          <p:spPr bwMode="auto">
            <a:xfrm>
              <a:off x="3681" y="1913"/>
              <a:ext cx="52" cy="52"/>
            </a:xfrm>
            <a:prstGeom prst="ellipse">
              <a:avLst/>
            </a:prstGeom>
            <a:solidFill>
              <a:srgbClr val="000000"/>
            </a:solidFill>
            <a:ln w="9525">
              <a:solidFill>
                <a:srgbClr val="000000"/>
              </a:solidFill>
              <a:round/>
              <a:headEnd/>
              <a:tailEnd/>
            </a:ln>
          </p:spPr>
          <p:txBody>
            <a:bodyPr/>
            <a:lstStyle/>
            <a:p>
              <a:endParaRPr lang="es-MX"/>
            </a:p>
          </p:txBody>
        </p:sp>
        <p:sp>
          <p:nvSpPr>
            <p:cNvPr id="17460" name="Oval 45"/>
            <p:cNvSpPr>
              <a:spLocks noChangeArrowheads="1"/>
            </p:cNvSpPr>
            <p:nvPr/>
          </p:nvSpPr>
          <p:spPr bwMode="auto">
            <a:xfrm>
              <a:off x="4499" y="2168"/>
              <a:ext cx="53" cy="52"/>
            </a:xfrm>
            <a:prstGeom prst="ellipse">
              <a:avLst/>
            </a:prstGeom>
            <a:solidFill>
              <a:srgbClr val="000000"/>
            </a:solidFill>
            <a:ln w="9525">
              <a:solidFill>
                <a:srgbClr val="000000"/>
              </a:solidFill>
              <a:round/>
              <a:headEnd/>
              <a:tailEnd/>
            </a:ln>
          </p:spPr>
          <p:txBody>
            <a:bodyPr/>
            <a:lstStyle/>
            <a:p>
              <a:endParaRPr lang="es-MX"/>
            </a:p>
          </p:txBody>
        </p:sp>
        <p:sp>
          <p:nvSpPr>
            <p:cNvPr id="17461" name="Oval 46"/>
            <p:cNvSpPr>
              <a:spLocks noChangeArrowheads="1"/>
            </p:cNvSpPr>
            <p:nvPr/>
          </p:nvSpPr>
          <p:spPr bwMode="auto">
            <a:xfrm>
              <a:off x="1219" y="3230"/>
              <a:ext cx="53" cy="53"/>
            </a:xfrm>
            <a:prstGeom prst="ellipse">
              <a:avLst/>
            </a:prstGeom>
            <a:solidFill>
              <a:srgbClr val="000000"/>
            </a:solidFill>
            <a:ln w="9525">
              <a:solidFill>
                <a:srgbClr val="000000"/>
              </a:solidFill>
              <a:round/>
              <a:headEnd/>
              <a:tailEnd/>
            </a:ln>
          </p:spPr>
          <p:txBody>
            <a:bodyPr/>
            <a:lstStyle/>
            <a:p>
              <a:endParaRPr lang="es-MX"/>
            </a:p>
          </p:txBody>
        </p:sp>
        <p:sp>
          <p:nvSpPr>
            <p:cNvPr id="17462" name="Oval 47"/>
            <p:cNvSpPr>
              <a:spLocks noChangeArrowheads="1"/>
            </p:cNvSpPr>
            <p:nvPr/>
          </p:nvSpPr>
          <p:spPr bwMode="auto">
            <a:xfrm>
              <a:off x="2038" y="3161"/>
              <a:ext cx="53" cy="53"/>
            </a:xfrm>
            <a:prstGeom prst="ellipse">
              <a:avLst/>
            </a:prstGeom>
            <a:solidFill>
              <a:srgbClr val="000000"/>
            </a:solidFill>
            <a:ln w="9525">
              <a:solidFill>
                <a:srgbClr val="000000"/>
              </a:solidFill>
              <a:round/>
              <a:headEnd/>
              <a:tailEnd/>
            </a:ln>
          </p:spPr>
          <p:txBody>
            <a:bodyPr/>
            <a:lstStyle/>
            <a:p>
              <a:endParaRPr lang="es-MX"/>
            </a:p>
          </p:txBody>
        </p:sp>
        <p:sp>
          <p:nvSpPr>
            <p:cNvPr id="17463" name="Oval 48"/>
            <p:cNvSpPr>
              <a:spLocks noChangeArrowheads="1"/>
            </p:cNvSpPr>
            <p:nvPr/>
          </p:nvSpPr>
          <p:spPr bwMode="auto">
            <a:xfrm>
              <a:off x="2859" y="3111"/>
              <a:ext cx="53" cy="53"/>
            </a:xfrm>
            <a:prstGeom prst="ellipse">
              <a:avLst/>
            </a:prstGeom>
            <a:solidFill>
              <a:srgbClr val="000000"/>
            </a:solidFill>
            <a:ln w="9525">
              <a:solidFill>
                <a:srgbClr val="000000"/>
              </a:solidFill>
              <a:round/>
              <a:headEnd/>
              <a:tailEnd/>
            </a:ln>
          </p:spPr>
          <p:txBody>
            <a:bodyPr/>
            <a:lstStyle/>
            <a:p>
              <a:endParaRPr lang="es-MX"/>
            </a:p>
          </p:txBody>
        </p:sp>
        <p:sp>
          <p:nvSpPr>
            <p:cNvPr id="17464" name="Oval 49"/>
            <p:cNvSpPr>
              <a:spLocks noChangeArrowheads="1"/>
            </p:cNvSpPr>
            <p:nvPr/>
          </p:nvSpPr>
          <p:spPr bwMode="auto">
            <a:xfrm>
              <a:off x="3681" y="3103"/>
              <a:ext cx="52" cy="53"/>
            </a:xfrm>
            <a:prstGeom prst="ellipse">
              <a:avLst/>
            </a:prstGeom>
            <a:solidFill>
              <a:srgbClr val="000000"/>
            </a:solidFill>
            <a:ln w="9525">
              <a:solidFill>
                <a:srgbClr val="000000"/>
              </a:solidFill>
              <a:round/>
              <a:headEnd/>
              <a:tailEnd/>
            </a:ln>
          </p:spPr>
          <p:txBody>
            <a:bodyPr/>
            <a:lstStyle/>
            <a:p>
              <a:endParaRPr lang="es-MX"/>
            </a:p>
          </p:txBody>
        </p:sp>
        <p:sp>
          <p:nvSpPr>
            <p:cNvPr id="17465" name="Oval 50"/>
            <p:cNvSpPr>
              <a:spLocks noChangeArrowheads="1"/>
            </p:cNvSpPr>
            <p:nvPr/>
          </p:nvSpPr>
          <p:spPr bwMode="auto">
            <a:xfrm>
              <a:off x="4499" y="3033"/>
              <a:ext cx="53" cy="53"/>
            </a:xfrm>
            <a:prstGeom prst="ellipse">
              <a:avLst/>
            </a:prstGeom>
            <a:solidFill>
              <a:srgbClr val="000000"/>
            </a:solidFill>
            <a:ln w="9525">
              <a:solidFill>
                <a:srgbClr val="000000"/>
              </a:solidFill>
              <a:round/>
              <a:headEnd/>
              <a:tailEnd/>
            </a:ln>
          </p:spPr>
          <p:txBody>
            <a:bodyPr/>
            <a:lstStyle/>
            <a:p>
              <a:endParaRPr lang="es-MX"/>
            </a:p>
          </p:txBody>
        </p:sp>
        <p:sp>
          <p:nvSpPr>
            <p:cNvPr id="17466" name="Freeform 51"/>
            <p:cNvSpPr>
              <a:spLocks/>
            </p:cNvSpPr>
            <p:nvPr/>
          </p:nvSpPr>
          <p:spPr bwMode="auto">
            <a:xfrm>
              <a:off x="1236" y="1929"/>
              <a:ext cx="3280" cy="766"/>
            </a:xfrm>
            <a:custGeom>
              <a:avLst/>
              <a:gdLst>
                <a:gd name="T0" fmla="*/ 0 w 1182"/>
                <a:gd name="T1" fmla="*/ 2559686 h 276"/>
                <a:gd name="T2" fmla="*/ 2879823 w 1182"/>
                <a:gd name="T3" fmla="*/ 2696400 h 276"/>
                <a:gd name="T4" fmla="*/ 5766414 w 1182"/>
                <a:gd name="T5" fmla="*/ 1640200 h 276"/>
                <a:gd name="T6" fmla="*/ 8652539 w 1182"/>
                <a:gd name="T7" fmla="*/ 0 h 276"/>
                <a:gd name="T8" fmla="*/ 11532894 w 1182"/>
                <a:gd name="T9" fmla="*/ 898096 h 276"/>
                <a:gd name="T10" fmla="*/ 0 60000 65536"/>
                <a:gd name="T11" fmla="*/ 0 60000 65536"/>
                <a:gd name="T12" fmla="*/ 0 60000 65536"/>
                <a:gd name="T13" fmla="*/ 0 60000 65536"/>
                <a:gd name="T14" fmla="*/ 0 60000 65536"/>
                <a:gd name="T15" fmla="*/ 0 w 1182"/>
                <a:gd name="T16" fmla="*/ 0 h 276"/>
                <a:gd name="T17" fmla="*/ 1182 w 1182"/>
                <a:gd name="T18" fmla="*/ 276 h 276"/>
              </a:gdLst>
              <a:ahLst/>
              <a:cxnLst>
                <a:cxn ang="T10">
                  <a:pos x="T0" y="T1"/>
                </a:cxn>
                <a:cxn ang="T11">
                  <a:pos x="T2" y="T3"/>
                </a:cxn>
                <a:cxn ang="T12">
                  <a:pos x="T4" y="T5"/>
                </a:cxn>
                <a:cxn ang="T13">
                  <a:pos x="T6" y="T7"/>
                </a:cxn>
                <a:cxn ang="T14">
                  <a:pos x="T8" y="T9"/>
                </a:cxn>
              </a:cxnLst>
              <a:rect l="T15" t="T16" r="T17" b="T18"/>
              <a:pathLst>
                <a:path w="1182" h="276">
                  <a:moveTo>
                    <a:pt x="0" y="262"/>
                  </a:moveTo>
                  <a:lnTo>
                    <a:pt x="295" y="276"/>
                  </a:lnTo>
                  <a:lnTo>
                    <a:pt x="591" y="168"/>
                  </a:lnTo>
                  <a:lnTo>
                    <a:pt x="887" y="0"/>
                  </a:lnTo>
                  <a:lnTo>
                    <a:pt x="1182" y="92"/>
                  </a:lnTo>
                </a:path>
              </a:pathLst>
            </a:custGeom>
            <a:noFill/>
            <a:ln w="26988">
              <a:solidFill>
                <a:srgbClr val="0000FF"/>
              </a:solidFill>
              <a:round/>
              <a:headEnd/>
              <a:tailEnd/>
            </a:ln>
          </p:spPr>
          <p:txBody>
            <a:bodyPr/>
            <a:lstStyle/>
            <a:p>
              <a:endParaRPr lang="es-MX"/>
            </a:p>
          </p:txBody>
        </p:sp>
        <p:sp>
          <p:nvSpPr>
            <p:cNvPr id="17467" name="Freeform 52"/>
            <p:cNvSpPr>
              <a:spLocks/>
            </p:cNvSpPr>
            <p:nvPr/>
          </p:nvSpPr>
          <p:spPr bwMode="auto">
            <a:xfrm>
              <a:off x="1236" y="3050"/>
              <a:ext cx="3280" cy="197"/>
            </a:xfrm>
            <a:custGeom>
              <a:avLst/>
              <a:gdLst>
                <a:gd name="T0" fmla="*/ 0 w 1182"/>
                <a:gd name="T1" fmla="*/ 692671 h 71"/>
                <a:gd name="T2" fmla="*/ 2879823 w 1182"/>
                <a:gd name="T3" fmla="*/ 449440 h 71"/>
                <a:gd name="T4" fmla="*/ 5766414 w 1182"/>
                <a:gd name="T5" fmla="*/ 273294 h 71"/>
                <a:gd name="T6" fmla="*/ 8652539 w 1182"/>
                <a:gd name="T7" fmla="*/ 241938 h 71"/>
                <a:gd name="T8" fmla="*/ 11532894 w 1182"/>
                <a:gd name="T9" fmla="*/ 0 h 71"/>
                <a:gd name="T10" fmla="*/ 0 60000 65536"/>
                <a:gd name="T11" fmla="*/ 0 60000 65536"/>
                <a:gd name="T12" fmla="*/ 0 60000 65536"/>
                <a:gd name="T13" fmla="*/ 0 60000 65536"/>
                <a:gd name="T14" fmla="*/ 0 60000 65536"/>
                <a:gd name="T15" fmla="*/ 0 w 1182"/>
                <a:gd name="T16" fmla="*/ 0 h 71"/>
                <a:gd name="T17" fmla="*/ 1182 w 1182"/>
                <a:gd name="T18" fmla="*/ 71 h 71"/>
              </a:gdLst>
              <a:ahLst/>
              <a:cxnLst>
                <a:cxn ang="T10">
                  <a:pos x="T0" y="T1"/>
                </a:cxn>
                <a:cxn ang="T11">
                  <a:pos x="T2" y="T3"/>
                </a:cxn>
                <a:cxn ang="T12">
                  <a:pos x="T4" y="T5"/>
                </a:cxn>
                <a:cxn ang="T13">
                  <a:pos x="T6" y="T7"/>
                </a:cxn>
                <a:cxn ang="T14">
                  <a:pos x="T8" y="T9"/>
                </a:cxn>
              </a:cxnLst>
              <a:rect l="T15" t="T16" r="T17" b="T18"/>
              <a:pathLst>
                <a:path w="1182" h="71">
                  <a:moveTo>
                    <a:pt x="0" y="71"/>
                  </a:moveTo>
                  <a:lnTo>
                    <a:pt x="295" y="46"/>
                  </a:lnTo>
                  <a:lnTo>
                    <a:pt x="591" y="28"/>
                  </a:lnTo>
                  <a:lnTo>
                    <a:pt x="887" y="25"/>
                  </a:lnTo>
                  <a:lnTo>
                    <a:pt x="1182" y="0"/>
                  </a:lnTo>
                </a:path>
              </a:pathLst>
            </a:custGeom>
            <a:noFill/>
            <a:ln w="26988">
              <a:solidFill>
                <a:srgbClr val="800000"/>
              </a:solidFill>
              <a:round/>
              <a:headEnd/>
              <a:tailEnd/>
            </a:ln>
          </p:spPr>
          <p:txBody>
            <a:bodyPr/>
            <a:lstStyle/>
            <a:p>
              <a:endParaRPr lang="es-MX"/>
            </a:p>
          </p:txBody>
        </p:sp>
        <p:sp>
          <p:nvSpPr>
            <p:cNvPr id="17468" name="Oval 53"/>
            <p:cNvSpPr>
              <a:spLocks noChangeArrowheads="1"/>
            </p:cNvSpPr>
            <p:nvPr/>
          </p:nvSpPr>
          <p:spPr bwMode="auto">
            <a:xfrm>
              <a:off x="1208" y="2628"/>
              <a:ext cx="53" cy="53"/>
            </a:xfrm>
            <a:prstGeom prst="ellipse">
              <a:avLst/>
            </a:prstGeom>
            <a:solidFill>
              <a:srgbClr val="0000FF"/>
            </a:solidFill>
            <a:ln w="9525">
              <a:solidFill>
                <a:srgbClr val="0000FF"/>
              </a:solidFill>
              <a:round/>
              <a:headEnd/>
              <a:tailEnd/>
            </a:ln>
          </p:spPr>
          <p:txBody>
            <a:bodyPr/>
            <a:lstStyle/>
            <a:p>
              <a:endParaRPr lang="es-MX"/>
            </a:p>
          </p:txBody>
        </p:sp>
        <p:sp>
          <p:nvSpPr>
            <p:cNvPr id="17469" name="Oval 54"/>
            <p:cNvSpPr>
              <a:spLocks noChangeArrowheads="1"/>
            </p:cNvSpPr>
            <p:nvPr/>
          </p:nvSpPr>
          <p:spPr bwMode="auto">
            <a:xfrm>
              <a:off x="2027" y="2667"/>
              <a:ext cx="52" cy="53"/>
            </a:xfrm>
            <a:prstGeom prst="ellipse">
              <a:avLst/>
            </a:prstGeom>
            <a:solidFill>
              <a:srgbClr val="0000FF"/>
            </a:solidFill>
            <a:ln w="9525">
              <a:solidFill>
                <a:srgbClr val="0000FF"/>
              </a:solidFill>
              <a:round/>
              <a:headEnd/>
              <a:tailEnd/>
            </a:ln>
          </p:spPr>
          <p:txBody>
            <a:bodyPr/>
            <a:lstStyle/>
            <a:p>
              <a:endParaRPr lang="es-MX"/>
            </a:p>
          </p:txBody>
        </p:sp>
        <p:sp>
          <p:nvSpPr>
            <p:cNvPr id="17470" name="Oval 55"/>
            <p:cNvSpPr>
              <a:spLocks noChangeArrowheads="1"/>
            </p:cNvSpPr>
            <p:nvPr/>
          </p:nvSpPr>
          <p:spPr bwMode="auto">
            <a:xfrm>
              <a:off x="2848" y="2368"/>
              <a:ext cx="53" cy="52"/>
            </a:xfrm>
            <a:prstGeom prst="ellipse">
              <a:avLst/>
            </a:prstGeom>
            <a:solidFill>
              <a:srgbClr val="0000FF"/>
            </a:solidFill>
            <a:ln w="9525">
              <a:solidFill>
                <a:srgbClr val="0000FF"/>
              </a:solidFill>
              <a:round/>
              <a:headEnd/>
              <a:tailEnd/>
            </a:ln>
          </p:spPr>
          <p:txBody>
            <a:bodyPr/>
            <a:lstStyle/>
            <a:p>
              <a:endParaRPr lang="es-MX"/>
            </a:p>
          </p:txBody>
        </p:sp>
        <p:sp>
          <p:nvSpPr>
            <p:cNvPr id="17471" name="Oval 56"/>
            <p:cNvSpPr>
              <a:spLocks noChangeArrowheads="1"/>
            </p:cNvSpPr>
            <p:nvPr/>
          </p:nvSpPr>
          <p:spPr bwMode="auto">
            <a:xfrm>
              <a:off x="3669" y="1901"/>
              <a:ext cx="53" cy="53"/>
            </a:xfrm>
            <a:prstGeom prst="ellipse">
              <a:avLst/>
            </a:prstGeom>
            <a:solidFill>
              <a:srgbClr val="0000FF"/>
            </a:solidFill>
            <a:ln w="9525">
              <a:solidFill>
                <a:srgbClr val="0000FF"/>
              </a:solidFill>
              <a:round/>
              <a:headEnd/>
              <a:tailEnd/>
            </a:ln>
          </p:spPr>
          <p:txBody>
            <a:bodyPr/>
            <a:lstStyle/>
            <a:p>
              <a:endParaRPr lang="es-MX"/>
            </a:p>
          </p:txBody>
        </p:sp>
        <p:sp>
          <p:nvSpPr>
            <p:cNvPr id="17472" name="Oval 57"/>
            <p:cNvSpPr>
              <a:spLocks noChangeArrowheads="1"/>
            </p:cNvSpPr>
            <p:nvPr/>
          </p:nvSpPr>
          <p:spPr bwMode="auto">
            <a:xfrm>
              <a:off x="4488" y="2157"/>
              <a:ext cx="53" cy="52"/>
            </a:xfrm>
            <a:prstGeom prst="ellipse">
              <a:avLst/>
            </a:prstGeom>
            <a:solidFill>
              <a:srgbClr val="0000FF"/>
            </a:solidFill>
            <a:ln w="9525">
              <a:solidFill>
                <a:srgbClr val="0000FF"/>
              </a:solidFill>
              <a:round/>
              <a:headEnd/>
              <a:tailEnd/>
            </a:ln>
          </p:spPr>
          <p:txBody>
            <a:bodyPr/>
            <a:lstStyle/>
            <a:p>
              <a:endParaRPr lang="es-MX"/>
            </a:p>
          </p:txBody>
        </p:sp>
        <p:sp>
          <p:nvSpPr>
            <p:cNvPr id="17473" name="Oval 58"/>
            <p:cNvSpPr>
              <a:spLocks noChangeArrowheads="1"/>
            </p:cNvSpPr>
            <p:nvPr/>
          </p:nvSpPr>
          <p:spPr bwMode="auto">
            <a:xfrm>
              <a:off x="1208" y="3219"/>
              <a:ext cx="53" cy="53"/>
            </a:xfrm>
            <a:prstGeom prst="ellipse">
              <a:avLst/>
            </a:prstGeom>
            <a:solidFill>
              <a:srgbClr val="800000"/>
            </a:solidFill>
            <a:ln w="9525">
              <a:solidFill>
                <a:srgbClr val="800000"/>
              </a:solidFill>
              <a:round/>
              <a:headEnd/>
              <a:tailEnd/>
            </a:ln>
          </p:spPr>
          <p:txBody>
            <a:bodyPr/>
            <a:lstStyle/>
            <a:p>
              <a:endParaRPr lang="es-MX"/>
            </a:p>
          </p:txBody>
        </p:sp>
        <p:sp>
          <p:nvSpPr>
            <p:cNvPr id="17474" name="Oval 59"/>
            <p:cNvSpPr>
              <a:spLocks noChangeArrowheads="1"/>
            </p:cNvSpPr>
            <p:nvPr/>
          </p:nvSpPr>
          <p:spPr bwMode="auto">
            <a:xfrm>
              <a:off x="2027" y="3150"/>
              <a:ext cx="52" cy="53"/>
            </a:xfrm>
            <a:prstGeom prst="ellipse">
              <a:avLst/>
            </a:prstGeom>
            <a:solidFill>
              <a:srgbClr val="800000"/>
            </a:solidFill>
            <a:ln w="9525">
              <a:solidFill>
                <a:srgbClr val="800000"/>
              </a:solidFill>
              <a:round/>
              <a:headEnd/>
              <a:tailEnd/>
            </a:ln>
          </p:spPr>
          <p:txBody>
            <a:bodyPr/>
            <a:lstStyle/>
            <a:p>
              <a:endParaRPr lang="es-MX"/>
            </a:p>
          </p:txBody>
        </p:sp>
        <p:sp>
          <p:nvSpPr>
            <p:cNvPr id="17475" name="Oval 60"/>
            <p:cNvSpPr>
              <a:spLocks noChangeArrowheads="1"/>
            </p:cNvSpPr>
            <p:nvPr/>
          </p:nvSpPr>
          <p:spPr bwMode="auto">
            <a:xfrm>
              <a:off x="2848" y="3100"/>
              <a:ext cx="53" cy="53"/>
            </a:xfrm>
            <a:prstGeom prst="ellipse">
              <a:avLst/>
            </a:prstGeom>
            <a:solidFill>
              <a:srgbClr val="800000"/>
            </a:solidFill>
            <a:ln w="9525">
              <a:solidFill>
                <a:srgbClr val="800000"/>
              </a:solidFill>
              <a:round/>
              <a:headEnd/>
              <a:tailEnd/>
            </a:ln>
          </p:spPr>
          <p:txBody>
            <a:bodyPr/>
            <a:lstStyle/>
            <a:p>
              <a:endParaRPr lang="es-MX"/>
            </a:p>
          </p:txBody>
        </p:sp>
        <p:sp>
          <p:nvSpPr>
            <p:cNvPr id="17476" name="Oval 61"/>
            <p:cNvSpPr>
              <a:spLocks noChangeArrowheads="1"/>
            </p:cNvSpPr>
            <p:nvPr/>
          </p:nvSpPr>
          <p:spPr bwMode="auto">
            <a:xfrm>
              <a:off x="3669" y="3092"/>
              <a:ext cx="53" cy="52"/>
            </a:xfrm>
            <a:prstGeom prst="ellipse">
              <a:avLst/>
            </a:prstGeom>
            <a:solidFill>
              <a:srgbClr val="800000"/>
            </a:solidFill>
            <a:ln w="9525">
              <a:solidFill>
                <a:srgbClr val="800000"/>
              </a:solidFill>
              <a:round/>
              <a:headEnd/>
              <a:tailEnd/>
            </a:ln>
          </p:spPr>
          <p:txBody>
            <a:bodyPr/>
            <a:lstStyle/>
            <a:p>
              <a:endParaRPr lang="es-MX"/>
            </a:p>
          </p:txBody>
        </p:sp>
        <p:sp>
          <p:nvSpPr>
            <p:cNvPr id="17477" name="Oval 62"/>
            <p:cNvSpPr>
              <a:spLocks noChangeArrowheads="1"/>
            </p:cNvSpPr>
            <p:nvPr/>
          </p:nvSpPr>
          <p:spPr bwMode="auto">
            <a:xfrm>
              <a:off x="4488" y="3022"/>
              <a:ext cx="53" cy="53"/>
            </a:xfrm>
            <a:prstGeom prst="ellipse">
              <a:avLst/>
            </a:prstGeom>
            <a:solidFill>
              <a:srgbClr val="800000"/>
            </a:solidFill>
            <a:ln w="9525">
              <a:solidFill>
                <a:srgbClr val="800000"/>
              </a:solidFill>
              <a:round/>
              <a:headEnd/>
              <a:tailEnd/>
            </a:ln>
          </p:spPr>
          <p:txBody>
            <a:bodyPr/>
            <a:lstStyle/>
            <a:p>
              <a:endParaRPr lang="es-MX"/>
            </a:p>
          </p:txBody>
        </p:sp>
        <p:sp>
          <p:nvSpPr>
            <p:cNvPr id="17478" name="Rectangle 63"/>
            <p:cNvSpPr>
              <a:spLocks noChangeArrowheads="1"/>
            </p:cNvSpPr>
            <p:nvPr/>
          </p:nvSpPr>
          <p:spPr bwMode="auto">
            <a:xfrm>
              <a:off x="4280" y="2442"/>
              <a:ext cx="186" cy="134"/>
            </a:xfrm>
            <a:prstGeom prst="rect">
              <a:avLst/>
            </a:prstGeom>
            <a:noFill/>
            <a:ln w="9525">
              <a:noFill/>
              <a:miter lim="800000"/>
              <a:headEnd/>
              <a:tailEnd/>
            </a:ln>
          </p:spPr>
          <p:txBody>
            <a:bodyPr wrap="none" lIns="0" tIns="0" rIns="0" bIns="0">
              <a:spAutoFit/>
            </a:bodyPr>
            <a:lstStyle/>
            <a:p>
              <a:pPr algn="l"/>
              <a:r>
                <a:rPr lang="es-ES" sz="1400" u="none">
                  <a:solidFill>
                    <a:schemeClr val="bg1"/>
                  </a:solidFill>
                </a:rPr>
                <a:t>101</a:t>
              </a:r>
              <a:endParaRPr lang="es-ES" sz="1400">
                <a:solidFill>
                  <a:schemeClr val="bg1"/>
                </a:solidFill>
              </a:endParaRPr>
            </a:p>
          </p:txBody>
        </p:sp>
        <p:sp>
          <p:nvSpPr>
            <p:cNvPr id="17479" name="Rectangle 64"/>
            <p:cNvSpPr>
              <a:spLocks noChangeArrowheads="1"/>
            </p:cNvSpPr>
            <p:nvPr/>
          </p:nvSpPr>
          <p:spPr bwMode="auto">
            <a:xfrm>
              <a:off x="3492" y="2859"/>
              <a:ext cx="124" cy="134"/>
            </a:xfrm>
            <a:prstGeom prst="rect">
              <a:avLst/>
            </a:prstGeom>
            <a:noFill/>
            <a:ln w="9525">
              <a:noFill/>
              <a:miter lim="800000"/>
              <a:headEnd/>
              <a:tailEnd/>
            </a:ln>
          </p:spPr>
          <p:txBody>
            <a:bodyPr wrap="none" lIns="0" tIns="0" rIns="0" bIns="0">
              <a:spAutoFit/>
            </a:bodyPr>
            <a:lstStyle/>
            <a:p>
              <a:pPr algn="l"/>
              <a:r>
                <a:rPr lang="es-ES" sz="1400" u="none">
                  <a:solidFill>
                    <a:schemeClr val="bg1"/>
                  </a:solidFill>
                </a:rPr>
                <a:t>72</a:t>
              </a:r>
              <a:endParaRPr lang="es-ES" sz="1400">
                <a:solidFill>
                  <a:schemeClr val="bg1"/>
                </a:solidFill>
              </a:endParaRPr>
            </a:p>
          </p:txBody>
        </p:sp>
        <p:sp>
          <p:nvSpPr>
            <p:cNvPr id="17480" name="Rectangle 65"/>
            <p:cNvSpPr>
              <a:spLocks noChangeArrowheads="1"/>
            </p:cNvSpPr>
            <p:nvPr/>
          </p:nvSpPr>
          <p:spPr bwMode="auto">
            <a:xfrm>
              <a:off x="2687" y="2870"/>
              <a:ext cx="124" cy="134"/>
            </a:xfrm>
            <a:prstGeom prst="rect">
              <a:avLst/>
            </a:prstGeom>
            <a:noFill/>
            <a:ln w="9525">
              <a:noFill/>
              <a:miter lim="800000"/>
              <a:headEnd/>
              <a:tailEnd/>
            </a:ln>
          </p:spPr>
          <p:txBody>
            <a:bodyPr wrap="none" lIns="0" tIns="0" rIns="0" bIns="0">
              <a:spAutoFit/>
            </a:bodyPr>
            <a:lstStyle/>
            <a:p>
              <a:pPr algn="l"/>
              <a:r>
                <a:rPr lang="es-ES" sz="1400" u="none">
                  <a:solidFill>
                    <a:schemeClr val="bg1"/>
                  </a:solidFill>
                </a:rPr>
                <a:t>71</a:t>
              </a:r>
              <a:endParaRPr lang="es-ES" sz="1400">
                <a:solidFill>
                  <a:schemeClr val="bg1"/>
                </a:solidFill>
              </a:endParaRPr>
            </a:p>
          </p:txBody>
        </p:sp>
        <p:sp>
          <p:nvSpPr>
            <p:cNvPr id="17481" name="Rectangle 66"/>
            <p:cNvSpPr>
              <a:spLocks noChangeArrowheads="1"/>
            </p:cNvSpPr>
            <p:nvPr/>
          </p:nvSpPr>
          <p:spPr bwMode="auto">
            <a:xfrm>
              <a:off x="1860" y="2873"/>
              <a:ext cx="124" cy="134"/>
            </a:xfrm>
            <a:prstGeom prst="rect">
              <a:avLst/>
            </a:prstGeom>
            <a:noFill/>
            <a:ln w="9525">
              <a:noFill/>
              <a:miter lim="800000"/>
              <a:headEnd/>
              <a:tailEnd/>
            </a:ln>
          </p:spPr>
          <p:txBody>
            <a:bodyPr wrap="none" lIns="0" tIns="0" rIns="0" bIns="0">
              <a:spAutoFit/>
            </a:bodyPr>
            <a:lstStyle/>
            <a:p>
              <a:pPr algn="l"/>
              <a:r>
                <a:rPr lang="es-ES" sz="1400" u="none">
                  <a:solidFill>
                    <a:schemeClr val="bg1"/>
                  </a:solidFill>
                </a:rPr>
                <a:t>67</a:t>
              </a:r>
              <a:endParaRPr lang="es-ES" sz="1400">
                <a:solidFill>
                  <a:schemeClr val="bg1"/>
                </a:solidFill>
              </a:endParaRPr>
            </a:p>
          </p:txBody>
        </p:sp>
        <p:sp>
          <p:nvSpPr>
            <p:cNvPr id="17482" name="Rectangle 67"/>
            <p:cNvSpPr>
              <a:spLocks noChangeArrowheads="1"/>
            </p:cNvSpPr>
            <p:nvPr/>
          </p:nvSpPr>
          <p:spPr bwMode="auto">
            <a:xfrm>
              <a:off x="1039" y="3003"/>
              <a:ext cx="124" cy="134"/>
            </a:xfrm>
            <a:prstGeom prst="rect">
              <a:avLst/>
            </a:prstGeom>
            <a:noFill/>
            <a:ln w="9525">
              <a:noFill/>
              <a:miter lim="800000"/>
              <a:headEnd/>
              <a:tailEnd/>
            </a:ln>
          </p:spPr>
          <p:txBody>
            <a:bodyPr wrap="none" lIns="0" tIns="0" rIns="0" bIns="0">
              <a:spAutoFit/>
            </a:bodyPr>
            <a:lstStyle/>
            <a:p>
              <a:pPr algn="l"/>
              <a:r>
                <a:rPr lang="es-ES" sz="1400" u="none">
                  <a:solidFill>
                    <a:schemeClr val="bg1"/>
                  </a:solidFill>
                </a:rPr>
                <a:t>57</a:t>
              </a:r>
              <a:endParaRPr lang="es-ES" sz="1400">
                <a:solidFill>
                  <a:schemeClr val="bg1"/>
                </a:solidFill>
              </a:endParaRPr>
            </a:p>
          </p:txBody>
        </p:sp>
        <p:sp>
          <p:nvSpPr>
            <p:cNvPr id="17483" name="Rectangle 68"/>
            <p:cNvSpPr>
              <a:spLocks noChangeArrowheads="1"/>
            </p:cNvSpPr>
            <p:nvPr/>
          </p:nvSpPr>
          <p:spPr bwMode="auto">
            <a:xfrm>
              <a:off x="4499" y="1885"/>
              <a:ext cx="18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129</a:t>
              </a:r>
              <a:endParaRPr lang="es-ES" sz="1400">
                <a:solidFill>
                  <a:schemeClr val="accent2"/>
                </a:solidFill>
              </a:endParaRPr>
            </a:p>
          </p:txBody>
        </p:sp>
        <p:sp>
          <p:nvSpPr>
            <p:cNvPr id="17484" name="Rectangle 69"/>
            <p:cNvSpPr>
              <a:spLocks noChangeArrowheads="1"/>
            </p:cNvSpPr>
            <p:nvPr/>
          </p:nvSpPr>
          <p:spPr bwMode="auto">
            <a:xfrm>
              <a:off x="3714" y="1713"/>
              <a:ext cx="18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141</a:t>
              </a:r>
              <a:endParaRPr lang="es-ES" sz="1400">
                <a:solidFill>
                  <a:schemeClr val="accent2"/>
                </a:solidFill>
              </a:endParaRPr>
            </a:p>
          </p:txBody>
        </p:sp>
        <p:sp>
          <p:nvSpPr>
            <p:cNvPr id="17485" name="Rectangle 70"/>
            <p:cNvSpPr>
              <a:spLocks noChangeArrowheads="1"/>
            </p:cNvSpPr>
            <p:nvPr/>
          </p:nvSpPr>
          <p:spPr bwMode="auto">
            <a:xfrm>
              <a:off x="2940" y="2467"/>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87</a:t>
              </a:r>
              <a:endParaRPr lang="es-ES" sz="1400">
                <a:solidFill>
                  <a:schemeClr val="accent2"/>
                </a:solidFill>
              </a:endParaRPr>
            </a:p>
          </p:txBody>
        </p:sp>
        <p:sp>
          <p:nvSpPr>
            <p:cNvPr id="17486" name="Rectangle 71"/>
            <p:cNvSpPr>
              <a:spLocks noChangeArrowheads="1"/>
            </p:cNvSpPr>
            <p:nvPr/>
          </p:nvSpPr>
          <p:spPr bwMode="auto">
            <a:xfrm>
              <a:off x="2113" y="2836"/>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59</a:t>
              </a:r>
              <a:endParaRPr lang="es-ES" sz="1400">
                <a:solidFill>
                  <a:schemeClr val="accent2"/>
                </a:solidFill>
              </a:endParaRPr>
            </a:p>
          </p:txBody>
        </p:sp>
        <p:sp>
          <p:nvSpPr>
            <p:cNvPr id="17487" name="Rectangle 72"/>
            <p:cNvSpPr>
              <a:spLocks noChangeArrowheads="1"/>
            </p:cNvSpPr>
            <p:nvPr/>
          </p:nvSpPr>
          <p:spPr bwMode="auto">
            <a:xfrm>
              <a:off x="1275" y="2703"/>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70</a:t>
              </a:r>
              <a:endParaRPr lang="es-ES" sz="1400">
                <a:solidFill>
                  <a:schemeClr val="accent2"/>
                </a:solidFill>
              </a:endParaRPr>
            </a:p>
          </p:txBody>
        </p:sp>
        <p:sp>
          <p:nvSpPr>
            <p:cNvPr id="17488" name="Rectangle 73"/>
            <p:cNvSpPr>
              <a:spLocks noChangeArrowheads="1"/>
            </p:cNvSpPr>
            <p:nvPr/>
          </p:nvSpPr>
          <p:spPr bwMode="auto">
            <a:xfrm>
              <a:off x="1724" y="2537"/>
              <a:ext cx="15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3.5</a:t>
              </a:r>
              <a:endParaRPr lang="es-ES" sz="1400">
                <a:solidFill>
                  <a:schemeClr val="accent2"/>
                </a:solidFill>
              </a:endParaRPr>
            </a:p>
          </p:txBody>
        </p:sp>
        <p:sp>
          <p:nvSpPr>
            <p:cNvPr id="17489" name="Rectangle 74"/>
            <p:cNvSpPr>
              <a:spLocks noChangeArrowheads="1"/>
            </p:cNvSpPr>
            <p:nvPr/>
          </p:nvSpPr>
          <p:spPr bwMode="auto">
            <a:xfrm>
              <a:off x="4280" y="2165"/>
              <a:ext cx="15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5.2</a:t>
              </a:r>
              <a:endParaRPr lang="es-ES" sz="1400">
                <a:solidFill>
                  <a:schemeClr val="accent2"/>
                </a:solidFill>
              </a:endParaRPr>
            </a:p>
          </p:txBody>
        </p:sp>
        <p:sp>
          <p:nvSpPr>
            <p:cNvPr id="17490" name="Rectangle 75"/>
            <p:cNvSpPr>
              <a:spLocks noChangeArrowheads="1"/>
            </p:cNvSpPr>
            <p:nvPr/>
          </p:nvSpPr>
          <p:spPr bwMode="auto">
            <a:xfrm>
              <a:off x="3447" y="1835"/>
              <a:ext cx="15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6.1</a:t>
              </a:r>
              <a:endParaRPr lang="es-ES" sz="1400">
                <a:solidFill>
                  <a:schemeClr val="accent2"/>
                </a:solidFill>
              </a:endParaRPr>
            </a:p>
          </p:txBody>
        </p:sp>
        <p:sp>
          <p:nvSpPr>
            <p:cNvPr id="17491" name="Rectangle 76"/>
            <p:cNvSpPr>
              <a:spLocks noChangeArrowheads="1"/>
            </p:cNvSpPr>
            <p:nvPr/>
          </p:nvSpPr>
          <p:spPr bwMode="auto">
            <a:xfrm>
              <a:off x="2562" y="2259"/>
              <a:ext cx="15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4.5</a:t>
              </a:r>
              <a:endParaRPr lang="es-ES" sz="1400">
                <a:solidFill>
                  <a:schemeClr val="accent2"/>
                </a:solidFill>
              </a:endParaRPr>
            </a:p>
          </p:txBody>
        </p:sp>
        <p:sp>
          <p:nvSpPr>
            <p:cNvPr id="17492" name="Rectangle 77"/>
            <p:cNvSpPr>
              <a:spLocks noChangeArrowheads="1"/>
            </p:cNvSpPr>
            <p:nvPr/>
          </p:nvSpPr>
          <p:spPr bwMode="auto">
            <a:xfrm>
              <a:off x="945" y="2515"/>
              <a:ext cx="15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3.6</a:t>
              </a:r>
              <a:endParaRPr lang="es-ES" sz="1400">
                <a:solidFill>
                  <a:schemeClr val="accent2"/>
                </a:solidFill>
              </a:endParaRPr>
            </a:p>
          </p:txBody>
        </p:sp>
        <p:sp>
          <p:nvSpPr>
            <p:cNvPr id="17493" name="Rectangle 78"/>
            <p:cNvSpPr>
              <a:spLocks noChangeArrowheads="1"/>
            </p:cNvSpPr>
            <p:nvPr/>
          </p:nvSpPr>
          <p:spPr bwMode="auto">
            <a:xfrm>
              <a:off x="4582" y="3014"/>
              <a:ext cx="15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2.3</a:t>
              </a:r>
              <a:endParaRPr lang="es-ES" sz="1400">
                <a:solidFill>
                  <a:schemeClr val="accent2"/>
                </a:solidFill>
              </a:endParaRPr>
            </a:p>
          </p:txBody>
        </p:sp>
        <p:sp>
          <p:nvSpPr>
            <p:cNvPr id="17494" name="Rectangle 79"/>
            <p:cNvSpPr>
              <a:spLocks noChangeArrowheads="1"/>
            </p:cNvSpPr>
            <p:nvPr/>
          </p:nvSpPr>
          <p:spPr bwMode="auto">
            <a:xfrm>
              <a:off x="3755" y="3153"/>
              <a:ext cx="15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2.1</a:t>
              </a:r>
              <a:endParaRPr lang="es-ES" sz="1400">
                <a:solidFill>
                  <a:schemeClr val="accent2"/>
                </a:solidFill>
              </a:endParaRPr>
            </a:p>
          </p:txBody>
        </p:sp>
        <p:sp>
          <p:nvSpPr>
            <p:cNvPr id="17495" name="Rectangle 80"/>
            <p:cNvSpPr>
              <a:spLocks noChangeArrowheads="1"/>
            </p:cNvSpPr>
            <p:nvPr/>
          </p:nvSpPr>
          <p:spPr bwMode="auto">
            <a:xfrm>
              <a:off x="2926" y="3150"/>
              <a:ext cx="15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a:t>
              </a:r>
              <a:endParaRPr lang="es-ES" sz="1400">
                <a:solidFill>
                  <a:schemeClr val="accent2"/>
                </a:solidFill>
              </a:endParaRPr>
            </a:p>
          </p:txBody>
        </p:sp>
        <p:sp>
          <p:nvSpPr>
            <p:cNvPr id="17496" name="Rectangle 81"/>
            <p:cNvSpPr>
              <a:spLocks noChangeArrowheads="1"/>
            </p:cNvSpPr>
            <p:nvPr/>
          </p:nvSpPr>
          <p:spPr bwMode="auto">
            <a:xfrm>
              <a:off x="2104" y="3200"/>
              <a:ext cx="15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1.9</a:t>
              </a:r>
              <a:endParaRPr lang="es-ES" sz="1400">
                <a:solidFill>
                  <a:schemeClr val="accent2"/>
                </a:solidFill>
              </a:endParaRPr>
            </a:p>
          </p:txBody>
        </p:sp>
        <p:sp>
          <p:nvSpPr>
            <p:cNvPr id="17497" name="Rectangle 82"/>
            <p:cNvSpPr>
              <a:spLocks noChangeArrowheads="1"/>
            </p:cNvSpPr>
            <p:nvPr/>
          </p:nvSpPr>
          <p:spPr bwMode="auto">
            <a:xfrm>
              <a:off x="1244" y="3280"/>
              <a:ext cx="15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1.6</a:t>
              </a:r>
              <a:endParaRPr lang="es-ES" sz="1400">
                <a:solidFill>
                  <a:schemeClr val="accent2"/>
                </a:solidFill>
              </a:endParaRPr>
            </a:p>
          </p:txBody>
        </p:sp>
        <p:sp>
          <p:nvSpPr>
            <p:cNvPr id="17498" name="Rectangle 83"/>
            <p:cNvSpPr>
              <a:spLocks noChangeArrowheads="1"/>
            </p:cNvSpPr>
            <p:nvPr/>
          </p:nvSpPr>
          <p:spPr bwMode="auto">
            <a:xfrm>
              <a:off x="639" y="3647"/>
              <a:ext cx="76" cy="163"/>
            </a:xfrm>
            <a:prstGeom prst="rect">
              <a:avLst/>
            </a:prstGeom>
            <a:noFill/>
            <a:ln w="9525">
              <a:noFill/>
              <a:miter lim="800000"/>
              <a:headEnd/>
              <a:tailEnd/>
            </a:ln>
          </p:spPr>
          <p:txBody>
            <a:bodyPr wrap="none" lIns="0" tIns="0" rIns="0" bIns="0">
              <a:spAutoFit/>
            </a:bodyPr>
            <a:lstStyle/>
            <a:p>
              <a:pPr algn="l"/>
              <a:r>
                <a:rPr lang="es-ES" sz="1700" u="none">
                  <a:solidFill>
                    <a:schemeClr val="accent2"/>
                  </a:solidFill>
                </a:rPr>
                <a:t>0</a:t>
              </a:r>
              <a:endParaRPr lang="es-ES">
                <a:solidFill>
                  <a:schemeClr val="accent2"/>
                </a:solidFill>
              </a:endParaRPr>
            </a:p>
          </p:txBody>
        </p:sp>
        <p:sp>
          <p:nvSpPr>
            <p:cNvPr id="17499" name="Rectangle 84"/>
            <p:cNvSpPr>
              <a:spLocks noChangeArrowheads="1"/>
            </p:cNvSpPr>
            <p:nvPr/>
          </p:nvSpPr>
          <p:spPr bwMode="auto">
            <a:xfrm>
              <a:off x="562" y="3389"/>
              <a:ext cx="152" cy="163"/>
            </a:xfrm>
            <a:prstGeom prst="rect">
              <a:avLst/>
            </a:prstGeom>
            <a:noFill/>
            <a:ln w="9525">
              <a:noFill/>
              <a:miter lim="800000"/>
              <a:headEnd/>
              <a:tailEnd/>
            </a:ln>
          </p:spPr>
          <p:txBody>
            <a:bodyPr wrap="none" lIns="0" tIns="0" rIns="0" bIns="0">
              <a:spAutoFit/>
            </a:bodyPr>
            <a:lstStyle/>
            <a:p>
              <a:pPr algn="l"/>
              <a:r>
                <a:rPr lang="es-ES" sz="1700" u="none">
                  <a:solidFill>
                    <a:schemeClr val="accent2"/>
                  </a:solidFill>
                </a:rPr>
                <a:t>20</a:t>
              </a:r>
              <a:endParaRPr lang="es-ES">
                <a:solidFill>
                  <a:schemeClr val="accent2"/>
                </a:solidFill>
              </a:endParaRPr>
            </a:p>
          </p:txBody>
        </p:sp>
        <p:sp>
          <p:nvSpPr>
            <p:cNvPr id="17500" name="Rectangle 85"/>
            <p:cNvSpPr>
              <a:spLocks noChangeArrowheads="1"/>
            </p:cNvSpPr>
            <p:nvPr/>
          </p:nvSpPr>
          <p:spPr bwMode="auto">
            <a:xfrm>
              <a:off x="562" y="3131"/>
              <a:ext cx="152" cy="163"/>
            </a:xfrm>
            <a:prstGeom prst="rect">
              <a:avLst/>
            </a:prstGeom>
            <a:noFill/>
            <a:ln w="9525">
              <a:noFill/>
              <a:miter lim="800000"/>
              <a:headEnd/>
              <a:tailEnd/>
            </a:ln>
          </p:spPr>
          <p:txBody>
            <a:bodyPr wrap="none" lIns="0" tIns="0" rIns="0" bIns="0">
              <a:spAutoFit/>
            </a:bodyPr>
            <a:lstStyle/>
            <a:p>
              <a:pPr algn="l"/>
              <a:r>
                <a:rPr lang="es-ES" sz="1700" u="none">
                  <a:solidFill>
                    <a:schemeClr val="accent2"/>
                  </a:solidFill>
                </a:rPr>
                <a:t>40</a:t>
              </a:r>
              <a:endParaRPr lang="es-ES">
                <a:solidFill>
                  <a:schemeClr val="accent2"/>
                </a:solidFill>
              </a:endParaRPr>
            </a:p>
          </p:txBody>
        </p:sp>
        <p:sp>
          <p:nvSpPr>
            <p:cNvPr id="17501" name="Rectangle 86"/>
            <p:cNvSpPr>
              <a:spLocks noChangeArrowheads="1"/>
            </p:cNvSpPr>
            <p:nvPr/>
          </p:nvSpPr>
          <p:spPr bwMode="auto">
            <a:xfrm>
              <a:off x="562" y="2873"/>
              <a:ext cx="152" cy="163"/>
            </a:xfrm>
            <a:prstGeom prst="rect">
              <a:avLst/>
            </a:prstGeom>
            <a:noFill/>
            <a:ln w="9525">
              <a:noFill/>
              <a:miter lim="800000"/>
              <a:headEnd/>
              <a:tailEnd/>
            </a:ln>
          </p:spPr>
          <p:txBody>
            <a:bodyPr wrap="none" lIns="0" tIns="0" rIns="0" bIns="0">
              <a:spAutoFit/>
            </a:bodyPr>
            <a:lstStyle/>
            <a:p>
              <a:pPr algn="l"/>
              <a:r>
                <a:rPr lang="es-ES" sz="1700" u="none">
                  <a:solidFill>
                    <a:schemeClr val="accent2"/>
                  </a:solidFill>
                </a:rPr>
                <a:t>60</a:t>
              </a:r>
              <a:endParaRPr lang="es-ES">
                <a:solidFill>
                  <a:schemeClr val="accent2"/>
                </a:solidFill>
              </a:endParaRPr>
            </a:p>
          </p:txBody>
        </p:sp>
        <p:sp>
          <p:nvSpPr>
            <p:cNvPr id="17502" name="Rectangle 87"/>
            <p:cNvSpPr>
              <a:spLocks noChangeArrowheads="1"/>
            </p:cNvSpPr>
            <p:nvPr/>
          </p:nvSpPr>
          <p:spPr bwMode="auto">
            <a:xfrm>
              <a:off x="562" y="2614"/>
              <a:ext cx="152" cy="163"/>
            </a:xfrm>
            <a:prstGeom prst="rect">
              <a:avLst/>
            </a:prstGeom>
            <a:noFill/>
            <a:ln w="9525">
              <a:noFill/>
              <a:miter lim="800000"/>
              <a:headEnd/>
              <a:tailEnd/>
            </a:ln>
          </p:spPr>
          <p:txBody>
            <a:bodyPr wrap="none" lIns="0" tIns="0" rIns="0" bIns="0">
              <a:spAutoFit/>
            </a:bodyPr>
            <a:lstStyle/>
            <a:p>
              <a:pPr algn="l"/>
              <a:r>
                <a:rPr lang="es-ES" sz="1700" u="none">
                  <a:solidFill>
                    <a:schemeClr val="accent2"/>
                  </a:solidFill>
                </a:rPr>
                <a:t>80</a:t>
              </a:r>
              <a:endParaRPr lang="es-ES">
                <a:solidFill>
                  <a:schemeClr val="accent2"/>
                </a:solidFill>
              </a:endParaRPr>
            </a:p>
          </p:txBody>
        </p:sp>
        <p:sp>
          <p:nvSpPr>
            <p:cNvPr id="17503" name="Rectangle 88"/>
            <p:cNvSpPr>
              <a:spLocks noChangeArrowheads="1"/>
            </p:cNvSpPr>
            <p:nvPr/>
          </p:nvSpPr>
          <p:spPr bwMode="auto">
            <a:xfrm>
              <a:off x="484" y="2354"/>
              <a:ext cx="228" cy="163"/>
            </a:xfrm>
            <a:prstGeom prst="rect">
              <a:avLst/>
            </a:prstGeom>
            <a:noFill/>
            <a:ln w="9525">
              <a:noFill/>
              <a:miter lim="800000"/>
              <a:headEnd/>
              <a:tailEnd/>
            </a:ln>
          </p:spPr>
          <p:txBody>
            <a:bodyPr wrap="none" lIns="0" tIns="0" rIns="0" bIns="0">
              <a:spAutoFit/>
            </a:bodyPr>
            <a:lstStyle/>
            <a:p>
              <a:pPr algn="l"/>
              <a:r>
                <a:rPr lang="es-ES" sz="1700" u="none">
                  <a:solidFill>
                    <a:schemeClr val="accent2"/>
                  </a:solidFill>
                </a:rPr>
                <a:t>100</a:t>
              </a:r>
              <a:endParaRPr lang="es-ES">
                <a:solidFill>
                  <a:schemeClr val="accent2"/>
                </a:solidFill>
              </a:endParaRPr>
            </a:p>
          </p:txBody>
        </p:sp>
        <p:sp>
          <p:nvSpPr>
            <p:cNvPr id="17504" name="Rectangle 89"/>
            <p:cNvSpPr>
              <a:spLocks noChangeArrowheads="1"/>
            </p:cNvSpPr>
            <p:nvPr/>
          </p:nvSpPr>
          <p:spPr bwMode="auto">
            <a:xfrm>
              <a:off x="484" y="2096"/>
              <a:ext cx="228" cy="163"/>
            </a:xfrm>
            <a:prstGeom prst="rect">
              <a:avLst/>
            </a:prstGeom>
            <a:noFill/>
            <a:ln w="9525">
              <a:noFill/>
              <a:miter lim="800000"/>
              <a:headEnd/>
              <a:tailEnd/>
            </a:ln>
          </p:spPr>
          <p:txBody>
            <a:bodyPr wrap="none" lIns="0" tIns="0" rIns="0" bIns="0">
              <a:spAutoFit/>
            </a:bodyPr>
            <a:lstStyle/>
            <a:p>
              <a:pPr algn="l"/>
              <a:r>
                <a:rPr lang="es-ES" sz="1700" u="none">
                  <a:solidFill>
                    <a:schemeClr val="accent2"/>
                  </a:solidFill>
                </a:rPr>
                <a:t>120</a:t>
              </a:r>
              <a:endParaRPr lang="es-ES">
                <a:solidFill>
                  <a:schemeClr val="accent2"/>
                </a:solidFill>
              </a:endParaRPr>
            </a:p>
          </p:txBody>
        </p:sp>
        <p:sp>
          <p:nvSpPr>
            <p:cNvPr id="17505" name="Rectangle 90"/>
            <p:cNvSpPr>
              <a:spLocks noChangeArrowheads="1"/>
            </p:cNvSpPr>
            <p:nvPr/>
          </p:nvSpPr>
          <p:spPr bwMode="auto">
            <a:xfrm>
              <a:off x="484" y="1838"/>
              <a:ext cx="228" cy="163"/>
            </a:xfrm>
            <a:prstGeom prst="rect">
              <a:avLst/>
            </a:prstGeom>
            <a:noFill/>
            <a:ln w="9525">
              <a:noFill/>
              <a:miter lim="800000"/>
              <a:headEnd/>
              <a:tailEnd/>
            </a:ln>
          </p:spPr>
          <p:txBody>
            <a:bodyPr wrap="none" lIns="0" tIns="0" rIns="0" bIns="0">
              <a:spAutoFit/>
            </a:bodyPr>
            <a:lstStyle/>
            <a:p>
              <a:pPr algn="l"/>
              <a:r>
                <a:rPr lang="es-ES" sz="1700" u="none">
                  <a:solidFill>
                    <a:schemeClr val="accent2"/>
                  </a:solidFill>
                </a:rPr>
                <a:t>140</a:t>
              </a:r>
              <a:endParaRPr lang="es-ES">
                <a:solidFill>
                  <a:schemeClr val="accent2"/>
                </a:solidFill>
              </a:endParaRPr>
            </a:p>
          </p:txBody>
        </p:sp>
        <p:sp>
          <p:nvSpPr>
            <p:cNvPr id="17506" name="Rectangle 91"/>
            <p:cNvSpPr>
              <a:spLocks noChangeArrowheads="1"/>
            </p:cNvSpPr>
            <p:nvPr/>
          </p:nvSpPr>
          <p:spPr bwMode="auto">
            <a:xfrm>
              <a:off x="484" y="1580"/>
              <a:ext cx="228" cy="163"/>
            </a:xfrm>
            <a:prstGeom prst="rect">
              <a:avLst/>
            </a:prstGeom>
            <a:noFill/>
            <a:ln w="9525">
              <a:noFill/>
              <a:miter lim="800000"/>
              <a:headEnd/>
              <a:tailEnd/>
            </a:ln>
          </p:spPr>
          <p:txBody>
            <a:bodyPr wrap="none" lIns="0" tIns="0" rIns="0" bIns="0">
              <a:spAutoFit/>
            </a:bodyPr>
            <a:lstStyle/>
            <a:p>
              <a:pPr algn="l"/>
              <a:r>
                <a:rPr lang="es-ES" sz="1700" u="none">
                  <a:solidFill>
                    <a:schemeClr val="accent2"/>
                  </a:solidFill>
                </a:rPr>
                <a:t>160</a:t>
              </a:r>
              <a:endParaRPr lang="es-ES">
                <a:solidFill>
                  <a:schemeClr val="accent2"/>
                </a:solidFill>
              </a:endParaRPr>
            </a:p>
          </p:txBody>
        </p:sp>
        <p:sp>
          <p:nvSpPr>
            <p:cNvPr id="17507" name="Rectangle 92"/>
            <p:cNvSpPr>
              <a:spLocks noChangeArrowheads="1"/>
            </p:cNvSpPr>
            <p:nvPr/>
          </p:nvSpPr>
          <p:spPr bwMode="auto">
            <a:xfrm>
              <a:off x="1064" y="3761"/>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2004</a:t>
              </a:r>
              <a:endParaRPr lang="es-ES" sz="1400">
                <a:solidFill>
                  <a:schemeClr val="accent2"/>
                </a:solidFill>
              </a:endParaRPr>
            </a:p>
          </p:txBody>
        </p:sp>
        <p:sp>
          <p:nvSpPr>
            <p:cNvPr id="17508" name="Rectangle 93"/>
            <p:cNvSpPr>
              <a:spLocks noChangeArrowheads="1"/>
            </p:cNvSpPr>
            <p:nvPr/>
          </p:nvSpPr>
          <p:spPr bwMode="auto">
            <a:xfrm>
              <a:off x="1882" y="3761"/>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2005</a:t>
              </a:r>
              <a:endParaRPr lang="es-ES" sz="1400">
                <a:solidFill>
                  <a:schemeClr val="accent2"/>
                </a:solidFill>
              </a:endParaRPr>
            </a:p>
          </p:txBody>
        </p:sp>
        <p:sp>
          <p:nvSpPr>
            <p:cNvPr id="17509" name="Rectangle 94"/>
            <p:cNvSpPr>
              <a:spLocks noChangeArrowheads="1"/>
            </p:cNvSpPr>
            <p:nvPr/>
          </p:nvSpPr>
          <p:spPr bwMode="auto">
            <a:xfrm>
              <a:off x="2704" y="3761"/>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2006</a:t>
              </a:r>
              <a:endParaRPr lang="es-ES" sz="1400">
                <a:solidFill>
                  <a:schemeClr val="accent2"/>
                </a:solidFill>
              </a:endParaRPr>
            </a:p>
          </p:txBody>
        </p:sp>
        <p:sp>
          <p:nvSpPr>
            <p:cNvPr id="17510" name="Rectangle 95"/>
            <p:cNvSpPr>
              <a:spLocks noChangeArrowheads="1"/>
            </p:cNvSpPr>
            <p:nvPr/>
          </p:nvSpPr>
          <p:spPr bwMode="auto">
            <a:xfrm>
              <a:off x="3525" y="3761"/>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2007</a:t>
              </a:r>
              <a:endParaRPr lang="es-ES" sz="1400">
                <a:solidFill>
                  <a:schemeClr val="accent2"/>
                </a:solidFill>
              </a:endParaRPr>
            </a:p>
          </p:txBody>
        </p:sp>
        <p:sp>
          <p:nvSpPr>
            <p:cNvPr id="17511" name="Rectangle 96"/>
            <p:cNvSpPr>
              <a:spLocks noChangeArrowheads="1"/>
            </p:cNvSpPr>
            <p:nvPr/>
          </p:nvSpPr>
          <p:spPr bwMode="auto">
            <a:xfrm>
              <a:off x="4344" y="3761"/>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2008</a:t>
              </a:r>
              <a:endParaRPr lang="es-ES" sz="1400">
                <a:solidFill>
                  <a:schemeClr val="accent2"/>
                </a:solidFill>
              </a:endParaRPr>
            </a:p>
          </p:txBody>
        </p:sp>
        <p:sp>
          <p:nvSpPr>
            <p:cNvPr id="17512" name="Rectangle 97"/>
            <p:cNvSpPr>
              <a:spLocks noChangeArrowheads="1"/>
            </p:cNvSpPr>
            <p:nvPr/>
          </p:nvSpPr>
          <p:spPr bwMode="auto">
            <a:xfrm rot="-5400000">
              <a:off x="-285" y="2521"/>
              <a:ext cx="1339" cy="163"/>
            </a:xfrm>
            <a:prstGeom prst="rect">
              <a:avLst/>
            </a:prstGeom>
            <a:noFill/>
            <a:ln w="9525">
              <a:noFill/>
              <a:miter lim="800000"/>
              <a:headEnd/>
              <a:tailEnd/>
            </a:ln>
          </p:spPr>
          <p:txBody>
            <a:bodyPr wrap="none" lIns="0" tIns="0" rIns="0" bIns="0">
              <a:spAutoFit/>
            </a:bodyPr>
            <a:lstStyle/>
            <a:p>
              <a:pPr algn="l"/>
              <a:r>
                <a:rPr lang="es-ES" sz="1700" u="none">
                  <a:solidFill>
                    <a:schemeClr val="accent2"/>
                  </a:solidFill>
                </a:rPr>
                <a:t>Número de Artículos</a:t>
              </a:r>
              <a:endParaRPr lang="es-ES">
                <a:solidFill>
                  <a:schemeClr val="accent2"/>
                </a:solidFill>
              </a:endParaRPr>
            </a:p>
          </p:txBody>
        </p:sp>
        <p:sp>
          <p:nvSpPr>
            <p:cNvPr id="17513" name="Rectangle 98"/>
            <p:cNvSpPr>
              <a:spLocks noChangeArrowheads="1"/>
            </p:cNvSpPr>
            <p:nvPr/>
          </p:nvSpPr>
          <p:spPr bwMode="auto">
            <a:xfrm>
              <a:off x="5035" y="3647"/>
              <a:ext cx="190" cy="163"/>
            </a:xfrm>
            <a:prstGeom prst="rect">
              <a:avLst/>
            </a:prstGeom>
            <a:noFill/>
            <a:ln w="9525">
              <a:noFill/>
              <a:miter lim="800000"/>
              <a:headEnd/>
              <a:tailEnd/>
            </a:ln>
          </p:spPr>
          <p:txBody>
            <a:bodyPr wrap="none" lIns="0" tIns="0" rIns="0" bIns="0">
              <a:spAutoFit/>
            </a:bodyPr>
            <a:lstStyle/>
            <a:p>
              <a:pPr algn="l"/>
              <a:r>
                <a:rPr lang="es-ES" sz="1700" u="none">
                  <a:solidFill>
                    <a:schemeClr val="accent2"/>
                  </a:solidFill>
                </a:rPr>
                <a:t>0.0</a:t>
              </a:r>
              <a:endParaRPr lang="es-ES">
                <a:solidFill>
                  <a:schemeClr val="accent2"/>
                </a:solidFill>
              </a:endParaRPr>
            </a:p>
          </p:txBody>
        </p:sp>
        <p:sp>
          <p:nvSpPr>
            <p:cNvPr id="17514" name="Rectangle 99"/>
            <p:cNvSpPr>
              <a:spLocks noChangeArrowheads="1"/>
            </p:cNvSpPr>
            <p:nvPr/>
          </p:nvSpPr>
          <p:spPr bwMode="auto">
            <a:xfrm>
              <a:off x="5035" y="3353"/>
              <a:ext cx="190" cy="163"/>
            </a:xfrm>
            <a:prstGeom prst="rect">
              <a:avLst/>
            </a:prstGeom>
            <a:noFill/>
            <a:ln w="9525">
              <a:noFill/>
              <a:miter lim="800000"/>
              <a:headEnd/>
              <a:tailEnd/>
            </a:ln>
          </p:spPr>
          <p:txBody>
            <a:bodyPr wrap="none" lIns="0" tIns="0" rIns="0" bIns="0">
              <a:spAutoFit/>
            </a:bodyPr>
            <a:lstStyle/>
            <a:p>
              <a:pPr algn="l"/>
              <a:r>
                <a:rPr lang="es-ES" sz="1700" u="none">
                  <a:solidFill>
                    <a:schemeClr val="accent2"/>
                  </a:solidFill>
                </a:rPr>
                <a:t>1.0</a:t>
              </a:r>
              <a:endParaRPr lang="es-ES">
                <a:solidFill>
                  <a:schemeClr val="accent2"/>
                </a:solidFill>
              </a:endParaRPr>
            </a:p>
          </p:txBody>
        </p:sp>
        <p:sp>
          <p:nvSpPr>
            <p:cNvPr id="17515" name="Rectangle 100"/>
            <p:cNvSpPr>
              <a:spLocks noChangeArrowheads="1"/>
            </p:cNvSpPr>
            <p:nvPr/>
          </p:nvSpPr>
          <p:spPr bwMode="auto">
            <a:xfrm>
              <a:off x="5035" y="3056"/>
              <a:ext cx="190" cy="163"/>
            </a:xfrm>
            <a:prstGeom prst="rect">
              <a:avLst/>
            </a:prstGeom>
            <a:noFill/>
            <a:ln w="9525">
              <a:noFill/>
              <a:miter lim="800000"/>
              <a:headEnd/>
              <a:tailEnd/>
            </a:ln>
          </p:spPr>
          <p:txBody>
            <a:bodyPr wrap="none" lIns="0" tIns="0" rIns="0" bIns="0">
              <a:spAutoFit/>
            </a:bodyPr>
            <a:lstStyle/>
            <a:p>
              <a:pPr algn="l"/>
              <a:r>
                <a:rPr lang="es-ES" sz="1700" u="none">
                  <a:solidFill>
                    <a:schemeClr val="accent2"/>
                  </a:solidFill>
                </a:rPr>
                <a:t>2.0</a:t>
              </a:r>
              <a:endParaRPr lang="es-ES">
                <a:solidFill>
                  <a:schemeClr val="accent2"/>
                </a:solidFill>
              </a:endParaRPr>
            </a:p>
          </p:txBody>
        </p:sp>
        <p:sp>
          <p:nvSpPr>
            <p:cNvPr id="17516" name="Rectangle 101"/>
            <p:cNvSpPr>
              <a:spLocks noChangeArrowheads="1"/>
            </p:cNvSpPr>
            <p:nvPr/>
          </p:nvSpPr>
          <p:spPr bwMode="auto">
            <a:xfrm>
              <a:off x="5035" y="2762"/>
              <a:ext cx="190" cy="163"/>
            </a:xfrm>
            <a:prstGeom prst="rect">
              <a:avLst/>
            </a:prstGeom>
            <a:noFill/>
            <a:ln w="9525">
              <a:noFill/>
              <a:miter lim="800000"/>
              <a:headEnd/>
              <a:tailEnd/>
            </a:ln>
          </p:spPr>
          <p:txBody>
            <a:bodyPr wrap="none" lIns="0" tIns="0" rIns="0" bIns="0">
              <a:spAutoFit/>
            </a:bodyPr>
            <a:lstStyle/>
            <a:p>
              <a:pPr algn="l"/>
              <a:r>
                <a:rPr lang="es-ES" sz="1700" u="none">
                  <a:solidFill>
                    <a:schemeClr val="accent2"/>
                  </a:solidFill>
                </a:rPr>
                <a:t>3.0</a:t>
              </a:r>
              <a:endParaRPr lang="es-ES">
                <a:solidFill>
                  <a:schemeClr val="accent2"/>
                </a:solidFill>
              </a:endParaRPr>
            </a:p>
          </p:txBody>
        </p:sp>
        <p:sp>
          <p:nvSpPr>
            <p:cNvPr id="17517" name="Rectangle 102"/>
            <p:cNvSpPr>
              <a:spLocks noChangeArrowheads="1"/>
            </p:cNvSpPr>
            <p:nvPr/>
          </p:nvSpPr>
          <p:spPr bwMode="auto">
            <a:xfrm>
              <a:off x="5035" y="2465"/>
              <a:ext cx="190" cy="163"/>
            </a:xfrm>
            <a:prstGeom prst="rect">
              <a:avLst/>
            </a:prstGeom>
            <a:noFill/>
            <a:ln w="9525">
              <a:noFill/>
              <a:miter lim="800000"/>
              <a:headEnd/>
              <a:tailEnd/>
            </a:ln>
          </p:spPr>
          <p:txBody>
            <a:bodyPr wrap="none" lIns="0" tIns="0" rIns="0" bIns="0">
              <a:spAutoFit/>
            </a:bodyPr>
            <a:lstStyle/>
            <a:p>
              <a:pPr algn="l"/>
              <a:r>
                <a:rPr lang="es-ES" sz="1700" u="none">
                  <a:solidFill>
                    <a:schemeClr val="accent2"/>
                  </a:solidFill>
                </a:rPr>
                <a:t>4.0</a:t>
              </a:r>
              <a:endParaRPr lang="es-ES">
                <a:solidFill>
                  <a:schemeClr val="accent2"/>
                </a:solidFill>
              </a:endParaRPr>
            </a:p>
          </p:txBody>
        </p:sp>
        <p:sp>
          <p:nvSpPr>
            <p:cNvPr id="17518" name="Rectangle 103"/>
            <p:cNvSpPr>
              <a:spLocks noChangeArrowheads="1"/>
            </p:cNvSpPr>
            <p:nvPr/>
          </p:nvSpPr>
          <p:spPr bwMode="auto">
            <a:xfrm>
              <a:off x="5035" y="2171"/>
              <a:ext cx="190" cy="163"/>
            </a:xfrm>
            <a:prstGeom prst="rect">
              <a:avLst/>
            </a:prstGeom>
            <a:noFill/>
            <a:ln w="9525">
              <a:noFill/>
              <a:miter lim="800000"/>
              <a:headEnd/>
              <a:tailEnd/>
            </a:ln>
          </p:spPr>
          <p:txBody>
            <a:bodyPr wrap="none" lIns="0" tIns="0" rIns="0" bIns="0">
              <a:spAutoFit/>
            </a:bodyPr>
            <a:lstStyle/>
            <a:p>
              <a:pPr algn="l"/>
              <a:r>
                <a:rPr lang="es-ES" sz="1700" u="none">
                  <a:solidFill>
                    <a:schemeClr val="accent2"/>
                  </a:solidFill>
                </a:rPr>
                <a:t>5.0</a:t>
              </a:r>
              <a:endParaRPr lang="es-ES">
                <a:solidFill>
                  <a:schemeClr val="accent2"/>
                </a:solidFill>
              </a:endParaRPr>
            </a:p>
          </p:txBody>
        </p:sp>
        <p:sp>
          <p:nvSpPr>
            <p:cNvPr id="17519" name="Rectangle 104"/>
            <p:cNvSpPr>
              <a:spLocks noChangeArrowheads="1"/>
            </p:cNvSpPr>
            <p:nvPr/>
          </p:nvSpPr>
          <p:spPr bwMode="auto">
            <a:xfrm>
              <a:off x="5035" y="1874"/>
              <a:ext cx="190" cy="163"/>
            </a:xfrm>
            <a:prstGeom prst="rect">
              <a:avLst/>
            </a:prstGeom>
            <a:noFill/>
            <a:ln w="9525">
              <a:noFill/>
              <a:miter lim="800000"/>
              <a:headEnd/>
              <a:tailEnd/>
            </a:ln>
          </p:spPr>
          <p:txBody>
            <a:bodyPr wrap="none" lIns="0" tIns="0" rIns="0" bIns="0">
              <a:spAutoFit/>
            </a:bodyPr>
            <a:lstStyle/>
            <a:p>
              <a:pPr algn="l"/>
              <a:r>
                <a:rPr lang="es-ES" sz="1700" u="none">
                  <a:solidFill>
                    <a:schemeClr val="accent2"/>
                  </a:solidFill>
                </a:rPr>
                <a:t>6.0</a:t>
              </a:r>
              <a:endParaRPr lang="es-ES">
                <a:solidFill>
                  <a:schemeClr val="accent2"/>
                </a:solidFill>
              </a:endParaRPr>
            </a:p>
          </p:txBody>
        </p:sp>
        <p:sp>
          <p:nvSpPr>
            <p:cNvPr id="17520" name="Rectangle 105"/>
            <p:cNvSpPr>
              <a:spLocks noChangeArrowheads="1"/>
            </p:cNvSpPr>
            <p:nvPr/>
          </p:nvSpPr>
          <p:spPr bwMode="auto">
            <a:xfrm>
              <a:off x="5035" y="1580"/>
              <a:ext cx="190" cy="163"/>
            </a:xfrm>
            <a:prstGeom prst="rect">
              <a:avLst/>
            </a:prstGeom>
            <a:noFill/>
            <a:ln w="9525">
              <a:noFill/>
              <a:miter lim="800000"/>
              <a:headEnd/>
              <a:tailEnd/>
            </a:ln>
          </p:spPr>
          <p:txBody>
            <a:bodyPr wrap="none" lIns="0" tIns="0" rIns="0" bIns="0">
              <a:spAutoFit/>
            </a:bodyPr>
            <a:lstStyle/>
            <a:p>
              <a:pPr algn="l"/>
              <a:r>
                <a:rPr lang="es-ES" sz="1700" u="none">
                  <a:solidFill>
                    <a:schemeClr val="accent2"/>
                  </a:solidFill>
                </a:rPr>
                <a:t>7.0</a:t>
              </a:r>
              <a:endParaRPr lang="es-ES">
                <a:solidFill>
                  <a:schemeClr val="accent2"/>
                </a:solidFill>
              </a:endParaRPr>
            </a:p>
          </p:txBody>
        </p:sp>
        <p:sp>
          <p:nvSpPr>
            <p:cNvPr id="17521" name="Rectangle 106"/>
            <p:cNvSpPr>
              <a:spLocks noChangeArrowheads="1"/>
            </p:cNvSpPr>
            <p:nvPr/>
          </p:nvSpPr>
          <p:spPr bwMode="auto">
            <a:xfrm rot="5400000">
              <a:off x="5109" y="2438"/>
              <a:ext cx="394" cy="163"/>
            </a:xfrm>
            <a:prstGeom prst="rect">
              <a:avLst/>
            </a:prstGeom>
            <a:noFill/>
            <a:ln w="9525">
              <a:noFill/>
              <a:miter lim="800000"/>
              <a:headEnd/>
              <a:tailEnd/>
            </a:ln>
          </p:spPr>
          <p:txBody>
            <a:bodyPr wrap="none" lIns="0" tIns="0" rIns="0" bIns="0">
              <a:spAutoFit/>
            </a:bodyPr>
            <a:lstStyle/>
            <a:p>
              <a:pPr algn="l"/>
              <a:r>
                <a:rPr lang="es-ES" sz="1700" u="none">
                  <a:solidFill>
                    <a:schemeClr val="accent2"/>
                  </a:solidFill>
                </a:rPr>
                <a:t>Índice</a:t>
              </a:r>
              <a:endParaRPr lang="es-ES">
                <a:solidFill>
                  <a:schemeClr val="accent2"/>
                </a:solidFill>
              </a:endParaRPr>
            </a:p>
          </p:txBody>
        </p:sp>
        <p:grpSp>
          <p:nvGrpSpPr>
            <p:cNvPr id="17522" name="Rectangle 107"/>
            <p:cNvGrpSpPr>
              <a:grpSpLocks/>
            </p:cNvGrpSpPr>
            <p:nvPr/>
          </p:nvGrpSpPr>
          <p:grpSpPr bwMode="auto">
            <a:xfrm>
              <a:off x="538" y="567"/>
              <a:ext cx="246" cy="134"/>
              <a:chOff x="883920" y="1030224"/>
              <a:chExt cx="390144" cy="213360"/>
            </a:xfrm>
          </p:grpSpPr>
          <p:pic>
            <p:nvPicPr>
              <p:cNvPr id="17535" name="Rectangle 107"/>
              <p:cNvPicPr>
                <a:picLocks noChangeArrowheads="1"/>
              </p:cNvPicPr>
              <p:nvPr/>
            </p:nvPicPr>
            <p:blipFill>
              <a:blip r:embed="rId14" cstate="print"/>
              <a:srcRect/>
              <a:stretch>
                <a:fillRect/>
              </a:stretch>
            </p:blipFill>
            <p:spPr bwMode="auto">
              <a:xfrm>
                <a:off x="883920" y="1030224"/>
                <a:ext cx="390144" cy="213360"/>
              </a:xfrm>
              <a:prstGeom prst="rect">
                <a:avLst/>
              </a:prstGeom>
              <a:noFill/>
              <a:ln w="9525">
                <a:noFill/>
                <a:miter lim="800000"/>
                <a:headEnd/>
                <a:tailEnd/>
              </a:ln>
            </p:spPr>
          </p:pic>
          <p:sp>
            <p:nvSpPr>
              <p:cNvPr id="17536" name="Text Box 131"/>
              <p:cNvSpPr txBox="1">
                <a:spLocks noChangeArrowheads="1"/>
              </p:cNvSpPr>
              <p:nvPr/>
            </p:nvSpPr>
            <p:spPr bwMode="auto">
              <a:xfrm>
                <a:off x="947738" y="1065213"/>
                <a:ext cx="269875" cy="106363"/>
              </a:xfrm>
              <a:prstGeom prst="rect">
                <a:avLst/>
              </a:prstGeom>
              <a:noFill/>
              <a:ln w="9525">
                <a:noFill/>
                <a:miter lim="800000"/>
                <a:headEnd/>
                <a:tailEnd/>
              </a:ln>
            </p:spPr>
            <p:txBody>
              <a:bodyPr/>
              <a:lstStyle/>
              <a:p>
                <a:endParaRPr lang="es-MX">
                  <a:solidFill>
                    <a:srgbClr val="FFFFFF"/>
                  </a:solidFill>
                </a:endParaRPr>
              </a:p>
            </p:txBody>
          </p:sp>
        </p:grpSp>
        <p:sp>
          <p:nvSpPr>
            <p:cNvPr id="17523" name="Rectangle 108"/>
            <p:cNvSpPr>
              <a:spLocks noChangeArrowheads="1"/>
            </p:cNvSpPr>
            <p:nvPr/>
          </p:nvSpPr>
          <p:spPr bwMode="auto">
            <a:xfrm>
              <a:off x="773" y="556"/>
              <a:ext cx="4451"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Artículos c/arbitraje publicados en revistas indexadas especializadas de circulación</a:t>
              </a:r>
              <a:endParaRPr lang="es-ES">
                <a:solidFill>
                  <a:schemeClr val="accent2"/>
                </a:solidFill>
              </a:endParaRPr>
            </a:p>
          </p:txBody>
        </p:sp>
        <p:sp>
          <p:nvSpPr>
            <p:cNvPr id="17524" name="Rectangle 109"/>
            <p:cNvSpPr>
              <a:spLocks noChangeArrowheads="1"/>
            </p:cNvSpPr>
            <p:nvPr/>
          </p:nvSpPr>
          <p:spPr bwMode="auto">
            <a:xfrm>
              <a:off x="773" y="678"/>
              <a:ext cx="69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internacional</a:t>
              </a:r>
              <a:endParaRPr lang="es-ES">
                <a:solidFill>
                  <a:schemeClr val="accent2"/>
                </a:solidFill>
              </a:endParaRPr>
            </a:p>
          </p:txBody>
        </p:sp>
        <p:grpSp>
          <p:nvGrpSpPr>
            <p:cNvPr id="17525" name="Rectangle 110"/>
            <p:cNvGrpSpPr>
              <a:grpSpLocks/>
            </p:cNvGrpSpPr>
            <p:nvPr/>
          </p:nvGrpSpPr>
          <p:grpSpPr bwMode="auto">
            <a:xfrm>
              <a:off x="538" y="851"/>
              <a:ext cx="246" cy="134"/>
              <a:chOff x="883920" y="1481328"/>
              <a:chExt cx="390144" cy="213360"/>
            </a:xfrm>
          </p:grpSpPr>
          <p:pic>
            <p:nvPicPr>
              <p:cNvPr id="17533" name="Rectangle 110"/>
              <p:cNvPicPr>
                <a:picLocks noChangeArrowheads="1"/>
              </p:cNvPicPr>
              <p:nvPr/>
            </p:nvPicPr>
            <p:blipFill>
              <a:blip r:embed="rId15" cstate="print"/>
              <a:srcRect/>
              <a:stretch>
                <a:fillRect/>
              </a:stretch>
            </p:blipFill>
            <p:spPr bwMode="auto">
              <a:xfrm>
                <a:off x="883920" y="1481328"/>
                <a:ext cx="390144" cy="213360"/>
              </a:xfrm>
              <a:prstGeom prst="rect">
                <a:avLst/>
              </a:prstGeom>
              <a:noFill/>
              <a:ln w="9525">
                <a:noFill/>
                <a:miter lim="800000"/>
                <a:headEnd/>
                <a:tailEnd/>
              </a:ln>
            </p:spPr>
          </p:pic>
          <p:sp>
            <p:nvSpPr>
              <p:cNvPr id="17534" name="Text Box 136"/>
              <p:cNvSpPr txBox="1">
                <a:spLocks noChangeArrowheads="1"/>
              </p:cNvSpPr>
              <p:nvPr/>
            </p:nvSpPr>
            <p:spPr bwMode="auto">
              <a:xfrm>
                <a:off x="947738" y="1519238"/>
                <a:ext cx="269875" cy="104775"/>
              </a:xfrm>
              <a:prstGeom prst="rect">
                <a:avLst/>
              </a:prstGeom>
              <a:noFill/>
              <a:ln w="9525">
                <a:noFill/>
                <a:miter lim="800000"/>
                <a:headEnd/>
                <a:tailEnd/>
              </a:ln>
            </p:spPr>
            <p:txBody>
              <a:bodyPr/>
              <a:lstStyle/>
              <a:p>
                <a:endParaRPr lang="es-MX">
                  <a:solidFill>
                    <a:srgbClr val="FFFFFF"/>
                  </a:solidFill>
                </a:endParaRPr>
              </a:p>
            </p:txBody>
          </p:sp>
        </p:grpSp>
        <p:sp>
          <p:nvSpPr>
            <p:cNvPr id="17526" name="Rectangle 111"/>
            <p:cNvSpPr>
              <a:spLocks noChangeArrowheads="1"/>
            </p:cNvSpPr>
            <p:nvPr/>
          </p:nvSpPr>
          <p:spPr bwMode="auto">
            <a:xfrm>
              <a:off x="773" y="842"/>
              <a:ext cx="390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Artículos c/arbitraje publicados en extenso en Congresos Internacionales</a:t>
              </a:r>
              <a:endParaRPr lang="es-ES">
                <a:solidFill>
                  <a:schemeClr val="accent2"/>
                </a:solidFill>
              </a:endParaRPr>
            </a:p>
          </p:txBody>
        </p:sp>
        <p:sp>
          <p:nvSpPr>
            <p:cNvPr id="17527" name="Line 112"/>
            <p:cNvSpPr>
              <a:spLocks noChangeShapeType="1"/>
            </p:cNvSpPr>
            <p:nvPr/>
          </p:nvSpPr>
          <p:spPr bwMode="auto">
            <a:xfrm>
              <a:off x="578" y="1188"/>
              <a:ext cx="170" cy="0"/>
            </a:xfrm>
            <a:prstGeom prst="line">
              <a:avLst/>
            </a:prstGeom>
            <a:noFill/>
            <a:ln w="26988">
              <a:solidFill>
                <a:srgbClr val="0000FF"/>
              </a:solidFill>
              <a:round/>
              <a:headEnd/>
              <a:tailEnd/>
            </a:ln>
          </p:spPr>
          <p:txBody>
            <a:bodyPr/>
            <a:lstStyle/>
            <a:p>
              <a:endParaRPr lang="es-MX"/>
            </a:p>
          </p:txBody>
        </p:sp>
        <p:sp>
          <p:nvSpPr>
            <p:cNvPr id="17528" name="Oval 113"/>
            <p:cNvSpPr>
              <a:spLocks noChangeArrowheads="1"/>
            </p:cNvSpPr>
            <p:nvPr/>
          </p:nvSpPr>
          <p:spPr bwMode="auto">
            <a:xfrm>
              <a:off x="634" y="1161"/>
              <a:ext cx="53" cy="52"/>
            </a:xfrm>
            <a:prstGeom prst="ellipse">
              <a:avLst/>
            </a:prstGeom>
            <a:solidFill>
              <a:srgbClr val="0000FF"/>
            </a:solidFill>
            <a:ln w="9525">
              <a:solidFill>
                <a:srgbClr val="0000FF"/>
              </a:solidFill>
              <a:round/>
              <a:headEnd/>
              <a:tailEnd/>
            </a:ln>
          </p:spPr>
          <p:txBody>
            <a:bodyPr/>
            <a:lstStyle/>
            <a:p>
              <a:endParaRPr lang="es-MX"/>
            </a:p>
          </p:txBody>
        </p:sp>
        <p:sp>
          <p:nvSpPr>
            <p:cNvPr id="17529" name="Rectangle 114"/>
            <p:cNvSpPr>
              <a:spLocks noChangeArrowheads="1"/>
            </p:cNvSpPr>
            <p:nvPr/>
          </p:nvSpPr>
          <p:spPr bwMode="auto">
            <a:xfrm>
              <a:off x="773" y="1127"/>
              <a:ext cx="619"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Índice Total</a:t>
              </a:r>
              <a:endParaRPr lang="es-ES">
                <a:solidFill>
                  <a:schemeClr val="accent2"/>
                </a:solidFill>
              </a:endParaRPr>
            </a:p>
          </p:txBody>
        </p:sp>
        <p:sp>
          <p:nvSpPr>
            <p:cNvPr id="17530" name="Line 115"/>
            <p:cNvSpPr>
              <a:spLocks noChangeShapeType="1"/>
            </p:cNvSpPr>
            <p:nvPr/>
          </p:nvSpPr>
          <p:spPr bwMode="auto">
            <a:xfrm>
              <a:off x="578" y="1471"/>
              <a:ext cx="170" cy="0"/>
            </a:xfrm>
            <a:prstGeom prst="line">
              <a:avLst/>
            </a:prstGeom>
            <a:noFill/>
            <a:ln w="26988">
              <a:solidFill>
                <a:srgbClr val="800000"/>
              </a:solidFill>
              <a:round/>
              <a:headEnd/>
              <a:tailEnd/>
            </a:ln>
          </p:spPr>
          <p:txBody>
            <a:bodyPr/>
            <a:lstStyle/>
            <a:p>
              <a:endParaRPr lang="es-MX"/>
            </a:p>
          </p:txBody>
        </p:sp>
        <p:sp>
          <p:nvSpPr>
            <p:cNvPr id="17531" name="Oval 116"/>
            <p:cNvSpPr>
              <a:spLocks noChangeArrowheads="1"/>
            </p:cNvSpPr>
            <p:nvPr/>
          </p:nvSpPr>
          <p:spPr bwMode="auto">
            <a:xfrm>
              <a:off x="634" y="1444"/>
              <a:ext cx="53" cy="52"/>
            </a:xfrm>
            <a:prstGeom prst="ellipse">
              <a:avLst/>
            </a:prstGeom>
            <a:solidFill>
              <a:srgbClr val="800000"/>
            </a:solidFill>
            <a:ln w="9525">
              <a:solidFill>
                <a:srgbClr val="800000"/>
              </a:solidFill>
              <a:round/>
              <a:headEnd/>
              <a:tailEnd/>
            </a:ln>
          </p:spPr>
          <p:txBody>
            <a:bodyPr/>
            <a:lstStyle/>
            <a:p>
              <a:endParaRPr lang="es-MX"/>
            </a:p>
          </p:txBody>
        </p:sp>
        <p:sp>
          <p:nvSpPr>
            <p:cNvPr id="17532" name="Rectangle 117"/>
            <p:cNvSpPr>
              <a:spLocks noChangeArrowheads="1"/>
            </p:cNvSpPr>
            <p:nvPr/>
          </p:nvSpPr>
          <p:spPr bwMode="auto">
            <a:xfrm>
              <a:off x="773" y="1410"/>
              <a:ext cx="812"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Índice Revistas</a:t>
              </a:r>
              <a:endParaRPr lang="es-ES">
                <a:solidFill>
                  <a:schemeClr val="accent2"/>
                </a:solidFill>
              </a:endParaRPr>
            </a:p>
          </p:txBody>
        </p:sp>
      </p:grpSp>
      <p:pic>
        <p:nvPicPr>
          <p:cNvPr id="17413" name="Rectangle 118"/>
          <p:cNvPicPr>
            <a:picLocks noChangeArrowheads="1"/>
          </p:cNvPicPr>
          <p:nvPr/>
        </p:nvPicPr>
        <p:blipFill>
          <a:blip r:embed="rId16" cstate="print"/>
          <a:srcRect/>
          <a:stretch>
            <a:fillRect/>
          </a:stretch>
        </p:blipFill>
        <p:spPr bwMode="auto">
          <a:xfrm>
            <a:off x="5529263" y="1701800"/>
            <a:ext cx="3317875" cy="782638"/>
          </a:xfrm>
          <a:prstGeom prst="rect">
            <a:avLst/>
          </a:prstGeom>
          <a:noFill/>
          <a:ln w="9525">
            <a:noFill/>
            <a:miter lim="800000"/>
            <a:headEnd/>
            <a:tailEnd/>
          </a:ln>
        </p:spPr>
      </p:pic>
      <p:sp>
        <p:nvSpPr>
          <p:cNvPr id="17414" name="Text Box 5"/>
          <p:cNvSpPr txBox="1">
            <a:spLocks noChangeArrowheads="1"/>
          </p:cNvSpPr>
          <p:nvPr/>
        </p:nvSpPr>
        <p:spPr bwMode="auto">
          <a:xfrm>
            <a:off x="5549900" y="1785938"/>
            <a:ext cx="3211513" cy="517525"/>
          </a:xfrm>
          <a:prstGeom prst="rect">
            <a:avLst/>
          </a:prstGeom>
          <a:noFill/>
          <a:ln w="9525">
            <a:noFill/>
            <a:miter lim="800000"/>
            <a:headEnd/>
            <a:tailEnd/>
          </a:ln>
        </p:spPr>
        <p:txBody>
          <a:bodyPr anchor="ctr">
            <a:spAutoFit/>
          </a:bodyPr>
          <a:lstStyle/>
          <a:p>
            <a:pPr algn="ctr"/>
            <a:r>
              <a:rPr lang="es-ES" sz="1400" u="none">
                <a:solidFill>
                  <a:schemeClr val="bg1"/>
                </a:solidFill>
              </a:rPr>
              <a:t>El factor de impacto promedio pasó de 1.2 en 2007 a 1.5 en 2008</a:t>
            </a:r>
            <a:endParaRPr lang="es-ES" sz="1400">
              <a:solidFill>
                <a:schemeClr val="bg1"/>
              </a:solidFill>
            </a:endParaRPr>
          </a:p>
        </p:txBody>
      </p:sp>
      <p:grpSp>
        <p:nvGrpSpPr>
          <p:cNvPr id="17415" name="Rectangle 118"/>
          <p:cNvGrpSpPr>
            <a:grpSpLocks/>
          </p:cNvGrpSpPr>
          <p:nvPr/>
        </p:nvGrpSpPr>
        <p:grpSpPr bwMode="auto">
          <a:xfrm>
            <a:off x="214313" y="6173788"/>
            <a:ext cx="2536825" cy="527050"/>
            <a:chOff x="3675" y="1091"/>
            <a:chExt cx="1954" cy="533"/>
          </a:xfrm>
        </p:grpSpPr>
        <p:pic>
          <p:nvPicPr>
            <p:cNvPr id="17417" name="Rectangle 118"/>
            <p:cNvPicPr>
              <a:picLocks noChangeArrowheads="1"/>
            </p:cNvPicPr>
            <p:nvPr/>
          </p:nvPicPr>
          <p:blipFill>
            <a:blip r:embed="rId16" cstate="print"/>
            <a:srcRect/>
            <a:stretch>
              <a:fillRect/>
            </a:stretch>
          </p:blipFill>
          <p:spPr bwMode="auto">
            <a:xfrm>
              <a:off x="3675" y="1091"/>
              <a:ext cx="1954" cy="533"/>
            </a:xfrm>
            <a:prstGeom prst="rect">
              <a:avLst/>
            </a:prstGeom>
            <a:noFill/>
            <a:ln w="9525">
              <a:noFill/>
              <a:miter lim="800000"/>
              <a:headEnd/>
              <a:tailEnd/>
            </a:ln>
          </p:spPr>
        </p:pic>
        <p:sp>
          <p:nvSpPr>
            <p:cNvPr id="17418" name="Text Box 150"/>
            <p:cNvSpPr txBox="1">
              <a:spLocks noChangeArrowheads="1"/>
            </p:cNvSpPr>
            <p:nvPr/>
          </p:nvSpPr>
          <p:spPr bwMode="auto">
            <a:xfrm>
              <a:off x="3714" y="1208"/>
              <a:ext cx="1855" cy="278"/>
            </a:xfrm>
            <a:prstGeom prst="rect">
              <a:avLst/>
            </a:prstGeom>
            <a:noFill/>
            <a:ln w="9525">
              <a:noFill/>
              <a:miter lim="800000"/>
              <a:headEnd/>
              <a:tailEnd/>
            </a:ln>
          </p:spPr>
          <p:txBody>
            <a:bodyPr anchor="ctr">
              <a:spAutoFit/>
            </a:bodyPr>
            <a:lstStyle/>
            <a:p>
              <a:pPr algn="ctr"/>
              <a:r>
                <a:rPr lang="es-MX" u="none">
                  <a:solidFill>
                    <a:schemeClr val="bg1"/>
                  </a:solidFill>
                </a:rPr>
                <a:t>3 Libros, 13 Capítulos en libro</a:t>
              </a:r>
              <a:endParaRPr lang="es-ES" u="none">
                <a:solidFill>
                  <a:schemeClr val="bg1"/>
                </a:solidFill>
              </a:endParaRPr>
            </a:p>
          </p:txBody>
        </p:sp>
      </p:grpSp>
      <p:sp>
        <p:nvSpPr>
          <p:cNvPr id="17416" name="Text Box 155"/>
          <p:cNvSpPr txBox="1">
            <a:spLocks noChangeArrowheads="1"/>
          </p:cNvSpPr>
          <p:nvPr/>
        </p:nvSpPr>
        <p:spPr bwMode="auto">
          <a:xfrm>
            <a:off x="5738813" y="6256338"/>
            <a:ext cx="2725737" cy="457200"/>
          </a:xfrm>
          <a:prstGeom prst="rect">
            <a:avLst/>
          </a:prstGeom>
          <a:solidFill>
            <a:srgbClr val="808080"/>
          </a:solidFill>
          <a:ln w="9525" algn="ctr">
            <a:noFill/>
            <a:miter lim="800000"/>
            <a:headEnd/>
            <a:tailEnd/>
          </a:ln>
        </p:spPr>
        <p:txBody>
          <a:bodyPr>
            <a:spAutoFit/>
          </a:bodyPr>
          <a:lstStyle/>
          <a:p>
            <a:pPr algn="ctr">
              <a:spcBef>
                <a:spcPct val="50000"/>
              </a:spcBef>
            </a:pPr>
            <a:r>
              <a:rPr lang="es-MX" u="none">
                <a:solidFill>
                  <a:schemeClr val="bg1"/>
                </a:solidFill>
              </a:rPr>
              <a:t>Unidad Monterrey : 13 artículos en revistas indexadas</a:t>
            </a:r>
            <a:endParaRPr lang="es-ES" u="none">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9525" y="38100"/>
            <a:ext cx="9144000" cy="457200"/>
          </a:xfrm>
          <a:prstGeom prst="rect">
            <a:avLst/>
          </a:prstGeom>
          <a:noFill/>
          <a:ln w="9525" algn="ctr">
            <a:noFill/>
            <a:miter lim="800000"/>
            <a:headEnd/>
            <a:tailEnd/>
          </a:ln>
        </p:spPr>
        <p:txBody>
          <a:bodyPr>
            <a:spAutoFit/>
          </a:bodyPr>
          <a:lstStyle/>
          <a:p>
            <a:pPr marL="342900" indent="-342900" eaLnBrk="0" hangingPunct="0">
              <a:spcBef>
                <a:spcPct val="50000"/>
              </a:spcBef>
            </a:pPr>
            <a:r>
              <a:rPr lang="es-ES_tradnl" sz="2400" u="none">
                <a:solidFill>
                  <a:srgbClr val="A50021"/>
                </a:solidFill>
              </a:rPr>
              <a:t>Orden del Día</a:t>
            </a:r>
          </a:p>
        </p:txBody>
      </p:sp>
      <p:sp>
        <p:nvSpPr>
          <p:cNvPr id="5" name="4 Rectángulo"/>
          <p:cNvSpPr/>
          <p:nvPr/>
        </p:nvSpPr>
        <p:spPr>
          <a:xfrm>
            <a:off x="406400" y="928688"/>
            <a:ext cx="8407400" cy="5078412"/>
          </a:xfrm>
          <a:prstGeom prst="rect">
            <a:avLst/>
          </a:prstGeom>
        </p:spPr>
        <p:txBody>
          <a:bodyPr>
            <a:spAutoFit/>
          </a:bodyPr>
          <a:lstStyle/>
          <a:p>
            <a:pPr marL="360363" indent="-360363" algn="l">
              <a:lnSpc>
                <a:spcPct val="150000"/>
              </a:lnSpc>
              <a:buClr>
                <a:schemeClr val="accent6"/>
              </a:buClr>
              <a:buSzPct val="115000"/>
              <a:buFontTx/>
              <a:buAutoNum type="arabicPeriod"/>
              <a:tabLst>
                <a:tab pos="457200" algn="l"/>
              </a:tabLst>
              <a:defRPr/>
            </a:pPr>
            <a:r>
              <a:rPr lang="es-ES" sz="2400" b="0" u="none" dirty="0">
                <a:solidFill>
                  <a:schemeClr val="accent2"/>
                </a:solidFill>
              </a:rPr>
              <a:t>Lista de asistencia y declaración del quórum legal.</a:t>
            </a:r>
          </a:p>
          <a:p>
            <a:pPr marL="360363" indent="-360363" algn="l">
              <a:lnSpc>
                <a:spcPct val="150000"/>
              </a:lnSpc>
              <a:buClr>
                <a:schemeClr val="accent6"/>
              </a:buClr>
              <a:buSzPct val="115000"/>
              <a:buFontTx/>
              <a:buAutoNum type="arabicPeriod"/>
              <a:tabLst>
                <a:tab pos="457200" algn="l"/>
              </a:tabLst>
              <a:defRPr/>
            </a:pPr>
            <a:endParaRPr lang="es-ES" sz="2400" b="0" u="none" dirty="0">
              <a:solidFill>
                <a:schemeClr val="accent2"/>
              </a:solidFill>
            </a:endParaRPr>
          </a:p>
          <a:p>
            <a:pPr marL="360363" indent="-360363" algn="l">
              <a:lnSpc>
                <a:spcPct val="150000"/>
              </a:lnSpc>
              <a:buClr>
                <a:schemeClr val="accent6"/>
              </a:buClr>
              <a:buSzPct val="115000"/>
              <a:buFontTx/>
              <a:buAutoNum type="arabicPeriod"/>
              <a:tabLst>
                <a:tab pos="457200" algn="l"/>
              </a:tabLst>
              <a:defRPr/>
            </a:pPr>
            <a:r>
              <a:rPr lang="es-ES" sz="2400" b="0" u="none" dirty="0">
                <a:solidFill>
                  <a:schemeClr val="accent2"/>
                </a:solidFill>
              </a:rPr>
              <a:t>Lectura y aprobación, en su caso, del orden del día.</a:t>
            </a:r>
          </a:p>
          <a:p>
            <a:pPr marL="360363" indent="-360363" algn="l">
              <a:lnSpc>
                <a:spcPct val="150000"/>
              </a:lnSpc>
              <a:buClr>
                <a:schemeClr val="accent6"/>
              </a:buClr>
              <a:buSzPct val="115000"/>
              <a:buFontTx/>
              <a:buAutoNum type="arabicPeriod"/>
              <a:tabLst>
                <a:tab pos="457200" algn="l"/>
              </a:tabLst>
              <a:defRPr/>
            </a:pPr>
            <a:endParaRPr lang="es-ES" sz="2400" b="0" u="none" dirty="0">
              <a:solidFill>
                <a:schemeClr val="accent2"/>
              </a:solidFill>
            </a:endParaRPr>
          </a:p>
          <a:p>
            <a:pPr marL="360363" indent="-360363" algn="l">
              <a:lnSpc>
                <a:spcPct val="150000"/>
              </a:lnSpc>
              <a:buClr>
                <a:schemeClr val="accent6"/>
              </a:buClr>
              <a:buSzPct val="115000"/>
              <a:buFontTx/>
              <a:buAutoNum type="arabicPeriod"/>
              <a:tabLst>
                <a:tab pos="457200" algn="l"/>
              </a:tabLst>
              <a:defRPr/>
            </a:pPr>
            <a:r>
              <a:rPr lang="es-ES" sz="2400" b="0" u="none" dirty="0">
                <a:solidFill>
                  <a:schemeClr val="accent2"/>
                </a:solidFill>
              </a:rPr>
              <a:t>Nombramiento del Director General del Centro de Investigación en Materiales Avanzados, S.C. CIMAV.</a:t>
            </a:r>
          </a:p>
          <a:p>
            <a:pPr marL="360363" indent="-360363" algn="l">
              <a:lnSpc>
                <a:spcPct val="150000"/>
              </a:lnSpc>
              <a:buClr>
                <a:schemeClr val="accent6"/>
              </a:buClr>
              <a:buSzPct val="115000"/>
              <a:buFontTx/>
              <a:buAutoNum type="arabicPeriod"/>
              <a:tabLst>
                <a:tab pos="457200" algn="l"/>
              </a:tabLst>
              <a:defRPr/>
            </a:pPr>
            <a:endParaRPr lang="es-ES" sz="2400" b="0" u="none" dirty="0">
              <a:solidFill>
                <a:schemeClr val="accent2"/>
              </a:solidFill>
            </a:endParaRPr>
          </a:p>
          <a:p>
            <a:pPr marL="360363" indent="-360363" algn="l">
              <a:lnSpc>
                <a:spcPct val="150000"/>
              </a:lnSpc>
              <a:buClr>
                <a:schemeClr val="accent6"/>
              </a:buClr>
              <a:buSzPct val="115000"/>
              <a:buFontTx/>
              <a:buAutoNum type="arabicPeriod"/>
              <a:tabLst>
                <a:tab pos="457200" algn="l"/>
              </a:tabLst>
              <a:defRPr/>
            </a:pPr>
            <a:r>
              <a:rPr lang="es-ES" sz="2400" b="0" u="none" dirty="0">
                <a:solidFill>
                  <a:schemeClr val="accent2"/>
                </a:solidFill>
              </a:rPr>
              <a:t>Aprobación, en su caso, de los acuerdos adoptados por el Consejo de Administración.</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6"/>
          <p:cNvSpPr>
            <a:spLocks noChangeArrowheads="1"/>
          </p:cNvSpPr>
          <p:nvPr/>
        </p:nvSpPr>
        <p:spPr bwMode="auto">
          <a:xfrm>
            <a:off x="3789363" y="4329113"/>
            <a:ext cx="5608637" cy="304800"/>
          </a:xfrm>
          <a:prstGeom prst="rect">
            <a:avLst/>
          </a:prstGeom>
          <a:noFill/>
          <a:ln w="9525" algn="ctr">
            <a:noFill/>
            <a:miter lim="800000"/>
            <a:headEnd/>
            <a:tailEnd/>
          </a:ln>
        </p:spPr>
        <p:txBody>
          <a:bodyPr anchor="ctr">
            <a:spAutoFit/>
          </a:bodyPr>
          <a:lstStyle/>
          <a:p>
            <a:pPr algn="ctr"/>
            <a:r>
              <a:rPr lang="es-MX" sz="1400" u="none">
                <a:solidFill>
                  <a:srgbClr val="990033"/>
                </a:solidFill>
              </a:rPr>
              <a:t>Factor de Impacto de las Revistas en las que se Publica </a:t>
            </a:r>
          </a:p>
        </p:txBody>
      </p:sp>
      <p:pic>
        <p:nvPicPr>
          <p:cNvPr id="18435" name="Picture 69" descr="citas"/>
          <p:cNvPicPr>
            <a:picLocks noChangeAspect="1" noChangeArrowheads="1"/>
          </p:cNvPicPr>
          <p:nvPr/>
        </p:nvPicPr>
        <p:blipFill>
          <a:blip r:embed="rId3" cstate="print"/>
          <a:srcRect/>
          <a:stretch>
            <a:fillRect/>
          </a:stretch>
        </p:blipFill>
        <p:spPr bwMode="auto">
          <a:xfrm>
            <a:off x="0" y="650875"/>
            <a:ext cx="6130925" cy="4240213"/>
          </a:xfrm>
          <a:prstGeom prst="rect">
            <a:avLst/>
          </a:prstGeom>
          <a:noFill/>
          <a:ln w="9525">
            <a:noFill/>
            <a:miter lim="800000"/>
            <a:headEnd/>
            <a:tailEnd/>
          </a:ln>
        </p:spPr>
      </p:pic>
      <p:sp>
        <p:nvSpPr>
          <p:cNvPr id="18436" name="Rectangle 71"/>
          <p:cNvSpPr>
            <a:spLocks noChangeArrowheads="1"/>
          </p:cNvSpPr>
          <p:nvPr/>
        </p:nvSpPr>
        <p:spPr bwMode="auto">
          <a:xfrm>
            <a:off x="4438650" y="109538"/>
            <a:ext cx="4705350" cy="366712"/>
          </a:xfrm>
          <a:prstGeom prst="rect">
            <a:avLst/>
          </a:prstGeom>
          <a:noFill/>
          <a:ln w="9525" algn="ctr">
            <a:noFill/>
            <a:miter lim="800000"/>
            <a:headEnd/>
            <a:tailEnd/>
          </a:ln>
        </p:spPr>
        <p:txBody>
          <a:bodyPr anchor="ctr">
            <a:spAutoFit/>
          </a:bodyPr>
          <a:lstStyle/>
          <a:p>
            <a:pPr algn="ctr"/>
            <a:r>
              <a:rPr lang="es-MX" sz="1800" u="none">
                <a:solidFill>
                  <a:srgbClr val="990033"/>
                </a:solidFill>
              </a:rPr>
              <a:t>Citas del Personal Académico del Centro </a:t>
            </a:r>
          </a:p>
        </p:txBody>
      </p:sp>
      <p:sp>
        <p:nvSpPr>
          <p:cNvPr id="18437" name="Rectangle 72"/>
          <p:cNvSpPr>
            <a:spLocks noChangeArrowheads="1"/>
          </p:cNvSpPr>
          <p:nvPr/>
        </p:nvSpPr>
        <p:spPr bwMode="auto">
          <a:xfrm>
            <a:off x="863600" y="4464050"/>
            <a:ext cx="2247900" cy="274638"/>
          </a:xfrm>
          <a:prstGeom prst="rect">
            <a:avLst/>
          </a:prstGeom>
          <a:noFill/>
          <a:ln w="9525" algn="ctr">
            <a:noFill/>
            <a:miter lim="800000"/>
            <a:headEnd/>
            <a:tailEnd/>
          </a:ln>
        </p:spPr>
        <p:txBody>
          <a:bodyPr wrap="none" anchor="ctr">
            <a:spAutoFit/>
          </a:bodyPr>
          <a:lstStyle/>
          <a:p>
            <a:pPr algn="l"/>
            <a:r>
              <a:rPr lang="es-MX" b="0" u="none">
                <a:solidFill>
                  <a:schemeClr val="accent2"/>
                </a:solidFill>
              </a:rPr>
              <a:t>Fuente: ISI Web of Knowledge</a:t>
            </a:r>
            <a:endParaRPr lang="es-MX">
              <a:solidFill>
                <a:schemeClr val="accent2"/>
              </a:solidFill>
            </a:endParaRPr>
          </a:p>
        </p:txBody>
      </p:sp>
      <p:grpSp>
        <p:nvGrpSpPr>
          <p:cNvPr id="18438" name="Group 110"/>
          <p:cNvGrpSpPr>
            <a:grpSpLocks/>
          </p:cNvGrpSpPr>
          <p:nvPr/>
        </p:nvGrpSpPr>
        <p:grpSpPr bwMode="auto">
          <a:xfrm>
            <a:off x="4360863" y="4616450"/>
            <a:ext cx="4470400" cy="2216150"/>
            <a:chOff x="2071" y="2748"/>
            <a:chExt cx="3024" cy="1572"/>
          </a:xfrm>
        </p:grpSpPr>
        <p:pic>
          <p:nvPicPr>
            <p:cNvPr id="18439" name="Picture 99"/>
            <p:cNvPicPr>
              <a:picLocks noChangeAspect="1" noChangeArrowheads="1"/>
            </p:cNvPicPr>
            <p:nvPr/>
          </p:nvPicPr>
          <p:blipFill>
            <a:blip r:embed="rId4" cstate="print"/>
            <a:srcRect/>
            <a:stretch>
              <a:fillRect/>
            </a:stretch>
          </p:blipFill>
          <p:spPr bwMode="auto">
            <a:xfrm>
              <a:off x="2071" y="2748"/>
              <a:ext cx="3024" cy="1572"/>
            </a:xfrm>
            <a:prstGeom prst="rect">
              <a:avLst/>
            </a:prstGeom>
            <a:noFill/>
            <a:ln w="9525">
              <a:noFill/>
              <a:miter lim="800000"/>
              <a:headEnd/>
              <a:tailEnd/>
            </a:ln>
          </p:spPr>
        </p:pic>
        <p:grpSp>
          <p:nvGrpSpPr>
            <p:cNvPr id="18440" name="Rectangle 11"/>
            <p:cNvGrpSpPr>
              <a:grpSpLocks/>
            </p:cNvGrpSpPr>
            <p:nvPr/>
          </p:nvGrpSpPr>
          <p:grpSpPr bwMode="auto">
            <a:xfrm>
              <a:off x="2583" y="3360"/>
              <a:ext cx="180" cy="557"/>
              <a:chOff x="2225040" y="1932432"/>
              <a:chExt cx="438912" cy="1877568"/>
            </a:xfrm>
          </p:grpSpPr>
          <p:pic>
            <p:nvPicPr>
              <p:cNvPr id="18527" name="Rectangle 11"/>
              <p:cNvPicPr>
                <a:picLocks noChangeArrowheads="1"/>
              </p:cNvPicPr>
              <p:nvPr/>
            </p:nvPicPr>
            <p:blipFill>
              <a:blip r:embed="rId5" cstate="print"/>
              <a:srcRect/>
              <a:stretch>
                <a:fillRect/>
              </a:stretch>
            </p:blipFill>
            <p:spPr bwMode="auto">
              <a:xfrm>
                <a:off x="2225040" y="1932432"/>
                <a:ext cx="438912" cy="1877568"/>
              </a:xfrm>
              <a:prstGeom prst="rect">
                <a:avLst/>
              </a:prstGeom>
              <a:noFill/>
              <a:ln w="9525">
                <a:noFill/>
                <a:miter lim="800000"/>
                <a:headEnd/>
                <a:tailEnd/>
              </a:ln>
            </p:spPr>
          </p:pic>
          <p:sp>
            <p:nvSpPr>
              <p:cNvPr id="18528" name="Text Box 8"/>
              <p:cNvSpPr txBox="1">
                <a:spLocks noChangeArrowheads="1"/>
              </p:cNvSpPr>
              <p:nvPr/>
            </p:nvSpPr>
            <p:spPr bwMode="auto">
              <a:xfrm>
                <a:off x="2284413" y="1966913"/>
                <a:ext cx="323850" cy="1770063"/>
              </a:xfrm>
              <a:prstGeom prst="rect">
                <a:avLst/>
              </a:prstGeom>
              <a:noFill/>
              <a:ln w="9525">
                <a:noFill/>
                <a:miter lim="800000"/>
                <a:headEnd/>
                <a:tailEnd/>
              </a:ln>
            </p:spPr>
            <p:txBody>
              <a:bodyPr/>
              <a:lstStyle/>
              <a:p>
                <a:endParaRPr lang="es-MX" sz="1000">
                  <a:solidFill>
                    <a:srgbClr val="FFFFFF"/>
                  </a:solidFill>
                </a:endParaRPr>
              </a:p>
            </p:txBody>
          </p:sp>
        </p:grpSp>
        <p:grpSp>
          <p:nvGrpSpPr>
            <p:cNvPr id="18441" name="Rectangle 12"/>
            <p:cNvGrpSpPr>
              <a:grpSpLocks/>
            </p:cNvGrpSpPr>
            <p:nvPr/>
          </p:nvGrpSpPr>
          <p:grpSpPr bwMode="auto">
            <a:xfrm>
              <a:off x="3324" y="3462"/>
              <a:ext cx="180" cy="455"/>
              <a:chOff x="4029456" y="2273808"/>
              <a:chExt cx="438912" cy="1536192"/>
            </a:xfrm>
          </p:grpSpPr>
          <p:pic>
            <p:nvPicPr>
              <p:cNvPr id="18525" name="Rectangle 12"/>
              <p:cNvPicPr>
                <a:picLocks noChangeArrowheads="1"/>
              </p:cNvPicPr>
              <p:nvPr/>
            </p:nvPicPr>
            <p:blipFill>
              <a:blip r:embed="rId6" cstate="print"/>
              <a:srcRect/>
              <a:stretch>
                <a:fillRect/>
              </a:stretch>
            </p:blipFill>
            <p:spPr bwMode="auto">
              <a:xfrm>
                <a:off x="4029456" y="2273808"/>
                <a:ext cx="438912" cy="1536192"/>
              </a:xfrm>
              <a:prstGeom prst="rect">
                <a:avLst/>
              </a:prstGeom>
              <a:noFill/>
              <a:ln w="9525">
                <a:noFill/>
                <a:miter lim="800000"/>
                <a:headEnd/>
                <a:tailEnd/>
              </a:ln>
            </p:spPr>
          </p:pic>
          <p:sp>
            <p:nvSpPr>
              <p:cNvPr id="18526" name="Text Box 11"/>
              <p:cNvSpPr txBox="1">
                <a:spLocks noChangeArrowheads="1"/>
              </p:cNvSpPr>
              <p:nvPr/>
            </p:nvSpPr>
            <p:spPr bwMode="auto">
              <a:xfrm>
                <a:off x="4090988" y="2311400"/>
                <a:ext cx="325438" cy="1425575"/>
              </a:xfrm>
              <a:prstGeom prst="rect">
                <a:avLst/>
              </a:prstGeom>
              <a:noFill/>
              <a:ln w="9525">
                <a:noFill/>
                <a:miter lim="800000"/>
                <a:headEnd/>
                <a:tailEnd/>
              </a:ln>
            </p:spPr>
            <p:txBody>
              <a:bodyPr/>
              <a:lstStyle/>
              <a:p>
                <a:endParaRPr lang="es-MX" sz="1000">
                  <a:solidFill>
                    <a:srgbClr val="FFFFFF"/>
                  </a:solidFill>
                </a:endParaRPr>
              </a:p>
            </p:txBody>
          </p:sp>
        </p:grpSp>
        <p:grpSp>
          <p:nvGrpSpPr>
            <p:cNvPr id="18442" name="Rectangle 13"/>
            <p:cNvGrpSpPr>
              <a:grpSpLocks/>
            </p:cNvGrpSpPr>
            <p:nvPr/>
          </p:nvGrpSpPr>
          <p:grpSpPr bwMode="auto">
            <a:xfrm>
              <a:off x="4069" y="3416"/>
              <a:ext cx="180" cy="501"/>
              <a:chOff x="5839968" y="2121408"/>
              <a:chExt cx="438912" cy="1688592"/>
            </a:xfrm>
          </p:grpSpPr>
          <p:pic>
            <p:nvPicPr>
              <p:cNvPr id="18523" name="Rectangle 13"/>
              <p:cNvPicPr>
                <a:picLocks noChangeArrowheads="1"/>
              </p:cNvPicPr>
              <p:nvPr/>
            </p:nvPicPr>
            <p:blipFill>
              <a:blip r:embed="rId7" cstate="print"/>
              <a:srcRect/>
              <a:stretch>
                <a:fillRect/>
              </a:stretch>
            </p:blipFill>
            <p:spPr bwMode="auto">
              <a:xfrm>
                <a:off x="5839968" y="2121408"/>
                <a:ext cx="438912" cy="1688592"/>
              </a:xfrm>
              <a:prstGeom prst="rect">
                <a:avLst/>
              </a:prstGeom>
              <a:noFill/>
              <a:ln w="9525">
                <a:noFill/>
                <a:miter lim="800000"/>
                <a:headEnd/>
                <a:tailEnd/>
              </a:ln>
            </p:spPr>
          </p:pic>
          <p:sp>
            <p:nvSpPr>
              <p:cNvPr id="18524" name="Text Box 14"/>
              <p:cNvSpPr txBox="1">
                <a:spLocks noChangeArrowheads="1"/>
              </p:cNvSpPr>
              <p:nvPr/>
            </p:nvSpPr>
            <p:spPr bwMode="auto">
              <a:xfrm>
                <a:off x="5899150" y="2159000"/>
                <a:ext cx="325438" cy="1577975"/>
              </a:xfrm>
              <a:prstGeom prst="rect">
                <a:avLst/>
              </a:prstGeom>
              <a:noFill/>
              <a:ln w="9525">
                <a:noFill/>
                <a:miter lim="800000"/>
                <a:headEnd/>
                <a:tailEnd/>
              </a:ln>
            </p:spPr>
            <p:txBody>
              <a:bodyPr/>
              <a:lstStyle/>
              <a:p>
                <a:endParaRPr lang="es-MX" sz="1000">
                  <a:solidFill>
                    <a:srgbClr val="FFFFFF"/>
                  </a:solidFill>
                </a:endParaRPr>
              </a:p>
            </p:txBody>
          </p:sp>
        </p:grpSp>
        <p:grpSp>
          <p:nvGrpSpPr>
            <p:cNvPr id="18443" name="Rectangle 14"/>
            <p:cNvGrpSpPr>
              <a:grpSpLocks/>
            </p:cNvGrpSpPr>
            <p:nvPr/>
          </p:nvGrpSpPr>
          <p:grpSpPr bwMode="auto">
            <a:xfrm>
              <a:off x="2715" y="3592"/>
              <a:ext cx="186" cy="325"/>
              <a:chOff x="2548128" y="2712720"/>
              <a:chExt cx="451104" cy="1097280"/>
            </a:xfrm>
          </p:grpSpPr>
          <p:pic>
            <p:nvPicPr>
              <p:cNvPr id="18521" name="Rectangle 14"/>
              <p:cNvPicPr>
                <a:picLocks noChangeArrowheads="1"/>
              </p:cNvPicPr>
              <p:nvPr/>
            </p:nvPicPr>
            <p:blipFill>
              <a:blip r:embed="rId8" cstate="print"/>
              <a:srcRect/>
              <a:stretch>
                <a:fillRect/>
              </a:stretch>
            </p:blipFill>
            <p:spPr bwMode="auto">
              <a:xfrm>
                <a:off x="2548128" y="2712720"/>
                <a:ext cx="451104" cy="1097280"/>
              </a:xfrm>
              <a:prstGeom prst="rect">
                <a:avLst/>
              </a:prstGeom>
              <a:noFill/>
              <a:ln w="9525">
                <a:noFill/>
                <a:miter lim="800000"/>
                <a:headEnd/>
                <a:tailEnd/>
              </a:ln>
            </p:spPr>
          </p:pic>
          <p:sp>
            <p:nvSpPr>
              <p:cNvPr id="18522" name="Text Box 17"/>
              <p:cNvSpPr txBox="1">
                <a:spLocks noChangeArrowheads="1"/>
              </p:cNvSpPr>
              <p:nvPr/>
            </p:nvSpPr>
            <p:spPr bwMode="auto">
              <a:xfrm>
                <a:off x="2608263" y="2751138"/>
                <a:ext cx="334963" cy="985838"/>
              </a:xfrm>
              <a:prstGeom prst="rect">
                <a:avLst/>
              </a:prstGeom>
              <a:noFill/>
              <a:ln w="9525">
                <a:noFill/>
                <a:miter lim="800000"/>
                <a:headEnd/>
                <a:tailEnd/>
              </a:ln>
            </p:spPr>
            <p:txBody>
              <a:bodyPr/>
              <a:lstStyle/>
              <a:p>
                <a:endParaRPr lang="es-MX" sz="1000">
                  <a:solidFill>
                    <a:srgbClr val="FFFFFF"/>
                  </a:solidFill>
                </a:endParaRPr>
              </a:p>
            </p:txBody>
          </p:sp>
        </p:grpSp>
        <p:grpSp>
          <p:nvGrpSpPr>
            <p:cNvPr id="18444" name="Rectangle 15"/>
            <p:cNvGrpSpPr>
              <a:grpSpLocks/>
            </p:cNvGrpSpPr>
            <p:nvPr/>
          </p:nvGrpSpPr>
          <p:grpSpPr bwMode="auto">
            <a:xfrm>
              <a:off x="3457" y="3402"/>
              <a:ext cx="186" cy="515"/>
              <a:chOff x="4352544" y="2072640"/>
              <a:chExt cx="451104" cy="1737360"/>
            </a:xfrm>
          </p:grpSpPr>
          <p:pic>
            <p:nvPicPr>
              <p:cNvPr id="18519" name="Rectangle 15"/>
              <p:cNvPicPr>
                <a:picLocks noChangeArrowheads="1"/>
              </p:cNvPicPr>
              <p:nvPr/>
            </p:nvPicPr>
            <p:blipFill>
              <a:blip r:embed="rId9" cstate="print"/>
              <a:srcRect/>
              <a:stretch>
                <a:fillRect/>
              </a:stretch>
            </p:blipFill>
            <p:spPr bwMode="auto">
              <a:xfrm>
                <a:off x="4352544" y="2072640"/>
                <a:ext cx="451104" cy="1737360"/>
              </a:xfrm>
              <a:prstGeom prst="rect">
                <a:avLst/>
              </a:prstGeom>
              <a:noFill/>
              <a:ln w="9525">
                <a:noFill/>
                <a:miter lim="800000"/>
                <a:headEnd/>
                <a:tailEnd/>
              </a:ln>
            </p:spPr>
          </p:pic>
          <p:sp>
            <p:nvSpPr>
              <p:cNvPr id="18520" name="Text Box 20"/>
              <p:cNvSpPr txBox="1">
                <a:spLocks noChangeArrowheads="1"/>
              </p:cNvSpPr>
              <p:nvPr/>
            </p:nvSpPr>
            <p:spPr bwMode="auto">
              <a:xfrm>
                <a:off x="4416425" y="2111375"/>
                <a:ext cx="334963" cy="1625600"/>
              </a:xfrm>
              <a:prstGeom prst="rect">
                <a:avLst/>
              </a:prstGeom>
              <a:noFill/>
              <a:ln w="9525">
                <a:noFill/>
                <a:miter lim="800000"/>
                <a:headEnd/>
                <a:tailEnd/>
              </a:ln>
            </p:spPr>
            <p:txBody>
              <a:bodyPr/>
              <a:lstStyle/>
              <a:p>
                <a:endParaRPr lang="es-MX" sz="1000">
                  <a:solidFill>
                    <a:srgbClr val="FFFFFF"/>
                  </a:solidFill>
                </a:endParaRPr>
              </a:p>
            </p:txBody>
          </p:sp>
        </p:grpSp>
        <p:grpSp>
          <p:nvGrpSpPr>
            <p:cNvPr id="18445" name="Rectangle 16"/>
            <p:cNvGrpSpPr>
              <a:grpSpLocks/>
            </p:cNvGrpSpPr>
            <p:nvPr/>
          </p:nvGrpSpPr>
          <p:grpSpPr bwMode="auto">
            <a:xfrm>
              <a:off x="4201" y="3171"/>
              <a:ext cx="186" cy="746"/>
              <a:chOff x="6163056" y="1292352"/>
              <a:chExt cx="451104" cy="2517648"/>
            </a:xfrm>
          </p:grpSpPr>
          <p:pic>
            <p:nvPicPr>
              <p:cNvPr id="18517" name="Rectangle 16"/>
              <p:cNvPicPr>
                <a:picLocks noChangeArrowheads="1"/>
              </p:cNvPicPr>
              <p:nvPr/>
            </p:nvPicPr>
            <p:blipFill>
              <a:blip r:embed="rId10" cstate="print"/>
              <a:srcRect/>
              <a:stretch>
                <a:fillRect/>
              </a:stretch>
            </p:blipFill>
            <p:spPr bwMode="auto">
              <a:xfrm>
                <a:off x="6163056" y="1292352"/>
                <a:ext cx="451104" cy="2517648"/>
              </a:xfrm>
              <a:prstGeom prst="rect">
                <a:avLst/>
              </a:prstGeom>
              <a:noFill/>
              <a:ln w="9525">
                <a:noFill/>
                <a:miter lim="800000"/>
                <a:headEnd/>
                <a:tailEnd/>
              </a:ln>
            </p:spPr>
          </p:pic>
          <p:sp>
            <p:nvSpPr>
              <p:cNvPr id="18518" name="Text Box 23"/>
              <p:cNvSpPr txBox="1">
                <a:spLocks noChangeArrowheads="1"/>
              </p:cNvSpPr>
              <p:nvPr/>
            </p:nvSpPr>
            <p:spPr bwMode="auto">
              <a:xfrm>
                <a:off x="6224588" y="1327150"/>
                <a:ext cx="334963" cy="2409825"/>
              </a:xfrm>
              <a:prstGeom prst="rect">
                <a:avLst/>
              </a:prstGeom>
              <a:noFill/>
              <a:ln w="9525">
                <a:noFill/>
                <a:miter lim="800000"/>
                <a:headEnd/>
                <a:tailEnd/>
              </a:ln>
            </p:spPr>
            <p:txBody>
              <a:bodyPr/>
              <a:lstStyle/>
              <a:p>
                <a:endParaRPr lang="es-MX" sz="1000">
                  <a:solidFill>
                    <a:srgbClr val="FFFFFF"/>
                  </a:solidFill>
                </a:endParaRPr>
              </a:p>
            </p:txBody>
          </p:sp>
        </p:grpSp>
        <p:grpSp>
          <p:nvGrpSpPr>
            <p:cNvPr id="18446" name="Rectangle 17"/>
            <p:cNvGrpSpPr>
              <a:grpSpLocks/>
            </p:cNvGrpSpPr>
            <p:nvPr/>
          </p:nvGrpSpPr>
          <p:grpSpPr bwMode="auto">
            <a:xfrm>
              <a:off x="2853" y="3680"/>
              <a:ext cx="180" cy="237"/>
              <a:chOff x="2883408" y="3011424"/>
              <a:chExt cx="438912" cy="798576"/>
            </a:xfrm>
          </p:grpSpPr>
          <p:pic>
            <p:nvPicPr>
              <p:cNvPr id="18515" name="Rectangle 17"/>
              <p:cNvPicPr>
                <a:picLocks noChangeArrowheads="1"/>
              </p:cNvPicPr>
              <p:nvPr/>
            </p:nvPicPr>
            <p:blipFill>
              <a:blip r:embed="rId11" cstate="print"/>
              <a:srcRect/>
              <a:stretch>
                <a:fillRect/>
              </a:stretch>
            </p:blipFill>
            <p:spPr bwMode="auto">
              <a:xfrm>
                <a:off x="2883408" y="3011424"/>
                <a:ext cx="438912" cy="798576"/>
              </a:xfrm>
              <a:prstGeom prst="rect">
                <a:avLst/>
              </a:prstGeom>
              <a:noFill/>
              <a:ln w="9525">
                <a:noFill/>
                <a:miter lim="800000"/>
                <a:headEnd/>
                <a:tailEnd/>
              </a:ln>
            </p:spPr>
          </p:pic>
          <p:sp>
            <p:nvSpPr>
              <p:cNvPr id="18516" name="Text Box 26"/>
              <p:cNvSpPr txBox="1">
                <a:spLocks noChangeArrowheads="1"/>
              </p:cNvSpPr>
              <p:nvPr/>
            </p:nvSpPr>
            <p:spPr bwMode="auto">
              <a:xfrm>
                <a:off x="2943225" y="3048000"/>
                <a:ext cx="325438" cy="688975"/>
              </a:xfrm>
              <a:prstGeom prst="rect">
                <a:avLst/>
              </a:prstGeom>
              <a:noFill/>
              <a:ln w="9525">
                <a:noFill/>
                <a:miter lim="800000"/>
                <a:headEnd/>
                <a:tailEnd/>
              </a:ln>
            </p:spPr>
            <p:txBody>
              <a:bodyPr/>
              <a:lstStyle/>
              <a:p>
                <a:endParaRPr lang="es-MX" sz="1000">
                  <a:solidFill>
                    <a:srgbClr val="FFFFFF"/>
                  </a:solidFill>
                </a:endParaRPr>
              </a:p>
            </p:txBody>
          </p:sp>
        </p:grpSp>
        <p:grpSp>
          <p:nvGrpSpPr>
            <p:cNvPr id="18447" name="Rectangle 18"/>
            <p:cNvGrpSpPr>
              <a:grpSpLocks/>
            </p:cNvGrpSpPr>
            <p:nvPr/>
          </p:nvGrpSpPr>
          <p:grpSpPr bwMode="auto">
            <a:xfrm>
              <a:off x="3595" y="3769"/>
              <a:ext cx="183" cy="148"/>
              <a:chOff x="4687824" y="3310128"/>
              <a:chExt cx="445008" cy="499872"/>
            </a:xfrm>
          </p:grpSpPr>
          <p:pic>
            <p:nvPicPr>
              <p:cNvPr id="18513" name="Rectangle 18"/>
              <p:cNvPicPr>
                <a:picLocks noChangeArrowheads="1"/>
              </p:cNvPicPr>
              <p:nvPr/>
            </p:nvPicPr>
            <p:blipFill>
              <a:blip r:embed="rId12" cstate="print"/>
              <a:srcRect/>
              <a:stretch>
                <a:fillRect/>
              </a:stretch>
            </p:blipFill>
            <p:spPr bwMode="auto">
              <a:xfrm>
                <a:off x="4687824" y="3310128"/>
                <a:ext cx="445008" cy="499872"/>
              </a:xfrm>
              <a:prstGeom prst="rect">
                <a:avLst/>
              </a:prstGeom>
              <a:noFill/>
              <a:ln w="9525">
                <a:noFill/>
                <a:miter lim="800000"/>
                <a:headEnd/>
                <a:tailEnd/>
              </a:ln>
            </p:spPr>
          </p:pic>
          <p:sp>
            <p:nvSpPr>
              <p:cNvPr id="18514" name="Text Box 29"/>
              <p:cNvSpPr txBox="1">
                <a:spLocks noChangeArrowheads="1"/>
              </p:cNvSpPr>
              <p:nvPr/>
            </p:nvSpPr>
            <p:spPr bwMode="auto">
              <a:xfrm>
                <a:off x="4751388" y="3344863"/>
                <a:ext cx="325438" cy="392113"/>
              </a:xfrm>
              <a:prstGeom prst="rect">
                <a:avLst/>
              </a:prstGeom>
              <a:noFill/>
              <a:ln w="9525">
                <a:noFill/>
                <a:miter lim="800000"/>
                <a:headEnd/>
                <a:tailEnd/>
              </a:ln>
            </p:spPr>
            <p:txBody>
              <a:bodyPr/>
              <a:lstStyle/>
              <a:p>
                <a:endParaRPr lang="es-MX" sz="1000">
                  <a:solidFill>
                    <a:srgbClr val="FFFFFF"/>
                  </a:solidFill>
                </a:endParaRPr>
              </a:p>
            </p:txBody>
          </p:sp>
        </p:grpSp>
        <p:grpSp>
          <p:nvGrpSpPr>
            <p:cNvPr id="18448" name="Rectangle 19"/>
            <p:cNvGrpSpPr>
              <a:grpSpLocks/>
            </p:cNvGrpSpPr>
            <p:nvPr/>
          </p:nvGrpSpPr>
          <p:grpSpPr bwMode="auto">
            <a:xfrm>
              <a:off x="4339" y="3754"/>
              <a:ext cx="180" cy="163"/>
              <a:chOff x="6498336" y="3261360"/>
              <a:chExt cx="438912" cy="548640"/>
            </a:xfrm>
          </p:grpSpPr>
          <p:pic>
            <p:nvPicPr>
              <p:cNvPr id="18511" name="Rectangle 19"/>
              <p:cNvPicPr>
                <a:picLocks noChangeArrowheads="1"/>
              </p:cNvPicPr>
              <p:nvPr/>
            </p:nvPicPr>
            <p:blipFill>
              <a:blip r:embed="rId13" cstate="print"/>
              <a:srcRect/>
              <a:stretch>
                <a:fillRect/>
              </a:stretch>
            </p:blipFill>
            <p:spPr bwMode="auto">
              <a:xfrm>
                <a:off x="6498336" y="3261360"/>
                <a:ext cx="438912" cy="548640"/>
              </a:xfrm>
              <a:prstGeom prst="rect">
                <a:avLst/>
              </a:prstGeom>
              <a:noFill/>
              <a:ln w="9525">
                <a:noFill/>
                <a:miter lim="800000"/>
                <a:headEnd/>
                <a:tailEnd/>
              </a:ln>
            </p:spPr>
          </p:pic>
          <p:sp>
            <p:nvSpPr>
              <p:cNvPr id="18512" name="Text Box 32"/>
              <p:cNvSpPr txBox="1">
                <a:spLocks noChangeArrowheads="1"/>
              </p:cNvSpPr>
              <p:nvPr/>
            </p:nvSpPr>
            <p:spPr bwMode="auto">
              <a:xfrm>
                <a:off x="6559550" y="3297238"/>
                <a:ext cx="323850" cy="439738"/>
              </a:xfrm>
              <a:prstGeom prst="rect">
                <a:avLst/>
              </a:prstGeom>
              <a:noFill/>
              <a:ln w="9525">
                <a:noFill/>
                <a:miter lim="800000"/>
                <a:headEnd/>
                <a:tailEnd/>
              </a:ln>
            </p:spPr>
            <p:txBody>
              <a:bodyPr/>
              <a:lstStyle/>
              <a:p>
                <a:endParaRPr lang="es-MX" sz="1000">
                  <a:solidFill>
                    <a:srgbClr val="FFFFFF"/>
                  </a:solidFill>
                </a:endParaRPr>
              </a:p>
            </p:txBody>
          </p:sp>
        </p:grpSp>
        <p:grpSp>
          <p:nvGrpSpPr>
            <p:cNvPr id="18449" name="Rectangle 20"/>
            <p:cNvGrpSpPr>
              <a:grpSpLocks/>
            </p:cNvGrpSpPr>
            <p:nvPr/>
          </p:nvGrpSpPr>
          <p:grpSpPr bwMode="auto">
            <a:xfrm>
              <a:off x="3730" y="3855"/>
              <a:ext cx="180" cy="62"/>
              <a:chOff x="5017008" y="3602736"/>
              <a:chExt cx="438912" cy="207264"/>
            </a:xfrm>
          </p:grpSpPr>
          <p:pic>
            <p:nvPicPr>
              <p:cNvPr id="18509" name="Rectangle 20"/>
              <p:cNvPicPr>
                <a:picLocks noChangeArrowheads="1"/>
              </p:cNvPicPr>
              <p:nvPr/>
            </p:nvPicPr>
            <p:blipFill>
              <a:blip r:embed="rId14" cstate="print"/>
              <a:srcRect/>
              <a:stretch>
                <a:fillRect/>
              </a:stretch>
            </p:blipFill>
            <p:spPr bwMode="auto">
              <a:xfrm>
                <a:off x="5017008" y="3602736"/>
                <a:ext cx="438912" cy="207264"/>
              </a:xfrm>
              <a:prstGeom prst="rect">
                <a:avLst/>
              </a:prstGeom>
              <a:noFill/>
              <a:ln w="9525">
                <a:noFill/>
                <a:miter lim="800000"/>
                <a:headEnd/>
                <a:tailEnd/>
              </a:ln>
            </p:spPr>
          </p:pic>
          <p:sp>
            <p:nvSpPr>
              <p:cNvPr id="18510" name="Text Box 35"/>
              <p:cNvSpPr txBox="1">
                <a:spLocks noChangeArrowheads="1"/>
              </p:cNvSpPr>
              <p:nvPr/>
            </p:nvSpPr>
            <p:spPr bwMode="auto">
              <a:xfrm>
                <a:off x="5076825" y="3641725"/>
                <a:ext cx="325438" cy="95250"/>
              </a:xfrm>
              <a:prstGeom prst="rect">
                <a:avLst/>
              </a:prstGeom>
              <a:noFill/>
              <a:ln w="9525">
                <a:noFill/>
                <a:miter lim="800000"/>
                <a:headEnd/>
                <a:tailEnd/>
              </a:ln>
            </p:spPr>
            <p:txBody>
              <a:bodyPr/>
              <a:lstStyle/>
              <a:p>
                <a:endParaRPr lang="es-MX" sz="1000">
                  <a:solidFill>
                    <a:srgbClr val="FFFFFF"/>
                  </a:solidFill>
                </a:endParaRPr>
              </a:p>
            </p:txBody>
          </p:sp>
        </p:grpSp>
        <p:grpSp>
          <p:nvGrpSpPr>
            <p:cNvPr id="18450" name="Rectangle 21"/>
            <p:cNvGrpSpPr>
              <a:grpSpLocks/>
            </p:cNvGrpSpPr>
            <p:nvPr/>
          </p:nvGrpSpPr>
          <p:grpSpPr bwMode="auto">
            <a:xfrm>
              <a:off x="4472" y="3769"/>
              <a:ext cx="183" cy="148"/>
              <a:chOff x="6821424" y="3310128"/>
              <a:chExt cx="445008" cy="499872"/>
            </a:xfrm>
          </p:grpSpPr>
          <p:pic>
            <p:nvPicPr>
              <p:cNvPr id="18507" name="Rectangle 21"/>
              <p:cNvPicPr>
                <a:picLocks noChangeArrowheads="1"/>
              </p:cNvPicPr>
              <p:nvPr/>
            </p:nvPicPr>
            <p:blipFill>
              <a:blip r:embed="rId15" cstate="print"/>
              <a:srcRect/>
              <a:stretch>
                <a:fillRect/>
              </a:stretch>
            </p:blipFill>
            <p:spPr bwMode="auto">
              <a:xfrm>
                <a:off x="6821424" y="3310128"/>
                <a:ext cx="445008" cy="499872"/>
              </a:xfrm>
              <a:prstGeom prst="rect">
                <a:avLst/>
              </a:prstGeom>
              <a:noFill/>
              <a:ln w="9525">
                <a:noFill/>
                <a:miter lim="800000"/>
                <a:headEnd/>
                <a:tailEnd/>
              </a:ln>
            </p:spPr>
          </p:pic>
          <p:sp>
            <p:nvSpPr>
              <p:cNvPr id="18508" name="Text Box 38"/>
              <p:cNvSpPr txBox="1">
                <a:spLocks noChangeArrowheads="1"/>
              </p:cNvSpPr>
              <p:nvPr/>
            </p:nvSpPr>
            <p:spPr bwMode="auto">
              <a:xfrm>
                <a:off x="6883400" y="3344863"/>
                <a:ext cx="325438" cy="392113"/>
              </a:xfrm>
              <a:prstGeom prst="rect">
                <a:avLst/>
              </a:prstGeom>
              <a:noFill/>
              <a:ln w="9525">
                <a:noFill/>
                <a:miter lim="800000"/>
                <a:headEnd/>
                <a:tailEnd/>
              </a:ln>
            </p:spPr>
            <p:txBody>
              <a:bodyPr/>
              <a:lstStyle/>
              <a:p>
                <a:endParaRPr lang="es-MX" sz="1000">
                  <a:solidFill>
                    <a:srgbClr val="FFFFFF"/>
                  </a:solidFill>
                </a:endParaRPr>
              </a:p>
            </p:txBody>
          </p:sp>
        </p:grpSp>
        <p:sp>
          <p:nvSpPr>
            <p:cNvPr id="18451" name="Line 22"/>
            <p:cNvSpPr>
              <a:spLocks noChangeShapeType="1"/>
            </p:cNvSpPr>
            <p:nvPr/>
          </p:nvSpPr>
          <p:spPr bwMode="auto">
            <a:xfrm>
              <a:off x="2504" y="3019"/>
              <a:ext cx="0" cy="876"/>
            </a:xfrm>
            <a:prstGeom prst="line">
              <a:avLst/>
            </a:prstGeom>
            <a:noFill/>
            <a:ln w="0">
              <a:solidFill>
                <a:srgbClr val="000000"/>
              </a:solidFill>
              <a:round/>
              <a:headEnd/>
              <a:tailEnd/>
            </a:ln>
          </p:spPr>
          <p:txBody>
            <a:bodyPr/>
            <a:lstStyle/>
            <a:p>
              <a:endParaRPr lang="es-MX"/>
            </a:p>
          </p:txBody>
        </p:sp>
        <p:sp>
          <p:nvSpPr>
            <p:cNvPr id="18452" name="Line 23"/>
            <p:cNvSpPr>
              <a:spLocks noChangeShapeType="1"/>
            </p:cNvSpPr>
            <p:nvPr/>
          </p:nvSpPr>
          <p:spPr bwMode="auto">
            <a:xfrm>
              <a:off x="2485" y="3895"/>
              <a:ext cx="19" cy="0"/>
            </a:xfrm>
            <a:prstGeom prst="line">
              <a:avLst/>
            </a:prstGeom>
            <a:noFill/>
            <a:ln w="0">
              <a:solidFill>
                <a:srgbClr val="000000"/>
              </a:solidFill>
              <a:round/>
              <a:headEnd/>
              <a:tailEnd/>
            </a:ln>
          </p:spPr>
          <p:txBody>
            <a:bodyPr/>
            <a:lstStyle/>
            <a:p>
              <a:endParaRPr lang="es-MX"/>
            </a:p>
          </p:txBody>
        </p:sp>
        <p:sp>
          <p:nvSpPr>
            <p:cNvPr id="18453" name="Line 24"/>
            <p:cNvSpPr>
              <a:spLocks noChangeShapeType="1"/>
            </p:cNvSpPr>
            <p:nvPr/>
          </p:nvSpPr>
          <p:spPr bwMode="auto">
            <a:xfrm>
              <a:off x="2485" y="3751"/>
              <a:ext cx="19" cy="0"/>
            </a:xfrm>
            <a:prstGeom prst="line">
              <a:avLst/>
            </a:prstGeom>
            <a:noFill/>
            <a:ln w="0">
              <a:solidFill>
                <a:srgbClr val="000000"/>
              </a:solidFill>
              <a:round/>
              <a:headEnd/>
              <a:tailEnd/>
            </a:ln>
          </p:spPr>
          <p:txBody>
            <a:bodyPr/>
            <a:lstStyle/>
            <a:p>
              <a:endParaRPr lang="es-MX"/>
            </a:p>
          </p:txBody>
        </p:sp>
        <p:sp>
          <p:nvSpPr>
            <p:cNvPr id="18454" name="Line 25"/>
            <p:cNvSpPr>
              <a:spLocks noChangeShapeType="1"/>
            </p:cNvSpPr>
            <p:nvPr/>
          </p:nvSpPr>
          <p:spPr bwMode="auto">
            <a:xfrm>
              <a:off x="2485" y="3603"/>
              <a:ext cx="19" cy="0"/>
            </a:xfrm>
            <a:prstGeom prst="line">
              <a:avLst/>
            </a:prstGeom>
            <a:noFill/>
            <a:ln w="0">
              <a:solidFill>
                <a:srgbClr val="000000"/>
              </a:solidFill>
              <a:round/>
              <a:headEnd/>
              <a:tailEnd/>
            </a:ln>
          </p:spPr>
          <p:txBody>
            <a:bodyPr/>
            <a:lstStyle/>
            <a:p>
              <a:endParaRPr lang="es-MX"/>
            </a:p>
          </p:txBody>
        </p:sp>
        <p:sp>
          <p:nvSpPr>
            <p:cNvPr id="18455" name="Line 26"/>
            <p:cNvSpPr>
              <a:spLocks noChangeShapeType="1"/>
            </p:cNvSpPr>
            <p:nvPr/>
          </p:nvSpPr>
          <p:spPr bwMode="auto">
            <a:xfrm>
              <a:off x="2485" y="3459"/>
              <a:ext cx="19" cy="0"/>
            </a:xfrm>
            <a:prstGeom prst="line">
              <a:avLst/>
            </a:prstGeom>
            <a:noFill/>
            <a:ln w="0">
              <a:solidFill>
                <a:srgbClr val="000000"/>
              </a:solidFill>
              <a:round/>
              <a:headEnd/>
              <a:tailEnd/>
            </a:ln>
          </p:spPr>
          <p:txBody>
            <a:bodyPr/>
            <a:lstStyle/>
            <a:p>
              <a:endParaRPr lang="es-MX"/>
            </a:p>
          </p:txBody>
        </p:sp>
        <p:sp>
          <p:nvSpPr>
            <p:cNvPr id="18456" name="Line 27"/>
            <p:cNvSpPr>
              <a:spLocks noChangeShapeType="1"/>
            </p:cNvSpPr>
            <p:nvPr/>
          </p:nvSpPr>
          <p:spPr bwMode="auto">
            <a:xfrm>
              <a:off x="2485" y="3312"/>
              <a:ext cx="19" cy="0"/>
            </a:xfrm>
            <a:prstGeom prst="line">
              <a:avLst/>
            </a:prstGeom>
            <a:noFill/>
            <a:ln w="0">
              <a:solidFill>
                <a:srgbClr val="000000"/>
              </a:solidFill>
              <a:round/>
              <a:headEnd/>
              <a:tailEnd/>
            </a:ln>
          </p:spPr>
          <p:txBody>
            <a:bodyPr/>
            <a:lstStyle/>
            <a:p>
              <a:endParaRPr lang="es-MX"/>
            </a:p>
          </p:txBody>
        </p:sp>
        <p:sp>
          <p:nvSpPr>
            <p:cNvPr id="18457" name="Line 28"/>
            <p:cNvSpPr>
              <a:spLocks noChangeShapeType="1"/>
            </p:cNvSpPr>
            <p:nvPr/>
          </p:nvSpPr>
          <p:spPr bwMode="auto">
            <a:xfrm>
              <a:off x="2485" y="3167"/>
              <a:ext cx="19" cy="0"/>
            </a:xfrm>
            <a:prstGeom prst="line">
              <a:avLst/>
            </a:prstGeom>
            <a:noFill/>
            <a:ln w="0">
              <a:solidFill>
                <a:srgbClr val="000000"/>
              </a:solidFill>
              <a:round/>
              <a:headEnd/>
              <a:tailEnd/>
            </a:ln>
          </p:spPr>
          <p:txBody>
            <a:bodyPr/>
            <a:lstStyle/>
            <a:p>
              <a:endParaRPr lang="es-MX"/>
            </a:p>
          </p:txBody>
        </p:sp>
        <p:sp>
          <p:nvSpPr>
            <p:cNvPr id="18458" name="Line 29"/>
            <p:cNvSpPr>
              <a:spLocks noChangeShapeType="1"/>
            </p:cNvSpPr>
            <p:nvPr/>
          </p:nvSpPr>
          <p:spPr bwMode="auto">
            <a:xfrm>
              <a:off x="2485" y="3019"/>
              <a:ext cx="19" cy="0"/>
            </a:xfrm>
            <a:prstGeom prst="line">
              <a:avLst/>
            </a:prstGeom>
            <a:noFill/>
            <a:ln w="0">
              <a:solidFill>
                <a:srgbClr val="000000"/>
              </a:solidFill>
              <a:round/>
              <a:headEnd/>
              <a:tailEnd/>
            </a:ln>
          </p:spPr>
          <p:txBody>
            <a:bodyPr/>
            <a:lstStyle/>
            <a:p>
              <a:endParaRPr lang="es-MX"/>
            </a:p>
          </p:txBody>
        </p:sp>
        <p:sp>
          <p:nvSpPr>
            <p:cNvPr id="18459" name="Line 30"/>
            <p:cNvSpPr>
              <a:spLocks noChangeShapeType="1"/>
            </p:cNvSpPr>
            <p:nvPr/>
          </p:nvSpPr>
          <p:spPr bwMode="auto">
            <a:xfrm>
              <a:off x="2504" y="3895"/>
              <a:ext cx="2230" cy="0"/>
            </a:xfrm>
            <a:prstGeom prst="line">
              <a:avLst/>
            </a:prstGeom>
            <a:noFill/>
            <a:ln w="0">
              <a:solidFill>
                <a:srgbClr val="000000"/>
              </a:solidFill>
              <a:round/>
              <a:headEnd/>
              <a:tailEnd/>
            </a:ln>
          </p:spPr>
          <p:txBody>
            <a:bodyPr/>
            <a:lstStyle/>
            <a:p>
              <a:endParaRPr lang="es-MX"/>
            </a:p>
          </p:txBody>
        </p:sp>
        <p:sp>
          <p:nvSpPr>
            <p:cNvPr id="18460" name="Line 31"/>
            <p:cNvSpPr>
              <a:spLocks noChangeShapeType="1"/>
            </p:cNvSpPr>
            <p:nvPr/>
          </p:nvSpPr>
          <p:spPr bwMode="auto">
            <a:xfrm flipV="1">
              <a:off x="2504" y="3895"/>
              <a:ext cx="0" cy="14"/>
            </a:xfrm>
            <a:prstGeom prst="line">
              <a:avLst/>
            </a:prstGeom>
            <a:noFill/>
            <a:ln w="0">
              <a:solidFill>
                <a:srgbClr val="000000"/>
              </a:solidFill>
              <a:round/>
              <a:headEnd/>
              <a:tailEnd/>
            </a:ln>
          </p:spPr>
          <p:txBody>
            <a:bodyPr/>
            <a:lstStyle/>
            <a:p>
              <a:endParaRPr lang="es-MX"/>
            </a:p>
          </p:txBody>
        </p:sp>
        <p:sp>
          <p:nvSpPr>
            <p:cNvPr id="18461" name="Line 32"/>
            <p:cNvSpPr>
              <a:spLocks noChangeShapeType="1"/>
            </p:cNvSpPr>
            <p:nvPr/>
          </p:nvSpPr>
          <p:spPr bwMode="auto">
            <a:xfrm flipV="1">
              <a:off x="3248" y="3895"/>
              <a:ext cx="0" cy="14"/>
            </a:xfrm>
            <a:prstGeom prst="line">
              <a:avLst/>
            </a:prstGeom>
            <a:noFill/>
            <a:ln w="0">
              <a:solidFill>
                <a:srgbClr val="000000"/>
              </a:solidFill>
              <a:round/>
              <a:headEnd/>
              <a:tailEnd/>
            </a:ln>
          </p:spPr>
          <p:txBody>
            <a:bodyPr/>
            <a:lstStyle/>
            <a:p>
              <a:endParaRPr lang="es-MX"/>
            </a:p>
          </p:txBody>
        </p:sp>
        <p:sp>
          <p:nvSpPr>
            <p:cNvPr id="18462" name="Line 33"/>
            <p:cNvSpPr>
              <a:spLocks noChangeShapeType="1"/>
            </p:cNvSpPr>
            <p:nvPr/>
          </p:nvSpPr>
          <p:spPr bwMode="auto">
            <a:xfrm flipV="1">
              <a:off x="3991" y="3895"/>
              <a:ext cx="0" cy="14"/>
            </a:xfrm>
            <a:prstGeom prst="line">
              <a:avLst/>
            </a:prstGeom>
            <a:noFill/>
            <a:ln w="0">
              <a:solidFill>
                <a:srgbClr val="000000"/>
              </a:solidFill>
              <a:round/>
              <a:headEnd/>
              <a:tailEnd/>
            </a:ln>
          </p:spPr>
          <p:txBody>
            <a:bodyPr/>
            <a:lstStyle/>
            <a:p>
              <a:endParaRPr lang="es-MX"/>
            </a:p>
          </p:txBody>
        </p:sp>
        <p:sp>
          <p:nvSpPr>
            <p:cNvPr id="18463" name="Line 34"/>
            <p:cNvSpPr>
              <a:spLocks noChangeShapeType="1"/>
            </p:cNvSpPr>
            <p:nvPr/>
          </p:nvSpPr>
          <p:spPr bwMode="auto">
            <a:xfrm flipV="1">
              <a:off x="4734" y="3895"/>
              <a:ext cx="0" cy="14"/>
            </a:xfrm>
            <a:prstGeom prst="line">
              <a:avLst/>
            </a:prstGeom>
            <a:noFill/>
            <a:ln w="0">
              <a:solidFill>
                <a:srgbClr val="000000"/>
              </a:solidFill>
              <a:round/>
              <a:headEnd/>
              <a:tailEnd/>
            </a:ln>
          </p:spPr>
          <p:txBody>
            <a:bodyPr/>
            <a:lstStyle/>
            <a:p>
              <a:endParaRPr lang="es-MX"/>
            </a:p>
          </p:txBody>
        </p:sp>
        <p:sp>
          <p:nvSpPr>
            <p:cNvPr id="18464" name="Rectangle 35"/>
            <p:cNvSpPr>
              <a:spLocks noChangeArrowheads="1"/>
            </p:cNvSpPr>
            <p:nvPr/>
          </p:nvSpPr>
          <p:spPr bwMode="auto">
            <a:xfrm>
              <a:off x="2629" y="3280"/>
              <a:ext cx="95" cy="108"/>
            </a:xfrm>
            <a:prstGeom prst="rect">
              <a:avLst/>
            </a:prstGeom>
            <a:noFill/>
            <a:ln w="9525">
              <a:noFill/>
              <a:miter lim="800000"/>
              <a:headEnd/>
              <a:tailEnd/>
            </a:ln>
          </p:spPr>
          <p:txBody>
            <a:bodyPr wrap="none" lIns="0" tIns="0" rIns="0" bIns="0">
              <a:spAutoFit/>
            </a:bodyPr>
            <a:lstStyle/>
            <a:p>
              <a:r>
                <a:rPr lang="es-ES" sz="1000" u="none">
                  <a:solidFill>
                    <a:schemeClr val="accent2"/>
                  </a:solidFill>
                </a:rPr>
                <a:t>36</a:t>
              </a:r>
              <a:endParaRPr lang="es-ES" sz="1000">
                <a:solidFill>
                  <a:schemeClr val="accent2"/>
                </a:solidFill>
              </a:endParaRPr>
            </a:p>
          </p:txBody>
        </p:sp>
        <p:sp>
          <p:nvSpPr>
            <p:cNvPr id="18465" name="Rectangle 36"/>
            <p:cNvSpPr>
              <a:spLocks noChangeArrowheads="1"/>
            </p:cNvSpPr>
            <p:nvPr/>
          </p:nvSpPr>
          <p:spPr bwMode="auto">
            <a:xfrm>
              <a:off x="3351" y="3370"/>
              <a:ext cx="95" cy="108"/>
            </a:xfrm>
            <a:prstGeom prst="rect">
              <a:avLst/>
            </a:prstGeom>
            <a:noFill/>
            <a:ln w="9525">
              <a:noFill/>
              <a:miter lim="800000"/>
              <a:headEnd/>
              <a:tailEnd/>
            </a:ln>
          </p:spPr>
          <p:txBody>
            <a:bodyPr wrap="none" lIns="0" tIns="0" rIns="0" bIns="0">
              <a:spAutoFit/>
            </a:bodyPr>
            <a:lstStyle/>
            <a:p>
              <a:r>
                <a:rPr lang="es-ES" sz="1000" u="none">
                  <a:solidFill>
                    <a:schemeClr val="accent2"/>
                  </a:solidFill>
                </a:rPr>
                <a:t>29</a:t>
              </a:r>
              <a:endParaRPr lang="es-ES" sz="1000">
                <a:solidFill>
                  <a:schemeClr val="accent2"/>
                </a:solidFill>
              </a:endParaRPr>
            </a:p>
          </p:txBody>
        </p:sp>
        <p:sp>
          <p:nvSpPr>
            <p:cNvPr id="18466" name="Rectangle 37"/>
            <p:cNvSpPr>
              <a:spLocks noChangeArrowheads="1"/>
            </p:cNvSpPr>
            <p:nvPr/>
          </p:nvSpPr>
          <p:spPr bwMode="auto">
            <a:xfrm>
              <a:off x="4092" y="3311"/>
              <a:ext cx="95" cy="108"/>
            </a:xfrm>
            <a:prstGeom prst="rect">
              <a:avLst/>
            </a:prstGeom>
            <a:noFill/>
            <a:ln w="9525">
              <a:noFill/>
              <a:miter lim="800000"/>
              <a:headEnd/>
              <a:tailEnd/>
            </a:ln>
          </p:spPr>
          <p:txBody>
            <a:bodyPr wrap="none" lIns="0" tIns="0" rIns="0" bIns="0">
              <a:spAutoFit/>
            </a:bodyPr>
            <a:lstStyle/>
            <a:p>
              <a:r>
                <a:rPr lang="es-ES" sz="1000" u="none">
                  <a:solidFill>
                    <a:schemeClr val="accent2"/>
                  </a:solidFill>
                </a:rPr>
                <a:t>32</a:t>
              </a:r>
              <a:endParaRPr lang="es-ES" sz="1000">
                <a:solidFill>
                  <a:schemeClr val="accent2"/>
                </a:solidFill>
              </a:endParaRPr>
            </a:p>
          </p:txBody>
        </p:sp>
        <p:sp>
          <p:nvSpPr>
            <p:cNvPr id="18467" name="Rectangle 38"/>
            <p:cNvSpPr>
              <a:spLocks noChangeArrowheads="1"/>
            </p:cNvSpPr>
            <p:nvPr/>
          </p:nvSpPr>
          <p:spPr bwMode="auto">
            <a:xfrm>
              <a:off x="2751" y="3516"/>
              <a:ext cx="94" cy="108"/>
            </a:xfrm>
            <a:prstGeom prst="rect">
              <a:avLst/>
            </a:prstGeom>
            <a:noFill/>
            <a:ln w="9525">
              <a:noFill/>
              <a:miter lim="800000"/>
              <a:headEnd/>
              <a:tailEnd/>
            </a:ln>
          </p:spPr>
          <p:txBody>
            <a:bodyPr wrap="none" lIns="0" tIns="0" rIns="0" bIns="0">
              <a:spAutoFit/>
            </a:bodyPr>
            <a:lstStyle/>
            <a:p>
              <a:r>
                <a:rPr lang="es-ES" sz="1000" u="none">
                  <a:solidFill>
                    <a:schemeClr val="accent2"/>
                  </a:solidFill>
                </a:rPr>
                <a:t>20</a:t>
              </a:r>
              <a:endParaRPr lang="es-ES" sz="1000">
                <a:solidFill>
                  <a:schemeClr val="accent2"/>
                </a:solidFill>
              </a:endParaRPr>
            </a:p>
          </p:txBody>
        </p:sp>
        <p:sp>
          <p:nvSpPr>
            <p:cNvPr id="18468" name="Rectangle 39"/>
            <p:cNvSpPr>
              <a:spLocks noChangeArrowheads="1"/>
            </p:cNvSpPr>
            <p:nvPr/>
          </p:nvSpPr>
          <p:spPr bwMode="auto">
            <a:xfrm>
              <a:off x="3495" y="3303"/>
              <a:ext cx="94" cy="108"/>
            </a:xfrm>
            <a:prstGeom prst="rect">
              <a:avLst/>
            </a:prstGeom>
            <a:noFill/>
            <a:ln w="9525">
              <a:noFill/>
              <a:miter lim="800000"/>
              <a:headEnd/>
              <a:tailEnd/>
            </a:ln>
          </p:spPr>
          <p:txBody>
            <a:bodyPr wrap="none" lIns="0" tIns="0" rIns="0" bIns="0">
              <a:spAutoFit/>
            </a:bodyPr>
            <a:lstStyle/>
            <a:p>
              <a:r>
                <a:rPr lang="es-ES" sz="1000" u="none">
                  <a:solidFill>
                    <a:schemeClr val="accent2"/>
                  </a:solidFill>
                </a:rPr>
                <a:t>33</a:t>
              </a:r>
              <a:endParaRPr lang="es-ES" sz="1000">
                <a:solidFill>
                  <a:schemeClr val="accent2"/>
                </a:solidFill>
              </a:endParaRPr>
            </a:p>
          </p:txBody>
        </p:sp>
        <p:sp>
          <p:nvSpPr>
            <p:cNvPr id="18469" name="Rectangle 40"/>
            <p:cNvSpPr>
              <a:spLocks noChangeArrowheads="1"/>
            </p:cNvSpPr>
            <p:nvPr/>
          </p:nvSpPr>
          <p:spPr bwMode="auto">
            <a:xfrm>
              <a:off x="4234" y="3055"/>
              <a:ext cx="94" cy="109"/>
            </a:xfrm>
            <a:prstGeom prst="rect">
              <a:avLst/>
            </a:prstGeom>
            <a:noFill/>
            <a:ln w="9525">
              <a:noFill/>
              <a:miter lim="800000"/>
              <a:headEnd/>
              <a:tailEnd/>
            </a:ln>
          </p:spPr>
          <p:txBody>
            <a:bodyPr wrap="none" lIns="0" tIns="0" rIns="0" bIns="0">
              <a:spAutoFit/>
            </a:bodyPr>
            <a:lstStyle/>
            <a:p>
              <a:r>
                <a:rPr lang="es-ES" sz="1000" u="none">
                  <a:solidFill>
                    <a:schemeClr val="accent2"/>
                  </a:solidFill>
                </a:rPr>
                <a:t>49</a:t>
              </a:r>
              <a:endParaRPr lang="es-ES" sz="1000">
                <a:solidFill>
                  <a:schemeClr val="accent2"/>
                </a:solidFill>
              </a:endParaRPr>
            </a:p>
          </p:txBody>
        </p:sp>
        <p:sp>
          <p:nvSpPr>
            <p:cNvPr id="18470" name="Rectangle 41"/>
            <p:cNvSpPr>
              <a:spLocks noChangeArrowheads="1"/>
            </p:cNvSpPr>
            <p:nvPr/>
          </p:nvSpPr>
          <p:spPr bwMode="auto">
            <a:xfrm>
              <a:off x="2894" y="3605"/>
              <a:ext cx="94" cy="108"/>
            </a:xfrm>
            <a:prstGeom prst="rect">
              <a:avLst/>
            </a:prstGeom>
            <a:noFill/>
            <a:ln w="9525">
              <a:noFill/>
              <a:miter lim="800000"/>
              <a:headEnd/>
              <a:tailEnd/>
            </a:ln>
          </p:spPr>
          <p:txBody>
            <a:bodyPr wrap="none" lIns="0" tIns="0" rIns="0" bIns="0">
              <a:spAutoFit/>
            </a:bodyPr>
            <a:lstStyle/>
            <a:p>
              <a:r>
                <a:rPr lang="es-ES" sz="1000" u="none">
                  <a:solidFill>
                    <a:schemeClr val="accent2"/>
                  </a:solidFill>
                </a:rPr>
                <a:t>14</a:t>
              </a:r>
              <a:endParaRPr lang="es-ES" sz="1000">
                <a:solidFill>
                  <a:schemeClr val="accent2"/>
                </a:solidFill>
              </a:endParaRPr>
            </a:p>
          </p:txBody>
        </p:sp>
        <p:sp>
          <p:nvSpPr>
            <p:cNvPr id="18471" name="Rectangle 42"/>
            <p:cNvSpPr>
              <a:spLocks noChangeArrowheads="1"/>
            </p:cNvSpPr>
            <p:nvPr/>
          </p:nvSpPr>
          <p:spPr bwMode="auto">
            <a:xfrm>
              <a:off x="3649" y="3665"/>
              <a:ext cx="47" cy="108"/>
            </a:xfrm>
            <a:prstGeom prst="rect">
              <a:avLst/>
            </a:prstGeom>
            <a:noFill/>
            <a:ln w="9525">
              <a:noFill/>
              <a:miter lim="800000"/>
              <a:headEnd/>
              <a:tailEnd/>
            </a:ln>
          </p:spPr>
          <p:txBody>
            <a:bodyPr wrap="none" lIns="0" tIns="0" rIns="0" bIns="0">
              <a:spAutoFit/>
            </a:bodyPr>
            <a:lstStyle/>
            <a:p>
              <a:r>
                <a:rPr lang="es-ES" sz="1000" u="none">
                  <a:solidFill>
                    <a:schemeClr val="accent2"/>
                  </a:solidFill>
                </a:rPr>
                <a:t>8</a:t>
              </a:r>
              <a:endParaRPr lang="es-ES" sz="1000">
                <a:solidFill>
                  <a:schemeClr val="accent2"/>
                </a:solidFill>
              </a:endParaRPr>
            </a:p>
          </p:txBody>
        </p:sp>
        <p:sp>
          <p:nvSpPr>
            <p:cNvPr id="18472" name="Rectangle 43"/>
            <p:cNvSpPr>
              <a:spLocks noChangeArrowheads="1"/>
            </p:cNvSpPr>
            <p:nvPr/>
          </p:nvSpPr>
          <p:spPr bwMode="auto">
            <a:xfrm>
              <a:off x="4394" y="3639"/>
              <a:ext cx="47" cy="108"/>
            </a:xfrm>
            <a:prstGeom prst="rect">
              <a:avLst/>
            </a:prstGeom>
            <a:noFill/>
            <a:ln w="9525">
              <a:noFill/>
              <a:miter lim="800000"/>
              <a:headEnd/>
              <a:tailEnd/>
            </a:ln>
          </p:spPr>
          <p:txBody>
            <a:bodyPr wrap="none" lIns="0" tIns="0" rIns="0" bIns="0">
              <a:spAutoFit/>
            </a:bodyPr>
            <a:lstStyle/>
            <a:p>
              <a:r>
                <a:rPr lang="es-ES" sz="1000" u="none">
                  <a:solidFill>
                    <a:schemeClr val="accent2"/>
                  </a:solidFill>
                </a:rPr>
                <a:t>9</a:t>
              </a:r>
              <a:endParaRPr lang="es-ES" sz="1000">
                <a:solidFill>
                  <a:schemeClr val="accent2"/>
                </a:solidFill>
              </a:endParaRPr>
            </a:p>
          </p:txBody>
        </p:sp>
        <p:sp>
          <p:nvSpPr>
            <p:cNvPr id="18473" name="Rectangle 44"/>
            <p:cNvSpPr>
              <a:spLocks noChangeArrowheads="1"/>
            </p:cNvSpPr>
            <p:nvPr/>
          </p:nvSpPr>
          <p:spPr bwMode="auto">
            <a:xfrm>
              <a:off x="3111" y="3804"/>
              <a:ext cx="47" cy="108"/>
            </a:xfrm>
            <a:prstGeom prst="rect">
              <a:avLst/>
            </a:prstGeom>
            <a:noFill/>
            <a:ln w="9525">
              <a:noFill/>
              <a:miter lim="800000"/>
              <a:headEnd/>
              <a:tailEnd/>
            </a:ln>
          </p:spPr>
          <p:txBody>
            <a:bodyPr wrap="none" lIns="0" tIns="0" rIns="0" bIns="0">
              <a:spAutoFit/>
            </a:bodyPr>
            <a:lstStyle/>
            <a:p>
              <a:r>
                <a:rPr lang="es-ES" sz="1000" u="none">
                  <a:solidFill>
                    <a:schemeClr val="accent2"/>
                  </a:solidFill>
                </a:rPr>
                <a:t>0</a:t>
              </a:r>
              <a:endParaRPr lang="es-ES" sz="1000">
                <a:solidFill>
                  <a:schemeClr val="accent2"/>
                </a:solidFill>
              </a:endParaRPr>
            </a:p>
          </p:txBody>
        </p:sp>
        <p:sp>
          <p:nvSpPr>
            <p:cNvPr id="18474" name="Rectangle 45"/>
            <p:cNvSpPr>
              <a:spLocks noChangeArrowheads="1"/>
            </p:cNvSpPr>
            <p:nvPr/>
          </p:nvSpPr>
          <p:spPr bwMode="auto">
            <a:xfrm>
              <a:off x="3802" y="3776"/>
              <a:ext cx="47" cy="108"/>
            </a:xfrm>
            <a:prstGeom prst="rect">
              <a:avLst/>
            </a:prstGeom>
            <a:noFill/>
            <a:ln w="9525">
              <a:noFill/>
              <a:miter lim="800000"/>
              <a:headEnd/>
              <a:tailEnd/>
            </a:ln>
          </p:spPr>
          <p:txBody>
            <a:bodyPr wrap="none" lIns="0" tIns="0" rIns="0" bIns="0">
              <a:spAutoFit/>
            </a:bodyPr>
            <a:lstStyle/>
            <a:p>
              <a:r>
                <a:rPr lang="es-ES" sz="1000" u="none">
                  <a:solidFill>
                    <a:schemeClr val="accent2"/>
                  </a:solidFill>
                </a:rPr>
                <a:t>2</a:t>
              </a:r>
              <a:endParaRPr lang="es-ES" sz="1000">
                <a:solidFill>
                  <a:schemeClr val="accent2"/>
                </a:solidFill>
              </a:endParaRPr>
            </a:p>
          </p:txBody>
        </p:sp>
        <p:sp>
          <p:nvSpPr>
            <p:cNvPr id="18475" name="Rectangle 46"/>
            <p:cNvSpPr>
              <a:spLocks noChangeArrowheads="1"/>
            </p:cNvSpPr>
            <p:nvPr/>
          </p:nvSpPr>
          <p:spPr bwMode="auto">
            <a:xfrm>
              <a:off x="4528" y="3659"/>
              <a:ext cx="47" cy="108"/>
            </a:xfrm>
            <a:prstGeom prst="rect">
              <a:avLst/>
            </a:prstGeom>
            <a:noFill/>
            <a:ln w="9525">
              <a:noFill/>
              <a:miter lim="800000"/>
              <a:headEnd/>
              <a:tailEnd/>
            </a:ln>
          </p:spPr>
          <p:txBody>
            <a:bodyPr wrap="none" lIns="0" tIns="0" rIns="0" bIns="0">
              <a:spAutoFit/>
            </a:bodyPr>
            <a:lstStyle/>
            <a:p>
              <a:r>
                <a:rPr lang="es-ES" sz="1000" u="none">
                  <a:solidFill>
                    <a:schemeClr val="accent2"/>
                  </a:solidFill>
                </a:rPr>
                <a:t>8</a:t>
              </a:r>
              <a:endParaRPr lang="es-ES" sz="1000">
                <a:solidFill>
                  <a:schemeClr val="accent2"/>
                </a:solidFill>
              </a:endParaRPr>
            </a:p>
          </p:txBody>
        </p:sp>
        <p:sp>
          <p:nvSpPr>
            <p:cNvPr id="18476" name="Rectangle 47"/>
            <p:cNvSpPr>
              <a:spLocks noChangeArrowheads="1"/>
            </p:cNvSpPr>
            <p:nvPr/>
          </p:nvSpPr>
          <p:spPr bwMode="auto">
            <a:xfrm>
              <a:off x="2445" y="3868"/>
              <a:ext cx="47" cy="109"/>
            </a:xfrm>
            <a:prstGeom prst="rect">
              <a:avLst/>
            </a:prstGeom>
            <a:noFill/>
            <a:ln w="9525">
              <a:noFill/>
              <a:miter lim="800000"/>
              <a:headEnd/>
              <a:tailEnd/>
            </a:ln>
          </p:spPr>
          <p:txBody>
            <a:bodyPr wrap="none" lIns="0" tIns="0" rIns="0" bIns="0">
              <a:spAutoFit/>
            </a:bodyPr>
            <a:lstStyle/>
            <a:p>
              <a:r>
                <a:rPr lang="es-ES" sz="1000" u="none">
                  <a:solidFill>
                    <a:schemeClr val="accent2"/>
                  </a:solidFill>
                </a:rPr>
                <a:t>0</a:t>
              </a:r>
              <a:endParaRPr lang="es-ES" sz="1000">
                <a:solidFill>
                  <a:schemeClr val="accent2"/>
                </a:solidFill>
              </a:endParaRPr>
            </a:p>
          </p:txBody>
        </p:sp>
        <p:sp>
          <p:nvSpPr>
            <p:cNvPr id="18477" name="Rectangle 48"/>
            <p:cNvSpPr>
              <a:spLocks noChangeArrowheads="1"/>
            </p:cNvSpPr>
            <p:nvPr/>
          </p:nvSpPr>
          <p:spPr bwMode="auto">
            <a:xfrm>
              <a:off x="2366" y="3725"/>
              <a:ext cx="95" cy="109"/>
            </a:xfrm>
            <a:prstGeom prst="rect">
              <a:avLst/>
            </a:prstGeom>
            <a:noFill/>
            <a:ln w="9525">
              <a:noFill/>
              <a:miter lim="800000"/>
              <a:headEnd/>
              <a:tailEnd/>
            </a:ln>
          </p:spPr>
          <p:txBody>
            <a:bodyPr wrap="none" lIns="0" tIns="0" rIns="0" bIns="0">
              <a:spAutoFit/>
            </a:bodyPr>
            <a:lstStyle/>
            <a:p>
              <a:r>
                <a:rPr lang="es-ES" sz="1000" u="none">
                  <a:solidFill>
                    <a:schemeClr val="accent2"/>
                  </a:solidFill>
                </a:rPr>
                <a:t>10</a:t>
              </a:r>
              <a:endParaRPr lang="es-ES" sz="1000">
                <a:solidFill>
                  <a:schemeClr val="accent2"/>
                </a:solidFill>
              </a:endParaRPr>
            </a:p>
          </p:txBody>
        </p:sp>
        <p:sp>
          <p:nvSpPr>
            <p:cNvPr id="18478" name="Rectangle 49"/>
            <p:cNvSpPr>
              <a:spLocks noChangeArrowheads="1"/>
            </p:cNvSpPr>
            <p:nvPr/>
          </p:nvSpPr>
          <p:spPr bwMode="auto">
            <a:xfrm>
              <a:off x="2366" y="3578"/>
              <a:ext cx="95" cy="108"/>
            </a:xfrm>
            <a:prstGeom prst="rect">
              <a:avLst/>
            </a:prstGeom>
            <a:noFill/>
            <a:ln w="9525">
              <a:noFill/>
              <a:miter lim="800000"/>
              <a:headEnd/>
              <a:tailEnd/>
            </a:ln>
          </p:spPr>
          <p:txBody>
            <a:bodyPr wrap="none" lIns="0" tIns="0" rIns="0" bIns="0">
              <a:spAutoFit/>
            </a:bodyPr>
            <a:lstStyle/>
            <a:p>
              <a:r>
                <a:rPr lang="es-ES" sz="1000" u="none">
                  <a:solidFill>
                    <a:schemeClr val="accent2"/>
                  </a:solidFill>
                </a:rPr>
                <a:t>20</a:t>
              </a:r>
              <a:endParaRPr lang="es-ES" sz="1000">
                <a:solidFill>
                  <a:schemeClr val="accent2"/>
                </a:solidFill>
              </a:endParaRPr>
            </a:p>
          </p:txBody>
        </p:sp>
        <p:sp>
          <p:nvSpPr>
            <p:cNvPr id="18479" name="Rectangle 50"/>
            <p:cNvSpPr>
              <a:spLocks noChangeArrowheads="1"/>
            </p:cNvSpPr>
            <p:nvPr/>
          </p:nvSpPr>
          <p:spPr bwMode="auto">
            <a:xfrm>
              <a:off x="2366" y="3433"/>
              <a:ext cx="95" cy="108"/>
            </a:xfrm>
            <a:prstGeom prst="rect">
              <a:avLst/>
            </a:prstGeom>
            <a:noFill/>
            <a:ln w="9525">
              <a:noFill/>
              <a:miter lim="800000"/>
              <a:headEnd/>
              <a:tailEnd/>
            </a:ln>
          </p:spPr>
          <p:txBody>
            <a:bodyPr wrap="none" lIns="0" tIns="0" rIns="0" bIns="0">
              <a:spAutoFit/>
            </a:bodyPr>
            <a:lstStyle/>
            <a:p>
              <a:r>
                <a:rPr lang="es-ES" sz="1000" u="none">
                  <a:solidFill>
                    <a:schemeClr val="accent2"/>
                  </a:solidFill>
                </a:rPr>
                <a:t>30</a:t>
              </a:r>
              <a:endParaRPr lang="es-ES" sz="1000">
                <a:solidFill>
                  <a:schemeClr val="accent2"/>
                </a:solidFill>
              </a:endParaRPr>
            </a:p>
          </p:txBody>
        </p:sp>
        <p:sp>
          <p:nvSpPr>
            <p:cNvPr id="18480" name="Rectangle 51"/>
            <p:cNvSpPr>
              <a:spLocks noChangeArrowheads="1"/>
            </p:cNvSpPr>
            <p:nvPr/>
          </p:nvSpPr>
          <p:spPr bwMode="auto">
            <a:xfrm>
              <a:off x="2366" y="3286"/>
              <a:ext cx="95" cy="108"/>
            </a:xfrm>
            <a:prstGeom prst="rect">
              <a:avLst/>
            </a:prstGeom>
            <a:noFill/>
            <a:ln w="9525">
              <a:noFill/>
              <a:miter lim="800000"/>
              <a:headEnd/>
              <a:tailEnd/>
            </a:ln>
          </p:spPr>
          <p:txBody>
            <a:bodyPr wrap="none" lIns="0" tIns="0" rIns="0" bIns="0">
              <a:spAutoFit/>
            </a:bodyPr>
            <a:lstStyle/>
            <a:p>
              <a:r>
                <a:rPr lang="es-ES" sz="1000" u="none">
                  <a:solidFill>
                    <a:schemeClr val="accent2"/>
                  </a:solidFill>
                </a:rPr>
                <a:t>40</a:t>
              </a:r>
              <a:endParaRPr lang="es-ES" sz="1000">
                <a:solidFill>
                  <a:schemeClr val="accent2"/>
                </a:solidFill>
              </a:endParaRPr>
            </a:p>
          </p:txBody>
        </p:sp>
        <p:sp>
          <p:nvSpPr>
            <p:cNvPr id="18481" name="Rectangle 52"/>
            <p:cNvSpPr>
              <a:spLocks noChangeArrowheads="1"/>
            </p:cNvSpPr>
            <p:nvPr/>
          </p:nvSpPr>
          <p:spPr bwMode="auto">
            <a:xfrm>
              <a:off x="2366" y="3141"/>
              <a:ext cx="95" cy="108"/>
            </a:xfrm>
            <a:prstGeom prst="rect">
              <a:avLst/>
            </a:prstGeom>
            <a:noFill/>
            <a:ln w="9525">
              <a:noFill/>
              <a:miter lim="800000"/>
              <a:headEnd/>
              <a:tailEnd/>
            </a:ln>
          </p:spPr>
          <p:txBody>
            <a:bodyPr wrap="none" lIns="0" tIns="0" rIns="0" bIns="0">
              <a:spAutoFit/>
            </a:bodyPr>
            <a:lstStyle/>
            <a:p>
              <a:r>
                <a:rPr lang="es-ES" sz="1000" u="none">
                  <a:solidFill>
                    <a:schemeClr val="accent2"/>
                  </a:solidFill>
                </a:rPr>
                <a:t>50</a:t>
              </a:r>
              <a:endParaRPr lang="es-ES" sz="1000">
                <a:solidFill>
                  <a:schemeClr val="accent2"/>
                </a:solidFill>
              </a:endParaRPr>
            </a:p>
          </p:txBody>
        </p:sp>
        <p:sp>
          <p:nvSpPr>
            <p:cNvPr id="18482" name="Rectangle 53"/>
            <p:cNvSpPr>
              <a:spLocks noChangeArrowheads="1"/>
            </p:cNvSpPr>
            <p:nvPr/>
          </p:nvSpPr>
          <p:spPr bwMode="auto">
            <a:xfrm>
              <a:off x="2366" y="2993"/>
              <a:ext cx="95" cy="109"/>
            </a:xfrm>
            <a:prstGeom prst="rect">
              <a:avLst/>
            </a:prstGeom>
            <a:noFill/>
            <a:ln w="9525">
              <a:noFill/>
              <a:miter lim="800000"/>
              <a:headEnd/>
              <a:tailEnd/>
            </a:ln>
          </p:spPr>
          <p:txBody>
            <a:bodyPr wrap="none" lIns="0" tIns="0" rIns="0" bIns="0">
              <a:spAutoFit/>
            </a:bodyPr>
            <a:lstStyle/>
            <a:p>
              <a:r>
                <a:rPr lang="es-ES" sz="1000" u="none">
                  <a:solidFill>
                    <a:schemeClr val="accent2"/>
                  </a:solidFill>
                </a:rPr>
                <a:t>60</a:t>
              </a:r>
              <a:endParaRPr lang="es-ES" sz="1000">
                <a:solidFill>
                  <a:schemeClr val="accent2"/>
                </a:solidFill>
              </a:endParaRPr>
            </a:p>
          </p:txBody>
        </p:sp>
        <p:sp>
          <p:nvSpPr>
            <p:cNvPr id="18483" name="Rectangle 54"/>
            <p:cNvSpPr>
              <a:spLocks noChangeArrowheads="1"/>
            </p:cNvSpPr>
            <p:nvPr/>
          </p:nvSpPr>
          <p:spPr bwMode="auto">
            <a:xfrm>
              <a:off x="2795" y="3938"/>
              <a:ext cx="189" cy="108"/>
            </a:xfrm>
            <a:prstGeom prst="rect">
              <a:avLst/>
            </a:prstGeom>
            <a:noFill/>
            <a:ln w="9525">
              <a:noFill/>
              <a:miter lim="800000"/>
              <a:headEnd/>
              <a:tailEnd/>
            </a:ln>
          </p:spPr>
          <p:txBody>
            <a:bodyPr wrap="none" lIns="0" tIns="0" rIns="0" bIns="0">
              <a:spAutoFit/>
            </a:bodyPr>
            <a:lstStyle/>
            <a:p>
              <a:r>
                <a:rPr lang="es-ES" sz="1000" u="none">
                  <a:solidFill>
                    <a:schemeClr val="accent2"/>
                  </a:solidFill>
                </a:rPr>
                <a:t>2006</a:t>
              </a:r>
              <a:endParaRPr lang="es-ES" sz="1000">
                <a:solidFill>
                  <a:schemeClr val="accent2"/>
                </a:solidFill>
              </a:endParaRPr>
            </a:p>
          </p:txBody>
        </p:sp>
        <p:sp>
          <p:nvSpPr>
            <p:cNvPr id="18484" name="Rectangle 55"/>
            <p:cNvSpPr>
              <a:spLocks noChangeArrowheads="1"/>
            </p:cNvSpPr>
            <p:nvPr/>
          </p:nvSpPr>
          <p:spPr bwMode="auto">
            <a:xfrm>
              <a:off x="3539" y="3938"/>
              <a:ext cx="189" cy="108"/>
            </a:xfrm>
            <a:prstGeom prst="rect">
              <a:avLst/>
            </a:prstGeom>
            <a:noFill/>
            <a:ln w="9525">
              <a:noFill/>
              <a:miter lim="800000"/>
              <a:headEnd/>
              <a:tailEnd/>
            </a:ln>
          </p:spPr>
          <p:txBody>
            <a:bodyPr wrap="none" lIns="0" tIns="0" rIns="0" bIns="0">
              <a:spAutoFit/>
            </a:bodyPr>
            <a:lstStyle/>
            <a:p>
              <a:r>
                <a:rPr lang="es-ES" sz="1000" u="none">
                  <a:solidFill>
                    <a:schemeClr val="accent2"/>
                  </a:solidFill>
                </a:rPr>
                <a:t>2007</a:t>
              </a:r>
              <a:endParaRPr lang="es-ES" sz="1000">
                <a:solidFill>
                  <a:schemeClr val="accent2"/>
                </a:solidFill>
              </a:endParaRPr>
            </a:p>
          </p:txBody>
        </p:sp>
        <p:sp>
          <p:nvSpPr>
            <p:cNvPr id="18485" name="Rectangle 56"/>
            <p:cNvSpPr>
              <a:spLocks noChangeArrowheads="1"/>
            </p:cNvSpPr>
            <p:nvPr/>
          </p:nvSpPr>
          <p:spPr bwMode="auto">
            <a:xfrm>
              <a:off x="4281" y="3938"/>
              <a:ext cx="189" cy="108"/>
            </a:xfrm>
            <a:prstGeom prst="rect">
              <a:avLst/>
            </a:prstGeom>
            <a:noFill/>
            <a:ln w="9525">
              <a:noFill/>
              <a:miter lim="800000"/>
              <a:headEnd/>
              <a:tailEnd/>
            </a:ln>
          </p:spPr>
          <p:txBody>
            <a:bodyPr wrap="none" lIns="0" tIns="0" rIns="0" bIns="0">
              <a:spAutoFit/>
            </a:bodyPr>
            <a:lstStyle/>
            <a:p>
              <a:r>
                <a:rPr lang="es-ES" sz="1000" u="none">
                  <a:solidFill>
                    <a:schemeClr val="accent2"/>
                  </a:solidFill>
                </a:rPr>
                <a:t>2008</a:t>
              </a:r>
              <a:endParaRPr lang="es-ES" sz="1000">
                <a:solidFill>
                  <a:schemeClr val="accent2"/>
                </a:solidFill>
              </a:endParaRPr>
            </a:p>
          </p:txBody>
        </p:sp>
        <p:grpSp>
          <p:nvGrpSpPr>
            <p:cNvPr id="18486" name="Rectangle 57"/>
            <p:cNvGrpSpPr>
              <a:grpSpLocks/>
            </p:cNvGrpSpPr>
            <p:nvPr/>
          </p:nvGrpSpPr>
          <p:grpSpPr bwMode="auto">
            <a:xfrm>
              <a:off x="3336" y="3029"/>
              <a:ext cx="83" cy="58"/>
              <a:chOff x="3998976" y="896112"/>
              <a:chExt cx="201168" cy="195072"/>
            </a:xfrm>
          </p:grpSpPr>
          <p:pic>
            <p:nvPicPr>
              <p:cNvPr id="18505" name="Rectangle 57"/>
              <p:cNvPicPr>
                <a:picLocks noChangeArrowheads="1"/>
              </p:cNvPicPr>
              <p:nvPr/>
            </p:nvPicPr>
            <p:blipFill>
              <a:blip r:embed="rId16" cstate="print"/>
              <a:srcRect/>
              <a:stretch>
                <a:fillRect/>
              </a:stretch>
            </p:blipFill>
            <p:spPr bwMode="auto">
              <a:xfrm>
                <a:off x="3998976" y="896112"/>
                <a:ext cx="201168" cy="195072"/>
              </a:xfrm>
              <a:prstGeom prst="rect">
                <a:avLst/>
              </a:prstGeom>
              <a:noFill/>
              <a:ln w="9525">
                <a:noFill/>
                <a:miter lim="800000"/>
                <a:headEnd/>
                <a:tailEnd/>
              </a:ln>
            </p:spPr>
          </p:pic>
          <p:sp>
            <p:nvSpPr>
              <p:cNvPr id="18506" name="Text Box 78"/>
              <p:cNvSpPr txBox="1">
                <a:spLocks noChangeArrowheads="1"/>
              </p:cNvSpPr>
              <p:nvPr/>
            </p:nvSpPr>
            <p:spPr bwMode="auto">
              <a:xfrm>
                <a:off x="4057650" y="933450"/>
                <a:ext cx="85725" cy="85725"/>
              </a:xfrm>
              <a:prstGeom prst="rect">
                <a:avLst/>
              </a:prstGeom>
              <a:noFill/>
              <a:ln w="9525">
                <a:noFill/>
                <a:miter lim="800000"/>
                <a:headEnd/>
                <a:tailEnd/>
              </a:ln>
            </p:spPr>
            <p:txBody>
              <a:bodyPr/>
              <a:lstStyle/>
              <a:p>
                <a:endParaRPr lang="es-MX" sz="1000">
                  <a:solidFill>
                    <a:srgbClr val="FFFFFF"/>
                  </a:solidFill>
                </a:endParaRPr>
              </a:p>
            </p:txBody>
          </p:sp>
        </p:grpSp>
        <p:sp>
          <p:nvSpPr>
            <p:cNvPr id="18487" name="Rectangle 58"/>
            <p:cNvSpPr>
              <a:spLocks noChangeArrowheads="1"/>
            </p:cNvSpPr>
            <p:nvPr/>
          </p:nvSpPr>
          <p:spPr bwMode="auto">
            <a:xfrm>
              <a:off x="3392" y="2999"/>
              <a:ext cx="479" cy="108"/>
            </a:xfrm>
            <a:prstGeom prst="rect">
              <a:avLst/>
            </a:prstGeom>
            <a:noFill/>
            <a:ln w="9525">
              <a:noFill/>
              <a:miter lim="800000"/>
              <a:headEnd/>
              <a:tailEnd/>
            </a:ln>
          </p:spPr>
          <p:txBody>
            <a:bodyPr wrap="none" lIns="0" tIns="0" rIns="0" bIns="0">
              <a:spAutoFit/>
            </a:bodyPr>
            <a:lstStyle/>
            <a:p>
              <a:r>
                <a:rPr lang="es-ES" sz="1000" b="0" u="none">
                  <a:solidFill>
                    <a:schemeClr val="accent2"/>
                  </a:solidFill>
                </a:rPr>
                <a:t>Menor que 1</a:t>
              </a:r>
              <a:endParaRPr lang="es-ES" sz="1000">
                <a:solidFill>
                  <a:schemeClr val="accent2"/>
                </a:solidFill>
              </a:endParaRPr>
            </a:p>
          </p:txBody>
        </p:sp>
        <p:grpSp>
          <p:nvGrpSpPr>
            <p:cNvPr id="18488" name="Rectangle 59"/>
            <p:cNvGrpSpPr>
              <a:grpSpLocks/>
            </p:cNvGrpSpPr>
            <p:nvPr/>
          </p:nvGrpSpPr>
          <p:grpSpPr bwMode="auto">
            <a:xfrm>
              <a:off x="3336" y="3103"/>
              <a:ext cx="83" cy="58"/>
              <a:chOff x="3998976" y="1146048"/>
              <a:chExt cx="201168" cy="195072"/>
            </a:xfrm>
          </p:grpSpPr>
          <p:pic>
            <p:nvPicPr>
              <p:cNvPr id="18503" name="Rectangle 59"/>
              <p:cNvPicPr>
                <a:picLocks noChangeArrowheads="1"/>
              </p:cNvPicPr>
              <p:nvPr/>
            </p:nvPicPr>
            <p:blipFill>
              <a:blip r:embed="rId17" cstate="print"/>
              <a:srcRect/>
              <a:stretch>
                <a:fillRect/>
              </a:stretch>
            </p:blipFill>
            <p:spPr bwMode="auto">
              <a:xfrm>
                <a:off x="3998976" y="1146048"/>
                <a:ext cx="201168" cy="195072"/>
              </a:xfrm>
              <a:prstGeom prst="rect">
                <a:avLst/>
              </a:prstGeom>
              <a:noFill/>
              <a:ln w="9525">
                <a:noFill/>
                <a:miter lim="800000"/>
                <a:headEnd/>
                <a:tailEnd/>
              </a:ln>
            </p:spPr>
          </p:pic>
          <p:sp>
            <p:nvSpPr>
              <p:cNvPr id="18504" name="Text Box 82"/>
              <p:cNvSpPr txBox="1">
                <a:spLocks noChangeArrowheads="1"/>
              </p:cNvSpPr>
              <p:nvPr/>
            </p:nvSpPr>
            <p:spPr bwMode="auto">
              <a:xfrm>
                <a:off x="4057650" y="1182688"/>
                <a:ext cx="85725" cy="85725"/>
              </a:xfrm>
              <a:prstGeom prst="rect">
                <a:avLst/>
              </a:prstGeom>
              <a:noFill/>
              <a:ln w="9525">
                <a:noFill/>
                <a:miter lim="800000"/>
                <a:headEnd/>
                <a:tailEnd/>
              </a:ln>
            </p:spPr>
            <p:txBody>
              <a:bodyPr/>
              <a:lstStyle/>
              <a:p>
                <a:endParaRPr lang="es-MX" sz="1000">
                  <a:solidFill>
                    <a:srgbClr val="FFFFFF"/>
                  </a:solidFill>
                </a:endParaRPr>
              </a:p>
            </p:txBody>
          </p:sp>
        </p:grpSp>
        <p:sp>
          <p:nvSpPr>
            <p:cNvPr id="18489" name="Rectangle 60"/>
            <p:cNvSpPr>
              <a:spLocks noChangeArrowheads="1"/>
            </p:cNvSpPr>
            <p:nvPr/>
          </p:nvSpPr>
          <p:spPr bwMode="auto">
            <a:xfrm>
              <a:off x="3411" y="3073"/>
              <a:ext cx="413" cy="109"/>
            </a:xfrm>
            <a:prstGeom prst="rect">
              <a:avLst/>
            </a:prstGeom>
            <a:noFill/>
            <a:ln w="9525">
              <a:noFill/>
              <a:miter lim="800000"/>
              <a:headEnd/>
              <a:tailEnd/>
            </a:ln>
          </p:spPr>
          <p:txBody>
            <a:bodyPr wrap="none" lIns="0" tIns="0" rIns="0" bIns="0">
              <a:spAutoFit/>
            </a:bodyPr>
            <a:lstStyle/>
            <a:p>
              <a:r>
                <a:rPr lang="es-ES" sz="1000" b="0" u="none">
                  <a:solidFill>
                    <a:schemeClr val="accent2"/>
                  </a:solidFill>
                </a:rPr>
                <a:t>Entre 1 y 2</a:t>
              </a:r>
              <a:endParaRPr lang="es-ES" sz="1000">
                <a:solidFill>
                  <a:schemeClr val="accent2"/>
                </a:solidFill>
              </a:endParaRPr>
            </a:p>
          </p:txBody>
        </p:sp>
        <p:grpSp>
          <p:nvGrpSpPr>
            <p:cNvPr id="18490" name="Rectangle 61"/>
            <p:cNvGrpSpPr>
              <a:grpSpLocks/>
            </p:cNvGrpSpPr>
            <p:nvPr/>
          </p:nvGrpSpPr>
          <p:grpSpPr bwMode="auto">
            <a:xfrm>
              <a:off x="3336" y="3178"/>
              <a:ext cx="83" cy="58"/>
              <a:chOff x="3998976" y="1395984"/>
              <a:chExt cx="201168" cy="195072"/>
            </a:xfrm>
          </p:grpSpPr>
          <p:pic>
            <p:nvPicPr>
              <p:cNvPr id="18501" name="Rectangle 61"/>
              <p:cNvPicPr>
                <a:picLocks noChangeArrowheads="1"/>
              </p:cNvPicPr>
              <p:nvPr/>
            </p:nvPicPr>
            <p:blipFill>
              <a:blip r:embed="rId18" cstate="print"/>
              <a:srcRect/>
              <a:stretch>
                <a:fillRect/>
              </a:stretch>
            </p:blipFill>
            <p:spPr bwMode="auto">
              <a:xfrm>
                <a:off x="3998976" y="1395984"/>
                <a:ext cx="201168" cy="195072"/>
              </a:xfrm>
              <a:prstGeom prst="rect">
                <a:avLst/>
              </a:prstGeom>
              <a:noFill/>
              <a:ln w="9525">
                <a:noFill/>
                <a:miter lim="800000"/>
                <a:headEnd/>
                <a:tailEnd/>
              </a:ln>
            </p:spPr>
          </p:pic>
          <p:sp>
            <p:nvSpPr>
              <p:cNvPr id="18502" name="Text Box 86"/>
              <p:cNvSpPr txBox="1">
                <a:spLocks noChangeArrowheads="1"/>
              </p:cNvSpPr>
              <p:nvPr/>
            </p:nvSpPr>
            <p:spPr bwMode="auto">
              <a:xfrm>
                <a:off x="4057650" y="1430338"/>
                <a:ext cx="85725" cy="87313"/>
              </a:xfrm>
              <a:prstGeom prst="rect">
                <a:avLst/>
              </a:prstGeom>
              <a:noFill/>
              <a:ln w="9525">
                <a:noFill/>
                <a:miter lim="800000"/>
                <a:headEnd/>
                <a:tailEnd/>
              </a:ln>
            </p:spPr>
            <p:txBody>
              <a:bodyPr/>
              <a:lstStyle/>
              <a:p>
                <a:endParaRPr lang="es-MX" sz="1000">
                  <a:solidFill>
                    <a:srgbClr val="FFFFFF"/>
                  </a:solidFill>
                </a:endParaRPr>
              </a:p>
            </p:txBody>
          </p:sp>
        </p:grpSp>
        <p:sp>
          <p:nvSpPr>
            <p:cNvPr id="18491" name="Rectangle 62"/>
            <p:cNvSpPr>
              <a:spLocks noChangeArrowheads="1"/>
            </p:cNvSpPr>
            <p:nvPr/>
          </p:nvSpPr>
          <p:spPr bwMode="auto">
            <a:xfrm>
              <a:off x="3411" y="3146"/>
              <a:ext cx="413" cy="108"/>
            </a:xfrm>
            <a:prstGeom prst="rect">
              <a:avLst/>
            </a:prstGeom>
            <a:noFill/>
            <a:ln w="9525">
              <a:noFill/>
              <a:miter lim="800000"/>
              <a:headEnd/>
              <a:tailEnd/>
            </a:ln>
          </p:spPr>
          <p:txBody>
            <a:bodyPr wrap="none" lIns="0" tIns="0" rIns="0" bIns="0">
              <a:spAutoFit/>
            </a:bodyPr>
            <a:lstStyle/>
            <a:p>
              <a:r>
                <a:rPr lang="es-ES" sz="1000" b="0" u="none">
                  <a:solidFill>
                    <a:schemeClr val="accent2"/>
                  </a:solidFill>
                </a:rPr>
                <a:t>Entre 2 y 3</a:t>
              </a:r>
              <a:endParaRPr lang="es-ES" sz="1000">
                <a:solidFill>
                  <a:schemeClr val="accent2"/>
                </a:solidFill>
              </a:endParaRPr>
            </a:p>
          </p:txBody>
        </p:sp>
        <p:grpSp>
          <p:nvGrpSpPr>
            <p:cNvPr id="18492" name="Rectangle 63"/>
            <p:cNvGrpSpPr>
              <a:grpSpLocks/>
            </p:cNvGrpSpPr>
            <p:nvPr/>
          </p:nvGrpSpPr>
          <p:grpSpPr bwMode="auto">
            <a:xfrm>
              <a:off x="3336" y="3248"/>
              <a:ext cx="78" cy="54"/>
              <a:chOff x="3998976" y="1633728"/>
              <a:chExt cx="188976" cy="182880"/>
            </a:xfrm>
          </p:grpSpPr>
          <p:pic>
            <p:nvPicPr>
              <p:cNvPr id="18499" name="Rectangle 63"/>
              <p:cNvPicPr>
                <a:picLocks noChangeArrowheads="1"/>
              </p:cNvPicPr>
              <p:nvPr/>
            </p:nvPicPr>
            <p:blipFill>
              <a:blip r:embed="rId19" cstate="print"/>
              <a:srcRect/>
              <a:stretch>
                <a:fillRect/>
              </a:stretch>
            </p:blipFill>
            <p:spPr bwMode="auto">
              <a:xfrm>
                <a:off x="3998976" y="1633728"/>
                <a:ext cx="188976" cy="182880"/>
              </a:xfrm>
              <a:prstGeom prst="rect">
                <a:avLst/>
              </a:prstGeom>
              <a:noFill/>
              <a:ln w="9525">
                <a:noFill/>
                <a:miter lim="800000"/>
                <a:headEnd/>
                <a:tailEnd/>
              </a:ln>
            </p:spPr>
          </p:pic>
          <p:sp>
            <p:nvSpPr>
              <p:cNvPr id="18500" name="Text Box 90"/>
              <p:cNvSpPr txBox="1">
                <a:spLocks noChangeArrowheads="1"/>
              </p:cNvSpPr>
              <p:nvPr/>
            </p:nvSpPr>
            <p:spPr bwMode="auto">
              <a:xfrm>
                <a:off x="4057650" y="1670050"/>
                <a:ext cx="76200" cy="76200"/>
              </a:xfrm>
              <a:prstGeom prst="rect">
                <a:avLst/>
              </a:prstGeom>
              <a:noFill/>
              <a:ln w="9525">
                <a:noFill/>
                <a:miter lim="800000"/>
                <a:headEnd/>
                <a:tailEnd/>
              </a:ln>
            </p:spPr>
            <p:txBody>
              <a:bodyPr/>
              <a:lstStyle/>
              <a:p>
                <a:endParaRPr lang="es-MX" sz="1000">
                  <a:solidFill>
                    <a:srgbClr val="FFFFFF"/>
                  </a:solidFill>
                </a:endParaRPr>
              </a:p>
            </p:txBody>
          </p:sp>
        </p:grpSp>
        <p:sp>
          <p:nvSpPr>
            <p:cNvPr id="18493" name="Rectangle 64"/>
            <p:cNvSpPr>
              <a:spLocks noChangeArrowheads="1"/>
            </p:cNvSpPr>
            <p:nvPr/>
          </p:nvSpPr>
          <p:spPr bwMode="auto">
            <a:xfrm>
              <a:off x="3411" y="3216"/>
              <a:ext cx="413" cy="109"/>
            </a:xfrm>
            <a:prstGeom prst="rect">
              <a:avLst/>
            </a:prstGeom>
            <a:noFill/>
            <a:ln w="9525">
              <a:noFill/>
              <a:miter lim="800000"/>
              <a:headEnd/>
              <a:tailEnd/>
            </a:ln>
          </p:spPr>
          <p:txBody>
            <a:bodyPr wrap="none" lIns="0" tIns="0" rIns="0" bIns="0">
              <a:spAutoFit/>
            </a:bodyPr>
            <a:lstStyle/>
            <a:p>
              <a:r>
                <a:rPr lang="es-ES" sz="1000" b="0" u="none">
                  <a:solidFill>
                    <a:schemeClr val="accent2"/>
                  </a:solidFill>
                </a:rPr>
                <a:t>Entre 3 y 5</a:t>
              </a:r>
              <a:endParaRPr lang="es-ES" sz="1000">
                <a:solidFill>
                  <a:schemeClr val="accent2"/>
                </a:solidFill>
              </a:endParaRPr>
            </a:p>
          </p:txBody>
        </p:sp>
        <p:sp>
          <p:nvSpPr>
            <p:cNvPr id="18494" name="Text Box 67"/>
            <p:cNvSpPr txBox="1">
              <a:spLocks noChangeArrowheads="1"/>
            </p:cNvSpPr>
            <p:nvPr/>
          </p:nvSpPr>
          <p:spPr bwMode="auto">
            <a:xfrm rot="-5400000">
              <a:off x="1808" y="3624"/>
              <a:ext cx="1014" cy="165"/>
            </a:xfrm>
            <a:prstGeom prst="rect">
              <a:avLst/>
            </a:prstGeom>
            <a:noFill/>
            <a:ln w="9525" algn="ctr">
              <a:noFill/>
              <a:miter lim="800000"/>
              <a:headEnd/>
              <a:tailEnd/>
            </a:ln>
          </p:spPr>
          <p:txBody>
            <a:bodyPr wrap="none">
              <a:spAutoFit/>
            </a:bodyPr>
            <a:lstStyle/>
            <a:p>
              <a:r>
                <a:rPr lang="es-ES" sz="1000" u="none">
                  <a:solidFill>
                    <a:schemeClr val="accent2"/>
                  </a:solidFill>
                </a:rPr>
                <a:t>Número de Artículos</a:t>
              </a:r>
            </a:p>
          </p:txBody>
        </p:sp>
        <p:sp>
          <p:nvSpPr>
            <p:cNvPr id="18495" name="Rectangle 58"/>
            <p:cNvSpPr>
              <a:spLocks noChangeArrowheads="1"/>
            </p:cNvSpPr>
            <p:nvPr/>
          </p:nvSpPr>
          <p:spPr bwMode="auto">
            <a:xfrm>
              <a:off x="3392" y="2999"/>
              <a:ext cx="479" cy="108"/>
            </a:xfrm>
            <a:prstGeom prst="rect">
              <a:avLst/>
            </a:prstGeom>
            <a:noFill/>
            <a:ln w="9525">
              <a:noFill/>
              <a:miter lim="800000"/>
              <a:headEnd/>
              <a:tailEnd/>
            </a:ln>
          </p:spPr>
          <p:txBody>
            <a:bodyPr wrap="none" lIns="0" tIns="0" rIns="0" bIns="0">
              <a:spAutoFit/>
            </a:bodyPr>
            <a:lstStyle/>
            <a:p>
              <a:r>
                <a:rPr lang="es-ES" sz="1000" b="0" u="none">
                  <a:solidFill>
                    <a:schemeClr val="accent2"/>
                  </a:solidFill>
                </a:rPr>
                <a:t>Menor que 1</a:t>
              </a:r>
              <a:endParaRPr lang="es-ES" sz="1000">
                <a:solidFill>
                  <a:schemeClr val="accent2"/>
                </a:solidFill>
              </a:endParaRPr>
            </a:p>
          </p:txBody>
        </p:sp>
        <p:sp>
          <p:nvSpPr>
            <p:cNvPr id="18496" name="Rectangle 62"/>
            <p:cNvSpPr>
              <a:spLocks noChangeArrowheads="1"/>
            </p:cNvSpPr>
            <p:nvPr/>
          </p:nvSpPr>
          <p:spPr bwMode="auto">
            <a:xfrm>
              <a:off x="3411" y="3146"/>
              <a:ext cx="413" cy="108"/>
            </a:xfrm>
            <a:prstGeom prst="rect">
              <a:avLst/>
            </a:prstGeom>
            <a:noFill/>
            <a:ln w="9525">
              <a:noFill/>
              <a:miter lim="800000"/>
              <a:headEnd/>
              <a:tailEnd/>
            </a:ln>
          </p:spPr>
          <p:txBody>
            <a:bodyPr wrap="none" lIns="0" tIns="0" rIns="0" bIns="0">
              <a:spAutoFit/>
            </a:bodyPr>
            <a:lstStyle/>
            <a:p>
              <a:r>
                <a:rPr lang="es-ES" sz="1000" b="0" u="none">
                  <a:solidFill>
                    <a:schemeClr val="accent2"/>
                  </a:solidFill>
                </a:rPr>
                <a:t>Entre 2 y 3</a:t>
              </a:r>
              <a:endParaRPr lang="es-ES" sz="1000">
                <a:solidFill>
                  <a:schemeClr val="accent2"/>
                </a:solidFill>
              </a:endParaRPr>
            </a:p>
          </p:txBody>
        </p:sp>
        <p:sp>
          <p:nvSpPr>
            <p:cNvPr id="18497" name="Rectangle 58"/>
            <p:cNvSpPr>
              <a:spLocks noChangeArrowheads="1"/>
            </p:cNvSpPr>
            <p:nvPr/>
          </p:nvSpPr>
          <p:spPr bwMode="auto">
            <a:xfrm>
              <a:off x="3392" y="2999"/>
              <a:ext cx="479" cy="108"/>
            </a:xfrm>
            <a:prstGeom prst="rect">
              <a:avLst/>
            </a:prstGeom>
            <a:noFill/>
            <a:ln w="9525">
              <a:noFill/>
              <a:miter lim="800000"/>
              <a:headEnd/>
              <a:tailEnd/>
            </a:ln>
          </p:spPr>
          <p:txBody>
            <a:bodyPr wrap="none" lIns="0" tIns="0" rIns="0" bIns="0">
              <a:spAutoFit/>
            </a:bodyPr>
            <a:lstStyle/>
            <a:p>
              <a:r>
                <a:rPr lang="es-ES" sz="1000" b="0" u="none">
                  <a:solidFill>
                    <a:schemeClr val="accent2"/>
                  </a:solidFill>
                </a:rPr>
                <a:t>Menor que 1</a:t>
              </a:r>
              <a:endParaRPr lang="es-ES" sz="1000">
                <a:solidFill>
                  <a:schemeClr val="accent2"/>
                </a:solidFill>
              </a:endParaRPr>
            </a:p>
          </p:txBody>
        </p:sp>
        <p:sp>
          <p:nvSpPr>
            <p:cNvPr id="18498" name="Rectangle 62"/>
            <p:cNvSpPr>
              <a:spLocks noChangeArrowheads="1"/>
            </p:cNvSpPr>
            <p:nvPr/>
          </p:nvSpPr>
          <p:spPr bwMode="auto">
            <a:xfrm>
              <a:off x="3411" y="3146"/>
              <a:ext cx="413" cy="108"/>
            </a:xfrm>
            <a:prstGeom prst="rect">
              <a:avLst/>
            </a:prstGeom>
            <a:noFill/>
            <a:ln w="9525">
              <a:noFill/>
              <a:miter lim="800000"/>
              <a:headEnd/>
              <a:tailEnd/>
            </a:ln>
          </p:spPr>
          <p:txBody>
            <a:bodyPr wrap="none" lIns="0" tIns="0" rIns="0" bIns="0">
              <a:spAutoFit/>
            </a:bodyPr>
            <a:lstStyle/>
            <a:p>
              <a:r>
                <a:rPr lang="es-ES" sz="1000" b="0" u="none">
                  <a:solidFill>
                    <a:schemeClr val="accent2"/>
                  </a:solidFill>
                </a:rPr>
                <a:t>Entre 2 y 3</a:t>
              </a:r>
              <a:endParaRPr lang="es-ES" sz="1000">
                <a:solidFill>
                  <a:schemeClr val="accent2"/>
                </a:solidFill>
              </a:endParaRPr>
            </a:p>
          </p:txBody>
        </p:sp>
      </p:gr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29"/>
          <p:cNvPicPr>
            <a:picLocks noChangeAspect="1" noChangeArrowheads="1"/>
          </p:cNvPicPr>
          <p:nvPr/>
        </p:nvPicPr>
        <p:blipFill>
          <a:blip r:embed="rId3" cstate="print"/>
          <a:srcRect/>
          <a:stretch>
            <a:fillRect/>
          </a:stretch>
        </p:blipFill>
        <p:spPr bwMode="auto">
          <a:xfrm>
            <a:off x="-128588" y="412750"/>
            <a:ext cx="9359901" cy="6635750"/>
          </a:xfrm>
          <a:prstGeom prst="rect">
            <a:avLst/>
          </a:prstGeom>
          <a:noFill/>
          <a:ln w="9525">
            <a:noFill/>
            <a:miter lim="800000"/>
            <a:headEnd/>
            <a:tailEnd/>
          </a:ln>
        </p:spPr>
      </p:pic>
      <p:sp>
        <p:nvSpPr>
          <p:cNvPr id="19459" name="Rectangle 2"/>
          <p:cNvSpPr>
            <a:spLocks noChangeArrowheads="1"/>
          </p:cNvSpPr>
          <p:nvPr/>
        </p:nvSpPr>
        <p:spPr bwMode="auto">
          <a:xfrm>
            <a:off x="7302500" y="114300"/>
            <a:ext cx="1841500" cy="366713"/>
          </a:xfrm>
          <a:prstGeom prst="rect">
            <a:avLst/>
          </a:prstGeom>
          <a:noFill/>
          <a:ln w="9525" algn="ctr">
            <a:noFill/>
            <a:miter lim="800000"/>
            <a:headEnd/>
            <a:tailEnd/>
          </a:ln>
          <a:effectLst/>
        </p:spPr>
        <p:txBody>
          <a:bodyPr anchor="ctr">
            <a:spAutoFit/>
          </a:bodyPr>
          <a:lstStyle/>
          <a:p>
            <a:r>
              <a:rPr lang="es-MX" sz="1800" u="none">
                <a:solidFill>
                  <a:srgbClr val="990033"/>
                </a:solidFill>
                <a:cs typeface="Arial" charset="0"/>
              </a:rPr>
              <a:t>Proyectos I + D</a:t>
            </a:r>
          </a:p>
        </p:txBody>
      </p:sp>
      <p:grpSp>
        <p:nvGrpSpPr>
          <p:cNvPr id="19460" name="188 Grupo"/>
          <p:cNvGrpSpPr>
            <a:grpSpLocks/>
          </p:cNvGrpSpPr>
          <p:nvPr/>
        </p:nvGrpSpPr>
        <p:grpSpPr bwMode="auto">
          <a:xfrm>
            <a:off x="396875" y="849313"/>
            <a:ext cx="8615363" cy="5951537"/>
            <a:chOff x="282575" y="944563"/>
            <a:chExt cx="8615363" cy="5951537"/>
          </a:xfrm>
        </p:grpSpPr>
        <p:sp>
          <p:nvSpPr>
            <p:cNvPr id="19463" name="AutoShape 4"/>
            <p:cNvSpPr>
              <a:spLocks noChangeAspect="1" noChangeArrowheads="1" noTextEdit="1"/>
            </p:cNvSpPr>
            <p:nvPr/>
          </p:nvSpPr>
          <p:spPr bwMode="auto">
            <a:xfrm>
              <a:off x="282575" y="944563"/>
              <a:ext cx="8615363" cy="5951537"/>
            </a:xfrm>
            <a:prstGeom prst="rect">
              <a:avLst/>
            </a:prstGeom>
            <a:noFill/>
            <a:ln w="9525">
              <a:noFill/>
              <a:miter lim="800000"/>
              <a:headEnd/>
              <a:tailEnd/>
            </a:ln>
          </p:spPr>
          <p:txBody>
            <a:bodyPr/>
            <a:lstStyle/>
            <a:p>
              <a:endParaRPr lang="es-MX"/>
            </a:p>
          </p:txBody>
        </p:sp>
        <p:grpSp>
          <p:nvGrpSpPr>
            <p:cNvPr id="19464" name="Rectangle 5"/>
            <p:cNvGrpSpPr>
              <a:grpSpLocks/>
            </p:cNvGrpSpPr>
            <p:nvPr/>
          </p:nvGrpSpPr>
          <p:grpSpPr bwMode="auto">
            <a:xfrm>
              <a:off x="1024128" y="3371088"/>
              <a:ext cx="377952" cy="1511808"/>
              <a:chOff x="1024128" y="3371088"/>
              <a:chExt cx="377952" cy="1511808"/>
            </a:xfrm>
          </p:grpSpPr>
          <p:pic>
            <p:nvPicPr>
              <p:cNvPr id="19680" name="Rectangle 5"/>
              <p:cNvPicPr>
                <a:picLocks noChangeArrowheads="1"/>
              </p:cNvPicPr>
              <p:nvPr/>
            </p:nvPicPr>
            <p:blipFill>
              <a:blip r:embed="rId4" cstate="print"/>
              <a:srcRect/>
              <a:stretch>
                <a:fillRect/>
              </a:stretch>
            </p:blipFill>
            <p:spPr bwMode="auto">
              <a:xfrm>
                <a:off x="1024128" y="3371088"/>
                <a:ext cx="377952" cy="1511808"/>
              </a:xfrm>
              <a:prstGeom prst="rect">
                <a:avLst/>
              </a:prstGeom>
              <a:noFill/>
              <a:ln w="9525">
                <a:noFill/>
                <a:miter lim="800000"/>
                <a:headEnd/>
                <a:tailEnd/>
              </a:ln>
            </p:spPr>
          </p:pic>
          <p:sp>
            <p:nvSpPr>
              <p:cNvPr id="19681" name="Text Box 6"/>
              <p:cNvSpPr txBox="1">
                <a:spLocks noChangeArrowheads="1"/>
              </p:cNvSpPr>
              <p:nvPr/>
            </p:nvSpPr>
            <p:spPr bwMode="auto">
              <a:xfrm>
                <a:off x="1085850" y="3405188"/>
                <a:ext cx="260350" cy="1403350"/>
              </a:xfrm>
              <a:prstGeom prst="rect">
                <a:avLst/>
              </a:prstGeom>
              <a:noFill/>
              <a:ln w="9525">
                <a:noFill/>
                <a:miter lim="800000"/>
                <a:headEnd/>
                <a:tailEnd/>
              </a:ln>
            </p:spPr>
            <p:txBody>
              <a:bodyPr/>
              <a:lstStyle/>
              <a:p>
                <a:endParaRPr lang="es-MX">
                  <a:solidFill>
                    <a:srgbClr val="FFFFFF"/>
                  </a:solidFill>
                </a:endParaRPr>
              </a:p>
            </p:txBody>
          </p:sp>
        </p:grpSp>
        <p:grpSp>
          <p:nvGrpSpPr>
            <p:cNvPr id="19465" name="Rectangle 6"/>
            <p:cNvGrpSpPr>
              <a:grpSpLocks/>
            </p:cNvGrpSpPr>
            <p:nvPr/>
          </p:nvGrpSpPr>
          <p:grpSpPr bwMode="auto">
            <a:xfrm>
              <a:off x="4139184" y="4529328"/>
              <a:ext cx="377952" cy="353568"/>
              <a:chOff x="4139184" y="4529328"/>
              <a:chExt cx="377952" cy="353568"/>
            </a:xfrm>
          </p:grpSpPr>
          <p:pic>
            <p:nvPicPr>
              <p:cNvPr id="19678" name="Rectangle 6"/>
              <p:cNvPicPr>
                <a:picLocks noChangeArrowheads="1"/>
              </p:cNvPicPr>
              <p:nvPr/>
            </p:nvPicPr>
            <p:blipFill>
              <a:blip r:embed="rId5" cstate="print"/>
              <a:srcRect/>
              <a:stretch>
                <a:fillRect/>
              </a:stretch>
            </p:blipFill>
            <p:spPr bwMode="auto">
              <a:xfrm>
                <a:off x="4139184" y="4529328"/>
                <a:ext cx="377952" cy="353568"/>
              </a:xfrm>
              <a:prstGeom prst="rect">
                <a:avLst/>
              </a:prstGeom>
              <a:noFill/>
              <a:ln w="9525">
                <a:noFill/>
                <a:miter lim="800000"/>
                <a:headEnd/>
                <a:tailEnd/>
              </a:ln>
            </p:spPr>
          </p:pic>
          <p:sp>
            <p:nvSpPr>
              <p:cNvPr id="19679" name="Text Box 9"/>
              <p:cNvSpPr txBox="1">
                <a:spLocks noChangeArrowheads="1"/>
              </p:cNvSpPr>
              <p:nvPr/>
            </p:nvSpPr>
            <p:spPr bwMode="auto">
              <a:xfrm>
                <a:off x="4200525" y="4564063"/>
                <a:ext cx="260350" cy="244475"/>
              </a:xfrm>
              <a:prstGeom prst="rect">
                <a:avLst/>
              </a:prstGeom>
              <a:noFill/>
              <a:ln w="9525">
                <a:noFill/>
                <a:miter lim="800000"/>
                <a:headEnd/>
                <a:tailEnd/>
              </a:ln>
            </p:spPr>
            <p:txBody>
              <a:bodyPr/>
              <a:lstStyle/>
              <a:p>
                <a:endParaRPr lang="es-MX">
                  <a:solidFill>
                    <a:srgbClr val="FFFFFF"/>
                  </a:solidFill>
                </a:endParaRPr>
              </a:p>
            </p:txBody>
          </p:sp>
        </p:grpSp>
        <p:grpSp>
          <p:nvGrpSpPr>
            <p:cNvPr id="19466" name="Rectangle 7"/>
            <p:cNvGrpSpPr>
              <a:grpSpLocks/>
            </p:cNvGrpSpPr>
            <p:nvPr/>
          </p:nvGrpSpPr>
          <p:grpSpPr bwMode="auto">
            <a:xfrm>
              <a:off x="5565648" y="4224528"/>
              <a:ext cx="377952" cy="658368"/>
              <a:chOff x="5565648" y="4224528"/>
              <a:chExt cx="377952" cy="658368"/>
            </a:xfrm>
          </p:grpSpPr>
          <p:pic>
            <p:nvPicPr>
              <p:cNvPr id="19676" name="Rectangle 7"/>
              <p:cNvPicPr>
                <a:picLocks noChangeArrowheads="1"/>
              </p:cNvPicPr>
              <p:nvPr/>
            </p:nvPicPr>
            <p:blipFill>
              <a:blip r:embed="rId6" cstate="print"/>
              <a:srcRect/>
              <a:stretch>
                <a:fillRect/>
              </a:stretch>
            </p:blipFill>
            <p:spPr bwMode="auto">
              <a:xfrm>
                <a:off x="5565648" y="4224528"/>
                <a:ext cx="377952" cy="658368"/>
              </a:xfrm>
              <a:prstGeom prst="rect">
                <a:avLst/>
              </a:prstGeom>
              <a:noFill/>
              <a:ln w="9525">
                <a:noFill/>
                <a:miter lim="800000"/>
                <a:headEnd/>
                <a:tailEnd/>
              </a:ln>
            </p:spPr>
          </p:pic>
          <p:sp>
            <p:nvSpPr>
              <p:cNvPr id="19677" name="Text Box 12"/>
              <p:cNvSpPr txBox="1">
                <a:spLocks noChangeArrowheads="1"/>
              </p:cNvSpPr>
              <p:nvPr/>
            </p:nvSpPr>
            <p:spPr bwMode="auto">
              <a:xfrm>
                <a:off x="5627688" y="4259263"/>
                <a:ext cx="260350" cy="549275"/>
              </a:xfrm>
              <a:prstGeom prst="rect">
                <a:avLst/>
              </a:prstGeom>
              <a:noFill/>
              <a:ln w="9525">
                <a:noFill/>
                <a:miter lim="800000"/>
                <a:headEnd/>
                <a:tailEnd/>
              </a:ln>
            </p:spPr>
            <p:txBody>
              <a:bodyPr/>
              <a:lstStyle/>
              <a:p>
                <a:endParaRPr lang="es-MX">
                  <a:solidFill>
                    <a:srgbClr val="FFFFFF"/>
                  </a:solidFill>
                </a:endParaRPr>
              </a:p>
            </p:txBody>
          </p:sp>
        </p:grpSp>
        <p:grpSp>
          <p:nvGrpSpPr>
            <p:cNvPr id="19467" name="Rectangle 8"/>
            <p:cNvGrpSpPr>
              <a:grpSpLocks/>
            </p:cNvGrpSpPr>
            <p:nvPr/>
          </p:nvGrpSpPr>
          <p:grpSpPr bwMode="auto">
            <a:xfrm>
              <a:off x="6992112" y="3486912"/>
              <a:ext cx="377952" cy="1395984"/>
              <a:chOff x="6992112" y="3486912"/>
              <a:chExt cx="377952" cy="1395984"/>
            </a:xfrm>
          </p:grpSpPr>
          <p:pic>
            <p:nvPicPr>
              <p:cNvPr id="19674" name="Rectangle 8"/>
              <p:cNvPicPr>
                <a:picLocks noChangeArrowheads="1"/>
              </p:cNvPicPr>
              <p:nvPr/>
            </p:nvPicPr>
            <p:blipFill>
              <a:blip r:embed="rId7" cstate="print"/>
              <a:srcRect/>
              <a:stretch>
                <a:fillRect/>
              </a:stretch>
            </p:blipFill>
            <p:spPr bwMode="auto">
              <a:xfrm>
                <a:off x="6992112" y="3486912"/>
                <a:ext cx="377952" cy="1395984"/>
              </a:xfrm>
              <a:prstGeom prst="rect">
                <a:avLst/>
              </a:prstGeom>
              <a:noFill/>
              <a:ln w="9525">
                <a:noFill/>
                <a:miter lim="800000"/>
                <a:headEnd/>
                <a:tailEnd/>
              </a:ln>
            </p:spPr>
          </p:pic>
          <p:sp>
            <p:nvSpPr>
              <p:cNvPr id="19675" name="Text Box 15"/>
              <p:cNvSpPr txBox="1">
                <a:spLocks noChangeArrowheads="1"/>
              </p:cNvSpPr>
              <p:nvPr/>
            </p:nvSpPr>
            <p:spPr bwMode="auto">
              <a:xfrm>
                <a:off x="7054850" y="3525838"/>
                <a:ext cx="261938" cy="1282700"/>
              </a:xfrm>
              <a:prstGeom prst="rect">
                <a:avLst/>
              </a:prstGeom>
              <a:noFill/>
              <a:ln w="9525">
                <a:noFill/>
                <a:miter lim="800000"/>
                <a:headEnd/>
                <a:tailEnd/>
              </a:ln>
            </p:spPr>
            <p:txBody>
              <a:bodyPr/>
              <a:lstStyle/>
              <a:p>
                <a:endParaRPr lang="es-MX">
                  <a:solidFill>
                    <a:srgbClr val="FFFFFF"/>
                  </a:solidFill>
                </a:endParaRPr>
              </a:p>
            </p:txBody>
          </p:sp>
        </p:grpSp>
        <p:grpSp>
          <p:nvGrpSpPr>
            <p:cNvPr id="19468" name="Rectangle 9"/>
            <p:cNvGrpSpPr>
              <a:grpSpLocks/>
            </p:cNvGrpSpPr>
            <p:nvPr/>
          </p:nvGrpSpPr>
          <p:grpSpPr bwMode="auto">
            <a:xfrm>
              <a:off x="1548384" y="4651248"/>
              <a:ext cx="371856" cy="231648"/>
              <a:chOff x="1548384" y="4651248"/>
              <a:chExt cx="371856" cy="231648"/>
            </a:xfrm>
          </p:grpSpPr>
          <p:pic>
            <p:nvPicPr>
              <p:cNvPr id="19672" name="Rectangle 9"/>
              <p:cNvPicPr>
                <a:picLocks noChangeArrowheads="1"/>
              </p:cNvPicPr>
              <p:nvPr/>
            </p:nvPicPr>
            <p:blipFill>
              <a:blip r:embed="rId8" cstate="print"/>
              <a:srcRect/>
              <a:stretch>
                <a:fillRect/>
              </a:stretch>
            </p:blipFill>
            <p:spPr bwMode="auto">
              <a:xfrm>
                <a:off x="1548384" y="4651248"/>
                <a:ext cx="371856" cy="231648"/>
              </a:xfrm>
              <a:prstGeom prst="rect">
                <a:avLst/>
              </a:prstGeom>
              <a:noFill/>
              <a:ln w="9525">
                <a:noFill/>
                <a:miter lim="800000"/>
                <a:headEnd/>
                <a:tailEnd/>
              </a:ln>
            </p:spPr>
          </p:pic>
          <p:sp>
            <p:nvSpPr>
              <p:cNvPr id="19673" name="Text Box 18"/>
              <p:cNvSpPr txBox="1">
                <a:spLocks noChangeArrowheads="1"/>
              </p:cNvSpPr>
              <p:nvPr/>
            </p:nvSpPr>
            <p:spPr bwMode="auto">
              <a:xfrm>
                <a:off x="1606550" y="4687888"/>
                <a:ext cx="258763" cy="120650"/>
              </a:xfrm>
              <a:prstGeom prst="rect">
                <a:avLst/>
              </a:prstGeom>
              <a:noFill/>
              <a:ln w="9525">
                <a:noFill/>
                <a:miter lim="800000"/>
                <a:headEnd/>
                <a:tailEnd/>
              </a:ln>
            </p:spPr>
            <p:txBody>
              <a:bodyPr/>
              <a:lstStyle/>
              <a:p>
                <a:endParaRPr lang="es-MX">
                  <a:solidFill>
                    <a:srgbClr val="FFFFFF"/>
                  </a:solidFill>
                </a:endParaRPr>
              </a:p>
            </p:txBody>
          </p:sp>
        </p:grpSp>
        <p:grpSp>
          <p:nvGrpSpPr>
            <p:cNvPr id="19469" name="Rectangle 10"/>
            <p:cNvGrpSpPr>
              <a:grpSpLocks/>
            </p:cNvGrpSpPr>
            <p:nvPr/>
          </p:nvGrpSpPr>
          <p:grpSpPr bwMode="auto">
            <a:xfrm>
              <a:off x="2974848" y="3553968"/>
              <a:ext cx="371856" cy="1328928"/>
              <a:chOff x="2974848" y="3553968"/>
              <a:chExt cx="371856" cy="1328928"/>
            </a:xfrm>
          </p:grpSpPr>
          <p:pic>
            <p:nvPicPr>
              <p:cNvPr id="19670" name="Rectangle 10"/>
              <p:cNvPicPr>
                <a:picLocks noChangeArrowheads="1"/>
              </p:cNvPicPr>
              <p:nvPr/>
            </p:nvPicPr>
            <p:blipFill>
              <a:blip r:embed="rId9" cstate="print"/>
              <a:srcRect/>
              <a:stretch>
                <a:fillRect/>
              </a:stretch>
            </p:blipFill>
            <p:spPr bwMode="auto">
              <a:xfrm>
                <a:off x="2974848" y="3553968"/>
                <a:ext cx="371856" cy="1328928"/>
              </a:xfrm>
              <a:prstGeom prst="rect">
                <a:avLst/>
              </a:prstGeom>
              <a:noFill/>
              <a:ln w="9525">
                <a:noFill/>
                <a:miter lim="800000"/>
                <a:headEnd/>
                <a:tailEnd/>
              </a:ln>
            </p:spPr>
          </p:pic>
          <p:sp>
            <p:nvSpPr>
              <p:cNvPr id="19671" name="Text Box 21"/>
              <p:cNvSpPr txBox="1">
                <a:spLocks noChangeArrowheads="1"/>
              </p:cNvSpPr>
              <p:nvPr/>
            </p:nvSpPr>
            <p:spPr bwMode="auto">
              <a:xfrm>
                <a:off x="3033713" y="3587750"/>
                <a:ext cx="260350" cy="1220787"/>
              </a:xfrm>
              <a:prstGeom prst="rect">
                <a:avLst/>
              </a:prstGeom>
              <a:noFill/>
              <a:ln w="9525">
                <a:noFill/>
                <a:miter lim="800000"/>
                <a:headEnd/>
                <a:tailEnd/>
              </a:ln>
            </p:spPr>
            <p:txBody>
              <a:bodyPr/>
              <a:lstStyle/>
              <a:p>
                <a:endParaRPr lang="es-MX">
                  <a:solidFill>
                    <a:srgbClr val="FFFFFF"/>
                  </a:solidFill>
                </a:endParaRPr>
              </a:p>
            </p:txBody>
          </p:sp>
        </p:grpSp>
        <p:grpSp>
          <p:nvGrpSpPr>
            <p:cNvPr id="19470" name="Rectangle 11"/>
            <p:cNvGrpSpPr>
              <a:grpSpLocks/>
            </p:cNvGrpSpPr>
            <p:nvPr/>
          </p:nvGrpSpPr>
          <p:grpSpPr bwMode="auto">
            <a:xfrm>
              <a:off x="4401312" y="3675888"/>
              <a:ext cx="371856" cy="1207008"/>
              <a:chOff x="4401312" y="3675888"/>
              <a:chExt cx="371856" cy="1207008"/>
            </a:xfrm>
          </p:grpSpPr>
          <p:pic>
            <p:nvPicPr>
              <p:cNvPr id="19668" name="Rectangle 11"/>
              <p:cNvPicPr>
                <a:picLocks noChangeArrowheads="1"/>
              </p:cNvPicPr>
              <p:nvPr/>
            </p:nvPicPr>
            <p:blipFill>
              <a:blip r:embed="rId10" cstate="print"/>
              <a:srcRect/>
              <a:stretch>
                <a:fillRect/>
              </a:stretch>
            </p:blipFill>
            <p:spPr bwMode="auto">
              <a:xfrm>
                <a:off x="4401312" y="3675888"/>
                <a:ext cx="371856" cy="1207008"/>
              </a:xfrm>
              <a:prstGeom prst="rect">
                <a:avLst/>
              </a:prstGeom>
              <a:noFill/>
              <a:ln w="9525">
                <a:noFill/>
                <a:miter lim="800000"/>
                <a:headEnd/>
                <a:tailEnd/>
              </a:ln>
            </p:spPr>
          </p:pic>
          <p:sp>
            <p:nvSpPr>
              <p:cNvPr id="19669" name="Text Box 24"/>
              <p:cNvSpPr txBox="1">
                <a:spLocks noChangeArrowheads="1"/>
              </p:cNvSpPr>
              <p:nvPr/>
            </p:nvSpPr>
            <p:spPr bwMode="auto">
              <a:xfrm>
                <a:off x="4460875" y="3709988"/>
                <a:ext cx="258763" cy="1098550"/>
              </a:xfrm>
              <a:prstGeom prst="rect">
                <a:avLst/>
              </a:prstGeom>
              <a:noFill/>
              <a:ln w="9525">
                <a:noFill/>
                <a:miter lim="800000"/>
                <a:headEnd/>
                <a:tailEnd/>
              </a:ln>
            </p:spPr>
            <p:txBody>
              <a:bodyPr/>
              <a:lstStyle/>
              <a:p>
                <a:endParaRPr lang="es-MX">
                  <a:solidFill>
                    <a:srgbClr val="FFFFFF"/>
                  </a:solidFill>
                </a:endParaRPr>
              </a:p>
            </p:txBody>
          </p:sp>
        </p:grpSp>
        <p:grpSp>
          <p:nvGrpSpPr>
            <p:cNvPr id="19471" name="Rectangle 12"/>
            <p:cNvGrpSpPr>
              <a:grpSpLocks/>
            </p:cNvGrpSpPr>
            <p:nvPr/>
          </p:nvGrpSpPr>
          <p:grpSpPr bwMode="auto">
            <a:xfrm>
              <a:off x="5827776" y="2694432"/>
              <a:ext cx="377952" cy="2188464"/>
              <a:chOff x="5827776" y="2694432"/>
              <a:chExt cx="377952" cy="2188464"/>
            </a:xfrm>
          </p:grpSpPr>
          <p:pic>
            <p:nvPicPr>
              <p:cNvPr id="19666" name="Rectangle 12"/>
              <p:cNvPicPr>
                <a:picLocks noChangeArrowheads="1"/>
              </p:cNvPicPr>
              <p:nvPr/>
            </p:nvPicPr>
            <p:blipFill>
              <a:blip r:embed="rId11" cstate="print"/>
              <a:srcRect/>
              <a:stretch>
                <a:fillRect/>
              </a:stretch>
            </p:blipFill>
            <p:spPr bwMode="auto">
              <a:xfrm>
                <a:off x="5827776" y="2694432"/>
                <a:ext cx="377952" cy="2188464"/>
              </a:xfrm>
              <a:prstGeom prst="rect">
                <a:avLst/>
              </a:prstGeom>
              <a:noFill/>
              <a:ln w="9525">
                <a:noFill/>
                <a:miter lim="800000"/>
                <a:headEnd/>
                <a:tailEnd/>
              </a:ln>
            </p:spPr>
          </p:pic>
          <p:sp>
            <p:nvSpPr>
              <p:cNvPr id="19667" name="Text Box 27"/>
              <p:cNvSpPr txBox="1">
                <a:spLocks noChangeArrowheads="1"/>
              </p:cNvSpPr>
              <p:nvPr/>
            </p:nvSpPr>
            <p:spPr bwMode="auto">
              <a:xfrm>
                <a:off x="5888038" y="2732088"/>
                <a:ext cx="260350" cy="2076450"/>
              </a:xfrm>
              <a:prstGeom prst="rect">
                <a:avLst/>
              </a:prstGeom>
              <a:noFill/>
              <a:ln w="9525">
                <a:noFill/>
                <a:miter lim="800000"/>
                <a:headEnd/>
                <a:tailEnd/>
              </a:ln>
            </p:spPr>
            <p:txBody>
              <a:bodyPr/>
              <a:lstStyle/>
              <a:p>
                <a:endParaRPr lang="es-MX">
                  <a:solidFill>
                    <a:srgbClr val="FFFFFF"/>
                  </a:solidFill>
                </a:endParaRPr>
              </a:p>
            </p:txBody>
          </p:sp>
        </p:grpSp>
        <p:grpSp>
          <p:nvGrpSpPr>
            <p:cNvPr id="19472" name="Rectangle 13"/>
            <p:cNvGrpSpPr>
              <a:grpSpLocks/>
            </p:cNvGrpSpPr>
            <p:nvPr/>
          </p:nvGrpSpPr>
          <p:grpSpPr bwMode="auto">
            <a:xfrm>
              <a:off x="7254240" y="2450592"/>
              <a:ext cx="377952" cy="2432304"/>
              <a:chOff x="7254240" y="2450592"/>
              <a:chExt cx="377952" cy="2432304"/>
            </a:xfrm>
          </p:grpSpPr>
          <p:pic>
            <p:nvPicPr>
              <p:cNvPr id="19664" name="Rectangle 13"/>
              <p:cNvPicPr>
                <a:picLocks noChangeArrowheads="1"/>
              </p:cNvPicPr>
              <p:nvPr/>
            </p:nvPicPr>
            <p:blipFill>
              <a:blip r:embed="rId12" cstate="print"/>
              <a:srcRect/>
              <a:stretch>
                <a:fillRect/>
              </a:stretch>
            </p:blipFill>
            <p:spPr bwMode="auto">
              <a:xfrm>
                <a:off x="7254240" y="2450592"/>
                <a:ext cx="377952" cy="2432304"/>
              </a:xfrm>
              <a:prstGeom prst="rect">
                <a:avLst/>
              </a:prstGeom>
              <a:noFill/>
              <a:ln w="9525">
                <a:noFill/>
                <a:miter lim="800000"/>
                <a:headEnd/>
                <a:tailEnd/>
              </a:ln>
            </p:spPr>
          </p:pic>
          <p:sp>
            <p:nvSpPr>
              <p:cNvPr id="19665" name="Text Box 30"/>
              <p:cNvSpPr txBox="1">
                <a:spLocks noChangeArrowheads="1"/>
              </p:cNvSpPr>
              <p:nvPr/>
            </p:nvSpPr>
            <p:spPr bwMode="auto">
              <a:xfrm>
                <a:off x="7316788" y="2489200"/>
                <a:ext cx="258763" cy="2319337"/>
              </a:xfrm>
              <a:prstGeom prst="rect">
                <a:avLst/>
              </a:prstGeom>
              <a:noFill/>
              <a:ln w="9525">
                <a:noFill/>
                <a:miter lim="800000"/>
                <a:headEnd/>
                <a:tailEnd/>
              </a:ln>
            </p:spPr>
            <p:txBody>
              <a:bodyPr/>
              <a:lstStyle/>
              <a:p>
                <a:endParaRPr lang="es-MX">
                  <a:solidFill>
                    <a:srgbClr val="FFFFFF"/>
                  </a:solidFill>
                </a:endParaRPr>
              </a:p>
            </p:txBody>
          </p:sp>
        </p:grpSp>
        <p:grpSp>
          <p:nvGrpSpPr>
            <p:cNvPr id="19473" name="Rectangle 14"/>
            <p:cNvGrpSpPr>
              <a:grpSpLocks/>
            </p:cNvGrpSpPr>
            <p:nvPr/>
          </p:nvGrpSpPr>
          <p:grpSpPr bwMode="auto">
            <a:xfrm>
              <a:off x="1804416" y="4035552"/>
              <a:ext cx="377952" cy="847344"/>
              <a:chOff x="1804416" y="4035552"/>
              <a:chExt cx="377952" cy="847344"/>
            </a:xfrm>
          </p:grpSpPr>
          <p:pic>
            <p:nvPicPr>
              <p:cNvPr id="19662" name="Rectangle 14"/>
              <p:cNvPicPr>
                <a:picLocks noChangeArrowheads="1"/>
              </p:cNvPicPr>
              <p:nvPr/>
            </p:nvPicPr>
            <p:blipFill>
              <a:blip r:embed="rId13" cstate="print"/>
              <a:srcRect/>
              <a:stretch>
                <a:fillRect/>
              </a:stretch>
            </p:blipFill>
            <p:spPr bwMode="auto">
              <a:xfrm>
                <a:off x="1804416" y="4035552"/>
                <a:ext cx="377952" cy="847344"/>
              </a:xfrm>
              <a:prstGeom prst="rect">
                <a:avLst/>
              </a:prstGeom>
              <a:noFill/>
              <a:ln w="9525">
                <a:noFill/>
                <a:miter lim="800000"/>
                <a:headEnd/>
                <a:tailEnd/>
              </a:ln>
            </p:spPr>
          </p:pic>
          <p:sp>
            <p:nvSpPr>
              <p:cNvPr id="19663" name="Text Box 33"/>
              <p:cNvSpPr txBox="1">
                <a:spLocks noChangeArrowheads="1"/>
              </p:cNvSpPr>
              <p:nvPr/>
            </p:nvSpPr>
            <p:spPr bwMode="auto">
              <a:xfrm>
                <a:off x="1865313" y="4075113"/>
                <a:ext cx="260350" cy="733425"/>
              </a:xfrm>
              <a:prstGeom prst="rect">
                <a:avLst/>
              </a:prstGeom>
              <a:noFill/>
              <a:ln w="9525">
                <a:noFill/>
                <a:miter lim="800000"/>
                <a:headEnd/>
                <a:tailEnd/>
              </a:ln>
            </p:spPr>
            <p:txBody>
              <a:bodyPr/>
              <a:lstStyle/>
              <a:p>
                <a:endParaRPr lang="es-MX">
                  <a:solidFill>
                    <a:srgbClr val="FFFFFF"/>
                  </a:solidFill>
                </a:endParaRPr>
              </a:p>
            </p:txBody>
          </p:sp>
        </p:grpSp>
        <p:grpSp>
          <p:nvGrpSpPr>
            <p:cNvPr id="19474" name="Rectangle 15"/>
            <p:cNvGrpSpPr>
              <a:grpSpLocks/>
            </p:cNvGrpSpPr>
            <p:nvPr/>
          </p:nvGrpSpPr>
          <p:grpSpPr bwMode="auto">
            <a:xfrm>
              <a:off x="3230880" y="2633472"/>
              <a:ext cx="377952" cy="2249424"/>
              <a:chOff x="3230880" y="2633472"/>
              <a:chExt cx="377952" cy="2249424"/>
            </a:xfrm>
          </p:grpSpPr>
          <p:pic>
            <p:nvPicPr>
              <p:cNvPr id="19660" name="Rectangle 15"/>
              <p:cNvPicPr>
                <a:picLocks noChangeArrowheads="1"/>
              </p:cNvPicPr>
              <p:nvPr/>
            </p:nvPicPr>
            <p:blipFill>
              <a:blip r:embed="rId14" cstate="print"/>
              <a:srcRect/>
              <a:stretch>
                <a:fillRect/>
              </a:stretch>
            </p:blipFill>
            <p:spPr bwMode="auto">
              <a:xfrm>
                <a:off x="3230880" y="2633472"/>
                <a:ext cx="377952" cy="2249424"/>
              </a:xfrm>
              <a:prstGeom prst="rect">
                <a:avLst/>
              </a:prstGeom>
              <a:noFill/>
              <a:ln w="9525">
                <a:noFill/>
                <a:miter lim="800000"/>
                <a:headEnd/>
                <a:tailEnd/>
              </a:ln>
            </p:spPr>
          </p:pic>
          <p:sp>
            <p:nvSpPr>
              <p:cNvPr id="19661" name="Text Box 36"/>
              <p:cNvSpPr txBox="1">
                <a:spLocks noChangeArrowheads="1"/>
              </p:cNvSpPr>
              <p:nvPr/>
            </p:nvSpPr>
            <p:spPr bwMode="auto">
              <a:xfrm>
                <a:off x="3294063" y="2671763"/>
                <a:ext cx="258763" cy="2136775"/>
              </a:xfrm>
              <a:prstGeom prst="rect">
                <a:avLst/>
              </a:prstGeom>
              <a:noFill/>
              <a:ln w="9525">
                <a:noFill/>
                <a:miter lim="800000"/>
                <a:headEnd/>
                <a:tailEnd/>
              </a:ln>
            </p:spPr>
            <p:txBody>
              <a:bodyPr/>
              <a:lstStyle/>
              <a:p>
                <a:endParaRPr lang="es-MX">
                  <a:solidFill>
                    <a:srgbClr val="FFFFFF"/>
                  </a:solidFill>
                </a:endParaRPr>
              </a:p>
            </p:txBody>
          </p:sp>
        </p:grpSp>
        <p:grpSp>
          <p:nvGrpSpPr>
            <p:cNvPr id="19475" name="Rectangle 16"/>
            <p:cNvGrpSpPr>
              <a:grpSpLocks/>
            </p:cNvGrpSpPr>
            <p:nvPr/>
          </p:nvGrpSpPr>
          <p:grpSpPr bwMode="auto">
            <a:xfrm>
              <a:off x="4657344" y="1658112"/>
              <a:ext cx="377952" cy="3224784"/>
              <a:chOff x="4657344" y="1658112"/>
              <a:chExt cx="377952" cy="3224784"/>
            </a:xfrm>
          </p:grpSpPr>
          <p:pic>
            <p:nvPicPr>
              <p:cNvPr id="19658" name="Rectangle 16"/>
              <p:cNvPicPr>
                <a:picLocks noChangeArrowheads="1"/>
              </p:cNvPicPr>
              <p:nvPr/>
            </p:nvPicPr>
            <p:blipFill>
              <a:blip r:embed="rId15" cstate="print"/>
              <a:srcRect/>
              <a:stretch>
                <a:fillRect/>
              </a:stretch>
            </p:blipFill>
            <p:spPr bwMode="auto">
              <a:xfrm>
                <a:off x="4657344" y="1658112"/>
                <a:ext cx="377952" cy="3224784"/>
              </a:xfrm>
              <a:prstGeom prst="rect">
                <a:avLst/>
              </a:prstGeom>
              <a:noFill/>
              <a:ln w="9525">
                <a:noFill/>
                <a:miter lim="800000"/>
                <a:headEnd/>
                <a:tailEnd/>
              </a:ln>
            </p:spPr>
          </p:pic>
          <p:sp>
            <p:nvSpPr>
              <p:cNvPr id="19659" name="Text Box 39"/>
              <p:cNvSpPr txBox="1">
                <a:spLocks noChangeArrowheads="1"/>
              </p:cNvSpPr>
              <p:nvPr/>
            </p:nvSpPr>
            <p:spPr bwMode="auto">
              <a:xfrm>
                <a:off x="4719638" y="1693863"/>
                <a:ext cx="258763" cy="3114675"/>
              </a:xfrm>
              <a:prstGeom prst="rect">
                <a:avLst/>
              </a:prstGeom>
              <a:noFill/>
              <a:ln w="9525">
                <a:noFill/>
                <a:miter lim="800000"/>
                <a:headEnd/>
                <a:tailEnd/>
              </a:ln>
            </p:spPr>
            <p:txBody>
              <a:bodyPr/>
              <a:lstStyle/>
              <a:p>
                <a:endParaRPr lang="es-MX">
                  <a:solidFill>
                    <a:srgbClr val="FFFFFF"/>
                  </a:solidFill>
                </a:endParaRPr>
              </a:p>
            </p:txBody>
          </p:sp>
        </p:grpSp>
        <p:grpSp>
          <p:nvGrpSpPr>
            <p:cNvPr id="19476" name="Rectangle 17"/>
            <p:cNvGrpSpPr>
              <a:grpSpLocks/>
            </p:cNvGrpSpPr>
            <p:nvPr/>
          </p:nvGrpSpPr>
          <p:grpSpPr bwMode="auto">
            <a:xfrm>
              <a:off x="6089904" y="2816352"/>
              <a:ext cx="371856" cy="2066544"/>
              <a:chOff x="6089904" y="2816352"/>
              <a:chExt cx="371856" cy="2066544"/>
            </a:xfrm>
          </p:grpSpPr>
          <p:pic>
            <p:nvPicPr>
              <p:cNvPr id="19656" name="Rectangle 17"/>
              <p:cNvPicPr>
                <a:picLocks noChangeArrowheads="1"/>
              </p:cNvPicPr>
              <p:nvPr/>
            </p:nvPicPr>
            <p:blipFill>
              <a:blip r:embed="rId16" cstate="print"/>
              <a:srcRect/>
              <a:stretch>
                <a:fillRect/>
              </a:stretch>
            </p:blipFill>
            <p:spPr bwMode="auto">
              <a:xfrm>
                <a:off x="6089904" y="2816352"/>
                <a:ext cx="371856" cy="2066544"/>
              </a:xfrm>
              <a:prstGeom prst="rect">
                <a:avLst/>
              </a:prstGeom>
              <a:noFill/>
              <a:ln w="9525">
                <a:noFill/>
                <a:miter lim="800000"/>
                <a:headEnd/>
                <a:tailEnd/>
              </a:ln>
            </p:spPr>
          </p:pic>
          <p:sp>
            <p:nvSpPr>
              <p:cNvPr id="19657" name="Text Box 42"/>
              <p:cNvSpPr txBox="1">
                <a:spLocks noChangeArrowheads="1"/>
              </p:cNvSpPr>
              <p:nvPr/>
            </p:nvSpPr>
            <p:spPr bwMode="auto">
              <a:xfrm>
                <a:off x="6148388" y="2855913"/>
                <a:ext cx="258763" cy="1952625"/>
              </a:xfrm>
              <a:prstGeom prst="rect">
                <a:avLst/>
              </a:prstGeom>
              <a:noFill/>
              <a:ln w="9525">
                <a:noFill/>
                <a:miter lim="800000"/>
                <a:headEnd/>
                <a:tailEnd/>
              </a:ln>
            </p:spPr>
            <p:txBody>
              <a:bodyPr/>
              <a:lstStyle/>
              <a:p>
                <a:endParaRPr lang="es-MX">
                  <a:solidFill>
                    <a:srgbClr val="FFFFFF"/>
                  </a:solidFill>
                </a:endParaRPr>
              </a:p>
            </p:txBody>
          </p:sp>
        </p:grpSp>
        <p:grpSp>
          <p:nvGrpSpPr>
            <p:cNvPr id="19477" name="Rectangle 18"/>
            <p:cNvGrpSpPr>
              <a:grpSpLocks/>
            </p:cNvGrpSpPr>
            <p:nvPr/>
          </p:nvGrpSpPr>
          <p:grpSpPr bwMode="auto">
            <a:xfrm>
              <a:off x="7516368" y="3060192"/>
              <a:ext cx="371856" cy="1822704"/>
              <a:chOff x="7516368" y="3060192"/>
              <a:chExt cx="371856" cy="1822704"/>
            </a:xfrm>
          </p:grpSpPr>
          <p:pic>
            <p:nvPicPr>
              <p:cNvPr id="19654" name="Rectangle 18"/>
              <p:cNvPicPr>
                <a:picLocks noChangeArrowheads="1"/>
              </p:cNvPicPr>
              <p:nvPr/>
            </p:nvPicPr>
            <p:blipFill>
              <a:blip r:embed="rId17" cstate="print"/>
              <a:srcRect/>
              <a:stretch>
                <a:fillRect/>
              </a:stretch>
            </p:blipFill>
            <p:spPr bwMode="auto">
              <a:xfrm>
                <a:off x="7516368" y="3060192"/>
                <a:ext cx="371856" cy="1822704"/>
              </a:xfrm>
              <a:prstGeom prst="rect">
                <a:avLst/>
              </a:prstGeom>
              <a:noFill/>
              <a:ln w="9525">
                <a:noFill/>
                <a:miter lim="800000"/>
                <a:headEnd/>
                <a:tailEnd/>
              </a:ln>
            </p:spPr>
          </p:pic>
          <p:sp>
            <p:nvSpPr>
              <p:cNvPr id="19655" name="Text Box 45"/>
              <p:cNvSpPr txBox="1">
                <a:spLocks noChangeArrowheads="1"/>
              </p:cNvSpPr>
              <p:nvPr/>
            </p:nvSpPr>
            <p:spPr bwMode="auto">
              <a:xfrm>
                <a:off x="7575550" y="3098800"/>
                <a:ext cx="258763" cy="1709737"/>
              </a:xfrm>
              <a:prstGeom prst="rect">
                <a:avLst/>
              </a:prstGeom>
              <a:noFill/>
              <a:ln w="9525">
                <a:noFill/>
                <a:miter lim="800000"/>
                <a:headEnd/>
                <a:tailEnd/>
              </a:ln>
            </p:spPr>
            <p:txBody>
              <a:bodyPr/>
              <a:lstStyle/>
              <a:p>
                <a:endParaRPr lang="es-MX">
                  <a:solidFill>
                    <a:srgbClr val="FFFFFF"/>
                  </a:solidFill>
                </a:endParaRPr>
              </a:p>
            </p:txBody>
          </p:sp>
        </p:grpSp>
        <p:sp>
          <p:nvSpPr>
            <p:cNvPr id="19478" name="Line 19"/>
            <p:cNvSpPr>
              <a:spLocks noChangeShapeType="1"/>
            </p:cNvSpPr>
            <p:nvPr/>
          </p:nvSpPr>
          <p:spPr bwMode="auto">
            <a:xfrm>
              <a:off x="892175" y="1146175"/>
              <a:ext cx="0" cy="3662362"/>
            </a:xfrm>
            <a:prstGeom prst="line">
              <a:avLst/>
            </a:prstGeom>
            <a:noFill/>
            <a:ln w="0">
              <a:solidFill>
                <a:srgbClr val="000000"/>
              </a:solidFill>
              <a:round/>
              <a:headEnd/>
              <a:tailEnd/>
            </a:ln>
          </p:spPr>
          <p:txBody>
            <a:bodyPr/>
            <a:lstStyle/>
            <a:p>
              <a:endParaRPr lang="es-MX"/>
            </a:p>
          </p:txBody>
        </p:sp>
        <p:sp>
          <p:nvSpPr>
            <p:cNvPr id="19479" name="Line 20"/>
            <p:cNvSpPr>
              <a:spLocks noChangeShapeType="1"/>
            </p:cNvSpPr>
            <p:nvPr/>
          </p:nvSpPr>
          <p:spPr bwMode="auto">
            <a:xfrm>
              <a:off x="844550" y="4808538"/>
              <a:ext cx="96838" cy="0"/>
            </a:xfrm>
            <a:prstGeom prst="line">
              <a:avLst/>
            </a:prstGeom>
            <a:noFill/>
            <a:ln w="0">
              <a:solidFill>
                <a:srgbClr val="000000"/>
              </a:solidFill>
              <a:round/>
              <a:headEnd/>
              <a:tailEnd/>
            </a:ln>
          </p:spPr>
          <p:txBody>
            <a:bodyPr/>
            <a:lstStyle/>
            <a:p>
              <a:endParaRPr lang="es-MX"/>
            </a:p>
          </p:txBody>
        </p:sp>
        <p:sp>
          <p:nvSpPr>
            <p:cNvPr id="19480" name="Line 21"/>
            <p:cNvSpPr>
              <a:spLocks noChangeShapeType="1"/>
            </p:cNvSpPr>
            <p:nvPr/>
          </p:nvSpPr>
          <p:spPr bwMode="auto">
            <a:xfrm>
              <a:off x="844550" y="4198938"/>
              <a:ext cx="96838" cy="0"/>
            </a:xfrm>
            <a:prstGeom prst="line">
              <a:avLst/>
            </a:prstGeom>
            <a:noFill/>
            <a:ln w="0">
              <a:solidFill>
                <a:srgbClr val="000000"/>
              </a:solidFill>
              <a:round/>
              <a:headEnd/>
              <a:tailEnd/>
            </a:ln>
          </p:spPr>
          <p:txBody>
            <a:bodyPr/>
            <a:lstStyle/>
            <a:p>
              <a:endParaRPr lang="es-MX"/>
            </a:p>
          </p:txBody>
        </p:sp>
        <p:sp>
          <p:nvSpPr>
            <p:cNvPr id="19481" name="Line 22"/>
            <p:cNvSpPr>
              <a:spLocks noChangeShapeType="1"/>
            </p:cNvSpPr>
            <p:nvPr/>
          </p:nvSpPr>
          <p:spPr bwMode="auto">
            <a:xfrm>
              <a:off x="844550" y="3587750"/>
              <a:ext cx="96838" cy="0"/>
            </a:xfrm>
            <a:prstGeom prst="line">
              <a:avLst/>
            </a:prstGeom>
            <a:noFill/>
            <a:ln w="0">
              <a:solidFill>
                <a:srgbClr val="000000"/>
              </a:solidFill>
              <a:round/>
              <a:headEnd/>
              <a:tailEnd/>
            </a:ln>
          </p:spPr>
          <p:txBody>
            <a:bodyPr/>
            <a:lstStyle/>
            <a:p>
              <a:endParaRPr lang="es-MX"/>
            </a:p>
          </p:txBody>
        </p:sp>
        <p:sp>
          <p:nvSpPr>
            <p:cNvPr id="19482" name="Line 23"/>
            <p:cNvSpPr>
              <a:spLocks noChangeShapeType="1"/>
            </p:cNvSpPr>
            <p:nvPr/>
          </p:nvSpPr>
          <p:spPr bwMode="auto">
            <a:xfrm>
              <a:off x="844550" y="2976563"/>
              <a:ext cx="96838" cy="0"/>
            </a:xfrm>
            <a:prstGeom prst="line">
              <a:avLst/>
            </a:prstGeom>
            <a:noFill/>
            <a:ln w="0">
              <a:solidFill>
                <a:srgbClr val="000000"/>
              </a:solidFill>
              <a:round/>
              <a:headEnd/>
              <a:tailEnd/>
            </a:ln>
          </p:spPr>
          <p:txBody>
            <a:bodyPr/>
            <a:lstStyle/>
            <a:p>
              <a:endParaRPr lang="es-MX"/>
            </a:p>
          </p:txBody>
        </p:sp>
        <p:sp>
          <p:nvSpPr>
            <p:cNvPr id="19483" name="Line 24"/>
            <p:cNvSpPr>
              <a:spLocks noChangeShapeType="1"/>
            </p:cNvSpPr>
            <p:nvPr/>
          </p:nvSpPr>
          <p:spPr bwMode="auto">
            <a:xfrm>
              <a:off x="844550" y="2366963"/>
              <a:ext cx="96838" cy="0"/>
            </a:xfrm>
            <a:prstGeom prst="line">
              <a:avLst/>
            </a:prstGeom>
            <a:noFill/>
            <a:ln w="0">
              <a:solidFill>
                <a:srgbClr val="000000"/>
              </a:solidFill>
              <a:round/>
              <a:headEnd/>
              <a:tailEnd/>
            </a:ln>
          </p:spPr>
          <p:txBody>
            <a:bodyPr/>
            <a:lstStyle/>
            <a:p>
              <a:endParaRPr lang="es-MX"/>
            </a:p>
          </p:txBody>
        </p:sp>
        <p:sp>
          <p:nvSpPr>
            <p:cNvPr id="19484" name="Line 25"/>
            <p:cNvSpPr>
              <a:spLocks noChangeShapeType="1"/>
            </p:cNvSpPr>
            <p:nvPr/>
          </p:nvSpPr>
          <p:spPr bwMode="auto">
            <a:xfrm>
              <a:off x="844550" y="1755775"/>
              <a:ext cx="96838" cy="0"/>
            </a:xfrm>
            <a:prstGeom prst="line">
              <a:avLst/>
            </a:prstGeom>
            <a:noFill/>
            <a:ln w="0">
              <a:solidFill>
                <a:srgbClr val="000000"/>
              </a:solidFill>
              <a:round/>
              <a:headEnd/>
              <a:tailEnd/>
            </a:ln>
          </p:spPr>
          <p:txBody>
            <a:bodyPr/>
            <a:lstStyle/>
            <a:p>
              <a:endParaRPr lang="es-MX"/>
            </a:p>
          </p:txBody>
        </p:sp>
        <p:sp>
          <p:nvSpPr>
            <p:cNvPr id="19485" name="Line 26"/>
            <p:cNvSpPr>
              <a:spLocks noChangeShapeType="1"/>
            </p:cNvSpPr>
            <p:nvPr/>
          </p:nvSpPr>
          <p:spPr bwMode="auto">
            <a:xfrm>
              <a:off x="844550" y="1146175"/>
              <a:ext cx="96838" cy="0"/>
            </a:xfrm>
            <a:prstGeom prst="line">
              <a:avLst/>
            </a:prstGeom>
            <a:noFill/>
            <a:ln w="0">
              <a:solidFill>
                <a:srgbClr val="000000"/>
              </a:solidFill>
              <a:round/>
              <a:headEnd/>
              <a:tailEnd/>
            </a:ln>
          </p:spPr>
          <p:txBody>
            <a:bodyPr/>
            <a:lstStyle/>
            <a:p>
              <a:endParaRPr lang="es-MX"/>
            </a:p>
          </p:txBody>
        </p:sp>
        <p:sp>
          <p:nvSpPr>
            <p:cNvPr id="19486" name="Line 27"/>
            <p:cNvSpPr>
              <a:spLocks noChangeShapeType="1"/>
            </p:cNvSpPr>
            <p:nvPr/>
          </p:nvSpPr>
          <p:spPr bwMode="auto">
            <a:xfrm>
              <a:off x="892175" y="4808538"/>
              <a:ext cx="7137400" cy="0"/>
            </a:xfrm>
            <a:prstGeom prst="line">
              <a:avLst/>
            </a:prstGeom>
            <a:noFill/>
            <a:ln w="0">
              <a:solidFill>
                <a:srgbClr val="000000"/>
              </a:solidFill>
              <a:round/>
              <a:headEnd/>
              <a:tailEnd/>
            </a:ln>
          </p:spPr>
          <p:txBody>
            <a:bodyPr/>
            <a:lstStyle/>
            <a:p>
              <a:endParaRPr lang="es-MX"/>
            </a:p>
          </p:txBody>
        </p:sp>
        <p:sp>
          <p:nvSpPr>
            <p:cNvPr id="19487" name="Line 28"/>
            <p:cNvSpPr>
              <a:spLocks noChangeShapeType="1"/>
            </p:cNvSpPr>
            <p:nvPr/>
          </p:nvSpPr>
          <p:spPr bwMode="auto">
            <a:xfrm flipV="1">
              <a:off x="892175" y="4760913"/>
              <a:ext cx="0" cy="96837"/>
            </a:xfrm>
            <a:prstGeom prst="line">
              <a:avLst/>
            </a:prstGeom>
            <a:noFill/>
            <a:ln w="0">
              <a:solidFill>
                <a:srgbClr val="000000"/>
              </a:solidFill>
              <a:round/>
              <a:headEnd/>
              <a:tailEnd/>
            </a:ln>
          </p:spPr>
          <p:txBody>
            <a:bodyPr/>
            <a:lstStyle/>
            <a:p>
              <a:endParaRPr lang="es-MX"/>
            </a:p>
          </p:txBody>
        </p:sp>
        <p:sp>
          <p:nvSpPr>
            <p:cNvPr id="19488" name="Line 29"/>
            <p:cNvSpPr>
              <a:spLocks noChangeShapeType="1"/>
            </p:cNvSpPr>
            <p:nvPr/>
          </p:nvSpPr>
          <p:spPr bwMode="auto">
            <a:xfrm flipV="1">
              <a:off x="2320925" y="4760913"/>
              <a:ext cx="0" cy="96837"/>
            </a:xfrm>
            <a:prstGeom prst="line">
              <a:avLst/>
            </a:prstGeom>
            <a:noFill/>
            <a:ln w="0">
              <a:solidFill>
                <a:srgbClr val="000000"/>
              </a:solidFill>
              <a:round/>
              <a:headEnd/>
              <a:tailEnd/>
            </a:ln>
          </p:spPr>
          <p:txBody>
            <a:bodyPr/>
            <a:lstStyle/>
            <a:p>
              <a:endParaRPr lang="es-MX"/>
            </a:p>
          </p:txBody>
        </p:sp>
        <p:sp>
          <p:nvSpPr>
            <p:cNvPr id="19489" name="Line 30"/>
            <p:cNvSpPr>
              <a:spLocks noChangeShapeType="1"/>
            </p:cNvSpPr>
            <p:nvPr/>
          </p:nvSpPr>
          <p:spPr bwMode="auto">
            <a:xfrm flipV="1">
              <a:off x="3748088" y="4760913"/>
              <a:ext cx="0" cy="96837"/>
            </a:xfrm>
            <a:prstGeom prst="line">
              <a:avLst/>
            </a:prstGeom>
            <a:noFill/>
            <a:ln w="0">
              <a:solidFill>
                <a:srgbClr val="000000"/>
              </a:solidFill>
              <a:round/>
              <a:headEnd/>
              <a:tailEnd/>
            </a:ln>
          </p:spPr>
          <p:txBody>
            <a:bodyPr/>
            <a:lstStyle/>
            <a:p>
              <a:endParaRPr lang="es-MX"/>
            </a:p>
          </p:txBody>
        </p:sp>
        <p:sp>
          <p:nvSpPr>
            <p:cNvPr id="19490" name="Line 31"/>
            <p:cNvSpPr>
              <a:spLocks noChangeShapeType="1"/>
            </p:cNvSpPr>
            <p:nvPr/>
          </p:nvSpPr>
          <p:spPr bwMode="auto">
            <a:xfrm flipV="1">
              <a:off x="5173663" y="4760913"/>
              <a:ext cx="0" cy="96837"/>
            </a:xfrm>
            <a:prstGeom prst="line">
              <a:avLst/>
            </a:prstGeom>
            <a:noFill/>
            <a:ln w="0">
              <a:solidFill>
                <a:srgbClr val="000000"/>
              </a:solidFill>
              <a:round/>
              <a:headEnd/>
              <a:tailEnd/>
            </a:ln>
          </p:spPr>
          <p:txBody>
            <a:bodyPr/>
            <a:lstStyle/>
            <a:p>
              <a:endParaRPr lang="es-MX"/>
            </a:p>
          </p:txBody>
        </p:sp>
        <p:sp>
          <p:nvSpPr>
            <p:cNvPr id="19491" name="Line 32"/>
            <p:cNvSpPr>
              <a:spLocks noChangeShapeType="1"/>
            </p:cNvSpPr>
            <p:nvPr/>
          </p:nvSpPr>
          <p:spPr bwMode="auto">
            <a:xfrm flipV="1">
              <a:off x="6602413" y="4760913"/>
              <a:ext cx="0" cy="96837"/>
            </a:xfrm>
            <a:prstGeom prst="line">
              <a:avLst/>
            </a:prstGeom>
            <a:noFill/>
            <a:ln w="0">
              <a:solidFill>
                <a:srgbClr val="000000"/>
              </a:solidFill>
              <a:round/>
              <a:headEnd/>
              <a:tailEnd/>
            </a:ln>
          </p:spPr>
          <p:txBody>
            <a:bodyPr/>
            <a:lstStyle/>
            <a:p>
              <a:endParaRPr lang="es-MX"/>
            </a:p>
          </p:txBody>
        </p:sp>
        <p:sp>
          <p:nvSpPr>
            <p:cNvPr id="19492" name="Line 33"/>
            <p:cNvSpPr>
              <a:spLocks noChangeShapeType="1"/>
            </p:cNvSpPr>
            <p:nvPr/>
          </p:nvSpPr>
          <p:spPr bwMode="auto">
            <a:xfrm flipV="1">
              <a:off x="8029575" y="4760913"/>
              <a:ext cx="0" cy="96837"/>
            </a:xfrm>
            <a:prstGeom prst="line">
              <a:avLst/>
            </a:prstGeom>
            <a:noFill/>
            <a:ln w="0">
              <a:solidFill>
                <a:srgbClr val="000000"/>
              </a:solidFill>
              <a:round/>
              <a:headEnd/>
              <a:tailEnd/>
            </a:ln>
          </p:spPr>
          <p:txBody>
            <a:bodyPr/>
            <a:lstStyle/>
            <a:p>
              <a:endParaRPr lang="es-MX"/>
            </a:p>
          </p:txBody>
        </p:sp>
        <p:sp>
          <p:nvSpPr>
            <p:cNvPr id="19493" name="Line 34"/>
            <p:cNvSpPr>
              <a:spLocks noChangeShapeType="1"/>
            </p:cNvSpPr>
            <p:nvPr/>
          </p:nvSpPr>
          <p:spPr bwMode="auto">
            <a:xfrm>
              <a:off x="8029575" y="1146175"/>
              <a:ext cx="0" cy="3662362"/>
            </a:xfrm>
            <a:prstGeom prst="line">
              <a:avLst/>
            </a:prstGeom>
            <a:noFill/>
            <a:ln w="0">
              <a:solidFill>
                <a:srgbClr val="000000"/>
              </a:solidFill>
              <a:round/>
              <a:headEnd/>
              <a:tailEnd/>
            </a:ln>
          </p:spPr>
          <p:txBody>
            <a:bodyPr/>
            <a:lstStyle/>
            <a:p>
              <a:endParaRPr lang="es-MX"/>
            </a:p>
          </p:txBody>
        </p:sp>
        <p:sp>
          <p:nvSpPr>
            <p:cNvPr id="19494" name="Line 35"/>
            <p:cNvSpPr>
              <a:spLocks noChangeShapeType="1"/>
            </p:cNvSpPr>
            <p:nvPr/>
          </p:nvSpPr>
          <p:spPr bwMode="auto">
            <a:xfrm>
              <a:off x="7980363" y="4808538"/>
              <a:ext cx="98425" cy="0"/>
            </a:xfrm>
            <a:prstGeom prst="line">
              <a:avLst/>
            </a:prstGeom>
            <a:noFill/>
            <a:ln w="0">
              <a:solidFill>
                <a:srgbClr val="000000"/>
              </a:solidFill>
              <a:round/>
              <a:headEnd/>
              <a:tailEnd/>
            </a:ln>
          </p:spPr>
          <p:txBody>
            <a:bodyPr/>
            <a:lstStyle/>
            <a:p>
              <a:endParaRPr lang="es-MX"/>
            </a:p>
          </p:txBody>
        </p:sp>
        <p:sp>
          <p:nvSpPr>
            <p:cNvPr id="19495" name="Line 36"/>
            <p:cNvSpPr>
              <a:spLocks noChangeShapeType="1"/>
            </p:cNvSpPr>
            <p:nvPr/>
          </p:nvSpPr>
          <p:spPr bwMode="auto">
            <a:xfrm>
              <a:off x="7980363" y="4286250"/>
              <a:ext cx="98425" cy="0"/>
            </a:xfrm>
            <a:prstGeom prst="line">
              <a:avLst/>
            </a:prstGeom>
            <a:noFill/>
            <a:ln w="0">
              <a:solidFill>
                <a:srgbClr val="000000"/>
              </a:solidFill>
              <a:round/>
              <a:headEnd/>
              <a:tailEnd/>
            </a:ln>
          </p:spPr>
          <p:txBody>
            <a:bodyPr/>
            <a:lstStyle/>
            <a:p>
              <a:endParaRPr lang="es-MX"/>
            </a:p>
          </p:txBody>
        </p:sp>
        <p:sp>
          <p:nvSpPr>
            <p:cNvPr id="19496" name="Line 37"/>
            <p:cNvSpPr>
              <a:spLocks noChangeShapeType="1"/>
            </p:cNvSpPr>
            <p:nvPr/>
          </p:nvSpPr>
          <p:spPr bwMode="auto">
            <a:xfrm>
              <a:off x="7980363" y="3762375"/>
              <a:ext cx="98425" cy="0"/>
            </a:xfrm>
            <a:prstGeom prst="line">
              <a:avLst/>
            </a:prstGeom>
            <a:noFill/>
            <a:ln w="0">
              <a:solidFill>
                <a:srgbClr val="000000"/>
              </a:solidFill>
              <a:round/>
              <a:headEnd/>
              <a:tailEnd/>
            </a:ln>
          </p:spPr>
          <p:txBody>
            <a:bodyPr/>
            <a:lstStyle/>
            <a:p>
              <a:endParaRPr lang="es-MX"/>
            </a:p>
          </p:txBody>
        </p:sp>
        <p:sp>
          <p:nvSpPr>
            <p:cNvPr id="19497" name="Line 38"/>
            <p:cNvSpPr>
              <a:spLocks noChangeShapeType="1"/>
            </p:cNvSpPr>
            <p:nvPr/>
          </p:nvSpPr>
          <p:spPr bwMode="auto">
            <a:xfrm>
              <a:off x="7980363" y="3238500"/>
              <a:ext cx="98425" cy="0"/>
            </a:xfrm>
            <a:prstGeom prst="line">
              <a:avLst/>
            </a:prstGeom>
            <a:noFill/>
            <a:ln w="0">
              <a:solidFill>
                <a:srgbClr val="000000"/>
              </a:solidFill>
              <a:round/>
              <a:headEnd/>
              <a:tailEnd/>
            </a:ln>
          </p:spPr>
          <p:txBody>
            <a:bodyPr/>
            <a:lstStyle/>
            <a:p>
              <a:endParaRPr lang="es-MX"/>
            </a:p>
          </p:txBody>
        </p:sp>
        <p:sp>
          <p:nvSpPr>
            <p:cNvPr id="19498" name="Line 39"/>
            <p:cNvSpPr>
              <a:spLocks noChangeShapeType="1"/>
            </p:cNvSpPr>
            <p:nvPr/>
          </p:nvSpPr>
          <p:spPr bwMode="auto">
            <a:xfrm>
              <a:off x="7980363" y="2716213"/>
              <a:ext cx="98425" cy="0"/>
            </a:xfrm>
            <a:prstGeom prst="line">
              <a:avLst/>
            </a:prstGeom>
            <a:noFill/>
            <a:ln w="0">
              <a:solidFill>
                <a:srgbClr val="000000"/>
              </a:solidFill>
              <a:round/>
              <a:headEnd/>
              <a:tailEnd/>
            </a:ln>
          </p:spPr>
          <p:txBody>
            <a:bodyPr/>
            <a:lstStyle/>
            <a:p>
              <a:endParaRPr lang="es-MX"/>
            </a:p>
          </p:txBody>
        </p:sp>
        <p:sp>
          <p:nvSpPr>
            <p:cNvPr id="19499" name="Line 40"/>
            <p:cNvSpPr>
              <a:spLocks noChangeShapeType="1"/>
            </p:cNvSpPr>
            <p:nvPr/>
          </p:nvSpPr>
          <p:spPr bwMode="auto">
            <a:xfrm>
              <a:off x="7980363" y="2192338"/>
              <a:ext cx="98425" cy="0"/>
            </a:xfrm>
            <a:prstGeom prst="line">
              <a:avLst/>
            </a:prstGeom>
            <a:noFill/>
            <a:ln w="0">
              <a:solidFill>
                <a:srgbClr val="000000"/>
              </a:solidFill>
              <a:round/>
              <a:headEnd/>
              <a:tailEnd/>
            </a:ln>
          </p:spPr>
          <p:txBody>
            <a:bodyPr/>
            <a:lstStyle/>
            <a:p>
              <a:endParaRPr lang="es-MX"/>
            </a:p>
          </p:txBody>
        </p:sp>
        <p:sp>
          <p:nvSpPr>
            <p:cNvPr id="19500" name="Line 41"/>
            <p:cNvSpPr>
              <a:spLocks noChangeShapeType="1"/>
            </p:cNvSpPr>
            <p:nvPr/>
          </p:nvSpPr>
          <p:spPr bwMode="auto">
            <a:xfrm>
              <a:off x="7980363" y="1668463"/>
              <a:ext cx="98425" cy="0"/>
            </a:xfrm>
            <a:prstGeom prst="line">
              <a:avLst/>
            </a:prstGeom>
            <a:noFill/>
            <a:ln w="0">
              <a:solidFill>
                <a:srgbClr val="000000"/>
              </a:solidFill>
              <a:round/>
              <a:headEnd/>
              <a:tailEnd/>
            </a:ln>
          </p:spPr>
          <p:txBody>
            <a:bodyPr/>
            <a:lstStyle/>
            <a:p>
              <a:endParaRPr lang="es-MX"/>
            </a:p>
          </p:txBody>
        </p:sp>
        <p:sp>
          <p:nvSpPr>
            <p:cNvPr id="19501" name="Line 42"/>
            <p:cNvSpPr>
              <a:spLocks noChangeShapeType="1"/>
            </p:cNvSpPr>
            <p:nvPr/>
          </p:nvSpPr>
          <p:spPr bwMode="auto">
            <a:xfrm>
              <a:off x="7980363" y="1146175"/>
              <a:ext cx="98425" cy="0"/>
            </a:xfrm>
            <a:prstGeom prst="line">
              <a:avLst/>
            </a:prstGeom>
            <a:noFill/>
            <a:ln w="0">
              <a:solidFill>
                <a:srgbClr val="000000"/>
              </a:solidFill>
              <a:round/>
              <a:headEnd/>
              <a:tailEnd/>
            </a:ln>
          </p:spPr>
          <p:txBody>
            <a:bodyPr/>
            <a:lstStyle/>
            <a:p>
              <a:endParaRPr lang="es-MX"/>
            </a:p>
          </p:txBody>
        </p:sp>
        <p:sp>
          <p:nvSpPr>
            <p:cNvPr id="19502" name="Freeform 43"/>
            <p:cNvSpPr>
              <a:spLocks/>
            </p:cNvSpPr>
            <p:nvPr/>
          </p:nvSpPr>
          <p:spPr bwMode="auto">
            <a:xfrm>
              <a:off x="1606550" y="3997325"/>
              <a:ext cx="5710238" cy="628650"/>
            </a:xfrm>
            <a:custGeom>
              <a:avLst/>
              <a:gdLst>
                <a:gd name="T0" fmla="*/ 0 w 3743"/>
                <a:gd name="T1" fmla="*/ 2147483647 h 413"/>
                <a:gd name="T2" fmla="*/ 2147483647 w 3743"/>
                <a:gd name="T3" fmla="*/ 2147483647 h 413"/>
                <a:gd name="T4" fmla="*/ 2147483647 w 3743"/>
                <a:gd name="T5" fmla="*/ 2147483647 h 413"/>
                <a:gd name="T6" fmla="*/ 2147483647 w 3743"/>
                <a:gd name="T7" fmla="*/ 2147483647 h 413"/>
                <a:gd name="T8" fmla="*/ 2147483647 w 3743"/>
                <a:gd name="T9" fmla="*/ 0 h 413"/>
                <a:gd name="T10" fmla="*/ 0 60000 65536"/>
                <a:gd name="T11" fmla="*/ 0 60000 65536"/>
                <a:gd name="T12" fmla="*/ 0 60000 65536"/>
                <a:gd name="T13" fmla="*/ 0 60000 65536"/>
                <a:gd name="T14" fmla="*/ 0 60000 65536"/>
                <a:gd name="T15" fmla="*/ 0 w 3743"/>
                <a:gd name="T16" fmla="*/ 0 h 413"/>
                <a:gd name="T17" fmla="*/ 3743 w 3743"/>
                <a:gd name="T18" fmla="*/ 413 h 413"/>
              </a:gdLst>
              <a:ahLst/>
              <a:cxnLst>
                <a:cxn ang="T10">
                  <a:pos x="T0" y="T1"/>
                </a:cxn>
                <a:cxn ang="T11">
                  <a:pos x="T2" y="T3"/>
                </a:cxn>
                <a:cxn ang="T12">
                  <a:pos x="T4" y="T5"/>
                </a:cxn>
                <a:cxn ang="T13">
                  <a:pos x="T6" y="T7"/>
                </a:cxn>
                <a:cxn ang="T14">
                  <a:pos x="T8" y="T9"/>
                </a:cxn>
              </a:cxnLst>
              <a:rect l="T15" t="T16" r="T17" b="T18"/>
              <a:pathLst>
                <a:path w="3743" h="413">
                  <a:moveTo>
                    <a:pt x="0" y="223"/>
                  </a:moveTo>
                  <a:lnTo>
                    <a:pt x="936" y="413"/>
                  </a:lnTo>
                  <a:lnTo>
                    <a:pt x="1872" y="258"/>
                  </a:lnTo>
                  <a:lnTo>
                    <a:pt x="2807" y="17"/>
                  </a:lnTo>
                  <a:lnTo>
                    <a:pt x="3743" y="0"/>
                  </a:lnTo>
                </a:path>
              </a:pathLst>
            </a:custGeom>
            <a:noFill/>
            <a:ln w="36513">
              <a:solidFill>
                <a:srgbClr val="800080"/>
              </a:solidFill>
              <a:round/>
              <a:headEnd/>
              <a:tailEnd/>
            </a:ln>
          </p:spPr>
          <p:txBody>
            <a:bodyPr/>
            <a:lstStyle/>
            <a:p>
              <a:endParaRPr lang="es-MX"/>
            </a:p>
          </p:txBody>
        </p:sp>
        <p:sp>
          <p:nvSpPr>
            <p:cNvPr id="19503" name="Freeform 44"/>
            <p:cNvSpPr>
              <a:spLocks/>
            </p:cNvSpPr>
            <p:nvPr/>
          </p:nvSpPr>
          <p:spPr bwMode="auto">
            <a:xfrm>
              <a:off x="1606550" y="1720850"/>
              <a:ext cx="5710238" cy="1649412"/>
            </a:xfrm>
            <a:custGeom>
              <a:avLst/>
              <a:gdLst>
                <a:gd name="T0" fmla="*/ 0 w 3743"/>
                <a:gd name="T1" fmla="*/ 2147483647 h 1084"/>
                <a:gd name="T2" fmla="*/ 2147483647 w 3743"/>
                <a:gd name="T3" fmla="*/ 2147483647 h 1084"/>
                <a:gd name="T4" fmla="*/ 2147483647 w 3743"/>
                <a:gd name="T5" fmla="*/ 2147483647 h 1084"/>
                <a:gd name="T6" fmla="*/ 2147483647 w 3743"/>
                <a:gd name="T7" fmla="*/ 2147483647 h 1084"/>
                <a:gd name="T8" fmla="*/ 2147483647 w 3743"/>
                <a:gd name="T9" fmla="*/ 0 h 1084"/>
                <a:gd name="T10" fmla="*/ 0 60000 65536"/>
                <a:gd name="T11" fmla="*/ 0 60000 65536"/>
                <a:gd name="T12" fmla="*/ 0 60000 65536"/>
                <a:gd name="T13" fmla="*/ 0 60000 65536"/>
                <a:gd name="T14" fmla="*/ 0 60000 65536"/>
                <a:gd name="T15" fmla="*/ 0 w 3743"/>
                <a:gd name="T16" fmla="*/ 0 h 1084"/>
                <a:gd name="T17" fmla="*/ 3743 w 3743"/>
                <a:gd name="T18" fmla="*/ 1084 h 1084"/>
              </a:gdLst>
              <a:ahLst/>
              <a:cxnLst>
                <a:cxn ang="T10">
                  <a:pos x="T0" y="T1"/>
                </a:cxn>
                <a:cxn ang="T11">
                  <a:pos x="T2" y="T3"/>
                </a:cxn>
                <a:cxn ang="T12">
                  <a:pos x="T4" y="T5"/>
                </a:cxn>
                <a:cxn ang="T13">
                  <a:pos x="T6" y="T7"/>
                </a:cxn>
                <a:cxn ang="T14">
                  <a:pos x="T8" y="T9"/>
                </a:cxn>
              </a:cxnLst>
              <a:rect l="T15" t="T16" r="T17" b="T18"/>
              <a:pathLst>
                <a:path w="3743" h="1084">
                  <a:moveTo>
                    <a:pt x="0" y="1084"/>
                  </a:moveTo>
                  <a:lnTo>
                    <a:pt x="936" y="964"/>
                  </a:lnTo>
                  <a:lnTo>
                    <a:pt x="1872" y="499"/>
                  </a:lnTo>
                  <a:lnTo>
                    <a:pt x="2807" y="224"/>
                  </a:lnTo>
                  <a:lnTo>
                    <a:pt x="3743" y="0"/>
                  </a:lnTo>
                </a:path>
              </a:pathLst>
            </a:custGeom>
            <a:noFill/>
            <a:ln w="36513">
              <a:solidFill>
                <a:srgbClr val="3333CC"/>
              </a:solidFill>
              <a:round/>
              <a:headEnd/>
              <a:tailEnd/>
            </a:ln>
          </p:spPr>
          <p:txBody>
            <a:bodyPr/>
            <a:lstStyle/>
            <a:p>
              <a:endParaRPr lang="es-MX"/>
            </a:p>
          </p:txBody>
        </p:sp>
        <p:sp>
          <p:nvSpPr>
            <p:cNvPr id="19504" name="Freeform 45"/>
            <p:cNvSpPr>
              <a:spLocks/>
            </p:cNvSpPr>
            <p:nvPr/>
          </p:nvSpPr>
          <p:spPr bwMode="auto">
            <a:xfrm>
              <a:off x="1606550" y="4729163"/>
              <a:ext cx="5710238" cy="38100"/>
            </a:xfrm>
            <a:custGeom>
              <a:avLst/>
              <a:gdLst>
                <a:gd name="T0" fmla="*/ 0 w 3743"/>
                <a:gd name="T1" fmla="*/ 2147483647 h 25"/>
                <a:gd name="T2" fmla="*/ 2147483647 w 3743"/>
                <a:gd name="T3" fmla="*/ 2147483647 h 25"/>
                <a:gd name="T4" fmla="*/ 2147483647 w 3743"/>
                <a:gd name="T5" fmla="*/ 2147483647 h 25"/>
                <a:gd name="T6" fmla="*/ 2147483647 w 3743"/>
                <a:gd name="T7" fmla="*/ 0 h 25"/>
                <a:gd name="T8" fmla="*/ 2147483647 w 3743"/>
                <a:gd name="T9" fmla="*/ 2147483647 h 25"/>
                <a:gd name="T10" fmla="*/ 0 60000 65536"/>
                <a:gd name="T11" fmla="*/ 0 60000 65536"/>
                <a:gd name="T12" fmla="*/ 0 60000 65536"/>
                <a:gd name="T13" fmla="*/ 0 60000 65536"/>
                <a:gd name="T14" fmla="*/ 0 60000 65536"/>
                <a:gd name="T15" fmla="*/ 0 w 3743"/>
                <a:gd name="T16" fmla="*/ 0 h 25"/>
                <a:gd name="T17" fmla="*/ 3743 w 3743"/>
                <a:gd name="T18" fmla="*/ 25 h 25"/>
              </a:gdLst>
              <a:ahLst/>
              <a:cxnLst>
                <a:cxn ang="T10">
                  <a:pos x="T0" y="T1"/>
                </a:cxn>
                <a:cxn ang="T11">
                  <a:pos x="T2" y="T3"/>
                </a:cxn>
                <a:cxn ang="T12">
                  <a:pos x="T4" y="T5"/>
                </a:cxn>
                <a:cxn ang="T13">
                  <a:pos x="T6" y="T7"/>
                </a:cxn>
                <a:cxn ang="T14">
                  <a:pos x="T8" y="T9"/>
                </a:cxn>
              </a:cxnLst>
              <a:rect l="T15" t="T16" r="T17" b="T18"/>
              <a:pathLst>
                <a:path w="3743" h="25">
                  <a:moveTo>
                    <a:pt x="0" y="25"/>
                  </a:moveTo>
                  <a:lnTo>
                    <a:pt x="936" y="22"/>
                  </a:lnTo>
                  <a:lnTo>
                    <a:pt x="1872" y="8"/>
                  </a:lnTo>
                  <a:lnTo>
                    <a:pt x="2807" y="0"/>
                  </a:lnTo>
                  <a:lnTo>
                    <a:pt x="3743" y="6"/>
                  </a:lnTo>
                </a:path>
              </a:pathLst>
            </a:custGeom>
            <a:noFill/>
            <a:ln w="36513">
              <a:solidFill>
                <a:srgbClr val="FF00FF"/>
              </a:solidFill>
              <a:round/>
              <a:headEnd/>
              <a:tailEnd/>
            </a:ln>
          </p:spPr>
          <p:txBody>
            <a:bodyPr/>
            <a:lstStyle/>
            <a:p>
              <a:endParaRPr lang="es-MX"/>
            </a:p>
          </p:txBody>
        </p:sp>
        <p:sp>
          <p:nvSpPr>
            <p:cNvPr id="19505" name="Rectangle 46"/>
            <p:cNvSpPr>
              <a:spLocks noChangeArrowheads="1"/>
            </p:cNvSpPr>
            <p:nvPr/>
          </p:nvSpPr>
          <p:spPr bwMode="auto">
            <a:xfrm>
              <a:off x="1547813" y="4278313"/>
              <a:ext cx="119063" cy="119062"/>
            </a:xfrm>
            <a:prstGeom prst="rect">
              <a:avLst/>
            </a:prstGeom>
            <a:noFill/>
            <a:ln w="9525">
              <a:noFill/>
              <a:miter lim="800000"/>
              <a:headEnd/>
              <a:tailEnd/>
            </a:ln>
          </p:spPr>
          <p:txBody>
            <a:bodyPr/>
            <a:lstStyle/>
            <a:p>
              <a:endParaRPr lang="es-MX"/>
            </a:p>
          </p:txBody>
        </p:sp>
        <p:sp>
          <p:nvSpPr>
            <p:cNvPr id="19506" name="Line 47"/>
            <p:cNvSpPr>
              <a:spLocks noChangeShapeType="1"/>
            </p:cNvSpPr>
            <p:nvPr/>
          </p:nvSpPr>
          <p:spPr bwMode="auto">
            <a:xfrm flipH="1" flipV="1">
              <a:off x="1549400" y="4279900"/>
              <a:ext cx="57150" cy="57150"/>
            </a:xfrm>
            <a:prstGeom prst="line">
              <a:avLst/>
            </a:prstGeom>
            <a:noFill/>
            <a:ln w="12700">
              <a:solidFill>
                <a:srgbClr val="800080"/>
              </a:solidFill>
              <a:round/>
              <a:headEnd/>
              <a:tailEnd/>
            </a:ln>
          </p:spPr>
          <p:txBody>
            <a:bodyPr/>
            <a:lstStyle/>
            <a:p>
              <a:endParaRPr lang="es-MX"/>
            </a:p>
          </p:txBody>
        </p:sp>
        <p:sp>
          <p:nvSpPr>
            <p:cNvPr id="19507" name="Line 48"/>
            <p:cNvSpPr>
              <a:spLocks noChangeShapeType="1"/>
            </p:cNvSpPr>
            <p:nvPr/>
          </p:nvSpPr>
          <p:spPr bwMode="auto">
            <a:xfrm>
              <a:off x="1606550" y="4337050"/>
              <a:ext cx="58738" cy="58737"/>
            </a:xfrm>
            <a:prstGeom prst="line">
              <a:avLst/>
            </a:prstGeom>
            <a:noFill/>
            <a:ln w="12700">
              <a:solidFill>
                <a:srgbClr val="800080"/>
              </a:solidFill>
              <a:round/>
              <a:headEnd/>
              <a:tailEnd/>
            </a:ln>
          </p:spPr>
          <p:txBody>
            <a:bodyPr/>
            <a:lstStyle/>
            <a:p>
              <a:endParaRPr lang="es-MX"/>
            </a:p>
          </p:txBody>
        </p:sp>
        <p:sp>
          <p:nvSpPr>
            <p:cNvPr id="19508" name="Line 49"/>
            <p:cNvSpPr>
              <a:spLocks noChangeShapeType="1"/>
            </p:cNvSpPr>
            <p:nvPr/>
          </p:nvSpPr>
          <p:spPr bwMode="auto">
            <a:xfrm flipH="1">
              <a:off x="1549400" y="4337050"/>
              <a:ext cx="57150" cy="58737"/>
            </a:xfrm>
            <a:prstGeom prst="line">
              <a:avLst/>
            </a:prstGeom>
            <a:noFill/>
            <a:ln w="12700">
              <a:solidFill>
                <a:srgbClr val="800080"/>
              </a:solidFill>
              <a:round/>
              <a:headEnd/>
              <a:tailEnd/>
            </a:ln>
          </p:spPr>
          <p:txBody>
            <a:bodyPr/>
            <a:lstStyle/>
            <a:p>
              <a:endParaRPr lang="es-MX"/>
            </a:p>
          </p:txBody>
        </p:sp>
        <p:sp>
          <p:nvSpPr>
            <p:cNvPr id="19509" name="Line 50"/>
            <p:cNvSpPr>
              <a:spLocks noChangeShapeType="1"/>
            </p:cNvSpPr>
            <p:nvPr/>
          </p:nvSpPr>
          <p:spPr bwMode="auto">
            <a:xfrm flipV="1">
              <a:off x="1606550" y="4279900"/>
              <a:ext cx="58738" cy="57150"/>
            </a:xfrm>
            <a:prstGeom prst="line">
              <a:avLst/>
            </a:prstGeom>
            <a:noFill/>
            <a:ln w="12700">
              <a:solidFill>
                <a:srgbClr val="800080"/>
              </a:solidFill>
              <a:round/>
              <a:headEnd/>
              <a:tailEnd/>
            </a:ln>
          </p:spPr>
          <p:txBody>
            <a:bodyPr/>
            <a:lstStyle/>
            <a:p>
              <a:endParaRPr lang="es-MX"/>
            </a:p>
          </p:txBody>
        </p:sp>
        <p:sp>
          <p:nvSpPr>
            <p:cNvPr id="19510" name="Line 51"/>
            <p:cNvSpPr>
              <a:spLocks noChangeShapeType="1"/>
            </p:cNvSpPr>
            <p:nvPr/>
          </p:nvSpPr>
          <p:spPr bwMode="auto">
            <a:xfrm flipV="1">
              <a:off x="1606550" y="4279900"/>
              <a:ext cx="0" cy="57150"/>
            </a:xfrm>
            <a:prstGeom prst="line">
              <a:avLst/>
            </a:prstGeom>
            <a:noFill/>
            <a:ln w="12700">
              <a:solidFill>
                <a:srgbClr val="800080"/>
              </a:solidFill>
              <a:round/>
              <a:headEnd/>
              <a:tailEnd/>
            </a:ln>
          </p:spPr>
          <p:txBody>
            <a:bodyPr/>
            <a:lstStyle/>
            <a:p>
              <a:endParaRPr lang="es-MX"/>
            </a:p>
          </p:txBody>
        </p:sp>
        <p:sp>
          <p:nvSpPr>
            <p:cNvPr id="19511" name="Line 52"/>
            <p:cNvSpPr>
              <a:spLocks noChangeShapeType="1"/>
            </p:cNvSpPr>
            <p:nvPr/>
          </p:nvSpPr>
          <p:spPr bwMode="auto">
            <a:xfrm>
              <a:off x="1606550" y="4337050"/>
              <a:ext cx="0" cy="58737"/>
            </a:xfrm>
            <a:prstGeom prst="line">
              <a:avLst/>
            </a:prstGeom>
            <a:noFill/>
            <a:ln w="12700">
              <a:solidFill>
                <a:srgbClr val="800080"/>
              </a:solidFill>
              <a:round/>
              <a:headEnd/>
              <a:tailEnd/>
            </a:ln>
          </p:spPr>
          <p:txBody>
            <a:bodyPr/>
            <a:lstStyle/>
            <a:p>
              <a:endParaRPr lang="es-MX"/>
            </a:p>
          </p:txBody>
        </p:sp>
        <p:sp>
          <p:nvSpPr>
            <p:cNvPr id="19512" name="Rectangle 53"/>
            <p:cNvSpPr>
              <a:spLocks noChangeArrowheads="1"/>
            </p:cNvSpPr>
            <p:nvPr/>
          </p:nvSpPr>
          <p:spPr bwMode="auto">
            <a:xfrm>
              <a:off x="2974975" y="4567238"/>
              <a:ext cx="120650" cy="120650"/>
            </a:xfrm>
            <a:prstGeom prst="rect">
              <a:avLst/>
            </a:prstGeom>
            <a:noFill/>
            <a:ln w="9525">
              <a:noFill/>
              <a:miter lim="800000"/>
              <a:headEnd/>
              <a:tailEnd/>
            </a:ln>
          </p:spPr>
          <p:txBody>
            <a:bodyPr/>
            <a:lstStyle/>
            <a:p>
              <a:endParaRPr lang="es-MX"/>
            </a:p>
          </p:txBody>
        </p:sp>
        <p:sp>
          <p:nvSpPr>
            <p:cNvPr id="19513" name="Line 54"/>
            <p:cNvSpPr>
              <a:spLocks noChangeShapeType="1"/>
            </p:cNvSpPr>
            <p:nvPr/>
          </p:nvSpPr>
          <p:spPr bwMode="auto">
            <a:xfrm flipH="1" flipV="1">
              <a:off x="2976563" y="4568825"/>
              <a:ext cx="57150" cy="57150"/>
            </a:xfrm>
            <a:prstGeom prst="line">
              <a:avLst/>
            </a:prstGeom>
            <a:noFill/>
            <a:ln w="12700">
              <a:solidFill>
                <a:srgbClr val="800080"/>
              </a:solidFill>
              <a:round/>
              <a:headEnd/>
              <a:tailEnd/>
            </a:ln>
          </p:spPr>
          <p:txBody>
            <a:bodyPr/>
            <a:lstStyle/>
            <a:p>
              <a:endParaRPr lang="es-MX"/>
            </a:p>
          </p:txBody>
        </p:sp>
        <p:sp>
          <p:nvSpPr>
            <p:cNvPr id="19514" name="Line 55"/>
            <p:cNvSpPr>
              <a:spLocks noChangeShapeType="1"/>
            </p:cNvSpPr>
            <p:nvPr/>
          </p:nvSpPr>
          <p:spPr bwMode="auto">
            <a:xfrm>
              <a:off x="3033713" y="4625975"/>
              <a:ext cx="58738" cy="58737"/>
            </a:xfrm>
            <a:prstGeom prst="line">
              <a:avLst/>
            </a:prstGeom>
            <a:noFill/>
            <a:ln w="12700">
              <a:solidFill>
                <a:srgbClr val="800080"/>
              </a:solidFill>
              <a:round/>
              <a:headEnd/>
              <a:tailEnd/>
            </a:ln>
          </p:spPr>
          <p:txBody>
            <a:bodyPr/>
            <a:lstStyle/>
            <a:p>
              <a:endParaRPr lang="es-MX"/>
            </a:p>
          </p:txBody>
        </p:sp>
        <p:sp>
          <p:nvSpPr>
            <p:cNvPr id="19515" name="Line 56"/>
            <p:cNvSpPr>
              <a:spLocks noChangeShapeType="1"/>
            </p:cNvSpPr>
            <p:nvPr/>
          </p:nvSpPr>
          <p:spPr bwMode="auto">
            <a:xfrm flipH="1">
              <a:off x="2976563" y="4625975"/>
              <a:ext cx="57150" cy="58737"/>
            </a:xfrm>
            <a:prstGeom prst="line">
              <a:avLst/>
            </a:prstGeom>
            <a:noFill/>
            <a:ln w="12700">
              <a:solidFill>
                <a:srgbClr val="800080"/>
              </a:solidFill>
              <a:round/>
              <a:headEnd/>
              <a:tailEnd/>
            </a:ln>
          </p:spPr>
          <p:txBody>
            <a:bodyPr/>
            <a:lstStyle/>
            <a:p>
              <a:endParaRPr lang="es-MX"/>
            </a:p>
          </p:txBody>
        </p:sp>
        <p:sp>
          <p:nvSpPr>
            <p:cNvPr id="19516" name="Line 57"/>
            <p:cNvSpPr>
              <a:spLocks noChangeShapeType="1"/>
            </p:cNvSpPr>
            <p:nvPr/>
          </p:nvSpPr>
          <p:spPr bwMode="auto">
            <a:xfrm flipV="1">
              <a:off x="3033713" y="4568825"/>
              <a:ext cx="58738" cy="57150"/>
            </a:xfrm>
            <a:prstGeom prst="line">
              <a:avLst/>
            </a:prstGeom>
            <a:noFill/>
            <a:ln w="12700">
              <a:solidFill>
                <a:srgbClr val="800080"/>
              </a:solidFill>
              <a:round/>
              <a:headEnd/>
              <a:tailEnd/>
            </a:ln>
          </p:spPr>
          <p:txBody>
            <a:bodyPr/>
            <a:lstStyle/>
            <a:p>
              <a:endParaRPr lang="es-MX"/>
            </a:p>
          </p:txBody>
        </p:sp>
        <p:sp>
          <p:nvSpPr>
            <p:cNvPr id="19517" name="Line 58"/>
            <p:cNvSpPr>
              <a:spLocks noChangeShapeType="1"/>
            </p:cNvSpPr>
            <p:nvPr/>
          </p:nvSpPr>
          <p:spPr bwMode="auto">
            <a:xfrm flipV="1">
              <a:off x="3033713" y="4568825"/>
              <a:ext cx="0" cy="57150"/>
            </a:xfrm>
            <a:prstGeom prst="line">
              <a:avLst/>
            </a:prstGeom>
            <a:noFill/>
            <a:ln w="12700">
              <a:solidFill>
                <a:srgbClr val="800080"/>
              </a:solidFill>
              <a:round/>
              <a:headEnd/>
              <a:tailEnd/>
            </a:ln>
          </p:spPr>
          <p:txBody>
            <a:bodyPr/>
            <a:lstStyle/>
            <a:p>
              <a:endParaRPr lang="es-MX"/>
            </a:p>
          </p:txBody>
        </p:sp>
        <p:sp>
          <p:nvSpPr>
            <p:cNvPr id="19518" name="Line 59"/>
            <p:cNvSpPr>
              <a:spLocks noChangeShapeType="1"/>
            </p:cNvSpPr>
            <p:nvPr/>
          </p:nvSpPr>
          <p:spPr bwMode="auto">
            <a:xfrm>
              <a:off x="3033713" y="4625975"/>
              <a:ext cx="0" cy="58737"/>
            </a:xfrm>
            <a:prstGeom prst="line">
              <a:avLst/>
            </a:prstGeom>
            <a:noFill/>
            <a:ln w="12700">
              <a:solidFill>
                <a:srgbClr val="800080"/>
              </a:solidFill>
              <a:round/>
              <a:headEnd/>
              <a:tailEnd/>
            </a:ln>
          </p:spPr>
          <p:txBody>
            <a:bodyPr/>
            <a:lstStyle/>
            <a:p>
              <a:endParaRPr lang="es-MX"/>
            </a:p>
          </p:txBody>
        </p:sp>
        <p:sp>
          <p:nvSpPr>
            <p:cNvPr id="19519" name="Rectangle 60"/>
            <p:cNvSpPr>
              <a:spLocks noChangeArrowheads="1"/>
            </p:cNvSpPr>
            <p:nvPr/>
          </p:nvSpPr>
          <p:spPr bwMode="auto">
            <a:xfrm>
              <a:off x="4402138" y="4330700"/>
              <a:ext cx="120650" cy="120650"/>
            </a:xfrm>
            <a:prstGeom prst="rect">
              <a:avLst/>
            </a:prstGeom>
            <a:noFill/>
            <a:ln w="9525">
              <a:noFill/>
              <a:miter lim="800000"/>
              <a:headEnd/>
              <a:tailEnd/>
            </a:ln>
          </p:spPr>
          <p:txBody>
            <a:bodyPr/>
            <a:lstStyle/>
            <a:p>
              <a:endParaRPr lang="es-MX"/>
            </a:p>
          </p:txBody>
        </p:sp>
        <p:sp>
          <p:nvSpPr>
            <p:cNvPr id="19520" name="Line 61"/>
            <p:cNvSpPr>
              <a:spLocks noChangeShapeType="1"/>
            </p:cNvSpPr>
            <p:nvPr/>
          </p:nvSpPr>
          <p:spPr bwMode="auto">
            <a:xfrm flipH="1" flipV="1">
              <a:off x="4403725" y="4332288"/>
              <a:ext cx="58738" cy="58737"/>
            </a:xfrm>
            <a:prstGeom prst="line">
              <a:avLst/>
            </a:prstGeom>
            <a:noFill/>
            <a:ln w="12700">
              <a:solidFill>
                <a:srgbClr val="800080"/>
              </a:solidFill>
              <a:round/>
              <a:headEnd/>
              <a:tailEnd/>
            </a:ln>
          </p:spPr>
          <p:txBody>
            <a:bodyPr/>
            <a:lstStyle/>
            <a:p>
              <a:endParaRPr lang="es-MX"/>
            </a:p>
          </p:txBody>
        </p:sp>
        <p:sp>
          <p:nvSpPr>
            <p:cNvPr id="19521" name="Line 62"/>
            <p:cNvSpPr>
              <a:spLocks noChangeShapeType="1"/>
            </p:cNvSpPr>
            <p:nvPr/>
          </p:nvSpPr>
          <p:spPr bwMode="auto">
            <a:xfrm>
              <a:off x="4462463" y="4391025"/>
              <a:ext cx="57150" cy="57150"/>
            </a:xfrm>
            <a:prstGeom prst="line">
              <a:avLst/>
            </a:prstGeom>
            <a:noFill/>
            <a:ln w="12700">
              <a:solidFill>
                <a:srgbClr val="800080"/>
              </a:solidFill>
              <a:round/>
              <a:headEnd/>
              <a:tailEnd/>
            </a:ln>
          </p:spPr>
          <p:txBody>
            <a:bodyPr/>
            <a:lstStyle/>
            <a:p>
              <a:endParaRPr lang="es-MX"/>
            </a:p>
          </p:txBody>
        </p:sp>
        <p:sp>
          <p:nvSpPr>
            <p:cNvPr id="19522" name="Line 63"/>
            <p:cNvSpPr>
              <a:spLocks noChangeShapeType="1"/>
            </p:cNvSpPr>
            <p:nvPr/>
          </p:nvSpPr>
          <p:spPr bwMode="auto">
            <a:xfrm flipH="1">
              <a:off x="4403725" y="4391025"/>
              <a:ext cx="58738" cy="57150"/>
            </a:xfrm>
            <a:prstGeom prst="line">
              <a:avLst/>
            </a:prstGeom>
            <a:noFill/>
            <a:ln w="12700">
              <a:solidFill>
                <a:srgbClr val="800080"/>
              </a:solidFill>
              <a:round/>
              <a:headEnd/>
              <a:tailEnd/>
            </a:ln>
          </p:spPr>
          <p:txBody>
            <a:bodyPr/>
            <a:lstStyle/>
            <a:p>
              <a:endParaRPr lang="es-MX"/>
            </a:p>
          </p:txBody>
        </p:sp>
        <p:sp>
          <p:nvSpPr>
            <p:cNvPr id="19523" name="Line 64"/>
            <p:cNvSpPr>
              <a:spLocks noChangeShapeType="1"/>
            </p:cNvSpPr>
            <p:nvPr/>
          </p:nvSpPr>
          <p:spPr bwMode="auto">
            <a:xfrm flipV="1">
              <a:off x="4462463" y="4332288"/>
              <a:ext cx="57150" cy="58737"/>
            </a:xfrm>
            <a:prstGeom prst="line">
              <a:avLst/>
            </a:prstGeom>
            <a:noFill/>
            <a:ln w="12700">
              <a:solidFill>
                <a:srgbClr val="800080"/>
              </a:solidFill>
              <a:round/>
              <a:headEnd/>
              <a:tailEnd/>
            </a:ln>
          </p:spPr>
          <p:txBody>
            <a:bodyPr/>
            <a:lstStyle/>
            <a:p>
              <a:endParaRPr lang="es-MX"/>
            </a:p>
          </p:txBody>
        </p:sp>
        <p:sp>
          <p:nvSpPr>
            <p:cNvPr id="19524" name="Line 65"/>
            <p:cNvSpPr>
              <a:spLocks noChangeShapeType="1"/>
            </p:cNvSpPr>
            <p:nvPr/>
          </p:nvSpPr>
          <p:spPr bwMode="auto">
            <a:xfrm flipV="1">
              <a:off x="4462463" y="4332288"/>
              <a:ext cx="0" cy="58737"/>
            </a:xfrm>
            <a:prstGeom prst="line">
              <a:avLst/>
            </a:prstGeom>
            <a:noFill/>
            <a:ln w="12700">
              <a:solidFill>
                <a:srgbClr val="800080"/>
              </a:solidFill>
              <a:round/>
              <a:headEnd/>
              <a:tailEnd/>
            </a:ln>
          </p:spPr>
          <p:txBody>
            <a:bodyPr/>
            <a:lstStyle/>
            <a:p>
              <a:endParaRPr lang="es-MX"/>
            </a:p>
          </p:txBody>
        </p:sp>
        <p:sp>
          <p:nvSpPr>
            <p:cNvPr id="19525" name="Line 66"/>
            <p:cNvSpPr>
              <a:spLocks noChangeShapeType="1"/>
            </p:cNvSpPr>
            <p:nvPr/>
          </p:nvSpPr>
          <p:spPr bwMode="auto">
            <a:xfrm>
              <a:off x="4462463" y="4391025"/>
              <a:ext cx="0" cy="57150"/>
            </a:xfrm>
            <a:prstGeom prst="line">
              <a:avLst/>
            </a:prstGeom>
            <a:noFill/>
            <a:ln w="12700">
              <a:solidFill>
                <a:srgbClr val="800080"/>
              </a:solidFill>
              <a:round/>
              <a:headEnd/>
              <a:tailEnd/>
            </a:ln>
          </p:spPr>
          <p:txBody>
            <a:bodyPr/>
            <a:lstStyle/>
            <a:p>
              <a:endParaRPr lang="es-MX"/>
            </a:p>
          </p:txBody>
        </p:sp>
        <p:sp>
          <p:nvSpPr>
            <p:cNvPr id="19526" name="Rectangle 67"/>
            <p:cNvSpPr>
              <a:spLocks noChangeArrowheads="1"/>
            </p:cNvSpPr>
            <p:nvPr/>
          </p:nvSpPr>
          <p:spPr bwMode="auto">
            <a:xfrm>
              <a:off x="5829300" y="3963988"/>
              <a:ext cx="120650" cy="120650"/>
            </a:xfrm>
            <a:prstGeom prst="rect">
              <a:avLst/>
            </a:prstGeom>
            <a:noFill/>
            <a:ln w="9525">
              <a:noFill/>
              <a:miter lim="800000"/>
              <a:headEnd/>
              <a:tailEnd/>
            </a:ln>
          </p:spPr>
          <p:txBody>
            <a:bodyPr/>
            <a:lstStyle/>
            <a:p>
              <a:endParaRPr lang="es-MX"/>
            </a:p>
          </p:txBody>
        </p:sp>
        <p:sp>
          <p:nvSpPr>
            <p:cNvPr id="19527" name="Line 68"/>
            <p:cNvSpPr>
              <a:spLocks noChangeShapeType="1"/>
            </p:cNvSpPr>
            <p:nvPr/>
          </p:nvSpPr>
          <p:spPr bwMode="auto">
            <a:xfrm flipH="1" flipV="1">
              <a:off x="5830888" y="3965575"/>
              <a:ext cx="57150" cy="58737"/>
            </a:xfrm>
            <a:prstGeom prst="line">
              <a:avLst/>
            </a:prstGeom>
            <a:noFill/>
            <a:ln w="12700">
              <a:solidFill>
                <a:srgbClr val="800080"/>
              </a:solidFill>
              <a:round/>
              <a:headEnd/>
              <a:tailEnd/>
            </a:ln>
          </p:spPr>
          <p:txBody>
            <a:bodyPr/>
            <a:lstStyle/>
            <a:p>
              <a:endParaRPr lang="es-MX"/>
            </a:p>
          </p:txBody>
        </p:sp>
        <p:sp>
          <p:nvSpPr>
            <p:cNvPr id="19528" name="Line 69"/>
            <p:cNvSpPr>
              <a:spLocks noChangeShapeType="1"/>
            </p:cNvSpPr>
            <p:nvPr/>
          </p:nvSpPr>
          <p:spPr bwMode="auto">
            <a:xfrm>
              <a:off x="5888038" y="4024313"/>
              <a:ext cx="58738" cy="57150"/>
            </a:xfrm>
            <a:prstGeom prst="line">
              <a:avLst/>
            </a:prstGeom>
            <a:noFill/>
            <a:ln w="12700">
              <a:solidFill>
                <a:srgbClr val="800080"/>
              </a:solidFill>
              <a:round/>
              <a:headEnd/>
              <a:tailEnd/>
            </a:ln>
          </p:spPr>
          <p:txBody>
            <a:bodyPr/>
            <a:lstStyle/>
            <a:p>
              <a:endParaRPr lang="es-MX"/>
            </a:p>
          </p:txBody>
        </p:sp>
        <p:sp>
          <p:nvSpPr>
            <p:cNvPr id="19529" name="Line 70"/>
            <p:cNvSpPr>
              <a:spLocks noChangeShapeType="1"/>
            </p:cNvSpPr>
            <p:nvPr/>
          </p:nvSpPr>
          <p:spPr bwMode="auto">
            <a:xfrm flipH="1">
              <a:off x="5830888" y="4024313"/>
              <a:ext cx="57150" cy="57150"/>
            </a:xfrm>
            <a:prstGeom prst="line">
              <a:avLst/>
            </a:prstGeom>
            <a:noFill/>
            <a:ln w="12700">
              <a:solidFill>
                <a:srgbClr val="800080"/>
              </a:solidFill>
              <a:round/>
              <a:headEnd/>
              <a:tailEnd/>
            </a:ln>
          </p:spPr>
          <p:txBody>
            <a:bodyPr/>
            <a:lstStyle/>
            <a:p>
              <a:endParaRPr lang="es-MX"/>
            </a:p>
          </p:txBody>
        </p:sp>
        <p:sp>
          <p:nvSpPr>
            <p:cNvPr id="19530" name="Line 71"/>
            <p:cNvSpPr>
              <a:spLocks noChangeShapeType="1"/>
            </p:cNvSpPr>
            <p:nvPr/>
          </p:nvSpPr>
          <p:spPr bwMode="auto">
            <a:xfrm flipV="1">
              <a:off x="5888038" y="3965575"/>
              <a:ext cx="58738" cy="58737"/>
            </a:xfrm>
            <a:prstGeom prst="line">
              <a:avLst/>
            </a:prstGeom>
            <a:noFill/>
            <a:ln w="12700">
              <a:solidFill>
                <a:srgbClr val="800080"/>
              </a:solidFill>
              <a:round/>
              <a:headEnd/>
              <a:tailEnd/>
            </a:ln>
          </p:spPr>
          <p:txBody>
            <a:bodyPr/>
            <a:lstStyle/>
            <a:p>
              <a:endParaRPr lang="es-MX"/>
            </a:p>
          </p:txBody>
        </p:sp>
        <p:sp>
          <p:nvSpPr>
            <p:cNvPr id="19531" name="Line 72"/>
            <p:cNvSpPr>
              <a:spLocks noChangeShapeType="1"/>
            </p:cNvSpPr>
            <p:nvPr/>
          </p:nvSpPr>
          <p:spPr bwMode="auto">
            <a:xfrm flipV="1">
              <a:off x="5888038" y="3965575"/>
              <a:ext cx="0" cy="58737"/>
            </a:xfrm>
            <a:prstGeom prst="line">
              <a:avLst/>
            </a:prstGeom>
            <a:noFill/>
            <a:ln w="12700">
              <a:solidFill>
                <a:srgbClr val="800080"/>
              </a:solidFill>
              <a:round/>
              <a:headEnd/>
              <a:tailEnd/>
            </a:ln>
          </p:spPr>
          <p:txBody>
            <a:bodyPr/>
            <a:lstStyle/>
            <a:p>
              <a:endParaRPr lang="es-MX"/>
            </a:p>
          </p:txBody>
        </p:sp>
        <p:sp>
          <p:nvSpPr>
            <p:cNvPr id="19532" name="Line 73"/>
            <p:cNvSpPr>
              <a:spLocks noChangeShapeType="1"/>
            </p:cNvSpPr>
            <p:nvPr/>
          </p:nvSpPr>
          <p:spPr bwMode="auto">
            <a:xfrm>
              <a:off x="5888038" y="4024313"/>
              <a:ext cx="0" cy="57150"/>
            </a:xfrm>
            <a:prstGeom prst="line">
              <a:avLst/>
            </a:prstGeom>
            <a:noFill/>
            <a:ln w="12700">
              <a:solidFill>
                <a:srgbClr val="800080"/>
              </a:solidFill>
              <a:round/>
              <a:headEnd/>
              <a:tailEnd/>
            </a:ln>
          </p:spPr>
          <p:txBody>
            <a:bodyPr/>
            <a:lstStyle/>
            <a:p>
              <a:endParaRPr lang="es-MX"/>
            </a:p>
          </p:txBody>
        </p:sp>
        <p:sp>
          <p:nvSpPr>
            <p:cNvPr id="19533" name="Rectangle 74"/>
            <p:cNvSpPr>
              <a:spLocks noChangeArrowheads="1"/>
            </p:cNvSpPr>
            <p:nvPr/>
          </p:nvSpPr>
          <p:spPr bwMode="auto">
            <a:xfrm>
              <a:off x="7256463" y="3938588"/>
              <a:ext cx="120650" cy="120650"/>
            </a:xfrm>
            <a:prstGeom prst="rect">
              <a:avLst/>
            </a:prstGeom>
            <a:noFill/>
            <a:ln w="9525">
              <a:noFill/>
              <a:miter lim="800000"/>
              <a:headEnd/>
              <a:tailEnd/>
            </a:ln>
          </p:spPr>
          <p:txBody>
            <a:bodyPr/>
            <a:lstStyle/>
            <a:p>
              <a:endParaRPr lang="es-MX"/>
            </a:p>
          </p:txBody>
        </p:sp>
        <p:sp>
          <p:nvSpPr>
            <p:cNvPr id="19534" name="Line 75"/>
            <p:cNvSpPr>
              <a:spLocks noChangeShapeType="1"/>
            </p:cNvSpPr>
            <p:nvPr/>
          </p:nvSpPr>
          <p:spPr bwMode="auto">
            <a:xfrm flipH="1" flipV="1">
              <a:off x="7258050" y="3940175"/>
              <a:ext cx="58738" cy="57150"/>
            </a:xfrm>
            <a:prstGeom prst="line">
              <a:avLst/>
            </a:prstGeom>
            <a:noFill/>
            <a:ln w="12700">
              <a:solidFill>
                <a:srgbClr val="800080"/>
              </a:solidFill>
              <a:round/>
              <a:headEnd/>
              <a:tailEnd/>
            </a:ln>
          </p:spPr>
          <p:txBody>
            <a:bodyPr/>
            <a:lstStyle/>
            <a:p>
              <a:endParaRPr lang="es-MX"/>
            </a:p>
          </p:txBody>
        </p:sp>
        <p:sp>
          <p:nvSpPr>
            <p:cNvPr id="19535" name="Line 76"/>
            <p:cNvSpPr>
              <a:spLocks noChangeShapeType="1"/>
            </p:cNvSpPr>
            <p:nvPr/>
          </p:nvSpPr>
          <p:spPr bwMode="auto">
            <a:xfrm>
              <a:off x="7316788" y="3997325"/>
              <a:ext cx="57150" cy="58737"/>
            </a:xfrm>
            <a:prstGeom prst="line">
              <a:avLst/>
            </a:prstGeom>
            <a:noFill/>
            <a:ln w="12700">
              <a:solidFill>
                <a:srgbClr val="800080"/>
              </a:solidFill>
              <a:round/>
              <a:headEnd/>
              <a:tailEnd/>
            </a:ln>
          </p:spPr>
          <p:txBody>
            <a:bodyPr/>
            <a:lstStyle/>
            <a:p>
              <a:endParaRPr lang="es-MX"/>
            </a:p>
          </p:txBody>
        </p:sp>
        <p:sp>
          <p:nvSpPr>
            <p:cNvPr id="19536" name="Line 77"/>
            <p:cNvSpPr>
              <a:spLocks noChangeShapeType="1"/>
            </p:cNvSpPr>
            <p:nvPr/>
          </p:nvSpPr>
          <p:spPr bwMode="auto">
            <a:xfrm flipH="1">
              <a:off x="7258050" y="3997325"/>
              <a:ext cx="58738" cy="58737"/>
            </a:xfrm>
            <a:prstGeom prst="line">
              <a:avLst/>
            </a:prstGeom>
            <a:noFill/>
            <a:ln w="12700">
              <a:solidFill>
                <a:srgbClr val="800080"/>
              </a:solidFill>
              <a:round/>
              <a:headEnd/>
              <a:tailEnd/>
            </a:ln>
          </p:spPr>
          <p:txBody>
            <a:bodyPr/>
            <a:lstStyle/>
            <a:p>
              <a:endParaRPr lang="es-MX"/>
            </a:p>
          </p:txBody>
        </p:sp>
        <p:sp>
          <p:nvSpPr>
            <p:cNvPr id="19537" name="Line 78"/>
            <p:cNvSpPr>
              <a:spLocks noChangeShapeType="1"/>
            </p:cNvSpPr>
            <p:nvPr/>
          </p:nvSpPr>
          <p:spPr bwMode="auto">
            <a:xfrm flipV="1">
              <a:off x="7316788" y="3940175"/>
              <a:ext cx="57150" cy="57150"/>
            </a:xfrm>
            <a:prstGeom prst="line">
              <a:avLst/>
            </a:prstGeom>
            <a:noFill/>
            <a:ln w="12700">
              <a:solidFill>
                <a:srgbClr val="800080"/>
              </a:solidFill>
              <a:round/>
              <a:headEnd/>
              <a:tailEnd/>
            </a:ln>
          </p:spPr>
          <p:txBody>
            <a:bodyPr/>
            <a:lstStyle/>
            <a:p>
              <a:endParaRPr lang="es-MX"/>
            </a:p>
          </p:txBody>
        </p:sp>
        <p:sp>
          <p:nvSpPr>
            <p:cNvPr id="19538" name="Line 79"/>
            <p:cNvSpPr>
              <a:spLocks noChangeShapeType="1"/>
            </p:cNvSpPr>
            <p:nvPr/>
          </p:nvSpPr>
          <p:spPr bwMode="auto">
            <a:xfrm flipV="1">
              <a:off x="7316788" y="3940175"/>
              <a:ext cx="0" cy="57150"/>
            </a:xfrm>
            <a:prstGeom prst="line">
              <a:avLst/>
            </a:prstGeom>
            <a:noFill/>
            <a:ln w="12700">
              <a:solidFill>
                <a:srgbClr val="800080"/>
              </a:solidFill>
              <a:round/>
              <a:headEnd/>
              <a:tailEnd/>
            </a:ln>
          </p:spPr>
          <p:txBody>
            <a:bodyPr/>
            <a:lstStyle/>
            <a:p>
              <a:endParaRPr lang="es-MX"/>
            </a:p>
          </p:txBody>
        </p:sp>
        <p:sp>
          <p:nvSpPr>
            <p:cNvPr id="19539" name="Line 80"/>
            <p:cNvSpPr>
              <a:spLocks noChangeShapeType="1"/>
            </p:cNvSpPr>
            <p:nvPr/>
          </p:nvSpPr>
          <p:spPr bwMode="auto">
            <a:xfrm>
              <a:off x="7316788" y="3997325"/>
              <a:ext cx="0" cy="58737"/>
            </a:xfrm>
            <a:prstGeom prst="line">
              <a:avLst/>
            </a:prstGeom>
            <a:noFill/>
            <a:ln w="12700">
              <a:solidFill>
                <a:srgbClr val="800080"/>
              </a:solidFill>
              <a:round/>
              <a:headEnd/>
              <a:tailEnd/>
            </a:ln>
          </p:spPr>
          <p:txBody>
            <a:bodyPr/>
            <a:lstStyle/>
            <a:p>
              <a:endParaRPr lang="es-MX"/>
            </a:p>
          </p:txBody>
        </p:sp>
        <p:sp>
          <p:nvSpPr>
            <p:cNvPr id="19540" name="Oval 81"/>
            <p:cNvSpPr>
              <a:spLocks noChangeArrowheads="1"/>
            </p:cNvSpPr>
            <p:nvPr/>
          </p:nvSpPr>
          <p:spPr bwMode="auto">
            <a:xfrm>
              <a:off x="1555750" y="3319463"/>
              <a:ext cx="100013" cy="98425"/>
            </a:xfrm>
            <a:prstGeom prst="ellipse">
              <a:avLst/>
            </a:prstGeom>
            <a:solidFill>
              <a:srgbClr val="0000FF"/>
            </a:solidFill>
            <a:ln w="12700">
              <a:solidFill>
                <a:srgbClr val="3366FF"/>
              </a:solidFill>
              <a:round/>
              <a:headEnd/>
              <a:tailEnd/>
            </a:ln>
          </p:spPr>
          <p:txBody>
            <a:bodyPr/>
            <a:lstStyle/>
            <a:p>
              <a:endParaRPr lang="es-MX"/>
            </a:p>
          </p:txBody>
        </p:sp>
        <p:sp>
          <p:nvSpPr>
            <p:cNvPr id="19541" name="Oval 82"/>
            <p:cNvSpPr>
              <a:spLocks noChangeArrowheads="1"/>
            </p:cNvSpPr>
            <p:nvPr/>
          </p:nvSpPr>
          <p:spPr bwMode="auto">
            <a:xfrm>
              <a:off x="2984500" y="3136900"/>
              <a:ext cx="98425" cy="98425"/>
            </a:xfrm>
            <a:prstGeom prst="ellipse">
              <a:avLst/>
            </a:prstGeom>
            <a:solidFill>
              <a:srgbClr val="0000FF"/>
            </a:solidFill>
            <a:ln w="12700">
              <a:solidFill>
                <a:srgbClr val="3366FF"/>
              </a:solidFill>
              <a:round/>
              <a:headEnd/>
              <a:tailEnd/>
            </a:ln>
          </p:spPr>
          <p:txBody>
            <a:bodyPr/>
            <a:lstStyle/>
            <a:p>
              <a:endParaRPr lang="es-MX"/>
            </a:p>
          </p:txBody>
        </p:sp>
        <p:sp>
          <p:nvSpPr>
            <p:cNvPr id="19542" name="Oval 83"/>
            <p:cNvSpPr>
              <a:spLocks noChangeArrowheads="1"/>
            </p:cNvSpPr>
            <p:nvPr/>
          </p:nvSpPr>
          <p:spPr bwMode="auto">
            <a:xfrm>
              <a:off x="4411663" y="2428875"/>
              <a:ext cx="100013" cy="100012"/>
            </a:xfrm>
            <a:prstGeom prst="ellipse">
              <a:avLst/>
            </a:prstGeom>
            <a:solidFill>
              <a:srgbClr val="0000FF"/>
            </a:solidFill>
            <a:ln w="12700">
              <a:solidFill>
                <a:srgbClr val="3366FF"/>
              </a:solidFill>
              <a:round/>
              <a:headEnd/>
              <a:tailEnd/>
            </a:ln>
          </p:spPr>
          <p:txBody>
            <a:bodyPr/>
            <a:lstStyle/>
            <a:p>
              <a:endParaRPr lang="es-MX"/>
            </a:p>
          </p:txBody>
        </p:sp>
        <p:sp>
          <p:nvSpPr>
            <p:cNvPr id="19543" name="Oval 84"/>
            <p:cNvSpPr>
              <a:spLocks noChangeArrowheads="1"/>
            </p:cNvSpPr>
            <p:nvPr/>
          </p:nvSpPr>
          <p:spPr bwMode="auto">
            <a:xfrm>
              <a:off x="5837238" y="2011363"/>
              <a:ext cx="100013" cy="98425"/>
            </a:xfrm>
            <a:prstGeom prst="ellipse">
              <a:avLst/>
            </a:prstGeom>
            <a:solidFill>
              <a:srgbClr val="0000FF"/>
            </a:solidFill>
            <a:ln w="12700">
              <a:solidFill>
                <a:srgbClr val="3366FF"/>
              </a:solidFill>
              <a:round/>
              <a:headEnd/>
              <a:tailEnd/>
            </a:ln>
          </p:spPr>
          <p:txBody>
            <a:bodyPr/>
            <a:lstStyle/>
            <a:p>
              <a:endParaRPr lang="es-MX"/>
            </a:p>
          </p:txBody>
        </p:sp>
        <p:sp>
          <p:nvSpPr>
            <p:cNvPr id="19544" name="Oval 85"/>
            <p:cNvSpPr>
              <a:spLocks noChangeArrowheads="1"/>
            </p:cNvSpPr>
            <p:nvPr/>
          </p:nvSpPr>
          <p:spPr bwMode="auto">
            <a:xfrm>
              <a:off x="7265988" y="1670050"/>
              <a:ext cx="98425" cy="98425"/>
            </a:xfrm>
            <a:prstGeom prst="ellipse">
              <a:avLst/>
            </a:prstGeom>
            <a:solidFill>
              <a:srgbClr val="0000FF"/>
            </a:solidFill>
            <a:ln w="12700">
              <a:solidFill>
                <a:srgbClr val="3366FF"/>
              </a:solidFill>
              <a:round/>
              <a:headEnd/>
              <a:tailEnd/>
            </a:ln>
          </p:spPr>
          <p:txBody>
            <a:bodyPr/>
            <a:lstStyle/>
            <a:p>
              <a:endParaRPr lang="es-MX"/>
            </a:p>
          </p:txBody>
        </p:sp>
        <p:sp>
          <p:nvSpPr>
            <p:cNvPr id="19545" name="Rectangle 86"/>
            <p:cNvSpPr>
              <a:spLocks noChangeArrowheads="1"/>
            </p:cNvSpPr>
            <p:nvPr/>
          </p:nvSpPr>
          <p:spPr bwMode="auto">
            <a:xfrm>
              <a:off x="1573213" y="4733925"/>
              <a:ext cx="68263" cy="68262"/>
            </a:xfrm>
            <a:prstGeom prst="rect">
              <a:avLst/>
            </a:prstGeom>
            <a:solidFill>
              <a:srgbClr val="FF00FF"/>
            </a:solidFill>
            <a:ln w="9525">
              <a:noFill/>
              <a:miter lim="800000"/>
              <a:headEnd/>
              <a:tailEnd/>
            </a:ln>
          </p:spPr>
          <p:txBody>
            <a:bodyPr/>
            <a:lstStyle/>
            <a:p>
              <a:endParaRPr lang="es-MX"/>
            </a:p>
          </p:txBody>
        </p:sp>
        <p:sp>
          <p:nvSpPr>
            <p:cNvPr id="19546" name="Line 87"/>
            <p:cNvSpPr>
              <a:spLocks noChangeShapeType="1"/>
            </p:cNvSpPr>
            <p:nvPr/>
          </p:nvSpPr>
          <p:spPr bwMode="auto">
            <a:xfrm flipV="1">
              <a:off x="1606550" y="4735513"/>
              <a:ext cx="0" cy="31750"/>
            </a:xfrm>
            <a:prstGeom prst="line">
              <a:avLst/>
            </a:prstGeom>
            <a:noFill/>
            <a:ln w="12700">
              <a:solidFill>
                <a:srgbClr val="FF00FF"/>
              </a:solidFill>
              <a:round/>
              <a:headEnd/>
              <a:tailEnd/>
            </a:ln>
          </p:spPr>
          <p:txBody>
            <a:bodyPr/>
            <a:lstStyle/>
            <a:p>
              <a:endParaRPr lang="es-MX"/>
            </a:p>
          </p:txBody>
        </p:sp>
        <p:sp>
          <p:nvSpPr>
            <p:cNvPr id="19547" name="Line 88"/>
            <p:cNvSpPr>
              <a:spLocks noChangeShapeType="1"/>
            </p:cNvSpPr>
            <p:nvPr/>
          </p:nvSpPr>
          <p:spPr bwMode="auto">
            <a:xfrm>
              <a:off x="1606550" y="4767263"/>
              <a:ext cx="0" cy="31750"/>
            </a:xfrm>
            <a:prstGeom prst="line">
              <a:avLst/>
            </a:prstGeom>
            <a:noFill/>
            <a:ln w="12700">
              <a:solidFill>
                <a:srgbClr val="FF00FF"/>
              </a:solidFill>
              <a:round/>
              <a:headEnd/>
              <a:tailEnd/>
            </a:ln>
          </p:spPr>
          <p:txBody>
            <a:bodyPr/>
            <a:lstStyle/>
            <a:p>
              <a:endParaRPr lang="es-MX"/>
            </a:p>
          </p:txBody>
        </p:sp>
        <p:sp>
          <p:nvSpPr>
            <p:cNvPr id="19548" name="Line 89"/>
            <p:cNvSpPr>
              <a:spLocks noChangeShapeType="1"/>
            </p:cNvSpPr>
            <p:nvPr/>
          </p:nvSpPr>
          <p:spPr bwMode="auto">
            <a:xfrm flipH="1">
              <a:off x="1574800" y="4767263"/>
              <a:ext cx="31750" cy="0"/>
            </a:xfrm>
            <a:prstGeom prst="line">
              <a:avLst/>
            </a:prstGeom>
            <a:noFill/>
            <a:ln w="12700">
              <a:solidFill>
                <a:srgbClr val="FF00FF"/>
              </a:solidFill>
              <a:round/>
              <a:headEnd/>
              <a:tailEnd/>
            </a:ln>
          </p:spPr>
          <p:txBody>
            <a:bodyPr/>
            <a:lstStyle/>
            <a:p>
              <a:endParaRPr lang="es-MX"/>
            </a:p>
          </p:txBody>
        </p:sp>
        <p:sp>
          <p:nvSpPr>
            <p:cNvPr id="19549" name="Line 90"/>
            <p:cNvSpPr>
              <a:spLocks noChangeShapeType="1"/>
            </p:cNvSpPr>
            <p:nvPr/>
          </p:nvSpPr>
          <p:spPr bwMode="auto">
            <a:xfrm>
              <a:off x="1606550" y="4767263"/>
              <a:ext cx="31750" cy="0"/>
            </a:xfrm>
            <a:prstGeom prst="line">
              <a:avLst/>
            </a:prstGeom>
            <a:noFill/>
            <a:ln w="12700">
              <a:solidFill>
                <a:srgbClr val="FF00FF"/>
              </a:solidFill>
              <a:round/>
              <a:headEnd/>
              <a:tailEnd/>
            </a:ln>
          </p:spPr>
          <p:txBody>
            <a:bodyPr/>
            <a:lstStyle/>
            <a:p>
              <a:endParaRPr lang="es-MX"/>
            </a:p>
          </p:txBody>
        </p:sp>
        <p:sp>
          <p:nvSpPr>
            <p:cNvPr id="19550" name="Rectangle 91"/>
            <p:cNvSpPr>
              <a:spLocks noChangeArrowheads="1"/>
            </p:cNvSpPr>
            <p:nvPr/>
          </p:nvSpPr>
          <p:spPr bwMode="auto">
            <a:xfrm>
              <a:off x="3000375" y="4729163"/>
              <a:ext cx="68263" cy="68262"/>
            </a:xfrm>
            <a:prstGeom prst="rect">
              <a:avLst/>
            </a:prstGeom>
            <a:solidFill>
              <a:srgbClr val="FF00FF"/>
            </a:solidFill>
            <a:ln w="9525">
              <a:noFill/>
              <a:miter lim="800000"/>
              <a:headEnd/>
              <a:tailEnd/>
            </a:ln>
          </p:spPr>
          <p:txBody>
            <a:bodyPr/>
            <a:lstStyle/>
            <a:p>
              <a:endParaRPr lang="es-MX"/>
            </a:p>
          </p:txBody>
        </p:sp>
        <p:sp>
          <p:nvSpPr>
            <p:cNvPr id="19551" name="Line 92"/>
            <p:cNvSpPr>
              <a:spLocks noChangeShapeType="1"/>
            </p:cNvSpPr>
            <p:nvPr/>
          </p:nvSpPr>
          <p:spPr bwMode="auto">
            <a:xfrm flipV="1">
              <a:off x="3033713" y="4730750"/>
              <a:ext cx="0" cy="31750"/>
            </a:xfrm>
            <a:prstGeom prst="line">
              <a:avLst/>
            </a:prstGeom>
            <a:noFill/>
            <a:ln w="12700">
              <a:solidFill>
                <a:srgbClr val="FF00FF"/>
              </a:solidFill>
              <a:round/>
              <a:headEnd/>
              <a:tailEnd/>
            </a:ln>
          </p:spPr>
          <p:txBody>
            <a:bodyPr/>
            <a:lstStyle/>
            <a:p>
              <a:endParaRPr lang="es-MX"/>
            </a:p>
          </p:txBody>
        </p:sp>
        <p:sp>
          <p:nvSpPr>
            <p:cNvPr id="19552" name="Line 93"/>
            <p:cNvSpPr>
              <a:spLocks noChangeShapeType="1"/>
            </p:cNvSpPr>
            <p:nvPr/>
          </p:nvSpPr>
          <p:spPr bwMode="auto">
            <a:xfrm>
              <a:off x="3033713" y="4762500"/>
              <a:ext cx="0" cy="33337"/>
            </a:xfrm>
            <a:prstGeom prst="line">
              <a:avLst/>
            </a:prstGeom>
            <a:noFill/>
            <a:ln w="12700">
              <a:solidFill>
                <a:srgbClr val="FF00FF"/>
              </a:solidFill>
              <a:round/>
              <a:headEnd/>
              <a:tailEnd/>
            </a:ln>
          </p:spPr>
          <p:txBody>
            <a:bodyPr/>
            <a:lstStyle/>
            <a:p>
              <a:endParaRPr lang="es-MX"/>
            </a:p>
          </p:txBody>
        </p:sp>
        <p:sp>
          <p:nvSpPr>
            <p:cNvPr id="19553" name="Line 94"/>
            <p:cNvSpPr>
              <a:spLocks noChangeShapeType="1"/>
            </p:cNvSpPr>
            <p:nvPr/>
          </p:nvSpPr>
          <p:spPr bwMode="auto">
            <a:xfrm flipH="1">
              <a:off x="3001963" y="4762500"/>
              <a:ext cx="31750" cy="0"/>
            </a:xfrm>
            <a:prstGeom prst="line">
              <a:avLst/>
            </a:prstGeom>
            <a:noFill/>
            <a:ln w="12700">
              <a:solidFill>
                <a:srgbClr val="FF00FF"/>
              </a:solidFill>
              <a:round/>
              <a:headEnd/>
              <a:tailEnd/>
            </a:ln>
          </p:spPr>
          <p:txBody>
            <a:bodyPr/>
            <a:lstStyle/>
            <a:p>
              <a:endParaRPr lang="es-MX"/>
            </a:p>
          </p:txBody>
        </p:sp>
        <p:sp>
          <p:nvSpPr>
            <p:cNvPr id="19554" name="Line 95"/>
            <p:cNvSpPr>
              <a:spLocks noChangeShapeType="1"/>
            </p:cNvSpPr>
            <p:nvPr/>
          </p:nvSpPr>
          <p:spPr bwMode="auto">
            <a:xfrm>
              <a:off x="3033713" y="4762500"/>
              <a:ext cx="33338" cy="0"/>
            </a:xfrm>
            <a:prstGeom prst="line">
              <a:avLst/>
            </a:prstGeom>
            <a:noFill/>
            <a:ln w="12700">
              <a:solidFill>
                <a:srgbClr val="FF00FF"/>
              </a:solidFill>
              <a:round/>
              <a:headEnd/>
              <a:tailEnd/>
            </a:ln>
          </p:spPr>
          <p:txBody>
            <a:bodyPr/>
            <a:lstStyle/>
            <a:p>
              <a:endParaRPr lang="es-MX"/>
            </a:p>
          </p:txBody>
        </p:sp>
        <p:sp>
          <p:nvSpPr>
            <p:cNvPr id="19555" name="Rectangle 96"/>
            <p:cNvSpPr>
              <a:spLocks noChangeArrowheads="1"/>
            </p:cNvSpPr>
            <p:nvPr/>
          </p:nvSpPr>
          <p:spPr bwMode="auto">
            <a:xfrm>
              <a:off x="4429125" y="4708525"/>
              <a:ext cx="68263" cy="68262"/>
            </a:xfrm>
            <a:prstGeom prst="rect">
              <a:avLst/>
            </a:prstGeom>
            <a:solidFill>
              <a:srgbClr val="FF00FF"/>
            </a:solidFill>
            <a:ln w="9525">
              <a:noFill/>
              <a:miter lim="800000"/>
              <a:headEnd/>
              <a:tailEnd/>
            </a:ln>
          </p:spPr>
          <p:txBody>
            <a:bodyPr/>
            <a:lstStyle/>
            <a:p>
              <a:endParaRPr lang="es-MX"/>
            </a:p>
          </p:txBody>
        </p:sp>
        <p:sp>
          <p:nvSpPr>
            <p:cNvPr id="19556" name="Line 97"/>
            <p:cNvSpPr>
              <a:spLocks noChangeShapeType="1"/>
            </p:cNvSpPr>
            <p:nvPr/>
          </p:nvSpPr>
          <p:spPr bwMode="auto">
            <a:xfrm flipV="1">
              <a:off x="4462463" y="4710113"/>
              <a:ext cx="0" cy="31750"/>
            </a:xfrm>
            <a:prstGeom prst="line">
              <a:avLst/>
            </a:prstGeom>
            <a:noFill/>
            <a:ln w="12700">
              <a:solidFill>
                <a:srgbClr val="FF00FF"/>
              </a:solidFill>
              <a:round/>
              <a:headEnd/>
              <a:tailEnd/>
            </a:ln>
          </p:spPr>
          <p:txBody>
            <a:bodyPr/>
            <a:lstStyle/>
            <a:p>
              <a:endParaRPr lang="es-MX"/>
            </a:p>
          </p:txBody>
        </p:sp>
        <p:sp>
          <p:nvSpPr>
            <p:cNvPr id="19557" name="Line 98"/>
            <p:cNvSpPr>
              <a:spLocks noChangeShapeType="1"/>
            </p:cNvSpPr>
            <p:nvPr/>
          </p:nvSpPr>
          <p:spPr bwMode="auto">
            <a:xfrm>
              <a:off x="4462463" y="4741863"/>
              <a:ext cx="0" cy="31750"/>
            </a:xfrm>
            <a:prstGeom prst="line">
              <a:avLst/>
            </a:prstGeom>
            <a:noFill/>
            <a:ln w="12700">
              <a:solidFill>
                <a:srgbClr val="FF00FF"/>
              </a:solidFill>
              <a:round/>
              <a:headEnd/>
              <a:tailEnd/>
            </a:ln>
          </p:spPr>
          <p:txBody>
            <a:bodyPr/>
            <a:lstStyle/>
            <a:p>
              <a:endParaRPr lang="es-MX"/>
            </a:p>
          </p:txBody>
        </p:sp>
        <p:sp>
          <p:nvSpPr>
            <p:cNvPr id="19558" name="Line 99"/>
            <p:cNvSpPr>
              <a:spLocks noChangeShapeType="1"/>
            </p:cNvSpPr>
            <p:nvPr/>
          </p:nvSpPr>
          <p:spPr bwMode="auto">
            <a:xfrm flipH="1">
              <a:off x="4430713" y="4741863"/>
              <a:ext cx="31750" cy="0"/>
            </a:xfrm>
            <a:prstGeom prst="line">
              <a:avLst/>
            </a:prstGeom>
            <a:noFill/>
            <a:ln w="12700">
              <a:solidFill>
                <a:srgbClr val="FF00FF"/>
              </a:solidFill>
              <a:round/>
              <a:headEnd/>
              <a:tailEnd/>
            </a:ln>
          </p:spPr>
          <p:txBody>
            <a:bodyPr/>
            <a:lstStyle/>
            <a:p>
              <a:endParaRPr lang="es-MX"/>
            </a:p>
          </p:txBody>
        </p:sp>
        <p:sp>
          <p:nvSpPr>
            <p:cNvPr id="19559" name="Line 100"/>
            <p:cNvSpPr>
              <a:spLocks noChangeShapeType="1"/>
            </p:cNvSpPr>
            <p:nvPr/>
          </p:nvSpPr>
          <p:spPr bwMode="auto">
            <a:xfrm>
              <a:off x="4462463" y="4741863"/>
              <a:ext cx="31750" cy="0"/>
            </a:xfrm>
            <a:prstGeom prst="line">
              <a:avLst/>
            </a:prstGeom>
            <a:noFill/>
            <a:ln w="12700">
              <a:solidFill>
                <a:srgbClr val="FF00FF"/>
              </a:solidFill>
              <a:round/>
              <a:headEnd/>
              <a:tailEnd/>
            </a:ln>
          </p:spPr>
          <p:txBody>
            <a:bodyPr/>
            <a:lstStyle/>
            <a:p>
              <a:endParaRPr lang="es-MX"/>
            </a:p>
          </p:txBody>
        </p:sp>
        <p:sp>
          <p:nvSpPr>
            <p:cNvPr id="19560" name="Rectangle 101"/>
            <p:cNvSpPr>
              <a:spLocks noChangeArrowheads="1"/>
            </p:cNvSpPr>
            <p:nvPr/>
          </p:nvSpPr>
          <p:spPr bwMode="auto">
            <a:xfrm>
              <a:off x="5854700" y="4695825"/>
              <a:ext cx="68263" cy="68262"/>
            </a:xfrm>
            <a:prstGeom prst="rect">
              <a:avLst/>
            </a:prstGeom>
            <a:solidFill>
              <a:srgbClr val="FF00FF"/>
            </a:solidFill>
            <a:ln w="9525">
              <a:noFill/>
              <a:miter lim="800000"/>
              <a:headEnd/>
              <a:tailEnd/>
            </a:ln>
          </p:spPr>
          <p:txBody>
            <a:bodyPr/>
            <a:lstStyle/>
            <a:p>
              <a:endParaRPr lang="es-MX"/>
            </a:p>
          </p:txBody>
        </p:sp>
        <p:sp>
          <p:nvSpPr>
            <p:cNvPr id="19561" name="Line 102"/>
            <p:cNvSpPr>
              <a:spLocks noChangeShapeType="1"/>
            </p:cNvSpPr>
            <p:nvPr/>
          </p:nvSpPr>
          <p:spPr bwMode="auto">
            <a:xfrm flipV="1">
              <a:off x="5888038" y="4697413"/>
              <a:ext cx="0" cy="31750"/>
            </a:xfrm>
            <a:prstGeom prst="line">
              <a:avLst/>
            </a:prstGeom>
            <a:noFill/>
            <a:ln w="12700">
              <a:solidFill>
                <a:srgbClr val="FF00FF"/>
              </a:solidFill>
              <a:round/>
              <a:headEnd/>
              <a:tailEnd/>
            </a:ln>
          </p:spPr>
          <p:txBody>
            <a:bodyPr/>
            <a:lstStyle/>
            <a:p>
              <a:endParaRPr lang="es-MX"/>
            </a:p>
          </p:txBody>
        </p:sp>
        <p:sp>
          <p:nvSpPr>
            <p:cNvPr id="19562" name="Line 103"/>
            <p:cNvSpPr>
              <a:spLocks noChangeShapeType="1"/>
            </p:cNvSpPr>
            <p:nvPr/>
          </p:nvSpPr>
          <p:spPr bwMode="auto">
            <a:xfrm>
              <a:off x="5888038" y="4729163"/>
              <a:ext cx="0" cy="31750"/>
            </a:xfrm>
            <a:prstGeom prst="line">
              <a:avLst/>
            </a:prstGeom>
            <a:noFill/>
            <a:ln w="12700">
              <a:solidFill>
                <a:srgbClr val="FF00FF"/>
              </a:solidFill>
              <a:round/>
              <a:headEnd/>
              <a:tailEnd/>
            </a:ln>
          </p:spPr>
          <p:txBody>
            <a:bodyPr/>
            <a:lstStyle/>
            <a:p>
              <a:endParaRPr lang="es-MX"/>
            </a:p>
          </p:txBody>
        </p:sp>
        <p:sp>
          <p:nvSpPr>
            <p:cNvPr id="19563" name="Line 104"/>
            <p:cNvSpPr>
              <a:spLocks noChangeShapeType="1"/>
            </p:cNvSpPr>
            <p:nvPr/>
          </p:nvSpPr>
          <p:spPr bwMode="auto">
            <a:xfrm flipH="1">
              <a:off x="5856288" y="4729163"/>
              <a:ext cx="31750" cy="0"/>
            </a:xfrm>
            <a:prstGeom prst="line">
              <a:avLst/>
            </a:prstGeom>
            <a:noFill/>
            <a:ln w="12700">
              <a:solidFill>
                <a:srgbClr val="FF00FF"/>
              </a:solidFill>
              <a:round/>
              <a:headEnd/>
              <a:tailEnd/>
            </a:ln>
          </p:spPr>
          <p:txBody>
            <a:bodyPr/>
            <a:lstStyle/>
            <a:p>
              <a:endParaRPr lang="es-MX"/>
            </a:p>
          </p:txBody>
        </p:sp>
        <p:sp>
          <p:nvSpPr>
            <p:cNvPr id="19564" name="Line 105"/>
            <p:cNvSpPr>
              <a:spLocks noChangeShapeType="1"/>
            </p:cNvSpPr>
            <p:nvPr/>
          </p:nvSpPr>
          <p:spPr bwMode="auto">
            <a:xfrm>
              <a:off x="5888038" y="4729163"/>
              <a:ext cx="31750" cy="0"/>
            </a:xfrm>
            <a:prstGeom prst="line">
              <a:avLst/>
            </a:prstGeom>
            <a:noFill/>
            <a:ln w="12700">
              <a:solidFill>
                <a:srgbClr val="FF00FF"/>
              </a:solidFill>
              <a:round/>
              <a:headEnd/>
              <a:tailEnd/>
            </a:ln>
          </p:spPr>
          <p:txBody>
            <a:bodyPr/>
            <a:lstStyle/>
            <a:p>
              <a:endParaRPr lang="es-MX"/>
            </a:p>
          </p:txBody>
        </p:sp>
        <p:sp>
          <p:nvSpPr>
            <p:cNvPr id="19565" name="Rectangle 106"/>
            <p:cNvSpPr>
              <a:spLocks noChangeArrowheads="1"/>
            </p:cNvSpPr>
            <p:nvPr/>
          </p:nvSpPr>
          <p:spPr bwMode="auto">
            <a:xfrm>
              <a:off x="7281863" y="4705350"/>
              <a:ext cx="69850" cy="68262"/>
            </a:xfrm>
            <a:prstGeom prst="rect">
              <a:avLst/>
            </a:prstGeom>
            <a:solidFill>
              <a:srgbClr val="FF00FF"/>
            </a:solidFill>
            <a:ln w="9525">
              <a:noFill/>
              <a:miter lim="800000"/>
              <a:headEnd/>
              <a:tailEnd/>
            </a:ln>
          </p:spPr>
          <p:txBody>
            <a:bodyPr/>
            <a:lstStyle/>
            <a:p>
              <a:endParaRPr lang="es-MX"/>
            </a:p>
          </p:txBody>
        </p:sp>
        <p:sp>
          <p:nvSpPr>
            <p:cNvPr id="19566" name="Line 107"/>
            <p:cNvSpPr>
              <a:spLocks noChangeShapeType="1"/>
            </p:cNvSpPr>
            <p:nvPr/>
          </p:nvSpPr>
          <p:spPr bwMode="auto">
            <a:xfrm flipV="1">
              <a:off x="7316788" y="4706938"/>
              <a:ext cx="0" cy="31750"/>
            </a:xfrm>
            <a:prstGeom prst="line">
              <a:avLst/>
            </a:prstGeom>
            <a:noFill/>
            <a:ln w="12700">
              <a:solidFill>
                <a:srgbClr val="FF00FF"/>
              </a:solidFill>
              <a:round/>
              <a:headEnd/>
              <a:tailEnd/>
            </a:ln>
          </p:spPr>
          <p:txBody>
            <a:bodyPr/>
            <a:lstStyle/>
            <a:p>
              <a:endParaRPr lang="es-MX"/>
            </a:p>
          </p:txBody>
        </p:sp>
        <p:sp>
          <p:nvSpPr>
            <p:cNvPr id="19567" name="Line 108"/>
            <p:cNvSpPr>
              <a:spLocks noChangeShapeType="1"/>
            </p:cNvSpPr>
            <p:nvPr/>
          </p:nvSpPr>
          <p:spPr bwMode="auto">
            <a:xfrm>
              <a:off x="7316788" y="4738688"/>
              <a:ext cx="0" cy="31750"/>
            </a:xfrm>
            <a:prstGeom prst="line">
              <a:avLst/>
            </a:prstGeom>
            <a:noFill/>
            <a:ln w="12700">
              <a:solidFill>
                <a:srgbClr val="FF00FF"/>
              </a:solidFill>
              <a:round/>
              <a:headEnd/>
              <a:tailEnd/>
            </a:ln>
          </p:spPr>
          <p:txBody>
            <a:bodyPr/>
            <a:lstStyle/>
            <a:p>
              <a:endParaRPr lang="es-MX"/>
            </a:p>
          </p:txBody>
        </p:sp>
        <p:sp>
          <p:nvSpPr>
            <p:cNvPr id="19568" name="Line 109"/>
            <p:cNvSpPr>
              <a:spLocks noChangeShapeType="1"/>
            </p:cNvSpPr>
            <p:nvPr/>
          </p:nvSpPr>
          <p:spPr bwMode="auto">
            <a:xfrm flipH="1">
              <a:off x="7283450" y="4738688"/>
              <a:ext cx="33338" cy="0"/>
            </a:xfrm>
            <a:prstGeom prst="line">
              <a:avLst/>
            </a:prstGeom>
            <a:noFill/>
            <a:ln w="12700">
              <a:solidFill>
                <a:srgbClr val="FF00FF"/>
              </a:solidFill>
              <a:round/>
              <a:headEnd/>
              <a:tailEnd/>
            </a:ln>
          </p:spPr>
          <p:txBody>
            <a:bodyPr/>
            <a:lstStyle/>
            <a:p>
              <a:endParaRPr lang="es-MX"/>
            </a:p>
          </p:txBody>
        </p:sp>
        <p:sp>
          <p:nvSpPr>
            <p:cNvPr id="19569" name="Line 110"/>
            <p:cNvSpPr>
              <a:spLocks noChangeShapeType="1"/>
            </p:cNvSpPr>
            <p:nvPr/>
          </p:nvSpPr>
          <p:spPr bwMode="auto">
            <a:xfrm>
              <a:off x="7316788" y="4738688"/>
              <a:ext cx="31750" cy="0"/>
            </a:xfrm>
            <a:prstGeom prst="line">
              <a:avLst/>
            </a:prstGeom>
            <a:noFill/>
            <a:ln w="12700">
              <a:solidFill>
                <a:srgbClr val="FF00FF"/>
              </a:solidFill>
              <a:round/>
              <a:headEnd/>
              <a:tailEnd/>
            </a:ln>
          </p:spPr>
          <p:txBody>
            <a:bodyPr/>
            <a:lstStyle/>
            <a:p>
              <a:endParaRPr lang="es-MX"/>
            </a:p>
          </p:txBody>
        </p:sp>
        <p:sp>
          <p:nvSpPr>
            <p:cNvPr id="19570" name="Rectangle 111"/>
            <p:cNvSpPr>
              <a:spLocks noChangeArrowheads="1"/>
            </p:cNvSpPr>
            <p:nvPr/>
          </p:nvSpPr>
          <p:spPr bwMode="auto">
            <a:xfrm>
              <a:off x="1138238" y="3411538"/>
              <a:ext cx="168275" cy="182562"/>
            </a:xfrm>
            <a:prstGeom prst="rect">
              <a:avLst/>
            </a:prstGeom>
            <a:noFill/>
            <a:ln w="9525">
              <a:noFill/>
              <a:miter lim="800000"/>
              <a:headEnd/>
              <a:tailEnd/>
            </a:ln>
          </p:spPr>
          <p:txBody>
            <a:bodyPr wrap="none" lIns="0" tIns="0" rIns="0" bIns="0">
              <a:spAutoFit/>
            </a:bodyPr>
            <a:lstStyle/>
            <a:p>
              <a:pPr algn="l"/>
              <a:r>
                <a:rPr lang="es-ES" u="none">
                  <a:solidFill>
                    <a:schemeClr val="bg1"/>
                  </a:solidFill>
                </a:rPr>
                <a:t>23</a:t>
              </a:r>
              <a:endParaRPr lang="es-ES">
                <a:solidFill>
                  <a:schemeClr val="bg1"/>
                </a:solidFill>
              </a:endParaRPr>
            </a:p>
          </p:txBody>
        </p:sp>
        <p:sp>
          <p:nvSpPr>
            <p:cNvPr id="19571" name="Rectangle 112"/>
            <p:cNvSpPr>
              <a:spLocks noChangeArrowheads="1"/>
            </p:cNvSpPr>
            <p:nvPr/>
          </p:nvSpPr>
          <p:spPr bwMode="auto">
            <a:xfrm>
              <a:off x="4297363" y="4529138"/>
              <a:ext cx="84138"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4</a:t>
              </a:r>
              <a:endParaRPr lang="es-ES">
                <a:solidFill>
                  <a:schemeClr val="accent2"/>
                </a:solidFill>
              </a:endParaRPr>
            </a:p>
          </p:txBody>
        </p:sp>
        <p:sp>
          <p:nvSpPr>
            <p:cNvPr id="19572" name="Rectangle 113"/>
            <p:cNvSpPr>
              <a:spLocks noChangeArrowheads="1"/>
            </p:cNvSpPr>
            <p:nvPr/>
          </p:nvSpPr>
          <p:spPr bwMode="auto">
            <a:xfrm>
              <a:off x="5702300" y="4284663"/>
              <a:ext cx="84138"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9</a:t>
              </a:r>
              <a:endParaRPr lang="es-ES">
                <a:solidFill>
                  <a:schemeClr val="accent2"/>
                </a:solidFill>
              </a:endParaRPr>
            </a:p>
          </p:txBody>
        </p:sp>
        <p:sp>
          <p:nvSpPr>
            <p:cNvPr id="19573" name="Rectangle 114"/>
            <p:cNvSpPr>
              <a:spLocks noChangeArrowheads="1"/>
            </p:cNvSpPr>
            <p:nvPr/>
          </p:nvSpPr>
          <p:spPr bwMode="auto">
            <a:xfrm>
              <a:off x="7088188" y="3559175"/>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21</a:t>
              </a:r>
              <a:endParaRPr lang="es-ES">
                <a:solidFill>
                  <a:schemeClr val="accent2"/>
                </a:solidFill>
              </a:endParaRPr>
            </a:p>
          </p:txBody>
        </p:sp>
        <p:sp>
          <p:nvSpPr>
            <p:cNvPr id="19574" name="Rectangle 115"/>
            <p:cNvSpPr>
              <a:spLocks noChangeArrowheads="1"/>
            </p:cNvSpPr>
            <p:nvPr/>
          </p:nvSpPr>
          <p:spPr bwMode="auto">
            <a:xfrm>
              <a:off x="1679575" y="4519613"/>
              <a:ext cx="84138"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2</a:t>
              </a:r>
              <a:endParaRPr lang="es-ES">
                <a:solidFill>
                  <a:schemeClr val="accent2"/>
                </a:solidFill>
              </a:endParaRPr>
            </a:p>
          </p:txBody>
        </p:sp>
        <p:sp>
          <p:nvSpPr>
            <p:cNvPr id="19575" name="Rectangle 116"/>
            <p:cNvSpPr>
              <a:spLocks noChangeArrowheads="1"/>
            </p:cNvSpPr>
            <p:nvPr/>
          </p:nvSpPr>
          <p:spPr bwMode="auto">
            <a:xfrm>
              <a:off x="4491038" y="3743325"/>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18</a:t>
              </a:r>
              <a:endParaRPr lang="es-ES">
                <a:solidFill>
                  <a:schemeClr val="accent2"/>
                </a:solidFill>
              </a:endParaRPr>
            </a:p>
          </p:txBody>
        </p:sp>
        <p:sp>
          <p:nvSpPr>
            <p:cNvPr id="19576" name="Rectangle 117"/>
            <p:cNvSpPr>
              <a:spLocks noChangeArrowheads="1"/>
            </p:cNvSpPr>
            <p:nvPr/>
          </p:nvSpPr>
          <p:spPr bwMode="auto">
            <a:xfrm>
              <a:off x="5918200" y="2754313"/>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34</a:t>
              </a:r>
              <a:endParaRPr lang="es-ES">
                <a:solidFill>
                  <a:schemeClr val="accent2"/>
                </a:solidFill>
              </a:endParaRPr>
            </a:p>
          </p:txBody>
        </p:sp>
        <p:sp>
          <p:nvSpPr>
            <p:cNvPr id="19577" name="Rectangle 118"/>
            <p:cNvSpPr>
              <a:spLocks noChangeArrowheads="1"/>
            </p:cNvSpPr>
            <p:nvPr/>
          </p:nvSpPr>
          <p:spPr bwMode="auto">
            <a:xfrm>
              <a:off x="7348538" y="2533650"/>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38</a:t>
              </a:r>
              <a:endParaRPr lang="es-ES">
                <a:solidFill>
                  <a:schemeClr val="accent2"/>
                </a:solidFill>
              </a:endParaRPr>
            </a:p>
          </p:txBody>
        </p:sp>
        <p:sp>
          <p:nvSpPr>
            <p:cNvPr id="19578" name="Rectangle 119"/>
            <p:cNvSpPr>
              <a:spLocks noChangeArrowheads="1"/>
            </p:cNvSpPr>
            <p:nvPr/>
          </p:nvSpPr>
          <p:spPr bwMode="auto">
            <a:xfrm>
              <a:off x="3065463" y="3614738"/>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20</a:t>
              </a:r>
              <a:endParaRPr lang="es-ES">
                <a:solidFill>
                  <a:schemeClr val="accent2"/>
                </a:solidFill>
              </a:endParaRPr>
            </a:p>
          </p:txBody>
        </p:sp>
        <p:sp>
          <p:nvSpPr>
            <p:cNvPr id="19579" name="Rectangle 120"/>
            <p:cNvSpPr>
              <a:spLocks noChangeArrowheads="1"/>
            </p:cNvSpPr>
            <p:nvPr/>
          </p:nvSpPr>
          <p:spPr bwMode="auto">
            <a:xfrm>
              <a:off x="1909763" y="4087813"/>
              <a:ext cx="168275" cy="182562"/>
            </a:xfrm>
            <a:prstGeom prst="rect">
              <a:avLst/>
            </a:prstGeom>
            <a:noFill/>
            <a:ln w="9525">
              <a:noFill/>
              <a:miter lim="800000"/>
              <a:headEnd/>
              <a:tailEnd/>
            </a:ln>
          </p:spPr>
          <p:txBody>
            <a:bodyPr wrap="none" lIns="0" tIns="0" rIns="0" bIns="0">
              <a:spAutoFit/>
            </a:bodyPr>
            <a:lstStyle/>
            <a:p>
              <a:pPr algn="l"/>
              <a:r>
                <a:rPr lang="es-ES" u="none">
                  <a:solidFill>
                    <a:schemeClr val="bg1"/>
                  </a:solidFill>
                </a:rPr>
                <a:t>12</a:t>
              </a:r>
              <a:endParaRPr lang="es-ES">
                <a:solidFill>
                  <a:schemeClr val="bg1"/>
                </a:solidFill>
              </a:endParaRPr>
            </a:p>
          </p:txBody>
        </p:sp>
        <p:sp>
          <p:nvSpPr>
            <p:cNvPr id="19580" name="Rectangle 121"/>
            <p:cNvSpPr>
              <a:spLocks noChangeArrowheads="1"/>
            </p:cNvSpPr>
            <p:nvPr/>
          </p:nvSpPr>
          <p:spPr bwMode="auto">
            <a:xfrm>
              <a:off x="3325813" y="2762250"/>
              <a:ext cx="168275" cy="182562"/>
            </a:xfrm>
            <a:prstGeom prst="rect">
              <a:avLst/>
            </a:prstGeom>
            <a:noFill/>
            <a:ln w="9525">
              <a:noFill/>
              <a:miter lim="800000"/>
              <a:headEnd/>
              <a:tailEnd/>
            </a:ln>
          </p:spPr>
          <p:txBody>
            <a:bodyPr wrap="none" lIns="0" tIns="0" rIns="0" bIns="0">
              <a:spAutoFit/>
            </a:bodyPr>
            <a:lstStyle/>
            <a:p>
              <a:pPr algn="l"/>
              <a:r>
                <a:rPr lang="es-ES" u="none">
                  <a:solidFill>
                    <a:schemeClr val="bg1"/>
                  </a:solidFill>
                </a:rPr>
                <a:t>35</a:t>
              </a:r>
              <a:endParaRPr lang="es-ES">
                <a:solidFill>
                  <a:schemeClr val="bg1"/>
                </a:solidFill>
              </a:endParaRPr>
            </a:p>
          </p:txBody>
        </p:sp>
        <p:sp>
          <p:nvSpPr>
            <p:cNvPr id="19581" name="Rectangle 122"/>
            <p:cNvSpPr>
              <a:spLocks noChangeArrowheads="1"/>
            </p:cNvSpPr>
            <p:nvPr/>
          </p:nvSpPr>
          <p:spPr bwMode="auto">
            <a:xfrm>
              <a:off x="4749800" y="1717675"/>
              <a:ext cx="168275" cy="182562"/>
            </a:xfrm>
            <a:prstGeom prst="rect">
              <a:avLst/>
            </a:prstGeom>
            <a:noFill/>
            <a:ln w="9525">
              <a:noFill/>
              <a:miter lim="800000"/>
              <a:headEnd/>
              <a:tailEnd/>
            </a:ln>
          </p:spPr>
          <p:txBody>
            <a:bodyPr wrap="none" lIns="0" tIns="0" rIns="0" bIns="0">
              <a:spAutoFit/>
            </a:bodyPr>
            <a:lstStyle/>
            <a:p>
              <a:pPr algn="l"/>
              <a:r>
                <a:rPr lang="es-ES" u="none">
                  <a:solidFill>
                    <a:schemeClr val="bg1"/>
                  </a:solidFill>
                </a:rPr>
                <a:t>51</a:t>
              </a:r>
              <a:endParaRPr lang="es-ES">
                <a:solidFill>
                  <a:schemeClr val="bg1"/>
                </a:solidFill>
              </a:endParaRPr>
            </a:p>
          </p:txBody>
        </p:sp>
        <p:sp>
          <p:nvSpPr>
            <p:cNvPr id="19582" name="Rectangle 123"/>
            <p:cNvSpPr>
              <a:spLocks noChangeArrowheads="1"/>
            </p:cNvSpPr>
            <p:nvPr/>
          </p:nvSpPr>
          <p:spPr bwMode="auto">
            <a:xfrm>
              <a:off x="6178550" y="2928938"/>
              <a:ext cx="168275" cy="182562"/>
            </a:xfrm>
            <a:prstGeom prst="rect">
              <a:avLst/>
            </a:prstGeom>
            <a:noFill/>
            <a:ln w="9525">
              <a:noFill/>
              <a:miter lim="800000"/>
              <a:headEnd/>
              <a:tailEnd/>
            </a:ln>
          </p:spPr>
          <p:txBody>
            <a:bodyPr wrap="none" lIns="0" tIns="0" rIns="0" bIns="0">
              <a:spAutoFit/>
            </a:bodyPr>
            <a:lstStyle/>
            <a:p>
              <a:pPr algn="l"/>
              <a:r>
                <a:rPr lang="es-ES" u="none">
                  <a:solidFill>
                    <a:schemeClr val="bg1"/>
                  </a:solidFill>
                </a:rPr>
                <a:t>32</a:t>
              </a:r>
              <a:endParaRPr lang="es-ES">
                <a:solidFill>
                  <a:schemeClr val="bg1"/>
                </a:solidFill>
              </a:endParaRPr>
            </a:p>
          </p:txBody>
        </p:sp>
        <p:sp>
          <p:nvSpPr>
            <p:cNvPr id="19583" name="Rectangle 124"/>
            <p:cNvSpPr>
              <a:spLocks noChangeArrowheads="1"/>
            </p:cNvSpPr>
            <p:nvPr/>
          </p:nvSpPr>
          <p:spPr bwMode="auto">
            <a:xfrm>
              <a:off x="7620000" y="3121025"/>
              <a:ext cx="168275" cy="182562"/>
            </a:xfrm>
            <a:prstGeom prst="rect">
              <a:avLst/>
            </a:prstGeom>
            <a:noFill/>
            <a:ln w="9525">
              <a:noFill/>
              <a:miter lim="800000"/>
              <a:headEnd/>
              <a:tailEnd/>
            </a:ln>
          </p:spPr>
          <p:txBody>
            <a:bodyPr wrap="none" lIns="0" tIns="0" rIns="0" bIns="0">
              <a:spAutoFit/>
            </a:bodyPr>
            <a:lstStyle/>
            <a:p>
              <a:pPr algn="l"/>
              <a:r>
                <a:rPr lang="es-ES" u="none">
                  <a:solidFill>
                    <a:schemeClr val="bg1"/>
                  </a:solidFill>
                </a:rPr>
                <a:t>28</a:t>
              </a:r>
              <a:endParaRPr lang="es-ES">
                <a:solidFill>
                  <a:schemeClr val="bg1"/>
                </a:solidFill>
              </a:endParaRPr>
            </a:p>
          </p:txBody>
        </p:sp>
        <p:sp>
          <p:nvSpPr>
            <p:cNvPr id="19584" name="Rectangle 125"/>
            <p:cNvSpPr>
              <a:spLocks noChangeArrowheads="1"/>
            </p:cNvSpPr>
            <p:nvPr/>
          </p:nvSpPr>
          <p:spPr bwMode="auto">
            <a:xfrm>
              <a:off x="1506538" y="4084638"/>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18</a:t>
              </a:r>
              <a:endParaRPr lang="es-ES">
                <a:solidFill>
                  <a:schemeClr val="accent2"/>
                </a:solidFill>
              </a:endParaRPr>
            </a:p>
          </p:txBody>
        </p:sp>
        <p:sp>
          <p:nvSpPr>
            <p:cNvPr id="19585" name="Rectangle 126"/>
            <p:cNvSpPr>
              <a:spLocks noChangeArrowheads="1"/>
            </p:cNvSpPr>
            <p:nvPr/>
          </p:nvSpPr>
          <p:spPr bwMode="auto">
            <a:xfrm>
              <a:off x="2997200" y="4395788"/>
              <a:ext cx="84138"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7</a:t>
              </a:r>
              <a:endParaRPr lang="es-ES">
                <a:solidFill>
                  <a:schemeClr val="accent2"/>
                </a:solidFill>
              </a:endParaRPr>
            </a:p>
          </p:txBody>
        </p:sp>
        <p:sp>
          <p:nvSpPr>
            <p:cNvPr id="19586" name="Rectangle 127"/>
            <p:cNvSpPr>
              <a:spLocks noChangeArrowheads="1"/>
            </p:cNvSpPr>
            <p:nvPr/>
          </p:nvSpPr>
          <p:spPr bwMode="auto">
            <a:xfrm>
              <a:off x="4376738" y="4171950"/>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16</a:t>
              </a:r>
              <a:endParaRPr lang="es-ES">
                <a:solidFill>
                  <a:schemeClr val="accent2"/>
                </a:solidFill>
              </a:endParaRPr>
            </a:p>
          </p:txBody>
        </p:sp>
        <p:sp>
          <p:nvSpPr>
            <p:cNvPr id="19587" name="Rectangle 128"/>
            <p:cNvSpPr>
              <a:spLocks noChangeArrowheads="1"/>
            </p:cNvSpPr>
            <p:nvPr/>
          </p:nvSpPr>
          <p:spPr bwMode="auto">
            <a:xfrm>
              <a:off x="5738813" y="3825875"/>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30</a:t>
              </a:r>
              <a:endParaRPr lang="es-ES">
                <a:solidFill>
                  <a:schemeClr val="accent2"/>
                </a:solidFill>
              </a:endParaRPr>
            </a:p>
          </p:txBody>
        </p:sp>
        <p:sp>
          <p:nvSpPr>
            <p:cNvPr id="19588" name="Rectangle 129"/>
            <p:cNvSpPr>
              <a:spLocks noChangeArrowheads="1"/>
            </p:cNvSpPr>
            <p:nvPr/>
          </p:nvSpPr>
          <p:spPr bwMode="auto">
            <a:xfrm>
              <a:off x="7194550" y="3767138"/>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31</a:t>
              </a:r>
              <a:endParaRPr lang="es-ES">
                <a:solidFill>
                  <a:schemeClr val="accent2"/>
                </a:solidFill>
              </a:endParaRPr>
            </a:p>
          </p:txBody>
        </p:sp>
        <p:sp>
          <p:nvSpPr>
            <p:cNvPr id="19589" name="Rectangle 130"/>
            <p:cNvSpPr>
              <a:spLocks noChangeArrowheads="1"/>
            </p:cNvSpPr>
            <p:nvPr/>
          </p:nvSpPr>
          <p:spPr bwMode="auto">
            <a:xfrm>
              <a:off x="1560513" y="3138488"/>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55</a:t>
              </a:r>
              <a:endParaRPr lang="es-ES">
                <a:solidFill>
                  <a:schemeClr val="accent2"/>
                </a:solidFill>
              </a:endParaRPr>
            </a:p>
          </p:txBody>
        </p:sp>
        <p:sp>
          <p:nvSpPr>
            <p:cNvPr id="19590" name="Rectangle 131"/>
            <p:cNvSpPr>
              <a:spLocks noChangeArrowheads="1"/>
            </p:cNvSpPr>
            <p:nvPr/>
          </p:nvSpPr>
          <p:spPr bwMode="auto">
            <a:xfrm>
              <a:off x="2946400" y="2924175"/>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62</a:t>
              </a:r>
              <a:endParaRPr lang="es-ES">
                <a:solidFill>
                  <a:schemeClr val="accent2"/>
                </a:solidFill>
              </a:endParaRPr>
            </a:p>
          </p:txBody>
        </p:sp>
        <p:sp>
          <p:nvSpPr>
            <p:cNvPr id="19591" name="Rectangle 132"/>
            <p:cNvSpPr>
              <a:spLocks noChangeArrowheads="1"/>
            </p:cNvSpPr>
            <p:nvPr/>
          </p:nvSpPr>
          <p:spPr bwMode="auto">
            <a:xfrm>
              <a:off x="4337050" y="2227263"/>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89</a:t>
              </a:r>
              <a:endParaRPr lang="es-ES">
                <a:solidFill>
                  <a:schemeClr val="accent2"/>
                </a:solidFill>
              </a:endParaRPr>
            </a:p>
          </p:txBody>
        </p:sp>
        <p:sp>
          <p:nvSpPr>
            <p:cNvPr id="19592" name="Rectangle 133"/>
            <p:cNvSpPr>
              <a:spLocks noChangeArrowheads="1"/>
            </p:cNvSpPr>
            <p:nvPr/>
          </p:nvSpPr>
          <p:spPr bwMode="auto">
            <a:xfrm>
              <a:off x="5821363" y="1798638"/>
              <a:ext cx="252413"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105</a:t>
              </a:r>
              <a:endParaRPr lang="es-ES">
                <a:solidFill>
                  <a:schemeClr val="accent2"/>
                </a:solidFill>
              </a:endParaRPr>
            </a:p>
          </p:txBody>
        </p:sp>
        <p:sp>
          <p:nvSpPr>
            <p:cNvPr id="19593" name="Rectangle 134"/>
            <p:cNvSpPr>
              <a:spLocks noChangeArrowheads="1"/>
            </p:cNvSpPr>
            <p:nvPr/>
          </p:nvSpPr>
          <p:spPr bwMode="auto">
            <a:xfrm>
              <a:off x="7148513" y="1446213"/>
              <a:ext cx="252413"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118</a:t>
              </a:r>
              <a:endParaRPr lang="es-ES">
                <a:solidFill>
                  <a:schemeClr val="accent2"/>
                </a:solidFill>
              </a:endParaRPr>
            </a:p>
          </p:txBody>
        </p:sp>
        <p:sp>
          <p:nvSpPr>
            <p:cNvPr id="19594" name="Rectangle 135"/>
            <p:cNvSpPr>
              <a:spLocks noChangeArrowheads="1"/>
            </p:cNvSpPr>
            <p:nvPr/>
          </p:nvSpPr>
          <p:spPr bwMode="auto">
            <a:xfrm>
              <a:off x="1355725" y="4579938"/>
              <a:ext cx="211138"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1.6</a:t>
              </a:r>
              <a:endParaRPr lang="es-ES">
                <a:solidFill>
                  <a:schemeClr val="accent2"/>
                </a:solidFill>
              </a:endParaRPr>
            </a:p>
          </p:txBody>
        </p:sp>
        <p:sp>
          <p:nvSpPr>
            <p:cNvPr id="19595" name="Rectangle 136"/>
            <p:cNvSpPr>
              <a:spLocks noChangeArrowheads="1"/>
            </p:cNvSpPr>
            <p:nvPr/>
          </p:nvSpPr>
          <p:spPr bwMode="auto">
            <a:xfrm>
              <a:off x="3084513" y="4594225"/>
              <a:ext cx="211138"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1.7</a:t>
              </a:r>
              <a:endParaRPr lang="es-ES">
                <a:solidFill>
                  <a:schemeClr val="accent2"/>
                </a:solidFill>
              </a:endParaRPr>
            </a:p>
          </p:txBody>
        </p:sp>
        <p:sp>
          <p:nvSpPr>
            <p:cNvPr id="19596" name="Rectangle 137"/>
            <p:cNvSpPr>
              <a:spLocks noChangeArrowheads="1"/>
            </p:cNvSpPr>
            <p:nvPr/>
          </p:nvSpPr>
          <p:spPr bwMode="auto">
            <a:xfrm>
              <a:off x="4511675" y="4543425"/>
              <a:ext cx="211138"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2.5</a:t>
              </a:r>
              <a:endParaRPr lang="es-ES">
                <a:solidFill>
                  <a:schemeClr val="accent2"/>
                </a:solidFill>
              </a:endParaRPr>
            </a:p>
          </p:txBody>
        </p:sp>
        <p:sp>
          <p:nvSpPr>
            <p:cNvPr id="19597" name="Rectangle 138"/>
            <p:cNvSpPr>
              <a:spLocks noChangeArrowheads="1"/>
            </p:cNvSpPr>
            <p:nvPr/>
          </p:nvSpPr>
          <p:spPr bwMode="auto">
            <a:xfrm>
              <a:off x="5910263" y="4541838"/>
              <a:ext cx="211138"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3.0</a:t>
              </a:r>
              <a:endParaRPr lang="es-ES">
                <a:solidFill>
                  <a:schemeClr val="accent2"/>
                </a:solidFill>
              </a:endParaRPr>
            </a:p>
          </p:txBody>
        </p:sp>
        <p:sp>
          <p:nvSpPr>
            <p:cNvPr id="19598" name="Rectangle 139"/>
            <p:cNvSpPr>
              <a:spLocks noChangeArrowheads="1"/>
            </p:cNvSpPr>
            <p:nvPr/>
          </p:nvSpPr>
          <p:spPr bwMode="auto">
            <a:xfrm>
              <a:off x="7237413" y="4530725"/>
              <a:ext cx="211138"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2.7</a:t>
              </a:r>
              <a:endParaRPr lang="es-ES">
                <a:solidFill>
                  <a:schemeClr val="accent2"/>
                </a:solidFill>
              </a:endParaRPr>
            </a:p>
          </p:txBody>
        </p:sp>
        <p:sp>
          <p:nvSpPr>
            <p:cNvPr id="19599" name="Rectangle 140"/>
            <p:cNvSpPr>
              <a:spLocks noChangeArrowheads="1"/>
            </p:cNvSpPr>
            <p:nvPr/>
          </p:nvSpPr>
          <p:spPr bwMode="auto">
            <a:xfrm>
              <a:off x="688975" y="4718050"/>
              <a:ext cx="84138"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0</a:t>
              </a:r>
              <a:endParaRPr lang="es-ES">
                <a:solidFill>
                  <a:schemeClr val="accent2"/>
                </a:solidFill>
              </a:endParaRPr>
            </a:p>
          </p:txBody>
        </p:sp>
        <p:sp>
          <p:nvSpPr>
            <p:cNvPr id="19600" name="Rectangle 141"/>
            <p:cNvSpPr>
              <a:spLocks noChangeArrowheads="1"/>
            </p:cNvSpPr>
            <p:nvPr/>
          </p:nvSpPr>
          <p:spPr bwMode="auto">
            <a:xfrm>
              <a:off x="603250" y="4106863"/>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10</a:t>
              </a:r>
              <a:endParaRPr lang="es-ES">
                <a:solidFill>
                  <a:schemeClr val="accent2"/>
                </a:solidFill>
              </a:endParaRPr>
            </a:p>
          </p:txBody>
        </p:sp>
        <p:sp>
          <p:nvSpPr>
            <p:cNvPr id="19601" name="Rectangle 142"/>
            <p:cNvSpPr>
              <a:spLocks noChangeArrowheads="1"/>
            </p:cNvSpPr>
            <p:nvPr/>
          </p:nvSpPr>
          <p:spPr bwMode="auto">
            <a:xfrm>
              <a:off x="603250" y="3495675"/>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20</a:t>
              </a:r>
              <a:endParaRPr lang="es-ES">
                <a:solidFill>
                  <a:schemeClr val="accent2"/>
                </a:solidFill>
              </a:endParaRPr>
            </a:p>
          </p:txBody>
        </p:sp>
        <p:sp>
          <p:nvSpPr>
            <p:cNvPr id="19602" name="Rectangle 143"/>
            <p:cNvSpPr>
              <a:spLocks noChangeArrowheads="1"/>
            </p:cNvSpPr>
            <p:nvPr/>
          </p:nvSpPr>
          <p:spPr bwMode="auto">
            <a:xfrm>
              <a:off x="603250" y="2886075"/>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30</a:t>
              </a:r>
              <a:endParaRPr lang="es-ES">
                <a:solidFill>
                  <a:schemeClr val="accent2"/>
                </a:solidFill>
              </a:endParaRPr>
            </a:p>
          </p:txBody>
        </p:sp>
        <p:sp>
          <p:nvSpPr>
            <p:cNvPr id="19603" name="Rectangle 144"/>
            <p:cNvSpPr>
              <a:spLocks noChangeArrowheads="1"/>
            </p:cNvSpPr>
            <p:nvPr/>
          </p:nvSpPr>
          <p:spPr bwMode="auto">
            <a:xfrm>
              <a:off x="603250" y="2276475"/>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40</a:t>
              </a:r>
              <a:endParaRPr lang="es-ES">
                <a:solidFill>
                  <a:schemeClr val="accent2"/>
                </a:solidFill>
              </a:endParaRPr>
            </a:p>
          </p:txBody>
        </p:sp>
        <p:sp>
          <p:nvSpPr>
            <p:cNvPr id="19604" name="Rectangle 145"/>
            <p:cNvSpPr>
              <a:spLocks noChangeArrowheads="1"/>
            </p:cNvSpPr>
            <p:nvPr/>
          </p:nvSpPr>
          <p:spPr bwMode="auto">
            <a:xfrm>
              <a:off x="603250" y="1663700"/>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50</a:t>
              </a:r>
              <a:endParaRPr lang="es-ES">
                <a:solidFill>
                  <a:schemeClr val="accent2"/>
                </a:solidFill>
              </a:endParaRPr>
            </a:p>
          </p:txBody>
        </p:sp>
        <p:sp>
          <p:nvSpPr>
            <p:cNvPr id="19605" name="Rectangle 146"/>
            <p:cNvSpPr>
              <a:spLocks noChangeArrowheads="1"/>
            </p:cNvSpPr>
            <p:nvPr/>
          </p:nvSpPr>
          <p:spPr bwMode="auto">
            <a:xfrm>
              <a:off x="603250" y="1054100"/>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60</a:t>
              </a:r>
              <a:endParaRPr lang="es-ES">
                <a:solidFill>
                  <a:schemeClr val="accent2"/>
                </a:solidFill>
              </a:endParaRPr>
            </a:p>
          </p:txBody>
        </p:sp>
        <p:sp>
          <p:nvSpPr>
            <p:cNvPr id="19606" name="Rectangle 147"/>
            <p:cNvSpPr>
              <a:spLocks noChangeArrowheads="1"/>
            </p:cNvSpPr>
            <p:nvPr/>
          </p:nvSpPr>
          <p:spPr bwMode="auto">
            <a:xfrm>
              <a:off x="1435100" y="4943475"/>
              <a:ext cx="336550"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2004</a:t>
              </a:r>
              <a:endParaRPr lang="es-ES">
                <a:solidFill>
                  <a:schemeClr val="accent2"/>
                </a:solidFill>
              </a:endParaRPr>
            </a:p>
          </p:txBody>
        </p:sp>
        <p:sp>
          <p:nvSpPr>
            <p:cNvPr id="19607" name="Rectangle 148"/>
            <p:cNvSpPr>
              <a:spLocks noChangeArrowheads="1"/>
            </p:cNvSpPr>
            <p:nvPr/>
          </p:nvSpPr>
          <p:spPr bwMode="auto">
            <a:xfrm>
              <a:off x="2863850" y="4943475"/>
              <a:ext cx="336550"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2005</a:t>
              </a:r>
              <a:endParaRPr lang="es-ES">
                <a:solidFill>
                  <a:schemeClr val="accent2"/>
                </a:solidFill>
              </a:endParaRPr>
            </a:p>
          </p:txBody>
        </p:sp>
        <p:sp>
          <p:nvSpPr>
            <p:cNvPr id="19608" name="Rectangle 149"/>
            <p:cNvSpPr>
              <a:spLocks noChangeArrowheads="1"/>
            </p:cNvSpPr>
            <p:nvPr/>
          </p:nvSpPr>
          <p:spPr bwMode="auto">
            <a:xfrm>
              <a:off x="4291013" y="4943475"/>
              <a:ext cx="336550"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2006</a:t>
              </a:r>
              <a:endParaRPr lang="es-ES">
                <a:solidFill>
                  <a:schemeClr val="accent2"/>
                </a:solidFill>
              </a:endParaRPr>
            </a:p>
          </p:txBody>
        </p:sp>
        <p:sp>
          <p:nvSpPr>
            <p:cNvPr id="19609" name="Rectangle 150"/>
            <p:cNvSpPr>
              <a:spLocks noChangeArrowheads="1"/>
            </p:cNvSpPr>
            <p:nvPr/>
          </p:nvSpPr>
          <p:spPr bwMode="auto">
            <a:xfrm>
              <a:off x="5718175" y="4943475"/>
              <a:ext cx="336550"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2007</a:t>
              </a:r>
              <a:endParaRPr lang="es-ES">
                <a:solidFill>
                  <a:schemeClr val="accent2"/>
                </a:solidFill>
              </a:endParaRPr>
            </a:p>
          </p:txBody>
        </p:sp>
        <p:sp>
          <p:nvSpPr>
            <p:cNvPr id="19610" name="Rectangle 151"/>
            <p:cNvSpPr>
              <a:spLocks noChangeArrowheads="1"/>
            </p:cNvSpPr>
            <p:nvPr/>
          </p:nvSpPr>
          <p:spPr bwMode="auto">
            <a:xfrm>
              <a:off x="7145338" y="4943475"/>
              <a:ext cx="336550"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2008</a:t>
              </a:r>
              <a:endParaRPr lang="es-ES">
                <a:solidFill>
                  <a:schemeClr val="accent2"/>
                </a:solidFill>
              </a:endParaRPr>
            </a:p>
          </p:txBody>
        </p:sp>
        <p:sp>
          <p:nvSpPr>
            <p:cNvPr id="19611" name="Rectangle 152"/>
            <p:cNvSpPr>
              <a:spLocks noChangeArrowheads="1"/>
            </p:cNvSpPr>
            <p:nvPr/>
          </p:nvSpPr>
          <p:spPr bwMode="auto">
            <a:xfrm rot="-5400000">
              <a:off x="-666750" y="2886075"/>
              <a:ext cx="2251075" cy="182563"/>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Número de Proyectos Vigentes</a:t>
              </a:r>
              <a:endParaRPr lang="es-ES">
                <a:solidFill>
                  <a:schemeClr val="accent2"/>
                </a:solidFill>
              </a:endParaRPr>
            </a:p>
          </p:txBody>
        </p:sp>
        <p:sp>
          <p:nvSpPr>
            <p:cNvPr id="19612" name="Rectangle 153"/>
            <p:cNvSpPr>
              <a:spLocks noChangeArrowheads="1"/>
            </p:cNvSpPr>
            <p:nvPr/>
          </p:nvSpPr>
          <p:spPr bwMode="auto">
            <a:xfrm>
              <a:off x="8148638" y="4718050"/>
              <a:ext cx="84138"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0</a:t>
              </a:r>
              <a:endParaRPr lang="es-ES">
                <a:solidFill>
                  <a:schemeClr val="accent2"/>
                </a:solidFill>
              </a:endParaRPr>
            </a:p>
          </p:txBody>
        </p:sp>
        <p:sp>
          <p:nvSpPr>
            <p:cNvPr id="19613" name="Rectangle 154"/>
            <p:cNvSpPr>
              <a:spLocks noChangeArrowheads="1"/>
            </p:cNvSpPr>
            <p:nvPr/>
          </p:nvSpPr>
          <p:spPr bwMode="auto">
            <a:xfrm>
              <a:off x="8148638" y="4194175"/>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20</a:t>
              </a:r>
              <a:endParaRPr lang="es-ES">
                <a:solidFill>
                  <a:schemeClr val="accent2"/>
                </a:solidFill>
              </a:endParaRPr>
            </a:p>
          </p:txBody>
        </p:sp>
        <p:sp>
          <p:nvSpPr>
            <p:cNvPr id="19614" name="Rectangle 155"/>
            <p:cNvSpPr>
              <a:spLocks noChangeArrowheads="1"/>
            </p:cNvSpPr>
            <p:nvPr/>
          </p:nvSpPr>
          <p:spPr bwMode="auto">
            <a:xfrm>
              <a:off x="8148638" y="3670300"/>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40</a:t>
              </a:r>
              <a:endParaRPr lang="es-ES">
                <a:solidFill>
                  <a:schemeClr val="accent2"/>
                </a:solidFill>
              </a:endParaRPr>
            </a:p>
          </p:txBody>
        </p:sp>
        <p:sp>
          <p:nvSpPr>
            <p:cNvPr id="19615" name="Rectangle 156"/>
            <p:cNvSpPr>
              <a:spLocks noChangeArrowheads="1"/>
            </p:cNvSpPr>
            <p:nvPr/>
          </p:nvSpPr>
          <p:spPr bwMode="auto">
            <a:xfrm>
              <a:off x="8148638" y="3148013"/>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60</a:t>
              </a:r>
              <a:endParaRPr lang="es-ES">
                <a:solidFill>
                  <a:schemeClr val="accent2"/>
                </a:solidFill>
              </a:endParaRPr>
            </a:p>
          </p:txBody>
        </p:sp>
        <p:sp>
          <p:nvSpPr>
            <p:cNvPr id="19616" name="Rectangle 157"/>
            <p:cNvSpPr>
              <a:spLocks noChangeArrowheads="1"/>
            </p:cNvSpPr>
            <p:nvPr/>
          </p:nvSpPr>
          <p:spPr bwMode="auto">
            <a:xfrm>
              <a:off x="8148638" y="2624138"/>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80</a:t>
              </a:r>
              <a:endParaRPr lang="es-ES">
                <a:solidFill>
                  <a:schemeClr val="accent2"/>
                </a:solidFill>
              </a:endParaRPr>
            </a:p>
          </p:txBody>
        </p:sp>
        <p:sp>
          <p:nvSpPr>
            <p:cNvPr id="19617" name="Rectangle 158"/>
            <p:cNvSpPr>
              <a:spLocks noChangeArrowheads="1"/>
            </p:cNvSpPr>
            <p:nvPr/>
          </p:nvSpPr>
          <p:spPr bwMode="auto">
            <a:xfrm>
              <a:off x="8148638" y="2100263"/>
              <a:ext cx="252413"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100</a:t>
              </a:r>
              <a:endParaRPr lang="es-ES">
                <a:solidFill>
                  <a:schemeClr val="accent2"/>
                </a:solidFill>
              </a:endParaRPr>
            </a:p>
          </p:txBody>
        </p:sp>
        <p:sp>
          <p:nvSpPr>
            <p:cNvPr id="19618" name="Rectangle 159"/>
            <p:cNvSpPr>
              <a:spLocks noChangeArrowheads="1"/>
            </p:cNvSpPr>
            <p:nvPr/>
          </p:nvSpPr>
          <p:spPr bwMode="auto">
            <a:xfrm>
              <a:off x="8148638" y="1577975"/>
              <a:ext cx="252413"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120</a:t>
              </a:r>
              <a:endParaRPr lang="es-ES">
                <a:solidFill>
                  <a:schemeClr val="accent2"/>
                </a:solidFill>
              </a:endParaRPr>
            </a:p>
          </p:txBody>
        </p:sp>
        <p:sp>
          <p:nvSpPr>
            <p:cNvPr id="19619" name="Rectangle 160"/>
            <p:cNvSpPr>
              <a:spLocks noChangeArrowheads="1"/>
            </p:cNvSpPr>
            <p:nvPr/>
          </p:nvSpPr>
          <p:spPr bwMode="auto">
            <a:xfrm>
              <a:off x="8148638" y="1054100"/>
              <a:ext cx="252413"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140</a:t>
              </a:r>
              <a:endParaRPr lang="es-ES">
                <a:solidFill>
                  <a:schemeClr val="accent2"/>
                </a:solidFill>
              </a:endParaRPr>
            </a:p>
          </p:txBody>
        </p:sp>
        <p:sp>
          <p:nvSpPr>
            <p:cNvPr id="19620" name="Rectangle 161"/>
            <p:cNvSpPr>
              <a:spLocks noChangeArrowheads="1"/>
            </p:cNvSpPr>
            <p:nvPr/>
          </p:nvSpPr>
          <p:spPr bwMode="auto">
            <a:xfrm rot="5400000">
              <a:off x="8323263" y="2884488"/>
              <a:ext cx="441325" cy="182563"/>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Índice</a:t>
              </a:r>
              <a:endParaRPr lang="es-ES">
                <a:solidFill>
                  <a:schemeClr val="accent2"/>
                </a:solidFill>
              </a:endParaRPr>
            </a:p>
          </p:txBody>
        </p:sp>
        <p:sp>
          <p:nvSpPr>
            <p:cNvPr id="19621" name="Rectangle 162"/>
            <p:cNvSpPr>
              <a:spLocks noChangeArrowheads="1"/>
            </p:cNvSpPr>
            <p:nvPr/>
          </p:nvSpPr>
          <p:spPr bwMode="auto">
            <a:xfrm>
              <a:off x="657225" y="5299075"/>
              <a:ext cx="288925" cy="96837"/>
            </a:xfrm>
            <a:prstGeom prst="rect">
              <a:avLst/>
            </a:prstGeom>
            <a:solidFill>
              <a:srgbClr val="3366FF"/>
            </a:solidFill>
            <a:ln w="9525">
              <a:noFill/>
              <a:miter lim="800000"/>
              <a:headEnd/>
              <a:tailEnd/>
            </a:ln>
          </p:spPr>
          <p:txBody>
            <a:bodyPr/>
            <a:lstStyle/>
            <a:p>
              <a:endParaRPr lang="es-MX"/>
            </a:p>
          </p:txBody>
        </p:sp>
        <p:sp>
          <p:nvSpPr>
            <p:cNvPr id="19622" name="Rectangle 163"/>
            <p:cNvSpPr>
              <a:spLocks noChangeArrowheads="1"/>
            </p:cNvSpPr>
            <p:nvPr/>
          </p:nvSpPr>
          <p:spPr bwMode="auto">
            <a:xfrm>
              <a:off x="982663" y="5254625"/>
              <a:ext cx="7524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CONACYT</a:t>
              </a:r>
              <a:endParaRPr lang="es-ES">
                <a:solidFill>
                  <a:schemeClr val="accent2"/>
                </a:solidFill>
              </a:endParaRPr>
            </a:p>
          </p:txBody>
        </p:sp>
        <p:grpSp>
          <p:nvGrpSpPr>
            <p:cNvPr id="19623" name="Rectangle 164"/>
            <p:cNvGrpSpPr>
              <a:grpSpLocks/>
            </p:cNvGrpSpPr>
            <p:nvPr/>
          </p:nvGrpSpPr>
          <p:grpSpPr bwMode="auto">
            <a:xfrm>
              <a:off x="597408" y="5474208"/>
              <a:ext cx="402336" cy="207264"/>
              <a:chOff x="597408" y="5474208"/>
              <a:chExt cx="402336" cy="207264"/>
            </a:xfrm>
          </p:grpSpPr>
          <p:pic>
            <p:nvPicPr>
              <p:cNvPr id="19652" name="Rectangle 164"/>
              <p:cNvPicPr>
                <a:picLocks noChangeArrowheads="1"/>
              </p:cNvPicPr>
              <p:nvPr/>
            </p:nvPicPr>
            <p:blipFill>
              <a:blip r:embed="rId18" cstate="print"/>
              <a:srcRect/>
              <a:stretch>
                <a:fillRect/>
              </a:stretch>
            </p:blipFill>
            <p:spPr bwMode="auto">
              <a:xfrm>
                <a:off x="597408" y="5474208"/>
                <a:ext cx="402336" cy="207264"/>
              </a:xfrm>
              <a:prstGeom prst="rect">
                <a:avLst/>
              </a:prstGeom>
              <a:noFill/>
              <a:ln w="9525">
                <a:noFill/>
                <a:miter lim="800000"/>
                <a:headEnd/>
                <a:tailEnd/>
              </a:ln>
            </p:spPr>
          </p:pic>
          <p:sp>
            <p:nvSpPr>
              <p:cNvPr id="19653" name="Text Box 193"/>
              <p:cNvSpPr txBox="1">
                <a:spLocks noChangeArrowheads="1"/>
              </p:cNvSpPr>
              <p:nvPr/>
            </p:nvSpPr>
            <p:spPr bwMode="auto">
              <a:xfrm>
                <a:off x="657225" y="5508625"/>
                <a:ext cx="288925" cy="96837"/>
              </a:xfrm>
              <a:prstGeom prst="rect">
                <a:avLst/>
              </a:prstGeom>
              <a:noFill/>
              <a:ln w="9525">
                <a:noFill/>
                <a:miter lim="800000"/>
                <a:headEnd/>
                <a:tailEnd/>
              </a:ln>
            </p:spPr>
            <p:txBody>
              <a:bodyPr/>
              <a:lstStyle/>
              <a:p>
                <a:endParaRPr lang="es-MX">
                  <a:solidFill>
                    <a:srgbClr val="FFFFFF"/>
                  </a:solidFill>
                </a:endParaRPr>
              </a:p>
            </p:txBody>
          </p:sp>
        </p:grpSp>
        <p:sp>
          <p:nvSpPr>
            <p:cNvPr id="19624" name="Rectangle 165"/>
            <p:cNvSpPr>
              <a:spLocks noChangeArrowheads="1"/>
            </p:cNvSpPr>
            <p:nvPr/>
          </p:nvSpPr>
          <p:spPr bwMode="auto">
            <a:xfrm>
              <a:off x="982663" y="5464175"/>
              <a:ext cx="1411288"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Fondo Institucional</a:t>
              </a:r>
              <a:endParaRPr lang="es-ES">
                <a:solidFill>
                  <a:schemeClr val="accent2"/>
                </a:solidFill>
              </a:endParaRPr>
            </a:p>
          </p:txBody>
        </p:sp>
        <p:grpSp>
          <p:nvGrpSpPr>
            <p:cNvPr id="19625" name="Rectangle 166"/>
            <p:cNvGrpSpPr>
              <a:grpSpLocks/>
            </p:cNvGrpSpPr>
            <p:nvPr/>
          </p:nvGrpSpPr>
          <p:grpSpPr bwMode="auto">
            <a:xfrm>
              <a:off x="597408" y="5681472"/>
              <a:ext cx="402336" cy="207264"/>
              <a:chOff x="597408" y="5681472"/>
              <a:chExt cx="402336" cy="207264"/>
            </a:xfrm>
          </p:grpSpPr>
          <p:pic>
            <p:nvPicPr>
              <p:cNvPr id="19650" name="Rectangle 166"/>
              <p:cNvPicPr>
                <a:picLocks noChangeArrowheads="1"/>
              </p:cNvPicPr>
              <p:nvPr/>
            </p:nvPicPr>
            <p:blipFill>
              <a:blip r:embed="rId19" cstate="print"/>
              <a:srcRect/>
              <a:stretch>
                <a:fillRect/>
              </a:stretch>
            </p:blipFill>
            <p:spPr bwMode="auto">
              <a:xfrm>
                <a:off x="597408" y="5681472"/>
                <a:ext cx="402336" cy="207264"/>
              </a:xfrm>
              <a:prstGeom prst="rect">
                <a:avLst/>
              </a:prstGeom>
              <a:noFill/>
              <a:ln w="9525">
                <a:noFill/>
                <a:miter lim="800000"/>
                <a:headEnd/>
                <a:tailEnd/>
              </a:ln>
            </p:spPr>
          </p:pic>
          <p:sp>
            <p:nvSpPr>
              <p:cNvPr id="19651" name="Text Box 197"/>
              <p:cNvSpPr txBox="1">
                <a:spLocks noChangeArrowheads="1"/>
              </p:cNvSpPr>
              <p:nvPr/>
            </p:nvSpPr>
            <p:spPr bwMode="auto">
              <a:xfrm>
                <a:off x="657225" y="5718175"/>
                <a:ext cx="288925" cy="98425"/>
              </a:xfrm>
              <a:prstGeom prst="rect">
                <a:avLst/>
              </a:prstGeom>
              <a:noFill/>
              <a:ln w="9525">
                <a:noFill/>
                <a:miter lim="800000"/>
                <a:headEnd/>
                <a:tailEnd/>
              </a:ln>
            </p:spPr>
            <p:txBody>
              <a:bodyPr/>
              <a:lstStyle/>
              <a:p>
                <a:endParaRPr lang="es-MX">
                  <a:solidFill>
                    <a:srgbClr val="FFFFFF"/>
                  </a:solidFill>
                </a:endParaRPr>
              </a:p>
            </p:txBody>
          </p:sp>
        </p:grpSp>
        <p:sp>
          <p:nvSpPr>
            <p:cNvPr id="19626" name="Rectangle 167"/>
            <p:cNvSpPr>
              <a:spLocks noChangeArrowheads="1"/>
            </p:cNvSpPr>
            <p:nvPr/>
          </p:nvSpPr>
          <p:spPr bwMode="auto">
            <a:xfrm>
              <a:off x="982663" y="5673725"/>
              <a:ext cx="1441450"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Fondos Sect/Mixtos</a:t>
              </a:r>
              <a:endParaRPr lang="es-ES">
                <a:solidFill>
                  <a:schemeClr val="accent2"/>
                </a:solidFill>
              </a:endParaRPr>
            </a:p>
          </p:txBody>
        </p:sp>
        <p:grpSp>
          <p:nvGrpSpPr>
            <p:cNvPr id="19627" name="Rectangle 168"/>
            <p:cNvGrpSpPr>
              <a:grpSpLocks/>
            </p:cNvGrpSpPr>
            <p:nvPr/>
          </p:nvGrpSpPr>
          <p:grpSpPr bwMode="auto">
            <a:xfrm>
              <a:off x="597408" y="5894832"/>
              <a:ext cx="402336" cy="207264"/>
              <a:chOff x="597408" y="5894832"/>
              <a:chExt cx="402336" cy="207264"/>
            </a:xfrm>
          </p:grpSpPr>
          <p:pic>
            <p:nvPicPr>
              <p:cNvPr id="19648" name="Rectangle 168"/>
              <p:cNvPicPr>
                <a:picLocks noChangeArrowheads="1"/>
              </p:cNvPicPr>
              <p:nvPr/>
            </p:nvPicPr>
            <p:blipFill>
              <a:blip r:embed="rId20" cstate="print"/>
              <a:srcRect/>
              <a:stretch>
                <a:fillRect/>
              </a:stretch>
            </p:blipFill>
            <p:spPr bwMode="auto">
              <a:xfrm>
                <a:off x="597408" y="5894832"/>
                <a:ext cx="402336" cy="207264"/>
              </a:xfrm>
              <a:prstGeom prst="rect">
                <a:avLst/>
              </a:prstGeom>
              <a:noFill/>
              <a:ln w="9525">
                <a:noFill/>
                <a:miter lim="800000"/>
                <a:headEnd/>
                <a:tailEnd/>
              </a:ln>
            </p:spPr>
          </p:pic>
          <p:sp>
            <p:nvSpPr>
              <p:cNvPr id="19649" name="Text Box 201"/>
              <p:cNvSpPr txBox="1">
                <a:spLocks noChangeArrowheads="1"/>
              </p:cNvSpPr>
              <p:nvPr/>
            </p:nvSpPr>
            <p:spPr bwMode="auto">
              <a:xfrm>
                <a:off x="657225" y="5929313"/>
                <a:ext cx="288925" cy="96837"/>
              </a:xfrm>
              <a:prstGeom prst="rect">
                <a:avLst/>
              </a:prstGeom>
              <a:noFill/>
              <a:ln w="9525">
                <a:noFill/>
                <a:miter lim="800000"/>
                <a:headEnd/>
                <a:tailEnd/>
              </a:ln>
            </p:spPr>
            <p:txBody>
              <a:bodyPr/>
              <a:lstStyle/>
              <a:p>
                <a:endParaRPr lang="es-MX">
                  <a:solidFill>
                    <a:srgbClr val="FFFFFF"/>
                  </a:solidFill>
                </a:endParaRPr>
              </a:p>
            </p:txBody>
          </p:sp>
        </p:grpSp>
        <p:sp>
          <p:nvSpPr>
            <p:cNvPr id="19628" name="Rectangle 169"/>
            <p:cNvSpPr>
              <a:spLocks noChangeArrowheads="1"/>
            </p:cNvSpPr>
            <p:nvPr/>
          </p:nvSpPr>
          <p:spPr bwMode="auto">
            <a:xfrm>
              <a:off x="982663" y="5884863"/>
              <a:ext cx="4068763"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Vinculación ( Industria, AVANCE, PIADET y Consorcios)</a:t>
              </a:r>
              <a:endParaRPr lang="es-ES">
                <a:solidFill>
                  <a:schemeClr val="accent2"/>
                </a:solidFill>
              </a:endParaRPr>
            </a:p>
          </p:txBody>
        </p:sp>
        <p:sp>
          <p:nvSpPr>
            <p:cNvPr id="19629" name="Line 170"/>
            <p:cNvSpPr>
              <a:spLocks noChangeShapeType="1"/>
            </p:cNvSpPr>
            <p:nvPr/>
          </p:nvSpPr>
          <p:spPr bwMode="auto">
            <a:xfrm>
              <a:off x="657225" y="6172200"/>
              <a:ext cx="288925" cy="0"/>
            </a:xfrm>
            <a:prstGeom prst="line">
              <a:avLst/>
            </a:prstGeom>
            <a:noFill/>
            <a:ln w="36513">
              <a:solidFill>
                <a:srgbClr val="800080"/>
              </a:solidFill>
              <a:round/>
              <a:headEnd/>
              <a:tailEnd/>
            </a:ln>
          </p:spPr>
          <p:txBody>
            <a:bodyPr/>
            <a:lstStyle/>
            <a:p>
              <a:endParaRPr lang="es-MX"/>
            </a:p>
          </p:txBody>
        </p:sp>
        <p:sp>
          <p:nvSpPr>
            <p:cNvPr id="19630" name="Rectangle 171"/>
            <p:cNvSpPr>
              <a:spLocks noChangeArrowheads="1"/>
            </p:cNvSpPr>
            <p:nvPr/>
          </p:nvSpPr>
          <p:spPr bwMode="auto">
            <a:xfrm>
              <a:off x="750888" y="6121400"/>
              <a:ext cx="101600" cy="101600"/>
            </a:xfrm>
            <a:prstGeom prst="rect">
              <a:avLst/>
            </a:prstGeom>
            <a:noFill/>
            <a:ln w="9525">
              <a:noFill/>
              <a:miter lim="800000"/>
              <a:headEnd/>
              <a:tailEnd/>
            </a:ln>
          </p:spPr>
          <p:txBody>
            <a:bodyPr/>
            <a:lstStyle/>
            <a:p>
              <a:endParaRPr lang="es-MX"/>
            </a:p>
          </p:txBody>
        </p:sp>
        <p:sp>
          <p:nvSpPr>
            <p:cNvPr id="19631" name="Line 172"/>
            <p:cNvSpPr>
              <a:spLocks noChangeShapeType="1"/>
            </p:cNvSpPr>
            <p:nvPr/>
          </p:nvSpPr>
          <p:spPr bwMode="auto">
            <a:xfrm flipH="1" flipV="1">
              <a:off x="752475" y="6122988"/>
              <a:ext cx="49213" cy="49212"/>
            </a:xfrm>
            <a:prstGeom prst="line">
              <a:avLst/>
            </a:prstGeom>
            <a:noFill/>
            <a:ln w="12700">
              <a:solidFill>
                <a:srgbClr val="800080"/>
              </a:solidFill>
              <a:round/>
              <a:headEnd/>
              <a:tailEnd/>
            </a:ln>
          </p:spPr>
          <p:txBody>
            <a:bodyPr/>
            <a:lstStyle/>
            <a:p>
              <a:endParaRPr lang="es-MX"/>
            </a:p>
          </p:txBody>
        </p:sp>
        <p:sp>
          <p:nvSpPr>
            <p:cNvPr id="19632" name="Line 173"/>
            <p:cNvSpPr>
              <a:spLocks noChangeShapeType="1"/>
            </p:cNvSpPr>
            <p:nvPr/>
          </p:nvSpPr>
          <p:spPr bwMode="auto">
            <a:xfrm>
              <a:off x="801688" y="6172200"/>
              <a:ext cx="47625" cy="49212"/>
            </a:xfrm>
            <a:prstGeom prst="line">
              <a:avLst/>
            </a:prstGeom>
            <a:noFill/>
            <a:ln w="12700">
              <a:solidFill>
                <a:srgbClr val="800080"/>
              </a:solidFill>
              <a:round/>
              <a:headEnd/>
              <a:tailEnd/>
            </a:ln>
          </p:spPr>
          <p:txBody>
            <a:bodyPr/>
            <a:lstStyle/>
            <a:p>
              <a:endParaRPr lang="es-MX"/>
            </a:p>
          </p:txBody>
        </p:sp>
        <p:sp>
          <p:nvSpPr>
            <p:cNvPr id="19633" name="Line 174"/>
            <p:cNvSpPr>
              <a:spLocks noChangeShapeType="1"/>
            </p:cNvSpPr>
            <p:nvPr/>
          </p:nvSpPr>
          <p:spPr bwMode="auto">
            <a:xfrm flipH="1">
              <a:off x="752475" y="6172200"/>
              <a:ext cx="49213" cy="49212"/>
            </a:xfrm>
            <a:prstGeom prst="line">
              <a:avLst/>
            </a:prstGeom>
            <a:noFill/>
            <a:ln w="12700">
              <a:solidFill>
                <a:srgbClr val="800080"/>
              </a:solidFill>
              <a:round/>
              <a:headEnd/>
              <a:tailEnd/>
            </a:ln>
          </p:spPr>
          <p:txBody>
            <a:bodyPr/>
            <a:lstStyle/>
            <a:p>
              <a:endParaRPr lang="es-MX"/>
            </a:p>
          </p:txBody>
        </p:sp>
        <p:sp>
          <p:nvSpPr>
            <p:cNvPr id="19634" name="Line 175"/>
            <p:cNvSpPr>
              <a:spLocks noChangeShapeType="1"/>
            </p:cNvSpPr>
            <p:nvPr/>
          </p:nvSpPr>
          <p:spPr bwMode="auto">
            <a:xfrm flipV="1">
              <a:off x="801688" y="6122988"/>
              <a:ext cx="47625" cy="49212"/>
            </a:xfrm>
            <a:prstGeom prst="line">
              <a:avLst/>
            </a:prstGeom>
            <a:noFill/>
            <a:ln w="12700">
              <a:solidFill>
                <a:srgbClr val="800080"/>
              </a:solidFill>
              <a:round/>
              <a:headEnd/>
              <a:tailEnd/>
            </a:ln>
          </p:spPr>
          <p:txBody>
            <a:bodyPr/>
            <a:lstStyle/>
            <a:p>
              <a:endParaRPr lang="es-MX"/>
            </a:p>
          </p:txBody>
        </p:sp>
        <p:sp>
          <p:nvSpPr>
            <p:cNvPr id="19635" name="Line 176"/>
            <p:cNvSpPr>
              <a:spLocks noChangeShapeType="1"/>
            </p:cNvSpPr>
            <p:nvPr/>
          </p:nvSpPr>
          <p:spPr bwMode="auto">
            <a:xfrm flipV="1">
              <a:off x="801688" y="6122988"/>
              <a:ext cx="0" cy="49212"/>
            </a:xfrm>
            <a:prstGeom prst="line">
              <a:avLst/>
            </a:prstGeom>
            <a:noFill/>
            <a:ln w="12700">
              <a:solidFill>
                <a:srgbClr val="800080"/>
              </a:solidFill>
              <a:round/>
              <a:headEnd/>
              <a:tailEnd/>
            </a:ln>
          </p:spPr>
          <p:txBody>
            <a:bodyPr/>
            <a:lstStyle/>
            <a:p>
              <a:endParaRPr lang="es-MX"/>
            </a:p>
          </p:txBody>
        </p:sp>
        <p:sp>
          <p:nvSpPr>
            <p:cNvPr id="19636" name="Line 177"/>
            <p:cNvSpPr>
              <a:spLocks noChangeShapeType="1"/>
            </p:cNvSpPr>
            <p:nvPr/>
          </p:nvSpPr>
          <p:spPr bwMode="auto">
            <a:xfrm>
              <a:off x="801688" y="6172200"/>
              <a:ext cx="0" cy="49212"/>
            </a:xfrm>
            <a:prstGeom prst="line">
              <a:avLst/>
            </a:prstGeom>
            <a:noFill/>
            <a:ln w="12700">
              <a:solidFill>
                <a:srgbClr val="800080"/>
              </a:solidFill>
              <a:round/>
              <a:headEnd/>
              <a:tailEnd/>
            </a:ln>
          </p:spPr>
          <p:txBody>
            <a:bodyPr/>
            <a:lstStyle/>
            <a:p>
              <a:endParaRPr lang="es-MX"/>
            </a:p>
          </p:txBody>
        </p:sp>
        <p:sp>
          <p:nvSpPr>
            <p:cNvPr id="19637" name="Rectangle 178"/>
            <p:cNvSpPr>
              <a:spLocks noChangeArrowheads="1"/>
            </p:cNvSpPr>
            <p:nvPr/>
          </p:nvSpPr>
          <p:spPr bwMode="auto">
            <a:xfrm>
              <a:off x="982663" y="6096000"/>
              <a:ext cx="7558088"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Otros ( Colaboración: Redes, Universidades, Tecnológicos e Instituciones Nacionales e Internacionales)</a:t>
              </a:r>
              <a:endParaRPr lang="es-ES">
                <a:solidFill>
                  <a:schemeClr val="accent2"/>
                </a:solidFill>
              </a:endParaRPr>
            </a:p>
          </p:txBody>
        </p:sp>
        <p:sp>
          <p:nvSpPr>
            <p:cNvPr id="19638" name="Line 179"/>
            <p:cNvSpPr>
              <a:spLocks noChangeShapeType="1"/>
            </p:cNvSpPr>
            <p:nvPr/>
          </p:nvSpPr>
          <p:spPr bwMode="auto">
            <a:xfrm>
              <a:off x="657225" y="6381750"/>
              <a:ext cx="288925" cy="0"/>
            </a:xfrm>
            <a:prstGeom prst="line">
              <a:avLst/>
            </a:prstGeom>
            <a:noFill/>
            <a:ln w="36513">
              <a:solidFill>
                <a:srgbClr val="3333CC"/>
              </a:solidFill>
              <a:round/>
              <a:headEnd/>
              <a:tailEnd/>
            </a:ln>
          </p:spPr>
          <p:txBody>
            <a:bodyPr/>
            <a:lstStyle/>
            <a:p>
              <a:endParaRPr lang="es-MX"/>
            </a:p>
          </p:txBody>
        </p:sp>
        <p:sp>
          <p:nvSpPr>
            <p:cNvPr id="19639" name="Oval 180"/>
            <p:cNvSpPr>
              <a:spLocks noChangeArrowheads="1"/>
            </p:cNvSpPr>
            <p:nvPr/>
          </p:nvSpPr>
          <p:spPr bwMode="auto">
            <a:xfrm>
              <a:off x="752475" y="6332538"/>
              <a:ext cx="95250" cy="96837"/>
            </a:xfrm>
            <a:prstGeom prst="ellipse">
              <a:avLst/>
            </a:prstGeom>
            <a:solidFill>
              <a:srgbClr val="0000FF"/>
            </a:solidFill>
            <a:ln w="12700">
              <a:solidFill>
                <a:srgbClr val="3366FF"/>
              </a:solidFill>
              <a:round/>
              <a:headEnd/>
              <a:tailEnd/>
            </a:ln>
          </p:spPr>
          <p:txBody>
            <a:bodyPr/>
            <a:lstStyle/>
            <a:p>
              <a:endParaRPr lang="es-MX"/>
            </a:p>
          </p:txBody>
        </p:sp>
        <p:sp>
          <p:nvSpPr>
            <p:cNvPr id="19640" name="Rectangle 181"/>
            <p:cNvSpPr>
              <a:spLocks noChangeArrowheads="1"/>
            </p:cNvSpPr>
            <p:nvPr/>
          </p:nvSpPr>
          <p:spPr bwMode="auto">
            <a:xfrm>
              <a:off x="982663" y="6305550"/>
              <a:ext cx="36512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Total</a:t>
              </a:r>
              <a:endParaRPr lang="es-ES">
                <a:solidFill>
                  <a:schemeClr val="accent2"/>
                </a:solidFill>
              </a:endParaRPr>
            </a:p>
          </p:txBody>
        </p:sp>
        <p:sp>
          <p:nvSpPr>
            <p:cNvPr id="19641" name="Line 182"/>
            <p:cNvSpPr>
              <a:spLocks noChangeShapeType="1"/>
            </p:cNvSpPr>
            <p:nvPr/>
          </p:nvSpPr>
          <p:spPr bwMode="auto">
            <a:xfrm>
              <a:off x="657225" y="6591300"/>
              <a:ext cx="288925" cy="0"/>
            </a:xfrm>
            <a:prstGeom prst="line">
              <a:avLst/>
            </a:prstGeom>
            <a:noFill/>
            <a:ln w="36513">
              <a:solidFill>
                <a:srgbClr val="FF00FF"/>
              </a:solidFill>
              <a:round/>
              <a:headEnd/>
              <a:tailEnd/>
            </a:ln>
          </p:spPr>
          <p:txBody>
            <a:bodyPr/>
            <a:lstStyle/>
            <a:p>
              <a:endParaRPr lang="es-MX"/>
            </a:p>
          </p:txBody>
        </p:sp>
        <p:sp>
          <p:nvSpPr>
            <p:cNvPr id="19642" name="Rectangle 183"/>
            <p:cNvSpPr>
              <a:spLocks noChangeArrowheads="1"/>
            </p:cNvSpPr>
            <p:nvPr/>
          </p:nvSpPr>
          <p:spPr bwMode="auto">
            <a:xfrm>
              <a:off x="768350" y="6557963"/>
              <a:ext cx="68263" cy="68262"/>
            </a:xfrm>
            <a:prstGeom prst="rect">
              <a:avLst/>
            </a:prstGeom>
            <a:solidFill>
              <a:srgbClr val="FF00FF"/>
            </a:solidFill>
            <a:ln w="9525">
              <a:noFill/>
              <a:miter lim="800000"/>
              <a:headEnd/>
              <a:tailEnd/>
            </a:ln>
          </p:spPr>
          <p:txBody>
            <a:bodyPr/>
            <a:lstStyle/>
            <a:p>
              <a:endParaRPr lang="es-MX"/>
            </a:p>
          </p:txBody>
        </p:sp>
        <p:sp>
          <p:nvSpPr>
            <p:cNvPr id="19643" name="Line 184"/>
            <p:cNvSpPr>
              <a:spLocks noChangeShapeType="1"/>
            </p:cNvSpPr>
            <p:nvPr/>
          </p:nvSpPr>
          <p:spPr bwMode="auto">
            <a:xfrm flipV="1">
              <a:off x="801688" y="6559550"/>
              <a:ext cx="0" cy="31750"/>
            </a:xfrm>
            <a:prstGeom prst="line">
              <a:avLst/>
            </a:prstGeom>
            <a:noFill/>
            <a:ln w="12700">
              <a:solidFill>
                <a:srgbClr val="FF00FF"/>
              </a:solidFill>
              <a:round/>
              <a:headEnd/>
              <a:tailEnd/>
            </a:ln>
          </p:spPr>
          <p:txBody>
            <a:bodyPr/>
            <a:lstStyle/>
            <a:p>
              <a:endParaRPr lang="es-MX"/>
            </a:p>
          </p:txBody>
        </p:sp>
        <p:sp>
          <p:nvSpPr>
            <p:cNvPr id="19644" name="Line 185"/>
            <p:cNvSpPr>
              <a:spLocks noChangeShapeType="1"/>
            </p:cNvSpPr>
            <p:nvPr/>
          </p:nvSpPr>
          <p:spPr bwMode="auto">
            <a:xfrm>
              <a:off x="801688" y="6591300"/>
              <a:ext cx="0" cy="33337"/>
            </a:xfrm>
            <a:prstGeom prst="line">
              <a:avLst/>
            </a:prstGeom>
            <a:noFill/>
            <a:ln w="12700">
              <a:solidFill>
                <a:srgbClr val="FF00FF"/>
              </a:solidFill>
              <a:round/>
              <a:headEnd/>
              <a:tailEnd/>
            </a:ln>
          </p:spPr>
          <p:txBody>
            <a:bodyPr/>
            <a:lstStyle/>
            <a:p>
              <a:endParaRPr lang="es-MX"/>
            </a:p>
          </p:txBody>
        </p:sp>
        <p:sp>
          <p:nvSpPr>
            <p:cNvPr id="19645" name="Line 186"/>
            <p:cNvSpPr>
              <a:spLocks noChangeShapeType="1"/>
            </p:cNvSpPr>
            <p:nvPr/>
          </p:nvSpPr>
          <p:spPr bwMode="auto">
            <a:xfrm flipH="1">
              <a:off x="769938" y="6591300"/>
              <a:ext cx="31750" cy="0"/>
            </a:xfrm>
            <a:prstGeom prst="line">
              <a:avLst/>
            </a:prstGeom>
            <a:noFill/>
            <a:ln w="12700">
              <a:solidFill>
                <a:srgbClr val="FF00FF"/>
              </a:solidFill>
              <a:round/>
              <a:headEnd/>
              <a:tailEnd/>
            </a:ln>
          </p:spPr>
          <p:txBody>
            <a:bodyPr/>
            <a:lstStyle/>
            <a:p>
              <a:endParaRPr lang="es-MX"/>
            </a:p>
          </p:txBody>
        </p:sp>
        <p:sp>
          <p:nvSpPr>
            <p:cNvPr id="19646" name="Line 187"/>
            <p:cNvSpPr>
              <a:spLocks noChangeShapeType="1"/>
            </p:cNvSpPr>
            <p:nvPr/>
          </p:nvSpPr>
          <p:spPr bwMode="auto">
            <a:xfrm>
              <a:off x="801688" y="6591300"/>
              <a:ext cx="31750" cy="0"/>
            </a:xfrm>
            <a:prstGeom prst="line">
              <a:avLst/>
            </a:prstGeom>
            <a:noFill/>
            <a:ln w="12700">
              <a:solidFill>
                <a:srgbClr val="FF00FF"/>
              </a:solidFill>
              <a:round/>
              <a:headEnd/>
              <a:tailEnd/>
            </a:ln>
          </p:spPr>
          <p:txBody>
            <a:bodyPr/>
            <a:lstStyle/>
            <a:p>
              <a:endParaRPr lang="es-MX"/>
            </a:p>
          </p:txBody>
        </p:sp>
        <p:sp>
          <p:nvSpPr>
            <p:cNvPr id="19647" name="Rectangle 188"/>
            <p:cNvSpPr>
              <a:spLocks noChangeArrowheads="1"/>
            </p:cNvSpPr>
            <p:nvPr/>
          </p:nvSpPr>
          <p:spPr bwMode="auto">
            <a:xfrm>
              <a:off x="982663" y="6515100"/>
              <a:ext cx="2678113"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Índice de Proyectos por Investigador</a:t>
              </a:r>
              <a:endParaRPr lang="es-ES">
                <a:solidFill>
                  <a:schemeClr val="accent2"/>
                </a:solidFill>
              </a:endParaRPr>
            </a:p>
          </p:txBody>
        </p:sp>
      </p:grpSp>
      <p:pic>
        <p:nvPicPr>
          <p:cNvPr id="19461" name="Rectangle 118"/>
          <p:cNvPicPr>
            <a:picLocks noChangeArrowheads="1"/>
          </p:cNvPicPr>
          <p:nvPr/>
        </p:nvPicPr>
        <p:blipFill>
          <a:blip r:embed="rId21" cstate="print"/>
          <a:srcRect/>
          <a:stretch>
            <a:fillRect/>
          </a:stretch>
        </p:blipFill>
        <p:spPr bwMode="auto">
          <a:xfrm>
            <a:off x="1525588" y="1031875"/>
            <a:ext cx="2379662" cy="1208088"/>
          </a:xfrm>
          <a:prstGeom prst="rect">
            <a:avLst/>
          </a:prstGeom>
          <a:noFill/>
          <a:ln w="9525">
            <a:noFill/>
            <a:miter lim="800000"/>
            <a:headEnd/>
            <a:tailEnd/>
          </a:ln>
        </p:spPr>
      </p:pic>
      <p:sp>
        <p:nvSpPr>
          <p:cNvPr id="19462" name="Text Box 230"/>
          <p:cNvSpPr txBox="1">
            <a:spLocks noChangeArrowheads="1"/>
          </p:cNvSpPr>
          <p:nvPr/>
        </p:nvSpPr>
        <p:spPr bwMode="auto">
          <a:xfrm>
            <a:off x="1552575" y="1101725"/>
            <a:ext cx="2278063" cy="1006475"/>
          </a:xfrm>
          <a:prstGeom prst="rect">
            <a:avLst/>
          </a:prstGeom>
          <a:noFill/>
          <a:ln w="9525" algn="ctr">
            <a:noFill/>
            <a:miter lim="800000"/>
            <a:headEnd/>
            <a:tailEnd/>
          </a:ln>
        </p:spPr>
        <p:txBody>
          <a:bodyPr>
            <a:spAutoFit/>
          </a:bodyPr>
          <a:lstStyle/>
          <a:p>
            <a:pPr algn="ctr">
              <a:spcBef>
                <a:spcPct val="50000"/>
              </a:spcBef>
            </a:pPr>
            <a:r>
              <a:rPr lang="es-MX" u="none">
                <a:solidFill>
                  <a:schemeClr val="bg1"/>
                </a:solidFill>
              </a:rPr>
              <a:t>5 proyectos vigentes de la Unidad Monterrey: </a:t>
            </a:r>
          </a:p>
          <a:p>
            <a:pPr algn="ctr">
              <a:spcBef>
                <a:spcPct val="50000"/>
              </a:spcBef>
            </a:pPr>
            <a:r>
              <a:rPr lang="es-MX" u="none">
                <a:solidFill>
                  <a:schemeClr val="bg1"/>
                </a:solidFill>
              </a:rPr>
              <a:t>4 Sectoriales </a:t>
            </a:r>
          </a:p>
          <a:p>
            <a:pPr algn="ctr">
              <a:spcBef>
                <a:spcPct val="50000"/>
              </a:spcBef>
            </a:pPr>
            <a:r>
              <a:rPr lang="es-MX" u="none">
                <a:solidFill>
                  <a:schemeClr val="bg1"/>
                </a:solidFill>
              </a:rPr>
              <a:t>1 de Vinculación</a:t>
            </a:r>
            <a:endParaRPr lang="es-ES" u="none">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8"/>
          <p:cNvPicPr>
            <a:picLocks noChangeAspect="1" noChangeArrowheads="1"/>
          </p:cNvPicPr>
          <p:nvPr/>
        </p:nvPicPr>
        <p:blipFill>
          <a:blip r:embed="rId3" cstate="print"/>
          <a:srcRect/>
          <a:stretch>
            <a:fillRect/>
          </a:stretch>
        </p:blipFill>
        <p:spPr bwMode="auto">
          <a:xfrm>
            <a:off x="-90488" y="434975"/>
            <a:ext cx="9359901" cy="5021263"/>
          </a:xfrm>
          <a:prstGeom prst="rect">
            <a:avLst/>
          </a:prstGeom>
          <a:noFill/>
          <a:ln w="9525">
            <a:noFill/>
            <a:miter lim="800000"/>
            <a:headEnd/>
            <a:tailEnd/>
          </a:ln>
        </p:spPr>
      </p:pic>
      <p:sp>
        <p:nvSpPr>
          <p:cNvPr id="20483" name="Text Box 3"/>
          <p:cNvSpPr txBox="1">
            <a:spLocks noChangeArrowheads="1"/>
          </p:cNvSpPr>
          <p:nvPr/>
        </p:nvSpPr>
        <p:spPr bwMode="auto">
          <a:xfrm>
            <a:off x="512763" y="5235575"/>
            <a:ext cx="8631237" cy="1793875"/>
          </a:xfrm>
          <a:prstGeom prst="rect">
            <a:avLst/>
          </a:prstGeom>
          <a:noFill/>
          <a:ln w="9525">
            <a:noFill/>
            <a:miter lim="800000"/>
            <a:headEnd/>
            <a:tailEnd/>
          </a:ln>
        </p:spPr>
        <p:txBody>
          <a:bodyPr>
            <a:spAutoFit/>
          </a:bodyPr>
          <a:lstStyle/>
          <a:p>
            <a:pPr algn="l"/>
            <a:endParaRPr lang="es-MX" sz="1400" u="none">
              <a:solidFill>
                <a:schemeClr val="accent2"/>
              </a:solidFill>
            </a:endParaRPr>
          </a:p>
          <a:p>
            <a:pPr marL="800100" lvl="1" algn="l"/>
            <a:r>
              <a:rPr lang="es-MX" sz="1400" u="none">
                <a:solidFill>
                  <a:schemeClr val="accent2"/>
                </a:solidFill>
              </a:rPr>
              <a:t>2 ventas con cesión total de derechos a Johnson Controls</a:t>
            </a:r>
          </a:p>
          <a:p>
            <a:pPr marL="800100" lvl="1" algn="l"/>
            <a:r>
              <a:rPr lang="es-MX" sz="1400" u="none">
                <a:solidFill>
                  <a:schemeClr val="accent2"/>
                </a:solidFill>
              </a:rPr>
              <a:t>1 venta con cesión total de derechos a Informática del Noroeste</a:t>
            </a:r>
          </a:p>
          <a:p>
            <a:pPr marL="800100" lvl="1" algn="l"/>
            <a:r>
              <a:rPr lang="es-MX" sz="1400" u="none">
                <a:solidFill>
                  <a:srgbClr val="A50021"/>
                </a:solidFill>
              </a:rPr>
              <a:t>2 por regalías con empresas de Texas : (ACCELERGY Corporation y REFINERY SCIENCE)</a:t>
            </a:r>
          </a:p>
          <a:p>
            <a:pPr marL="800100" lvl="1" algn="l"/>
            <a:r>
              <a:rPr lang="es-MX" sz="1400" u="none">
                <a:solidFill>
                  <a:schemeClr val="accent2"/>
                </a:solidFill>
              </a:rPr>
              <a:t>2  a  Viakable (1 por regalías y 1 venta con cesión de derechos)</a:t>
            </a:r>
          </a:p>
          <a:p>
            <a:pPr marL="800100" lvl="1" algn="l"/>
            <a:r>
              <a:rPr lang="es-MX" sz="1400" u="none">
                <a:solidFill>
                  <a:schemeClr val="accent2"/>
                </a:solidFill>
              </a:rPr>
              <a:t>1 licenciamiento para aplicación específica al Grupo Social Vilagughi</a:t>
            </a:r>
          </a:p>
          <a:p>
            <a:pPr marL="800100" lvl="1" algn="l"/>
            <a:r>
              <a:rPr lang="es-MX" sz="1400" u="none">
                <a:solidFill>
                  <a:schemeClr val="accent2"/>
                </a:solidFill>
              </a:rPr>
              <a:t>1 licenciamiento para aplicación específica a la empresa Génesis Global</a:t>
            </a:r>
          </a:p>
          <a:p>
            <a:pPr marL="800100" lvl="1" algn="l"/>
            <a:endParaRPr lang="es-ES" sz="1400" u="none">
              <a:solidFill>
                <a:schemeClr val="accent2"/>
              </a:solidFill>
            </a:endParaRPr>
          </a:p>
        </p:txBody>
      </p:sp>
      <p:sp>
        <p:nvSpPr>
          <p:cNvPr id="658436" name="AutoShape 4"/>
          <p:cNvSpPr>
            <a:spLocks/>
          </p:cNvSpPr>
          <p:nvPr/>
        </p:nvSpPr>
        <p:spPr bwMode="auto">
          <a:xfrm>
            <a:off x="1081088" y="5349875"/>
            <a:ext cx="508000" cy="1492250"/>
          </a:xfrm>
          <a:prstGeom prst="leftBrace">
            <a:avLst>
              <a:gd name="adj1" fmla="val 21797"/>
              <a:gd name="adj2" fmla="val 50065"/>
            </a:avLst>
          </a:prstGeom>
          <a:ln>
            <a:headEnd/>
            <a:tailEnd/>
          </a:ln>
        </p:spPr>
        <p:style>
          <a:lnRef idx="3">
            <a:schemeClr val="accent6"/>
          </a:lnRef>
          <a:fillRef idx="0">
            <a:schemeClr val="accent6"/>
          </a:fillRef>
          <a:effectRef idx="2">
            <a:schemeClr val="accent6"/>
          </a:effectRef>
          <a:fontRef idx="minor">
            <a:schemeClr val="tx1"/>
          </a:fontRef>
        </p:style>
        <p:txBody>
          <a:bodyPr wrap="none" anchor="ctr">
            <a:flatTx/>
          </a:bodyPr>
          <a:lstStyle/>
          <a:p>
            <a:pPr>
              <a:defRPr/>
            </a:pPr>
            <a:endParaRPr lang="es-MX"/>
          </a:p>
        </p:txBody>
      </p:sp>
      <p:sp>
        <p:nvSpPr>
          <p:cNvPr id="20485" name="Rectangle 5"/>
          <p:cNvSpPr>
            <a:spLocks noChangeArrowheads="1"/>
          </p:cNvSpPr>
          <p:nvPr/>
        </p:nvSpPr>
        <p:spPr bwMode="auto">
          <a:xfrm>
            <a:off x="0" y="136525"/>
            <a:ext cx="9144000" cy="366713"/>
          </a:xfrm>
          <a:prstGeom prst="rect">
            <a:avLst/>
          </a:prstGeom>
          <a:noFill/>
          <a:ln w="9525" algn="ctr">
            <a:noFill/>
            <a:miter lim="800000"/>
            <a:headEnd/>
            <a:tailEnd/>
          </a:ln>
          <a:effectLst/>
        </p:spPr>
        <p:txBody>
          <a:bodyPr anchor="ctr">
            <a:spAutoFit/>
          </a:bodyPr>
          <a:lstStyle/>
          <a:p>
            <a:r>
              <a:rPr lang="es-ES" sz="1800" u="none">
                <a:solidFill>
                  <a:srgbClr val="990033"/>
                </a:solidFill>
                <a:cs typeface="Arial" charset="0"/>
              </a:rPr>
              <a:t>Registro de Patentes </a:t>
            </a:r>
            <a:r>
              <a:rPr lang="es-MX" sz="1800" u="none">
                <a:solidFill>
                  <a:srgbClr val="990033"/>
                </a:solidFill>
                <a:cs typeface="Arial" charset="0"/>
              </a:rPr>
              <a:t>(Oficina de Patentes)</a:t>
            </a:r>
            <a:endParaRPr lang="es-ES" sz="1800" u="none">
              <a:solidFill>
                <a:srgbClr val="990033"/>
              </a:solidFill>
              <a:cs typeface="Arial" charset="0"/>
            </a:endParaRPr>
          </a:p>
        </p:txBody>
      </p:sp>
      <p:sp>
        <p:nvSpPr>
          <p:cNvPr id="20486" name="Rectangle 95"/>
          <p:cNvSpPr>
            <a:spLocks noChangeArrowheads="1"/>
          </p:cNvSpPr>
          <p:nvPr/>
        </p:nvSpPr>
        <p:spPr bwMode="auto">
          <a:xfrm>
            <a:off x="-42863" y="5891213"/>
            <a:ext cx="1371601" cy="457200"/>
          </a:xfrm>
          <a:prstGeom prst="rect">
            <a:avLst/>
          </a:prstGeom>
          <a:noFill/>
          <a:ln w="9525" algn="ctr">
            <a:noFill/>
            <a:miter lim="800000"/>
            <a:headEnd/>
            <a:tailEnd/>
          </a:ln>
        </p:spPr>
        <p:txBody>
          <a:bodyPr>
            <a:spAutoFit/>
          </a:bodyPr>
          <a:lstStyle/>
          <a:p>
            <a:pPr marL="174625" indent="-174625" algn="l"/>
            <a:r>
              <a:rPr lang="es-MX" u="none">
                <a:solidFill>
                  <a:schemeClr val="accent2"/>
                </a:solidFill>
              </a:rPr>
              <a:t>9 patentes en explotación:</a:t>
            </a:r>
          </a:p>
        </p:txBody>
      </p:sp>
      <p:grpSp>
        <p:nvGrpSpPr>
          <p:cNvPr id="20487" name="Group 116"/>
          <p:cNvGrpSpPr>
            <a:grpSpLocks/>
          </p:cNvGrpSpPr>
          <p:nvPr/>
        </p:nvGrpSpPr>
        <p:grpSpPr bwMode="auto">
          <a:xfrm>
            <a:off x="350838" y="758825"/>
            <a:ext cx="8408987" cy="4360863"/>
            <a:chOff x="221" y="478"/>
            <a:chExt cx="5297" cy="2747"/>
          </a:xfrm>
        </p:grpSpPr>
        <p:sp>
          <p:nvSpPr>
            <p:cNvPr id="20488" name="Rectangle 2"/>
            <p:cNvSpPr>
              <a:spLocks noChangeArrowheads="1"/>
            </p:cNvSpPr>
            <p:nvPr/>
          </p:nvSpPr>
          <p:spPr bwMode="auto">
            <a:xfrm>
              <a:off x="1237" y="541"/>
              <a:ext cx="4056" cy="192"/>
            </a:xfrm>
            <a:prstGeom prst="rect">
              <a:avLst/>
            </a:prstGeom>
            <a:noFill/>
            <a:ln w="9525" algn="ctr">
              <a:noFill/>
              <a:miter lim="800000"/>
              <a:headEnd/>
              <a:tailEnd/>
            </a:ln>
          </p:spPr>
          <p:txBody>
            <a:bodyPr>
              <a:spAutoFit/>
            </a:bodyPr>
            <a:lstStyle/>
            <a:p>
              <a:pPr algn="l" eaLnBrk="0" hangingPunct="0">
                <a:spcBef>
                  <a:spcPct val="50000"/>
                </a:spcBef>
              </a:pPr>
              <a:r>
                <a:rPr lang="es-ES" sz="1400" u="none">
                  <a:solidFill>
                    <a:srgbClr val="192581"/>
                  </a:solidFill>
                  <a:ea typeface="Times New Roman" pitchFamily="18" charset="0"/>
                  <a:cs typeface="Arial" charset="0"/>
                </a:rPr>
                <a:t>  42 Solicitudes de Registro y  6 Títulos Otorgados a CIMAV</a:t>
              </a:r>
            </a:p>
          </p:txBody>
        </p:sp>
        <p:grpSp>
          <p:nvGrpSpPr>
            <p:cNvPr id="20489" name="Rectangle 8"/>
            <p:cNvGrpSpPr>
              <a:grpSpLocks/>
            </p:cNvGrpSpPr>
            <p:nvPr/>
          </p:nvGrpSpPr>
          <p:grpSpPr bwMode="auto">
            <a:xfrm>
              <a:off x="786" y="2583"/>
              <a:ext cx="211" cy="407"/>
              <a:chOff x="1286256" y="3657600"/>
              <a:chExt cx="335280" cy="646176"/>
            </a:xfrm>
          </p:grpSpPr>
          <p:pic>
            <p:nvPicPr>
              <p:cNvPr id="20577" name="Rectangle 8"/>
              <p:cNvPicPr>
                <a:picLocks noChangeArrowheads="1"/>
              </p:cNvPicPr>
              <p:nvPr/>
            </p:nvPicPr>
            <p:blipFill>
              <a:blip r:embed="rId4" cstate="print"/>
              <a:srcRect/>
              <a:stretch>
                <a:fillRect/>
              </a:stretch>
            </p:blipFill>
            <p:spPr bwMode="auto">
              <a:xfrm>
                <a:off x="1286256" y="3657600"/>
                <a:ext cx="335280" cy="646176"/>
              </a:xfrm>
              <a:prstGeom prst="rect">
                <a:avLst/>
              </a:prstGeom>
              <a:noFill/>
              <a:ln w="9525">
                <a:noFill/>
                <a:miter lim="800000"/>
                <a:headEnd/>
                <a:tailEnd/>
              </a:ln>
            </p:spPr>
          </p:pic>
          <p:sp>
            <p:nvSpPr>
              <p:cNvPr id="20578" name="Text Box 10"/>
              <p:cNvSpPr txBox="1">
                <a:spLocks noChangeArrowheads="1"/>
              </p:cNvSpPr>
              <p:nvPr/>
            </p:nvSpPr>
            <p:spPr bwMode="auto">
              <a:xfrm>
                <a:off x="1350261" y="3692525"/>
                <a:ext cx="219096" cy="538162"/>
              </a:xfrm>
              <a:prstGeom prst="rect">
                <a:avLst/>
              </a:prstGeom>
              <a:noFill/>
              <a:ln w="9525">
                <a:noFill/>
                <a:miter lim="800000"/>
                <a:headEnd/>
                <a:tailEnd/>
              </a:ln>
            </p:spPr>
            <p:txBody>
              <a:bodyPr/>
              <a:lstStyle/>
              <a:p>
                <a:endParaRPr lang="es-MX">
                  <a:solidFill>
                    <a:srgbClr val="192581"/>
                  </a:solidFill>
                </a:endParaRPr>
              </a:p>
            </p:txBody>
          </p:sp>
        </p:grpSp>
        <p:grpSp>
          <p:nvGrpSpPr>
            <p:cNvPr id="20490" name="Rectangle 10"/>
            <p:cNvGrpSpPr>
              <a:grpSpLocks/>
            </p:cNvGrpSpPr>
            <p:nvPr/>
          </p:nvGrpSpPr>
          <p:grpSpPr bwMode="auto">
            <a:xfrm>
              <a:off x="2226" y="2583"/>
              <a:ext cx="211" cy="407"/>
              <a:chOff x="3572256" y="3657600"/>
              <a:chExt cx="335280" cy="646176"/>
            </a:xfrm>
          </p:grpSpPr>
          <p:pic>
            <p:nvPicPr>
              <p:cNvPr id="20575" name="Rectangle 10"/>
              <p:cNvPicPr>
                <a:picLocks noChangeArrowheads="1"/>
              </p:cNvPicPr>
              <p:nvPr/>
            </p:nvPicPr>
            <p:blipFill>
              <a:blip r:embed="rId5" cstate="print"/>
              <a:srcRect/>
              <a:stretch>
                <a:fillRect/>
              </a:stretch>
            </p:blipFill>
            <p:spPr bwMode="auto">
              <a:xfrm>
                <a:off x="3572256" y="3657600"/>
                <a:ext cx="335280" cy="646176"/>
              </a:xfrm>
              <a:prstGeom prst="rect">
                <a:avLst/>
              </a:prstGeom>
              <a:noFill/>
              <a:ln w="9525">
                <a:noFill/>
                <a:miter lim="800000"/>
                <a:headEnd/>
                <a:tailEnd/>
              </a:ln>
            </p:spPr>
          </p:pic>
          <p:sp>
            <p:nvSpPr>
              <p:cNvPr id="20576" name="Text Box 16"/>
              <p:cNvSpPr txBox="1">
                <a:spLocks noChangeArrowheads="1"/>
              </p:cNvSpPr>
              <p:nvPr/>
            </p:nvSpPr>
            <p:spPr bwMode="auto">
              <a:xfrm>
                <a:off x="3631713" y="3692525"/>
                <a:ext cx="219096" cy="538162"/>
              </a:xfrm>
              <a:prstGeom prst="rect">
                <a:avLst/>
              </a:prstGeom>
              <a:noFill/>
              <a:ln w="9525">
                <a:noFill/>
                <a:miter lim="800000"/>
                <a:headEnd/>
                <a:tailEnd/>
              </a:ln>
            </p:spPr>
            <p:txBody>
              <a:bodyPr/>
              <a:lstStyle/>
              <a:p>
                <a:endParaRPr lang="es-MX">
                  <a:solidFill>
                    <a:srgbClr val="192581"/>
                  </a:solidFill>
                </a:endParaRPr>
              </a:p>
            </p:txBody>
          </p:sp>
        </p:grpSp>
        <p:grpSp>
          <p:nvGrpSpPr>
            <p:cNvPr id="20491" name="Rectangle 11"/>
            <p:cNvGrpSpPr>
              <a:grpSpLocks/>
            </p:cNvGrpSpPr>
            <p:nvPr/>
          </p:nvGrpSpPr>
          <p:grpSpPr bwMode="auto">
            <a:xfrm>
              <a:off x="2706" y="2583"/>
              <a:ext cx="211" cy="407"/>
              <a:chOff x="4334256" y="3657600"/>
              <a:chExt cx="335280" cy="646176"/>
            </a:xfrm>
          </p:grpSpPr>
          <p:pic>
            <p:nvPicPr>
              <p:cNvPr id="20573" name="Rectangle 11"/>
              <p:cNvPicPr>
                <a:picLocks noChangeArrowheads="1"/>
              </p:cNvPicPr>
              <p:nvPr/>
            </p:nvPicPr>
            <p:blipFill>
              <a:blip r:embed="rId6" cstate="print"/>
              <a:srcRect/>
              <a:stretch>
                <a:fillRect/>
              </a:stretch>
            </p:blipFill>
            <p:spPr bwMode="auto">
              <a:xfrm>
                <a:off x="4334256" y="3657600"/>
                <a:ext cx="335280" cy="646176"/>
              </a:xfrm>
              <a:prstGeom prst="rect">
                <a:avLst/>
              </a:prstGeom>
              <a:noFill/>
              <a:ln w="9525">
                <a:noFill/>
                <a:miter lim="800000"/>
                <a:headEnd/>
                <a:tailEnd/>
              </a:ln>
            </p:spPr>
          </p:pic>
          <p:sp>
            <p:nvSpPr>
              <p:cNvPr id="20574" name="Text Box 19"/>
              <p:cNvSpPr txBox="1">
                <a:spLocks noChangeArrowheads="1"/>
              </p:cNvSpPr>
              <p:nvPr/>
            </p:nvSpPr>
            <p:spPr bwMode="auto">
              <a:xfrm>
                <a:off x="4395373" y="3692525"/>
                <a:ext cx="219096" cy="538162"/>
              </a:xfrm>
              <a:prstGeom prst="rect">
                <a:avLst/>
              </a:prstGeom>
              <a:noFill/>
              <a:ln w="9525">
                <a:noFill/>
                <a:miter lim="800000"/>
                <a:headEnd/>
                <a:tailEnd/>
              </a:ln>
            </p:spPr>
            <p:txBody>
              <a:bodyPr/>
              <a:lstStyle/>
              <a:p>
                <a:endParaRPr lang="es-MX">
                  <a:solidFill>
                    <a:srgbClr val="192581"/>
                  </a:solidFill>
                </a:endParaRPr>
              </a:p>
            </p:txBody>
          </p:sp>
        </p:grpSp>
        <p:grpSp>
          <p:nvGrpSpPr>
            <p:cNvPr id="20492" name="Rectangle 12"/>
            <p:cNvGrpSpPr>
              <a:grpSpLocks/>
            </p:cNvGrpSpPr>
            <p:nvPr/>
          </p:nvGrpSpPr>
          <p:grpSpPr bwMode="auto">
            <a:xfrm>
              <a:off x="3186" y="2270"/>
              <a:ext cx="208" cy="720"/>
              <a:chOff x="5096256" y="2846832"/>
              <a:chExt cx="329184" cy="1456944"/>
            </a:xfrm>
          </p:grpSpPr>
          <p:pic>
            <p:nvPicPr>
              <p:cNvPr id="20571" name="Rectangle 12"/>
              <p:cNvPicPr>
                <a:picLocks noChangeArrowheads="1"/>
              </p:cNvPicPr>
              <p:nvPr/>
            </p:nvPicPr>
            <p:blipFill>
              <a:blip r:embed="rId7" cstate="print"/>
              <a:srcRect/>
              <a:stretch>
                <a:fillRect/>
              </a:stretch>
            </p:blipFill>
            <p:spPr bwMode="auto">
              <a:xfrm>
                <a:off x="5096256" y="2846832"/>
                <a:ext cx="329184" cy="1456944"/>
              </a:xfrm>
              <a:prstGeom prst="rect">
                <a:avLst/>
              </a:prstGeom>
              <a:noFill/>
              <a:ln w="9525">
                <a:noFill/>
                <a:miter lim="800000"/>
                <a:headEnd/>
                <a:tailEnd/>
              </a:ln>
            </p:spPr>
          </p:pic>
          <p:sp>
            <p:nvSpPr>
              <p:cNvPr id="20572" name="Text Box 22"/>
              <p:cNvSpPr txBox="1">
                <a:spLocks noChangeArrowheads="1"/>
              </p:cNvSpPr>
              <p:nvPr/>
            </p:nvSpPr>
            <p:spPr bwMode="auto">
              <a:xfrm>
                <a:off x="5154269" y="2882900"/>
                <a:ext cx="219096" cy="1347787"/>
              </a:xfrm>
              <a:prstGeom prst="rect">
                <a:avLst/>
              </a:prstGeom>
              <a:noFill/>
              <a:ln w="9525">
                <a:noFill/>
                <a:miter lim="800000"/>
                <a:headEnd/>
                <a:tailEnd/>
              </a:ln>
            </p:spPr>
            <p:txBody>
              <a:bodyPr/>
              <a:lstStyle/>
              <a:p>
                <a:endParaRPr lang="es-MX">
                  <a:solidFill>
                    <a:srgbClr val="192581"/>
                  </a:solidFill>
                </a:endParaRPr>
              </a:p>
            </p:txBody>
          </p:sp>
        </p:grpSp>
        <p:grpSp>
          <p:nvGrpSpPr>
            <p:cNvPr id="20493" name="Rectangle 13"/>
            <p:cNvGrpSpPr>
              <a:grpSpLocks/>
            </p:cNvGrpSpPr>
            <p:nvPr/>
          </p:nvGrpSpPr>
          <p:grpSpPr bwMode="auto">
            <a:xfrm>
              <a:off x="3662" y="2072"/>
              <a:ext cx="212" cy="918"/>
              <a:chOff x="5852160" y="2846832"/>
              <a:chExt cx="335280" cy="1456944"/>
            </a:xfrm>
          </p:grpSpPr>
          <p:pic>
            <p:nvPicPr>
              <p:cNvPr id="20569" name="Rectangle 13"/>
              <p:cNvPicPr>
                <a:picLocks noChangeArrowheads="1"/>
              </p:cNvPicPr>
              <p:nvPr/>
            </p:nvPicPr>
            <p:blipFill>
              <a:blip r:embed="rId8" cstate="print"/>
              <a:srcRect/>
              <a:stretch>
                <a:fillRect/>
              </a:stretch>
            </p:blipFill>
            <p:spPr bwMode="auto">
              <a:xfrm>
                <a:off x="5852160" y="2846832"/>
                <a:ext cx="335280" cy="1456944"/>
              </a:xfrm>
              <a:prstGeom prst="rect">
                <a:avLst/>
              </a:prstGeom>
              <a:noFill/>
              <a:ln w="9525">
                <a:noFill/>
                <a:miter lim="800000"/>
                <a:headEnd/>
                <a:tailEnd/>
              </a:ln>
            </p:spPr>
          </p:pic>
          <p:sp>
            <p:nvSpPr>
              <p:cNvPr id="20570" name="Text Box 25"/>
              <p:cNvSpPr txBox="1">
                <a:spLocks noChangeArrowheads="1"/>
              </p:cNvSpPr>
              <p:nvPr/>
            </p:nvSpPr>
            <p:spPr bwMode="auto">
              <a:xfrm>
                <a:off x="5913166" y="2882900"/>
                <a:ext cx="219096" cy="1347787"/>
              </a:xfrm>
              <a:prstGeom prst="rect">
                <a:avLst/>
              </a:prstGeom>
              <a:noFill/>
              <a:ln w="9525">
                <a:noFill/>
                <a:miter lim="800000"/>
                <a:headEnd/>
                <a:tailEnd/>
              </a:ln>
            </p:spPr>
            <p:txBody>
              <a:bodyPr/>
              <a:lstStyle/>
              <a:p>
                <a:endParaRPr lang="es-MX">
                  <a:solidFill>
                    <a:srgbClr val="192581"/>
                  </a:solidFill>
                </a:endParaRPr>
              </a:p>
            </p:txBody>
          </p:sp>
        </p:grpSp>
        <p:grpSp>
          <p:nvGrpSpPr>
            <p:cNvPr id="20494" name="Rectangle 14"/>
            <p:cNvGrpSpPr>
              <a:grpSpLocks/>
            </p:cNvGrpSpPr>
            <p:nvPr/>
          </p:nvGrpSpPr>
          <p:grpSpPr bwMode="auto">
            <a:xfrm>
              <a:off x="4142" y="1055"/>
              <a:ext cx="212" cy="1935"/>
              <a:chOff x="6614160" y="1231392"/>
              <a:chExt cx="335280" cy="3072384"/>
            </a:xfrm>
          </p:grpSpPr>
          <p:pic>
            <p:nvPicPr>
              <p:cNvPr id="20567" name="Rectangle 14"/>
              <p:cNvPicPr>
                <a:picLocks noChangeArrowheads="1"/>
              </p:cNvPicPr>
              <p:nvPr/>
            </p:nvPicPr>
            <p:blipFill>
              <a:blip r:embed="rId9" cstate="print"/>
              <a:srcRect/>
              <a:stretch>
                <a:fillRect/>
              </a:stretch>
            </p:blipFill>
            <p:spPr bwMode="auto">
              <a:xfrm>
                <a:off x="6614160" y="1231392"/>
                <a:ext cx="335280" cy="3072384"/>
              </a:xfrm>
              <a:prstGeom prst="rect">
                <a:avLst/>
              </a:prstGeom>
              <a:noFill/>
              <a:ln w="9525">
                <a:noFill/>
                <a:miter lim="800000"/>
                <a:headEnd/>
                <a:tailEnd/>
              </a:ln>
            </p:spPr>
          </p:pic>
          <p:sp>
            <p:nvSpPr>
              <p:cNvPr id="20568" name="Text Box 28"/>
              <p:cNvSpPr txBox="1">
                <a:spLocks noChangeArrowheads="1"/>
              </p:cNvSpPr>
              <p:nvPr/>
            </p:nvSpPr>
            <p:spPr bwMode="auto">
              <a:xfrm>
                <a:off x="6676825" y="1268413"/>
                <a:ext cx="219096" cy="2962275"/>
              </a:xfrm>
              <a:prstGeom prst="rect">
                <a:avLst/>
              </a:prstGeom>
              <a:noFill/>
              <a:ln w="9525">
                <a:noFill/>
                <a:miter lim="800000"/>
                <a:headEnd/>
                <a:tailEnd/>
              </a:ln>
            </p:spPr>
            <p:txBody>
              <a:bodyPr/>
              <a:lstStyle/>
              <a:p>
                <a:endParaRPr lang="es-MX">
                  <a:solidFill>
                    <a:srgbClr val="192581"/>
                  </a:solidFill>
                </a:endParaRPr>
              </a:p>
            </p:txBody>
          </p:sp>
        </p:grpSp>
        <p:grpSp>
          <p:nvGrpSpPr>
            <p:cNvPr id="20495" name="Rectangle 15"/>
            <p:cNvGrpSpPr>
              <a:grpSpLocks/>
            </p:cNvGrpSpPr>
            <p:nvPr/>
          </p:nvGrpSpPr>
          <p:grpSpPr bwMode="auto">
            <a:xfrm>
              <a:off x="4622" y="1224"/>
              <a:ext cx="212" cy="1766"/>
              <a:chOff x="7376160" y="1499616"/>
              <a:chExt cx="335280" cy="2804160"/>
            </a:xfrm>
          </p:grpSpPr>
          <p:pic>
            <p:nvPicPr>
              <p:cNvPr id="20565" name="Rectangle 15"/>
              <p:cNvPicPr>
                <a:picLocks noChangeArrowheads="1"/>
              </p:cNvPicPr>
              <p:nvPr/>
            </p:nvPicPr>
            <p:blipFill>
              <a:blip r:embed="rId10" cstate="print"/>
              <a:srcRect/>
              <a:stretch>
                <a:fillRect/>
              </a:stretch>
            </p:blipFill>
            <p:spPr bwMode="auto">
              <a:xfrm>
                <a:off x="7376160" y="1499616"/>
                <a:ext cx="335280" cy="2804160"/>
              </a:xfrm>
              <a:prstGeom prst="rect">
                <a:avLst/>
              </a:prstGeom>
              <a:noFill/>
              <a:ln w="9525">
                <a:noFill/>
                <a:miter lim="800000"/>
                <a:headEnd/>
                <a:tailEnd/>
              </a:ln>
            </p:spPr>
          </p:pic>
          <p:sp>
            <p:nvSpPr>
              <p:cNvPr id="20566" name="Text Box 31"/>
              <p:cNvSpPr txBox="1">
                <a:spLocks noChangeArrowheads="1"/>
              </p:cNvSpPr>
              <p:nvPr/>
            </p:nvSpPr>
            <p:spPr bwMode="auto">
              <a:xfrm>
                <a:off x="7435722" y="1538288"/>
                <a:ext cx="219096" cy="2692400"/>
              </a:xfrm>
              <a:prstGeom prst="rect">
                <a:avLst/>
              </a:prstGeom>
              <a:noFill/>
              <a:ln w="9525">
                <a:noFill/>
                <a:miter lim="800000"/>
                <a:headEnd/>
                <a:tailEnd/>
              </a:ln>
            </p:spPr>
            <p:txBody>
              <a:bodyPr/>
              <a:lstStyle/>
              <a:p>
                <a:endParaRPr lang="es-MX">
                  <a:solidFill>
                    <a:srgbClr val="192581"/>
                  </a:solidFill>
                </a:endParaRPr>
              </a:p>
            </p:txBody>
          </p:sp>
        </p:grpSp>
        <p:grpSp>
          <p:nvGrpSpPr>
            <p:cNvPr id="20496" name="Rectangle 16"/>
            <p:cNvGrpSpPr>
              <a:grpSpLocks/>
            </p:cNvGrpSpPr>
            <p:nvPr/>
          </p:nvGrpSpPr>
          <p:grpSpPr bwMode="auto">
            <a:xfrm>
              <a:off x="5102" y="1001"/>
              <a:ext cx="212" cy="1989"/>
              <a:chOff x="8138160" y="1231392"/>
              <a:chExt cx="335280" cy="3072384"/>
            </a:xfrm>
          </p:grpSpPr>
          <p:pic>
            <p:nvPicPr>
              <p:cNvPr id="20563" name="Rectangle 16"/>
              <p:cNvPicPr>
                <a:picLocks noChangeArrowheads="1"/>
              </p:cNvPicPr>
              <p:nvPr/>
            </p:nvPicPr>
            <p:blipFill>
              <a:blip r:embed="rId11" cstate="print"/>
              <a:srcRect/>
              <a:stretch>
                <a:fillRect/>
              </a:stretch>
            </p:blipFill>
            <p:spPr bwMode="auto">
              <a:xfrm>
                <a:off x="8138160" y="1231392"/>
                <a:ext cx="335280" cy="3072384"/>
              </a:xfrm>
              <a:prstGeom prst="rect">
                <a:avLst/>
              </a:prstGeom>
              <a:noFill/>
              <a:ln w="9525">
                <a:noFill/>
                <a:miter lim="800000"/>
                <a:headEnd/>
                <a:tailEnd/>
              </a:ln>
            </p:spPr>
          </p:pic>
          <p:sp>
            <p:nvSpPr>
              <p:cNvPr id="20564" name="Text Box 34"/>
              <p:cNvSpPr txBox="1">
                <a:spLocks noChangeArrowheads="1"/>
              </p:cNvSpPr>
              <p:nvPr/>
            </p:nvSpPr>
            <p:spPr bwMode="auto">
              <a:xfrm>
                <a:off x="8199382" y="1268413"/>
                <a:ext cx="219096" cy="2962275"/>
              </a:xfrm>
              <a:prstGeom prst="rect">
                <a:avLst/>
              </a:prstGeom>
              <a:noFill/>
              <a:ln w="9525">
                <a:noFill/>
                <a:miter lim="800000"/>
                <a:headEnd/>
                <a:tailEnd/>
              </a:ln>
            </p:spPr>
            <p:txBody>
              <a:bodyPr/>
              <a:lstStyle/>
              <a:p>
                <a:endParaRPr lang="es-MX">
                  <a:solidFill>
                    <a:srgbClr val="192581"/>
                  </a:solidFill>
                </a:endParaRPr>
              </a:p>
            </p:txBody>
          </p:sp>
        </p:grpSp>
        <p:sp>
          <p:nvSpPr>
            <p:cNvPr id="20497" name="Line 17"/>
            <p:cNvSpPr>
              <a:spLocks noChangeShapeType="1"/>
            </p:cNvSpPr>
            <p:nvPr/>
          </p:nvSpPr>
          <p:spPr bwMode="auto">
            <a:xfrm>
              <a:off x="726" y="909"/>
              <a:ext cx="0" cy="2035"/>
            </a:xfrm>
            <a:prstGeom prst="line">
              <a:avLst/>
            </a:prstGeom>
            <a:noFill/>
            <a:ln w="0">
              <a:solidFill>
                <a:srgbClr val="000000"/>
              </a:solidFill>
              <a:round/>
              <a:headEnd/>
              <a:tailEnd/>
            </a:ln>
          </p:spPr>
          <p:txBody>
            <a:bodyPr/>
            <a:lstStyle/>
            <a:p>
              <a:endParaRPr lang="es-MX"/>
            </a:p>
          </p:txBody>
        </p:sp>
        <p:sp>
          <p:nvSpPr>
            <p:cNvPr id="20498" name="Line 18"/>
            <p:cNvSpPr>
              <a:spLocks noChangeShapeType="1"/>
            </p:cNvSpPr>
            <p:nvPr/>
          </p:nvSpPr>
          <p:spPr bwMode="auto">
            <a:xfrm>
              <a:off x="674" y="2944"/>
              <a:ext cx="52" cy="0"/>
            </a:xfrm>
            <a:prstGeom prst="line">
              <a:avLst/>
            </a:prstGeom>
            <a:noFill/>
            <a:ln w="0">
              <a:solidFill>
                <a:srgbClr val="000000"/>
              </a:solidFill>
              <a:round/>
              <a:headEnd/>
              <a:tailEnd/>
            </a:ln>
          </p:spPr>
          <p:txBody>
            <a:bodyPr/>
            <a:lstStyle/>
            <a:p>
              <a:endParaRPr lang="es-MX"/>
            </a:p>
          </p:txBody>
        </p:sp>
        <p:sp>
          <p:nvSpPr>
            <p:cNvPr id="20499" name="Line 19"/>
            <p:cNvSpPr>
              <a:spLocks noChangeShapeType="1"/>
            </p:cNvSpPr>
            <p:nvPr/>
          </p:nvSpPr>
          <p:spPr bwMode="auto">
            <a:xfrm>
              <a:off x="674" y="2605"/>
              <a:ext cx="52" cy="0"/>
            </a:xfrm>
            <a:prstGeom prst="line">
              <a:avLst/>
            </a:prstGeom>
            <a:noFill/>
            <a:ln w="0">
              <a:solidFill>
                <a:srgbClr val="000000"/>
              </a:solidFill>
              <a:round/>
              <a:headEnd/>
              <a:tailEnd/>
            </a:ln>
          </p:spPr>
          <p:txBody>
            <a:bodyPr/>
            <a:lstStyle/>
            <a:p>
              <a:endParaRPr lang="es-MX"/>
            </a:p>
          </p:txBody>
        </p:sp>
        <p:sp>
          <p:nvSpPr>
            <p:cNvPr id="20500" name="Line 20"/>
            <p:cNvSpPr>
              <a:spLocks noChangeShapeType="1"/>
            </p:cNvSpPr>
            <p:nvPr/>
          </p:nvSpPr>
          <p:spPr bwMode="auto">
            <a:xfrm>
              <a:off x="674" y="2265"/>
              <a:ext cx="52" cy="0"/>
            </a:xfrm>
            <a:prstGeom prst="line">
              <a:avLst/>
            </a:prstGeom>
            <a:noFill/>
            <a:ln w="0">
              <a:solidFill>
                <a:srgbClr val="000000"/>
              </a:solidFill>
              <a:round/>
              <a:headEnd/>
              <a:tailEnd/>
            </a:ln>
          </p:spPr>
          <p:txBody>
            <a:bodyPr/>
            <a:lstStyle/>
            <a:p>
              <a:endParaRPr lang="es-MX"/>
            </a:p>
          </p:txBody>
        </p:sp>
        <p:sp>
          <p:nvSpPr>
            <p:cNvPr id="20501" name="Line 21"/>
            <p:cNvSpPr>
              <a:spLocks noChangeShapeType="1"/>
            </p:cNvSpPr>
            <p:nvPr/>
          </p:nvSpPr>
          <p:spPr bwMode="auto">
            <a:xfrm>
              <a:off x="674" y="1928"/>
              <a:ext cx="52" cy="0"/>
            </a:xfrm>
            <a:prstGeom prst="line">
              <a:avLst/>
            </a:prstGeom>
            <a:noFill/>
            <a:ln w="0">
              <a:solidFill>
                <a:srgbClr val="000000"/>
              </a:solidFill>
              <a:round/>
              <a:headEnd/>
              <a:tailEnd/>
            </a:ln>
          </p:spPr>
          <p:txBody>
            <a:bodyPr/>
            <a:lstStyle/>
            <a:p>
              <a:endParaRPr lang="es-MX"/>
            </a:p>
          </p:txBody>
        </p:sp>
        <p:sp>
          <p:nvSpPr>
            <p:cNvPr id="20502" name="Line 22"/>
            <p:cNvSpPr>
              <a:spLocks noChangeShapeType="1"/>
            </p:cNvSpPr>
            <p:nvPr/>
          </p:nvSpPr>
          <p:spPr bwMode="auto">
            <a:xfrm>
              <a:off x="674" y="1624"/>
              <a:ext cx="52" cy="0"/>
            </a:xfrm>
            <a:prstGeom prst="line">
              <a:avLst/>
            </a:prstGeom>
            <a:noFill/>
            <a:ln w="0">
              <a:solidFill>
                <a:srgbClr val="000000"/>
              </a:solidFill>
              <a:round/>
              <a:headEnd/>
              <a:tailEnd/>
            </a:ln>
          </p:spPr>
          <p:txBody>
            <a:bodyPr/>
            <a:lstStyle/>
            <a:p>
              <a:endParaRPr lang="es-MX"/>
            </a:p>
          </p:txBody>
        </p:sp>
        <p:sp>
          <p:nvSpPr>
            <p:cNvPr id="20503" name="Line 23"/>
            <p:cNvSpPr>
              <a:spLocks noChangeShapeType="1"/>
            </p:cNvSpPr>
            <p:nvPr/>
          </p:nvSpPr>
          <p:spPr bwMode="auto">
            <a:xfrm>
              <a:off x="674" y="1302"/>
              <a:ext cx="52" cy="0"/>
            </a:xfrm>
            <a:prstGeom prst="line">
              <a:avLst/>
            </a:prstGeom>
            <a:noFill/>
            <a:ln w="0">
              <a:solidFill>
                <a:srgbClr val="000000"/>
              </a:solidFill>
              <a:round/>
              <a:headEnd/>
              <a:tailEnd/>
            </a:ln>
          </p:spPr>
          <p:txBody>
            <a:bodyPr/>
            <a:lstStyle/>
            <a:p>
              <a:endParaRPr lang="es-MX"/>
            </a:p>
          </p:txBody>
        </p:sp>
        <p:sp>
          <p:nvSpPr>
            <p:cNvPr id="20504" name="Line 24"/>
            <p:cNvSpPr>
              <a:spLocks noChangeShapeType="1"/>
            </p:cNvSpPr>
            <p:nvPr/>
          </p:nvSpPr>
          <p:spPr bwMode="auto">
            <a:xfrm>
              <a:off x="674" y="1026"/>
              <a:ext cx="52" cy="0"/>
            </a:xfrm>
            <a:prstGeom prst="line">
              <a:avLst/>
            </a:prstGeom>
            <a:noFill/>
            <a:ln w="0">
              <a:solidFill>
                <a:srgbClr val="000000"/>
              </a:solidFill>
              <a:round/>
              <a:headEnd/>
              <a:tailEnd/>
            </a:ln>
          </p:spPr>
          <p:txBody>
            <a:bodyPr/>
            <a:lstStyle/>
            <a:p>
              <a:endParaRPr lang="es-MX"/>
            </a:p>
          </p:txBody>
        </p:sp>
        <p:sp>
          <p:nvSpPr>
            <p:cNvPr id="20505" name="Line 25"/>
            <p:cNvSpPr>
              <a:spLocks noChangeShapeType="1"/>
            </p:cNvSpPr>
            <p:nvPr/>
          </p:nvSpPr>
          <p:spPr bwMode="auto">
            <a:xfrm>
              <a:off x="726" y="2944"/>
              <a:ext cx="4792" cy="0"/>
            </a:xfrm>
            <a:prstGeom prst="line">
              <a:avLst/>
            </a:prstGeom>
            <a:noFill/>
            <a:ln w="0">
              <a:solidFill>
                <a:srgbClr val="000000"/>
              </a:solidFill>
              <a:round/>
              <a:headEnd/>
              <a:tailEnd/>
            </a:ln>
          </p:spPr>
          <p:txBody>
            <a:bodyPr/>
            <a:lstStyle/>
            <a:p>
              <a:endParaRPr lang="es-MX"/>
            </a:p>
          </p:txBody>
        </p:sp>
        <p:sp>
          <p:nvSpPr>
            <p:cNvPr id="20506" name="Line 26"/>
            <p:cNvSpPr>
              <a:spLocks noChangeShapeType="1"/>
            </p:cNvSpPr>
            <p:nvPr/>
          </p:nvSpPr>
          <p:spPr bwMode="auto">
            <a:xfrm flipV="1">
              <a:off x="726" y="2944"/>
              <a:ext cx="0" cy="52"/>
            </a:xfrm>
            <a:prstGeom prst="line">
              <a:avLst/>
            </a:prstGeom>
            <a:noFill/>
            <a:ln w="0">
              <a:solidFill>
                <a:srgbClr val="000000"/>
              </a:solidFill>
              <a:round/>
              <a:headEnd/>
              <a:tailEnd/>
            </a:ln>
          </p:spPr>
          <p:txBody>
            <a:bodyPr/>
            <a:lstStyle/>
            <a:p>
              <a:endParaRPr lang="es-MX"/>
            </a:p>
          </p:txBody>
        </p:sp>
        <p:sp>
          <p:nvSpPr>
            <p:cNvPr id="20507" name="Line 27"/>
            <p:cNvSpPr>
              <a:spLocks noChangeShapeType="1"/>
            </p:cNvSpPr>
            <p:nvPr/>
          </p:nvSpPr>
          <p:spPr bwMode="auto">
            <a:xfrm flipV="1">
              <a:off x="1204" y="2944"/>
              <a:ext cx="0" cy="52"/>
            </a:xfrm>
            <a:prstGeom prst="line">
              <a:avLst/>
            </a:prstGeom>
            <a:noFill/>
            <a:ln w="0">
              <a:solidFill>
                <a:srgbClr val="000000"/>
              </a:solidFill>
              <a:round/>
              <a:headEnd/>
              <a:tailEnd/>
            </a:ln>
          </p:spPr>
          <p:txBody>
            <a:bodyPr/>
            <a:lstStyle/>
            <a:p>
              <a:endParaRPr lang="es-MX"/>
            </a:p>
          </p:txBody>
        </p:sp>
        <p:sp>
          <p:nvSpPr>
            <p:cNvPr id="20508" name="Line 28"/>
            <p:cNvSpPr>
              <a:spLocks noChangeShapeType="1"/>
            </p:cNvSpPr>
            <p:nvPr/>
          </p:nvSpPr>
          <p:spPr bwMode="auto">
            <a:xfrm flipV="1">
              <a:off x="1685" y="2944"/>
              <a:ext cx="0" cy="52"/>
            </a:xfrm>
            <a:prstGeom prst="line">
              <a:avLst/>
            </a:prstGeom>
            <a:noFill/>
            <a:ln w="0">
              <a:solidFill>
                <a:srgbClr val="000000"/>
              </a:solidFill>
              <a:round/>
              <a:headEnd/>
              <a:tailEnd/>
            </a:ln>
          </p:spPr>
          <p:txBody>
            <a:bodyPr/>
            <a:lstStyle/>
            <a:p>
              <a:endParaRPr lang="es-MX"/>
            </a:p>
          </p:txBody>
        </p:sp>
        <p:sp>
          <p:nvSpPr>
            <p:cNvPr id="20509" name="Line 29"/>
            <p:cNvSpPr>
              <a:spLocks noChangeShapeType="1"/>
            </p:cNvSpPr>
            <p:nvPr/>
          </p:nvSpPr>
          <p:spPr bwMode="auto">
            <a:xfrm flipV="1">
              <a:off x="2163" y="2944"/>
              <a:ext cx="0" cy="52"/>
            </a:xfrm>
            <a:prstGeom prst="line">
              <a:avLst/>
            </a:prstGeom>
            <a:noFill/>
            <a:ln w="0">
              <a:solidFill>
                <a:srgbClr val="000000"/>
              </a:solidFill>
              <a:round/>
              <a:headEnd/>
              <a:tailEnd/>
            </a:ln>
          </p:spPr>
          <p:txBody>
            <a:bodyPr/>
            <a:lstStyle/>
            <a:p>
              <a:endParaRPr lang="es-MX"/>
            </a:p>
          </p:txBody>
        </p:sp>
        <p:sp>
          <p:nvSpPr>
            <p:cNvPr id="20510" name="Line 30"/>
            <p:cNvSpPr>
              <a:spLocks noChangeShapeType="1"/>
            </p:cNvSpPr>
            <p:nvPr/>
          </p:nvSpPr>
          <p:spPr bwMode="auto">
            <a:xfrm flipV="1">
              <a:off x="2644" y="2944"/>
              <a:ext cx="0" cy="52"/>
            </a:xfrm>
            <a:prstGeom prst="line">
              <a:avLst/>
            </a:prstGeom>
            <a:noFill/>
            <a:ln w="0">
              <a:solidFill>
                <a:srgbClr val="000000"/>
              </a:solidFill>
              <a:round/>
              <a:headEnd/>
              <a:tailEnd/>
            </a:ln>
          </p:spPr>
          <p:txBody>
            <a:bodyPr/>
            <a:lstStyle/>
            <a:p>
              <a:endParaRPr lang="es-MX"/>
            </a:p>
          </p:txBody>
        </p:sp>
        <p:sp>
          <p:nvSpPr>
            <p:cNvPr id="20511" name="Line 31"/>
            <p:cNvSpPr>
              <a:spLocks noChangeShapeType="1"/>
            </p:cNvSpPr>
            <p:nvPr/>
          </p:nvSpPr>
          <p:spPr bwMode="auto">
            <a:xfrm flipV="1">
              <a:off x="3122" y="2944"/>
              <a:ext cx="0" cy="52"/>
            </a:xfrm>
            <a:prstGeom prst="line">
              <a:avLst/>
            </a:prstGeom>
            <a:noFill/>
            <a:ln w="0">
              <a:solidFill>
                <a:srgbClr val="000000"/>
              </a:solidFill>
              <a:round/>
              <a:headEnd/>
              <a:tailEnd/>
            </a:ln>
          </p:spPr>
          <p:txBody>
            <a:bodyPr/>
            <a:lstStyle/>
            <a:p>
              <a:endParaRPr lang="es-MX"/>
            </a:p>
          </p:txBody>
        </p:sp>
        <p:sp>
          <p:nvSpPr>
            <p:cNvPr id="20512" name="Line 32"/>
            <p:cNvSpPr>
              <a:spLocks noChangeShapeType="1"/>
            </p:cNvSpPr>
            <p:nvPr/>
          </p:nvSpPr>
          <p:spPr bwMode="auto">
            <a:xfrm flipV="1">
              <a:off x="3600" y="2944"/>
              <a:ext cx="0" cy="52"/>
            </a:xfrm>
            <a:prstGeom prst="line">
              <a:avLst/>
            </a:prstGeom>
            <a:noFill/>
            <a:ln w="0">
              <a:solidFill>
                <a:srgbClr val="000000"/>
              </a:solidFill>
              <a:round/>
              <a:headEnd/>
              <a:tailEnd/>
            </a:ln>
          </p:spPr>
          <p:txBody>
            <a:bodyPr/>
            <a:lstStyle/>
            <a:p>
              <a:endParaRPr lang="es-MX"/>
            </a:p>
          </p:txBody>
        </p:sp>
        <p:sp>
          <p:nvSpPr>
            <p:cNvPr id="20513" name="Line 33"/>
            <p:cNvSpPr>
              <a:spLocks noChangeShapeType="1"/>
            </p:cNvSpPr>
            <p:nvPr/>
          </p:nvSpPr>
          <p:spPr bwMode="auto">
            <a:xfrm flipV="1">
              <a:off x="4081" y="2944"/>
              <a:ext cx="0" cy="52"/>
            </a:xfrm>
            <a:prstGeom prst="line">
              <a:avLst/>
            </a:prstGeom>
            <a:noFill/>
            <a:ln w="0">
              <a:solidFill>
                <a:srgbClr val="000000"/>
              </a:solidFill>
              <a:round/>
              <a:headEnd/>
              <a:tailEnd/>
            </a:ln>
          </p:spPr>
          <p:txBody>
            <a:bodyPr/>
            <a:lstStyle/>
            <a:p>
              <a:endParaRPr lang="es-MX"/>
            </a:p>
          </p:txBody>
        </p:sp>
        <p:sp>
          <p:nvSpPr>
            <p:cNvPr id="20514" name="Line 34"/>
            <p:cNvSpPr>
              <a:spLocks noChangeShapeType="1"/>
            </p:cNvSpPr>
            <p:nvPr/>
          </p:nvSpPr>
          <p:spPr bwMode="auto">
            <a:xfrm flipV="1">
              <a:off x="4559" y="2944"/>
              <a:ext cx="0" cy="52"/>
            </a:xfrm>
            <a:prstGeom prst="line">
              <a:avLst/>
            </a:prstGeom>
            <a:noFill/>
            <a:ln w="0">
              <a:solidFill>
                <a:srgbClr val="000000"/>
              </a:solidFill>
              <a:round/>
              <a:headEnd/>
              <a:tailEnd/>
            </a:ln>
          </p:spPr>
          <p:txBody>
            <a:bodyPr/>
            <a:lstStyle/>
            <a:p>
              <a:endParaRPr lang="es-MX"/>
            </a:p>
          </p:txBody>
        </p:sp>
        <p:sp>
          <p:nvSpPr>
            <p:cNvPr id="20515" name="Line 35"/>
            <p:cNvSpPr>
              <a:spLocks noChangeShapeType="1"/>
            </p:cNvSpPr>
            <p:nvPr/>
          </p:nvSpPr>
          <p:spPr bwMode="auto">
            <a:xfrm flipV="1">
              <a:off x="5040" y="2944"/>
              <a:ext cx="0" cy="52"/>
            </a:xfrm>
            <a:prstGeom prst="line">
              <a:avLst/>
            </a:prstGeom>
            <a:noFill/>
            <a:ln w="0">
              <a:solidFill>
                <a:srgbClr val="000000"/>
              </a:solidFill>
              <a:round/>
              <a:headEnd/>
              <a:tailEnd/>
            </a:ln>
          </p:spPr>
          <p:txBody>
            <a:bodyPr/>
            <a:lstStyle/>
            <a:p>
              <a:endParaRPr lang="es-MX"/>
            </a:p>
          </p:txBody>
        </p:sp>
        <p:sp>
          <p:nvSpPr>
            <p:cNvPr id="20516" name="Line 36"/>
            <p:cNvSpPr>
              <a:spLocks noChangeShapeType="1"/>
            </p:cNvSpPr>
            <p:nvPr/>
          </p:nvSpPr>
          <p:spPr bwMode="auto">
            <a:xfrm flipV="1">
              <a:off x="5518" y="2944"/>
              <a:ext cx="0" cy="52"/>
            </a:xfrm>
            <a:prstGeom prst="line">
              <a:avLst/>
            </a:prstGeom>
            <a:noFill/>
            <a:ln w="0">
              <a:solidFill>
                <a:srgbClr val="000000"/>
              </a:solidFill>
              <a:round/>
              <a:headEnd/>
              <a:tailEnd/>
            </a:ln>
          </p:spPr>
          <p:txBody>
            <a:bodyPr/>
            <a:lstStyle/>
            <a:p>
              <a:endParaRPr lang="es-MX"/>
            </a:p>
          </p:txBody>
        </p:sp>
        <p:sp>
          <p:nvSpPr>
            <p:cNvPr id="20517" name="Rectangle 37"/>
            <p:cNvSpPr>
              <a:spLocks noChangeArrowheads="1"/>
            </p:cNvSpPr>
            <p:nvPr/>
          </p:nvSpPr>
          <p:spPr bwMode="auto">
            <a:xfrm>
              <a:off x="3736" y="2114"/>
              <a:ext cx="62" cy="134"/>
            </a:xfrm>
            <a:prstGeom prst="rect">
              <a:avLst/>
            </a:prstGeom>
            <a:noFill/>
            <a:ln w="9525">
              <a:noFill/>
              <a:miter lim="800000"/>
              <a:headEnd/>
              <a:tailEnd/>
            </a:ln>
          </p:spPr>
          <p:txBody>
            <a:bodyPr wrap="none" lIns="0" tIns="0" rIns="0" bIns="0">
              <a:spAutoFit/>
            </a:bodyPr>
            <a:lstStyle/>
            <a:p>
              <a:pPr algn="l"/>
              <a:r>
                <a:rPr lang="es-ES" sz="1400" u="none">
                  <a:solidFill>
                    <a:srgbClr val="192581"/>
                  </a:solidFill>
                </a:rPr>
                <a:t>5</a:t>
              </a:r>
              <a:endParaRPr lang="es-ES" sz="1400">
                <a:solidFill>
                  <a:srgbClr val="192581"/>
                </a:solidFill>
              </a:endParaRPr>
            </a:p>
          </p:txBody>
        </p:sp>
        <p:sp>
          <p:nvSpPr>
            <p:cNvPr id="20518" name="Rectangle 38"/>
            <p:cNvSpPr>
              <a:spLocks noChangeArrowheads="1"/>
            </p:cNvSpPr>
            <p:nvPr/>
          </p:nvSpPr>
          <p:spPr bwMode="auto">
            <a:xfrm>
              <a:off x="4180" y="1098"/>
              <a:ext cx="124" cy="134"/>
            </a:xfrm>
            <a:prstGeom prst="rect">
              <a:avLst/>
            </a:prstGeom>
            <a:noFill/>
            <a:ln w="9525">
              <a:noFill/>
              <a:miter lim="800000"/>
              <a:headEnd/>
              <a:tailEnd/>
            </a:ln>
          </p:spPr>
          <p:txBody>
            <a:bodyPr wrap="none" lIns="0" tIns="0" rIns="0" bIns="0">
              <a:spAutoFit/>
            </a:bodyPr>
            <a:lstStyle/>
            <a:p>
              <a:pPr algn="l"/>
              <a:r>
                <a:rPr lang="es-ES" sz="1400" u="none">
                  <a:solidFill>
                    <a:srgbClr val="192581"/>
                  </a:solidFill>
                </a:rPr>
                <a:t>11</a:t>
              </a:r>
              <a:endParaRPr lang="es-ES" sz="1400">
                <a:solidFill>
                  <a:srgbClr val="192581"/>
                </a:solidFill>
              </a:endParaRPr>
            </a:p>
          </p:txBody>
        </p:sp>
        <p:sp>
          <p:nvSpPr>
            <p:cNvPr id="20519" name="Rectangle 39"/>
            <p:cNvSpPr>
              <a:spLocks noChangeArrowheads="1"/>
            </p:cNvSpPr>
            <p:nvPr/>
          </p:nvSpPr>
          <p:spPr bwMode="auto">
            <a:xfrm>
              <a:off x="4658" y="1267"/>
              <a:ext cx="124" cy="134"/>
            </a:xfrm>
            <a:prstGeom prst="rect">
              <a:avLst/>
            </a:prstGeom>
            <a:noFill/>
            <a:ln w="9525">
              <a:noFill/>
              <a:miter lim="800000"/>
              <a:headEnd/>
              <a:tailEnd/>
            </a:ln>
          </p:spPr>
          <p:txBody>
            <a:bodyPr wrap="none" lIns="0" tIns="0" rIns="0" bIns="0">
              <a:spAutoFit/>
            </a:bodyPr>
            <a:lstStyle/>
            <a:p>
              <a:pPr algn="l"/>
              <a:r>
                <a:rPr lang="es-ES" sz="1400" u="none">
                  <a:solidFill>
                    <a:srgbClr val="192581"/>
                  </a:solidFill>
                </a:rPr>
                <a:t>10</a:t>
              </a:r>
              <a:endParaRPr lang="es-ES" sz="1400">
                <a:solidFill>
                  <a:srgbClr val="192581"/>
                </a:solidFill>
              </a:endParaRPr>
            </a:p>
          </p:txBody>
        </p:sp>
        <p:sp>
          <p:nvSpPr>
            <p:cNvPr id="20520" name="Rectangle 40"/>
            <p:cNvSpPr>
              <a:spLocks noChangeArrowheads="1"/>
            </p:cNvSpPr>
            <p:nvPr/>
          </p:nvSpPr>
          <p:spPr bwMode="auto">
            <a:xfrm>
              <a:off x="5139" y="1080"/>
              <a:ext cx="124" cy="134"/>
            </a:xfrm>
            <a:prstGeom prst="rect">
              <a:avLst/>
            </a:prstGeom>
            <a:noFill/>
            <a:ln w="9525">
              <a:noFill/>
              <a:miter lim="800000"/>
              <a:headEnd/>
              <a:tailEnd/>
            </a:ln>
          </p:spPr>
          <p:txBody>
            <a:bodyPr wrap="none" lIns="0" tIns="0" rIns="0" bIns="0">
              <a:spAutoFit/>
            </a:bodyPr>
            <a:lstStyle/>
            <a:p>
              <a:pPr algn="l"/>
              <a:r>
                <a:rPr lang="es-ES" sz="1400" u="none">
                  <a:solidFill>
                    <a:srgbClr val="192581"/>
                  </a:solidFill>
                </a:rPr>
                <a:t>12</a:t>
              </a:r>
              <a:endParaRPr lang="es-ES" sz="1400">
                <a:solidFill>
                  <a:srgbClr val="192581"/>
                </a:solidFill>
              </a:endParaRPr>
            </a:p>
          </p:txBody>
        </p:sp>
        <p:sp>
          <p:nvSpPr>
            <p:cNvPr id="20521" name="Rectangle 41"/>
            <p:cNvSpPr>
              <a:spLocks noChangeArrowheads="1"/>
            </p:cNvSpPr>
            <p:nvPr/>
          </p:nvSpPr>
          <p:spPr bwMode="auto">
            <a:xfrm>
              <a:off x="858" y="2635"/>
              <a:ext cx="93" cy="134"/>
            </a:xfrm>
            <a:prstGeom prst="rect">
              <a:avLst/>
            </a:prstGeom>
            <a:noFill/>
            <a:ln w="9525">
              <a:noFill/>
              <a:miter lim="800000"/>
              <a:headEnd/>
              <a:tailEnd/>
            </a:ln>
          </p:spPr>
          <p:txBody>
            <a:bodyPr wrap="none" lIns="0" tIns="0" rIns="0" bIns="0">
              <a:spAutoFit/>
            </a:bodyPr>
            <a:lstStyle/>
            <a:p>
              <a:pPr algn="l"/>
              <a:r>
                <a:rPr lang="es-ES" sz="1400" u="none">
                  <a:solidFill>
                    <a:srgbClr val="192581"/>
                  </a:solidFill>
                </a:rPr>
                <a:t>2 </a:t>
              </a:r>
              <a:endParaRPr lang="es-ES" sz="1400">
                <a:solidFill>
                  <a:srgbClr val="192581"/>
                </a:solidFill>
              </a:endParaRPr>
            </a:p>
          </p:txBody>
        </p:sp>
        <p:sp>
          <p:nvSpPr>
            <p:cNvPr id="20522" name="Rectangle 43"/>
            <p:cNvSpPr>
              <a:spLocks noChangeArrowheads="1"/>
            </p:cNvSpPr>
            <p:nvPr/>
          </p:nvSpPr>
          <p:spPr bwMode="auto">
            <a:xfrm>
              <a:off x="2305" y="2641"/>
              <a:ext cx="62" cy="134"/>
            </a:xfrm>
            <a:prstGeom prst="rect">
              <a:avLst/>
            </a:prstGeom>
            <a:noFill/>
            <a:ln w="9525">
              <a:noFill/>
              <a:miter lim="800000"/>
              <a:headEnd/>
              <a:tailEnd/>
            </a:ln>
          </p:spPr>
          <p:txBody>
            <a:bodyPr wrap="none" lIns="0" tIns="0" rIns="0" bIns="0">
              <a:spAutoFit/>
            </a:bodyPr>
            <a:lstStyle/>
            <a:p>
              <a:pPr algn="l"/>
              <a:r>
                <a:rPr lang="es-ES" sz="1400" u="none">
                  <a:solidFill>
                    <a:srgbClr val="192581"/>
                  </a:solidFill>
                </a:rPr>
                <a:t>2</a:t>
              </a:r>
              <a:endParaRPr lang="es-ES" sz="1400">
                <a:solidFill>
                  <a:srgbClr val="192581"/>
                </a:solidFill>
              </a:endParaRPr>
            </a:p>
          </p:txBody>
        </p:sp>
        <p:sp>
          <p:nvSpPr>
            <p:cNvPr id="20523" name="Rectangle 44"/>
            <p:cNvSpPr>
              <a:spLocks noChangeArrowheads="1"/>
            </p:cNvSpPr>
            <p:nvPr/>
          </p:nvSpPr>
          <p:spPr bwMode="auto">
            <a:xfrm>
              <a:off x="2794" y="2641"/>
              <a:ext cx="62" cy="134"/>
            </a:xfrm>
            <a:prstGeom prst="rect">
              <a:avLst/>
            </a:prstGeom>
            <a:noFill/>
            <a:ln w="9525">
              <a:noFill/>
              <a:miter lim="800000"/>
              <a:headEnd/>
              <a:tailEnd/>
            </a:ln>
          </p:spPr>
          <p:txBody>
            <a:bodyPr wrap="none" lIns="0" tIns="0" rIns="0" bIns="0">
              <a:spAutoFit/>
            </a:bodyPr>
            <a:lstStyle/>
            <a:p>
              <a:pPr algn="l"/>
              <a:r>
                <a:rPr lang="es-ES" sz="1400" u="none">
                  <a:solidFill>
                    <a:srgbClr val="192581"/>
                  </a:solidFill>
                </a:rPr>
                <a:t>2</a:t>
              </a:r>
              <a:endParaRPr lang="es-ES" sz="1400">
                <a:solidFill>
                  <a:srgbClr val="192581"/>
                </a:solidFill>
              </a:endParaRPr>
            </a:p>
          </p:txBody>
        </p:sp>
        <p:sp>
          <p:nvSpPr>
            <p:cNvPr id="20524" name="Rectangle 45"/>
            <p:cNvSpPr>
              <a:spLocks noChangeArrowheads="1"/>
            </p:cNvSpPr>
            <p:nvPr/>
          </p:nvSpPr>
          <p:spPr bwMode="auto">
            <a:xfrm>
              <a:off x="3254" y="2366"/>
              <a:ext cx="62" cy="134"/>
            </a:xfrm>
            <a:prstGeom prst="rect">
              <a:avLst/>
            </a:prstGeom>
            <a:noFill/>
            <a:ln w="9525">
              <a:noFill/>
              <a:miter lim="800000"/>
              <a:headEnd/>
              <a:tailEnd/>
            </a:ln>
          </p:spPr>
          <p:txBody>
            <a:bodyPr wrap="none" lIns="0" tIns="0" rIns="0" bIns="0">
              <a:spAutoFit/>
            </a:bodyPr>
            <a:lstStyle/>
            <a:p>
              <a:pPr algn="l"/>
              <a:r>
                <a:rPr lang="es-ES" sz="1400" u="none">
                  <a:solidFill>
                    <a:srgbClr val="192581"/>
                  </a:solidFill>
                </a:rPr>
                <a:t>4</a:t>
              </a:r>
              <a:endParaRPr lang="es-ES" sz="1400">
                <a:solidFill>
                  <a:srgbClr val="192581"/>
                </a:solidFill>
              </a:endParaRPr>
            </a:p>
          </p:txBody>
        </p:sp>
        <p:sp>
          <p:nvSpPr>
            <p:cNvPr id="20525" name="Rectangle 46"/>
            <p:cNvSpPr>
              <a:spLocks noChangeArrowheads="1"/>
            </p:cNvSpPr>
            <p:nvPr/>
          </p:nvSpPr>
          <p:spPr bwMode="auto">
            <a:xfrm>
              <a:off x="510" y="2852"/>
              <a:ext cx="62" cy="134"/>
            </a:xfrm>
            <a:prstGeom prst="rect">
              <a:avLst/>
            </a:prstGeom>
            <a:noFill/>
            <a:ln w="9525">
              <a:noFill/>
              <a:miter lim="800000"/>
              <a:headEnd/>
              <a:tailEnd/>
            </a:ln>
          </p:spPr>
          <p:txBody>
            <a:bodyPr wrap="none" lIns="0" tIns="0" rIns="0" bIns="0">
              <a:spAutoFit/>
            </a:bodyPr>
            <a:lstStyle/>
            <a:p>
              <a:pPr algn="l"/>
              <a:r>
                <a:rPr lang="es-ES" sz="1400" u="none">
                  <a:solidFill>
                    <a:schemeClr val="hlink"/>
                  </a:solidFill>
                </a:rPr>
                <a:t>0</a:t>
              </a:r>
              <a:endParaRPr lang="es-ES" sz="1400">
                <a:solidFill>
                  <a:schemeClr val="hlink"/>
                </a:solidFill>
              </a:endParaRPr>
            </a:p>
          </p:txBody>
        </p:sp>
        <p:sp>
          <p:nvSpPr>
            <p:cNvPr id="20526" name="Rectangle 47"/>
            <p:cNvSpPr>
              <a:spLocks noChangeArrowheads="1"/>
            </p:cNvSpPr>
            <p:nvPr/>
          </p:nvSpPr>
          <p:spPr bwMode="auto">
            <a:xfrm>
              <a:off x="510" y="2512"/>
              <a:ext cx="62" cy="134"/>
            </a:xfrm>
            <a:prstGeom prst="rect">
              <a:avLst/>
            </a:prstGeom>
            <a:noFill/>
            <a:ln w="9525">
              <a:noFill/>
              <a:miter lim="800000"/>
              <a:headEnd/>
              <a:tailEnd/>
            </a:ln>
          </p:spPr>
          <p:txBody>
            <a:bodyPr wrap="none" lIns="0" tIns="0" rIns="0" bIns="0">
              <a:spAutoFit/>
            </a:bodyPr>
            <a:lstStyle/>
            <a:p>
              <a:pPr algn="l"/>
              <a:r>
                <a:rPr lang="es-ES" sz="1400" u="none">
                  <a:solidFill>
                    <a:schemeClr val="hlink"/>
                  </a:solidFill>
                </a:rPr>
                <a:t>2</a:t>
              </a:r>
              <a:endParaRPr lang="es-ES" sz="1400">
                <a:solidFill>
                  <a:schemeClr val="hlink"/>
                </a:solidFill>
              </a:endParaRPr>
            </a:p>
          </p:txBody>
        </p:sp>
        <p:sp>
          <p:nvSpPr>
            <p:cNvPr id="20527" name="Rectangle 48"/>
            <p:cNvSpPr>
              <a:spLocks noChangeArrowheads="1"/>
            </p:cNvSpPr>
            <p:nvPr/>
          </p:nvSpPr>
          <p:spPr bwMode="auto">
            <a:xfrm>
              <a:off x="510" y="2173"/>
              <a:ext cx="62" cy="134"/>
            </a:xfrm>
            <a:prstGeom prst="rect">
              <a:avLst/>
            </a:prstGeom>
            <a:noFill/>
            <a:ln w="9525">
              <a:noFill/>
              <a:miter lim="800000"/>
              <a:headEnd/>
              <a:tailEnd/>
            </a:ln>
          </p:spPr>
          <p:txBody>
            <a:bodyPr wrap="none" lIns="0" tIns="0" rIns="0" bIns="0">
              <a:spAutoFit/>
            </a:bodyPr>
            <a:lstStyle/>
            <a:p>
              <a:pPr algn="l"/>
              <a:r>
                <a:rPr lang="es-ES" sz="1400" u="none">
                  <a:solidFill>
                    <a:schemeClr val="hlink"/>
                  </a:solidFill>
                </a:rPr>
                <a:t>4</a:t>
              </a:r>
              <a:endParaRPr lang="es-ES" sz="1400">
                <a:solidFill>
                  <a:schemeClr val="hlink"/>
                </a:solidFill>
              </a:endParaRPr>
            </a:p>
          </p:txBody>
        </p:sp>
        <p:sp>
          <p:nvSpPr>
            <p:cNvPr id="20528" name="Rectangle 49"/>
            <p:cNvSpPr>
              <a:spLocks noChangeArrowheads="1"/>
            </p:cNvSpPr>
            <p:nvPr/>
          </p:nvSpPr>
          <p:spPr bwMode="auto">
            <a:xfrm>
              <a:off x="510" y="1836"/>
              <a:ext cx="62" cy="134"/>
            </a:xfrm>
            <a:prstGeom prst="rect">
              <a:avLst/>
            </a:prstGeom>
            <a:noFill/>
            <a:ln w="9525">
              <a:noFill/>
              <a:miter lim="800000"/>
              <a:headEnd/>
              <a:tailEnd/>
            </a:ln>
          </p:spPr>
          <p:txBody>
            <a:bodyPr wrap="none" lIns="0" tIns="0" rIns="0" bIns="0">
              <a:spAutoFit/>
            </a:bodyPr>
            <a:lstStyle/>
            <a:p>
              <a:pPr algn="l"/>
              <a:r>
                <a:rPr lang="es-ES" sz="1400" u="none">
                  <a:solidFill>
                    <a:schemeClr val="hlink"/>
                  </a:solidFill>
                </a:rPr>
                <a:t>6</a:t>
              </a:r>
              <a:endParaRPr lang="es-ES" sz="1400">
                <a:solidFill>
                  <a:schemeClr val="hlink"/>
                </a:solidFill>
              </a:endParaRPr>
            </a:p>
          </p:txBody>
        </p:sp>
        <p:sp>
          <p:nvSpPr>
            <p:cNvPr id="20529" name="Rectangle 50"/>
            <p:cNvSpPr>
              <a:spLocks noChangeArrowheads="1"/>
            </p:cNvSpPr>
            <p:nvPr/>
          </p:nvSpPr>
          <p:spPr bwMode="auto">
            <a:xfrm>
              <a:off x="510" y="1532"/>
              <a:ext cx="62" cy="134"/>
            </a:xfrm>
            <a:prstGeom prst="rect">
              <a:avLst/>
            </a:prstGeom>
            <a:noFill/>
            <a:ln w="9525">
              <a:noFill/>
              <a:miter lim="800000"/>
              <a:headEnd/>
              <a:tailEnd/>
            </a:ln>
          </p:spPr>
          <p:txBody>
            <a:bodyPr wrap="none" lIns="0" tIns="0" rIns="0" bIns="0">
              <a:spAutoFit/>
            </a:bodyPr>
            <a:lstStyle/>
            <a:p>
              <a:pPr algn="l"/>
              <a:r>
                <a:rPr lang="es-ES" sz="1400" u="none">
                  <a:solidFill>
                    <a:schemeClr val="hlink"/>
                  </a:solidFill>
                </a:rPr>
                <a:t>8</a:t>
              </a:r>
              <a:endParaRPr lang="es-ES" sz="1400">
                <a:solidFill>
                  <a:schemeClr val="hlink"/>
                </a:solidFill>
              </a:endParaRPr>
            </a:p>
          </p:txBody>
        </p:sp>
        <p:sp>
          <p:nvSpPr>
            <p:cNvPr id="20530" name="Rectangle 51"/>
            <p:cNvSpPr>
              <a:spLocks noChangeArrowheads="1"/>
            </p:cNvSpPr>
            <p:nvPr/>
          </p:nvSpPr>
          <p:spPr bwMode="auto">
            <a:xfrm>
              <a:off x="421" y="1210"/>
              <a:ext cx="124" cy="134"/>
            </a:xfrm>
            <a:prstGeom prst="rect">
              <a:avLst/>
            </a:prstGeom>
            <a:noFill/>
            <a:ln w="9525">
              <a:noFill/>
              <a:miter lim="800000"/>
              <a:headEnd/>
              <a:tailEnd/>
            </a:ln>
          </p:spPr>
          <p:txBody>
            <a:bodyPr wrap="none" lIns="0" tIns="0" rIns="0" bIns="0">
              <a:spAutoFit/>
            </a:bodyPr>
            <a:lstStyle/>
            <a:p>
              <a:pPr algn="l"/>
              <a:r>
                <a:rPr lang="es-ES" sz="1400" u="none">
                  <a:solidFill>
                    <a:schemeClr val="hlink"/>
                  </a:solidFill>
                </a:rPr>
                <a:t>10</a:t>
              </a:r>
              <a:endParaRPr lang="es-ES" sz="1400">
                <a:solidFill>
                  <a:schemeClr val="hlink"/>
                </a:solidFill>
              </a:endParaRPr>
            </a:p>
          </p:txBody>
        </p:sp>
        <p:sp>
          <p:nvSpPr>
            <p:cNvPr id="20531" name="Rectangle 52"/>
            <p:cNvSpPr>
              <a:spLocks noChangeArrowheads="1"/>
            </p:cNvSpPr>
            <p:nvPr/>
          </p:nvSpPr>
          <p:spPr bwMode="auto">
            <a:xfrm>
              <a:off x="421" y="933"/>
              <a:ext cx="124" cy="134"/>
            </a:xfrm>
            <a:prstGeom prst="rect">
              <a:avLst/>
            </a:prstGeom>
            <a:noFill/>
            <a:ln w="9525">
              <a:noFill/>
              <a:miter lim="800000"/>
              <a:headEnd/>
              <a:tailEnd/>
            </a:ln>
          </p:spPr>
          <p:txBody>
            <a:bodyPr wrap="none" lIns="0" tIns="0" rIns="0" bIns="0">
              <a:spAutoFit/>
            </a:bodyPr>
            <a:lstStyle/>
            <a:p>
              <a:pPr algn="l"/>
              <a:r>
                <a:rPr lang="es-ES" sz="1400" u="none">
                  <a:solidFill>
                    <a:schemeClr val="hlink"/>
                  </a:solidFill>
                </a:rPr>
                <a:t>12</a:t>
              </a:r>
              <a:endParaRPr lang="es-ES" sz="1400">
                <a:solidFill>
                  <a:schemeClr val="hlink"/>
                </a:solidFill>
              </a:endParaRPr>
            </a:p>
          </p:txBody>
        </p:sp>
        <p:sp>
          <p:nvSpPr>
            <p:cNvPr id="20532" name="Rectangle 53"/>
            <p:cNvSpPr>
              <a:spLocks noChangeArrowheads="1"/>
            </p:cNvSpPr>
            <p:nvPr/>
          </p:nvSpPr>
          <p:spPr bwMode="auto">
            <a:xfrm>
              <a:off x="787" y="3091"/>
              <a:ext cx="248" cy="134"/>
            </a:xfrm>
            <a:prstGeom prst="rect">
              <a:avLst/>
            </a:prstGeom>
            <a:noFill/>
            <a:ln w="9525">
              <a:noFill/>
              <a:miter lim="800000"/>
              <a:headEnd/>
              <a:tailEnd/>
            </a:ln>
          </p:spPr>
          <p:txBody>
            <a:bodyPr wrap="none" lIns="0" tIns="0" rIns="0" bIns="0">
              <a:spAutoFit/>
            </a:bodyPr>
            <a:lstStyle/>
            <a:p>
              <a:pPr algn="l"/>
              <a:r>
                <a:rPr lang="es-ES" sz="1400" u="none">
                  <a:solidFill>
                    <a:schemeClr val="hlink"/>
                  </a:solidFill>
                </a:rPr>
                <a:t>1999</a:t>
              </a:r>
              <a:endParaRPr lang="es-ES" sz="1400">
                <a:solidFill>
                  <a:schemeClr val="hlink"/>
                </a:solidFill>
              </a:endParaRPr>
            </a:p>
          </p:txBody>
        </p:sp>
        <p:sp>
          <p:nvSpPr>
            <p:cNvPr id="20533" name="Rectangle 54"/>
            <p:cNvSpPr>
              <a:spLocks noChangeArrowheads="1"/>
            </p:cNvSpPr>
            <p:nvPr/>
          </p:nvSpPr>
          <p:spPr bwMode="auto">
            <a:xfrm>
              <a:off x="1268" y="3091"/>
              <a:ext cx="248" cy="134"/>
            </a:xfrm>
            <a:prstGeom prst="rect">
              <a:avLst/>
            </a:prstGeom>
            <a:noFill/>
            <a:ln w="9525">
              <a:noFill/>
              <a:miter lim="800000"/>
              <a:headEnd/>
              <a:tailEnd/>
            </a:ln>
          </p:spPr>
          <p:txBody>
            <a:bodyPr wrap="none" lIns="0" tIns="0" rIns="0" bIns="0">
              <a:spAutoFit/>
            </a:bodyPr>
            <a:lstStyle/>
            <a:p>
              <a:pPr algn="l"/>
              <a:r>
                <a:rPr lang="es-ES" sz="1400" u="none">
                  <a:solidFill>
                    <a:schemeClr val="hlink"/>
                  </a:solidFill>
                </a:rPr>
                <a:t>2000</a:t>
              </a:r>
              <a:endParaRPr lang="es-ES" sz="1400">
                <a:solidFill>
                  <a:schemeClr val="hlink"/>
                </a:solidFill>
              </a:endParaRPr>
            </a:p>
          </p:txBody>
        </p:sp>
        <p:sp>
          <p:nvSpPr>
            <p:cNvPr id="20534" name="Rectangle 55"/>
            <p:cNvSpPr>
              <a:spLocks noChangeArrowheads="1"/>
            </p:cNvSpPr>
            <p:nvPr/>
          </p:nvSpPr>
          <p:spPr bwMode="auto">
            <a:xfrm>
              <a:off x="1746" y="3091"/>
              <a:ext cx="248" cy="134"/>
            </a:xfrm>
            <a:prstGeom prst="rect">
              <a:avLst/>
            </a:prstGeom>
            <a:noFill/>
            <a:ln w="9525">
              <a:noFill/>
              <a:miter lim="800000"/>
              <a:headEnd/>
              <a:tailEnd/>
            </a:ln>
          </p:spPr>
          <p:txBody>
            <a:bodyPr wrap="none" lIns="0" tIns="0" rIns="0" bIns="0">
              <a:spAutoFit/>
            </a:bodyPr>
            <a:lstStyle/>
            <a:p>
              <a:pPr algn="l"/>
              <a:r>
                <a:rPr lang="es-ES" sz="1400" u="none">
                  <a:solidFill>
                    <a:schemeClr val="hlink"/>
                  </a:solidFill>
                </a:rPr>
                <a:t>2001</a:t>
              </a:r>
              <a:endParaRPr lang="es-ES" sz="1400">
                <a:solidFill>
                  <a:schemeClr val="hlink"/>
                </a:solidFill>
              </a:endParaRPr>
            </a:p>
          </p:txBody>
        </p:sp>
        <p:sp>
          <p:nvSpPr>
            <p:cNvPr id="20535" name="Rectangle 56"/>
            <p:cNvSpPr>
              <a:spLocks noChangeArrowheads="1"/>
            </p:cNvSpPr>
            <p:nvPr/>
          </p:nvSpPr>
          <p:spPr bwMode="auto">
            <a:xfrm>
              <a:off x="2224" y="3091"/>
              <a:ext cx="248" cy="134"/>
            </a:xfrm>
            <a:prstGeom prst="rect">
              <a:avLst/>
            </a:prstGeom>
            <a:noFill/>
            <a:ln w="9525">
              <a:noFill/>
              <a:miter lim="800000"/>
              <a:headEnd/>
              <a:tailEnd/>
            </a:ln>
          </p:spPr>
          <p:txBody>
            <a:bodyPr wrap="none" lIns="0" tIns="0" rIns="0" bIns="0">
              <a:spAutoFit/>
            </a:bodyPr>
            <a:lstStyle/>
            <a:p>
              <a:pPr algn="l"/>
              <a:r>
                <a:rPr lang="es-ES" sz="1400" u="none">
                  <a:solidFill>
                    <a:schemeClr val="hlink"/>
                  </a:solidFill>
                </a:rPr>
                <a:t>2002</a:t>
              </a:r>
              <a:endParaRPr lang="es-ES" sz="1400">
                <a:solidFill>
                  <a:schemeClr val="hlink"/>
                </a:solidFill>
              </a:endParaRPr>
            </a:p>
          </p:txBody>
        </p:sp>
        <p:sp>
          <p:nvSpPr>
            <p:cNvPr id="20536" name="Rectangle 57"/>
            <p:cNvSpPr>
              <a:spLocks noChangeArrowheads="1"/>
            </p:cNvSpPr>
            <p:nvPr/>
          </p:nvSpPr>
          <p:spPr bwMode="auto">
            <a:xfrm>
              <a:off x="2705" y="3091"/>
              <a:ext cx="248" cy="134"/>
            </a:xfrm>
            <a:prstGeom prst="rect">
              <a:avLst/>
            </a:prstGeom>
            <a:noFill/>
            <a:ln w="9525">
              <a:noFill/>
              <a:miter lim="800000"/>
              <a:headEnd/>
              <a:tailEnd/>
            </a:ln>
          </p:spPr>
          <p:txBody>
            <a:bodyPr wrap="none" lIns="0" tIns="0" rIns="0" bIns="0">
              <a:spAutoFit/>
            </a:bodyPr>
            <a:lstStyle/>
            <a:p>
              <a:pPr algn="l"/>
              <a:r>
                <a:rPr lang="es-ES" sz="1400" u="none">
                  <a:solidFill>
                    <a:schemeClr val="hlink"/>
                  </a:solidFill>
                </a:rPr>
                <a:t>2003</a:t>
              </a:r>
              <a:endParaRPr lang="es-ES" sz="1400">
                <a:solidFill>
                  <a:schemeClr val="hlink"/>
                </a:solidFill>
              </a:endParaRPr>
            </a:p>
          </p:txBody>
        </p:sp>
        <p:sp>
          <p:nvSpPr>
            <p:cNvPr id="20537" name="Rectangle 58"/>
            <p:cNvSpPr>
              <a:spLocks noChangeArrowheads="1"/>
            </p:cNvSpPr>
            <p:nvPr/>
          </p:nvSpPr>
          <p:spPr bwMode="auto">
            <a:xfrm>
              <a:off x="3183" y="3091"/>
              <a:ext cx="248" cy="134"/>
            </a:xfrm>
            <a:prstGeom prst="rect">
              <a:avLst/>
            </a:prstGeom>
            <a:noFill/>
            <a:ln w="9525">
              <a:noFill/>
              <a:miter lim="800000"/>
              <a:headEnd/>
              <a:tailEnd/>
            </a:ln>
          </p:spPr>
          <p:txBody>
            <a:bodyPr wrap="none" lIns="0" tIns="0" rIns="0" bIns="0">
              <a:spAutoFit/>
            </a:bodyPr>
            <a:lstStyle/>
            <a:p>
              <a:pPr algn="l"/>
              <a:r>
                <a:rPr lang="es-ES" sz="1400" u="none">
                  <a:solidFill>
                    <a:schemeClr val="hlink"/>
                  </a:solidFill>
                </a:rPr>
                <a:t>2004</a:t>
              </a:r>
              <a:endParaRPr lang="es-ES" sz="1400">
                <a:solidFill>
                  <a:schemeClr val="hlink"/>
                </a:solidFill>
              </a:endParaRPr>
            </a:p>
          </p:txBody>
        </p:sp>
        <p:sp>
          <p:nvSpPr>
            <p:cNvPr id="20538" name="Rectangle 59"/>
            <p:cNvSpPr>
              <a:spLocks noChangeArrowheads="1"/>
            </p:cNvSpPr>
            <p:nvPr/>
          </p:nvSpPr>
          <p:spPr bwMode="auto">
            <a:xfrm>
              <a:off x="3664" y="3091"/>
              <a:ext cx="248" cy="134"/>
            </a:xfrm>
            <a:prstGeom prst="rect">
              <a:avLst/>
            </a:prstGeom>
            <a:noFill/>
            <a:ln w="9525">
              <a:noFill/>
              <a:miter lim="800000"/>
              <a:headEnd/>
              <a:tailEnd/>
            </a:ln>
          </p:spPr>
          <p:txBody>
            <a:bodyPr wrap="none" lIns="0" tIns="0" rIns="0" bIns="0">
              <a:spAutoFit/>
            </a:bodyPr>
            <a:lstStyle/>
            <a:p>
              <a:pPr algn="l"/>
              <a:r>
                <a:rPr lang="es-ES" sz="1400" u="none">
                  <a:solidFill>
                    <a:schemeClr val="hlink"/>
                  </a:solidFill>
                </a:rPr>
                <a:t>2005</a:t>
              </a:r>
              <a:endParaRPr lang="es-ES" sz="1400">
                <a:solidFill>
                  <a:schemeClr val="hlink"/>
                </a:solidFill>
              </a:endParaRPr>
            </a:p>
          </p:txBody>
        </p:sp>
        <p:sp>
          <p:nvSpPr>
            <p:cNvPr id="20539" name="Rectangle 60"/>
            <p:cNvSpPr>
              <a:spLocks noChangeArrowheads="1"/>
            </p:cNvSpPr>
            <p:nvPr/>
          </p:nvSpPr>
          <p:spPr bwMode="auto">
            <a:xfrm>
              <a:off x="4142" y="3091"/>
              <a:ext cx="248" cy="134"/>
            </a:xfrm>
            <a:prstGeom prst="rect">
              <a:avLst/>
            </a:prstGeom>
            <a:noFill/>
            <a:ln w="9525">
              <a:noFill/>
              <a:miter lim="800000"/>
              <a:headEnd/>
              <a:tailEnd/>
            </a:ln>
          </p:spPr>
          <p:txBody>
            <a:bodyPr wrap="none" lIns="0" tIns="0" rIns="0" bIns="0">
              <a:spAutoFit/>
            </a:bodyPr>
            <a:lstStyle/>
            <a:p>
              <a:pPr algn="l"/>
              <a:r>
                <a:rPr lang="es-ES" sz="1400" u="none">
                  <a:solidFill>
                    <a:schemeClr val="hlink"/>
                  </a:solidFill>
                </a:rPr>
                <a:t>2006</a:t>
              </a:r>
              <a:endParaRPr lang="es-ES" sz="1400">
                <a:solidFill>
                  <a:schemeClr val="hlink"/>
                </a:solidFill>
              </a:endParaRPr>
            </a:p>
          </p:txBody>
        </p:sp>
        <p:sp>
          <p:nvSpPr>
            <p:cNvPr id="20540" name="Rectangle 61"/>
            <p:cNvSpPr>
              <a:spLocks noChangeArrowheads="1"/>
            </p:cNvSpPr>
            <p:nvPr/>
          </p:nvSpPr>
          <p:spPr bwMode="auto">
            <a:xfrm>
              <a:off x="4620" y="3091"/>
              <a:ext cx="248" cy="134"/>
            </a:xfrm>
            <a:prstGeom prst="rect">
              <a:avLst/>
            </a:prstGeom>
            <a:noFill/>
            <a:ln w="9525">
              <a:noFill/>
              <a:miter lim="800000"/>
              <a:headEnd/>
              <a:tailEnd/>
            </a:ln>
          </p:spPr>
          <p:txBody>
            <a:bodyPr wrap="none" lIns="0" tIns="0" rIns="0" bIns="0">
              <a:spAutoFit/>
            </a:bodyPr>
            <a:lstStyle/>
            <a:p>
              <a:pPr algn="l"/>
              <a:r>
                <a:rPr lang="es-ES" sz="1400" u="none">
                  <a:solidFill>
                    <a:schemeClr val="hlink"/>
                  </a:solidFill>
                </a:rPr>
                <a:t>2007</a:t>
              </a:r>
              <a:endParaRPr lang="es-ES" sz="1400">
                <a:solidFill>
                  <a:schemeClr val="hlink"/>
                </a:solidFill>
              </a:endParaRPr>
            </a:p>
          </p:txBody>
        </p:sp>
        <p:sp>
          <p:nvSpPr>
            <p:cNvPr id="20541" name="Rectangle 62"/>
            <p:cNvSpPr>
              <a:spLocks noChangeArrowheads="1"/>
            </p:cNvSpPr>
            <p:nvPr/>
          </p:nvSpPr>
          <p:spPr bwMode="auto">
            <a:xfrm>
              <a:off x="5101" y="3091"/>
              <a:ext cx="248" cy="134"/>
            </a:xfrm>
            <a:prstGeom prst="rect">
              <a:avLst/>
            </a:prstGeom>
            <a:noFill/>
            <a:ln w="9525">
              <a:noFill/>
              <a:miter lim="800000"/>
              <a:headEnd/>
              <a:tailEnd/>
            </a:ln>
          </p:spPr>
          <p:txBody>
            <a:bodyPr wrap="none" lIns="0" tIns="0" rIns="0" bIns="0">
              <a:spAutoFit/>
            </a:bodyPr>
            <a:lstStyle/>
            <a:p>
              <a:pPr algn="l"/>
              <a:r>
                <a:rPr lang="es-ES" sz="1400" u="none">
                  <a:solidFill>
                    <a:schemeClr val="hlink"/>
                  </a:solidFill>
                </a:rPr>
                <a:t>2008</a:t>
              </a:r>
              <a:endParaRPr lang="es-ES" sz="1400">
                <a:solidFill>
                  <a:schemeClr val="hlink"/>
                </a:solidFill>
              </a:endParaRPr>
            </a:p>
          </p:txBody>
        </p:sp>
        <p:sp>
          <p:nvSpPr>
            <p:cNvPr id="20542" name="Rectangle 63"/>
            <p:cNvSpPr>
              <a:spLocks noChangeArrowheads="1"/>
            </p:cNvSpPr>
            <p:nvPr/>
          </p:nvSpPr>
          <p:spPr bwMode="auto">
            <a:xfrm rot="-5400000">
              <a:off x="-646" y="1807"/>
              <a:ext cx="1867" cy="134"/>
            </a:xfrm>
            <a:prstGeom prst="rect">
              <a:avLst/>
            </a:prstGeom>
            <a:noFill/>
            <a:ln w="9525">
              <a:noFill/>
              <a:miter lim="800000"/>
              <a:headEnd/>
              <a:tailEnd/>
            </a:ln>
          </p:spPr>
          <p:txBody>
            <a:bodyPr wrap="none" lIns="0" tIns="0" rIns="0" bIns="0">
              <a:spAutoFit/>
            </a:bodyPr>
            <a:lstStyle/>
            <a:p>
              <a:pPr algn="l"/>
              <a:r>
                <a:rPr lang="es-ES" sz="1400" u="none">
                  <a:solidFill>
                    <a:schemeClr val="hlink"/>
                  </a:solidFill>
                </a:rPr>
                <a:t>Número de Solicitudes de Patentes</a:t>
              </a:r>
              <a:endParaRPr lang="es-ES" sz="1400">
                <a:solidFill>
                  <a:schemeClr val="hlink"/>
                </a:solidFill>
              </a:endParaRPr>
            </a:p>
          </p:txBody>
        </p:sp>
        <p:grpSp>
          <p:nvGrpSpPr>
            <p:cNvPr id="20543" name="Group 96"/>
            <p:cNvGrpSpPr>
              <a:grpSpLocks/>
            </p:cNvGrpSpPr>
            <p:nvPr/>
          </p:nvGrpSpPr>
          <p:grpSpPr bwMode="auto">
            <a:xfrm>
              <a:off x="5098" y="744"/>
              <a:ext cx="218" cy="355"/>
              <a:chOff x="5107" y="741"/>
              <a:chExt cx="202" cy="355"/>
            </a:xfrm>
          </p:grpSpPr>
          <p:pic>
            <p:nvPicPr>
              <p:cNvPr id="20561" name="Rectangle 24"/>
              <p:cNvPicPr>
                <a:picLocks noChangeArrowheads="1"/>
              </p:cNvPicPr>
              <p:nvPr/>
            </p:nvPicPr>
            <p:blipFill>
              <a:blip r:embed="rId12" cstate="print"/>
              <a:srcRect/>
              <a:stretch>
                <a:fillRect/>
              </a:stretch>
            </p:blipFill>
            <p:spPr bwMode="auto">
              <a:xfrm>
                <a:off x="5107" y="741"/>
                <a:ext cx="202" cy="355"/>
              </a:xfrm>
              <a:prstGeom prst="rect">
                <a:avLst/>
              </a:prstGeom>
              <a:noFill/>
              <a:ln w="9525">
                <a:noFill/>
                <a:miter lim="800000"/>
                <a:headEnd/>
                <a:tailEnd/>
              </a:ln>
            </p:spPr>
          </p:pic>
          <p:sp>
            <p:nvSpPr>
              <p:cNvPr id="20562" name="Text Box 104"/>
              <p:cNvSpPr txBox="1">
                <a:spLocks noChangeArrowheads="1"/>
              </p:cNvSpPr>
              <p:nvPr/>
            </p:nvSpPr>
            <p:spPr bwMode="auto">
              <a:xfrm>
                <a:off x="5128" y="809"/>
                <a:ext cx="132" cy="134"/>
              </a:xfrm>
              <a:prstGeom prst="rect">
                <a:avLst/>
              </a:prstGeom>
              <a:noFill/>
              <a:ln w="9525">
                <a:noFill/>
                <a:miter lim="800000"/>
                <a:headEnd/>
                <a:tailEnd/>
              </a:ln>
            </p:spPr>
            <p:txBody>
              <a:bodyPr/>
              <a:lstStyle/>
              <a:p>
                <a:r>
                  <a:rPr lang="es-MX" sz="1400" u="none">
                    <a:solidFill>
                      <a:srgbClr val="192581"/>
                    </a:solidFill>
                  </a:rPr>
                  <a:t>2</a:t>
                </a:r>
              </a:p>
            </p:txBody>
          </p:sp>
        </p:grpSp>
        <p:sp>
          <p:nvSpPr>
            <p:cNvPr id="20544" name="Line 17"/>
            <p:cNvSpPr>
              <a:spLocks noChangeShapeType="1"/>
            </p:cNvSpPr>
            <p:nvPr/>
          </p:nvSpPr>
          <p:spPr bwMode="auto">
            <a:xfrm>
              <a:off x="725" y="478"/>
              <a:ext cx="0" cy="2035"/>
            </a:xfrm>
            <a:prstGeom prst="line">
              <a:avLst/>
            </a:prstGeom>
            <a:noFill/>
            <a:ln w="0">
              <a:solidFill>
                <a:srgbClr val="000000"/>
              </a:solidFill>
              <a:round/>
              <a:headEnd/>
              <a:tailEnd/>
            </a:ln>
          </p:spPr>
          <p:txBody>
            <a:bodyPr/>
            <a:lstStyle/>
            <a:p>
              <a:endParaRPr lang="es-MX"/>
            </a:p>
          </p:txBody>
        </p:sp>
        <p:sp>
          <p:nvSpPr>
            <p:cNvPr id="20545" name="Line 24"/>
            <p:cNvSpPr>
              <a:spLocks noChangeShapeType="1"/>
            </p:cNvSpPr>
            <p:nvPr/>
          </p:nvSpPr>
          <p:spPr bwMode="auto">
            <a:xfrm>
              <a:off x="666" y="730"/>
              <a:ext cx="52" cy="0"/>
            </a:xfrm>
            <a:prstGeom prst="line">
              <a:avLst/>
            </a:prstGeom>
            <a:noFill/>
            <a:ln w="0">
              <a:solidFill>
                <a:srgbClr val="000000"/>
              </a:solidFill>
              <a:round/>
              <a:headEnd/>
              <a:tailEnd/>
            </a:ln>
          </p:spPr>
          <p:txBody>
            <a:bodyPr/>
            <a:lstStyle/>
            <a:p>
              <a:endParaRPr lang="es-MX"/>
            </a:p>
          </p:txBody>
        </p:sp>
        <p:sp>
          <p:nvSpPr>
            <p:cNvPr id="20546" name="Rectangle 52"/>
            <p:cNvSpPr>
              <a:spLocks noChangeArrowheads="1"/>
            </p:cNvSpPr>
            <p:nvPr/>
          </p:nvSpPr>
          <p:spPr bwMode="auto">
            <a:xfrm>
              <a:off x="413" y="637"/>
              <a:ext cx="124" cy="134"/>
            </a:xfrm>
            <a:prstGeom prst="rect">
              <a:avLst/>
            </a:prstGeom>
            <a:noFill/>
            <a:ln w="9525">
              <a:noFill/>
              <a:miter lim="800000"/>
              <a:headEnd/>
              <a:tailEnd/>
            </a:ln>
          </p:spPr>
          <p:txBody>
            <a:bodyPr wrap="none" lIns="0" tIns="0" rIns="0" bIns="0">
              <a:spAutoFit/>
            </a:bodyPr>
            <a:lstStyle/>
            <a:p>
              <a:pPr algn="l"/>
              <a:r>
                <a:rPr lang="es-ES" sz="1400" u="none">
                  <a:solidFill>
                    <a:schemeClr val="hlink"/>
                  </a:solidFill>
                </a:rPr>
                <a:t>14</a:t>
              </a:r>
              <a:endParaRPr lang="es-ES" sz="1400">
                <a:solidFill>
                  <a:schemeClr val="hlink"/>
                </a:solidFill>
              </a:endParaRPr>
            </a:p>
          </p:txBody>
        </p:sp>
        <p:sp>
          <p:nvSpPr>
            <p:cNvPr id="20547" name="Line 24"/>
            <p:cNvSpPr>
              <a:spLocks noChangeShapeType="1"/>
            </p:cNvSpPr>
            <p:nvPr/>
          </p:nvSpPr>
          <p:spPr bwMode="auto">
            <a:xfrm>
              <a:off x="666" y="478"/>
              <a:ext cx="52" cy="0"/>
            </a:xfrm>
            <a:prstGeom prst="line">
              <a:avLst/>
            </a:prstGeom>
            <a:noFill/>
            <a:ln w="0">
              <a:solidFill>
                <a:srgbClr val="000000"/>
              </a:solidFill>
              <a:round/>
              <a:headEnd/>
              <a:tailEnd/>
            </a:ln>
          </p:spPr>
          <p:txBody>
            <a:bodyPr/>
            <a:lstStyle/>
            <a:p>
              <a:endParaRPr lang="es-MX"/>
            </a:p>
          </p:txBody>
        </p:sp>
        <p:grpSp>
          <p:nvGrpSpPr>
            <p:cNvPr id="20548" name="Group 102"/>
            <p:cNvGrpSpPr>
              <a:grpSpLocks/>
            </p:cNvGrpSpPr>
            <p:nvPr/>
          </p:nvGrpSpPr>
          <p:grpSpPr bwMode="auto">
            <a:xfrm>
              <a:off x="3181" y="2048"/>
              <a:ext cx="221" cy="309"/>
              <a:chOff x="5107" y="741"/>
              <a:chExt cx="202" cy="355"/>
            </a:xfrm>
          </p:grpSpPr>
          <p:pic>
            <p:nvPicPr>
              <p:cNvPr id="20559" name="Rectangle 24"/>
              <p:cNvPicPr>
                <a:picLocks noChangeArrowheads="1"/>
              </p:cNvPicPr>
              <p:nvPr/>
            </p:nvPicPr>
            <p:blipFill>
              <a:blip r:embed="rId12" cstate="print"/>
              <a:srcRect/>
              <a:stretch>
                <a:fillRect/>
              </a:stretch>
            </p:blipFill>
            <p:spPr bwMode="auto">
              <a:xfrm>
                <a:off x="5107" y="741"/>
                <a:ext cx="202" cy="355"/>
              </a:xfrm>
              <a:prstGeom prst="rect">
                <a:avLst/>
              </a:prstGeom>
              <a:noFill/>
              <a:ln w="9525">
                <a:noFill/>
                <a:miter lim="800000"/>
                <a:headEnd/>
                <a:tailEnd/>
              </a:ln>
            </p:spPr>
          </p:pic>
          <p:sp>
            <p:nvSpPr>
              <p:cNvPr id="20560" name="Text Box 104"/>
              <p:cNvSpPr txBox="1">
                <a:spLocks noChangeArrowheads="1"/>
              </p:cNvSpPr>
              <p:nvPr/>
            </p:nvSpPr>
            <p:spPr bwMode="auto">
              <a:xfrm>
                <a:off x="5128" y="809"/>
                <a:ext cx="132" cy="134"/>
              </a:xfrm>
              <a:prstGeom prst="rect">
                <a:avLst/>
              </a:prstGeom>
              <a:noFill/>
              <a:ln w="9525">
                <a:noFill/>
                <a:miter lim="800000"/>
                <a:headEnd/>
                <a:tailEnd/>
              </a:ln>
            </p:spPr>
            <p:txBody>
              <a:bodyPr/>
              <a:lstStyle/>
              <a:p>
                <a:r>
                  <a:rPr lang="es-MX" sz="1400" u="none">
                    <a:solidFill>
                      <a:srgbClr val="192581"/>
                    </a:solidFill>
                  </a:rPr>
                  <a:t>1</a:t>
                </a:r>
              </a:p>
            </p:txBody>
          </p:sp>
        </p:grpSp>
        <p:grpSp>
          <p:nvGrpSpPr>
            <p:cNvPr id="20549" name="Group 105"/>
            <p:cNvGrpSpPr>
              <a:grpSpLocks/>
            </p:cNvGrpSpPr>
            <p:nvPr/>
          </p:nvGrpSpPr>
          <p:grpSpPr bwMode="auto">
            <a:xfrm>
              <a:off x="4622" y="1004"/>
              <a:ext cx="210" cy="309"/>
              <a:chOff x="5107" y="741"/>
              <a:chExt cx="202" cy="355"/>
            </a:xfrm>
          </p:grpSpPr>
          <p:pic>
            <p:nvPicPr>
              <p:cNvPr id="20557" name="Rectangle 24"/>
              <p:cNvPicPr>
                <a:picLocks noChangeArrowheads="1"/>
              </p:cNvPicPr>
              <p:nvPr/>
            </p:nvPicPr>
            <p:blipFill>
              <a:blip r:embed="rId12" cstate="print"/>
              <a:srcRect/>
              <a:stretch>
                <a:fillRect/>
              </a:stretch>
            </p:blipFill>
            <p:spPr bwMode="auto">
              <a:xfrm>
                <a:off x="5107" y="741"/>
                <a:ext cx="202" cy="355"/>
              </a:xfrm>
              <a:prstGeom prst="rect">
                <a:avLst/>
              </a:prstGeom>
              <a:noFill/>
              <a:ln w="9525">
                <a:noFill/>
                <a:miter lim="800000"/>
                <a:headEnd/>
                <a:tailEnd/>
              </a:ln>
            </p:spPr>
          </p:pic>
          <p:sp>
            <p:nvSpPr>
              <p:cNvPr id="20558" name="Text Box 104"/>
              <p:cNvSpPr txBox="1">
                <a:spLocks noChangeArrowheads="1"/>
              </p:cNvSpPr>
              <p:nvPr/>
            </p:nvSpPr>
            <p:spPr bwMode="auto">
              <a:xfrm>
                <a:off x="5128" y="809"/>
                <a:ext cx="132" cy="134"/>
              </a:xfrm>
              <a:prstGeom prst="rect">
                <a:avLst/>
              </a:prstGeom>
              <a:noFill/>
              <a:ln w="9525">
                <a:noFill/>
                <a:miter lim="800000"/>
                <a:headEnd/>
                <a:tailEnd/>
              </a:ln>
            </p:spPr>
            <p:txBody>
              <a:bodyPr/>
              <a:lstStyle/>
              <a:p>
                <a:r>
                  <a:rPr lang="es-MX" sz="1400" u="none">
                    <a:solidFill>
                      <a:srgbClr val="192581"/>
                    </a:solidFill>
                  </a:rPr>
                  <a:t>1</a:t>
                </a:r>
              </a:p>
            </p:txBody>
          </p:sp>
        </p:grpSp>
        <p:grpSp>
          <p:nvGrpSpPr>
            <p:cNvPr id="20550" name="Rectangle 8"/>
            <p:cNvGrpSpPr>
              <a:grpSpLocks/>
            </p:cNvGrpSpPr>
            <p:nvPr/>
          </p:nvGrpSpPr>
          <p:grpSpPr bwMode="auto">
            <a:xfrm>
              <a:off x="1114" y="580"/>
              <a:ext cx="192" cy="159"/>
              <a:chOff x="1286256" y="3657600"/>
              <a:chExt cx="335280" cy="646176"/>
            </a:xfrm>
          </p:grpSpPr>
          <p:pic>
            <p:nvPicPr>
              <p:cNvPr id="20555" name="Rectangle 8"/>
              <p:cNvPicPr>
                <a:picLocks noChangeArrowheads="1"/>
              </p:cNvPicPr>
              <p:nvPr/>
            </p:nvPicPr>
            <p:blipFill>
              <a:blip r:embed="rId4" cstate="print"/>
              <a:srcRect/>
              <a:stretch>
                <a:fillRect/>
              </a:stretch>
            </p:blipFill>
            <p:spPr bwMode="auto">
              <a:xfrm>
                <a:off x="1286256" y="3657600"/>
                <a:ext cx="335280" cy="646176"/>
              </a:xfrm>
              <a:prstGeom prst="rect">
                <a:avLst/>
              </a:prstGeom>
              <a:noFill/>
              <a:ln w="9525">
                <a:noFill/>
                <a:miter lim="800000"/>
                <a:headEnd/>
                <a:tailEnd/>
              </a:ln>
            </p:spPr>
          </p:pic>
          <p:sp>
            <p:nvSpPr>
              <p:cNvPr id="20556" name="Text Box 10"/>
              <p:cNvSpPr txBox="1">
                <a:spLocks noChangeArrowheads="1"/>
              </p:cNvSpPr>
              <p:nvPr/>
            </p:nvSpPr>
            <p:spPr bwMode="auto">
              <a:xfrm>
                <a:off x="1350261" y="3692525"/>
                <a:ext cx="219096" cy="538162"/>
              </a:xfrm>
              <a:prstGeom prst="rect">
                <a:avLst/>
              </a:prstGeom>
              <a:noFill/>
              <a:ln w="9525">
                <a:noFill/>
                <a:miter lim="800000"/>
                <a:headEnd/>
                <a:tailEnd/>
              </a:ln>
            </p:spPr>
            <p:txBody>
              <a:bodyPr/>
              <a:lstStyle/>
              <a:p>
                <a:endParaRPr lang="es-MX">
                  <a:solidFill>
                    <a:srgbClr val="192581"/>
                  </a:solidFill>
                </a:endParaRPr>
              </a:p>
            </p:txBody>
          </p:sp>
        </p:grpSp>
        <p:grpSp>
          <p:nvGrpSpPr>
            <p:cNvPr id="20551" name="Group 111"/>
            <p:cNvGrpSpPr>
              <a:grpSpLocks/>
            </p:cNvGrpSpPr>
            <p:nvPr/>
          </p:nvGrpSpPr>
          <p:grpSpPr bwMode="auto">
            <a:xfrm>
              <a:off x="1110" y="759"/>
              <a:ext cx="203" cy="172"/>
              <a:chOff x="5107" y="741"/>
              <a:chExt cx="202" cy="355"/>
            </a:xfrm>
          </p:grpSpPr>
          <p:pic>
            <p:nvPicPr>
              <p:cNvPr id="20553" name="Rectangle 24"/>
              <p:cNvPicPr>
                <a:picLocks noChangeArrowheads="1"/>
              </p:cNvPicPr>
              <p:nvPr/>
            </p:nvPicPr>
            <p:blipFill>
              <a:blip r:embed="rId12" cstate="print"/>
              <a:srcRect/>
              <a:stretch>
                <a:fillRect/>
              </a:stretch>
            </p:blipFill>
            <p:spPr bwMode="auto">
              <a:xfrm>
                <a:off x="5107" y="741"/>
                <a:ext cx="202" cy="355"/>
              </a:xfrm>
              <a:prstGeom prst="rect">
                <a:avLst/>
              </a:prstGeom>
              <a:noFill/>
              <a:ln w="9525">
                <a:noFill/>
                <a:miter lim="800000"/>
                <a:headEnd/>
                <a:tailEnd/>
              </a:ln>
            </p:spPr>
          </p:pic>
          <p:sp>
            <p:nvSpPr>
              <p:cNvPr id="20554" name="Text Box 104"/>
              <p:cNvSpPr txBox="1">
                <a:spLocks noChangeArrowheads="1"/>
              </p:cNvSpPr>
              <p:nvPr/>
            </p:nvSpPr>
            <p:spPr bwMode="auto">
              <a:xfrm>
                <a:off x="5128" y="809"/>
                <a:ext cx="132" cy="134"/>
              </a:xfrm>
              <a:prstGeom prst="rect">
                <a:avLst/>
              </a:prstGeom>
              <a:noFill/>
              <a:ln w="9525">
                <a:noFill/>
                <a:miter lim="800000"/>
                <a:headEnd/>
                <a:tailEnd/>
              </a:ln>
            </p:spPr>
            <p:txBody>
              <a:bodyPr/>
              <a:lstStyle/>
              <a:p>
                <a:endParaRPr lang="es-MX" sz="1400" u="none">
                  <a:solidFill>
                    <a:srgbClr val="192581"/>
                  </a:solidFill>
                </a:endParaRPr>
              </a:p>
            </p:txBody>
          </p:sp>
        </p:grpSp>
        <p:sp>
          <p:nvSpPr>
            <p:cNvPr id="20552" name="Rectangle 2"/>
            <p:cNvSpPr>
              <a:spLocks noChangeArrowheads="1"/>
            </p:cNvSpPr>
            <p:nvPr/>
          </p:nvSpPr>
          <p:spPr bwMode="auto">
            <a:xfrm>
              <a:off x="1310" y="731"/>
              <a:ext cx="4056" cy="192"/>
            </a:xfrm>
            <a:prstGeom prst="rect">
              <a:avLst/>
            </a:prstGeom>
            <a:noFill/>
            <a:ln w="9525" algn="ctr">
              <a:noFill/>
              <a:miter lim="800000"/>
              <a:headEnd/>
              <a:tailEnd/>
            </a:ln>
          </p:spPr>
          <p:txBody>
            <a:bodyPr>
              <a:spAutoFit/>
            </a:bodyPr>
            <a:lstStyle/>
            <a:p>
              <a:pPr algn="l" eaLnBrk="0" hangingPunct="0">
                <a:spcBef>
                  <a:spcPct val="50000"/>
                </a:spcBef>
              </a:pPr>
              <a:r>
                <a:rPr lang="es-ES" sz="1400" u="none">
                  <a:solidFill>
                    <a:srgbClr val="192581"/>
                  </a:solidFill>
                  <a:ea typeface="Times New Roman" pitchFamily="18" charset="0"/>
                  <a:cs typeface="Arial" charset="0"/>
                </a:rPr>
                <a:t> 4 Solicitudes de Registro con colaboración de CIMAV</a:t>
              </a:r>
            </a:p>
          </p:txBody>
        </p:sp>
      </p:grpSp>
      <p:sp>
        <p:nvSpPr>
          <p:cNvPr id="20581" name="Rectangle 101"/>
          <p:cNvSpPr>
            <a:spLocks noChangeArrowheads="1"/>
          </p:cNvSpPr>
          <p:nvPr/>
        </p:nvSpPr>
        <p:spPr bwMode="auto">
          <a:xfrm>
            <a:off x="1739900" y="2286000"/>
            <a:ext cx="3429000" cy="457200"/>
          </a:xfrm>
          <a:prstGeom prst="rect">
            <a:avLst/>
          </a:prstGeom>
          <a:solidFill>
            <a:srgbClr val="808080"/>
          </a:solidFill>
          <a:ln w="9525" algn="ctr">
            <a:noFill/>
            <a:miter lim="800000"/>
            <a:headEnd/>
            <a:tailEnd/>
          </a:ln>
          <a:effectLst>
            <a:outerShdw dist="107763" dir="18900000" algn="ctr" rotWithShape="0">
              <a:srgbClr val="808080">
                <a:alpha val="50000"/>
              </a:srgbClr>
            </a:outerShdw>
          </a:effectLst>
        </p:spPr>
        <p:txBody>
          <a:bodyPr>
            <a:spAutoFit/>
          </a:bodyPr>
          <a:lstStyle/>
          <a:p>
            <a:pPr algn="l">
              <a:buFontTx/>
              <a:buChar char="•"/>
            </a:pPr>
            <a:r>
              <a:rPr lang="en-US" u="none">
                <a:solidFill>
                  <a:schemeClr val="bg1"/>
                </a:solidFill>
              </a:rPr>
              <a:t>  Molybdenum sulfide/carbide catalysis</a:t>
            </a:r>
          </a:p>
          <a:p>
            <a:pPr algn="l">
              <a:buFontTx/>
              <a:buChar char="•"/>
            </a:pPr>
            <a:r>
              <a:rPr lang="en-US" u="none">
                <a:solidFill>
                  <a:schemeClr val="bg1"/>
                </a:solidFill>
              </a:rPr>
              <a:t>  Preparation of amorphous sulfide sieves</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08" name="Group 76"/>
          <p:cNvGraphicFramePr>
            <a:graphicFrameLocks noGrp="1"/>
          </p:cNvGraphicFramePr>
          <p:nvPr>
            <p:ph/>
          </p:nvPr>
        </p:nvGraphicFramePr>
        <p:xfrm>
          <a:off x="457200" y="917575"/>
          <a:ext cx="8229600" cy="4824096"/>
        </p:xfrm>
        <a:graphic>
          <a:graphicData uri="http://schemas.openxmlformats.org/drawingml/2006/table">
            <a:tbl>
              <a:tblPr/>
              <a:tblGrid>
                <a:gridCol w="1347788"/>
                <a:gridCol w="5175250"/>
                <a:gridCol w="1706562"/>
              </a:tblGrid>
              <a:tr h="5603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Arial" charset="0"/>
                        </a:rPr>
                        <a:t>Posición</a:t>
                      </a:r>
                      <a:endParaRPr kumimoji="0" lang="es-ES" sz="1200" b="0" i="0" u="none" strike="noStrike" cap="none" normalizeH="0" baseline="0" smtClean="0">
                        <a:ln>
                          <a:noFill/>
                        </a:ln>
                        <a:solidFill>
                          <a:schemeClr val="accent2"/>
                        </a:solidFill>
                        <a:effectLst/>
                        <a:latin typeface="Arial" charset="0"/>
                      </a:endParaRPr>
                    </a:p>
                  </a:txBody>
                  <a:tcPr anchor="ctr" horzOverflow="overflow">
                    <a:lnL w="571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Arial" charset="0"/>
                        </a:rPr>
                        <a:t>Institución</a:t>
                      </a:r>
                      <a:endParaRPr kumimoji="0" lang="es-ES" sz="12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ea typeface="Papyrus" pitchFamily="66" charset="0"/>
                          <a:cs typeface="Arial" charset="0"/>
                        </a:rPr>
                        <a:t>Solicitudes de Patentes </a:t>
                      </a:r>
                      <a:endParaRPr kumimoji="0" lang="es-ES" sz="1200" b="0" i="0" u="none" strike="noStrike" cap="none" normalizeH="0" baseline="0" smtClean="0">
                        <a:ln>
                          <a:noFill/>
                        </a:ln>
                        <a:solidFill>
                          <a:schemeClr val="accent2"/>
                        </a:solidFill>
                        <a:effectLst/>
                        <a:latin typeface="Arial" charset="0"/>
                        <a:ea typeface="Papyrus" pitchFamily="66" charset="0"/>
                        <a:cs typeface="Arial" charset="0"/>
                      </a:endParaRPr>
                    </a:p>
                  </a:txBody>
                  <a:tcPr anchor="ctr" horzOverflow="overflow">
                    <a:lnL w="1270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BFBFBF"/>
                    </a:solidFill>
                  </a:tcPr>
                </a:tc>
              </a:tr>
              <a:tr h="3651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Arial" charset="0"/>
                        </a:rPr>
                        <a:t>1</a:t>
                      </a:r>
                      <a:endParaRPr kumimoji="0" lang="es-ES" sz="1200" b="0" i="0" u="none" strike="noStrike" cap="none" normalizeH="0" baseline="0" smtClean="0">
                        <a:ln>
                          <a:noFill/>
                        </a:ln>
                        <a:solidFill>
                          <a:schemeClr val="accent2"/>
                        </a:solidFill>
                        <a:effectLst/>
                        <a:latin typeface="Arial" charset="0"/>
                      </a:endParaRPr>
                    </a:p>
                  </a:txBody>
                  <a:tcPr anchor="ctr" horzOverflow="overflow">
                    <a:lnL w="571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accent2"/>
                          </a:solidFill>
                          <a:effectLst/>
                          <a:latin typeface="Arial" charset="0"/>
                          <a:ea typeface="Papyrus" pitchFamily="66" charset="0"/>
                          <a:cs typeface="Arial" charset="0"/>
                        </a:rPr>
                        <a:t>Instituto Tecnológico y de Estudios Superiores de Monterrey</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ea typeface="Papyrus" pitchFamily="66" charset="0"/>
                          <a:cs typeface="Arial" charset="0"/>
                        </a:rPr>
                        <a:t>31</a:t>
                      </a:r>
                      <a:endParaRPr kumimoji="0" lang="es-ES" sz="1200" b="0" i="0" u="none" strike="noStrike" cap="none" normalizeH="0" baseline="0" smtClean="0">
                        <a:ln>
                          <a:noFill/>
                        </a:ln>
                        <a:solidFill>
                          <a:schemeClr val="accent2"/>
                        </a:solidFill>
                        <a:effectLst/>
                        <a:latin typeface="Arial" charset="0"/>
                        <a:ea typeface="Papyrus" pitchFamily="66" charset="0"/>
                        <a:cs typeface="Arial" charset="0"/>
                      </a:endParaRPr>
                    </a:p>
                  </a:txBody>
                  <a:tcPr anchor="ctr" horzOverflow="overflow">
                    <a:lnL w="1270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333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Arial" charset="0"/>
                        </a:rPr>
                        <a:t>2</a:t>
                      </a:r>
                      <a:endParaRPr kumimoji="0" lang="es-ES" sz="1200" b="0" i="0" u="none" strike="noStrike" cap="none" normalizeH="0" baseline="0" smtClean="0">
                        <a:ln>
                          <a:noFill/>
                        </a:ln>
                        <a:solidFill>
                          <a:schemeClr val="accent2"/>
                        </a:solidFill>
                        <a:effectLst/>
                        <a:latin typeface="Arial" charset="0"/>
                      </a:endParaRPr>
                    </a:p>
                  </a:txBody>
                  <a:tcPr anchor="ctr" horzOverflow="overflow">
                    <a:lnL w="571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accent2"/>
                          </a:solidFill>
                          <a:effectLst/>
                          <a:latin typeface="Arial" charset="0"/>
                          <a:ea typeface="Papyrus" pitchFamily="66" charset="0"/>
                          <a:cs typeface="Arial" charset="0"/>
                        </a:rPr>
                        <a:t>Universidad Nacional Autónoma de México</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ea typeface="Papyrus" pitchFamily="66" charset="0"/>
                          <a:cs typeface="Arial" charset="0"/>
                        </a:rPr>
                        <a:t>17</a:t>
                      </a:r>
                      <a:endParaRPr kumimoji="0" lang="es-ES" sz="1200" b="0" i="0" u="none" strike="noStrike" cap="none" normalizeH="0" baseline="0" smtClean="0">
                        <a:ln>
                          <a:noFill/>
                        </a:ln>
                        <a:solidFill>
                          <a:schemeClr val="accent2"/>
                        </a:solidFill>
                        <a:effectLst/>
                        <a:latin typeface="Arial" charset="0"/>
                        <a:ea typeface="Papyrus" pitchFamily="66" charset="0"/>
                        <a:cs typeface="Arial" charset="0"/>
                      </a:endParaRPr>
                    </a:p>
                  </a:txBody>
                  <a:tcPr anchor="ctr" horzOverflow="overflow">
                    <a:lnL w="1270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317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Arial" charset="0"/>
                        </a:rPr>
                        <a:t>3</a:t>
                      </a:r>
                      <a:endParaRPr kumimoji="0" lang="es-ES" sz="1200" b="0" i="0" u="none" strike="noStrike" cap="none" normalizeH="0" baseline="0" smtClean="0">
                        <a:ln>
                          <a:noFill/>
                        </a:ln>
                        <a:solidFill>
                          <a:schemeClr val="accent2"/>
                        </a:solidFill>
                        <a:effectLst/>
                        <a:latin typeface="Arial" charset="0"/>
                      </a:endParaRPr>
                    </a:p>
                  </a:txBody>
                  <a:tcPr anchor="ctr" horzOverflow="overflow">
                    <a:lnL w="571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accent2"/>
                          </a:solidFill>
                          <a:effectLst/>
                          <a:latin typeface="Arial" charset="0"/>
                          <a:ea typeface="Papyrus" pitchFamily="66" charset="0"/>
                          <a:cs typeface="Arial" charset="0"/>
                        </a:rPr>
                        <a:t>Instituto Mexicano del Petróleo</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ea typeface="Papyrus" pitchFamily="66" charset="0"/>
                          <a:cs typeface="Arial" charset="0"/>
                        </a:rPr>
                        <a:t>13</a:t>
                      </a:r>
                      <a:endParaRPr kumimoji="0" lang="es-ES" sz="1200" b="0" i="0" u="none" strike="noStrike" cap="none" normalizeH="0" baseline="0" smtClean="0">
                        <a:ln>
                          <a:noFill/>
                        </a:ln>
                        <a:solidFill>
                          <a:schemeClr val="accent2"/>
                        </a:solidFill>
                        <a:effectLst/>
                        <a:latin typeface="Arial" charset="0"/>
                        <a:ea typeface="Papyrus" pitchFamily="66" charset="0"/>
                        <a:cs typeface="Arial" charset="0"/>
                      </a:endParaRPr>
                    </a:p>
                  </a:txBody>
                  <a:tcPr anchor="ctr" horzOverflow="overflow">
                    <a:lnL w="1270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349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Arial" charset="0"/>
                        </a:rPr>
                        <a:t>4</a:t>
                      </a:r>
                      <a:endParaRPr kumimoji="0" lang="es-ES" sz="1200" b="0" i="0" u="none" strike="noStrike" cap="none" normalizeH="0" baseline="0" smtClean="0">
                        <a:ln>
                          <a:noFill/>
                        </a:ln>
                        <a:solidFill>
                          <a:schemeClr val="accent2"/>
                        </a:solidFill>
                        <a:effectLst/>
                        <a:latin typeface="Arial" charset="0"/>
                      </a:endParaRPr>
                    </a:p>
                  </a:txBody>
                  <a:tcPr anchor="ctr" horzOverflow="overflow">
                    <a:lnL w="571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accent2"/>
                          </a:solidFill>
                          <a:effectLst/>
                          <a:latin typeface="Arial" charset="0"/>
                          <a:ea typeface="Papyrus" pitchFamily="66" charset="0"/>
                          <a:cs typeface="Arial" charset="0"/>
                        </a:rPr>
                        <a:t>Universidad Autónoma de Nuevo León</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ea typeface="Papyrus" pitchFamily="66" charset="0"/>
                          <a:cs typeface="Arial" charset="0"/>
                        </a:rPr>
                        <a:t>12</a:t>
                      </a:r>
                      <a:endParaRPr kumimoji="0" lang="es-ES" sz="1200" b="0" i="0" u="none" strike="noStrike" cap="none" normalizeH="0" baseline="0" smtClean="0">
                        <a:ln>
                          <a:noFill/>
                        </a:ln>
                        <a:solidFill>
                          <a:schemeClr val="accent2"/>
                        </a:solidFill>
                        <a:effectLst/>
                        <a:latin typeface="Arial" charset="0"/>
                        <a:ea typeface="Papyrus" pitchFamily="66" charset="0"/>
                        <a:cs typeface="Arial" charset="0"/>
                      </a:endParaRPr>
                    </a:p>
                  </a:txBody>
                  <a:tcPr anchor="ctr" horzOverflow="overflow">
                    <a:lnL w="1270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A50021"/>
                          </a:solidFill>
                          <a:effectLst/>
                          <a:latin typeface="Arial" charset="0"/>
                          <a:cs typeface="Arial" charset="0"/>
                        </a:rPr>
                        <a:t>5</a:t>
                      </a:r>
                      <a:endParaRPr kumimoji="0" lang="es-ES" sz="1200" b="0" i="0" u="none" strike="noStrike" cap="none" normalizeH="0" baseline="0" smtClean="0">
                        <a:ln>
                          <a:noFill/>
                        </a:ln>
                        <a:solidFill>
                          <a:srgbClr val="A50021"/>
                        </a:solidFill>
                        <a:effectLst/>
                        <a:latin typeface="Arial" charset="0"/>
                      </a:endParaRPr>
                    </a:p>
                  </a:txBody>
                  <a:tcPr anchor="ctr" horzOverflow="overflow">
                    <a:lnL w="571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7575D1">
                        <a:alpha val="50195"/>
                      </a:srgb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A50021"/>
                          </a:solidFill>
                          <a:effectLst/>
                          <a:latin typeface="Arial" charset="0"/>
                          <a:ea typeface="Papyrus" pitchFamily="66" charset="0"/>
                          <a:cs typeface="Arial" charset="0"/>
                        </a:rPr>
                        <a:t>Centro de Investigación en Materiales Avanzados, S.C</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7575D1">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A50021"/>
                          </a:solidFill>
                          <a:effectLst/>
                          <a:latin typeface="Arial" charset="0"/>
                          <a:ea typeface="Papyrus" pitchFamily="66" charset="0"/>
                          <a:cs typeface="Arial" charset="0"/>
                        </a:rPr>
                        <a:t>12</a:t>
                      </a:r>
                      <a:endParaRPr kumimoji="0" lang="es-ES" sz="1200" b="0" i="0" u="none" strike="noStrike" cap="none" normalizeH="0" baseline="0" smtClean="0">
                        <a:ln>
                          <a:noFill/>
                        </a:ln>
                        <a:solidFill>
                          <a:srgbClr val="A50021"/>
                        </a:solidFill>
                        <a:effectLst/>
                        <a:latin typeface="Arial" charset="0"/>
                        <a:ea typeface="Papyrus" pitchFamily="66" charset="0"/>
                        <a:cs typeface="Arial" charset="0"/>
                      </a:endParaRPr>
                    </a:p>
                  </a:txBody>
                  <a:tcPr anchor="ctr" horzOverflow="overflow">
                    <a:lnL w="1270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7575D1">
                        <a:alpha val="50195"/>
                      </a:srgbClr>
                    </a:solidFill>
                  </a:tcPr>
                </a:tc>
              </a:tr>
              <a:tr h="2333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Arial" charset="0"/>
                        </a:rPr>
                        <a:t>6</a:t>
                      </a:r>
                      <a:endParaRPr kumimoji="0" lang="es-ES" sz="1200" b="0" i="0" u="none" strike="noStrike" cap="none" normalizeH="0" baseline="0" smtClean="0">
                        <a:ln>
                          <a:noFill/>
                        </a:ln>
                        <a:solidFill>
                          <a:schemeClr val="accent2"/>
                        </a:solidFill>
                        <a:effectLst/>
                        <a:latin typeface="Arial" charset="0"/>
                      </a:endParaRPr>
                    </a:p>
                  </a:txBody>
                  <a:tcPr anchor="ctr" horzOverflow="overflow">
                    <a:lnL w="571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accent2"/>
                          </a:solidFill>
                          <a:effectLst/>
                          <a:latin typeface="Arial" charset="0"/>
                          <a:ea typeface="Papyrus" pitchFamily="66" charset="0"/>
                          <a:cs typeface="Arial" charset="0"/>
                        </a:rPr>
                        <a:t>Universidad Autónoma Metropolitana</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ea typeface="Papyrus" pitchFamily="66" charset="0"/>
                          <a:cs typeface="Arial" charset="0"/>
                        </a:rPr>
                        <a:t>10</a:t>
                      </a:r>
                      <a:endParaRPr kumimoji="0" lang="es-ES" sz="1200" b="0" i="0" u="none" strike="noStrike" cap="none" normalizeH="0" baseline="0" smtClean="0">
                        <a:ln>
                          <a:noFill/>
                        </a:ln>
                        <a:solidFill>
                          <a:schemeClr val="accent2"/>
                        </a:solidFill>
                        <a:effectLst/>
                        <a:latin typeface="Arial" charset="0"/>
                        <a:ea typeface="Papyrus" pitchFamily="66" charset="0"/>
                        <a:cs typeface="Arial" charset="0"/>
                      </a:endParaRPr>
                    </a:p>
                  </a:txBody>
                  <a:tcPr anchor="ctr" horzOverflow="overflow">
                    <a:lnL w="1270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333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Arial" charset="0"/>
                        </a:rPr>
                        <a:t>7</a:t>
                      </a:r>
                      <a:endParaRPr kumimoji="0" lang="es-ES" sz="1200" b="0" i="0" u="none" strike="noStrike" cap="none" normalizeH="0" baseline="0" smtClean="0">
                        <a:ln>
                          <a:noFill/>
                        </a:ln>
                        <a:solidFill>
                          <a:schemeClr val="accent2"/>
                        </a:solidFill>
                        <a:effectLst/>
                        <a:latin typeface="Arial" charset="0"/>
                      </a:endParaRPr>
                    </a:p>
                  </a:txBody>
                  <a:tcPr anchor="ctr" horzOverflow="overflow">
                    <a:lnL w="571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accent2"/>
                          </a:solidFill>
                          <a:effectLst/>
                          <a:latin typeface="Arial" charset="0"/>
                          <a:ea typeface="Papyrus" pitchFamily="66" charset="0"/>
                          <a:cs typeface="Arial" charset="0"/>
                        </a:rPr>
                        <a:t>Universidad de Guanajuato</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ea typeface="Papyrus" pitchFamily="66" charset="0"/>
                          <a:cs typeface="Arial" charset="0"/>
                        </a:rPr>
                        <a:t>9</a:t>
                      </a:r>
                      <a:endParaRPr kumimoji="0" lang="es-ES" sz="1200" b="0" i="0" u="none" strike="noStrike" cap="none" normalizeH="0" baseline="0" smtClean="0">
                        <a:ln>
                          <a:noFill/>
                        </a:ln>
                        <a:solidFill>
                          <a:schemeClr val="accent2"/>
                        </a:solidFill>
                        <a:effectLst/>
                        <a:latin typeface="Arial" charset="0"/>
                        <a:ea typeface="Papyrus" pitchFamily="66" charset="0"/>
                        <a:cs typeface="Arial" charset="0"/>
                      </a:endParaRPr>
                    </a:p>
                  </a:txBody>
                  <a:tcPr anchor="ctr" horzOverflow="overflow">
                    <a:lnL w="1270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Arial" charset="0"/>
                        </a:rPr>
                        <a:t>8</a:t>
                      </a:r>
                      <a:endParaRPr kumimoji="0" lang="es-ES" sz="1200" b="0" i="0" u="none" strike="noStrike" cap="none" normalizeH="0" baseline="0" smtClean="0">
                        <a:ln>
                          <a:noFill/>
                        </a:ln>
                        <a:solidFill>
                          <a:schemeClr val="accent2"/>
                        </a:solidFill>
                        <a:effectLst/>
                        <a:latin typeface="Arial" charset="0"/>
                      </a:endParaRPr>
                    </a:p>
                  </a:txBody>
                  <a:tcPr anchor="ctr" horzOverflow="overflow">
                    <a:lnL w="571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accent2"/>
                          </a:solidFill>
                          <a:effectLst/>
                          <a:latin typeface="Arial" charset="0"/>
                          <a:ea typeface="Papyrus" pitchFamily="66" charset="0"/>
                          <a:cs typeface="Arial" charset="0"/>
                        </a:rPr>
                        <a:t>Centro de Investigación y de Estudios Avanzados del I. P. N.</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ea typeface="Papyrus" pitchFamily="66" charset="0"/>
                          <a:cs typeface="Arial" charset="0"/>
                        </a:rPr>
                        <a:t>7</a:t>
                      </a:r>
                      <a:endParaRPr kumimoji="0" lang="es-ES" sz="1200" b="0" i="0" u="none" strike="noStrike" cap="none" normalizeH="0" baseline="0" smtClean="0">
                        <a:ln>
                          <a:noFill/>
                        </a:ln>
                        <a:solidFill>
                          <a:schemeClr val="accent2"/>
                        </a:solidFill>
                        <a:effectLst/>
                        <a:latin typeface="Arial" charset="0"/>
                        <a:ea typeface="Papyrus" pitchFamily="66" charset="0"/>
                        <a:cs typeface="Arial" charset="0"/>
                      </a:endParaRPr>
                    </a:p>
                  </a:txBody>
                  <a:tcPr anchor="ctr" horzOverflow="overflow">
                    <a:lnL w="1270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317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Arial" charset="0"/>
                        </a:rPr>
                        <a:t>9</a:t>
                      </a:r>
                      <a:endParaRPr kumimoji="0" lang="es-ES" sz="1200" b="0" i="0" u="none" strike="noStrike" cap="none" normalizeH="0" baseline="0" smtClean="0">
                        <a:ln>
                          <a:noFill/>
                        </a:ln>
                        <a:solidFill>
                          <a:schemeClr val="accent2"/>
                        </a:solidFill>
                        <a:effectLst/>
                        <a:latin typeface="Arial" charset="0"/>
                      </a:endParaRPr>
                    </a:p>
                  </a:txBody>
                  <a:tcPr anchor="ctr" horzOverflow="overflow">
                    <a:lnL w="571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accent2"/>
                          </a:solidFill>
                          <a:effectLst/>
                          <a:latin typeface="Arial" charset="0"/>
                          <a:ea typeface="Papyrus" pitchFamily="66" charset="0"/>
                          <a:cs typeface="Arial" charset="0"/>
                        </a:rPr>
                        <a:t>CIATEQ, A.C.</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ea typeface="Papyrus" pitchFamily="66" charset="0"/>
                          <a:cs typeface="Arial" charset="0"/>
                        </a:rPr>
                        <a:t>5</a:t>
                      </a:r>
                      <a:endParaRPr kumimoji="0" lang="es-ES" sz="1200" b="0" i="0" u="none" strike="noStrike" cap="none" normalizeH="0" baseline="0" smtClean="0">
                        <a:ln>
                          <a:noFill/>
                        </a:ln>
                        <a:solidFill>
                          <a:schemeClr val="accent2"/>
                        </a:solidFill>
                        <a:effectLst/>
                        <a:latin typeface="Arial" charset="0"/>
                        <a:ea typeface="Papyrus" pitchFamily="66" charset="0"/>
                        <a:cs typeface="Arial" charset="0"/>
                      </a:endParaRPr>
                    </a:p>
                  </a:txBody>
                  <a:tcPr anchor="ctr" horzOverflow="overflow">
                    <a:lnL w="1270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333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Arial" charset="0"/>
                        </a:rPr>
                        <a:t>10</a:t>
                      </a:r>
                      <a:endParaRPr kumimoji="0" lang="es-ES" sz="1200" b="0" i="0" u="none" strike="noStrike" cap="none" normalizeH="0" baseline="0" smtClean="0">
                        <a:ln>
                          <a:noFill/>
                        </a:ln>
                        <a:solidFill>
                          <a:schemeClr val="accent2"/>
                        </a:solidFill>
                        <a:effectLst/>
                        <a:latin typeface="Arial" charset="0"/>
                      </a:endParaRPr>
                    </a:p>
                  </a:txBody>
                  <a:tcPr anchor="ctr" horzOverflow="overflow">
                    <a:lnL w="571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accent2"/>
                          </a:solidFill>
                          <a:effectLst/>
                          <a:latin typeface="Arial" charset="0"/>
                          <a:ea typeface="Papyrus" pitchFamily="66" charset="0"/>
                          <a:cs typeface="Arial" charset="0"/>
                        </a:rPr>
                        <a:t>Instituto Politécnico Nacional</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ea typeface="Papyrus" pitchFamily="66" charset="0"/>
                          <a:cs typeface="Arial" charset="0"/>
                        </a:rPr>
                        <a:t>4</a:t>
                      </a:r>
                      <a:endParaRPr kumimoji="0" lang="es-ES" sz="1200" b="0" i="0" u="none" strike="noStrike" cap="none" normalizeH="0" baseline="0" smtClean="0">
                        <a:ln>
                          <a:noFill/>
                        </a:ln>
                        <a:solidFill>
                          <a:schemeClr val="accent2"/>
                        </a:solidFill>
                        <a:effectLst/>
                        <a:latin typeface="Arial" charset="0"/>
                        <a:ea typeface="Papyrus" pitchFamily="66" charset="0"/>
                        <a:cs typeface="Arial" charset="0"/>
                      </a:endParaRPr>
                    </a:p>
                  </a:txBody>
                  <a:tcPr anchor="ctr" horzOverflow="overflow">
                    <a:lnL w="1270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333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Arial" charset="0"/>
                        </a:rPr>
                        <a:t>10</a:t>
                      </a:r>
                      <a:endParaRPr kumimoji="0" lang="es-ES" sz="1200" b="0" i="0" u="none" strike="noStrike" cap="none" normalizeH="0" baseline="0" smtClean="0">
                        <a:ln>
                          <a:noFill/>
                        </a:ln>
                        <a:solidFill>
                          <a:schemeClr val="accent2"/>
                        </a:solidFill>
                        <a:effectLst/>
                        <a:latin typeface="Arial" charset="0"/>
                      </a:endParaRPr>
                    </a:p>
                  </a:txBody>
                  <a:tcPr anchor="ctr" horzOverflow="overflow">
                    <a:lnL w="571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accent2"/>
                          </a:solidFill>
                          <a:effectLst/>
                          <a:latin typeface="Arial" charset="0"/>
                          <a:ea typeface="Papyrus" pitchFamily="66" charset="0"/>
                          <a:cs typeface="Arial" charset="0"/>
                        </a:rPr>
                        <a:t>Universidad Autónoma del Estado de México</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ea typeface="Papyrus" pitchFamily="66" charset="0"/>
                          <a:cs typeface="Arial" charset="0"/>
                        </a:rPr>
                        <a:t>4</a:t>
                      </a:r>
                      <a:endParaRPr kumimoji="0" lang="es-ES" sz="1200" b="0" i="0" u="none" strike="noStrike" cap="none" normalizeH="0" baseline="0" smtClean="0">
                        <a:ln>
                          <a:noFill/>
                        </a:ln>
                        <a:solidFill>
                          <a:schemeClr val="accent2"/>
                        </a:solidFill>
                        <a:effectLst/>
                        <a:latin typeface="Arial" charset="0"/>
                        <a:ea typeface="Papyrus" pitchFamily="66" charset="0"/>
                        <a:cs typeface="Arial" charset="0"/>
                      </a:endParaRPr>
                    </a:p>
                  </a:txBody>
                  <a:tcPr anchor="ctr" horzOverflow="overflow">
                    <a:lnL w="1270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333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Arial" charset="0"/>
                        </a:rPr>
                        <a:t>10</a:t>
                      </a:r>
                      <a:endParaRPr kumimoji="0" lang="es-ES" sz="1200" b="0" i="0" u="none" strike="noStrike" cap="none" normalizeH="0" baseline="0" smtClean="0">
                        <a:ln>
                          <a:noFill/>
                        </a:ln>
                        <a:solidFill>
                          <a:schemeClr val="accent2"/>
                        </a:solidFill>
                        <a:effectLst/>
                        <a:latin typeface="Arial" charset="0"/>
                      </a:endParaRPr>
                    </a:p>
                  </a:txBody>
                  <a:tcPr anchor="ctr" horzOverflow="overflow">
                    <a:lnL w="571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accent2"/>
                          </a:solidFill>
                          <a:effectLst/>
                          <a:latin typeface="Arial" charset="0"/>
                          <a:ea typeface="Papyrus" pitchFamily="66" charset="0"/>
                          <a:cs typeface="Arial" charset="0"/>
                        </a:rPr>
                        <a:t>Centro de Investigación en Química Aplicada</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ea typeface="Papyrus" pitchFamily="66" charset="0"/>
                          <a:cs typeface="Arial" charset="0"/>
                        </a:rPr>
                        <a:t>4</a:t>
                      </a:r>
                      <a:endParaRPr kumimoji="0" lang="es-ES" sz="1200" b="0" i="0" u="none" strike="noStrike" cap="none" normalizeH="0" baseline="0" smtClean="0">
                        <a:ln>
                          <a:noFill/>
                        </a:ln>
                        <a:solidFill>
                          <a:schemeClr val="accent2"/>
                        </a:solidFill>
                        <a:effectLst/>
                        <a:latin typeface="Arial" charset="0"/>
                        <a:ea typeface="Papyrus" pitchFamily="66" charset="0"/>
                        <a:cs typeface="Arial" charset="0"/>
                      </a:endParaRPr>
                    </a:p>
                  </a:txBody>
                  <a:tcPr anchor="ctr" horzOverflow="overflow">
                    <a:lnL w="1270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Arial" charset="0"/>
                        </a:rPr>
                        <a:t>10</a:t>
                      </a:r>
                      <a:endParaRPr kumimoji="0" lang="es-ES" sz="1200" b="0" i="0" u="none" strike="noStrike" cap="none" normalizeH="0" baseline="0" smtClean="0">
                        <a:ln>
                          <a:noFill/>
                        </a:ln>
                        <a:solidFill>
                          <a:schemeClr val="accent2"/>
                        </a:solidFill>
                        <a:effectLst/>
                        <a:latin typeface="Arial" charset="0"/>
                      </a:endParaRPr>
                    </a:p>
                  </a:txBody>
                  <a:tcPr anchor="ctr" horzOverflow="overflow">
                    <a:lnL w="571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accent2"/>
                          </a:solidFill>
                          <a:effectLst/>
                          <a:latin typeface="Arial" charset="0"/>
                          <a:ea typeface="Papyrus" pitchFamily="66" charset="0"/>
                          <a:cs typeface="Arial" charset="0"/>
                        </a:rPr>
                        <a:t>Centro de Investigación y Asistencia en Tecnología y Diseño del Estado de Jalisco, A.C.</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ea typeface="Papyrus" pitchFamily="66" charset="0"/>
                          <a:cs typeface="Arial" charset="0"/>
                        </a:rPr>
                        <a:t>4</a:t>
                      </a:r>
                      <a:endParaRPr kumimoji="0" lang="es-ES" sz="1200" b="0" i="0" u="none" strike="noStrike" cap="none" normalizeH="0" baseline="0" smtClean="0">
                        <a:ln>
                          <a:noFill/>
                        </a:ln>
                        <a:solidFill>
                          <a:schemeClr val="accent2"/>
                        </a:solidFill>
                        <a:effectLst/>
                        <a:latin typeface="Arial" charset="0"/>
                        <a:ea typeface="Papyrus" pitchFamily="66" charset="0"/>
                        <a:cs typeface="Arial" charset="0"/>
                      </a:endParaRPr>
                    </a:p>
                  </a:txBody>
                  <a:tcPr anchor="ctr" horzOverflow="overflow">
                    <a:lnL w="1270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333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Arial" charset="0"/>
                        </a:rPr>
                        <a:t> </a:t>
                      </a:r>
                      <a:endParaRPr kumimoji="0" lang="es-ES" sz="1200" b="0" i="0" u="none" strike="noStrike" cap="none" normalizeH="0" baseline="0" smtClean="0">
                        <a:ln>
                          <a:noFill/>
                        </a:ln>
                        <a:solidFill>
                          <a:schemeClr val="accent2"/>
                        </a:solidFill>
                        <a:effectLst/>
                        <a:latin typeface="Arial" charset="0"/>
                      </a:endParaRPr>
                    </a:p>
                  </a:txBody>
                  <a:tcPr anchor="b" horzOverflow="overflow">
                    <a:lnL w="571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accent2"/>
                          </a:solidFill>
                          <a:effectLst/>
                          <a:latin typeface="Arial" charset="0"/>
                          <a:ea typeface="Papyrus" pitchFamily="66" charset="0"/>
                          <a:cs typeface="Arial" charset="0"/>
                        </a:rPr>
                        <a:t>Otras 28 Instituciones</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ea typeface="Papyrus" pitchFamily="66" charset="0"/>
                          <a:cs typeface="Arial" charset="0"/>
                        </a:rPr>
                        <a:t>40</a:t>
                      </a:r>
                      <a:endParaRPr kumimoji="0" lang="es-ES" sz="1200" b="0" i="0" u="none" strike="noStrike" cap="none" normalizeH="0" baseline="0" smtClean="0">
                        <a:ln>
                          <a:noFill/>
                        </a:ln>
                        <a:solidFill>
                          <a:schemeClr val="accent2"/>
                        </a:solidFill>
                        <a:effectLst/>
                        <a:latin typeface="Arial" charset="0"/>
                        <a:ea typeface="Papyrus" pitchFamily="66" charset="0"/>
                        <a:cs typeface="Arial" charset="0"/>
                      </a:endParaRPr>
                    </a:p>
                  </a:txBody>
                  <a:tcPr anchor="ctr" horzOverflow="overflow">
                    <a:lnL w="1270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21572" name="Rectangle 68"/>
          <p:cNvSpPr>
            <a:spLocks noChangeArrowheads="1"/>
          </p:cNvSpPr>
          <p:nvPr/>
        </p:nvSpPr>
        <p:spPr bwMode="auto">
          <a:xfrm>
            <a:off x="754063" y="139700"/>
            <a:ext cx="8389937" cy="366713"/>
          </a:xfrm>
          <a:prstGeom prst="rect">
            <a:avLst/>
          </a:prstGeom>
          <a:noFill/>
          <a:ln w="9525" algn="ctr">
            <a:noFill/>
            <a:miter lim="800000"/>
            <a:headEnd/>
            <a:tailEnd/>
          </a:ln>
          <a:effectLst/>
        </p:spPr>
        <p:txBody>
          <a:bodyPr anchor="ctr">
            <a:spAutoFit/>
          </a:bodyPr>
          <a:lstStyle/>
          <a:p>
            <a:r>
              <a:rPr lang="es-MX" sz="1800" u="none">
                <a:solidFill>
                  <a:srgbClr val="990033"/>
                </a:solidFill>
              </a:rPr>
              <a:t>Instituciones Mexicanas Líderes en Solicitudes de Patente - 2008</a:t>
            </a:r>
          </a:p>
        </p:txBody>
      </p:sp>
      <p:sp>
        <p:nvSpPr>
          <p:cNvPr id="21573" name="Text Box 69"/>
          <p:cNvSpPr txBox="1">
            <a:spLocks noChangeArrowheads="1"/>
          </p:cNvSpPr>
          <p:nvPr/>
        </p:nvSpPr>
        <p:spPr bwMode="auto">
          <a:xfrm>
            <a:off x="247650" y="6294438"/>
            <a:ext cx="1057275" cy="274637"/>
          </a:xfrm>
          <a:prstGeom prst="rect">
            <a:avLst/>
          </a:prstGeom>
          <a:noFill/>
          <a:ln w="9525" algn="ctr">
            <a:noFill/>
            <a:miter lim="800000"/>
            <a:headEnd/>
            <a:tailEnd/>
          </a:ln>
        </p:spPr>
        <p:txBody>
          <a:bodyPr wrap="none">
            <a:spAutoFit/>
          </a:bodyPr>
          <a:lstStyle/>
          <a:p>
            <a:r>
              <a:rPr lang="es-ES" b="0" u="none">
                <a:solidFill>
                  <a:schemeClr val="accent2"/>
                </a:solidFill>
              </a:rPr>
              <a:t>Fuente: IMPI</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799" name="Group 247"/>
          <p:cNvGraphicFramePr>
            <a:graphicFrameLocks noGrp="1"/>
          </p:cNvGraphicFramePr>
          <p:nvPr>
            <p:ph/>
          </p:nvPr>
        </p:nvGraphicFramePr>
        <p:xfrm>
          <a:off x="225425" y="882650"/>
          <a:ext cx="8686800" cy="2423160"/>
        </p:xfrm>
        <a:graphic>
          <a:graphicData uri="http://schemas.openxmlformats.org/drawingml/2006/table">
            <a:tbl>
              <a:tblPr/>
              <a:tblGrid>
                <a:gridCol w="1027113"/>
                <a:gridCol w="2681287"/>
                <a:gridCol w="1057275"/>
                <a:gridCol w="1231900"/>
                <a:gridCol w="1157288"/>
                <a:gridCol w="1531937"/>
              </a:tblGrid>
              <a:tr h="3460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accent2"/>
                          </a:solidFill>
                          <a:effectLst/>
                          <a:latin typeface="Arial" charset="0"/>
                          <a:cs typeface="Arial" charset="0"/>
                        </a:rPr>
                        <a:t>Posición</a:t>
                      </a:r>
                      <a:endParaRPr kumimoji="0" lang="es-ES" sz="1100" b="0" i="0" u="none" strike="noStrike" cap="none" normalizeH="0" baseline="0" smtClean="0">
                        <a:ln>
                          <a:noFill/>
                        </a:ln>
                        <a:solidFill>
                          <a:schemeClr val="accent2"/>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accent2"/>
                          </a:solidFill>
                          <a:effectLst/>
                          <a:latin typeface="Arial" charset="0"/>
                          <a:cs typeface="Arial" charset="0"/>
                        </a:rPr>
                        <a:t>Institución</a:t>
                      </a:r>
                      <a:endParaRPr kumimoji="0" lang="es-ES" sz="11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accent2"/>
                          </a:solidFill>
                          <a:effectLst/>
                          <a:latin typeface="Arial" charset="0"/>
                          <a:ea typeface="Papyrus" pitchFamily="66" charset="0"/>
                          <a:cs typeface="Arial" charset="0"/>
                        </a:rPr>
                        <a:t>Solicitudes de Patentes </a:t>
                      </a:r>
                      <a:endParaRPr kumimoji="0" lang="es-ES" sz="1100" b="0" i="0" u="none" strike="noStrike" cap="none" normalizeH="0" baseline="0" smtClean="0">
                        <a:ln>
                          <a:noFill/>
                        </a:ln>
                        <a:solidFill>
                          <a:schemeClr val="accent2"/>
                        </a:solidFill>
                        <a:effectLst/>
                        <a:latin typeface="Arial" charset="0"/>
                        <a:ea typeface="Papyrus" pitchFamily="66" charset="0"/>
                        <a:cs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accent2"/>
                          </a:solidFill>
                          <a:effectLst/>
                          <a:latin typeface="Arial" charset="0"/>
                          <a:cs typeface="Arial" charset="0"/>
                        </a:rPr>
                        <a:t>Investigadores/</a:t>
                      </a:r>
                    </a:p>
                    <a:p>
                      <a:pPr marL="0" marR="0" lvl="0" indent="0" algn="ctr" defTabSz="914400" rtl="0" eaLnBrk="1" fontAlgn="ctr"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accent2"/>
                          </a:solidFill>
                          <a:effectLst/>
                          <a:latin typeface="Arial" charset="0"/>
                          <a:cs typeface="Arial" charset="0"/>
                        </a:rPr>
                        <a:t>Académicos</a:t>
                      </a:r>
                      <a:endParaRPr kumimoji="0" lang="es-ES" sz="11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accent2"/>
                          </a:solidFill>
                          <a:effectLst/>
                          <a:latin typeface="Arial" charset="0"/>
                          <a:cs typeface="Arial" charset="0"/>
                        </a:rPr>
                        <a:t>Solicitudes </a:t>
                      </a:r>
                    </a:p>
                    <a:p>
                      <a:pPr marL="0" marR="0" lvl="0" indent="0" algn="ctr" defTabSz="914400" rtl="0" eaLnBrk="1" fontAlgn="ctr"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accent2"/>
                          </a:solidFill>
                          <a:effectLst/>
                          <a:latin typeface="Arial" charset="0"/>
                          <a:cs typeface="Arial" charset="0"/>
                        </a:rPr>
                        <a:t>Per cápita</a:t>
                      </a:r>
                      <a:endParaRPr kumimoji="0" lang="es-ES" sz="11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accent2"/>
                          </a:solidFill>
                          <a:effectLst/>
                          <a:latin typeface="Arial" charset="0"/>
                          <a:cs typeface="Arial" charset="0"/>
                        </a:rPr>
                        <a:t>Número de Investigadores por Solicitud de Patente</a:t>
                      </a:r>
                      <a:endParaRPr kumimoji="0" lang="es-ES" sz="11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BFBFBF"/>
                    </a:solidFill>
                  </a:tcPr>
                </a:tc>
              </a:tr>
              <a:tr h="3333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Arial" charset="0"/>
                        </a:rPr>
                        <a:t>1</a:t>
                      </a:r>
                      <a:endParaRPr kumimoji="0" lang="es-ES" sz="1200" b="1" i="0" u="none" strike="noStrike" cap="none" normalizeH="0" baseline="0" smtClean="0">
                        <a:ln>
                          <a:noFill/>
                        </a:ln>
                        <a:solidFill>
                          <a:schemeClr val="accent2"/>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accent2"/>
                          </a:solidFill>
                          <a:effectLst/>
                          <a:latin typeface="Arial" charset="0"/>
                          <a:ea typeface="Papyrus" pitchFamily="66" charset="0"/>
                          <a:cs typeface="Arial" charset="0"/>
                        </a:rPr>
                        <a:t>Instituto Tecnológico y de Estudios Superiores de Monterrey</a:t>
                      </a:r>
                    </a:p>
                  </a:txBody>
                  <a:tcPr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ea typeface="Papyrus" pitchFamily="66" charset="0"/>
                          <a:cs typeface="Arial" charset="0"/>
                        </a:rPr>
                        <a:t>31</a:t>
                      </a:r>
                      <a:endParaRPr kumimoji="0" lang="es-ES" sz="1200" b="0" i="0" u="none" strike="noStrike" cap="none" normalizeH="0" baseline="0" smtClean="0">
                        <a:ln>
                          <a:noFill/>
                        </a:ln>
                        <a:solidFill>
                          <a:schemeClr val="accent2"/>
                        </a:solidFill>
                        <a:effectLst/>
                        <a:latin typeface="Arial" charset="0"/>
                        <a:ea typeface="Papyrus" pitchFamily="66" charset="0"/>
                        <a:cs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Arial" charset="0"/>
                        </a:rPr>
                        <a:t>1,113</a:t>
                      </a:r>
                      <a:endParaRPr kumimoji="0" lang="es-ES" sz="12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Arial" charset="0"/>
                        </a:rPr>
                        <a:t>0.028</a:t>
                      </a:r>
                      <a:endParaRPr kumimoji="0" lang="es-ES" sz="12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Arial" charset="0"/>
                        </a:rPr>
                        <a:t>36</a:t>
                      </a:r>
                      <a:endParaRPr kumimoji="0" lang="es-ES" sz="12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Arial" charset="0"/>
                        </a:rPr>
                        <a:t>2</a:t>
                      </a:r>
                      <a:endParaRPr kumimoji="0" lang="es-ES" sz="1200" b="1" i="0" u="none" strike="noStrike" cap="none" normalizeH="0" baseline="0" smtClean="0">
                        <a:ln>
                          <a:noFill/>
                        </a:ln>
                        <a:solidFill>
                          <a:schemeClr val="accent2"/>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accent2"/>
                          </a:solidFill>
                          <a:effectLst/>
                          <a:latin typeface="Arial" charset="0"/>
                          <a:ea typeface="Papyrus" pitchFamily="66" charset="0"/>
                          <a:cs typeface="Arial" charset="0"/>
                        </a:rPr>
                        <a:t>Universidad Nacional Autónoma de México</a:t>
                      </a:r>
                    </a:p>
                  </a:txBody>
                  <a:tcPr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ea typeface="Papyrus" pitchFamily="66" charset="0"/>
                          <a:cs typeface="Arial" charset="0"/>
                        </a:rPr>
                        <a:t>17</a:t>
                      </a:r>
                      <a:endParaRPr kumimoji="0" lang="es-ES" sz="1200" b="0" i="0" u="none" strike="noStrike" cap="none" normalizeH="0" baseline="0" smtClean="0">
                        <a:ln>
                          <a:noFill/>
                        </a:ln>
                        <a:solidFill>
                          <a:schemeClr val="accent2"/>
                        </a:solidFill>
                        <a:effectLst/>
                        <a:latin typeface="Arial" charset="0"/>
                        <a:ea typeface="Papyrus" pitchFamily="66" charset="0"/>
                        <a:cs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Arial" charset="0"/>
                        </a:rPr>
                        <a:t>2,360</a:t>
                      </a:r>
                      <a:endParaRPr kumimoji="0" lang="es-ES" sz="12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Arial" charset="0"/>
                        </a:rPr>
                        <a:t>0.007</a:t>
                      </a:r>
                      <a:endParaRPr kumimoji="0" lang="es-ES" sz="12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Arial" charset="0"/>
                        </a:rPr>
                        <a:t>139</a:t>
                      </a:r>
                      <a:endParaRPr kumimoji="0" lang="es-ES" sz="12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333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Arial" charset="0"/>
                        </a:rPr>
                        <a:t>3</a:t>
                      </a:r>
                      <a:endParaRPr kumimoji="0" lang="es-ES" sz="1200" b="1" i="0" u="none" strike="noStrike" cap="none" normalizeH="0" baseline="0" smtClean="0">
                        <a:ln>
                          <a:noFill/>
                        </a:ln>
                        <a:solidFill>
                          <a:schemeClr val="accent2"/>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accent2"/>
                          </a:solidFill>
                          <a:effectLst/>
                          <a:latin typeface="Arial" charset="0"/>
                          <a:ea typeface="Papyrus" pitchFamily="66" charset="0"/>
                          <a:cs typeface="Arial" charset="0"/>
                        </a:rPr>
                        <a:t>Instituto Mexicano del Petróleo</a:t>
                      </a:r>
                    </a:p>
                  </a:txBody>
                  <a:tcPr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ea typeface="Papyrus" pitchFamily="66" charset="0"/>
                          <a:cs typeface="Arial" charset="0"/>
                        </a:rPr>
                        <a:t>13</a:t>
                      </a:r>
                      <a:endParaRPr kumimoji="0" lang="es-ES" sz="1200" b="0" i="0" u="none" strike="noStrike" cap="none" normalizeH="0" baseline="0" smtClean="0">
                        <a:ln>
                          <a:noFill/>
                        </a:ln>
                        <a:solidFill>
                          <a:schemeClr val="accent2"/>
                        </a:solidFill>
                        <a:effectLst/>
                        <a:latin typeface="Arial" charset="0"/>
                        <a:ea typeface="Papyrus" pitchFamily="66" charset="0"/>
                        <a:cs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Arial" charset="0"/>
                        </a:rPr>
                        <a:t>261</a:t>
                      </a:r>
                      <a:endParaRPr kumimoji="0" lang="es-ES" sz="12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Arial" charset="0"/>
                        </a:rPr>
                        <a:t>0.050</a:t>
                      </a:r>
                      <a:endParaRPr kumimoji="0" lang="es-ES" sz="12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Arial" charset="0"/>
                        </a:rPr>
                        <a:t>20</a:t>
                      </a:r>
                      <a:endParaRPr kumimoji="0" lang="es-ES" sz="12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Arial" charset="0"/>
                        </a:rPr>
                        <a:t>4</a:t>
                      </a:r>
                      <a:endParaRPr kumimoji="0" lang="es-ES" sz="1200" b="1" i="0" u="none" strike="noStrike" cap="none" normalizeH="0" baseline="0" smtClean="0">
                        <a:ln>
                          <a:noFill/>
                        </a:ln>
                        <a:solidFill>
                          <a:schemeClr val="accent2"/>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accent2"/>
                          </a:solidFill>
                          <a:effectLst/>
                          <a:latin typeface="Arial" charset="0"/>
                          <a:ea typeface="Papyrus" pitchFamily="66" charset="0"/>
                          <a:cs typeface="Arial" charset="0"/>
                        </a:rPr>
                        <a:t>Universidad Autónoma de Nuevo León</a:t>
                      </a:r>
                    </a:p>
                  </a:txBody>
                  <a:tcPr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ea typeface="Papyrus" pitchFamily="66" charset="0"/>
                          <a:cs typeface="Arial" charset="0"/>
                        </a:rPr>
                        <a:t>12</a:t>
                      </a:r>
                      <a:endParaRPr kumimoji="0" lang="es-ES" sz="1200" b="0" i="0" u="none" strike="noStrike" cap="none" normalizeH="0" baseline="0" smtClean="0">
                        <a:ln>
                          <a:noFill/>
                        </a:ln>
                        <a:solidFill>
                          <a:schemeClr val="accent2"/>
                        </a:solidFill>
                        <a:effectLst/>
                        <a:latin typeface="Arial" charset="0"/>
                        <a:ea typeface="Papyrus" pitchFamily="66" charset="0"/>
                        <a:cs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Arial" charset="0"/>
                        </a:rPr>
                        <a:t>2,602</a:t>
                      </a:r>
                      <a:endParaRPr kumimoji="0" lang="es-ES" sz="12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Arial" charset="0"/>
                        </a:rPr>
                        <a:t>0.005</a:t>
                      </a:r>
                      <a:endParaRPr kumimoji="0" lang="es-ES" sz="12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Arial" charset="0"/>
                        </a:rPr>
                        <a:t>217</a:t>
                      </a:r>
                      <a:endParaRPr kumimoji="0" lang="es-ES" sz="12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cs typeface="Arial" charset="0"/>
                        </a:rPr>
                        <a:t>5</a:t>
                      </a:r>
                      <a:endParaRPr kumimoji="0" lang="es-ES" sz="1200" b="1" i="0" u="none" strike="noStrike" cap="none" normalizeH="0" baseline="0" smtClean="0">
                        <a:ln>
                          <a:noFill/>
                        </a:ln>
                        <a:solidFill>
                          <a:schemeClr val="bg1"/>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Papyrus" pitchFamily="66" charset="0"/>
                          <a:cs typeface="Arial" charset="0"/>
                        </a:rPr>
                        <a:t>Centro de Investigación en Materiales Avanzados, </a:t>
                      </a:r>
                      <a:r>
                        <a:rPr kumimoji="0" lang="es-ES" sz="1000" b="0" i="0" u="none" strike="noStrike" cap="none" normalizeH="0" baseline="0" smtClean="0">
                          <a:ln>
                            <a:noFill/>
                          </a:ln>
                          <a:solidFill>
                            <a:schemeClr val="bg1"/>
                          </a:solidFill>
                          <a:effectLst/>
                          <a:latin typeface="Arial" charset="0"/>
                          <a:ea typeface="Papyrus" pitchFamily="66" charset="0"/>
                          <a:cs typeface="Arial" charset="0"/>
                        </a:rPr>
                        <a:t>S.C</a:t>
                      </a:r>
                    </a:p>
                  </a:txBody>
                  <a:tcPr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ea typeface="Papyrus" pitchFamily="66" charset="0"/>
                          <a:cs typeface="Arial" charset="0"/>
                        </a:rPr>
                        <a:t>12</a:t>
                      </a:r>
                      <a:endParaRPr kumimoji="0" lang="es-ES" sz="1200" b="0" i="0" u="none" strike="noStrike" cap="none" normalizeH="0" baseline="0" smtClean="0">
                        <a:ln>
                          <a:noFill/>
                        </a:ln>
                        <a:solidFill>
                          <a:schemeClr val="bg1"/>
                        </a:solidFill>
                        <a:effectLst/>
                        <a:latin typeface="Arial" charset="0"/>
                        <a:ea typeface="Papyrus" pitchFamily="66" charset="0"/>
                        <a:cs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cs typeface="Arial" charset="0"/>
                        </a:rPr>
                        <a:t>44</a:t>
                      </a:r>
                      <a:endParaRPr kumimoji="0" lang="es-ES" sz="1200" b="0" i="0" u="none" strike="noStrike" cap="none" normalizeH="0" baseline="0" smtClean="0">
                        <a:ln>
                          <a:noFill/>
                        </a:ln>
                        <a:solidFill>
                          <a:schemeClr val="bg1"/>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bg1"/>
                          </a:solidFill>
                          <a:effectLst/>
                          <a:latin typeface="Arial" charset="0"/>
                          <a:cs typeface="Arial" charset="0"/>
                        </a:rPr>
                        <a:t>0.272</a:t>
                      </a:r>
                      <a:endParaRPr kumimoji="0" lang="es-ES" sz="1200" b="0" i="0" u="none" strike="noStrike" cap="none" normalizeH="0" baseline="0" smtClean="0">
                        <a:ln>
                          <a:noFill/>
                        </a:ln>
                        <a:solidFill>
                          <a:schemeClr val="bg1"/>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bg1"/>
                          </a:solidFill>
                          <a:effectLst/>
                          <a:latin typeface="Arial" charset="0"/>
                          <a:cs typeface="Arial" charset="0"/>
                        </a:rPr>
                        <a:t>4</a:t>
                      </a:r>
                      <a:endParaRPr kumimoji="0" lang="es-ES" sz="1200" b="0" i="0" u="none" strike="noStrike" cap="none" normalizeH="0" baseline="0" smtClean="0">
                        <a:ln>
                          <a:noFill/>
                        </a:ln>
                        <a:solidFill>
                          <a:schemeClr val="bg1"/>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chemeClr val="hlink">
                        <a:alpha val="50000"/>
                      </a:schemeClr>
                    </a:solidFill>
                  </a:tcPr>
                </a:tc>
              </a:tr>
            </a:tbl>
          </a:graphicData>
        </a:graphic>
      </p:graphicFrame>
      <p:sp>
        <p:nvSpPr>
          <p:cNvPr id="22581" name="Text Box 53"/>
          <p:cNvSpPr txBox="1">
            <a:spLocks noChangeArrowheads="1"/>
          </p:cNvSpPr>
          <p:nvPr/>
        </p:nvSpPr>
        <p:spPr bwMode="auto">
          <a:xfrm>
            <a:off x="0" y="6557963"/>
            <a:ext cx="1057275" cy="274637"/>
          </a:xfrm>
          <a:prstGeom prst="rect">
            <a:avLst/>
          </a:prstGeom>
          <a:noFill/>
          <a:ln w="9525" algn="ctr">
            <a:noFill/>
            <a:miter lim="800000"/>
            <a:headEnd/>
            <a:tailEnd/>
          </a:ln>
        </p:spPr>
        <p:txBody>
          <a:bodyPr wrap="none">
            <a:spAutoFit/>
          </a:bodyPr>
          <a:lstStyle/>
          <a:p>
            <a:r>
              <a:rPr lang="es-ES" b="0" u="none">
                <a:solidFill>
                  <a:schemeClr val="accent2"/>
                </a:solidFill>
              </a:rPr>
              <a:t>Fuente: IMPI</a:t>
            </a:r>
          </a:p>
        </p:txBody>
      </p:sp>
      <p:sp>
        <p:nvSpPr>
          <p:cNvPr id="22582" name="Rectangle 54"/>
          <p:cNvSpPr>
            <a:spLocks noChangeArrowheads="1"/>
          </p:cNvSpPr>
          <p:nvPr/>
        </p:nvSpPr>
        <p:spPr bwMode="auto">
          <a:xfrm>
            <a:off x="1012825" y="131763"/>
            <a:ext cx="8124825" cy="366712"/>
          </a:xfrm>
          <a:prstGeom prst="rect">
            <a:avLst/>
          </a:prstGeom>
          <a:noFill/>
          <a:ln w="9525" algn="ctr">
            <a:noFill/>
            <a:miter lim="800000"/>
            <a:headEnd/>
            <a:tailEnd/>
          </a:ln>
          <a:effectLst/>
        </p:spPr>
        <p:txBody>
          <a:bodyPr anchor="ctr">
            <a:spAutoFit/>
          </a:bodyPr>
          <a:lstStyle/>
          <a:p>
            <a:r>
              <a:rPr lang="es-MX" sz="1800" u="none">
                <a:solidFill>
                  <a:srgbClr val="990033"/>
                </a:solidFill>
              </a:rPr>
              <a:t>Instituciones Mexicanas Líderes en Solicitudes de Patente</a:t>
            </a:r>
          </a:p>
        </p:txBody>
      </p:sp>
      <p:graphicFrame>
        <p:nvGraphicFramePr>
          <p:cNvPr id="22618" name="Group 90"/>
          <p:cNvGraphicFramePr>
            <a:graphicFrameLocks noGrp="1"/>
          </p:cNvGraphicFramePr>
          <p:nvPr/>
        </p:nvGraphicFramePr>
        <p:xfrm>
          <a:off x="177800" y="3886200"/>
          <a:ext cx="8731250" cy="2358390"/>
        </p:xfrm>
        <a:graphic>
          <a:graphicData uri="http://schemas.openxmlformats.org/drawingml/2006/table">
            <a:tbl>
              <a:tblPr/>
              <a:tblGrid>
                <a:gridCol w="6399213"/>
                <a:gridCol w="2332037"/>
              </a:tblGrid>
              <a:tr h="28575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s-MX" sz="1100" b="1" i="0" u="none" strike="noStrike" cap="none" normalizeH="0" baseline="0" smtClean="0">
                          <a:ln>
                            <a:noFill/>
                          </a:ln>
                          <a:solidFill>
                            <a:schemeClr val="accent2"/>
                          </a:solidFill>
                          <a:effectLst/>
                          <a:latin typeface="Arial" charset="0"/>
                          <a:cs typeface="Arial" charset="0"/>
                        </a:rPr>
                        <a:t>Institución</a:t>
                      </a:r>
                      <a:endParaRPr kumimoji="0" lang="es-MX" sz="1100" b="1" i="0" u="sng" strike="noStrike" cap="none" normalizeH="0" baseline="0" smtClean="0">
                        <a:ln>
                          <a:noFill/>
                        </a:ln>
                        <a:solidFill>
                          <a:schemeClr val="accent2"/>
                        </a:solidFill>
                        <a:effectLst/>
                        <a:latin typeface="Arial" charset="0"/>
                      </a:endParaRPr>
                    </a:p>
                  </a:txBody>
                  <a:tcPr anchor="ctr" horzOverflow="overflow">
                    <a:lnL w="571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s-MX" sz="1100" b="1" i="0" u="none" strike="noStrike" cap="none" normalizeH="0" baseline="0" smtClean="0">
                          <a:ln>
                            <a:noFill/>
                          </a:ln>
                          <a:solidFill>
                            <a:schemeClr val="accent2"/>
                          </a:solidFill>
                          <a:effectLst/>
                          <a:latin typeface="Arial" charset="0"/>
                          <a:cs typeface="Arial" charset="0"/>
                        </a:rPr>
                        <a:t>Solicitudes de Patentes </a:t>
                      </a:r>
                      <a:endParaRPr kumimoji="0" lang="es-MX" sz="1100" b="1" i="0" u="sng"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2">
                        <a:alpha val="50195"/>
                      </a:schemeClr>
                    </a:solidFill>
                  </a:tcPr>
                </a:tc>
              </a:tr>
              <a:tr h="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bg1"/>
                          </a:solidFill>
                          <a:effectLst/>
                          <a:latin typeface="Arial" charset="0"/>
                          <a:cs typeface="Arial" charset="0"/>
                        </a:rPr>
                        <a:t>Centro de Investigación en Materiales Avanzados, S.C</a:t>
                      </a:r>
                      <a:endParaRPr kumimoji="0" lang="es-MX" sz="1100" b="1" i="0" u="sng" strike="noStrike" cap="none" normalizeH="0" baseline="0" smtClean="0">
                        <a:ln>
                          <a:noFill/>
                        </a:ln>
                        <a:solidFill>
                          <a:schemeClr val="bg1"/>
                        </a:solidFill>
                        <a:effectLst/>
                        <a:latin typeface="Arial" charset="0"/>
                      </a:endParaRPr>
                    </a:p>
                  </a:txBody>
                  <a:tcPr anchor="ctr" horzOverflow="overflow">
                    <a:lnL w="571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s-MX" sz="1100" b="1" i="0" u="none" strike="noStrike" cap="none" normalizeH="0" baseline="0" smtClean="0">
                          <a:ln>
                            <a:noFill/>
                          </a:ln>
                          <a:solidFill>
                            <a:schemeClr val="bg1"/>
                          </a:solidFill>
                          <a:effectLst/>
                          <a:latin typeface="Arial" charset="0"/>
                          <a:cs typeface="Arial" charset="0"/>
                        </a:rPr>
                        <a:t>14</a:t>
                      </a:r>
                      <a:endParaRPr kumimoji="0" lang="es-MX" sz="1100" b="1" i="0" u="sng" strike="noStrike" cap="none" normalizeH="0" baseline="0" smtClean="0">
                        <a:ln>
                          <a:noFill/>
                        </a:ln>
                        <a:solidFill>
                          <a:schemeClr val="bg1"/>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hlink">
                        <a:alpha val="50195"/>
                      </a:schemeClr>
                    </a:solidFill>
                  </a:tcPr>
                </a:tc>
              </a:tr>
              <a:tr h="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accent2"/>
                          </a:solidFill>
                          <a:effectLst/>
                          <a:latin typeface="Arial" charset="0"/>
                          <a:cs typeface="Arial" charset="0"/>
                        </a:rPr>
                        <a:t>Centro de Tecnología Avanzada (CIATEQ), A.C.</a:t>
                      </a:r>
                      <a:endParaRPr kumimoji="0" lang="es-MX" sz="1100" b="1" i="0" u="sng" strike="noStrike" cap="none" normalizeH="0" baseline="0" smtClean="0">
                        <a:ln>
                          <a:noFill/>
                        </a:ln>
                        <a:solidFill>
                          <a:schemeClr val="accent2"/>
                        </a:solidFill>
                        <a:effectLst/>
                        <a:latin typeface="Arial" charset="0"/>
                      </a:endParaRPr>
                    </a:p>
                  </a:txBody>
                  <a:tcPr anchor="ctr" horzOverflow="overflow">
                    <a:lnL w="571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s-MX" sz="1100" b="1" i="0" u="none" strike="noStrike" cap="none" normalizeH="0" baseline="0" smtClean="0">
                          <a:ln>
                            <a:noFill/>
                          </a:ln>
                          <a:solidFill>
                            <a:schemeClr val="accent2"/>
                          </a:solidFill>
                          <a:effectLst/>
                          <a:latin typeface="Arial" charset="0"/>
                          <a:cs typeface="Arial" charset="0"/>
                        </a:rPr>
                        <a:t>5</a:t>
                      </a:r>
                      <a:endParaRPr kumimoji="0" lang="es-MX" sz="1100" b="1" i="0" u="sng"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accent2"/>
                          </a:solidFill>
                          <a:effectLst/>
                          <a:latin typeface="Arial" charset="0"/>
                          <a:cs typeface="Arial" charset="0"/>
                        </a:rPr>
                        <a:t>Centro de Investigación en Química Aplicada (CIQA)</a:t>
                      </a:r>
                      <a:endParaRPr kumimoji="0" lang="es-MX" sz="1100" b="1" i="0" u="sng" strike="noStrike" cap="none" normalizeH="0" baseline="0" smtClean="0">
                        <a:ln>
                          <a:noFill/>
                        </a:ln>
                        <a:solidFill>
                          <a:schemeClr val="accent2"/>
                        </a:solidFill>
                        <a:effectLst/>
                        <a:latin typeface="Arial" charset="0"/>
                      </a:endParaRPr>
                    </a:p>
                  </a:txBody>
                  <a:tcPr anchor="ctr" horzOverflow="overflow">
                    <a:lnL w="571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s-MX" sz="1100" b="1" i="0" u="none" strike="noStrike" cap="none" normalizeH="0" baseline="0" smtClean="0">
                          <a:ln>
                            <a:noFill/>
                          </a:ln>
                          <a:solidFill>
                            <a:schemeClr val="accent2"/>
                          </a:solidFill>
                          <a:effectLst/>
                          <a:latin typeface="Arial" charset="0"/>
                          <a:cs typeface="Arial" charset="0"/>
                        </a:rPr>
                        <a:t>4</a:t>
                      </a:r>
                      <a:endParaRPr kumimoji="0" lang="es-MX" sz="1100" b="1" i="0" u="sng"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349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accent2"/>
                          </a:solidFill>
                          <a:effectLst/>
                          <a:latin typeface="Arial" charset="0"/>
                          <a:cs typeface="Arial" charset="0"/>
                        </a:rPr>
                        <a:t>Centro de Investigación y Asistencia en Tecnología y Diseño del Estado de Jalisco, A.C. (CIATEJ)</a:t>
                      </a:r>
                      <a:endParaRPr kumimoji="0" lang="es-MX" sz="1100" b="1" i="0" u="sng" strike="noStrike" cap="none" normalizeH="0" baseline="0" smtClean="0">
                        <a:ln>
                          <a:noFill/>
                        </a:ln>
                        <a:solidFill>
                          <a:schemeClr val="accent2"/>
                        </a:solidFill>
                        <a:effectLst/>
                        <a:latin typeface="Arial" charset="0"/>
                      </a:endParaRPr>
                    </a:p>
                  </a:txBody>
                  <a:tcPr anchor="ctr" horzOverflow="overflow">
                    <a:lnL w="571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s-MX" sz="1100" b="1" i="0" u="none" strike="noStrike" cap="none" normalizeH="0" baseline="0" smtClean="0">
                          <a:ln>
                            <a:noFill/>
                          </a:ln>
                          <a:solidFill>
                            <a:schemeClr val="accent2"/>
                          </a:solidFill>
                          <a:effectLst/>
                          <a:latin typeface="Arial" charset="0"/>
                          <a:cs typeface="Arial" charset="0"/>
                        </a:rPr>
                        <a:t>4</a:t>
                      </a:r>
                      <a:endParaRPr kumimoji="0" lang="es-MX" sz="1100" b="1" i="0" u="sng"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accent2"/>
                          </a:solidFill>
                          <a:effectLst/>
                          <a:latin typeface="Arial" charset="0"/>
                          <a:cs typeface="Arial" charset="0"/>
                        </a:rPr>
                        <a:t>Instituto Potosino de Investigación Científica y Tecnológica, A.C. (IPICYT)</a:t>
                      </a:r>
                      <a:endParaRPr kumimoji="0" lang="es-MX" sz="1100" b="1" i="0" u="sng" strike="noStrike" cap="none" normalizeH="0" baseline="0" smtClean="0">
                        <a:ln>
                          <a:noFill/>
                        </a:ln>
                        <a:solidFill>
                          <a:schemeClr val="accent2"/>
                        </a:solidFill>
                        <a:effectLst/>
                        <a:latin typeface="Arial" charset="0"/>
                      </a:endParaRPr>
                    </a:p>
                  </a:txBody>
                  <a:tcPr anchor="ctr" horzOverflow="overflow">
                    <a:lnL w="571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s-MX" sz="1100" b="1" i="0" u="none" strike="noStrike" cap="none" normalizeH="0" baseline="0" smtClean="0">
                          <a:ln>
                            <a:noFill/>
                          </a:ln>
                          <a:solidFill>
                            <a:schemeClr val="accent2"/>
                          </a:solidFill>
                          <a:effectLst/>
                          <a:latin typeface="Arial" charset="0"/>
                          <a:cs typeface="Arial" charset="0"/>
                        </a:rPr>
                        <a:t>2</a:t>
                      </a:r>
                      <a:endParaRPr kumimoji="0" lang="es-MX" sz="1100" b="1" i="0" u="sng"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349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accent2"/>
                          </a:solidFill>
                          <a:effectLst/>
                          <a:latin typeface="Arial" charset="0"/>
                          <a:cs typeface="Arial" charset="0"/>
                        </a:rPr>
                        <a:t>Centro de Investigación en Alimentación y Desarrollo A.C.(CIAD)</a:t>
                      </a:r>
                      <a:endParaRPr kumimoji="0" lang="es-MX" sz="1100" b="1" i="0" u="sng" strike="noStrike" cap="none" normalizeH="0" baseline="0" smtClean="0">
                        <a:ln>
                          <a:noFill/>
                        </a:ln>
                        <a:solidFill>
                          <a:schemeClr val="accent2"/>
                        </a:solidFill>
                        <a:effectLst/>
                        <a:latin typeface="Arial" charset="0"/>
                      </a:endParaRPr>
                    </a:p>
                  </a:txBody>
                  <a:tcPr anchor="ctr" horzOverflow="overflow">
                    <a:lnL w="571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s-MX" sz="1100" b="1" i="0" u="none" strike="noStrike" cap="none" normalizeH="0" baseline="0" smtClean="0">
                          <a:ln>
                            <a:noFill/>
                          </a:ln>
                          <a:solidFill>
                            <a:schemeClr val="accent2"/>
                          </a:solidFill>
                          <a:effectLst/>
                          <a:latin typeface="Arial" charset="0"/>
                          <a:cs typeface="Arial" charset="0"/>
                        </a:rPr>
                        <a:t>1</a:t>
                      </a:r>
                      <a:endParaRPr kumimoji="0" lang="es-MX" sz="1100" b="1" i="0" u="sng"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349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accent2"/>
                          </a:solidFill>
                          <a:effectLst/>
                          <a:latin typeface="Arial" charset="0"/>
                          <a:cs typeface="Arial" charset="0"/>
                        </a:rPr>
                        <a:t>Centro de Innovación Aplicada en Tecnologías Competitivas (CIATEC), A.C.</a:t>
                      </a:r>
                      <a:endParaRPr kumimoji="0" lang="es-MX" sz="1100" b="1" i="0" u="sng" strike="noStrike" cap="none" normalizeH="0" baseline="0" smtClean="0">
                        <a:ln>
                          <a:noFill/>
                        </a:ln>
                        <a:solidFill>
                          <a:schemeClr val="accent2"/>
                        </a:solidFill>
                        <a:effectLst/>
                        <a:latin typeface="Arial" charset="0"/>
                      </a:endParaRPr>
                    </a:p>
                  </a:txBody>
                  <a:tcPr anchor="ctr" horzOverflow="overflow">
                    <a:lnL w="571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s-MX" sz="1100" b="1" i="0" u="none" strike="noStrike" cap="none" normalizeH="0" baseline="0" smtClean="0">
                          <a:ln>
                            <a:noFill/>
                          </a:ln>
                          <a:solidFill>
                            <a:schemeClr val="accent2"/>
                          </a:solidFill>
                          <a:effectLst/>
                          <a:latin typeface="Arial" charset="0"/>
                          <a:cs typeface="Arial" charset="0"/>
                        </a:rPr>
                        <a:t>1</a:t>
                      </a:r>
                      <a:endParaRPr kumimoji="0" lang="es-MX" sz="1100" b="1" i="0" u="sng"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349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accent2"/>
                          </a:solidFill>
                          <a:effectLst/>
                          <a:latin typeface="Arial" charset="0"/>
                          <a:cs typeface="Arial" charset="0"/>
                        </a:rPr>
                        <a:t>Corporación Mexicana de Investigación en Materiales, S.A. de C.V.  (COMIMSA)</a:t>
                      </a:r>
                      <a:endParaRPr kumimoji="0" lang="es-MX" sz="1100" b="1" i="0" u="sng" strike="noStrike" cap="none" normalizeH="0" baseline="0" smtClean="0">
                        <a:ln>
                          <a:noFill/>
                        </a:ln>
                        <a:solidFill>
                          <a:schemeClr val="accent2"/>
                        </a:solidFill>
                        <a:effectLst/>
                        <a:latin typeface="Arial" charset="0"/>
                      </a:endParaRPr>
                    </a:p>
                  </a:txBody>
                  <a:tcPr anchor="ctr" horzOverflow="overflow">
                    <a:lnL w="571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s-MX" sz="1100" b="1" i="0" u="none" strike="noStrike" cap="none" normalizeH="0" baseline="0" smtClean="0">
                          <a:ln>
                            <a:noFill/>
                          </a:ln>
                          <a:solidFill>
                            <a:schemeClr val="accent2"/>
                          </a:solidFill>
                          <a:effectLst/>
                          <a:latin typeface="Arial" charset="0"/>
                          <a:cs typeface="Arial" charset="0"/>
                        </a:rPr>
                        <a:t>1</a:t>
                      </a:r>
                      <a:endParaRPr kumimoji="0" lang="es-MX" sz="1100" b="1" i="0" u="sng"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22615" name="Rectangle 216"/>
          <p:cNvSpPr>
            <a:spLocks noChangeArrowheads="1"/>
          </p:cNvSpPr>
          <p:nvPr/>
        </p:nvSpPr>
        <p:spPr bwMode="auto">
          <a:xfrm>
            <a:off x="3870325" y="612775"/>
            <a:ext cx="1366838" cy="274638"/>
          </a:xfrm>
          <a:prstGeom prst="rect">
            <a:avLst/>
          </a:prstGeom>
          <a:noFill/>
          <a:ln w="9525" algn="ctr">
            <a:noFill/>
            <a:miter lim="800000"/>
            <a:headEnd/>
            <a:tailEnd/>
          </a:ln>
        </p:spPr>
        <p:txBody>
          <a:bodyPr wrap="none">
            <a:spAutoFit/>
          </a:bodyPr>
          <a:lstStyle/>
          <a:p>
            <a:r>
              <a:rPr lang="es-MX" u="none">
                <a:solidFill>
                  <a:srgbClr val="990033"/>
                </a:solidFill>
              </a:rPr>
              <a:t>Per Cápita- 2008</a:t>
            </a:r>
            <a:endParaRPr lang="es-ES" u="none">
              <a:solidFill>
                <a:srgbClr val="990033"/>
              </a:solidFill>
            </a:endParaRPr>
          </a:p>
        </p:txBody>
      </p:sp>
      <p:sp>
        <p:nvSpPr>
          <p:cNvPr id="22616" name="Rectangle 217"/>
          <p:cNvSpPr>
            <a:spLocks noChangeArrowheads="1"/>
          </p:cNvSpPr>
          <p:nvPr/>
        </p:nvSpPr>
        <p:spPr bwMode="auto">
          <a:xfrm>
            <a:off x="3208338" y="3462338"/>
            <a:ext cx="2613025" cy="274637"/>
          </a:xfrm>
          <a:prstGeom prst="rect">
            <a:avLst/>
          </a:prstGeom>
          <a:noFill/>
          <a:ln w="9525" algn="ctr">
            <a:noFill/>
            <a:miter lim="800000"/>
            <a:headEnd/>
            <a:tailEnd/>
          </a:ln>
        </p:spPr>
        <p:txBody>
          <a:bodyPr wrap="none">
            <a:spAutoFit/>
          </a:bodyPr>
          <a:lstStyle/>
          <a:p>
            <a:r>
              <a:rPr lang="es-MX" u="none">
                <a:solidFill>
                  <a:srgbClr val="990033"/>
                </a:solidFill>
              </a:rPr>
              <a:t>Centros Públicos CONACYT 2008</a:t>
            </a:r>
            <a:endParaRPr lang="es-ES" u="none">
              <a:solidFill>
                <a:srgbClr val="990033"/>
              </a:solidFill>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17"/>
          <p:cNvPicPr>
            <a:picLocks noChangeAspect="1" noChangeArrowheads="1"/>
          </p:cNvPicPr>
          <p:nvPr/>
        </p:nvPicPr>
        <p:blipFill>
          <a:blip r:embed="rId3" cstate="print"/>
          <a:srcRect/>
          <a:stretch>
            <a:fillRect/>
          </a:stretch>
        </p:blipFill>
        <p:spPr bwMode="auto">
          <a:xfrm>
            <a:off x="-128588" y="450850"/>
            <a:ext cx="9359901" cy="6445250"/>
          </a:xfrm>
          <a:prstGeom prst="rect">
            <a:avLst/>
          </a:prstGeom>
          <a:noFill/>
          <a:ln w="9525">
            <a:noFill/>
            <a:miter lim="800000"/>
            <a:headEnd/>
            <a:tailEnd/>
          </a:ln>
        </p:spPr>
      </p:pic>
      <p:sp>
        <p:nvSpPr>
          <p:cNvPr id="23555" name="Rectangle 2"/>
          <p:cNvSpPr>
            <a:spLocks noChangeArrowheads="1"/>
          </p:cNvSpPr>
          <p:nvPr/>
        </p:nvSpPr>
        <p:spPr bwMode="auto">
          <a:xfrm>
            <a:off x="2259013" y="85725"/>
            <a:ext cx="6913562" cy="366713"/>
          </a:xfrm>
          <a:prstGeom prst="rect">
            <a:avLst/>
          </a:prstGeom>
          <a:noFill/>
          <a:ln w="9525" algn="ctr">
            <a:noFill/>
            <a:miter lim="800000"/>
            <a:headEnd/>
            <a:tailEnd/>
          </a:ln>
        </p:spPr>
        <p:txBody>
          <a:bodyPr anchor="ctr">
            <a:spAutoFit/>
          </a:bodyPr>
          <a:lstStyle/>
          <a:p>
            <a:r>
              <a:rPr lang="es-MX" sz="1800" u="none">
                <a:solidFill>
                  <a:srgbClr val="990033"/>
                </a:solidFill>
              </a:rPr>
              <a:t>Evolución de la matrícula de los programas de posgrado</a:t>
            </a:r>
          </a:p>
        </p:txBody>
      </p:sp>
      <p:grpSp>
        <p:nvGrpSpPr>
          <p:cNvPr id="23556" name="Group 211"/>
          <p:cNvGrpSpPr>
            <a:grpSpLocks/>
          </p:cNvGrpSpPr>
          <p:nvPr/>
        </p:nvGrpSpPr>
        <p:grpSpPr bwMode="auto">
          <a:xfrm>
            <a:off x="287338" y="841375"/>
            <a:ext cx="8518525" cy="5667375"/>
            <a:chOff x="172" y="647"/>
            <a:chExt cx="5366" cy="3570"/>
          </a:xfrm>
        </p:grpSpPr>
        <p:sp>
          <p:nvSpPr>
            <p:cNvPr id="23557" name="AutoShape 4"/>
            <p:cNvSpPr>
              <a:spLocks noChangeAspect="1" noChangeArrowheads="1" noTextEdit="1"/>
            </p:cNvSpPr>
            <p:nvPr/>
          </p:nvSpPr>
          <p:spPr bwMode="auto">
            <a:xfrm>
              <a:off x="172" y="647"/>
              <a:ext cx="5366" cy="3570"/>
            </a:xfrm>
            <a:prstGeom prst="rect">
              <a:avLst/>
            </a:prstGeom>
            <a:noFill/>
            <a:ln w="9525">
              <a:noFill/>
              <a:miter lim="800000"/>
              <a:headEnd/>
              <a:tailEnd/>
            </a:ln>
          </p:spPr>
          <p:txBody>
            <a:bodyPr/>
            <a:lstStyle/>
            <a:p>
              <a:endParaRPr lang="es-MX"/>
            </a:p>
          </p:txBody>
        </p:sp>
        <p:grpSp>
          <p:nvGrpSpPr>
            <p:cNvPr id="23558" name="Rectangle 5"/>
            <p:cNvGrpSpPr>
              <a:grpSpLocks/>
            </p:cNvGrpSpPr>
            <p:nvPr/>
          </p:nvGrpSpPr>
          <p:grpSpPr bwMode="auto">
            <a:xfrm>
              <a:off x="814" y="2749"/>
              <a:ext cx="230" cy="564"/>
              <a:chOff x="1292352" y="4364736"/>
              <a:chExt cx="365760" cy="896112"/>
            </a:xfrm>
          </p:grpSpPr>
          <p:pic>
            <p:nvPicPr>
              <p:cNvPr id="23762" name="Rectangle 5"/>
              <p:cNvPicPr>
                <a:picLocks noChangeArrowheads="1"/>
              </p:cNvPicPr>
              <p:nvPr/>
            </p:nvPicPr>
            <p:blipFill>
              <a:blip r:embed="rId4" cstate="print"/>
              <a:srcRect/>
              <a:stretch>
                <a:fillRect/>
              </a:stretch>
            </p:blipFill>
            <p:spPr bwMode="auto">
              <a:xfrm>
                <a:off x="1292352" y="4364736"/>
                <a:ext cx="365760" cy="896112"/>
              </a:xfrm>
              <a:prstGeom prst="rect">
                <a:avLst/>
              </a:prstGeom>
              <a:noFill/>
              <a:ln w="9525">
                <a:noFill/>
                <a:miter lim="800000"/>
                <a:headEnd/>
                <a:tailEnd/>
              </a:ln>
            </p:spPr>
          </p:pic>
          <p:sp>
            <p:nvSpPr>
              <p:cNvPr id="23763" name="Text Box 6"/>
              <p:cNvSpPr txBox="1">
                <a:spLocks noChangeArrowheads="1"/>
              </p:cNvSpPr>
              <p:nvPr/>
            </p:nvSpPr>
            <p:spPr bwMode="auto">
              <a:xfrm>
                <a:off x="1354138" y="4403726"/>
                <a:ext cx="249238" cy="784225"/>
              </a:xfrm>
              <a:prstGeom prst="rect">
                <a:avLst/>
              </a:prstGeom>
              <a:noFill/>
              <a:ln w="9525">
                <a:noFill/>
                <a:miter lim="800000"/>
                <a:headEnd/>
                <a:tailEnd/>
              </a:ln>
            </p:spPr>
            <p:txBody>
              <a:bodyPr/>
              <a:lstStyle/>
              <a:p>
                <a:endParaRPr lang="es-MX">
                  <a:solidFill>
                    <a:srgbClr val="FFFFFF"/>
                  </a:solidFill>
                </a:endParaRPr>
              </a:p>
            </p:txBody>
          </p:sp>
        </p:grpSp>
        <p:grpSp>
          <p:nvGrpSpPr>
            <p:cNvPr id="23559" name="Rectangle 6"/>
            <p:cNvGrpSpPr>
              <a:grpSpLocks/>
            </p:cNvGrpSpPr>
            <p:nvPr/>
          </p:nvGrpSpPr>
          <p:grpSpPr bwMode="auto">
            <a:xfrm>
              <a:off x="1674" y="2577"/>
              <a:ext cx="230" cy="737"/>
              <a:chOff x="2657856" y="4090416"/>
              <a:chExt cx="365760" cy="1170432"/>
            </a:xfrm>
          </p:grpSpPr>
          <p:pic>
            <p:nvPicPr>
              <p:cNvPr id="23760" name="Rectangle 6"/>
              <p:cNvPicPr>
                <a:picLocks noChangeArrowheads="1"/>
              </p:cNvPicPr>
              <p:nvPr/>
            </p:nvPicPr>
            <p:blipFill>
              <a:blip r:embed="rId5" cstate="print"/>
              <a:srcRect/>
              <a:stretch>
                <a:fillRect/>
              </a:stretch>
            </p:blipFill>
            <p:spPr bwMode="auto">
              <a:xfrm>
                <a:off x="2657856" y="4090416"/>
                <a:ext cx="365760" cy="1170432"/>
              </a:xfrm>
              <a:prstGeom prst="rect">
                <a:avLst/>
              </a:prstGeom>
              <a:noFill/>
              <a:ln w="9525">
                <a:noFill/>
                <a:miter lim="800000"/>
                <a:headEnd/>
                <a:tailEnd/>
              </a:ln>
            </p:spPr>
          </p:pic>
          <p:sp>
            <p:nvSpPr>
              <p:cNvPr id="23761" name="Text Box 9"/>
              <p:cNvSpPr txBox="1">
                <a:spLocks noChangeArrowheads="1"/>
              </p:cNvSpPr>
              <p:nvPr/>
            </p:nvSpPr>
            <p:spPr bwMode="auto">
              <a:xfrm>
                <a:off x="2720975" y="4127501"/>
                <a:ext cx="247650" cy="1060450"/>
              </a:xfrm>
              <a:prstGeom prst="rect">
                <a:avLst/>
              </a:prstGeom>
              <a:noFill/>
              <a:ln w="9525">
                <a:noFill/>
                <a:miter lim="800000"/>
                <a:headEnd/>
                <a:tailEnd/>
              </a:ln>
            </p:spPr>
            <p:txBody>
              <a:bodyPr/>
              <a:lstStyle/>
              <a:p>
                <a:endParaRPr lang="es-MX">
                  <a:solidFill>
                    <a:srgbClr val="FFFFFF"/>
                  </a:solidFill>
                </a:endParaRPr>
              </a:p>
            </p:txBody>
          </p:sp>
        </p:grpSp>
        <p:grpSp>
          <p:nvGrpSpPr>
            <p:cNvPr id="23560" name="Rectangle 7"/>
            <p:cNvGrpSpPr>
              <a:grpSpLocks/>
            </p:cNvGrpSpPr>
            <p:nvPr/>
          </p:nvGrpSpPr>
          <p:grpSpPr bwMode="auto">
            <a:xfrm>
              <a:off x="2534" y="2784"/>
              <a:ext cx="230" cy="530"/>
              <a:chOff x="4023360" y="4419600"/>
              <a:chExt cx="365760" cy="841248"/>
            </a:xfrm>
          </p:grpSpPr>
          <p:pic>
            <p:nvPicPr>
              <p:cNvPr id="23758" name="Rectangle 7"/>
              <p:cNvPicPr>
                <a:picLocks noChangeArrowheads="1"/>
              </p:cNvPicPr>
              <p:nvPr/>
            </p:nvPicPr>
            <p:blipFill>
              <a:blip r:embed="rId6" cstate="print"/>
              <a:srcRect/>
              <a:stretch>
                <a:fillRect/>
              </a:stretch>
            </p:blipFill>
            <p:spPr bwMode="auto">
              <a:xfrm>
                <a:off x="4023360" y="4419600"/>
                <a:ext cx="365760" cy="841248"/>
              </a:xfrm>
              <a:prstGeom prst="rect">
                <a:avLst/>
              </a:prstGeom>
              <a:noFill/>
              <a:ln w="9525">
                <a:noFill/>
                <a:miter lim="800000"/>
                <a:headEnd/>
                <a:tailEnd/>
              </a:ln>
            </p:spPr>
          </p:pic>
          <p:sp>
            <p:nvSpPr>
              <p:cNvPr id="23759" name="Text Box 12"/>
              <p:cNvSpPr txBox="1">
                <a:spLocks noChangeArrowheads="1"/>
              </p:cNvSpPr>
              <p:nvPr/>
            </p:nvSpPr>
            <p:spPr bwMode="auto">
              <a:xfrm>
                <a:off x="4086225" y="4454526"/>
                <a:ext cx="249238" cy="733425"/>
              </a:xfrm>
              <a:prstGeom prst="rect">
                <a:avLst/>
              </a:prstGeom>
              <a:noFill/>
              <a:ln w="9525">
                <a:noFill/>
                <a:miter lim="800000"/>
                <a:headEnd/>
                <a:tailEnd/>
              </a:ln>
            </p:spPr>
            <p:txBody>
              <a:bodyPr/>
              <a:lstStyle/>
              <a:p>
                <a:endParaRPr lang="es-MX">
                  <a:solidFill>
                    <a:srgbClr val="FFFFFF"/>
                  </a:solidFill>
                </a:endParaRPr>
              </a:p>
            </p:txBody>
          </p:sp>
        </p:grpSp>
        <p:grpSp>
          <p:nvGrpSpPr>
            <p:cNvPr id="23561" name="Rectangle 8"/>
            <p:cNvGrpSpPr>
              <a:grpSpLocks/>
            </p:cNvGrpSpPr>
            <p:nvPr/>
          </p:nvGrpSpPr>
          <p:grpSpPr bwMode="auto">
            <a:xfrm>
              <a:off x="3395" y="2826"/>
              <a:ext cx="230" cy="488"/>
              <a:chOff x="5388864" y="4486656"/>
              <a:chExt cx="365760" cy="774192"/>
            </a:xfrm>
          </p:grpSpPr>
          <p:pic>
            <p:nvPicPr>
              <p:cNvPr id="23756" name="Rectangle 8"/>
              <p:cNvPicPr>
                <a:picLocks noChangeArrowheads="1"/>
              </p:cNvPicPr>
              <p:nvPr/>
            </p:nvPicPr>
            <p:blipFill>
              <a:blip r:embed="rId7" cstate="print"/>
              <a:srcRect/>
              <a:stretch>
                <a:fillRect/>
              </a:stretch>
            </p:blipFill>
            <p:spPr bwMode="auto">
              <a:xfrm>
                <a:off x="5388864" y="4486656"/>
                <a:ext cx="365760" cy="774192"/>
              </a:xfrm>
              <a:prstGeom prst="rect">
                <a:avLst/>
              </a:prstGeom>
              <a:noFill/>
              <a:ln w="9525">
                <a:noFill/>
                <a:miter lim="800000"/>
                <a:headEnd/>
                <a:tailEnd/>
              </a:ln>
            </p:spPr>
          </p:pic>
          <p:sp>
            <p:nvSpPr>
              <p:cNvPr id="23757" name="Text Box 15"/>
              <p:cNvSpPr txBox="1">
                <a:spLocks noChangeArrowheads="1"/>
              </p:cNvSpPr>
              <p:nvPr/>
            </p:nvSpPr>
            <p:spPr bwMode="auto">
              <a:xfrm>
                <a:off x="5448300" y="4521201"/>
                <a:ext cx="249238" cy="666750"/>
              </a:xfrm>
              <a:prstGeom prst="rect">
                <a:avLst/>
              </a:prstGeom>
              <a:noFill/>
              <a:ln w="9525">
                <a:noFill/>
                <a:miter lim="800000"/>
                <a:headEnd/>
                <a:tailEnd/>
              </a:ln>
            </p:spPr>
            <p:txBody>
              <a:bodyPr/>
              <a:lstStyle/>
              <a:p>
                <a:endParaRPr lang="es-MX">
                  <a:solidFill>
                    <a:srgbClr val="FFFFFF"/>
                  </a:solidFill>
                </a:endParaRPr>
              </a:p>
            </p:txBody>
          </p:sp>
        </p:grpSp>
        <p:grpSp>
          <p:nvGrpSpPr>
            <p:cNvPr id="23562" name="Rectangle 9"/>
            <p:cNvGrpSpPr>
              <a:grpSpLocks/>
            </p:cNvGrpSpPr>
            <p:nvPr/>
          </p:nvGrpSpPr>
          <p:grpSpPr bwMode="auto">
            <a:xfrm>
              <a:off x="4255" y="2892"/>
              <a:ext cx="230" cy="422"/>
              <a:chOff x="6754368" y="4590288"/>
              <a:chExt cx="365760" cy="670560"/>
            </a:xfrm>
          </p:grpSpPr>
          <p:pic>
            <p:nvPicPr>
              <p:cNvPr id="23754" name="Rectangle 9"/>
              <p:cNvPicPr>
                <a:picLocks noChangeArrowheads="1"/>
              </p:cNvPicPr>
              <p:nvPr/>
            </p:nvPicPr>
            <p:blipFill>
              <a:blip r:embed="rId8" cstate="print"/>
              <a:srcRect/>
              <a:stretch>
                <a:fillRect/>
              </a:stretch>
            </p:blipFill>
            <p:spPr bwMode="auto">
              <a:xfrm>
                <a:off x="6754368" y="4590288"/>
                <a:ext cx="365760" cy="670560"/>
              </a:xfrm>
              <a:prstGeom prst="rect">
                <a:avLst/>
              </a:prstGeom>
              <a:noFill/>
              <a:ln w="9525">
                <a:noFill/>
                <a:miter lim="800000"/>
                <a:headEnd/>
                <a:tailEnd/>
              </a:ln>
            </p:spPr>
          </p:pic>
          <p:sp>
            <p:nvSpPr>
              <p:cNvPr id="23755" name="Text Box 18"/>
              <p:cNvSpPr txBox="1">
                <a:spLocks noChangeArrowheads="1"/>
              </p:cNvSpPr>
              <p:nvPr/>
            </p:nvSpPr>
            <p:spPr bwMode="auto">
              <a:xfrm>
                <a:off x="6815138" y="4625976"/>
                <a:ext cx="247650" cy="561975"/>
              </a:xfrm>
              <a:prstGeom prst="rect">
                <a:avLst/>
              </a:prstGeom>
              <a:noFill/>
              <a:ln w="9525">
                <a:noFill/>
                <a:miter lim="800000"/>
                <a:headEnd/>
                <a:tailEnd/>
              </a:ln>
            </p:spPr>
            <p:txBody>
              <a:bodyPr/>
              <a:lstStyle/>
              <a:p>
                <a:endParaRPr lang="es-MX">
                  <a:solidFill>
                    <a:srgbClr val="FFFFFF"/>
                  </a:solidFill>
                </a:endParaRPr>
              </a:p>
            </p:txBody>
          </p:sp>
        </p:grpSp>
        <p:grpSp>
          <p:nvGrpSpPr>
            <p:cNvPr id="23563" name="Rectangle 10"/>
            <p:cNvGrpSpPr>
              <a:grpSpLocks/>
            </p:cNvGrpSpPr>
            <p:nvPr/>
          </p:nvGrpSpPr>
          <p:grpSpPr bwMode="auto">
            <a:xfrm>
              <a:off x="972" y="2661"/>
              <a:ext cx="230" cy="653"/>
              <a:chOff x="1542288" y="4224528"/>
              <a:chExt cx="365760" cy="1036320"/>
            </a:xfrm>
          </p:grpSpPr>
          <p:pic>
            <p:nvPicPr>
              <p:cNvPr id="23752" name="Rectangle 10"/>
              <p:cNvPicPr>
                <a:picLocks noChangeArrowheads="1"/>
              </p:cNvPicPr>
              <p:nvPr/>
            </p:nvPicPr>
            <p:blipFill>
              <a:blip r:embed="rId9" cstate="print"/>
              <a:srcRect/>
              <a:stretch>
                <a:fillRect/>
              </a:stretch>
            </p:blipFill>
            <p:spPr bwMode="auto">
              <a:xfrm>
                <a:off x="1542288" y="4224528"/>
                <a:ext cx="365760" cy="1036320"/>
              </a:xfrm>
              <a:prstGeom prst="rect">
                <a:avLst/>
              </a:prstGeom>
              <a:noFill/>
              <a:ln w="9525">
                <a:noFill/>
                <a:miter lim="800000"/>
                <a:headEnd/>
                <a:tailEnd/>
              </a:ln>
            </p:spPr>
          </p:pic>
          <p:sp>
            <p:nvSpPr>
              <p:cNvPr id="23753" name="Text Box 21"/>
              <p:cNvSpPr txBox="1">
                <a:spLocks noChangeArrowheads="1"/>
              </p:cNvSpPr>
              <p:nvPr/>
            </p:nvSpPr>
            <p:spPr bwMode="auto">
              <a:xfrm>
                <a:off x="1603375" y="4259263"/>
                <a:ext cx="249238" cy="928688"/>
              </a:xfrm>
              <a:prstGeom prst="rect">
                <a:avLst/>
              </a:prstGeom>
              <a:noFill/>
              <a:ln w="9525">
                <a:noFill/>
                <a:miter lim="800000"/>
                <a:headEnd/>
                <a:tailEnd/>
              </a:ln>
            </p:spPr>
            <p:txBody>
              <a:bodyPr/>
              <a:lstStyle/>
              <a:p>
                <a:endParaRPr lang="es-MX">
                  <a:solidFill>
                    <a:srgbClr val="FFFFFF"/>
                  </a:solidFill>
                </a:endParaRPr>
              </a:p>
            </p:txBody>
          </p:sp>
        </p:grpSp>
        <p:grpSp>
          <p:nvGrpSpPr>
            <p:cNvPr id="23564" name="Rectangle 11"/>
            <p:cNvGrpSpPr>
              <a:grpSpLocks/>
            </p:cNvGrpSpPr>
            <p:nvPr/>
          </p:nvGrpSpPr>
          <p:grpSpPr bwMode="auto">
            <a:xfrm>
              <a:off x="1832" y="2385"/>
              <a:ext cx="230" cy="929"/>
              <a:chOff x="2907792" y="3785616"/>
              <a:chExt cx="365760" cy="1475232"/>
            </a:xfrm>
          </p:grpSpPr>
          <p:pic>
            <p:nvPicPr>
              <p:cNvPr id="23750" name="Rectangle 11"/>
              <p:cNvPicPr>
                <a:picLocks noChangeArrowheads="1"/>
              </p:cNvPicPr>
              <p:nvPr/>
            </p:nvPicPr>
            <p:blipFill>
              <a:blip r:embed="rId10" cstate="print"/>
              <a:srcRect/>
              <a:stretch>
                <a:fillRect/>
              </a:stretch>
            </p:blipFill>
            <p:spPr bwMode="auto">
              <a:xfrm>
                <a:off x="2907792" y="3785616"/>
                <a:ext cx="365760" cy="1475232"/>
              </a:xfrm>
              <a:prstGeom prst="rect">
                <a:avLst/>
              </a:prstGeom>
              <a:noFill/>
              <a:ln w="9525">
                <a:noFill/>
                <a:miter lim="800000"/>
                <a:headEnd/>
                <a:tailEnd/>
              </a:ln>
            </p:spPr>
          </p:pic>
          <p:sp>
            <p:nvSpPr>
              <p:cNvPr id="23751" name="Text Box 24"/>
              <p:cNvSpPr txBox="1">
                <a:spLocks noChangeArrowheads="1"/>
              </p:cNvSpPr>
              <p:nvPr/>
            </p:nvSpPr>
            <p:spPr bwMode="auto">
              <a:xfrm>
                <a:off x="2968625" y="3824288"/>
                <a:ext cx="249238" cy="1363663"/>
              </a:xfrm>
              <a:prstGeom prst="rect">
                <a:avLst/>
              </a:prstGeom>
              <a:noFill/>
              <a:ln w="9525">
                <a:noFill/>
                <a:miter lim="800000"/>
                <a:headEnd/>
                <a:tailEnd/>
              </a:ln>
            </p:spPr>
            <p:txBody>
              <a:bodyPr/>
              <a:lstStyle/>
              <a:p>
                <a:endParaRPr lang="es-MX">
                  <a:solidFill>
                    <a:srgbClr val="FFFFFF"/>
                  </a:solidFill>
                </a:endParaRPr>
              </a:p>
            </p:txBody>
          </p:sp>
        </p:grpSp>
        <p:grpSp>
          <p:nvGrpSpPr>
            <p:cNvPr id="23565" name="Rectangle 12"/>
            <p:cNvGrpSpPr>
              <a:grpSpLocks/>
            </p:cNvGrpSpPr>
            <p:nvPr/>
          </p:nvGrpSpPr>
          <p:grpSpPr bwMode="auto">
            <a:xfrm>
              <a:off x="2692" y="2273"/>
              <a:ext cx="230" cy="1041"/>
              <a:chOff x="4273296" y="3608832"/>
              <a:chExt cx="365760" cy="1652016"/>
            </a:xfrm>
          </p:grpSpPr>
          <p:pic>
            <p:nvPicPr>
              <p:cNvPr id="23748" name="Rectangle 12"/>
              <p:cNvPicPr>
                <a:picLocks noChangeArrowheads="1"/>
              </p:cNvPicPr>
              <p:nvPr/>
            </p:nvPicPr>
            <p:blipFill>
              <a:blip r:embed="rId11" cstate="print"/>
              <a:srcRect/>
              <a:stretch>
                <a:fillRect/>
              </a:stretch>
            </p:blipFill>
            <p:spPr bwMode="auto">
              <a:xfrm>
                <a:off x="4273296" y="3608832"/>
                <a:ext cx="365760" cy="1652016"/>
              </a:xfrm>
              <a:prstGeom prst="rect">
                <a:avLst/>
              </a:prstGeom>
              <a:noFill/>
              <a:ln w="9525">
                <a:noFill/>
                <a:miter lim="800000"/>
                <a:headEnd/>
                <a:tailEnd/>
              </a:ln>
            </p:spPr>
          </p:pic>
          <p:sp>
            <p:nvSpPr>
              <p:cNvPr id="23749" name="Text Box 27"/>
              <p:cNvSpPr txBox="1">
                <a:spLocks noChangeArrowheads="1"/>
              </p:cNvSpPr>
              <p:nvPr/>
            </p:nvSpPr>
            <p:spPr bwMode="auto">
              <a:xfrm>
                <a:off x="4335463" y="3643313"/>
                <a:ext cx="249238" cy="1544638"/>
              </a:xfrm>
              <a:prstGeom prst="rect">
                <a:avLst/>
              </a:prstGeom>
              <a:noFill/>
              <a:ln w="9525">
                <a:noFill/>
                <a:miter lim="800000"/>
                <a:headEnd/>
                <a:tailEnd/>
              </a:ln>
            </p:spPr>
            <p:txBody>
              <a:bodyPr/>
              <a:lstStyle/>
              <a:p>
                <a:endParaRPr lang="es-MX">
                  <a:solidFill>
                    <a:srgbClr val="FFFFFF"/>
                  </a:solidFill>
                </a:endParaRPr>
              </a:p>
            </p:txBody>
          </p:sp>
        </p:grpSp>
        <p:grpSp>
          <p:nvGrpSpPr>
            <p:cNvPr id="23566" name="Rectangle 13"/>
            <p:cNvGrpSpPr>
              <a:grpSpLocks/>
            </p:cNvGrpSpPr>
            <p:nvPr/>
          </p:nvGrpSpPr>
          <p:grpSpPr bwMode="auto">
            <a:xfrm>
              <a:off x="3552" y="2124"/>
              <a:ext cx="230" cy="1190"/>
              <a:chOff x="5638800" y="3371088"/>
              <a:chExt cx="365760" cy="1889760"/>
            </a:xfrm>
          </p:grpSpPr>
          <p:pic>
            <p:nvPicPr>
              <p:cNvPr id="23746" name="Rectangle 13"/>
              <p:cNvPicPr>
                <a:picLocks noChangeArrowheads="1"/>
              </p:cNvPicPr>
              <p:nvPr/>
            </p:nvPicPr>
            <p:blipFill>
              <a:blip r:embed="rId12" cstate="print"/>
              <a:srcRect/>
              <a:stretch>
                <a:fillRect/>
              </a:stretch>
            </p:blipFill>
            <p:spPr bwMode="auto">
              <a:xfrm>
                <a:off x="5638800" y="3371088"/>
                <a:ext cx="365760" cy="1889760"/>
              </a:xfrm>
              <a:prstGeom prst="rect">
                <a:avLst/>
              </a:prstGeom>
              <a:noFill/>
              <a:ln w="9525">
                <a:noFill/>
                <a:miter lim="800000"/>
                <a:headEnd/>
                <a:tailEnd/>
              </a:ln>
            </p:spPr>
          </p:pic>
          <p:sp>
            <p:nvSpPr>
              <p:cNvPr id="23747" name="Text Box 30"/>
              <p:cNvSpPr txBox="1">
                <a:spLocks noChangeArrowheads="1"/>
              </p:cNvSpPr>
              <p:nvPr/>
            </p:nvSpPr>
            <p:spPr bwMode="auto">
              <a:xfrm>
                <a:off x="5697538" y="3408363"/>
                <a:ext cx="249238" cy="1779588"/>
              </a:xfrm>
              <a:prstGeom prst="rect">
                <a:avLst/>
              </a:prstGeom>
              <a:noFill/>
              <a:ln w="9525">
                <a:noFill/>
                <a:miter lim="800000"/>
                <a:headEnd/>
                <a:tailEnd/>
              </a:ln>
            </p:spPr>
            <p:txBody>
              <a:bodyPr/>
              <a:lstStyle/>
              <a:p>
                <a:endParaRPr lang="es-MX">
                  <a:solidFill>
                    <a:srgbClr val="FFFFFF"/>
                  </a:solidFill>
                </a:endParaRPr>
              </a:p>
            </p:txBody>
          </p:sp>
        </p:grpSp>
        <p:grpSp>
          <p:nvGrpSpPr>
            <p:cNvPr id="23567" name="Rectangle 14"/>
            <p:cNvGrpSpPr>
              <a:grpSpLocks/>
            </p:cNvGrpSpPr>
            <p:nvPr/>
          </p:nvGrpSpPr>
          <p:grpSpPr bwMode="auto">
            <a:xfrm>
              <a:off x="4412" y="1966"/>
              <a:ext cx="227" cy="1348"/>
              <a:chOff x="7004304" y="3121152"/>
              <a:chExt cx="359664" cy="2139696"/>
            </a:xfrm>
          </p:grpSpPr>
          <p:pic>
            <p:nvPicPr>
              <p:cNvPr id="23744" name="Rectangle 14"/>
              <p:cNvPicPr>
                <a:picLocks noChangeArrowheads="1"/>
              </p:cNvPicPr>
              <p:nvPr/>
            </p:nvPicPr>
            <p:blipFill>
              <a:blip r:embed="rId13" cstate="print"/>
              <a:srcRect/>
              <a:stretch>
                <a:fillRect/>
              </a:stretch>
            </p:blipFill>
            <p:spPr bwMode="auto">
              <a:xfrm>
                <a:off x="7004304" y="3121152"/>
                <a:ext cx="359664" cy="2139696"/>
              </a:xfrm>
              <a:prstGeom prst="rect">
                <a:avLst/>
              </a:prstGeom>
              <a:noFill/>
              <a:ln w="9525">
                <a:noFill/>
                <a:miter lim="800000"/>
                <a:headEnd/>
                <a:tailEnd/>
              </a:ln>
            </p:spPr>
          </p:pic>
          <p:sp>
            <p:nvSpPr>
              <p:cNvPr id="23745" name="Text Box 33"/>
              <p:cNvSpPr txBox="1">
                <a:spLocks noChangeArrowheads="1"/>
              </p:cNvSpPr>
              <p:nvPr/>
            </p:nvSpPr>
            <p:spPr bwMode="auto">
              <a:xfrm>
                <a:off x="7062788" y="3159126"/>
                <a:ext cx="249238" cy="2028825"/>
              </a:xfrm>
              <a:prstGeom prst="rect">
                <a:avLst/>
              </a:prstGeom>
              <a:noFill/>
              <a:ln w="9525">
                <a:noFill/>
                <a:miter lim="800000"/>
                <a:headEnd/>
                <a:tailEnd/>
              </a:ln>
            </p:spPr>
            <p:txBody>
              <a:bodyPr/>
              <a:lstStyle/>
              <a:p>
                <a:endParaRPr lang="es-MX">
                  <a:solidFill>
                    <a:srgbClr val="FFFFFF"/>
                  </a:solidFill>
                </a:endParaRPr>
              </a:p>
            </p:txBody>
          </p:sp>
        </p:grpSp>
        <p:grpSp>
          <p:nvGrpSpPr>
            <p:cNvPr id="23568" name="Rectangle 15"/>
            <p:cNvGrpSpPr>
              <a:grpSpLocks/>
            </p:cNvGrpSpPr>
            <p:nvPr/>
          </p:nvGrpSpPr>
          <p:grpSpPr bwMode="auto">
            <a:xfrm>
              <a:off x="1129" y="3049"/>
              <a:ext cx="230" cy="265"/>
              <a:chOff x="1792224" y="4840224"/>
              <a:chExt cx="365760" cy="420624"/>
            </a:xfrm>
          </p:grpSpPr>
          <p:pic>
            <p:nvPicPr>
              <p:cNvPr id="23742" name="Rectangle 15"/>
              <p:cNvPicPr>
                <a:picLocks noChangeArrowheads="1"/>
              </p:cNvPicPr>
              <p:nvPr/>
            </p:nvPicPr>
            <p:blipFill>
              <a:blip r:embed="rId14" cstate="print"/>
              <a:srcRect/>
              <a:stretch>
                <a:fillRect/>
              </a:stretch>
            </p:blipFill>
            <p:spPr bwMode="auto">
              <a:xfrm>
                <a:off x="1792224" y="4840224"/>
                <a:ext cx="365760" cy="420624"/>
              </a:xfrm>
              <a:prstGeom prst="rect">
                <a:avLst/>
              </a:prstGeom>
              <a:noFill/>
              <a:ln w="9525">
                <a:noFill/>
                <a:miter lim="800000"/>
                <a:headEnd/>
                <a:tailEnd/>
              </a:ln>
            </p:spPr>
          </p:pic>
          <p:sp>
            <p:nvSpPr>
              <p:cNvPr id="23743" name="Text Box 36"/>
              <p:cNvSpPr txBox="1">
                <a:spLocks noChangeArrowheads="1"/>
              </p:cNvSpPr>
              <p:nvPr/>
            </p:nvSpPr>
            <p:spPr bwMode="auto">
              <a:xfrm>
                <a:off x="1852613" y="4875213"/>
                <a:ext cx="247650" cy="312738"/>
              </a:xfrm>
              <a:prstGeom prst="rect">
                <a:avLst/>
              </a:prstGeom>
              <a:noFill/>
              <a:ln w="9525">
                <a:noFill/>
                <a:miter lim="800000"/>
                <a:headEnd/>
                <a:tailEnd/>
              </a:ln>
            </p:spPr>
            <p:txBody>
              <a:bodyPr/>
              <a:lstStyle/>
              <a:p>
                <a:endParaRPr lang="es-MX">
                  <a:solidFill>
                    <a:srgbClr val="FFFFFF"/>
                  </a:solidFill>
                </a:endParaRPr>
              </a:p>
            </p:txBody>
          </p:sp>
        </p:grpSp>
        <p:grpSp>
          <p:nvGrpSpPr>
            <p:cNvPr id="23569" name="Rectangle 16"/>
            <p:cNvGrpSpPr>
              <a:grpSpLocks/>
            </p:cNvGrpSpPr>
            <p:nvPr/>
          </p:nvGrpSpPr>
          <p:grpSpPr bwMode="auto">
            <a:xfrm>
              <a:off x="1989" y="2964"/>
              <a:ext cx="230" cy="349"/>
              <a:chOff x="3157728" y="4706112"/>
              <a:chExt cx="365760" cy="554736"/>
            </a:xfrm>
          </p:grpSpPr>
          <p:pic>
            <p:nvPicPr>
              <p:cNvPr id="23740" name="Rectangle 16"/>
              <p:cNvPicPr>
                <a:picLocks noChangeArrowheads="1"/>
              </p:cNvPicPr>
              <p:nvPr/>
            </p:nvPicPr>
            <p:blipFill>
              <a:blip r:embed="rId15" cstate="print"/>
              <a:srcRect/>
              <a:stretch>
                <a:fillRect/>
              </a:stretch>
            </p:blipFill>
            <p:spPr bwMode="auto">
              <a:xfrm>
                <a:off x="3157728" y="4706112"/>
                <a:ext cx="365760" cy="554736"/>
              </a:xfrm>
              <a:prstGeom prst="rect">
                <a:avLst/>
              </a:prstGeom>
              <a:noFill/>
              <a:ln w="9525">
                <a:noFill/>
                <a:miter lim="800000"/>
                <a:headEnd/>
                <a:tailEnd/>
              </a:ln>
            </p:spPr>
          </p:pic>
          <p:sp>
            <p:nvSpPr>
              <p:cNvPr id="23741" name="Text Box 39"/>
              <p:cNvSpPr txBox="1">
                <a:spLocks noChangeArrowheads="1"/>
              </p:cNvSpPr>
              <p:nvPr/>
            </p:nvSpPr>
            <p:spPr bwMode="auto">
              <a:xfrm>
                <a:off x="3217863" y="4743451"/>
                <a:ext cx="249238" cy="444500"/>
              </a:xfrm>
              <a:prstGeom prst="rect">
                <a:avLst/>
              </a:prstGeom>
              <a:noFill/>
              <a:ln w="9525">
                <a:noFill/>
                <a:miter lim="800000"/>
                <a:headEnd/>
                <a:tailEnd/>
              </a:ln>
            </p:spPr>
            <p:txBody>
              <a:bodyPr/>
              <a:lstStyle/>
              <a:p>
                <a:endParaRPr lang="es-MX">
                  <a:solidFill>
                    <a:srgbClr val="FFFFFF"/>
                  </a:solidFill>
                </a:endParaRPr>
              </a:p>
            </p:txBody>
          </p:sp>
        </p:grpSp>
        <p:grpSp>
          <p:nvGrpSpPr>
            <p:cNvPr id="23570" name="Rectangle 17"/>
            <p:cNvGrpSpPr>
              <a:grpSpLocks/>
            </p:cNvGrpSpPr>
            <p:nvPr/>
          </p:nvGrpSpPr>
          <p:grpSpPr bwMode="auto">
            <a:xfrm>
              <a:off x="2849" y="3014"/>
              <a:ext cx="227" cy="300"/>
              <a:chOff x="4523232" y="4785360"/>
              <a:chExt cx="359664" cy="475488"/>
            </a:xfrm>
          </p:grpSpPr>
          <p:pic>
            <p:nvPicPr>
              <p:cNvPr id="23738" name="Rectangle 17"/>
              <p:cNvPicPr>
                <a:picLocks noChangeArrowheads="1"/>
              </p:cNvPicPr>
              <p:nvPr/>
            </p:nvPicPr>
            <p:blipFill>
              <a:blip r:embed="rId16" cstate="print"/>
              <a:srcRect/>
              <a:stretch>
                <a:fillRect/>
              </a:stretch>
            </p:blipFill>
            <p:spPr bwMode="auto">
              <a:xfrm>
                <a:off x="4523232" y="4785360"/>
                <a:ext cx="359664" cy="475488"/>
              </a:xfrm>
              <a:prstGeom prst="rect">
                <a:avLst/>
              </a:prstGeom>
              <a:noFill/>
              <a:ln w="9525">
                <a:noFill/>
                <a:miter lim="800000"/>
                <a:headEnd/>
                <a:tailEnd/>
              </a:ln>
            </p:spPr>
          </p:pic>
          <p:sp>
            <p:nvSpPr>
              <p:cNvPr id="23739" name="Text Box 42"/>
              <p:cNvSpPr txBox="1">
                <a:spLocks noChangeArrowheads="1"/>
              </p:cNvSpPr>
              <p:nvPr/>
            </p:nvSpPr>
            <p:spPr bwMode="auto">
              <a:xfrm>
                <a:off x="4584700" y="4821238"/>
                <a:ext cx="244475" cy="366713"/>
              </a:xfrm>
              <a:prstGeom prst="rect">
                <a:avLst/>
              </a:prstGeom>
              <a:noFill/>
              <a:ln w="9525">
                <a:noFill/>
                <a:miter lim="800000"/>
                <a:headEnd/>
                <a:tailEnd/>
              </a:ln>
            </p:spPr>
            <p:txBody>
              <a:bodyPr/>
              <a:lstStyle/>
              <a:p>
                <a:endParaRPr lang="es-MX">
                  <a:solidFill>
                    <a:srgbClr val="FFFFFF"/>
                  </a:solidFill>
                </a:endParaRPr>
              </a:p>
            </p:txBody>
          </p:sp>
        </p:grpSp>
        <p:grpSp>
          <p:nvGrpSpPr>
            <p:cNvPr id="23571" name="Rectangle 18"/>
            <p:cNvGrpSpPr>
              <a:grpSpLocks/>
            </p:cNvGrpSpPr>
            <p:nvPr/>
          </p:nvGrpSpPr>
          <p:grpSpPr bwMode="auto">
            <a:xfrm>
              <a:off x="3709" y="3087"/>
              <a:ext cx="227" cy="227"/>
              <a:chOff x="5888736" y="4901184"/>
              <a:chExt cx="359664" cy="359664"/>
            </a:xfrm>
          </p:grpSpPr>
          <p:pic>
            <p:nvPicPr>
              <p:cNvPr id="23736" name="Rectangle 18"/>
              <p:cNvPicPr>
                <a:picLocks noChangeArrowheads="1"/>
              </p:cNvPicPr>
              <p:nvPr/>
            </p:nvPicPr>
            <p:blipFill>
              <a:blip r:embed="rId17" cstate="print"/>
              <a:srcRect/>
              <a:stretch>
                <a:fillRect/>
              </a:stretch>
            </p:blipFill>
            <p:spPr bwMode="auto">
              <a:xfrm>
                <a:off x="5888736" y="4901184"/>
                <a:ext cx="359664" cy="359664"/>
              </a:xfrm>
              <a:prstGeom prst="rect">
                <a:avLst/>
              </a:prstGeom>
              <a:noFill/>
              <a:ln w="9525">
                <a:noFill/>
                <a:miter lim="800000"/>
                <a:headEnd/>
                <a:tailEnd/>
              </a:ln>
            </p:spPr>
          </p:pic>
          <p:sp>
            <p:nvSpPr>
              <p:cNvPr id="23737" name="Text Box 45"/>
              <p:cNvSpPr txBox="1">
                <a:spLocks noChangeArrowheads="1"/>
              </p:cNvSpPr>
              <p:nvPr/>
            </p:nvSpPr>
            <p:spPr bwMode="auto">
              <a:xfrm>
                <a:off x="5946775" y="4938713"/>
                <a:ext cx="247650" cy="249238"/>
              </a:xfrm>
              <a:prstGeom prst="rect">
                <a:avLst/>
              </a:prstGeom>
              <a:noFill/>
              <a:ln w="9525">
                <a:noFill/>
                <a:miter lim="800000"/>
                <a:headEnd/>
                <a:tailEnd/>
              </a:ln>
            </p:spPr>
            <p:txBody>
              <a:bodyPr/>
              <a:lstStyle/>
              <a:p>
                <a:endParaRPr lang="es-MX">
                  <a:solidFill>
                    <a:srgbClr val="FFFFFF"/>
                  </a:solidFill>
                </a:endParaRPr>
              </a:p>
            </p:txBody>
          </p:sp>
        </p:grpSp>
        <p:grpSp>
          <p:nvGrpSpPr>
            <p:cNvPr id="23572" name="Rectangle 19"/>
            <p:cNvGrpSpPr>
              <a:grpSpLocks/>
            </p:cNvGrpSpPr>
            <p:nvPr/>
          </p:nvGrpSpPr>
          <p:grpSpPr bwMode="auto">
            <a:xfrm>
              <a:off x="4566" y="3049"/>
              <a:ext cx="230" cy="265"/>
              <a:chOff x="7248144" y="4840224"/>
              <a:chExt cx="365760" cy="420624"/>
            </a:xfrm>
          </p:grpSpPr>
          <p:pic>
            <p:nvPicPr>
              <p:cNvPr id="23734" name="Rectangle 19"/>
              <p:cNvPicPr>
                <a:picLocks noChangeArrowheads="1"/>
              </p:cNvPicPr>
              <p:nvPr/>
            </p:nvPicPr>
            <p:blipFill>
              <a:blip r:embed="rId18" cstate="print"/>
              <a:srcRect/>
              <a:stretch>
                <a:fillRect/>
              </a:stretch>
            </p:blipFill>
            <p:spPr bwMode="auto">
              <a:xfrm>
                <a:off x="7248144" y="4840224"/>
                <a:ext cx="365760" cy="420624"/>
              </a:xfrm>
              <a:prstGeom prst="rect">
                <a:avLst/>
              </a:prstGeom>
              <a:noFill/>
              <a:ln w="9525">
                <a:noFill/>
                <a:miter lim="800000"/>
                <a:headEnd/>
                <a:tailEnd/>
              </a:ln>
            </p:spPr>
          </p:pic>
          <p:sp>
            <p:nvSpPr>
              <p:cNvPr id="23735" name="Text Box 48"/>
              <p:cNvSpPr txBox="1">
                <a:spLocks noChangeArrowheads="1"/>
              </p:cNvSpPr>
              <p:nvPr/>
            </p:nvSpPr>
            <p:spPr bwMode="auto">
              <a:xfrm>
                <a:off x="7312025" y="4875213"/>
                <a:ext cx="249238" cy="312738"/>
              </a:xfrm>
              <a:prstGeom prst="rect">
                <a:avLst/>
              </a:prstGeom>
              <a:noFill/>
              <a:ln w="9525">
                <a:noFill/>
                <a:miter lim="800000"/>
                <a:headEnd/>
                <a:tailEnd/>
              </a:ln>
            </p:spPr>
            <p:txBody>
              <a:bodyPr/>
              <a:lstStyle/>
              <a:p>
                <a:endParaRPr lang="es-MX">
                  <a:solidFill>
                    <a:srgbClr val="FFFFFF"/>
                  </a:solidFill>
                </a:endParaRPr>
              </a:p>
            </p:txBody>
          </p:sp>
        </p:grpSp>
        <p:grpSp>
          <p:nvGrpSpPr>
            <p:cNvPr id="23573" name="Rectangle 20"/>
            <p:cNvGrpSpPr>
              <a:grpSpLocks/>
            </p:cNvGrpSpPr>
            <p:nvPr/>
          </p:nvGrpSpPr>
          <p:grpSpPr bwMode="auto">
            <a:xfrm>
              <a:off x="1286" y="3095"/>
              <a:ext cx="227" cy="219"/>
              <a:chOff x="2042160" y="4913376"/>
              <a:chExt cx="359664" cy="347472"/>
            </a:xfrm>
          </p:grpSpPr>
          <p:pic>
            <p:nvPicPr>
              <p:cNvPr id="23732" name="Rectangle 20"/>
              <p:cNvPicPr>
                <a:picLocks noChangeArrowheads="1"/>
              </p:cNvPicPr>
              <p:nvPr/>
            </p:nvPicPr>
            <p:blipFill>
              <a:blip r:embed="rId19" cstate="print"/>
              <a:srcRect/>
              <a:stretch>
                <a:fillRect/>
              </a:stretch>
            </p:blipFill>
            <p:spPr bwMode="auto">
              <a:xfrm>
                <a:off x="2042160" y="4913376"/>
                <a:ext cx="359664" cy="347472"/>
              </a:xfrm>
              <a:prstGeom prst="rect">
                <a:avLst/>
              </a:prstGeom>
              <a:noFill/>
              <a:ln w="9525">
                <a:noFill/>
                <a:miter lim="800000"/>
                <a:headEnd/>
                <a:tailEnd/>
              </a:ln>
            </p:spPr>
          </p:pic>
          <p:sp>
            <p:nvSpPr>
              <p:cNvPr id="23733" name="Text Box 51"/>
              <p:cNvSpPr txBox="1">
                <a:spLocks noChangeArrowheads="1"/>
              </p:cNvSpPr>
              <p:nvPr/>
            </p:nvSpPr>
            <p:spPr bwMode="auto">
              <a:xfrm>
                <a:off x="2100263" y="4951413"/>
                <a:ext cx="249238" cy="236538"/>
              </a:xfrm>
              <a:prstGeom prst="rect">
                <a:avLst/>
              </a:prstGeom>
              <a:noFill/>
              <a:ln w="9525">
                <a:noFill/>
                <a:miter lim="800000"/>
                <a:headEnd/>
                <a:tailEnd/>
              </a:ln>
            </p:spPr>
            <p:txBody>
              <a:bodyPr/>
              <a:lstStyle/>
              <a:p>
                <a:endParaRPr lang="es-MX">
                  <a:solidFill>
                    <a:srgbClr val="FFFFFF"/>
                  </a:solidFill>
                </a:endParaRPr>
              </a:p>
            </p:txBody>
          </p:sp>
        </p:grpSp>
        <p:grpSp>
          <p:nvGrpSpPr>
            <p:cNvPr id="23574" name="Rectangle 21"/>
            <p:cNvGrpSpPr>
              <a:grpSpLocks/>
            </p:cNvGrpSpPr>
            <p:nvPr/>
          </p:nvGrpSpPr>
          <p:grpSpPr bwMode="auto">
            <a:xfrm>
              <a:off x="2147" y="3030"/>
              <a:ext cx="230" cy="284"/>
              <a:chOff x="3407664" y="4809744"/>
              <a:chExt cx="365760" cy="451104"/>
            </a:xfrm>
          </p:grpSpPr>
          <p:pic>
            <p:nvPicPr>
              <p:cNvPr id="23730" name="Rectangle 21"/>
              <p:cNvPicPr>
                <a:picLocks noChangeArrowheads="1"/>
              </p:cNvPicPr>
              <p:nvPr/>
            </p:nvPicPr>
            <p:blipFill>
              <a:blip r:embed="rId20" cstate="print"/>
              <a:srcRect/>
              <a:stretch>
                <a:fillRect/>
              </a:stretch>
            </p:blipFill>
            <p:spPr bwMode="auto">
              <a:xfrm>
                <a:off x="3407664" y="4809744"/>
                <a:ext cx="365760" cy="451104"/>
              </a:xfrm>
              <a:prstGeom prst="rect">
                <a:avLst/>
              </a:prstGeom>
              <a:noFill/>
              <a:ln w="9525">
                <a:noFill/>
                <a:miter lim="800000"/>
                <a:headEnd/>
                <a:tailEnd/>
              </a:ln>
            </p:spPr>
          </p:pic>
          <p:sp>
            <p:nvSpPr>
              <p:cNvPr id="23731" name="Text Box 54"/>
              <p:cNvSpPr txBox="1">
                <a:spLocks noChangeArrowheads="1"/>
              </p:cNvSpPr>
              <p:nvPr/>
            </p:nvSpPr>
            <p:spPr bwMode="auto">
              <a:xfrm>
                <a:off x="3467100" y="4848226"/>
                <a:ext cx="249238" cy="339725"/>
              </a:xfrm>
              <a:prstGeom prst="rect">
                <a:avLst/>
              </a:prstGeom>
              <a:noFill/>
              <a:ln w="9525">
                <a:noFill/>
                <a:miter lim="800000"/>
                <a:headEnd/>
                <a:tailEnd/>
              </a:ln>
            </p:spPr>
            <p:txBody>
              <a:bodyPr/>
              <a:lstStyle/>
              <a:p>
                <a:endParaRPr lang="es-MX">
                  <a:solidFill>
                    <a:srgbClr val="FFFFFF"/>
                  </a:solidFill>
                </a:endParaRPr>
              </a:p>
            </p:txBody>
          </p:sp>
        </p:grpSp>
        <p:grpSp>
          <p:nvGrpSpPr>
            <p:cNvPr id="23575" name="Rectangle 22"/>
            <p:cNvGrpSpPr>
              <a:grpSpLocks/>
            </p:cNvGrpSpPr>
            <p:nvPr/>
          </p:nvGrpSpPr>
          <p:grpSpPr bwMode="auto">
            <a:xfrm>
              <a:off x="3003" y="3087"/>
              <a:ext cx="230" cy="227"/>
              <a:chOff x="4767072" y="4901184"/>
              <a:chExt cx="365760" cy="359664"/>
            </a:xfrm>
          </p:grpSpPr>
          <p:pic>
            <p:nvPicPr>
              <p:cNvPr id="23728" name="Rectangle 22"/>
              <p:cNvPicPr>
                <a:picLocks noChangeArrowheads="1"/>
              </p:cNvPicPr>
              <p:nvPr/>
            </p:nvPicPr>
            <p:blipFill>
              <a:blip r:embed="rId21" cstate="print"/>
              <a:srcRect/>
              <a:stretch>
                <a:fillRect/>
              </a:stretch>
            </p:blipFill>
            <p:spPr bwMode="auto">
              <a:xfrm>
                <a:off x="4767072" y="4901184"/>
                <a:ext cx="365760" cy="359664"/>
              </a:xfrm>
              <a:prstGeom prst="rect">
                <a:avLst/>
              </a:prstGeom>
              <a:noFill/>
              <a:ln w="9525">
                <a:noFill/>
                <a:miter lim="800000"/>
                <a:headEnd/>
                <a:tailEnd/>
              </a:ln>
            </p:spPr>
          </p:pic>
          <p:sp>
            <p:nvSpPr>
              <p:cNvPr id="23729" name="Text Box 57"/>
              <p:cNvSpPr txBox="1">
                <a:spLocks noChangeArrowheads="1"/>
              </p:cNvSpPr>
              <p:nvPr/>
            </p:nvSpPr>
            <p:spPr bwMode="auto">
              <a:xfrm>
                <a:off x="4829175" y="4938713"/>
                <a:ext cx="247650" cy="249238"/>
              </a:xfrm>
              <a:prstGeom prst="rect">
                <a:avLst/>
              </a:prstGeom>
              <a:noFill/>
              <a:ln w="9525">
                <a:noFill/>
                <a:miter lim="800000"/>
                <a:headEnd/>
                <a:tailEnd/>
              </a:ln>
            </p:spPr>
            <p:txBody>
              <a:bodyPr/>
              <a:lstStyle/>
              <a:p>
                <a:endParaRPr lang="es-MX">
                  <a:solidFill>
                    <a:srgbClr val="FFFFFF"/>
                  </a:solidFill>
                </a:endParaRPr>
              </a:p>
            </p:txBody>
          </p:sp>
        </p:grpSp>
        <p:grpSp>
          <p:nvGrpSpPr>
            <p:cNvPr id="23576" name="Rectangle 23"/>
            <p:cNvGrpSpPr>
              <a:grpSpLocks/>
            </p:cNvGrpSpPr>
            <p:nvPr/>
          </p:nvGrpSpPr>
          <p:grpSpPr bwMode="auto">
            <a:xfrm>
              <a:off x="3863" y="3130"/>
              <a:ext cx="230" cy="184"/>
              <a:chOff x="6132576" y="4968240"/>
              <a:chExt cx="365760" cy="292608"/>
            </a:xfrm>
          </p:grpSpPr>
          <p:pic>
            <p:nvPicPr>
              <p:cNvPr id="23726" name="Rectangle 23"/>
              <p:cNvPicPr>
                <a:picLocks noChangeArrowheads="1"/>
              </p:cNvPicPr>
              <p:nvPr/>
            </p:nvPicPr>
            <p:blipFill>
              <a:blip r:embed="rId22" cstate="print"/>
              <a:srcRect/>
              <a:stretch>
                <a:fillRect/>
              </a:stretch>
            </p:blipFill>
            <p:spPr bwMode="auto">
              <a:xfrm>
                <a:off x="6132576" y="4968240"/>
                <a:ext cx="365760" cy="292608"/>
              </a:xfrm>
              <a:prstGeom prst="rect">
                <a:avLst/>
              </a:prstGeom>
              <a:noFill/>
              <a:ln w="9525">
                <a:noFill/>
                <a:miter lim="800000"/>
                <a:headEnd/>
                <a:tailEnd/>
              </a:ln>
            </p:spPr>
          </p:pic>
          <p:sp>
            <p:nvSpPr>
              <p:cNvPr id="23727" name="Text Box 60"/>
              <p:cNvSpPr txBox="1">
                <a:spLocks noChangeArrowheads="1"/>
              </p:cNvSpPr>
              <p:nvPr/>
            </p:nvSpPr>
            <p:spPr bwMode="auto">
              <a:xfrm>
                <a:off x="6194425" y="5006976"/>
                <a:ext cx="249238" cy="180975"/>
              </a:xfrm>
              <a:prstGeom prst="rect">
                <a:avLst/>
              </a:prstGeom>
              <a:noFill/>
              <a:ln w="9525">
                <a:noFill/>
                <a:miter lim="800000"/>
                <a:headEnd/>
                <a:tailEnd/>
              </a:ln>
            </p:spPr>
            <p:txBody>
              <a:bodyPr/>
              <a:lstStyle/>
              <a:p>
                <a:endParaRPr lang="es-MX">
                  <a:solidFill>
                    <a:srgbClr val="FFFFFF"/>
                  </a:solidFill>
                </a:endParaRPr>
              </a:p>
            </p:txBody>
          </p:sp>
        </p:grpSp>
        <p:grpSp>
          <p:nvGrpSpPr>
            <p:cNvPr id="23577" name="Rectangle 24"/>
            <p:cNvGrpSpPr>
              <a:grpSpLocks/>
            </p:cNvGrpSpPr>
            <p:nvPr/>
          </p:nvGrpSpPr>
          <p:grpSpPr bwMode="auto">
            <a:xfrm>
              <a:off x="4723" y="3137"/>
              <a:ext cx="230" cy="177"/>
              <a:chOff x="7498080" y="4980432"/>
              <a:chExt cx="365760" cy="280416"/>
            </a:xfrm>
          </p:grpSpPr>
          <p:pic>
            <p:nvPicPr>
              <p:cNvPr id="23724" name="Rectangle 24"/>
              <p:cNvPicPr>
                <a:picLocks noChangeArrowheads="1"/>
              </p:cNvPicPr>
              <p:nvPr/>
            </p:nvPicPr>
            <p:blipFill>
              <a:blip r:embed="rId23" cstate="print"/>
              <a:srcRect/>
              <a:stretch>
                <a:fillRect/>
              </a:stretch>
            </p:blipFill>
            <p:spPr bwMode="auto">
              <a:xfrm>
                <a:off x="7498080" y="4980432"/>
                <a:ext cx="365760" cy="280416"/>
              </a:xfrm>
              <a:prstGeom prst="rect">
                <a:avLst/>
              </a:prstGeom>
              <a:noFill/>
              <a:ln w="9525">
                <a:noFill/>
                <a:miter lim="800000"/>
                <a:headEnd/>
                <a:tailEnd/>
              </a:ln>
            </p:spPr>
          </p:pic>
          <p:sp>
            <p:nvSpPr>
              <p:cNvPr id="23725" name="Text Box 63"/>
              <p:cNvSpPr txBox="1">
                <a:spLocks noChangeArrowheads="1"/>
              </p:cNvSpPr>
              <p:nvPr/>
            </p:nvSpPr>
            <p:spPr bwMode="auto">
              <a:xfrm>
                <a:off x="7561263" y="5014913"/>
                <a:ext cx="249238" cy="173038"/>
              </a:xfrm>
              <a:prstGeom prst="rect">
                <a:avLst/>
              </a:prstGeom>
              <a:noFill/>
              <a:ln w="9525">
                <a:noFill/>
                <a:miter lim="800000"/>
                <a:headEnd/>
                <a:tailEnd/>
              </a:ln>
            </p:spPr>
            <p:txBody>
              <a:bodyPr/>
              <a:lstStyle/>
              <a:p>
                <a:endParaRPr lang="es-MX">
                  <a:solidFill>
                    <a:srgbClr val="FFFFFF"/>
                  </a:solidFill>
                </a:endParaRPr>
              </a:p>
            </p:txBody>
          </p:sp>
        </p:grpSp>
        <p:sp>
          <p:nvSpPr>
            <p:cNvPr id="23578" name="Line 25"/>
            <p:cNvSpPr>
              <a:spLocks noChangeShapeType="1"/>
            </p:cNvSpPr>
            <p:nvPr/>
          </p:nvSpPr>
          <p:spPr bwMode="auto">
            <a:xfrm>
              <a:off x="736" y="796"/>
              <a:ext cx="0" cy="2472"/>
            </a:xfrm>
            <a:prstGeom prst="line">
              <a:avLst/>
            </a:prstGeom>
            <a:noFill/>
            <a:ln w="0">
              <a:solidFill>
                <a:srgbClr val="000000"/>
              </a:solidFill>
              <a:round/>
              <a:headEnd/>
              <a:tailEnd/>
            </a:ln>
          </p:spPr>
          <p:txBody>
            <a:bodyPr/>
            <a:lstStyle/>
            <a:p>
              <a:endParaRPr lang="es-MX"/>
            </a:p>
          </p:txBody>
        </p:sp>
        <p:sp>
          <p:nvSpPr>
            <p:cNvPr id="23579" name="Line 26"/>
            <p:cNvSpPr>
              <a:spLocks noChangeShapeType="1"/>
            </p:cNvSpPr>
            <p:nvPr/>
          </p:nvSpPr>
          <p:spPr bwMode="auto">
            <a:xfrm>
              <a:off x="699" y="3268"/>
              <a:ext cx="74" cy="0"/>
            </a:xfrm>
            <a:prstGeom prst="line">
              <a:avLst/>
            </a:prstGeom>
            <a:noFill/>
            <a:ln w="0">
              <a:solidFill>
                <a:srgbClr val="000000"/>
              </a:solidFill>
              <a:round/>
              <a:headEnd/>
              <a:tailEnd/>
            </a:ln>
          </p:spPr>
          <p:txBody>
            <a:bodyPr/>
            <a:lstStyle/>
            <a:p>
              <a:endParaRPr lang="es-MX"/>
            </a:p>
          </p:txBody>
        </p:sp>
        <p:sp>
          <p:nvSpPr>
            <p:cNvPr id="23580" name="Line 27"/>
            <p:cNvSpPr>
              <a:spLocks noChangeShapeType="1"/>
            </p:cNvSpPr>
            <p:nvPr/>
          </p:nvSpPr>
          <p:spPr bwMode="auto">
            <a:xfrm>
              <a:off x="699" y="2857"/>
              <a:ext cx="74" cy="0"/>
            </a:xfrm>
            <a:prstGeom prst="line">
              <a:avLst/>
            </a:prstGeom>
            <a:noFill/>
            <a:ln w="0">
              <a:solidFill>
                <a:srgbClr val="000000"/>
              </a:solidFill>
              <a:round/>
              <a:headEnd/>
              <a:tailEnd/>
            </a:ln>
          </p:spPr>
          <p:txBody>
            <a:bodyPr/>
            <a:lstStyle/>
            <a:p>
              <a:endParaRPr lang="es-MX"/>
            </a:p>
          </p:txBody>
        </p:sp>
        <p:sp>
          <p:nvSpPr>
            <p:cNvPr id="23581" name="Line 28"/>
            <p:cNvSpPr>
              <a:spLocks noChangeShapeType="1"/>
            </p:cNvSpPr>
            <p:nvPr/>
          </p:nvSpPr>
          <p:spPr bwMode="auto">
            <a:xfrm>
              <a:off x="699" y="2444"/>
              <a:ext cx="74" cy="0"/>
            </a:xfrm>
            <a:prstGeom prst="line">
              <a:avLst/>
            </a:prstGeom>
            <a:noFill/>
            <a:ln w="0">
              <a:solidFill>
                <a:srgbClr val="000000"/>
              </a:solidFill>
              <a:round/>
              <a:headEnd/>
              <a:tailEnd/>
            </a:ln>
          </p:spPr>
          <p:txBody>
            <a:bodyPr/>
            <a:lstStyle/>
            <a:p>
              <a:endParaRPr lang="es-MX"/>
            </a:p>
          </p:txBody>
        </p:sp>
        <p:sp>
          <p:nvSpPr>
            <p:cNvPr id="23582" name="Line 29"/>
            <p:cNvSpPr>
              <a:spLocks noChangeShapeType="1"/>
            </p:cNvSpPr>
            <p:nvPr/>
          </p:nvSpPr>
          <p:spPr bwMode="auto">
            <a:xfrm>
              <a:off x="699" y="2033"/>
              <a:ext cx="74" cy="0"/>
            </a:xfrm>
            <a:prstGeom prst="line">
              <a:avLst/>
            </a:prstGeom>
            <a:noFill/>
            <a:ln w="0">
              <a:solidFill>
                <a:srgbClr val="000000"/>
              </a:solidFill>
              <a:round/>
              <a:headEnd/>
              <a:tailEnd/>
            </a:ln>
          </p:spPr>
          <p:txBody>
            <a:bodyPr/>
            <a:lstStyle/>
            <a:p>
              <a:endParaRPr lang="es-MX"/>
            </a:p>
          </p:txBody>
        </p:sp>
        <p:sp>
          <p:nvSpPr>
            <p:cNvPr id="23583" name="Line 30"/>
            <p:cNvSpPr>
              <a:spLocks noChangeShapeType="1"/>
            </p:cNvSpPr>
            <p:nvPr/>
          </p:nvSpPr>
          <p:spPr bwMode="auto">
            <a:xfrm>
              <a:off x="699" y="1620"/>
              <a:ext cx="74" cy="0"/>
            </a:xfrm>
            <a:prstGeom prst="line">
              <a:avLst/>
            </a:prstGeom>
            <a:noFill/>
            <a:ln w="0">
              <a:solidFill>
                <a:srgbClr val="000000"/>
              </a:solidFill>
              <a:round/>
              <a:headEnd/>
              <a:tailEnd/>
            </a:ln>
          </p:spPr>
          <p:txBody>
            <a:bodyPr/>
            <a:lstStyle/>
            <a:p>
              <a:endParaRPr lang="es-MX"/>
            </a:p>
          </p:txBody>
        </p:sp>
        <p:sp>
          <p:nvSpPr>
            <p:cNvPr id="23584" name="Line 31"/>
            <p:cNvSpPr>
              <a:spLocks noChangeShapeType="1"/>
            </p:cNvSpPr>
            <p:nvPr/>
          </p:nvSpPr>
          <p:spPr bwMode="auto">
            <a:xfrm>
              <a:off x="699" y="1209"/>
              <a:ext cx="74" cy="0"/>
            </a:xfrm>
            <a:prstGeom prst="line">
              <a:avLst/>
            </a:prstGeom>
            <a:noFill/>
            <a:ln w="0">
              <a:solidFill>
                <a:srgbClr val="000000"/>
              </a:solidFill>
              <a:round/>
              <a:headEnd/>
              <a:tailEnd/>
            </a:ln>
          </p:spPr>
          <p:txBody>
            <a:bodyPr/>
            <a:lstStyle/>
            <a:p>
              <a:endParaRPr lang="es-MX"/>
            </a:p>
          </p:txBody>
        </p:sp>
        <p:sp>
          <p:nvSpPr>
            <p:cNvPr id="23585" name="Line 32"/>
            <p:cNvSpPr>
              <a:spLocks noChangeShapeType="1"/>
            </p:cNvSpPr>
            <p:nvPr/>
          </p:nvSpPr>
          <p:spPr bwMode="auto">
            <a:xfrm>
              <a:off x="699" y="796"/>
              <a:ext cx="74" cy="0"/>
            </a:xfrm>
            <a:prstGeom prst="line">
              <a:avLst/>
            </a:prstGeom>
            <a:noFill/>
            <a:ln w="0">
              <a:solidFill>
                <a:srgbClr val="000000"/>
              </a:solidFill>
              <a:round/>
              <a:headEnd/>
              <a:tailEnd/>
            </a:ln>
          </p:spPr>
          <p:txBody>
            <a:bodyPr/>
            <a:lstStyle/>
            <a:p>
              <a:endParaRPr lang="es-MX"/>
            </a:p>
          </p:txBody>
        </p:sp>
        <p:sp>
          <p:nvSpPr>
            <p:cNvPr id="23586" name="Line 33"/>
            <p:cNvSpPr>
              <a:spLocks noChangeShapeType="1"/>
            </p:cNvSpPr>
            <p:nvPr/>
          </p:nvSpPr>
          <p:spPr bwMode="auto">
            <a:xfrm>
              <a:off x="736" y="3268"/>
              <a:ext cx="4300" cy="0"/>
            </a:xfrm>
            <a:prstGeom prst="line">
              <a:avLst/>
            </a:prstGeom>
            <a:noFill/>
            <a:ln w="0">
              <a:solidFill>
                <a:srgbClr val="000000"/>
              </a:solidFill>
              <a:round/>
              <a:headEnd/>
              <a:tailEnd/>
            </a:ln>
          </p:spPr>
          <p:txBody>
            <a:bodyPr/>
            <a:lstStyle/>
            <a:p>
              <a:endParaRPr lang="es-MX"/>
            </a:p>
          </p:txBody>
        </p:sp>
        <p:sp>
          <p:nvSpPr>
            <p:cNvPr id="23587" name="Line 34"/>
            <p:cNvSpPr>
              <a:spLocks noChangeShapeType="1"/>
            </p:cNvSpPr>
            <p:nvPr/>
          </p:nvSpPr>
          <p:spPr bwMode="auto">
            <a:xfrm flipV="1">
              <a:off x="736" y="3233"/>
              <a:ext cx="0" cy="69"/>
            </a:xfrm>
            <a:prstGeom prst="line">
              <a:avLst/>
            </a:prstGeom>
            <a:noFill/>
            <a:ln w="0">
              <a:solidFill>
                <a:srgbClr val="000000"/>
              </a:solidFill>
              <a:round/>
              <a:headEnd/>
              <a:tailEnd/>
            </a:ln>
          </p:spPr>
          <p:txBody>
            <a:bodyPr/>
            <a:lstStyle/>
            <a:p>
              <a:endParaRPr lang="es-MX"/>
            </a:p>
          </p:txBody>
        </p:sp>
        <p:sp>
          <p:nvSpPr>
            <p:cNvPr id="23588" name="Line 35"/>
            <p:cNvSpPr>
              <a:spLocks noChangeShapeType="1"/>
            </p:cNvSpPr>
            <p:nvPr/>
          </p:nvSpPr>
          <p:spPr bwMode="auto">
            <a:xfrm flipV="1">
              <a:off x="1597" y="3233"/>
              <a:ext cx="0" cy="69"/>
            </a:xfrm>
            <a:prstGeom prst="line">
              <a:avLst/>
            </a:prstGeom>
            <a:noFill/>
            <a:ln w="0">
              <a:solidFill>
                <a:srgbClr val="000000"/>
              </a:solidFill>
              <a:round/>
              <a:headEnd/>
              <a:tailEnd/>
            </a:ln>
          </p:spPr>
          <p:txBody>
            <a:bodyPr/>
            <a:lstStyle/>
            <a:p>
              <a:endParaRPr lang="es-MX"/>
            </a:p>
          </p:txBody>
        </p:sp>
        <p:sp>
          <p:nvSpPr>
            <p:cNvPr id="23589" name="Line 36"/>
            <p:cNvSpPr>
              <a:spLocks noChangeShapeType="1"/>
            </p:cNvSpPr>
            <p:nvPr/>
          </p:nvSpPr>
          <p:spPr bwMode="auto">
            <a:xfrm flipV="1">
              <a:off x="2457" y="3233"/>
              <a:ext cx="0" cy="69"/>
            </a:xfrm>
            <a:prstGeom prst="line">
              <a:avLst/>
            </a:prstGeom>
            <a:noFill/>
            <a:ln w="0">
              <a:solidFill>
                <a:srgbClr val="000000"/>
              </a:solidFill>
              <a:round/>
              <a:headEnd/>
              <a:tailEnd/>
            </a:ln>
          </p:spPr>
          <p:txBody>
            <a:bodyPr/>
            <a:lstStyle/>
            <a:p>
              <a:endParaRPr lang="es-MX"/>
            </a:p>
          </p:txBody>
        </p:sp>
        <p:sp>
          <p:nvSpPr>
            <p:cNvPr id="23590" name="Line 37"/>
            <p:cNvSpPr>
              <a:spLocks noChangeShapeType="1"/>
            </p:cNvSpPr>
            <p:nvPr/>
          </p:nvSpPr>
          <p:spPr bwMode="auto">
            <a:xfrm flipV="1">
              <a:off x="3315" y="3233"/>
              <a:ext cx="0" cy="69"/>
            </a:xfrm>
            <a:prstGeom prst="line">
              <a:avLst/>
            </a:prstGeom>
            <a:noFill/>
            <a:ln w="0">
              <a:solidFill>
                <a:srgbClr val="000000"/>
              </a:solidFill>
              <a:round/>
              <a:headEnd/>
              <a:tailEnd/>
            </a:ln>
          </p:spPr>
          <p:txBody>
            <a:bodyPr/>
            <a:lstStyle/>
            <a:p>
              <a:endParaRPr lang="es-MX"/>
            </a:p>
          </p:txBody>
        </p:sp>
        <p:sp>
          <p:nvSpPr>
            <p:cNvPr id="23591" name="Line 38"/>
            <p:cNvSpPr>
              <a:spLocks noChangeShapeType="1"/>
            </p:cNvSpPr>
            <p:nvPr/>
          </p:nvSpPr>
          <p:spPr bwMode="auto">
            <a:xfrm flipV="1">
              <a:off x="4176" y="3233"/>
              <a:ext cx="0" cy="69"/>
            </a:xfrm>
            <a:prstGeom prst="line">
              <a:avLst/>
            </a:prstGeom>
            <a:noFill/>
            <a:ln w="0">
              <a:solidFill>
                <a:srgbClr val="000000"/>
              </a:solidFill>
              <a:round/>
              <a:headEnd/>
              <a:tailEnd/>
            </a:ln>
          </p:spPr>
          <p:txBody>
            <a:bodyPr/>
            <a:lstStyle/>
            <a:p>
              <a:endParaRPr lang="es-MX"/>
            </a:p>
          </p:txBody>
        </p:sp>
        <p:sp>
          <p:nvSpPr>
            <p:cNvPr id="23592" name="Line 39"/>
            <p:cNvSpPr>
              <a:spLocks noChangeShapeType="1"/>
            </p:cNvSpPr>
            <p:nvPr/>
          </p:nvSpPr>
          <p:spPr bwMode="auto">
            <a:xfrm flipV="1">
              <a:off x="5036" y="3233"/>
              <a:ext cx="0" cy="69"/>
            </a:xfrm>
            <a:prstGeom prst="line">
              <a:avLst/>
            </a:prstGeom>
            <a:noFill/>
            <a:ln w="0">
              <a:solidFill>
                <a:srgbClr val="000000"/>
              </a:solidFill>
              <a:round/>
              <a:headEnd/>
              <a:tailEnd/>
            </a:ln>
          </p:spPr>
          <p:txBody>
            <a:bodyPr/>
            <a:lstStyle/>
            <a:p>
              <a:endParaRPr lang="es-MX"/>
            </a:p>
          </p:txBody>
        </p:sp>
        <p:sp>
          <p:nvSpPr>
            <p:cNvPr id="23593" name="Freeform 40"/>
            <p:cNvSpPr>
              <a:spLocks/>
            </p:cNvSpPr>
            <p:nvPr/>
          </p:nvSpPr>
          <p:spPr bwMode="auto">
            <a:xfrm>
              <a:off x="1167" y="1058"/>
              <a:ext cx="3439" cy="784"/>
            </a:xfrm>
            <a:custGeom>
              <a:avLst/>
              <a:gdLst>
                <a:gd name="T0" fmla="*/ 0 w 1207"/>
                <a:gd name="T1" fmla="*/ 2147483647 h 275"/>
                <a:gd name="T2" fmla="*/ 2147483647 w 1207"/>
                <a:gd name="T3" fmla="*/ 2147483647 h 275"/>
                <a:gd name="T4" fmla="*/ 2147483647 w 1207"/>
                <a:gd name="T5" fmla="*/ 2147483647 h 275"/>
                <a:gd name="T6" fmla="*/ 2147483647 w 1207"/>
                <a:gd name="T7" fmla="*/ 2147483647 h 275"/>
                <a:gd name="T8" fmla="*/ 2147483647 w 1207"/>
                <a:gd name="T9" fmla="*/ 0 h 275"/>
                <a:gd name="T10" fmla="*/ 0 60000 65536"/>
                <a:gd name="T11" fmla="*/ 0 60000 65536"/>
                <a:gd name="T12" fmla="*/ 0 60000 65536"/>
                <a:gd name="T13" fmla="*/ 0 60000 65536"/>
                <a:gd name="T14" fmla="*/ 0 60000 65536"/>
                <a:gd name="T15" fmla="*/ 0 w 1207"/>
                <a:gd name="T16" fmla="*/ 0 h 275"/>
                <a:gd name="T17" fmla="*/ 1207 w 1207"/>
                <a:gd name="T18" fmla="*/ 275 h 275"/>
              </a:gdLst>
              <a:ahLst/>
              <a:cxnLst>
                <a:cxn ang="T10">
                  <a:pos x="T0" y="T1"/>
                </a:cxn>
                <a:cxn ang="T11">
                  <a:pos x="T2" y="T3"/>
                </a:cxn>
                <a:cxn ang="T12">
                  <a:pos x="T4" y="T5"/>
                </a:cxn>
                <a:cxn ang="T13">
                  <a:pos x="T6" y="T7"/>
                </a:cxn>
                <a:cxn ang="T14">
                  <a:pos x="T8" y="T9"/>
                </a:cxn>
              </a:cxnLst>
              <a:rect l="T15" t="T16" r="T17" b="T18"/>
              <a:pathLst>
                <a:path w="1207" h="275">
                  <a:moveTo>
                    <a:pt x="0" y="275"/>
                  </a:moveTo>
                  <a:lnTo>
                    <a:pt x="302" y="67"/>
                  </a:lnTo>
                  <a:lnTo>
                    <a:pt x="604" y="136"/>
                  </a:lnTo>
                  <a:lnTo>
                    <a:pt x="905" y="93"/>
                  </a:lnTo>
                  <a:lnTo>
                    <a:pt x="1207" y="0"/>
                  </a:lnTo>
                </a:path>
              </a:pathLst>
            </a:custGeom>
            <a:noFill/>
            <a:ln w="26988">
              <a:solidFill>
                <a:srgbClr val="0000FF"/>
              </a:solidFill>
              <a:round/>
              <a:headEnd/>
              <a:tailEnd/>
            </a:ln>
          </p:spPr>
          <p:txBody>
            <a:bodyPr/>
            <a:lstStyle/>
            <a:p>
              <a:endParaRPr lang="es-MX"/>
            </a:p>
          </p:txBody>
        </p:sp>
        <p:sp>
          <p:nvSpPr>
            <p:cNvPr id="23594" name="Freeform 43"/>
            <p:cNvSpPr>
              <a:spLocks/>
            </p:cNvSpPr>
            <p:nvPr/>
          </p:nvSpPr>
          <p:spPr bwMode="auto">
            <a:xfrm>
              <a:off x="1129" y="1805"/>
              <a:ext cx="75" cy="74"/>
            </a:xfrm>
            <a:custGeom>
              <a:avLst/>
              <a:gdLst>
                <a:gd name="T0" fmla="*/ 2147477142 w 75"/>
                <a:gd name="T1" fmla="*/ 0 h 74"/>
                <a:gd name="T2" fmla="*/ 2147477142 w 75"/>
                <a:gd name="T3" fmla="*/ 2147477130 h 74"/>
                <a:gd name="T4" fmla="*/ 0 w 75"/>
                <a:gd name="T5" fmla="*/ 2147477130 h 74"/>
                <a:gd name="T6" fmla="*/ 2147477142 w 75"/>
                <a:gd name="T7" fmla="*/ 0 h 74"/>
                <a:gd name="T8" fmla="*/ 0 60000 65536"/>
                <a:gd name="T9" fmla="*/ 0 60000 65536"/>
                <a:gd name="T10" fmla="*/ 0 60000 65536"/>
                <a:gd name="T11" fmla="*/ 0 60000 65536"/>
                <a:gd name="T12" fmla="*/ 0 w 75"/>
                <a:gd name="T13" fmla="*/ 0 h 74"/>
                <a:gd name="T14" fmla="*/ 75 w 75"/>
                <a:gd name="T15" fmla="*/ 74 h 74"/>
              </a:gdLst>
              <a:ahLst/>
              <a:cxnLst>
                <a:cxn ang="T8">
                  <a:pos x="T0" y="T1"/>
                </a:cxn>
                <a:cxn ang="T9">
                  <a:pos x="T2" y="T3"/>
                </a:cxn>
                <a:cxn ang="T10">
                  <a:pos x="T4" y="T5"/>
                </a:cxn>
                <a:cxn ang="T11">
                  <a:pos x="T6" y="T7"/>
                </a:cxn>
              </a:cxnLst>
              <a:rect l="T12" t="T13" r="T14" b="T15"/>
              <a:pathLst>
                <a:path w="75" h="74">
                  <a:moveTo>
                    <a:pt x="38" y="0"/>
                  </a:moveTo>
                  <a:lnTo>
                    <a:pt x="75" y="74"/>
                  </a:lnTo>
                  <a:lnTo>
                    <a:pt x="0" y="74"/>
                  </a:lnTo>
                  <a:lnTo>
                    <a:pt x="38" y="0"/>
                  </a:lnTo>
                  <a:close/>
                </a:path>
              </a:pathLst>
            </a:custGeom>
            <a:solidFill>
              <a:srgbClr val="0000FF"/>
            </a:solidFill>
            <a:ln w="9525">
              <a:solidFill>
                <a:srgbClr val="0000FF"/>
              </a:solidFill>
              <a:round/>
              <a:headEnd/>
              <a:tailEnd/>
            </a:ln>
          </p:spPr>
          <p:txBody>
            <a:bodyPr/>
            <a:lstStyle/>
            <a:p>
              <a:endParaRPr lang="es-MX"/>
            </a:p>
          </p:txBody>
        </p:sp>
        <p:sp>
          <p:nvSpPr>
            <p:cNvPr id="23595" name="Freeform 44"/>
            <p:cNvSpPr>
              <a:spLocks/>
            </p:cNvSpPr>
            <p:nvPr/>
          </p:nvSpPr>
          <p:spPr bwMode="auto">
            <a:xfrm>
              <a:off x="1990" y="1212"/>
              <a:ext cx="74" cy="74"/>
            </a:xfrm>
            <a:custGeom>
              <a:avLst/>
              <a:gdLst>
                <a:gd name="T0" fmla="*/ 2147477130 w 74"/>
                <a:gd name="T1" fmla="*/ 0 h 74"/>
                <a:gd name="T2" fmla="*/ 2147477130 w 74"/>
                <a:gd name="T3" fmla="*/ 2147477130 h 74"/>
                <a:gd name="T4" fmla="*/ 0 w 74"/>
                <a:gd name="T5" fmla="*/ 2147477130 h 74"/>
                <a:gd name="T6" fmla="*/ 2147477130 w 74"/>
                <a:gd name="T7" fmla="*/ 0 h 74"/>
                <a:gd name="T8" fmla="*/ 0 60000 65536"/>
                <a:gd name="T9" fmla="*/ 0 60000 65536"/>
                <a:gd name="T10" fmla="*/ 0 60000 65536"/>
                <a:gd name="T11" fmla="*/ 0 60000 65536"/>
                <a:gd name="T12" fmla="*/ 0 w 74"/>
                <a:gd name="T13" fmla="*/ 0 h 74"/>
                <a:gd name="T14" fmla="*/ 74 w 74"/>
                <a:gd name="T15" fmla="*/ 74 h 74"/>
              </a:gdLst>
              <a:ahLst/>
              <a:cxnLst>
                <a:cxn ang="T8">
                  <a:pos x="T0" y="T1"/>
                </a:cxn>
                <a:cxn ang="T9">
                  <a:pos x="T2" y="T3"/>
                </a:cxn>
                <a:cxn ang="T10">
                  <a:pos x="T4" y="T5"/>
                </a:cxn>
                <a:cxn ang="T11">
                  <a:pos x="T6" y="T7"/>
                </a:cxn>
              </a:cxnLst>
              <a:rect l="T12" t="T13" r="T14" b="T15"/>
              <a:pathLst>
                <a:path w="74" h="74">
                  <a:moveTo>
                    <a:pt x="37" y="0"/>
                  </a:moveTo>
                  <a:lnTo>
                    <a:pt x="74" y="74"/>
                  </a:lnTo>
                  <a:lnTo>
                    <a:pt x="0" y="74"/>
                  </a:lnTo>
                  <a:lnTo>
                    <a:pt x="37" y="0"/>
                  </a:lnTo>
                  <a:close/>
                </a:path>
              </a:pathLst>
            </a:custGeom>
            <a:solidFill>
              <a:srgbClr val="0000FF"/>
            </a:solidFill>
            <a:ln w="9525">
              <a:solidFill>
                <a:srgbClr val="0000FF"/>
              </a:solidFill>
              <a:round/>
              <a:headEnd/>
              <a:tailEnd/>
            </a:ln>
          </p:spPr>
          <p:txBody>
            <a:bodyPr/>
            <a:lstStyle/>
            <a:p>
              <a:endParaRPr lang="es-MX"/>
            </a:p>
          </p:txBody>
        </p:sp>
        <p:sp>
          <p:nvSpPr>
            <p:cNvPr id="23596" name="Freeform 45"/>
            <p:cNvSpPr>
              <a:spLocks/>
            </p:cNvSpPr>
            <p:nvPr/>
          </p:nvSpPr>
          <p:spPr bwMode="auto">
            <a:xfrm>
              <a:off x="2851" y="1409"/>
              <a:ext cx="74" cy="74"/>
            </a:xfrm>
            <a:custGeom>
              <a:avLst/>
              <a:gdLst>
                <a:gd name="T0" fmla="*/ 2147477130 w 74"/>
                <a:gd name="T1" fmla="*/ 0 h 74"/>
                <a:gd name="T2" fmla="*/ 2147477130 w 74"/>
                <a:gd name="T3" fmla="*/ 2147477130 h 74"/>
                <a:gd name="T4" fmla="*/ 0 w 74"/>
                <a:gd name="T5" fmla="*/ 2147477130 h 74"/>
                <a:gd name="T6" fmla="*/ 2147477130 w 74"/>
                <a:gd name="T7" fmla="*/ 0 h 74"/>
                <a:gd name="T8" fmla="*/ 0 60000 65536"/>
                <a:gd name="T9" fmla="*/ 0 60000 65536"/>
                <a:gd name="T10" fmla="*/ 0 60000 65536"/>
                <a:gd name="T11" fmla="*/ 0 60000 65536"/>
                <a:gd name="T12" fmla="*/ 0 w 74"/>
                <a:gd name="T13" fmla="*/ 0 h 74"/>
                <a:gd name="T14" fmla="*/ 74 w 74"/>
                <a:gd name="T15" fmla="*/ 74 h 74"/>
              </a:gdLst>
              <a:ahLst/>
              <a:cxnLst>
                <a:cxn ang="T8">
                  <a:pos x="T0" y="T1"/>
                </a:cxn>
                <a:cxn ang="T9">
                  <a:pos x="T2" y="T3"/>
                </a:cxn>
                <a:cxn ang="T10">
                  <a:pos x="T4" y="T5"/>
                </a:cxn>
                <a:cxn ang="T11">
                  <a:pos x="T6" y="T7"/>
                </a:cxn>
              </a:cxnLst>
              <a:rect l="T12" t="T13" r="T14" b="T15"/>
              <a:pathLst>
                <a:path w="74" h="74">
                  <a:moveTo>
                    <a:pt x="37" y="0"/>
                  </a:moveTo>
                  <a:lnTo>
                    <a:pt x="74" y="74"/>
                  </a:lnTo>
                  <a:lnTo>
                    <a:pt x="0" y="74"/>
                  </a:lnTo>
                  <a:lnTo>
                    <a:pt x="37" y="0"/>
                  </a:lnTo>
                  <a:close/>
                </a:path>
              </a:pathLst>
            </a:custGeom>
            <a:solidFill>
              <a:srgbClr val="0000FF"/>
            </a:solidFill>
            <a:ln w="9525">
              <a:solidFill>
                <a:srgbClr val="0000FF"/>
              </a:solidFill>
              <a:round/>
              <a:headEnd/>
              <a:tailEnd/>
            </a:ln>
          </p:spPr>
          <p:txBody>
            <a:bodyPr/>
            <a:lstStyle/>
            <a:p>
              <a:endParaRPr lang="es-MX"/>
            </a:p>
          </p:txBody>
        </p:sp>
        <p:sp>
          <p:nvSpPr>
            <p:cNvPr id="23597" name="Freeform 46"/>
            <p:cNvSpPr>
              <a:spLocks/>
            </p:cNvSpPr>
            <p:nvPr/>
          </p:nvSpPr>
          <p:spPr bwMode="auto">
            <a:xfrm>
              <a:off x="3708" y="1286"/>
              <a:ext cx="75" cy="74"/>
            </a:xfrm>
            <a:custGeom>
              <a:avLst/>
              <a:gdLst>
                <a:gd name="T0" fmla="*/ 2147477142 w 75"/>
                <a:gd name="T1" fmla="*/ 0 h 74"/>
                <a:gd name="T2" fmla="*/ 2147477142 w 75"/>
                <a:gd name="T3" fmla="*/ 2147477130 h 74"/>
                <a:gd name="T4" fmla="*/ 0 w 75"/>
                <a:gd name="T5" fmla="*/ 2147477130 h 74"/>
                <a:gd name="T6" fmla="*/ 2147477142 w 75"/>
                <a:gd name="T7" fmla="*/ 0 h 74"/>
                <a:gd name="T8" fmla="*/ 0 60000 65536"/>
                <a:gd name="T9" fmla="*/ 0 60000 65536"/>
                <a:gd name="T10" fmla="*/ 0 60000 65536"/>
                <a:gd name="T11" fmla="*/ 0 60000 65536"/>
                <a:gd name="T12" fmla="*/ 0 w 75"/>
                <a:gd name="T13" fmla="*/ 0 h 74"/>
                <a:gd name="T14" fmla="*/ 75 w 75"/>
                <a:gd name="T15" fmla="*/ 74 h 74"/>
              </a:gdLst>
              <a:ahLst/>
              <a:cxnLst>
                <a:cxn ang="T8">
                  <a:pos x="T0" y="T1"/>
                </a:cxn>
                <a:cxn ang="T9">
                  <a:pos x="T2" y="T3"/>
                </a:cxn>
                <a:cxn ang="T10">
                  <a:pos x="T4" y="T5"/>
                </a:cxn>
                <a:cxn ang="T11">
                  <a:pos x="T6" y="T7"/>
                </a:cxn>
              </a:cxnLst>
              <a:rect l="T12" t="T13" r="T14" b="T15"/>
              <a:pathLst>
                <a:path w="75" h="74">
                  <a:moveTo>
                    <a:pt x="38" y="0"/>
                  </a:moveTo>
                  <a:lnTo>
                    <a:pt x="75" y="74"/>
                  </a:lnTo>
                  <a:lnTo>
                    <a:pt x="0" y="74"/>
                  </a:lnTo>
                  <a:lnTo>
                    <a:pt x="38" y="0"/>
                  </a:lnTo>
                  <a:close/>
                </a:path>
              </a:pathLst>
            </a:custGeom>
            <a:solidFill>
              <a:srgbClr val="0000FF"/>
            </a:solidFill>
            <a:ln w="9525">
              <a:solidFill>
                <a:srgbClr val="0000FF"/>
              </a:solidFill>
              <a:round/>
              <a:headEnd/>
              <a:tailEnd/>
            </a:ln>
          </p:spPr>
          <p:txBody>
            <a:bodyPr/>
            <a:lstStyle/>
            <a:p>
              <a:endParaRPr lang="es-MX"/>
            </a:p>
          </p:txBody>
        </p:sp>
        <p:sp>
          <p:nvSpPr>
            <p:cNvPr id="23598" name="Freeform 47"/>
            <p:cNvSpPr>
              <a:spLocks/>
            </p:cNvSpPr>
            <p:nvPr/>
          </p:nvSpPr>
          <p:spPr bwMode="auto">
            <a:xfrm>
              <a:off x="4569" y="1021"/>
              <a:ext cx="74" cy="74"/>
            </a:xfrm>
            <a:custGeom>
              <a:avLst/>
              <a:gdLst>
                <a:gd name="T0" fmla="*/ 2147477130 w 74"/>
                <a:gd name="T1" fmla="*/ 0 h 74"/>
                <a:gd name="T2" fmla="*/ 2147477130 w 74"/>
                <a:gd name="T3" fmla="*/ 2147477130 h 74"/>
                <a:gd name="T4" fmla="*/ 0 w 74"/>
                <a:gd name="T5" fmla="*/ 2147477130 h 74"/>
                <a:gd name="T6" fmla="*/ 2147477130 w 74"/>
                <a:gd name="T7" fmla="*/ 0 h 74"/>
                <a:gd name="T8" fmla="*/ 0 60000 65536"/>
                <a:gd name="T9" fmla="*/ 0 60000 65536"/>
                <a:gd name="T10" fmla="*/ 0 60000 65536"/>
                <a:gd name="T11" fmla="*/ 0 60000 65536"/>
                <a:gd name="T12" fmla="*/ 0 w 74"/>
                <a:gd name="T13" fmla="*/ 0 h 74"/>
                <a:gd name="T14" fmla="*/ 74 w 74"/>
                <a:gd name="T15" fmla="*/ 74 h 74"/>
              </a:gdLst>
              <a:ahLst/>
              <a:cxnLst>
                <a:cxn ang="T8">
                  <a:pos x="T0" y="T1"/>
                </a:cxn>
                <a:cxn ang="T9">
                  <a:pos x="T2" y="T3"/>
                </a:cxn>
                <a:cxn ang="T10">
                  <a:pos x="T4" y="T5"/>
                </a:cxn>
                <a:cxn ang="T11">
                  <a:pos x="T6" y="T7"/>
                </a:cxn>
              </a:cxnLst>
              <a:rect l="T12" t="T13" r="T14" b="T15"/>
              <a:pathLst>
                <a:path w="74" h="74">
                  <a:moveTo>
                    <a:pt x="37" y="0"/>
                  </a:moveTo>
                  <a:lnTo>
                    <a:pt x="74" y="74"/>
                  </a:lnTo>
                  <a:lnTo>
                    <a:pt x="0" y="74"/>
                  </a:lnTo>
                  <a:lnTo>
                    <a:pt x="37" y="0"/>
                  </a:lnTo>
                  <a:close/>
                </a:path>
              </a:pathLst>
            </a:custGeom>
            <a:solidFill>
              <a:srgbClr val="0000FF"/>
            </a:solidFill>
            <a:ln w="9525">
              <a:solidFill>
                <a:srgbClr val="0000FF"/>
              </a:solidFill>
              <a:round/>
              <a:headEnd/>
              <a:tailEnd/>
            </a:ln>
          </p:spPr>
          <p:txBody>
            <a:bodyPr/>
            <a:lstStyle/>
            <a:p>
              <a:endParaRPr lang="es-MX"/>
            </a:p>
          </p:txBody>
        </p:sp>
        <p:sp>
          <p:nvSpPr>
            <p:cNvPr id="23599" name="Line 48"/>
            <p:cNvSpPr>
              <a:spLocks noChangeShapeType="1"/>
            </p:cNvSpPr>
            <p:nvPr/>
          </p:nvSpPr>
          <p:spPr bwMode="auto">
            <a:xfrm>
              <a:off x="5036" y="796"/>
              <a:ext cx="0" cy="2472"/>
            </a:xfrm>
            <a:prstGeom prst="line">
              <a:avLst/>
            </a:prstGeom>
            <a:noFill/>
            <a:ln w="0">
              <a:solidFill>
                <a:srgbClr val="000000"/>
              </a:solidFill>
              <a:round/>
              <a:headEnd/>
              <a:tailEnd/>
            </a:ln>
          </p:spPr>
          <p:txBody>
            <a:bodyPr/>
            <a:lstStyle/>
            <a:p>
              <a:endParaRPr lang="es-MX"/>
            </a:p>
          </p:txBody>
        </p:sp>
        <p:sp>
          <p:nvSpPr>
            <p:cNvPr id="23600" name="Line 49"/>
            <p:cNvSpPr>
              <a:spLocks noChangeShapeType="1"/>
            </p:cNvSpPr>
            <p:nvPr/>
          </p:nvSpPr>
          <p:spPr bwMode="auto">
            <a:xfrm>
              <a:off x="5002" y="3268"/>
              <a:ext cx="69" cy="0"/>
            </a:xfrm>
            <a:prstGeom prst="line">
              <a:avLst/>
            </a:prstGeom>
            <a:noFill/>
            <a:ln w="0">
              <a:solidFill>
                <a:srgbClr val="000000"/>
              </a:solidFill>
              <a:round/>
              <a:headEnd/>
              <a:tailEnd/>
            </a:ln>
          </p:spPr>
          <p:txBody>
            <a:bodyPr/>
            <a:lstStyle/>
            <a:p>
              <a:endParaRPr lang="es-MX"/>
            </a:p>
          </p:txBody>
        </p:sp>
        <p:sp>
          <p:nvSpPr>
            <p:cNvPr id="23601" name="Line 50"/>
            <p:cNvSpPr>
              <a:spLocks noChangeShapeType="1"/>
            </p:cNvSpPr>
            <p:nvPr/>
          </p:nvSpPr>
          <p:spPr bwMode="auto">
            <a:xfrm>
              <a:off x="5002" y="2960"/>
              <a:ext cx="69" cy="0"/>
            </a:xfrm>
            <a:prstGeom prst="line">
              <a:avLst/>
            </a:prstGeom>
            <a:noFill/>
            <a:ln w="0">
              <a:solidFill>
                <a:srgbClr val="000000"/>
              </a:solidFill>
              <a:round/>
              <a:headEnd/>
              <a:tailEnd/>
            </a:ln>
          </p:spPr>
          <p:txBody>
            <a:bodyPr/>
            <a:lstStyle/>
            <a:p>
              <a:endParaRPr lang="es-MX"/>
            </a:p>
          </p:txBody>
        </p:sp>
        <p:sp>
          <p:nvSpPr>
            <p:cNvPr id="23602" name="Line 51"/>
            <p:cNvSpPr>
              <a:spLocks noChangeShapeType="1"/>
            </p:cNvSpPr>
            <p:nvPr/>
          </p:nvSpPr>
          <p:spPr bwMode="auto">
            <a:xfrm>
              <a:off x="5002" y="2649"/>
              <a:ext cx="69" cy="0"/>
            </a:xfrm>
            <a:prstGeom prst="line">
              <a:avLst/>
            </a:prstGeom>
            <a:noFill/>
            <a:ln w="0">
              <a:solidFill>
                <a:srgbClr val="000000"/>
              </a:solidFill>
              <a:round/>
              <a:headEnd/>
              <a:tailEnd/>
            </a:ln>
          </p:spPr>
          <p:txBody>
            <a:bodyPr/>
            <a:lstStyle/>
            <a:p>
              <a:endParaRPr lang="es-MX"/>
            </a:p>
          </p:txBody>
        </p:sp>
        <p:sp>
          <p:nvSpPr>
            <p:cNvPr id="23603" name="Line 52"/>
            <p:cNvSpPr>
              <a:spLocks noChangeShapeType="1"/>
            </p:cNvSpPr>
            <p:nvPr/>
          </p:nvSpPr>
          <p:spPr bwMode="auto">
            <a:xfrm>
              <a:off x="5002" y="2341"/>
              <a:ext cx="69" cy="0"/>
            </a:xfrm>
            <a:prstGeom prst="line">
              <a:avLst/>
            </a:prstGeom>
            <a:noFill/>
            <a:ln w="0">
              <a:solidFill>
                <a:srgbClr val="000000"/>
              </a:solidFill>
              <a:round/>
              <a:headEnd/>
              <a:tailEnd/>
            </a:ln>
          </p:spPr>
          <p:txBody>
            <a:bodyPr/>
            <a:lstStyle/>
            <a:p>
              <a:endParaRPr lang="es-MX"/>
            </a:p>
          </p:txBody>
        </p:sp>
        <p:sp>
          <p:nvSpPr>
            <p:cNvPr id="23604" name="Line 53"/>
            <p:cNvSpPr>
              <a:spLocks noChangeShapeType="1"/>
            </p:cNvSpPr>
            <p:nvPr/>
          </p:nvSpPr>
          <p:spPr bwMode="auto">
            <a:xfrm>
              <a:off x="5002" y="2033"/>
              <a:ext cx="69" cy="0"/>
            </a:xfrm>
            <a:prstGeom prst="line">
              <a:avLst/>
            </a:prstGeom>
            <a:noFill/>
            <a:ln w="0">
              <a:solidFill>
                <a:srgbClr val="000000"/>
              </a:solidFill>
              <a:round/>
              <a:headEnd/>
              <a:tailEnd/>
            </a:ln>
          </p:spPr>
          <p:txBody>
            <a:bodyPr/>
            <a:lstStyle/>
            <a:p>
              <a:endParaRPr lang="es-MX"/>
            </a:p>
          </p:txBody>
        </p:sp>
        <p:sp>
          <p:nvSpPr>
            <p:cNvPr id="23605" name="Line 54"/>
            <p:cNvSpPr>
              <a:spLocks noChangeShapeType="1"/>
            </p:cNvSpPr>
            <p:nvPr/>
          </p:nvSpPr>
          <p:spPr bwMode="auto">
            <a:xfrm>
              <a:off x="5002" y="1722"/>
              <a:ext cx="69" cy="0"/>
            </a:xfrm>
            <a:prstGeom prst="line">
              <a:avLst/>
            </a:prstGeom>
            <a:noFill/>
            <a:ln w="0">
              <a:solidFill>
                <a:srgbClr val="000000"/>
              </a:solidFill>
              <a:round/>
              <a:headEnd/>
              <a:tailEnd/>
            </a:ln>
          </p:spPr>
          <p:txBody>
            <a:bodyPr/>
            <a:lstStyle/>
            <a:p>
              <a:endParaRPr lang="es-MX"/>
            </a:p>
          </p:txBody>
        </p:sp>
        <p:sp>
          <p:nvSpPr>
            <p:cNvPr id="23606" name="Line 55"/>
            <p:cNvSpPr>
              <a:spLocks noChangeShapeType="1"/>
            </p:cNvSpPr>
            <p:nvPr/>
          </p:nvSpPr>
          <p:spPr bwMode="auto">
            <a:xfrm>
              <a:off x="5002" y="1414"/>
              <a:ext cx="69" cy="0"/>
            </a:xfrm>
            <a:prstGeom prst="line">
              <a:avLst/>
            </a:prstGeom>
            <a:noFill/>
            <a:ln w="0">
              <a:solidFill>
                <a:srgbClr val="000000"/>
              </a:solidFill>
              <a:round/>
              <a:headEnd/>
              <a:tailEnd/>
            </a:ln>
          </p:spPr>
          <p:txBody>
            <a:bodyPr/>
            <a:lstStyle/>
            <a:p>
              <a:endParaRPr lang="es-MX"/>
            </a:p>
          </p:txBody>
        </p:sp>
        <p:sp>
          <p:nvSpPr>
            <p:cNvPr id="23607" name="Line 56"/>
            <p:cNvSpPr>
              <a:spLocks noChangeShapeType="1"/>
            </p:cNvSpPr>
            <p:nvPr/>
          </p:nvSpPr>
          <p:spPr bwMode="auto">
            <a:xfrm>
              <a:off x="5002" y="1103"/>
              <a:ext cx="69" cy="0"/>
            </a:xfrm>
            <a:prstGeom prst="line">
              <a:avLst/>
            </a:prstGeom>
            <a:noFill/>
            <a:ln w="0">
              <a:solidFill>
                <a:srgbClr val="000000"/>
              </a:solidFill>
              <a:round/>
              <a:headEnd/>
              <a:tailEnd/>
            </a:ln>
          </p:spPr>
          <p:txBody>
            <a:bodyPr/>
            <a:lstStyle/>
            <a:p>
              <a:endParaRPr lang="es-MX"/>
            </a:p>
          </p:txBody>
        </p:sp>
        <p:sp>
          <p:nvSpPr>
            <p:cNvPr id="23608" name="Line 57"/>
            <p:cNvSpPr>
              <a:spLocks noChangeShapeType="1"/>
            </p:cNvSpPr>
            <p:nvPr/>
          </p:nvSpPr>
          <p:spPr bwMode="auto">
            <a:xfrm>
              <a:off x="5002" y="796"/>
              <a:ext cx="69" cy="0"/>
            </a:xfrm>
            <a:prstGeom prst="line">
              <a:avLst/>
            </a:prstGeom>
            <a:noFill/>
            <a:ln w="0">
              <a:solidFill>
                <a:srgbClr val="000000"/>
              </a:solidFill>
              <a:round/>
              <a:headEnd/>
              <a:tailEnd/>
            </a:ln>
          </p:spPr>
          <p:txBody>
            <a:bodyPr/>
            <a:lstStyle/>
            <a:p>
              <a:endParaRPr lang="es-MX"/>
            </a:p>
          </p:txBody>
        </p:sp>
        <p:sp>
          <p:nvSpPr>
            <p:cNvPr id="23609" name="Freeform 58"/>
            <p:cNvSpPr>
              <a:spLocks/>
            </p:cNvSpPr>
            <p:nvPr/>
          </p:nvSpPr>
          <p:spPr bwMode="auto">
            <a:xfrm>
              <a:off x="1167" y="1163"/>
              <a:ext cx="3439" cy="576"/>
            </a:xfrm>
            <a:custGeom>
              <a:avLst/>
              <a:gdLst>
                <a:gd name="T0" fmla="*/ 0 w 1207"/>
                <a:gd name="T1" fmla="*/ 2147483647 h 202"/>
                <a:gd name="T2" fmla="*/ 2147483647 w 1207"/>
                <a:gd name="T3" fmla="*/ 0 h 202"/>
                <a:gd name="T4" fmla="*/ 2147483647 w 1207"/>
                <a:gd name="T5" fmla="*/ 2147483647 h 202"/>
                <a:gd name="T6" fmla="*/ 2147483647 w 1207"/>
                <a:gd name="T7" fmla="*/ 2147483647 h 202"/>
                <a:gd name="T8" fmla="*/ 2147483647 w 1207"/>
                <a:gd name="T9" fmla="*/ 2147483647 h 202"/>
                <a:gd name="T10" fmla="*/ 0 60000 65536"/>
                <a:gd name="T11" fmla="*/ 0 60000 65536"/>
                <a:gd name="T12" fmla="*/ 0 60000 65536"/>
                <a:gd name="T13" fmla="*/ 0 60000 65536"/>
                <a:gd name="T14" fmla="*/ 0 60000 65536"/>
                <a:gd name="T15" fmla="*/ 0 w 1207"/>
                <a:gd name="T16" fmla="*/ 0 h 202"/>
                <a:gd name="T17" fmla="*/ 1207 w 1207"/>
                <a:gd name="T18" fmla="*/ 202 h 202"/>
              </a:gdLst>
              <a:ahLst/>
              <a:cxnLst>
                <a:cxn ang="T10">
                  <a:pos x="T0" y="T1"/>
                </a:cxn>
                <a:cxn ang="T11">
                  <a:pos x="T2" y="T3"/>
                </a:cxn>
                <a:cxn ang="T12">
                  <a:pos x="T4" y="T5"/>
                </a:cxn>
                <a:cxn ang="T13">
                  <a:pos x="T6" y="T7"/>
                </a:cxn>
                <a:cxn ang="T14">
                  <a:pos x="T8" y="T9"/>
                </a:cxn>
              </a:cxnLst>
              <a:rect l="T15" t="T16" r="T17" b="T18"/>
              <a:pathLst>
                <a:path w="1207" h="202">
                  <a:moveTo>
                    <a:pt x="0" y="202"/>
                  </a:moveTo>
                  <a:lnTo>
                    <a:pt x="302" y="0"/>
                  </a:lnTo>
                  <a:lnTo>
                    <a:pt x="604" y="54"/>
                  </a:lnTo>
                  <a:lnTo>
                    <a:pt x="905" y="7"/>
                  </a:lnTo>
                  <a:lnTo>
                    <a:pt x="1207" y="78"/>
                  </a:lnTo>
                </a:path>
              </a:pathLst>
            </a:custGeom>
            <a:noFill/>
            <a:ln w="26988">
              <a:solidFill>
                <a:srgbClr val="800080"/>
              </a:solidFill>
              <a:round/>
              <a:headEnd/>
              <a:tailEnd/>
            </a:ln>
          </p:spPr>
          <p:txBody>
            <a:bodyPr/>
            <a:lstStyle/>
            <a:p>
              <a:endParaRPr lang="es-MX"/>
            </a:p>
          </p:txBody>
        </p:sp>
        <p:sp>
          <p:nvSpPr>
            <p:cNvPr id="23610" name="Rectangle 59"/>
            <p:cNvSpPr>
              <a:spLocks noChangeArrowheads="1"/>
            </p:cNvSpPr>
            <p:nvPr/>
          </p:nvSpPr>
          <p:spPr bwMode="auto">
            <a:xfrm>
              <a:off x="1127" y="1699"/>
              <a:ext cx="82" cy="83"/>
            </a:xfrm>
            <a:prstGeom prst="rect">
              <a:avLst/>
            </a:prstGeom>
            <a:noFill/>
            <a:ln w="9525">
              <a:noFill/>
              <a:miter lim="800000"/>
              <a:headEnd/>
              <a:tailEnd/>
            </a:ln>
          </p:spPr>
          <p:txBody>
            <a:bodyPr/>
            <a:lstStyle/>
            <a:p>
              <a:endParaRPr lang="es-MX"/>
            </a:p>
          </p:txBody>
        </p:sp>
        <p:sp>
          <p:nvSpPr>
            <p:cNvPr id="23611" name="Line 60"/>
            <p:cNvSpPr>
              <a:spLocks noChangeShapeType="1"/>
            </p:cNvSpPr>
            <p:nvPr/>
          </p:nvSpPr>
          <p:spPr bwMode="auto">
            <a:xfrm flipH="1" flipV="1">
              <a:off x="1129" y="1702"/>
              <a:ext cx="38" cy="37"/>
            </a:xfrm>
            <a:prstGeom prst="line">
              <a:avLst/>
            </a:prstGeom>
            <a:noFill/>
            <a:ln w="9525">
              <a:solidFill>
                <a:srgbClr val="800080"/>
              </a:solidFill>
              <a:round/>
              <a:headEnd/>
              <a:tailEnd/>
            </a:ln>
          </p:spPr>
          <p:txBody>
            <a:bodyPr/>
            <a:lstStyle/>
            <a:p>
              <a:endParaRPr lang="es-MX"/>
            </a:p>
          </p:txBody>
        </p:sp>
        <p:sp>
          <p:nvSpPr>
            <p:cNvPr id="23612" name="Line 61"/>
            <p:cNvSpPr>
              <a:spLocks noChangeShapeType="1"/>
            </p:cNvSpPr>
            <p:nvPr/>
          </p:nvSpPr>
          <p:spPr bwMode="auto">
            <a:xfrm>
              <a:off x="1167" y="1739"/>
              <a:ext cx="37" cy="37"/>
            </a:xfrm>
            <a:prstGeom prst="line">
              <a:avLst/>
            </a:prstGeom>
            <a:noFill/>
            <a:ln w="9525">
              <a:solidFill>
                <a:srgbClr val="800080"/>
              </a:solidFill>
              <a:round/>
              <a:headEnd/>
              <a:tailEnd/>
            </a:ln>
          </p:spPr>
          <p:txBody>
            <a:bodyPr/>
            <a:lstStyle/>
            <a:p>
              <a:endParaRPr lang="es-MX"/>
            </a:p>
          </p:txBody>
        </p:sp>
        <p:sp>
          <p:nvSpPr>
            <p:cNvPr id="23613" name="Line 62"/>
            <p:cNvSpPr>
              <a:spLocks noChangeShapeType="1"/>
            </p:cNvSpPr>
            <p:nvPr/>
          </p:nvSpPr>
          <p:spPr bwMode="auto">
            <a:xfrm flipH="1">
              <a:off x="1129" y="1739"/>
              <a:ext cx="38" cy="37"/>
            </a:xfrm>
            <a:prstGeom prst="line">
              <a:avLst/>
            </a:prstGeom>
            <a:noFill/>
            <a:ln w="9525">
              <a:solidFill>
                <a:srgbClr val="800080"/>
              </a:solidFill>
              <a:round/>
              <a:headEnd/>
              <a:tailEnd/>
            </a:ln>
          </p:spPr>
          <p:txBody>
            <a:bodyPr/>
            <a:lstStyle/>
            <a:p>
              <a:endParaRPr lang="es-MX"/>
            </a:p>
          </p:txBody>
        </p:sp>
        <p:sp>
          <p:nvSpPr>
            <p:cNvPr id="23614" name="Line 63"/>
            <p:cNvSpPr>
              <a:spLocks noChangeShapeType="1"/>
            </p:cNvSpPr>
            <p:nvPr/>
          </p:nvSpPr>
          <p:spPr bwMode="auto">
            <a:xfrm flipV="1">
              <a:off x="1167" y="1702"/>
              <a:ext cx="37" cy="37"/>
            </a:xfrm>
            <a:prstGeom prst="line">
              <a:avLst/>
            </a:prstGeom>
            <a:noFill/>
            <a:ln w="9525">
              <a:solidFill>
                <a:srgbClr val="800080"/>
              </a:solidFill>
              <a:round/>
              <a:headEnd/>
              <a:tailEnd/>
            </a:ln>
          </p:spPr>
          <p:txBody>
            <a:bodyPr/>
            <a:lstStyle/>
            <a:p>
              <a:endParaRPr lang="es-MX"/>
            </a:p>
          </p:txBody>
        </p:sp>
        <p:sp>
          <p:nvSpPr>
            <p:cNvPr id="23615" name="Rectangle 64"/>
            <p:cNvSpPr>
              <a:spLocks noChangeArrowheads="1"/>
            </p:cNvSpPr>
            <p:nvPr/>
          </p:nvSpPr>
          <p:spPr bwMode="auto">
            <a:xfrm>
              <a:off x="1987" y="1123"/>
              <a:ext cx="83" cy="83"/>
            </a:xfrm>
            <a:prstGeom prst="rect">
              <a:avLst/>
            </a:prstGeom>
            <a:noFill/>
            <a:ln w="9525">
              <a:noFill/>
              <a:miter lim="800000"/>
              <a:headEnd/>
              <a:tailEnd/>
            </a:ln>
          </p:spPr>
          <p:txBody>
            <a:bodyPr/>
            <a:lstStyle/>
            <a:p>
              <a:endParaRPr lang="es-MX"/>
            </a:p>
          </p:txBody>
        </p:sp>
        <p:sp>
          <p:nvSpPr>
            <p:cNvPr id="23616" name="Line 65"/>
            <p:cNvSpPr>
              <a:spLocks noChangeShapeType="1"/>
            </p:cNvSpPr>
            <p:nvPr/>
          </p:nvSpPr>
          <p:spPr bwMode="auto">
            <a:xfrm flipH="1" flipV="1">
              <a:off x="1990" y="1126"/>
              <a:ext cx="37" cy="37"/>
            </a:xfrm>
            <a:prstGeom prst="line">
              <a:avLst/>
            </a:prstGeom>
            <a:noFill/>
            <a:ln w="9525">
              <a:solidFill>
                <a:srgbClr val="800080"/>
              </a:solidFill>
              <a:round/>
              <a:headEnd/>
              <a:tailEnd/>
            </a:ln>
          </p:spPr>
          <p:txBody>
            <a:bodyPr/>
            <a:lstStyle/>
            <a:p>
              <a:endParaRPr lang="es-MX"/>
            </a:p>
          </p:txBody>
        </p:sp>
        <p:sp>
          <p:nvSpPr>
            <p:cNvPr id="23617" name="Line 66"/>
            <p:cNvSpPr>
              <a:spLocks noChangeShapeType="1"/>
            </p:cNvSpPr>
            <p:nvPr/>
          </p:nvSpPr>
          <p:spPr bwMode="auto">
            <a:xfrm>
              <a:off x="2027" y="1163"/>
              <a:ext cx="37" cy="37"/>
            </a:xfrm>
            <a:prstGeom prst="line">
              <a:avLst/>
            </a:prstGeom>
            <a:noFill/>
            <a:ln w="9525">
              <a:solidFill>
                <a:srgbClr val="800080"/>
              </a:solidFill>
              <a:round/>
              <a:headEnd/>
              <a:tailEnd/>
            </a:ln>
          </p:spPr>
          <p:txBody>
            <a:bodyPr/>
            <a:lstStyle/>
            <a:p>
              <a:endParaRPr lang="es-MX"/>
            </a:p>
          </p:txBody>
        </p:sp>
        <p:sp>
          <p:nvSpPr>
            <p:cNvPr id="23618" name="Line 67"/>
            <p:cNvSpPr>
              <a:spLocks noChangeShapeType="1"/>
            </p:cNvSpPr>
            <p:nvPr/>
          </p:nvSpPr>
          <p:spPr bwMode="auto">
            <a:xfrm flipH="1">
              <a:off x="1990" y="1163"/>
              <a:ext cx="37" cy="37"/>
            </a:xfrm>
            <a:prstGeom prst="line">
              <a:avLst/>
            </a:prstGeom>
            <a:noFill/>
            <a:ln w="9525">
              <a:solidFill>
                <a:srgbClr val="800080"/>
              </a:solidFill>
              <a:round/>
              <a:headEnd/>
              <a:tailEnd/>
            </a:ln>
          </p:spPr>
          <p:txBody>
            <a:bodyPr/>
            <a:lstStyle/>
            <a:p>
              <a:endParaRPr lang="es-MX"/>
            </a:p>
          </p:txBody>
        </p:sp>
        <p:sp>
          <p:nvSpPr>
            <p:cNvPr id="23619" name="Line 68"/>
            <p:cNvSpPr>
              <a:spLocks noChangeShapeType="1"/>
            </p:cNvSpPr>
            <p:nvPr/>
          </p:nvSpPr>
          <p:spPr bwMode="auto">
            <a:xfrm flipV="1">
              <a:off x="2027" y="1126"/>
              <a:ext cx="37" cy="37"/>
            </a:xfrm>
            <a:prstGeom prst="line">
              <a:avLst/>
            </a:prstGeom>
            <a:noFill/>
            <a:ln w="9525">
              <a:solidFill>
                <a:srgbClr val="800080"/>
              </a:solidFill>
              <a:round/>
              <a:headEnd/>
              <a:tailEnd/>
            </a:ln>
          </p:spPr>
          <p:txBody>
            <a:bodyPr/>
            <a:lstStyle/>
            <a:p>
              <a:endParaRPr lang="es-MX"/>
            </a:p>
          </p:txBody>
        </p:sp>
        <p:sp>
          <p:nvSpPr>
            <p:cNvPr id="23620" name="Rectangle 69"/>
            <p:cNvSpPr>
              <a:spLocks noChangeArrowheads="1"/>
            </p:cNvSpPr>
            <p:nvPr/>
          </p:nvSpPr>
          <p:spPr bwMode="auto">
            <a:xfrm>
              <a:off x="2848" y="1277"/>
              <a:ext cx="83" cy="83"/>
            </a:xfrm>
            <a:prstGeom prst="rect">
              <a:avLst/>
            </a:prstGeom>
            <a:noFill/>
            <a:ln w="9525">
              <a:noFill/>
              <a:miter lim="800000"/>
              <a:headEnd/>
              <a:tailEnd/>
            </a:ln>
          </p:spPr>
          <p:txBody>
            <a:bodyPr/>
            <a:lstStyle/>
            <a:p>
              <a:endParaRPr lang="es-MX"/>
            </a:p>
          </p:txBody>
        </p:sp>
        <p:sp>
          <p:nvSpPr>
            <p:cNvPr id="23621" name="Line 70"/>
            <p:cNvSpPr>
              <a:spLocks noChangeShapeType="1"/>
            </p:cNvSpPr>
            <p:nvPr/>
          </p:nvSpPr>
          <p:spPr bwMode="auto">
            <a:xfrm flipH="1" flipV="1">
              <a:off x="2851" y="1280"/>
              <a:ext cx="37" cy="37"/>
            </a:xfrm>
            <a:prstGeom prst="line">
              <a:avLst/>
            </a:prstGeom>
            <a:noFill/>
            <a:ln w="9525">
              <a:solidFill>
                <a:srgbClr val="800080"/>
              </a:solidFill>
              <a:round/>
              <a:headEnd/>
              <a:tailEnd/>
            </a:ln>
          </p:spPr>
          <p:txBody>
            <a:bodyPr/>
            <a:lstStyle/>
            <a:p>
              <a:endParaRPr lang="es-MX"/>
            </a:p>
          </p:txBody>
        </p:sp>
        <p:sp>
          <p:nvSpPr>
            <p:cNvPr id="23622" name="Line 71"/>
            <p:cNvSpPr>
              <a:spLocks noChangeShapeType="1"/>
            </p:cNvSpPr>
            <p:nvPr/>
          </p:nvSpPr>
          <p:spPr bwMode="auto">
            <a:xfrm>
              <a:off x="2888" y="1317"/>
              <a:ext cx="37" cy="37"/>
            </a:xfrm>
            <a:prstGeom prst="line">
              <a:avLst/>
            </a:prstGeom>
            <a:noFill/>
            <a:ln w="9525">
              <a:solidFill>
                <a:srgbClr val="800080"/>
              </a:solidFill>
              <a:round/>
              <a:headEnd/>
              <a:tailEnd/>
            </a:ln>
          </p:spPr>
          <p:txBody>
            <a:bodyPr/>
            <a:lstStyle/>
            <a:p>
              <a:endParaRPr lang="es-MX"/>
            </a:p>
          </p:txBody>
        </p:sp>
        <p:sp>
          <p:nvSpPr>
            <p:cNvPr id="23623" name="Line 72"/>
            <p:cNvSpPr>
              <a:spLocks noChangeShapeType="1"/>
            </p:cNvSpPr>
            <p:nvPr/>
          </p:nvSpPr>
          <p:spPr bwMode="auto">
            <a:xfrm flipH="1">
              <a:off x="2851" y="1317"/>
              <a:ext cx="37" cy="37"/>
            </a:xfrm>
            <a:prstGeom prst="line">
              <a:avLst/>
            </a:prstGeom>
            <a:noFill/>
            <a:ln w="9525">
              <a:solidFill>
                <a:srgbClr val="800080"/>
              </a:solidFill>
              <a:round/>
              <a:headEnd/>
              <a:tailEnd/>
            </a:ln>
          </p:spPr>
          <p:txBody>
            <a:bodyPr/>
            <a:lstStyle/>
            <a:p>
              <a:endParaRPr lang="es-MX"/>
            </a:p>
          </p:txBody>
        </p:sp>
        <p:sp>
          <p:nvSpPr>
            <p:cNvPr id="23624" name="Line 73"/>
            <p:cNvSpPr>
              <a:spLocks noChangeShapeType="1"/>
            </p:cNvSpPr>
            <p:nvPr/>
          </p:nvSpPr>
          <p:spPr bwMode="auto">
            <a:xfrm flipV="1">
              <a:off x="2888" y="1280"/>
              <a:ext cx="37" cy="37"/>
            </a:xfrm>
            <a:prstGeom prst="line">
              <a:avLst/>
            </a:prstGeom>
            <a:noFill/>
            <a:ln w="9525">
              <a:solidFill>
                <a:srgbClr val="800080"/>
              </a:solidFill>
              <a:round/>
              <a:headEnd/>
              <a:tailEnd/>
            </a:ln>
          </p:spPr>
          <p:txBody>
            <a:bodyPr/>
            <a:lstStyle/>
            <a:p>
              <a:endParaRPr lang="es-MX"/>
            </a:p>
          </p:txBody>
        </p:sp>
        <p:sp>
          <p:nvSpPr>
            <p:cNvPr id="23625" name="Rectangle 74"/>
            <p:cNvSpPr>
              <a:spLocks noChangeArrowheads="1"/>
            </p:cNvSpPr>
            <p:nvPr/>
          </p:nvSpPr>
          <p:spPr bwMode="auto">
            <a:xfrm>
              <a:off x="3706" y="1143"/>
              <a:ext cx="82" cy="83"/>
            </a:xfrm>
            <a:prstGeom prst="rect">
              <a:avLst/>
            </a:prstGeom>
            <a:noFill/>
            <a:ln w="9525">
              <a:noFill/>
              <a:miter lim="800000"/>
              <a:headEnd/>
              <a:tailEnd/>
            </a:ln>
          </p:spPr>
          <p:txBody>
            <a:bodyPr/>
            <a:lstStyle/>
            <a:p>
              <a:endParaRPr lang="es-MX"/>
            </a:p>
          </p:txBody>
        </p:sp>
        <p:sp>
          <p:nvSpPr>
            <p:cNvPr id="23626" name="Line 75"/>
            <p:cNvSpPr>
              <a:spLocks noChangeShapeType="1"/>
            </p:cNvSpPr>
            <p:nvPr/>
          </p:nvSpPr>
          <p:spPr bwMode="auto">
            <a:xfrm flipH="1" flipV="1">
              <a:off x="3708" y="1146"/>
              <a:ext cx="38" cy="37"/>
            </a:xfrm>
            <a:prstGeom prst="line">
              <a:avLst/>
            </a:prstGeom>
            <a:noFill/>
            <a:ln w="9525">
              <a:solidFill>
                <a:srgbClr val="800080"/>
              </a:solidFill>
              <a:round/>
              <a:headEnd/>
              <a:tailEnd/>
            </a:ln>
          </p:spPr>
          <p:txBody>
            <a:bodyPr/>
            <a:lstStyle/>
            <a:p>
              <a:endParaRPr lang="es-MX"/>
            </a:p>
          </p:txBody>
        </p:sp>
        <p:sp>
          <p:nvSpPr>
            <p:cNvPr id="23627" name="Line 76"/>
            <p:cNvSpPr>
              <a:spLocks noChangeShapeType="1"/>
            </p:cNvSpPr>
            <p:nvPr/>
          </p:nvSpPr>
          <p:spPr bwMode="auto">
            <a:xfrm>
              <a:off x="3746" y="1183"/>
              <a:ext cx="37" cy="37"/>
            </a:xfrm>
            <a:prstGeom prst="line">
              <a:avLst/>
            </a:prstGeom>
            <a:noFill/>
            <a:ln w="9525">
              <a:solidFill>
                <a:srgbClr val="800080"/>
              </a:solidFill>
              <a:round/>
              <a:headEnd/>
              <a:tailEnd/>
            </a:ln>
          </p:spPr>
          <p:txBody>
            <a:bodyPr/>
            <a:lstStyle/>
            <a:p>
              <a:endParaRPr lang="es-MX"/>
            </a:p>
          </p:txBody>
        </p:sp>
        <p:sp>
          <p:nvSpPr>
            <p:cNvPr id="23628" name="Line 77"/>
            <p:cNvSpPr>
              <a:spLocks noChangeShapeType="1"/>
            </p:cNvSpPr>
            <p:nvPr/>
          </p:nvSpPr>
          <p:spPr bwMode="auto">
            <a:xfrm flipH="1">
              <a:off x="3708" y="1183"/>
              <a:ext cx="38" cy="37"/>
            </a:xfrm>
            <a:prstGeom prst="line">
              <a:avLst/>
            </a:prstGeom>
            <a:noFill/>
            <a:ln w="9525">
              <a:solidFill>
                <a:srgbClr val="800080"/>
              </a:solidFill>
              <a:round/>
              <a:headEnd/>
              <a:tailEnd/>
            </a:ln>
          </p:spPr>
          <p:txBody>
            <a:bodyPr/>
            <a:lstStyle/>
            <a:p>
              <a:endParaRPr lang="es-MX"/>
            </a:p>
          </p:txBody>
        </p:sp>
        <p:sp>
          <p:nvSpPr>
            <p:cNvPr id="23629" name="Line 78"/>
            <p:cNvSpPr>
              <a:spLocks noChangeShapeType="1"/>
            </p:cNvSpPr>
            <p:nvPr/>
          </p:nvSpPr>
          <p:spPr bwMode="auto">
            <a:xfrm flipV="1">
              <a:off x="3746" y="1146"/>
              <a:ext cx="37" cy="37"/>
            </a:xfrm>
            <a:prstGeom prst="line">
              <a:avLst/>
            </a:prstGeom>
            <a:noFill/>
            <a:ln w="9525">
              <a:solidFill>
                <a:srgbClr val="800080"/>
              </a:solidFill>
              <a:round/>
              <a:headEnd/>
              <a:tailEnd/>
            </a:ln>
          </p:spPr>
          <p:txBody>
            <a:bodyPr/>
            <a:lstStyle/>
            <a:p>
              <a:endParaRPr lang="es-MX"/>
            </a:p>
          </p:txBody>
        </p:sp>
        <p:sp>
          <p:nvSpPr>
            <p:cNvPr id="23630" name="Rectangle 79"/>
            <p:cNvSpPr>
              <a:spLocks noChangeArrowheads="1"/>
            </p:cNvSpPr>
            <p:nvPr/>
          </p:nvSpPr>
          <p:spPr bwMode="auto">
            <a:xfrm>
              <a:off x="4566" y="1346"/>
              <a:ext cx="83" cy="83"/>
            </a:xfrm>
            <a:prstGeom prst="rect">
              <a:avLst/>
            </a:prstGeom>
            <a:noFill/>
            <a:ln w="9525">
              <a:noFill/>
              <a:miter lim="800000"/>
              <a:headEnd/>
              <a:tailEnd/>
            </a:ln>
          </p:spPr>
          <p:txBody>
            <a:bodyPr/>
            <a:lstStyle/>
            <a:p>
              <a:endParaRPr lang="es-MX"/>
            </a:p>
          </p:txBody>
        </p:sp>
        <p:sp>
          <p:nvSpPr>
            <p:cNvPr id="23631" name="Line 80"/>
            <p:cNvSpPr>
              <a:spLocks noChangeShapeType="1"/>
            </p:cNvSpPr>
            <p:nvPr/>
          </p:nvSpPr>
          <p:spPr bwMode="auto">
            <a:xfrm flipH="1" flipV="1">
              <a:off x="4569" y="1349"/>
              <a:ext cx="37" cy="37"/>
            </a:xfrm>
            <a:prstGeom prst="line">
              <a:avLst/>
            </a:prstGeom>
            <a:noFill/>
            <a:ln w="9525">
              <a:solidFill>
                <a:srgbClr val="800080"/>
              </a:solidFill>
              <a:round/>
              <a:headEnd/>
              <a:tailEnd/>
            </a:ln>
          </p:spPr>
          <p:txBody>
            <a:bodyPr/>
            <a:lstStyle/>
            <a:p>
              <a:endParaRPr lang="es-MX"/>
            </a:p>
          </p:txBody>
        </p:sp>
        <p:sp>
          <p:nvSpPr>
            <p:cNvPr id="23632" name="Line 81"/>
            <p:cNvSpPr>
              <a:spLocks noChangeShapeType="1"/>
            </p:cNvSpPr>
            <p:nvPr/>
          </p:nvSpPr>
          <p:spPr bwMode="auto">
            <a:xfrm>
              <a:off x="4606" y="1386"/>
              <a:ext cx="37" cy="37"/>
            </a:xfrm>
            <a:prstGeom prst="line">
              <a:avLst/>
            </a:prstGeom>
            <a:noFill/>
            <a:ln w="9525">
              <a:solidFill>
                <a:srgbClr val="800080"/>
              </a:solidFill>
              <a:round/>
              <a:headEnd/>
              <a:tailEnd/>
            </a:ln>
          </p:spPr>
          <p:txBody>
            <a:bodyPr/>
            <a:lstStyle/>
            <a:p>
              <a:endParaRPr lang="es-MX"/>
            </a:p>
          </p:txBody>
        </p:sp>
        <p:sp>
          <p:nvSpPr>
            <p:cNvPr id="23633" name="Line 82"/>
            <p:cNvSpPr>
              <a:spLocks noChangeShapeType="1"/>
            </p:cNvSpPr>
            <p:nvPr/>
          </p:nvSpPr>
          <p:spPr bwMode="auto">
            <a:xfrm flipH="1">
              <a:off x="4569" y="1386"/>
              <a:ext cx="37" cy="37"/>
            </a:xfrm>
            <a:prstGeom prst="line">
              <a:avLst/>
            </a:prstGeom>
            <a:noFill/>
            <a:ln w="9525">
              <a:solidFill>
                <a:srgbClr val="800080"/>
              </a:solidFill>
              <a:round/>
              <a:headEnd/>
              <a:tailEnd/>
            </a:ln>
          </p:spPr>
          <p:txBody>
            <a:bodyPr/>
            <a:lstStyle/>
            <a:p>
              <a:endParaRPr lang="es-MX"/>
            </a:p>
          </p:txBody>
        </p:sp>
        <p:sp>
          <p:nvSpPr>
            <p:cNvPr id="23634" name="Line 83"/>
            <p:cNvSpPr>
              <a:spLocks noChangeShapeType="1"/>
            </p:cNvSpPr>
            <p:nvPr/>
          </p:nvSpPr>
          <p:spPr bwMode="auto">
            <a:xfrm flipV="1">
              <a:off x="4606" y="1349"/>
              <a:ext cx="37" cy="37"/>
            </a:xfrm>
            <a:prstGeom prst="line">
              <a:avLst/>
            </a:prstGeom>
            <a:noFill/>
            <a:ln w="9525">
              <a:solidFill>
                <a:srgbClr val="800080"/>
              </a:solidFill>
              <a:round/>
              <a:headEnd/>
              <a:tailEnd/>
            </a:ln>
          </p:spPr>
          <p:txBody>
            <a:bodyPr/>
            <a:lstStyle/>
            <a:p>
              <a:endParaRPr lang="es-MX"/>
            </a:p>
          </p:txBody>
        </p:sp>
        <p:sp>
          <p:nvSpPr>
            <p:cNvPr id="23635" name="Rectangle 84"/>
            <p:cNvSpPr>
              <a:spLocks noChangeArrowheads="1"/>
            </p:cNvSpPr>
            <p:nvPr/>
          </p:nvSpPr>
          <p:spPr bwMode="auto">
            <a:xfrm>
              <a:off x="4298" y="2937"/>
              <a:ext cx="124" cy="134"/>
            </a:xfrm>
            <a:prstGeom prst="rect">
              <a:avLst/>
            </a:prstGeom>
            <a:noFill/>
            <a:ln w="9525">
              <a:noFill/>
              <a:miter lim="800000"/>
              <a:headEnd/>
              <a:tailEnd/>
            </a:ln>
          </p:spPr>
          <p:txBody>
            <a:bodyPr wrap="none" lIns="0" tIns="0" rIns="0" bIns="0">
              <a:spAutoFit/>
            </a:bodyPr>
            <a:lstStyle/>
            <a:p>
              <a:pPr algn="l"/>
              <a:r>
                <a:rPr lang="es-ES" sz="1400" u="none">
                  <a:solidFill>
                    <a:schemeClr val="bg1"/>
                  </a:solidFill>
                </a:rPr>
                <a:t>43</a:t>
              </a:r>
              <a:endParaRPr lang="es-ES">
                <a:solidFill>
                  <a:schemeClr val="bg1"/>
                </a:solidFill>
              </a:endParaRPr>
            </a:p>
          </p:txBody>
        </p:sp>
        <p:sp>
          <p:nvSpPr>
            <p:cNvPr id="23636" name="Rectangle 85"/>
            <p:cNvSpPr>
              <a:spLocks noChangeArrowheads="1"/>
            </p:cNvSpPr>
            <p:nvPr/>
          </p:nvSpPr>
          <p:spPr bwMode="auto">
            <a:xfrm>
              <a:off x="3455" y="2866"/>
              <a:ext cx="124" cy="134"/>
            </a:xfrm>
            <a:prstGeom prst="rect">
              <a:avLst/>
            </a:prstGeom>
            <a:noFill/>
            <a:ln w="9525">
              <a:noFill/>
              <a:miter lim="800000"/>
              <a:headEnd/>
              <a:tailEnd/>
            </a:ln>
          </p:spPr>
          <p:txBody>
            <a:bodyPr wrap="none" lIns="0" tIns="0" rIns="0" bIns="0">
              <a:spAutoFit/>
            </a:bodyPr>
            <a:lstStyle/>
            <a:p>
              <a:pPr algn="l"/>
              <a:r>
                <a:rPr lang="es-ES" sz="1400" u="none">
                  <a:solidFill>
                    <a:schemeClr val="bg1"/>
                  </a:solidFill>
                </a:rPr>
                <a:t>51</a:t>
              </a:r>
              <a:endParaRPr lang="es-ES">
                <a:solidFill>
                  <a:schemeClr val="bg1"/>
                </a:solidFill>
              </a:endParaRPr>
            </a:p>
          </p:txBody>
        </p:sp>
        <p:sp>
          <p:nvSpPr>
            <p:cNvPr id="23637" name="Rectangle 86"/>
            <p:cNvSpPr>
              <a:spLocks noChangeArrowheads="1"/>
            </p:cNvSpPr>
            <p:nvPr/>
          </p:nvSpPr>
          <p:spPr bwMode="auto">
            <a:xfrm>
              <a:off x="2606" y="2829"/>
              <a:ext cx="124" cy="134"/>
            </a:xfrm>
            <a:prstGeom prst="rect">
              <a:avLst/>
            </a:prstGeom>
            <a:noFill/>
            <a:ln w="9525">
              <a:noFill/>
              <a:miter lim="800000"/>
              <a:headEnd/>
              <a:tailEnd/>
            </a:ln>
          </p:spPr>
          <p:txBody>
            <a:bodyPr wrap="none" lIns="0" tIns="0" rIns="0" bIns="0">
              <a:spAutoFit/>
            </a:bodyPr>
            <a:lstStyle/>
            <a:p>
              <a:pPr algn="l"/>
              <a:r>
                <a:rPr lang="es-ES" sz="1400" u="none">
                  <a:solidFill>
                    <a:schemeClr val="bg1"/>
                  </a:solidFill>
                </a:rPr>
                <a:t>56</a:t>
              </a:r>
              <a:endParaRPr lang="es-ES">
                <a:solidFill>
                  <a:schemeClr val="bg1"/>
                </a:solidFill>
              </a:endParaRPr>
            </a:p>
          </p:txBody>
        </p:sp>
        <p:sp>
          <p:nvSpPr>
            <p:cNvPr id="23638" name="Rectangle 87"/>
            <p:cNvSpPr>
              <a:spLocks noChangeArrowheads="1"/>
            </p:cNvSpPr>
            <p:nvPr/>
          </p:nvSpPr>
          <p:spPr bwMode="auto">
            <a:xfrm>
              <a:off x="1736" y="2623"/>
              <a:ext cx="106" cy="115"/>
            </a:xfrm>
            <a:prstGeom prst="rect">
              <a:avLst/>
            </a:prstGeom>
            <a:noFill/>
            <a:ln w="9525">
              <a:noFill/>
              <a:miter lim="800000"/>
              <a:headEnd/>
              <a:tailEnd/>
            </a:ln>
          </p:spPr>
          <p:txBody>
            <a:bodyPr wrap="none" lIns="0" tIns="0" rIns="0" bIns="0">
              <a:spAutoFit/>
            </a:bodyPr>
            <a:lstStyle/>
            <a:p>
              <a:pPr algn="l"/>
              <a:r>
                <a:rPr lang="es-ES" u="none">
                  <a:solidFill>
                    <a:schemeClr val="bg1"/>
                  </a:solidFill>
                </a:rPr>
                <a:t>81</a:t>
              </a:r>
              <a:endParaRPr lang="es-ES">
                <a:solidFill>
                  <a:schemeClr val="bg1"/>
                </a:solidFill>
              </a:endParaRPr>
            </a:p>
          </p:txBody>
        </p:sp>
        <p:sp>
          <p:nvSpPr>
            <p:cNvPr id="23639" name="Rectangle 88"/>
            <p:cNvSpPr>
              <a:spLocks noChangeArrowheads="1"/>
            </p:cNvSpPr>
            <p:nvPr/>
          </p:nvSpPr>
          <p:spPr bwMode="auto">
            <a:xfrm>
              <a:off x="867" y="2797"/>
              <a:ext cx="124" cy="134"/>
            </a:xfrm>
            <a:prstGeom prst="rect">
              <a:avLst/>
            </a:prstGeom>
            <a:noFill/>
            <a:ln w="9525">
              <a:noFill/>
              <a:miter lim="800000"/>
              <a:headEnd/>
              <a:tailEnd/>
            </a:ln>
          </p:spPr>
          <p:txBody>
            <a:bodyPr wrap="none" lIns="0" tIns="0" rIns="0" bIns="0">
              <a:spAutoFit/>
            </a:bodyPr>
            <a:lstStyle/>
            <a:p>
              <a:pPr algn="l"/>
              <a:r>
                <a:rPr lang="es-ES" sz="1400" u="none">
                  <a:solidFill>
                    <a:schemeClr val="bg1"/>
                  </a:solidFill>
                </a:rPr>
                <a:t>60</a:t>
              </a:r>
              <a:endParaRPr lang="es-ES">
                <a:solidFill>
                  <a:schemeClr val="bg1"/>
                </a:solidFill>
              </a:endParaRPr>
            </a:p>
          </p:txBody>
        </p:sp>
        <p:sp>
          <p:nvSpPr>
            <p:cNvPr id="23640" name="Rectangle 89"/>
            <p:cNvSpPr>
              <a:spLocks noChangeArrowheads="1"/>
            </p:cNvSpPr>
            <p:nvPr/>
          </p:nvSpPr>
          <p:spPr bwMode="auto">
            <a:xfrm>
              <a:off x="4441" y="2007"/>
              <a:ext cx="18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155</a:t>
              </a:r>
              <a:endParaRPr lang="es-ES">
                <a:solidFill>
                  <a:schemeClr val="accent2"/>
                </a:solidFill>
              </a:endParaRPr>
            </a:p>
          </p:txBody>
        </p:sp>
        <p:sp>
          <p:nvSpPr>
            <p:cNvPr id="23641" name="Rectangle 90"/>
            <p:cNvSpPr>
              <a:spLocks noChangeArrowheads="1"/>
            </p:cNvSpPr>
            <p:nvPr/>
          </p:nvSpPr>
          <p:spPr bwMode="auto">
            <a:xfrm>
              <a:off x="3572" y="2147"/>
              <a:ext cx="18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136</a:t>
              </a:r>
              <a:endParaRPr lang="es-ES">
                <a:solidFill>
                  <a:schemeClr val="accent2"/>
                </a:solidFill>
              </a:endParaRPr>
            </a:p>
          </p:txBody>
        </p:sp>
        <p:sp>
          <p:nvSpPr>
            <p:cNvPr id="23642" name="Rectangle 91"/>
            <p:cNvSpPr>
              <a:spLocks noChangeArrowheads="1"/>
            </p:cNvSpPr>
            <p:nvPr/>
          </p:nvSpPr>
          <p:spPr bwMode="auto">
            <a:xfrm>
              <a:off x="2714" y="2327"/>
              <a:ext cx="18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118</a:t>
              </a:r>
              <a:endParaRPr lang="es-ES">
                <a:solidFill>
                  <a:schemeClr val="accent2"/>
                </a:solidFill>
              </a:endParaRPr>
            </a:p>
          </p:txBody>
        </p:sp>
        <p:sp>
          <p:nvSpPr>
            <p:cNvPr id="23643" name="Rectangle 92"/>
            <p:cNvSpPr>
              <a:spLocks noChangeArrowheads="1"/>
            </p:cNvSpPr>
            <p:nvPr/>
          </p:nvSpPr>
          <p:spPr bwMode="auto">
            <a:xfrm>
              <a:off x="1853" y="2432"/>
              <a:ext cx="18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104</a:t>
              </a:r>
              <a:endParaRPr lang="es-ES">
                <a:solidFill>
                  <a:schemeClr val="accent2"/>
                </a:solidFill>
              </a:endParaRPr>
            </a:p>
          </p:txBody>
        </p:sp>
        <p:sp>
          <p:nvSpPr>
            <p:cNvPr id="23644" name="Rectangle 93"/>
            <p:cNvSpPr>
              <a:spLocks noChangeArrowheads="1"/>
            </p:cNvSpPr>
            <p:nvPr/>
          </p:nvSpPr>
          <p:spPr bwMode="auto">
            <a:xfrm>
              <a:off x="1033" y="2714"/>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71</a:t>
              </a:r>
              <a:endParaRPr lang="es-ES">
                <a:solidFill>
                  <a:schemeClr val="accent2"/>
                </a:solidFill>
              </a:endParaRPr>
            </a:p>
          </p:txBody>
        </p:sp>
        <p:sp>
          <p:nvSpPr>
            <p:cNvPr id="23645" name="Rectangle 94"/>
            <p:cNvSpPr>
              <a:spLocks noChangeArrowheads="1"/>
            </p:cNvSpPr>
            <p:nvPr/>
          </p:nvSpPr>
          <p:spPr bwMode="auto">
            <a:xfrm>
              <a:off x="1189" y="3071"/>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24</a:t>
              </a:r>
              <a:endParaRPr lang="es-ES">
                <a:solidFill>
                  <a:schemeClr val="accent2"/>
                </a:solidFill>
              </a:endParaRPr>
            </a:p>
          </p:txBody>
        </p:sp>
        <p:sp>
          <p:nvSpPr>
            <p:cNvPr id="23646" name="Rectangle 95"/>
            <p:cNvSpPr>
              <a:spLocks noChangeArrowheads="1"/>
            </p:cNvSpPr>
            <p:nvPr/>
          </p:nvSpPr>
          <p:spPr bwMode="auto">
            <a:xfrm>
              <a:off x="2032" y="3011"/>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34</a:t>
              </a:r>
              <a:endParaRPr lang="es-ES">
                <a:solidFill>
                  <a:schemeClr val="accent2"/>
                </a:solidFill>
              </a:endParaRPr>
            </a:p>
          </p:txBody>
        </p:sp>
        <p:sp>
          <p:nvSpPr>
            <p:cNvPr id="23647" name="Rectangle 96"/>
            <p:cNvSpPr>
              <a:spLocks noChangeArrowheads="1"/>
            </p:cNvSpPr>
            <p:nvPr/>
          </p:nvSpPr>
          <p:spPr bwMode="auto">
            <a:xfrm>
              <a:off x="4620" y="3105"/>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24</a:t>
              </a:r>
              <a:endParaRPr lang="es-ES">
                <a:solidFill>
                  <a:schemeClr val="accent2"/>
                </a:solidFill>
              </a:endParaRPr>
            </a:p>
          </p:txBody>
        </p:sp>
        <p:sp>
          <p:nvSpPr>
            <p:cNvPr id="23648" name="Rectangle 97"/>
            <p:cNvSpPr>
              <a:spLocks noChangeArrowheads="1"/>
            </p:cNvSpPr>
            <p:nvPr/>
          </p:nvSpPr>
          <p:spPr bwMode="auto">
            <a:xfrm>
              <a:off x="3759" y="3082"/>
              <a:ext cx="125" cy="135"/>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19</a:t>
              </a:r>
              <a:endParaRPr lang="es-ES">
                <a:solidFill>
                  <a:schemeClr val="accent2"/>
                </a:solidFill>
              </a:endParaRPr>
            </a:p>
          </p:txBody>
        </p:sp>
        <p:sp>
          <p:nvSpPr>
            <p:cNvPr id="23649" name="Rectangle 98"/>
            <p:cNvSpPr>
              <a:spLocks noChangeArrowheads="1"/>
            </p:cNvSpPr>
            <p:nvPr/>
          </p:nvSpPr>
          <p:spPr bwMode="auto">
            <a:xfrm>
              <a:off x="2893" y="3059"/>
              <a:ext cx="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28</a:t>
              </a:r>
              <a:endParaRPr lang="es-ES">
                <a:solidFill>
                  <a:schemeClr val="accent2"/>
                </a:solidFill>
              </a:endParaRPr>
            </a:p>
          </p:txBody>
        </p:sp>
        <p:sp>
          <p:nvSpPr>
            <p:cNvPr id="23650" name="Rectangle 99"/>
            <p:cNvSpPr>
              <a:spLocks noChangeArrowheads="1"/>
            </p:cNvSpPr>
            <p:nvPr/>
          </p:nvSpPr>
          <p:spPr bwMode="auto">
            <a:xfrm>
              <a:off x="1338" y="3136"/>
              <a:ext cx="124" cy="134"/>
            </a:xfrm>
            <a:prstGeom prst="rect">
              <a:avLst/>
            </a:prstGeom>
            <a:noFill/>
            <a:ln w="9525">
              <a:noFill/>
              <a:miter lim="800000"/>
              <a:headEnd/>
              <a:tailEnd/>
            </a:ln>
          </p:spPr>
          <p:txBody>
            <a:bodyPr wrap="none" lIns="0" tIns="0" rIns="0" bIns="0">
              <a:spAutoFit/>
            </a:bodyPr>
            <a:lstStyle/>
            <a:p>
              <a:pPr algn="l"/>
              <a:r>
                <a:rPr lang="es-ES" sz="1400" u="none">
                  <a:solidFill>
                    <a:schemeClr val="bg1"/>
                  </a:solidFill>
                </a:rPr>
                <a:t>18</a:t>
              </a:r>
              <a:endParaRPr lang="es-ES">
                <a:solidFill>
                  <a:schemeClr val="bg1"/>
                </a:solidFill>
              </a:endParaRPr>
            </a:p>
          </p:txBody>
        </p:sp>
        <p:sp>
          <p:nvSpPr>
            <p:cNvPr id="23651" name="Rectangle 100"/>
            <p:cNvSpPr>
              <a:spLocks noChangeArrowheads="1"/>
            </p:cNvSpPr>
            <p:nvPr/>
          </p:nvSpPr>
          <p:spPr bwMode="auto">
            <a:xfrm>
              <a:off x="2189" y="3071"/>
              <a:ext cx="124" cy="134"/>
            </a:xfrm>
            <a:prstGeom prst="rect">
              <a:avLst/>
            </a:prstGeom>
            <a:noFill/>
            <a:ln w="9525">
              <a:noFill/>
              <a:miter lim="800000"/>
              <a:headEnd/>
              <a:tailEnd/>
            </a:ln>
          </p:spPr>
          <p:txBody>
            <a:bodyPr wrap="none" lIns="0" tIns="0" rIns="0" bIns="0">
              <a:spAutoFit/>
            </a:bodyPr>
            <a:lstStyle/>
            <a:p>
              <a:pPr algn="l"/>
              <a:r>
                <a:rPr lang="es-ES" sz="1400" u="none">
                  <a:solidFill>
                    <a:schemeClr val="bg1"/>
                  </a:solidFill>
                </a:rPr>
                <a:t>26</a:t>
              </a:r>
              <a:endParaRPr lang="es-ES">
                <a:solidFill>
                  <a:schemeClr val="bg1"/>
                </a:solidFill>
              </a:endParaRPr>
            </a:p>
          </p:txBody>
        </p:sp>
        <p:sp>
          <p:nvSpPr>
            <p:cNvPr id="23652" name="Rectangle 101"/>
            <p:cNvSpPr>
              <a:spLocks noChangeArrowheads="1"/>
            </p:cNvSpPr>
            <p:nvPr/>
          </p:nvSpPr>
          <p:spPr bwMode="auto">
            <a:xfrm>
              <a:off x="4777" y="3159"/>
              <a:ext cx="124" cy="134"/>
            </a:xfrm>
            <a:prstGeom prst="rect">
              <a:avLst/>
            </a:prstGeom>
            <a:noFill/>
            <a:ln w="9525">
              <a:noFill/>
              <a:miter lim="800000"/>
              <a:headEnd/>
              <a:tailEnd/>
            </a:ln>
          </p:spPr>
          <p:txBody>
            <a:bodyPr wrap="none" lIns="0" tIns="0" rIns="0" bIns="0">
              <a:spAutoFit/>
            </a:bodyPr>
            <a:lstStyle/>
            <a:p>
              <a:pPr algn="l"/>
              <a:r>
                <a:rPr lang="es-ES" sz="1400" u="none">
                  <a:solidFill>
                    <a:schemeClr val="bg1"/>
                  </a:solidFill>
                </a:rPr>
                <a:t>13</a:t>
              </a:r>
              <a:endParaRPr lang="es-ES">
                <a:solidFill>
                  <a:schemeClr val="bg1"/>
                </a:solidFill>
              </a:endParaRPr>
            </a:p>
          </p:txBody>
        </p:sp>
        <p:sp>
          <p:nvSpPr>
            <p:cNvPr id="23653" name="Rectangle 102"/>
            <p:cNvSpPr>
              <a:spLocks noChangeArrowheads="1"/>
            </p:cNvSpPr>
            <p:nvPr/>
          </p:nvSpPr>
          <p:spPr bwMode="auto">
            <a:xfrm>
              <a:off x="3916" y="3154"/>
              <a:ext cx="124" cy="134"/>
            </a:xfrm>
            <a:prstGeom prst="rect">
              <a:avLst/>
            </a:prstGeom>
            <a:noFill/>
            <a:ln w="9525">
              <a:noFill/>
              <a:miter lim="800000"/>
              <a:headEnd/>
              <a:tailEnd/>
            </a:ln>
          </p:spPr>
          <p:txBody>
            <a:bodyPr wrap="none" lIns="0" tIns="0" rIns="0" bIns="0">
              <a:spAutoFit/>
            </a:bodyPr>
            <a:lstStyle/>
            <a:p>
              <a:pPr algn="l"/>
              <a:r>
                <a:rPr lang="es-ES" sz="1400" u="none">
                  <a:solidFill>
                    <a:schemeClr val="bg1"/>
                  </a:solidFill>
                </a:rPr>
                <a:t>14</a:t>
              </a:r>
              <a:endParaRPr lang="es-ES">
                <a:solidFill>
                  <a:schemeClr val="bg1"/>
                </a:solidFill>
              </a:endParaRPr>
            </a:p>
          </p:txBody>
        </p:sp>
        <p:sp>
          <p:nvSpPr>
            <p:cNvPr id="23654" name="Rectangle 103"/>
            <p:cNvSpPr>
              <a:spLocks noChangeArrowheads="1"/>
            </p:cNvSpPr>
            <p:nvPr/>
          </p:nvSpPr>
          <p:spPr bwMode="auto">
            <a:xfrm>
              <a:off x="3047" y="3119"/>
              <a:ext cx="124" cy="134"/>
            </a:xfrm>
            <a:prstGeom prst="rect">
              <a:avLst/>
            </a:prstGeom>
            <a:noFill/>
            <a:ln w="9525">
              <a:noFill/>
              <a:miter lim="800000"/>
              <a:headEnd/>
              <a:tailEnd/>
            </a:ln>
          </p:spPr>
          <p:txBody>
            <a:bodyPr wrap="none" lIns="0" tIns="0" rIns="0" bIns="0">
              <a:spAutoFit/>
            </a:bodyPr>
            <a:lstStyle/>
            <a:p>
              <a:pPr algn="l"/>
              <a:r>
                <a:rPr lang="es-ES" sz="1400" u="none">
                  <a:solidFill>
                    <a:schemeClr val="bg1"/>
                  </a:solidFill>
                </a:rPr>
                <a:t>19</a:t>
              </a:r>
              <a:endParaRPr lang="es-ES">
                <a:solidFill>
                  <a:schemeClr val="bg1"/>
                </a:solidFill>
              </a:endParaRPr>
            </a:p>
          </p:txBody>
        </p:sp>
        <p:grpSp>
          <p:nvGrpSpPr>
            <p:cNvPr id="23655" name="Rectangle 104"/>
            <p:cNvGrpSpPr>
              <a:grpSpLocks/>
            </p:cNvGrpSpPr>
            <p:nvPr/>
          </p:nvGrpSpPr>
          <p:grpSpPr bwMode="auto">
            <a:xfrm>
              <a:off x="4435" y="2861"/>
              <a:ext cx="326" cy="238"/>
              <a:chOff x="7040880" y="4541520"/>
              <a:chExt cx="518160" cy="377952"/>
            </a:xfrm>
          </p:grpSpPr>
          <p:pic>
            <p:nvPicPr>
              <p:cNvPr id="23722" name="Rectangle 104"/>
              <p:cNvPicPr>
                <a:picLocks noChangeArrowheads="1"/>
              </p:cNvPicPr>
              <p:nvPr/>
            </p:nvPicPr>
            <p:blipFill>
              <a:blip r:embed="rId24" cstate="print"/>
              <a:srcRect/>
              <a:stretch>
                <a:fillRect/>
              </a:stretch>
            </p:blipFill>
            <p:spPr bwMode="auto">
              <a:xfrm>
                <a:off x="7040880" y="4541520"/>
                <a:ext cx="518160" cy="377952"/>
              </a:xfrm>
              <a:prstGeom prst="rect">
                <a:avLst/>
              </a:prstGeom>
              <a:noFill/>
              <a:ln w="9525">
                <a:noFill/>
                <a:miter lim="800000"/>
                <a:headEnd/>
                <a:tailEnd/>
              </a:ln>
            </p:spPr>
          </p:pic>
          <p:sp>
            <p:nvSpPr>
              <p:cNvPr id="23723" name="Text Box 143"/>
              <p:cNvSpPr txBox="1">
                <a:spLocks noChangeArrowheads="1"/>
              </p:cNvSpPr>
              <p:nvPr/>
            </p:nvSpPr>
            <p:spPr bwMode="auto">
              <a:xfrm>
                <a:off x="7148962" y="4627274"/>
                <a:ext cx="303585" cy="212796"/>
              </a:xfrm>
              <a:prstGeom prst="rect">
                <a:avLst/>
              </a:prstGeom>
              <a:noFill/>
              <a:ln w="9525">
                <a:noFill/>
                <a:miter lim="800000"/>
                <a:headEnd/>
                <a:tailEnd/>
              </a:ln>
            </p:spPr>
            <p:txBody>
              <a:bodyPr lIns="0" tIns="0" rIns="0" bIns="0">
                <a:spAutoFit/>
              </a:bodyPr>
              <a:lstStyle/>
              <a:p>
                <a:pPr algn="ctr"/>
                <a:r>
                  <a:rPr lang="es-ES" sz="1400" u="none">
                    <a:solidFill>
                      <a:schemeClr val="accent2"/>
                    </a:solidFill>
                  </a:rPr>
                  <a:t>33</a:t>
                </a:r>
                <a:endParaRPr lang="es-ES">
                  <a:solidFill>
                    <a:schemeClr val="accent2"/>
                  </a:solidFill>
                </a:endParaRPr>
              </a:p>
            </p:txBody>
          </p:sp>
        </p:grpSp>
        <p:grpSp>
          <p:nvGrpSpPr>
            <p:cNvPr id="23656" name="Rectangle 105"/>
            <p:cNvGrpSpPr>
              <a:grpSpLocks/>
            </p:cNvGrpSpPr>
            <p:nvPr/>
          </p:nvGrpSpPr>
          <p:grpSpPr bwMode="auto">
            <a:xfrm>
              <a:off x="3540" y="3068"/>
              <a:ext cx="326" cy="238"/>
              <a:chOff x="5620512" y="4870704"/>
              <a:chExt cx="518160" cy="377952"/>
            </a:xfrm>
          </p:grpSpPr>
          <p:pic>
            <p:nvPicPr>
              <p:cNvPr id="23720" name="Rectangle 105"/>
              <p:cNvPicPr>
                <a:picLocks noChangeArrowheads="1"/>
              </p:cNvPicPr>
              <p:nvPr/>
            </p:nvPicPr>
            <p:blipFill>
              <a:blip r:embed="rId25" cstate="print"/>
              <a:srcRect/>
              <a:stretch>
                <a:fillRect/>
              </a:stretch>
            </p:blipFill>
            <p:spPr bwMode="auto">
              <a:xfrm>
                <a:off x="5620512" y="4870704"/>
                <a:ext cx="518160" cy="377952"/>
              </a:xfrm>
              <a:prstGeom prst="rect">
                <a:avLst/>
              </a:prstGeom>
              <a:noFill/>
              <a:ln w="9525">
                <a:noFill/>
                <a:miter lim="800000"/>
                <a:headEnd/>
                <a:tailEnd/>
              </a:ln>
            </p:spPr>
          </p:pic>
          <p:sp>
            <p:nvSpPr>
              <p:cNvPr id="23721" name="Text Box 146"/>
              <p:cNvSpPr txBox="1">
                <a:spLocks noChangeArrowheads="1"/>
              </p:cNvSpPr>
              <p:nvPr/>
            </p:nvSpPr>
            <p:spPr bwMode="auto">
              <a:xfrm>
                <a:off x="5749257" y="4958046"/>
                <a:ext cx="263849" cy="212796"/>
              </a:xfrm>
              <a:prstGeom prst="rect">
                <a:avLst/>
              </a:prstGeom>
              <a:noFill/>
              <a:ln w="9525">
                <a:noFill/>
                <a:miter lim="800000"/>
                <a:headEnd/>
                <a:tailEnd/>
              </a:ln>
            </p:spPr>
            <p:txBody>
              <a:bodyPr lIns="0" tIns="0" rIns="0" bIns="0">
                <a:spAutoFit/>
              </a:bodyPr>
              <a:lstStyle/>
              <a:p>
                <a:pPr algn="ctr"/>
                <a:r>
                  <a:rPr lang="es-ES" sz="1400" u="none">
                    <a:solidFill>
                      <a:schemeClr val="accent2"/>
                    </a:solidFill>
                  </a:rPr>
                  <a:t>16</a:t>
                </a:r>
                <a:endParaRPr lang="es-ES">
                  <a:solidFill>
                    <a:schemeClr val="accent2"/>
                  </a:solidFill>
                </a:endParaRPr>
              </a:p>
            </p:txBody>
          </p:sp>
        </p:grpSp>
        <p:sp>
          <p:nvSpPr>
            <p:cNvPr id="23657" name="Rectangle 106"/>
            <p:cNvSpPr>
              <a:spLocks noChangeArrowheads="1"/>
            </p:cNvSpPr>
            <p:nvPr/>
          </p:nvSpPr>
          <p:spPr bwMode="auto">
            <a:xfrm>
              <a:off x="4569" y="892"/>
              <a:ext cx="18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268</a:t>
              </a:r>
              <a:endParaRPr lang="es-ES" sz="1400">
                <a:solidFill>
                  <a:schemeClr val="accent2"/>
                </a:solidFill>
              </a:endParaRPr>
            </a:p>
          </p:txBody>
        </p:sp>
        <p:sp>
          <p:nvSpPr>
            <p:cNvPr id="23658" name="Rectangle 107"/>
            <p:cNvSpPr>
              <a:spLocks noChangeArrowheads="1"/>
            </p:cNvSpPr>
            <p:nvPr/>
          </p:nvSpPr>
          <p:spPr bwMode="auto">
            <a:xfrm>
              <a:off x="3686" y="1352"/>
              <a:ext cx="18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236</a:t>
              </a:r>
              <a:endParaRPr lang="es-ES" sz="1400">
                <a:solidFill>
                  <a:schemeClr val="accent2"/>
                </a:solidFill>
              </a:endParaRPr>
            </a:p>
          </p:txBody>
        </p:sp>
        <p:sp>
          <p:nvSpPr>
            <p:cNvPr id="23659" name="Rectangle 108"/>
            <p:cNvSpPr>
              <a:spLocks noChangeArrowheads="1"/>
            </p:cNvSpPr>
            <p:nvPr/>
          </p:nvSpPr>
          <p:spPr bwMode="auto">
            <a:xfrm>
              <a:off x="2845" y="1474"/>
              <a:ext cx="18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221</a:t>
              </a:r>
              <a:endParaRPr lang="es-ES" sz="1400">
                <a:solidFill>
                  <a:schemeClr val="accent2"/>
                </a:solidFill>
              </a:endParaRPr>
            </a:p>
          </p:txBody>
        </p:sp>
        <p:sp>
          <p:nvSpPr>
            <p:cNvPr id="23660" name="Rectangle 109"/>
            <p:cNvSpPr>
              <a:spLocks noChangeArrowheads="1"/>
            </p:cNvSpPr>
            <p:nvPr/>
          </p:nvSpPr>
          <p:spPr bwMode="auto">
            <a:xfrm>
              <a:off x="1997" y="1304"/>
              <a:ext cx="18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245</a:t>
              </a:r>
              <a:endParaRPr lang="es-ES" sz="1400">
                <a:solidFill>
                  <a:schemeClr val="accent2"/>
                </a:solidFill>
              </a:endParaRPr>
            </a:p>
          </p:txBody>
        </p:sp>
        <p:sp>
          <p:nvSpPr>
            <p:cNvPr id="23661" name="Rectangle 110"/>
            <p:cNvSpPr>
              <a:spLocks noChangeArrowheads="1"/>
            </p:cNvSpPr>
            <p:nvPr/>
          </p:nvSpPr>
          <p:spPr bwMode="auto">
            <a:xfrm>
              <a:off x="1155" y="1862"/>
              <a:ext cx="18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173</a:t>
              </a:r>
              <a:endParaRPr lang="es-ES" sz="1400">
                <a:solidFill>
                  <a:schemeClr val="accent2"/>
                </a:solidFill>
              </a:endParaRPr>
            </a:p>
          </p:txBody>
        </p:sp>
        <p:sp>
          <p:nvSpPr>
            <p:cNvPr id="23662" name="Rectangle 111"/>
            <p:cNvSpPr>
              <a:spLocks noChangeArrowheads="1"/>
            </p:cNvSpPr>
            <p:nvPr/>
          </p:nvSpPr>
          <p:spPr bwMode="auto">
            <a:xfrm>
              <a:off x="4663" y="1295"/>
              <a:ext cx="15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6.1</a:t>
              </a:r>
              <a:endParaRPr lang="es-ES" sz="1400">
                <a:solidFill>
                  <a:schemeClr val="accent2"/>
                </a:solidFill>
              </a:endParaRPr>
            </a:p>
          </p:txBody>
        </p:sp>
        <p:sp>
          <p:nvSpPr>
            <p:cNvPr id="23663" name="Rectangle 112"/>
            <p:cNvSpPr>
              <a:spLocks noChangeArrowheads="1"/>
            </p:cNvSpPr>
            <p:nvPr/>
          </p:nvSpPr>
          <p:spPr bwMode="auto">
            <a:xfrm>
              <a:off x="3703" y="947"/>
              <a:ext cx="15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6.7</a:t>
              </a:r>
              <a:endParaRPr lang="es-ES" sz="1400">
                <a:solidFill>
                  <a:schemeClr val="accent2"/>
                </a:solidFill>
              </a:endParaRPr>
            </a:p>
          </p:txBody>
        </p:sp>
        <p:sp>
          <p:nvSpPr>
            <p:cNvPr id="23664" name="Rectangle 113"/>
            <p:cNvSpPr>
              <a:spLocks noChangeArrowheads="1"/>
            </p:cNvSpPr>
            <p:nvPr/>
          </p:nvSpPr>
          <p:spPr bwMode="auto">
            <a:xfrm>
              <a:off x="2845" y="1115"/>
              <a:ext cx="15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6.3</a:t>
              </a:r>
              <a:endParaRPr lang="es-ES" sz="1400">
                <a:solidFill>
                  <a:schemeClr val="accent2"/>
                </a:solidFill>
              </a:endParaRPr>
            </a:p>
          </p:txBody>
        </p:sp>
        <p:sp>
          <p:nvSpPr>
            <p:cNvPr id="23665" name="Rectangle 114"/>
            <p:cNvSpPr>
              <a:spLocks noChangeArrowheads="1"/>
            </p:cNvSpPr>
            <p:nvPr/>
          </p:nvSpPr>
          <p:spPr bwMode="auto">
            <a:xfrm>
              <a:off x="1967" y="952"/>
              <a:ext cx="15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6.8</a:t>
              </a:r>
              <a:endParaRPr lang="es-ES" sz="1400">
                <a:solidFill>
                  <a:schemeClr val="accent2"/>
                </a:solidFill>
              </a:endParaRPr>
            </a:p>
          </p:txBody>
        </p:sp>
        <p:sp>
          <p:nvSpPr>
            <p:cNvPr id="23666" name="Rectangle 115"/>
            <p:cNvSpPr>
              <a:spLocks noChangeArrowheads="1"/>
            </p:cNvSpPr>
            <p:nvPr/>
          </p:nvSpPr>
          <p:spPr bwMode="auto">
            <a:xfrm>
              <a:off x="1124" y="1537"/>
              <a:ext cx="15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4.9</a:t>
              </a:r>
              <a:endParaRPr lang="es-ES" sz="1400">
                <a:solidFill>
                  <a:schemeClr val="accent2"/>
                </a:solidFill>
              </a:endParaRPr>
            </a:p>
          </p:txBody>
        </p:sp>
        <p:sp>
          <p:nvSpPr>
            <p:cNvPr id="23667" name="Rectangle 116"/>
            <p:cNvSpPr>
              <a:spLocks noChangeArrowheads="1"/>
            </p:cNvSpPr>
            <p:nvPr/>
          </p:nvSpPr>
          <p:spPr bwMode="auto">
            <a:xfrm>
              <a:off x="577" y="3196"/>
              <a:ext cx="71" cy="154"/>
            </a:xfrm>
            <a:prstGeom prst="rect">
              <a:avLst/>
            </a:prstGeom>
            <a:noFill/>
            <a:ln w="9525">
              <a:noFill/>
              <a:miter lim="800000"/>
              <a:headEnd/>
              <a:tailEnd/>
            </a:ln>
          </p:spPr>
          <p:txBody>
            <a:bodyPr wrap="none" lIns="0" tIns="0" rIns="0" bIns="0">
              <a:spAutoFit/>
            </a:bodyPr>
            <a:lstStyle/>
            <a:p>
              <a:pPr algn="l"/>
              <a:r>
                <a:rPr lang="es-ES" sz="1600" b="0" u="none">
                  <a:solidFill>
                    <a:schemeClr val="accent2"/>
                  </a:solidFill>
                </a:rPr>
                <a:t>0</a:t>
              </a:r>
              <a:endParaRPr lang="es-ES">
                <a:solidFill>
                  <a:schemeClr val="accent2"/>
                </a:solidFill>
              </a:endParaRPr>
            </a:p>
          </p:txBody>
        </p:sp>
        <p:sp>
          <p:nvSpPr>
            <p:cNvPr id="23668" name="Rectangle 117"/>
            <p:cNvSpPr>
              <a:spLocks noChangeArrowheads="1"/>
            </p:cNvSpPr>
            <p:nvPr/>
          </p:nvSpPr>
          <p:spPr bwMode="auto">
            <a:xfrm>
              <a:off x="508" y="2786"/>
              <a:ext cx="142" cy="154"/>
            </a:xfrm>
            <a:prstGeom prst="rect">
              <a:avLst/>
            </a:prstGeom>
            <a:noFill/>
            <a:ln w="9525">
              <a:noFill/>
              <a:miter lim="800000"/>
              <a:headEnd/>
              <a:tailEnd/>
            </a:ln>
          </p:spPr>
          <p:txBody>
            <a:bodyPr wrap="none" lIns="0" tIns="0" rIns="0" bIns="0">
              <a:spAutoFit/>
            </a:bodyPr>
            <a:lstStyle/>
            <a:p>
              <a:pPr algn="l"/>
              <a:r>
                <a:rPr lang="es-ES" sz="1600" b="0" u="none">
                  <a:solidFill>
                    <a:schemeClr val="accent2"/>
                  </a:solidFill>
                </a:rPr>
                <a:t>50</a:t>
              </a:r>
              <a:endParaRPr lang="es-ES">
                <a:solidFill>
                  <a:schemeClr val="accent2"/>
                </a:solidFill>
              </a:endParaRPr>
            </a:p>
          </p:txBody>
        </p:sp>
        <p:sp>
          <p:nvSpPr>
            <p:cNvPr id="23669" name="Rectangle 118"/>
            <p:cNvSpPr>
              <a:spLocks noChangeArrowheads="1"/>
            </p:cNvSpPr>
            <p:nvPr/>
          </p:nvSpPr>
          <p:spPr bwMode="auto">
            <a:xfrm>
              <a:off x="440" y="2372"/>
              <a:ext cx="213" cy="154"/>
            </a:xfrm>
            <a:prstGeom prst="rect">
              <a:avLst/>
            </a:prstGeom>
            <a:noFill/>
            <a:ln w="9525">
              <a:noFill/>
              <a:miter lim="800000"/>
              <a:headEnd/>
              <a:tailEnd/>
            </a:ln>
          </p:spPr>
          <p:txBody>
            <a:bodyPr wrap="none" lIns="0" tIns="0" rIns="0" bIns="0">
              <a:spAutoFit/>
            </a:bodyPr>
            <a:lstStyle/>
            <a:p>
              <a:pPr algn="l"/>
              <a:r>
                <a:rPr lang="es-ES" sz="1600" b="0" u="none">
                  <a:solidFill>
                    <a:schemeClr val="accent2"/>
                  </a:solidFill>
                </a:rPr>
                <a:t>100</a:t>
              </a:r>
              <a:endParaRPr lang="es-ES">
                <a:solidFill>
                  <a:schemeClr val="accent2"/>
                </a:solidFill>
              </a:endParaRPr>
            </a:p>
          </p:txBody>
        </p:sp>
        <p:sp>
          <p:nvSpPr>
            <p:cNvPr id="23670" name="Rectangle 119"/>
            <p:cNvSpPr>
              <a:spLocks noChangeArrowheads="1"/>
            </p:cNvSpPr>
            <p:nvPr/>
          </p:nvSpPr>
          <p:spPr bwMode="auto">
            <a:xfrm>
              <a:off x="440" y="1962"/>
              <a:ext cx="213" cy="154"/>
            </a:xfrm>
            <a:prstGeom prst="rect">
              <a:avLst/>
            </a:prstGeom>
            <a:noFill/>
            <a:ln w="9525">
              <a:noFill/>
              <a:miter lim="800000"/>
              <a:headEnd/>
              <a:tailEnd/>
            </a:ln>
          </p:spPr>
          <p:txBody>
            <a:bodyPr wrap="none" lIns="0" tIns="0" rIns="0" bIns="0">
              <a:spAutoFit/>
            </a:bodyPr>
            <a:lstStyle/>
            <a:p>
              <a:pPr algn="l"/>
              <a:r>
                <a:rPr lang="es-ES" sz="1600" b="0" u="none">
                  <a:solidFill>
                    <a:schemeClr val="accent2"/>
                  </a:solidFill>
                </a:rPr>
                <a:t>150</a:t>
              </a:r>
              <a:endParaRPr lang="es-ES">
                <a:solidFill>
                  <a:schemeClr val="accent2"/>
                </a:solidFill>
              </a:endParaRPr>
            </a:p>
          </p:txBody>
        </p:sp>
        <p:sp>
          <p:nvSpPr>
            <p:cNvPr id="23671" name="Rectangle 120"/>
            <p:cNvSpPr>
              <a:spLocks noChangeArrowheads="1"/>
            </p:cNvSpPr>
            <p:nvPr/>
          </p:nvSpPr>
          <p:spPr bwMode="auto">
            <a:xfrm>
              <a:off x="440" y="1548"/>
              <a:ext cx="213" cy="154"/>
            </a:xfrm>
            <a:prstGeom prst="rect">
              <a:avLst/>
            </a:prstGeom>
            <a:noFill/>
            <a:ln w="9525">
              <a:noFill/>
              <a:miter lim="800000"/>
              <a:headEnd/>
              <a:tailEnd/>
            </a:ln>
          </p:spPr>
          <p:txBody>
            <a:bodyPr wrap="none" lIns="0" tIns="0" rIns="0" bIns="0">
              <a:spAutoFit/>
            </a:bodyPr>
            <a:lstStyle/>
            <a:p>
              <a:pPr algn="l"/>
              <a:r>
                <a:rPr lang="es-ES" sz="1600" b="0" u="none">
                  <a:solidFill>
                    <a:schemeClr val="accent2"/>
                  </a:solidFill>
                </a:rPr>
                <a:t>200</a:t>
              </a:r>
              <a:endParaRPr lang="es-ES">
                <a:solidFill>
                  <a:schemeClr val="accent2"/>
                </a:solidFill>
              </a:endParaRPr>
            </a:p>
          </p:txBody>
        </p:sp>
        <p:sp>
          <p:nvSpPr>
            <p:cNvPr id="23672" name="Rectangle 121"/>
            <p:cNvSpPr>
              <a:spLocks noChangeArrowheads="1"/>
            </p:cNvSpPr>
            <p:nvPr/>
          </p:nvSpPr>
          <p:spPr bwMode="auto">
            <a:xfrm>
              <a:off x="440" y="1138"/>
              <a:ext cx="213" cy="154"/>
            </a:xfrm>
            <a:prstGeom prst="rect">
              <a:avLst/>
            </a:prstGeom>
            <a:noFill/>
            <a:ln w="9525">
              <a:noFill/>
              <a:miter lim="800000"/>
              <a:headEnd/>
              <a:tailEnd/>
            </a:ln>
          </p:spPr>
          <p:txBody>
            <a:bodyPr wrap="none" lIns="0" tIns="0" rIns="0" bIns="0">
              <a:spAutoFit/>
            </a:bodyPr>
            <a:lstStyle/>
            <a:p>
              <a:pPr algn="l"/>
              <a:r>
                <a:rPr lang="es-ES" sz="1600" b="0" u="none">
                  <a:solidFill>
                    <a:schemeClr val="accent2"/>
                  </a:solidFill>
                </a:rPr>
                <a:t>250</a:t>
              </a:r>
              <a:endParaRPr lang="es-ES">
                <a:solidFill>
                  <a:schemeClr val="accent2"/>
                </a:solidFill>
              </a:endParaRPr>
            </a:p>
          </p:txBody>
        </p:sp>
        <p:sp>
          <p:nvSpPr>
            <p:cNvPr id="23673" name="Rectangle 122"/>
            <p:cNvSpPr>
              <a:spLocks noChangeArrowheads="1"/>
            </p:cNvSpPr>
            <p:nvPr/>
          </p:nvSpPr>
          <p:spPr bwMode="auto">
            <a:xfrm>
              <a:off x="440" y="724"/>
              <a:ext cx="213" cy="154"/>
            </a:xfrm>
            <a:prstGeom prst="rect">
              <a:avLst/>
            </a:prstGeom>
            <a:noFill/>
            <a:ln w="9525">
              <a:noFill/>
              <a:miter lim="800000"/>
              <a:headEnd/>
              <a:tailEnd/>
            </a:ln>
          </p:spPr>
          <p:txBody>
            <a:bodyPr wrap="none" lIns="0" tIns="0" rIns="0" bIns="0">
              <a:spAutoFit/>
            </a:bodyPr>
            <a:lstStyle/>
            <a:p>
              <a:pPr algn="l"/>
              <a:r>
                <a:rPr lang="es-ES" sz="1600" b="0" u="none">
                  <a:solidFill>
                    <a:schemeClr val="accent2"/>
                  </a:solidFill>
                </a:rPr>
                <a:t>300</a:t>
              </a:r>
              <a:endParaRPr lang="es-ES">
                <a:solidFill>
                  <a:schemeClr val="accent2"/>
                </a:solidFill>
              </a:endParaRPr>
            </a:p>
          </p:txBody>
        </p:sp>
        <p:sp>
          <p:nvSpPr>
            <p:cNvPr id="23674" name="Rectangle 123"/>
            <p:cNvSpPr>
              <a:spLocks noChangeArrowheads="1"/>
            </p:cNvSpPr>
            <p:nvPr/>
          </p:nvSpPr>
          <p:spPr bwMode="auto">
            <a:xfrm>
              <a:off x="1041" y="3365"/>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2004</a:t>
              </a:r>
              <a:endParaRPr lang="es-ES">
                <a:solidFill>
                  <a:schemeClr val="accent2"/>
                </a:solidFill>
              </a:endParaRPr>
            </a:p>
          </p:txBody>
        </p:sp>
        <p:sp>
          <p:nvSpPr>
            <p:cNvPr id="23675" name="Rectangle 124"/>
            <p:cNvSpPr>
              <a:spLocks noChangeArrowheads="1"/>
            </p:cNvSpPr>
            <p:nvPr/>
          </p:nvSpPr>
          <p:spPr bwMode="auto">
            <a:xfrm>
              <a:off x="1902" y="3365"/>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2005</a:t>
              </a:r>
              <a:endParaRPr lang="es-ES">
                <a:solidFill>
                  <a:schemeClr val="accent2"/>
                </a:solidFill>
              </a:endParaRPr>
            </a:p>
          </p:txBody>
        </p:sp>
        <p:sp>
          <p:nvSpPr>
            <p:cNvPr id="23676" name="Rectangle 125"/>
            <p:cNvSpPr>
              <a:spLocks noChangeArrowheads="1"/>
            </p:cNvSpPr>
            <p:nvPr/>
          </p:nvSpPr>
          <p:spPr bwMode="auto">
            <a:xfrm>
              <a:off x="2762" y="3365"/>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2006</a:t>
              </a:r>
              <a:endParaRPr lang="es-ES">
                <a:solidFill>
                  <a:schemeClr val="accent2"/>
                </a:solidFill>
              </a:endParaRPr>
            </a:p>
          </p:txBody>
        </p:sp>
        <p:sp>
          <p:nvSpPr>
            <p:cNvPr id="23677" name="Rectangle 126"/>
            <p:cNvSpPr>
              <a:spLocks noChangeArrowheads="1"/>
            </p:cNvSpPr>
            <p:nvPr/>
          </p:nvSpPr>
          <p:spPr bwMode="auto">
            <a:xfrm>
              <a:off x="3620" y="3365"/>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2007</a:t>
              </a:r>
              <a:endParaRPr lang="es-ES">
                <a:solidFill>
                  <a:schemeClr val="accent2"/>
                </a:solidFill>
              </a:endParaRPr>
            </a:p>
          </p:txBody>
        </p:sp>
        <p:sp>
          <p:nvSpPr>
            <p:cNvPr id="23678" name="Rectangle 127"/>
            <p:cNvSpPr>
              <a:spLocks noChangeArrowheads="1"/>
            </p:cNvSpPr>
            <p:nvPr/>
          </p:nvSpPr>
          <p:spPr bwMode="auto">
            <a:xfrm>
              <a:off x="4481" y="3365"/>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2008</a:t>
              </a:r>
              <a:endParaRPr lang="es-ES">
                <a:solidFill>
                  <a:schemeClr val="accent2"/>
                </a:solidFill>
              </a:endParaRPr>
            </a:p>
          </p:txBody>
        </p:sp>
        <p:sp>
          <p:nvSpPr>
            <p:cNvPr id="23679" name="Rectangle 128"/>
            <p:cNvSpPr>
              <a:spLocks noChangeArrowheads="1"/>
            </p:cNvSpPr>
            <p:nvPr/>
          </p:nvSpPr>
          <p:spPr bwMode="auto">
            <a:xfrm rot="-5400000">
              <a:off x="-312" y="1942"/>
              <a:ext cx="1251" cy="154"/>
            </a:xfrm>
            <a:prstGeom prst="rect">
              <a:avLst/>
            </a:prstGeom>
            <a:noFill/>
            <a:ln w="9525">
              <a:noFill/>
              <a:miter lim="800000"/>
              <a:headEnd/>
              <a:tailEnd/>
            </a:ln>
          </p:spPr>
          <p:txBody>
            <a:bodyPr wrap="none" lIns="0" tIns="0" rIns="0" bIns="0">
              <a:spAutoFit/>
            </a:bodyPr>
            <a:lstStyle/>
            <a:p>
              <a:pPr algn="l"/>
              <a:r>
                <a:rPr lang="es-ES" sz="1600" u="none">
                  <a:solidFill>
                    <a:schemeClr val="accent2"/>
                  </a:solidFill>
                </a:rPr>
                <a:t>Número de Alumnos</a:t>
              </a:r>
              <a:endParaRPr lang="es-ES">
                <a:solidFill>
                  <a:schemeClr val="accent2"/>
                </a:solidFill>
              </a:endParaRPr>
            </a:p>
          </p:txBody>
        </p:sp>
        <p:sp>
          <p:nvSpPr>
            <p:cNvPr id="23680" name="Rectangle 129"/>
            <p:cNvSpPr>
              <a:spLocks noChangeArrowheads="1"/>
            </p:cNvSpPr>
            <p:nvPr/>
          </p:nvSpPr>
          <p:spPr bwMode="auto">
            <a:xfrm>
              <a:off x="5122" y="3205"/>
              <a:ext cx="155" cy="134"/>
            </a:xfrm>
            <a:prstGeom prst="rect">
              <a:avLst/>
            </a:prstGeom>
            <a:noFill/>
            <a:ln w="9525">
              <a:noFill/>
              <a:miter lim="800000"/>
              <a:headEnd/>
              <a:tailEnd/>
            </a:ln>
          </p:spPr>
          <p:txBody>
            <a:bodyPr wrap="none" lIns="0" tIns="0" rIns="0" bIns="0">
              <a:spAutoFit/>
            </a:bodyPr>
            <a:lstStyle/>
            <a:p>
              <a:pPr algn="l"/>
              <a:r>
                <a:rPr lang="es-ES" sz="1400" b="0" u="none">
                  <a:solidFill>
                    <a:schemeClr val="accent2"/>
                  </a:solidFill>
                </a:rPr>
                <a:t>0.0</a:t>
              </a:r>
              <a:endParaRPr lang="es-ES">
                <a:solidFill>
                  <a:schemeClr val="accent2"/>
                </a:solidFill>
              </a:endParaRPr>
            </a:p>
          </p:txBody>
        </p:sp>
        <p:sp>
          <p:nvSpPr>
            <p:cNvPr id="23681" name="Rectangle 130"/>
            <p:cNvSpPr>
              <a:spLocks noChangeArrowheads="1"/>
            </p:cNvSpPr>
            <p:nvPr/>
          </p:nvSpPr>
          <p:spPr bwMode="auto">
            <a:xfrm>
              <a:off x="5122" y="2897"/>
              <a:ext cx="155" cy="134"/>
            </a:xfrm>
            <a:prstGeom prst="rect">
              <a:avLst/>
            </a:prstGeom>
            <a:noFill/>
            <a:ln w="9525">
              <a:noFill/>
              <a:miter lim="800000"/>
              <a:headEnd/>
              <a:tailEnd/>
            </a:ln>
          </p:spPr>
          <p:txBody>
            <a:bodyPr wrap="none" lIns="0" tIns="0" rIns="0" bIns="0">
              <a:spAutoFit/>
            </a:bodyPr>
            <a:lstStyle/>
            <a:p>
              <a:pPr algn="l"/>
              <a:r>
                <a:rPr lang="es-ES" sz="1400" b="0" u="none">
                  <a:solidFill>
                    <a:schemeClr val="accent2"/>
                  </a:solidFill>
                </a:rPr>
                <a:t>1.0</a:t>
              </a:r>
              <a:endParaRPr lang="es-ES">
                <a:solidFill>
                  <a:schemeClr val="accent2"/>
                </a:solidFill>
              </a:endParaRPr>
            </a:p>
          </p:txBody>
        </p:sp>
        <p:sp>
          <p:nvSpPr>
            <p:cNvPr id="23682" name="Rectangle 131"/>
            <p:cNvSpPr>
              <a:spLocks noChangeArrowheads="1"/>
            </p:cNvSpPr>
            <p:nvPr/>
          </p:nvSpPr>
          <p:spPr bwMode="auto">
            <a:xfrm>
              <a:off x="5122" y="2586"/>
              <a:ext cx="155" cy="134"/>
            </a:xfrm>
            <a:prstGeom prst="rect">
              <a:avLst/>
            </a:prstGeom>
            <a:noFill/>
            <a:ln w="9525">
              <a:noFill/>
              <a:miter lim="800000"/>
              <a:headEnd/>
              <a:tailEnd/>
            </a:ln>
          </p:spPr>
          <p:txBody>
            <a:bodyPr wrap="none" lIns="0" tIns="0" rIns="0" bIns="0">
              <a:spAutoFit/>
            </a:bodyPr>
            <a:lstStyle/>
            <a:p>
              <a:pPr algn="l"/>
              <a:r>
                <a:rPr lang="es-ES" sz="1400" b="0" u="none">
                  <a:solidFill>
                    <a:schemeClr val="accent2"/>
                  </a:solidFill>
                </a:rPr>
                <a:t>2.0</a:t>
              </a:r>
              <a:endParaRPr lang="es-ES">
                <a:solidFill>
                  <a:schemeClr val="accent2"/>
                </a:solidFill>
              </a:endParaRPr>
            </a:p>
          </p:txBody>
        </p:sp>
        <p:sp>
          <p:nvSpPr>
            <p:cNvPr id="23683" name="Rectangle 132"/>
            <p:cNvSpPr>
              <a:spLocks noChangeArrowheads="1"/>
            </p:cNvSpPr>
            <p:nvPr/>
          </p:nvSpPr>
          <p:spPr bwMode="auto">
            <a:xfrm>
              <a:off x="5122" y="2278"/>
              <a:ext cx="155" cy="134"/>
            </a:xfrm>
            <a:prstGeom prst="rect">
              <a:avLst/>
            </a:prstGeom>
            <a:noFill/>
            <a:ln w="9525">
              <a:noFill/>
              <a:miter lim="800000"/>
              <a:headEnd/>
              <a:tailEnd/>
            </a:ln>
          </p:spPr>
          <p:txBody>
            <a:bodyPr wrap="none" lIns="0" tIns="0" rIns="0" bIns="0">
              <a:spAutoFit/>
            </a:bodyPr>
            <a:lstStyle/>
            <a:p>
              <a:pPr algn="l"/>
              <a:r>
                <a:rPr lang="es-ES" sz="1400" b="0" u="none">
                  <a:solidFill>
                    <a:schemeClr val="accent2"/>
                  </a:solidFill>
                </a:rPr>
                <a:t>3.0</a:t>
              </a:r>
              <a:endParaRPr lang="es-ES">
                <a:solidFill>
                  <a:schemeClr val="accent2"/>
                </a:solidFill>
              </a:endParaRPr>
            </a:p>
          </p:txBody>
        </p:sp>
        <p:sp>
          <p:nvSpPr>
            <p:cNvPr id="23684" name="Rectangle 133"/>
            <p:cNvSpPr>
              <a:spLocks noChangeArrowheads="1"/>
            </p:cNvSpPr>
            <p:nvPr/>
          </p:nvSpPr>
          <p:spPr bwMode="auto">
            <a:xfrm>
              <a:off x="5122" y="1970"/>
              <a:ext cx="155" cy="134"/>
            </a:xfrm>
            <a:prstGeom prst="rect">
              <a:avLst/>
            </a:prstGeom>
            <a:noFill/>
            <a:ln w="9525">
              <a:noFill/>
              <a:miter lim="800000"/>
              <a:headEnd/>
              <a:tailEnd/>
            </a:ln>
          </p:spPr>
          <p:txBody>
            <a:bodyPr wrap="none" lIns="0" tIns="0" rIns="0" bIns="0">
              <a:spAutoFit/>
            </a:bodyPr>
            <a:lstStyle/>
            <a:p>
              <a:pPr algn="l"/>
              <a:r>
                <a:rPr lang="es-ES" sz="1400" b="0" u="none">
                  <a:solidFill>
                    <a:schemeClr val="accent2"/>
                  </a:solidFill>
                </a:rPr>
                <a:t>4.0</a:t>
              </a:r>
              <a:endParaRPr lang="es-ES">
                <a:solidFill>
                  <a:schemeClr val="accent2"/>
                </a:solidFill>
              </a:endParaRPr>
            </a:p>
          </p:txBody>
        </p:sp>
        <p:sp>
          <p:nvSpPr>
            <p:cNvPr id="23685" name="Rectangle 134"/>
            <p:cNvSpPr>
              <a:spLocks noChangeArrowheads="1"/>
            </p:cNvSpPr>
            <p:nvPr/>
          </p:nvSpPr>
          <p:spPr bwMode="auto">
            <a:xfrm>
              <a:off x="5122" y="1659"/>
              <a:ext cx="155" cy="134"/>
            </a:xfrm>
            <a:prstGeom prst="rect">
              <a:avLst/>
            </a:prstGeom>
            <a:noFill/>
            <a:ln w="9525">
              <a:noFill/>
              <a:miter lim="800000"/>
              <a:headEnd/>
              <a:tailEnd/>
            </a:ln>
          </p:spPr>
          <p:txBody>
            <a:bodyPr wrap="none" lIns="0" tIns="0" rIns="0" bIns="0">
              <a:spAutoFit/>
            </a:bodyPr>
            <a:lstStyle/>
            <a:p>
              <a:pPr algn="l"/>
              <a:r>
                <a:rPr lang="es-ES" sz="1400" b="0" u="none">
                  <a:solidFill>
                    <a:schemeClr val="accent2"/>
                  </a:solidFill>
                </a:rPr>
                <a:t>5.0</a:t>
              </a:r>
              <a:endParaRPr lang="es-ES">
                <a:solidFill>
                  <a:schemeClr val="accent2"/>
                </a:solidFill>
              </a:endParaRPr>
            </a:p>
          </p:txBody>
        </p:sp>
        <p:sp>
          <p:nvSpPr>
            <p:cNvPr id="23686" name="Rectangle 135"/>
            <p:cNvSpPr>
              <a:spLocks noChangeArrowheads="1"/>
            </p:cNvSpPr>
            <p:nvPr/>
          </p:nvSpPr>
          <p:spPr bwMode="auto">
            <a:xfrm>
              <a:off x="5122" y="1352"/>
              <a:ext cx="155" cy="134"/>
            </a:xfrm>
            <a:prstGeom prst="rect">
              <a:avLst/>
            </a:prstGeom>
            <a:noFill/>
            <a:ln w="9525">
              <a:noFill/>
              <a:miter lim="800000"/>
              <a:headEnd/>
              <a:tailEnd/>
            </a:ln>
          </p:spPr>
          <p:txBody>
            <a:bodyPr wrap="none" lIns="0" tIns="0" rIns="0" bIns="0">
              <a:spAutoFit/>
            </a:bodyPr>
            <a:lstStyle/>
            <a:p>
              <a:pPr algn="l"/>
              <a:r>
                <a:rPr lang="es-ES" sz="1400" b="0" u="none">
                  <a:solidFill>
                    <a:schemeClr val="accent2"/>
                  </a:solidFill>
                </a:rPr>
                <a:t>6.0</a:t>
              </a:r>
              <a:endParaRPr lang="es-ES">
                <a:solidFill>
                  <a:schemeClr val="accent2"/>
                </a:solidFill>
              </a:endParaRPr>
            </a:p>
          </p:txBody>
        </p:sp>
        <p:sp>
          <p:nvSpPr>
            <p:cNvPr id="23687" name="Rectangle 136"/>
            <p:cNvSpPr>
              <a:spLocks noChangeArrowheads="1"/>
            </p:cNvSpPr>
            <p:nvPr/>
          </p:nvSpPr>
          <p:spPr bwMode="auto">
            <a:xfrm>
              <a:off x="5122" y="1041"/>
              <a:ext cx="155" cy="134"/>
            </a:xfrm>
            <a:prstGeom prst="rect">
              <a:avLst/>
            </a:prstGeom>
            <a:noFill/>
            <a:ln w="9525">
              <a:noFill/>
              <a:miter lim="800000"/>
              <a:headEnd/>
              <a:tailEnd/>
            </a:ln>
          </p:spPr>
          <p:txBody>
            <a:bodyPr wrap="none" lIns="0" tIns="0" rIns="0" bIns="0">
              <a:spAutoFit/>
            </a:bodyPr>
            <a:lstStyle/>
            <a:p>
              <a:pPr algn="l"/>
              <a:r>
                <a:rPr lang="es-ES" sz="1400" b="0" u="none">
                  <a:solidFill>
                    <a:schemeClr val="accent2"/>
                  </a:solidFill>
                </a:rPr>
                <a:t>7.0</a:t>
              </a:r>
              <a:endParaRPr lang="es-ES">
                <a:solidFill>
                  <a:schemeClr val="accent2"/>
                </a:solidFill>
              </a:endParaRPr>
            </a:p>
          </p:txBody>
        </p:sp>
        <p:sp>
          <p:nvSpPr>
            <p:cNvPr id="23688" name="Rectangle 137"/>
            <p:cNvSpPr>
              <a:spLocks noChangeArrowheads="1"/>
            </p:cNvSpPr>
            <p:nvPr/>
          </p:nvSpPr>
          <p:spPr bwMode="auto">
            <a:xfrm>
              <a:off x="5122" y="733"/>
              <a:ext cx="155" cy="134"/>
            </a:xfrm>
            <a:prstGeom prst="rect">
              <a:avLst/>
            </a:prstGeom>
            <a:noFill/>
            <a:ln w="9525">
              <a:noFill/>
              <a:miter lim="800000"/>
              <a:headEnd/>
              <a:tailEnd/>
            </a:ln>
          </p:spPr>
          <p:txBody>
            <a:bodyPr wrap="none" lIns="0" tIns="0" rIns="0" bIns="0">
              <a:spAutoFit/>
            </a:bodyPr>
            <a:lstStyle/>
            <a:p>
              <a:pPr algn="l"/>
              <a:r>
                <a:rPr lang="es-ES" sz="1400" b="0" u="none">
                  <a:solidFill>
                    <a:schemeClr val="accent2"/>
                  </a:solidFill>
                </a:rPr>
                <a:t>8.0</a:t>
              </a:r>
              <a:endParaRPr lang="es-ES">
                <a:solidFill>
                  <a:schemeClr val="accent2"/>
                </a:solidFill>
              </a:endParaRPr>
            </a:p>
          </p:txBody>
        </p:sp>
        <p:sp>
          <p:nvSpPr>
            <p:cNvPr id="23689" name="Rectangle 138"/>
            <p:cNvSpPr>
              <a:spLocks noChangeArrowheads="1"/>
            </p:cNvSpPr>
            <p:nvPr/>
          </p:nvSpPr>
          <p:spPr bwMode="auto">
            <a:xfrm rot="5400000">
              <a:off x="4299" y="1880"/>
              <a:ext cx="2177" cy="154"/>
            </a:xfrm>
            <a:prstGeom prst="rect">
              <a:avLst/>
            </a:prstGeom>
            <a:noFill/>
            <a:ln w="9525">
              <a:noFill/>
              <a:miter lim="800000"/>
              <a:headEnd/>
              <a:tailEnd/>
            </a:ln>
          </p:spPr>
          <p:txBody>
            <a:bodyPr wrap="none" lIns="0" tIns="0" rIns="0" bIns="0">
              <a:spAutoFit/>
            </a:bodyPr>
            <a:lstStyle/>
            <a:p>
              <a:pPr algn="l"/>
              <a:r>
                <a:rPr lang="es-ES" sz="1600" u="none">
                  <a:solidFill>
                    <a:schemeClr val="accent2"/>
                  </a:solidFill>
                </a:rPr>
                <a:t>índice de Alumnos por Investigador</a:t>
              </a:r>
              <a:endParaRPr lang="es-ES">
                <a:solidFill>
                  <a:schemeClr val="accent2"/>
                </a:solidFill>
              </a:endParaRPr>
            </a:p>
          </p:txBody>
        </p:sp>
        <p:grpSp>
          <p:nvGrpSpPr>
            <p:cNvPr id="23690" name="Rectangle 139"/>
            <p:cNvGrpSpPr>
              <a:grpSpLocks/>
            </p:cNvGrpSpPr>
            <p:nvPr/>
          </p:nvGrpSpPr>
          <p:grpSpPr bwMode="auto">
            <a:xfrm>
              <a:off x="280" y="3652"/>
              <a:ext cx="261" cy="134"/>
              <a:chOff x="445008" y="5797296"/>
              <a:chExt cx="414528" cy="213360"/>
            </a:xfrm>
          </p:grpSpPr>
          <p:pic>
            <p:nvPicPr>
              <p:cNvPr id="23718" name="Rectangle 139"/>
              <p:cNvPicPr>
                <a:picLocks noChangeArrowheads="1"/>
              </p:cNvPicPr>
              <p:nvPr/>
            </p:nvPicPr>
            <p:blipFill>
              <a:blip r:embed="rId26" cstate="print"/>
              <a:srcRect/>
              <a:stretch>
                <a:fillRect/>
              </a:stretch>
            </p:blipFill>
            <p:spPr bwMode="auto">
              <a:xfrm>
                <a:off x="445008" y="5797296"/>
                <a:ext cx="414528" cy="213360"/>
              </a:xfrm>
              <a:prstGeom prst="rect">
                <a:avLst/>
              </a:prstGeom>
              <a:noFill/>
              <a:ln w="9525">
                <a:noFill/>
                <a:miter lim="800000"/>
                <a:headEnd/>
                <a:tailEnd/>
              </a:ln>
            </p:spPr>
          </p:pic>
          <p:sp>
            <p:nvSpPr>
              <p:cNvPr id="23719" name="Text Box 182"/>
              <p:cNvSpPr txBox="1">
                <a:spLocks noChangeArrowheads="1"/>
              </p:cNvSpPr>
              <p:nvPr/>
            </p:nvSpPr>
            <p:spPr bwMode="auto">
              <a:xfrm>
                <a:off x="508000" y="5834063"/>
                <a:ext cx="293688" cy="104775"/>
              </a:xfrm>
              <a:prstGeom prst="rect">
                <a:avLst/>
              </a:prstGeom>
              <a:noFill/>
              <a:ln w="9525">
                <a:noFill/>
                <a:miter lim="800000"/>
                <a:headEnd/>
                <a:tailEnd/>
              </a:ln>
            </p:spPr>
            <p:txBody>
              <a:bodyPr/>
              <a:lstStyle/>
              <a:p>
                <a:endParaRPr lang="es-MX">
                  <a:solidFill>
                    <a:srgbClr val="FFFFFF"/>
                  </a:solidFill>
                </a:endParaRPr>
              </a:p>
            </p:txBody>
          </p:sp>
        </p:grpSp>
        <p:sp>
          <p:nvSpPr>
            <p:cNvPr id="23691" name="Rectangle 140"/>
            <p:cNvSpPr>
              <a:spLocks noChangeArrowheads="1"/>
            </p:cNvSpPr>
            <p:nvPr/>
          </p:nvSpPr>
          <p:spPr bwMode="auto">
            <a:xfrm>
              <a:off x="531" y="3644"/>
              <a:ext cx="1664" cy="125"/>
            </a:xfrm>
            <a:prstGeom prst="rect">
              <a:avLst/>
            </a:prstGeom>
            <a:noFill/>
            <a:ln w="9525">
              <a:noFill/>
              <a:miter lim="800000"/>
              <a:headEnd/>
              <a:tailEnd/>
            </a:ln>
          </p:spPr>
          <p:txBody>
            <a:bodyPr wrap="none" lIns="0" tIns="0" rIns="0" bIns="0">
              <a:spAutoFit/>
            </a:bodyPr>
            <a:lstStyle/>
            <a:p>
              <a:pPr algn="l"/>
              <a:r>
                <a:rPr lang="es-ES" sz="1300" u="none">
                  <a:solidFill>
                    <a:schemeClr val="accent2"/>
                  </a:solidFill>
                </a:rPr>
                <a:t>Maestría en Ciencia de Materiales</a:t>
              </a:r>
              <a:endParaRPr lang="es-ES">
                <a:solidFill>
                  <a:schemeClr val="accent2"/>
                </a:solidFill>
              </a:endParaRPr>
            </a:p>
          </p:txBody>
        </p:sp>
        <p:grpSp>
          <p:nvGrpSpPr>
            <p:cNvPr id="23692" name="Rectangle 141"/>
            <p:cNvGrpSpPr>
              <a:grpSpLocks/>
            </p:cNvGrpSpPr>
            <p:nvPr/>
          </p:nvGrpSpPr>
          <p:grpSpPr bwMode="auto">
            <a:xfrm>
              <a:off x="2934" y="3652"/>
              <a:ext cx="257" cy="134"/>
              <a:chOff x="4657344" y="5797296"/>
              <a:chExt cx="408432" cy="213360"/>
            </a:xfrm>
          </p:grpSpPr>
          <p:pic>
            <p:nvPicPr>
              <p:cNvPr id="23716" name="Rectangle 141"/>
              <p:cNvPicPr>
                <a:picLocks noChangeArrowheads="1"/>
              </p:cNvPicPr>
              <p:nvPr/>
            </p:nvPicPr>
            <p:blipFill>
              <a:blip r:embed="rId27" cstate="print"/>
              <a:srcRect/>
              <a:stretch>
                <a:fillRect/>
              </a:stretch>
            </p:blipFill>
            <p:spPr bwMode="auto">
              <a:xfrm>
                <a:off x="4657344" y="5797296"/>
                <a:ext cx="408432" cy="213360"/>
              </a:xfrm>
              <a:prstGeom prst="rect">
                <a:avLst/>
              </a:prstGeom>
              <a:noFill/>
              <a:ln w="9525">
                <a:noFill/>
                <a:miter lim="800000"/>
                <a:headEnd/>
                <a:tailEnd/>
              </a:ln>
            </p:spPr>
          </p:pic>
          <p:sp>
            <p:nvSpPr>
              <p:cNvPr id="23717" name="Text Box 186"/>
              <p:cNvSpPr txBox="1">
                <a:spLocks noChangeArrowheads="1"/>
              </p:cNvSpPr>
              <p:nvPr/>
            </p:nvSpPr>
            <p:spPr bwMode="auto">
              <a:xfrm>
                <a:off x="4719638" y="5834063"/>
                <a:ext cx="293688" cy="104775"/>
              </a:xfrm>
              <a:prstGeom prst="rect">
                <a:avLst/>
              </a:prstGeom>
              <a:noFill/>
              <a:ln w="9525">
                <a:noFill/>
                <a:miter lim="800000"/>
                <a:headEnd/>
                <a:tailEnd/>
              </a:ln>
            </p:spPr>
            <p:txBody>
              <a:bodyPr/>
              <a:lstStyle/>
              <a:p>
                <a:endParaRPr lang="es-MX">
                  <a:solidFill>
                    <a:srgbClr val="FFFFFF"/>
                  </a:solidFill>
                </a:endParaRPr>
              </a:p>
            </p:txBody>
          </p:sp>
        </p:grpSp>
        <p:sp>
          <p:nvSpPr>
            <p:cNvPr id="23693" name="Rectangle 142"/>
            <p:cNvSpPr>
              <a:spLocks noChangeArrowheads="1"/>
            </p:cNvSpPr>
            <p:nvPr/>
          </p:nvSpPr>
          <p:spPr bwMode="auto">
            <a:xfrm>
              <a:off x="3184" y="3644"/>
              <a:ext cx="1763" cy="125"/>
            </a:xfrm>
            <a:prstGeom prst="rect">
              <a:avLst/>
            </a:prstGeom>
            <a:noFill/>
            <a:ln w="9525">
              <a:noFill/>
              <a:miter lim="800000"/>
              <a:headEnd/>
              <a:tailEnd/>
            </a:ln>
          </p:spPr>
          <p:txBody>
            <a:bodyPr wrap="none" lIns="0" tIns="0" rIns="0" bIns="0">
              <a:spAutoFit/>
            </a:bodyPr>
            <a:lstStyle/>
            <a:p>
              <a:pPr algn="l"/>
              <a:r>
                <a:rPr lang="es-ES" sz="1300" u="none">
                  <a:solidFill>
                    <a:schemeClr val="accent2"/>
                  </a:solidFill>
                </a:rPr>
                <a:t>Doctorado en Ciencia de Materiales</a:t>
              </a:r>
              <a:endParaRPr lang="es-ES">
                <a:solidFill>
                  <a:schemeClr val="accent2"/>
                </a:solidFill>
              </a:endParaRPr>
            </a:p>
          </p:txBody>
        </p:sp>
        <p:grpSp>
          <p:nvGrpSpPr>
            <p:cNvPr id="23694" name="Rectangle 143"/>
            <p:cNvGrpSpPr>
              <a:grpSpLocks/>
            </p:cNvGrpSpPr>
            <p:nvPr/>
          </p:nvGrpSpPr>
          <p:grpSpPr bwMode="auto">
            <a:xfrm>
              <a:off x="280" y="3790"/>
              <a:ext cx="261" cy="138"/>
              <a:chOff x="445008" y="6016752"/>
              <a:chExt cx="414528" cy="219456"/>
            </a:xfrm>
          </p:grpSpPr>
          <p:pic>
            <p:nvPicPr>
              <p:cNvPr id="23714" name="Rectangle 143"/>
              <p:cNvPicPr>
                <a:picLocks noChangeArrowheads="1"/>
              </p:cNvPicPr>
              <p:nvPr/>
            </p:nvPicPr>
            <p:blipFill>
              <a:blip r:embed="rId28" cstate="print"/>
              <a:srcRect/>
              <a:stretch>
                <a:fillRect/>
              </a:stretch>
            </p:blipFill>
            <p:spPr bwMode="auto">
              <a:xfrm>
                <a:off x="445008" y="6016752"/>
                <a:ext cx="414528" cy="219456"/>
              </a:xfrm>
              <a:prstGeom prst="rect">
                <a:avLst/>
              </a:prstGeom>
              <a:noFill/>
              <a:ln w="9525">
                <a:noFill/>
                <a:miter lim="800000"/>
                <a:headEnd/>
                <a:tailEnd/>
              </a:ln>
            </p:spPr>
          </p:pic>
          <p:sp>
            <p:nvSpPr>
              <p:cNvPr id="23715" name="Text Box 190"/>
              <p:cNvSpPr txBox="1">
                <a:spLocks noChangeArrowheads="1"/>
              </p:cNvSpPr>
              <p:nvPr/>
            </p:nvSpPr>
            <p:spPr bwMode="auto">
              <a:xfrm>
                <a:off x="508000" y="6056313"/>
                <a:ext cx="293688" cy="104775"/>
              </a:xfrm>
              <a:prstGeom prst="rect">
                <a:avLst/>
              </a:prstGeom>
              <a:noFill/>
              <a:ln w="9525">
                <a:noFill/>
                <a:miter lim="800000"/>
                <a:headEnd/>
                <a:tailEnd/>
              </a:ln>
            </p:spPr>
            <p:txBody>
              <a:bodyPr/>
              <a:lstStyle/>
              <a:p>
                <a:endParaRPr lang="es-MX">
                  <a:solidFill>
                    <a:srgbClr val="FFFFFF"/>
                  </a:solidFill>
                </a:endParaRPr>
              </a:p>
            </p:txBody>
          </p:sp>
        </p:grpSp>
        <p:sp>
          <p:nvSpPr>
            <p:cNvPr id="23695" name="Rectangle 144"/>
            <p:cNvSpPr>
              <a:spLocks noChangeArrowheads="1"/>
            </p:cNvSpPr>
            <p:nvPr/>
          </p:nvSpPr>
          <p:spPr bwMode="auto">
            <a:xfrm>
              <a:off x="531" y="3784"/>
              <a:ext cx="2175" cy="125"/>
            </a:xfrm>
            <a:prstGeom prst="rect">
              <a:avLst/>
            </a:prstGeom>
            <a:noFill/>
            <a:ln w="9525">
              <a:noFill/>
              <a:miter lim="800000"/>
              <a:headEnd/>
              <a:tailEnd/>
            </a:ln>
          </p:spPr>
          <p:txBody>
            <a:bodyPr wrap="none" lIns="0" tIns="0" rIns="0" bIns="0">
              <a:spAutoFit/>
            </a:bodyPr>
            <a:lstStyle/>
            <a:p>
              <a:pPr algn="l"/>
              <a:r>
                <a:rPr lang="es-ES" sz="1300" u="none">
                  <a:solidFill>
                    <a:schemeClr val="accent2"/>
                  </a:solidFill>
                </a:rPr>
                <a:t>Maestría en Ciencia y Tecnología Ambiental</a:t>
              </a:r>
              <a:endParaRPr lang="es-ES">
                <a:solidFill>
                  <a:schemeClr val="accent2"/>
                </a:solidFill>
              </a:endParaRPr>
            </a:p>
          </p:txBody>
        </p:sp>
        <p:grpSp>
          <p:nvGrpSpPr>
            <p:cNvPr id="23696" name="Rectangle 145"/>
            <p:cNvGrpSpPr>
              <a:grpSpLocks/>
            </p:cNvGrpSpPr>
            <p:nvPr/>
          </p:nvGrpSpPr>
          <p:grpSpPr bwMode="auto">
            <a:xfrm>
              <a:off x="2934" y="3790"/>
              <a:ext cx="257" cy="138"/>
              <a:chOff x="4657344" y="6016752"/>
              <a:chExt cx="408432" cy="219456"/>
            </a:xfrm>
          </p:grpSpPr>
          <p:pic>
            <p:nvPicPr>
              <p:cNvPr id="23712" name="Rectangle 145"/>
              <p:cNvPicPr>
                <a:picLocks noChangeArrowheads="1"/>
              </p:cNvPicPr>
              <p:nvPr/>
            </p:nvPicPr>
            <p:blipFill>
              <a:blip r:embed="rId29" cstate="print"/>
              <a:srcRect/>
              <a:stretch>
                <a:fillRect/>
              </a:stretch>
            </p:blipFill>
            <p:spPr bwMode="auto">
              <a:xfrm>
                <a:off x="4657344" y="6016752"/>
                <a:ext cx="408432" cy="219456"/>
              </a:xfrm>
              <a:prstGeom prst="rect">
                <a:avLst/>
              </a:prstGeom>
              <a:noFill/>
              <a:ln w="9525">
                <a:noFill/>
                <a:miter lim="800000"/>
                <a:headEnd/>
                <a:tailEnd/>
              </a:ln>
            </p:spPr>
          </p:pic>
          <p:sp>
            <p:nvSpPr>
              <p:cNvPr id="23713" name="Text Box 194"/>
              <p:cNvSpPr txBox="1">
                <a:spLocks noChangeArrowheads="1"/>
              </p:cNvSpPr>
              <p:nvPr/>
            </p:nvSpPr>
            <p:spPr bwMode="auto">
              <a:xfrm>
                <a:off x="4719638" y="6056313"/>
                <a:ext cx="293688" cy="104775"/>
              </a:xfrm>
              <a:prstGeom prst="rect">
                <a:avLst/>
              </a:prstGeom>
              <a:noFill/>
              <a:ln w="9525">
                <a:noFill/>
                <a:miter lim="800000"/>
                <a:headEnd/>
                <a:tailEnd/>
              </a:ln>
            </p:spPr>
            <p:txBody>
              <a:bodyPr/>
              <a:lstStyle/>
              <a:p>
                <a:endParaRPr lang="es-MX">
                  <a:solidFill>
                    <a:srgbClr val="FFFFFF"/>
                  </a:solidFill>
                </a:endParaRPr>
              </a:p>
            </p:txBody>
          </p:sp>
        </p:grpSp>
        <p:sp>
          <p:nvSpPr>
            <p:cNvPr id="23697" name="Rectangle 146"/>
            <p:cNvSpPr>
              <a:spLocks noChangeArrowheads="1"/>
            </p:cNvSpPr>
            <p:nvPr/>
          </p:nvSpPr>
          <p:spPr bwMode="auto">
            <a:xfrm>
              <a:off x="3184" y="3784"/>
              <a:ext cx="2274" cy="125"/>
            </a:xfrm>
            <a:prstGeom prst="rect">
              <a:avLst/>
            </a:prstGeom>
            <a:noFill/>
            <a:ln w="9525">
              <a:noFill/>
              <a:miter lim="800000"/>
              <a:headEnd/>
              <a:tailEnd/>
            </a:ln>
          </p:spPr>
          <p:txBody>
            <a:bodyPr wrap="none" lIns="0" tIns="0" rIns="0" bIns="0">
              <a:spAutoFit/>
            </a:bodyPr>
            <a:lstStyle/>
            <a:p>
              <a:pPr algn="l"/>
              <a:r>
                <a:rPr lang="es-ES" sz="1300" u="none">
                  <a:solidFill>
                    <a:schemeClr val="accent2"/>
                  </a:solidFill>
                </a:rPr>
                <a:t>Doctorado en Ciencia y Tecnología Ambiental</a:t>
              </a:r>
              <a:endParaRPr lang="es-ES">
                <a:solidFill>
                  <a:schemeClr val="accent2"/>
                </a:solidFill>
              </a:endParaRPr>
            </a:p>
          </p:txBody>
        </p:sp>
        <p:grpSp>
          <p:nvGrpSpPr>
            <p:cNvPr id="23698" name="Rectangle 147"/>
            <p:cNvGrpSpPr>
              <a:grpSpLocks/>
            </p:cNvGrpSpPr>
            <p:nvPr/>
          </p:nvGrpSpPr>
          <p:grpSpPr bwMode="auto">
            <a:xfrm>
              <a:off x="338" y="3924"/>
              <a:ext cx="138" cy="138"/>
              <a:chOff x="536448" y="6230112"/>
              <a:chExt cx="219456" cy="219456"/>
            </a:xfrm>
          </p:grpSpPr>
          <p:pic>
            <p:nvPicPr>
              <p:cNvPr id="23710" name="Rectangle 147"/>
              <p:cNvPicPr>
                <a:picLocks noChangeArrowheads="1"/>
              </p:cNvPicPr>
              <p:nvPr/>
            </p:nvPicPr>
            <p:blipFill>
              <a:blip r:embed="rId30" cstate="print"/>
              <a:srcRect/>
              <a:stretch>
                <a:fillRect/>
              </a:stretch>
            </p:blipFill>
            <p:spPr bwMode="auto">
              <a:xfrm>
                <a:off x="536448" y="6230112"/>
                <a:ext cx="219456" cy="219456"/>
              </a:xfrm>
              <a:prstGeom prst="rect">
                <a:avLst/>
              </a:prstGeom>
              <a:noFill/>
              <a:ln w="9525">
                <a:noFill/>
                <a:miter lim="800000"/>
                <a:headEnd/>
                <a:tailEnd/>
              </a:ln>
            </p:spPr>
          </p:pic>
          <p:sp>
            <p:nvSpPr>
              <p:cNvPr id="23711" name="Text Box 198"/>
              <p:cNvSpPr txBox="1">
                <a:spLocks noChangeArrowheads="1"/>
              </p:cNvSpPr>
              <p:nvPr/>
            </p:nvSpPr>
            <p:spPr bwMode="auto">
              <a:xfrm>
                <a:off x="598488" y="6269038"/>
                <a:ext cx="104775" cy="104775"/>
              </a:xfrm>
              <a:prstGeom prst="rect">
                <a:avLst/>
              </a:prstGeom>
              <a:noFill/>
              <a:ln w="9525">
                <a:noFill/>
                <a:miter lim="800000"/>
                <a:headEnd/>
                <a:tailEnd/>
              </a:ln>
            </p:spPr>
            <p:txBody>
              <a:bodyPr/>
              <a:lstStyle/>
              <a:p>
                <a:endParaRPr lang="es-MX">
                  <a:solidFill>
                    <a:srgbClr val="FFFFFF"/>
                  </a:solidFill>
                </a:endParaRPr>
              </a:p>
            </p:txBody>
          </p:sp>
        </p:grpSp>
        <p:sp>
          <p:nvSpPr>
            <p:cNvPr id="23699" name="Rectangle 148"/>
            <p:cNvSpPr>
              <a:spLocks noChangeArrowheads="1"/>
            </p:cNvSpPr>
            <p:nvPr/>
          </p:nvSpPr>
          <p:spPr bwMode="auto">
            <a:xfrm>
              <a:off x="531" y="3921"/>
              <a:ext cx="1630" cy="125"/>
            </a:xfrm>
            <a:prstGeom prst="rect">
              <a:avLst/>
            </a:prstGeom>
            <a:noFill/>
            <a:ln w="9525">
              <a:noFill/>
              <a:miter lim="800000"/>
              <a:headEnd/>
              <a:tailEnd/>
            </a:ln>
          </p:spPr>
          <p:txBody>
            <a:bodyPr wrap="none" lIns="0" tIns="0" rIns="0" bIns="0">
              <a:spAutoFit/>
            </a:bodyPr>
            <a:lstStyle/>
            <a:p>
              <a:pPr algn="l"/>
              <a:r>
                <a:rPr lang="es-ES" sz="1300" u="none">
                  <a:solidFill>
                    <a:schemeClr val="accent2"/>
                  </a:solidFill>
                </a:rPr>
                <a:t>Maestría en Educación Científica</a:t>
              </a:r>
              <a:endParaRPr lang="es-ES">
                <a:solidFill>
                  <a:schemeClr val="accent2"/>
                </a:solidFill>
              </a:endParaRPr>
            </a:p>
          </p:txBody>
        </p:sp>
        <p:sp>
          <p:nvSpPr>
            <p:cNvPr id="23700" name="Line 149"/>
            <p:cNvSpPr>
              <a:spLocks noChangeShapeType="1"/>
            </p:cNvSpPr>
            <p:nvPr/>
          </p:nvSpPr>
          <p:spPr bwMode="auto">
            <a:xfrm>
              <a:off x="2973" y="3987"/>
              <a:ext cx="185" cy="0"/>
            </a:xfrm>
            <a:prstGeom prst="line">
              <a:avLst/>
            </a:prstGeom>
            <a:noFill/>
            <a:ln w="26988">
              <a:solidFill>
                <a:srgbClr val="0000FF"/>
              </a:solidFill>
              <a:round/>
              <a:headEnd/>
              <a:tailEnd/>
            </a:ln>
          </p:spPr>
          <p:txBody>
            <a:bodyPr/>
            <a:lstStyle/>
            <a:p>
              <a:endParaRPr lang="es-MX"/>
            </a:p>
          </p:txBody>
        </p:sp>
        <p:sp>
          <p:nvSpPr>
            <p:cNvPr id="23701" name="Freeform 150"/>
            <p:cNvSpPr>
              <a:spLocks/>
            </p:cNvSpPr>
            <p:nvPr/>
          </p:nvSpPr>
          <p:spPr bwMode="auto">
            <a:xfrm>
              <a:off x="3030" y="3943"/>
              <a:ext cx="69" cy="69"/>
            </a:xfrm>
            <a:custGeom>
              <a:avLst/>
              <a:gdLst>
                <a:gd name="T0" fmla="*/ 2147477066 w 69"/>
                <a:gd name="T1" fmla="*/ 0 h 69"/>
                <a:gd name="T2" fmla="*/ 2147477066 w 69"/>
                <a:gd name="T3" fmla="*/ 2147477066 h 69"/>
                <a:gd name="T4" fmla="*/ 0 w 69"/>
                <a:gd name="T5" fmla="*/ 2147477066 h 69"/>
                <a:gd name="T6" fmla="*/ 2147477066 w 69"/>
                <a:gd name="T7" fmla="*/ 0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34" y="0"/>
                  </a:moveTo>
                  <a:lnTo>
                    <a:pt x="69" y="69"/>
                  </a:lnTo>
                  <a:lnTo>
                    <a:pt x="0" y="69"/>
                  </a:lnTo>
                  <a:lnTo>
                    <a:pt x="34" y="0"/>
                  </a:lnTo>
                  <a:close/>
                </a:path>
              </a:pathLst>
            </a:custGeom>
            <a:solidFill>
              <a:srgbClr val="0000FF"/>
            </a:solidFill>
            <a:ln w="9525">
              <a:solidFill>
                <a:srgbClr val="0000FF"/>
              </a:solidFill>
              <a:round/>
              <a:headEnd/>
              <a:tailEnd/>
            </a:ln>
          </p:spPr>
          <p:txBody>
            <a:bodyPr/>
            <a:lstStyle/>
            <a:p>
              <a:endParaRPr lang="es-MX"/>
            </a:p>
          </p:txBody>
        </p:sp>
        <p:sp>
          <p:nvSpPr>
            <p:cNvPr id="23702" name="Rectangle 151"/>
            <p:cNvSpPr>
              <a:spLocks noChangeArrowheads="1"/>
            </p:cNvSpPr>
            <p:nvPr/>
          </p:nvSpPr>
          <p:spPr bwMode="auto">
            <a:xfrm>
              <a:off x="3184" y="3921"/>
              <a:ext cx="1537" cy="125"/>
            </a:xfrm>
            <a:prstGeom prst="rect">
              <a:avLst/>
            </a:prstGeom>
            <a:noFill/>
            <a:ln w="9525">
              <a:noFill/>
              <a:miter lim="800000"/>
              <a:headEnd/>
              <a:tailEnd/>
            </a:ln>
          </p:spPr>
          <p:txBody>
            <a:bodyPr wrap="none" lIns="0" tIns="0" rIns="0" bIns="0">
              <a:spAutoFit/>
            </a:bodyPr>
            <a:lstStyle/>
            <a:p>
              <a:pPr algn="l"/>
              <a:r>
                <a:rPr lang="es-ES" sz="1300" u="none">
                  <a:solidFill>
                    <a:schemeClr val="accent2"/>
                  </a:solidFill>
                </a:rPr>
                <a:t>Total de alumnos matriculados</a:t>
              </a:r>
              <a:endParaRPr lang="es-ES">
                <a:solidFill>
                  <a:schemeClr val="accent2"/>
                </a:solidFill>
              </a:endParaRPr>
            </a:p>
          </p:txBody>
        </p:sp>
        <p:sp>
          <p:nvSpPr>
            <p:cNvPr id="23703" name="Line 152"/>
            <p:cNvSpPr>
              <a:spLocks noChangeShapeType="1"/>
            </p:cNvSpPr>
            <p:nvPr/>
          </p:nvSpPr>
          <p:spPr bwMode="auto">
            <a:xfrm>
              <a:off x="320" y="4117"/>
              <a:ext cx="185" cy="0"/>
            </a:xfrm>
            <a:prstGeom prst="line">
              <a:avLst/>
            </a:prstGeom>
            <a:noFill/>
            <a:ln w="26988">
              <a:solidFill>
                <a:srgbClr val="800080"/>
              </a:solidFill>
              <a:round/>
              <a:headEnd/>
              <a:tailEnd/>
            </a:ln>
          </p:spPr>
          <p:txBody>
            <a:bodyPr/>
            <a:lstStyle/>
            <a:p>
              <a:endParaRPr lang="es-MX"/>
            </a:p>
          </p:txBody>
        </p:sp>
        <p:sp>
          <p:nvSpPr>
            <p:cNvPr id="23704" name="Rectangle 153"/>
            <p:cNvSpPr>
              <a:spLocks noChangeArrowheads="1"/>
            </p:cNvSpPr>
            <p:nvPr/>
          </p:nvSpPr>
          <p:spPr bwMode="auto">
            <a:xfrm>
              <a:off x="374" y="4080"/>
              <a:ext cx="77" cy="77"/>
            </a:xfrm>
            <a:prstGeom prst="rect">
              <a:avLst/>
            </a:prstGeom>
            <a:noFill/>
            <a:ln w="9525">
              <a:noFill/>
              <a:miter lim="800000"/>
              <a:headEnd/>
              <a:tailEnd/>
            </a:ln>
          </p:spPr>
          <p:txBody>
            <a:bodyPr/>
            <a:lstStyle/>
            <a:p>
              <a:endParaRPr lang="es-MX"/>
            </a:p>
          </p:txBody>
        </p:sp>
        <p:sp>
          <p:nvSpPr>
            <p:cNvPr id="23705" name="Line 154"/>
            <p:cNvSpPr>
              <a:spLocks noChangeShapeType="1"/>
            </p:cNvSpPr>
            <p:nvPr/>
          </p:nvSpPr>
          <p:spPr bwMode="auto">
            <a:xfrm flipH="1" flipV="1">
              <a:off x="377" y="4083"/>
              <a:ext cx="34" cy="34"/>
            </a:xfrm>
            <a:prstGeom prst="line">
              <a:avLst/>
            </a:prstGeom>
            <a:noFill/>
            <a:ln w="9525">
              <a:solidFill>
                <a:srgbClr val="800080"/>
              </a:solidFill>
              <a:round/>
              <a:headEnd/>
              <a:tailEnd/>
            </a:ln>
          </p:spPr>
          <p:txBody>
            <a:bodyPr/>
            <a:lstStyle/>
            <a:p>
              <a:endParaRPr lang="es-MX"/>
            </a:p>
          </p:txBody>
        </p:sp>
        <p:sp>
          <p:nvSpPr>
            <p:cNvPr id="23706" name="Line 155"/>
            <p:cNvSpPr>
              <a:spLocks noChangeShapeType="1"/>
            </p:cNvSpPr>
            <p:nvPr/>
          </p:nvSpPr>
          <p:spPr bwMode="auto">
            <a:xfrm>
              <a:off x="411" y="4117"/>
              <a:ext cx="35" cy="35"/>
            </a:xfrm>
            <a:prstGeom prst="line">
              <a:avLst/>
            </a:prstGeom>
            <a:noFill/>
            <a:ln w="9525">
              <a:solidFill>
                <a:srgbClr val="800080"/>
              </a:solidFill>
              <a:round/>
              <a:headEnd/>
              <a:tailEnd/>
            </a:ln>
          </p:spPr>
          <p:txBody>
            <a:bodyPr/>
            <a:lstStyle/>
            <a:p>
              <a:endParaRPr lang="es-MX"/>
            </a:p>
          </p:txBody>
        </p:sp>
        <p:sp>
          <p:nvSpPr>
            <p:cNvPr id="23707" name="Line 156"/>
            <p:cNvSpPr>
              <a:spLocks noChangeShapeType="1"/>
            </p:cNvSpPr>
            <p:nvPr/>
          </p:nvSpPr>
          <p:spPr bwMode="auto">
            <a:xfrm flipH="1">
              <a:off x="377" y="4117"/>
              <a:ext cx="34" cy="35"/>
            </a:xfrm>
            <a:prstGeom prst="line">
              <a:avLst/>
            </a:prstGeom>
            <a:noFill/>
            <a:ln w="9525">
              <a:solidFill>
                <a:srgbClr val="800080"/>
              </a:solidFill>
              <a:round/>
              <a:headEnd/>
              <a:tailEnd/>
            </a:ln>
          </p:spPr>
          <p:txBody>
            <a:bodyPr/>
            <a:lstStyle/>
            <a:p>
              <a:endParaRPr lang="es-MX"/>
            </a:p>
          </p:txBody>
        </p:sp>
        <p:sp>
          <p:nvSpPr>
            <p:cNvPr id="23708" name="Line 157"/>
            <p:cNvSpPr>
              <a:spLocks noChangeShapeType="1"/>
            </p:cNvSpPr>
            <p:nvPr/>
          </p:nvSpPr>
          <p:spPr bwMode="auto">
            <a:xfrm flipV="1">
              <a:off x="411" y="4083"/>
              <a:ext cx="35" cy="34"/>
            </a:xfrm>
            <a:prstGeom prst="line">
              <a:avLst/>
            </a:prstGeom>
            <a:noFill/>
            <a:ln w="9525">
              <a:solidFill>
                <a:srgbClr val="800080"/>
              </a:solidFill>
              <a:round/>
              <a:headEnd/>
              <a:tailEnd/>
            </a:ln>
          </p:spPr>
          <p:txBody>
            <a:bodyPr/>
            <a:lstStyle/>
            <a:p>
              <a:endParaRPr lang="es-MX"/>
            </a:p>
          </p:txBody>
        </p:sp>
        <p:sp>
          <p:nvSpPr>
            <p:cNvPr id="23709" name="Rectangle 158"/>
            <p:cNvSpPr>
              <a:spLocks noChangeArrowheads="1"/>
            </p:cNvSpPr>
            <p:nvPr/>
          </p:nvSpPr>
          <p:spPr bwMode="auto">
            <a:xfrm>
              <a:off x="531" y="4060"/>
              <a:ext cx="1642" cy="125"/>
            </a:xfrm>
            <a:prstGeom prst="rect">
              <a:avLst/>
            </a:prstGeom>
            <a:noFill/>
            <a:ln w="9525">
              <a:noFill/>
              <a:miter lim="800000"/>
              <a:headEnd/>
              <a:tailEnd/>
            </a:ln>
          </p:spPr>
          <p:txBody>
            <a:bodyPr wrap="none" lIns="0" tIns="0" rIns="0" bIns="0">
              <a:spAutoFit/>
            </a:bodyPr>
            <a:lstStyle/>
            <a:p>
              <a:pPr algn="l"/>
              <a:r>
                <a:rPr lang="es-ES" sz="1300" u="none">
                  <a:solidFill>
                    <a:schemeClr val="accent2"/>
                  </a:solidFill>
                </a:rPr>
                <a:t>Índice: alumnos por investigador</a:t>
              </a:r>
              <a:endParaRPr lang="es-ES">
                <a:solidFill>
                  <a:schemeClr val="accent2"/>
                </a:solidFill>
              </a:endParaRPr>
            </a:p>
          </p:txBody>
        </p:sp>
      </p:gr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1677988" y="1946275"/>
            <a:ext cx="5857875" cy="3603625"/>
            <a:chOff x="577" y="610"/>
            <a:chExt cx="4979" cy="3258"/>
          </a:xfrm>
        </p:grpSpPr>
        <p:sp>
          <p:nvSpPr>
            <p:cNvPr id="24657" name="Freeform 8"/>
            <p:cNvSpPr>
              <a:spLocks/>
            </p:cNvSpPr>
            <p:nvPr/>
          </p:nvSpPr>
          <p:spPr bwMode="auto">
            <a:xfrm>
              <a:off x="3439" y="2797"/>
              <a:ext cx="396" cy="509"/>
            </a:xfrm>
            <a:custGeom>
              <a:avLst/>
              <a:gdLst>
                <a:gd name="T0" fmla="*/ 136 w 341"/>
                <a:gd name="T1" fmla="*/ 1459 h 466"/>
                <a:gd name="T2" fmla="*/ 303 w 341"/>
                <a:gd name="T3" fmla="*/ 1397 h 466"/>
                <a:gd name="T4" fmla="*/ 444 w 341"/>
                <a:gd name="T5" fmla="*/ 1383 h 466"/>
                <a:gd name="T6" fmla="*/ 471 w 341"/>
                <a:gd name="T7" fmla="*/ 1319 h 466"/>
                <a:gd name="T8" fmla="*/ 476 w 341"/>
                <a:gd name="T9" fmla="*/ 1276 h 466"/>
                <a:gd name="T10" fmla="*/ 496 w 341"/>
                <a:gd name="T11" fmla="*/ 1200 h 466"/>
                <a:gd name="T12" fmla="*/ 521 w 341"/>
                <a:gd name="T13" fmla="*/ 1116 h 466"/>
                <a:gd name="T14" fmla="*/ 552 w 341"/>
                <a:gd name="T15" fmla="*/ 944 h 466"/>
                <a:gd name="T16" fmla="*/ 696 w 341"/>
                <a:gd name="T17" fmla="*/ 810 h 466"/>
                <a:gd name="T18" fmla="*/ 802 w 341"/>
                <a:gd name="T19" fmla="*/ 893 h 466"/>
                <a:gd name="T20" fmla="*/ 994 w 341"/>
                <a:gd name="T21" fmla="*/ 991 h 466"/>
                <a:gd name="T22" fmla="*/ 1182 w 341"/>
                <a:gd name="T23" fmla="*/ 975 h 466"/>
                <a:gd name="T24" fmla="*/ 1327 w 341"/>
                <a:gd name="T25" fmla="*/ 991 h 466"/>
                <a:gd name="T26" fmla="*/ 1419 w 341"/>
                <a:gd name="T27" fmla="*/ 931 h 466"/>
                <a:gd name="T28" fmla="*/ 1622 w 341"/>
                <a:gd name="T29" fmla="*/ 926 h 466"/>
                <a:gd name="T30" fmla="*/ 1555 w 341"/>
                <a:gd name="T31" fmla="*/ 869 h 466"/>
                <a:gd name="T32" fmla="*/ 1410 w 341"/>
                <a:gd name="T33" fmla="*/ 822 h 466"/>
                <a:gd name="T34" fmla="*/ 1329 w 341"/>
                <a:gd name="T35" fmla="*/ 761 h 466"/>
                <a:gd name="T36" fmla="*/ 1187 w 341"/>
                <a:gd name="T37" fmla="*/ 720 h 466"/>
                <a:gd name="T38" fmla="*/ 1075 w 341"/>
                <a:gd name="T39" fmla="*/ 662 h 466"/>
                <a:gd name="T40" fmla="*/ 1154 w 341"/>
                <a:gd name="T41" fmla="*/ 467 h 466"/>
                <a:gd name="T42" fmla="*/ 1101 w 341"/>
                <a:gd name="T43" fmla="*/ 355 h 466"/>
                <a:gd name="T44" fmla="*/ 1168 w 341"/>
                <a:gd name="T45" fmla="*/ 319 h 466"/>
                <a:gd name="T46" fmla="*/ 1419 w 341"/>
                <a:gd name="T47" fmla="*/ 190 h 466"/>
                <a:gd name="T48" fmla="*/ 1445 w 341"/>
                <a:gd name="T49" fmla="*/ 55 h 466"/>
                <a:gd name="T50" fmla="*/ 1640 w 341"/>
                <a:gd name="T51" fmla="*/ 5 h 466"/>
                <a:gd name="T52" fmla="*/ 1734 w 341"/>
                <a:gd name="T53" fmla="*/ 118 h 466"/>
                <a:gd name="T54" fmla="*/ 1903 w 341"/>
                <a:gd name="T55" fmla="*/ 208 h 466"/>
                <a:gd name="T56" fmla="*/ 1734 w 341"/>
                <a:gd name="T57" fmla="*/ 234 h 466"/>
                <a:gd name="T58" fmla="*/ 1734 w 341"/>
                <a:gd name="T59" fmla="*/ 440 h 466"/>
                <a:gd name="T60" fmla="*/ 1872 w 341"/>
                <a:gd name="T61" fmla="*/ 467 h 466"/>
                <a:gd name="T62" fmla="*/ 2014 w 341"/>
                <a:gd name="T63" fmla="*/ 400 h 466"/>
                <a:gd name="T64" fmla="*/ 2118 w 341"/>
                <a:gd name="T65" fmla="*/ 428 h 466"/>
                <a:gd name="T66" fmla="*/ 2282 w 341"/>
                <a:gd name="T67" fmla="*/ 499 h 466"/>
                <a:gd name="T68" fmla="*/ 2150 w 341"/>
                <a:gd name="T69" fmla="*/ 575 h 466"/>
                <a:gd name="T70" fmla="*/ 2025 w 341"/>
                <a:gd name="T71" fmla="*/ 761 h 466"/>
                <a:gd name="T72" fmla="*/ 1974 w 341"/>
                <a:gd name="T73" fmla="*/ 822 h 466"/>
                <a:gd name="T74" fmla="*/ 1995 w 341"/>
                <a:gd name="T75" fmla="*/ 893 h 466"/>
                <a:gd name="T76" fmla="*/ 2175 w 341"/>
                <a:gd name="T77" fmla="*/ 931 h 466"/>
                <a:gd name="T78" fmla="*/ 2400 w 341"/>
                <a:gd name="T79" fmla="*/ 969 h 466"/>
                <a:gd name="T80" fmla="*/ 2155 w 341"/>
                <a:gd name="T81" fmla="*/ 1037 h 466"/>
                <a:gd name="T82" fmla="*/ 2032 w 341"/>
                <a:gd name="T83" fmla="*/ 1184 h 466"/>
                <a:gd name="T84" fmla="*/ 1925 w 341"/>
                <a:gd name="T85" fmla="*/ 1248 h 466"/>
                <a:gd name="T86" fmla="*/ 2081 w 341"/>
                <a:gd name="T87" fmla="*/ 1326 h 466"/>
                <a:gd name="T88" fmla="*/ 2175 w 341"/>
                <a:gd name="T89" fmla="*/ 1410 h 466"/>
                <a:gd name="T90" fmla="*/ 2331 w 341"/>
                <a:gd name="T91" fmla="*/ 1439 h 466"/>
                <a:gd name="T92" fmla="*/ 2536 w 341"/>
                <a:gd name="T93" fmla="*/ 1463 h 466"/>
                <a:gd name="T94" fmla="*/ 2458 w 341"/>
                <a:gd name="T95" fmla="*/ 1548 h 466"/>
                <a:gd name="T96" fmla="*/ 2223 w 341"/>
                <a:gd name="T97" fmla="*/ 1602 h 466"/>
                <a:gd name="T98" fmla="*/ 2003 w 341"/>
                <a:gd name="T99" fmla="*/ 1588 h 466"/>
                <a:gd name="T100" fmla="*/ 1792 w 341"/>
                <a:gd name="T101" fmla="*/ 1664 h 466"/>
                <a:gd name="T102" fmla="*/ 1734 w 341"/>
                <a:gd name="T103" fmla="*/ 1653 h 466"/>
                <a:gd name="T104" fmla="*/ 1571 w 341"/>
                <a:gd name="T105" fmla="*/ 1579 h 466"/>
                <a:gd name="T106" fmla="*/ 1411 w 341"/>
                <a:gd name="T107" fmla="*/ 1540 h 466"/>
                <a:gd name="T108" fmla="*/ 1378 w 341"/>
                <a:gd name="T109" fmla="*/ 1682 h 466"/>
                <a:gd name="T110" fmla="*/ 1222 w 341"/>
                <a:gd name="T111" fmla="*/ 1711 h 466"/>
                <a:gd name="T112" fmla="*/ 970 w 341"/>
                <a:gd name="T113" fmla="*/ 1695 h 466"/>
                <a:gd name="T114" fmla="*/ 829 w 341"/>
                <a:gd name="T115" fmla="*/ 1745 h 466"/>
                <a:gd name="T116" fmla="*/ 725 w 341"/>
                <a:gd name="T117" fmla="*/ 1731 h 466"/>
                <a:gd name="T118" fmla="*/ 496 w 341"/>
                <a:gd name="T119" fmla="*/ 1695 h 466"/>
                <a:gd name="T120" fmla="*/ 279 w 341"/>
                <a:gd name="T121" fmla="*/ 1605 h 466"/>
                <a:gd name="T122" fmla="*/ 101 w 341"/>
                <a:gd name="T123" fmla="*/ 1542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1"/>
                <a:gd name="T187" fmla="*/ 0 h 466"/>
                <a:gd name="T188" fmla="*/ 341 w 341"/>
                <a:gd name="T189" fmla="*/ 466 h 4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1" h="466">
                  <a:moveTo>
                    <a:pt x="0" y="393"/>
                  </a:moveTo>
                  <a:lnTo>
                    <a:pt x="4" y="391"/>
                  </a:lnTo>
                  <a:lnTo>
                    <a:pt x="5" y="389"/>
                  </a:lnTo>
                  <a:lnTo>
                    <a:pt x="12" y="385"/>
                  </a:lnTo>
                  <a:lnTo>
                    <a:pt x="16" y="385"/>
                  </a:lnTo>
                  <a:lnTo>
                    <a:pt x="18" y="384"/>
                  </a:lnTo>
                  <a:lnTo>
                    <a:pt x="20" y="383"/>
                  </a:lnTo>
                  <a:lnTo>
                    <a:pt x="21" y="377"/>
                  </a:lnTo>
                  <a:lnTo>
                    <a:pt x="29" y="376"/>
                  </a:lnTo>
                  <a:lnTo>
                    <a:pt x="35" y="371"/>
                  </a:lnTo>
                  <a:lnTo>
                    <a:pt x="37" y="367"/>
                  </a:lnTo>
                  <a:lnTo>
                    <a:pt x="40" y="368"/>
                  </a:lnTo>
                  <a:lnTo>
                    <a:pt x="42" y="370"/>
                  </a:lnTo>
                  <a:lnTo>
                    <a:pt x="46" y="371"/>
                  </a:lnTo>
                  <a:lnTo>
                    <a:pt x="50" y="377"/>
                  </a:lnTo>
                  <a:lnTo>
                    <a:pt x="52" y="379"/>
                  </a:lnTo>
                  <a:lnTo>
                    <a:pt x="57" y="375"/>
                  </a:lnTo>
                  <a:lnTo>
                    <a:pt x="58" y="364"/>
                  </a:lnTo>
                  <a:lnTo>
                    <a:pt x="58" y="361"/>
                  </a:lnTo>
                  <a:lnTo>
                    <a:pt x="58" y="356"/>
                  </a:lnTo>
                  <a:lnTo>
                    <a:pt x="59" y="350"/>
                  </a:lnTo>
                  <a:lnTo>
                    <a:pt x="58" y="349"/>
                  </a:lnTo>
                  <a:lnTo>
                    <a:pt x="59" y="347"/>
                  </a:lnTo>
                  <a:lnTo>
                    <a:pt x="62" y="348"/>
                  </a:lnTo>
                  <a:lnTo>
                    <a:pt x="64" y="347"/>
                  </a:lnTo>
                  <a:lnTo>
                    <a:pt x="67" y="347"/>
                  </a:lnTo>
                  <a:lnTo>
                    <a:pt x="68" y="344"/>
                  </a:lnTo>
                  <a:lnTo>
                    <a:pt x="68" y="342"/>
                  </a:lnTo>
                  <a:lnTo>
                    <a:pt x="66" y="340"/>
                  </a:lnTo>
                  <a:lnTo>
                    <a:pt x="64" y="336"/>
                  </a:lnTo>
                  <a:lnTo>
                    <a:pt x="62" y="334"/>
                  </a:lnTo>
                  <a:lnTo>
                    <a:pt x="61" y="334"/>
                  </a:lnTo>
                  <a:lnTo>
                    <a:pt x="58" y="332"/>
                  </a:lnTo>
                  <a:lnTo>
                    <a:pt x="59" y="325"/>
                  </a:lnTo>
                  <a:lnTo>
                    <a:pt x="67" y="319"/>
                  </a:lnTo>
                  <a:lnTo>
                    <a:pt x="65" y="316"/>
                  </a:lnTo>
                  <a:lnTo>
                    <a:pt x="64" y="315"/>
                  </a:lnTo>
                  <a:lnTo>
                    <a:pt x="69" y="311"/>
                  </a:lnTo>
                  <a:lnTo>
                    <a:pt x="70" y="310"/>
                  </a:lnTo>
                  <a:lnTo>
                    <a:pt x="70" y="308"/>
                  </a:lnTo>
                  <a:lnTo>
                    <a:pt x="70" y="302"/>
                  </a:lnTo>
                  <a:lnTo>
                    <a:pt x="69" y="294"/>
                  </a:lnTo>
                  <a:lnTo>
                    <a:pt x="70" y="289"/>
                  </a:lnTo>
                  <a:lnTo>
                    <a:pt x="71" y="279"/>
                  </a:lnTo>
                  <a:lnTo>
                    <a:pt x="69" y="266"/>
                  </a:lnTo>
                  <a:lnTo>
                    <a:pt x="71" y="260"/>
                  </a:lnTo>
                  <a:lnTo>
                    <a:pt x="73" y="258"/>
                  </a:lnTo>
                  <a:lnTo>
                    <a:pt x="73" y="249"/>
                  </a:lnTo>
                  <a:lnTo>
                    <a:pt x="72" y="243"/>
                  </a:lnTo>
                  <a:lnTo>
                    <a:pt x="73" y="235"/>
                  </a:lnTo>
                  <a:lnTo>
                    <a:pt x="72" y="226"/>
                  </a:lnTo>
                  <a:lnTo>
                    <a:pt x="72" y="214"/>
                  </a:lnTo>
                  <a:lnTo>
                    <a:pt x="83" y="217"/>
                  </a:lnTo>
                  <a:lnTo>
                    <a:pt x="92" y="213"/>
                  </a:lnTo>
                  <a:lnTo>
                    <a:pt x="94" y="214"/>
                  </a:lnTo>
                  <a:lnTo>
                    <a:pt x="95" y="217"/>
                  </a:lnTo>
                  <a:lnTo>
                    <a:pt x="98" y="220"/>
                  </a:lnTo>
                  <a:lnTo>
                    <a:pt x="99" y="222"/>
                  </a:lnTo>
                  <a:lnTo>
                    <a:pt x="104" y="232"/>
                  </a:lnTo>
                  <a:lnTo>
                    <a:pt x="106" y="235"/>
                  </a:lnTo>
                  <a:lnTo>
                    <a:pt x="109" y="238"/>
                  </a:lnTo>
                  <a:lnTo>
                    <a:pt x="110" y="240"/>
                  </a:lnTo>
                  <a:lnTo>
                    <a:pt x="112" y="245"/>
                  </a:lnTo>
                  <a:lnTo>
                    <a:pt x="119" y="253"/>
                  </a:lnTo>
                  <a:lnTo>
                    <a:pt x="120" y="255"/>
                  </a:lnTo>
                  <a:lnTo>
                    <a:pt x="131" y="261"/>
                  </a:lnTo>
                  <a:lnTo>
                    <a:pt x="135" y="262"/>
                  </a:lnTo>
                  <a:lnTo>
                    <a:pt x="137" y="263"/>
                  </a:lnTo>
                  <a:lnTo>
                    <a:pt x="138" y="266"/>
                  </a:lnTo>
                  <a:lnTo>
                    <a:pt x="147" y="267"/>
                  </a:lnTo>
                  <a:lnTo>
                    <a:pt x="156" y="260"/>
                  </a:lnTo>
                  <a:lnTo>
                    <a:pt x="156" y="257"/>
                  </a:lnTo>
                  <a:lnTo>
                    <a:pt x="158" y="255"/>
                  </a:lnTo>
                  <a:lnTo>
                    <a:pt x="166" y="251"/>
                  </a:lnTo>
                  <a:lnTo>
                    <a:pt x="168" y="252"/>
                  </a:lnTo>
                  <a:lnTo>
                    <a:pt x="169" y="255"/>
                  </a:lnTo>
                  <a:lnTo>
                    <a:pt x="174" y="258"/>
                  </a:lnTo>
                  <a:lnTo>
                    <a:pt x="175" y="261"/>
                  </a:lnTo>
                  <a:lnTo>
                    <a:pt x="179" y="260"/>
                  </a:lnTo>
                  <a:lnTo>
                    <a:pt x="181" y="259"/>
                  </a:lnTo>
                  <a:lnTo>
                    <a:pt x="184" y="254"/>
                  </a:lnTo>
                  <a:lnTo>
                    <a:pt x="188" y="253"/>
                  </a:lnTo>
                  <a:lnTo>
                    <a:pt x="187" y="249"/>
                  </a:lnTo>
                  <a:lnTo>
                    <a:pt x="188" y="245"/>
                  </a:lnTo>
                  <a:lnTo>
                    <a:pt x="192" y="244"/>
                  </a:lnTo>
                  <a:lnTo>
                    <a:pt x="196" y="242"/>
                  </a:lnTo>
                  <a:lnTo>
                    <a:pt x="202" y="244"/>
                  </a:lnTo>
                  <a:lnTo>
                    <a:pt x="205" y="244"/>
                  </a:lnTo>
                  <a:lnTo>
                    <a:pt x="211" y="245"/>
                  </a:lnTo>
                  <a:lnTo>
                    <a:pt x="214" y="244"/>
                  </a:lnTo>
                  <a:lnTo>
                    <a:pt x="218" y="237"/>
                  </a:lnTo>
                  <a:lnTo>
                    <a:pt x="217" y="232"/>
                  </a:lnTo>
                  <a:lnTo>
                    <a:pt x="217" y="231"/>
                  </a:lnTo>
                  <a:lnTo>
                    <a:pt x="213" y="229"/>
                  </a:lnTo>
                  <a:lnTo>
                    <a:pt x="209" y="231"/>
                  </a:lnTo>
                  <a:lnTo>
                    <a:pt x="206" y="229"/>
                  </a:lnTo>
                  <a:lnTo>
                    <a:pt x="205" y="223"/>
                  </a:lnTo>
                  <a:lnTo>
                    <a:pt x="203" y="218"/>
                  </a:lnTo>
                  <a:lnTo>
                    <a:pt x="200" y="217"/>
                  </a:lnTo>
                  <a:lnTo>
                    <a:pt x="196" y="216"/>
                  </a:lnTo>
                  <a:lnTo>
                    <a:pt x="191" y="217"/>
                  </a:lnTo>
                  <a:lnTo>
                    <a:pt x="186" y="217"/>
                  </a:lnTo>
                  <a:lnTo>
                    <a:pt x="184" y="217"/>
                  </a:lnTo>
                  <a:lnTo>
                    <a:pt x="184" y="212"/>
                  </a:lnTo>
                  <a:lnTo>
                    <a:pt x="182" y="209"/>
                  </a:lnTo>
                  <a:lnTo>
                    <a:pt x="184" y="203"/>
                  </a:lnTo>
                  <a:lnTo>
                    <a:pt x="181" y="200"/>
                  </a:lnTo>
                  <a:lnTo>
                    <a:pt x="176" y="200"/>
                  </a:lnTo>
                  <a:lnTo>
                    <a:pt x="175" y="197"/>
                  </a:lnTo>
                  <a:lnTo>
                    <a:pt x="170" y="193"/>
                  </a:lnTo>
                  <a:lnTo>
                    <a:pt x="166" y="193"/>
                  </a:lnTo>
                  <a:lnTo>
                    <a:pt x="165" y="191"/>
                  </a:lnTo>
                  <a:lnTo>
                    <a:pt x="160" y="186"/>
                  </a:lnTo>
                  <a:lnTo>
                    <a:pt x="157" y="189"/>
                  </a:lnTo>
                  <a:lnTo>
                    <a:pt x="153" y="188"/>
                  </a:lnTo>
                  <a:lnTo>
                    <a:pt x="151" y="186"/>
                  </a:lnTo>
                  <a:lnTo>
                    <a:pt x="148" y="185"/>
                  </a:lnTo>
                  <a:lnTo>
                    <a:pt x="143" y="185"/>
                  </a:lnTo>
                  <a:lnTo>
                    <a:pt x="139" y="183"/>
                  </a:lnTo>
                  <a:lnTo>
                    <a:pt x="142" y="175"/>
                  </a:lnTo>
                  <a:lnTo>
                    <a:pt x="140" y="167"/>
                  </a:lnTo>
                  <a:lnTo>
                    <a:pt x="139" y="159"/>
                  </a:lnTo>
                  <a:lnTo>
                    <a:pt x="142" y="148"/>
                  </a:lnTo>
                  <a:lnTo>
                    <a:pt x="150" y="138"/>
                  </a:lnTo>
                  <a:lnTo>
                    <a:pt x="153" y="131"/>
                  </a:lnTo>
                  <a:lnTo>
                    <a:pt x="153" y="124"/>
                  </a:lnTo>
                  <a:lnTo>
                    <a:pt x="154" y="120"/>
                  </a:lnTo>
                  <a:lnTo>
                    <a:pt x="156" y="118"/>
                  </a:lnTo>
                  <a:lnTo>
                    <a:pt x="159" y="113"/>
                  </a:lnTo>
                  <a:lnTo>
                    <a:pt x="157" y="102"/>
                  </a:lnTo>
                  <a:lnTo>
                    <a:pt x="147" y="96"/>
                  </a:lnTo>
                  <a:lnTo>
                    <a:pt x="146" y="93"/>
                  </a:lnTo>
                  <a:lnTo>
                    <a:pt x="138" y="87"/>
                  </a:lnTo>
                  <a:lnTo>
                    <a:pt x="138" y="84"/>
                  </a:lnTo>
                  <a:lnTo>
                    <a:pt x="142" y="81"/>
                  </a:lnTo>
                  <a:lnTo>
                    <a:pt x="147" y="82"/>
                  </a:lnTo>
                  <a:lnTo>
                    <a:pt x="149" y="83"/>
                  </a:lnTo>
                  <a:lnTo>
                    <a:pt x="154" y="84"/>
                  </a:lnTo>
                  <a:lnTo>
                    <a:pt x="157" y="83"/>
                  </a:lnTo>
                  <a:lnTo>
                    <a:pt x="159" y="81"/>
                  </a:lnTo>
                  <a:lnTo>
                    <a:pt x="164" y="70"/>
                  </a:lnTo>
                  <a:lnTo>
                    <a:pt x="169" y="65"/>
                  </a:lnTo>
                  <a:lnTo>
                    <a:pt x="183" y="56"/>
                  </a:lnTo>
                  <a:lnTo>
                    <a:pt x="188" y="50"/>
                  </a:lnTo>
                  <a:lnTo>
                    <a:pt x="187" y="40"/>
                  </a:lnTo>
                  <a:lnTo>
                    <a:pt x="190" y="35"/>
                  </a:lnTo>
                  <a:lnTo>
                    <a:pt x="194" y="25"/>
                  </a:lnTo>
                  <a:lnTo>
                    <a:pt x="190" y="20"/>
                  </a:lnTo>
                  <a:lnTo>
                    <a:pt x="189" y="16"/>
                  </a:lnTo>
                  <a:lnTo>
                    <a:pt x="191" y="14"/>
                  </a:lnTo>
                  <a:lnTo>
                    <a:pt x="202" y="13"/>
                  </a:lnTo>
                  <a:lnTo>
                    <a:pt x="204" y="10"/>
                  </a:lnTo>
                  <a:lnTo>
                    <a:pt x="203" y="3"/>
                  </a:lnTo>
                  <a:lnTo>
                    <a:pt x="205" y="3"/>
                  </a:lnTo>
                  <a:lnTo>
                    <a:pt x="208" y="2"/>
                  </a:lnTo>
                  <a:lnTo>
                    <a:pt x="217" y="3"/>
                  </a:lnTo>
                  <a:lnTo>
                    <a:pt x="219" y="0"/>
                  </a:lnTo>
                  <a:lnTo>
                    <a:pt x="223" y="0"/>
                  </a:lnTo>
                  <a:lnTo>
                    <a:pt x="226" y="10"/>
                  </a:lnTo>
                  <a:lnTo>
                    <a:pt x="223" y="25"/>
                  </a:lnTo>
                  <a:lnTo>
                    <a:pt x="226" y="28"/>
                  </a:lnTo>
                  <a:lnTo>
                    <a:pt x="229" y="31"/>
                  </a:lnTo>
                  <a:lnTo>
                    <a:pt x="232" y="37"/>
                  </a:lnTo>
                  <a:lnTo>
                    <a:pt x="236" y="38"/>
                  </a:lnTo>
                  <a:lnTo>
                    <a:pt x="239" y="37"/>
                  </a:lnTo>
                  <a:lnTo>
                    <a:pt x="243" y="41"/>
                  </a:lnTo>
                  <a:lnTo>
                    <a:pt x="251" y="46"/>
                  </a:lnTo>
                  <a:lnTo>
                    <a:pt x="251" y="55"/>
                  </a:lnTo>
                  <a:lnTo>
                    <a:pt x="247" y="58"/>
                  </a:lnTo>
                  <a:lnTo>
                    <a:pt x="239" y="61"/>
                  </a:lnTo>
                  <a:lnTo>
                    <a:pt x="234" y="66"/>
                  </a:lnTo>
                  <a:lnTo>
                    <a:pt x="232" y="65"/>
                  </a:lnTo>
                  <a:lnTo>
                    <a:pt x="231" y="62"/>
                  </a:lnTo>
                  <a:lnTo>
                    <a:pt x="229" y="61"/>
                  </a:lnTo>
                  <a:lnTo>
                    <a:pt x="226" y="62"/>
                  </a:lnTo>
                  <a:lnTo>
                    <a:pt x="220" y="67"/>
                  </a:lnTo>
                  <a:lnTo>
                    <a:pt x="217" y="107"/>
                  </a:lnTo>
                  <a:lnTo>
                    <a:pt x="223" y="112"/>
                  </a:lnTo>
                  <a:lnTo>
                    <a:pt x="226" y="115"/>
                  </a:lnTo>
                  <a:lnTo>
                    <a:pt x="229" y="116"/>
                  </a:lnTo>
                  <a:lnTo>
                    <a:pt x="236" y="115"/>
                  </a:lnTo>
                  <a:lnTo>
                    <a:pt x="236" y="120"/>
                  </a:lnTo>
                  <a:lnTo>
                    <a:pt x="239" y="127"/>
                  </a:lnTo>
                  <a:lnTo>
                    <a:pt x="241" y="127"/>
                  </a:lnTo>
                  <a:lnTo>
                    <a:pt x="245" y="126"/>
                  </a:lnTo>
                  <a:lnTo>
                    <a:pt x="247" y="124"/>
                  </a:lnTo>
                  <a:lnTo>
                    <a:pt x="251" y="119"/>
                  </a:lnTo>
                  <a:lnTo>
                    <a:pt x="256" y="116"/>
                  </a:lnTo>
                  <a:lnTo>
                    <a:pt x="258" y="112"/>
                  </a:lnTo>
                  <a:lnTo>
                    <a:pt x="260" y="105"/>
                  </a:lnTo>
                  <a:lnTo>
                    <a:pt x="265" y="104"/>
                  </a:lnTo>
                  <a:lnTo>
                    <a:pt x="266" y="105"/>
                  </a:lnTo>
                  <a:lnTo>
                    <a:pt x="267" y="105"/>
                  </a:lnTo>
                  <a:lnTo>
                    <a:pt x="269" y="105"/>
                  </a:lnTo>
                  <a:lnTo>
                    <a:pt x="272" y="105"/>
                  </a:lnTo>
                  <a:lnTo>
                    <a:pt x="275" y="106"/>
                  </a:lnTo>
                  <a:lnTo>
                    <a:pt x="277" y="111"/>
                  </a:lnTo>
                  <a:lnTo>
                    <a:pt x="280" y="113"/>
                  </a:lnTo>
                  <a:lnTo>
                    <a:pt x="300" y="123"/>
                  </a:lnTo>
                  <a:lnTo>
                    <a:pt x="305" y="124"/>
                  </a:lnTo>
                  <a:lnTo>
                    <a:pt x="307" y="123"/>
                  </a:lnTo>
                  <a:lnTo>
                    <a:pt x="306" y="130"/>
                  </a:lnTo>
                  <a:lnTo>
                    <a:pt x="303" y="130"/>
                  </a:lnTo>
                  <a:lnTo>
                    <a:pt x="302" y="131"/>
                  </a:lnTo>
                  <a:lnTo>
                    <a:pt x="299" y="136"/>
                  </a:lnTo>
                  <a:lnTo>
                    <a:pt x="297" y="137"/>
                  </a:lnTo>
                  <a:lnTo>
                    <a:pt x="292" y="142"/>
                  </a:lnTo>
                  <a:lnTo>
                    <a:pt x="291" y="147"/>
                  </a:lnTo>
                  <a:lnTo>
                    <a:pt x="288" y="147"/>
                  </a:lnTo>
                  <a:lnTo>
                    <a:pt x="284" y="152"/>
                  </a:lnTo>
                  <a:lnTo>
                    <a:pt x="284" y="155"/>
                  </a:lnTo>
                  <a:lnTo>
                    <a:pt x="278" y="165"/>
                  </a:lnTo>
                  <a:lnTo>
                    <a:pt x="275" y="178"/>
                  </a:lnTo>
                  <a:lnTo>
                    <a:pt x="273" y="185"/>
                  </a:lnTo>
                  <a:lnTo>
                    <a:pt x="266" y="195"/>
                  </a:lnTo>
                  <a:lnTo>
                    <a:pt x="267" y="200"/>
                  </a:lnTo>
                  <a:lnTo>
                    <a:pt x="266" y="202"/>
                  </a:lnTo>
                  <a:lnTo>
                    <a:pt x="263" y="203"/>
                  </a:lnTo>
                  <a:lnTo>
                    <a:pt x="259" y="209"/>
                  </a:lnTo>
                  <a:lnTo>
                    <a:pt x="258" y="212"/>
                  </a:lnTo>
                  <a:lnTo>
                    <a:pt x="259" y="214"/>
                  </a:lnTo>
                  <a:lnTo>
                    <a:pt x="261" y="217"/>
                  </a:lnTo>
                  <a:lnTo>
                    <a:pt x="266" y="221"/>
                  </a:lnTo>
                  <a:lnTo>
                    <a:pt x="266" y="224"/>
                  </a:lnTo>
                  <a:lnTo>
                    <a:pt x="262" y="229"/>
                  </a:lnTo>
                  <a:lnTo>
                    <a:pt x="261" y="232"/>
                  </a:lnTo>
                  <a:lnTo>
                    <a:pt x="263" y="234"/>
                  </a:lnTo>
                  <a:lnTo>
                    <a:pt x="264" y="235"/>
                  </a:lnTo>
                  <a:lnTo>
                    <a:pt x="272" y="239"/>
                  </a:lnTo>
                  <a:lnTo>
                    <a:pt x="274" y="239"/>
                  </a:lnTo>
                  <a:lnTo>
                    <a:pt x="275" y="241"/>
                  </a:lnTo>
                  <a:lnTo>
                    <a:pt x="280" y="244"/>
                  </a:lnTo>
                  <a:lnTo>
                    <a:pt x="286" y="245"/>
                  </a:lnTo>
                  <a:lnTo>
                    <a:pt x="288" y="245"/>
                  </a:lnTo>
                  <a:lnTo>
                    <a:pt x="294" y="249"/>
                  </a:lnTo>
                  <a:lnTo>
                    <a:pt x="302" y="250"/>
                  </a:lnTo>
                  <a:lnTo>
                    <a:pt x="309" y="251"/>
                  </a:lnTo>
                  <a:lnTo>
                    <a:pt x="314" y="252"/>
                  </a:lnTo>
                  <a:lnTo>
                    <a:pt x="315" y="254"/>
                  </a:lnTo>
                  <a:lnTo>
                    <a:pt x="317" y="255"/>
                  </a:lnTo>
                  <a:lnTo>
                    <a:pt x="315" y="261"/>
                  </a:lnTo>
                  <a:lnTo>
                    <a:pt x="312" y="266"/>
                  </a:lnTo>
                  <a:lnTo>
                    <a:pt x="306" y="269"/>
                  </a:lnTo>
                  <a:lnTo>
                    <a:pt x="293" y="272"/>
                  </a:lnTo>
                  <a:lnTo>
                    <a:pt x="288" y="270"/>
                  </a:lnTo>
                  <a:lnTo>
                    <a:pt x="285" y="273"/>
                  </a:lnTo>
                  <a:lnTo>
                    <a:pt x="278" y="274"/>
                  </a:lnTo>
                  <a:lnTo>
                    <a:pt x="277" y="273"/>
                  </a:lnTo>
                  <a:lnTo>
                    <a:pt x="275" y="274"/>
                  </a:lnTo>
                  <a:lnTo>
                    <a:pt x="274" y="279"/>
                  </a:lnTo>
                  <a:lnTo>
                    <a:pt x="272" y="308"/>
                  </a:lnTo>
                  <a:lnTo>
                    <a:pt x="269" y="312"/>
                  </a:lnTo>
                  <a:lnTo>
                    <a:pt x="267" y="313"/>
                  </a:lnTo>
                  <a:lnTo>
                    <a:pt x="263" y="316"/>
                  </a:lnTo>
                  <a:lnTo>
                    <a:pt x="260" y="323"/>
                  </a:lnTo>
                  <a:lnTo>
                    <a:pt x="257" y="324"/>
                  </a:lnTo>
                  <a:lnTo>
                    <a:pt x="256" y="327"/>
                  </a:lnTo>
                  <a:lnTo>
                    <a:pt x="254" y="329"/>
                  </a:lnTo>
                  <a:lnTo>
                    <a:pt x="255" y="341"/>
                  </a:lnTo>
                  <a:lnTo>
                    <a:pt x="260" y="346"/>
                  </a:lnTo>
                  <a:lnTo>
                    <a:pt x="263" y="347"/>
                  </a:lnTo>
                  <a:lnTo>
                    <a:pt x="269" y="347"/>
                  </a:lnTo>
                  <a:lnTo>
                    <a:pt x="272" y="350"/>
                  </a:lnTo>
                  <a:lnTo>
                    <a:pt x="276" y="349"/>
                  </a:lnTo>
                  <a:lnTo>
                    <a:pt x="283" y="351"/>
                  </a:lnTo>
                  <a:lnTo>
                    <a:pt x="286" y="355"/>
                  </a:lnTo>
                  <a:lnTo>
                    <a:pt x="287" y="356"/>
                  </a:lnTo>
                  <a:lnTo>
                    <a:pt x="285" y="363"/>
                  </a:lnTo>
                  <a:lnTo>
                    <a:pt x="286" y="367"/>
                  </a:lnTo>
                  <a:lnTo>
                    <a:pt x="288" y="371"/>
                  </a:lnTo>
                  <a:lnTo>
                    <a:pt x="292" y="382"/>
                  </a:lnTo>
                  <a:lnTo>
                    <a:pt x="301" y="383"/>
                  </a:lnTo>
                  <a:lnTo>
                    <a:pt x="303" y="380"/>
                  </a:lnTo>
                  <a:lnTo>
                    <a:pt x="304" y="380"/>
                  </a:lnTo>
                  <a:lnTo>
                    <a:pt x="306" y="378"/>
                  </a:lnTo>
                  <a:lnTo>
                    <a:pt x="308" y="379"/>
                  </a:lnTo>
                  <a:lnTo>
                    <a:pt x="312" y="379"/>
                  </a:lnTo>
                  <a:lnTo>
                    <a:pt x="317" y="378"/>
                  </a:lnTo>
                  <a:lnTo>
                    <a:pt x="324" y="374"/>
                  </a:lnTo>
                  <a:lnTo>
                    <a:pt x="329" y="373"/>
                  </a:lnTo>
                  <a:lnTo>
                    <a:pt x="331" y="376"/>
                  </a:lnTo>
                  <a:lnTo>
                    <a:pt x="335" y="385"/>
                  </a:lnTo>
                  <a:lnTo>
                    <a:pt x="337" y="387"/>
                  </a:lnTo>
                  <a:lnTo>
                    <a:pt x="340" y="390"/>
                  </a:lnTo>
                  <a:lnTo>
                    <a:pt x="334" y="402"/>
                  </a:lnTo>
                  <a:lnTo>
                    <a:pt x="332" y="403"/>
                  </a:lnTo>
                  <a:lnTo>
                    <a:pt x="330" y="405"/>
                  </a:lnTo>
                  <a:lnTo>
                    <a:pt x="325" y="408"/>
                  </a:lnTo>
                  <a:lnTo>
                    <a:pt x="323" y="407"/>
                  </a:lnTo>
                  <a:lnTo>
                    <a:pt x="315" y="408"/>
                  </a:lnTo>
                  <a:lnTo>
                    <a:pt x="308" y="413"/>
                  </a:lnTo>
                  <a:lnTo>
                    <a:pt x="302" y="418"/>
                  </a:lnTo>
                  <a:lnTo>
                    <a:pt x="298" y="422"/>
                  </a:lnTo>
                  <a:lnTo>
                    <a:pt x="294" y="422"/>
                  </a:lnTo>
                  <a:lnTo>
                    <a:pt x="289" y="421"/>
                  </a:lnTo>
                  <a:lnTo>
                    <a:pt x="283" y="417"/>
                  </a:lnTo>
                  <a:lnTo>
                    <a:pt x="280" y="416"/>
                  </a:lnTo>
                  <a:lnTo>
                    <a:pt x="274" y="417"/>
                  </a:lnTo>
                  <a:lnTo>
                    <a:pt x="272" y="418"/>
                  </a:lnTo>
                  <a:lnTo>
                    <a:pt x="265" y="419"/>
                  </a:lnTo>
                  <a:lnTo>
                    <a:pt x="260" y="422"/>
                  </a:lnTo>
                  <a:lnTo>
                    <a:pt x="255" y="424"/>
                  </a:lnTo>
                  <a:lnTo>
                    <a:pt x="249" y="429"/>
                  </a:lnTo>
                  <a:lnTo>
                    <a:pt x="246" y="430"/>
                  </a:lnTo>
                  <a:lnTo>
                    <a:pt x="242" y="433"/>
                  </a:lnTo>
                  <a:lnTo>
                    <a:pt x="237" y="438"/>
                  </a:lnTo>
                  <a:lnTo>
                    <a:pt x="236" y="442"/>
                  </a:lnTo>
                  <a:lnTo>
                    <a:pt x="236" y="449"/>
                  </a:lnTo>
                  <a:lnTo>
                    <a:pt x="233" y="449"/>
                  </a:lnTo>
                  <a:lnTo>
                    <a:pt x="232" y="444"/>
                  </a:lnTo>
                  <a:lnTo>
                    <a:pt x="234" y="442"/>
                  </a:lnTo>
                  <a:lnTo>
                    <a:pt x="229" y="436"/>
                  </a:lnTo>
                  <a:lnTo>
                    <a:pt x="229" y="439"/>
                  </a:lnTo>
                  <a:lnTo>
                    <a:pt x="229" y="443"/>
                  </a:lnTo>
                  <a:lnTo>
                    <a:pt x="226" y="443"/>
                  </a:lnTo>
                  <a:lnTo>
                    <a:pt x="222" y="440"/>
                  </a:lnTo>
                  <a:lnTo>
                    <a:pt x="217" y="427"/>
                  </a:lnTo>
                  <a:lnTo>
                    <a:pt x="207" y="416"/>
                  </a:lnTo>
                  <a:lnTo>
                    <a:pt x="209" y="400"/>
                  </a:lnTo>
                  <a:lnTo>
                    <a:pt x="208" y="398"/>
                  </a:lnTo>
                  <a:lnTo>
                    <a:pt x="205" y="396"/>
                  </a:lnTo>
                  <a:lnTo>
                    <a:pt x="194" y="398"/>
                  </a:lnTo>
                  <a:lnTo>
                    <a:pt x="190" y="399"/>
                  </a:lnTo>
                  <a:lnTo>
                    <a:pt x="187" y="405"/>
                  </a:lnTo>
                  <a:lnTo>
                    <a:pt x="180" y="408"/>
                  </a:lnTo>
                  <a:lnTo>
                    <a:pt x="171" y="427"/>
                  </a:lnTo>
                  <a:lnTo>
                    <a:pt x="174" y="430"/>
                  </a:lnTo>
                  <a:lnTo>
                    <a:pt x="176" y="438"/>
                  </a:lnTo>
                  <a:lnTo>
                    <a:pt x="180" y="440"/>
                  </a:lnTo>
                  <a:lnTo>
                    <a:pt x="182" y="443"/>
                  </a:lnTo>
                  <a:lnTo>
                    <a:pt x="184" y="446"/>
                  </a:lnTo>
                  <a:lnTo>
                    <a:pt x="183" y="449"/>
                  </a:lnTo>
                  <a:lnTo>
                    <a:pt x="174" y="455"/>
                  </a:lnTo>
                  <a:lnTo>
                    <a:pt x="169" y="455"/>
                  </a:lnTo>
                  <a:lnTo>
                    <a:pt x="167" y="457"/>
                  </a:lnTo>
                  <a:lnTo>
                    <a:pt x="162" y="451"/>
                  </a:lnTo>
                  <a:lnTo>
                    <a:pt x="160" y="449"/>
                  </a:lnTo>
                  <a:lnTo>
                    <a:pt x="150" y="450"/>
                  </a:lnTo>
                  <a:lnTo>
                    <a:pt x="144" y="449"/>
                  </a:lnTo>
                  <a:lnTo>
                    <a:pt x="138" y="444"/>
                  </a:lnTo>
                  <a:lnTo>
                    <a:pt x="135" y="446"/>
                  </a:lnTo>
                  <a:lnTo>
                    <a:pt x="128" y="446"/>
                  </a:lnTo>
                  <a:lnTo>
                    <a:pt x="124" y="445"/>
                  </a:lnTo>
                  <a:lnTo>
                    <a:pt x="121" y="443"/>
                  </a:lnTo>
                  <a:lnTo>
                    <a:pt x="116" y="449"/>
                  </a:lnTo>
                  <a:lnTo>
                    <a:pt x="115" y="463"/>
                  </a:lnTo>
                  <a:lnTo>
                    <a:pt x="113" y="465"/>
                  </a:lnTo>
                  <a:lnTo>
                    <a:pt x="110" y="459"/>
                  </a:lnTo>
                  <a:lnTo>
                    <a:pt x="108" y="458"/>
                  </a:lnTo>
                  <a:lnTo>
                    <a:pt x="109" y="454"/>
                  </a:lnTo>
                  <a:lnTo>
                    <a:pt x="106" y="452"/>
                  </a:lnTo>
                  <a:lnTo>
                    <a:pt x="103" y="458"/>
                  </a:lnTo>
                  <a:lnTo>
                    <a:pt x="100" y="460"/>
                  </a:lnTo>
                  <a:lnTo>
                    <a:pt x="96" y="456"/>
                  </a:lnTo>
                  <a:lnTo>
                    <a:pt x="95" y="458"/>
                  </a:lnTo>
                  <a:lnTo>
                    <a:pt x="91" y="459"/>
                  </a:lnTo>
                  <a:lnTo>
                    <a:pt x="87" y="457"/>
                  </a:lnTo>
                  <a:lnTo>
                    <a:pt x="79" y="449"/>
                  </a:lnTo>
                  <a:lnTo>
                    <a:pt x="75" y="446"/>
                  </a:lnTo>
                  <a:lnTo>
                    <a:pt x="65" y="446"/>
                  </a:lnTo>
                  <a:lnTo>
                    <a:pt x="59" y="446"/>
                  </a:lnTo>
                  <a:lnTo>
                    <a:pt x="56" y="442"/>
                  </a:lnTo>
                  <a:lnTo>
                    <a:pt x="44" y="434"/>
                  </a:lnTo>
                  <a:lnTo>
                    <a:pt x="43" y="429"/>
                  </a:lnTo>
                  <a:lnTo>
                    <a:pt x="40" y="427"/>
                  </a:lnTo>
                  <a:lnTo>
                    <a:pt x="37" y="423"/>
                  </a:lnTo>
                  <a:lnTo>
                    <a:pt x="27" y="421"/>
                  </a:lnTo>
                  <a:lnTo>
                    <a:pt x="23" y="418"/>
                  </a:lnTo>
                  <a:lnTo>
                    <a:pt x="21" y="410"/>
                  </a:lnTo>
                  <a:lnTo>
                    <a:pt x="20" y="408"/>
                  </a:lnTo>
                  <a:lnTo>
                    <a:pt x="17" y="406"/>
                  </a:lnTo>
                  <a:lnTo>
                    <a:pt x="13" y="406"/>
                  </a:lnTo>
                  <a:lnTo>
                    <a:pt x="0" y="393"/>
                  </a:lnTo>
                </a:path>
              </a:pathLst>
            </a:custGeom>
            <a:solidFill>
              <a:srgbClr val="660033">
                <a:alpha val="38039"/>
              </a:srgbClr>
            </a:solidFill>
            <a:ln w="12700" cap="rnd">
              <a:solidFill>
                <a:srgbClr val="C0C0C0"/>
              </a:solidFill>
              <a:round/>
              <a:headEnd type="none" w="sm" len="sm"/>
              <a:tailEnd type="none" w="sm" len="sm"/>
            </a:ln>
          </p:spPr>
          <p:txBody>
            <a:bodyPr/>
            <a:lstStyle/>
            <a:p>
              <a:pPr algn="l" eaLnBrk="0" hangingPunct="0"/>
              <a:endParaRPr lang="es-MX" sz="1800" b="0" u="none"/>
            </a:p>
          </p:txBody>
        </p:sp>
        <p:sp>
          <p:nvSpPr>
            <p:cNvPr id="24658" name="Freeform 9"/>
            <p:cNvSpPr>
              <a:spLocks/>
            </p:cNvSpPr>
            <p:nvPr/>
          </p:nvSpPr>
          <p:spPr bwMode="auto">
            <a:xfrm>
              <a:off x="2939" y="3143"/>
              <a:ext cx="652" cy="424"/>
            </a:xfrm>
            <a:custGeom>
              <a:avLst/>
              <a:gdLst>
                <a:gd name="T0" fmla="*/ 144 w 562"/>
                <a:gd name="T1" fmla="*/ 385 h 388"/>
                <a:gd name="T2" fmla="*/ 246 w 562"/>
                <a:gd name="T3" fmla="*/ 369 h 388"/>
                <a:gd name="T4" fmla="*/ 291 w 562"/>
                <a:gd name="T5" fmla="*/ 281 h 388"/>
                <a:gd name="T6" fmla="*/ 443 w 562"/>
                <a:gd name="T7" fmla="*/ 146 h 388"/>
                <a:gd name="T8" fmla="*/ 614 w 562"/>
                <a:gd name="T9" fmla="*/ 181 h 388"/>
                <a:gd name="T10" fmla="*/ 722 w 562"/>
                <a:gd name="T11" fmla="*/ 236 h 388"/>
                <a:gd name="T12" fmla="*/ 918 w 562"/>
                <a:gd name="T13" fmla="*/ 217 h 388"/>
                <a:gd name="T14" fmla="*/ 1299 w 562"/>
                <a:gd name="T15" fmla="*/ 257 h 388"/>
                <a:gd name="T16" fmla="*/ 1411 w 562"/>
                <a:gd name="T17" fmla="*/ 283 h 388"/>
                <a:gd name="T18" fmla="*/ 1519 w 562"/>
                <a:gd name="T19" fmla="*/ 295 h 388"/>
                <a:gd name="T20" fmla="*/ 1681 w 562"/>
                <a:gd name="T21" fmla="*/ 318 h 388"/>
                <a:gd name="T22" fmla="*/ 1598 w 562"/>
                <a:gd name="T23" fmla="*/ 203 h 388"/>
                <a:gd name="T24" fmla="*/ 1572 w 562"/>
                <a:gd name="T25" fmla="*/ 134 h 388"/>
                <a:gd name="T26" fmla="*/ 1552 w 562"/>
                <a:gd name="T27" fmla="*/ 94 h 388"/>
                <a:gd name="T28" fmla="*/ 1571 w 562"/>
                <a:gd name="T29" fmla="*/ 19 h 388"/>
                <a:gd name="T30" fmla="*/ 1642 w 562"/>
                <a:gd name="T31" fmla="*/ 48 h 388"/>
                <a:gd name="T32" fmla="*/ 1767 w 562"/>
                <a:gd name="T33" fmla="*/ 25 h 388"/>
                <a:gd name="T34" fmla="*/ 1831 w 562"/>
                <a:gd name="T35" fmla="*/ 23 h 388"/>
                <a:gd name="T36" fmla="*/ 1982 w 562"/>
                <a:gd name="T37" fmla="*/ 95 h 388"/>
                <a:gd name="T38" fmla="*/ 1943 w 562"/>
                <a:gd name="T39" fmla="*/ 154 h 388"/>
                <a:gd name="T40" fmla="*/ 1871 w 562"/>
                <a:gd name="T41" fmla="*/ 217 h 388"/>
                <a:gd name="T42" fmla="*/ 2007 w 562"/>
                <a:gd name="T43" fmla="*/ 228 h 388"/>
                <a:gd name="T44" fmla="*/ 2158 w 562"/>
                <a:gd name="T45" fmla="*/ 215 h 388"/>
                <a:gd name="T46" fmla="*/ 2371 w 562"/>
                <a:gd name="T47" fmla="*/ 153 h 388"/>
                <a:gd name="T48" fmla="*/ 2479 w 562"/>
                <a:gd name="T49" fmla="*/ 129 h 388"/>
                <a:gd name="T50" fmla="*/ 2558 w 562"/>
                <a:gd name="T51" fmla="*/ 116 h 388"/>
                <a:gd name="T52" fmla="*/ 2637 w 562"/>
                <a:gd name="T53" fmla="*/ 39 h 388"/>
                <a:gd name="T54" fmla="*/ 2714 w 562"/>
                <a:gd name="T55" fmla="*/ 61 h 388"/>
                <a:gd name="T56" fmla="*/ 2863 w 562"/>
                <a:gd name="T57" fmla="*/ 205 h 388"/>
                <a:gd name="T58" fmla="*/ 3034 w 562"/>
                <a:gd name="T59" fmla="*/ 167 h 388"/>
                <a:gd name="T60" fmla="*/ 3149 w 562"/>
                <a:gd name="T61" fmla="*/ 242 h 388"/>
                <a:gd name="T62" fmla="*/ 3304 w 562"/>
                <a:gd name="T63" fmla="*/ 335 h 388"/>
                <a:gd name="T64" fmla="*/ 3451 w 562"/>
                <a:gd name="T65" fmla="*/ 402 h 388"/>
                <a:gd name="T66" fmla="*/ 3614 w 562"/>
                <a:gd name="T67" fmla="*/ 491 h 388"/>
                <a:gd name="T68" fmla="*/ 3855 w 562"/>
                <a:gd name="T69" fmla="*/ 542 h 388"/>
                <a:gd name="T70" fmla="*/ 3848 w 562"/>
                <a:gd name="T71" fmla="*/ 763 h 388"/>
                <a:gd name="T72" fmla="*/ 4019 w 562"/>
                <a:gd name="T73" fmla="*/ 1029 h 388"/>
                <a:gd name="T74" fmla="*/ 4185 w 562"/>
                <a:gd name="T75" fmla="*/ 1082 h 388"/>
                <a:gd name="T76" fmla="*/ 4108 w 562"/>
                <a:gd name="T77" fmla="*/ 1230 h 388"/>
                <a:gd name="T78" fmla="*/ 3977 w 562"/>
                <a:gd name="T79" fmla="*/ 1291 h 388"/>
                <a:gd name="T80" fmla="*/ 3933 w 562"/>
                <a:gd name="T81" fmla="*/ 1363 h 388"/>
                <a:gd name="T82" fmla="*/ 3757 w 562"/>
                <a:gd name="T83" fmla="*/ 1412 h 388"/>
                <a:gd name="T84" fmla="*/ 3674 w 562"/>
                <a:gd name="T85" fmla="*/ 1445 h 388"/>
                <a:gd name="T86" fmla="*/ 3607 w 562"/>
                <a:gd name="T87" fmla="*/ 1409 h 388"/>
                <a:gd name="T88" fmla="*/ 3457 w 562"/>
                <a:gd name="T89" fmla="*/ 1379 h 388"/>
                <a:gd name="T90" fmla="*/ 3305 w 562"/>
                <a:gd name="T91" fmla="*/ 1363 h 388"/>
                <a:gd name="T92" fmla="*/ 2986 w 562"/>
                <a:gd name="T93" fmla="*/ 1339 h 388"/>
                <a:gd name="T94" fmla="*/ 2644 w 562"/>
                <a:gd name="T95" fmla="*/ 1292 h 388"/>
                <a:gd name="T96" fmla="*/ 2353 w 562"/>
                <a:gd name="T97" fmla="*/ 1246 h 388"/>
                <a:gd name="T98" fmla="*/ 2259 w 562"/>
                <a:gd name="T99" fmla="*/ 1223 h 388"/>
                <a:gd name="T100" fmla="*/ 2100 w 562"/>
                <a:gd name="T101" fmla="*/ 1157 h 388"/>
                <a:gd name="T102" fmla="*/ 1798 w 562"/>
                <a:gd name="T103" fmla="*/ 1106 h 388"/>
                <a:gd name="T104" fmla="*/ 1266 w 562"/>
                <a:gd name="T105" fmla="*/ 1003 h 388"/>
                <a:gd name="T106" fmla="*/ 988 w 562"/>
                <a:gd name="T107" fmla="*/ 955 h 388"/>
                <a:gd name="T108" fmla="*/ 935 w 562"/>
                <a:gd name="T109" fmla="*/ 917 h 388"/>
                <a:gd name="T110" fmla="*/ 655 w 562"/>
                <a:gd name="T111" fmla="*/ 820 h 388"/>
                <a:gd name="T112" fmla="*/ 498 w 562"/>
                <a:gd name="T113" fmla="*/ 775 h 388"/>
                <a:gd name="T114" fmla="*/ 411 w 562"/>
                <a:gd name="T115" fmla="*/ 721 h 388"/>
                <a:gd name="T116" fmla="*/ 364 w 562"/>
                <a:gd name="T117" fmla="*/ 721 h 388"/>
                <a:gd name="T118" fmla="*/ 352 w 562"/>
                <a:gd name="T119" fmla="*/ 721 h 388"/>
                <a:gd name="T120" fmla="*/ 251 w 562"/>
                <a:gd name="T121" fmla="*/ 695 h 388"/>
                <a:gd name="T122" fmla="*/ 136 w 562"/>
                <a:gd name="T123" fmla="*/ 594 h 388"/>
                <a:gd name="T124" fmla="*/ 0 w 562"/>
                <a:gd name="T125" fmla="*/ 513 h 3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2"/>
                <a:gd name="T190" fmla="*/ 0 h 388"/>
                <a:gd name="T191" fmla="*/ 562 w 562"/>
                <a:gd name="T192" fmla="*/ 388 h 3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2" h="388">
                  <a:moveTo>
                    <a:pt x="0" y="134"/>
                  </a:moveTo>
                  <a:lnTo>
                    <a:pt x="4" y="123"/>
                  </a:lnTo>
                  <a:lnTo>
                    <a:pt x="4" y="100"/>
                  </a:lnTo>
                  <a:lnTo>
                    <a:pt x="14" y="97"/>
                  </a:lnTo>
                  <a:lnTo>
                    <a:pt x="19" y="100"/>
                  </a:lnTo>
                  <a:lnTo>
                    <a:pt x="23" y="100"/>
                  </a:lnTo>
                  <a:lnTo>
                    <a:pt x="21" y="97"/>
                  </a:lnTo>
                  <a:lnTo>
                    <a:pt x="23" y="97"/>
                  </a:lnTo>
                  <a:lnTo>
                    <a:pt x="28" y="100"/>
                  </a:lnTo>
                  <a:lnTo>
                    <a:pt x="33" y="97"/>
                  </a:lnTo>
                  <a:lnTo>
                    <a:pt x="33" y="95"/>
                  </a:lnTo>
                  <a:lnTo>
                    <a:pt x="39" y="93"/>
                  </a:lnTo>
                  <a:lnTo>
                    <a:pt x="40" y="90"/>
                  </a:lnTo>
                  <a:lnTo>
                    <a:pt x="42" y="84"/>
                  </a:lnTo>
                  <a:lnTo>
                    <a:pt x="39" y="73"/>
                  </a:lnTo>
                  <a:lnTo>
                    <a:pt x="38" y="69"/>
                  </a:lnTo>
                  <a:lnTo>
                    <a:pt x="38" y="51"/>
                  </a:lnTo>
                  <a:lnTo>
                    <a:pt x="41" y="44"/>
                  </a:lnTo>
                  <a:lnTo>
                    <a:pt x="55" y="38"/>
                  </a:lnTo>
                  <a:lnTo>
                    <a:pt x="59" y="38"/>
                  </a:lnTo>
                  <a:lnTo>
                    <a:pt x="64" y="39"/>
                  </a:lnTo>
                  <a:lnTo>
                    <a:pt x="67" y="41"/>
                  </a:lnTo>
                  <a:lnTo>
                    <a:pt x="76" y="40"/>
                  </a:lnTo>
                  <a:lnTo>
                    <a:pt x="79" y="43"/>
                  </a:lnTo>
                  <a:lnTo>
                    <a:pt x="82" y="47"/>
                  </a:lnTo>
                  <a:lnTo>
                    <a:pt x="83" y="50"/>
                  </a:lnTo>
                  <a:lnTo>
                    <a:pt x="91" y="57"/>
                  </a:lnTo>
                  <a:lnTo>
                    <a:pt x="93" y="60"/>
                  </a:lnTo>
                  <a:lnTo>
                    <a:pt x="94" y="60"/>
                  </a:lnTo>
                  <a:lnTo>
                    <a:pt x="97" y="61"/>
                  </a:lnTo>
                  <a:lnTo>
                    <a:pt x="103" y="61"/>
                  </a:lnTo>
                  <a:lnTo>
                    <a:pt x="105" y="60"/>
                  </a:lnTo>
                  <a:lnTo>
                    <a:pt x="107" y="61"/>
                  </a:lnTo>
                  <a:lnTo>
                    <a:pt x="118" y="60"/>
                  </a:lnTo>
                  <a:lnTo>
                    <a:pt x="123" y="57"/>
                  </a:lnTo>
                  <a:lnTo>
                    <a:pt x="141" y="58"/>
                  </a:lnTo>
                  <a:lnTo>
                    <a:pt x="150" y="60"/>
                  </a:lnTo>
                  <a:lnTo>
                    <a:pt x="163" y="65"/>
                  </a:lnTo>
                  <a:lnTo>
                    <a:pt x="171" y="66"/>
                  </a:lnTo>
                  <a:lnTo>
                    <a:pt x="174" y="67"/>
                  </a:lnTo>
                  <a:lnTo>
                    <a:pt x="177" y="66"/>
                  </a:lnTo>
                  <a:lnTo>
                    <a:pt x="181" y="66"/>
                  </a:lnTo>
                  <a:lnTo>
                    <a:pt x="180" y="72"/>
                  </a:lnTo>
                  <a:lnTo>
                    <a:pt x="188" y="76"/>
                  </a:lnTo>
                  <a:lnTo>
                    <a:pt x="188" y="74"/>
                  </a:lnTo>
                  <a:lnTo>
                    <a:pt x="190" y="73"/>
                  </a:lnTo>
                  <a:lnTo>
                    <a:pt x="193" y="74"/>
                  </a:lnTo>
                  <a:lnTo>
                    <a:pt x="195" y="73"/>
                  </a:lnTo>
                  <a:lnTo>
                    <a:pt x="201" y="75"/>
                  </a:lnTo>
                  <a:lnTo>
                    <a:pt x="203" y="77"/>
                  </a:lnTo>
                  <a:lnTo>
                    <a:pt x="211" y="78"/>
                  </a:lnTo>
                  <a:lnTo>
                    <a:pt x="210" y="84"/>
                  </a:lnTo>
                  <a:lnTo>
                    <a:pt x="211" y="87"/>
                  </a:lnTo>
                  <a:lnTo>
                    <a:pt x="217" y="87"/>
                  </a:lnTo>
                  <a:lnTo>
                    <a:pt x="225" y="83"/>
                  </a:lnTo>
                  <a:lnTo>
                    <a:pt x="226" y="81"/>
                  </a:lnTo>
                  <a:lnTo>
                    <a:pt x="226" y="78"/>
                  </a:lnTo>
                  <a:lnTo>
                    <a:pt x="223" y="76"/>
                  </a:lnTo>
                  <a:lnTo>
                    <a:pt x="217" y="71"/>
                  </a:lnTo>
                  <a:lnTo>
                    <a:pt x="214" y="53"/>
                  </a:lnTo>
                  <a:lnTo>
                    <a:pt x="214" y="49"/>
                  </a:lnTo>
                  <a:lnTo>
                    <a:pt x="213" y="46"/>
                  </a:lnTo>
                  <a:lnTo>
                    <a:pt x="211" y="40"/>
                  </a:lnTo>
                  <a:lnTo>
                    <a:pt x="210" y="38"/>
                  </a:lnTo>
                  <a:lnTo>
                    <a:pt x="211" y="35"/>
                  </a:lnTo>
                  <a:lnTo>
                    <a:pt x="211" y="34"/>
                  </a:lnTo>
                  <a:lnTo>
                    <a:pt x="211" y="31"/>
                  </a:lnTo>
                  <a:lnTo>
                    <a:pt x="208" y="30"/>
                  </a:lnTo>
                  <a:lnTo>
                    <a:pt x="207" y="26"/>
                  </a:lnTo>
                  <a:lnTo>
                    <a:pt x="208" y="24"/>
                  </a:lnTo>
                  <a:lnTo>
                    <a:pt x="209" y="22"/>
                  </a:lnTo>
                  <a:lnTo>
                    <a:pt x="208" y="16"/>
                  </a:lnTo>
                  <a:lnTo>
                    <a:pt x="207" y="13"/>
                  </a:lnTo>
                  <a:lnTo>
                    <a:pt x="206" y="9"/>
                  </a:lnTo>
                  <a:lnTo>
                    <a:pt x="210" y="5"/>
                  </a:lnTo>
                  <a:lnTo>
                    <a:pt x="214" y="6"/>
                  </a:lnTo>
                  <a:lnTo>
                    <a:pt x="217" y="9"/>
                  </a:lnTo>
                  <a:lnTo>
                    <a:pt x="217" y="13"/>
                  </a:lnTo>
                  <a:lnTo>
                    <a:pt x="218" y="13"/>
                  </a:lnTo>
                  <a:lnTo>
                    <a:pt x="220" y="13"/>
                  </a:lnTo>
                  <a:lnTo>
                    <a:pt x="223" y="9"/>
                  </a:lnTo>
                  <a:lnTo>
                    <a:pt x="226" y="4"/>
                  </a:lnTo>
                  <a:lnTo>
                    <a:pt x="228" y="3"/>
                  </a:lnTo>
                  <a:lnTo>
                    <a:pt x="227" y="7"/>
                  </a:lnTo>
                  <a:lnTo>
                    <a:pt x="237" y="7"/>
                  </a:lnTo>
                  <a:lnTo>
                    <a:pt x="238" y="8"/>
                  </a:lnTo>
                  <a:lnTo>
                    <a:pt x="241" y="5"/>
                  </a:lnTo>
                  <a:lnTo>
                    <a:pt x="241" y="2"/>
                  </a:lnTo>
                  <a:lnTo>
                    <a:pt x="246" y="0"/>
                  </a:lnTo>
                  <a:lnTo>
                    <a:pt x="245" y="6"/>
                  </a:lnTo>
                  <a:lnTo>
                    <a:pt x="248" y="14"/>
                  </a:lnTo>
                  <a:lnTo>
                    <a:pt x="250" y="16"/>
                  </a:lnTo>
                  <a:lnTo>
                    <a:pt x="263" y="20"/>
                  </a:lnTo>
                  <a:lnTo>
                    <a:pt x="265" y="22"/>
                  </a:lnTo>
                  <a:lnTo>
                    <a:pt x="265" y="25"/>
                  </a:lnTo>
                  <a:lnTo>
                    <a:pt x="263" y="26"/>
                  </a:lnTo>
                  <a:lnTo>
                    <a:pt x="263" y="28"/>
                  </a:lnTo>
                  <a:lnTo>
                    <a:pt x="260" y="32"/>
                  </a:lnTo>
                  <a:lnTo>
                    <a:pt x="260" y="34"/>
                  </a:lnTo>
                  <a:lnTo>
                    <a:pt x="260" y="41"/>
                  </a:lnTo>
                  <a:lnTo>
                    <a:pt x="259" y="48"/>
                  </a:lnTo>
                  <a:lnTo>
                    <a:pt x="256" y="50"/>
                  </a:lnTo>
                  <a:lnTo>
                    <a:pt x="254" y="54"/>
                  </a:lnTo>
                  <a:lnTo>
                    <a:pt x="250" y="56"/>
                  </a:lnTo>
                  <a:lnTo>
                    <a:pt x="250" y="57"/>
                  </a:lnTo>
                  <a:lnTo>
                    <a:pt x="253" y="60"/>
                  </a:lnTo>
                  <a:lnTo>
                    <a:pt x="255" y="60"/>
                  </a:lnTo>
                  <a:lnTo>
                    <a:pt x="258" y="56"/>
                  </a:lnTo>
                  <a:lnTo>
                    <a:pt x="266" y="58"/>
                  </a:lnTo>
                  <a:lnTo>
                    <a:pt x="268" y="60"/>
                  </a:lnTo>
                  <a:lnTo>
                    <a:pt x="266" y="63"/>
                  </a:lnTo>
                  <a:lnTo>
                    <a:pt x="266" y="71"/>
                  </a:lnTo>
                  <a:lnTo>
                    <a:pt x="276" y="71"/>
                  </a:lnTo>
                  <a:lnTo>
                    <a:pt x="278" y="67"/>
                  </a:lnTo>
                  <a:lnTo>
                    <a:pt x="289" y="56"/>
                  </a:lnTo>
                  <a:lnTo>
                    <a:pt x="295" y="44"/>
                  </a:lnTo>
                  <a:lnTo>
                    <a:pt x="307" y="41"/>
                  </a:lnTo>
                  <a:lnTo>
                    <a:pt x="310" y="38"/>
                  </a:lnTo>
                  <a:lnTo>
                    <a:pt x="312" y="37"/>
                  </a:lnTo>
                  <a:lnTo>
                    <a:pt x="317" y="40"/>
                  </a:lnTo>
                  <a:lnTo>
                    <a:pt x="318" y="38"/>
                  </a:lnTo>
                  <a:lnTo>
                    <a:pt x="323" y="35"/>
                  </a:lnTo>
                  <a:lnTo>
                    <a:pt x="327" y="37"/>
                  </a:lnTo>
                  <a:lnTo>
                    <a:pt x="328" y="35"/>
                  </a:lnTo>
                  <a:lnTo>
                    <a:pt x="332" y="34"/>
                  </a:lnTo>
                  <a:lnTo>
                    <a:pt x="334" y="35"/>
                  </a:lnTo>
                  <a:lnTo>
                    <a:pt x="335" y="32"/>
                  </a:lnTo>
                  <a:lnTo>
                    <a:pt x="335" y="31"/>
                  </a:lnTo>
                  <a:lnTo>
                    <a:pt x="339" y="29"/>
                  </a:lnTo>
                  <a:lnTo>
                    <a:pt x="342" y="30"/>
                  </a:lnTo>
                  <a:lnTo>
                    <a:pt x="348" y="20"/>
                  </a:lnTo>
                  <a:lnTo>
                    <a:pt x="350" y="17"/>
                  </a:lnTo>
                  <a:lnTo>
                    <a:pt x="352" y="14"/>
                  </a:lnTo>
                  <a:lnTo>
                    <a:pt x="356" y="14"/>
                  </a:lnTo>
                  <a:lnTo>
                    <a:pt x="353" y="10"/>
                  </a:lnTo>
                  <a:lnTo>
                    <a:pt x="356" y="7"/>
                  </a:lnTo>
                  <a:lnTo>
                    <a:pt x="360" y="11"/>
                  </a:lnTo>
                  <a:lnTo>
                    <a:pt x="362" y="12"/>
                  </a:lnTo>
                  <a:lnTo>
                    <a:pt x="363" y="14"/>
                  </a:lnTo>
                  <a:lnTo>
                    <a:pt x="364" y="16"/>
                  </a:lnTo>
                  <a:lnTo>
                    <a:pt x="366" y="26"/>
                  </a:lnTo>
                  <a:lnTo>
                    <a:pt x="375" y="26"/>
                  </a:lnTo>
                  <a:lnTo>
                    <a:pt x="377" y="39"/>
                  </a:lnTo>
                  <a:lnTo>
                    <a:pt x="381" y="50"/>
                  </a:lnTo>
                  <a:lnTo>
                    <a:pt x="383" y="54"/>
                  </a:lnTo>
                  <a:lnTo>
                    <a:pt x="386" y="54"/>
                  </a:lnTo>
                  <a:lnTo>
                    <a:pt x="397" y="52"/>
                  </a:lnTo>
                  <a:lnTo>
                    <a:pt x="400" y="47"/>
                  </a:lnTo>
                  <a:lnTo>
                    <a:pt x="404" y="44"/>
                  </a:lnTo>
                  <a:lnTo>
                    <a:pt x="406" y="44"/>
                  </a:lnTo>
                  <a:lnTo>
                    <a:pt x="409" y="47"/>
                  </a:lnTo>
                  <a:lnTo>
                    <a:pt x="412" y="54"/>
                  </a:lnTo>
                  <a:lnTo>
                    <a:pt x="414" y="56"/>
                  </a:lnTo>
                  <a:lnTo>
                    <a:pt x="419" y="63"/>
                  </a:lnTo>
                  <a:lnTo>
                    <a:pt x="421" y="64"/>
                  </a:lnTo>
                  <a:lnTo>
                    <a:pt x="424" y="69"/>
                  </a:lnTo>
                  <a:lnTo>
                    <a:pt x="424" y="71"/>
                  </a:lnTo>
                  <a:lnTo>
                    <a:pt x="425" y="75"/>
                  </a:lnTo>
                  <a:lnTo>
                    <a:pt x="438" y="88"/>
                  </a:lnTo>
                  <a:lnTo>
                    <a:pt x="442" y="88"/>
                  </a:lnTo>
                  <a:lnTo>
                    <a:pt x="445" y="90"/>
                  </a:lnTo>
                  <a:lnTo>
                    <a:pt x="446" y="92"/>
                  </a:lnTo>
                  <a:lnTo>
                    <a:pt x="448" y="100"/>
                  </a:lnTo>
                  <a:lnTo>
                    <a:pt x="452" y="103"/>
                  </a:lnTo>
                  <a:lnTo>
                    <a:pt x="462" y="105"/>
                  </a:lnTo>
                  <a:lnTo>
                    <a:pt x="465" y="109"/>
                  </a:lnTo>
                  <a:lnTo>
                    <a:pt x="468" y="111"/>
                  </a:lnTo>
                  <a:lnTo>
                    <a:pt x="469" y="116"/>
                  </a:lnTo>
                  <a:lnTo>
                    <a:pt x="481" y="124"/>
                  </a:lnTo>
                  <a:lnTo>
                    <a:pt x="484" y="128"/>
                  </a:lnTo>
                  <a:lnTo>
                    <a:pt x="490" y="128"/>
                  </a:lnTo>
                  <a:lnTo>
                    <a:pt x="500" y="128"/>
                  </a:lnTo>
                  <a:lnTo>
                    <a:pt x="504" y="131"/>
                  </a:lnTo>
                  <a:lnTo>
                    <a:pt x="512" y="139"/>
                  </a:lnTo>
                  <a:lnTo>
                    <a:pt x="516" y="141"/>
                  </a:lnTo>
                  <a:lnTo>
                    <a:pt x="515" y="149"/>
                  </a:lnTo>
                  <a:lnTo>
                    <a:pt x="516" y="160"/>
                  </a:lnTo>
                  <a:lnTo>
                    <a:pt x="509" y="190"/>
                  </a:lnTo>
                  <a:lnTo>
                    <a:pt x="511" y="196"/>
                  </a:lnTo>
                  <a:lnTo>
                    <a:pt x="515" y="199"/>
                  </a:lnTo>
                  <a:lnTo>
                    <a:pt x="519" y="205"/>
                  </a:lnTo>
                  <a:lnTo>
                    <a:pt x="523" y="249"/>
                  </a:lnTo>
                  <a:lnTo>
                    <a:pt x="532" y="251"/>
                  </a:lnTo>
                  <a:lnTo>
                    <a:pt x="536" y="254"/>
                  </a:lnTo>
                  <a:lnTo>
                    <a:pt x="538" y="270"/>
                  </a:lnTo>
                  <a:lnTo>
                    <a:pt x="541" y="275"/>
                  </a:lnTo>
                  <a:lnTo>
                    <a:pt x="546" y="279"/>
                  </a:lnTo>
                  <a:lnTo>
                    <a:pt x="548" y="279"/>
                  </a:lnTo>
                  <a:lnTo>
                    <a:pt x="550" y="280"/>
                  </a:lnTo>
                  <a:lnTo>
                    <a:pt x="560" y="284"/>
                  </a:lnTo>
                  <a:lnTo>
                    <a:pt x="561" y="293"/>
                  </a:lnTo>
                  <a:lnTo>
                    <a:pt x="558" y="298"/>
                  </a:lnTo>
                  <a:lnTo>
                    <a:pt x="555" y="301"/>
                  </a:lnTo>
                  <a:lnTo>
                    <a:pt x="554" y="310"/>
                  </a:lnTo>
                  <a:lnTo>
                    <a:pt x="550" y="323"/>
                  </a:lnTo>
                  <a:lnTo>
                    <a:pt x="546" y="328"/>
                  </a:lnTo>
                  <a:lnTo>
                    <a:pt x="544" y="329"/>
                  </a:lnTo>
                  <a:lnTo>
                    <a:pt x="542" y="333"/>
                  </a:lnTo>
                  <a:lnTo>
                    <a:pt x="536" y="335"/>
                  </a:lnTo>
                  <a:lnTo>
                    <a:pt x="533" y="338"/>
                  </a:lnTo>
                  <a:lnTo>
                    <a:pt x="532" y="336"/>
                  </a:lnTo>
                  <a:lnTo>
                    <a:pt x="526" y="338"/>
                  </a:lnTo>
                  <a:lnTo>
                    <a:pt x="532" y="349"/>
                  </a:lnTo>
                  <a:lnTo>
                    <a:pt x="531" y="352"/>
                  </a:lnTo>
                  <a:lnTo>
                    <a:pt x="526" y="356"/>
                  </a:lnTo>
                  <a:lnTo>
                    <a:pt x="520" y="361"/>
                  </a:lnTo>
                  <a:lnTo>
                    <a:pt x="518" y="362"/>
                  </a:lnTo>
                  <a:lnTo>
                    <a:pt x="515" y="361"/>
                  </a:lnTo>
                  <a:lnTo>
                    <a:pt x="508" y="365"/>
                  </a:lnTo>
                  <a:lnTo>
                    <a:pt x="503" y="370"/>
                  </a:lnTo>
                  <a:lnTo>
                    <a:pt x="504" y="378"/>
                  </a:lnTo>
                  <a:lnTo>
                    <a:pt x="506" y="382"/>
                  </a:lnTo>
                  <a:lnTo>
                    <a:pt x="504" y="384"/>
                  </a:lnTo>
                  <a:lnTo>
                    <a:pt x="499" y="387"/>
                  </a:lnTo>
                  <a:lnTo>
                    <a:pt x="492" y="378"/>
                  </a:lnTo>
                  <a:lnTo>
                    <a:pt x="487" y="377"/>
                  </a:lnTo>
                  <a:lnTo>
                    <a:pt x="484" y="372"/>
                  </a:lnTo>
                  <a:lnTo>
                    <a:pt x="483" y="370"/>
                  </a:lnTo>
                  <a:lnTo>
                    <a:pt x="483" y="368"/>
                  </a:lnTo>
                  <a:lnTo>
                    <a:pt x="482" y="368"/>
                  </a:lnTo>
                  <a:lnTo>
                    <a:pt x="476" y="363"/>
                  </a:lnTo>
                  <a:lnTo>
                    <a:pt x="471" y="361"/>
                  </a:lnTo>
                  <a:lnTo>
                    <a:pt x="465" y="362"/>
                  </a:lnTo>
                  <a:lnTo>
                    <a:pt x="465" y="361"/>
                  </a:lnTo>
                  <a:lnTo>
                    <a:pt x="463" y="360"/>
                  </a:lnTo>
                  <a:lnTo>
                    <a:pt x="463" y="363"/>
                  </a:lnTo>
                  <a:lnTo>
                    <a:pt x="461" y="365"/>
                  </a:lnTo>
                  <a:lnTo>
                    <a:pt x="446" y="359"/>
                  </a:lnTo>
                  <a:lnTo>
                    <a:pt x="444" y="357"/>
                  </a:lnTo>
                  <a:lnTo>
                    <a:pt x="443" y="356"/>
                  </a:lnTo>
                  <a:lnTo>
                    <a:pt x="440" y="356"/>
                  </a:lnTo>
                  <a:lnTo>
                    <a:pt x="423" y="353"/>
                  </a:lnTo>
                  <a:lnTo>
                    <a:pt x="414" y="351"/>
                  </a:lnTo>
                  <a:lnTo>
                    <a:pt x="407" y="350"/>
                  </a:lnTo>
                  <a:lnTo>
                    <a:pt x="400" y="350"/>
                  </a:lnTo>
                  <a:lnTo>
                    <a:pt x="392" y="348"/>
                  </a:lnTo>
                  <a:lnTo>
                    <a:pt x="383" y="344"/>
                  </a:lnTo>
                  <a:lnTo>
                    <a:pt x="368" y="341"/>
                  </a:lnTo>
                  <a:lnTo>
                    <a:pt x="362" y="341"/>
                  </a:lnTo>
                  <a:lnTo>
                    <a:pt x="354" y="339"/>
                  </a:lnTo>
                  <a:lnTo>
                    <a:pt x="351" y="340"/>
                  </a:lnTo>
                  <a:lnTo>
                    <a:pt x="334" y="338"/>
                  </a:lnTo>
                  <a:lnTo>
                    <a:pt x="326" y="334"/>
                  </a:lnTo>
                  <a:lnTo>
                    <a:pt x="323" y="332"/>
                  </a:lnTo>
                  <a:lnTo>
                    <a:pt x="315" y="325"/>
                  </a:lnTo>
                  <a:lnTo>
                    <a:pt x="312" y="326"/>
                  </a:lnTo>
                  <a:lnTo>
                    <a:pt x="309" y="323"/>
                  </a:lnTo>
                  <a:lnTo>
                    <a:pt x="308" y="321"/>
                  </a:lnTo>
                  <a:lnTo>
                    <a:pt x="303" y="318"/>
                  </a:lnTo>
                  <a:lnTo>
                    <a:pt x="302" y="319"/>
                  </a:lnTo>
                  <a:lnTo>
                    <a:pt x="299" y="317"/>
                  </a:lnTo>
                  <a:lnTo>
                    <a:pt x="299" y="313"/>
                  </a:lnTo>
                  <a:lnTo>
                    <a:pt x="296" y="310"/>
                  </a:lnTo>
                  <a:lnTo>
                    <a:pt x="293" y="307"/>
                  </a:lnTo>
                  <a:lnTo>
                    <a:pt x="281" y="303"/>
                  </a:lnTo>
                  <a:lnTo>
                    <a:pt x="273" y="301"/>
                  </a:lnTo>
                  <a:lnTo>
                    <a:pt x="270" y="300"/>
                  </a:lnTo>
                  <a:lnTo>
                    <a:pt x="269" y="300"/>
                  </a:lnTo>
                  <a:lnTo>
                    <a:pt x="266" y="300"/>
                  </a:lnTo>
                  <a:lnTo>
                    <a:pt x="241" y="289"/>
                  </a:lnTo>
                  <a:lnTo>
                    <a:pt x="223" y="281"/>
                  </a:lnTo>
                  <a:lnTo>
                    <a:pt x="207" y="276"/>
                  </a:lnTo>
                  <a:lnTo>
                    <a:pt x="199" y="273"/>
                  </a:lnTo>
                  <a:lnTo>
                    <a:pt x="185" y="269"/>
                  </a:lnTo>
                  <a:lnTo>
                    <a:pt x="169" y="262"/>
                  </a:lnTo>
                  <a:lnTo>
                    <a:pt x="161" y="258"/>
                  </a:lnTo>
                  <a:lnTo>
                    <a:pt x="147" y="254"/>
                  </a:lnTo>
                  <a:lnTo>
                    <a:pt x="134" y="249"/>
                  </a:lnTo>
                  <a:lnTo>
                    <a:pt x="134" y="250"/>
                  </a:lnTo>
                  <a:lnTo>
                    <a:pt x="132" y="249"/>
                  </a:lnTo>
                  <a:lnTo>
                    <a:pt x="129" y="246"/>
                  </a:lnTo>
                  <a:lnTo>
                    <a:pt x="128" y="247"/>
                  </a:lnTo>
                  <a:lnTo>
                    <a:pt x="127" y="246"/>
                  </a:lnTo>
                  <a:lnTo>
                    <a:pt x="125" y="246"/>
                  </a:lnTo>
                  <a:lnTo>
                    <a:pt x="125" y="239"/>
                  </a:lnTo>
                  <a:lnTo>
                    <a:pt x="122" y="236"/>
                  </a:lnTo>
                  <a:lnTo>
                    <a:pt x="108" y="228"/>
                  </a:lnTo>
                  <a:lnTo>
                    <a:pt x="104" y="223"/>
                  </a:lnTo>
                  <a:lnTo>
                    <a:pt x="92" y="216"/>
                  </a:lnTo>
                  <a:lnTo>
                    <a:pt x="88" y="214"/>
                  </a:lnTo>
                  <a:lnTo>
                    <a:pt x="76" y="208"/>
                  </a:lnTo>
                  <a:lnTo>
                    <a:pt x="64" y="204"/>
                  </a:lnTo>
                  <a:lnTo>
                    <a:pt x="66" y="203"/>
                  </a:lnTo>
                  <a:lnTo>
                    <a:pt x="68" y="203"/>
                  </a:lnTo>
                  <a:lnTo>
                    <a:pt x="67" y="203"/>
                  </a:lnTo>
                  <a:lnTo>
                    <a:pt x="64" y="202"/>
                  </a:lnTo>
                  <a:lnTo>
                    <a:pt x="67" y="202"/>
                  </a:lnTo>
                  <a:lnTo>
                    <a:pt x="67" y="200"/>
                  </a:lnTo>
                  <a:lnTo>
                    <a:pt x="58" y="189"/>
                  </a:lnTo>
                  <a:lnTo>
                    <a:pt x="55" y="189"/>
                  </a:lnTo>
                  <a:lnTo>
                    <a:pt x="54" y="189"/>
                  </a:lnTo>
                  <a:lnTo>
                    <a:pt x="53" y="189"/>
                  </a:lnTo>
                  <a:lnTo>
                    <a:pt x="51" y="191"/>
                  </a:lnTo>
                  <a:lnTo>
                    <a:pt x="49" y="190"/>
                  </a:lnTo>
                  <a:lnTo>
                    <a:pt x="49" y="189"/>
                  </a:lnTo>
                  <a:lnTo>
                    <a:pt x="51" y="188"/>
                  </a:lnTo>
                  <a:lnTo>
                    <a:pt x="50" y="187"/>
                  </a:lnTo>
                  <a:lnTo>
                    <a:pt x="48" y="187"/>
                  </a:lnTo>
                  <a:lnTo>
                    <a:pt x="48" y="189"/>
                  </a:lnTo>
                  <a:lnTo>
                    <a:pt x="47" y="189"/>
                  </a:lnTo>
                  <a:lnTo>
                    <a:pt x="45" y="187"/>
                  </a:lnTo>
                  <a:lnTo>
                    <a:pt x="42" y="186"/>
                  </a:lnTo>
                  <a:lnTo>
                    <a:pt x="41" y="183"/>
                  </a:lnTo>
                  <a:lnTo>
                    <a:pt x="40" y="183"/>
                  </a:lnTo>
                  <a:lnTo>
                    <a:pt x="34" y="182"/>
                  </a:lnTo>
                  <a:lnTo>
                    <a:pt x="34" y="174"/>
                  </a:lnTo>
                  <a:lnTo>
                    <a:pt x="27" y="166"/>
                  </a:lnTo>
                  <a:lnTo>
                    <a:pt x="24" y="165"/>
                  </a:lnTo>
                  <a:lnTo>
                    <a:pt x="20" y="160"/>
                  </a:lnTo>
                  <a:lnTo>
                    <a:pt x="18" y="155"/>
                  </a:lnTo>
                  <a:lnTo>
                    <a:pt x="16" y="152"/>
                  </a:lnTo>
                  <a:lnTo>
                    <a:pt x="14" y="148"/>
                  </a:lnTo>
                  <a:lnTo>
                    <a:pt x="8" y="143"/>
                  </a:lnTo>
                  <a:lnTo>
                    <a:pt x="2" y="140"/>
                  </a:lnTo>
                  <a:lnTo>
                    <a:pt x="0" y="134"/>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MX" sz="1800" b="0" u="none"/>
            </a:p>
          </p:txBody>
        </p:sp>
        <p:sp>
          <p:nvSpPr>
            <p:cNvPr id="24659" name="Freeform 10"/>
            <p:cNvSpPr>
              <a:spLocks/>
            </p:cNvSpPr>
            <p:nvPr/>
          </p:nvSpPr>
          <p:spPr bwMode="auto">
            <a:xfrm>
              <a:off x="3532" y="2508"/>
              <a:ext cx="867" cy="917"/>
            </a:xfrm>
            <a:custGeom>
              <a:avLst/>
              <a:gdLst>
                <a:gd name="T0" fmla="*/ 225 w 748"/>
                <a:gd name="T1" fmla="*/ 377 h 841"/>
                <a:gd name="T2" fmla="*/ 117 w 748"/>
                <a:gd name="T3" fmla="*/ 550 h 841"/>
                <a:gd name="T4" fmla="*/ 169 w 748"/>
                <a:gd name="T5" fmla="*/ 668 h 841"/>
                <a:gd name="T6" fmla="*/ 410 w 748"/>
                <a:gd name="T7" fmla="*/ 767 h 841"/>
                <a:gd name="T8" fmla="*/ 496 w 748"/>
                <a:gd name="T9" fmla="*/ 870 h 841"/>
                <a:gd name="T10" fmla="*/ 325 w 748"/>
                <a:gd name="T11" fmla="*/ 955 h 841"/>
                <a:gd name="T12" fmla="*/ 90 w 748"/>
                <a:gd name="T13" fmla="*/ 1027 h 841"/>
                <a:gd name="T14" fmla="*/ 188 w 748"/>
                <a:gd name="T15" fmla="*/ 1071 h 841"/>
                <a:gd name="T16" fmla="*/ 214 w 748"/>
                <a:gd name="T17" fmla="*/ 1257 h 841"/>
                <a:gd name="T18" fmla="*/ 658 w 748"/>
                <a:gd name="T19" fmla="*/ 1078 h 841"/>
                <a:gd name="T20" fmla="*/ 860 w 748"/>
                <a:gd name="T21" fmla="*/ 1036 h 841"/>
                <a:gd name="T22" fmla="*/ 1040 w 748"/>
                <a:gd name="T23" fmla="*/ 1027 h 841"/>
                <a:gd name="T24" fmla="*/ 1232 w 748"/>
                <a:gd name="T25" fmla="*/ 1160 h 841"/>
                <a:gd name="T26" fmla="*/ 1040 w 748"/>
                <a:gd name="T27" fmla="*/ 1221 h 841"/>
                <a:gd name="T28" fmla="*/ 1132 w 748"/>
                <a:gd name="T29" fmla="*/ 1463 h 841"/>
                <a:gd name="T30" fmla="*/ 1327 w 748"/>
                <a:gd name="T31" fmla="*/ 1376 h 841"/>
                <a:gd name="T32" fmla="*/ 1589 w 748"/>
                <a:gd name="T33" fmla="*/ 1446 h 841"/>
                <a:gd name="T34" fmla="*/ 1529 w 748"/>
                <a:gd name="T35" fmla="*/ 1519 h 841"/>
                <a:gd name="T36" fmla="*/ 1338 w 748"/>
                <a:gd name="T37" fmla="*/ 1718 h 841"/>
                <a:gd name="T38" fmla="*/ 1338 w 748"/>
                <a:gd name="T39" fmla="*/ 1811 h 841"/>
                <a:gd name="T40" fmla="*/ 1399 w 748"/>
                <a:gd name="T41" fmla="*/ 1889 h 841"/>
                <a:gd name="T42" fmla="*/ 1700 w 748"/>
                <a:gd name="T43" fmla="*/ 1938 h 841"/>
                <a:gd name="T44" fmla="*/ 1429 w 748"/>
                <a:gd name="T45" fmla="*/ 2013 h 841"/>
                <a:gd name="T46" fmla="*/ 1294 w 748"/>
                <a:gd name="T47" fmla="*/ 2195 h 841"/>
                <a:gd name="T48" fmla="*/ 1377 w 748"/>
                <a:gd name="T49" fmla="*/ 2293 h 841"/>
                <a:gd name="T50" fmla="*/ 1529 w 748"/>
                <a:gd name="T51" fmla="*/ 2413 h 841"/>
                <a:gd name="T52" fmla="*/ 1765 w 748"/>
                <a:gd name="T53" fmla="*/ 2386 h 841"/>
                <a:gd name="T54" fmla="*/ 1939 w 748"/>
                <a:gd name="T55" fmla="*/ 2411 h 841"/>
                <a:gd name="T56" fmla="*/ 2063 w 748"/>
                <a:gd name="T57" fmla="*/ 2251 h 841"/>
                <a:gd name="T58" fmla="*/ 2375 w 748"/>
                <a:gd name="T59" fmla="*/ 2316 h 841"/>
                <a:gd name="T60" fmla="*/ 2512 w 748"/>
                <a:gd name="T61" fmla="*/ 2451 h 841"/>
                <a:gd name="T62" fmla="*/ 2657 w 748"/>
                <a:gd name="T63" fmla="*/ 2548 h 841"/>
                <a:gd name="T64" fmla="*/ 3067 w 748"/>
                <a:gd name="T65" fmla="*/ 2655 h 841"/>
                <a:gd name="T66" fmla="*/ 3161 w 748"/>
                <a:gd name="T67" fmla="*/ 2923 h 841"/>
                <a:gd name="T68" fmla="*/ 3692 w 748"/>
                <a:gd name="T69" fmla="*/ 2812 h 841"/>
                <a:gd name="T70" fmla="*/ 3748 w 748"/>
                <a:gd name="T71" fmla="*/ 2882 h 841"/>
                <a:gd name="T72" fmla="*/ 4054 w 748"/>
                <a:gd name="T73" fmla="*/ 3053 h 841"/>
                <a:gd name="T74" fmla="*/ 4476 w 748"/>
                <a:gd name="T75" fmla="*/ 3124 h 841"/>
                <a:gd name="T76" fmla="*/ 5472 w 748"/>
                <a:gd name="T77" fmla="*/ 3080 h 841"/>
                <a:gd name="T78" fmla="*/ 5430 w 748"/>
                <a:gd name="T79" fmla="*/ 2883 h 841"/>
                <a:gd name="T80" fmla="*/ 5226 w 748"/>
                <a:gd name="T81" fmla="*/ 2784 h 841"/>
                <a:gd name="T82" fmla="*/ 5014 w 748"/>
                <a:gd name="T83" fmla="*/ 2693 h 841"/>
                <a:gd name="T84" fmla="*/ 4982 w 748"/>
                <a:gd name="T85" fmla="*/ 2459 h 841"/>
                <a:gd name="T86" fmla="*/ 4609 w 748"/>
                <a:gd name="T87" fmla="*/ 2503 h 841"/>
                <a:gd name="T88" fmla="*/ 4406 w 748"/>
                <a:gd name="T89" fmla="*/ 2469 h 841"/>
                <a:gd name="T90" fmla="*/ 4009 w 748"/>
                <a:gd name="T91" fmla="*/ 2293 h 841"/>
                <a:gd name="T92" fmla="*/ 3862 w 748"/>
                <a:gd name="T93" fmla="*/ 2213 h 841"/>
                <a:gd name="T94" fmla="*/ 3606 w 748"/>
                <a:gd name="T95" fmla="*/ 2186 h 841"/>
                <a:gd name="T96" fmla="*/ 3090 w 748"/>
                <a:gd name="T97" fmla="*/ 2136 h 841"/>
                <a:gd name="T98" fmla="*/ 2792 w 748"/>
                <a:gd name="T99" fmla="*/ 2020 h 841"/>
                <a:gd name="T100" fmla="*/ 2635 w 748"/>
                <a:gd name="T101" fmla="*/ 1889 h 841"/>
                <a:gd name="T102" fmla="*/ 2381 w 748"/>
                <a:gd name="T103" fmla="*/ 1593 h 841"/>
                <a:gd name="T104" fmla="*/ 1907 w 748"/>
                <a:gd name="T105" fmla="*/ 1209 h 841"/>
                <a:gd name="T106" fmla="*/ 1615 w 748"/>
                <a:gd name="T107" fmla="*/ 1035 h 841"/>
                <a:gd name="T108" fmla="*/ 1477 w 748"/>
                <a:gd name="T109" fmla="*/ 505 h 841"/>
                <a:gd name="T110" fmla="*/ 779 w 748"/>
                <a:gd name="T111" fmla="*/ 119 h 841"/>
                <a:gd name="T112" fmla="*/ 490 w 748"/>
                <a:gd name="T113" fmla="*/ 0 h 841"/>
                <a:gd name="T114" fmla="*/ 227 w 748"/>
                <a:gd name="T115" fmla="*/ 32 h 841"/>
                <a:gd name="T116" fmla="*/ 90 w 748"/>
                <a:gd name="T117" fmla="*/ 183 h 8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8"/>
                <a:gd name="T178" fmla="*/ 0 h 841"/>
                <a:gd name="T179" fmla="*/ 748 w 748"/>
                <a:gd name="T180" fmla="*/ 841 h 8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8" h="841">
                  <a:moveTo>
                    <a:pt x="0" y="74"/>
                  </a:moveTo>
                  <a:lnTo>
                    <a:pt x="21" y="78"/>
                  </a:lnTo>
                  <a:lnTo>
                    <a:pt x="26" y="81"/>
                  </a:lnTo>
                  <a:lnTo>
                    <a:pt x="27" y="83"/>
                  </a:lnTo>
                  <a:lnTo>
                    <a:pt x="26" y="86"/>
                  </a:lnTo>
                  <a:lnTo>
                    <a:pt x="25" y="94"/>
                  </a:lnTo>
                  <a:lnTo>
                    <a:pt x="26" y="97"/>
                  </a:lnTo>
                  <a:lnTo>
                    <a:pt x="30" y="101"/>
                  </a:lnTo>
                  <a:lnTo>
                    <a:pt x="30" y="108"/>
                  </a:lnTo>
                  <a:lnTo>
                    <a:pt x="29" y="113"/>
                  </a:lnTo>
                  <a:lnTo>
                    <a:pt x="23" y="117"/>
                  </a:lnTo>
                  <a:lnTo>
                    <a:pt x="15" y="124"/>
                  </a:lnTo>
                  <a:lnTo>
                    <a:pt x="10" y="135"/>
                  </a:lnTo>
                  <a:lnTo>
                    <a:pt x="13" y="138"/>
                  </a:lnTo>
                  <a:lnTo>
                    <a:pt x="13" y="143"/>
                  </a:lnTo>
                  <a:lnTo>
                    <a:pt x="15" y="147"/>
                  </a:lnTo>
                  <a:lnTo>
                    <a:pt x="21" y="151"/>
                  </a:lnTo>
                  <a:lnTo>
                    <a:pt x="23" y="156"/>
                  </a:lnTo>
                  <a:lnTo>
                    <a:pt x="21" y="160"/>
                  </a:lnTo>
                  <a:lnTo>
                    <a:pt x="18" y="161"/>
                  </a:lnTo>
                  <a:lnTo>
                    <a:pt x="22" y="163"/>
                  </a:lnTo>
                  <a:lnTo>
                    <a:pt x="26" y="166"/>
                  </a:lnTo>
                  <a:lnTo>
                    <a:pt x="27" y="170"/>
                  </a:lnTo>
                  <a:lnTo>
                    <a:pt x="23" y="179"/>
                  </a:lnTo>
                  <a:lnTo>
                    <a:pt x="22" y="183"/>
                  </a:lnTo>
                  <a:lnTo>
                    <a:pt x="24" y="188"/>
                  </a:lnTo>
                  <a:lnTo>
                    <a:pt x="39" y="205"/>
                  </a:lnTo>
                  <a:lnTo>
                    <a:pt x="49" y="200"/>
                  </a:lnTo>
                  <a:lnTo>
                    <a:pt x="51" y="198"/>
                  </a:lnTo>
                  <a:lnTo>
                    <a:pt x="54" y="198"/>
                  </a:lnTo>
                  <a:lnTo>
                    <a:pt x="57" y="199"/>
                  </a:lnTo>
                  <a:lnTo>
                    <a:pt x="55" y="206"/>
                  </a:lnTo>
                  <a:lnTo>
                    <a:pt x="55" y="209"/>
                  </a:lnTo>
                  <a:lnTo>
                    <a:pt x="61" y="210"/>
                  </a:lnTo>
                  <a:lnTo>
                    <a:pt x="64" y="210"/>
                  </a:lnTo>
                  <a:lnTo>
                    <a:pt x="66" y="211"/>
                  </a:lnTo>
                  <a:lnTo>
                    <a:pt x="67" y="213"/>
                  </a:lnTo>
                  <a:lnTo>
                    <a:pt x="73" y="216"/>
                  </a:lnTo>
                  <a:lnTo>
                    <a:pt x="72" y="223"/>
                  </a:lnTo>
                  <a:lnTo>
                    <a:pt x="67" y="233"/>
                  </a:lnTo>
                  <a:lnTo>
                    <a:pt x="61" y="239"/>
                  </a:lnTo>
                  <a:lnTo>
                    <a:pt x="61" y="247"/>
                  </a:lnTo>
                  <a:lnTo>
                    <a:pt x="61" y="261"/>
                  </a:lnTo>
                  <a:lnTo>
                    <a:pt x="60" y="262"/>
                  </a:lnTo>
                  <a:lnTo>
                    <a:pt x="55" y="262"/>
                  </a:lnTo>
                  <a:lnTo>
                    <a:pt x="52" y="260"/>
                  </a:lnTo>
                  <a:lnTo>
                    <a:pt x="48" y="257"/>
                  </a:lnTo>
                  <a:lnTo>
                    <a:pt x="44" y="256"/>
                  </a:lnTo>
                  <a:lnTo>
                    <a:pt x="42" y="254"/>
                  </a:lnTo>
                  <a:lnTo>
                    <a:pt x="39" y="253"/>
                  </a:lnTo>
                  <a:lnTo>
                    <a:pt x="35" y="255"/>
                  </a:lnTo>
                  <a:lnTo>
                    <a:pt x="33" y="256"/>
                  </a:lnTo>
                  <a:lnTo>
                    <a:pt x="28" y="271"/>
                  </a:lnTo>
                  <a:lnTo>
                    <a:pt x="25" y="272"/>
                  </a:lnTo>
                  <a:lnTo>
                    <a:pt x="18" y="272"/>
                  </a:lnTo>
                  <a:lnTo>
                    <a:pt x="12" y="275"/>
                  </a:lnTo>
                  <a:lnTo>
                    <a:pt x="10" y="278"/>
                  </a:lnTo>
                  <a:lnTo>
                    <a:pt x="9" y="281"/>
                  </a:lnTo>
                  <a:lnTo>
                    <a:pt x="12" y="281"/>
                  </a:lnTo>
                  <a:lnTo>
                    <a:pt x="17" y="282"/>
                  </a:lnTo>
                  <a:lnTo>
                    <a:pt x="21" y="281"/>
                  </a:lnTo>
                  <a:lnTo>
                    <a:pt x="29" y="278"/>
                  </a:lnTo>
                  <a:lnTo>
                    <a:pt x="29" y="281"/>
                  </a:lnTo>
                  <a:lnTo>
                    <a:pt x="25" y="287"/>
                  </a:lnTo>
                  <a:lnTo>
                    <a:pt x="18" y="295"/>
                  </a:lnTo>
                  <a:lnTo>
                    <a:pt x="18" y="298"/>
                  </a:lnTo>
                  <a:lnTo>
                    <a:pt x="15" y="303"/>
                  </a:lnTo>
                  <a:lnTo>
                    <a:pt x="18" y="338"/>
                  </a:lnTo>
                  <a:lnTo>
                    <a:pt x="21" y="339"/>
                  </a:lnTo>
                  <a:lnTo>
                    <a:pt x="24" y="338"/>
                  </a:lnTo>
                  <a:lnTo>
                    <a:pt x="27" y="338"/>
                  </a:lnTo>
                  <a:lnTo>
                    <a:pt x="29" y="336"/>
                  </a:lnTo>
                  <a:lnTo>
                    <a:pt x="39" y="332"/>
                  </a:lnTo>
                  <a:lnTo>
                    <a:pt x="46" y="326"/>
                  </a:lnTo>
                  <a:lnTo>
                    <a:pt x="58" y="313"/>
                  </a:lnTo>
                  <a:lnTo>
                    <a:pt x="76" y="298"/>
                  </a:lnTo>
                  <a:lnTo>
                    <a:pt x="79" y="293"/>
                  </a:lnTo>
                  <a:lnTo>
                    <a:pt x="85" y="290"/>
                  </a:lnTo>
                  <a:lnTo>
                    <a:pt x="86" y="290"/>
                  </a:lnTo>
                  <a:lnTo>
                    <a:pt x="89" y="289"/>
                  </a:lnTo>
                  <a:lnTo>
                    <a:pt x="95" y="295"/>
                  </a:lnTo>
                  <a:lnTo>
                    <a:pt x="101" y="305"/>
                  </a:lnTo>
                  <a:lnTo>
                    <a:pt x="104" y="300"/>
                  </a:lnTo>
                  <a:lnTo>
                    <a:pt x="108" y="290"/>
                  </a:lnTo>
                  <a:lnTo>
                    <a:pt x="104" y="285"/>
                  </a:lnTo>
                  <a:lnTo>
                    <a:pt x="103" y="281"/>
                  </a:lnTo>
                  <a:lnTo>
                    <a:pt x="105" y="279"/>
                  </a:lnTo>
                  <a:lnTo>
                    <a:pt x="116" y="278"/>
                  </a:lnTo>
                  <a:lnTo>
                    <a:pt x="118" y="275"/>
                  </a:lnTo>
                  <a:lnTo>
                    <a:pt x="117" y="268"/>
                  </a:lnTo>
                  <a:lnTo>
                    <a:pt x="119" y="268"/>
                  </a:lnTo>
                  <a:lnTo>
                    <a:pt x="122" y="267"/>
                  </a:lnTo>
                  <a:lnTo>
                    <a:pt x="131" y="268"/>
                  </a:lnTo>
                  <a:lnTo>
                    <a:pt x="133" y="265"/>
                  </a:lnTo>
                  <a:lnTo>
                    <a:pt x="137" y="265"/>
                  </a:lnTo>
                  <a:lnTo>
                    <a:pt x="140" y="275"/>
                  </a:lnTo>
                  <a:lnTo>
                    <a:pt x="137" y="290"/>
                  </a:lnTo>
                  <a:lnTo>
                    <a:pt x="140" y="293"/>
                  </a:lnTo>
                  <a:lnTo>
                    <a:pt x="143" y="296"/>
                  </a:lnTo>
                  <a:lnTo>
                    <a:pt x="146" y="302"/>
                  </a:lnTo>
                  <a:lnTo>
                    <a:pt x="150" y="303"/>
                  </a:lnTo>
                  <a:lnTo>
                    <a:pt x="153" y="302"/>
                  </a:lnTo>
                  <a:lnTo>
                    <a:pt x="157" y="306"/>
                  </a:lnTo>
                  <a:lnTo>
                    <a:pt x="165" y="311"/>
                  </a:lnTo>
                  <a:lnTo>
                    <a:pt x="165" y="320"/>
                  </a:lnTo>
                  <a:lnTo>
                    <a:pt x="161" y="323"/>
                  </a:lnTo>
                  <a:lnTo>
                    <a:pt x="153" y="326"/>
                  </a:lnTo>
                  <a:lnTo>
                    <a:pt x="148" y="331"/>
                  </a:lnTo>
                  <a:lnTo>
                    <a:pt x="146" y="330"/>
                  </a:lnTo>
                  <a:lnTo>
                    <a:pt x="145" y="327"/>
                  </a:lnTo>
                  <a:lnTo>
                    <a:pt x="143" y="326"/>
                  </a:lnTo>
                  <a:lnTo>
                    <a:pt x="140" y="327"/>
                  </a:lnTo>
                  <a:lnTo>
                    <a:pt x="134" y="332"/>
                  </a:lnTo>
                  <a:lnTo>
                    <a:pt x="131" y="372"/>
                  </a:lnTo>
                  <a:lnTo>
                    <a:pt x="137" y="377"/>
                  </a:lnTo>
                  <a:lnTo>
                    <a:pt x="140" y="380"/>
                  </a:lnTo>
                  <a:lnTo>
                    <a:pt x="143" y="381"/>
                  </a:lnTo>
                  <a:lnTo>
                    <a:pt x="150" y="380"/>
                  </a:lnTo>
                  <a:lnTo>
                    <a:pt x="150" y="385"/>
                  </a:lnTo>
                  <a:lnTo>
                    <a:pt x="153" y="392"/>
                  </a:lnTo>
                  <a:lnTo>
                    <a:pt x="155" y="392"/>
                  </a:lnTo>
                  <a:lnTo>
                    <a:pt x="159" y="391"/>
                  </a:lnTo>
                  <a:lnTo>
                    <a:pt x="161" y="389"/>
                  </a:lnTo>
                  <a:lnTo>
                    <a:pt x="165" y="384"/>
                  </a:lnTo>
                  <a:lnTo>
                    <a:pt x="170" y="381"/>
                  </a:lnTo>
                  <a:lnTo>
                    <a:pt x="172" y="377"/>
                  </a:lnTo>
                  <a:lnTo>
                    <a:pt x="174" y="370"/>
                  </a:lnTo>
                  <a:lnTo>
                    <a:pt x="179" y="369"/>
                  </a:lnTo>
                  <a:lnTo>
                    <a:pt x="180" y="370"/>
                  </a:lnTo>
                  <a:lnTo>
                    <a:pt x="181" y="370"/>
                  </a:lnTo>
                  <a:lnTo>
                    <a:pt x="183" y="370"/>
                  </a:lnTo>
                  <a:lnTo>
                    <a:pt x="186" y="370"/>
                  </a:lnTo>
                  <a:lnTo>
                    <a:pt x="189" y="371"/>
                  </a:lnTo>
                  <a:lnTo>
                    <a:pt x="191" y="376"/>
                  </a:lnTo>
                  <a:lnTo>
                    <a:pt x="194" y="378"/>
                  </a:lnTo>
                  <a:lnTo>
                    <a:pt x="214" y="388"/>
                  </a:lnTo>
                  <a:lnTo>
                    <a:pt x="219" y="389"/>
                  </a:lnTo>
                  <a:lnTo>
                    <a:pt x="221" y="388"/>
                  </a:lnTo>
                  <a:lnTo>
                    <a:pt x="220" y="395"/>
                  </a:lnTo>
                  <a:lnTo>
                    <a:pt x="217" y="395"/>
                  </a:lnTo>
                  <a:lnTo>
                    <a:pt x="216" y="396"/>
                  </a:lnTo>
                  <a:lnTo>
                    <a:pt x="213" y="401"/>
                  </a:lnTo>
                  <a:lnTo>
                    <a:pt x="211" y="402"/>
                  </a:lnTo>
                  <a:lnTo>
                    <a:pt x="206" y="407"/>
                  </a:lnTo>
                  <a:lnTo>
                    <a:pt x="205" y="412"/>
                  </a:lnTo>
                  <a:lnTo>
                    <a:pt x="202" y="412"/>
                  </a:lnTo>
                  <a:lnTo>
                    <a:pt x="198" y="417"/>
                  </a:lnTo>
                  <a:lnTo>
                    <a:pt x="198" y="420"/>
                  </a:lnTo>
                  <a:lnTo>
                    <a:pt x="192" y="430"/>
                  </a:lnTo>
                  <a:lnTo>
                    <a:pt x="189" y="443"/>
                  </a:lnTo>
                  <a:lnTo>
                    <a:pt x="187" y="450"/>
                  </a:lnTo>
                  <a:lnTo>
                    <a:pt x="180" y="460"/>
                  </a:lnTo>
                  <a:lnTo>
                    <a:pt x="181" y="465"/>
                  </a:lnTo>
                  <a:lnTo>
                    <a:pt x="180" y="467"/>
                  </a:lnTo>
                  <a:lnTo>
                    <a:pt x="177" y="468"/>
                  </a:lnTo>
                  <a:lnTo>
                    <a:pt x="173" y="474"/>
                  </a:lnTo>
                  <a:lnTo>
                    <a:pt x="172" y="477"/>
                  </a:lnTo>
                  <a:lnTo>
                    <a:pt x="173" y="479"/>
                  </a:lnTo>
                  <a:lnTo>
                    <a:pt x="175" y="482"/>
                  </a:lnTo>
                  <a:lnTo>
                    <a:pt x="180" y="486"/>
                  </a:lnTo>
                  <a:lnTo>
                    <a:pt x="180" y="489"/>
                  </a:lnTo>
                  <a:lnTo>
                    <a:pt x="176" y="494"/>
                  </a:lnTo>
                  <a:lnTo>
                    <a:pt x="175" y="497"/>
                  </a:lnTo>
                  <a:lnTo>
                    <a:pt x="177" y="499"/>
                  </a:lnTo>
                  <a:lnTo>
                    <a:pt x="178" y="500"/>
                  </a:lnTo>
                  <a:lnTo>
                    <a:pt x="186" y="504"/>
                  </a:lnTo>
                  <a:lnTo>
                    <a:pt x="188" y="504"/>
                  </a:lnTo>
                  <a:lnTo>
                    <a:pt x="189" y="506"/>
                  </a:lnTo>
                  <a:lnTo>
                    <a:pt x="194" y="509"/>
                  </a:lnTo>
                  <a:lnTo>
                    <a:pt x="200" y="510"/>
                  </a:lnTo>
                  <a:lnTo>
                    <a:pt x="202" y="510"/>
                  </a:lnTo>
                  <a:lnTo>
                    <a:pt x="208" y="514"/>
                  </a:lnTo>
                  <a:lnTo>
                    <a:pt x="216" y="515"/>
                  </a:lnTo>
                  <a:lnTo>
                    <a:pt x="223" y="516"/>
                  </a:lnTo>
                  <a:lnTo>
                    <a:pt x="228" y="517"/>
                  </a:lnTo>
                  <a:lnTo>
                    <a:pt x="229" y="519"/>
                  </a:lnTo>
                  <a:lnTo>
                    <a:pt x="231" y="520"/>
                  </a:lnTo>
                  <a:lnTo>
                    <a:pt x="229" y="526"/>
                  </a:lnTo>
                  <a:lnTo>
                    <a:pt x="226" y="531"/>
                  </a:lnTo>
                  <a:lnTo>
                    <a:pt x="220" y="534"/>
                  </a:lnTo>
                  <a:lnTo>
                    <a:pt x="207" y="537"/>
                  </a:lnTo>
                  <a:lnTo>
                    <a:pt x="202" y="535"/>
                  </a:lnTo>
                  <a:lnTo>
                    <a:pt x="199" y="538"/>
                  </a:lnTo>
                  <a:lnTo>
                    <a:pt x="192" y="539"/>
                  </a:lnTo>
                  <a:lnTo>
                    <a:pt x="191" y="538"/>
                  </a:lnTo>
                  <a:lnTo>
                    <a:pt x="189" y="539"/>
                  </a:lnTo>
                  <a:lnTo>
                    <a:pt x="188" y="544"/>
                  </a:lnTo>
                  <a:lnTo>
                    <a:pt x="186" y="573"/>
                  </a:lnTo>
                  <a:lnTo>
                    <a:pt x="183" y="577"/>
                  </a:lnTo>
                  <a:lnTo>
                    <a:pt x="181" y="578"/>
                  </a:lnTo>
                  <a:lnTo>
                    <a:pt x="177" y="581"/>
                  </a:lnTo>
                  <a:lnTo>
                    <a:pt x="174" y="588"/>
                  </a:lnTo>
                  <a:lnTo>
                    <a:pt x="171" y="589"/>
                  </a:lnTo>
                  <a:lnTo>
                    <a:pt x="170" y="592"/>
                  </a:lnTo>
                  <a:lnTo>
                    <a:pt x="168" y="594"/>
                  </a:lnTo>
                  <a:lnTo>
                    <a:pt x="169" y="606"/>
                  </a:lnTo>
                  <a:lnTo>
                    <a:pt x="174" y="611"/>
                  </a:lnTo>
                  <a:lnTo>
                    <a:pt x="177" y="612"/>
                  </a:lnTo>
                  <a:lnTo>
                    <a:pt x="183" y="612"/>
                  </a:lnTo>
                  <a:lnTo>
                    <a:pt x="186" y="615"/>
                  </a:lnTo>
                  <a:lnTo>
                    <a:pt x="190" y="614"/>
                  </a:lnTo>
                  <a:lnTo>
                    <a:pt x="197" y="616"/>
                  </a:lnTo>
                  <a:lnTo>
                    <a:pt x="200" y="620"/>
                  </a:lnTo>
                  <a:lnTo>
                    <a:pt x="201" y="621"/>
                  </a:lnTo>
                  <a:lnTo>
                    <a:pt x="199" y="628"/>
                  </a:lnTo>
                  <a:lnTo>
                    <a:pt x="200" y="632"/>
                  </a:lnTo>
                  <a:lnTo>
                    <a:pt x="202" y="636"/>
                  </a:lnTo>
                  <a:lnTo>
                    <a:pt x="206" y="647"/>
                  </a:lnTo>
                  <a:lnTo>
                    <a:pt x="215" y="648"/>
                  </a:lnTo>
                  <a:lnTo>
                    <a:pt x="217" y="645"/>
                  </a:lnTo>
                  <a:lnTo>
                    <a:pt x="218" y="645"/>
                  </a:lnTo>
                  <a:lnTo>
                    <a:pt x="220" y="643"/>
                  </a:lnTo>
                  <a:lnTo>
                    <a:pt x="222" y="644"/>
                  </a:lnTo>
                  <a:lnTo>
                    <a:pt x="226" y="644"/>
                  </a:lnTo>
                  <a:lnTo>
                    <a:pt x="231" y="643"/>
                  </a:lnTo>
                  <a:lnTo>
                    <a:pt x="238" y="639"/>
                  </a:lnTo>
                  <a:lnTo>
                    <a:pt x="243" y="638"/>
                  </a:lnTo>
                  <a:lnTo>
                    <a:pt x="245" y="641"/>
                  </a:lnTo>
                  <a:lnTo>
                    <a:pt x="249" y="650"/>
                  </a:lnTo>
                  <a:lnTo>
                    <a:pt x="251" y="652"/>
                  </a:lnTo>
                  <a:lnTo>
                    <a:pt x="254" y="655"/>
                  </a:lnTo>
                  <a:lnTo>
                    <a:pt x="257" y="654"/>
                  </a:lnTo>
                  <a:lnTo>
                    <a:pt x="258" y="650"/>
                  </a:lnTo>
                  <a:lnTo>
                    <a:pt x="261" y="646"/>
                  </a:lnTo>
                  <a:lnTo>
                    <a:pt x="266" y="643"/>
                  </a:lnTo>
                  <a:lnTo>
                    <a:pt x="268" y="643"/>
                  </a:lnTo>
                  <a:lnTo>
                    <a:pt x="270" y="641"/>
                  </a:lnTo>
                  <a:lnTo>
                    <a:pt x="272" y="636"/>
                  </a:lnTo>
                  <a:lnTo>
                    <a:pt x="280" y="622"/>
                  </a:lnTo>
                  <a:lnTo>
                    <a:pt x="281" y="618"/>
                  </a:lnTo>
                  <a:lnTo>
                    <a:pt x="278" y="612"/>
                  </a:lnTo>
                  <a:lnTo>
                    <a:pt x="278" y="603"/>
                  </a:lnTo>
                  <a:lnTo>
                    <a:pt x="284" y="603"/>
                  </a:lnTo>
                  <a:lnTo>
                    <a:pt x="286" y="604"/>
                  </a:lnTo>
                  <a:lnTo>
                    <a:pt x="293" y="609"/>
                  </a:lnTo>
                  <a:lnTo>
                    <a:pt x="296" y="610"/>
                  </a:lnTo>
                  <a:lnTo>
                    <a:pt x="306" y="614"/>
                  </a:lnTo>
                  <a:lnTo>
                    <a:pt x="310" y="618"/>
                  </a:lnTo>
                  <a:lnTo>
                    <a:pt x="317" y="621"/>
                  </a:lnTo>
                  <a:lnTo>
                    <a:pt x="320" y="621"/>
                  </a:lnTo>
                  <a:lnTo>
                    <a:pt x="330" y="625"/>
                  </a:lnTo>
                  <a:lnTo>
                    <a:pt x="331" y="628"/>
                  </a:lnTo>
                  <a:lnTo>
                    <a:pt x="336" y="637"/>
                  </a:lnTo>
                  <a:lnTo>
                    <a:pt x="336" y="639"/>
                  </a:lnTo>
                  <a:lnTo>
                    <a:pt x="336" y="641"/>
                  </a:lnTo>
                  <a:lnTo>
                    <a:pt x="339" y="646"/>
                  </a:lnTo>
                  <a:lnTo>
                    <a:pt x="338" y="655"/>
                  </a:lnTo>
                  <a:lnTo>
                    <a:pt x="339" y="657"/>
                  </a:lnTo>
                  <a:lnTo>
                    <a:pt x="343" y="660"/>
                  </a:lnTo>
                  <a:lnTo>
                    <a:pt x="352" y="664"/>
                  </a:lnTo>
                  <a:lnTo>
                    <a:pt x="353" y="666"/>
                  </a:lnTo>
                  <a:lnTo>
                    <a:pt x="354" y="671"/>
                  </a:lnTo>
                  <a:lnTo>
                    <a:pt x="352" y="673"/>
                  </a:lnTo>
                  <a:lnTo>
                    <a:pt x="352" y="674"/>
                  </a:lnTo>
                  <a:lnTo>
                    <a:pt x="355" y="676"/>
                  </a:lnTo>
                  <a:lnTo>
                    <a:pt x="358" y="682"/>
                  </a:lnTo>
                  <a:lnTo>
                    <a:pt x="363" y="683"/>
                  </a:lnTo>
                  <a:lnTo>
                    <a:pt x="370" y="681"/>
                  </a:lnTo>
                  <a:lnTo>
                    <a:pt x="379" y="683"/>
                  </a:lnTo>
                  <a:lnTo>
                    <a:pt x="391" y="681"/>
                  </a:lnTo>
                  <a:lnTo>
                    <a:pt x="397" y="681"/>
                  </a:lnTo>
                  <a:lnTo>
                    <a:pt x="405" y="689"/>
                  </a:lnTo>
                  <a:lnTo>
                    <a:pt x="410" y="701"/>
                  </a:lnTo>
                  <a:lnTo>
                    <a:pt x="413" y="711"/>
                  </a:lnTo>
                  <a:lnTo>
                    <a:pt x="412" y="723"/>
                  </a:lnTo>
                  <a:lnTo>
                    <a:pt x="407" y="732"/>
                  </a:lnTo>
                  <a:lnTo>
                    <a:pt x="398" y="742"/>
                  </a:lnTo>
                  <a:lnTo>
                    <a:pt x="398" y="745"/>
                  </a:lnTo>
                  <a:lnTo>
                    <a:pt x="404" y="770"/>
                  </a:lnTo>
                  <a:lnTo>
                    <a:pt x="410" y="781"/>
                  </a:lnTo>
                  <a:lnTo>
                    <a:pt x="417" y="783"/>
                  </a:lnTo>
                  <a:lnTo>
                    <a:pt x="426" y="784"/>
                  </a:lnTo>
                  <a:lnTo>
                    <a:pt x="434" y="787"/>
                  </a:lnTo>
                  <a:lnTo>
                    <a:pt x="445" y="785"/>
                  </a:lnTo>
                  <a:lnTo>
                    <a:pt x="459" y="775"/>
                  </a:lnTo>
                  <a:lnTo>
                    <a:pt x="462" y="767"/>
                  </a:lnTo>
                  <a:lnTo>
                    <a:pt x="475" y="766"/>
                  </a:lnTo>
                  <a:lnTo>
                    <a:pt x="496" y="754"/>
                  </a:lnTo>
                  <a:lnTo>
                    <a:pt x="497" y="749"/>
                  </a:lnTo>
                  <a:lnTo>
                    <a:pt x="498" y="753"/>
                  </a:lnTo>
                  <a:lnTo>
                    <a:pt x="504" y="752"/>
                  </a:lnTo>
                  <a:lnTo>
                    <a:pt x="509" y="757"/>
                  </a:lnTo>
                  <a:lnTo>
                    <a:pt x="517" y="760"/>
                  </a:lnTo>
                  <a:lnTo>
                    <a:pt x="515" y="767"/>
                  </a:lnTo>
                  <a:lnTo>
                    <a:pt x="512" y="768"/>
                  </a:lnTo>
                  <a:lnTo>
                    <a:pt x="508" y="770"/>
                  </a:lnTo>
                  <a:lnTo>
                    <a:pt x="506" y="770"/>
                  </a:lnTo>
                  <a:lnTo>
                    <a:pt x="505" y="772"/>
                  </a:lnTo>
                  <a:lnTo>
                    <a:pt x="502" y="772"/>
                  </a:lnTo>
                  <a:lnTo>
                    <a:pt x="502" y="773"/>
                  </a:lnTo>
                  <a:lnTo>
                    <a:pt x="504" y="777"/>
                  </a:lnTo>
                  <a:lnTo>
                    <a:pt x="505" y="780"/>
                  </a:lnTo>
                  <a:lnTo>
                    <a:pt x="509" y="784"/>
                  </a:lnTo>
                  <a:lnTo>
                    <a:pt x="517" y="796"/>
                  </a:lnTo>
                  <a:lnTo>
                    <a:pt x="526" y="808"/>
                  </a:lnTo>
                  <a:lnTo>
                    <a:pt x="547" y="818"/>
                  </a:lnTo>
                  <a:lnTo>
                    <a:pt x="548" y="819"/>
                  </a:lnTo>
                  <a:lnTo>
                    <a:pt x="551" y="820"/>
                  </a:lnTo>
                  <a:lnTo>
                    <a:pt x="554" y="819"/>
                  </a:lnTo>
                  <a:lnTo>
                    <a:pt x="555" y="836"/>
                  </a:lnTo>
                  <a:lnTo>
                    <a:pt x="569" y="838"/>
                  </a:lnTo>
                  <a:lnTo>
                    <a:pt x="580" y="837"/>
                  </a:lnTo>
                  <a:lnTo>
                    <a:pt x="590" y="835"/>
                  </a:lnTo>
                  <a:lnTo>
                    <a:pt x="603" y="837"/>
                  </a:lnTo>
                  <a:lnTo>
                    <a:pt x="611" y="836"/>
                  </a:lnTo>
                  <a:lnTo>
                    <a:pt x="637" y="838"/>
                  </a:lnTo>
                  <a:lnTo>
                    <a:pt x="679" y="840"/>
                  </a:lnTo>
                  <a:lnTo>
                    <a:pt x="704" y="839"/>
                  </a:lnTo>
                  <a:lnTo>
                    <a:pt x="714" y="840"/>
                  </a:lnTo>
                  <a:lnTo>
                    <a:pt x="719" y="834"/>
                  </a:lnTo>
                  <a:lnTo>
                    <a:pt x="731" y="826"/>
                  </a:lnTo>
                  <a:lnTo>
                    <a:pt x="737" y="825"/>
                  </a:lnTo>
                  <a:lnTo>
                    <a:pt x="736" y="823"/>
                  </a:lnTo>
                  <a:lnTo>
                    <a:pt x="742" y="819"/>
                  </a:lnTo>
                  <a:lnTo>
                    <a:pt x="746" y="817"/>
                  </a:lnTo>
                  <a:lnTo>
                    <a:pt x="747" y="810"/>
                  </a:lnTo>
                  <a:lnTo>
                    <a:pt x="744" y="810"/>
                  </a:lnTo>
                  <a:lnTo>
                    <a:pt x="739" y="803"/>
                  </a:lnTo>
                  <a:lnTo>
                    <a:pt x="737" y="776"/>
                  </a:lnTo>
                  <a:lnTo>
                    <a:pt x="732" y="773"/>
                  </a:lnTo>
                  <a:lnTo>
                    <a:pt x="729" y="770"/>
                  </a:lnTo>
                  <a:lnTo>
                    <a:pt x="726" y="762"/>
                  </a:lnTo>
                  <a:lnTo>
                    <a:pt x="724" y="761"/>
                  </a:lnTo>
                  <a:lnTo>
                    <a:pt x="721" y="754"/>
                  </a:lnTo>
                  <a:lnTo>
                    <a:pt x="716" y="751"/>
                  </a:lnTo>
                  <a:lnTo>
                    <a:pt x="714" y="749"/>
                  </a:lnTo>
                  <a:lnTo>
                    <a:pt x="710" y="751"/>
                  </a:lnTo>
                  <a:lnTo>
                    <a:pt x="704" y="746"/>
                  </a:lnTo>
                  <a:lnTo>
                    <a:pt x="698" y="738"/>
                  </a:lnTo>
                  <a:lnTo>
                    <a:pt x="693" y="736"/>
                  </a:lnTo>
                  <a:lnTo>
                    <a:pt x="687" y="723"/>
                  </a:lnTo>
                  <a:lnTo>
                    <a:pt x="685" y="723"/>
                  </a:lnTo>
                  <a:lnTo>
                    <a:pt x="681" y="726"/>
                  </a:lnTo>
                  <a:lnTo>
                    <a:pt x="680" y="724"/>
                  </a:lnTo>
                  <a:lnTo>
                    <a:pt x="677" y="723"/>
                  </a:lnTo>
                  <a:lnTo>
                    <a:pt x="676" y="721"/>
                  </a:lnTo>
                  <a:lnTo>
                    <a:pt x="674" y="704"/>
                  </a:lnTo>
                  <a:lnTo>
                    <a:pt x="678" y="698"/>
                  </a:lnTo>
                  <a:lnTo>
                    <a:pt x="676" y="697"/>
                  </a:lnTo>
                  <a:lnTo>
                    <a:pt x="673" y="693"/>
                  </a:lnTo>
                  <a:lnTo>
                    <a:pt x="673" y="687"/>
                  </a:lnTo>
                  <a:lnTo>
                    <a:pt x="670" y="682"/>
                  </a:lnTo>
                  <a:lnTo>
                    <a:pt x="670" y="678"/>
                  </a:lnTo>
                  <a:lnTo>
                    <a:pt x="671" y="660"/>
                  </a:lnTo>
                  <a:lnTo>
                    <a:pt x="667" y="664"/>
                  </a:lnTo>
                  <a:lnTo>
                    <a:pt x="665" y="664"/>
                  </a:lnTo>
                  <a:lnTo>
                    <a:pt x="658" y="667"/>
                  </a:lnTo>
                  <a:lnTo>
                    <a:pt x="646" y="669"/>
                  </a:lnTo>
                  <a:lnTo>
                    <a:pt x="636" y="670"/>
                  </a:lnTo>
                  <a:lnTo>
                    <a:pt x="633" y="670"/>
                  </a:lnTo>
                  <a:lnTo>
                    <a:pt x="623" y="670"/>
                  </a:lnTo>
                  <a:lnTo>
                    <a:pt x="621" y="671"/>
                  </a:lnTo>
                  <a:lnTo>
                    <a:pt x="622" y="673"/>
                  </a:lnTo>
                  <a:lnTo>
                    <a:pt x="620" y="677"/>
                  </a:lnTo>
                  <a:lnTo>
                    <a:pt x="617" y="676"/>
                  </a:lnTo>
                  <a:lnTo>
                    <a:pt x="618" y="673"/>
                  </a:lnTo>
                  <a:lnTo>
                    <a:pt x="618" y="670"/>
                  </a:lnTo>
                  <a:lnTo>
                    <a:pt x="606" y="671"/>
                  </a:lnTo>
                  <a:lnTo>
                    <a:pt x="600" y="668"/>
                  </a:lnTo>
                  <a:lnTo>
                    <a:pt x="594" y="661"/>
                  </a:lnTo>
                  <a:lnTo>
                    <a:pt x="579" y="649"/>
                  </a:lnTo>
                  <a:lnTo>
                    <a:pt x="578" y="648"/>
                  </a:lnTo>
                  <a:lnTo>
                    <a:pt x="574" y="641"/>
                  </a:lnTo>
                  <a:lnTo>
                    <a:pt x="568" y="636"/>
                  </a:lnTo>
                  <a:lnTo>
                    <a:pt x="559" y="622"/>
                  </a:lnTo>
                  <a:lnTo>
                    <a:pt x="554" y="618"/>
                  </a:lnTo>
                  <a:lnTo>
                    <a:pt x="548" y="615"/>
                  </a:lnTo>
                  <a:lnTo>
                    <a:pt x="540" y="615"/>
                  </a:lnTo>
                  <a:lnTo>
                    <a:pt x="538" y="615"/>
                  </a:lnTo>
                  <a:lnTo>
                    <a:pt x="538" y="613"/>
                  </a:lnTo>
                  <a:lnTo>
                    <a:pt x="529" y="609"/>
                  </a:lnTo>
                  <a:lnTo>
                    <a:pt x="524" y="605"/>
                  </a:lnTo>
                  <a:lnTo>
                    <a:pt x="523" y="599"/>
                  </a:lnTo>
                  <a:lnTo>
                    <a:pt x="521" y="597"/>
                  </a:lnTo>
                  <a:lnTo>
                    <a:pt x="521" y="596"/>
                  </a:lnTo>
                  <a:lnTo>
                    <a:pt x="520" y="594"/>
                  </a:lnTo>
                  <a:lnTo>
                    <a:pt x="518" y="594"/>
                  </a:lnTo>
                  <a:lnTo>
                    <a:pt x="516" y="594"/>
                  </a:lnTo>
                  <a:lnTo>
                    <a:pt x="508" y="586"/>
                  </a:lnTo>
                  <a:lnTo>
                    <a:pt x="503" y="586"/>
                  </a:lnTo>
                  <a:lnTo>
                    <a:pt x="499" y="587"/>
                  </a:lnTo>
                  <a:lnTo>
                    <a:pt x="493" y="587"/>
                  </a:lnTo>
                  <a:lnTo>
                    <a:pt x="489" y="586"/>
                  </a:lnTo>
                  <a:lnTo>
                    <a:pt x="486" y="586"/>
                  </a:lnTo>
                  <a:lnTo>
                    <a:pt x="482" y="588"/>
                  </a:lnTo>
                  <a:lnTo>
                    <a:pt x="482" y="585"/>
                  </a:lnTo>
                  <a:lnTo>
                    <a:pt x="477" y="586"/>
                  </a:lnTo>
                  <a:lnTo>
                    <a:pt x="474" y="586"/>
                  </a:lnTo>
                  <a:lnTo>
                    <a:pt x="468" y="587"/>
                  </a:lnTo>
                  <a:lnTo>
                    <a:pt x="453" y="586"/>
                  </a:lnTo>
                  <a:lnTo>
                    <a:pt x="435" y="581"/>
                  </a:lnTo>
                  <a:lnTo>
                    <a:pt x="416" y="572"/>
                  </a:lnTo>
                  <a:lnTo>
                    <a:pt x="413" y="571"/>
                  </a:lnTo>
                  <a:lnTo>
                    <a:pt x="401" y="568"/>
                  </a:lnTo>
                  <a:lnTo>
                    <a:pt x="398" y="566"/>
                  </a:lnTo>
                  <a:lnTo>
                    <a:pt x="395" y="556"/>
                  </a:lnTo>
                  <a:lnTo>
                    <a:pt x="385" y="553"/>
                  </a:lnTo>
                  <a:lnTo>
                    <a:pt x="382" y="550"/>
                  </a:lnTo>
                  <a:lnTo>
                    <a:pt x="377" y="544"/>
                  </a:lnTo>
                  <a:lnTo>
                    <a:pt x="376" y="541"/>
                  </a:lnTo>
                  <a:lnTo>
                    <a:pt x="376" y="536"/>
                  </a:lnTo>
                  <a:lnTo>
                    <a:pt x="377" y="532"/>
                  </a:lnTo>
                  <a:lnTo>
                    <a:pt x="372" y="526"/>
                  </a:lnTo>
                  <a:lnTo>
                    <a:pt x="370" y="523"/>
                  </a:lnTo>
                  <a:lnTo>
                    <a:pt x="368" y="519"/>
                  </a:lnTo>
                  <a:lnTo>
                    <a:pt x="364" y="517"/>
                  </a:lnTo>
                  <a:lnTo>
                    <a:pt x="361" y="512"/>
                  </a:lnTo>
                  <a:lnTo>
                    <a:pt x="355" y="506"/>
                  </a:lnTo>
                  <a:lnTo>
                    <a:pt x="343" y="497"/>
                  </a:lnTo>
                  <a:lnTo>
                    <a:pt x="330" y="485"/>
                  </a:lnTo>
                  <a:lnTo>
                    <a:pt x="326" y="473"/>
                  </a:lnTo>
                  <a:lnTo>
                    <a:pt x="328" y="467"/>
                  </a:lnTo>
                  <a:lnTo>
                    <a:pt x="330" y="450"/>
                  </a:lnTo>
                  <a:lnTo>
                    <a:pt x="326" y="442"/>
                  </a:lnTo>
                  <a:lnTo>
                    <a:pt x="324" y="432"/>
                  </a:lnTo>
                  <a:lnTo>
                    <a:pt x="321" y="427"/>
                  </a:lnTo>
                  <a:lnTo>
                    <a:pt x="317" y="423"/>
                  </a:lnTo>
                  <a:lnTo>
                    <a:pt x="318" y="422"/>
                  </a:lnTo>
                  <a:lnTo>
                    <a:pt x="314" y="417"/>
                  </a:lnTo>
                  <a:lnTo>
                    <a:pt x="306" y="402"/>
                  </a:lnTo>
                  <a:lnTo>
                    <a:pt x="306" y="399"/>
                  </a:lnTo>
                  <a:lnTo>
                    <a:pt x="302" y="396"/>
                  </a:lnTo>
                  <a:lnTo>
                    <a:pt x="297" y="386"/>
                  </a:lnTo>
                  <a:lnTo>
                    <a:pt x="257" y="324"/>
                  </a:lnTo>
                  <a:lnTo>
                    <a:pt x="254" y="323"/>
                  </a:lnTo>
                  <a:lnTo>
                    <a:pt x="248" y="319"/>
                  </a:lnTo>
                  <a:lnTo>
                    <a:pt x="223" y="292"/>
                  </a:lnTo>
                  <a:lnTo>
                    <a:pt x="220" y="292"/>
                  </a:lnTo>
                  <a:lnTo>
                    <a:pt x="220" y="283"/>
                  </a:lnTo>
                  <a:lnTo>
                    <a:pt x="218" y="281"/>
                  </a:lnTo>
                  <a:lnTo>
                    <a:pt x="214" y="279"/>
                  </a:lnTo>
                  <a:lnTo>
                    <a:pt x="217" y="277"/>
                  </a:lnTo>
                  <a:lnTo>
                    <a:pt x="212" y="269"/>
                  </a:lnTo>
                  <a:lnTo>
                    <a:pt x="193" y="214"/>
                  </a:lnTo>
                  <a:lnTo>
                    <a:pt x="190" y="185"/>
                  </a:lnTo>
                  <a:lnTo>
                    <a:pt x="192" y="175"/>
                  </a:lnTo>
                  <a:lnTo>
                    <a:pt x="192" y="171"/>
                  </a:lnTo>
                  <a:lnTo>
                    <a:pt x="199" y="151"/>
                  </a:lnTo>
                  <a:lnTo>
                    <a:pt x="201" y="139"/>
                  </a:lnTo>
                  <a:lnTo>
                    <a:pt x="199" y="136"/>
                  </a:lnTo>
                  <a:lnTo>
                    <a:pt x="196" y="135"/>
                  </a:lnTo>
                  <a:lnTo>
                    <a:pt x="185" y="126"/>
                  </a:lnTo>
                  <a:lnTo>
                    <a:pt x="174" y="117"/>
                  </a:lnTo>
                  <a:lnTo>
                    <a:pt x="166" y="111"/>
                  </a:lnTo>
                  <a:lnTo>
                    <a:pt x="153" y="92"/>
                  </a:lnTo>
                  <a:lnTo>
                    <a:pt x="120" y="36"/>
                  </a:lnTo>
                  <a:lnTo>
                    <a:pt x="113" y="37"/>
                  </a:lnTo>
                  <a:lnTo>
                    <a:pt x="105" y="32"/>
                  </a:lnTo>
                  <a:lnTo>
                    <a:pt x="92" y="21"/>
                  </a:lnTo>
                  <a:lnTo>
                    <a:pt x="87" y="15"/>
                  </a:lnTo>
                  <a:lnTo>
                    <a:pt x="83" y="12"/>
                  </a:lnTo>
                  <a:lnTo>
                    <a:pt x="79" y="5"/>
                  </a:lnTo>
                  <a:lnTo>
                    <a:pt x="76" y="3"/>
                  </a:lnTo>
                  <a:lnTo>
                    <a:pt x="70" y="2"/>
                  </a:lnTo>
                  <a:lnTo>
                    <a:pt x="68" y="0"/>
                  </a:lnTo>
                  <a:lnTo>
                    <a:pt x="66" y="0"/>
                  </a:lnTo>
                  <a:lnTo>
                    <a:pt x="60" y="5"/>
                  </a:lnTo>
                  <a:lnTo>
                    <a:pt x="58" y="10"/>
                  </a:lnTo>
                  <a:lnTo>
                    <a:pt x="51" y="9"/>
                  </a:lnTo>
                  <a:lnTo>
                    <a:pt x="47" y="8"/>
                  </a:lnTo>
                  <a:lnTo>
                    <a:pt x="39" y="8"/>
                  </a:lnTo>
                  <a:lnTo>
                    <a:pt x="35" y="9"/>
                  </a:lnTo>
                  <a:lnTo>
                    <a:pt x="36" y="7"/>
                  </a:lnTo>
                  <a:lnTo>
                    <a:pt x="31" y="9"/>
                  </a:lnTo>
                  <a:lnTo>
                    <a:pt x="32" y="7"/>
                  </a:lnTo>
                  <a:lnTo>
                    <a:pt x="23" y="7"/>
                  </a:lnTo>
                  <a:lnTo>
                    <a:pt x="21" y="9"/>
                  </a:lnTo>
                  <a:lnTo>
                    <a:pt x="19" y="8"/>
                  </a:lnTo>
                  <a:lnTo>
                    <a:pt x="9" y="24"/>
                  </a:lnTo>
                  <a:lnTo>
                    <a:pt x="24" y="33"/>
                  </a:lnTo>
                  <a:lnTo>
                    <a:pt x="24" y="39"/>
                  </a:lnTo>
                  <a:lnTo>
                    <a:pt x="12" y="49"/>
                  </a:lnTo>
                  <a:lnTo>
                    <a:pt x="15" y="58"/>
                  </a:lnTo>
                  <a:lnTo>
                    <a:pt x="9" y="73"/>
                  </a:lnTo>
                  <a:lnTo>
                    <a:pt x="0" y="74"/>
                  </a:lnTo>
                </a:path>
              </a:pathLst>
            </a:custGeom>
            <a:solidFill>
              <a:schemeClr val="bg2">
                <a:alpha val="30196"/>
              </a:schemeClr>
            </a:solidFill>
            <a:ln w="9525" algn="ctr">
              <a:solidFill>
                <a:srgbClr val="C0C0C0"/>
              </a:solidFill>
              <a:round/>
              <a:headEnd/>
              <a:tailEnd/>
            </a:ln>
          </p:spPr>
          <p:txBody>
            <a:bodyPr wrap="none" anchor="ctr"/>
            <a:lstStyle/>
            <a:p>
              <a:pPr algn="l" eaLnBrk="0" hangingPunct="0"/>
              <a:endParaRPr lang="es-MX" sz="1800" b="0" u="none"/>
            </a:p>
          </p:txBody>
        </p:sp>
        <p:sp>
          <p:nvSpPr>
            <p:cNvPr id="24660" name="Freeform 11"/>
            <p:cNvSpPr>
              <a:spLocks/>
            </p:cNvSpPr>
            <p:nvPr/>
          </p:nvSpPr>
          <p:spPr bwMode="auto">
            <a:xfrm>
              <a:off x="4593" y="2742"/>
              <a:ext cx="593" cy="544"/>
            </a:xfrm>
            <a:custGeom>
              <a:avLst/>
              <a:gdLst>
                <a:gd name="T0" fmla="*/ 330 w 511"/>
                <a:gd name="T1" fmla="*/ 1705 h 499"/>
                <a:gd name="T2" fmla="*/ 391 w 511"/>
                <a:gd name="T3" fmla="*/ 1729 h 499"/>
                <a:gd name="T4" fmla="*/ 456 w 511"/>
                <a:gd name="T5" fmla="*/ 1741 h 499"/>
                <a:gd name="T6" fmla="*/ 476 w 511"/>
                <a:gd name="T7" fmla="*/ 1754 h 499"/>
                <a:gd name="T8" fmla="*/ 549 w 511"/>
                <a:gd name="T9" fmla="*/ 1754 h 499"/>
                <a:gd name="T10" fmla="*/ 577 w 511"/>
                <a:gd name="T11" fmla="*/ 1780 h 499"/>
                <a:gd name="T12" fmla="*/ 670 w 511"/>
                <a:gd name="T13" fmla="*/ 1813 h 499"/>
                <a:gd name="T14" fmla="*/ 918 w 511"/>
                <a:gd name="T15" fmla="*/ 1821 h 499"/>
                <a:gd name="T16" fmla="*/ 960 w 511"/>
                <a:gd name="T17" fmla="*/ 1806 h 499"/>
                <a:gd name="T18" fmla="*/ 1019 w 511"/>
                <a:gd name="T19" fmla="*/ 1741 h 499"/>
                <a:gd name="T20" fmla="*/ 1100 w 511"/>
                <a:gd name="T21" fmla="*/ 1697 h 499"/>
                <a:gd name="T22" fmla="*/ 1244 w 511"/>
                <a:gd name="T23" fmla="*/ 1719 h 499"/>
                <a:gd name="T24" fmla="*/ 1512 w 511"/>
                <a:gd name="T25" fmla="*/ 1780 h 499"/>
                <a:gd name="T26" fmla="*/ 1736 w 511"/>
                <a:gd name="T27" fmla="*/ 1860 h 499"/>
                <a:gd name="T28" fmla="*/ 3609 w 511"/>
                <a:gd name="T29" fmla="*/ 1791 h 499"/>
                <a:gd name="T30" fmla="*/ 3809 w 511"/>
                <a:gd name="T31" fmla="*/ 1709 h 499"/>
                <a:gd name="T32" fmla="*/ 3696 w 511"/>
                <a:gd name="T33" fmla="*/ 926 h 499"/>
                <a:gd name="T34" fmla="*/ 2635 w 511"/>
                <a:gd name="T35" fmla="*/ 220 h 499"/>
                <a:gd name="T36" fmla="*/ 2483 w 511"/>
                <a:gd name="T37" fmla="*/ 229 h 499"/>
                <a:gd name="T38" fmla="*/ 2377 w 511"/>
                <a:gd name="T39" fmla="*/ 207 h 499"/>
                <a:gd name="T40" fmla="*/ 2258 w 511"/>
                <a:gd name="T41" fmla="*/ 1 h 499"/>
                <a:gd name="T42" fmla="*/ 2160 w 511"/>
                <a:gd name="T43" fmla="*/ 73 h 499"/>
                <a:gd name="T44" fmla="*/ 2160 w 511"/>
                <a:gd name="T45" fmla="*/ 508 h 499"/>
                <a:gd name="T46" fmla="*/ 2191 w 511"/>
                <a:gd name="T47" fmla="*/ 581 h 499"/>
                <a:gd name="T48" fmla="*/ 2071 w 511"/>
                <a:gd name="T49" fmla="*/ 629 h 499"/>
                <a:gd name="T50" fmla="*/ 1957 w 511"/>
                <a:gd name="T51" fmla="*/ 673 h 499"/>
                <a:gd name="T52" fmla="*/ 1929 w 511"/>
                <a:gd name="T53" fmla="*/ 796 h 499"/>
                <a:gd name="T54" fmla="*/ 1919 w 511"/>
                <a:gd name="T55" fmla="*/ 902 h 499"/>
                <a:gd name="T56" fmla="*/ 1815 w 511"/>
                <a:gd name="T57" fmla="*/ 992 h 499"/>
                <a:gd name="T58" fmla="*/ 1093 w 511"/>
                <a:gd name="T59" fmla="*/ 1280 h 499"/>
                <a:gd name="T60" fmla="*/ 960 w 511"/>
                <a:gd name="T61" fmla="*/ 1308 h 499"/>
                <a:gd name="T62" fmla="*/ 903 w 511"/>
                <a:gd name="T63" fmla="*/ 1320 h 499"/>
                <a:gd name="T64" fmla="*/ 824 w 511"/>
                <a:gd name="T65" fmla="*/ 1352 h 499"/>
                <a:gd name="T66" fmla="*/ 772 w 511"/>
                <a:gd name="T67" fmla="*/ 1365 h 499"/>
                <a:gd name="T68" fmla="*/ 0 w 511"/>
                <a:gd name="T69" fmla="*/ 1398 h 499"/>
                <a:gd name="T70" fmla="*/ 304 w 511"/>
                <a:gd name="T71" fmla="*/ 1519 h 499"/>
                <a:gd name="T72" fmla="*/ 325 w 511"/>
                <a:gd name="T73" fmla="*/ 1664 h 4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1"/>
                <a:gd name="T112" fmla="*/ 0 h 499"/>
                <a:gd name="T113" fmla="*/ 511 w 511"/>
                <a:gd name="T114" fmla="*/ 499 h 4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1" h="499">
                  <a:moveTo>
                    <a:pt x="43" y="446"/>
                  </a:moveTo>
                  <a:lnTo>
                    <a:pt x="44" y="456"/>
                  </a:lnTo>
                  <a:lnTo>
                    <a:pt x="49" y="456"/>
                  </a:lnTo>
                  <a:lnTo>
                    <a:pt x="52" y="464"/>
                  </a:lnTo>
                  <a:lnTo>
                    <a:pt x="56" y="466"/>
                  </a:lnTo>
                  <a:lnTo>
                    <a:pt x="61" y="466"/>
                  </a:lnTo>
                  <a:lnTo>
                    <a:pt x="63" y="467"/>
                  </a:lnTo>
                  <a:lnTo>
                    <a:pt x="64" y="470"/>
                  </a:lnTo>
                  <a:lnTo>
                    <a:pt x="70" y="471"/>
                  </a:lnTo>
                  <a:lnTo>
                    <a:pt x="73" y="470"/>
                  </a:lnTo>
                  <a:lnTo>
                    <a:pt x="75" y="471"/>
                  </a:lnTo>
                  <a:lnTo>
                    <a:pt x="77" y="477"/>
                  </a:lnTo>
                  <a:lnTo>
                    <a:pt x="88" y="483"/>
                  </a:lnTo>
                  <a:lnTo>
                    <a:pt x="89" y="486"/>
                  </a:lnTo>
                  <a:lnTo>
                    <a:pt x="91" y="489"/>
                  </a:lnTo>
                  <a:lnTo>
                    <a:pt x="123" y="488"/>
                  </a:lnTo>
                  <a:lnTo>
                    <a:pt x="129" y="489"/>
                  </a:lnTo>
                  <a:lnTo>
                    <a:pt x="128" y="484"/>
                  </a:lnTo>
                  <a:lnTo>
                    <a:pt x="136" y="483"/>
                  </a:lnTo>
                  <a:lnTo>
                    <a:pt x="135" y="466"/>
                  </a:lnTo>
                  <a:lnTo>
                    <a:pt x="141" y="458"/>
                  </a:lnTo>
                  <a:lnTo>
                    <a:pt x="147" y="455"/>
                  </a:lnTo>
                  <a:lnTo>
                    <a:pt x="159" y="458"/>
                  </a:lnTo>
                  <a:lnTo>
                    <a:pt x="166" y="461"/>
                  </a:lnTo>
                  <a:lnTo>
                    <a:pt x="174" y="462"/>
                  </a:lnTo>
                  <a:lnTo>
                    <a:pt x="201" y="477"/>
                  </a:lnTo>
                  <a:lnTo>
                    <a:pt x="227" y="476"/>
                  </a:lnTo>
                  <a:lnTo>
                    <a:pt x="231" y="498"/>
                  </a:lnTo>
                  <a:lnTo>
                    <a:pt x="300" y="493"/>
                  </a:lnTo>
                  <a:lnTo>
                    <a:pt x="481" y="481"/>
                  </a:lnTo>
                  <a:lnTo>
                    <a:pt x="510" y="480"/>
                  </a:lnTo>
                  <a:lnTo>
                    <a:pt x="508" y="458"/>
                  </a:lnTo>
                  <a:lnTo>
                    <a:pt x="496" y="291"/>
                  </a:lnTo>
                  <a:lnTo>
                    <a:pt x="493" y="249"/>
                  </a:lnTo>
                  <a:lnTo>
                    <a:pt x="373" y="89"/>
                  </a:lnTo>
                  <a:lnTo>
                    <a:pt x="351" y="59"/>
                  </a:lnTo>
                  <a:lnTo>
                    <a:pt x="345" y="66"/>
                  </a:lnTo>
                  <a:lnTo>
                    <a:pt x="331" y="61"/>
                  </a:lnTo>
                  <a:lnTo>
                    <a:pt x="325" y="59"/>
                  </a:lnTo>
                  <a:lnTo>
                    <a:pt x="317" y="56"/>
                  </a:lnTo>
                  <a:lnTo>
                    <a:pt x="303" y="57"/>
                  </a:lnTo>
                  <a:lnTo>
                    <a:pt x="301" y="1"/>
                  </a:lnTo>
                  <a:lnTo>
                    <a:pt x="297" y="0"/>
                  </a:lnTo>
                  <a:lnTo>
                    <a:pt x="288" y="19"/>
                  </a:lnTo>
                  <a:lnTo>
                    <a:pt x="281" y="59"/>
                  </a:lnTo>
                  <a:lnTo>
                    <a:pt x="288" y="136"/>
                  </a:lnTo>
                  <a:lnTo>
                    <a:pt x="293" y="151"/>
                  </a:lnTo>
                  <a:lnTo>
                    <a:pt x="292" y="156"/>
                  </a:lnTo>
                  <a:lnTo>
                    <a:pt x="282" y="164"/>
                  </a:lnTo>
                  <a:lnTo>
                    <a:pt x="277" y="168"/>
                  </a:lnTo>
                  <a:lnTo>
                    <a:pt x="266" y="180"/>
                  </a:lnTo>
                  <a:lnTo>
                    <a:pt x="261" y="180"/>
                  </a:lnTo>
                  <a:lnTo>
                    <a:pt x="259" y="184"/>
                  </a:lnTo>
                  <a:lnTo>
                    <a:pt x="257" y="214"/>
                  </a:lnTo>
                  <a:lnTo>
                    <a:pt x="259" y="231"/>
                  </a:lnTo>
                  <a:lnTo>
                    <a:pt x="256" y="242"/>
                  </a:lnTo>
                  <a:lnTo>
                    <a:pt x="251" y="256"/>
                  </a:lnTo>
                  <a:lnTo>
                    <a:pt x="242" y="266"/>
                  </a:lnTo>
                  <a:lnTo>
                    <a:pt x="232" y="278"/>
                  </a:lnTo>
                  <a:lnTo>
                    <a:pt x="146" y="343"/>
                  </a:lnTo>
                  <a:lnTo>
                    <a:pt x="142" y="347"/>
                  </a:lnTo>
                  <a:lnTo>
                    <a:pt x="128" y="351"/>
                  </a:lnTo>
                  <a:lnTo>
                    <a:pt x="125" y="353"/>
                  </a:lnTo>
                  <a:lnTo>
                    <a:pt x="120" y="354"/>
                  </a:lnTo>
                  <a:lnTo>
                    <a:pt x="119" y="356"/>
                  </a:lnTo>
                  <a:lnTo>
                    <a:pt x="109" y="362"/>
                  </a:lnTo>
                  <a:lnTo>
                    <a:pt x="107" y="361"/>
                  </a:lnTo>
                  <a:lnTo>
                    <a:pt x="103" y="365"/>
                  </a:lnTo>
                  <a:lnTo>
                    <a:pt x="96" y="365"/>
                  </a:lnTo>
                  <a:lnTo>
                    <a:pt x="0" y="375"/>
                  </a:lnTo>
                  <a:lnTo>
                    <a:pt x="17" y="399"/>
                  </a:lnTo>
                  <a:lnTo>
                    <a:pt x="41" y="406"/>
                  </a:lnTo>
                  <a:lnTo>
                    <a:pt x="43" y="430"/>
                  </a:lnTo>
                  <a:lnTo>
                    <a:pt x="43" y="446"/>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MX" sz="1800" b="0" u="none"/>
            </a:p>
          </p:txBody>
        </p:sp>
        <p:sp>
          <p:nvSpPr>
            <p:cNvPr id="24661" name="Freeform 12"/>
            <p:cNvSpPr>
              <a:spLocks/>
            </p:cNvSpPr>
            <p:nvPr/>
          </p:nvSpPr>
          <p:spPr bwMode="auto">
            <a:xfrm>
              <a:off x="5163" y="2561"/>
              <a:ext cx="393" cy="680"/>
            </a:xfrm>
            <a:custGeom>
              <a:avLst/>
              <a:gdLst>
                <a:gd name="T0" fmla="*/ 147 w 338"/>
                <a:gd name="T1" fmla="*/ 2303 h 623"/>
                <a:gd name="T2" fmla="*/ 292 w 338"/>
                <a:gd name="T3" fmla="*/ 2291 h 623"/>
                <a:gd name="T4" fmla="*/ 405 w 338"/>
                <a:gd name="T5" fmla="*/ 2326 h 623"/>
                <a:gd name="T6" fmla="*/ 517 w 338"/>
                <a:gd name="T7" fmla="*/ 2303 h 623"/>
                <a:gd name="T8" fmla="*/ 576 w 338"/>
                <a:gd name="T9" fmla="*/ 2248 h 623"/>
                <a:gd name="T10" fmla="*/ 671 w 338"/>
                <a:gd name="T11" fmla="*/ 2180 h 623"/>
                <a:gd name="T12" fmla="*/ 741 w 338"/>
                <a:gd name="T13" fmla="*/ 2076 h 623"/>
                <a:gd name="T14" fmla="*/ 853 w 338"/>
                <a:gd name="T15" fmla="*/ 1957 h 623"/>
                <a:gd name="T16" fmla="*/ 1030 w 338"/>
                <a:gd name="T17" fmla="*/ 1952 h 623"/>
                <a:gd name="T18" fmla="*/ 1144 w 338"/>
                <a:gd name="T19" fmla="*/ 1889 h 623"/>
                <a:gd name="T20" fmla="*/ 1194 w 338"/>
                <a:gd name="T21" fmla="*/ 1832 h 623"/>
                <a:gd name="T22" fmla="*/ 1238 w 338"/>
                <a:gd name="T23" fmla="*/ 1796 h 623"/>
                <a:gd name="T24" fmla="*/ 1270 w 338"/>
                <a:gd name="T25" fmla="*/ 1747 h 623"/>
                <a:gd name="T26" fmla="*/ 1336 w 338"/>
                <a:gd name="T27" fmla="*/ 1734 h 623"/>
                <a:gd name="T28" fmla="*/ 1380 w 338"/>
                <a:gd name="T29" fmla="*/ 1799 h 623"/>
                <a:gd name="T30" fmla="*/ 1339 w 338"/>
                <a:gd name="T31" fmla="*/ 1877 h 623"/>
                <a:gd name="T32" fmla="*/ 1312 w 338"/>
                <a:gd name="T33" fmla="*/ 1917 h 623"/>
                <a:gd name="T34" fmla="*/ 1437 w 338"/>
                <a:gd name="T35" fmla="*/ 1960 h 623"/>
                <a:gd name="T36" fmla="*/ 1505 w 338"/>
                <a:gd name="T37" fmla="*/ 1997 h 623"/>
                <a:gd name="T38" fmla="*/ 1553 w 338"/>
                <a:gd name="T39" fmla="*/ 2017 h 623"/>
                <a:gd name="T40" fmla="*/ 1553 w 338"/>
                <a:gd name="T41" fmla="*/ 2065 h 623"/>
                <a:gd name="T42" fmla="*/ 1565 w 338"/>
                <a:gd name="T43" fmla="*/ 2099 h 623"/>
                <a:gd name="T44" fmla="*/ 1606 w 338"/>
                <a:gd name="T45" fmla="*/ 2089 h 623"/>
                <a:gd name="T46" fmla="*/ 1629 w 338"/>
                <a:gd name="T47" fmla="*/ 2092 h 623"/>
                <a:gd name="T48" fmla="*/ 1698 w 338"/>
                <a:gd name="T49" fmla="*/ 1970 h 623"/>
                <a:gd name="T50" fmla="*/ 1717 w 338"/>
                <a:gd name="T51" fmla="*/ 1809 h 623"/>
                <a:gd name="T52" fmla="*/ 1794 w 338"/>
                <a:gd name="T53" fmla="*/ 1704 h 623"/>
                <a:gd name="T54" fmla="*/ 1837 w 338"/>
                <a:gd name="T55" fmla="*/ 1587 h 623"/>
                <a:gd name="T56" fmla="*/ 1863 w 338"/>
                <a:gd name="T57" fmla="*/ 1520 h 623"/>
                <a:gd name="T58" fmla="*/ 1912 w 338"/>
                <a:gd name="T59" fmla="*/ 1418 h 623"/>
                <a:gd name="T60" fmla="*/ 1773 w 338"/>
                <a:gd name="T61" fmla="*/ 1460 h 623"/>
                <a:gd name="T62" fmla="*/ 1731 w 338"/>
                <a:gd name="T63" fmla="*/ 1437 h 623"/>
                <a:gd name="T64" fmla="*/ 1720 w 338"/>
                <a:gd name="T65" fmla="*/ 1406 h 623"/>
                <a:gd name="T66" fmla="*/ 1798 w 338"/>
                <a:gd name="T67" fmla="*/ 1364 h 623"/>
                <a:gd name="T68" fmla="*/ 1948 w 338"/>
                <a:gd name="T69" fmla="*/ 1319 h 623"/>
                <a:gd name="T70" fmla="*/ 1929 w 338"/>
                <a:gd name="T71" fmla="*/ 1216 h 623"/>
                <a:gd name="T72" fmla="*/ 1910 w 338"/>
                <a:gd name="T73" fmla="*/ 1241 h 623"/>
                <a:gd name="T74" fmla="*/ 1794 w 338"/>
                <a:gd name="T75" fmla="*/ 1275 h 623"/>
                <a:gd name="T76" fmla="*/ 1688 w 338"/>
                <a:gd name="T77" fmla="*/ 1272 h 623"/>
                <a:gd name="T78" fmla="*/ 1688 w 338"/>
                <a:gd name="T79" fmla="*/ 1236 h 623"/>
                <a:gd name="T80" fmla="*/ 1810 w 338"/>
                <a:gd name="T81" fmla="*/ 1123 h 623"/>
                <a:gd name="T82" fmla="*/ 1894 w 338"/>
                <a:gd name="T83" fmla="*/ 1106 h 623"/>
                <a:gd name="T84" fmla="*/ 1886 w 338"/>
                <a:gd name="T85" fmla="*/ 1017 h 623"/>
                <a:gd name="T86" fmla="*/ 1945 w 338"/>
                <a:gd name="T87" fmla="*/ 828 h 623"/>
                <a:gd name="T88" fmla="*/ 2091 w 338"/>
                <a:gd name="T89" fmla="*/ 699 h 623"/>
                <a:gd name="T90" fmla="*/ 2315 w 338"/>
                <a:gd name="T91" fmla="*/ 557 h 623"/>
                <a:gd name="T92" fmla="*/ 2460 w 338"/>
                <a:gd name="T93" fmla="*/ 458 h 623"/>
                <a:gd name="T94" fmla="*/ 2518 w 338"/>
                <a:gd name="T95" fmla="*/ 343 h 623"/>
                <a:gd name="T96" fmla="*/ 2553 w 338"/>
                <a:gd name="T97" fmla="*/ 290 h 623"/>
                <a:gd name="T98" fmla="*/ 2502 w 338"/>
                <a:gd name="T99" fmla="*/ 208 h 623"/>
                <a:gd name="T100" fmla="*/ 2492 w 338"/>
                <a:gd name="T101" fmla="*/ 117 h 623"/>
                <a:gd name="T102" fmla="*/ 2416 w 338"/>
                <a:gd name="T103" fmla="*/ 90 h 623"/>
                <a:gd name="T104" fmla="*/ 2355 w 338"/>
                <a:gd name="T105" fmla="*/ 74 h 623"/>
                <a:gd name="T106" fmla="*/ 2243 w 338"/>
                <a:gd name="T107" fmla="*/ 16 h 623"/>
                <a:gd name="T108" fmla="*/ 1962 w 338"/>
                <a:gd name="T109" fmla="*/ 48 h 623"/>
                <a:gd name="T110" fmla="*/ 1813 w 338"/>
                <a:gd name="T111" fmla="*/ 57 h 623"/>
                <a:gd name="T112" fmla="*/ 1717 w 338"/>
                <a:gd name="T113" fmla="*/ 90 h 623"/>
                <a:gd name="T114" fmla="*/ 1281 w 338"/>
                <a:gd name="T115" fmla="*/ 701 h 6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8"/>
                <a:gd name="T175" fmla="*/ 0 h 623"/>
                <a:gd name="T176" fmla="*/ 338 w 338"/>
                <a:gd name="T177" fmla="*/ 623 h 62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8" h="623">
                  <a:moveTo>
                    <a:pt x="0" y="403"/>
                  </a:moveTo>
                  <a:lnTo>
                    <a:pt x="3" y="445"/>
                  </a:lnTo>
                  <a:lnTo>
                    <a:pt x="15" y="612"/>
                  </a:lnTo>
                  <a:lnTo>
                    <a:pt x="18" y="612"/>
                  </a:lnTo>
                  <a:lnTo>
                    <a:pt x="19" y="609"/>
                  </a:lnTo>
                  <a:lnTo>
                    <a:pt x="22" y="609"/>
                  </a:lnTo>
                  <a:lnTo>
                    <a:pt x="24" y="606"/>
                  </a:lnTo>
                  <a:lnTo>
                    <a:pt x="32" y="603"/>
                  </a:lnTo>
                  <a:lnTo>
                    <a:pt x="33" y="602"/>
                  </a:lnTo>
                  <a:lnTo>
                    <a:pt x="38" y="606"/>
                  </a:lnTo>
                  <a:lnTo>
                    <a:pt x="41" y="609"/>
                  </a:lnTo>
                  <a:lnTo>
                    <a:pt x="42" y="609"/>
                  </a:lnTo>
                  <a:lnTo>
                    <a:pt x="43" y="609"/>
                  </a:lnTo>
                  <a:lnTo>
                    <a:pt x="47" y="609"/>
                  </a:lnTo>
                  <a:lnTo>
                    <a:pt x="52" y="614"/>
                  </a:lnTo>
                  <a:lnTo>
                    <a:pt x="57" y="616"/>
                  </a:lnTo>
                  <a:lnTo>
                    <a:pt x="63" y="622"/>
                  </a:lnTo>
                  <a:lnTo>
                    <a:pt x="61" y="613"/>
                  </a:lnTo>
                  <a:lnTo>
                    <a:pt x="64" y="611"/>
                  </a:lnTo>
                  <a:lnTo>
                    <a:pt x="67" y="609"/>
                  </a:lnTo>
                  <a:lnTo>
                    <a:pt x="69" y="605"/>
                  </a:lnTo>
                  <a:lnTo>
                    <a:pt x="71" y="603"/>
                  </a:lnTo>
                  <a:lnTo>
                    <a:pt x="71" y="601"/>
                  </a:lnTo>
                  <a:lnTo>
                    <a:pt x="73" y="598"/>
                  </a:lnTo>
                  <a:lnTo>
                    <a:pt x="74" y="594"/>
                  </a:lnTo>
                  <a:lnTo>
                    <a:pt x="76" y="592"/>
                  </a:lnTo>
                  <a:lnTo>
                    <a:pt x="82" y="589"/>
                  </a:lnTo>
                  <a:lnTo>
                    <a:pt x="83" y="587"/>
                  </a:lnTo>
                  <a:lnTo>
                    <a:pt x="84" y="582"/>
                  </a:lnTo>
                  <a:lnTo>
                    <a:pt x="87" y="576"/>
                  </a:lnTo>
                  <a:lnTo>
                    <a:pt x="89" y="571"/>
                  </a:lnTo>
                  <a:lnTo>
                    <a:pt x="92" y="564"/>
                  </a:lnTo>
                  <a:lnTo>
                    <a:pt x="93" y="563"/>
                  </a:lnTo>
                  <a:lnTo>
                    <a:pt x="95" y="560"/>
                  </a:lnTo>
                  <a:lnTo>
                    <a:pt x="96" y="550"/>
                  </a:lnTo>
                  <a:lnTo>
                    <a:pt x="102" y="541"/>
                  </a:lnTo>
                  <a:lnTo>
                    <a:pt x="102" y="538"/>
                  </a:lnTo>
                  <a:lnTo>
                    <a:pt x="104" y="532"/>
                  </a:lnTo>
                  <a:lnTo>
                    <a:pt x="106" y="522"/>
                  </a:lnTo>
                  <a:lnTo>
                    <a:pt x="111" y="517"/>
                  </a:lnTo>
                  <a:lnTo>
                    <a:pt x="115" y="517"/>
                  </a:lnTo>
                  <a:lnTo>
                    <a:pt x="116" y="519"/>
                  </a:lnTo>
                  <a:lnTo>
                    <a:pt x="124" y="516"/>
                  </a:lnTo>
                  <a:lnTo>
                    <a:pt x="126" y="517"/>
                  </a:lnTo>
                  <a:lnTo>
                    <a:pt x="134" y="516"/>
                  </a:lnTo>
                  <a:lnTo>
                    <a:pt x="137" y="516"/>
                  </a:lnTo>
                  <a:lnTo>
                    <a:pt x="141" y="516"/>
                  </a:lnTo>
                  <a:lnTo>
                    <a:pt x="144" y="511"/>
                  </a:lnTo>
                  <a:lnTo>
                    <a:pt x="144" y="509"/>
                  </a:lnTo>
                  <a:lnTo>
                    <a:pt x="149" y="499"/>
                  </a:lnTo>
                  <a:lnTo>
                    <a:pt x="149" y="498"/>
                  </a:lnTo>
                  <a:lnTo>
                    <a:pt x="150" y="495"/>
                  </a:lnTo>
                  <a:lnTo>
                    <a:pt x="152" y="491"/>
                  </a:lnTo>
                  <a:lnTo>
                    <a:pt x="153" y="488"/>
                  </a:lnTo>
                  <a:lnTo>
                    <a:pt x="155" y="484"/>
                  </a:lnTo>
                  <a:lnTo>
                    <a:pt x="159" y="482"/>
                  </a:lnTo>
                  <a:lnTo>
                    <a:pt x="160" y="479"/>
                  </a:lnTo>
                  <a:lnTo>
                    <a:pt x="161" y="479"/>
                  </a:lnTo>
                  <a:lnTo>
                    <a:pt x="162" y="476"/>
                  </a:lnTo>
                  <a:lnTo>
                    <a:pt x="161" y="475"/>
                  </a:lnTo>
                  <a:lnTo>
                    <a:pt x="162" y="471"/>
                  </a:lnTo>
                  <a:lnTo>
                    <a:pt x="162" y="469"/>
                  </a:lnTo>
                  <a:lnTo>
                    <a:pt x="165" y="464"/>
                  </a:lnTo>
                  <a:lnTo>
                    <a:pt x="165" y="462"/>
                  </a:lnTo>
                  <a:lnTo>
                    <a:pt x="165" y="461"/>
                  </a:lnTo>
                  <a:lnTo>
                    <a:pt x="168" y="457"/>
                  </a:lnTo>
                  <a:lnTo>
                    <a:pt x="169" y="453"/>
                  </a:lnTo>
                  <a:lnTo>
                    <a:pt x="173" y="452"/>
                  </a:lnTo>
                  <a:lnTo>
                    <a:pt x="174" y="454"/>
                  </a:lnTo>
                  <a:lnTo>
                    <a:pt x="174" y="459"/>
                  </a:lnTo>
                  <a:lnTo>
                    <a:pt x="177" y="461"/>
                  </a:lnTo>
                  <a:lnTo>
                    <a:pt x="179" y="465"/>
                  </a:lnTo>
                  <a:lnTo>
                    <a:pt x="179" y="467"/>
                  </a:lnTo>
                  <a:lnTo>
                    <a:pt x="180" y="472"/>
                  </a:lnTo>
                  <a:lnTo>
                    <a:pt x="179" y="476"/>
                  </a:lnTo>
                  <a:lnTo>
                    <a:pt x="179" y="478"/>
                  </a:lnTo>
                  <a:lnTo>
                    <a:pt x="180" y="480"/>
                  </a:lnTo>
                  <a:lnTo>
                    <a:pt x="179" y="488"/>
                  </a:lnTo>
                  <a:lnTo>
                    <a:pt x="177" y="491"/>
                  </a:lnTo>
                  <a:lnTo>
                    <a:pt x="175" y="496"/>
                  </a:lnTo>
                  <a:lnTo>
                    <a:pt x="176" y="498"/>
                  </a:lnTo>
                  <a:lnTo>
                    <a:pt x="175" y="499"/>
                  </a:lnTo>
                  <a:lnTo>
                    <a:pt x="175" y="503"/>
                  </a:lnTo>
                  <a:lnTo>
                    <a:pt x="175" y="504"/>
                  </a:lnTo>
                  <a:lnTo>
                    <a:pt x="171" y="507"/>
                  </a:lnTo>
                  <a:lnTo>
                    <a:pt x="171" y="508"/>
                  </a:lnTo>
                  <a:lnTo>
                    <a:pt x="172" y="510"/>
                  </a:lnTo>
                  <a:lnTo>
                    <a:pt x="172" y="513"/>
                  </a:lnTo>
                  <a:lnTo>
                    <a:pt x="175" y="514"/>
                  </a:lnTo>
                  <a:lnTo>
                    <a:pt x="187" y="518"/>
                  </a:lnTo>
                  <a:lnTo>
                    <a:pt x="193" y="519"/>
                  </a:lnTo>
                  <a:lnTo>
                    <a:pt x="194" y="520"/>
                  </a:lnTo>
                  <a:lnTo>
                    <a:pt x="193" y="525"/>
                  </a:lnTo>
                  <a:lnTo>
                    <a:pt x="193" y="526"/>
                  </a:lnTo>
                  <a:lnTo>
                    <a:pt x="196" y="528"/>
                  </a:lnTo>
                  <a:lnTo>
                    <a:pt x="197" y="528"/>
                  </a:lnTo>
                  <a:lnTo>
                    <a:pt x="199" y="528"/>
                  </a:lnTo>
                  <a:lnTo>
                    <a:pt x="200" y="529"/>
                  </a:lnTo>
                  <a:lnTo>
                    <a:pt x="201" y="532"/>
                  </a:lnTo>
                  <a:lnTo>
                    <a:pt x="202" y="533"/>
                  </a:lnTo>
                  <a:lnTo>
                    <a:pt x="203" y="537"/>
                  </a:lnTo>
                  <a:lnTo>
                    <a:pt x="202" y="541"/>
                  </a:lnTo>
                  <a:lnTo>
                    <a:pt x="201" y="541"/>
                  </a:lnTo>
                  <a:lnTo>
                    <a:pt x="202" y="545"/>
                  </a:lnTo>
                  <a:lnTo>
                    <a:pt x="202" y="546"/>
                  </a:lnTo>
                  <a:lnTo>
                    <a:pt x="203" y="544"/>
                  </a:lnTo>
                  <a:lnTo>
                    <a:pt x="204" y="544"/>
                  </a:lnTo>
                  <a:lnTo>
                    <a:pt x="205" y="550"/>
                  </a:lnTo>
                  <a:lnTo>
                    <a:pt x="203" y="553"/>
                  </a:lnTo>
                  <a:lnTo>
                    <a:pt x="204" y="555"/>
                  </a:lnTo>
                  <a:lnTo>
                    <a:pt x="206" y="556"/>
                  </a:lnTo>
                  <a:lnTo>
                    <a:pt x="207" y="556"/>
                  </a:lnTo>
                  <a:lnTo>
                    <a:pt x="208" y="555"/>
                  </a:lnTo>
                  <a:lnTo>
                    <a:pt x="207" y="554"/>
                  </a:lnTo>
                  <a:lnTo>
                    <a:pt x="209" y="552"/>
                  </a:lnTo>
                  <a:lnTo>
                    <a:pt x="208" y="556"/>
                  </a:lnTo>
                  <a:lnTo>
                    <a:pt x="210" y="557"/>
                  </a:lnTo>
                  <a:lnTo>
                    <a:pt x="211" y="560"/>
                  </a:lnTo>
                  <a:lnTo>
                    <a:pt x="212" y="560"/>
                  </a:lnTo>
                  <a:lnTo>
                    <a:pt x="212" y="553"/>
                  </a:lnTo>
                  <a:lnTo>
                    <a:pt x="212" y="541"/>
                  </a:lnTo>
                  <a:lnTo>
                    <a:pt x="214" y="535"/>
                  </a:lnTo>
                  <a:lnTo>
                    <a:pt x="216" y="533"/>
                  </a:lnTo>
                  <a:lnTo>
                    <a:pt x="217" y="530"/>
                  </a:lnTo>
                  <a:lnTo>
                    <a:pt x="221" y="521"/>
                  </a:lnTo>
                  <a:lnTo>
                    <a:pt x="221" y="516"/>
                  </a:lnTo>
                  <a:lnTo>
                    <a:pt x="221" y="506"/>
                  </a:lnTo>
                  <a:lnTo>
                    <a:pt x="223" y="500"/>
                  </a:lnTo>
                  <a:lnTo>
                    <a:pt x="223" y="489"/>
                  </a:lnTo>
                  <a:lnTo>
                    <a:pt x="223" y="478"/>
                  </a:lnTo>
                  <a:lnTo>
                    <a:pt x="225" y="473"/>
                  </a:lnTo>
                  <a:lnTo>
                    <a:pt x="229" y="470"/>
                  </a:lnTo>
                  <a:lnTo>
                    <a:pt x="231" y="465"/>
                  </a:lnTo>
                  <a:lnTo>
                    <a:pt x="232" y="461"/>
                  </a:lnTo>
                  <a:lnTo>
                    <a:pt x="233" y="451"/>
                  </a:lnTo>
                  <a:lnTo>
                    <a:pt x="235" y="448"/>
                  </a:lnTo>
                  <a:lnTo>
                    <a:pt x="236" y="434"/>
                  </a:lnTo>
                  <a:lnTo>
                    <a:pt x="238" y="427"/>
                  </a:lnTo>
                  <a:lnTo>
                    <a:pt x="238" y="424"/>
                  </a:lnTo>
                  <a:lnTo>
                    <a:pt x="239" y="420"/>
                  </a:lnTo>
                  <a:lnTo>
                    <a:pt x="239" y="419"/>
                  </a:lnTo>
                  <a:lnTo>
                    <a:pt x="240" y="417"/>
                  </a:lnTo>
                  <a:lnTo>
                    <a:pt x="241" y="413"/>
                  </a:lnTo>
                  <a:lnTo>
                    <a:pt x="243" y="408"/>
                  </a:lnTo>
                  <a:lnTo>
                    <a:pt x="242" y="402"/>
                  </a:lnTo>
                  <a:lnTo>
                    <a:pt x="245" y="387"/>
                  </a:lnTo>
                  <a:lnTo>
                    <a:pt x="254" y="374"/>
                  </a:lnTo>
                  <a:lnTo>
                    <a:pt x="254" y="371"/>
                  </a:lnTo>
                  <a:lnTo>
                    <a:pt x="252" y="374"/>
                  </a:lnTo>
                  <a:lnTo>
                    <a:pt x="249" y="375"/>
                  </a:lnTo>
                  <a:lnTo>
                    <a:pt x="248" y="371"/>
                  </a:lnTo>
                  <a:lnTo>
                    <a:pt x="247" y="371"/>
                  </a:lnTo>
                  <a:lnTo>
                    <a:pt x="245" y="373"/>
                  </a:lnTo>
                  <a:lnTo>
                    <a:pt x="242" y="374"/>
                  </a:lnTo>
                  <a:lnTo>
                    <a:pt x="231" y="386"/>
                  </a:lnTo>
                  <a:lnTo>
                    <a:pt x="227" y="389"/>
                  </a:lnTo>
                  <a:lnTo>
                    <a:pt x="223" y="388"/>
                  </a:lnTo>
                  <a:lnTo>
                    <a:pt x="223" y="387"/>
                  </a:lnTo>
                  <a:lnTo>
                    <a:pt x="223" y="384"/>
                  </a:lnTo>
                  <a:lnTo>
                    <a:pt x="225" y="380"/>
                  </a:lnTo>
                  <a:lnTo>
                    <a:pt x="224" y="379"/>
                  </a:lnTo>
                  <a:lnTo>
                    <a:pt x="223" y="378"/>
                  </a:lnTo>
                  <a:lnTo>
                    <a:pt x="223" y="377"/>
                  </a:lnTo>
                  <a:lnTo>
                    <a:pt x="224" y="376"/>
                  </a:lnTo>
                  <a:lnTo>
                    <a:pt x="224" y="371"/>
                  </a:lnTo>
                  <a:lnTo>
                    <a:pt x="223" y="370"/>
                  </a:lnTo>
                  <a:lnTo>
                    <a:pt x="226" y="366"/>
                  </a:lnTo>
                  <a:lnTo>
                    <a:pt x="228" y="364"/>
                  </a:lnTo>
                  <a:lnTo>
                    <a:pt x="231" y="362"/>
                  </a:lnTo>
                  <a:lnTo>
                    <a:pt x="234" y="360"/>
                  </a:lnTo>
                  <a:lnTo>
                    <a:pt x="236" y="362"/>
                  </a:lnTo>
                  <a:lnTo>
                    <a:pt x="239" y="362"/>
                  </a:lnTo>
                  <a:lnTo>
                    <a:pt x="243" y="361"/>
                  </a:lnTo>
                  <a:lnTo>
                    <a:pt x="247" y="354"/>
                  </a:lnTo>
                  <a:lnTo>
                    <a:pt x="254" y="349"/>
                  </a:lnTo>
                  <a:lnTo>
                    <a:pt x="257" y="331"/>
                  </a:lnTo>
                  <a:lnTo>
                    <a:pt x="257" y="328"/>
                  </a:lnTo>
                  <a:lnTo>
                    <a:pt x="254" y="325"/>
                  </a:lnTo>
                  <a:lnTo>
                    <a:pt x="252" y="322"/>
                  </a:lnTo>
                  <a:lnTo>
                    <a:pt x="251" y="322"/>
                  </a:lnTo>
                  <a:lnTo>
                    <a:pt x="251" y="323"/>
                  </a:lnTo>
                  <a:lnTo>
                    <a:pt x="253" y="326"/>
                  </a:lnTo>
                  <a:lnTo>
                    <a:pt x="251" y="328"/>
                  </a:lnTo>
                  <a:lnTo>
                    <a:pt x="250" y="329"/>
                  </a:lnTo>
                  <a:lnTo>
                    <a:pt x="248" y="329"/>
                  </a:lnTo>
                  <a:lnTo>
                    <a:pt x="245" y="331"/>
                  </a:lnTo>
                  <a:lnTo>
                    <a:pt x="240" y="331"/>
                  </a:lnTo>
                  <a:lnTo>
                    <a:pt x="238" y="332"/>
                  </a:lnTo>
                  <a:lnTo>
                    <a:pt x="237" y="332"/>
                  </a:lnTo>
                  <a:lnTo>
                    <a:pt x="233" y="337"/>
                  </a:lnTo>
                  <a:lnTo>
                    <a:pt x="229" y="337"/>
                  </a:lnTo>
                  <a:lnTo>
                    <a:pt x="227" y="339"/>
                  </a:lnTo>
                  <a:lnTo>
                    <a:pt x="222" y="337"/>
                  </a:lnTo>
                  <a:lnTo>
                    <a:pt x="221" y="336"/>
                  </a:lnTo>
                  <a:lnTo>
                    <a:pt x="220" y="336"/>
                  </a:lnTo>
                  <a:lnTo>
                    <a:pt x="217" y="337"/>
                  </a:lnTo>
                  <a:lnTo>
                    <a:pt x="215" y="337"/>
                  </a:lnTo>
                  <a:lnTo>
                    <a:pt x="214" y="334"/>
                  </a:lnTo>
                  <a:lnTo>
                    <a:pt x="218" y="328"/>
                  </a:lnTo>
                  <a:lnTo>
                    <a:pt x="220" y="327"/>
                  </a:lnTo>
                  <a:lnTo>
                    <a:pt x="222" y="316"/>
                  </a:lnTo>
                  <a:lnTo>
                    <a:pt x="225" y="310"/>
                  </a:lnTo>
                  <a:lnTo>
                    <a:pt x="230" y="298"/>
                  </a:lnTo>
                  <a:lnTo>
                    <a:pt x="232" y="295"/>
                  </a:lnTo>
                  <a:lnTo>
                    <a:pt x="235" y="297"/>
                  </a:lnTo>
                  <a:lnTo>
                    <a:pt x="241" y="295"/>
                  </a:lnTo>
                  <a:lnTo>
                    <a:pt x="245" y="294"/>
                  </a:lnTo>
                  <a:lnTo>
                    <a:pt x="245" y="298"/>
                  </a:lnTo>
                  <a:lnTo>
                    <a:pt x="246" y="298"/>
                  </a:lnTo>
                  <a:lnTo>
                    <a:pt x="247" y="292"/>
                  </a:lnTo>
                  <a:lnTo>
                    <a:pt x="250" y="288"/>
                  </a:lnTo>
                  <a:lnTo>
                    <a:pt x="251" y="281"/>
                  </a:lnTo>
                  <a:lnTo>
                    <a:pt x="250" y="273"/>
                  </a:lnTo>
                  <a:lnTo>
                    <a:pt x="248" y="273"/>
                  </a:lnTo>
                  <a:lnTo>
                    <a:pt x="245" y="269"/>
                  </a:lnTo>
                  <a:lnTo>
                    <a:pt x="243" y="261"/>
                  </a:lnTo>
                  <a:lnTo>
                    <a:pt x="242" y="244"/>
                  </a:lnTo>
                  <a:lnTo>
                    <a:pt x="248" y="226"/>
                  </a:lnTo>
                  <a:lnTo>
                    <a:pt x="251" y="219"/>
                  </a:lnTo>
                  <a:lnTo>
                    <a:pt x="253" y="219"/>
                  </a:lnTo>
                  <a:lnTo>
                    <a:pt x="254" y="216"/>
                  </a:lnTo>
                  <a:lnTo>
                    <a:pt x="257" y="209"/>
                  </a:lnTo>
                  <a:lnTo>
                    <a:pt x="266" y="189"/>
                  </a:lnTo>
                  <a:lnTo>
                    <a:pt x="270" y="184"/>
                  </a:lnTo>
                  <a:lnTo>
                    <a:pt x="272" y="184"/>
                  </a:lnTo>
                  <a:lnTo>
                    <a:pt x="271" y="182"/>
                  </a:lnTo>
                  <a:lnTo>
                    <a:pt x="284" y="169"/>
                  </a:lnTo>
                  <a:lnTo>
                    <a:pt x="285" y="169"/>
                  </a:lnTo>
                  <a:lnTo>
                    <a:pt x="299" y="153"/>
                  </a:lnTo>
                  <a:lnTo>
                    <a:pt x="301" y="147"/>
                  </a:lnTo>
                  <a:lnTo>
                    <a:pt x="306" y="142"/>
                  </a:lnTo>
                  <a:lnTo>
                    <a:pt x="308" y="139"/>
                  </a:lnTo>
                  <a:lnTo>
                    <a:pt x="313" y="130"/>
                  </a:lnTo>
                  <a:lnTo>
                    <a:pt x="317" y="127"/>
                  </a:lnTo>
                  <a:lnTo>
                    <a:pt x="320" y="121"/>
                  </a:lnTo>
                  <a:lnTo>
                    <a:pt x="321" y="116"/>
                  </a:lnTo>
                  <a:lnTo>
                    <a:pt x="322" y="112"/>
                  </a:lnTo>
                  <a:lnTo>
                    <a:pt x="324" y="111"/>
                  </a:lnTo>
                  <a:lnTo>
                    <a:pt x="325" y="96"/>
                  </a:lnTo>
                  <a:lnTo>
                    <a:pt x="327" y="91"/>
                  </a:lnTo>
                  <a:lnTo>
                    <a:pt x="328" y="89"/>
                  </a:lnTo>
                  <a:lnTo>
                    <a:pt x="330" y="89"/>
                  </a:lnTo>
                  <a:lnTo>
                    <a:pt x="332" y="89"/>
                  </a:lnTo>
                  <a:lnTo>
                    <a:pt x="332" y="86"/>
                  </a:lnTo>
                  <a:lnTo>
                    <a:pt x="333" y="77"/>
                  </a:lnTo>
                  <a:lnTo>
                    <a:pt x="337" y="71"/>
                  </a:lnTo>
                  <a:lnTo>
                    <a:pt x="328" y="70"/>
                  </a:lnTo>
                  <a:lnTo>
                    <a:pt x="327" y="70"/>
                  </a:lnTo>
                  <a:lnTo>
                    <a:pt x="325" y="65"/>
                  </a:lnTo>
                  <a:lnTo>
                    <a:pt x="325" y="55"/>
                  </a:lnTo>
                  <a:lnTo>
                    <a:pt x="322" y="49"/>
                  </a:lnTo>
                  <a:lnTo>
                    <a:pt x="322" y="45"/>
                  </a:lnTo>
                  <a:lnTo>
                    <a:pt x="324" y="40"/>
                  </a:lnTo>
                  <a:lnTo>
                    <a:pt x="325" y="37"/>
                  </a:lnTo>
                  <a:lnTo>
                    <a:pt x="324" y="31"/>
                  </a:lnTo>
                  <a:lnTo>
                    <a:pt x="321" y="27"/>
                  </a:lnTo>
                  <a:lnTo>
                    <a:pt x="318" y="26"/>
                  </a:lnTo>
                  <a:lnTo>
                    <a:pt x="318" y="27"/>
                  </a:lnTo>
                  <a:lnTo>
                    <a:pt x="315" y="27"/>
                  </a:lnTo>
                  <a:lnTo>
                    <a:pt x="314" y="24"/>
                  </a:lnTo>
                  <a:lnTo>
                    <a:pt x="312" y="25"/>
                  </a:lnTo>
                  <a:lnTo>
                    <a:pt x="309" y="25"/>
                  </a:lnTo>
                  <a:lnTo>
                    <a:pt x="306" y="23"/>
                  </a:lnTo>
                  <a:lnTo>
                    <a:pt x="306" y="21"/>
                  </a:lnTo>
                  <a:lnTo>
                    <a:pt x="306" y="20"/>
                  </a:lnTo>
                  <a:lnTo>
                    <a:pt x="303" y="19"/>
                  </a:lnTo>
                  <a:lnTo>
                    <a:pt x="303" y="17"/>
                  </a:lnTo>
                  <a:lnTo>
                    <a:pt x="300" y="16"/>
                  </a:lnTo>
                  <a:lnTo>
                    <a:pt x="293" y="6"/>
                  </a:lnTo>
                  <a:lnTo>
                    <a:pt x="291" y="4"/>
                  </a:lnTo>
                  <a:lnTo>
                    <a:pt x="276" y="0"/>
                  </a:lnTo>
                  <a:lnTo>
                    <a:pt x="275" y="0"/>
                  </a:lnTo>
                  <a:lnTo>
                    <a:pt x="270" y="5"/>
                  </a:lnTo>
                  <a:lnTo>
                    <a:pt x="261" y="11"/>
                  </a:lnTo>
                  <a:lnTo>
                    <a:pt x="255" y="13"/>
                  </a:lnTo>
                  <a:lnTo>
                    <a:pt x="250" y="13"/>
                  </a:lnTo>
                  <a:lnTo>
                    <a:pt x="245" y="12"/>
                  </a:lnTo>
                  <a:lnTo>
                    <a:pt x="242" y="10"/>
                  </a:lnTo>
                  <a:lnTo>
                    <a:pt x="240" y="10"/>
                  </a:lnTo>
                  <a:lnTo>
                    <a:pt x="236" y="15"/>
                  </a:lnTo>
                  <a:lnTo>
                    <a:pt x="232" y="18"/>
                  </a:lnTo>
                  <a:lnTo>
                    <a:pt x="231" y="18"/>
                  </a:lnTo>
                  <a:lnTo>
                    <a:pt x="229" y="21"/>
                  </a:lnTo>
                  <a:lnTo>
                    <a:pt x="225" y="21"/>
                  </a:lnTo>
                  <a:lnTo>
                    <a:pt x="223" y="24"/>
                  </a:lnTo>
                  <a:lnTo>
                    <a:pt x="221" y="24"/>
                  </a:lnTo>
                  <a:lnTo>
                    <a:pt x="217" y="24"/>
                  </a:lnTo>
                  <a:lnTo>
                    <a:pt x="223" y="81"/>
                  </a:lnTo>
                  <a:lnTo>
                    <a:pt x="210" y="132"/>
                  </a:lnTo>
                  <a:lnTo>
                    <a:pt x="167" y="186"/>
                  </a:lnTo>
                  <a:lnTo>
                    <a:pt x="0" y="403"/>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MX" sz="1800" b="0" u="none"/>
            </a:p>
          </p:txBody>
        </p:sp>
        <p:sp>
          <p:nvSpPr>
            <p:cNvPr id="24662" name="Freeform 13"/>
            <p:cNvSpPr>
              <a:spLocks/>
            </p:cNvSpPr>
            <p:nvPr/>
          </p:nvSpPr>
          <p:spPr bwMode="auto">
            <a:xfrm>
              <a:off x="4933" y="2591"/>
              <a:ext cx="490" cy="428"/>
            </a:xfrm>
            <a:custGeom>
              <a:avLst/>
              <a:gdLst>
                <a:gd name="T0" fmla="*/ 21 w 424"/>
                <a:gd name="T1" fmla="*/ 464 h 392"/>
                <a:gd name="T2" fmla="*/ 162 w 424"/>
                <a:gd name="T3" fmla="*/ 412 h 392"/>
                <a:gd name="T4" fmla="*/ 280 w 424"/>
                <a:gd name="T5" fmla="*/ 356 h 392"/>
                <a:gd name="T6" fmla="*/ 354 w 424"/>
                <a:gd name="T7" fmla="*/ 343 h 392"/>
                <a:gd name="T8" fmla="*/ 410 w 424"/>
                <a:gd name="T9" fmla="*/ 330 h 392"/>
                <a:gd name="T10" fmla="*/ 555 w 424"/>
                <a:gd name="T11" fmla="*/ 283 h 392"/>
                <a:gd name="T12" fmla="*/ 736 w 424"/>
                <a:gd name="T13" fmla="*/ 259 h 392"/>
                <a:gd name="T14" fmla="*/ 846 w 424"/>
                <a:gd name="T15" fmla="*/ 246 h 392"/>
                <a:gd name="T16" fmla="*/ 1062 w 424"/>
                <a:gd name="T17" fmla="*/ 223 h 392"/>
                <a:gd name="T18" fmla="*/ 1149 w 424"/>
                <a:gd name="T19" fmla="*/ 217 h 392"/>
                <a:gd name="T20" fmla="*/ 1328 w 424"/>
                <a:gd name="T21" fmla="*/ 199 h 392"/>
                <a:gd name="T22" fmla="*/ 1469 w 424"/>
                <a:gd name="T23" fmla="*/ 176 h 392"/>
                <a:gd name="T24" fmla="*/ 1588 w 424"/>
                <a:gd name="T25" fmla="*/ 165 h 392"/>
                <a:gd name="T26" fmla="*/ 1658 w 424"/>
                <a:gd name="T27" fmla="*/ 140 h 392"/>
                <a:gd name="T28" fmla="*/ 1717 w 424"/>
                <a:gd name="T29" fmla="*/ 129 h 392"/>
                <a:gd name="T30" fmla="*/ 1803 w 424"/>
                <a:gd name="T31" fmla="*/ 80 h 392"/>
                <a:gd name="T32" fmla="*/ 1838 w 424"/>
                <a:gd name="T33" fmla="*/ 70 h 392"/>
                <a:gd name="T34" fmla="*/ 1915 w 424"/>
                <a:gd name="T35" fmla="*/ 59 h 392"/>
                <a:gd name="T36" fmla="*/ 1984 w 424"/>
                <a:gd name="T37" fmla="*/ 45 h 392"/>
                <a:gd name="T38" fmla="*/ 2051 w 424"/>
                <a:gd name="T39" fmla="*/ 44 h 392"/>
                <a:gd name="T40" fmla="*/ 2084 w 424"/>
                <a:gd name="T41" fmla="*/ 45 h 392"/>
                <a:gd name="T42" fmla="*/ 2154 w 424"/>
                <a:gd name="T43" fmla="*/ 45 h 392"/>
                <a:gd name="T44" fmla="*/ 2207 w 424"/>
                <a:gd name="T45" fmla="*/ 44 h 392"/>
                <a:gd name="T46" fmla="*/ 2301 w 424"/>
                <a:gd name="T47" fmla="*/ 0 h 392"/>
                <a:gd name="T48" fmla="*/ 2405 w 424"/>
                <a:gd name="T49" fmla="*/ 1 h 392"/>
                <a:gd name="T50" fmla="*/ 2616 w 424"/>
                <a:gd name="T51" fmla="*/ 16 h 392"/>
                <a:gd name="T52" fmla="*/ 2796 w 424"/>
                <a:gd name="T53" fmla="*/ 29 h 392"/>
                <a:gd name="T54" fmla="*/ 2993 w 424"/>
                <a:gd name="T55" fmla="*/ 45 h 392"/>
                <a:gd name="T56" fmla="*/ 2948 w 424"/>
                <a:gd name="T57" fmla="*/ 457 h 392"/>
                <a:gd name="T58" fmla="*/ 1435 w 424"/>
                <a:gd name="T59" fmla="*/ 1487 h 392"/>
                <a:gd name="T60" fmla="*/ 410 w 424"/>
                <a:gd name="T61" fmla="*/ 762 h 392"/>
                <a:gd name="T62" fmla="*/ 274 w 424"/>
                <a:gd name="T63" fmla="*/ 770 h 392"/>
                <a:gd name="T64" fmla="*/ 169 w 424"/>
                <a:gd name="T65" fmla="*/ 753 h 392"/>
                <a:gd name="T66" fmla="*/ 57 w 424"/>
                <a:gd name="T67" fmla="*/ 543 h 392"/>
                <a:gd name="T68" fmla="*/ 0 w 424"/>
                <a:gd name="T69" fmla="*/ 49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392"/>
                <a:gd name="T107" fmla="*/ 424 w 424"/>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392">
                  <a:moveTo>
                    <a:pt x="0" y="131"/>
                  </a:moveTo>
                  <a:lnTo>
                    <a:pt x="3" y="123"/>
                  </a:lnTo>
                  <a:lnTo>
                    <a:pt x="7" y="118"/>
                  </a:lnTo>
                  <a:lnTo>
                    <a:pt x="22" y="108"/>
                  </a:lnTo>
                  <a:lnTo>
                    <a:pt x="28" y="103"/>
                  </a:lnTo>
                  <a:lnTo>
                    <a:pt x="39" y="94"/>
                  </a:lnTo>
                  <a:lnTo>
                    <a:pt x="44" y="93"/>
                  </a:lnTo>
                  <a:lnTo>
                    <a:pt x="49" y="91"/>
                  </a:lnTo>
                  <a:lnTo>
                    <a:pt x="51" y="90"/>
                  </a:lnTo>
                  <a:lnTo>
                    <a:pt x="58" y="87"/>
                  </a:lnTo>
                  <a:lnTo>
                    <a:pt x="65" y="81"/>
                  </a:lnTo>
                  <a:lnTo>
                    <a:pt x="78" y="74"/>
                  </a:lnTo>
                  <a:lnTo>
                    <a:pt x="85" y="73"/>
                  </a:lnTo>
                  <a:lnTo>
                    <a:pt x="102" y="68"/>
                  </a:lnTo>
                  <a:lnTo>
                    <a:pt x="107" y="68"/>
                  </a:lnTo>
                  <a:lnTo>
                    <a:pt x="118" y="65"/>
                  </a:lnTo>
                  <a:lnTo>
                    <a:pt x="135" y="61"/>
                  </a:lnTo>
                  <a:lnTo>
                    <a:pt x="148" y="59"/>
                  </a:lnTo>
                  <a:lnTo>
                    <a:pt x="152" y="58"/>
                  </a:lnTo>
                  <a:lnTo>
                    <a:pt x="160" y="57"/>
                  </a:lnTo>
                  <a:lnTo>
                    <a:pt x="166" y="55"/>
                  </a:lnTo>
                  <a:lnTo>
                    <a:pt x="185" y="52"/>
                  </a:lnTo>
                  <a:lnTo>
                    <a:pt x="195" y="48"/>
                  </a:lnTo>
                  <a:lnTo>
                    <a:pt x="205" y="46"/>
                  </a:lnTo>
                  <a:lnTo>
                    <a:pt x="213" y="44"/>
                  </a:lnTo>
                  <a:lnTo>
                    <a:pt x="221" y="43"/>
                  </a:lnTo>
                  <a:lnTo>
                    <a:pt x="224" y="40"/>
                  </a:lnTo>
                  <a:lnTo>
                    <a:pt x="232" y="37"/>
                  </a:lnTo>
                  <a:lnTo>
                    <a:pt x="234" y="37"/>
                  </a:lnTo>
                  <a:lnTo>
                    <a:pt x="239" y="34"/>
                  </a:lnTo>
                  <a:lnTo>
                    <a:pt x="250" y="24"/>
                  </a:lnTo>
                  <a:lnTo>
                    <a:pt x="252" y="21"/>
                  </a:lnTo>
                  <a:lnTo>
                    <a:pt x="254" y="19"/>
                  </a:lnTo>
                  <a:lnTo>
                    <a:pt x="256" y="18"/>
                  </a:lnTo>
                  <a:lnTo>
                    <a:pt x="261" y="17"/>
                  </a:lnTo>
                  <a:lnTo>
                    <a:pt x="267" y="16"/>
                  </a:lnTo>
                  <a:lnTo>
                    <a:pt x="273" y="13"/>
                  </a:lnTo>
                  <a:lnTo>
                    <a:pt x="276" y="12"/>
                  </a:lnTo>
                  <a:lnTo>
                    <a:pt x="283" y="12"/>
                  </a:lnTo>
                  <a:lnTo>
                    <a:pt x="286" y="11"/>
                  </a:lnTo>
                  <a:lnTo>
                    <a:pt x="289" y="11"/>
                  </a:lnTo>
                  <a:lnTo>
                    <a:pt x="291" y="12"/>
                  </a:lnTo>
                  <a:lnTo>
                    <a:pt x="299" y="13"/>
                  </a:lnTo>
                  <a:lnTo>
                    <a:pt x="300" y="12"/>
                  </a:lnTo>
                  <a:lnTo>
                    <a:pt x="304" y="12"/>
                  </a:lnTo>
                  <a:lnTo>
                    <a:pt x="307" y="11"/>
                  </a:lnTo>
                  <a:lnTo>
                    <a:pt x="315" y="3"/>
                  </a:lnTo>
                  <a:lnTo>
                    <a:pt x="321" y="0"/>
                  </a:lnTo>
                  <a:lnTo>
                    <a:pt x="324" y="0"/>
                  </a:lnTo>
                  <a:lnTo>
                    <a:pt x="335" y="1"/>
                  </a:lnTo>
                  <a:lnTo>
                    <a:pt x="345" y="0"/>
                  </a:lnTo>
                  <a:lnTo>
                    <a:pt x="364" y="4"/>
                  </a:lnTo>
                  <a:lnTo>
                    <a:pt x="372" y="7"/>
                  </a:lnTo>
                  <a:lnTo>
                    <a:pt x="389" y="8"/>
                  </a:lnTo>
                  <a:lnTo>
                    <a:pt x="412" y="12"/>
                  </a:lnTo>
                  <a:lnTo>
                    <a:pt x="417" y="12"/>
                  </a:lnTo>
                  <a:lnTo>
                    <a:pt x="423" y="69"/>
                  </a:lnTo>
                  <a:lnTo>
                    <a:pt x="410" y="120"/>
                  </a:lnTo>
                  <a:lnTo>
                    <a:pt x="367" y="174"/>
                  </a:lnTo>
                  <a:lnTo>
                    <a:pt x="200" y="391"/>
                  </a:lnTo>
                  <a:lnTo>
                    <a:pt x="80" y="231"/>
                  </a:lnTo>
                  <a:lnTo>
                    <a:pt x="58" y="201"/>
                  </a:lnTo>
                  <a:lnTo>
                    <a:pt x="52" y="208"/>
                  </a:lnTo>
                  <a:lnTo>
                    <a:pt x="38" y="203"/>
                  </a:lnTo>
                  <a:lnTo>
                    <a:pt x="32" y="201"/>
                  </a:lnTo>
                  <a:lnTo>
                    <a:pt x="24" y="198"/>
                  </a:lnTo>
                  <a:lnTo>
                    <a:pt x="10" y="199"/>
                  </a:lnTo>
                  <a:lnTo>
                    <a:pt x="8" y="143"/>
                  </a:lnTo>
                  <a:lnTo>
                    <a:pt x="4" y="142"/>
                  </a:lnTo>
                  <a:lnTo>
                    <a:pt x="0" y="131"/>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MX" sz="1800" b="0" u="none"/>
            </a:p>
          </p:txBody>
        </p:sp>
        <p:sp>
          <p:nvSpPr>
            <p:cNvPr id="24663" name="Freeform 14"/>
            <p:cNvSpPr>
              <a:spLocks/>
            </p:cNvSpPr>
            <p:nvPr/>
          </p:nvSpPr>
          <p:spPr bwMode="auto">
            <a:xfrm>
              <a:off x="3519" y="3165"/>
              <a:ext cx="841" cy="526"/>
            </a:xfrm>
            <a:custGeom>
              <a:avLst/>
              <a:gdLst>
                <a:gd name="T0" fmla="*/ 118 w 727"/>
                <a:gd name="T1" fmla="*/ 1279 h 482"/>
                <a:gd name="T2" fmla="*/ 241 w 727"/>
                <a:gd name="T3" fmla="*/ 1186 h 482"/>
                <a:gd name="T4" fmla="*/ 393 w 727"/>
                <a:gd name="T5" fmla="*/ 1088 h 482"/>
                <a:gd name="T6" fmla="*/ 334 w 727"/>
                <a:gd name="T7" fmla="*/ 977 h 482"/>
                <a:gd name="T8" fmla="*/ 118 w 727"/>
                <a:gd name="T9" fmla="*/ 673 h 482"/>
                <a:gd name="T10" fmla="*/ 162 w 727"/>
                <a:gd name="T11" fmla="*/ 442 h 482"/>
                <a:gd name="T12" fmla="*/ 283 w 727"/>
                <a:gd name="T13" fmla="*/ 479 h 482"/>
                <a:gd name="T14" fmla="*/ 464 w 727"/>
                <a:gd name="T15" fmla="*/ 402 h 482"/>
                <a:gd name="T16" fmla="*/ 729 w 727"/>
                <a:gd name="T17" fmla="*/ 441 h 482"/>
                <a:gd name="T18" fmla="*/ 703 w 727"/>
                <a:gd name="T19" fmla="*/ 337 h 482"/>
                <a:gd name="T20" fmla="*/ 975 w 727"/>
                <a:gd name="T21" fmla="*/ 237 h 482"/>
                <a:gd name="T22" fmla="*/ 1119 w 727"/>
                <a:gd name="T23" fmla="*/ 369 h 482"/>
                <a:gd name="T24" fmla="*/ 1212 w 727"/>
                <a:gd name="T25" fmla="*/ 357 h 482"/>
                <a:gd name="T26" fmla="*/ 1451 w 727"/>
                <a:gd name="T27" fmla="*/ 296 h 482"/>
                <a:gd name="T28" fmla="*/ 1696 w 727"/>
                <a:gd name="T29" fmla="*/ 284 h 482"/>
                <a:gd name="T30" fmla="*/ 1923 w 727"/>
                <a:gd name="T31" fmla="*/ 193 h 482"/>
                <a:gd name="T32" fmla="*/ 2057 w 727"/>
                <a:gd name="T33" fmla="*/ 123 h 482"/>
                <a:gd name="T34" fmla="*/ 2205 w 727"/>
                <a:gd name="T35" fmla="*/ 23 h 482"/>
                <a:gd name="T36" fmla="*/ 2480 w 727"/>
                <a:gd name="T37" fmla="*/ 95 h 482"/>
                <a:gd name="T38" fmla="*/ 2574 w 727"/>
                <a:gd name="T39" fmla="*/ 216 h 482"/>
                <a:gd name="T40" fmla="*/ 2673 w 727"/>
                <a:gd name="T41" fmla="*/ 296 h 482"/>
                <a:gd name="T42" fmla="*/ 3056 w 727"/>
                <a:gd name="T43" fmla="*/ 369 h 482"/>
                <a:gd name="T44" fmla="*/ 3056 w 727"/>
                <a:gd name="T45" fmla="*/ 667 h 482"/>
                <a:gd name="T46" fmla="*/ 3525 w 727"/>
                <a:gd name="T47" fmla="*/ 611 h 482"/>
                <a:gd name="T48" fmla="*/ 3807 w 727"/>
                <a:gd name="T49" fmla="*/ 622 h 482"/>
                <a:gd name="T50" fmla="*/ 3733 w 727"/>
                <a:gd name="T51" fmla="*/ 654 h 482"/>
                <a:gd name="T52" fmla="*/ 4070 w 727"/>
                <a:gd name="T53" fmla="*/ 814 h 482"/>
                <a:gd name="T54" fmla="*/ 4508 w 727"/>
                <a:gd name="T55" fmla="*/ 874 h 482"/>
                <a:gd name="T56" fmla="*/ 5017 w 727"/>
                <a:gd name="T57" fmla="*/ 1413 h 482"/>
                <a:gd name="T58" fmla="*/ 4727 w 727"/>
                <a:gd name="T59" fmla="*/ 1472 h 482"/>
                <a:gd name="T60" fmla="*/ 4372 w 727"/>
                <a:gd name="T61" fmla="*/ 1425 h 482"/>
                <a:gd name="T62" fmla="*/ 4465 w 727"/>
                <a:gd name="T63" fmla="*/ 1355 h 482"/>
                <a:gd name="T64" fmla="*/ 4318 w 727"/>
                <a:gd name="T65" fmla="*/ 1387 h 482"/>
                <a:gd name="T66" fmla="*/ 4276 w 727"/>
                <a:gd name="T67" fmla="*/ 1367 h 482"/>
                <a:gd name="T68" fmla="*/ 4214 w 727"/>
                <a:gd name="T69" fmla="*/ 1325 h 482"/>
                <a:gd name="T70" fmla="*/ 4089 w 727"/>
                <a:gd name="T71" fmla="*/ 1339 h 482"/>
                <a:gd name="T72" fmla="*/ 3960 w 727"/>
                <a:gd name="T73" fmla="*/ 1396 h 482"/>
                <a:gd name="T74" fmla="*/ 4029 w 727"/>
                <a:gd name="T75" fmla="*/ 1454 h 482"/>
                <a:gd name="T76" fmla="*/ 3870 w 727"/>
                <a:gd name="T77" fmla="*/ 1472 h 482"/>
                <a:gd name="T78" fmla="*/ 3770 w 727"/>
                <a:gd name="T79" fmla="*/ 1486 h 482"/>
                <a:gd name="T80" fmla="*/ 3642 w 727"/>
                <a:gd name="T81" fmla="*/ 1540 h 482"/>
                <a:gd name="T82" fmla="*/ 3541 w 727"/>
                <a:gd name="T83" fmla="*/ 1604 h 482"/>
                <a:gd name="T84" fmla="*/ 3363 w 727"/>
                <a:gd name="T85" fmla="*/ 1627 h 482"/>
                <a:gd name="T86" fmla="*/ 3178 w 727"/>
                <a:gd name="T87" fmla="*/ 1661 h 482"/>
                <a:gd name="T88" fmla="*/ 2879 w 727"/>
                <a:gd name="T89" fmla="*/ 1732 h 482"/>
                <a:gd name="T90" fmla="*/ 2831 w 727"/>
                <a:gd name="T91" fmla="*/ 1753 h 482"/>
                <a:gd name="T92" fmla="*/ 2765 w 727"/>
                <a:gd name="T93" fmla="*/ 1762 h 482"/>
                <a:gd name="T94" fmla="*/ 2664 w 727"/>
                <a:gd name="T95" fmla="*/ 1790 h 482"/>
                <a:gd name="T96" fmla="*/ 2458 w 727"/>
                <a:gd name="T97" fmla="*/ 1784 h 482"/>
                <a:gd name="T98" fmla="*/ 2322 w 727"/>
                <a:gd name="T99" fmla="*/ 1803 h 482"/>
                <a:gd name="T100" fmla="*/ 2031 w 727"/>
                <a:gd name="T101" fmla="*/ 1762 h 482"/>
                <a:gd name="T102" fmla="*/ 1770 w 727"/>
                <a:gd name="T103" fmla="*/ 1709 h 482"/>
                <a:gd name="T104" fmla="*/ 1510 w 727"/>
                <a:gd name="T105" fmla="*/ 1651 h 482"/>
                <a:gd name="T106" fmla="*/ 1266 w 727"/>
                <a:gd name="T107" fmla="*/ 1647 h 482"/>
                <a:gd name="T108" fmla="*/ 966 w 727"/>
                <a:gd name="T109" fmla="*/ 1633 h 482"/>
                <a:gd name="T110" fmla="*/ 729 w 727"/>
                <a:gd name="T111" fmla="*/ 1550 h 482"/>
                <a:gd name="T112" fmla="*/ 492 w 727"/>
                <a:gd name="T113" fmla="*/ 1492 h 482"/>
                <a:gd name="T114" fmla="*/ 170 w 727"/>
                <a:gd name="T115" fmla="*/ 1439 h 4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7"/>
                <a:gd name="T175" fmla="*/ 0 h 482"/>
                <a:gd name="T176" fmla="*/ 727 w 727"/>
                <a:gd name="T177" fmla="*/ 482 h 4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7" h="482">
                  <a:moveTo>
                    <a:pt x="0" y="367"/>
                  </a:moveTo>
                  <a:lnTo>
                    <a:pt x="5" y="364"/>
                  </a:lnTo>
                  <a:lnTo>
                    <a:pt x="7" y="362"/>
                  </a:lnTo>
                  <a:lnTo>
                    <a:pt x="5" y="358"/>
                  </a:lnTo>
                  <a:lnTo>
                    <a:pt x="4" y="350"/>
                  </a:lnTo>
                  <a:lnTo>
                    <a:pt x="9" y="345"/>
                  </a:lnTo>
                  <a:lnTo>
                    <a:pt x="16" y="341"/>
                  </a:lnTo>
                  <a:lnTo>
                    <a:pt x="19" y="342"/>
                  </a:lnTo>
                  <a:lnTo>
                    <a:pt x="21" y="341"/>
                  </a:lnTo>
                  <a:lnTo>
                    <a:pt x="27" y="336"/>
                  </a:lnTo>
                  <a:lnTo>
                    <a:pt x="32" y="332"/>
                  </a:lnTo>
                  <a:lnTo>
                    <a:pt x="33" y="329"/>
                  </a:lnTo>
                  <a:lnTo>
                    <a:pt x="27" y="318"/>
                  </a:lnTo>
                  <a:lnTo>
                    <a:pt x="33" y="316"/>
                  </a:lnTo>
                  <a:lnTo>
                    <a:pt x="34" y="318"/>
                  </a:lnTo>
                  <a:lnTo>
                    <a:pt x="37" y="315"/>
                  </a:lnTo>
                  <a:lnTo>
                    <a:pt x="43" y="313"/>
                  </a:lnTo>
                  <a:lnTo>
                    <a:pt x="45" y="309"/>
                  </a:lnTo>
                  <a:lnTo>
                    <a:pt x="47" y="308"/>
                  </a:lnTo>
                  <a:lnTo>
                    <a:pt x="51" y="303"/>
                  </a:lnTo>
                  <a:lnTo>
                    <a:pt x="55" y="290"/>
                  </a:lnTo>
                  <a:lnTo>
                    <a:pt x="56" y="281"/>
                  </a:lnTo>
                  <a:lnTo>
                    <a:pt x="59" y="278"/>
                  </a:lnTo>
                  <a:lnTo>
                    <a:pt x="62" y="273"/>
                  </a:lnTo>
                  <a:lnTo>
                    <a:pt x="61" y="264"/>
                  </a:lnTo>
                  <a:lnTo>
                    <a:pt x="51" y="260"/>
                  </a:lnTo>
                  <a:lnTo>
                    <a:pt x="49" y="259"/>
                  </a:lnTo>
                  <a:lnTo>
                    <a:pt x="47" y="259"/>
                  </a:lnTo>
                  <a:lnTo>
                    <a:pt x="42" y="255"/>
                  </a:lnTo>
                  <a:lnTo>
                    <a:pt x="39" y="250"/>
                  </a:lnTo>
                  <a:lnTo>
                    <a:pt x="37" y="234"/>
                  </a:lnTo>
                  <a:lnTo>
                    <a:pt x="33" y="231"/>
                  </a:lnTo>
                  <a:lnTo>
                    <a:pt x="24" y="229"/>
                  </a:lnTo>
                  <a:lnTo>
                    <a:pt x="20" y="185"/>
                  </a:lnTo>
                  <a:lnTo>
                    <a:pt x="16" y="179"/>
                  </a:lnTo>
                  <a:lnTo>
                    <a:pt x="12" y="176"/>
                  </a:lnTo>
                  <a:lnTo>
                    <a:pt x="10" y="170"/>
                  </a:lnTo>
                  <a:lnTo>
                    <a:pt x="17" y="140"/>
                  </a:lnTo>
                  <a:lnTo>
                    <a:pt x="16" y="129"/>
                  </a:lnTo>
                  <a:lnTo>
                    <a:pt x="17" y="121"/>
                  </a:lnTo>
                  <a:lnTo>
                    <a:pt x="21" y="120"/>
                  </a:lnTo>
                  <a:lnTo>
                    <a:pt x="22" y="118"/>
                  </a:lnTo>
                  <a:lnTo>
                    <a:pt x="26" y="122"/>
                  </a:lnTo>
                  <a:lnTo>
                    <a:pt x="29" y="120"/>
                  </a:lnTo>
                  <a:lnTo>
                    <a:pt x="32" y="114"/>
                  </a:lnTo>
                  <a:lnTo>
                    <a:pt x="35" y="116"/>
                  </a:lnTo>
                  <a:lnTo>
                    <a:pt x="34" y="120"/>
                  </a:lnTo>
                  <a:lnTo>
                    <a:pt x="36" y="121"/>
                  </a:lnTo>
                  <a:lnTo>
                    <a:pt x="39" y="127"/>
                  </a:lnTo>
                  <a:lnTo>
                    <a:pt x="41" y="125"/>
                  </a:lnTo>
                  <a:lnTo>
                    <a:pt x="42" y="111"/>
                  </a:lnTo>
                  <a:lnTo>
                    <a:pt x="47" y="105"/>
                  </a:lnTo>
                  <a:lnTo>
                    <a:pt x="50" y="107"/>
                  </a:lnTo>
                  <a:lnTo>
                    <a:pt x="54" y="108"/>
                  </a:lnTo>
                  <a:lnTo>
                    <a:pt x="61" y="108"/>
                  </a:lnTo>
                  <a:lnTo>
                    <a:pt x="64" y="106"/>
                  </a:lnTo>
                  <a:lnTo>
                    <a:pt x="70" y="111"/>
                  </a:lnTo>
                  <a:lnTo>
                    <a:pt x="76" y="112"/>
                  </a:lnTo>
                  <a:lnTo>
                    <a:pt x="86" y="111"/>
                  </a:lnTo>
                  <a:lnTo>
                    <a:pt x="88" y="113"/>
                  </a:lnTo>
                  <a:lnTo>
                    <a:pt x="93" y="119"/>
                  </a:lnTo>
                  <a:lnTo>
                    <a:pt x="95" y="117"/>
                  </a:lnTo>
                  <a:lnTo>
                    <a:pt x="100" y="117"/>
                  </a:lnTo>
                  <a:lnTo>
                    <a:pt x="109" y="111"/>
                  </a:lnTo>
                  <a:lnTo>
                    <a:pt x="110" y="108"/>
                  </a:lnTo>
                  <a:lnTo>
                    <a:pt x="108" y="105"/>
                  </a:lnTo>
                  <a:lnTo>
                    <a:pt x="106" y="102"/>
                  </a:lnTo>
                  <a:lnTo>
                    <a:pt x="102" y="100"/>
                  </a:lnTo>
                  <a:lnTo>
                    <a:pt x="100" y="92"/>
                  </a:lnTo>
                  <a:lnTo>
                    <a:pt x="97" y="89"/>
                  </a:lnTo>
                  <a:lnTo>
                    <a:pt x="106" y="70"/>
                  </a:lnTo>
                  <a:lnTo>
                    <a:pt x="113" y="67"/>
                  </a:lnTo>
                  <a:lnTo>
                    <a:pt x="116" y="61"/>
                  </a:lnTo>
                  <a:lnTo>
                    <a:pt x="120" y="60"/>
                  </a:lnTo>
                  <a:lnTo>
                    <a:pt x="131" y="58"/>
                  </a:lnTo>
                  <a:lnTo>
                    <a:pt x="134" y="60"/>
                  </a:lnTo>
                  <a:lnTo>
                    <a:pt x="135" y="62"/>
                  </a:lnTo>
                  <a:lnTo>
                    <a:pt x="133" y="78"/>
                  </a:lnTo>
                  <a:lnTo>
                    <a:pt x="143" y="89"/>
                  </a:lnTo>
                  <a:lnTo>
                    <a:pt x="148" y="102"/>
                  </a:lnTo>
                  <a:lnTo>
                    <a:pt x="152" y="105"/>
                  </a:lnTo>
                  <a:lnTo>
                    <a:pt x="155" y="105"/>
                  </a:lnTo>
                  <a:lnTo>
                    <a:pt x="155" y="101"/>
                  </a:lnTo>
                  <a:lnTo>
                    <a:pt x="155" y="98"/>
                  </a:lnTo>
                  <a:lnTo>
                    <a:pt x="160" y="104"/>
                  </a:lnTo>
                  <a:lnTo>
                    <a:pt x="158" y="106"/>
                  </a:lnTo>
                  <a:lnTo>
                    <a:pt x="159" y="111"/>
                  </a:lnTo>
                  <a:lnTo>
                    <a:pt x="162" y="111"/>
                  </a:lnTo>
                  <a:lnTo>
                    <a:pt x="162" y="104"/>
                  </a:lnTo>
                  <a:lnTo>
                    <a:pt x="163" y="100"/>
                  </a:lnTo>
                  <a:lnTo>
                    <a:pt x="168" y="95"/>
                  </a:lnTo>
                  <a:lnTo>
                    <a:pt x="172" y="92"/>
                  </a:lnTo>
                  <a:lnTo>
                    <a:pt x="175" y="91"/>
                  </a:lnTo>
                  <a:lnTo>
                    <a:pt x="181" y="86"/>
                  </a:lnTo>
                  <a:lnTo>
                    <a:pt x="186" y="84"/>
                  </a:lnTo>
                  <a:lnTo>
                    <a:pt x="191" y="81"/>
                  </a:lnTo>
                  <a:lnTo>
                    <a:pt x="198" y="80"/>
                  </a:lnTo>
                  <a:lnTo>
                    <a:pt x="200" y="79"/>
                  </a:lnTo>
                  <a:lnTo>
                    <a:pt x="206" y="78"/>
                  </a:lnTo>
                  <a:lnTo>
                    <a:pt x="209" y="79"/>
                  </a:lnTo>
                  <a:lnTo>
                    <a:pt x="215" y="83"/>
                  </a:lnTo>
                  <a:lnTo>
                    <a:pt x="220" y="84"/>
                  </a:lnTo>
                  <a:lnTo>
                    <a:pt x="224" y="84"/>
                  </a:lnTo>
                  <a:lnTo>
                    <a:pt x="228" y="80"/>
                  </a:lnTo>
                  <a:lnTo>
                    <a:pt x="234" y="75"/>
                  </a:lnTo>
                  <a:lnTo>
                    <a:pt x="241" y="70"/>
                  </a:lnTo>
                  <a:lnTo>
                    <a:pt x="249" y="69"/>
                  </a:lnTo>
                  <a:lnTo>
                    <a:pt x="251" y="70"/>
                  </a:lnTo>
                  <a:lnTo>
                    <a:pt x="256" y="67"/>
                  </a:lnTo>
                  <a:lnTo>
                    <a:pt x="258" y="65"/>
                  </a:lnTo>
                  <a:lnTo>
                    <a:pt x="260" y="64"/>
                  </a:lnTo>
                  <a:lnTo>
                    <a:pt x="266" y="52"/>
                  </a:lnTo>
                  <a:lnTo>
                    <a:pt x="269" y="51"/>
                  </a:lnTo>
                  <a:lnTo>
                    <a:pt x="270" y="47"/>
                  </a:lnTo>
                  <a:lnTo>
                    <a:pt x="273" y="43"/>
                  </a:lnTo>
                  <a:lnTo>
                    <a:pt x="278" y="40"/>
                  </a:lnTo>
                  <a:lnTo>
                    <a:pt x="280" y="40"/>
                  </a:lnTo>
                  <a:lnTo>
                    <a:pt x="282" y="38"/>
                  </a:lnTo>
                  <a:lnTo>
                    <a:pt x="284" y="33"/>
                  </a:lnTo>
                  <a:lnTo>
                    <a:pt x="292" y="19"/>
                  </a:lnTo>
                  <a:lnTo>
                    <a:pt x="293" y="15"/>
                  </a:lnTo>
                  <a:lnTo>
                    <a:pt x="290" y="9"/>
                  </a:lnTo>
                  <a:lnTo>
                    <a:pt x="290" y="0"/>
                  </a:lnTo>
                  <a:lnTo>
                    <a:pt x="296" y="0"/>
                  </a:lnTo>
                  <a:lnTo>
                    <a:pt x="298" y="1"/>
                  </a:lnTo>
                  <a:lnTo>
                    <a:pt x="305" y="6"/>
                  </a:lnTo>
                  <a:lnTo>
                    <a:pt x="308" y="7"/>
                  </a:lnTo>
                  <a:lnTo>
                    <a:pt x="318" y="11"/>
                  </a:lnTo>
                  <a:lnTo>
                    <a:pt x="322" y="15"/>
                  </a:lnTo>
                  <a:lnTo>
                    <a:pt x="329" y="18"/>
                  </a:lnTo>
                  <a:lnTo>
                    <a:pt x="332" y="18"/>
                  </a:lnTo>
                  <a:lnTo>
                    <a:pt x="342" y="22"/>
                  </a:lnTo>
                  <a:lnTo>
                    <a:pt x="343" y="25"/>
                  </a:lnTo>
                  <a:lnTo>
                    <a:pt x="348" y="34"/>
                  </a:lnTo>
                  <a:lnTo>
                    <a:pt x="348" y="36"/>
                  </a:lnTo>
                  <a:lnTo>
                    <a:pt x="348" y="38"/>
                  </a:lnTo>
                  <a:lnTo>
                    <a:pt x="351" y="43"/>
                  </a:lnTo>
                  <a:lnTo>
                    <a:pt x="350" y="52"/>
                  </a:lnTo>
                  <a:lnTo>
                    <a:pt x="351" y="54"/>
                  </a:lnTo>
                  <a:lnTo>
                    <a:pt x="355" y="57"/>
                  </a:lnTo>
                  <a:lnTo>
                    <a:pt x="364" y="61"/>
                  </a:lnTo>
                  <a:lnTo>
                    <a:pt x="365" y="63"/>
                  </a:lnTo>
                  <a:lnTo>
                    <a:pt x="366" y="68"/>
                  </a:lnTo>
                  <a:lnTo>
                    <a:pt x="364" y="70"/>
                  </a:lnTo>
                  <a:lnTo>
                    <a:pt x="364" y="71"/>
                  </a:lnTo>
                  <a:lnTo>
                    <a:pt x="367" y="73"/>
                  </a:lnTo>
                  <a:lnTo>
                    <a:pt x="370" y="79"/>
                  </a:lnTo>
                  <a:lnTo>
                    <a:pt x="375" y="80"/>
                  </a:lnTo>
                  <a:lnTo>
                    <a:pt x="382" y="78"/>
                  </a:lnTo>
                  <a:lnTo>
                    <a:pt x="391" y="80"/>
                  </a:lnTo>
                  <a:lnTo>
                    <a:pt x="403" y="78"/>
                  </a:lnTo>
                  <a:lnTo>
                    <a:pt x="409" y="78"/>
                  </a:lnTo>
                  <a:lnTo>
                    <a:pt x="417" y="86"/>
                  </a:lnTo>
                  <a:lnTo>
                    <a:pt x="422" y="98"/>
                  </a:lnTo>
                  <a:lnTo>
                    <a:pt x="425" y="108"/>
                  </a:lnTo>
                  <a:lnTo>
                    <a:pt x="424" y="120"/>
                  </a:lnTo>
                  <a:lnTo>
                    <a:pt x="419" y="129"/>
                  </a:lnTo>
                  <a:lnTo>
                    <a:pt x="410" y="139"/>
                  </a:lnTo>
                  <a:lnTo>
                    <a:pt x="410" y="142"/>
                  </a:lnTo>
                  <a:lnTo>
                    <a:pt x="416" y="167"/>
                  </a:lnTo>
                  <a:lnTo>
                    <a:pt x="422" y="178"/>
                  </a:lnTo>
                  <a:lnTo>
                    <a:pt x="429" y="180"/>
                  </a:lnTo>
                  <a:lnTo>
                    <a:pt x="438" y="181"/>
                  </a:lnTo>
                  <a:lnTo>
                    <a:pt x="446" y="184"/>
                  </a:lnTo>
                  <a:lnTo>
                    <a:pt x="457" y="182"/>
                  </a:lnTo>
                  <a:lnTo>
                    <a:pt x="471" y="172"/>
                  </a:lnTo>
                  <a:lnTo>
                    <a:pt x="474" y="164"/>
                  </a:lnTo>
                  <a:lnTo>
                    <a:pt x="487" y="163"/>
                  </a:lnTo>
                  <a:lnTo>
                    <a:pt x="508" y="151"/>
                  </a:lnTo>
                  <a:lnTo>
                    <a:pt x="509" y="146"/>
                  </a:lnTo>
                  <a:lnTo>
                    <a:pt x="510" y="150"/>
                  </a:lnTo>
                  <a:lnTo>
                    <a:pt x="516" y="149"/>
                  </a:lnTo>
                  <a:lnTo>
                    <a:pt x="521" y="154"/>
                  </a:lnTo>
                  <a:lnTo>
                    <a:pt x="529" y="157"/>
                  </a:lnTo>
                  <a:lnTo>
                    <a:pt x="527" y="164"/>
                  </a:lnTo>
                  <a:lnTo>
                    <a:pt x="524" y="165"/>
                  </a:lnTo>
                  <a:lnTo>
                    <a:pt x="520" y="167"/>
                  </a:lnTo>
                  <a:lnTo>
                    <a:pt x="518" y="167"/>
                  </a:lnTo>
                  <a:lnTo>
                    <a:pt x="517" y="169"/>
                  </a:lnTo>
                  <a:lnTo>
                    <a:pt x="514" y="169"/>
                  </a:lnTo>
                  <a:lnTo>
                    <a:pt x="514" y="170"/>
                  </a:lnTo>
                  <a:lnTo>
                    <a:pt x="516" y="174"/>
                  </a:lnTo>
                  <a:lnTo>
                    <a:pt x="517" y="177"/>
                  </a:lnTo>
                  <a:lnTo>
                    <a:pt x="521" y="181"/>
                  </a:lnTo>
                  <a:lnTo>
                    <a:pt x="529" y="193"/>
                  </a:lnTo>
                  <a:lnTo>
                    <a:pt x="538" y="205"/>
                  </a:lnTo>
                  <a:lnTo>
                    <a:pt x="559" y="215"/>
                  </a:lnTo>
                  <a:lnTo>
                    <a:pt x="560" y="216"/>
                  </a:lnTo>
                  <a:lnTo>
                    <a:pt x="563" y="217"/>
                  </a:lnTo>
                  <a:lnTo>
                    <a:pt x="566" y="216"/>
                  </a:lnTo>
                  <a:lnTo>
                    <a:pt x="567" y="233"/>
                  </a:lnTo>
                  <a:lnTo>
                    <a:pt x="581" y="235"/>
                  </a:lnTo>
                  <a:lnTo>
                    <a:pt x="592" y="234"/>
                  </a:lnTo>
                  <a:lnTo>
                    <a:pt x="602" y="232"/>
                  </a:lnTo>
                  <a:lnTo>
                    <a:pt x="615" y="234"/>
                  </a:lnTo>
                  <a:lnTo>
                    <a:pt x="623" y="233"/>
                  </a:lnTo>
                  <a:lnTo>
                    <a:pt x="649" y="235"/>
                  </a:lnTo>
                  <a:lnTo>
                    <a:pt x="691" y="237"/>
                  </a:lnTo>
                  <a:lnTo>
                    <a:pt x="716" y="236"/>
                  </a:lnTo>
                  <a:lnTo>
                    <a:pt x="726" y="237"/>
                  </a:lnTo>
                  <a:lnTo>
                    <a:pt x="698" y="311"/>
                  </a:lnTo>
                  <a:lnTo>
                    <a:pt x="684" y="352"/>
                  </a:lnTo>
                  <a:lnTo>
                    <a:pt x="694" y="377"/>
                  </a:lnTo>
                  <a:lnTo>
                    <a:pt x="693" y="403"/>
                  </a:lnTo>
                  <a:lnTo>
                    <a:pt x="692" y="404"/>
                  </a:lnTo>
                  <a:lnTo>
                    <a:pt x="686" y="402"/>
                  </a:lnTo>
                  <a:lnTo>
                    <a:pt x="684" y="402"/>
                  </a:lnTo>
                  <a:lnTo>
                    <a:pt x="671" y="398"/>
                  </a:lnTo>
                  <a:lnTo>
                    <a:pt x="668" y="397"/>
                  </a:lnTo>
                  <a:lnTo>
                    <a:pt x="653" y="391"/>
                  </a:lnTo>
                  <a:lnTo>
                    <a:pt x="643" y="388"/>
                  </a:lnTo>
                  <a:lnTo>
                    <a:pt x="630" y="387"/>
                  </a:lnTo>
                  <a:lnTo>
                    <a:pt x="615" y="386"/>
                  </a:lnTo>
                  <a:lnTo>
                    <a:pt x="601" y="384"/>
                  </a:lnTo>
                  <a:lnTo>
                    <a:pt x="599" y="385"/>
                  </a:lnTo>
                  <a:lnTo>
                    <a:pt x="598" y="383"/>
                  </a:lnTo>
                  <a:lnTo>
                    <a:pt x="604" y="379"/>
                  </a:lnTo>
                  <a:lnTo>
                    <a:pt x="609" y="379"/>
                  </a:lnTo>
                  <a:lnTo>
                    <a:pt x="616" y="376"/>
                  </a:lnTo>
                  <a:lnTo>
                    <a:pt x="616" y="374"/>
                  </a:lnTo>
                  <a:lnTo>
                    <a:pt x="618" y="373"/>
                  </a:lnTo>
                  <a:lnTo>
                    <a:pt x="621" y="366"/>
                  </a:lnTo>
                  <a:lnTo>
                    <a:pt x="621" y="364"/>
                  </a:lnTo>
                  <a:lnTo>
                    <a:pt x="618" y="361"/>
                  </a:lnTo>
                  <a:lnTo>
                    <a:pt x="612" y="359"/>
                  </a:lnTo>
                  <a:lnTo>
                    <a:pt x="606" y="358"/>
                  </a:lnTo>
                  <a:lnTo>
                    <a:pt x="603" y="361"/>
                  </a:lnTo>
                  <a:lnTo>
                    <a:pt x="601" y="363"/>
                  </a:lnTo>
                  <a:lnTo>
                    <a:pt x="599" y="366"/>
                  </a:lnTo>
                  <a:lnTo>
                    <a:pt x="599" y="368"/>
                  </a:lnTo>
                  <a:lnTo>
                    <a:pt x="597" y="369"/>
                  </a:lnTo>
                  <a:lnTo>
                    <a:pt x="592" y="369"/>
                  </a:lnTo>
                  <a:lnTo>
                    <a:pt x="589" y="374"/>
                  </a:lnTo>
                  <a:lnTo>
                    <a:pt x="586" y="372"/>
                  </a:lnTo>
                  <a:lnTo>
                    <a:pt x="586" y="370"/>
                  </a:lnTo>
                  <a:lnTo>
                    <a:pt x="591" y="367"/>
                  </a:lnTo>
                  <a:lnTo>
                    <a:pt x="592" y="364"/>
                  </a:lnTo>
                  <a:lnTo>
                    <a:pt x="591" y="363"/>
                  </a:lnTo>
                  <a:lnTo>
                    <a:pt x="589" y="362"/>
                  </a:lnTo>
                  <a:lnTo>
                    <a:pt x="587" y="359"/>
                  </a:lnTo>
                  <a:lnTo>
                    <a:pt x="585" y="358"/>
                  </a:lnTo>
                  <a:lnTo>
                    <a:pt x="585" y="357"/>
                  </a:lnTo>
                  <a:lnTo>
                    <a:pt x="586" y="355"/>
                  </a:lnTo>
                  <a:lnTo>
                    <a:pt x="586" y="354"/>
                  </a:lnTo>
                  <a:lnTo>
                    <a:pt x="582" y="352"/>
                  </a:lnTo>
                  <a:lnTo>
                    <a:pt x="581" y="349"/>
                  </a:lnTo>
                  <a:lnTo>
                    <a:pt x="578" y="348"/>
                  </a:lnTo>
                  <a:lnTo>
                    <a:pt x="577" y="348"/>
                  </a:lnTo>
                  <a:lnTo>
                    <a:pt x="575" y="349"/>
                  </a:lnTo>
                  <a:lnTo>
                    <a:pt x="570" y="350"/>
                  </a:lnTo>
                  <a:lnTo>
                    <a:pt x="569" y="351"/>
                  </a:lnTo>
                  <a:lnTo>
                    <a:pt x="565" y="356"/>
                  </a:lnTo>
                  <a:lnTo>
                    <a:pt x="562" y="364"/>
                  </a:lnTo>
                  <a:lnTo>
                    <a:pt x="560" y="366"/>
                  </a:lnTo>
                  <a:lnTo>
                    <a:pt x="554" y="366"/>
                  </a:lnTo>
                  <a:lnTo>
                    <a:pt x="551" y="368"/>
                  </a:lnTo>
                  <a:lnTo>
                    <a:pt x="549" y="370"/>
                  </a:lnTo>
                  <a:lnTo>
                    <a:pt x="547" y="371"/>
                  </a:lnTo>
                  <a:lnTo>
                    <a:pt x="547" y="372"/>
                  </a:lnTo>
                  <a:lnTo>
                    <a:pt x="547" y="376"/>
                  </a:lnTo>
                  <a:lnTo>
                    <a:pt x="549" y="377"/>
                  </a:lnTo>
                  <a:lnTo>
                    <a:pt x="552" y="378"/>
                  </a:lnTo>
                  <a:lnTo>
                    <a:pt x="557" y="378"/>
                  </a:lnTo>
                  <a:lnTo>
                    <a:pt x="557" y="379"/>
                  </a:lnTo>
                  <a:lnTo>
                    <a:pt x="557" y="380"/>
                  </a:lnTo>
                  <a:lnTo>
                    <a:pt x="557" y="386"/>
                  </a:lnTo>
                  <a:lnTo>
                    <a:pt x="551" y="388"/>
                  </a:lnTo>
                  <a:lnTo>
                    <a:pt x="541" y="389"/>
                  </a:lnTo>
                  <a:lnTo>
                    <a:pt x="538" y="388"/>
                  </a:lnTo>
                  <a:lnTo>
                    <a:pt x="538" y="387"/>
                  </a:lnTo>
                  <a:lnTo>
                    <a:pt x="536" y="387"/>
                  </a:lnTo>
                  <a:lnTo>
                    <a:pt x="535" y="389"/>
                  </a:lnTo>
                  <a:lnTo>
                    <a:pt x="535" y="391"/>
                  </a:lnTo>
                  <a:lnTo>
                    <a:pt x="535" y="392"/>
                  </a:lnTo>
                  <a:lnTo>
                    <a:pt x="532" y="392"/>
                  </a:lnTo>
                  <a:lnTo>
                    <a:pt x="529" y="392"/>
                  </a:lnTo>
                  <a:lnTo>
                    <a:pt x="528" y="392"/>
                  </a:lnTo>
                  <a:lnTo>
                    <a:pt x="527" y="393"/>
                  </a:lnTo>
                  <a:lnTo>
                    <a:pt x="525" y="394"/>
                  </a:lnTo>
                  <a:lnTo>
                    <a:pt x="521" y="395"/>
                  </a:lnTo>
                  <a:lnTo>
                    <a:pt x="520" y="398"/>
                  </a:lnTo>
                  <a:lnTo>
                    <a:pt x="519" y="399"/>
                  </a:lnTo>
                  <a:lnTo>
                    <a:pt x="517" y="401"/>
                  </a:lnTo>
                  <a:lnTo>
                    <a:pt x="516" y="404"/>
                  </a:lnTo>
                  <a:lnTo>
                    <a:pt x="513" y="405"/>
                  </a:lnTo>
                  <a:lnTo>
                    <a:pt x="505" y="408"/>
                  </a:lnTo>
                  <a:lnTo>
                    <a:pt x="503" y="409"/>
                  </a:lnTo>
                  <a:lnTo>
                    <a:pt x="501" y="414"/>
                  </a:lnTo>
                  <a:lnTo>
                    <a:pt x="501" y="417"/>
                  </a:lnTo>
                  <a:lnTo>
                    <a:pt x="501" y="419"/>
                  </a:lnTo>
                  <a:lnTo>
                    <a:pt x="500" y="420"/>
                  </a:lnTo>
                  <a:lnTo>
                    <a:pt x="496" y="420"/>
                  </a:lnTo>
                  <a:lnTo>
                    <a:pt x="492" y="422"/>
                  </a:lnTo>
                  <a:lnTo>
                    <a:pt x="489" y="426"/>
                  </a:lnTo>
                  <a:lnTo>
                    <a:pt x="486" y="426"/>
                  </a:lnTo>
                  <a:lnTo>
                    <a:pt x="483" y="426"/>
                  </a:lnTo>
                  <a:lnTo>
                    <a:pt x="480" y="427"/>
                  </a:lnTo>
                  <a:lnTo>
                    <a:pt x="471" y="428"/>
                  </a:lnTo>
                  <a:lnTo>
                    <a:pt x="469" y="430"/>
                  </a:lnTo>
                  <a:lnTo>
                    <a:pt x="465" y="431"/>
                  </a:lnTo>
                  <a:lnTo>
                    <a:pt x="465" y="432"/>
                  </a:lnTo>
                  <a:lnTo>
                    <a:pt x="464" y="432"/>
                  </a:lnTo>
                  <a:lnTo>
                    <a:pt x="461" y="432"/>
                  </a:lnTo>
                  <a:lnTo>
                    <a:pt x="458" y="435"/>
                  </a:lnTo>
                  <a:lnTo>
                    <a:pt x="449" y="436"/>
                  </a:lnTo>
                  <a:lnTo>
                    <a:pt x="443" y="438"/>
                  </a:lnTo>
                  <a:lnTo>
                    <a:pt x="440" y="439"/>
                  </a:lnTo>
                  <a:lnTo>
                    <a:pt x="440" y="442"/>
                  </a:lnTo>
                  <a:lnTo>
                    <a:pt x="426" y="446"/>
                  </a:lnTo>
                  <a:lnTo>
                    <a:pt x="425" y="448"/>
                  </a:lnTo>
                  <a:lnTo>
                    <a:pt x="414" y="451"/>
                  </a:lnTo>
                  <a:lnTo>
                    <a:pt x="412" y="454"/>
                  </a:lnTo>
                  <a:lnTo>
                    <a:pt x="407" y="456"/>
                  </a:lnTo>
                  <a:lnTo>
                    <a:pt x="400" y="460"/>
                  </a:lnTo>
                  <a:lnTo>
                    <a:pt x="398" y="460"/>
                  </a:lnTo>
                  <a:lnTo>
                    <a:pt x="397" y="461"/>
                  </a:lnTo>
                  <a:lnTo>
                    <a:pt x="395" y="462"/>
                  </a:lnTo>
                  <a:lnTo>
                    <a:pt x="395" y="463"/>
                  </a:lnTo>
                  <a:lnTo>
                    <a:pt x="392" y="462"/>
                  </a:lnTo>
                  <a:lnTo>
                    <a:pt x="391" y="463"/>
                  </a:lnTo>
                  <a:lnTo>
                    <a:pt x="392" y="464"/>
                  </a:lnTo>
                  <a:lnTo>
                    <a:pt x="391" y="465"/>
                  </a:lnTo>
                  <a:lnTo>
                    <a:pt x="388" y="464"/>
                  </a:lnTo>
                  <a:lnTo>
                    <a:pt x="388" y="466"/>
                  </a:lnTo>
                  <a:lnTo>
                    <a:pt x="386" y="466"/>
                  </a:lnTo>
                  <a:lnTo>
                    <a:pt x="387" y="467"/>
                  </a:lnTo>
                  <a:lnTo>
                    <a:pt x="385" y="468"/>
                  </a:lnTo>
                  <a:lnTo>
                    <a:pt x="384" y="468"/>
                  </a:lnTo>
                  <a:lnTo>
                    <a:pt x="383" y="469"/>
                  </a:lnTo>
                  <a:lnTo>
                    <a:pt x="381" y="470"/>
                  </a:lnTo>
                  <a:lnTo>
                    <a:pt x="376" y="473"/>
                  </a:lnTo>
                  <a:lnTo>
                    <a:pt x="375" y="472"/>
                  </a:lnTo>
                  <a:lnTo>
                    <a:pt x="375" y="474"/>
                  </a:lnTo>
                  <a:lnTo>
                    <a:pt x="372" y="474"/>
                  </a:lnTo>
                  <a:lnTo>
                    <a:pt x="370" y="476"/>
                  </a:lnTo>
                  <a:lnTo>
                    <a:pt x="368" y="476"/>
                  </a:lnTo>
                  <a:lnTo>
                    <a:pt x="364" y="476"/>
                  </a:lnTo>
                  <a:lnTo>
                    <a:pt x="361" y="476"/>
                  </a:lnTo>
                  <a:lnTo>
                    <a:pt x="355" y="476"/>
                  </a:lnTo>
                  <a:lnTo>
                    <a:pt x="353" y="476"/>
                  </a:lnTo>
                  <a:lnTo>
                    <a:pt x="352" y="476"/>
                  </a:lnTo>
                  <a:lnTo>
                    <a:pt x="350" y="476"/>
                  </a:lnTo>
                  <a:lnTo>
                    <a:pt x="340" y="475"/>
                  </a:lnTo>
                  <a:lnTo>
                    <a:pt x="337" y="477"/>
                  </a:lnTo>
                  <a:lnTo>
                    <a:pt x="335" y="477"/>
                  </a:lnTo>
                  <a:lnTo>
                    <a:pt x="334" y="479"/>
                  </a:lnTo>
                  <a:lnTo>
                    <a:pt x="333" y="479"/>
                  </a:lnTo>
                  <a:lnTo>
                    <a:pt x="333" y="480"/>
                  </a:lnTo>
                  <a:lnTo>
                    <a:pt x="330" y="481"/>
                  </a:lnTo>
                  <a:lnTo>
                    <a:pt x="321" y="480"/>
                  </a:lnTo>
                  <a:lnTo>
                    <a:pt x="318" y="481"/>
                  </a:lnTo>
                  <a:lnTo>
                    <a:pt x="315" y="479"/>
                  </a:lnTo>
                  <a:lnTo>
                    <a:pt x="309" y="477"/>
                  </a:lnTo>
                  <a:lnTo>
                    <a:pt x="304" y="474"/>
                  </a:lnTo>
                  <a:lnTo>
                    <a:pt x="299" y="473"/>
                  </a:lnTo>
                  <a:lnTo>
                    <a:pt x="296" y="472"/>
                  </a:lnTo>
                  <a:lnTo>
                    <a:pt x="280" y="469"/>
                  </a:lnTo>
                  <a:lnTo>
                    <a:pt x="275" y="469"/>
                  </a:lnTo>
                  <a:lnTo>
                    <a:pt x="260" y="462"/>
                  </a:lnTo>
                  <a:lnTo>
                    <a:pt x="255" y="460"/>
                  </a:lnTo>
                  <a:lnTo>
                    <a:pt x="250" y="460"/>
                  </a:lnTo>
                  <a:lnTo>
                    <a:pt x="244" y="457"/>
                  </a:lnTo>
                  <a:lnTo>
                    <a:pt x="244" y="456"/>
                  </a:lnTo>
                  <a:lnTo>
                    <a:pt x="244" y="454"/>
                  </a:lnTo>
                  <a:lnTo>
                    <a:pt x="243" y="454"/>
                  </a:lnTo>
                  <a:lnTo>
                    <a:pt x="242" y="451"/>
                  </a:lnTo>
                  <a:lnTo>
                    <a:pt x="241" y="450"/>
                  </a:lnTo>
                  <a:lnTo>
                    <a:pt x="238" y="450"/>
                  </a:lnTo>
                  <a:lnTo>
                    <a:pt x="232" y="445"/>
                  </a:lnTo>
                  <a:lnTo>
                    <a:pt x="223" y="442"/>
                  </a:lnTo>
                  <a:lnTo>
                    <a:pt x="209" y="439"/>
                  </a:lnTo>
                  <a:lnTo>
                    <a:pt x="205" y="440"/>
                  </a:lnTo>
                  <a:lnTo>
                    <a:pt x="202" y="439"/>
                  </a:lnTo>
                  <a:lnTo>
                    <a:pt x="198" y="439"/>
                  </a:lnTo>
                  <a:lnTo>
                    <a:pt x="195" y="440"/>
                  </a:lnTo>
                  <a:lnTo>
                    <a:pt x="186" y="440"/>
                  </a:lnTo>
                  <a:lnTo>
                    <a:pt x="177" y="438"/>
                  </a:lnTo>
                  <a:lnTo>
                    <a:pt x="175" y="437"/>
                  </a:lnTo>
                  <a:lnTo>
                    <a:pt x="169" y="435"/>
                  </a:lnTo>
                  <a:lnTo>
                    <a:pt x="165" y="437"/>
                  </a:lnTo>
                  <a:lnTo>
                    <a:pt x="162" y="436"/>
                  </a:lnTo>
                  <a:lnTo>
                    <a:pt x="152" y="434"/>
                  </a:lnTo>
                  <a:lnTo>
                    <a:pt x="149" y="434"/>
                  </a:lnTo>
                  <a:lnTo>
                    <a:pt x="143" y="436"/>
                  </a:lnTo>
                  <a:lnTo>
                    <a:pt x="133" y="434"/>
                  </a:lnTo>
                  <a:lnTo>
                    <a:pt x="128" y="434"/>
                  </a:lnTo>
                  <a:lnTo>
                    <a:pt x="125" y="429"/>
                  </a:lnTo>
                  <a:lnTo>
                    <a:pt x="114" y="423"/>
                  </a:lnTo>
                  <a:lnTo>
                    <a:pt x="111" y="420"/>
                  </a:lnTo>
                  <a:lnTo>
                    <a:pt x="106" y="416"/>
                  </a:lnTo>
                  <a:lnTo>
                    <a:pt x="101" y="414"/>
                  </a:lnTo>
                  <a:lnTo>
                    <a:pt x="100" y="412"/>
                  </a:lnTo>
                  <a:lnTo>
                    <a:pt x="97" y="411"/>
                  </a:lnTo>
                  <a:lnTo>
                    <a:pt x="95" y="410"/>
                  </a:lnTo>
                  <a:lnTo>
                    <a:pt x="94" y="410"/>
                  </a:lnTo>
                  <a:lnTo>
                    <a:pt x="91" y="408"/>
                  </a:lnTo>
                  <a:lnTo>
                    <a:pt x="83" y="403"/>
                  </a:lnTo>
                  <a:lnTo>
                    <a:pt x="82" y="401"/>
                  </a:lnTo>
                  <a:lnTo>
                    <a:pt x="68" y="396"/>
                  </a:lnTo>
                  <a:lnTo>
                    <a:pt x="63" y="392"/>
                  </a:lnTo>
                  <a:lnTo>
                    <a:pt x="58" y="392"/>
                  </a:lnTo>
                  <a:lnTo>
                    <a:pt x="51" y="389"/>
                  </a:lnTo>
                  <a:lnTo>
                    <a:pt x="43" y="388"/>
                  </a:lnTo>
                  <a:lnTo>
                    <a:pt x="36" y="386"/>
                  </a:lnTo>
                  <a:lnTo>
                    <a:pt x="30" y="386"/>
                  </a:lnTo>
                  <a:lnTo>
                    <a:pt x="24" y="383"/>
                  </a:lnTo>
                  <a:lnTo>
                    <a:pt x="12" y="379"/>
                  </a:lnTo>
                  <a:lnTo>
                    <a:pt x="8" y="377"/>
                  </a:lnTo>
                  <a:lnTo>
                    <a:pt x="9" y="376"/>
                  </a:lnTo>
                  <a:lnTo>
                    <a:pt x="0" y="367"/>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MX" sz="1800" b="0" u="none"/>
            </a:p>
          </p:txBody>
        </p:sp>
        <p:sp>
          <p:nvSpPr>
            <p:cNvPr id="24664" name="Freeform 15"/>
            <p:cNvSpPr>
              <a:spLocks/>
            </p:cNvSpPr>
            <p:nvPr/>
          </p:nvSpPr>
          <p:spPr bwMode="auto">
            <a:xfrm>
              <a:off x="4310" y="3275"/>
              <a:ext cx="685" cy="593"/>
            </a:xfrm>
            <a:custGeom>
              <a:avLst/>
              <a:gdLst>
                <a:gd name="T0" fmla="*/ 324 w 590"/>
                <a:gd name="T1" fmla="*/ 529 h 544"/>
                <a:gd name="T2" fmla="*/ 496 w 590"/>
                <a:gd name="T3" fmla="*/ 472 h 544"/>
                <a:gd name="T4" fmla="*/ 553 w 590"/>
                <a:gd name="T5" fmla="*/ 444 h 544"/>
                <a:gd name="T6" fmla="*/ 694 w 590"/>
                <a:gd name="T7" fmla="*/ 268 h 544"/>
                <a:gd name="T8" fmla="*/ 745 w 590"/>
                <a:gd name="T9" fmla="*/ 240 h 544"/>
                <a:gd name="T10" fmla="*/ 817 w 590"/>
                <a:gd name="T11" fmla="*/ 74 h 544"/>
                <a:gd name="T12" fmla="*/ 930 w 590"/>
                <a:gd name="T13" fmla="*/ 19 h 544"/>
                <a:gd name="T14" fmla="*/ 1144 w 590"/>
                <a:gd name="T15" fmla="*/ 72 h 544"/>
                <a:gd name="T16" fmla="*/ 1189 w 590"/>
                <a:gd name="T17" fmla="*/ 153 h 544"/>
                <a:gd name="T18" fmla="*/ 1254 w 590"/>
                <a:gd name="T19" fmla="*/ 286 h 544"/>
                <a:gd name="T20" fmla="*/ 1447 w 590"/>
                <a:gd name="T21" fmla="*/ 311 h 544"/>
                <a:gd name="T22" fmla="*/ 1613 w 590"/>
                <a:gd name="T23" fmla="*/ 359 h 544"/>
                <a:gd name="T24" fmla="*/ 1966 w 590"/>
                <a:gd name="T25" fmla="*/ 149 h 544"/>
                <a:gd name="T26" fmla="*/ 2012 w 590"/>
                <a:gd name="T27" fmla="*/ 119 h 544"/>
                <a:gd name="T28" fmla="*/ 2140 w 590"/>
                <a:gd name="T29" fmla="*/ 82 h 544"/>
                <a:gd name="T30" fmla="*/ 2242 w 590"/>
                <a:gd name="T31" fmla="*/ 72 h 544"/>
                <a:gd name="T32" fmla="*/ 2312 w 590"/>
                <a:gd name="T33" fmla="*/ 19 h 544"/>
                <a:gd name="T34" fmla="*/ 2402 w 590"/>
                <a:gd name="T35" fmla="*/ 29 h 544"/>
                <a:gd name="T36" fmla="*/ 2460 w 590"/>
                <a:gd name="T37" fmla="*/ 23 h 544"/>
                <a:gd name="T38" fmla="*/ 2544 w 590"/>
                <a:gd name="T39" fmla="*/ 53 h 544"/>
                <a:gd name="T40" fmla="*/ 2620 w 590"/>
                <a:gd name="T41" fmla="*/ 53 h 544"/>
                <a:gd name="T42" fmla="*/ 2684 w 590"/>
                <a:gd name="T43" fmla="*/ 131 h 544"/>
                <a:gd name="T44" fmla="*/ 2835 w 590"/>
                <a:gd name="T45" fmla="*/ 186 h 544"/>
                <a:gd name="T46" fmla="*/ 2791 w 590"/>
                <a:gd name="T47" fmla="*/ 262 h 544"/>
                <a:gd name="T48" fmla="*/ 3000 w 590"/>
                <a:gd name="T49" fmla="*/ 286 h 544"/>
                <a:gd name="T50" fmla="*/ 3114 w 590"/>
                <a:gd name="T51" fmla="*/ 298 h 544"/>
                <a:gd name="T52" fmla="*/ 3143 w 590"/>
                <a:gd name="T53" fmla="*/ 341 h 544"/>
                <a:gd name="T54" fmla="*/ 3095 w 590"/>
                <a:gd name="T55" fmla="*/ 370 h 544"/>
                <a:gd name="T56" fmla="*/ 3267 w 590"/>
                <a:gd name="T57" fmla="*/ 411 h 544"/>
                <a:gd name="T58" fmla="*/ 3943 w 590"/>
                <a:gd name="T59" fmla="*/ 646 h 544"/>
                <a:gd name="T60" fmla="*/ 4361 w 590"/>
                <a:gd name="T61" fmla="*/ 814 h 544"/>
                <a:gd name="T62" fmla="*/ 4292 w 590"/>
                <a:gd name="T63" fmla="*/ 1044 h 544"/>
                <a:gd name="T64" fmla="*/ 2734 w 590"/>
                <a:gd name="T65" fmla="*/ 1252 h 544"/>
                <a:gd name="T66" fmla="*/ 2385 w 590"/>
                <a:gd name="T67" fmla="*/ 1504 h 544"/>
                <a:gd name="T68" fmla="*/ 2436 w 590"/>
                <a:gd name="T69" fmla="*/ 1527 h 544"/>
                <a:gd name="T70" fmla="*/ 2436 w 590"/>
                <a:gd name="T71" fmla="*/ 1646 h 544"/>
                <a:gd name="T72" fmla="*/ 2501 w 590"/>
                <a:gd name="T73" fmla="*/ 1768 h 544"/>
                <a:gd name="T74" fmla="*/ 2460 w 590"/>
                <a:gd name="T75" fmla="*/ 1892 h 544"/>
                <a:gd name="T76" fmla="*/ 2371 w 590"/>
                <a:gd name="T77" fmla="*/ 2005 h 544"/>
                <a:gd name="T78" fmla="*/ 2345 w 590"/>
                <a:gd name="T79" fmla="*/ 1988 h 544"/>
                <a:gd name="T80" fmla="*/ 2012 w 590"/>
                <a:gd name="T81" fmla="*/ 1847 h 544"/>
                <a:gd name="T82" fmla="*/ 1851 w 590"/>
                <a:gd name="T83" fmla="*/ 1768 h 544"/>
                <a:gd name="T84" fmla="*/ 1740 w 590"/>
                <a:gd name="T85" fmla="*/ 1722 h 544"/>
                <a:gd name="T86" fmla="*/ 1685 w 590"/>
                <a:gd name="T87" fmla="*/ 1698 h 544"/>
                <a:gd name="T88" fmla="*/ 1577 w 590"/>
                <a:gd name="T89" fmla="*/ 1634 h 544"/>
                <a:gd name="T90" fmla="*/ 1516 w 590"/>
                <a:gd name="T91" fmla="*/ 1608 h 544"/>
                <a:gd name="T92" fmla="*/ 1433 w 590"/>
                <a:gd name="T93" fmla="*/ 1586 h 544"/>
                <a:gd name="T94" fmla="*/ 1418 w 590"/>
                <a:gd name="T95" fmla="*/ 1580 h 544"/>
                <a:gd name="T96" fmla="*/ 1348 w 590"/>
                <a:gd name="T97" fmla="*/ 1551 h 544"/>
                <a:gd name="T98" fmla="*/ 1166 w 590"/>
                <a:gd name="T99" fmla="*/ 1469 h 544"/>
                <a:gd name="T100" fmla="*/ 930 w 590"/>
                <a:gd name="T101" fmla="*/ 1377 h 544"/>
                <a:gd name="T102" fmla="*/ 700 w 590"/>
                <a:gd name="T103" fmla="*/ 1298 h 544"/>
                <a:gd name="T104" fmla="*/ 553 w 590"/>
                <a:gd name="T105" fmla="*/ 1252 h 544"/>
                <a:gd name="T106" fmla="*/ 425 w 590"/>
                <a:gd name="T107" fmla="*/ 1211 h 544"/>
                <a:gd name="T108" fmla="*/ 286 w 590"/>
                <a:gd name="T109" fmla="*/ 1179 h 544"/>
                <a:gd name="T110" fmla="*/ 245 w 590"/>
                <a:gd name="T111" fmla="*/ 1162 h 544"/>
                <a:gd name="T112" fmla="*/ 77 w 590"/>
                <a:gd name="T113" fmla="*/ 1149 h 544"/>
                <a:gd name="T114" fmla="*/ 0 w 590"/>
                <a:gd name="T115" fmla="*/ 954 h 5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0"/>
                <a:gd name="T175" fmla="*/ 0 h 544"/>
                <a:gd name="T176" fmla="*/ 590 w 590"/>
                <a:gd name="T177" fmla="*/ 544 h 5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0" h="544">
                  <a:moveTo>
                    <a:pt x="0" y="257"/>
                  </a:moveTo>
                  <a:lnTo>
                    <a:pt x="14" y="216"/>
                  </a:lnTo>
                  <a:lnTo>
                    <a:pt x="42" y="142"/>
                  </a:lnTo>
                  <a:lnTo>
                    <a:pt x="47" y="136"/>
                  </a:lnTo>
                  <a:lnTo>
                    <a:pt x="59" y="128"/>
                  </a:lnTo>
                  <a:lnTo>
                    <a:pt x="65" y="127"/>
                  </a:lnTo>
                  <a:lnTo>
                    <a:pt x="64" y="125"/>
                  </a:lnTo>
                  <a:lnTo>
                    <a:pt x="70" y="121"/>
                  </a:lnTo>
                  <a:lnTo>
                    <a:pt x="74" y="119"/>
                  </a:lnTo>
                  <a:lnTo>
                    <a:pt x="75" y="112"/>
                  </a:lnTo>
                  <a:lnTo>
                    <a:pt x="90" y="73"/>
                  </a:lnTo>
                  <a:lnTo>
                    <a:pt x="92" y="73"/>
                  </a:lnTo>
                  <a:lnTo>
                    <a:pt x="96" y="71"/>
                  </a:lnTo>
                  <a:lnTo>
                    <a:pt x="96" y="68"/>
                  </a:lnTo>
                  <a:lnTo>
                    <a:pt x="99" y="65"/>
                  </a:lnTo>
                  <a:lnTo>
                    <a:pt x="99" y="63"/>
                  </a:lnTo>
                  <a:lnTo>
                    <a:pt x="105" y="56"/>
                  </a:lnTo>
                  <a:lnTo>
                    <a:pt x="108" y="20"/>
                  </a:lnTo>
                  <a:lnTo>
                    <a:pt x="117" y="6"/>
                  </a:lnTo>
                  <a:lnTo>
                    <a:pt x="120" y="4"/>
                  </a:lnTo>
                  <a:lnTo>
                    <a:pt x="123" y="5"/>
                  </a:lnTo>
                  <a:lnTo>
                    <a:pt x="137" y="6"/>
                  </a:lnTo>
                  <a:lnTo>
                    <a:pt x="142" y="8"/>
                  </a:lnTo>
                  <a:lnTo>
                    <a:pt x="151" y="19"/>
                  </a:lnTo>
                  <a:lnTo>
                    <a:pt x="159" y="23"/>
                  </a:lnTo>
                  <a:lnTo>
                    <a:pt x="160" y="31"/>
                  </a:lnTo>
                  <a:lnTo>
                    <a:pt x="158" y="41"/>
                  </a:lnTo>
                  <a:lnTo>
                    <a:pt x="158" y="54"/>
                  </a:lnTo>
                  <a:lnTo>
                    <a:pt x="161" y="58"/>
                  </a:lnTo>
                  <a:lnTo>
                    <a:pt x="166" y="77"/>
                  </a:lnTo>
                  <a:lnTo>
                    <a:pt x="169" y="79"/>
                  </a:lnTo>
                  <a:lnTo>
                    <a:pt x="184" y="79"/>
                  </a:lnTo>
                  <a:lnTo>
                    <a:pt x="191" y="83"/>
                  </a:lnTo>
                  <a:lnTo>
                    <a:pt x="200" y="96"/>
                  </a:lnTo>
                  <a:lnTo>
                    <a:pt x="205" y="96"/>
                  </a:lnTo>
                  <a:lnTo>
                    <a:pt x="213" y="97"/>
                  </a:lnTo>
                  <a:lnTo>
                    <a:pt x="215" y="96"/>
                  </a:lnTo>
                  <a:lnTo>
                    <a:pt x="236" y="68"/>
                  </a:lnTo>
                  <a:lnTo>
                    <a:pt x="260" y="40"/>
                  </a:lnTo>
                  <a:lnTo>
                    <a:pt x="261" y="35"/>
                  </a:lnTo>
                  <a:lnTo>
                    <a:pt x="263" y="34"/>
                  </a:lnTo>
                  <a:lnTo>
                    <a:pt x="266" y="32"/>
                  </a:lnTo>
                  <a:lnTo>
                    <a:pt x="270" y="28"/>
                  </a:lnTo>
                  <a:lnTo>
                    <a:pt x="279" y="23"/>
                  </a:lnTo>
                  <a:lnTo>
                    <a:pt x="283" y="22"/>
                  </a:lnTo>
                  <a:lnTo>
                    <a:pt x="286" y="19"/>
                  </a:lnTo>
                  <a:lnTo>
                    <a:pt x="295" y="19"/>
                  </a:lnTo>
                  <a:lnTo>
                    <a:pt x="297" y="19"/>
                  </a:lnTo>
                  <a:lnTo>
                    <a:pt x="300" y="17"/>
                  </a:lnTo>
                  <a:lnTo>
                    <a:pt x="303" y="5"/>
                  </a:lnTo>
                  <a:lnTo>
                    <a:pt x="305" y="5"/>
                  </a:lnTo>
                  <a:lnTo>
                    <a:pt x="316" y="0"/>
                  </a:lnTo>
                  <a:lnTo>
                    <a:pt x="317" y="3"/>
                  </a:lnTo>
                  <a:lnTo>
                    <a:pt x="318" y="8"/>
                  </a:lnTo>
                  <a:lnTo>
                    <a:pt x="319" y="9"/>
                  </a:lnTo>
                  <a:lnTo>
                    <a:pt x="322" y="9"/>
                  </a:lnTo>
                  <a:lnTo>
                    <a:pt x="325" y="6"/>
                  </a:lnTo>
                  <a:lnTo>
                    <a:pt x="331" y="11"/>
                  </a:lnTo>
                  <a:lnTo>
                    <a:pt x="332" y="13"/>
                  </a:lnTo>
                  <a:lnTo>
                    <a:pt x="337" y="14"/>
                  </a:lnTo>
                  <a:lnTo>
                    <a:pt x="341" y="11"/>
                  </a:lnTo>
                  <a:lnTo>
                    <a:pt x="345" y="11"/>
                  </a:lnTo>
                  <a:lnTo>
                    <a:pt x="347" y="14"/>
                  </a:lnTo>
                  <a:lnTo>
                    <a:pt x="348" y="22"/>
                  </a:lnTo>
                  <a:lnTo>
                    <a:pt x="352" y="34"/>
                  </a:lnTo>
                  <a:lnTo>
                    <a:pt x="355" y="36"/>
                  </a:lnTo>
                  <a:lnTo>
                    <a:pt x="364" y="36"/>
                  </a:lnTo>
                  <a:lnTo>
                    <a:pt x="368" y="40"/>
                  </a:lnTo>
                  <a:lnTo>
                    <a:pt x="375" y="50"/>
                  </a:lnTo>
                  <a:lnTo>
                    <a:pt x="374" y="55"/>
                  </a:lnTo>
                  <a:lnTo>
                    <a:pt x="370" y="63"/>
                  </a:lnTo>
                  <a:lnTo>
                    <a:pt x="370" y="70"/>
                  </a:lnTo>
                  <a:lnTo>
                    <a:pt x="373" y="72"/>
                  </a:lnTo>
                  <a:lnTo>
                    <a:pt x="390" y="74"/>
                  </a:lnTo>
                  <a:lnTo>
                    <a:pt x="397" y="77"/>
                  </a:lnTo>
                  <a:lnTo>
                    <a:pt x="397" y="81"/>
                  </a:lnTo>
                  <a:lnTo>
                    <a:pt x="400" y="81"/>
                  </a:lnTo>
                  <a:lnTo>
                    <a:pt x="411" y="81"/>
                  </a:lnTo>
                  <a:lnTo>
                    <a:pt x="413" y="87"/>
                  </a:lnTo>
                  <a:lnTo>
                    <a:pt x="417" y="87"/>
                  </a:lnTo>
                  <a:lnTo>
                    <a:pt x="416" y="92"/>
                  </a:lnTo>
                  <a:lnTo>
                    <a:pt x="414" y="93"/>
                  </a:lnTo>
                  <a:lnTo>
                    <a:pt x="412" y="99"/>
                  </a:lnTo>
                  <a:lnTo>
                    <a:pt x="410" y="99"/>
                  </a:lnTo>
                  <a:lnTo>
                    <a:pt x="409" y="102"/>
                  </a:lnTo>
                  <a:lnTo>
                    <a:pt x="412" y="102"/>
                  </a:lnTo>
                  <a:lnTo>
                    <a:pt x="433" y="110"/>
                  </a:lnTo>
                  <a:lnTo>
                    <a:pt x="472" y="145"/>
                  </a:lnTo>
                  <a:lnTo>
                    <a:pt x="496" y="160"/>
                  </a:lnTo>
                  <a:lnTo>
                    <a:pt x="522" y="173"/>
                  </a:lnTo>
                  <a:lnTo>
                    <a:pt x="543" y="191"/>
                  </a:lnTo>
                  <a:lnTo>
                    <a:pt x="561" y="214"/>
                  </a:lnTo>
                  <a:lnTo>
                    <a:pt x="576" y="218"/>
                  </a:lnTo>
                  <a:lnTo>
                    <a:pt x="589" y="224"/>
                  </a:lnTo>
                  <a:lnTo>
                    <a:pt x="583" y="252"/>
                  </a:lnTo>
                  <a:lnTo>
                    <a:pt x="568" y="281"/>
                  </a:lnTo>
                  <a:lnTo>
                    <a:pt x="388" y="297"/>
                  </a:lnTo>
                  <a:lnTo>
                    <a:pt x="371" y="319"/>
                  </a:lnTo>
                  <a:lnTo>
                    <a:pt x="361" y="337"/>
                  </a:lnTo>
                  <a:lnTo>
                    <a:pt x="328" y="397"/>
                  </a:lnTo>
                  <a:lnTo>
                    <a:pt x="319" y="402"/>
                  </a:lnTo>
                  <a:lnTo>
                    <a:pt x="316" y="405"/>
                  </a:lnTo>
                  <a:lnTo>
                    <a:pt x="316" y="407"/>
                  </a:lnTo>
                  <a:lnTo>
                    <a:pt x="316" y="410"/>
                  </a:lnTo>
                  <a:lnTo>
                    <a:pt x="322" y="412"/>
                  </a:lnTo>
                  <a:lnTo>
                    <a:pt x="323" y="428"/>
                  </a:lnTo>
                  <a:lnTo>
                    <a:pt x="318" y="439"/>
                  </a:lnTo>
                  <a:lnTo>
                    <a:pt x="322" y="444"/>
                  </a:lnTo>
                  <a:lnTo>
                    <a:pt x="336" y="448"/>
                  </a:lnTo>
                  <a:lnTo>
                    <a:pt x="335" y="470"/>
                  </a:lnTo>
                  <a:lnTo>
                    <a:pt x="331" y="477"/>
                  </a:lnTo>
                  <a:lnTo>
                    <a:pt x="324" y="482"/>
                  </a:lnTo>
                  <a:lnTo>
                    <a:pt x="326" y="504"/>
                  </a:lnTo>
                  <a:lnTo>
                    <a:pt x="325" y="510"/>
                  </a:lnTo>
                  <a:lnTo>
                    <a:pt x="328" y="526"/>
                  </a:lnTo>
                  <a:lnTo>
                    <a:pt x="317" y="543"/>
                  </a:lnTo>
                  <a:lnTo>
                    <a:pt x="313" y="540"/>
                  </a:lnTo>
                  <a:lnTo>
                    <a:pt x="311" y="538"/>
                  </a:lnTo>
                  <a:lnTo>
                    <a:pt x="313" y="538"/>
                  </a:lnTo>
                  <a:lnTo>
                    <a:pt x="310" y="535"/>
                  </a:lnTo>
                  <a:lnTo>
                    <a:pt x="309" y="536"/>
                  </a:lnTo>
                  <a:lnTo>
                    <a:pt x="267" y="498"/>
                  </a:lnTo>
                  <a:lnTo>
                    <a:pt x="266" y="498"/>
                  </a:lnTo>
                  <a:lnTo>
                    <a:pt x="247" y="481"/>
                  </a:lnTo>
                  <a:lnTo>
                    <a:pt x="248" y="481"/>
                  </a:lnTo>
                  <a:lnTo>
                    <a:pt x="245" y="477"/>
                  </a:lnTo>
                  <a:lnTo>
                    <a:pt x="246" y="479"/>
                  </a:lnTo>
                  <a:lnTo>
                    <a:pt x="241" y="476"/>
                  </a:lnTo>
                  <a:lnTo>
                    <a:pt x="230" y="464"/>
                  </a:lnTo>
                  <a:lnTo>
                    <a:pt x="229" y="459"/>
                  </a:lnTo>
                  <a:lnTo>
                    <a:pt x="228" y="457"/>
                  </a:lnTo>
                  <a:lnTo>
                    <a:pt x="223" y="458"/>
                  </a:lnTo>
                  <a:lnTo>
                    <a:pt x="207" y="440"/>
                  </a:lnTo>
                  <a:lnTo>
                    <a:pt x="208" y="442"/>
                  </a:lnTo>
                  <a:lnTo>
                    <a:pt x="209" y="439"/>
                  </a:lnTo>
                  <a:lnTo>
                    <a:pt x="203" y="436"/>
                  </a:lnTo>
                  <a:lnTo>
                    <a:pt x="202" y="433"/>
                  </a:lnTo>
                  <a:lnTo>
                    <a:pt x="200" y="433"/>
                  </a:lnTo>
                  <a:lnTo>
                    <a:pt x="200" y="432"/>
                  </a:lnTo>
                  <a:lnTo>
                    <a:pt x="194" y="430"/>
                  </a:lnTo>
                  <a:lnTo>
                    <a:pt x="190" y="427"/>
                  </a:lnTo>
                  <a:lnTo>
                    <a:pt x="189" y="427"/>
                  </a:lnTo>
                  <a:lnTo>
                    <a:pt x="192" y="430"/>
                  </a:lnTo>
                  <a:lnTo>
                    <a:pt x="188" y="426"/>
                  </a:lnTo>
                  <a:lnTo>
                    <a:pt x="185" y="424"/>
                  </a:lnTo>
                  <a:lnTo>
                    <a:pt x="182" y="421"/>
                  </a:lnTo>
                  <a:lnTo>
                    <a:pt x="178" y="418"/>
                  </a:lnTo>
                  <a:lnTo>
                    <a:pt x="159" y="401"/>
                  </a:lnTo>
                  <a:lnTo>
                    <a:pt x="155" y="398"/>
                  </a:lnTo>
                  <a:lnTo>
                    <a:pt x="154" y="396"/>
                  </a:lnTo>
                  <a:lnTo>
                    <a:pt x="134" y="381"/>
                  </a:lnTo>
                  <a:lnTo>
                    <a:pt x="132" y="379"/>
                  </a:lnTo>
                  <a:lnTo>
                    <a:pt x="123" y="371"/>
                  </a:lnTo>
                  <a:lnTo>
                    <a:pt x="108" y="360"/>
                  </a:lnTo>
                  <a:lnTo>
                    <a:pt x="95" y="352"/>
                  </a:lnTo>
                  <a:lnTo>
                    <a:pt x="93" y="350"/>
                  </a:lnTo>
                  <a:lnTo>
                    <a:pt x="90" y="348"/>
                  </a:lnTo>
                  <a:lnTo>
                    <a:pt x="78" y="340"/>
                  </a:lnTo>
                  <a:lnTo>
                    <a:pt x="74" y="337"/>
                  </a:lnTo>
                  <a:lnTo>
                    <a:pt x="64" y="331"/>
                  </a:lnTo>
                  <a:lnTo>
                    <a:pt x="60" y="329"/>
                  </a:lnTo>
                  <a:lnTo>
                    <a:pt x="56" y="326"/>
                  </a:lnTo>
                  <a:lnTo>
                    <a:pt x="48" y="322"/>
                  </a:lnTo>
                  <a:lnTo>
                    <a:pt x="41" y="319"/>
                  </a:lnTo>
                  <a:lnTo>
                    <a:pt x="38" y="319"/>
                  </a:lnTo>
                  <a:lnTo>
                    <a:pt x="35" y="317"/>
                  </a:lnTo>
                  <a:lnTo>
                    <a:pt x="34" y="315"/>
                  </a:lnTo>
                  <a:lnTo>
                    <a:pt x="32" y="313"/>
                  </a:lnTo>
                  <a:lnTo>
                    <a:pt x="24" y="313"/>
                  </a:lnTo>
                  <a:lnTo>
                    <a:pt x="19" y="313"/>
                  </a:lnTo>
                  <a:lnTo>
                    <a:pt x="10" y="309"/>
                  </a:lnTo>
                  <a:lnTo>
                    <a:pt x="9" y="308"/>
                  </a:lnTo>
                  <a:lnTo>
                    <a:pt x="10" y="282"/>
                  </a:lnTo>
                  <a:lnTo>
                    <a:pt x="0" y="257"/>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MX" sz="1800" b="0" u="none"/>
            </a:p>
          </p:txBody>
        </p:sp>
        <p:sp>
          <p:nvSpPr>
            <p:cNvPr id="24665" name="Freeform 16"/>
            <p:cNvSpPr>
              <a:spLocks/>
            </p:cNvSpPr>
            <p:nvPr/>
          </p:nvSpPr>
          <p:spPr bwMode="auto">
            <a:xfrm>
              <a:off x="4309" y="3138"/>
              <a:ext cx="559" cy="254"/>
            </a:xfrm>
            <a:custGeom>
              <a:avLst/>
              <a:gdLst>
                <a:gd name="T0" fmla="*/ 0 w 482"/>
                <a:gd name="T1" fmla="*/ 386 h 233"/>
                <a:gd name="T2" fmla="*/ 48 w 482"/>
                <a:gd name="T3" fmla="*/ 443 h 233"/>
                <a:gd name="T4" fmla="*/ 48 w 482"/>
                <a:gd name="T5" fmla="*/ 530 h 233"/>
                <a:gd name="T6" fmla="*/ 78 w 482"/>
                <a:gd name="T7" fmla="*/ 548 h 233"/>
                <a:gd name="T8" fmla="*/ 169 w 482"/>
                <a:gd name="T9" fmla="*/ 581 h 233"/>
                <a:gd name="T10" fmla="*/ 303 w 482"/>
                <a:gd name="T11" fmla="*/ 637 h 233"/>
                <a:gd name="T12" fmla="*/ 382 w 482"/>
                <a:gd name="T13" fmla="*/ 651 h 233"/>
                <a:gd name="T14" fmla="*/ 443 w 482"/>
                <a:gd name="T15" fmla="*/ 710 h 233"/>
                <a:gd name="T16" fmla="*/ 516 w 482"/>
                <a:gd name="T17" fmla="*/ 834 h 233"/>
                <a:gd name="T18" fmla="*/ 688 w 482"/>
                <a:gd name="T19" fmla="*/ 714 h 233"/>
                <a:gd name="T20" fmla="*/ 725 w 482"/>
                <a:gd name="T21" fmla="*/ 693 h 233"/>
                <a:gd name="T22" fmla="*/ 798 w 482"/>
                <a:gd name="T23" fmla="*/ 651 h 233"/>
                <a:gd name="T24" fmla="*/ 908 w 482"/>
                <a:gd name="T25" fmla="*/ 460 h 233"/>
                <a:gd name="T26" fmla="*/ 1068 w 482"/>
                <a:gd name="T27" fmla="*/ 473 h 233"/>
                <a:gd name="T28" fmla="*/ 1207 w 482"/>
                <a:gd name="T29" fmla="*/ 558 h 233"/>
                <a:gd name="T30" fmla="*/ 1213 w 482"/>
                <a:gd name="T31" fmla="*/ 656 h 233"/>
                <a:gd name="T32" fmla="*/ 1384 w 482"/>
                <a:gd name="T33" fmla="*/ 737 h 233"/>
                <a:gd name="T34" fmla="*/ 1540 w 482"/>
                <a:gd name="T35" fmla="*/ 799 h 233"/>
                <a:gd name="T36" fmla="*/ 1774 w 482"/>
                <a:gd name="T37" fmla="*/ 693 h 233"/>
                <a:gd name="T38" fmla="*/ 1975 w 482"/>
                <a:gd name="T39" fmla="*/ 570 h 233"/>
                <a:gd name="T40" fmla="*/ 2097 w 482"/>
                <a:gd name="T41" fmla="*/ 530 h 233"/>
                <a:gd name="T42" fmla="*/ 2208 w 482"/>
                <a:gd name="T43" fmla="*/ 515 h 233"/>
                <a:gd name="T44" fmla="*/ 2273 w 482"/>
                <a:gd name="T45" fmla="*/ 463 h 233"/>
                <a:gd name="T46" fmla="*/ 2376 w 482"/>
                <a:gd name="T47" fmla="*/ 456 h 233"/>
                <a:gd name="T48" fmla="*/ 2416 w 482"/>
                <a:gd name="T49" fmla="*/ 479 h 233"/>
                <a:gd name="T50" fmla="*/ 2484 w 482"/>
                <a:gd name="T51" fmla="*/ 489 h 233"/>
                <a:gd name="T52" fmla="*/ 2585 w 482"/>
                <a:gd name="T53" fmla="*/ 485 h 233"/>
                <a:gd name="T54" fmla="*/ 2636 w 482"/>
                <a:gd name="T55" fmla="*/ 570 h 233"/>
                <a:gd name="T56" fmla="*/ 2756 w 482"/>
                <a:gd name="T57" fmla="*/ 594 h 233"/>
                <a:gd name="T58" fmla="*/ 2773 w 482"/>
                <a:gd name="T59" fmla="*/ 677 h 233"/>
                <a:gd name="T60" fmla="*/ 2919 w 482"/>
                <a:gd name="T61" fmla="*/ 715 h 233"/>
                <a:gd name="T62" fmla="*/ 2991 w 482"/>
                <a:gd name="T63" fmla="*/ 743 h 233"/>
                <a:gd name="T64" fmla="*/ 3122 w 482"/>
                <a:gd name="T65" fmla="*/ 766 h 233"/>
                <a:gd name="T66" fmla="*/ 3088 w 482"/>
                <a:gd name="T67" fmla="*/ 800 h 233"/>
                <a:gd name="T68" fmla="*/ 3545 w 482"/>
                <a:gd name="T69" fmla="*/ 456 h 233"/>
                <a:gd name="T70" fmla="*/ 3122 w 482"/>
                <a:gd name="T71" fmla="*/ 322 h 233"/>
                <a:gd name="T72" fmla="*/ 2919 w 482"/>
                <a:gd name="T73" fmla="*/ 295 h 233"/>
                <a:gd name="T74" fmla="*/ 2839 w 482"/>
                <a:gd name="T75" fmla="*/ 403 h 233"/>
                <a:gd name="T76" fmla="*/ 2744 w 482"/>
                <a:gd name="T77" fmla="*/ 418 h 233"/>
                <a:gd name="T78" fmla="*/ 2478 w 482"/>
                <a:gd name="T79" fmla="*/ 403 h 233"/>
                <a:gd name="T80" fmla="*/ 2374 w 482"/>
                <a:gd name="T81" fmla="*/ 354 h 233"/>
                <a:gd name="T82" fmla="*/ 2297 w 482"/>
                <a:gd name="T83" fmla="*/ 341 h 233"/>
                <a:gd name="T84" fmla="*/ 2208 w 482"/>
                <a:gd name="T85" fmla="*/ 330 h 233"/>
                <a:gd name="T86" fmla="*/ 2149 w 482"/>
                <a:gd name="T87" fmla="*/ 263 h 233"/>
                <a:gd name="T88" fmla="*/ 1954 w 482"/>
                <a:gd name="T89" fmla="*/ 88 h 233"/>
                <a:gd name="T90" fmla="*/ 1809 w 482"/>
                <a:gd name="T91" fmla="*/ 2 h 233"/>
                <a:gd name="T92" fmla="*/ 1585 w 482"/>
                <a:gd name="T93" fmla="*/ 32 h 233"/>
                <a:gd name="T94" fmla="*/ 1552 w 482"/>
                <a:gd name="T95" fmla="*/ 58 h 233"/>
                <a:gd name="T96" fmla="*/ 1389 w 482"/>
                <a:gd name="T97" fmla="*/ 124 h 233"/>
                <a:gd name="T98" fmla="*/ 1142 w 482"/>
                <a:gd name="T99" fmla="*/ 147 h 233"/>
                <a:gd name="T100" fmla="*/ 1092 w 482"/>
                <a:gd name="T101" fmla="*/ 147 h 233"/>
                <a:gd name="T102" fmla="*/ 781 w 482"/>
                <a:gd name="T103" fmla="*/ 147 h 233"/>
                <a:gd name="T104" fmla="*/ 697 w 482"/>
                <a:gd name="T105" fmla="*/ 155 h 233"/>
                <a:gd name="T106" fmla="*/ 377 w 482"/>
                <a:gd name="T107" fmla="*/ 221 h 233"/>
                <a:gd name="T108" fmla="*/ 284 w 482"/>
                <a:gd name="T109" fmla="*/ 241 h 2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2"/>
                <a:gd name="T166" fmla="*/ 0 h 233"/>
                <a:gd name="T167" fmla="*/ 482 w 482"/>
                <a:gd name="T168" fmla="*/ 233 h 2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2" h="233">
                  <a:moveTo>
                    <a:pt x="1" y="82"/>
                  </a:moveTo>
                  <a:lnTo>
                    <a:pt x="0" y="100"/>
                  </a:lnTo>
                  <a:lnTo>
                    <a:pt x="0" y="104"/>
                  </a:lnTo>
                  <a:lnTo>
                    <a:pt x="3" y="109"/>
                  </a:lnTo>
                  <a:lnTo>
                    <a:pt x="3" y="115"/>
                  </a:lnTo>
                  <a:lnTo>
                    <a:pt x="6" y="119"/>
                  </a:lnTo>
                  <a:lnTo>
                    <a:pt x="8" y="120"/>
                  </a:lnTo>
                  <a:lnTo>
                    <a:pt x="4" y="126"/>
                  </a:lnTo>
                  <a:lnTo>
                    <a:pt x="6" y="143"/>
                  </a:lnTo>
                  <a:lnTo>
                    <a:pt x="7" y="145"/>
                  </a:lnTo>
                  <a:lnTo>
                    <a:pt x="10" y="146"/>
                  </a:lnTo>
                  <a:lnTo>
                    <a:pt x="11" y="148"/>
                  </a:lnTo>
                  <a:lnTo>
                    <a:pt x="15" y="145"/>
                  </a:lnTo>
                  <a:lnTo>
                    <a:pt x="17" y="145"/>
                  </a:lnTo>
                  <a:lnTo>
                    <a:pt x="23" y="158"/>
                  </a:lnTo>
                  <a:lnTo>
                    <a:pt x="28" y="160"/>
                  </a:lnTo>
                  <a:lnTo>
                    <a:pt x="34" y="168"/>
                  </a:lnTo>
                  <a:lnTo>
                    <a:pt x="40" y="173"/>
                  </a:lnTo>
                  <a:lnTo>
                    <a:pt x="44" y="171"/>
                  </a:lnTo>
                  <a:lnTo>
                    <a:pt x="46" y="173"/>
                  </a:lnTo>
                  <a:lnTo>
                    <a:pt x="51" y="176"/>
                  </a:lnTo>
                  <a:lnTo>
                    <a:pt x="54" y="183"/>
                  </a:lnTo>
                  <a:lnTo>
                    <a:pt x="56" y="184"/>
                  </a:lnTo>
                  <a:lnTo>
                    <a:pt x="59" y="192"/>
                  </a:lnTo>
                  <a:lnTo>
                    <a:pt x="62" y="195"/>
                  </a:lnTo>
                  <a:lnTo>
                    <a:pt x="67" y="198"/>
                  </a:lnTo>
                  <a:lnTo>
                    <a:pt x="69" y="225"/>
                  </a:lnTo>
                  <a:lnTo>
                    <a:pt x="74" y="232"/>
                  </a:lnTo>
                  <a:lnTo>
                    <a:pt x="77" y="232"/>
                  </a:lnTo>
                  <a:lnTo>
                    <a:pt x="92" y="193"/>
                  </a:lnTo>
                  <a:lnTo>
                    <a:pt x="94" y="193"/>
                  </a:lnTo>
                  <a:lnTo>
                    <a:pt x="98" y="191"/>
                  </a:lnTo>
                  <a:lnTo>
                    <a:pt x="98" y="188"/>
                  </a:lnTo>
                  <a:lnTo>
                    <a:pt x="101" y="185"/>
                  </a:lnTo>
                  <a:lnTo>
                    <a:pt x="101" y="183"/>
                  </a:lnTo>
                  <a:lnTo>
                    <a:pt x="107" y="176"/>
                  </a:lnTo>
                  <a:lnTo>
                    <a:pt x="110" y="140"/>
                  </a:lnTo>
                  <a:lnTo>
                    <a:pt x="119" y="126"/>
                  </a:lnTo>
                  <a:lnTo>
                    <a:pt x="122" y="124"/>
                  </a:lnTo>
                  <a:lnTo>
                    <a:pt x="125" y="125"/>
                  </a:lnTo>
                  <a:lnTo>
                    <a:pt x="139" y="126"/>
                  </a:lnTo>
                  <a:lnTo>
                    <a:pt x="144" y="128"/>
                  </a:lnTo>
                  <a:lnTo>
                    <a:pt x="153" y="139"/>
                  </a:lnTo>
                  <a:lnTo>
                    <a:pt x="161" y="143"/>
                  </a:lnTo>
                  <a:lnTo>
                    <a:pt x="162" y="151"/>
                  </a:lnTo>
                  <a:lnTo>
                    <a:pt x="160" y="161"/>
                  </a:lnTo>
                  <a:lnTo>
                    <a:pt x="160" y="174"/>
                  </a:lnTo>
                  <a:lnTo>
                    <a:pt x="163" y="178"/>
                  </a:lnTo>
                  <a:lnTo>
                    <a:pt x="168" y="197"/>
                  </a:lnTo>
                  <a:lnTo>
                    <a:pt x="171" y="199"/>
                  </a:lnTo>
                  <a:lnTo>
                    <a:pt x="186" y="199"/>
                  </a:lnTo>
                  <a:lnTo>
                    <a:pt x="193" y="203"/>
                  </a:lnTo>
                  <a:lnTo>
                    <a:pt x="202" y="216"/>
                  </a:lnTo>
                  <a:lnTo>
                    <a:pt x="207" y="216"/>
                  </a:lnTo>
                  <a:lnTo>
                    <a:pt x="215" y="217"/>
                  </a:lnTo>
                  <a:lnTo>
                    <a:pt x="217" y="216"/>
                  </a:lnTo>
                  <a:lnTo>
                    <a:pt x="238" y="188"/>
                  </a:lnTo>
                  <a:lnTo>
                    <a:pt x="262" y="160"/>
                  </a:lnTo>
                  <a:lnTo>
                    <a:pt x="263" y="155"/>
                  </a:lnTo>
                  <a:lnTo>
                    <a:pt x="265" y="154"/>
                  </a:lnTo>
                  <a:lnTo>
                    <a:pt x="268" y="152"/>
                  </a:lnTo>
                  <a:lnTo>
                    <a:pt x="272" y="148"/>
                  </a:lnTo>
                  <a:lnTo>
                    <a:pt x="281" y="143"/>
                  </a:lnTo>
                  <a:lnTo>
                    <a:pt x="285" y="142"/>
                  </a:lnTo>
                  <a:lnTo>
                    <a:pt x="288" y="139"/>
                  </a:lnTo>
                  <a:lnTo>
                    <a:pt x="297" y="139"/>
                  </a:lnTo>
                  <a:lnTo>
                    <a:pt x="299" y="139"/>
                  </a:lnTo>
                  <a:lnTo>
                    <a:pt x="302" y="137"/>
                  </a:lnTo>
                  <a:lnTo>
                    <a:pt x="305" y="125"/>
                  </a:lnTo>
                  <a:lnTo>
                    <a:pt x="307" y="125"/>
                  </a:lnTo>
                  <a:lnTo>
                    <a:pt x="318" y="120"/>
                  </a:lnTo>
                  <a:lnTo>
                    <a:pt x="319" y="123"/>
                  </a:lnTo>
                  <a:lnTo>
                    <a:pt x="320" y="128"/>
                  </a:lnTo>
                  <a:lnTo>
                    <a:pt x="321" y="129"/>
                  </a:lnTo>
                  <a:lnTo>
                    <a:pt x="324" y="129"/>
                  </a:lnTo>
                  <a:lnTo>
                    <a:pt x="327" y="126"/>
                  </a:lnTo>
                  <a:lnTo>
                    <a:pt x="333" y="131"/>
                  </a:lnTo>
                  <a:lnTo>
                    <a:pt x="334" y="133"/>
                  </a:lnTo>
                  <a:lnTo>
                    <a:pt x="339" y="134"/>
                  </a:lnTo>
                  <a:lnTo>
                    <a:pt x="343" y="131"/>
                  </a:lnTo>
                  <a:lnTo>
                    <a:pt x="347" y="131"/>
                  </a:lnTo>
                  <a:lnTo>
                    <a:pt x="349" y="134"/>
                  </a:lnTo>
                  <a:lnTo>
                    <a:pt x="350" y="142"/>
                  </a:lnTo>
                  <a:lnTo>
                    <a:pt x="354" y="154"/>
                  </a:lnTo>
                  <a:lnTo>
                    <a:pt x="357" y="156"/>
                  </a:lnTo>
                  <a:lnTo>
                    <a:pt x="366" y="156"/>
                  </a:lnTo>
                  <a:lnTo>
                    <a:pt x="370" y="160"/>
                  </a:lnTo>
                  <a:lnTo>
                    <a:pt x="377" y="170"/>
                  </a:lnTo>
                  <a:lnTo>
                    <a:pt x="376" y="175"/>
                  </a:lnTo>
                  <a:lnTo>
                    <a:pt x="372" y="183"/>
                  </a:lnTo>
                  <a:lnTo>
                    <a:pt x="372" y="190"/>
                  </a:lnTo>
                  <a:lnTo>
                    <a:pt x="375" y="192"/>
                  </a:lnTo>
                  <a:lnTo>
                    <a:pt x="392" y="194"/>
                  </a:lnTo>
                  <a:lnTo>
                    <a:pt x="399" y="197"/>
                  </a:lnTo>
                  <a:lnTo>
                    <a:pt x="399" y="201"/>
                  </a:lnTo>
                  <a:lnTo>
                    <a:pt x="402" y="201"/>
                  </a:lnTo>
                  <a:lnTo>
                    <a:pt x="413" y="201"/>
                  </a:lnTo>
                  <a:lnTo>
                    <a:pt x="415" y="207"/>
                  </a:lnTo>
                  <a:lnTo>
                    <a:pt x="419" y="207"/>
                  </a:lnTo>
                  <a:lnTo>
                    <a:pt x="418" y="212"/>
                  </a:lnTo>
                  <a:lnTo>
                    <a:pt x="416" y="213"/>
                  </a:lnTo>
                  <a:lnTo>
                    <a:pt x="414" y="217"/>
                  </a:lnTo>
                  <a:lnTo>
                    <a:pt x="481" y="213"/>
                  </a:lnTo>
                  <a:lnTo>
                    <a:pt x="478" y="123"/>
                  </a:lnTo>
                  <a:lnTo>
                    <a:pt x="476" y="123"/>
                  </a:lnTo>
                  <a:lnTo>
                    <a:pt x="472" y="101"/>
                  </a:lnTo>
                  <a:lnTo>
                    <a:pt x="446" y="102"/>
                  </a:lnTo>
                  <a:lnTo>
                    <a:pt x="419" y="87"/>
                  </a:lnTo>
                  <a:lnTo>
                    <a:pt x="411" y="86"/>
                  </a:lnTo>
                  <a:lnTo>
                    <a:pt x="404" y="83"/>
                  </a:lnTo>
                  <a:lnTo>
                    <a:pt x="392" y="80"/>
                  </a:lnTo>
                  <a:lnTo>
                    <a:pt x="386" y="83"/>
                  </a:lnTo>
                  <a:lnTo>
                    <a:pt x="380" y="91"/>
                  </a:lnTo>
                  <a:lnTo>
                    <a:pt x="381" y="108"/>
                  </a:lnTo>
                  <a:lnTo>
                    <a:pt x="373" y="109"/>
                  </a:lnTo>
                  <a:lnTo>
                    <a:pt x="374" y="114"/>
                  </a:lnTo>
                  <a:lnTo>
                    <a:pt x="368" y="113"/>
                  </a:lnTo>
                  <a:lnTo>
                    <a:pt x="336" y="114"/>
                  </a:lnTo>
                  <a:lnTo>
                    <a:pt x="334" y="111"/>
                  </a:lnTo>
                  <a:lnTo>
                    <a:pt x="333" y="108"/>
                  </a:lnTo>
                  <a:lnTo>
                    <a:pt x="322" y="102"/>
                  </a:lnTo>
                  <a:lnTo>
                    <a:pt x="320" y="96"/>
                  </a:lnTo>
                  <a:lnTo>
                    <a:pt x="318" y="95"/>
                  </a:lnTo>
                  <a:lnTo>
                    <a:pt x="315" y="96"/>
                  </a:lnTo>
                  <a:lnTo>
                    <a:pt x="309" y="95"/>
                  </a:lnTo>
                  <a:lnTo>
                    <a:pt x="308" y="92"/>
                  </a:lnTo>
                  <a:lnTo>
                    <a:pt x="306" y="91"/>
                  </a:lnTo>
                  <a:lnTo>
                    <a:pt x="301" y="91"/>
                  </a:lnTo>
                  <a:lnTo>
                    <a:pt x="297" y="89"/>
                  </a:lnTo>
                  <a:lnTo>
                    <a:pt x="294" y="81"/>
                  </a:lnTo>
                  <a:lnTo>
                    <a:pt x="289" y="81"/>
                  </a:lnTo>
                  <a:lnTo>
                    <a:pt x="288" y="71"/>
                  </a:lnTo>
                  <a:lnTo>
                    <a:pt x="288" y="55"/>
                  </a:lnTo>
                  <a:lnTo>
                    <a:pt x="286" y="31"/>
                  </a:lnTo>
                  <a:lnTo>
                    <a:pt x="262" y="24"/>
                  </a:lnTo>
                  <a:lnTo>
                    <a:pt x="245" y="0"/>
                  </a:lnTo>
                  <a:lnTo>
                    <a:pt x="245" y="2"/>
                  </a:lnTo>
                  <a:lnTo>
                    <a:pt x="243" y="2"/>
                  </a:lnTo>
                  <a:lnTo>
                    <a:pt x="227" y="8"/>
                  </a:lnTo>
                  <a:lnTo>
                    <a:pt x="218" y="10"/>
                  </a:lnTo>
                  <a:lnTo>
                    <a:pt x="213" y="9"/>
                  </a:lnTo>
                  <a:lnTo>
                    <a:pt x="209" y="12"/>
                  </a:lnTo>
                  <a:lnTo>
                    <a:pt x="210" y="14"/>
                  </a:lnTo>
                  <a:lnTo>
                    <a:pt x="208" y="16"/>
                  </a:lnTo>
                  <a:lnTo>
                    <a:pt x="208" y="19"/>
                  </a:lnTo>
                  <a:lnTo>
                    <a:pt x="199" y="27"/>
                  </a:lnTo>
                  <a:lnTo>
                    <a:pt x="187" y="34"/>
                  </a:lnTo>
                  <a:lnTo>
                    <a:pt x="175" y="38"/>
                  </a:lnTo>
                  <a:lnTo>
                    <a:pt x="168" y="40"/>
                  </a:lnTo>
                  <a:lnTo>
                    <a:pt x="153" y="40"/>
                  </a:lnTo>
                  <a:lnTo>
                    <a:pt x="152" y="40"/>
                  </a:lnTo>
                  <a:lnTo>
                    <a:pt x="151" y="39"/>
                  </a:lnTo>
                  <a:lnTo>
                    <a:pt x="147" y="40"/>
                  </a:lnTo>
                  <a:lnTo>
                    <a:pt x="143" y="40"/>
                  </a:lnTo>
                  <a:lnTo>
                    <a:pt x="125" y="40"/>
                  </a:lnTo>
                  <a:lnTo>
                    <a:pt x="105" y="40"/>
                  </a:lnTo>
                  <a:lnTo>
                    <a:pt x="105" y="41"/>
                  </a:lnTo>
                  <a:lnTo>
                    <a:pt x="104" y="40"/>
                  </a:lnTo>
                  <a:lnTo>
                    <a:pt x="94" y="42"/>
                  </a:lnTo>
                  <a:lnTo>
                    <a:pt x="75" y="49"/>
                  </a:lnTo>
                  <a:lnTo>
                    <a:pt x="55" y="58"/>
                  </a:lnTo>
                  <a:lnTo>
                    <a:pt x="50" y="60"/>
                  </a:lnTo>
                  <a:lnTo>
                    <a:pt x="40" y="65"/>
                  </a:lnTo>
                  <a:lnTo>
                    <a:pt x="39" y="66"/>
                  </a:lnTo>
                  <a:lnTo>
                    <a:pt x="38" y="66"/>
                  </a:lnTo>
                  <a:lnTo>
                    <a:pt x="3" y="81"/>
                  </a:lnTo>
                  <a:lnTo>
                    <a:pt x="1" y="82"/>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MX" sz="1800" b="0" u="none"/>
            </a:p>
          </p:txBody>
        </p:sp>
        <p:sp>
          <p:nvSpPr>
            <p:cNvPr id="24666" name="Freeform 17"/>
            <p:cNvSpPr>
              <a:spLocks/>
            </p:cNvSpPr>
            <p:nvPr/>
          </p:nvSpPr>
          <p:spPr bwMode="auto">
            <a:xfrm>
              <a:off x="3200" y="2650"/>
              <a:ext cx="266" cy="287"/>
            </a:xfrm>
            <a:custGeom>
              <a:avLst/>
              <a:gdLst>
                <a:gd name="T0" fmla="*/ 19 w 229"/>
                <a:gd name="T1" fmla="*/ 482 h 263"/>
                <a:gd name="T2" fmla="*/ 56 w 229"/>
                <a:gd name="T3" fmla="*/ 440 h 263"/>
                <a:gd name="T4" fmla="*/ 102 w 229"/>
                <a:gd name="T5" fmla="*/ 437 h 263"/>
                <a:gd name="T6" fmla="*/ 159 w 229"/>
                <a:gd name="T7" fmla="*/ 446 h 263"/>
                <a:gd name="T8" fmla="*/ 245 w 229"/>
                <a:gd name="T9" fmla="*/ 445 h 263"/>
                <a:gd name="T10" fmla="*/ 271 w 229"/>
                <a:gd name="T11" fmla="*/ 400 h 263"/>
                <a:gd name="T12" fmla="*/ 303 w 229"/>
                <a:gd name="T13" fmla="*/ 388 h 263"/>
                <a:gd name="T14" fmla="*/ 415 w 229"/>
                <a:gd name="T15" fmla="*/ 410 h 263"/>
                <a:gd name="T16" fmla="*/ 454 w 229"/>
                <a:gd name="T17" fmla="*/ 426 h 263"/>
                <a:gd name="T18" fmla="*/ 498 w 229"/>
                <a:gd name="T19" fmla="*/ 415 h 263"/>
                <a:gd name="T20" fmla="*/ 527 w 229"/>
                <a:gd name="T21" fmla="*/ 375 h 263"/>
                <a:gd name="T22" fmla="*/ 594 w 229"/>
                <a:gd name="T23" fmla="*/ 285 h 263"/>
                <a:gd name="T24" fmla="*/ 669 w 229"/>
                <a:gd name="T25" fmla="*/ 261 h 263"/>
                <a:gd name="T26" fmla="*/ 721 w 229"/>
                <a:gd name="T27" fmla="*/ 284 h 263"/>
                <a:gd name="T28" fmla="*/ 837 w 229"/>
                <a:gd name="T29" fmla="*/ 284 h 263"/>
                <a:gd name="T30" fmla="*/ 921 w 229"/>
                <a:gd name="T31" fmla="*/ 247 h 263"/>
                <a:gd name="T32" fmla="*/ 854 w 229"/>
                <a:gd name="T33" fmla="*/ 217 h 263"/>
                <a:gd name="T34" fmla="*/ 826 w 229"/>
                <a:gd name="T35" fmla="*/ 162 h 263"/>
                <a:gd name="T36" fmla="*/ 807 w 229"/>
                <a:gd name="T37" fmla="*/ 119 h 263"/>
                <a:gd name="T38" fmla="*/ 847 w 229"/>
                <a:gd name="T39" fmla="*/ 87 h 263"/>
                <a:gd name="T40" fmla="*/ 889 w 229"/>
                <a:gd name="T41" fmla="*/ 57 h 263"/>
                <a:gd name="T42" fmla="*/ 1033 w 229"/>
                <a:gd name="T43" fmla="*/ 97 h 263"/>
                <a:gd name="T44" fmla="*/ 1162 w 229"/>
                <a:gd name="T45" fmla="*/ 116 h 263"/>
                <a:gd name="T46" fmla="*/ 1191 w 229"/>
                <a:gd name="T47" fmla="*/ 106 h 263"/>
                <a:gd name="T48" fmla="*/ 1238 w 229"/>
                <a:gd name="T49" fmla="*/ 129 h 263"/>
                <a:gd name="T50" fmla="*/ 1293 w 229"/>
                <a:gd name="T51" fmla="*/ 115 h 263"/>
                <a:gd name="T52" fmla="*/ 1293 w 229"/>
                <a:gd name="T53" fmla="*/ 62 h 263"/>
                <a:gd name="T54" fmla="*/ 1352 w 229"/>
                <a:gd name="T55" fmla="*/ 16 h 263"/>
                <a:gd name="T56" fmla="*/ 1444 w 229"/>
                <a:gd name="T57" fmla="*/ 1 h 263"/>
                <a:gd name="T58" fmla="*/ 1454 w 229"/>
                <a:gd name="T59" fmla="*/ 19 h 263"/>
                <a:gd name="T60" fmla="*/ 1523 w 229"/>
                <a:gd name="T61" fmla="*/ 53 h 263"/>
                <a:gd name="T62" fmla="*/ 1601 w 229"/>
                <a:gd name="T63" fmla="*/ 134 h 263"/>
                <a:gd name="T64" fmla="*/ 1719 w 229"/>
                <a:gd name="T65" fmla="*/ 251 h 263"/>
                <a:gd name="T66" fmla="*/ 1662 w 229"/>
                <a:gd name="T67" fmla="*/ 261 h 263"/>
                <a:gd name="T68" fmla="*/ 1587 w 229"/>
                <a:gd name="T69" fmla="*/ 295 h 263"/>
                <a:gd name="T70" fmla="*/ 1476 w 229"/>
                <a:gd name="T71" fmla="*/ 296 h 263"/>
                <a:gd name="T72" fmla="*/ 1412 w 229"/>
                <a:gd name="T73" fmla="*/ 274 h 263"/>
                <a:gd name="T74" fmla="*/ 1320 w 229"/>
                <a:gd name="T75" fmla="*/ 402 h 263"/>
                <a:gd name="T76" fmla="*/ 1218 w 229"/>
                <a:gd name="T77" fmla="*/ 469 h 263"/>
                <a:gd name="T78" fmla="*/ 1170 w 229"/>
                <a:gd name="T79" fmla="*/ 504 h 263"/>
                <a:gd name="T80" fmla="*/ 1162 w 229"/>
                <a:gd name="T81" fmla="*/ 569 h 263"/>
                <a:gd name="T82" fmla="*/ 992 w 229"/>
                <a:gd name="T83" fmla="*/ 603 h 263"/>
                <a:gd name="T84" fmla="*/ 889 w 229"/>
                <a:gd name="T85" fmla="*/ 614 h 263"/>
                <a:gd name="T86" fmla="*/ 807 w 229"/>
                <a:gd name="T87" fmla="*/ 742 h 263"/>
                <a:gd name="T88" fmla="*/ 729 w 229"/>
                <a:gd name="T89" fmla="*/ 784 h 263"/>
                <a:gd name="T90" fmla="*/ 820 w 229"/>
                <a:gd name="T91" fmla="*/ 825 h 263"/>
                <a:gd name="T92" fmla="*/ 877 w 229"/>
                <a:gd name="T93" fmla="*/ 835 h 263"/>
                <a:gd name="T94" fmla="*/ 889 w 229"/>
                <a:gd name="T95" fmla="*/ 859 h 263"/>
                <a:gd name="T96" fmla="*/ 837 w 229"/>
                <a:gd name="T97" fmla="*/ 967 h 263"/>
                <a:gd name="T98" fmla="*/ 807 w 229"/>
                <a:gd name="T99" fmla="*/ 950 h 263"/>
                <a:gd name="T100" fmla="*/ 552 w 229"/>
                <a:gd name="T101" fmla="*/ 965 h 263"/>
                <a:gd name="T102" fmla="*/ 415 w 229"/>
                <a:gd name="T103" fmla="*/ 922 h 263"/>
                <a:gd name="T104" fmla="*/ 366 w 229"/>
                <a:gd name="T105" fmla="*/ 874 h 263"/>
                <a:gd name="T106" fmla="*/ 290 w 229"/>
                <a:gd name="T107" fmla="*/ 838 h 263"/>
                <a:gd name="T108" fmla="*/ 148 w 229"/>
                <a:gd name="T109" fmla="*/ 768 h 263"/>
                <a:gd name="T110" fmla="*/ 108 w 229"/>
                <a:gd name="T111" fmla="*/ 743 h 263"/>
                <a:gd name="T112" fmla="*/ 57 w 229"/>
                <a:gd name="T113" fmla="*/ 632 h 263"/>
                <a:gd name="T114" fmla="*/ 0 w 229"/>
                <a:gd name="T115" fmla="*/ 530 h 2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9"/>
                <a:gd name="T175" fmla="*/ 0 h 263"/>
                <a:gd name="T176" fmla="*/ 229 w 229"/>
                <a:gd name="T177" fmla="*/ 263 h 2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9" h="263">
                  <a:moveTo>
                    <a:pt x="0" y="141"/>
                  </a:moveTo>
                  <a:lnTo>
                    <a:pt x="2" y="128"/>
                  </a:lnTo>
                  <a:lnTo>
                    <a:pt x="5" y="125"/>
                  </a:lnTo>
                  <a:lnTo>
                    <a:pt x="7" y="116"/>
                  </a:lnTo>
                  <a:lnTo>
                    <a:pt x="11" y="114"/>
                  </a:lnTo>
                  <a:lnTo>
                    <a:pt x="13" y="115"/>
                  </a:lnTo>
                  <a:lnTo>
                    <a:pt x="17" y="115"/>
                  </a:lnTo>
                  <a:lnTo>
                    <a:pt x="21" y="119"/>
                  </a:lnTo>
                  <a:lnTo>
                    <a:pt x="29" y="119"/>
                  </a:lnTo>
                  <a:lnTo>
                    <a:pt x="32" y="118"/>
                  </a:lnTo>
                  <a:lnTo>
                    <a:pt x="34" y="116"/>
                  </a:lnTo>
                  <a:lnTo>
                    <a:pt x="36" y="105"/>
                  </a:lnTo>
                  <a:lnTo>
                    <a:pt x="39" y="103"/>
                  </a:lnTo>
                  <a:lnTo>
                    <a:pt x="40" y="103"/>
                  </a:lnTo>
                  <a:lnTo>
                    <a:pt x="48" y="106"/>
                  </a:lnTo>
                  <a:lnTo>
                    <a:pt x="54" y="109"/>
                  </a:lnTo>
                  <a:lnTo>
                    <a:pt x="57" y="109"/>
                  </a:lnTo>
                  <a:lnTo>
                    <a:pt x="60" y="113"/>
                  </a:lnTo>
                  <a:lnTo>
                    <a:pt x="62" y="113"/>
                  </a:lnTo>
                  <a:lnTo>
                    <a:pt x="66" y="110"/>
                  </a:lnTo>
                  <a:lnTo>
                    <a:pt x="69" y="106"/>
                  </a:lnTo>
                  <a:lnTo>
                    <a:pt x="69" y="100"/>
                  </a:lnTo>
                  <a:lnTo>
                    <a:pt x="70" y="93"/>
                  </a:lnTo>
                  <a:lnTo>
                    <a:pt x="78" y="76"/>
                  </a:lnTo>
                  <a:lnTo>
                    <a:pt x="79" y="71"/>
                  </a:lnTo>
                  <a:lnTo>
                    <a:pt x="88" y="69"/>
                  </a:lnTo>
                  <a:lnTo>
                    <a:pt x="89" y="73"/>
                  </a:lnTo>
                  <a:lnTo>
                    <a:pt x="95" y="75"/>
                  </a:lnTo>
                  <a:lnTo>
                    <a:pt x="101" y="79"/>
                  </a:lnTo>
                  <a:lnTo>
                    <a:pt x="110" y="75"/>
                  </a:lnTo>
                  <a:lnTo>
                    <a:pt x="112" y="71"/>
                  </a:lnTo>
                  <a:lnTo>
                    <a:pt x="121" y="66"/>
                  </a:lnTo>
                  <a:lnTo>
                    <a:pt x="121" y="57"/>
                  </a:lnTo>
                  <a:lnTo>
                    <a:pt x="112" y="57"/>
                  </a:lnTo>
                  <a:lnTo>
                    <a:pt x="109" y="53"/>
                  </a:lnTo>
                  <a:lnTo>
                    <a:pt x="109" y="43"/>
                  </a:lnTo>
                  <a:lnTo>
                    <a:pt x="106" y="41"/>
                  </a:lnTo>
                  <a:lnTo>
                    <a:pt x="106" y="32"/>
                  </a:lnTo>
                  <a:lnTo>
                    <a:pt x="110" y="28"/>
                  </a:lnTo>
                  <a:lnTo>
                    <a:pt x="111" y="23"/>
                  </a:lnTo>
                  <a:lnTo>
                    <a:pt x="114" y="17"/>
                  </a:lnTo>
                  <a:lnTo>
                    <a:pt x="117" y="15"/>
                  </a:lnTo>
                  <a:lnTo>
                    <a:pt x="127" y="19"/>
                  </a:lnTo>
                  <a:lnTo>
                    <a:pt x="136" y="26"/>
                  </a:lnTo>
                  <a:lnTo>
                    <a:pt x="147" y="32"/>
                  </a:lnTo>
                  <a:lnTo>
                    <a:pt x="152" y="31"/>
                  </a:lnTo>
                  <a:lnTo>
                    <a:pt x="155" y="29"/>
                  </a:lnTo>
                  <a:lnTo>
                    <a:pt x="156" y="29"/>
                  </a:lnTo>
                  <a:lnTo>
                    <a:pt x="161" y="31"/>
                  </a:lnTo>
                  <a:lnTo>
                    <a:pt x="162" y="34"/>
                  </a:lnTo>
                  <a:lnTo>
                    <a:pt x="167" y="34"/>
                  </a:lnTo>
                  <a:lnTo>
                    <a:pt x="169" y="30"/>
                  </a:lnTo>
                  <a:lnTo>
                    <a:pt x="170" y="20"/>
                  </a:lnTo>
                  <a:lnTo>
                    <a:pt x="169" y="17"/>
                  </a:lnTo>
                  <a:lnTo>
                    <a:pt x="170" y="13"/>
                  </a:lnTo>
                  <a:lnTo>
                    <a:pt x="177" y="4"/>
                  </a:lnTo>
                  <a:lnTo>
                    <a:pt x="182" y="0"/>
                  </a:lnTo>
                  <a:lnTo>
                    <a:pt x="189" y="1"/>
                  </a:lnTo>
                  <a:lnTo>
                    <a:pt x="189" y="4"/>
                  </a:lnTo>
                  <a:lnTo>
                    <a:pt x="191" y="5"/>
                  </a:lnTo>
                  <a:lnTo>
                    <a:pt x="198" y="1"/>
                  </a:lnTo>
                  <a:lnTo>
                    <a:pt x="201" y="14"/>
                  </a:lnTo>
                  <a:lnTo>
                    <a:pt x="202" y="16"/>
                  </a:lnTo>
                  <a:lnTo>
                    <a:pt x="210" y="36"/>
                  </a:lnTo>
                  <a:lnTo>
                    <a:pt x="228" y="64"/>
                  </a:lnTo>
                  <a:lnTo>
                    <a:pt x="226" y="67"/>
                  </a:lnTo>
                  <a:lnTo>
                    <a:pt x="221" y="69"/>
                  </a:lnTo>
                  <a:lnTo>
                    <a:pt x="218" y="69"/>
                  </a:lnTo>
                  <a:lnTo>
                    <a:pt x="213" y="70"/>
                  </a:lnTo>
                  <a:lnTo>
                    <a:pt x="208" y="78"/>
                  </a:lnTo>
                  <a:lnTo>
                    <a:pt x="204" y="79"/>
                  </a:lnTo>
                  <a:lnTo>
                    <a:pt x="194" y="79"/>
                  </a:lnTo>
                  <a:lnTo>
                    <a:pt x="187" y="74"/>
                  </a:lnTo>
                  <a:lnTo>
                    <a:pt x="185" y="73"/>
                  </a:lnTo>
                  <a:lnTo>
                    <a:pt x="183" y="83"/>
                  </a:lnTo>
                  <a:lnTo>
                    <a:pt x="173" y="106"/>
                  </a:lnTo>
                  <a:lnTo>
                    <a:pt x="161" y="120"/>
                  </a:lnTo>
                  <a:lnTo>
                    <a:pt x="160" y="124"/>
                  </a:lnTo>
                  <a:lnTo>
                    <a:pt x="155" y="130"/>
                  </a:lnTo>
                  <a:lnTo>
                    <a:pt x="154" y="134"/>
                  </a:lnTo>
                  <a:lnTo>
                    <a:pt x="156" y="147"/>
                  </a:lnTo>
                  <a:lnTo>
                    <a:pt x="152" y="150"/>
                  </a:lnTo>
                  <a:lnTo>
                    <a:pt x="140" y="154"/>
                  </a:lnTo>
                  <a:lnTo>
                    <a:pt x="130" y="160"/>
                  </a:lnTo>
                  <a:lnTo>
                    <a:pt x="121" y="163"/>
                  </a:lnTo>
                  <a:lnTo>
                    <a:pt x="117" y="163"/>
                  </a:lnTo>
                  <a:lnTo>
                    <a:pt x="109" y="166"/>
                  </a:lnTo>
                  <a:lnTo>
                    <a:pt x="106" y="196"/>
                  </a:lnTo>
                  <a:lnTo>
                    <a:pt x="103" y="201"/>
                  </a:lnTo>
                  <a:lnTo>
                    <a:pt x="96" y="208"/>
                  </a:lnTo>
                  <a:lnTo>
                    <a:pt x="96" y="211"/>
                  </a:lnTo>
                  <a:lnTo>
                    <a:pt x="107" y="219"/>
                  </a:lnTo>
                  <a:lnTo>
                    <a:pt x="112" y="221"/>
                  </a:lnTo>
                  <a:lnTo>
                    <a:pt x="114" y="221"/>
                  </a:lnTo>
                  <a:lnTo>
                    <a:pt x="114" y="224"/>
                  </a:lnTo>
                  <a:lnTo>
                    <a:pt x="117" y="227"/>
                  </a:lnTo>
                  <a:lnTo>
                    <a:pt x="112" y="258"/>
                  </a:lnTo>
                  <a:lnTo>
                    <a:pt x="110" y="257"/>
                  </a:lnTo>
                  <a:lnTo>
                    <a:pt x="108" y="252"/>
                  </a:lnTo>
                  <a:lnTo>
                    <a:pt x="106" y="252"/>
                  </a:lnTo>
                  <a:lnTo>
                    <a:pt x="109" y="262"/>
                  </a:lnTo>
                  <a:lnTo>
                    <a:pt x="73" y="255"/>
                  </a:lnTo>
                  <a:lnTo>
                    <a:pt x="70" y="252"/>
                  </a:lnTo>
                  <a:lnTo>
                    <a:pt x="54" y="245"/>
                  </a:lnTo>
                  <a:lnTo>
                    <a:pt x="49" y="239"/>
                  </a:lnTo>
                  <a:lnTo>
                    <a:pt x="48" y="233"/>
                  </a:lnTo>
                  <a:lnTo>
                    <a:pt x="39" y="226"/>
                  </a:lnTo>
                  <a:lnTo>
                    <a:pt x="38" y="222"/>
                  </a:lnTo>
                  <a:lnTo>
                    <a:pt x="25" y="212"/>
                  </a:lnTo>
                  <a:lnTo>
                    <a:pt x="20" y="204"/>
                  </a:lnTo>
                  <a:lnTo>
                    <a:pt x="17" y="203"/>
                  </a:lnTo>
                  <a:lnTo>
                    <a:pt x="14" y="197"/>
                  </a:lnTo>
                  <a:lnTo>
                    <a:pt x="12" y="171"/>
                  </a:lnTo>
                  <a:lnTo>
                    <a:pt x="8" y="168"/>
                  </a:lnTo>
                  <a:lnTo>
                    <a:pt x="2" y="154"/>
                  </a:lnTo>
                  <a:lnTo>
                    <a:pt x="0" y="141"/>
                  </a:lnTo>
                </a:path>
              </a:pathLst>
            </a:custGeom>
            <a:solidFill>
              <a:srgbClr val="660033"/>
            </a:solidFill>
            <a:ln w="12700" cap="rnd">
              <a:solidFill>
                <a:srgbClr val="C0C0C0"/>
              </a:solidFill>
              <a:round/>
              <a:headEnd type="none" w="sm" len="sm"/>
              <a:tailEnd type="none" w="sm" len="sm"/>
            </a:ln>
          </p:spPr>
          <p:txBody>
            <a:bodyPr/>
            <a:lstStyle/>
            <a:p>
              <a:pPr algn="l" eaLnBrk="0" hangingPunct="0"/>
              <a:endParaRPr lang="es-MX" sz="1800" b="0" u="none"/>
            </a:p>
          </p:txBody>
        </p:sp>
        <p:sp>
          <p:nvSpPr>
            <p:cNvPr id="24667" name="Freeform 18"/>
            <p:cNvSpPr>
              <a:spLocks/>
            </p:cNvSpPr>
            <p:nvPr/>
          </p:nvSpPr>
          <p:spPr bwMode="auto">
            <a:xfrm>
              <a:off x="2483" y="3011"/>
              <a:ext cx="221" cy="154"/>
            </a:xfrm>
            <a:custGeom>
              <a:avLst/>
              <a:gdLst>
                <a:gd name="T0" fmla="*/ 90 w 191"/>
                <a:gd name="T1" fmla="*/ 225 h 141"/>
                <a:gd name="T2" fmla="*/ 102 w 191"/>
                <a:gd name="T3" fmla="*/ 236 h 141"/>
                <a:gd name="T4" fmla="*/ 118 w 191"/>
                <a:gd name="T5" fmla="*/ 241 h 141"/>
                <a:gd name="T6" fmla="*/ 127 w 191"/>
                <a:gd name="T7" fmla="*/ 238 h 141"/>
                <a:gd name="T8" fmla="*/ 147 w 191"/>
                <a:gd name="T9" fmla="*/ 238 h 141"/>
                <a:gd name="T10" fmla="*/ 168 w 191"/>
                <a:gd name="T11" fmla="*/ 256 h 141"/>
                <a:gd name="T12" fmla="*/ 168 w 191"/>
                <a:gd name="T13" fmla="*/ 238 h 141"/>
                <a:gd name="T14" fmla="*/ 209 w 191"/>
                <a:gd name="T15" fmla="*/ 236 h 141"/>
                <a:gd name="T16" fmla="*/ 216 w 191"/>
                <a:gd name="T17" fmla="*/ 256 h 141"/>
                <a:gd name="T18" fmla="*/ 240 w 191"/>
                <a:gd name="T19" fmla="*/ 241 h 141"/>
                <a:gd name="T20" fmla="*/ 270 w 191"/>
                <a:gd name="T21" fmla="*/ 256 h 141"/>
                <a:gd name="T22" fmla="*/ 270 w 191"/>
                <a:gd name="T23" fmla="*/ 269 h 141"/>
                <a:gd name="T24" fmla="*/ 242 w 191"/>
                <a:gd name="T25" fmla="*/ 284 h 141"/>
                <a:gd name="T26" fmla="*/ 280 w 191"/>
                <a:gd name="T27" fmla="*/ 296 h 141"/>
                <a:gd name="T28" fmla="*/ 489 w 191"/>
                <a:gd name="T29" fmla="*/ 342 h 141"/>
                <a:gd name="T30" fmla="*/ 595 w 191"/>
                <a:gd name="T31" fmla="*/ 370 h 141"/>
                <a:gd name="T32" fmla="*/ 672 w 191"/>
                <a:gd name="T33" fmla="*/ 402 h 141"/>
                <a:gd name="T34" fmla="*/ 871 w 191"/>
                <a:gd name="T35" fmla="*/ 499 h 141"/>
                <a:gd name="T36" fmla="*/ 897 w 191"/>
                <a:gd name="T37" fmla="*/ 508 h 141"/>
                <a:gd name="T38" fmla="*/ 940 w 191"/>
                <a:gd name="T39" fmla="*/ 532 h 141"/>
                <a:gd name="T40" fmla="*/ 1127 w 191"/>
                <a:gd name="T41" fmla="*/ 446 h 141"/>
                <a:gd name="T42" fmla="*/ 1179 w 191"/>
                <a:gd name="T43" fmla="*/ 402 h 141"/>
                <a:gd name="T44" fmla="*/ 1254 w 191"/>
                <a:gd name="T45" fmla="*/ 368 h 141"/>
                <a:gd name="T46" fmla="*/ 1254 w 191"/>
                <a:gd name="T47" fmla="*/ 355 h 141"/>
                <a:gd name="T48" fmla="*/ 1269 w 191"/>
                <a:gd name="T49" fmla="*/ 335 h 141"/>
                <a:gd name="T50" fmla="*/ 1296 w 191"/>
                <a:gd name="T51" fmla="*/ 335 h 141"/>
                <a:gd name="T52" fmla="*/ 1324 w 191"/>
                <a:gd name="T53" fmla="*/ 344 h 141"/>
                <a:gd name="T54" fmla="*/ 1349 w 191"/>
                <a:gd name="T55" fmla="*/ 323 h 141"/>
                <a:gd name="T56" fmla="*/ 1391 w 191"/>
                <a:gd name="T57" fmla="*/ 310 h 141"/>
                <a:gd name="T58" fmla="*/ 1391 w 191"/>
                <a:gd name="T59" fmla="*/ 284 h 141"/>
                <a:gd name="T60" fmla="*/ 1348 w 191"/>
                <a:gd name="T61" fmla="*/ 238 h 141"/>
                <a:gd name="T62" fmla="*/ 1372 w 191"/>
                <a:gd name="T63" fmla="*/ 214 h 141"/>
                <a:gd name="T64" fmla="*/ 1370 w 191"/>
                <a:gd name="T65" fmla="*/ 182 h 141"/>
                <a:gd name="T66" fmla="*/ 1372 w 191"/>
                <a:gd name="T67" fmla="*/ 125 h 141"/>
                <a:gd name="T68" fmla="*/ 1269 w 191"/>
                <a:gd name="T69" fmla="*/ 38 h 141"/>
                <a:gd name="T70" fmla="*/ 1233 w 191"/>
                <a:gd name="T71" fmla="*/ 16 h 141"/>
                <a:gd name="T72" fmla="*/ 1232 w 191"/>
                <a:gd name="T73" fmla="*/ 1 h 141"/>
                <a:gd name="T74" fmla="*/ 1205 w 191"/>
                <a:gd name="T75" fmla="*/ 0 h 141"/>
                <a:gd name="T76" fmla="*/ 1143 w 191"/>
                <a:gd name="T77" fmla="*/ 25 h 141"/>
                <a:gd name="T78" fmla="*/ 1106 w 191"/>
                <a:gd name="T79" fmla="*/ 46 h 141"/>
                <a:gd name="T80" fmla="*/ 1066 w 191"/>
                <a:gd name="T81" fmla="*/ 55 h 141"/>
                <a:gd name="T82" fmla="*/ 1015 w 191"/>
                <a:gd name="T83" fmla="*/ 62 h 141"/>
                <a:gd name="T84" fmla="*/ 870 w 191"/>
                <a:gd name="T85" fmla="*/ 55 h 141"/>
                <a:gd name="T86" fmla="*/ 761 w 191"/>
                <a:gd name="T87" fmla="*/ 32 h 141"/>
                <a:gd name="T88" fmla="*/ 717 w 191"/>
                <a:gd name="T89" fmla="*/ 48 h 141"/>
                <a:gd name="T90" fmla="*/ 631 w 191"/>
                <a:gd name="T91" fmla="*/ 105 h 141"/>
                <a:gd name="T92" fmla="*/ 560 w 191"/>
                <a:gd name="T93" fmla="*/ 125 h 141"/>
                <a:gd name="T94" fmla="*/ 530 w 191"/>
                <a:gd name="T95" fmla="*/ 129 h 141"/>
                <a:gd name="T96" fmla="*/ 500 w 191"/>
                <a:gd name="T97" fmla="*/ 145 h 141"/>
                <a:gd name="T98" fmla="*/ 457 w 191"/>
                <a:gd name="T99" fmla="*/ 145 h 141"/>
                <a:gd name="T100" fmla="*/ 411 w 191"/>
                <a:gd name="T101" fmla="*/ 145 h 141"/>
                <a:gd name="T102" fmla="*/ 407 w 191"/>
                <a:gd name="T103" fmla="*/ 137 h 141"/>
                <a:gd name="T104" fmla="*/ 355 w 191"/>
                <a:gd name="T105" fmla="*/ 145 h 141"/>
                <a:gd name="T106" fmla="*/ 353 w 191"/>
                <a:gd name="T107" fmla="*/ 165 h 141"/>
                <a:gd name="T108" fmla="*/ 322 w 191"/>
                <a:gd name="T109" fmla="*/ 167 h 141"/>
                <a:gd name="T110" fmla="*/ 264 w 191"/>
                <a:gd name="T111" fmla="*/ 154 h 141"/>
                <a:gd name="T112" fmla="*/ 197 w 191"/>
                <a:gd name="T113" fmla="*/ 145 h 141"/>
                <a:gd name="T114" fmla="*/ 162 w 191"/>
                <a:gd name="T115" fmla="*/ 140 h 141"/>
                <a:gd name="T116" fmla="*/ 118 w 191"/>
                <a:gd name="T117" fmla="*/ 180 h 1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
                <a:gd name="T178" fmla="*/ 0 h 141"/>
                <a:gd name="T179" fmla="*/ 191 w 191"/>
                <a:gd name="T180" fmla="*/ 141 h 1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 h="141">
                  <a:moveTo>
                    <a:pt x="0" y="56"/>
                  </a:moveTo>
                  <a:lnTo>
                    <a:pt x="12" y="60"/>
                  </a:lnTo>
                  <a:lnTo>
                    <a:pt x="13" y="61"/>
                  </a:lnTo>
                  <a:lnTo>
                    <a:pt x="14" y="61"/>
                  </a:lnTo>
                  <a:lnTo>
                    <a:pt x="16" y="62"/>
                  </a:lnTo>
                  <a:lnTo>
                    <a:pt x="16" y="64"/>
                  </a:lnTo>
                  <a:lnTo>
                    <a:pt x="18" y="66"/>
                  </a:lnTo>
                  <a:lnTo>
                    <a:pt x="18" y="63"/>
                  </a:lnTo>
                  <a:lnTo>
                    <a:pt x="19" y="64"/>
                  </a:lnTo>
                  <a:lnTo>
                    <a:pt x="21" y="63"/>
                  </a:lnTo>
                  <a:lnTo>
                    <a:pt x="22" y="63"/>
                  </a:lnTo>
                  <a:lnTo>
                    <a:pt x="23" y="66"/>
                  </a:lnTo>
                  <a:lnTo>
                    <a:pt x="25" y="64"/>
                  </a:lnTo>
                  <a:lnTo>
                    <a:pt x="23" y="63"/>
                  </a:lnTo>
                  <a:lnTo>
                    <a:pt x="25" y="61"/>
                  </a:lnTo>
                  <a:lnTo>
                    <a:pt x="28" y="61"/>
                  </a:lnTo>
                  <a:lnTo>
                    <a:pt x="31" y="63"/>
                  </a:lnTo>
                  <a:lnTo>
                    <a:pt x="30" y="66"/>
                  </a:lnTo>
                  <a:lnTo>
                    <a:pt x="31" y="66"/>
                  </a:lnTo>
                  <a:lnTo>
                    <a:pt x="32" y="64"/>
                  </a:lnTo>
                  <a:lnTo>
                    <a:pt x="34" y="64"/>
                  </a:lnTo>
                  <a:lnTo>
                    <a:pt x="37" y="66"/>
                  </a:lnTo>
                  <a:lnTo>
                    <a:pt x="38" y="70"/>
                  </a:lnTo>
                  <a:lnTo>
                    <a:pt x="37" y="71"/>
                  </a:lnTo>
                  <a:lnTo>
                    <a:pt x="34" y="73"/>
                  </a:lnTo>
                  <a:lnTo>
                    <a:pt x="33" y="75"/>
                  </a:lnTo>
                  <a:lnTo>
                    <a:pt x="34" y="77"/>
                  </a:lnTo>
                  <a:lnTo>
                    <a:pt x="38" y="78"/>
                  </a:lnTo>
                  <a:lnTo>
                    <a:pt x="49" y="85"/>
                  </a:lnTo>
                  <a:lnTo>
                    <a:pt x="67" y="90"/>
                  </a:lnTo>
                  <a:lnTo>
                    <a:pt x="73" y="94"/>
                  </a:lnTo>
                  <a:lnTo>
                    <a:pt x="81" y="98"/>
                  </a:lnTo>
                  <a:lnTo>
                    <a:pt x="89" y="103"/>
                  </a:lnTo>
                  <a:lnTo>
                    <a:pt x="92" y="106"/>
                  </a:lnTo>
                  <a:lnTo>
                    <a:pt x="114" y="125"/>
                  </a:lnTo>
                  <a:lnTo>
                    <a:pt x="120" y="131"/>
                  </a:lnTo>
                  <a:lnTo>
                    <a:pt x="123" y="133"/>
                  </a:lnTo>
                  <a:lnTo>
                    <a:pt x="122" y="134"/>
                  </a:lnTo>
                  <a:lnTo>
                    <a:pt x="124" y="135"/>
                  </a:lnTo>
                  <a:lnTo>
                    <a:pt x="129" y="140"/>
                  </a:lnTo>
                  <a:lnTo>
                    <a:pt x="143" y="128"/>
                  </a:lnTo>
                  <a:lnTo>
                    <a:pt x="154" y="117"/>
                  </a:lnTo>
                  <a:lnTo>
                    <a:pt x="158" y="112"/>
                  </a:lnTo>
                  <a:lnTo>
                    <a:pt x="161" y="106"/>
                  </a:lnTo>
                  <a:lnTo>
                    <a:pt x="169" y="100"/>
                  </a:lnTo>
                  <a:lnTo>
                    <a:pt x="172" y="97"/>
                  </a:lnTo>
                  <a:lnTo>
                    <a:pt x="172" y="96"/>
                  </a:lnTo>
                  <a:lnTo>
                    <a:pt x="172" y="93"/>
                  </a:lnTo>
                  <a:lnTo>
                    <a:pt x="171" y="91"/>
                  </a:lnTo>
                  <a:lnTo>
                    <a:pt x="173" y="88"/>
                  </a:lnTo>
                  <a:lnTo>
                    <a:pt x="175" y="89"/>
                  </a:lnTo>
                  <a:lnTo>
                    <a:pt x="178" y="88"/>
                  </a:lnTo>
                  <a:lnTo>
                    <a:pt x="179" y="91"/>
                  </a:lnTo>
                  <a:lnTo>
                    <a:pt x="181" y="91"/>
                  </a:lnTo>
                  <a:lnTo>
                    <a:pt x="183" y="90"/>
                  </a:lnTo>
                  <a:lnTo>
                    <a:pt x="186" y="85"/>
                  </a:lnTo>
                  <a:lnTo>
                    <a:pt x="186" y="83"/>
                  </a:lnTo>
                  <a:lnTo>
                    <a:pt x="190" y="82"/>
                  </a:lnTo>
                  <a:lnTo>
                    <a:pt x="190" y="80"/>
                  </a:lnTo>
                  <a:lnTo>
                    <a:pt x="190" y="75"/>
                  </a:lnTo>
                  <a:lnTo>
                    <a:pt x="186" y="69"/>
                  </a:lnTo>
                  <a:lnTo>
                    <a:pt x="185" y="63"/>
                  </a:lnTo>
                  <a:lnTo>
                    <a:pt x="186" y="59"/>
                  </a:lnTo>
                  <a:lnTo>
                    <a:pt x="188" y="55"/>
                  </a:lnTo>
                  <a:lnTo>
                    <a:pt x="187" y="51"/>
                  </a:lnTo>
                  <a:lnTo>
                    <a:pt x="187" y="48"/>
                  </a:lnTo>
                  <a:lnTo>
                    <a:pt x="187" y="39"/>
                  </a:lnTo>
                  <a:lnTo>
                    <a:pt x="188" y="33"/>
                  </a:lnTo>
                  <a:lnTo>
                    <a:pt x="190" y="29"/>
                  </a:lnTo>
                  <a:lnTo>
                    <a:pt x="173" y="10"/>
                  </a:lnTo>
                  <a:lnTo>
                    <a:pt x="172" y="10"/>
                  </a:lnTo>
                  <a:lnTo>
                    <a:pt x="169" y="4"/>
                  </a:lnTo>
                  <a:lnTo>
                    <a:pt x="169" y="2"/>
                  </a:lnTo>
                  <a:lnTo>
                    <a:pt x="168" y="1"/>
                  </a:lnTo>
                  <a:lnTo>
                    <a:pt x="166" y="0"/>
                  </a:lnTo>
                  <a:lnTo>
                    <a:pt x="165" y="0"/>
                  </a:lnTo>
                  <a:lnTo>
                    <a:pt x="163" y="2"/>
                  </a:lnTo>
                  <a:lnTo>
                    <a:pt x="156" y="7"/>
                  </a:lnTo>
                  <a:lnTo>
                    <a:pt x="154" y="10"/>
                  </a:lnTo>
                  <a:lnTo>
                    <a:pt x="151" y="12"/>
                  </a:lnTo>
                  <a:lnTo>
                    <a:pt x="148" y="12"/>
                  </a:lnTo>
                  <a:lnTo>
                    <a:pt x="146" y="14"/>
                  </a:lnTo>
                  <a:lnTo>
                    <a:pt x="140" y="16"/>
                  </a:lnTo>
                  <a:lnTo>
                    <a:pt x="139" y="17"/>
                  </a:lnTo>
                  <a:lnTo>
                    <a:pt x="135" y="15"/>
                  </a:lnTo>
                  <a:lnTo>
                    <a:pt x="119" y="14"/>
                  </a:lnTo>
                  <a:lnTo>
                    <a:pt x="108" y="10"/>
                  </a:lnTo>
                  <a:lnTo>
                    <a:pt x="104" y="9"/>
                  </a:lnTo>
                  <a:lnTo>
                    <a:pt x="100" y="10"/>
                  </a:lnTo>
                  <a:lnTo>
                    <a:pt x="98" y="13"/>
                  </a:lnTo>
                  <a:lnTo>
                    <a:pt x="95" y="20"/>
                  </a:lnTo>
                  <a:lnTo>
                    <a:pt x="86" y="28"/>
                  </a:lnTo>
                  <a:lnTo>
                    <a:pt x="79" y="32"/>
                  </a:lnTo>
                  <a:lnTo>
                    <a:pt x="77" y="33"/>
                  </a:lnTo>
                  <a:lnTo>
                    <a:pt x="74" y="34"/>
                  </a:lnTo>
                  <a:lnTo>
                    <a:pt x="73" y="34"/>
                  </a:lnTo>
                  <a:lnTo>
                    <a:pt x="71" y="35"/>
                  </a:lnTo>
                  <a:lnTo>
                    <a:pt x="68" y="38"/>
                  </a:lnTo>
                  <a:lnTo>
                    <a:pt x="64" y="37"/>
                  </a:lnTo>
                  <a:lnTo>
                    <a:pt x="62" y="38"/>
                  </a:lnTo>
                  <a:lnTo>
                    <a:pt x="59" y="38"/>
                  </a:lnTo>
                  <a:lnTo>
                    <a:pt x="57" y="38"/>
                  </a:lnTo>
                  <a:lnTo>
                    <a:pt x="55" y="38"/>
                  </a:lnTo>
                  <a:lnTo>
                    <a:pt x="55" y="36"/>
                  </a:lnTo>
                  <a:lnTo>
                    <a:pt x="50" y="32"/>
                  </a:lnTo>
                  <a:lnTo>
                    <a:pt x="49" y="38"/>
                  </a:lnTo>
                  <a:lnTo>
                    <a:pt x="48" y="41"/>
                  </a:lnTo>
                  <a:lnTo>
                    <a:pt x="48" y="43"/>
                  </a:lnTo>
                  <a:lnTo>
                    <a:pt x="46" y="45"/>
                  </a:lnTo>
                  <a:lnTo>
                    <a:pt x="44" y="44"/>
                  </a:lnTo>
                  <a:lnTo>
                    <a:pt x="42" y="42"/>
                  </a:lnTo>
                  <a:lnTo>
                    <a:pt x="36" y="41"/>
                  </a:lnTo>
                  <a:lnTo>
                    <a:pt x="31" y="41"/>
                  </a:lnTo>
                  <a:lnTo>
                    <a:pt x="27" y="38"/>
                  </a:lnTo>
                  <a:lnTo>
                    <a:pt x="24" y="37"/>
                  </a:lnTo>
                  <a:lnTo>
                    <a:pt x="22" y="37"/>
                  </a:lnTo>
                  <a:lnTo>
                    <a:pt x="19" y="38"/>
                  </a:lnTo>
                  <a:lnTo>
                    <a:pt x="16" y="47"/>
                  </a:lnTo>
                  <a:lnTo>
                    <a:pt x="0" y="56"/>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MX" sz="1800" b="0" u="none"/>
            </a:p>
          </p:txBody>
        </p:sp>
        <p:sp>
          <p:nvSpPr>
            <p:cNvPr id="24668" name="Freeform 19"/>
            <p:cNvSpPr>
              <a:spLocks/>
            </p:cNvSpPr>
            <p:nvPr/>
          </p:nvSpPr>
          <p:spPr bwMode="auto">
            <a:xfrm>
              <a:off x="2626" y="2863"/>
              <a:ext cx="704" cy="436"/>
            </a:xfrm>
            <a:custGeom>
              <a:avLst/>
              <a:gdLst>
                <a:gd name="T0" fmla="*/ 172 w 607"/>
                <a:gd name="T1" fmla="*/ 1154 h 400"/>
                <a:gd name="T2" fmla="*/ 392 w 607"/>
                <a:gd name="T3" fmla="*/ 1258 h 400"/>
                <a:gd name="T4" fmla="*/ 574 w 607"/>
                <a:gd name="T5" fmla="*/ 1293 h 400"/>
                <a:gd name="T6" fmla="*/ 841 w 607"/>
                <a:gd name="T7" fmla="*/ 1341 h 400"/>
                <a:gd name="T8" fmla="*/ 1120 w 607"/>
                <a:gd name="T9" fmla="*/ 1400 h 400"/>
                <a:gd name="T10" fmla="*/ 1598 w 607"/>
                <a:gd name="T11" fmla="*/ 1456 h 400"/>
                <a:gd name="T12" fmla="*/ 1877 w 607"/>
                <a:gd name="T13" fmla="*/ 1448 h 400"/>
                <a:gd name="T14" fmla="*/ 2071 w 607"/>
                <a:gd name="T15" fmla="*/ 1480 h 400"/>
                <a:gd name="T16" fmla="*/ 2220 w 607"/>
                <a:gd name="T17" fmla="*/ 1323 h 400"/>
                <a:gd name="T18" fmla="*/ 2374 w 607"/>
                <a:gd name="T19" fmla="*/ 1275 h 400"/>
                <a:gd name="T20" fmla="*/ 2542 w 607"/>
                <a:gd name="T21" fmla="*/ 1109 h 400"/>
                <a:gd name="T22" fmla="*/ 2753 w 607"/>
                <a:gd name="T23" fmla="*/ 1186 h 400"/>
                <a:gd name="T24" fmla="*/ 2970 w 607"/>
                <a:gd name="T25" fmla="*/ 1176 h 400"/>
                <a:gd name="T26" fmla="*/ 3411 w 607"/>
                <a:gd name="T27" fmla="*/ 1211 h 400"/>
                <a:gd name="T28" fmla="*/ 3561 w 607"/>
                <a:gd name="T29" fmla="*/ 1242 h 400"/>
                <a:gd name="T30" fmla="*/ 3746 w 607"/>
                <a:gd name="T31" fmla="*/ 1262 h 400"/>
                <a:gd name="T32" fmla="*/ 3635 w 607"/>
                <a:gd name="T33" fmla="*/ 1111 h 400"/>
                <a:gd name="T34" fmla="*/ 3610 w 607"/>
                <a:gd name="T35" fmla="*/ 1054 h 400"/>
                <a:gd name="T36" fmla="*/ 3687 w 607"/>
                <a:gd name="T37" fmla="*/ 993 h 400"/>
                <a:gd name="T38" fmla="*/ 3751 w 607"/>
                <a:gd name="T39" fmla="*/ 991 h 400"/>
                <a:gd name="T40" fmla="*/ 3912 w 607"/>
                <a:gd name="T41" fmla="*/ 947 h 400"/>
                <a:gd name="T42" fmla="*/ 4101 w 607"/>
                <a:gd name="T43" fmla="*/ 819 h 400"/>
                <a:gd name="T44" fmla="*/ 4181 w 607"/>
                <a:gd name="T45" fmla="*/ 703 h 400"/>
                <a:gd name="T46" fmla="*/ 4254 w 607"/>
                <a:gd name="T47" fmla="*/ 630 h 400"/>
                <a:gd name="T48" fmla="*/ 4201 w 607"/>
                <a:gd name="T49" fmla="*/ 547 h 400"/>
                <a:gd name="T50" fmla="*/ 4324 w 607"/>
                <a:gd name="T51" fmla="*/ 501 h 400"/>
                <a:gd name="T52" fmla="*/ 4359 w 607"/>
                <a:gd name="T53" fmla="*/ 407 h 400"/>
                <a:gd name="T54" fmla="*/ 4350 w 607"/>
                <a:gd name="T55" fmla="*/ 341 h 400"/>
                <a:gd name="T56" fmla="*/ 4488 w 607"/>
                <a:gd name="T57" fmla="*/ 306 h 400"/>
                <a:gd name="T58" fmla="*/ 4063 w 607"/>
                <a:gd name="T59" fmla="*/ 207 h 400"/>
                <a:gd name="T60" fmla="*/ 3903 w 607"/>
                <a:gd name="T61" fmla="*/ 328 h 400"/>
                <a:gd name="T62" fmla="*/ 3610 w 607"/>
                <a:gd name="T63" fmla="*/ 338 h 400"/>
                <a:gd name="T64" fmla="*/ 3365 w 607"/>
                <a:gd name="T65" fmla="*/ 334 h 400"/>
                <a:gd name="T66" fmla="*/ 3309 w 607"/>
                <a:gd name="T67" fmla="*/ 239 h 400"/>
                <a:gd name="T68" fmla="*/ 3065 w 607"/>
                <a:gd name="T69" fmla="*/ 264 h 400"/>
                <a:gd name="T70" fmla="*/ 2926 w 607"/>
                <a:gd name="T71" fmla="*/ 262 h 400"/>
                <a:gd name="T72" fmla="*/ 2702 w 607"/>
                <a:gd name="T73" fmla="*/ 62 h 400"/>
                <a:gd name="T74" fmla="*/ 2548 w 607"/>
                <a:gd name="T75" fmla="*/ 130 h 400"/>
                <a:gd name="T76" fmla="*/ 2307 w 607"/>
                <a:gd name="T77" fmla="*/ 78 h 400"/>
                <a:gd name="T78" fmla="*/ 2171 w 607"/>
                <a:gd name="T79" fmla="*/ 1 h 400"/>
                <a:gd name="T80" fmla="*/ 1764 w 607"/>
                <a:gd name="T81" fmla="*/ 48 h 400"/>
                <a:gd name="T82" fmla="*/ 1467 w 607"/>
                <a:gd name="T83" fmla="*/ 78 h 400"/>
                <a:gd name="T84" fmla="*/ 1277 w 607"/>
                <a:gd name="T85" fmla="*/ 120 h 400"/>
                <a:gd name="T86" fmla="*/ 1133 w 607"/>
                <a:gd name="T87" fmla="*/ 93 h 400"/>
                <a:gd name="T88" fmla="*/ 1083 w 607"/>
                <a:gd name="T89" fmla="*/ 114 h 400"/>
                <a:gd name="T90" fmla="*/ 1026 w 607"/>
                <a:gd name="T91" fmla="*/ 246 h 400"/>
                <a:gd name="T92" fmla="*/ 1314 w 607"/>
                <a:gd name="T93" fmla="*/ 269 h 400"/>
                <a:gd name="T94" fmla="*/ 1312 w 607"/>
                <a:gd name="T95" fmla="*/ 397 h 400"/>
                <a:gd name="T96" fmla="*/ 1380 w 607"/>
                <a:gd name="T97" fmla="*/ 528 h 400"/>
                <a:gd name="T98" fmla="*/ 1577 w 607"/>
                <a:gd name="T99" fmla="*/ 528 h 400"/>
                <a:gd name="T100" fmla="*/ 1517 w 607"/>
                <a:gd name="T101" fmla="*/ 602 h 400"/>
                <a:gd name="T102" fmla="*/ 1408 w 607"/>
                <a:gd name="T103" fmla="*/ 663 h 400"/>
                <a:gd name="T104" fmla="*/ 1120 w 607"/>
                <a:gd name="T105" fmla="*/ 731 h 400"/>
                <a:gd name="T106" fmla="*/ 858 w 607"/>
                <a:gd name="T107" fmla="*/ 818 h 400"/>
                <a:gd name="T108" fmla="*/ 574 w 607"/>
                <a:gd name="T109" fmla="*/ 821 h 400"/>
                <a:gd name="T110" fmla="*/ 394 w 607"/>
                <a:gd name="T111" fmla="*/ 849 h 400"/>
                <a:gd name="T112" fmla="*/ 340 w 607"/>
                <a:gd name="T113" fmla="*/ 873 h 400"/>
                <a:gd name="T114" fmla="*/ 41 w 607"/>
                <a:gd name="T115" fmla="*/ 1044 h 4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7"/>
                <a:gd name="T175" fmla="*/ 0 h 400"/>
                <a:gd name="T176" fmla="*/ 607 w 607"/>
                <a:gd name="T177" fmla="*/ 400 h 4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7" h="400">
                  <a:moveTo>
                    <a:pt x="0" y="286"/>
                  </a:moveTo>
                  <a:lnTo>
                    <a:pt x="1" y="287"/>
                  </a:lnTo>
                  <a:lnTo>
                    <a:pt x="4" y="287"/>
                  </a:lnTo>
                  <a:lnTo>
                    <a:pt x="10" y="292"/>
                  </a:lnTo>
                  <a:lnTo>
                    <a:pt x="17" y="297"/>
                  </a:lnTo>
                  <a:lnTo>
                    <a:pt x="21" y="301"/>
                  </a:lnTo>
                  <a:lnTo>
                    <a:pt x="24" y="309"/>
                  </a:lnTo>
                  <a:lnTo>
                    <a:pt x="27" y="311"/>
                  </a:lnTo>
                  <a:lnTo>
                    <a:pt x="30" y="318"/>
                  </a:lnTo>
                  <a:lnTo>
                    <a:pt x="31" y="326"/>
                  </a:lnTo>
                  <a:lnTo>
                    <a:pt x="34" y="330"/>
                  </a:lnTo>
                  <a:lnTo>
                    <a:pt x="38" y="331"/>
                  </a:lnTo>
                  <a:lnTo>
                    <a:pt x="50" y="337"/>
                  </a:lnTo>
                  <a:lnTo>
                    <a:pt x="52" y="337"/>
                  </a:lnTo>
                  <a:lnTo>
                    <a:pt x="52" y="339"/>
                  </a:lnTo>
                  <a:lnTo>
                    <a:pt x="54" y="339"/>
                  </a:lnTo>
                  <a:lnTo>
                    <a:pt x="57" y="339"/>
                  </a:lnTo>
                  <a:lnTo>
                    <a:pt x="62" y="340"/>
                  </a:lnTo>
                  <a:lnTo>
                    <a:pt x="69" y="345"/>
                  </a:lnTo>
                  <a:lnTo>
                    <a:pt x="77" y="345"/>
                  </a:lnTo>
                  <a:lnTo>
                    <a:pt x="77" y="347"/>
                  </a:lnTo>
                  <a:lnTo>
                    <a:pt x="81" y="348"/>
                  </a:lnTo>
                  <a:lnTo>
                    <a:pt x="86" y="350"/>
                  </a:lnTo>
                  <a:lnTo>
                    <a:pt x="91" y="350"/>
                  </a:lnTo>
                  <a:lnTo>
                    <a:pt x="92" y="352"/>
                  </a:lnTo>
                  <a:lnTo>
                    <a:pt x="94" y="352"/>
                  </a:lnTo>
                  <a:lnTo>
                    <a:pt x="103" y="354"/>
                  </a:lnTo>
                  <a:lnTo>
                    <a:pt x="113" y="359"/>
                  </a:lnTo>
                  <a:lnTo>
                    <a:pt x="115" y="360"/>
                  </a:lnTo>
                  <a:lnTo>
                    <a:pt x="123" y="364"/>
                  </a:lnTo>
                  <a:lnTo>
                    <a:pt x="128" y="367"/>
                  </a:lnTo>
                  <a:lnTo>
                    <a:pt x="134" y="369"/>
                  </a:lnTo>
                  <a:lnTo>
                    <a:pt x="137" y="370"/>
                  </a:lnTo>
                  <a:lnTo>
                    <a:pt x="147" y="374"/>
                  </a:lnTo>
                  <a:lnTo>
                    <a:pt x="150" y="376"/>
                  </a:lnTo>
                  <a:lnTo>
                    <a:pt x="157" y="376"/>
                  </a:lnTo>
                  <a:lnTo>
                    <a:pt x="160" y="377"/>
                  </a:lnTo>
                  <a:lnTo>
                    <a:pt x="167" y="378"/>
                  </a:lnTo>
                  <a:lnTo>
                    <a:pt x="171" y="379"/>
                  </a:lnTo>
                  <a:lnTo>
                    <a:pt x="179" y="382"/>
                  </a:lnTo>
                  <a:lnTo>
                    <a:pt x="182" y="382"/>
                  </a:lnTo>
                  <a:lnTo>
                    <a:pt x="214" y="391"/>
                  </a:lnTo>
                  <a:lnTo>
                    <a:pt x="223" y="394"/>
                  </a:lnTo>
                  <a:lnTo>
                    <a:pt x="230" y="399"/>
                  </a:lnTo>
                  <a:lnTo>
                    <a:pt x="238" y="398"/>
                  </a:lnTo>
                  <a:lnTo>
                    <a:pt x="244" y="392"/>
                  </a:lnTo>
                  <a:lnTo>
                    <a:pt x="245" y="390"/>
                  </a:lnTo>
                  <a:lnTo>
                    <a:pt x="247" y="390"/>
                  </a:lnTo>
                  <a:lnTo>
                    <a:pt x="251" y="388"/>
                  </a:lnTo>
                  <a:lnTo>
                    <a:pt x="252" y="389"/>
                  </a:lnTo>
                  <a:lnTo>
                    <a:pt x="255" y="388"/>
                  </a:lnTo>
                  <a:lnTo>
                    <a:pt x="260" y="389"/>
                  </a:lnTo>
                  <a:lnTo>
                    <a:pt x="263" y="390"/>
                  </a:lnTo>
                  <a:lnTo>
                    <a:pt x="272" y="395"/>
                  </a:lnTo>
                  <a:lnTo>
                    <a:pt x="274" y="395"/>
                  </a:lnTo>
                  <a:lnTo>
                    <a:pt x="278" y="398"/>
                  </a:lnTo>
                  <a:lnTo>
                    <a:pt x="276" y="392"/>
                  </a:lnTo>
                  <a:lnTo>
                    <a:pt x="280" y="381"/>
                  </a:lnTo>
                  <a:lnTo>
                    <a:pt x="280" y="358"/>
                  </a:lnTo>
                  <a:lnTo>
                    <a:pt x="290" y="355"/>
                  </a:lnTo>
                  <a:lnTo>
                    <a:pt x="295" y="358"/>
                  </a:lnTo>
                  <a:lnTo>
                    <a:pt x="299" y="358"/>
                  </a:lnTo>
                  <a:lnTo>
                    <a:pt x="297" y="355"/>
                  </a:lnTo>
                  <a:lnTo>
                    <a:pt x="299" y="355"/>
                  </a:lnTo>
                  <a:lnTo>
                    <a:pt x="304" y="358"/>
                  </a:lnTo>
                  <a:lnTo>
                    <a:pt x="309" y="355"/>
                  </a:lnTo>
                  <a:lnTo>
                    <a:pt x="309" y="353"/>
                  </a:lnTo>
                  <a:lnTo>
                    <a:pt x="315" y="351"/>
                  </a:lnTo>
                  <a:lnTo>
                    <a:pt x="316" y="348"/>
                  </a:lnTo>
                  <a:lnTo>
                    <a:pt x="318" y="342"/>
                  </a:lnTo>
                  <a:lnTo>
                    <a:pt x="315" y="331"/>
                  </a:lnTo>
                  <a:lnTo>
                    <a:pt x="314" y="327"/>
                  </a:lnTo>
                  <a:lnTo>
                    <a:pt x="314" y="309"/>
                  </a:lnTo>
                  <a:lnTo>
                    <a:pt x="317" y="302"/>
                  </a:lnTo>
                  <a:lnTo>
                    <a:pt x="331" y="296"/>
                  </a:lnTo>
                  <a:lnTo>
                    <a:pt x="335" y="296"/>
                  </a:lnTo>
                  <a:lnTo>
                    <a:pt x="340" y="297"/>
                  </a:lnTo>
                  <a:lnTo>
                    <a:pt x="343" y="299"/>
                  </a:lnTo>
                  <a:lnTo>
                    <a:pt x="352" y="298"/>
                  </a:lnTo>
                  <a:lnTo>
                    <a:pt x="355" y="301"/>
                  </a:lnTo>
                  <a:lnTo>
                    <a:pt x="358" y="305"/>
                  </a:lnTo>
                  <a:lnTo>
                    <a:pt x="359" y="308"/>
                  </a:lnTo>
                  <a:lnTo>
                    <a:pt x="367" y="315"/>
                  </a:lnTo>
                  <a:lnTo>
                    <a:pt x="369" y="318"/>
                  </a:lnTo>
                  <a:lnTo>
                    <a:pt x="370" y="318"/>
                  </a:lnTo>
                  <a:lnTo>
                    <a:pt x="373" y="319"/>
                  </a:lnTo>
                  <a:lnTo>
                    <a:pt x="379" y="319"/>
                  </a:lnTo>
                  <a:lnTo>
                    <a:pt x="381" y="318"/>
                  </a:lnTo>
                  <a:lnTo>
                    <a:pt x="383" y="319"/>
                  </a:lnTo>
                  <a:lnTo>
                    <a:pt x="394" y="318"/>
                  </a:lnTo>
                  <a:lnTo>
                    <a:pt x="399" y="315"/>
                  </a:lnTo>
                  <a:lnTo>
                    <a:pt x="417" y="316"/>
                  </a:lnTo>
                  <a:lnTo>
                    <a:pt x="426" y="318"/>
                  </a:lnTo>
                  <a:lnTo>
                    <a:pt x="439" y="323"/>
                  </a:lnTo>
                  <a:lnTo>
                    <a:pt x="447" y="324"/>
                  </a:lnTo>
                  <a:lnTo>
                    <a:pt x="450" y="325"/>
                  </a:lnTo>
                  <a:lnTo>
                    <a:pt x="453" y="324"/>
                  </a:lnTo>
                  <a:lnTo>
                    <a:pt x="457" y="324"/>
                  </a:lnTo>
                  <a:lnTo>
                    <a:pt x="456" y="330"/>
                  </a:lnTo>
                  <a:lnTo>
                    <a:pt x="464" y="334"/>
                  </a:lnTo>
                  <a:lnTo>
                    <a:pt x="464" y="332"/>
                  </a:lnTo>
                  <a:lnTo>
                    <a:pt x="466" y="331"/>
                  </a:lnTo>
                  <a:lnTo>
                    <a:pt x="469" y="332"/>
                  </a:lnTo>
                  <a:lnTo>
                    <a:pt x="471" y="331"/>
                  </a:lnTo>
                  <a:lnTo>
                    <a:pt x="477" y="333"/>
                  </a:lnTo>
                  <a:lnTo>
                    <a:pt x="479" y="335"/>
                  </a:lnTo>
                  <a:lnTo>
                    <a:pt x="487" y="336"/>
                  </a:lnTo>
                  <a:lnTo>
                    <a:pt x="486" y="342"/>
                  </a:lnTo>
                  <a:lnTo>
                    <a:pt x="487" y="345"/>
                  </a:lnTo>
                  <a:lnTo>
                    <a:pt x="493" y="345"/>
                  </a:lnTo>
                  <a:lnTo>
                    <a:pt x="501" y="341"/>
                  </a:lnTo>
                  <a:lnTo>
                    <a:pt x="502" y="339"/>
                  </a:lnTo>
                  <a:lnTo>
                    <a:pt x="502" y="336"/>
                  </a:lnTo>
                  <a:lnTo>
                    <a:pt x="499" y="334"/>
                  </a:lnTo>
                  <a:lnTo>
                    <a:pt x="493" y="329"/>
                  </a:lnTo>
                  <a:lnTo>
                    <a:pt x="490" y="311"/>
                  </a:lnTo>
                  <a:lnTo>
                    <a:pt x="490" y="307"/>
                  </a:lnTo>
                  <a:lnTo>
                    <a:pt x="489" y="304"/>
                  </a:lnTo>
                  <a:lnTo>
                    <a:pt x="487" y="298"/>
                  </a:lnTo>
                  <a:lnTo>
                    <a:pt x="486" y="296"/>
                  </a:lnTo>
                  <a:lnTo>
                    <a:pt x="487" y="293"/>
                  </a:lnTo>
                  <a:lnTo>
                    <a:pt x="487" y="292"/>
                  </a:lnTo>
                  <a:lnTo>
                    <a:pt x="487" y="289"/>
                  </a:lnTo>
                  <a:lnTo>
                    <a:pt x="484" y="288"/>
                  </a:lnTo>
                  <a:lnTo>
                    <a:pt x="483" y="284"/>
                  </a:lnTo>
                  <a:lnTo>
                    <a:pt x="484" y="282"/>
                  </a:lnTo>
                  <a:lnTo>
                    <a:pt x="485" y="280"/>
                  </a:lnTo>
                  <a:lnTo>
                    <a:pt x="484" y="274"/>
                  </a:lnTo>
                  <a:lnTo>
                    <a:pt x="483" y="271"/>
                  </a:lnTo>
                  <a:lnTo>
                    <a:pt x="482" y="267"/>
                  </a:lnTo>
                  <a:lnTo>
                    <a:pt x="486" y="263"/>
                  </a:lnTo>
                  <a:lnTo>
                    <a:pt x="490" y="264"/>
                  </a:lnTo>
                  <a:lnTo>
                    <a:pt x="493" y="267"/>
                  </a:lnTo>
                  <a:lnTo>
                    <a:pt x="493" y="271"/>
                  </a:lnTo>
                  <a:lnTo>
                    <a:pt x="494" y="271"/>
                  </a:lnTo>
                  <a:lnTo>
                    <a:pt x="496" y="271"/>
                  </a:lnTo>
                  <a:lnTo>
                    <a:pt x="499" y="267"/>
                  </a:lnTo>
                  <a:lnTo>
                    <a:pt x="502" y="262"/>
                  </a:lnTo>
                  <a:lnTo>
                    <a:pt x="504" y="261"/>
                  </a:lnTo>
                  <a:lnTo>
                    <a:pt x="503" y="265"/>
                  </a:lnTo>
                  <a:lnTo>
                    <a:pt x="513" y="265"/>
                  </a:lnTo>
                  <a:lnTo>
                    <a:pt x="514" y="266"/>
                  </a:lnTo>
                  <a:lnTo>
                    <a:pt x="517" y="263"/>
                  </a:lnTo>
                  <a:lnTo>
                    <a:pt x="517" y="260"/>
                  </a:lnTo>
                  <a:lnTo>
                    <a:pt x="522" y="258"/>
                  </a:lnTo>
                  <a:lnTo>
                    <a:pt x="523" y="256"/>
                  </a:lnTo>
                  <a:lnTo>
                    <a:pt x="524" y="254"/>
                  </a:lnTo>
                  <a:lnTo>
                    <a:pt x="526" y="252"/>
                  </a:lnTo>
                  <a:lnTo>
                    <a:pt x="526" y="247"/>
                  </a:lnTo>
                  <a:lnTo>
                    <a:pt x="539" y="237"/>
                  </a:lnTo>
                  <a:lnTo>
                    <a:pt x="543" y="226"/>
                  </a:lnTo>
                  <a:lnTo>
                    <a:pt x="547" y="223"/>
                  </a:lnTo>
                  <a:lnTo>
                    <a:pt x="548" y="222"/>
                  </a:lnTo>
                  <a:lnTo>
                    <a:pt x="550" y="220"/>
                  </a:lnTo>
                  <a:lnTo>
                    <a:pt x="548" y="216"/>
                  </a:lnTo>
                  <a:lnTo>
                    <a:pt x="549" y="214"/>
                  </a:lnTo>
                  <a:lnTo>
                    <a:pt x="554" y="210"/>
                  </a:lnTo>
                  <a:lnTo>
                    <a:pt x="554" y="195"/>
                  </a:lnTo>
                  <a:lnTo>
                    <a:pt x="557" y="194"/>
                  </a:lnTo>
                  <a:lnTo>
                    <a:pt x="560" y="191"/>
                  </a:lnTo>
                  <a:lnTo>
                    <a:pt x="560" y="188"/>
                  </a:lnTo>
                  <a:lnTo>
                    <a:pt x="563" y="185"/>
                  </a:lnTo>
                  <a:lnTo>
                    <a:pt x="568" y="187"/>
                  </a:lnTo>
                  <a:lnTo>
                    <a:pt x="570" y="185"/>
                  </a:lnTo>
                  <a:lnTo>
                    <a:pt x="575" y="183"/>
                  </a:lnTo>
                  <a:lnTo>
                    <a:pt x="573" y="174"/>
                  </a:lnTo>
                  <a:lnTo>
                    <a:pt x="570" y="172"/>
                  </a:lnTo>
                  <a:lnTo>
                    <a:pt x="570" y="169"/>
                  </a:lnTo>
                  <a:lnTo>
                    <a:pt x="571" y="167"/>
                  </a:lnTo>
                  <a:lnTo>
                    <a:pt x="568" y="163"/>
                  </a:lnTo>
                  <a:lnTo>
                    <a:pt x="565" y="160"/>
                  </a:lnTo>
                  <a:lnTo>
                    <a:pt x="568" y="158"/>
                  </a:lnTo>
                  <a:lnTo>
                    <a:pt x="568" y="150"/>
                  </a:lnTo>
                  <a:lnTo>
                    <a:pt x="566" y="150"/>
                  </a:lnTo>
                  <a:lnTo>
                    <a:pt x="563" y="147"/>
                  </a:lnTo>
                  <a:lnTo>
                    <a:pt x="563" y="141"/>
                  </a:lnTo>
                  <a:lnTo>
                    <a:pt x="566" y="140"/>
                  </a:lnTo>
                  <a:lnTo>
                    <a:pt x="568" y="141"/>
                  </a:lnTo>
                  <a:lnTo>
                    <a:pt x="571" y="140"/>
                  </a:lnTo>
                  <a:lnTo>
                    <a:pt x="572" y="141"/>
                  </a:lnTo>
                  <a:lnTo>
                    <a:pt x="579" y="136"/>
                  </a:lnTo>
                  <a:lnTo>
                    <a:pt x="579" y="134"/>
                  </a:lnTo>
                  <a:lnTo>
                    <a:pt x="578" y="132"/>
                  </a:lnTo>
                  <a:lnTo>
                    <a:pt x="579" y="120"/>
                  </a:lnTo>
                  <a:lnTo>
                    <a:pt x="581" y="119"/>
                  </a:lnTo>
                  <a:lnTo>
                    <a:pt x="583" y="118"/>
                  </a:lnTo>
                  <a:lnTo>
                    <a:pt x="585" y="114"/>
                  </a:lnTo>
                  <a:lnTo>
                    <a:pt x="586" y="113"/>
                  </a:lnTo>
                  <a:lnTo>
                    <a:pt x="585" y="109"/>
                  </a:lnTo>
                  <a:lnTo>
                    <a:pt x="584" y="108"/>
                  </a:lnTo>
                  <a:lnTo>
                    <a:pt x="583" y="105"/>
                  </a:lnTo>
                  <a:lnTo>
                    <a:pt x="581" y="106"/>
                  </a:lnTo>
                  <a:lnTo>
                    <a:pt x="581" y="96"/>
                  </a:lnTo>
                  <a:lnTo>
                    <a:pt x="578" y="98"/>
                  </a:lnTo>
                  <a:lnTo>
                    <a:pt x="579" y="94"/>
                  </a:lnTo>
                  <a:lnTo>
                    <a:pt x="583" y="92"/>
                  </a:lnTo>
                  <a:lnTo>
                    <a:pt x="585" y="94"/>
                  </a:lnTo>
                  <a:lnTo>
                    <a:pt x="588" y="95"/>
                  </a:lnTo>
                  <a:lnTo>
                    <a:pt x="591" y="94"/>
                  </a:lnTo>
                  <a:lnTo>
                    <a:pt x="597" y="84"/>
                  </a:lnTo>
                  <a:lnTo>
                    <a:pt x="599" y="85"/>
                  </a:lnTo>
                  <a:lnTo>
                    <a:pt x="602" y="86"/>
                  </a:lnTo>
                  <a:lnTo>
                    <a:pt x="602" y="82"/>
                  </a:lnTo>
                  <a:lnTo>
                    <a:pt x="605" y="75"/>
                  </a:lnTo>
                  <a:lnTo>
                    <a:pt x="606" y="70"/>
                  </a:lnTo>
                  <a:lnTo>
                    <a:pt x="603" y="68"/>
                  </a:lnTo>
                  <a:lnTo>
                    <a:pt x="567" y="61"/>
                  </a:lnTo>
                  <a:lnTo>
                    <a:pt x="564" y="58"/>
                  </a:lnTo>
                  <a:lnTo>
                    <a:pt x="548" y="51"/>
                  </a:lnTo>
                  <a:lnTo>
                    <a:pt x="545" y="56"/>
                  </a:lnTo>
                  <a:lnTo>
                    <a:pt x="545" y="61"/>
                  </a:lnTo>
                  <a:lnTo>
                    <a:pt x="543" y="61"/>
                  </a:lnTo>
                  <a:lnTo>
                    <a:pt x="542" y="64"/>
                  </a:lnTo>
                  <a:lnTo>
                    <a:pt x="542" y="66"/>
                  </a:lnTo>
                  <a:lnTo>
                    <a:pt x="536" y="73"/>
                  </a:lnTo>
                  <a:lnTo>
                    <a:pt x="529" y="83"/>
                  </a:lnTo>
                  <a:lnTo>
                    <a:pt x="523" y="88"/>
                  </a:lnTo>
                  <a:lnTo>
                    <a:pt x="514" y="90"/>
                  </a:lnTo>
                  <a:lnTo>
                    <a:pt x="509" y="90"/>
                  </a:lnTo>
                  <a:lnTo>
                    <a:pt x="508" y="89"/>
                  </a:lnTo>
                  <a:lnTo>
                    <a:pt x="505" y="88"/>
                  </a:lnTo>
                  <a:lnTo>
                    <a:pt x="499" y="90"/>
                  </a:lnTo>
                  <a:lnTo>
                    <a:pt x="488" y="89"/>
                  </a:lnTo>
                  <a:lnTo>
                    <a:pt x="484" y="90"/>
                  </a:lnTo>
                  <a:lnTo>
                    <a:pt x="479" y="89"/>
                  </a:lnTo>
                  <a:lnTo>
                    <a:pt x="477" y="89"/>
                  </a:lnTo>
                  <a:lnTo>
                    <a:pt x="475" y="87"/>
                  </a:lnTo>
                  <a:lnTo>
                    <a:pt x="464" y="86"/>
                  </a:lnTo>
                  <a:lnTo>
                    <a:pt x="456" y="91"/>
                  </a:lnTo>
                  <a:lnTo>
                    <a:pt x="454" y="89"/>
                  </a:lnTo>
                  <a:lnTo>
                    <a:pt x="451" y="89"/>
                  </a:lnTo>
                  <a:lnTo>
                    <a:pt x="450" y="89"/>
                  </a:lnTo>
                  <a:lnTo>
                    <a:pt x="450" y="86"/>
                  </a:lnTo>
                  <a:lnTo>
                    <a:pt x="456" y="82"/>
                  </a:lnTo>
                  <a:lnTo>
                    <a:pt x="458" y="78"/>
                  </a:lnTo>
                  <a:lnTo>
                    <a:pt x="456" y="69"/>
                  </a:lnTo>
                  <a:lnTo>
                    <a:pt x="453" y="65"/>
                  </a:lnTo>
                  <a:lnTo>
                    <a:pt x="444" y="64"/>
                  </a:lnTo>
                  <a:lnTo>
                    <a:pt x="437" y="65"/>
                  </a:lnTo>
                  <a:lnTo>
                    <a:pt x="432" y="65"/>
                  </a:lnTo>
                  <a:lnTo>
                    <a:pt x="430" y="68"/>
                  </a:lnTo>
                  <a:lnTo>
                    <a:pt x="420" y="64"/>
                  </a:lnTo>
                  <a:lnTo>
                    <a:pt x="417" y="70"/>
                  </a:lnTo>
                  <a:lnTo>
                    <a:pt x="416" y="70"/>
                  </a:lnTo>
                  <a:lnTo>
                    <a:pt x="411" y="71"/>
                  </a:lnTo>
                  <a:lnTo>
                    <a:pt x="405" y="72"/>
                  </a:lnTo>
                  <a:lnTo>
                    <a:pt x="402" y="71"/>
                  </a:lnTo>
                  <a:lnTo>
                    <a:pt x="400" y="70"/>
                  </a:lnTo>
                  <a:lnTo>
                    <a:pt x="399" y="68"/>
                  </a:lnTo>
                  <a:lnTo>
                    <a:pt x="397" y="70"/>
                  </a:lnTo>
                  <a:lnTo>
                    <a:pt x="395" y="70"/>
                  </a:lnTo>
                  <a:lnTo>
                    <a:pt x="392" y="70"/>
                  </a:lnTo>
                  <a:lnTo>
                    <a:pt x="386" y="65"/>
                  </a:lnTo>
                  <a:lnTo>
                    <a:pt x="383" y="57"/>
                  </a:lnTo>
                  <a:lnTo>
                    <a:pt x="379" y="21"/>
                  </a:lnTo>
                  <a:lnTo>
                    <a:pt x="375" y="21"/>
                  </a:lnTo>
                  <a:lnTo>
                    <a:pt x="372" y="23"/>
                  </a:lnTo>
                  <a:lnTo>
                    <a:pt x="370" y="21"/>
                  </a:lnTo>
                  <a:lnTo>
                    <a:pt x="362" y="17"/>
                  </a:lnTo>
                  <a:lnTo>
                    <a:pt x="360" y="17"/>
                  </a:lnTo>
                  <a:lnTo>
                    <a:pt x="358" y="19"/>
                  </a:lnTo>
                  <a:lnTo>
                    <a:pt x="356" y="20"/>
                  </a:lnTo>
                  <a:lnTo>
                    <a:pt x="354" y="25"/>
                  </a:lnTo>
                  <a:lnTo>
                    <a:pt x="349" y="27"/>
                  </a:lnTo>
                  <a:lnTo>
                    <a:pt x="349" y="31"/>
                  </a:lnTo>
                  <a:lnTo>
                    <a:pt x="342" y="35"/>
                  </a:lnTo>
                  <a:lnTo>
                    <a:pt x="338" y="36"/>
                  </a:lnTo>
                  <a:lnTo>
                    <a:pt x="332" y="33"/>
                  </a:lnTo>
                  <a:lnTo>
                    <a:pt x="329" y="33"/>
                  </a:lnTo>
                  <a:lnTo>
                    <a:pt x="324" y="31"/>
                  </a:lnTo>
                  <a:lnTo>
                    <a:pt x="315" y="30"/>
                  </a:lnTo>
                  <a:lnTo>
                    <a:pt x="313" y="29"/>
                  </a:lnTo>
                  <a:lnTo>
                    <a:pt x="309" y="21"/>
                  </a:lnTo>
                  <a:lnTo>
                    <a:pt x="310" y="14"/>
                  </a:lnTo>
                  <a:lnTo>
                    <a:pt x="307" y="11"/>
                  </a:lnTo>
                  <a:lnTo>
                    <a:pt x="308" y="5"/>
                  </a:lnTo>
                  <a:lnTo>
                    <a:pt x="299" y="2"/>
                  </a:lnTo>
                  <a:lnTo>
                    <a:pt x="299" y="7"/>
                  </a:lnTo>
                  <a:lnTo>
                    <a:pt x="294" y="6"/>
                  </a:lnTo>
                  <a:lnTo>
                    <a:pt x="291" y="1"/>
                  </a:lnTo>
                  <a:lnTo>
                    <a:pt x="284" y="2"/>
                  </a:lnTo>
                  <a:lnTo>
                    <a:pt x="280" y="0"/>
                  </a:lnTo>
                  <a:lnTo>
                    <a:pt x="260" y="8"/>
                  </a:lnTo>
                  <a:lnTo>
                    <a:pt x="254" y="11"/>
                  </a:lnTo>
                  <a:lnTo>
                    <a:pt x="245" y="9"/>
                  </a:lnTo>
                  <a:lnTo>
                    <a:pt x="240" y="8"/>
                  </a:lnTo>
                  <a:lnTo>
                    <a:pt x="236" y="13"/>
                  </a:lnTo>
                  <a:lnTo>
                    <a:pt x="228" y="11"/>
                  </a:lnTo>
                  <a:lnTo>
                    <a:pt x="216" y="14"/>
                  </a:lnTo>
                  <a:lnTo>
                    <a:pt x="212" y="14"/>
                  </a:lnTo>
                  <a:lnTo>
                    <a:pt x="210" y="14"/>
                  </a:lnTo>
                  <a:lnTo>
                    <a:pt x="200" y="14"/>
                  </a:lnTo>
                  <a:lnTo>
                    <a:pt x="199" y="19"/>
                  </a:lnTo>
                  <a:lnTo>
                    <a:pt x="197" y="21"/>
                  </a:lnTo>
                  <a:lnTo>
                    <a:pt x="196" y="21"/>
                  </a:lnTo>
                  <a:lnTo>
                    <a:pt x="194" y="22"/>
                  </a:lnTo>
                  <a:lnTo>
                    <a:pt x="189" y="24"/>
                  </a:lnTo>
                  <a:lnTo>
                    <a:pt x="187" y="27"/>
                  </a:lnTo>
                  <a:lnTo>
                    <a:pt x="179" y="33"/>
                  </a:lnTo>
                  <a:lnTo>
                    <a:pt x="173" y="34"/>
                  </a:lnTo>
                  <a:lnTo>
                    <a:pt x="171" y="33"/>
                  </a:lnTo>
                  <a:lnTo>
                    <a:pt x="171" y="37"/>
                  </a:lnTo>
                  <a:lnTo>
                    <a:pt x="168" y="37"/>
                  </a:lnTo>
                  <a:lnTo>
                    <a:pt x="167" y="36"/>
                  </a:lnTo>
                  <a:lnTo>
                    <a:pt x="166" y="32"/>
                  </a:lnTo>
                  <a:lnTo>
                    <a:pt x="163" y="28"/>
                  </a:lnTo>
                  <a:lnTo>
                    <a:pt x="158" y="27"/>
                  </a:lnTo>
                  <a:lnTo>
                    <a:pt x="152" y="25"/>
                  </a:lnTo>
                  <a:lnTo>
                    <a:pt x="151" y="27"/>
                  </a:lnTo>
                  <a:lnTo>
                    <a:pt x="154" y="29"/>
                  </a:lnTo>
                  <a:lnTo>
                    <a:pt x="156" y="29"/>
                  </a:lnTo>
                  <a:lnTo>
                    <a:pt x="156" y="33"/>
                  </a:lnTo>
                  <a:lnTo>
                    <a:pt x="154" y="33"/>
                  </a:lnTo>
                  <a:lnTo>
                    <a:pt x="151" y="30"/>
                  </a:lnTo>
                  <a:lnTo>
                    <a:pt x="145" y="30"/>
                  </a:lnTo>
                  <a:lnTo>
                    <a:pt x="143" y="28"/>
                  </a:lnTo>
                  <a:lnTo>
                    <a:pt x="139" y="30"/>
                  </a:lnTo>
                  <a:lnTo>
                    <a:pt x="138" y="39"/>
                  </a:lnTo>
                  <a:lnTo>
                    <a:pt x="135" y="47"/>
                  </a:lnTo>
                  <a:lnTo>
                    <a:pt x="137" y="55"/>
                  </a:lnTo>
                  <a:lnTo>
                    <a:pt x="132" y="63"/>
                  </a:lnTo>
                  <a:lnTo>
                    <a:pt x="138" y="67"/>
                  </a:lnTo>
                  <a:lnTo>
                    <a:pt x="141" y="63"/>
                  </a:lnTo>
                  <a:lnTo>
                    <a:pt x="146" y="62"/>
                  </a:lnTo>
                  <a:lnTo>
                    <a:pt x="152" y="67"/>
                  </a:lnTo>
                  <a:lnTo>
                    <a:pt x="156" y="59"/>
                  </a:lnTo>
                  <a:lnTo>
                    <a:pt x="163" y="67"/>
                  </a:lnTo>
                  <a:lnTo>
                    <a:pt x="170" y="68"/>
                  </a:lnTo>
                  <a:lnTo>
                    <a:pt x="177" y="73"/>
                  </a:lnTo>
                  <a:lnTo>
                    <a:pt x="180" y="77"/>
                  </a:lnTo>
                  <a:lnTo>
                    <a:pt x="181" y="85"/>
                  </a:lnTo>
                  <a:lnTo>
                    <a:pt x="178" y="92"/>
                  </a:lnTo>
                  <a:lnTo>
                    <a:pt x="172" y="92"/>
                  </a:lnTo>
                  <a:lnTo>
                    <a:pt x="168" y="98"/>
                  </a:lnTo>
                  <a:lnTo>
                    <a:pt x="168" y="104"/>
                  </a:lnTo>
                  <a:lnTo>
                    <a:pt x="176" y="107"/>
                  </a:lnTo>
                  <a:lnTo>
                    <a:pt x="178" y="114"/>
                  </a:lnTo>
                  <a:lnTo>
                    <a:pt x="181" y="115"/>
                  </a:lnTo>
                  <a:lnTo>
                    <a:pt x="187" y="121"/>
                  </a:lnTo>
                  <a:lnTo>
                    <a:pt x="186" y="127"/>
                  </a:lnTo>
                  <a:lnTo>
                    <a:pt x="187" y="135"/>
                  </a:lnTo>
                  <a:lnTo>
                    <a:pt x="187" y="137"/>
                  </a:lnTo>
                  <a:lnTo>
                    <a:pt x="185" y="141"/>
                  </a:lnTo>
                  <a:lnTo>
                    <a:pt x="185" y="143"/>
                  </a:lnTo>
                  <a:lnTo>
                    <a:pt x="193" y="139"/>
                  </a:lnTo>
                  <a:lnTo>
                    <a:pt x="195" y="141"/>
                  </a:lnTo>
                  <a:lnTo>
                    <a:pt x="200" y="138"/>
                  </a:lnTo>
                  <a:lnTo>
                    <a:pt x="205" y="135"/>
                  </a:lnTo>
                  <a:lnTo>
                    <a:pt x="208" y="136"/>
                  </a:lnTo>
                  <a:lnTo>
                    <a:pt x="212" y="141"/>
                  </a:lnTo>
                  <a:lnTo>
                    <a:pt x="212" y="143"/>
                  </a:lnTo>
                  <a:lnTo>
                    <a:pt x="210" y="145"/>
                  </a:lnTo>
                  <a:lnTo>
                    <a:pt x="210" y="151"/>
                  </a:lnTo>
                  <a:lnTo>
                    <a:pt x="208" y="155"/>
                  </a:lnTo>
                  <a:lnTo>
                    <a:pt x="207" y="157"/>
                  </a:lnTo>
                  <a:lnTo>
                    <a:pt x="205" y="159"/>
                  </a:lnTo>
                  <a:lnTo>
                    <a:pt x="203" y="161"/>
                  </a:lnTo>
                  <a:lnTo>
                    <a:pt x="202" y="165"/>
                  </a:lnTo>
                  <a:lnTo>
                    <a:pt x="200" y="166"/>
                  </a:lnTo>
                  <a:lnTo>
                    <a:pt x="196" y="170"/>
                  </a:lnTo>
                  <a:lnTo>
                    <a:pt x="196" y="173"/>
                  </a:lnTo>
                  <a:lnTo>
                    <a:pt x="196" y="178"/>
                  </a:lnTo>
                  <a:lnTo>
                    <a:pt x="191" y="181"/>
                  </a:lnTo>
                  <a:lnTo>
                    <a:pt x="189" y="178"/>
                  </a:lnTo>
                  <a:lnTo>
                    <a:pt x="186" y="178"/>
                  </a:lnTo>
                  <a:lnTo>
                    <a:pt x="182" y="176"/>
                  </a:lnTo>
                  <a:lnTo>
                    <a:pt x="174" y="178"/>
                  </a:lnTo>
                  <a:lnTo>
                    <a:pt x="174" y="180"/>
                  </a:lnTo>
                  <a:lnTo>
                    <a:pt x="165" y="184"/>
                  </a:lnTo>
                  <a:lnTo>
                    <a:pt x="155" y="192"/>
                  </a:lnTo>
                  <a:lnTo>
                    <a:pt x="150" y="196"/>
                  </a:lnTo>
                  <a:lnTo>
                    <a:pt x="147" y="202"/>
                  </a:lnTo>
                  <a:lnTo>
                    <a:pt x="139" y="206"/>
                  </a:lnTo>
                  <a:lnTo>
                    <a:pt x="135" y="209"/>
                  </a:lnTo>
                  <a:lnTo>
                    <a:pt x="121" y="215"/>
                  </a:lnTo>
                  <a:lnTo>
                    <a:pt x="118" y="215"/>
                  </a:lnTo>
                  <a:lnTo>
                    <a:pt x="117" y="217"/>
                  </a:lnTo>
                  <a:lnTo>
                    <a:pt x="115" y="219"/>
                  </a:lnTo>
                  <a:lnTo>
                    <a:pt x="110" y="224"/>
                  </a:lnTo>
                  <a:lnTo>
                    <a:pt x="102" y="223"/>
                  </a:lnTo>
                  <a:lnTo>
                    <a:pt x="95" y="212"/>
                  </a:lnTo>
                  <a:lnTo>
                    <a:pt x="95" y="209"/>
                  </a:lnTo>
                  <a:lnTo>
                    <a:pt x="89" y="215"/>
                  </a:lnTo>
                  <a:lnTo>
                    <a:pt x="83" y="221"/>
                  </a:lnTo>
                  <a:lnTo>
                    <a:pt x="77" y="221"/>
                  </a:lnTo>
                  <a:lnTo>
                    <a:pt x="64" y="217"/>
                  </a:lnTo>
                  <a:lnTo>
                    <a:pt x="64" y="219"/>
                  </a:lnTo>
                  <a:lnTo>
                    <a:pt x="60" y="220"/>
                  </a:lnTo>
                  <a:lnTo>
                    <a:pt x="60" y="222"/>
                  </a:lnTo>
                  <a:lnTo>
                    <a:pt x="57" y="227"/>
                  </a:lnTo>
                  <a:lnTo>
                    <a:pt x="55" y="228"/>
                  </a:lnTo>
                  <a:lnTo>
                    <a:pt x="53" y="228"/>
                  </a:lnTo>
                  <a:lnTo>
                    <a:pt x="52" y="225"/>
                  </a:lnTo>
                  <a:lnTo>
                    <a:pt x="49" y="226"/>
                  </a:lnTo>
                  <a:lnTo>
                    <a:pt x="47" y="225"/>
                  </a:lnTo>
                  <a:lnTo>
                    <a:pt x="45" y="228"/>
                  </a:lnTo>
                  <a:lnTo>
                    <a:pt x="46" y="230"/>
                  </a:lnTo>
                  <a:lnTo>
                    <a:pt x="46" y="233"/>
                  </a:lnTo>
                  <a:lnTo>
                    <a:pt x="46" y="234"/>
                  </a:lnTo>
                  <a:lnTo>
                    <a:pt x="43" y="237"/>
                  </a:lnTo>
                  <a:lnTo>
                    <a:pt x="35" y="243"/>
                  </a:lnTo>
                  <a:lnTo>
                    <a:pt x="32" y="249"/>
                  </a:lnTo>
                  <a:lnTo>
                    <a:pt x="28" y="254"/>
                  </a:lnTo>
                  <a:lnTo>
                    <a:pt x="17" y="265"/>
                  </a:lnTo>
                  <a:lnTo>
                    <a:pt x="3" y="277"/>
                  </a:lnTo>
                  <a:lnTo>
                    <a:pt x="5" y="280"/>
                  </a:lnTo>
                  <a:lnTo>
                    <a:pt x="4" y="281"/>
                  </a:lnTo>
                  <a:lnTo>
                    <a:pt x="4" y="283"/>
                  </a:lnTo>
                  <a:lnTo>
                    <a:pt x="3" y="284"/>
                  </a:lnTo>
                  <a:lnTo>
                    <a:pt x="3" y="285"/>
                  </a:lnTo>
                  <a:lnTo>
                    <a:pt x="0" y="286"/>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MX" sz="1800" b="0" u="none"/>
            </a:p>
          </p:txBody>
        </p:sp>
        <p:sp>
          <p:nvSpPr>
            <p:cNvPr id="24669" name="Freeform 20"/>
            <p:cNvSpPr>
              <a:spLocks/>
            </p:cNvSpPr>
            <p:nvPr/>
          </p:nvSpPr>
          <p:spPr bwMode="auto">
            <a:xfrm>
              <a:off x="2291" y="2449"/>
              <a:ext cx="766" cy="659"/>
            </a:xfrm>
            <a:custGeom>
              <a:avLst/>
              <a:gdLst>
                <a:gd name="T0" fmla="*/ 136 w 660"/>
                <a:gd name="T1" fmla="*/ 1579 h 603"/>
                <a:gd name="T2" fmla="*/ 445 w 660"/>
                <a:gd name="T3" fmla="*/ 1847 h 603"/>
                <a:gd name="T4" fmla="*/ 573 w 660"/>
                <a:gd name="T5" fmla="*/ 1902 h 603"/>
                <a:gd name="T6" fmla="*/ 643 w 660"/>
                <a:gd name="T7" fmla="*/ 1941 h 603"/>
                <a:gd name="T8" fmla="*/ 670 w 660"/>
                <a:gd name="T9" fmla="*/ 1991 h 603"/>
                <a:gd name="T10" fmla="*/ 781 w 660"/>
                <a:gd name="T11" fmla="*/ 2068 h 603"/>
                <a:gd name="T12" fmla="*/ 879 w 660"/>
                <a:gd name="T13" fmla="*/ 2102 h 603"/>
                <a:gd name="T14" fmla="*/ 971 w 660"/>
                <a:gd name="T15" fmla="*/ 2104 h 603"/>
                <a:gd name="T16" fmla="*/ 1020 w 660"/>
                <a:gd name="T17" fmla="*/ 2133 h 603"/>
                <a:gd name="T18" fmla="*/ 1064 w 660"/>
                <a:gd name="T19" fmla="*/ 2147 h 603"/>
                <a:gd name="T20" fmla="*/ 1172 w 660"/>
                <a:gd name="T21" fmla="*/ 2184 h 603"/>
                <a:gd name="T22" fmla="*/ 1451 w 660"/>
                <a:gd name="T23" fmla="*/ 2128 h 603"/>
                <a:gd name="T24" fmla="*/ 1596 w 660"/>
                <a:gd name="T25" fmla="*/ 2094 h 603"/>
                <a:gd name="T26" fmla="*/ 1761 w 660"/>
                <a:gd name="T27" fmla="*/ 2105 h 603"/>
                <a:gd name="T28" fmla="*/ 1966 w 660"/>
                <a:gd name="T29" fmla="*/ 2011 h 603"/>
                <a:gd name="T30" fmla="*/ 2330 w 660"/>
                <a:gd name="T31" fmla="*/ 2019 h 603"/>
                <a:gd name="T32" fmla="*/ 2493 w 660"/>
                <a:gd name="T33" fmla="*/ 1981 h 603"/>
                <a:gd name="T34" fmla="*/ 2628 w 660"/>
                <a:gd name="T35" fmla="*/ 2169 h 603"/>
                <a:gd name="T36" fmla="*/ 2790 w 660"/>
                <a:gd name="T37" fmla="*/ 2297 h 603"/>
                <a:gd name="T38" fmla="*/ 3055 w 660"/>
                <a:gd name="T39" fmla="*/ 2272 h 603"/>
                <a:gd name="T40" fmla="*/ 3478 w 660"/>
                <a:gd name="T41" fmla="*/ 2140 h 603"/>
                <a:gd name="T42" fmla="*/ 3642 w 660"/>
                <a:gd name="T43" fmla="*/ 2102 h 603"/>
                <a:gd name="T44" fmla="*/ 3751 w 660"/>
                <a:gd name="T45" fmla="*/ 2008 h 603"/>
                <a:gd name="T46" fmla="*/ 3563 w 660"/>
                <a:gd name="T47" fmla="*/ 1994 h 603"/>
                <a:gd name="T48" fmla="*/ 3498 w 660"/>
                <a:gd name="T49" fmla="*/ 1860 h 603"/>
                <a:gd name="T50" fmla="*/ 3448 w 660"/>
                <a:gd name="T51" fmla="*/ 1707 h 603"/>
                <a:gd name="T52" fmla="*/ 3201 w 660"/>
                <a:gd name="T53" fmla="*/ 1659 h 603"/>
                <a:gd name="T54" fmla="*/ 3345 w 660"/>
                <a:gd name="T55" fmla="*/ 1577 h 603"/>
                <a:gd name="T56" fmla="*/ 3425 w 660"/>
                <a:gd name="T57" fmla="*/ 1585 h 603"/>
                <a:gd name="T58" fmla="*/ 3623 w 660"/>
                <a:gd name="T59" fmla="*/ 1531 h 603"/>
                <a:gd name="T60" fmla="*/ 3885 w 660"/>
                <a:gd name="T61" fmla="*/ 1490 h 603"/>
                <a:gd name="T62" fmla="*/ 4418 w 660"/>
                <a:gd name="T63" fmla="*/ 1363 h 603"/>
                <a:gd name="T64" fmla="*/ 4469 w 660"/>
                <a:gd name="T65" fmla="*/ 1096 h 603"/>
                <a:gd name="T66" fmla="*/ 4678 w 660"/>
                <a:gd name="T67" fmla="*/ 913 h 603"/>
                <a:gd name="T68" fmla="*/ 4811 w 660"/>
                <a:gd name="T69" fmla="*/ 707 h 603"/>
                <a:gd name="T70" fmla="*/ 4887 w 660"/>
                <a:gd name="T71" fmla="*/ 553 h 603"/>
                <a:gd name="T72" fmla="*/ 4497 w 660"/>
                <a:gd name="T73" fmla="*/ 480 h 603"/>
                <a:gd name="T74" fmla="*/ 3895 w 660"/>
                <a:gd name="T75" fmla="*/ 690 h 603"/>
                <a:gd name="T76" fmla="*/ 3464 w 660"/>
                <a:gd name="T77" fmla="*/ 749 h 603"/>
                <a:gd name="T78" fmla="*/ 3522 w 660"/>
                <a:gd name="T79" fmla="*/ 855 h 603"/>
                <a:gd name="T80" fmla="*/ 3085 w 660"/>
                <a:gd name="T81" fmla="*/ 942 h 603"/>
                <a:gd name="T82" fmla="*/ 2437 w 660"/>
                <a:gd name="T83" fmla="*/ 979 h 603"/>
                <a:gd name="T84" fmla="*/ 2257 w 660"/>
                <a:gd name="T85" fmla="*/ 800 h 603"/>
                <a:gd name="T86" fmla="*/ 2404 w 660"/>
                <a:gd name="T87" fmla="*/ 718 h 603"/>
                <a:gd name="T88" fmla="*/ 2455 w 660"/>
                <a:gd name="T89" fmla="*/ 584 h 603"/>
                <a:gd name="T90" fmla="*/ 2835 w 660"/>
                <a:gd name="T91" fmla="*/ 513 h 603"/>
                <a:gd name="T92" fmla="*/ 2933 w 660"/>
                <a:gd name="T93" fmla="*/ 236 h 603"/>
                <a:gd name="T94" fmla="*/ 2615 w 660"/>
                <a:gd name="T95" fmla="*/ 348 h 603"/>
                <a:gd name="T96" fmla="*/ 2465 w 660"/>
                <a:gd name="T97" fmla="*/ 156 h 603"/>
                <a:gd name="T98" fmla="*/ 2238 w 660"/>
                <a:gd name="T99" fmla="*/ 266 h 603"/>
                <a:gd name="T100" fmla="*/ 2264 w 660"/>
                <a:gd name="T101" fmla="*/ 106 h 603"/>
                <a:gd name="T102" fmla="*/ 1746 w 660"/>
                <a:gd name="T103" fmla="*/ 200 h 603"/>
                <a:gd name="T104" fmla="*/ 2007 w 660"/>
                <a:gd name="T105" fmla="*/ 910 h 603"/>
                <a:gd name="T106" fmla="*/ 1714 w 660"/>
                <a:gd name="T107" fmla="*/ 1149 h 603"/>
                <a:gd name="T108" fmla="*/ 1277 w 660"/>
                <a:gd name="T109" fmla="*/ 1098 h 603"/>
                <a:gd name="T110" fmla="*/ 744 w 660"/>
                <a:gd name="T111" fmla="*/ 1079 h 603"/>
                <a:gd name="T112" fmla="*/ 494 w 660"/>
                <a:gd name="T113" fmla="*/ 1227 h 603"/>
                <a:gd name="T114" fmla="*/ 330 w 660"/>
                <a:gd name="T115" fmla="*/ 1323 h 603"/>
                <a:gd name="T116" fmla="*/ 193 w 660"/>
                <a:gd name="T117" fmla="*/ 1337 h 603"/>
                <a:gd name="T118" fmla="*/ 57 w 660"/>
                <a:gd name="T119" fmla="*/ 1362 h 6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0"/>
                <a:gd name="T181" fmla="*/ 0 h 603"/>
                <a:gd name="T182" fmla="*/ 660 w 660"/>
                <a:gd name="T183" fmla="*/ 603 h 6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0" h="603">
                  <a:moveTo>
                    <a:pt x="0" y="362"/>
                  </a:moveTo>
                  <a:lnTo>
                    <a:pt x="3" y="372"/>
                  </a:lnTo>
                  <a:lnTo>
                    <a:pt x="7" y="378"/>
                  </a:lnTo>
                  <a:lnTo>
                    <a:pt x="14" y="385"/>
                  </a:lnTo>
                  <a:lnTo>
                    <a:pt x="15" y="389"/>
                  </a:lnTo>
                  <a:lnTo>
                    <a:pt x="16" y="389"/>
                  </a:lnTo>
                  <a:lnTo>
                    <a:pt x="18" y="390"/>
                  </a:lnTo>
                  <a:lnTo>
                    <a:pt x="18" y="413"/>
                  </a:lnTo>
                  <a:lnTo>
                    <a:pt x="25" y="427"/>
                  </a:lnTo>
                  <a:lnTo>
                    <a:pt x="34" y="443"/>
                  </a:lnTo>
                  <a:lnTo>
                    <a:pt x="43" y="457"/>
                  </a:lnTo>
                  <a:lnTo>
                    <a:pt x="49" y="462"/>
                  </a:lnTo>
                  <a:lnTo>
                    <a:pt x="50" y="467"/>
                  </a:lnTo>
                  <a:lnTo>
                    <a:pt x="52" y="469"/>
                  </a:lnTo>
                  <a:lnTo>
                    <a:pt x="59" y="478"/>
                  </a:lnTo>
                  <a:lnTo>
                    <a:pt x="59" y="482"/>
                  </a:lnTo>
                  <a:lnTo>
                    <a:pt x="61" y="482"/>
                  </a:lnTo>
                  <a:lnTo>
                    <a:pt x="68" y="491"/>
                  </a:lnTo>
                  <a:lnTo>
                    <a:pt x="68" y="492"/>
                  </a:lnTo>
                  <a:lnTo>
                    <a:pt x="69" y="492"/>
                  </a:lnTo>
                  <a:lnTo>
                    <a:pt x="74" y="492"/>
                  </a:lnTo>
                  <a:lnTo>
                    <a:pt x="74" y="495"/>
                  </a:lnTo>
                  <a:lnTo>
                    <a:pt x="77" y="495"/>
                  </a:lnTo>
                  <a:lnTo>
                    <a:pt x="76" y="496"/>
                  </a:lnTo>
                  <a:lnTo>
                    <a:pt x="77" y="497"/>
                  </a:lnTo>
                  <a:lnTo>
                    <a:pt x="76" y="498"/>
                  </a:lnTo>
                  <a:lnTo>
                    <a:pt x="79" y="500"/>
                  </a:lnTo>
                  <a:lnTo>
                    <a:pt x="80" y="498"/>
                  </a:lnTo>
                  <a:lnTo>
                    <a:pt x="81" y="498"/>
                  </a:lnTo>
                  <a:lnTo>
                    <a:pt x="83" y="499"/>
                  </a:lnTo>
                  <a:lnTo>
                    <a:pt x="86" y="503"/>
                  </a:lnTo>
                  <a:lnTo>
                    <a:pt x="86" y="507"/>
                  </a:lnTo>
                  <a:lnTo>
                    <a:pt x="86" y="510"/>
                  </a:lnTo>
                  <a:lnTo>
                    <a:pt x="86" y="512"/>
                  </a:lnTo>
                  <a:lnTo>
                    <a:pt x="88" y="512"/>
                  </a:lnTo>
                  <a:lnTo>
                    <a:pt x="89" y="513"/>
                  </a:lnTo>
                  <a:lnTo>
                    <a:pt x="88" y="514"/>
                  </a:lnTo>
                  <a:lnTo>
                    <a:pt x="89" y="516"/>
                  </a:lnTo>
                  <a:lnTo>
                    <a:pt x="86" y="519"/>
                  </a:lnTo>
                  <a:lnTo>
                    <a:pt x="89" y="519"/>
                  </a:lnTo>
                  <a:lnTo>
                    <a:pt x="90" y="520"/>
                  </a:lnTo>
                  <a:lnTo>
                    <a:pt x="92" y="522"/>
                  </a:lnTo>
                  <a:lnTo>
                    <a:pt x="93" y="522"/>
                  </a:lnTo>
                  <a:lnTo>
                    <a:pt x="94" y="525"/>
                  </a:lnTo>
                  <a:lnTo>
                    <a:pt x="95" y="526"/>
                  </a:lnTo>
                  <a:lnTo>
                    <a:pt x="95" y="529"/>
                  </a:lnTo>
                  <a:lnTo>
                    <a:pt x="94" y="531"/>
                  </a:lnTo>
                  <a:lnTo>
                    <a:pt x="104" y="540"/>
                  </a:lnTo>
                  <a:lnTo>
                    <a:pt x="104" y="541"/>
                  </a:lnTo>
                  <a:lnTo>
                    <a:pt x="107" y="544"/>
                  </a:lnTo>
                  <a:lnTo>
                    <a:pt x="109" y="544"/>
                  </a:lnTo>
                  <a:lnTo>
                    <a:pt x="111" y="546"/>
                  </a:lnTo>
                  <a:lnTo>
                    <a:pt x="112" y="546"/>
                  </a:lnTo>
                  <a:lnTo>
                    <a:pt x="113" y="547"/>
                  </a:lnTo>
                  <a:lnTo>
                    <a:pt x="116" y="550"/>
                  </a:lnTo>
                  <a:lnTo>
                    <a:pt x="116" y="548"/>
                  </a:lnTo>
                  <a:lnTo>
                    <a:pt x="117" y="547"/>
                  </a:lnTo>
                  <a:lnTo>
                    <a:pt x="122" y="548"/>
                  </a:lnTo>
                  <a:lnTo>
                    <a:pt x="122" y="547"/>
                  </a:lnTo>
                  <a:lnTo>
                    <a:pt x="121" y="547"/>
                  </a:lnTo>
                  <a:lnTo>
                    <a:pt x="123" y="546"/>
                  </a:lnTo>
                  <a:lnTo>
                    <a:pt x="127" y="547"/>
                  </a:lnTo>
                  <a:lnTo>
                    <a:pt x="129" y="547"/>
                  </a:lnTo>
                  <a:lnTo>
                    <a:pt x="129" y="549"/>
                  </a:lnTo>
                  <a:lnTo>
                    <a:pt x="126" y="553"/>
                  </a:lnTo>
                  <a:lnTo>
                    <a:pt x="126" y="556"/>
                  </a:lnTo>
                  <a:lnTo>
                    <a:pt x="128" y="559"/>
                  </a:lnTo>
                  <a:lnTo>
                    <a:pt x="129" y="557"/>
                  </a:lnTo>
                  <a:lnTo>
                    <a:pt x="132" y="556"/>
                  </a:lnTo>
                  <a:lnTo>
                    <a:pt x="133" y="558"/>
                  </a:lnTo>
                  <a:lnTo>
                    <a:pt x="134" y="558"/>
                  </a:lnTo>
                  <a:lnTo>
                    <a:pt x="135" y="557"/>
                  </a:lnTo>
                  <a:lnTo>
                    <a:pt x="136" y="557"/>
                  </a:lnTo>
                  <a:lnTo>
                    <a:pt x="138" y="556"/>
                  </a:lnTo>
                  <a:lnTo>
                    <a:pt x="138" y="557"/>
                  </a:lnTo>
                  <a:lnTo>
                    <a:pt x="138" y="558"/>
                  </a:lnTo>
                  <a:lnTo>
                    <a:pt x="138" y="559"/>
                  </a:lnTo>
                  <a:lnTo>
                    <a:pt x="140" y="560"/>
                  </a:lnTo>
                  <a:lnTo>
                    <a:pt x="140" y="559"/>
                  </a:lnTo>
                  <a:lnTo>
                    <a:pt x="141" y="560"/>
                  </a:lnTo>
                  <a:lnTo>
                    <a:pt x="142" y="559"/>
                  </a:lnTo>
                  <a:lnTo>
                    <a:pt x="146" y="562"/>
                  </a:lnTo>
                  <a:lnTo>
                    <a:pt x="143" y="565"/>
                  </a:lnTo>
                  <a:lnTo>
                    <a:pt x="144" y="566"/>
                  </a:lnTo>
                  <a:lnTo>
                    <a:pt x="144" y="565"/>
                  </a:lnTo>
                  <a:lnTo>
                    <a:pt x="146" y="566"/>
                  </a:lnTo>
                  <a:lnTo>
                    <a:pt x="150" y="568"/>
                  </a:lnTo>
                  <a:lnTo>
                    <a:pt x="156" y="570"/>
                  </a:lnTo>
                  <a:lnTo>
                    <a:pt x="158" y="570"/>
                  </a:lnTo>
                  <a:lnTo>
                    <a:pt x="162" y="571"/>
                  </a:lnTo>
                  <a:lnTo>
                    <a:pt x="178" y="562"/>
                  </a:lnTo>
                  <a:lnTo>
                    <a:pt x="181" y="553"/>
                  </a:lnTo>
                  <a:lnTo>
                    <a:pt x="184" y="552"/>
                  </a:lnTo>
                  <a:lnTo>
                    <a:pt x="186" y="552"/>
                  </a:lnTo>
                  <a:lnTo>
                    <a:pt x="189" y="553"/>
                  </a:lnTo>
                  <a:lnTo>
                    <a:pt x="193" y="556"/>
                  </a:lnTo>
                  <a:lnTo>
                    <a:pt x="198" y="556"/>
                  </a:lnTo>
                  <a:lnTo>
                    <a:pt x="204" y="557"/>
                  </a:lnTo>
                  <a:lnTo>
                    <a:pt x="206" y="559"/>
                  </a:lnTo>
                  <a:lnTo>
                    <a:pt x="208" y="560"/>
                  </a:lnTo>
                  <a:lnTo>
                    <a:pt x="210" y="558"/>
                  </a:lnTo>
                  <a:lnTo>
                    <a:pt x="210" y="556"/>
                  </a:lnTo>
                  <a:lnTo>
                    <a:pt x="211" y="553"/>
                  </a:lnTo>
                  <a:lnTo>
                    <a:pt x="212" y="547"/>
                  </a:lnTo>
                  <a:lnTo>
                    <a:pt x="217" y="551"/>
                  </a:lnTo>
                  <a:lnTo>
                    <a:pt x="217" y="553"/>
                  </a:lnTo>
                  <a:lnTo>
                    <a:pt x="219" y="553"/>
                  </a:lnTo>
                  <a:lnTo>
                    <a:pt x="221" y="553"/>
                  </a:lnTo>
                  <a:lnTo>
                    <a:pt x="224" y="553"/>
                  </a:lnTo>
                  <a:lnTo>
                    <a:pt x="226" y="552"/>
                  </a:lnTo>
                  <a:lnTo>
                    <a:pt x="230" y="553"/>
                  </a:lnTo>
                  <a:lnTo>
                    <a:pt x="233" y="550"/>
                  </a:lnTo>
                  <a:lnTo>
                    <a:pt x="235" y="549"/>
                  </a:lnTo>
                  <a:lnTo>
                    <a:pt x="236" y="549"/>
                  </a:lnTo>
                  <a:lnTo>
                    <a:pt x="239" y="548"/>
                  </a:lnTo>
                  <a:lnTo>
                    <a:pt x="241" y="547"/>
                  </a:lnTo>
                  <a:lnTo>
                    <a:pt x="248" y="543"/>
                  </a:lnTo>
                  <a:lnTo>
                    <a:pt x="257" y="535"/>
                  </a:lnTo>
                  <a:lnTo>
                    <a:pt x="260" y="528"/>
                  </a:lnTo>
                  <a:lnTo>
                    <a:pt x="262" y="525"/>
                  </a:lnTo>
                  <a:lnTo>
                    <a:pt x="266" y="524"/>
                  </a:lnTo>
                  <a:lnTo>
                    <a:pt x="270" y="525"/>
                  </a:lnTo>
                  <a:lnTo>
                    <a:pt x="281" y="529"/>
                  </a:lnTo>
                  <a:lnTo>
                    <a:pt x="297" y="530"/>
                  </a:lnTo>
                  <a:lnTo>
                    <a:pt x="301" y="532"/>
                  </a:lnTo>
                  <a:lnTo>
                    <a:pt x="302" y="531"/>
                  </a:lnTo>
                  <a:lnTo>
                    <a:pt x="308" y="529"/>
                  </a:lnTo>
                  <a:lnTo>
                    <a:pt x="310" y="527"/>
                  </a:lnTo>
                  <a:lnTo>
                    <a:pt x="313" y="527"/>
                  </a:lnTo>
                  <a:lnTo>
                    <a:pt x="316" y="525"/>
                  </a:lnTo>
                  <a:lnTo>
                    <a:pt x="318" y="522"/>
                  </a:lnTo>
                  <a:lnTo>
                    <a:pt x="325" y="517"/>
                  </a:lnTo>
                  <a:lnTo>
                    <a:pt x="327" y="515"/>
                  </a:lnTo>
                  <a:lnTo>
                    <a:pt x="328" y="515"/>
                  </a:lnTo>
                  <a:lnTo>
                    <a:pt x="330" y="516"/>
                  </a:lnTo>
                  <a:lnTo>
                    <a:pt x="331" y="517"/>
                  </a:lnTo>
                  <a:lnTo>
                    <a:pt x="331" y="519"/>
                  </a:lnTo>
                  <a:lnTo>
                    <a:pt x="334" y="525"/>
                  </a:lnTo>
                  <a:lnTo>
                    <a:pt x="335" y="525"/>
                  </a:lnTo>
                  <a:lnTo>
                    <a:pt x="352" y="544"/>
                  </a:lnTo>
                  <a:lnTo>
                    <a:pt x="350" y="548"/>
                  </a:lnTo>
                  <a:lnTo>
                    <a:pt x="349" y="554"/>
                  </a:lnTo>
                  <a:lnTo>
                    <a:pt x="349" y="563"/>
                  </a:lnTo>
                  <a:lnTo>
                    <a:pt x="349" y="566"/>
                  </a:lnTo>
                  <a:lnTo>
                    <a:pt x="350" y="570"/>
                  </a:lnTo>
                  <a:lnTo>
                    <a:pt x="348" y="574"/>
                  </a:lnTo>
                  <a:lnTo>
                    <a:pt x="347" y="578"/>
                  </a:lnTo>
                  <a:lnTo>
                    <a:pt x="348" y="584"/>
                  </a:lnTo>
                  <a:lnTo>
                    <a:pt x="352" y="590"/>
                  </a:lnTo>
                  <a:lnTo>
                    <a:pt x="352" y="595"/>
                  </a:lnTo>
                  <a:lnTo>
                    <a:pt x="365" y="599"/>
                  </a:lnTo>
                  <a:lnTo>
                    <a:pt x="371" y="599"/>
                  </a:lnTo>
                  <a:lnTo>
                    <a:pt x="377" y="593"/>
                  </a:lnTo>
                  <a:lnTo>
                    <a:pt x="383" y="587"/>
                  </a:lnTo>
                  <a:lnTo>
                    <a:pt x="383" y="590"/>
                  </a:lnTo>
                  <a:lnTo>
                    <a:pt x="390" y="601"/>
                  </a:lnTo>
                  <a:lnTo>
                    <a:pt x="398" y="602"/>
                  </a:lnTo>
                  <a:lnTo>
                    <a:pt x="403" y="597"/>
                  </a:lnTo>
                  <a:lnTo>
                    <a:pt x="405" y="595"/>
                  </a:lnTo>
                  <a:lnTo>
                    <a:pt x="406" y="593"/>
                  </a:lnTo>
                  <a:lnTo>
                    <a:pt x="409" y="593"/>
                  </a:lnTo>
                  <a:lnTo>
                    <a:pt x="423" y="587"/>
                  </a:lnTo>
                  <a:lnTo>
                    <a:pt x="427" y="584"/>
                  </a:lnTo>
                  <a:lnTo>
                    <a:pt x="435" y="580"/>
                  </a:lnTo>
                  <a:lnTo>
                    <a:pt x="438" y="574"/>
                  </a:lnTo>
                  <a:lnTo>
                    <a:pt x="443" y="570"/>
                  </a:lnTo>
                  <a:lnTo>
                    <a:pt x="453" y="562"/>
                  </a:lnTo>
                  <a:lnTo>
                    <a:pt x="462" y="558"/>
                  </a:lnTo>
                  <a:lnTo>
                    <a:pt x="462" y="556"/>
                  </a:lnTo>
                  <a:lnTo>
                    <a:pt x="470" y="554"/>
                  </a:lnTo>
                  <a:lnTo>
                    <a:pt x="474" y="556"/>
                  </a:lnTo>
                  <a:lnTo>
                    <a:pt x="477" y="556"/>
                  </a:lnTo>
                  <a:lnTo>
                    <a:pt x="479" y="559"/>
                  </a:lnTo>
                  <a:lnTo>
                    <a:pt x="484" y="556"/>
                  </a:lnTo>
                  <a:lnTo>
                    <a:pt x="484" y="551"/>
                  </a:lnTo>
                  <a:lnTo>
                    <a:pt x="484" y="548"/>
                  </a:lnTo>
                  <a:lnTo>
                    <a:pt x="488" y="544"/>
                  </a:lnTo>
                  <a:lnTo>
                    <a:pt x="490" y="543"/>
                  </a:lnTo>
                  <a:lnTo>
                    <a:pt x="491" y="539"/>
                  </a:lnTo>
                  <a:lnTo>
                    <a:pt x="493" y="537"/>
                  </a:lnTo>
                  <a:lnTo>
                    <a:pt x="495" y="535"/>
                  </a:lnTo>
                  <a:lnTo>
                    <a:pt x="496" y="533"/>
                  </a:lnTo>
                  <a:lnTo>
                    <a:pt x="498" y="529"/>
                  </a:lnTo>
                  <a:lnTo>
                    <a:pt x="498" y="523"/>
                  </a:lnTo>
                  <a:lnTo>
                    <a:pt x="500" y="521"/>
                  </a:lnTo>
                  <a:lnTo>
                    <a:pt x="500" y="519"/>
                  </a:lnTo>
                  <a:lnTo>
                    <a:pt x="496" y="514"/>
                  </a:lnTo>
                  <a:lnTo>
                    <a:pt x="493" y="513"/>
                  </a:lnTo>
                  <a:lnTo>
                    <a:pt x="488" y="516"/>
                  </a:lnTo>
                  <a:lnTo>
                    <a:pt x="483" y="519"/>
                  </a:lnTo>
                  <a:lnTo>
                    <a:pt x="481" y="517"/>
                  </a:lnTo>
                  <a:lnTo>
                    <a:pt x="473" y="521"/>
                  </a:lnTo>
                  <a:lnTo>
                    <a:pt x="473" y="519"/>
                  </a:lnTo>
                  <a:lnTo>
                    <a:pt x="475" y="515"/>
                  </a:lnTo>
                  <a:lnTo>
                    <a:pt x="475" y="513"/>
                  </a:lnTo>
                  <a:lnTo>
                    <a:pt x="474" y="505"/>
                  </a:lnTo>
                  <a:lnTo>
                    <a:pt x="475" y="499"/>
                  </a:lnTo>
                  <a:lnTo>
                    <a:pt x="469" y="493"/>
                  </a:lnTo>
                  <a:lnTo>
                    <a:pt x="466" y="492"/>
                  </a:lnTo>
                  <a:lnTo>
                    <a:pt x="464" y="485"/>
                  </a:lnTo>
                  <a:lnTo>
                    <a:pt x="456" y="482"/>
                  </a:lnTo>
                  <a:lnTo>
                    <a:pt x="456" y="476"/>
                  </a:lnTo>
                  <a:lnTo>
                    <a:pt x="460" y="470"/>
                  </a:lnTo>
                  <a:lnTo>
                    <a:pt x="466" y="470"/>
                  </a:lnTo>
                  <a:lnTo>
                    <a:pt x="469" y="463"/>
                  </a:lnTo>
                  <a:lnTo>
                    <a:pt x="468" y="455"/>
                  </a:lnTo>
                  <a:lnTo>
                    <a:pt x="465" y="451"/>
                  </a:lnTo>
                  <a:lnTo>
                    <a:pt x="458" y="446"/>
                  </a:lnTo>
                  <a:lnTo>
                    <a:pt x="451" y="445"/>
                  </a:lnTo>
                  <a:lnTo>
                    <a:pt x="444" y="437"/>
                  </a:lnTo>
                  <a:lnTo>
                    <a:pt x="440" y="445"/>
                  </a:lnTo>
                  <a:lnTo>
                    <a:pt x="434" y="440"/>
                  </a:lnTo>
                  <a:lnTo>
                    <a:pt x="429" y="441"/>
                  </a:lnTo>
                  <a:lnTo>
                    <a:pt x="426" y="445"/>
                  </a:lnTo>
                  <a:lnTo>
                    <a:pt x="420" y="441"/>
                  </a:lnTo>
                  <a:lnTo>
                    <a:pt x="425" y="433"/>
                  </a:lnTo>
                  <a:lnTo>
                    <a:pt x="423" y="425"/>
                  </a:lnTo>
                  <a:lnTo>
                    <a:pt x="426" y="417"/>
                  </a:lnTo>
                  <a:lnTo>
                    <a:pt x="427" y="408"/>
                  </a:lnTo>
                  <a:lnTo>
                    <a:pt x="431" y="406"/>
                  </a:lnTo>
                  <a:lnTo>
                    <a:pt x="433" y="408"/>
                  </a:lnTo>
                  <a:lnTo>
                    <a:pt x="439" y="408"/>
                  </a:lnTo>
                  <a:lnTo>
                    <a:pt x="442" y="411"/>
                  </a:lnTo>
                  <a:lnTo>
                    <a:pt x="444" y="411"/>
                  </a:lnTo>
                  <a:lnTo>
                    <a:pt x="444" y="407"/>
                  </a:lnTo>
                  <a:lnTo>
                    <a:pt x="442" y="407"/>
                  </a:lnTo>
                  <a:lnTo>
                    <a:pt x="439" y="405"/>
                  </a:lnTo>
                  <a:lnTo>
                    <a:pt x="440" y="403"/>
                  </a:lnTo>
                  <a:lnTo>
                    <a:pt x="446" y="405"/>
                  </a:lnTo>
                  <a:lnTo>
                    <a:pt x="451" y="406"/>
                  </a:lnTo>
                  <a:lnTo>
                    <a:pt x="454" y="410"/>
                  </a:lnTo>
                  <a:lnTo>
                    <a:pt x="455" y="414"/>
                  </a:lnTo>
                  <a:lnTo>
                    <a:pt x="456" y="415"/>
                  </a:lnTo>
                  <a:lnTo>
                    <a:pt x="459" y="415"/>
                  </a:lnTo>
                  <a:lnTo>
                    <a:pt x="459" y="411"/>
                  </a:lnTo>
                  <a:lnTo>
                    <a:pt x="461" y="412"/>
                  </a:lnTo>
                  <a:lnTo>
                    <a:pt x="467" y="411"/>
                  </a:lnTo>
                  <a:lnTo>
                    <a:pt x="475" y="405"/>
                  </a:lnTo>
                  <a:lnTo>
                    <a:pt x="477" y="402"/>
                  </a:lnTo>
                  <a:lnTo>
                    <a:pt x="482" y="400"/>
                  </a:lnTo>
                  <a:lnTo>
                    <a:pt x="484" y="399"/>
                  </a:lnTo>
                  <a:lnTo>
                    <a:pt x="485" y="399"/>
                  </a:lnTo>
                  <a:lnTo>
                    <a:pt x="487" y="397"/>
                  </a:lnTo>
                  <a:lnTo>
                    <a:pt x="488" y="392"/>
                  </a:lnTo>
                  <a:lnTo>
                    <a:pt x="498" y="392"/>
                  </a:lnTo>
                  <a:lnTo>
                    <a:pt x="500" y="392"/>
                  </a:lnTo>
                  <a:lnTo>
                    <a:pt x="504" y="392"/>
                  </a:lnTo>
                  <a:lnTo>
                    <a:pt x="516" y="389"/>
                  </a:lnTo>
                  <a:lnTo>
                    <a:pt x="524" y="391"/>
                  </a:lnTo>
                  <a:lnTo>
                    <a:pt x="528" y="386"/>
                  </a:lnTo>
                  <a:lnTo>
                    <a:pt x="533" y="387"/>
                  </a:lnTo>
                  <a:lnTo>
                    <a:pt x="542" y="389"/>
                  </a:lnTo>
                  <a:lnTo>
                    <a:pt x="548" y="386"/>
                  </a:lnTo>
                  <a:lnTo>
                    <a:pt x="568" y="378"/>
                  </a:lnTo>
                  <a:lnTo>
                    <a:pt x="573" y="377"/>
                  </a:lnTo>
                  <a:lnTo>
                    <a:pt x="586" y="356"/>
                  </a:lnTo>
                  <a:lnTo>
                    <a:pt x="591" y="350"/>
                  </a:lnTo>
                  <a:lnTo>
                    <a:pt x="591" y="337"/>
                  </a:lnTo>
                  <a:lnTo>
                    <a:pt x="585" y="337"/>
                  </a:lnTo>
                  <a:lnTo>
                    <a:pt x="579" y="330"/>
                  </a:lnTo>
                  <a:lnTo>
                    <a:pt x="571" y="317"/>
                  </a:lnTo>
                  <a:lnTo>
                    <a:pt x="573" y="312"/>
                  </a:lnTo>
                  <a:lnTo>
                    <a:pt x="579" y="306"/>
                  </a:lnTo>
                  <a:lnTo>
                    <a:pt x="593" y="286"/>
                  </a:lnTo>
                  <a:lnTo>
                    <a:pt x="593" y="280"/>
                  </a:lnTo>
                  <a:lnTo>
                    <a:pt x="597" y="278"/>
                  </a:lnTo>
                  <a:lnTo>
                    <a:pt x="605" y="269"/>
                  </a:lnTo>
                  <a:lnTo>
                    <a:pt x="611" y="259"/>
                  </a:lnTo>
                  <a:lnTo>
                    <a:pt x="612" y="254"/>
                  </a:lnTo>
                  <a:lnTo>
                    <a:pt x="617" y="251"/>
                  </a:lnTo>
                  <a:lnTo>
                    <a:pt x="616" y="242"/>
                  </a:lnTo>
                  <a:lnTo>
                    <a:pt x="622" y="238"/>
                  </a:lnTo>
                  <a:lnTo>
                    <a:pt x="628" y="241"/>
                  </a:lnTo>
                  <a:lnTo>
                    <a:pt x="629" y="238"/>
                  </a:lnTo>
                  <a:lnTo>
                    <a:pt x="636" y="237"/>
                  </a:lnTo>
                  <a:lnTo>
                    <a:pt x="649" y="219"/>
                  </a:lnTo>
                  <a:lnTo>
                    <a:pt x="639" y="207"/>
                  </a:lnTo>
                  <a:lnTo>
                    <a:pt x="634" y="198"/>
                  </a:lnTo>
                  <a:lnTo>
                    <a:pt x="636" y="191"/>
                  </a:lnTo>
                  <a:lnTo>
                    <a:pt x="639" y="185"/>
                  </a:lnTo>
                  <a:lnTo>
                    <a:pt x="644" y="179"/>
                  </a:lnTo>
                  <a:lnTo>
                    <a:pt x="649" y="174"/>
                  </a:lnTo>
                  <a:lnTo>
                    <a:pt x="649" y="172"/>
                  </a:lnTo>
                  <a:lnTo>
                    <a:pt x="642" y="166"/>
                  </a:lnTo>
                  <a:lnTo>
                    <a:pt x="643" y="164"/>
                  </a:lnTo>
                  <a:lnTo>
                    <a:pt x="658" y="152"/>
                  </a:lnTo>
                  <a:lnTo>
                    <a:pt x="659" y="145"/>
                  </a:lnTo>
                  <a:lnTo>
                    <a:pt x="649" y="145"/>
                  </a:lnTo>
                  <a:lnTo>
                    <a:pt x="642" y="143"/>
                  </a:lnTo>
                  <a:lnTo>
                    <a:pt x="635" y="133"/>
                  </a:lnTo>
                  <a:lnTo>
                    <a:pt x="625" y="128"/>
                  </a:lnTo>
                  <a:lnTo>
                    <a:pt x="617" y="123"/>
                  </a:lnTo>
                  <a:lnTo>
                    <a:pt x="613" y="122"/>
                  </a:lnTo>
                  <a:lnTo>
                    <a:pt x="609" y="123"/>
                  </a:lnTo>
                  <a:lnTo>
                    <a:pt x="600" y="128"/>
                  </a:lnTo>
                  <a:lnTo>
                    <a:pt x="597" y="126"/>
                  </a:lnTo>
                  <a:lnTo>
                    <a:pt x="594" y="131"/>
                  </a:lnTo>
                  <a:lnTo>
                    <a:pt x="594" y="139"/>
                  </a:lnTo>
                  <a:lnTo>
                    <a:pt x="583" y="145"/>
                  </a:lnTo>
                  <a:lnTo>
                    <a:pt x="567" y="151"/>
                  </a:lnTo>
                  <a:lnTo>
                    <a:pt x="567" y="157"/>
                  </a:lnTo>
                  <a:lnTo>
                    <a:pt x="564" y="160"/>
                  </a:lnTo>
                  <a:lnTo>
                    <a:pt x="540" y="182"/>
                  </a:lnTo>
                  <a:lnTo>
                    <a:pt x="517" y="180"/>
                  </a:lnTo>
                  <a:lnTo>
                    <a:pt x="510" y="177"/>
                  </a:lnTo>
                  <a:lnTo>
                    <a:pt x="488" y="168"/>
                  </a:lnTo>
                  <a:lnTo>
                    <a:pt x="479" y="165"/>
                  </a:lnTo>
                  <a:lnTo>
                    <a:pt x="468" y="164"/>
                  </a:lnTo>
                  <a:lnTo>
                    <a:pt x="461" y="169"/>
                  </a:lnTo>
                  <a:lnTo>
                    <a:pt x="456" y="182"/>
                  </a:lnTo>
                  <a:lnTo>
                    <a:pt x="457" y="188"/>
                  </a:lnTo>
                  <a:lnTo>
                    <a:pt x="460" y="195"/>
                  </a:lnTo>
                  <a:lnTo>
                    <a:pt x="468" y="202"/>
                  </a:lnTo>
                  <a:lnTo>
                    <a:pt x="473" y="204"/>
                  </a:lnTo>
                  <a:lnTo>
                    <a:pt x="476" y="208"/>
                  </a:lnTo>
                  <a:lnTo>
                    <a:pt x="475" y="222"/>
                  </a:lnTo>
                  <a:lnTo>
                    <a:pt x="473" y="232"/>
                  </a:lnTo>
                  <a:lnTo>
                    <a:pt x="472" y="233"/>
                  </a:lnTo>
                  <a:lnTo>
                    <a:pt x="471" y="225"/>
                  </a:lnTo>
                  <a:lnTo>
                    <a:pt x="467" y="222"/>
                  </a:lnTo>
                  <a:lnTo>
                    <a:pt x="464" y="224"/>
                  </a:lnTo>
                  <a:lnTo>
                    <a:pt x="462" y="233"/>
                  </a:lnTo>
                  <a:lnTo>
                    <a:pt x="447" y="236"/>
                  </a:lnTo>
                  <a:lnTo>
                    <a:pt x="444" y="242"/>
                  </a:lnTo>
                  <a:lnTo>
                    <a:pt x="437" y="244"/>
                  </a:lnTo>
                  <a:lnTo>
                    <a:pt x="423" y="244"/>
                  </a:lnTo>
                  <a:lnTo>
                    <a:pt x="414" y="240"/>
                  </a:lnTo>
                  <a:lnTo>
                    <a:pt x="409" y="247"/>
                  </a:lnTo>
                  <a:lnTo>
                    <a:pt x="412" y="263"/>
                  </a:lnTo>
                  <a:lnTo>
                    <a:pt x="412" y="272"/>
                  </a:lnTo>
                  <a:lnTo>
                    <a:pt x="403" y="272"/>
                  </a:lnTo>
                  <a:lnTo>
                    <a:pt x="389" y="267"/>
                  </a:lnTo>
                  <a:lnTo>
                    <a:pt x="380" y="270"/>
                  </a:lnTo>
                  <a:lnTo>
                    <a:pt x="364" y="271"/>
                  </a:lnTo>
                  <a:lnTo>
                    <a:pt x="358" y="262"/>
                  </a:lnTo>
                  <a:lnTo>
                    <a:pt x="324" y="256"/>
                  </a:lnTo>
                  <a:lnTo>
                    <a:pt x="322" y="254"/>
                  </a:lnTo>
                  <a:lnTo>
                    <a:pt x="321" y="247"/>
                  </a:lnTo>
                  <a:lnTo>
                    <a:pt x="300" y="249"/>
                  </a:lnTo>
                  <a:lnTo>
                    <a:pt x="288" y="246"/>
                  </a:lnTo>
                  <a:lnTo>
                    <a:pt x="291" y="241"/>
                  </a:lnTo>
                  <a:lnTo>
                    <a:pt x="295" y="224"/>
                  </a:lnTo>
                  <a:lnTo>
                    <a:pt x="300" y="215"/>
                  </a:lnTo>
                  <a:lnTo>
                    <a:pt x="300" y="209"/>
                  </a:lnTo>
                  <a:lnTo>
                    <a:pt x="306" y="204"/>
                  </a:lnTo>
                  <a:lnTo>
                    <a:pt x="309" y="205"/>
                  </a:lnTo>
                  <a:lnTo>
                    <a:pt x="312" y="198"/>
                  </a:lnTo>
                  <a:lnTo>
                    <a:pt x="315" y="203"/>
                  </a:lnTo>
                  <a:lnTo>
                    <a:pt x="324" y="194"/>
                  </a:lnTo>
                  <a:lnTo>
                    <a:pt x="319" y="191"/>
                  </a:lnTo>
                  <a:lnTo>
                    <a:pt x="318" y="189"/>
                  </a:lnTo>
                  <a:lnTo>
                    <a:pt x="319" y="187"/>
                  </a:lnTo>
                  <a:lnTo>
                    <a:pt x="319" y="179"/>
                  </a:lnTo>
                  <a:lnTo>
                    <a:pt x="318" y="172"/>
                  </a:lnTo>
                  <a:lnTo>
                    <a:pt x="318" y="170"/>
                  </a:lnTo>
                  <a:lnTo>
                    <a:pt x="321" y="173"/>
                  </a:lnTo>
                  <a:lnTo>
                    <a:pt x="325" y="175"/>
                  </a:lnTo>
                  <a:lnTo>
                    <a:pt x="325" y="168"/>
                  </a:lnTo>
                  <a:lnTo>
                    <a:pt x="322" y="157"/>
                  </a:lnTo>
                  <a:lnTo>
                    <a:pt x="326" y="152"/>
                  </a:lnTo>
                  <a:lnTo>
                    <a:pt x="331" y="157"/>
                  </a:lnTo>
                  <a:lnTo>
                    <a:pt x="337" y="156"/>
                  </a:lnTo>
                  <a:lnTo>
                    <a:pt x="343" y="157"/>
                  </a:lnTo>
                  <a:lnTo>
                    <a:pt x="356" y="140"/>
                  </a:lnTo>
                  <a:lnTo>
                    <a:pt x="369" y="134"/>
                  </a:lnTo>
                  <a:lnTo>
                    <a:pt x="371" y="135"/>
                  </a:lnTo>
                  <a:lnTo>
                    <a:pt x="374" y="135"/>
                  </a:lnTo>
                  <a:lnTo>
                    <a:pt x="377" y="134"/>
                  </a:lnTo>
                  <a:lnTo>
                    <a:pt x="382" y="126"/>
                  </a:lnTo>
                  <a:lnTo>
                    <a:pt x="380" y="118"/>
                  </a:lnTo>
                  <a:lnTo>
                    <a:pt x="383" y="114"/>
                  </a:lnTo>
                  <a:lnTo>
                    <a:pt x="386" y="99"/>
                  </a:lnTo>
                  <a:lnTo>
                    <a:pt x="396" y="83"/>
                  </a:lnTo>
                  <a:lnTo>
                    <a:pt x="398" y="75"/>
                  </a:lnTo>
                  <a:lnTo>
                    <a:pt x="397" y="65"/>
                  </a:lnTo>
                  <a:lnTo>
                    <a:pt x="389" y="61"/>
                  </a:lnTo>
                  <a:lnTo>
                    <a:pt x="386" y="60"/>
                  </a:lnTo>
                  <a:lnTo>
                    <a:pt x="378" y="57"/>
                  </a:lnTo>
                  <a:lnTo>
                    <a:pt x="361" y="56"/>
                  </a:lnTo>
                  <a:lnTo>
                    <a:pt x="356" y="58"/>
                  </a:lnTo>
                  <a:lnTo>
                    <a:pt x="346" y="69"/>
                  </a:lnTo>
                  <a:lnTo>
                    <a:pt x="346" y="78"/>
                  </a:lnTo>
                  <a:lnTo>
                    <a:pt x="347" y="86"/>
                  </a:lnTo>
                  <a:lnTo>
                    <a:pt x="347" y="91"/>
                  </a:lnTo>
                  <a:lnTo>
                    <a:pt x="343" y="100"/>
                  </a:lnTo>
                  <a:lnTo>
                    <a:pt x="339" y="104"/>
                  </a:lnTo>
                  <a:lnTo>
                    <a:pt x="337" y="106"/>
                  </a:lnTo>
                  <a:lnTo>
                    <a:pt x="332" y="108"/>
                  </a:lnTo>
                  <a:lnTo>
                    <a:pt x="316" y="105"/>
                  </a:lnTo>
                  <a:lnTo>
                    <a:pt x="315" y="83"/>
                  </a:lnTo>
                  <a:lnTo>
                    <a:pt x="324" y="59"/>
                  </a:lnTo>
                  <a:lnTo>
                    <a:pt x="328" y="41"/>
                  </a:lnTo>
                  <a:lnTo>
                    <a:pt x="323" y="38"/>
                  </a:lnTo>
                  <a:lnTo>
                    <a:pt x="324" y="36"/>
                  </a:lnTo>
                  <a:lnTo>
                    <a:pt x="311" y="34"/>
                  </a:lnTo>
                  <a:lnTo>
                    <a:pt x="306" y="31"/>
                  </a:lnTo>
                  <a:lnTo>
                    <a:pt x="303" y="32"/>
                  </a:lnTo>
                  <a:lnTo>
                    <a:pt x="300" y="54"/>
                  </a:lnTo>
                  <a:lnTo>
                    <a:pt x="297" y="67"/>
                  </a:lnTo>
                  <a:lnTo>
                    <a:pt x="297" y="70"/>
                  </a:lnTo>
                  <a:lnTo>
                    <a:pt x="294" y="86"/>
                  </a:lnTo>
                  <a:lnTo>
                    <a:pt x="287" y="89"/>
                  </a:lnTo>
                  <a:lnTo>
                    <a:pt x="288" y="57"/>
                  </a:lnTo>
                  <a:lnTo>
                    <a:pt x="286" y="50"/>
                  </a:lnTo>
                  <a:lnTo>
                    <a:pt x="287" y="48"/>
                  </a:lnTo>
                  <a:lnTo>
                    <a:pt x="291" y="48"/>
                  </a:lnTo>
                  <a:lnTo>
                    <a:pt x="288" y="34"/>
                  </a:lnTo>
                  <a:lnTo>
                    <a:pt x="301" y="28"/>
                  </a:lnTo>
                  <a:lnTo>
                    <a:pt x="303" y="9"/>
                  </a:lnTo>
                  <a:lnTo>
                    <a:pt x="266" y="0"/>
                  </a:lnTo>
                  <a:lnTo>
                    <a:pt x="264" y="3"/>
                  </a:lnTo>
                  <a:lnTo>
                    <a:pt x="265" y="37"/>
                  </a:lnTo>
                  <a:lnTo>
                    <a:pt x="279" y="43"/>
                  </a:lnTo>
                  <a:lnTo>
                    <a:pt x="278" y="54"/>
                  </a:lnTo>
                  <a:lnTo>
                    <a:pt x="271" y="53"/>
                  </a:lnTo>
                  <a:lnTo>
                    <a:pt x="232" y="52"/>
                  </a:lnTo>
                  <a:lnTo>
                    <a:pt x="216" y="82"/>
                  </a:lnTo>
                  <a:lnTo>
                    <a:pt x="208" y="109"/>
                  </a:lnTo>
                  <a:lnTo>
                    <a:pt x="222" y="136"/>
                  </a:lnTo>
                  <a:lnTo>
                    <a:pt x="236" y="145"/>
                  </a:lnTo>
                  <a:lnTo>
                    <a:pt x="242" y="180"/>
                  </a:lnTo>
                  <a:lnTo>
                    <a:pt x="235" y="190"/>
                  </a:lnTo>
                  <a:lnTo>
                    <a:pt x="271" y="219"/>
                  </a:lnTo>
                  <a:lnTo>
                    <a:pt x="266" y="237"/>
                  </a:lnTo>
                  <a:lnTo>
                    <a:pt x="255" y="245"/>
                  </a:lnTo>
                  <a:lnTo>
                    <a:pt x="234" y="246"/>
                  </a:lnTo>
                  <a:lnTo>
                    <a:pt x="230" y="250"/>
                  </a:lnTo>
                  <a:lnTo>
                    <a:pt x="229" y="257"/>
                  </a:lnTo>
                  <a:lnTo>
                    <a:pt x="234" y="262"/>
                  </a:lnTo>
                  <a:lnTo>
                    <a:pt x="230" y="271"/>
                  </a:lnTo>
                  <a:lnTo>
                    <a:pt x="233" y="280"/>
                  </a:lnTo>
                  <a:lnTo>
                    <a:pt x="227" y="300"/>
                  </a:lnTo>
                  <a:lnTo>
                    <a:pt x="223" y="312"/>
                  </a:lnTo>
                  <a:lnTo>
                    <a:pt x="224" y="326"/>
                  </a:lnTo>
                  <a:lnTo>
                    <a:pt x="221" y="326"/>
                  </a:lnTo>
                  <a:lnTo>
                    <a:pt x="209" y="315"/>
                  </a:lnTo>
                  <a:lnTo>
                    <a:pt x="204" y="307"/>
                  </a:lnTo>
                  <a:lnTo>
                    <a:pt x="197" y="306"/>
                  </a:lnTo>
                  <a:lnTo>
                    <a:pt x="178" y="285"/>
                  </a:lnTo>
                  <a:lnTo>
                    <a:pt x="170" y="287"/>
                  </a:lnTo>
                  <a:lnTo>
                    <a:pt x="158" y="278"/>
                  </a:lnTo>
                  <a:lnTo>
                    <a:pt x="151" y="272"/>
                  </a:lnTo>
                  <a:lnTo>
                    <a:pt x="143" y="270"/>
                  </a:lnTo>
                  <a:lnTo>
                    <a:pt x="135" y="270"/>
                  </a:lnTo>
                  <a:lnTo>
                    <a:pt x="125" y="279"/>
                  </a:lnTo>
                  <a:lnTo>
                    <a:pt x="113" y="284"/>
                  </a:lnTo>
                  <a:lnTo>
                    <a:pt x="105" y="284"/>
                  </a:lnTo>
                  <a:lnTo>
                    <a:pt x="99" y="282"/>
                  </a:lnTo>
                  <a:lnTo>
                    <a:pt x="97" y="284"/>
                  </a:lnTo>
                  <a:lnTo>
                    <a:pt x="92" y="284"/>
                  </a:lnTo>
                  <a:lnTo>
                    <a:pt x="88" y="290"/>
                  </a:lnTo>
                  <a:lnTo>
                    <a:pt x="80" y="303"/>
                  </a:lnTo>
                  <a:lnTo>
                    <a:pt x="74" y="309"/>
                  </a:lnTo>
                  <a:lnTo>
                    <a:pt x="70" y="319"/>
                  </a:lnTo>
                  <a:lnTo>
                    <a:pt x="67" y="321"/>
                  </a:lnTo>
                  <a:lnTo>
                    <a:pt x="65" y="321"/>
                  </a:lnTo>
                  <a:lnTo>
                    <a:pt x="68" y="324"/>
                  </a:lnTo>
                  <a:lnTo>
                    <a:pt x="69" y="327"/>
                  </a:lnTo>
                  <a:lnTo>
                    <a:pt x="66" y="338"/>
                  </a:lnTo>
                  <a:lnTo>
                    <a:pt x="59" y="339"/>
                  </a:lnTo>
                  <a:lnTo>
                    <a:pt x="58" y="341"/>
                  </a:lnTo>
                  <a:lnTo>
                    <a:pt x="53" y="345"/>
                  </a:lnTo>
                  <a:lnTo>
                    <a:pt x="46" y="346"/>
                  </a:lnTo>
                  <a:lnTo>
                    <a:pt x="44" y="346"/>
                  </a:lnTo>
                  <a:lnTo>
                    <a:pt x="42" y="347"/>
                  </a:lnTo>
                  <a:lnTo>
                    <a:pt x="40" y="346"/>
                  </a:lnTo>
                  <a:lnTo>
                    <a:pt x="39" y="348"/>
                  </a:lnTo>
                  <a:lnTo>
                    <a:pt x="37" y="347"/>
                  </a:lnTo>
                  <a:lnTo>
                    <a:pt x="37" y="349"/>
                  </a:lnTo>
                  <a:lnTo>
                    <a:pt x="34" y="347"/>
                  </a:lnTo>
                  <a:lnTo>
                    <a:pt x="30" y="349"/>
                  </a:lnTo>
                  <a:lnTo>
                    <a:pt x="25" y="348"/>
                  </a:lnTo>
                  <a:lnTo>
                    <a:pt x="23" y="349"/>
                  </a:lnTo>
                  <a:lnTo>
                    <a:pt x="21" y="349"/>
                  </a:lnTo>
                  <a:lnTo>
                    <a:pt x="18" y="350"/>
                  </a:lnTo>
                  <a:lnTo>
                    <a:pt x="17" y="349"/>
                  </a:lnTo>
                  <a:lnTo>
                    <a:pt x="15" y="350"/>
                  </a:lnTo>
                  <a:lnTo>
                    <a:pt x="11" y="352"/>
                  </a:lnTo>
                  <a:lnTo>
                    <a:pt x="10" y="352"/>
                  </a:lnTo>
                  <a:lnTo>
                    <a:pt x="8" y="355"/>
                  </a:lnTo>
                  <a:lnTo>
                    <a:pt x="6" y="355"/>
                  </a:lnTo>
                  <a:lnTo>
                    <a:pt x="5" y="358"/>
                  </a:lnTo>
                  <a:lnTo>
                    <a:pt x="3" y="358"/>
                  </a:lnTo>
                  <a:lnTo>
                    <a:pt x="3" y="362"/>
                  </a:lnTo>
                  <a:lnTo>
                    <a:pt x="0" y="361"/>
                  </a:lnTo>
                  <a:lnTo>
                    <a:pt x="0" y="362"/>
                  </a:lnTo>
                </a:path>
              </a:pathLst>
            </a:custGeom>
            <a:solidFill>
              <a:srgbClr val="660033">
                <a:alpha val="38039"/>
              </a:srgbClr>
            </a:solidFill>
            <a:ln w="12700" cap="rnd">
              <a:solidFill>
                <a:srgbClr val="C0C0C0"/>
              </a:solidFill>
              <a:round/>
              <a:headEnd type="none" w="sm" len="sm"/>
              <a:tailEnd type="none" w="sm" len="sm"/>
            </a:ln>
          </p:spPr>
          <p:txBody>
            <a:bodyPr/>
            <a:lstStyle/>
            <a:p>
              <a:pPr algn="l" eaLnBrk="0" hangingPunct="0"/>
              <a:endParaRPr lang="es-MX" sz="1800" b="0" u="none"/>
            </a:p>
          </p:txBody>
        </p:sp>
        <p:sp>
          <p:nvSpPr>
            <p:cNvPr id="24670" name="Freeform 21"/>
            <p:cNvSpPr>
              <a:spLocks/>
            </p:cNvSpPr>
            <p:nvPr/>
          </p:nvSpPr>
          <p:spPr bwMode="auto">
            <a:xfrm>
              <a:off x="2295" y="2398"/>
              <a:ext cx="311" cy="409"/>
            </a:xfrm>
            <a:custGeom>
              <a:avLst/>
              <a:gdLst>
                <a:gd name="T0" fmla="*/ 77 w 269"/>
                <a:gd name="T1" fmla="*/ 340 h 375"/>
                <a:gd name="T2" fmla="*/ 110 w 269"/>
                <a:gd name="T3" fmla="*/ 481 h 375"/>
                <a:gd name="T4" fmla="*/ 77 w 269"/>
                <a:gd name="T5" fmla="*/ 561 h 375"/>
                <a:gd name="T6" fmla="*/ 110 w 269"/>
                <a:gd name="T7" fmla="*/ 594 h 375"/>
                <a:gd name="T8" fmla="*/ 162 w 269"/>
                <a:gd name="T9" fmla="*/ 635 h 375"/>
                <a:gd name="T10" fmla="*/ 210 w 269"/>
                <a:gd name="T11" fmla="*/ 682 h 375"/>
                <a:gd name="T12" fmla="*/ 237 w 269"/>
                <a:gd name="T13" fmla="*/ 707 h 375"/>
                <a:gd name="T14" fmla="*/ 289 w 269"/>
                <a:gd name="T15" fmla="*/ 767 h 375"/>
                <a:gd name="T16" fmla="*/ 289 w 269"/>
                <a:gd name="T17" fmla="*/ 802 h 375"/>
                <a:gd name="T18" fmla="*/ 419 w 269"/>
                <a:gd name="T19" fmla="*/ 845 h 375"/>
                <a:gd name="T20" fmla="*/ 457 w 269"/>
                <a:gd name="T21" fmla="*/ 862 h 375"/>
                <a:gd name="T22" fmla="*/ 503 w 269"/>
                <a:gd name="T23" fmla="*/ 870 h 375"/>
                <a:gd name="T24" fmla="*/ 517 w 269"/>
                <a:gd name="T25" fmla="*/ 870 h 375"/>
                <a:gd name="T26" fmla="*/ 560 w 269"/>
                <a:gd name="T27" fmla="*/ 910 h 375"/>
                <a:gd name="T28" fmla="*/ 534 w 269"/>
                <a:gd name="T29" fmla="*/ 934 h 375"/>
                <a:gd name="T30" fmla="*/ 489 w 269"/>
                <a:gd name="T31" fmla="*/ 976 h 375"/>
                <a:gd name="T32" fmla="*/ 517 w 269"/>
                <a:gd name="T33" fmla="*/ 1045 h 375"/>
                <a:gd name="T34" fmla="*/ 528 w 269"/>
                <a:gd name="T35" fmla="*/ 1059 h 375"/>
                <a:gd name="T36" fmla="*/ 514 w 269"/>
                <a:gd name="T37" fmla="*/ 1083 h 375"/>
                <a:gd name="T38" fmla="*/ 495 w 269"/>
                <a:gd name="T39" fmla="*/ 1106 h 375"/>
                <a:gd name="T40" fmla="*/ 462 w 269"/>
                <a:gd name="T41" fmla="*/ 1164 h 375"/>
                <a:gd name="T42" fmla="*/ 443 w 269"/>
                <a:gd name="T43" fmla="*/ 1160 h 375"/>
                <a:gd name="T44" fmla="*/ 402 w 269"/>
                <a:gd name="T45" fmla="*/ 1176 h 375"/>
                <a:gd name="T46" fmla="*/ 376 w 269"/>
                <a:gd name="T47" fmla="*/ 1199 h 375"/>
                <a:gd name="T48" fmla="*/ 281 w 269"/>
                <a:gd name="T49" fmla="*/ 1244 h 375"/>
                <a:gd name="T50" fmla="*/ 254 w 269"/>
                <a:gd name="T51" fmla="*/ 1260 h 375"/>
                <a:gd name="T52" fmla="*/ 187 w 269"/>
                <a:gd name="T53" fmla="*/ 1284 h 375"/>
                <a:gd name="T54" fmla="*/ 164 w 269"/>
                <a:gd name="T55" fmla="*/ 1312 h 375"/>
                <a:gd name="T56" fmla="*/ 220 w 269"/>
                <a:gd name="T57" fmla="*/ 1316 h 375"/>
                <a:gd name="T58" fmla="*/ 264 w 269"/>
                <a:gd name="T59" fmla="*/ 1321 h 375"/>
                <a:gd name="T60" fmla="*/ 354 w 269"/>
                <a:gd name="T61" fmla="*/ 1316 h 375"/>
                <a:gd name="T62" fmla="*/ 419 w 269"/>
                <a:gd name="T63" fmla="*/ 1372 h 375"/>
                <a:gd name="T64" fmla="*/ 446 w 269"/>
                <a:gd name="T65" fmla="*/ 1376 h 375"/>
                <a:gd name="T66" fmla="*/ 514 w 269"/>
                <a:gd name="T67" fmla="*/ 1333 h 375"/>
                <a:gd name="T68" fmla="*/ 647 w 269"/>
                <a:gd name="T69" fmla="*/ 1239 h 375"/>
                <a:gd name="T70" fmla="*/ 736 w 269"/>
                <a:gd name="T71" fmla="*/ 1239 h 375"/>
                <a:gd name="T72" fmla="*/ 882 w 269"/>
                <a:gd name="T73" fmla="*/ 1223 h 375"/>
                <a:gd name="T74" fmla="*/ 1068 w 269"/>
                <a:gd name="T75" fmla="*/ 1199 h 375"/>
                <a:gd name="T76" fmla="*/ 1268 w 269"/>
                <a:gd name="T77" fmla="*/ 1244 h 375"/>
                <a:gd name="T78" fmla="*/ 1487 w 269"/>
                <a:gd name="T79" fmla="*/ 1357 h 375"/>
                <a:gd name="T80" fmla="*/ 1590 w 269"/>
                <a:gd name="T81" fmla="*/ 1344 h 375"/>
                <a:gd name="T82" fmla="*/ 1638 w 269"/>
                <a:gd name="T83" fmla="*/ 1192 h 375"/>
                <a:gd name="T84" fmla="*/ 1638 w 269"/>
                <a:gd name="T85" fmla="*/ 1111 h 375"/>
                <a:gd name="T86" fmla="*/ 1897 w 269"/>
                <a:gd name="T87" fmla="*/ 1064 h 375"/>
                <a:gd name="T88" fmla="*/ 1728 w 269"/>
                <a:gd name="T89" fmla="*/ 853 h 375"/>
                <a:gd name="T90" fmla="*/ 1481 w 269"/>
                <a:gd name="T91" fmla="*/ 589 h 375"/>
                <a:gd name="T92" fmla="*/ 1456 w 269"/>
                <a:gd name="T93" fmla="*/ 353 h 375"/>
                <a:gd name="T94" fmla="*/ 1346 w 269"/>
                <a:gd name="T95" fmla="*/ 357 h 375"/>
                <a:gd name="T96" fmla="*/ 1180 w 269"/>
                <a:gd name="T97" fmla="*/ 310 h 375"/>
                <a:gd name="T98" fmla="*/ 1045 w 269"/>
                <a:gd name="T99" fmla="*/ 205 h 375"/>
                <a:gd name="T100" fmla="*/ 851 w 269"/>
                <a:gd name="T101" fmla="*/ 249 h 375"/>
                <a:gd name="T102" fmla="*/ 713 w 269"/>
                <a:gd name="T103" fmla="*/ 242 h 375"/>
                <a:gd name="T104" fmla="*/ 794 w 269"/>
                <a:gd name="T105" fmla="*/ 176 h 375"/>
                <a:gd name="T106" fmla="*/ 712 w 269"/>
                <a:gd name="T107" fmla="*/ 53 h 375"/>
                <a:gd name="T108" fmla="*/ 289 w 269"/>
                <a:gd name="T109" fmla="*/ 0 h 375"/>
                <a:gd name="T110" fmla="*/ 197 w 269"/>
                <a:gd name="T111" fmla="*/ 45 h 375"/>
                <a:gd name="T112" fmla="*/ 197 w 269"/>
                <a:gd name="T113" fmla="*/ 192 h 375"/>
                <a:gd name="T114" fmla="*/ 237 w 269"/>
                <a:gd name="T115" fmla="*/ 245 h 375"/>
                <a:gd name="T116" fmla="*/ 140 w 269"/>
                <a:gd name="T117" fmla="*/ 270 h 375"/>
                <a:gd name="T118" fmla="*/ 118 w 269"/>
                <a:gd name="T119" fmla="*/ 262 h 375"/>
                <a:gd name="T120" fmla="*/ 37 w 269"/>
                <a:gd name="T121" fmla="*/ 242 h 375"/>
                <a:gd name="T122" fmla="*/ 0 w 269"/>
                <a:gd name="T123" fmla="*/ 242 h 3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9"/>
                <a:gd name="T187" fmla="*/ 0 h 375"/>
                <a:gd name="T188" fmla="*/ 269 w 269"/>
                <a:gd name="T189" fmla="*/ 375 h 3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9" h="375">
                  <a:moveTo>
                    <a:pt x="0" y="65"/>
                  </a:moveTo>
                  <a:lnTo>
                    <a:pt x="3" y="73"/>
                  </a:lnTo>
                  <a:lnTo>
                    <a:pt x="11" y="91"/>
                  </a:lnTo>
                  <a:lnTo>
                    <a:pt x="15" y="119"/>
                  </a:lnTo>
                  <a:lnTo>
                    <a:pt x="14" y="122"/>
                  </a:lnTo>
                  <a:lnTo>
                    <a:pt x="15" y="128"/>
                  </a:lnTo>
                  <a:lnTo>
                    <a:pt x="14" y="134"/>
                  </a:lnTo>
                  <a:lnTo>
                    <a:pt x="12" y="137"/>
                  </a:lnTo>
                  <a:lnTo>
                    <a:pt x="11" y="150"/>
                  </a:lnTo>
                  <a:lnTo>
                    <a:pt x="13" y="155"/>
                  </a:lnTo>
                  <a:lnTo>
                    <a:pt x="15" y="156"/>
                  </a:lnTo>
                  <a:lnTo>
                    <a:pt x="15" y="159"/>
                  </a:lnTo>
                  <a:lnTo>
                    <a:pt x="18" y="163"/>
                  </a:lnTo>
                  <a:lnTo>
                    <a:pt x="21" y="169"/>
                  </a:lnTo>
                  <a:lnTo>
                    <a:pt x="22" y="171"/>
                  </a:lnTo>
                  <a:lnTo>
                    <a:pt x="26" y="180"/>
                  </a:lnTo>
                  <a:lnTo>
                    <a:pt x="28" y="181"/>
                  </a:lnTo>
                  <a:lnTo>
                    <a:pt x="29" y="181"/>
                  </a:lnTo>
                  <a:lnTo>
                    <a:pt x="28" y="182"/>
                  </a:lnTo>
                  <a:lnTo>
                    <a:pt x="31" y="187"/>
                  </a:lnTo>
                  <a:lnTo>
                    <a:pt x="32" y="189"/>
                  </a:lnTo>
                  <a:lnTo>
                    <a:pt x="33" y="190"/>
                  </a:lnTo>
                  <a:lnTo>
                    <a:pt x="34" y="193"/>
                  </a:lnTo>
                  <a:lnTo>
                    <a:pt x="40" y="205"/>
                  </a:lnTo>
                  <a:lnTo>
                    <a:pt x="40" y="210"/>
                  </a:lnTo>
                  <a:lnTo>
                    <a:pt x="40" y="213"/>
                  </a:lnTo>
                  <a:lnTo>
                    <a:pt x="40" y="215"/>
                  </a:lnTo>
                  <a:lnTo>
                    <a:pt x="46" y="219"/>
                  </a:lnTo>
                  <a:lnTo>
                    <a:pt x="49" y="221"/>
                  </a:lnTo>
                  <a:lnTo>
                    <a:pt x="58" y="226"/>
                  </a:lnTo>
                  <a:lnTo>
                    <a:pt x="61" y="230"/>
                  </a:lnTo>
                  <a:lnTo>
                    <a:pt x="61" y="229"/>
                  </a:lnTo>
                  <a:lnTo>
                    <a:pt x="63" y="230"/>
                  </a:lnTo>
                  <a:lnTo>
                    <a:pt x="65" y="232"/>
                  </a:lnTo>
                  <a:lnTo>
                    <a:pt x="67" y="233"/>
                  </a:lnTo>
                  <a:lnTo>
                    <a:pt x="70" y="233"/>
                  </a:lnTo>
                  <a:lnTo>
                    <a:pt x="69" y="232"/>
                  </a:lnTo>
                  <a:lnTo>
                    <a:pt x="70" y="231"/>
                  </a:lnTo>
                  <a:lnTo>
                    <a:pt x="72" y="233"/>
                  </a:lnTo>
                  <a:lnTo>
                    <a:pt x="77" y="239"/>
                  </a:lnTo>
                  <a:lnTo>
                    <a:pt x="76" y="240"/>
                  </a:lnTo>
                  <a:lnTo>
                    <a:pt x="78" y="243"/>
                  </a:lnTo>
                  <a:lnTo>
                    <a:pt x="77" y="245"/>
                  </a:lnTo>
                  <a:lnTo>
                    <a:pt x="75" y="249"/>
                  </a:lnTo>
                  <a:lnTo>
                    <a:pt x="74" y="250"/>
                  </a:lnTo>
                  <a:lnTo>
                    <a:pt x="70" y="258"/>
                  </a:lnTo>
                  <a:lnTo>
                    <a:pt x="70" y="261"/>
                  </a:lnTo>
                  <a:lnTo>
                    <a:pt x="68" y="261"/>
                  </a:lnTo>
                  <a:lnTo>
                    <a:pt x="72" y="267"/>
                  </a:lnTo>
                  <a:lnTo>
                    <a:pt x="73" y="274"/>
                  </a:lnTo>
                  <a:lnTo>
                    <a:pt x="72" y="279"/>
                  </a:lnTo>
                  <a:lnTo>
                    <a:pt x="73" y="280"/>
                  </a:lnTo>
                  <a:lnTo>
                    <a:pt x="72" y="282"/>
                  </a:lnTo>
                  <a:lnTo>
                    <a:pt x="73" y="283"/>
                  </a:lnTo>
                  <a:lnTo>
                    <a:pt x="71" y="286"/>
                  </a:lnTo>
                  <a:lnTo>
                    <a:pt x="70" y="290"/>
                  </a:lnTo>
                  <a:lnTo>
                    <a:pt x="71" y="290"/>
                  </a:lnTo>
                  <a:lnTo>
                    <a:pt x="71" y="292"/>
                  </a:lnTo>
                  <a:lnTo>
                    <a:pt x="69" y="293"/>
                  </a:lnTo>
                  <a:lnTo>
                    <a:pt x="69" y="295"/>
                  </a:lnTo>
                  <a:lnTo>
                    <a:pt x="71" y="299"/>
                  </a:lnTo>
                  <a:lnTo>
                    <a:pt x="68" y="306"/>
                  </a:lnTo>
                  <a:lnTo>
                    <a:pt x="64" y="311"/>
                  </a:lnTo>
                  <a:lnTo>
                    <a:pt x="63" y="311"/>
                  </a:lnTo>
                  <a:lnTo>
                    <a:pt x="61" y="311"/>
                  </a:lnTo>
                  <a:lnTo>
                    <a:pt x="61" y="310"/>
                  </a:lnTo>
                  <a:lnTo>
                    <a:pt x="58" y="310"/>
                  </a:lnTo>
                  <a:lnTo>
                    <a:pt x="57" y="314"/>
                  </a:lnTo>
                  <a:lnTo>
                    <a:pt x="55" y="314"/>
                  </a:lnTo>
                  <a:lnTo>
                    <a:pt x="54" y="317"/>
                  </a:lnTo>
                  <a:lnTo>
                    <a:pt x="52" y="318"/>
                  </a:lnTo>
                  <a:lnTo>
                    <a:pt x="52" y="320"/>
                  </a:lnTo>
                  <a:lnTo>
                    <a:pt x="46" y="324"/>
                  </a:lnTo>
                  <a:lnTo>
                    <a:pt x="45" y="324"/>
                  </a:lnTo>
                  <a:lnTo>
                    <a:pt x="39" y="333"/>
                  </a:lnTo>
                  <a:lnTo>
                    <a:pt x="37" y="332"/>
                  </a:lnTo>
                  <a:lnTo>
                    <a:pt x="34" y="336"/>
                  </a:lnTo>
                  <a:lnTo>
                    <a:pt x="35" y="337"/>
                  </a:lnTo>
                  <a:lnTo>
                    <a:pt x="29" y="345"/>
                  </a:lnTo>
                  <a:lnTo>
                    <a:pt x="27" y="347"/>
                  </a:lnTo>
                  <a:lnTo>
                    <a:pt x="26" y="344"/>
                  </a:lnTo>
                  <a:lnTo>
                    <a:pt x="24" y="346"/>
                  </a:lnTo>
                  <a:lnTo>
                    <a:pt x="22" y="348"/>
                  </a:lnTo>
                  <a:lnTo>
                    <a:pt x="23" y="351"/>
                  </a:lnTo>
                  <a:lnTo>
                    <a:pt x="25" y="349"/>
                  </a:lnTo>
                  <a:lnTo>
                    <a:pt x="27" y="348"/>
                  </a:lnTo>
                  <a:lnTo>
                    <a:pt x="31" y="352"/>
                  </a:lnTo>
                  <a:lnTo>
                    <a:pt x="33" y="352"/>
                  </a:lnTo>
                  <a:lnTo>
                    <a:pt x="35" y="353"/>
                  </a:lnTo>
                  <a:lnTo>
                    <a:pt x="36" y="353"/>
                  </a:lnTo>
                  <a:lnTo>
                    <a:pt x="41" y="355"/>
                  </a:lnTo>
                  <a:lnTo>
                    <a:pt x="43" y="355"/>
                  </a:lnTo>
                  <a:lnTo>
                    <a:pt x="49" y="352"/>
                  </a:lnTo>
                  <a:lnTo>
                    <a:pt x="52" y="353"/>
                  </a:lnTo>
                  <a:lnTo>
                    <a:pt x="55" y="357"/>
                  </a:lnTo>
                  <a:lnTo>
                    <a:pt x="58" y="366"/>
                  </a:lnTo>
                  <a:lnTo>
                    <a:pt x="60" y="365"/>
                  </a:lnTo>
                  <a:lnTo>
                    <a:pt x="60" y="367"/>
                  </a:lnTo>
                  <a:lnTo>
                    <a:pt x="62" y="369"/>
                  </a:lnTo>
                  <a:lnTo>
                    <a:pt x="64" y="369"/>
                  </a:lnTo>
                  <a:lnTo>
                    <a:pt x="67" y="367"/>
                  </a:lnTo>
                  <a:lnTo>
                    <a:pt x="71" y="357"/>
                  </a:lnTo>
                  <a:lnTo>
                    <a:pt x="77" y="351"/>
                  </a:lnTo>
                  <a:lnTo>
                    <a:pt x="85" y="338"/>
                  </a:lnTo>
                  <a:lnTo>
                    <a:pt x="89" y="332"/>
                  </a:lnTo>
                  <a:lnTo>
                    <a:pt x="94" y="332"/>
                  </a:lnTo>
                  <a:lnTo>
                    <a:pt x="96" y="330"/>
                  </a:lnTo>
                  <a:lnTo>
                    <a:pt x="102" y="332"/>
                  </a:lnTo>
                  <a:lnTo>
                    <a:pt x="104" y="332"/>
                  </a:lnTo>
                  <a:lnTo>
                    <a:pt x="110" y="332"/>
                  </a:lnTo>
                  <a:lnTo>
                    <a:pt x="122" y="327"/>
                  </a:lnTo>
                  <a:lnTo>
                    <a:pt x="132" y="318"/>
                  </a:lnTo>
                  <a:lnTo>
                    <a:pt x="140" y="318"/>
                  </a:lnTo>
                  <a:lnTo>
                    <a:pt x="148" y="320"/>
                  </a:lnTo>
                  <a:lnTo>
                    <a:pt x="155" y="326"/>
                  </a:lnTo>
                  <a:lnTo>
                    <a:pt x="167" y="335"/>
                  </a:lnTo>
                  <a:lnTo>
                    <a:pt x="175" y="333"/>
                  </a:lnTo>
                  <a:lnTo>
                    <a:pt x="194" y="354"/>
                  </a:lnTo>
                  <a:lnTo>
                    <a:pt x="201" y="355"/>
                  </a:lnTo>
                  <a:lnTo>
                    <a:pt x="206" y="363"/>
                  </a:lnTo>
                  <a:lnTo>
                    <a:pt x="218" y="374"/>
                  </a:lnTo>
                  <a:lnTo>
                    <a:pt x="221" y="374"/>
                  </a:lnTo>
                  <a:lnTo>
                    <a:pt x="220" y="360"/>
                  </a:lnTo>
                  <a:lnTo>
                    <a:pt x="224" y="348"/>
                  </a:lnTo>
                  <a:lnTo>
                    <a:pt x="230" y="328"/>
                  </a:lnTo>
                  <a:lnTo>
                    <a:pt x="227" y="319"/>
                  </a:lnTo>
                  <a:lnTo>
                    <a:pt x="231" y="310"/>
                  </a:lnTo>
                  <a:lnTo>
                    <a:pt x="226" y="305"/>
                  </a:lnTo>
                  <a:lnTo>
                    <a:pt x="227" y="298"/>
                  </a:lnTo>
                  <a:lnTo>
                    <a:pt x="231" y="294"/>
                  </a:lnTo>
                  <a:lnTo>
                    <a:pt x="252" y="293"/>
                  </a:lnTo>
                  <a:lnTo>
                    <a:pt x="263" y="285"/>
                  </a:lnTo>
                  <a:lnTo>
                    <a:pt x="268" y="267"/>
                  </a:lnTo>
                  <a:lnTo>
                    <a:pt x="232" y="238"/>
                  </a:lnTo>
                  <a:lnTo>
                    <a:pt x="239" y="228"/>
                  </a:lnTo>
                  <a:lnTo>
                    <a:pt x="233" y="193"/>
                  </a:lnTo>
                  <a:lnTo>
                    <a:pt x="219" y="184"/>
                  </a:lnTo>
                  <a:lnTo>
                    <a:pt x="205" y="157"/>
                  </a:lnTo>
                  <a:lnTo>
                    <a:pt x="213" y="130"/>
                  </a:lnTo>
                  <a:lnTo>
                    <a:pt x="206" y="93"/>
                  </a:lnTo>
                  <a:lnTo>
                    <a:pt x="202" y="94"/>
                  </a:lnTo>
                  <a:lnTo>
                    <a:pt x="199" y="94"/>
                  </a:lnTo>
                  <a:lnTo>
                    <a:pt x="198" y="94"/>
                  </a:lnTo>
                  <a:lnTo>
                    <a:pt x="186" y="95"/>
                  </a:lnTo>
                  <a:lnTo>
                    <a:pt x="176" y="91"/>
                  </a:lnTo>
                  <a:lnTo>
                    <a:pt x="169" y="88"/>
                  </a:lnTo>
                  <a:lnTo>
                    <a:pt x="164" y="82"/>
                  </a:lnTo>
                  <a:lnTo>
                    <a:pt x="161" y="64"/>
                  </a:lnTo>
                  <a:lnTo>
                    <a:pt x="154" y="57"/>
                  </a:lnTo>
                  <a:lnTo>
                    <a:pt x="145" y="55"/>
                  </a:lnTo>
                  <a:lnTo>
                    <a:pt x="134" y="57"/>
                  </a:lnTo>
                  <a:lnTo>
                    <a:pt x="123" y="63"/>
                  </a:lnTo>
                  <a:lnTo>
                    <a:pt x="118" y="67"/>
                  </a:lnTo>
                  <a:lnTo>
                    <a:pt x="113" y="68"/>
                  </a:lnTo>
                  <a:lnTo>
                    <a:pt x="103" y="67"/>
                  </a:lnTo>
                  <a:lnTo>
                    <a:pt x="99" y="65"/>
                  </a:lnTo>
                  <a:lnTo>
                    <a:pt x="99" y="60"/>
                  </a:lnTo>
                  <a:lnTo>
                    <a:pt x="102" y="55"/>
                  </a:lnTo>
                  <a:lnTo>
                    <a:pt x="110" y="47"/>
                  </a:lnTo>
                  <a:lnTo>
                    <a:pt x="99" y="23"/>
                  </a:lnTo>
                  <a:lnTo>
                    <a:pt x="97" y="20"/>
                  </a:lnTo>
                  <a:lnTo>
                    <a:pt x="98" y="14"/>
                  </a:lnTo>
                  <a:lnTo>
                    <a:pt x="49" y="5"/>
                  </a:lnTo>
                  <a:lnTo>
                    <a:pt x="47" y="2"/>
                  </a:lnTo>
                  <a:lnTo>
                    <a:pt x="40" y="0"/>
                  </a:lnTo>
                  <a:lnTo>
                    <a:pt x="31" y="4"/>
                  </a:lnTo>
                  <a:lnTo>
                    <a:pt x="27" y="7"/>
                  </a:lnTo>
                  <a:lnTo>
                    <a:pt x="27" y="12"/>
                  </a:lnTo>
                  <a:lnTo>
                    <a:pt x="29" y="17"/>
                  </a:lnTo>
                  <a:lnTo>
                    <a:pt x="31" y="18"/>
                  </a:lnTo>
                  <a:lnTo>
                    <a:pt x="27" y="52"/>
                  </a:lnTo>
                  <a:lnTo>
                    <a:pt x="28" y="57"/>
                  </a:lnTo>
                  <a:lnTo>
                    <a:pt x="28" y="59"/>
                  </a:lnTo>
                  <a:lnTo>
                    <a:pt x="32" y="66"/>
                  </a:lnTo>
                  <a:lnTo>
                    <a:pt x="34" y="73"/>
                  </a:lnTo>
                  <a:lnTo>
                    <a:pt x="31" y="74"/>
                  </a:lnTo>
                  <a:lnTo>
                    <a:pt x="19" y="73"/>
                  </a:lnTo>
                  <a:lnTo>
                    <a:pt x="17" y="75"/>
                  </a:lnTo>
                  <a:lnTo>
                    <a:pt x="15" y="73"/>
                  </a:lnTo>
                  <a:lnTo>
                    <a:pt x="16" y="70"/>
                  </a:lnTo>
                  <a:lnTo>
                    <a:pt x="12" y="68"/>
                  </a:lnTo>
                  <a:lnTo>
                    <a:pt x="10" y="66"/>
                  </a:lnTo>
                  <a:lnTo>
                    <a:pt x="5" y="65"/>
                  </a:lnTo>
                  <a:lnTo>
                    <a:pt x="3" y="63"/>
                  </a:lnTo>
                  <a:lnTo>
                    <a:pt x="0" y="63"/>
                  </a:lnTo>
                  <a:lnTo>
                    <a:pt x="0" y="65"/>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MX" sz="1800" b="0" u="none"/>
            </a:p>
          </p:txBody>
        </p:sp>
        <p:sp>
          <p:nvSpPr>
            <p:cNvPr id="24671" name="Freeform 22"/>
            <p:cNvSpPr>
              <a:spLocks/>
            </p:cNvSpPr>
            <p:nvPr/>
          </p:nvSpPr>
          <p:spPr bwMode="auto">
            <a:xfrm>
              <a:off x="2954" y="2614"/>
              <a:ext cx="389" cy="349"/>
            </a:xfrm>
            <a:custGeom>
              <a:avLst/>
              <a:gdLst>
                <a:gd name="T0" fmla="*/ 131 w 336"/>
                <a:gd name="T1" fmla="*/ 823 h 318"/>
                <a:gd name="T2" fmla="*/ 125 w 336"/>
                <a:gd name="T3" fmla="*/ 746 h 318"/>
                <a:gd name="T4" fmla="*/ 39 w 336"/>
                <a:gd name="T5" fmla="*/ 646 h 318"/>
                <a:gd name="T6" fmla="*/ 186 w 336"/>
                <a:gd name="T7" fmla="*/ 517 h 318"/>
                <a:gd name="T8" fmla="*/ 316 w 336"/>
                <a:gd name="T9" fmla="*/ 431 h 318"/>
                <a:gd name="T10" fmla="*/ 352 w 336"/>
                <a:gd name="T11" fmla="*/ 360 h 318"/>
                <a:gd name="T12" fmla="*/ 445 w 336"/>
                <a:gd name="T13" fmla="*/ 345 h 318"/>
                <a:gd name="T14" fmla="*/ 518 w 336"/>
                <a:gd name="T15" fmla="*/ 218 h 318"/>
                <a:gd name="T16" fmla="*/ 518 w 336"/>
                <a:gd name="T17" fmla="*/ 135 h 318"/>
                <a:gd name="T18" fmla="*/ 594 w 336"/>
                <a:gd name="T19" fmla="*/ 79 h 318"/>
                <a:gd name="T20" fmla="*/ 658 w 336"/>
                <a:gd name="T21" fmla="*/ 0 h 318"/>
                <a:gd name="T22" fmla="*/ 762 w 336"/>
                <a:gd name="T23" fmla="*/ 20 h 318"/>
                <a:gd name="T24" fmla="*/ 953 w 336"/>
                <a:gd name="T25" fmla="*/ 72 h 318"/>
                <a:gd name="T26" fmla="*/ 1179 w 336"/>
                <a:gd name="T27" fmla="*/ 136 h 318"/>
                <a:gd name="T28" fmla="*/ 1355 w 336"/>
                <a:gd name="T29" fmla="*/ 198 h 318"/>
                <a:gd name="T30" fmla="*/ 1478 w 336"/>
                <a:gd name="T31" fmla="*/ 234 h 318"/>
                <a:gd name="T32" fmla="*/ 1580 w 336"/>
                <a:gd name="T33" fmla="*/ 174 h 318"/>
                <a:gd name="T34" fmla="*/ 1779 w 336"/>
                <a:gd name="T35" fmla="*/ 137 h 318"/>
                <a:gd name="T36" fmla="*/ 1902 w 336"/>
                <a:gd name="T37" fmla="*/ 146 h 318"/>
                <a:gd name="T38" fmla="*/ 2146 w 336"/>
                <a:gd name="T39" fmla="*/ 235 h 318"/>
                <a:gd name="T40" fmla="*/ 2320 w 336"/>
                <a:gd name="T41" fmla="*/ 251 h 318"/>
                <a:gd name="T42" fmla="*/ 2362 w 336"/>
                <a:gd name="T43" fmla="*/ 304 h 318"/>
                <a:gd name="T44" fmla="*/ 2452 w 336"/>
                <a:gd name="T45" fmla="*/ 358 h 318"/>
                <a:gd name="T46" fmla="*/ 2370 w 336"/>
                <a:gd name="T47" fmla="*/ 431 h 318"/>
                <a:gd name="T48" fmla="*/ 2215 w 336"/>
                <a:gd name="T49" fmla="*/ 419 h 318"/>
                <a:gd name="T50" fmla="*/ 2136 w 336"/>
                <a:gd name="T51" fmla="*/ 434 h 318"/>
                <a:gd name="T52" fmla="*/ 2074 w 336"/>
                <a:gd name="T53" fmla="*/ 554 h 318"/>
                <a:gd name="T54" fmla="*/ 2004 w 336"/>
                <a:gd name="T55" fmla="*/ 586 h 318"/>
                <a:gd name="T56" fmla="*/ 1922 w 336"/>
                <a:gd name="T57" fmla="*/ 554 h 318"/>
                <a:gd name="T58" fmla="*/ 1829 w 336"/>
                <a:gd name="T59" fmla="*/ 553 h 318"/>
                <a:gd name="T60" fmla="*/ 1779 w 336"/>
                <a:gd name="T61" fmla="*/ 608 h 318"/>
                <a:gd name="T62" fmla="*/ 1663 w 336"/>
                <a:gd name="T63" fmla="*/ 592 h 318"/>
                <a:gd name="T64" fmla="*/ 1607 w 336"/>
                <a:gd name="T65" fmla="*/ 633 h 318"/>
                <a:gd name="T66" fmla="*/ 1580 w 336"/>
                <a:gd name="T67" fmla="*/ 751 h 318"/>
                <a:gd name="T68" fmla="*/ 1674 w 336"/>
                <a:gd name="T69" fmla="*/ 922 h 318"/>
                <a:gd name="T70" fmla="*/ 1750 w 336"/>
                <a:gd name="T71" fmla="*/ 986 h 318"/>
                <a:gd name="T72" fmla="*/ 1922 w 336"/>
                <a:gd name="T73" fmla="*/ 1066 h 318"/>
                <a:gd name="T74" fmla="*/ 1943 w 336"/>
                <a:gd name="T75" fmla="*/ 1140 h 318"/>
                <a:gd name="T76" fmla="*/ 1922 w 336"/>
                <a:gd name="T77" fmla="*/ 1170 h 318"/>
                <a:gd name="T78" fmla="*/ 1820 w 336"/>
                <a:gd name="T79" fmla="*/ 1248 h 318"/>
                <a:gd name="T80" fmla="*/ 1678 w 336"/>
                <a:gd name="T81" fmla="*/ 1274 h 318"/>
                <a:gd name="T82" fmla="*/ 1607 w 336"/>
                <a:gd name="T83" fmla="*/ 1274 h 318"/>
                <a:gd name="T84" fmla="*/ 1455 w 336"/>
                <a:gd name="T85" fmla="*/ 1272 h 318"/>
                <a:gd name="T86" fmla="*/ 1345 w 336"/>
                <a:gd name="T87" fmla="*/ 1257 h 318"/>
                <a:gd name="T88" fmla="*/ 1252 w 336"/>
                <a:gd name="T89" fmla="*/ 1272 h 318"/>
                <a:gd name="T90" fmla="*/ 1289 w 336"/>
                <a:gd name="T91" fmla="*/ 1238 h 318"/>
                <a:gd name="T92" fmla="*/ 1267 w 336"/>
                <a:gd name="T93" fmla="*/ 1175 h 318"/>
                <a:gd name="T94" fmla="*/ 1118 w 336"/>
                <a:gd name="T95" fmla="*/ 1175 h 318"/>
                <a:gd name="T96" fmla="*/ 1004 w 336"/>
                <a:gd name="T97" fmla="*/ 1191 h 318"/>
                <a:gd name="T98" fmla="*/ 918 w 336"/>
                <a:gd name="T99" fmla="*/ 1203 h 318"/>
                <a:gd name="T100" fmla="*/ 875 w 336"/>
                <a:gd name="T101" fmla="*/ 1187 h 318"/>
                <a:gd name="T102" fmla="*/ 823 w 336"/>
                <a:gd name="T103" fmla="*/ 1191 h 318"/>
                <a:gd name="T104" fmla="*/ 729 w 336"/>
                <a:gd name="T105" fmla="*/ 992 h 318"/>
                <a:gd name="T106" fmla="*/ 658 w 336"/>
                <a:gd name="T107" fmla="*/ 992 h 318"/>
                <a:gd name="T108" fmla="*/ 568 w 336"/>
                <a:gd name="T109" fmla="*/ 989 h 318"/>
                <a:gd name="T110" fmla="*/ 504 w 336"/>
                <a:gd name="T111" fmla="*/ 1017 h 318"/>
                <a:gd name="T112" fmla="*/ 424 w 336"/>
                <a:gd name="T113" fmla="*/ 1058 h 318"/>
                <a:gd name="T114" fmla="*/ 322 w 336"/>
                <a:gd name="T115" fmla="*/ 1039 h 318"/>
                <a:gd name="T116" fmla="*/ 213 w 336"/>
                <a:gd name="T117" fmla="*/ 992 h 318"/>
                <a:gd name="T118" fmla="*/ 204 w 336"/>
                <a:gd name="T119" fmla="*/ 930 h 318"/>
                <a:gd name="T120" fmla="*/ 102 w 336"/>
                <a:gd name="T121" fmla="*/ 934 h 318"/>
                <a:gd name="T122" fmla="*/ 0 w 336"/>
                <a:gd name="T123" fmla="*/ 910 h 3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6"/>
                <a:gd name="T187" fmla="*/ 0 h 318"/>
                <a:gd name="T188" fmla="*/ 336 w 336"/>
                <a:gd name="T189" fmla="*/ 318 h 3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6" h="318">
                  <a:moveTo>
                    <a:pt x="0" y="226"/>
                  </a:moveTo>
                  <a:lnTo>
                    <a:pt x="5" y="225"/>
                  </a:lnTo>
                  <a:lnTo>
                    <a:pt x="18" y="204"/>
                  </a:lnTo>
                  <a:lnTo>
                    <a:pt x="23" y="198"/>
                  </a:lnTo>
                  <a:lnTo>
                    <a:pt x="23" y="185"/>
                  </a:lnTo>
                  <a:lnTo>
                    <a:pt x="17" y="185"/>
                  </a:lnTo>
                  <a:lnTo>
                    <a:pt x="11" y="178"/>
                  </a:lnTo>
                  <a:lnTo>
                    <a:pt x="3" y="165"/>
                  </a:lnTo>
                  <a:lnTo>
                    <a:pt x="5" y="160"/>
                  </a:lnTo>
                  <a:lnTo>
                    <a:pt x="11" y="154"/>
                  </a:lnTo>
                  <a:lnTo>
                    <a:pt x="25" y="134"/>
                  </a:lnTo>
                  <a:lnTo>
                    <a:pt x="25" y="128"/>
                  </a:lnTo>
                  <a:lnTo>
                    <a:pt x="29" y="126"/>
                  </a:lnTo>
                  <a:lnTo>
                    <a:pt x="37" y="117"/>
                  </a:lnTo>
                  <a:lnTo>
                    <a:pt x="43" y="107"/>
                  </a:lnTo>
                  <a:lnTo>
                    <a:pt x="44" y="102"/>
                  </a:lnTo>
                  <a:lnTo>
                    <a:pt x="49" y="99"/>
                  </a:lnTo>
                  <a:lnTo>
                    <a:pt x="48" y="90"/>
                  </a:lnTo>
                  <a:lnTo>
                    <a:pt x="54" y="86"/>
                  </a:lnTo>
                  <a:lnTo>
                    <a:pt x="60" y="89"/>
                  </a:lnTo>
                  <a:lnTo>
                    <a:pt x="61" y="86"/>
                  </a:lnTo>
                  <a:lnTo>
                    <a:pt x="68" y="85"/>
                  </a:lnTo>
                  <a:lnTo>
                    <a:pt x="81" y="67"/>
                  </a:lnTo>
                  <a:lnTo>
                    <a:pt x="71" y="55"/>
                  </a:lnTo>
                  <a:lnTo>
                    <a:pt x="66" y="46"/>
                  </a:lnTo>
                  <a:lnTo>
                    <a:pt x="68" y="39"/>
                  </a:lnTo>
                  <a:lnTo>
                    <a:pt x="71" y="33"/>
                  </a:lnTo>
                  <a:lnTo>
                    <a:pt x="76" y="27"/>
                  </a:lnTo>
                  <a:lnTo>
                    <a:pt x="81" y="22"/>
                  </a:lnTo>
                  <a:lnTo>
                    <a:pt x="81" y="20"/>
                  </a:lnTo>
                  <a:lnTo>
                    <a:pt x="74" y="14"/>
                  </a:lnTo>
                  <a:lnTo>
                    <a:pt x="75" y="12"/>
                  </a:lnTo>
                  <a:lnTo>
                    <a:pt x="90" y="0"/>
                  </a:lnTo>
                  <a:lnTo>
                    <a:pt x="93" y="4"/>
                  </a:lnTo>
                  <a:lnTo>
                    <a:pt x="99" y="4"/>
                  </a:lnTo>
                  <a:lnTo>
                    <a:pt x="104" y="5"/>
                  </a:lnTo>
                  <a:lnTo>
                    <a:pt x="110" y="8"/>
                  </a:lnTo>
                  <a:lnTo>
                    <a:pt x="114" y="17"/>
                  </a:lnTo>
                  <a:lnTo>
                    <a:pt x="130" y="18"/>
                  </a:lnTo>
                  <a:lnTo>
                    <a:pt x="142" y="20"/>
                  </a:lnTo>
                  <a:lnTo>
                    <a:pt x="150" y="18"/>
                  </a:lnTo>
                  <a:lnTo>
                    <a:pt x="161" y="34"/>
                  </a:lnTo>
                  <a:lnTo>
                    <a:pt x="171" y="42"/>
                  </a:lnTo>
                  <a:lnTo>
                    <a:pt x="174" y="42"/>
                  </a:lnTo>
                  <a:lnTo>
                    <a:pt x="185" y="49"/>
                  </a:lnTo>
                  <a:lnTo>
                    <a:pt x="189" y="54"/>
                  </a:lnTo>
                  <a:lnTo>
                    <a:pt x="194" y="57"/>
                  </a:lnTo>
                  <a:lnTo>
                    <a:pt x="202" y="58"/>
                  </a:lnTo>
                  <a:lnTo>
                    <a:pt x="212" y="57"/>
                  </a:lnTo>
                  <a:lnTo>
                    <a:pt x="215" y="52"/>
                  </a:lnTo>
                  <a:lnTo>
                    <a:pt x="216" y="43"/>
                  </a:lnTo>
                  <a:lnTo>
                    <a:pt x="222" y="38"/>
                  </a:lnTo>
                  <a:lnTo>
                    <a:pt x="237" y="33"/>
                  </a:lnTo>
                  <a:lnTo>
                    <a:pt x="243" y="35"/>
                  </a:lnTo>
                  <a:lnTo>
                    <a:pt x="249" y="36"/>
                  </a:lnTo>
                  <a:lnTo>
                    <a:pt x="256" y="35"/>
                  </a:lnTo>
                  <a:lnTo>
                    <a:pt x="260" y="36"/>
                  </a:lnTo>
                  <a:lnTo>
                    <a:pt x="265" y="41"/>
                  </a:lnTo>
                  <a:lnTo>
                    <a:pt x="270" y="44"/>
                  </a:lnTo>
                  <a:lnTo>
                    <a:pt x="293" y="59"/>
                  </a:lnTo>
                  <a:lnTo>
                    <a:pt x="298" y="60"/>
                  </a:lnTo>
                  <a:lnTo>
                    <a:pt x="310" y="62"/>
                  </a:lnTo>
                  <a:lnTo>
                    <a:pt x="317" y="62"/>
                  </a:lnTo>
                  <a:lnTo>
                    <a:pt x="320" y="64"/>
                  </a:lnTo>
                  <a:lnTo>
                    <a:pt x="320" y="73"/>
                  </a:lnTo>
                  <a:lnTo>
                    <a:pt x="323" y="75"/>
                  </a:lnTo>
                  <a:lnTo>
                    <a:pt x="323" y="85"/>
                  </a:lnTo>
                  <a:lnTo>
                    <a:pt x="326" y="89"/>
                  </a:lnTo>
                  <a:lnTo>
                    <a:pt x="335" y="89"/>
                  </a:lnTo>
                  <a:lnTo>
                    <a:pt x="335" y="98"/>
                  </a:lnTo>
                  <a:lnTo>
                    <a:pt x="326" y="103"/>
                  </a:lnTo>
                  <a:lnTo>
                    <a:pt x="324" y="107"/>
                  </a:lnTo>
                  <a:lnTo>
                    <a:pt x="315" y="111"/>
                  </a:lnTo>
                  <a:lnTo>
                    <a:pt x="309" y="107"/>
                  </a:lnTo>
                  <a:lnTo>
                    <a:pt x="303" y="105"/>
                  </a:lnTo>
                  <a:lnTo>
                    <a:pt x="302" y="101"/>
                  </a:lnTo>
                  <a:lnTo>
                    <a:pt x="293" y="103"/>
                  </a:lnTo>
                  <a:lnTo>
                    <a:pt x="292" y="108"/>
                  </a:lnTo>
                  <a:lnTo>
                    <a:pt x="284" y="125"/>
                  </a:lnTo>
                  <a:lnTo>
                    <a:pt x="283" y="132"/>
                  </a:lnTo>
                  <a:lnTo>
                    <a:pt x="283" y="138"/>
                  </a:lnTo>
                  <a:lnTo>
                    <a:pt x="280" y="142"/>
                  </a:lnTo>
                  <a:lnTo>
                    <a:pt x="276" y="145"/>
                  </a:lnTo>
                  <a:lnTo>
                    <a:pt x="274" y="145"/>
                  </a:lnTo>
                  <a:lnTo>
                    <a:pt x="271" y="141"/>
                  </a:lnTo>
                  <a:lnTo>
                    <a:pt x="268" y="141"/>
                  </a:lnTo>
                  <a:lnTo>
                    <a:pt x="262" y="138"/>
                  </a:lnTo>
                  <a:lnTo>
                    <a:pt x="254" y="135"/>
                  </a:lnTo>
                  <a:lnTo>
                    <a:pt x="253" y="135"/>
                  </a:lnTo>
                  <a:lnTo>
                    <a:pt x="250" y="137"/>
                  </a:lnTo>
                  <a:lnTo>
                    <a:pt x="248" y="148"/>
                  </a:lnTo>
                  <a:lnTo>
                    <a:pt x="246" y="150"/>
                  </a:lnTo>
                  <a:lnTo>
                    <a:pt x="243" y="151"/>
                  </a:lnTo>
                  <a:lnTo>
                    <a:pt x="235" y="151"/>
                  </a:lnTo>
                  <a:lnTo>
                    <a:pt x="231" y="147"/>
                  </a:lnTo>
                  <a:lnTo>
                    <a:pt x="227" y="147"/>
                  </a:lnTo>
                  <a:lnTo>
                    <a:pt x="225" y="146"/>
                  </a:lnTo>
                  <a:lnTo>
                    <a:pt x="221" y="148"/>
                  </a:lnTo>
                  <a:lnTo>
                    <a:pt x="219" y="157"/>
                  </a:lnTo>
                  <a:lnTo>
                    <a:pt x="216" y="160"/>
                  </a:lnTo>
                  <a:lnTo>
                    <a:pt x="214" y="173"/>
                  </a:lnTo>
                  <a:lnTo>
                    <a:pt x="216" y="186"/>
                  </a:lnTo>
                  <a:lnTo>
                    <a:pt x="222" y="200"/>
                  </a:lnTo>
                  <a:lnTo>
                    <a:pt x="226" y="203"/>
                  </a:lnTo>
                  <a:lnTo>
                    <a:pt x="228" y="229"/>
                  </a:lnTo>
                  <a:lnTo>
                    <a:pt x="231" y="235"/>
                  </a:lnTo>
                  <a:lnTo>
                    <a:pt x="234" y="236"/>
                  </a:lnTo>
                  <a:lnTo>
                    <a:pt x="239" y="244"/>
                  </a:lnTo>
                  <a:lnTo>
                    <a:pt x="252" y="254"/>
                  </a:lnTo>
                  <a:lnTo>
                    <a:pt x="253" y="258"/>
                  </a:lnTo>
                  <a:lnTo>
                    <a:pt x="262" y="265"/>
                  </a:lnTo>
                  <a:lnTo>
                    <a:pt x="263" y="271"/>
                  </a:lnTo>
                  <a:lnTo>
                    <a:pt x="268" y="277"/>
                  </a:lnTo>
                  <a:lnTo>
                    <a:pt x="265" y="282"/>
                  </a:lnTo>
                  <a:lnTo>
                    <a:pt x="265" y="287"/>
                  </a:lnTo>
                  <a:lnTo>
                    <a:pt x="263" y="287"/>
                  </a:lnTo>
                  <a:lnTo>
                    <a:pt x="262" y="290"/>
                  </a:lnTo>
                  <a:lnTo>
                    <a:pt x="262" y="292"/>
                  </a:lnTo>
                  <a:lnTo>
                    <a:pt x="256" y="299"/>
                  </a:lnTo>
                  <a:lnTo>
                    <a:pt x="249" y="309"/>
                  </a:lnTo>
                  <a:lnTo>
                    <a:pt x="243" y="314"/>
                  </a:lnTo>
                  <a:lnTo>
                    <a:pt x="234" y="316"/>
                  </a:lnTo>
                  <a:lnTo>
                    <a:pt x="229" y="316"/>
                  </a:lnTo>
                  <a:lnTo>
                    <a:pt x="228" y="315"/>
                  </a:lnTo>
                  <a:lnTo>
                    <a:pt x="225" y="314"/>
                  </a:lnTo>
                  <a:lnTo>
                    <a:pt x="219" y="316"/>
                  </a:lnTo>
                  <a:lnTo>
                    <a:pt x="208" y="315"/>
                  </a:lnTo>
                  <a:lnTo>
                    <a:pt x="204" y="316"/>
                  </a:lnTo>
                  <a:lnTo>
                    <a:pt x="199" y="315"/>
                  </a:lnTo>
                  <a:lnTo>
                    <a:pt x="197" y="315"/>
                  </a:lnTo>
                  <a:lnTo>
                    <a:pt x="195" y="313"/>
                  </a:lnTo>
                  <a:lnTo>
                    <a:pt x="184" y="312"/>
                  </a:lnTo>
                  <a:lnTo>
                    <a:pt x="176" y="317"/>
                  </a:lnTo>
                  <a:lnTo>
                    <a:pt x="174" y="315"/>
                  </a:lnTo>
                  <a:lnTo>
                    <a:pt x="171" y="315"/>
                  </a:lnTo>
                  <a:lnTo>
                    <a:pt x="170" y="315"/>
                  </a:lnTo>
                  <a:lnTo>
                    <a:pt x="170" y="312"/>
                  </a:lnTo>
                  <a:lnTo>
                    <a:pt x="176" y="308"/>
                  </a:lnTo>
                  <a:lnTo>
                    <a:pt x="178" y="304"/>
                  </a:lnTo>
                  <a:lnTo>
                    <a:pt x="176" y="295"/>
                  </a:lnTo>
                  <a:lnTo>
                    <a:pt x="173" y="291"/>
                  </a:lnTo>
                  <a:lnTo>
                    <a:pt x="164" y="290"/>
                  </a:lnTo>
                  <a:lnTo>
                    <a:pt x="157" y="291"/>
                  </a:lnTo>
                  <a:lnTo>
                    <a:pt x="152" y="291"/>
                  </a:lnTo>
                  <a:lnTo>
                    <a:pt x="150" y="294"/>
                  </a:lnTo>
                  <a:lnTo>
                    <a:pt x="140" y="290"/>
                  </a:lnTo>
                  <a:lnTo>
                    <a:pt x="137" y="296"/>
                  </a:lnTo>
                  <a:lnTo>
                    <a:pt x="136" y="296"/>
                  </a:lnTo>
                  <a:lnTo>
                    <a:pt x="131" y="297"/>
                  </a:lnTo>
                  <a:lnTo>
                    <a:pt x="125" y="298"/>
                  </a:lnTo>
                  <a:lnTo>
                    <a:pt x="122" y="297"/>
                  </a:lnTo>
                  <a:lnTo>
                    <a:pt x="120" y="296"/>
                  </a:lnTo>
                  <a:lnTo>
                    <a:pt x="119" y="294"/>
                  </a:lnTo>
                  <a:lnTo>
                    <a:pt x="117" y="296"/>
                  </a:lnTo>
                  <a:lnTo>
                    <a:pt x="115" y="296"/>
                  </a:lnTo>
                  <a:lnTo>
                    <a:pt x="112" y="296"/>
                  </a:lnTo>
                  <a:lnTo>
                    <a:pt x="106" y="291"/>
                  </a:lnTo>
                  <a:lnTo>
                    <a:pt x="103" y="283"/>
                  </a:lnTo>
                  <a:lnTo>
                    <a:pt x="99" y="247"/>
                  </a:lnTo>
                  <a:lnTo>
                    <a:pt x="95" y="247"/>
                  </a:lnTo>
                  <a:lnTo>
                    <a:pt x="92" y="249"/>
                  </a:lnTo>
                  <a:lnTo>
                    <a:pt x="90" y="247"/>
                  </a:lnTo>
                  <a:lnTo>
                    <a:pt x="82" y="243"/>
                  </a:lnTo>
                  <a:lnTo>
                    <a:pt x="80" y="243"/>
                  </a:lnTo>
                  <a:lnTo>
                    <a:pt x="78" y="245"/>
                  </a:lnTo>
                  <a:lnTo>
                    <a:pt x="76" y="246"/>
                  </a:lnTo>
                  <a:lnTo>
                    <a:pt x="74" y="251"/>
                  </a:lnTo>
                  <a:lnTo>
                    <a:pt x="69" y="253"/>
                  </a:lnTo>
                  <a:lnTo>
                    <a:pt x="69" y="257"/>
                  </a:lnTo>
                  <a:lnTo>
                    <a:pt x="62" y="261"/>
                  </a:lnTo>
                  <a:lnTo>
                    <a:pt x="58" y="262"/>
                  </a:lnTo>
                  <a:lnTo>
                    <a:pt x="52" y="259"/>
                  </a:lnTo>
                  <a:lnTo>
                    <a:pt x="49" y="259"/>
                  </a:lnTo>
                  <a:lnTo>
                    <a:pt x="44" y="257"/>
                  </a:lnTo>
                  <a:lnTo>
                    <a:pt x="35" y="256"/>
                  </a:lnTo>
                  <a:lnTo>
                    <a:pt x="33" y="255"/>
                  </a:lnTo>
                  <a:lnTo>
                    <a:pt x="29" y="247"/>
                  </a:lnTo>
                  <a:lnTo>
                    <a:pt x="30" y="240"/>
                  </a:lnTo>
                  <a:lnTo>
                    <a:pt x="27" y="237"/>
                  </a:lnTo>
                  <a:lnTo>
                    <a:pt x="28" y="231"/>
                  </a:lnTo>
                  <a:lnTo>
                    <a:pt x="19" y="228"/>
                  </a:lnTo>
                  <a:lnTo>
                    <a:pt x="19" y="233"/>
                  </a:lnTo>
                  <a:lnTo>
                    <a:pt x="14" y="232"/>
                  </a:lnTo>
                  <a:lnTo>
                    <a:pt x="11" y="227"/>
                  </a:lnTo>
                  <a:lnTo>
                    <a:pt x="4" y="228"/>
                  </a:lnTo>
                  <a:lnTo>
                    <a:pt x="0" y="226"/>
                  </a:lnTo>
                </a:path>
              </a:pathLst>
            </a:custGeom>
            <a:solidFill>
              <a:srgbClr val="660033">
                <a:alpha val="38039"/>
              </a:srgbClr>
            </a:solidFill>
            <a:ln w="12700" cap="rnd">
              <a:solidFill>
                <a:srgbClr val="C0C0C0"/>
              </a:solidFill>
              <a:round/>
              <a:headEnd type="none" w="sm" len="sm"/>
              <a:tailEnd type="none" w="sm" len="sm"/>
            </a:ln>
          </p:spPr>
          <p:txBody>
            <a:bodyPr/>
            <a:lstStyle/>
            <a:p>
              <a:pPr algn="l" eaLnBrk="0" hangingPunct="0"/>
              <a:endParaRPr lang="es-MX" sz="1800" b="0" u="none"/>
            </a:p>
          </p:txBody>
        </p:sp>
        <p:sp>
          <p:nvSpPr>
            <p:cNvPr id="24672" name="Freeform 23"/>
            <p:cNvSpPr>
              <a:spLocks/>
            </p:cNvSpPr>
            <p:nvPr/>
          </p:nvSpPr>
          <p:spPr bwMode="auto">
            <a:xfrm>
              <a:off x="2881" y="2122"/>
              <a:ext cx="687" cy="597"/>
            </a:xfrm>
            <a:custGeom>
              <a:avLst/>
              <a:gdLst>
                <a:gd name="T0" fmla="*/ 120 w 592"/>
                <a:gd name="T1" fmla="*/ 853 h 548"/>
                <a:gd name="T2" fmla="*/ 169 w 592"/>
                <a:gd name="T3" fmla="*/ 1043 h 548"/>
                <a:gd name="T4" fmla="*/ 350 w 592"/>
                <a:gd name="T5" fmla="*/ 1114 h 548"/>
                <a:gd name="T6" fmla="*/ 620 w 592"/>
                <a:gd name="T7" fmla="*/ 1199 h 548"/>
                <a:gd name="T8" fmla="*/ 719 w 592"/>
                <a:gd name="T9" fmla="*/ 1217 h 548"/>
                <a:gd name="T10" fmla="*/ 887 w 592"/>
                <a:gd name="T11" fmla="*/ 1217 h 548"/>
                <a:gd name="T12" fmla="*/ 1090 w 592"/>
                <a:gd name="T13" fmla="*/ 1091 h 548"/>
                <a:gd name="T14" fmla="*/ 1234 w 592"/>
                <a:gd name="T15" fmla="*/ 1146 h 548"/>
                <a:gd name="T16" fmla="*/ 1172 w 592"/>
                <a:gd name="T17" fmla="*/ 1271 h 548"/>
                <a:gd name="T18" fmla="*/ 1234 w 592"/>
                <a:gd name="T19" fmla="*/ 1353 h 548"/>
                <a:gd name="T20" fmla="*/ 1235 w 592"/>
                <a:gd name="T21" fmla="*/ 1455 h 548"/>
                <a:gd name="T22" fmla="*/ 1090 w 592"/>
                <a:gd name="T23" fmla="*/ 1637 h 548"/>
                <a:gd name="T24" fmla="*/ 1189 w 592"/>
                <a:gd name="T25" fmla="*/ 1685 h 548"/>
                <a:gd name="T26" fmla="*/ 1480 w 592"/>
                <a:gd name="T27" fmla="*/ 1738 h 548"/>
                <a:gd name="T28" fmla="*/ 1715 w 592"/>
                <a:gd name="T29" fmla="*/ 1817 h 548"/>
                <a:gd name="T30" fmla="*/ 1930 w 592"/>
                <a:gd name="T31" fmla="*/ 1876 h 548"/>
                <a:gd name="T32" fmla="*/ 2073 w 592"/>
                <a:gd name="T33" fmla="*/ 1803 h 548"/>
                <a:gd name="T34" fmla="*/ 2335 w 592"/>
                <a:gd name="T35" fmla="*/ 1792 h 548"/>
                <a:gd name="T36" fmla="*/ 2619 w 592"/>
                <a:gd name="T37" fmla="*/ 1881 h 548"/>
                <a:gd name="T38" fmla="*/ 2814 w 592"/>
                <a:gd name="T39" fmla="*/ 1902 h 548"/>
                <a:gd name="T40" fmla="*/ 2902 w 592"/>
                <a:gd name="T41" fmla="*/ 1837 h 548"/>
                <a:gd name="T42" fmla="*/ 3167 w 592"/>
                <a:gd name="T43" fmla="*/ 1893 h 548"/>
                <a:gd name="T44" fmla="*/ 3240 w 592"/>
                <a:gd name="T45" fmla="*/ 1908 h 548"/>
                <a:gd name="T46" fmla="*/ 3289 w 592"/>
                <a:gd name="T47" fmla="*/ 1847 h 548"/>
                <a:gd name="T48" fmla="*/ 3444 w 592"/>
                <a:gd name="T49" fmla="*/ 1790 h 548"/>
                <a:gd name="T50" fmla="*/ 3536 w 592"/>
                <a:gd name="T51" fmla="*/ 1836 h 548"/>
                <a:gd name="T52" fmla="*/ 3749 w 592"/>
                <a:gd name="T53" fmla="*/ 1969 h 548"/>
                <a:gd name="T54" fmla="*/ 3879 w 592"/>
                <a:gd name="T55" fmla="*/ 1957 h 548"/>
                <a:gd name="T56" fmla="*/ 4004 w 592"/>
                <a:gd name="T57" fmla="*/ 1996 h 548"/>
                <a:gd name="T58" fmla="*/ 4132 w 592"/>
                <a:gd name="T59" fmla="*/ 2003 h 548"/>
                <a:gd name="T60" fmla="*/ 4245 w 592"/>
                <a:gd name="T61" fmla="*/ 2013 h 548"/>
                <a:gd name="T62" fmla="*/ 4260 w 592"/>
                <a:gd name="T63" fmla="*/ 1922 h 548"/>
                <a:gd name="T64" fmla="*/ 4383 w 592"/>
                <a:gd name="T65" fmla="*/ 1889 h 548"/>
                <a:gd name="T66" fmla="*/ 4327 w 592"/>
                <a:gd name="T67" fmla="*/ 1827 h 548"/>
                <a:gd name="T68" fmla="*/ 4404 w 592"/>
                <a:gd name="T69" fmla="*/ 1733 h 548"/>
                <a:gd name="T70" fmla="*/ 4420 w 592"/>
                <a:gd name="T71" fmla="*/ 1659 h 548"/>
                <a:gd name="T72" fmla="*/ 4420 w 592"/>
                <a:gd name="T73" fmla="*/ 1595 h 548"/>
                <a:gd name="T74" fmla="*/ 4338 w 592"/>
                <a:gd name="T75" fmla="*/ 1512 h 548"/>
                <a:gd name="T76" fmla="*/ 4289 w 592"/>
                <a:gd name="T77" fmla="*/ 1389 h 548"/>
                <a:gd name="T78" fmla="*/ 3808 w 592"/>
                <a:gd name="T79" fmla="*/ 1350 h 548"/>
                <a:gd name="T80" fmla="*/ 3444 w 592"/>
                <a:gd name="T81" fmla="*/ 1330 h 548"/>
                <a:gd name="T82" fmla="*/ 3278 w 592"/>
                <a:gd name="T83" fmla="*/ 1184 h 548"/>
                <a:gd name="T84" fmla="*/ 3095 w 592"/>
                <a:gd name="T85" fmla="*/ 1182 h 548"/>
                <a:gd name="T86" fmla="*/ 2529 w 592"/>
                <a:gd name="T87" fmla="*/ 1091 h 548"/>
                <a:gd name="T88" fmla="*/ 2619 w 592"/>
                <a:gd name="T89" fmla="*/ 995 h 548"/>
                <a:gd name="T90" fmla="*/ 2521 w 592"/>
                <a:gd name="T91" fmla="*/ 864 h 548"/>
                <a:gd name="T92" fmla="*/ 2399 w 592"/>
                <a:gd name="T93" fmla="*/ 830 h 548"/>
                <a:gd name="T94" fmla="*/ 2012 w 592"/>
                <a:gd name="T95" fmla="*/ 840 h 548"/>
                <a:gd name="T96" fmla="*/ 1977 w 592"/>
                <a:gd name="T97" fmla="*/ 475 h 548"/>
                <a:gd name="T98" fmla="*/ 1829 w 592"/>
                <a:gd name="T99" fmla="*/ 265 h 548"/>
                <a:gd name="T100" fmla="*/ 1706 w 592"/>
                <a:gd name="T101" fmla="*/ 62 h 548"/>
                <a:gd name="T102" fmla="*/ 1596 w 592"/>
                <a:gd name="T103" fmla="*/ 0 h 548"/>
                <a:gd name="T104" fmla="*/ 1639 w 592"/>
                <a:gd name="T105" fmla="*/ 48 h 548"/>
                <a:gd name="T106" fmla="*/ 1444 w 592"/>
                <a:gd name="T107" fmla="*/ 120 h 548"/>
                <a:gd name="T108" fmla="*/ 1235 w 592"/>
                <a:gd name="T109" fmla="*/ 222 h 548"/>
                <a:gd name="T110" fmla="*/ 1248 w 592"/>
                <a:gd name="T111" fmla="*/ 362 h 548"/>
                <a:gd name="T112" fmla="*/ 711 w 592"/>
                <a:gd name="T113" fmla="*/ 668 h 548"/>
                <a:gd name="T114" fmla="*/ 303 w 592"/>
                <a:gd name="T115" fmla="*/ 722 h 548"/>
                <a:gd name="T116" fmla="*/ 77 w 592"/>
                <a:gd name="T117" fmla="*/ 782 h 5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2"/>
                <a:gd name="T178" fmla="*/ 0 h 548"/>
                <a:gd name="T179" fmla="*/ 592 w 592"/>
                <a:gd name="T180" fmla="*/ 548 h 5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2" h="548">
                  <a:moveTo>
                    <a:pt x="0" y="222"/>
                  </a:moveTo>
                  <a:lnTo>
                    <a:pt x="3" y="227"/>
                  </a:lnTo>
                  <a:lnTo>
                    <a:pt x="10" y="229"/>
                  </a:lnTo>
                  <a:lnTo>
                    <a:pt x="16" y="232"/>
                  </a:lnTo>
                  <a:lnTo>
                    <a:pt x="17" y="237"/>
                  </a:lnTo>
                  <a:lnTo>
                    <a:pt x="18" y="270"/>
                  </a:lnTo>
                  <a:lnTo>
                    <a:pt x="22" y="275"/>
                  </a:lnTo>
                  <a:lnTo>
                    <a:pt x="23" y="282"/>
                  </a:lnTo>
                  <a:lnTo>
                    <a:pt x="35" y="296"/>
                  </a:lnTo>
                  <a:lnTo>
                    <a:pt x="39" y="296"/>
                  </a:lnTo>
                  <a:lnTo>
                    <a:pt x="40" y="298"/>
                  </a:lnTo>
                  <a:lnTo>
                    <a:pt x="46" y="302"/>
                  </a:lnTo>
                  <a:lnTo>
                    <a:pt x="52" y="301"/>
                  </a:lnTo>
                  <a:lnTo>
                    <a:pt x="57" y="307"/>
                  </a:lnTo>
                  <a:lnTo>
                    <a:pt x="66" y="310"/>
                  </a:lnTo>
                  <a:lnTo>
                    <a:pt x="82" y="325"/>
                  </a:lnTo>
                  <a:lnTo>
                    <a:pt x="86" y="336"/>
                  </a:lnTo>
                  <a:lnTo>
                    <a:pt x="91" y="342"/>
                  </a:lnTo>
                  <a:lnTo>
                    <a:pt x="95" y="339"/>
                  </a:lnTo>
                  <a:lnTo>
                    <a:pt x="95" y="330"/>
                  </a:lnTo>
                  <a:lnTo>
                    <a:pt x="98" y="329"/>
                  </a:lnTo>
                  <a:lnTo>
                    <a:pt x="108" y="334"/>
                  </a:lnTo>
                  <a:lnTo>
                    <a:pt x="114" y="334"/>
                  </a:lnTo>
                  <a:lnTo>
                    <a:pt x="118" y="330"/>
                  </a:lnTo>
                  <a:lnTo>
                    <a:pt x="131" y="317"/>
                  </a:lnTo>
                  <a:lnTo>
                    <a:pt x="137" y="309"/>
                  </a:lnTo>
                  <a:lnTo>
                    <a:pt x="139" y="294"/>
                  </a:lnTo>
                  <a:lnTo>
                    <a:pt x="145" y="296"/>
                  </a:lnTo>
                  <a:lnTo>
                    <a:pt x="151" y="304"/>
                  </a:lnTo>
                  <a:lnTo>
                    <a:pt x="157" y="307"/>
                  </a:lnTo>
                  <a:lnTo>
                    <a:pt x="161" y="307"/>
                  </a:lnTo>
                  <a:lnTo>
                    <a:pt x="163" y="311"/>
                  </a:lnTo>
                  <a:lnTo>
                    <a:pt x="163" y="318"/>
                  </a:lnTo>
                  <a:lnTo>
                    <a:pt x="165" y="326"/>
                  </a:lnTo>
                  <a:lnTo>
                    <a:pt x="163" y="337"/>
                  </a:lnTo>
                  <a:lnTo>
                    <a:pt x="156" y="344"/>
                  </a:lnTo>
                  <a:lnTo>
                    <a:pt x="152" y="347"/>
                  </a:lnTo>
                  <a:lnTo>
                    <a:pt x="152" y="354"/>
                  </a:lnTo>
                  <a:lnTo>
                    <a:pt x="159" y="364"/>
                  </a:lnTo>
                  <a:lnTo>
                    <a:pt x="163" y="367"/>
                  </a:lnTo>
                  <a:lnTo>
                    <a:pt x="166" y="369"/>
                  </a:lnTo>
                  <a:lnTo>
                    <a:pt x="166" y="372"/>
                  </a:lnTo>
                  <a:lnTo>
                    <a:pt x="166" y="388"/>
                  </a:lnTo>
                  <a:lnTo>
                    <a:pt x="164" y="395"/>
                  </a:lnTo>
                  <a:lnTo>
                    <a:pt x="163" y="413"/>
                  </a:lnTo>
                  <a:lnTo>
                    <a:pt x="153" y="432"/>
                  </a:lnTo>
                  <a:lnTo>
                    <a:pt x="150" y="438"/>
                  </a:lnTo>
                  <a:lnTo>
                    <a:pt x="145" y="444"/>
                  </a:lnTo>
                  <a:lnTo>
                    <a:pt x="144" y="451"/>
                  </a:lnTo>
                  <a:lnTo>
                    <a:pt x="147" y="455"/>
                  </a:lnTo>
                  <a:lnTo>
                    <a:pt x="153" y="455"/>
                  </a:lnTo>
                  <a:lnTo>
                    <a:pt x="158" y="456"/>
                  </a:lnTo>
                  <a:lnTo>
                    <a:pt x="164" y="459"/>
                  </a:lnTo>
                  <a:lnTo>
                    <a:pt x="168" y="468"/>
                  </a:lnTo>
                  <a:lnTo>
                    <a:pt x="184" y="469"/>
                  </a:lnTo>
                  <a:lnTo>
                    <a:pt x="196" y="471"/>
                  </a:lnTo>
                  <a:lnTo>
                    <a:pt x="204" y="469"/>
                  </a:lnTo>
                  <a:lnTo>
                    <a:pt x="215" y="485"/>
                  </a:lnTo>
                  <a:lnTo>
                    <a:pt x="225" y="493"/>
                  </a:lnTo>
                  <a:lnTo>
                    <a:pt x="228" y="493"/>
                  </a:lnTo>
                  <a:lnTo>
                    <a:pt x="239" y="500"/>
                  </a:lnTo>
                  <a:lnTo>
                    <a:pt x="243" y="505"/>
                  </a:lnTo>
                  <a:lnTo>
                    <a:pt x="248" y="508"/>
                  </a:lnTo>
                  <a:lnTo>
                    <a:pt x="256" y="509"/>
                  </a:lnTo>
                  <a:lnTo>
                    <a:pt x="266" y="508"/>
                  </a:lnTo>
                  <a:lnTo>
                    <a:pt x="269" y="503"/>
                  </a:lnTo>
                  <a:lnTo>
                    <a:pt x="270" y="494"/>
                  </a:lnTo>
                  <a:lnTo>
                    <a:pt x="276" y="489"/>
                  </a:lnTo>
                  <a:lnTo>
                    <a:pt x="291" y="484"/>
                  </a:lnTo>
                  <a:lnTo>
                    <a:pt x="297" y="486"/>
                  </a:lnTo>
                  <a:lnTo>
                    <a:pt x="303" y="487"/>
                  </a:lnTo>
                  <a:lnTo>
                    <a:pt x="310" y="486"/>
                  </a:lnTo>
                  <a:lnTo>
                    <a:pt x="314" y="487"/>
                  </a:lnTo>
                  <a:lnTo>
                    <a:pt x="319" y="492"/>
                  </a:lnTo>
                  <a:lnTo>
                    <a:pt x="324" y="495"/>
                  </a:lnTo>
                  <a:lnTo>
                    <a:pt x="347" y="510"/>
                  </a:lnTo>
                  <a:lnTo>
                    <a:pt x="352" y="511"/>
                  </a:lnTo>
                  <a:lnTo>
                    <a:pt x="364" y="513"/>
                  </a:lnTo>
                  <a:lnTo>
                    <a:pt x="371" y="513"/>
                  </a:lnTo>
                  <a:lnTo>
                    <a:pt x="374" y="515"/>
                  </a:lnTo>
                  <a:lnTo>
                    <a:pt x="378" y="511"/>
                  </a:lnTo>
                  <a:lnTo>
                    <a:pt x="379" y="506"/>
                  </a:lnTo>
                  <a:lnTo>
                    <a:pt x="382" y="500"/>
                  </a:lnTo>
                  <a:lnTo>
                    <a:pt x="385" y="498"/>
                  </a:lnTo>
                  <a:lnTo>
                    <a:pt x="395" y="502"/>
                  </a:lnTo>
                  <a:lnTo>
                    <a:pt x="404" y="509"/>
                  </a:lnTo>
                  <a:lnTo>
                    <a:pt x="415" y="515"/>
                  </a:lnTo>
                  <a:lnTo>
                    <a:pt x="420" y="514"/>
                  </a:lnTo>
                  <a:lnTo>
                    <a:pt x="423" y="512"/>
                  </a:lnTo>
                  <a:lnTo>
                    <a:pt x="424" y="512"/>
                  </a:lnTo>
                  <a:lnTo>
                    <a:pt x="429" y="514"/>
                  </a:lnTo>
                  <a:lnTo>
                    <a:pt x="430" y="517"/>
                  </a:lnTo>
                  <a:lnTo>
                    <a:pt x="435" y="517"/>
                  </a:lnTo>
                  <a:lnTo>
                    <a:pt x="437" y="513"/>
                  </a:lnTo>
                  <a:lnTo>
                    <a:pt x="438" y="503"/>
                  </a:lnTo>
                  <a:lnTo>
                    <a:pt x="437" y="500"/>
                  </a:lnTo>
                  <a:lnTo>
                    <a:pt x="438" y="496"/>
                  </a:lnTo>
                  <a:lnTo>
                    <a:pt x="445" y="487"/>
                  </a:lnTo>
                  <a:lnTo>
                    <a:pt x="450" y="483"/>
                  </a:lnTo>
                  <a:lnTo>
                    <a:pt x="457" y="484"/>
                  </a:lnTo>
                  <a:lnTo>
                    <a:pt x="457" y="487"/>
                  </a:lnTo>
                  <a:lnTo>
                    <a:pt x="459" y="488"/>
                  </a:lnTo>
                  <a:lnTo>
                    <a:pt x="466" y="484"/>
                  </a:lnTo>
                  <a:lnTo>
                    <a:pt x="469" y="497"/>
                  </a:lnTo>
                  <a:lnTo>
                    <a:pt x="470" y="499"/>
                  </a:lnTo>
                  <a:lnTo>
                    <a:pt x="478" y="519"/>
                  </a:lnTo>
                  <a:lnTo>
                    <a:pt x="496" y="547"/>
                  </a:lnTo>
                  <a:lnTo>
                    <a:pt x="498" y="534"/>
                  </a:lnTo>
                  <a:lnTo>
                    <a:pt x="499" y="531"/>
                  </a:lnTo>
                  <a:lnTo>
                    <a:pt x="505" y="530"/>
                  </a:lnTo>
                  <a:lnTo>
                    <a:pt x="508" y="528"/>
                  </a:lnTo>
                  <a:lnTo>
                    <a:pt x="515" y="531"/>
                  </a:lnTo>
                  <a:lnTo>
                    <a:pt x="520" y="537"/>
                  </a:lnTo>
                  <a:lnTo>
                    <a:pt x="523" y="540"/>
                  </a:lnTo>
                  <a:lnTo>
                    <a:pt x="527" y="541"/>
                  </a:lnTo>
                  <a:lnTo>
                    <a:pt x="532" y="541"/>
                  </a:lnTo>
                  <a:lnTo>
                    <a:pt x="537" y="542"/>
                  </a:lnTo>
                  <a:lnTo>
                    <a:pt x="541" y="544"/>
                  </a:lnTo>
                  <a:lnTo>
                    <a:pt x="543" y="543"/>
                  </a:lnTo>
                  <a:lnTo>
                    <a:pt x="548" y="543"/>
                  </a:lnTo>
                  <a:lnTo>
                    <a:pt x="551" y="544"/>
                  </a:lnTo>
                  <a:lnTo>
                    <a:pt x="554" y="544"/>
                  </a:lnTo>
                  <a:lnTo>
                    <a:pt x="561" y="546"/>
                  </a:lnTo>
                  <a:lnTo>
                    <a:pt x="564" y="546"/>
                  </a:lnTo>
                  <a:lnTo>
                    <a:pt x="567" y="544"/>
                  </a:lnTo>
                  <a:lnTo>
                    <a:pt x="569" y="540"/>
                  </a:lnTo>
                  <a:lnTo>
                    <a:pt x="568" y="528"/>
                  </a:lnTo>
                  <a:lnTo>
                    <a:pt x="566" y="521"/>
                  </a:lnTo>
                  <a:lnTo>
                    <a:pt x="567" y="517"/>
                  </a:lnTo>
                  <a:lnTo>
                    <a:pt x="576" y="515"/>
                  </a:lnTo>
                  <a:lnTo>
                    <a:pt x="579" y="513"/>
                  </a:lnTo>
                  <a:lnTo>
                    <a:pt x="582" y="512"/>
                  </a:lnTo>
                  <a:lnTo>
                    <a:pt x="584" y="508"/>
                  </a:lnTo>
                  <a:lnTo>
                    <a:pt x="582" y="503"/>
                  </a:lnTo>
                  <a:lnTo>
                    <a:pt x="576" y="499"/>
                  </a:lnTo>
                  <a:lnTo>
                    <a:pt x="574" y="495"/>
                  </a:lnTo>
                  <a:lnTo>
                    <a:pt x="574" y="490"/>
                  </a:lnTo>
                  <a:lnTo>
                    <a:pt x="571" y="487"/>
                  </a:lnTo>
                  <a:lnTo>
                    <a:pt x="576" y="476"/>
                  </a:lnTo>
                  <a:lnTo>
                    <a:pt x="584" y="469"/>
                  </a:lnTo>
                  <a:lnTo>
                    <a:pt x="590" y="465"/>
                  </a:lnTo>
                  <a:lnTo>
                    <a:pt x="591" y="460"/>
                  </a:lnTo>
                  <a:lnTo>
                    <a:pt x="591" y="453"/>
                  </a:lnTo>
                  <a:lnTo>
                    <a:pt x="587" y="449"/>
                  </a:lnTo>
                  <a:lnTo>
                    <a:pt x="586" y="446"/>
                  </a:lnTo>
                  <a:lnTo>
                    <a:pt x="587" y="438"/>
                  </a:lnTo>
                  <a:lnTo>
                    <a:pt x="588" y="435"/>
                  </a:lnTo>
                  <a:lnTo>
                    <a:pt x="587" y="433"/>
                  </a:lnTo>
                  <a:lnTo>
                    <a:pt x="582" y="430"/>
                  </a:lnTo>
                  <a:lnTo>
                    <a:pt x="561" y="426"/>
                  </a:lnTo>
                  <a:lnTo>
                    <a:pt x="570" y="425"/>
                  </a:lnTo>
                  <a:lnTo>
                    <a:pt x="576" y="410"/>
                  </a:lnTo>
                  <a:lnTo>
                    <a:pt x="573" y="401"/>
                  </a:lnTo>
                  <a:lnTo>
                    <a:pt x="585" y="391"/>
                  </a:lnTo>
                  <a:lnTo>
                    <a:pt x="585" y="385"/>
                  </a:lnTo>
                  <a:lnTo>
                    <a:pt x="570" y="376"/>
                  </a:lnTo>
                  <a:lnTo>
                    <a:pt x="580" y="360"/>
                  </a:lnTo>
                  <a:lnTo>
                    <a:pt x="526" y="365"/>
                  </a:lnTo>
                  <a:lnTo>
                    <a:pt x="527" y="361"/>
                  </a:lnTo>
                  <a:lnTo>
                    <a:pt x="505" y="366"/>
                  </a:lnTo>
                  <a:lnTo>
                    <a:pt x="484" y="360"/>
                  </a:lnTo>
                  <a:lnTo>
                    <a:pt x="476" y="363"/>
                  </a:lnTo>
                  <a:lnTo>
                    <a:pt x="466" y="360"/>
                  </a:lnTo>
                  <a:lnTo>
                    <a:pt x="457" y="360"/>
                  </a:lnTo>
                  <a:lnTo>
                    <a:pt x="448" y="357"/>
                  </a:lnTo>
                  <a:lnTo>
                    <a:pt x="443" y="348"/>
                  </a:lnTo>
                  <a:lnTo>
                    <a:pt x="441" y="336"/>
                  </a:lnTo>
                  <a:lnTo>
                    <a:pt x="435" y="322"/>
                  </a:lnTo>
                  <a:lnTo>
                    <a:pt x="417" y="311"/>
                  </a:lnTo>
                  <a:lnTo>
                    <a:pt x="408" y="310"/>
                  </a:lnTo>
                  <a:lnTo>
                    <a:pt x="408" y="313"/>
                  </a:lnTo>
                  <a:lnTo>
                    <a:pt x="411" y="320"/>
                  </a:lnTo>
                  <a:lnTo>
                    <a:pt x="410" y="326"/>
                  </a:lnTo>
                  <a:lnTo>
                    <a:pt x="358" y="305"/>
                  </a:lnTo>
                  <a:lnTo>
                    <a:pt x="337" y="299"/>
                  </a:lnTo>
                  <a:lnTo>
                    <a:pt x="336" y="296"/>
                  </a:lnTo>
                  <a:lnTo>
                    <a:pt x="333" y="290"/>
                  </a:lnTo>
                  <a:lnTo>
                    <a:pt x="337" y="273"/>
                  </a:lnTo>
                  <a:lnTo>
                    <a:pt x="345" y="271"/>
                  </a:lnTo>
                  <a:lnTo>
                    <a:pt x="347" y="269"/>
                  </a:lnTo>
                  <a:lnTo>
                    <a:pt x="349" y="253"/>
                  </a:lnTo>
                  <a:lnTo>
                    <a:pt x="337" y="243"/>
                  </a:lnTo>
                  <a:lnTo>
                    <a:pt x="337" y="237"/>
                  </a:lnTo>
                  <a:lnTo>
                    <a:pt x="334" y="234"/>
                  </a:lnTo>
                  <a:lnTo>
                    <a:pt x="323" y="236"/>
                  </a:lnTo>
                  <a:lnTo>
                    <a:pt x="321" y="234"/>
                  </a:lnTo>
                  <a:lnTo>
                    <a:pt x="319" y="230"/>
                  </a:lnTo>
                  <a:lnTo>
                    <a:pt x="318" y="225"/>
                  </a:lnTo>
                  <a:lnTo>
                    <a:pt x="318" y="222"/>
                  </a:lnTo>
                  <a:lnTo>
                    <a:pt x="292" y="221"/>
                  </a:lnTo>
                  <a:lnTo>
                    <a:pt x="292" y="229"/>
                  </a:lnTo>
                  <a:lnTo>
                    <a:pt x="267" y="228"/>
                  </a:lnTo>
                  <a:lnTo>
                    <a:pt x="263" y="218"/>
                  </a:lnTo>
                  <a:lnTo>
                    <a:pt x="264" y="190"/>
                  </a:lnTo>
                  <a:lnTo>
                    <a:pt x="264" y="139"/>
                  </a:lnTo>
                  <a:lnTo>
                    <a:pt x="262" y="129"/>
                  </a:lnTo>
                  <a:lnTo>
                    <a:pt x="254" y="114"/>
                  </a:lnTo>
                  <a:lnTo>
                    <a:pt x="246" y="103"/>
                  </a:lnTo>
                  <a:lnTo>
                    <a:pt x="243" y="94"/>
                  </a:lnTo>
                  <a:lnTo>
                    <a:pt x="243" y="72"/>
                  </a:lnTo>
                  <a:lnTo>
                    <a:pt x="245" y="62"/>
                  </a:lnTo>
                  <a:lnTo>
                    <a:pt x="243" y="47"/>
                  </a:lnTo>
                  <a:lnTo>
                    <a:pt x="241" y="41"/>
                  </a:lnTo>
                  <a:lnTo>
                    <a:pt x="226" y="17"/>
                  </a:lnTo>
                  <a:lnTo>
                    <a:pt x="218" y="7"/>
                  </a:lnTo>
                  <a:lnTo>
                    <a:pt x="217" y="5"/>
                  </a:lnTo>
                  <a:lnTo>
                    <a:pt x="215" y="2"/>
                  </a:lnTo>
                  <a:lnTo>
                    <a:pt x="212" y="0"/>
                  </a:lnTo>
                  <a:lnTo>
                    <a:pt x="212" y="2"/>
                  </a:lnTo>
                  <a:lnTo>
                    <a:pt x="212" y="8"/>
                  </a:lnTo>
                  <a:lnTo>
                    <a:pt x="215" y="10"/>
                  </a:lnTo>
                  <a:lnTo>
                    <a:pt x="218" y="13"/>
                  </a:lnTo>
                  <a:lnTo>
                    <a:pt x="214" y="17"/>
                  </a:lnTo>
                  <a:lnTo>
                    <a:pt x="208" y="20"/>
                  </a:lnTo>
                  <a:lnTo>
                    <a:pt x="196" y="28"/>
                  </a:lnTo>
                  <a:lnTo>
                    <a:pt x="192" y="33"/>
                  </a:lnTo>
                  <a:lnTo>
                    <a:pt x="188" y="47"/>
                  </a:lnTo>
                  <a:lnTo>
                    <a:pt x="188" y="54"/>
                  </a:lnTo>
                  <a:lnTo>
                    <a:pt x="181" y="63"/>
                  </a:lnTo>
                  <a:lnTo>
                    <a:pt x="164" y="61"/>
                  </a:lnTo>
                  <a:lnTo>
                    <a:pt x="162" y="64"/>
                  </a:lnTo>
                  <a:lnTo>
                    <a:pt x="160" y="68"/>
                  </a:lnTo>
                  <a:lnTo>
                    <a:pt x="161" y="76"/>
                  </a:lnTo>
                  <a:lnTo>
                    <a:pt x="166" y="98"/>
                  </a:lnTo>
                  <a:lnTo>
                    <a:pt x="166" y="100"/>
                  </a:lnTo>
                  <a:lnTo>
                    <a:pt x="137" y="129"/>
                  </a:lnTo>
                  <a:lnTo>
                    <a:pt x="129" y="140"/>
                  </a:lnTo>
                  <a:lnTo>
                    <a:pt x="94" y="181"/>
                  </a:lnTo>
                  <a:lnTo>
                    <a:pt x="89" y="184"/>
                  </a:lnTo>
                  <a:lnTo>
                    <a:pt x="71" y="190"/>
                  </a:lnTo>
                  <a:lnTo>
                    <a:pt x="55" y="194"/>
                  </a:lnTo>
                  <a:lnTo>
                    <a:pt x="40" y="196"/>
                  </a:lnTo>
                  <a:lnTo>
                    <a:pt x="28" y="200"/>
                  </a:lnTo>
                  <a:lnTo>
                    <a:pt x="19" y="205"/>
                  </a:lnTo>
                  <a:lnTo>
                    <a:pt x="17" y="209"/>
                  </a:lnTo>
                  <a:lnTo>
                    <a:pt x="10" y="212"/>
                  </a:lnTo>
                  <a:lnTo>
                    <a:pt x="1" y="219"/>
                  </a:lnTo>
                  <a:lnTo>
                    <a:pt x="0" y="222"/>
                  </a:lnTo>
                </a:path>
              </a:pathLst>
            </a:custGeom>
            <a:solidFill>
              <a:schemeClr val="bg2">
                <a:alpha val="30196"/>
              </a:schemeClr>
            </a:solidFill>
            <a:ln w="9525" algn="ctr">
              <a:solidFill>
                <a:srgbClr val="C0C0C0"/>
              </a:solidFill>
              <a:round/>
              <a:headEnd/>
              <a:tailEnd/>
            </a:ln>
          </p:spPr>
          <p:txBody>
            <a:bodyPr wrap="none" anchor="ctr"/>
            <a:lstStyle/>
            <a:p>
              <a:pPr algn="l" eaLnBrk="0" hangingPunct="0"/>
              <a:endParaRPr lang="es-MX" sz="1800" b="0" u="none"/>
            </a:p>
          </p:txBody>
        </p:sp>
        <p:sp>
          <p:nvSpPr>
            <p:cNvPr id="24673" name="Freeform 24"/>
            <p:cNvSpPr>
              <a:spLocks/>
            </p:cNvSpPr>
            <p:nvPr/>
          </p:nvSpPr>
          <p:spPr bwMode="auto">
            <a:xfrm>
              <a:off x="2808" y="2494"/>
              <a:ext cx="199" cy="149"/>
            </a:xfrm>
            <a:custGeom>
              <a:avLst/>
              <a:gdLst>
                <a:gd name="T0" fmla="*/ 162 w 172"/>
                <a:gd name="T1" fmla="*/ 410 h 138"/>
                <a:gd name="T2" fmla="*/ 29 w 172"/>
                <a:gd name="T3" fmla="*/ 340 h 138"/>
                <a:gd name="T4" fmla="*/ 0 w 172"/>
                <a:gd name="T5" fmla="*/ 294 h 138"/>
                <a:gd name="T6" fmla="*/ 45 w 172"/>
                <a:gd name="T7" fmla="*/ 200 h 138"/>
                <a:gd name="T8" fmla="*/ 241 w 172"/>
                <a:gd name="T9" fmla="*/ 118 h 138"/>
                <a:gd name="T10" fmla="*/ 386 w 172"/>
                <a:gd name="T11" fmla="*/ 85 h 138"/>
                <a:gd name="T12" fmla="*/ 718 w 172"/>
                <a:gd name="T13" fmla="*/ 0 h 138"/>
                <a:gd name="T14" fmla="*/ 882 w 172"/>
                <a:gd name="T15" fmla="*/ 56 h 138"/>
                <a:gd name="T16" fmla="*/ 961 w 172"/>
                <a:gd name="T17" fmla="*/ 109 h 138"/>
                <a:gd name="T18" fmla="*/ 1186 w 172"/>
                <a:gd name="T19" fmla="*/ 209 h 138"/>
                <a:gd name="T20" fmla="*/ 1180 w 172"/>
                <a:gd name="T21" fmla="*/ 284 h 138"/>
                <a:gd name="T22" fmla="*/ 923 w 172"/>
                <a:gd name="T23" fmla="*/ 371 h 138"/>
                <a:gd name="T24" fmla="*/ 684 w 172"/>
                <a:gd name="T25" fmla="*/ 459 h 138"/>
                <a:gd name="T26" fmla="*/ 464 w 172"/>
                <a:gd name="T27" fmla="*/ 448 h 138"/>
                <a:gd name="T28" fmla="*/ 241 w 172"/>
                <a:gd name="T29" fmla="*/ 416 h 138"/>
                <a:gd name="T30" fmla="*/ 162 w 172"/>
                <a:gd name="T31" fmla="*/ 410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2"/>
                <a:gd name="T49" fmla="*/ 0 h 138"/>
                <a:gd name="T50" fmla="*/ 172 w 172"/>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2" h="138">
                  <a:moveTo>
                    <a:pt x="22" y="123"/>
                  </a:moveTo>
                  <a:cubicBezTo>
                    <a:pt x="15" y="116"/>
                    <a:pt x="9" y="111"/>
                    <a:pt x="4" y="101"/>
                  </a:cubicBezTo>
                  <a:cubicBezTo>
                    <a:pt x="3" y="96"/>
                    <a:pt x="1" y="92"/>
                    <a:pt x="0" y="87"/>
                  </a:cubicBezTo>
                  <a:cubicBezTo>
                    <a:pt x="1" y="76"/>
                    <a:pt x="1" y="68"/>
                    <a:pt x="6" y="59"/>
                  </a:cubicBezTo>
                  <a:cubicBezTo>
                    <a:pt x="8" y="48"/>
                    <a:pt x="22" y="37"/>
                    <a:pt x="33" y="35"/>
                  </a:cubicBezTo>
                  <a:cubicBezTo>
                    <a:pt x="39" y="30"/>
                    <a:pt x="46" y="27"/>
                    <a:pt x="54" y="26"/>
                  </a:cubicBezTo>
                  <a:cubicBezTo>
                    <a:pt x="69" y="18"/>
                    <a:pt x="84" y="9"/>
                    <a:pt x="99" y="0"/>
                  </a:cubicBezTo>
                  <a:cubicBezTo>
                    <a:pt x="107" y="4"/>
                    <a:pt x="114" y="11"/>
                    <a:pt x="121" y="17"/>
                  </a:cubicBezTo>
                  <a:cubicBezTo>
                    <a:pt x="125" y="24"/>
                    <a:pt x="124" y="28"/>
                    <a:pt x="132" y="33"/>
                  </a:cubicBezTo>
                  <a:cubicBezTo>
                    <a:pt x="140" y="46"/>
                    <a:pt x="151" y="54"/>
                    <a:pt x="163" y="63"/>
                  </a:cubicBezTo>
                  <a:cubicBezTo>
                    <a:pt x="168" y="71"/>
                    <a:pt x="172" y="81"/>
                    <a:pt x="162" y="86"/>
                  </a:cubicBezTo>
                  <a:cubicBezTo>
                    <a:pt x="154" y="97"/>
                    <a:pt x="141" y="108"/>
                    <a:pt x="127" y="111"/>
                  </a:cubicBezTo>
                  <a:cubicBezTo>
                    <a:pt x="114" y="120"/>
                    <a:pt x="112" y="135"/>
                    <a:pt x="94" y="138"/>
                  </a:cubicBezTo>
                  <a:cubicBezTo>
                    <a:pt x="76" y="137"/>
                    <a:pt x="77" y="137"/>
                    <a:pt x="64" y="134"/>
                  </a:cubicBezTo>
                  <a:cubicBezTo>
                    <a:pt x="55" y="127"/>
                    <a:pt x="44" y="127"/>
                    <a:pt x="33" y="125"/>
                  </a:cubicBezTo>
                  <a:cubicBezTo>
                    <a:pt x="32" y="124"/>
                    <a:pt x="22" y="119"/>
                    <a:pt x="22" y="123"/>
                  </a:cubicBezTo>
                  <a:close/>
                </a:path>
              </a:pathLst>
            </a:custGeom>
            <a:solidFill>
              <a:schemeClr val="bg2">
                <a:alpha val="30196"/>
              </a:schemeClr>
            </a:solidFill>
            <a:ln w="12700">
              <a:solidFill>
                <a:srgbClr val="C0C0C0"/>
              </a:solidFill>
              <a:round/>
              <a:headEnd/>
              <a:tailEnd/>
            </a:ln>
          </p:spPr>
          <p:txBody>
            <a:bodyPr wrap="none" anchor="ctr"/>
            <a:lstStyle/>
            <a:p>
              <a:pPr algn="l" eaLnBrk="0" hangingPunct="0"/>
              <a:endParaRPr lang="es-MX" sz="1800" b="0" u="none"/>
            </a:p>
          </p:txBody>
        </p:sp>
        <p:sp>
          <p:nvSpPr>
            <p:cNvPr id="24674" name="Freeform 25"/>
            <p:cNvSpPr>
              <a:spLocks/>
            </p:cNvSpPr>
            <p:nvPr/>
          </p:nvSpPr>
          <p:spPr bwMode="auto">
            <a:xfrm>
              <a:off x="2546" y="2033"/>
              <a:ext cx="597" cy="718"/>
            </a:xfrm>
            <a:custGeom>
              <a:avLst/>
              <a:gdLst>
                <a:gd name="T0" fmla="*/ 1849 w 515"/>
                <a:gd name="T1" fmla="*/ 23 h 659"/>
                <a:gd name="T2" fmla="*/ 2026 w 515"/>
                <a:gd name="T3" fmla="*/ 207 h 659"/>
                <a:gd name="T4" fmla="*/ 1740 w 515"/>
                <a:gd name="T5" fmla="*/ 480 h 659"/>
                <a:gd name="T6" fmla="*/ 1206 w 515"/>
                <a:gd name="T7" fmla="*/ 442 h 659"/>
                <a:gd name="T8" fmla="*/ 820 w 515"/>
                <a:gd name="T9" fmla="*/ 547 h 659"/>
                <a:gd name="T10" fmla="*/ 515 w 515"/>
                <a:gd name="T11" fmla="*/ 667 h 659"/>
                <a:gd name="T12" fmla="*/ 490 w 515"/>
                <a:gd name="T13" fmla="*/ 891 h 659"/>
                <a:gd name="T14" fmla="*/ 199 w 515"/>
                <a:gd name="T15" fmla="*/ 993 h 659"/>
                <a:gd name="T16" fmla="*/ 101 w 515"/>
                <a:gd name="T17" fmla="*/ 1213 h 659"/>
                <a:gd name="T18" fmla="*/ 199 w 515"/>
                <a:gd name="T19" fmla="*/ 1622 h 659"/>
                <a:gd name="T20" fmla="*/ 364 w 515"/>
                <a:gd name="T21" fmla="*/ 1554 h 659"/>
                <a:gd name="T22" fmla="*/ 567 w 515"/>
                <a:gd name="T23" fmla="*/ 1458 h 659"/>
                <a:gd name="T24" fmla="*/ 473 w 515"/>
                <a:gd name="T25" fmla="*/ 1590 h 659"/>
                <a:gd name="T26" fmla="*/ 575 w 515"/>
                <a:gd name="T27" fmla="*/ 1684 h 659"/>
                <a:gd name="T28" fmla="*/ 779 w 515"/>
                <a:gd name="T29" fmla="*/ 1608 h 659"/>
                <a:gd name="T30" fmla="*/ 802 w 515"/>
                <a:gd name="T31" fmla="*/ 1811 h 659"/>
                <a:gd name="T32" fmla="*/ 1078 w 515"/>
                <a:gd name="T33" fmla="*/ 1650 h 659"/>
                <a:gd name="T34" fmla="*/ 1233 w 515"/>
                <a:gd name="T35" fmla="*/ 1773 h 659"/>
                <a:gd name="T36" fmla="*/ 1099 w 515"/>
                <a:gd name="T37" fmla="*/ 1924 h 659"/>
                <a:gd name="T38" fmla="*/ 832 w 515"/>
                <a:gd name="T39" fmla="*/ 1997 h 659"/>
                <a:gd name="T40" fmla="*/ 741 w 515"/>
                <a:gd name="T41" fmla="*/ 2096 h 659"/>
                <a:gd name="T42" fmla="*/ 589 w 515"/>
                <a:gd name="T43" fmla="*/ 2230 h 659"/>
                <a:gd name="T44" fmla="*/ 847 w 515"/>
                <a:gd name="T45" fmla="*/ 2368 h 659"/>
                <a:gd name="T46" fmla="*/ 1158 w 515"/>
                <a:gd name="T47" fmla="*/ 2423 h 659"/>
                <a:gd name="T48" fmla="*/ 1311 w 515"/>
                <a:gd name="T49" fmla="*/ 2409 h 659"/>
                <a:gd name="T50" fmla="*/ 1357 w 515"/>
                <a:gd name="T51" fmla="*/ 2398 h 659"/>
                <a:gd name="T52" fmla="*/ 1702 w 515"/>
                <a:gd name="T53" fmla="*/ 2328 h 659"/>
                <a:gd name="T54" fmla="*/ 1876 w 515"/>
                <a:gd name="T55" fmla="*/ 2255 h 659"/>
                <a:gd name="T56" fmla="*/ 1800 w 515"/>
                <a:gd name="T57" fmla="*/ 2052 h 659"/>
                <a:gd name="T58" fmla="*/ 1724 w 515"/>
                <a:gd name="T59" fmla="*/ 1983 h 659"/>
                <a:gd name="T60" fmla="*/ 1764 w 515"/>
                <a:gd name="T61" fmla="*/ 1752 h 659"/>
                <a:gd name="T62" fmla="*/ 2158 w 515"/>
                <a:gd name="T63" fmla="*/ 1650 h 659"/>
                <a:gd name="T64" fmla="*/ 2471 w 515"/>
                <a:gd name="T65" fmla="*/ 1594 h 659"/>
                <a:gd name="T66" fmla="*/ 2634 w 515"/>
                <a:gd name="T67" fmla="*/ 1701 h 659"/>
                <a:gd name="T68" fmla="*/ 2893 w 515"/>
                <a:gd name="T69" fmla="*/ 1820 h 659"/>
                <a:gd name="T70" fmla="*/ 3276 w 515"/>
                <a:gd name="T71" fmla="*/ 1946 h 659"/>
                <a:gd name="T72" fmla="*/ 3352 w 515"/>
                <a:gd name="T73" fmla="*/ 1665 h 659"/>
                <a:gd name="T74" fmla="*/ 3403 w 515"/>
                <a:gd name="T75" fmla="*/ 1574 h 659"/>
                <a:gd name="T76" fmla="*/ 3007 w 515"/>
                <a:gd name="T77" fmla="*/ 1547 h 659"/>
                <a:gd name="T78" fmla="*/ 2787 w 515"/>
                <a:gd name="T79" fmla="*/ 1540 h 659"/>
                <a:gd name="T80" fmla="*/ 2608 w 515"/>
                <a:gd name="T81" fmla="*/ 1462 h 659"/>
                <a:gd name="T82" fmla="*/ 2336 w 515"/>
                <a:gd name="T83" fmla="*/ 1274 h 659"/>
                <a:gd name="T84" fmla="*/ 2313 w 515"/>
                <a:gd name="T85" fmla="*/ 1118 h 659"/>
                <a:gd name="T86" fmla="*/ 2687 w 515"/>
                <a:gd name="T87" fmla="*/ 1020 h 659"/>
                <a:gd name="T88" fmla="*/ 3079 w 515"/>
                <a:gd name="T89" fmla="*/ 889 h 659"/>
                <a:gd name="T90" fmla="*/ 3378 w 515"/>
                <a:gd name="T91" fmla="*/ 677 h 659"/>
                <a:gd name="T92" fmla="*/ 3559 w 515"/>
                <a:gd name="T93" fmla="*/ 498 h 659"/>
                <a:gd name="T94" fmla="*/ 3559 w 515"/>
                <a:gd name="T95" fmla="*/ 323 h 659"/>
                <a:gd name="T96" fmla="*/ 3323 w 515"/>
                <a:gd name="T97" fmla="*/ 186 h 659"/>
                <a:gd name="T98" fmla="*/ 2969 w 515"/>
                <a:gd name="T99" fmla="*/ 142 h 659"/>
                <a:gd name="T100" fmla="*/ 2723 w 515"/>
                <a:gd name="T101" fmla="*/ 69 h 659"/>
                <a:gd name="T102" fmla="*/ 2211 w 515"/>
                <a:gd name="T103" fmla="*/ 0 h 6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5"/>
                <a:gd name="T157" fmla="*/ 0 h 659"/>
                <a:gd name="T158" fmla="*/ 515 w 515"/>
                <a:gd name="T159" fmla="*/ 659 h 6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5" h="659">
                  <a:moveTo>
                    <a:pt x="298" y="0"/>
                  </a:moveTo>
                  <a:cubicBezTo>
                    <a:pt x="281" y="1"/>
                    <a:pt x="266" y="4"/>
                    <a:pt x="249" y="6"/>
                  </a:cubicBezTo>
                  <a:cubicBezTo>
                    <a:pt x="241" y="19"/>
                    <a:pt x="250" y="30"/>
                    <a:pt x="261" y="36"/>
                  </a:cubicBezTo>
                  <a:cubicBezTo>
                    <a:pt x="265" y="43"/>
                    <a:pt x="269" y="49"/>
                    <a:pt x="273" y="56"/>
                  </a:cubicBezTo>
                  <a:cubicBezTo>
                    <a:pt x="274" y="68"/>
                    <a:pt x="275" y="78"/>
                    <a:pt x="279" y="89"/>
                  </a:cubicBezTo>
                  <a:cubicBezTo>
                    <a:pt x="276" y="131"/>
                    <a:pt x="278" y="126"/>
                    <a:pt x="235" y="129"/>
                  </a:cubicBezTo>
                  <a:cubicBezTo>
                    <a:pt x="216" y="128"/>
                    <a:pt x="213" y="127"/>
                    <a:pt x="199" y="125"/>
                  </a:cubicBezTo>
                  <a:cubicBezTo>
                    <a:pt x="188" y="120"/>
                    <a:pt x="174" y="120"/>
                    <a:pt x="162" y="119"/>
                  </a:cubicBezTo>
                  <a:cubicBezTo>
                    <a:pt x="150" y="116"/>
                    <a:pt x="145" y="116"/>
                    <a:pt x="132" y="117"/>
                  </a:cubicBezTo>
                  <a:cubicBezTo>
                    <a:pt x="125" y="134"/>
                    <a:pt x="126" y="136"/>
                    <a:pt x="111" y="147"/>
                  </a:cubicBezTo>
                  <a:cubicBezTo>
                    <a:pt x="105" y="162"/>
                    <a:pt x="101" y="172"/>
                    <a:pt x="84" y="174"/>
                  </a:cubicBezTo>
                  <a:cubicBezTo>
                    <a:pt x="78" y="176"/>
                    <a:pt x="74" y="176"/>
                    <a:pt x="69" y="180"/>
                  </a:cubicBezTo>
                  <a:cubicBezTo>
                    <a:pt x="63" y="189"/>
                    <a:pt x="63" y="198"/>
                    <a:pt x="61" y="209"/>
                  </a:cubicBezTo>
                  <a:cubicBezTo>
                    <a:pt x="62" y="220"/>
                    <a:pt x="61" y="230"/>
                    <a:pt x="66" y="240"/>
                  </a:cubicBezTo>
                  <a:cubicBezTo>
                    <a:pt x="39" y="244"/>
                    <a:pt x="55" y="245"/>
                    <a:pt x="40" y="258"/>
                  </a:cubicBezTo>
                  <a:cubicBezTo>
                    <a:pt x="36" y="262"/>
                    <a:pt x="31" y="263"/>
                    <a:pt x="27" y="267"/>
                  </a:cubicBezTo>
                  <a:cubicBezTo>
                    <a:pt x="24" y="274"/>
                    <a:pt x="21" y="280"/>
                    <a:pt x="19" y="287"/>
                  </a:cubicBezTo>
                  <a:cubicBezTo>
                    <a:pt x="18" y="318"/>
                    <a:pt x="21" y="310"/>
                    <a:pt x="13" y="327"/>
                  </a:cubicBezTo>
                  <a:cubicBezTo>
                    <a:pt x="8" y="354"/>
                    <a:pt x="10" y="322"/>
                    <a:pt x="9" y="390"/>
                  </a:cubicBezTo>
                  <a:cubicBezTo>
                    <a:pt x="10" y="425"/>
                    <a:pt x="0" y="433"/>
                    <a:pt x="27" y="438"/>
                  </a:cubicBezTo>
                  <a:cubicBezTo>
                    <a:pt x="36" y="437"/>
                    <a:pt x="54" y="434"/>
                    <a:pt x="54" y="434"/>
                  </a:cubicBezTo>
                  <a:cubicBezTo>
                    <a:pt x="55" y="427"/>
                    <a:pt x="52" y="426"/>
                    <a:pt x="49" y="420"/>
                  </a:cubicBezTo>
                  <a:cubicBezTo>
                    <a:pt x="47" y="409"/>
                    <a:pt x="38" y="392"/>
                    <a:pt x="54" y="389"/>
                  </a:cubicBezTo>
                  <a:cubicBezTo>
                    <a:pt x="61" y="390"/>
                    <a:pt x="69" y="392"/>
                    <a:pt x="76" y="393"/>
                  </a:cubicBezTo>
                  <a:cubicBezTo>
                    <a:pt x="89" y="398"/>
                    <a:pt x="82" y="406"/>
                    <a:pt x="73" y="411"/>
                  </a:cubicBezTo>
                  <a:cubicBezTo>
                    <a:pt x="69" y="417"/>
                    <a:pt x="67" y="423"/>
                    <a:pt x="64" y="429"/>
                  </a:cubicBezTo>
                  <a:cubicBezTo>
                    <a:pt x="66" y="441"/>
                    <a:pt x="64" y="458"/>
                    <a:pt x="72" y="468"/>
                  </a:cubicBezTo>
                  <a:cubicBezTo>
                    <a:pt x="75" y="464"/>
                    <a:pt x="76" y="460"/>
                    <a:pt x="78" y="455"/>
                  </a:cubicBezTo>
                  <a:cubicBezTo>
                    <a:pt x="80" y="444"/>
                    <a:pt x="80" y="433"/>
                    <a:pt x="84" y="422"/>
                  </a:cubicBezTo>
                  <a:cubicBezTo>
                    <a:pt x="97" y="423"/>
                    <a:pt x="100" y="423"/>
                    <a:pt x="105" y="434"/>
                  </a:cubicBezTo>
                  <a:cubicBezTo>
                    <a:pt x="103" y="443"/>
                    <a:pt x="102" y="446"/>
                    <a:pt x="97" y="453"/>
                  </a:cubicBezTo>
                  <a:cubicBezTo>
                    <a:pt x="94" y="470"/>
                    <a:pt x="91" y="482"/>
                    <a:pt x="108" y="488"/>
                  </a:cubicBezTo>
                  <a:cubicBezTo>
                    <a:pt x="124" y="485"/>
                    <a:pt x="120" y="485"/>
                    <a:pt x="126" y="473"/>
                  </a:cubicBezTo>
                  <a:cubicBezTo>
                    <a:pt x="128" y="456"/>
                    <a:pt x="127" y="448"/>
                    <a:pt x="145" y="446"/>
                  </a:cubicBezTo>
                  <a:cubicBezTo>
                    <a:pt x="161" y="447"/>
                    <a:pt x="167" y="447"/>
                    <a:pt x="175" y="461"/>
                  </a:cubicBezTo>
                  <a:cubicBezTo>
                    <a:pt x="174" y="471"/>
                    <a:pt x="174" y="474"/>
                    <a:pt x="166" y="479"/>
                  </a:cubicBezTo>
                  <a:cubicBezTo>
                    <a:pt x="163" y="483"/>
                    <a:pt x="162" y="487"/>
                    <a:pt x="160" y="492"/>
                  </a:cubicBezTo>
                  <a:cubicBezTo>
                    <a:pt x="157" y="513"/>
                    <a:pt x="164" y="516"/>
                    <a:pt x="148" y="519"/>
                  </a:cubicBezTo>
                  <a:cubicBezTo>
                    <a:pt x="140" y="523"/>
                    <a:pt x="135" y="529"/>
                    <a:pt x="127" y="534"/>
                  </a:cubicBezTo>
                  <a:cubicBezTo>
                    <a:pt x="122" y="541"/>
                    <a:pt x="120" y="540"/>
                    <a:pt x="112" y="539"/>
                  </a:cubicBezTo>
                  <a:cubicBezTo>
                    <a:pt x="102" y="534"/>
                    <a:pt x="105" y="547"/>
                    <a:pt x="108" y="552"/>
                  </a:cubicBezTo>
                  <a:cubicBezTo>
                    <a:pt x="105" y="557"/>
                    <a:pt x="102" y="561"/>
                    <a:pt x="100" y="566"/>
                  </a:cubicBezTo>
                  <a:cubicBezTo>
                    <a:pt x="99" y="580"/>
                    <a:pt x="102" y="586"/>
                    <a:pt x="88" y="588"/>
                  </a:cubicBezTo>
                  <a:cubicBezTo>
                    <a:pt x="80" y="598"/>
                    <a:pt x="82" y="593"/>
                    <a:pt x="79" y="602"/>
                  </a:cubicBezTo>
                  <a:cubicBezTo>
                    <a:pt x="77" y="626"/>
                    <a:pt x="69" y="626"/>
                    <a:pt x="97" y="629"/>
                  </a:cubicBezTo>
                  <a:cubicBezTo>
                    <a:pt x="101" y="636"/>
                    <a:pt x="106" y="638"/>
                    <a:pt x="114" y="639"/>
                  </a:cubicBezTo>
                  <a:cubicBezTo>
                    <a:pt x="120" y="642"/>
                    <a:pt x="128" y="644"/>
                    <a:pt x="135" y="645"/>
                  </a:cubicBezTo>
                  <a:cubicBezTo>
                    <a:pt x="143" y="649"/>
                    <a:pt x="147" y="653"/>
                    <a:pt x="156" y="654"/>
                  </a:cubicBezTo>
                  <a:cubicBezTo>
                    <a:pt x="163" y="653"/>
                    <a:pt x="167" y="652"/>
                    <a:pt x="172" y="648"/>
                  </a:cubicBezTo>
                  <a:cubicBezTo>
                    <a:pt x="174" y="649"/>
                    <a:pt x="176" y="651"/>
                    <a:pt x="177" y="650"/>
                  </a:cubicBezTo>
                  <a:cubicBezTo>
                    <a:pt x="178" y="648"/>
                    <a:pt x="172" y="646"/>
                    <a:pt x="174" y="645"/>
                  </a:cubicBezTo>
                  <a:cubicBezTo>
                    <a:pt x="177" y="644"/>
                    <a:pt x="180" y="647"/>
                    <a:pt x="183" y="648"/>
                  </a:cubicBezTo>
                  <a:cubicBezTo>
                    <a:pt x="185" y="659"/>
                    <a:pt x="187" y="635"/>
                    <a:pt x="193" y="629"/>
                  </a:cubicBezTo>
                  <a:cubicBezTo>
                    <a:pt x="203" y="630"/>
                    <a:pt x="220" y="631"/>
                    <a:pt x="229" y="629"/>
                  </a:cubicBezTo>
                  <a:cubicBezTo>
                    <a:pt x="233" y="628"/>
                    <a:pt x="236" y="621"/>
                    <a:pt x="243" y="620"/>
                  </a:cubicBezTo>
                  <a:cubicBezTo>
                    <a:pt x="250" y="617"/>
                    <a:pt x="252" y="617"/>
                    <a:pt x="253" y="609"/>
                  </a:cubicBezTo>
                  <a:cubicBezTo>
                    <a:pt x="252" y="598"/>
                    <a:pt x="252" y="591"/>
                    <a:pt x="243" y="584"/>
                  </a:cubicBezTo>
                  <a:cubicBezTo>
                    <a:pt x="236" y="572"/>
                    <a:pt x="237" y="566"/>
                    <a:pt x="243" y="554"/>
                  </a:cubicBezTo>
                  <a:cubicBezTo>
                    <a:pt x="244" y="549"/>
                    <a:pt x="245" y="548"/>
                    <a:pt x="241" y="543"/>
                  </a:cubicBezTo>
                  <a:cubicBezTo>
                    <a:pt x="238" y="540"/>
                    <a:pt x="232" y="536"/>
                    <a:pt x="232" y="536"/>
                  </a:cubicBezTo>
                  <a:cubicBezTo>
                    <a:pt x="228" y="529"/>
                    <a:pt x="226" y="524"/>
                    <a:pt x="223" y="516"/>
                  </a:cubicBezTo>
                  <a:cubicBezTo>
                    <a:pt x="225" y="502"/>
                    <a:pt x="226" y="482"/>
                    <a:pt x="238" y="473"/>
                  </a:cubicBezTo>
                  <a:cubicBezTo>
                    <a:pt x="245" y="461"/>
                    <a:pt x="262" y="454"/>
                    <a:pt x="276" y="452"/>
                  </a:cubicBezTo>
                  <a:cubicBezTo>
                    <a:pt x="281" y="449"/>
                    <a:pt x="286" y="449"/>
                    <a:pt x="291" y="446"/>
                  </a:cubicBezTo>
                  <a:cubicBezTo>
                    <a:pt x="298" y="442"/>
                    <a:pt x="301" y="436"/>
                    <a:pt x="309" y="434"/>
                  </a:cubicBezTo>
                  <a:cubicBezTo>
                    <a:pt x="318" y="427"/>
                    <a:pt x="320" y="429"/>
                    <a:pt x="333" y="431"/>
                  </a:cubicBezTo>
                  <a:cubicBezTo>
                    <a:pt x="335" y="438"/>
                    <a:pt x="340" y="447"/>
                    <a:pt x="346" y="452"/>
                  </a:cubicBezTo>
                  <a:cubicBezTo>
                    <a:pt x="349" y="455"/>
                    <a:pt x="355" y="459"/>
                    <a:pt x="355" y="459"/>
                  </a:cubicBezTo>
                  <a:cubicBezTo>
                    <a:pt x="359" y="466"/>
                    <a:pt x="367" y="469"/>
                    <a:pt x="373" y="474"/>
                  </a:cubicBezTo>
                  <a:cubicBezTo>
                    <a:pt x="380" y="480"/>
                    <a:pt x="383" y="487"/>
                    <a:pt x="390" y="492"/>
                  </a:cubicBezTo>
                  <a:cubicBezTo>
                    <a:pt x="398" y="505"/>
                    <a:pt x="410" y="519"/>
                    <a:pt x="426" y="522"/>
                  </a:cubicBezTo>
                  <a:cubicBezTo>
                    <a:pt x="431" y="531"/>
                    <a:pt x="434" y="531"/>
                    <a:pt x="442" y="525"/>
                  </a:cubicBezTo>
                  <a:cubicBezTo>
                    <a:pt x="447" y="515"/>
                    <a:pt x="451" y="507"/>
                    <a:pt x="456" y="497"/>
                  </a:cubicBezTo>
                  <a:cubicBezTo>
                    <a:pt x="459" y="482"/>
                    <a:pt x="464" y="460"/>
                    <a:pt x="451" y="449"/>
                  </a:cubicBezTo>
                  <a:cubicBezTo>
                    <a:pt x="450" y="443"/>
                    <a:pt x="445" y="438"/>
                    <a:pt x="450" y="432"/>
                  </a:cubicBezTo>
                  <a:cubicBezTo>
                    <a:pt x="452" y="429"/>
                    <a:pt x="459" y="425"/>
                    <a:pt x="459" y="425"/>
                  </a:cubicBezTo>
                  <a:cubicBezTo>
                    <a:pt x="462" y="408"/>
                    <a:pt x="454" y="389"/>
                    <a:pt x="436" y="386"/>
                  </a:cubicBezTo>
                  <a:cubicBezTo>
                    <a:pt x="422" y="393"/>
                    <a:pt x="426" y="413"/>
                    <a:pt x="406" y="417"/>
                  </a:cubicBezTo>
                  <a:cubicBezTo>
                    <a:pt x="400" y="416"/>
                    <a:pt x="396" y="413"/>
                    <a:pt x="390" y="416"/>
                  </a:cubicBezTo>
                  <a:cubicBezTo>
                    <a:pt x="386" y="431"/>
                    <a:pt x="384" y="418"/>
                    <a:pt x="376" y="416"/>
                  </a:cubicBezTo>
                  <a:cubicBezTo>
                    <a:pt x="369" y="412"/>
                    <a:pt x="373" y="408"/>
                    <a:pt x="369" y="402"/>
                  </a:cubicBezTo>
                  <a:cubicBezTo>
                    <a:pt x="365" y="396"/>
                    <a:pt x="357" y="396"/>
                    <a:pt x="351" y="395"/>
                  </a:cubicBezTo>
                  <a:cubicBezTo>
                    <a:pt x="340" y="391"/>
                    <a:pt x="330" y="384"/>
                    <a:pt x="321" y="377"/>
                  </a:cubicBezTo>
                  <a:cubicBezTo>
                    <a:pt x="315" y="367"/>
                    <a:pt x="317" y="356"/>
                    <a:pt x="315" y="345"/>
                  </a:cubicBezTo>
                  <a:cubicBezTo>
                    <a:pt x="313" y="332"/>
                    <a:pt x="304" y="321"/>
                    <a:pt x="298" y="309"/>
                  </a:cubicBezTo>
                  <a:cubicBezTo>
                    <a:pt x="303" y="305"/>
                    <a:pt x="306" y="303"/>
                    <a:pt x="312" y="302"/>
                  </a:cubicBezTo>
                  <a:cubicBezTo>
                    <a:pt x="319" y="297"/>
                    <a:pt x="327" y="292"/>
                    <a:pt x="336" y="290"/>
                  </a:cubicBezTo>
                  <a:cubicBezTo>
                    <a:pt x="344" y="284"/>
                    <a:pt x="353" y="277"/>
                    <a:pt x="363" y="275"/>
                  </a:cubicBezTo>
                  <a:cubicBezTo>
                    <a:pt x="369" y="272"/>
                    <a:pt x="377" y="270"/>
                    <a:pt x="384" y="269"/>
                  </a:cubicBezTo>
                  <a:cubicBezTo>
                    <a:pt x="387" y="263"/>
                    <a:pt x="409" y="243"/>
                    <a:pt x="415" y="239"/>
                  </a:cubicBezTo>
                  <a:cubicBezTo>
                    <a:pt x="422" y="227"/>
                    <a:pt x="432" y="207"/>
                    <a:pt x="444" y="200"/>
                  </a:cubicBezTo>
                  <a:cubicBezTo>
                    <a:pt x="448" y="194"/>
                    <a:pt x="452" y="189"/>
                    <a:pt x="456" y="183"/>
                  </a:cubicBezTo>
                  <a:cubicBezTo>
                    <a:pt x="457" y="166"/>
                    <a:pt x="451" y="148"/>
                    <a:pt x="471" y="146"/>
                  </a:cubicBezTo>
                  <a:cubicBezTo>
                    <a:pt x="476" y="142"/>
                    <a:pt x="477" y="139"/>
                    <a:pt x="480" y="134"/>
                  </a:cubicBezTo>
                  <a:cubicBezTo>
                    <a:pt x="482" y="125"/>
                    <a:pt x="496" y="110"/>
                    <a:pt x="504" y="104"/>
                  </a:cubicBezTo>
                  <a:cubicBezTo>
                    <a:pt x="515" y="85"/>
                    <a:pt x="500" y="89"/>
                    <a:pt x="480" y="87"/>
                  </a:cubicBezTo>
                  <a:cubicBezTo>
                    <a:pt x="470" y="85"/>
                    <a:pt x="466" y="73"/>
                    <a:pt x="460" y="65"/>
                  </a:cubicBezTo>
                  <a:cubicBezTo>
                    <a:pt x="459" y="58"/>
                    <a:pt x="455" y="51"/>
                    <a:pt x="448" y="50"/>
                  </a:cubicBezTo>
                  <a:cubicBezTo>
                    <a:pt x="441" y="47"/>
                    <a:pt x="437" y="47"/>
                    <a:pt x="429" y="48"/>
                  </a:cubicBezTo>
                  <a:cubicBezTo>
                    <a:pt x="410" y="53"/>
                    <a:pt x="408" y="53"/>
                    <a:pt x="400" y="38"/>
                  </a:cubicBezTo>
                  <a:cubicBezTo>
                    <a:pt x="398" y="30"/>
                    <a:pt x="394" y="32"/>
                    <a:pt x="387" y="30"/>
                  </a:cubicBezTo>
                  <a:cubicBezTo>
                    <a:pt x="383" y="22"/>
                    <a:pt x="376" y="20"/>
                    <a:pt x="367" y="18"/>
                  </a:cubicBezTo>
                  <a:cubicBezTo>
                    <a:pt x="353" y="11"/>
                    <a:pt x="341" y="6"/>
                    <a:pt x="325" y="5"/>
                  </a:cubicBezTo>
                  <a:cubicBezTo>
                    <a:pt x="316" y="2"/>
                    <a:pt x="307" y="0"/>
                    <a:pt x="298" y="0"/>
                  </a:cubicBezTo>
                  <a:close/>
                </a:path>
              </a:pathLst>
            </a:custGeom>
            <a:solidFill>
              <a:schemeClr val="bg2">
                <a:alpha val="30196"/>
              </a:schemeClr>
            </a:solidFill>
            <a:ln w="9525" algn="ctr">
              <a:solidFill>
                <a:srgbClr val="C0C0C0"/>
              </a:solidFill>
              <a:round/>
              <a:headEnd/>
              <a:tailEnd/>
            </a:ln>
          </p:spPr>
          <p:txBody>
            <a:bodyPr wrap="none" anchor="ctr"/>
            <a:lstStyle/>
            <a:p>
              <a:pPr algn="l" eaLnBrk="0" hangingPunct="0"/>
              <a:endParaRPr lang="es-MX" sz="1800" b="0" u="none"/>
            </a:p>
          </p:txBody>
        </p:sp>
        <p:sp>
          <p:nvSpPr>
            <p:cNvPr id="24675" name="Freeform 26"/>
            <p:cNvSpPr>
              <a:spLocks/>
            </p:cNvSpPr>
            <p:nvPr/>
          </p:nvSpPr>
          <p:spPr bwMode="auto">
            <a:xfrm>
              <a:off x="1827" y="825"/>
              <a:ext cx="934" cy="1091"/>
            </a:xfrm>
            <a:custGeom>
              <a:avLst/>
              <a:gdLst>
                <a:gd name="T0" fmla="*/ 725 w 848"/>
                <a:gd name="T1" fmla="*/ 0 h 1001"/>
                <a:gd name="T2" fmla="*/ 260 w 848"/>
                <a:gd name="T3" fmla="*/ 312 h 1001"/>
                <a:gd name="T4" fmla="*/ 355 w 848"/>
                <a:gd name="T5" fmla="*/ 663 h 1001"/>
                <a:gd name="T6" fmla="*/ 385 w 848"/>
                <a:gd name="T7" fmla="*/ 1398 h 1001"/>
                <a:gd name="T8" fmla="*/ 355 w 848"/>
                <a:gd name="T9" fmla="*/ 1602 h 1001"/>
                <a:gd name="T10" fmla="*/ 348 w 848"/>
                <a:gd name="T11" fmla="*/ 1845 h 1001"/>
                <a:gd name="T12" fmla="*/ 367 w 848"/>
                <a:gd name="T13" fmla="*/ 1990 h 1001"/>
                <a:gd name="T14" fmla="*/ 315 w 848"/>
                <a:gd name="T15" fmla="*/ 2086 h 1001"/>
                <a:gd name="T16" fmla="*/ 129 w 848"/>
                <a:gd name="T17" fmla="*/ 2052 h 1001"/>
                <a:gd name="T18" fmla="*/ 69 w 848"/>
                <a:gd name="T19" fmla="*/ 2034 h 1001"/>
                <a:gd name="T20" fmla="*/ 15 w 848"/>
                <a:gd name="T21" fmla="*/ 2059 h 1001"/>
                <a:gd name="T22" fmla="*/ 1 w 848"/>
                <a:gd name="T23" fmla="*/ 2125 h 1001"/>
                <a:gd name="T24" fmla="*/ 55 w 848"/>
                <a:gd name="T25" fmla="*/ 2218 h 1001"/>
                <a:gd name="T26" fmla="*/ 115 w 848"/>
                <a:gd name="T27" fmla="*/ 2263 h 1001"/>
                <a:gd name="T28" fmla="*/ 227 w 848"/>
                <a:gd name="T29" fmla="*/ 2446 h 1001"/>
                <a:gd name="T30" fmla="*/ 291 w 848"/>
                <a:gd name="T31" fmla="*/ 2551 h 1001"/>
                <a:gd name="T32" fmla="*/ 252 w 848"/>
                <a:gd name="T33" fmla="*/ 2674 h 1001"/>
                <a:gd name="T34" fmla="*/ 276 w 848"/>
                <a:gd name="T35" fmla="*/ 2766 h 1001"/>
                <a:gd name="T36" fmla="*/ 416 w 848"/>
                <a:gd name="T37" fmla="*/ 2785 h 1001"/>
                <a:gd name="T38" fmla="*/ 475 w 848"/>
                <a:gd name="T39" fmla="*/ 2791 h 1001"/>
                <a:gd name="T40" fmla="*/ 596 w 848"/>
                <a:gd name="T41" fmla="*/ 2845 h 1001"/>
                <a:gd name="T42" fmla="*/ 655 w 848"/>
                <a:gd name="T43" fmla="*/ 2970 h 1001"/>
                <a:gd name="T44" fmla="*/ 725 w 848"/>
                <a:gd name="T45" fmla="*/ 3199 h 1001"/>
                <a:gd name="T46" fmla="*/ 769 w 848"/>
                <a:gd name="T47" fmla="*/ 3341 h 1001"/>
                <a:gd name="T48" fmla="*/ 818 w 848"/>
                <a:gd name="T49" fmla="*/ 3370 h 1001"/>
                <a:gd name="T50" fmla="*/ 986 w 848"/>
                <a:gd name="T51" fmla="*/ 3390 h 1001"/>
                <a:gd name="T52" fmla="*/ 1032 w 848"/>
                <a:gd name="T53" fmla="*/ 3495 h 1001"/>
                <a:gd name="T54" fmla="*/ 1148 w 848"/>
                <a:gd name="T55" fmla="*/ 3603 h 1001"/>
                <a:gd name="T56" fmla="*/ 1294 w 848"/>
                <a:gd name="T57" fmla="*/ 3701 h 1001"/>
                <a:gd name="T58" fmla="*/ 1392 w 848"/>
                <a:gd name="T59" fmla="*/ 3707 h 1001"/>
                <a:gd name="T60" fmla="*/ 1553 w 848"/>
                <a:gd name="T61" fmla="*/ 3495 h 1001"/>
                <a:gd name="T62" fmla="*/ 1625 w 848"/>
                <a:gd name="T63" fmla="*/ 3419 h 1001"/>
                <a:gd name="T64" fmla="*/ 1605 w 848"/>
                <a:gd name="T65" fmla="*/ 3302 h 1001"/>
                <a:gd name="T66" fmla="*/ 1665 w 848"/>
                <a:gd name="T67" fmla="*/ 3293 h 1001"/>
                <a:gd name="T68" fmla="*/ 1768 w 848"/>
                <a:gd name="T69" fmla="*/ 3236 h 1001"/>
                <a:gd name="T70" fmla="*/ 1833 w 848"/>
                <a:gd name="T71" fmla="*/ 3074 h 1001"/>
                <a:gd name="T72" fmla="*/ 1887 w 848"/>
                <a:gd name="T73" fmla="*/ 3055 h 1001"/>
                <a:gd name="T74" fmla="*/ 1950 w 848"/>
                <a:gd name="T75" fmla="*/ 3047 h 1001"/>
                <a:gd name="T76" fmla="*/ 2095 w 848"/>
                <a:gd name="T77" fmla="*/ 3152 h 1001"/>
                <a:gd name="T78" fmla="*/ 2268 w 848"/>
                <a:gd name="T79" fmla="*/ 3254 h 1001"/>
                <a:gd name="T80" fmla="*/ 2393 w 848"/>
                <a:gd name="T81" fmla="*/ 3293 h 1001"/>
                <a:gd name="T82" fmla="*/ 2479 w 848"/>
                <a:gd name="T83" fmla="*/ 3258 h 1001"/>
                <a:gd name="T84" fmla="*/ 2625 w 848"/>
                <a:gd name="T85" fmla="*/ 3268 h 1001"/>
                <a:gd name="T86" fmla="*/ 2771 w 848"/>
                <a:gd name="T87" fmla="*/ 3302 h 1001"/>
                <a:gd name="T88" fmla="*/ 2955 w 848"/>
                <a:gd name="T89" fmla="*/ 3258 h 1001"/>
                <a:gd name="T90" fmla="*/ 3204 w 848"/>
                <a:gd name="T91" fmla="*/ 3141 h 1001"/>
                <a:gd name="T92" fmla="*/ 3411 w 848"/>
                <a:gd name="T93" fmla="*/ 3108 h 1001"/>
                <a:gd name="T94" fmla="*/ 3772 w 848"/>
                <a:gd name="T95" fmla="*/ 1768 h 1001"/>
                <a:gd name="T96" fmla="*/ 3400 w 848"/>
                <a:gd name="T97" fmla="*/ 1612 h 1001"/>
                <a:gd name="T98" fmla="*/ 3176 w 848"/>
                <a:gd name="T99" fmla="*/ 1516 h 1001"/>
                <a:gd name="T100" fmla="*/ 2833 w 848"/>
                <a:gd name="T101" fmla="*/ 1134 h 1001"/>
                <a:gd name="T102" fmla="*/ 2672 w 848"/>
                <a:gd name="T103" fmla="*/ 753 h 1001"/>
                <a:gd name="T104" fmla="*/ 2284 w 848"/>
                <a:gd name="T105" fmla="*/ 466 h 1001"/>
                <a:gd name="T106" fmla="*/ 1986 w 848"/>
                <a:gd name="T107" fmla="*/ 263 h 1001"/>
                <a:gd name="T108" fmla="*/ 1768 w 848"/>
                <a:gd name="T109" fmla="*/ 58 h 10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48"/>
                <a:gd name="T166" fmla="*/ 0 h 1001"/>
                <a:gd name="T167" fmla="*/ 848 w 848"/>
                <a:gd name="T168" fmla="*/ 1001 h 10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48" h="1001">
                  <a:moveTo>
                    <a:pt x="393" y="12"/>
                  </a:moveTo>
                  <a:lnTo>
                    <a:pt x="288" y="6"/>
                  </a:lnTo>
                  <a:lnTo>
                    <a:pt x="163" y="0"/>
                  </a:lnTo>
                  <a:lnTo>
                    <a:pt x="159" y="72"/>
                  </a:lnTo>
                  <a:lnTo>
                    <a:pt x="68" y="67"/>
                  </a:lnTo>
                  <a:lnTo>
                    <a:pt x="58" y="84"/>
                  </a:lnTo>
                  <a:lnTo>
                    <a:pt x="65" y="82"/>
                  </a:lnTo>
                  <a:lnTo>
                    <a:pt x="68" y="109"/>
                  </a:lnTo>
                  <a:lnTo>
                    <a:pt x="80" y="179"/>
                  </a:lnTo>
                  <a:lnTo>
                    <a:pt x="92" y="214"/>
                  </a:lnTo>
                  <a:lnTo>
                    <a:pt x="98" y="264"/>
                  </a:lnTo>
                  <a:lnTo>
                    <a:pt x="87" y="377"/>
                  </a:lnTo>
                  <a:lnTo>
                    <a:pt x="74" y="375"/>
                  </a:lnTo>
                  <a:lnTo>
                    <a:pt x="78" y="399"/>
                  </a:lnTo>
                  <a:lnTo>
                    <a:pt x="80" y="433"/>
                  </a:lnTo>
                  <a:lnTo>
                    <a:pt x="86" y="464"/>
                  </a:lnTo>
                  <a:lnTo>
                    <a:pt x="83" y="482"/>
                  </a:lnTo>
                  <a:lnTo>
                    <a:pt x="78" y="498"/>
                  </a:lnTo>
                  <a:lnTo>
                    <a:pt x="83" y="514"/>
                  </a:lnTo>
                  <a:lnTo>
                    <a:pt x="82" y="528"/>
                  </a:lnTo>
                  <a:lnTo>
                    <a:pt x="82" y="537"/>
                  </a:lnTo>
                  <a:lnTo>
                    <a:pt x="85" y="548"/>
                  </a:lnTo>
                  <a:lnTo>
                    <a:pt x="86" y="553"/>
                  </a:lnTo>
                  <a:lnTo>
                    <a:pt x="71" y="563"/>
                  </a:lnTo>
                  <a:lnTo>
                    <a:pt x="55" y="555"/>
                  </a:lnTo>
                  <a:lnTo>
                    <a:pt x="47" y="554"/>
                  </a:lnTo>
                  <a:lnTo>
                    <a:pt x="29" y="554"/>
                  </a:lnTo>
                  <a:lnTo>
                    <a:pt x="23" y="553"/>
                  </a:lnTo>
                  <a:lnTo>
                    <a:pt x="19" y="551"/>
                  </a:lnTo>
                  <a:lnTo>
                    <a:pt x="15" y="549"/>
                  </a:lnTo>
                  <a:lnTo>
                    <a:pt x="13" y="551"/>
                  </a:lnTo>
                  <a:lnTo>
                    <a:pt x="11" y="553"/>
                  </a:lnTo>
                  <a:lnTo>
                    <a:pt x="3" y="557"/>
                  </a:lnTo>
                  <a:lnTo>
                    <a:pt x="0" y="561"/>
                  </a:lnTo>
                  <a:lnTo>
                    <a:pt x="1" y="566"/>
                  </a:lnTo>
                  <a:lnTo>
                    <a:pt x="1" y="573"/>
                  </a:lnTo>
                  <a:lnTo>
                    <a:pt x="7" y="589"/>
                  </a:lnTo>
                  <a:lnTo>
                    <a:pt x="11" y="594"/>
                  </a:lnTo>
                  <a:lnTo>
                    <a:pt x="12" y="598"/>
                  </a:lnTo>
                  <a:lnTo>
                    <a:pt x="18" y="600"/>
                  </a:lnTo>
                  <a:lnTo>
                    <a:pt x="22" y="603"/>
                  </a:lnTo>
                  <a:lnTo>
                    <a:pt x="26" y="611"/>
                  </a:lnTo>
                  <a:lnTo>
                    <a:pt x="34" y="634"/>
                  </a:lnTo>
                  <a:lnTo>
                    <a:pt x="50" y="652"/>
                  </a:lnTo>
                  <a:lnTo>
                    <a:pt x="50" y="661"/>
                  </a:lnTo>
                  <a:lnTo>
                    <a:pt x="52" y="666"/>
                  </a:lnTo>
                  <a:lnTo>
                    <a:pt x="62" y="674"/>
                  </a:lnTo>
                  <a:lnTo>
                    <a:pt x="65" y="688"/>
                  </a:lnTo>
                  <a:lnTo>
                    <a:pt x="72" y="706"/>
                  </a:lnTo>
                  <a:lnTo>
                    <a:pt x="63" y="715"/>
                  </a:lnTo>
                  <a:lnTo>
                    <a:pt x="57" y="721"/>
                  </a:lnTo>
                  <a:lnTo>
                    <a:pt x="55" y="726"/>
                  </a:lnTo>
                  <a:lnTo>
                    <a:pt x="56" y="737"/>
                  </a:lnTo>
                  <a:lnTo>
                    <a:pt x="62" y="747"/>
                  </a:lnTo>
                  <a:lnTo>
                    <a:pt x="71" y="752"/>
                  </a:lnTo>
                  <a:lnTo>
                    <a:pt x="79" y="761"/>
                  </a:lnTo>
                  <a:lnTo>
                    <a:pt x="93" y="752"/>
                  </a:lnTo>
                  <a:lnTo>
                    <a:pt x="98" y="753"/>
                  </a:lnTo>
                  <a:lnTo>
                    <a:pt x="102" y="753"/>
                  </a:lnTo>
                  <a:lnTo>
                    <a:pt x="107" y="753"/>
                  </a:lnTo>
                  <a:lnTo>
                    <a:pt x="112" y="755"/>
                  </a:lnTo>
                  <a:lnTo>
                    <a:pt x="122" y="763"/>
                  </a:lnTo>
                  <a:lnTo>
                    <a:pt x="134" y="768"/>
                  </a:lnTo>
                  <a:lnTo>
                    <a:pt x="141" y="780"/>
                  </a:lnTo>
                  <a:lnTo>
                    <a:pt x="142" y="789"/>
                  </a:lnTo>
                  <a:lnTo>
                    <a:pt x="147" y="801"/>
                  </a:lnTo>
                  <a:lnTo>
                    <a:pt x="151" y="820"/>
                  </a:lnTo>
                  <a:lnTo>
                    <a:pt x="158" y="835"/>
                  </a:lnTo>
                  <a:lnTo>
                    <a:pt x="163" y="863"/>
                  </a:lnTo>
                  <a:lnTo>
                    <a:pt x="163" y="876"/>
                  </a:lnTo>
                  <a:lnTo>
                    <a:pt x="166" y="897"/>
                  </a:lnTo>
                  <a:lnTo>
                    <a:pt x="172" y="902"/>
                  </a:lnTo>
                  <a:lnTo>
                    <a:pt x="173" y="904"/>
                  </a:lnTo>
                  <a:lnTo>
                    <a:pt x="179" y="909"/>
                  </a:lnTo>
                  <a:lnTo>
                    <a:pt x="184" y="909"/>
                  </a:lnTo>
                  <a:lnTo>
                    <a:pt x="202" y="914"/>
                  </a:lnTo>
                  <a:lnTo>
                    <a:pt x="214" y="916"/>
                  </a:lnTo>
                  <a:lnTo>
                    <a:pt x="221" y="915"/>
                  </a:lnTo>
                  <a:lnTo>
                    <a:pt x="228" y="919"/>
                  </a:lnTo>
                  <a:lnTo>
                    <a:pt x="230" y="926"/>
                  </a:lnTo>
                  <a:lnTo>
                    <a:pt x="232" y="943"/>
                  </a:lnTo>
                  <a:lnTo>
                    <a:pt x="236" y="952"/>
                  </a:lnTo>
                  <a:lnTo>
                    <a:pt x="245" y="955"/>
                  </a:lnTo>
                  <a:lnTo>
                    <a:pt x="258" y="972"/>
                  </a:lnTo>
                  <a:lnTo>
                    <a:pt x="264" y="981"/>
                  </a:lnTo>
                  <a:lnTo>
                    <a:pt x="267" y="996"/>
                  </a:lnTo>
                  <a:lnTo>
                    <a:pt x="290" y="999"/>
                  </a:lnTo>
                  <a:lnTo>
                    <a:pt x="300" y="997"/>
                  </a:lnTo>
                  <a:lnTo>
                    <a:pt x="306" y="999"/>
                  </a:lnTo>
                  <a:lnTo>
                    <a:pt x="313" y="1000"/>
                  </a:lnTo>
                  <a:lnTo>
                    <a:pt x="333" y="995"/>
                  </a:lnTo>
                  <a:lnTo>
                    <a:pt x="346" y="987"/>
                  </a:lnTo>
                  <a:lnTo>
                    <a:pt x="349" y="943"/>
                  </a:lnTo>
                  <a:lnTo>
                    <a:pt x="352" y="937"/>
                  </a:lnTo>
                  <a:lnTo>
                    <a:pt x="362" y="929"/>
                  </a:lnTo>
                  <a:lnTo>
                    <a:pt x="365" y="923"/>
                  </a:lnTo>
                  <a:lnTo>
                    <a:pt x="365" y="916"/>
                  </a:lnTo>
                  <a:lnTo>
                    <a:pt x="361" y="898"/>
                  </a:lnTo>
                  <a:lnTo>
                    <a:pt x="360" y="891"/>
                  </a:lnTo>
                  <a:lnTo>
                    <a:pt x="363" y="888"/>
                  </a:lnTo>
                  <a:lnTo>
                    <a:pt x="368" y="888"/>
                  </a:lnTo>
                  <a:lnTo>
                    <a:pt x="374" y="888"/>
                  </a:lnTo>
                  <a:lnTo>
                    <a:pt x="387" y="886"/>
                  </a:lnTo>
                  <a:lnTo>
                    <a:pt x="395" y="883"/>
                  </a:lnTo>
                  <a:lnTo>
                    <a:pt x="397" y="873"/>
                  </a:lnTo>
                  <a:lnTo>
                    <a:pt x="394" y="850"/>
                  </a:lnTo>
                  <a:lnTo>
                    <a:pt x="404" y="838"/>
                  </a:lnTo>
                  <a:lnTo>
                    <a:pt x="411" y="829"/>
                  </a:lnTo>
                  <a:lnTo>
                    <a:pt x="413" y="834"/>
                  </a:lnTo>
                  <a:lnTo>
                    <a:pt x="420" y="834"/>
                  </a:lnTo>
                  <a:lnTo>
                    <a:pt x="424" y="824"/>
                  </a:lnTo>
                  <a:lnTo>
                    <a:pt x="429" y="820"/>
                  </a:lnTo>
                  <a:lnTo>
                    <a:pt x="431" y="820"/>
                  </a:lnTo>
                  <a:lnTo>
                    <a:pt x="438" y="822"/>
                  </a:lnTo>
                  <a:lnTo>
                    <a:pt x="450" y="838"/>
                  </a:lnTo>
                  <a:lnTo>
                    <a:pt x="454" y="841"/>
                  </a:lnTo>
                  <a:lnTo>
                    <a:pt x="471" y="850"/>
                  </a:lnTo>
                  <a:lnTo>
                    <a:pt x="481" y="851"/>
                  </a:lnTo>
                  <a:lnTo>
                    <a:pt x="486" y="855"/>
                  </a:lnTo>
                  <a:lnTo>
                    <a:pt x="509" y="878"/>
                  </a:lnTo>
                  <a:lnTo>
                    <a:pt x="518" y="885"/>
                  </a:lnTo>
                  <a:lnTo>
                    <a:pt x="534" y="890"/>
                  </a:lnTo>
                  <a:lnTo>
                    <a:pt x="538" y="888"/>
                  </a:lnTo>
                  <a:lnTo>
                    <a:pt x="541" y="882"/>
                  </a:lnTo>
                  <a:lnTo>
                    <a:pt x="547" y="879"/>
                  </a:lnTo>
                  <a:lnTo>
                    <a:pt x="557" y="879"/>
                  </a:lnTo>
                  <a:lnTo>
                    <a:pt x="562" y="882"/>
                  </a:lnTo>
                  <a:lnTo>
                    <a:pt x="572" y="890"/>
                  </a:lnTo>
                  <a:lnTo>
                    <a:pt x="590" y="882"/>
                  </a:lnTo>
                  <a:lnTo>
                    <a:pt x="595" y="881"/>
                  </a:lnTo>
                  <a:lnTo>
                    <a:pt x="620" y="889"/>
                  </a:lnTo>
                  <a:lnTo>
                    <a:pt x="622" y="891"/>
                  </a:lnTo>
                  <a:lnTo>
                    <a:pt x="629" y="904"/>
                  </a:lnTo>
                  <a:lnTo>
                    <a:pt x="645" y="906"/>
                  </a:lnTo>
                  <a:lnTo>
                    <a:pt x="664" y="879"/>
                  </a:lnTo>
                  <a:lnTo>
                    <a:pt x="673" y="863"/>
                  </a:lnTo>
                  <a:lnTo>
                    <a:pt x="691" y="849"/>
                  </a:lnTo>
                  <a:lnTo>
                    <a:pt x="720" y="848"/>
                  </a:lnTo>
                  <a:lnTo>
                    <a:pt x="729" y="853"/>
                  </a:lnTo>
                  <a:lnTo>
                    <a:pt x="770" y="860"/>
                  </a:lnTo>
                  <a:lnTo>
                    <a:pt x="766" y="839"/>
                  </a:lnTo>
                  <a:lnTo>
                    <a:pt x="735" y="709"/>
                  </a:lnTo>
                  <a:lnTo>
                    <a:pt x="729" y="673"/>
                  </a:lnTo>
                  <a:lnTo>
                    <a:pt x="847" y="477"/>
                  </a:lnTo>
                  <a:lnTo>
                    <a:pt x="816" y="467"/>
                  </a:lnTo>
                  <a:lnTo>
                    <a:pt x="796" y="450"/>
                  </a:lnTo>
                  <a:lnTo>
                    <a:pt x="764" y="435"/>
                  </a:lnTo>
                  <a:lnTo>
                    <a:pt x="759" y="428"/>
                  </a:lnTo>
                  <a:lnTo>
                    <a:pt x="729" y="421"/>
                  </a:lnTo>
                  <a:lnTo>
                    <a:pt x="713" y="408"/>
                  </a:lnTo>
                  <a:lnTo>
                    <a:pt x="695" y="387"/>
                  </a:lnTo>
                  <a:lnTo>
                    <a:pt x="661" y="366"/>
                  </a:lnTo>
                  <a:lnTo>
                    <a:pt x="637" y="306"/>
                  </a:lnTo>
                  <a:lnTo>
                    <a:pt x="633" y="266"/>
                  </a:lnTo>
                  <a:lnTo>
                    <a:pt x="612" y="221"/>
                  </a:lnTo>
                  <a:lnTo>
                    <a:pt x="600" y="204"/>
                  </a:lnTo>
                  <a:lnTo>
                    <a:pt x="597" y="197"/>
                  </a:lnTo>
                  <a:lnTo>
                    <a:pt x="546" y="167"/>
                  </a:lnTo>
                  <a:lnTo>
                    <a:pt x="513" y="126"/>
                  </a:lnTo>
                  <a:lnTo>
                    <a:pt x="495" y="115"/>
                  </a:lnTo>
                  <a:lnTo>
                    <a:pt x="463" y="78"/>
                  </a:lnTo>
                  <a:lnTo>
                    <a:pt x="446" y="71"/>
                  </a:lnTo>
                  <a:lnTo>
                    <a:pt x="433" y="59"/>
                  </a:lnTo>
                  <a:lnTo>
                    <a:pt x="408" y="18"/>
                  </a:lnTo>
                  <a:lnTo>
                    <a:pt x="397" y="16"/>
                  </a:lnTo>
                  <a:lnTo>
                    <a:pt x="393" y="12"/>
                  </a:lnTo>
                </a:path>
              </a:pathLst>
            </a:custGeom>
            <a:solidFill>
              <a:srgbClr val="660033"/>
            </a:solidFill>
            <a:ln w="12700" cap="rnd">
              <a:solidFill>
                <a:srgbClr val="C0C0C0"/>
              </a:solidFill>
              <a:round/>
              <a:headEnd type="none" w="sm" len="sm"/>
              <a:tailEnd type="none" w="sm" len="sm"/>
            </a:ln>
          </p:spPr>
          <p:txBody>
            <a:bodyPr/>
            <a:lstStyle/>
            <a:p>
              <a:pPr algn="l" eaLnBrk="0" hangingPunct="0"/>
              <a:endParaRPr lang="es-MX" sz="1800" b="0" u="none"/>
            </a:p>
          </p:txBody>
        </p:sp>
        <p:sp>
          <p:nvSpPr>
            <p:cNvPr id="24676" name="Freeform 27"/>
            <p:cNvSpPr>
              <a:spLocks/>
            </p:cNvSpPr>
            <p:nvPr/>
          </p:nvSpPr>
          <p:spPr bwMode="auto">
            <a:xfrm>
              <a:off x="2093" y="1714"/>
              <a:ext cx="771" cy="829"/>
            </a:xfrm>
            <a:custGeom>
              <a:avLst/>
              <a:gdLst>
                <a:gd name="T0" fmla="*/ 47 w 679"/>
                <a:gd name="T1" fmla="*/ 1246 h 748"/>
                <a:gd name="T2" fmla="*/ 162 w 679"/>
                <a:gd name="T3" fmla="*/ 1358 h 748"/>
                <a:gd name="T4" fmla="*/ 304 w 679"/>
                <a:gd name="T5" fmla="*/ 1488 h 748"/>
                <a:gd name="T6" fmla="*/ 401 w 679"/>
                <a:gd name="T7" fmla="*/ 1657 h 748"/>
                <a:gd name="T8" fmla="*/ 580 w 679"/>
                <a:gd name="T9" fmla="*/ 1726 h 748"/>
                <a:gd name="T10" fmla="*/ 735 w 679"/>
                <a:gd name="T11" fmla="*/ 1699 h 748"/>
                <a:gd name="T12" fmla="*/ 864 w 679"/>
                <a:gd name="T13" fmla="*/ 1808 h 748"/>
                <a:gd name="T14" fmla="*/ 953 w 679"/>
                <a:gd name="T15" fmla="*/ 2060 h 748"/>
                <a:gd name="T16" fmla="*/ 1081 w 679"/>
                <a:gd name="T17" fmla="*/ 2337 h 748"/>
                <a:gd name="T18" fmla="*/ 1150 w 679"/>
                <a:gd name="T19" fmla="*/ 2421 h 748"/>
                <a:gd name="T20" fmla="*/ 1227 w 679"/>
                <a:gd name="T21" fmla="*/ 2557 h 748"/>
                <a:gd name="T22" fmla="*/ 1396 w 679"/>
                <a:gd name="T23" fmla="*/ 2611 h 748"/>
                <a:gd name="T24" fmla="*/ 1691 w 679"/>
                <a:gd name="T25" fmla="*/ 2774 h 748"/>
                <a:gd name="T26" fmla="*/ 1717 w 679"/>
                <a:gd name="T27" fmla="*/ 2956 h 748"/>
                <a:gd name="T28" fmla="*/ 1782 w 679"/>
                <a:gd name="T29" fmla="*/ 3012 h 748"/>
                <a:gd name="T30" fmla="*/ 1977 w 679"/>
                <a:gd name="T31" fmla="*/ 2956 h 748"/>
                <a:gd name="T32" fmla="*/ 2121 w 679"/>
                <a:gd name="T33" fmla="*/ 3098 h 748"/>
                <a:gd name="T34" fmla="*/ 2303 w 679"/>
                <a:gd name="T35" fmla="*/ 3130 h 748"/>
                <a:gd name="T36" fmla="*/ 2482 w 679"/>
                <a:gd name="T37" fmla="*/ 3151 h 748"/>
                <a:gd name="T38" fmla="*/ 2532 w 679"/>
                <a:gd name="T39" fmla="*/ 2608 h 748"/>
                <a:gd name="T40" fmla="*/ 2597 w 679"/>
                <a:gd name="T41" fmla="*/ 2383 h 748"/>
                <a:gd name="T42" fmla="*/ 2807 w 679"/>
                <a:gd name="T43" fmla="*/ 2296 h 748"/>
                <a:gd name="T44" fmla="*/ 2784 w 679"/>
                <a:gd name="T45" fmla="*/ 2140 h 748"/>
                <a:gd name="T46" fmla="*/ 2980 w 679"/>
                <a:gd name="T47" fmla="*/ 1986 h 748"/>
                <a:gd name="T48" fmla="*/ 3178 w 679"/>
                <a:gd name="T49" fmla="*/ 1824 h 748"/>
                <a:gd name="T50" fmla="*/ 3385 w 679"/>
                <a:gd name="T51" fmla="*/ 1761 h 748"/>
                <a:gd name="T52" fmla="*/ 3768 w 679"/>
                <a:gd name="T53" fmla="*/ 1808 h 748"/>
                <a:gd name="T54" fmla="*/ 4003 w 679"/>
                <a:gd name="T55" fmla="*/ 1770 h 748"/>
                <a:gd name="T56" fmla="*/ 4076 w 679"/>
                <a:gd name="T57" fmla="*/ 1542 h 748"/>
                <a:gd name="T58" fmla="*/ 3874 w 679"/>
                <a:gd name="T59" fmla="*/ 1278 h 748"/>
                <a:gd name="T60" fmla="*/ 3768 w 679"/>
                <a:gd name="T61" fmla="*/ 1473 h 748"/>
                <a:gd name="T62" fmla="*/ 3596 w 679"/>
                <a:gd name="T63" fmla="*/ 1467 h 748"/>
                <a:gd name="T64" fmla="*/ 3397 w 679"/>
                <a:gd name="T65" fmla="*/ 1467 h 748"/>
                <a:gd name="T66" fmla="*/ 3244 w 679"/>
                <a:gd name="T67" fmla="*/ 1283 h 748"/>
                <a:gd name="T68" fmla="*/ 3125 w 679"/>
                <a:gd name="T69" fmla="*/ 1179 h 748"/>
                <a:gd name="T70" fmla="*/ 3219 w 679"/>
                <a:gd name="T71" fmla="*/ 1105 h 748"/>
                <a:gd name="T72" fmla="*/ 3177 w 679"/>
                <a:gd name="T73" fmla="*/ 1005 h 748"/>
                <a:gd name="T74" fmla="*/ 3262 w 679"/>
                <a:gd name="T75" fmla="*/ 821 h 748"/>
                <a:gd name="T76" fmla="*/ 3275 w 679"/>
                <a:gd name="T77" fmla="*/ 586 h 748"/>
                <a:gd name="T78" fmla="*/ 3161 w 679"/>
                <a:gd name="T79" fmla="*/ 225 h 748"/>
                <a:gd name="T80" fmla="*/ 2608 w 679"/>
                <a:gd name="T81" fmla="*/ 125 h 748"/>
                <a:gd name="T82" fmla="*/ 2240 w 679"/>
                <a:gd name="T83" fmla="*/ 370 h 748"/>
                <a:gd name="T84" fmla="*/ 1997 w 679"/>
                <a:gd name="T85" fmla="*/ 276 h 748"/>
                <a:gd name="T86" fmla="*/ 1740 w 679"/>
                <a:gd name="T87" fmla="*/ 260 h 748"/>
                <a:gd name="T88" fmla="*/ 1562 w 679"/>
                <a:gd name="T89" fmla="*/ 288 h 748"/>
                <a:gd name="T90" fmla="*/ 1279 w 679"/>
                <a:gd name="T91" fmla="*/ 135 h 748"/>
                <a:gd name="T92" fmla="*/ 1041 w 679"/>
                <a:gd name="T93" fmla="*/ 0 h 748"/>
                <a:gd name="T94" fmla="*/ 922 w 679"/>
                <a:gd name="T95" fmla="*/ 64 h 748"/>
                <a:gd name="T96" fmla="*/ 835 w 679"/>
                <a:gd name="T97" fmla="*/ 234 h 748"/>
                <a:gd name="T98" fmla="*/ 659 w 679"/>
                <a:gd name="T99" fmla="*/ 301 h 748"/>
                <a:gd name="T100" fmla="*/ 640 w 679"/>
                <a:gd name="T101" fmla="*/ 418 h 748"/>
                <a:gd name="T102" fmla="*/ 542 w 679"/>
                <a:gd name="T103" fmla="*/ 541 h 748"/>
                <a:gd name="T104" fmla="*/ 283 w 679"/>
                <a:gd name="T105" fmla="*/ 784 h 748"/>
                <a:gd name="T106" fmla="*/ 44 w 679"/>
                <a:gd name="T107" fmla="*/ 812 h 748"/>
                <a:gd name="T108" fmla="*/ 1 w 679"/>
                <a:gd name="T109" fmla="*/ 989 h 7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9"/>
                <a:gd name="T166" fmla="*/ 0 h 748"/>
                <a:gd name="T167" fmla="*/ 679 w 679"/>
                <a:gd name="T168" fmla="*/ 748 h 7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9" h="748">
                  <a:moveTo>
                    <a:pt x="0" y="240"/>
                  </a:moveTo>
                  <a:lnTo>
                    <a:pt x="2" y="253"/>
                  </a:lnTo>
                  <a:lnTo>
                    <a:pt x="3" y="268"/>
                  </a:lnTo>
                  <a:lnTo>
                    <a:pt x="8" y="284"/>
                  </a:lnTo>
                  <a:lnTo>
                    <a:pt x="14" y="299"/>
                  </a:lnTo>
                  <a:lnTo>
                    <a:pt x="21" y="307"/>
                  </a:lnTo>
                  <a:lnTo>
                    <a:pt x="24" y="309"/>
                  </a:lnTo>
                  <a:lnTo>
                    <a:pt x="27" y="309"/>
                  </a:lnTo>
                  <a:lnTo>
                    <a:pt x="33" y="311"/>
                  </a:lnTo>
                  <a:lnTo>
                    <a:pt x="39" y="321"/>
                  </a:lnTo>
                  <a:lnTo>
                    <a:pt x="45" y="328"/>
                  </a:lnTo>
                  <a:lnTo>
                    <a:pt x="50" y="338"/>
                  </a:lnTo>
                  <a:lnTo>
                    <a:pt x="57" y="349"/>
                  </a:lnTo>
                  <a:lnTo>
                    <a:pt x="62" y="362"/>
                  </a:lnTo>
                  <a:lnTo>
                    <a:pt x="63" y="367"/>
                  </a:lnTo>
                  <a:lnTo>
                    <a:pt x="67" y="377"/>
                  </a:lnTo>
                  <a:lnTo>
                    <a:pt x="74" y="392"/>
                  </a:lnTo>
                  <a:lnTo>
                    <a:pt x="82" y="397"/>
                  </a:lnTo>
                  <a:lnTo>
                    <a:pt x="90" y="396"/>
                  </a:lnTo>
                  <a:lnTo>
                    <a:pt x="96" y="392"/>
                  </a:lnTo>
                  <a:lnTo>
                    <a:pt x="103" y="392"/>
                  </a:lnTo>
                  <a:lnTo>
                    <a:pt x="106" y="390"/>
                  </a:lnTo>
                  <a:lnTo>
                    <a:pt x="114" y="388"/>
                  </a:lnTo>
                  <a:lnTo>
                    <a:pt x="121" y="386"/>
                  </a:lnTo>
                  <a:lnTo>
                    <a:pt x="129" y="393"/>
                  </a:lnTo>
                  <a:lnTo>
                    <a:pt x="132" y="394"/>
                  </a:lnTo>
                  <a:lnTo>
                    <a:pt x="140" y="408"/>
                  </a:lnTo>
                  <a:lnTo>
                    <a:pt x="144" y="411"/>
                  </a:lnTo>
                  <a:lnTo>
                    <a:pt x="158" y="439"/>
                  </a:lnTo>
                  <a:lnTo>
                    <a:pt x="157" y="448"/>
                  </a:lnTo>
                  <a:lnTo>
                    <a:pt x="160" y="457"/>
                  </a:lnTo>
                  <a:lnTo>
                    <a:pt x="158" y="469"/>
                  </a:lnTo>
                  <a:lnTo>
                    <a:pt x="164" y="488"/>
                  </a:lnTo>
                  <a:lnTo>
                    <a:pt x="167" y="498"/>
                  </a:lnTo>
                  <a:lnTo>
                    <a:pt x="176" y="512"/>
                  </a:lnTo>
                  <a:lnTo>
                    <a:pt x="179" y="532"/>
                  </a:lnTo>
                  <a:lnTo>
                    <a:pt x="181" y="536"/>
                  </a:lnTo>
                  <a:lnTo>
                    <a:pt x="185" y="541"/>
                  </a:lnTo>
                  <a:lnTo>
                    <a:pt x="188" y="547"/>
                  </a:lnTo>
                  <a:lnTo>
                    <a:pt x="190" y="550"/>
                  </a:lnTo>
                  <a:lnTo>
                    <a:pt x="196" y="563"/>
                  </a:lnTo>
                  <a:lnTo>
                    <a:pt x="199" y="572"/>
                  </a:lnTo>
                  <a:lnTo>
                    <a:pt x="205" y="578"/>
                  </a:lnTo>
                  <a:lnTo>
                    <a:pt x="203" y="581"/>
                  </a:lnTo>
                  <a:lnTo>
                    <a:pt x="206" y="584"/>
                  </a:lnTo>
                  <a:lnTo>
                    <a:pt x="214" y="583"/>
                  </a:lnTo>
                  <a:lnTo>
                    <a:pt x="225" y="585"/>
                  </a:lnTo>
                  <a:lnTo>
                    <a:pt x="231" y="594"/>
                  </a:lnTo>
                  <a:lnTo>
                    <a:pt x="231" y="603"/>
                  </a:lnTo>
                  <a:lnTo>
                    <a:pt x="229" y="619"/>
                  </a:lnTo>
                  <a:lnTo>
                    <a:pt x="231" y="622"/>
                  </a:lnTo>
                  <a:lnTo>
                    <a:pt x="280" y="631"/>
                  </a:lnTo>
                  <a:lnTo>
                    <a:pt x="279" y="637"/>
                  </a:lnTo>
                  <a:lnTo>
                    <a:pt x="281" y="640"/>
                  </a:lnTo>
                  <a:lnTo>
                    <a:pt x="292" y="664"/>
                  </a:lnTo>
                  <a:lnTo>
                    <a:pt x="284" y="672"/>
                  </a:lnTo>
                  <a:lnTo>
                    <a:pt x="281" y="677"/>
                  </a:lnTo>
                  <a:lnTo>
                    <a:pt x="281" y="682"/>
                  </a:lnTo>
                  <a:lnTo>
                    <a:pt x="285" y="684"/>
                  </a:lnTo>
                  <a:lnTo>
                    <a:pt x="295" y="685"/>
                  </a:lnTo>
                  <a:lnTo>
                    <a:pt x="300" y="684"/>
                  </a:lnTo>
                  <a:lnTo>
                    <a:pt x="305" y="680"/>
                  </a:lnTo>
                  <a:lnTo>
                    <a:pt x="316" y="674"/>
                  </a:lnTo>
                  <a:lnTo>
                    <a:pt x="327" y="672"/>
                  </a:lnTo>
                  <a:lnTo>
                    <a:pt x="336" y="674"/>
                  </a:lnTo>
                  <a:lnTo>
                    <a:pt x="343" y="681"/>
                  </a:lnTo>
                  <a:lnTo>
                    <a:pt x="346" y="699"/>
                  </a:lnTo>
                  <a:lnTo>
                    <a:pt x="351" y="705"/>
                  </a:lnTo>
                  <a:lnTo>
                    <a:pt x="358" y="708"/>
                  </a:lnTo>
                  <a:lnTo>
                    <a:pt x="368" y="712"/>
                  </a:lnTo>
                  <a:lnTo>
                    <a:pt x="380" y="711"/>
                  </a:lnTo>
                  <a:lnTo>
                    <a:pt x="381" y="711"/>
                  </a:lnTo>
                  <a:lnTo>
                    <a:pt x="384" y="711"/>
                  </a:lnTo>
                  <a:lnTo>
                    <a:pt x="388" y="710"/>
                  </a:lnTo>
                  <a:lnTo>
                    <a:pt x="395" y="747"/>
                  </a:lnTo>
                  <a:lnTo>
                    <a:pt x="411" y="717"/>
                  </a:lnTo>
                  <a:lnTo>
                    <a:pt x="409" y="699"/>
                  </a:lnTo>
                  <a:lnTo>
                    <a:pt x="407" y="684"/>
                  </a:lnTo>
                  <a:lnTo>
                    <a:pt x="412" y="602"/>
                  </a:lnTo>
                  <a:lnTo>
                    <a:pt x="420" y="593"/>
                  </a:lnTo>
                  <a:lnTo>
                    <a:pt x="421" y="587"/>
                  </a:lnTo>
                  <a:lnTo>
                    <a:pt x="420" y="567"/>
                  </a:lnTo>
                  <a:lnTo>
                    <a:pt x="427" y="546"/>
                  </a:lnTo>
                  <a:lnTo>
                    <a:pt x="430" y="542"/>
                  </a:lnTo>
                  <a:lnTo>
                    <a:pt x="444" y="536"/>
                  </a:lnTo>
                  <a:lnTo>
                    <a:pt x="445" y="528"/>
                  </a:lnTo>
                  <a:lnTo>
                    <a:pt x="449" y="523"/>
                  </a:lnTo>
                  <a:lnTo>
                    <a:pt x="465" y="522"/>
                  </a:lnTo>
                  <a:lnTo>
                    <a:pt x="467" y="520"/>
                  </a:lnTo>
                  <a:lnTo>
                    <a:pt x="461" y="512"/>
                  </a:lnTo>
                  <a:lnTo>
                    <a:pt x="464" y="499"/>
                  </a:lnTo>
                  <a:lnTo>
                    <a:pt x="461" y="486"/>
                  </a:lnTo>
                  <a:lnTo>
                    <a:pt x="468" y="464"/>
                  </a:lnTo>
                  <a:lnTo>
                    <a:pt x="472" y="458"/>
                  </a:lnTo>
                  <a:lnTo>
                    <a:pt x="489" y="451"/>
                  </a:lnTo>
                  <a:lnTo>
                    <a:pt x="493" y="451"/>
                  </a:lnTo>
                  <a:lnTo>
                    <a:pt x="502" y="437"/>
                  </a:lnTo>
                  <a:lnTo>
                    <a:pt x="504" y="432"/>
                  </a:lnTo>
                  <a:lnTo>
                    <a:pt x="522" y="419"/>
                  </a:lnTo>
                  <a:lnTo>
                    <a:pt x="526" y="415"/>
                  </a:lnTo>
                  <a:lnTo>
                    <a:pt x="527" y="405"/>
                  </a:lnTo>
                  <a:lnTo>
                    <a:pt x="530" y="400"/>
                  </a:lnTo>
                  <a:lnTo>
                    <a:pt x="546" y="398"/>
                  </a:lnTo>
                  <a:lnTo>
                    <a:pt x="561" y="400"/>
                  </a:lnTo>
                  <a:lnTo>
                    <a:pt x="576" y="401"/>
                  </a:lnTo>
                  <a:lnTo>
                    <a:pt x="591" y="406"/>
                  </a:lnTo>
                  <a:lnTo>
                    <a:pt x="614" y="406"/>
                  </a:lnTo>
                  <a:lnTo>
                    <a:pt x="624" y="411"/>
                  </a:lnTo>
                  <a:lnTo>
                    <a:pt x="632" y="407"/>
                  </a:lnTo>
                  <a:lnTo>
                    <a:pt x="641" y="405"/>
                  </a:lnTo>
                  <a:lnTo>
                    <a:pt x="651" y="405"/>
                  </a:lnTo>
                  <a:lnTo>
                    <a:pt x="663" y="403"/>
                  </a:lnTo>
                  <a:lnTo>
                    <a:pt x="671" y="405"/>
                  </a:lnTo>
                  <a:lnTo>
                    <a:pt x="676" y="401"/>
                  </a:lnTo>
                  <a:lnTo>
                    <a:pt x="678" y="379"/>
                  </a:lnTo>
                  <a:lnTo>
                    <a:pt x="675" y="350"/>
                  </a:lnTo>
                  <a:lnTo>
                    <a:pt x="665" y="328"/>
                  </a:lnTo>
                  <a:lnTo>
                    <a:pt x="656" y="318"/>
                  </a:lnTo>
                  <a:lnTo>
                    <a:pt x="647" y="300"/>
                  </a:lnTo>
                  <a:lnTo>
                    <a:pt x="641" y="290"/>
                  </a:lnTo>
                  <a:lnTo>
                    <a:pt x="635" y="304"/>
                  </a:lnTo>
                  <a:lnTo>
                    <a:pt x="635" y="309"/>
                  </a:lnTo>
                  <a:lnTo>
                    <a:pt x="631" y="321"/>
                  </a:lnTo>
                  <a:lnTo>
                    <a:pt x="624" y="335"/>
                  </a:lnTo>
                  <a:lnTo>
                    <a:pt x="617" y="346"/>
                  </a:lnTo>
                  <a:lnTo>
                    <a:pt x="613" y="340"/>
                  </a:lnTo>
                  <a:lnTo>
                    <a:pt x="607" y="339"/>
                  </a:lnTo>
                  <a:lnTo>
                    <a:pt x="596" y="334"/>
                  </a:lnTo>
                  <a:lnTo>
                    <a:pt x="586" y="336"/>
                  </a:lnTo>
                  <a:lnTo>
                    <a:pt x="568" y="337"/>
                  </a:lnTo>
                  <a:lnTo>
                    <a:pt x="564" y="337"/>
                  </a:lnTo>
                  <a:lnTo>
                    <a:pt x="562" y="334"/>
                  </a:lnTo>
                  <a:lnTo>
                    <a:pt x="553" y="324"/>
                  </a:lnTo>
                  <a:lnTo>
                    <a:pt x="546" y="306"/>
                  </a:lnTo>
                  <a:lnTo>
                    <a:pt x="542" y="301"/>
                  </a:lnTo>
                  <a:lnTo>
                    <a:pt x="538" y="292"/>
                  </a:lnTo>
                  <a:lnTo>
                    <a:pt x="531" y="287"/>
                  </a:lnTo>
                  <a:lnTo>
                    <a:pt x="525" y="277"/>
                  </a:lnTo>
                  <a:lnTo>
                    <a:pt x="520" y="272"/>
                  </a:lnTo>
                  <a:lnTo>
                    <a:pt x="518" y="268"/>
                  </a:lnTo>
                  <a:lnTo>
                    <a:pt x="518" y="262"/>
                  </a:lnTo>
                  <a:lnTo>
                    <a:pt x="520" y="256"/>
                  </a:lnTo>
                  <a:lnTo>
                    <a:pt x="525" y="251"/>
                  </a:lnTo>
                  <a:lnTo>
                    <a:pt x="533" y="251"/>
                  </a:lnTo>
                  <a:lnTo>
                    <a:pt x="536" y="250"/>
                  </a:lnTo>
                  <a:lnTo>
                    <a:pt x="536" y="245"/>
                  </a:lnTo>
                  <a:lnTo>
                    <a:pt x="528" y="229"/>
                  </a:lnTo>
                  <a:lnTo>
                    <a:pt x="525" y="228"/>
                  </a:lnTo>
                  <a:lnTo>
                    <a:pt x="524" y="225"/>
                  </a:lnTo>
                  <a:lnTo>
                    <a:pt x="524" y="220"/>
                  </a:lnTo>
                  <a:lnTo>
                    <a:pt x="535" y="195"/>
                  </a:lnTo>
                  <a:lnTo>
                    <a:pt x="540" y="187"/>
                  </a:lnTo>
                  <a:lnTo>
                    <a:pt x="546" y="177"/>
                  </a:lnTo>
                  <a:lnTo>
                    <a:pt x="543" y="167"/>
                  </a:lnTo>
                  <a:lnTo>
                    <a:pt x="543" y="156"/>
                  </a:lnTo>
                  <a:lnTo>
                    <a:pt x="542" y="133"/>
                  </a:lnTo>
                  <a:lnTo>
                    <a:pt x="552" y="107"/>
                  </a:lnTo>
                  <a:lnTo>
                    <a:pt x="553" y="95"/>
                  </a:lnTo>
                  <a:lnTo>
                    <a:pt x="531" y="63"/>
                  </a:lnTo>
                  <a:lnTo>
                    <a:pt x="523" y="50"/>
                  </a:lnTo>
                  <a:lnTo>
                    <a:pt x="511" y="40"/>
                  </a:lnTo>
                  <a:lnTo>
                    <a:pt x="470" y="33"/>
                  </a:lnTo>
                  <a:lnTo>
                    <a:pt x="461" y="28"/>
                  </a:lnTo>
                  <a:lnTo>
                    <a:pt x="432" y="29"/>
                  </a:lnTo>
                  <a:lnTo>
                    <a:pt x="414" y="43"/>
                  </a:lnTo>
                  <a:lnTo>
                    <a:pt x="405" y="59"/>
                  </a:lnTo>
                  <a:lnTo>
                    <a:pt x="386" y="86"/>
                  </a:lnTo>
                  <a:lnTo>
                    <a:pt x="370" y="84"/>
                  </a:lnTo>
                  <a:lnTo>
                    <a:pt x="363" y="71"/>
                  </a:lnTo>
                  <a:lnTo>
                    <a:pt x="361" y="69"/>
                  </a:lnTo>
                  <a:lnTo>
                    <a:pt x="336" y="61"/>
                  </a:lnTo>
                  <a:lnTo>
                    <a:pt x="331" y="62"/>
                  </a:lnTo>
                  <a:lnTo>
                    <a:pt x="313" y="70"/>
                  </a:lnTo>
                  <a:lnTo>
                    <a:pt x="303" y="62"/>
                  </a:lnTo>
                  <a:lnTo>
                    <a:pt x="298" y="59"/>
                  </a:lnTo>
                  <a:lnTo>
                    <a:pt x="288" y="59"/>
                  </a:lnTo>
                  <a:lnTo>
                    <a:pt x="282" y="62"/>
                  </a:lnTo>
                  <a:lnTo>
                    <a:pt x="279" y="68"/>
                  </a:lnTo>
                  <a:lnTo>
                    <a:pt x="275" y="70"/>
                  </a:lnTo>
                  <a:lnTo>
                    <a:pt x="259" y="65"/>
                  </a:lnTo>
                  <a:lnTo>
                    <a:pt x="250" y="58"/>
                  </a:lnTo>
                  <a:lnTo>
                    <a:pt x="227" y="35"/>
                  </a:lnTo>
                  <a:lnTo>
                    <a:pt x="222" y="31"/>
                  </a:lnTo>
                  <a:lnTo>
                    <a:pt x="212" y="30"/>
                  </a:lnTo>
                  <a:lnTo>
                    <a:pt x="195" y="21"/>
                  </a:lnTo>
                  <a:lnTo>
                    <a:pt x="191" y="18"/>
                  </a:lnTo>
                  <a:lnTo>
                    <a:pt x="179" y="2"/>
                  </a:lnTo>
                  <a:lnTo>
                    <a:pt x="172" y="0"/>
                  </a:lnTo>
                  <a:lnTo>
                    <a:pt x="170" y="0"/>
                  </a:lnTo>
                  <a:lnTo>
                    <a:pt x="165" y="4"/>
                  </a:lnTo>
                  <a:lnTo>
                    <a:pt x="161" y="14"/>
                  </a:lnTo>
                  <a:lnTo>
                    <a:pt x="154" y="14"/>
                  </a:lnTo>
                  <a:lnTo>
                    <a:pt x="152" y="9"/>
                  </a:lnTo>
                  <a:lnTo>
                    <a:pt x="145" y="18"/>
                  </a:lnTo>
                  <a:lnTo>
                    <a:pt x="135" y="30"/>
                  </a:lnTo>
                  <a:lnTo>
                    <a:pt x="138" y="53"/>
                  </a:lnTo>
                  <a:lnTo>
                    <a:pt x="136" y="63"/>
                  </a:lnTo>
                  <a:lnTo>
                    <a:pt x="128" y="66"/>
                  </a:lnTo>
                  <a:lnTo>
                    <a:pt x="115" y="68"/>
                  </a:lnTo>
                  <a:lnTo>
                    <a:pt x="109" y="68"/>
                  </a:lnTo>
                  <a:lnTo>
                    <a:pt x="104" y="68"/>
                  </a:lnTo>
                  <a:lnTo>
                    <a:pt x="101" y="71"/>
                  </a:lnTo>
                  <a:lnTo>
                    <a:pt x="102" y="78"/>
                  </a:lnTo>
                  <a:lnTo>
                    <a:pt x="106" y="96"/>
                  </a:lnTo>
                  <a:lnTo>
                    <a:pt x="106" y="103"/>
                  </a:lnTo>
                  <a:lnTo>
                    <a:pt x="103" y="109"/>
                  </a:lnTo>
                  <a:lnTo>
                    <a:pt x="93" y="117"/>
                  </a:lnTo>
                  <a:lnTo>
                    <a:pt x="90" y="123"/>
                  </a:lnTo>
                  <a:lnTo>
                    <a:pt x="87" y="167"/>
                  </a:lnTo>
                  <a:lnTo>
                    <a:pt x="74" y="175"/>
                  </a:lnTo>
                  <a:lnTo>
                    <a:pt x="54" y="180"/>
                  </a:lnTo>
                  <a:lnTo>
                    <a:pt x="47" y="179"/>
                  </a:lnTo>
                  <a:lnTo>
                    <a:pt x="41" y="177"/>
                  </a:lnTo>
                  <a:lnTo>
                    <a:pt x="31" y="179"/>
                  </a:lnTo>
                  <a:lnTo>
                    <a:pt x="8" y="176"/>
                  </a:lnTo>
                  <a:lnTo>
                    <a:pt x="7" y="184"/>
                  </a:lnTo>
                  <a:lnTo>
                    <a:pt x="8" y="195"/>
                  </a:lnTo>
                  <a:lnTo>
                    <a:pt x="6" y="209"/>
                  </a:lnTo>
                  <a:lnTo>
                    <a:pt x="4" y="216"/>
                  </a:lnTo>
                  <a:lnTo>
                    <a:pt x="1" y="225"/>
                  </a:lnTo>
                  <a:lnTo>
                    <a:pt x="0" y="240"/>
                  </a:lnTo>
                </a:path>
              </a:pathLst>
            </a:custGeom>
            <a:solidFill>
              <a:schemeClr val="bg2">
                <a:alpha val="30196"/>
              </a:schemeClr>
            </a:solidFill>
            <a:ln w="9525" algn="ctr">
              <a:solidFill>
                <a:srgbClr val="C0C0C0"/>
              </a:solidFill>
              <a:round/>
              <a:headEnd/>
              <a:tailEnd/>
            </a:ln>
          </p:spPr>
          <p:txBody>
            <a:bodyPr wrap="none" anchor="ctr"/>
            <a:lstStyle/>
            <a:p>
              <a:pPr algn="l" eaLnBrk="0" hangingPunct="0"/>
              <a:endParaRPr lang="es-MX" sz="1800" b="0" u="none"/>
            </a:p>
          </p:txBody>
        </p:sp>
        <p:sp>
          <p:nvSpPr>
            <p:cNvPr id="24677" name="Freeform 28"/>
            <p:cNvSpPr>
              <a:spLocks/>
            </p:cNvSpPr>
            <p:nvPr/>
          </p:nvSpPr>
          <p:spPr bwMode="auto">
            <a:xfrm>
              <a:off x="577" y="610"/>
              <a:ext cx="626" cy="857"/>
            </a:xfrm>
            <a:custGeom>
              <a:avLst/>
              <a:gdLst>
                <a:gd name="T0" fmla="*/ 1049 w 540"/>
                <a:gd name="T1" fmla="*/ 4 h 785"/>
                <a:gd name="T2" fmla="*/ 2347 w 540"/>
                <a:gd name="T3" fmla="*/ 98 h 785"/>
                <a:gd name="T4" fmla="*/ 2086 w 540"/>
                <a:gd name="T5" fmla="*/ 313 h 785"/>
                <a:gd name="T6" fmla="*/ 2026 w 540"/>
                <a:gd name="T7" fmla="*/ 427 h 785"/>
                <a:gd name="T8" fmla="*/ 2022 w 540"/>
                <a:gd name="T9" fmla="*/ 486 h 785"/>
                <a:gd name="T10" fmla="*/ 2185 w 540"/>
                <a:gd name="T11" fmla="*/ 578 h 785"/>
                <a:gd name="T12" fmla="*/ 2210 w 540"/>
                <a:gd name="T13" fmla="*/ 676 h 785"/>
                <a:gd name="T14" fmla="*/ 2140 w 540"/>
                <a:gd name="T15" fmla="*/ 758 h 785"/>
                <a:gd name="T16" fmla="*/ 2099 w 540"/>
                <a:gd name="T17" fmla="*/ 978 h 785"/>
                <a:gd name="T18" fmla="*/ 2230 w 540"/>
                <a:gd name="T19" fmla="*/ 1103 h 785"/>
                <a:gd name="T20" fmla="*/ 2281 w 540"/>
                <a:gd name="T21" fmla="*/ 1461 h 785"/>
                <a:gd name="T22" fmla="*/ 2382 w 540"/>
                <a:gd name="T23" fmla="*/ 1688 h 785"/>
                <a:gd name="T24" fmla="*/ 2514 w 540"/>
                <a:gd name="T25" fmla="*/ 1842 h 785"/>
                <a:gd name="T26" fmla="*/ 2721 w 540"/>
                <a:gd name="T27" fmla="*/ 1883 h 785"/>
                <a:gd name="T28" fmla="*/ 3157 w 540"/>
                <a:gd name="T29" fmla="*/ 2201 h 785"/>
                <a:gd name="T30" fmla="*/ 3251 w 540"/>
                <a:gd name="T31" fmla="*/ 2335 h 785"/>
                <a:gd name="T32" fmla="*/ 3378 w 540"/>
                <a:gd name="T33" fmla="*/ 2367 h 785"/>
                <a:gd name="T34" fmla="*/ 3568 w 540"/>
                <a:gd name="T35" fmla="*/ 2459 h 785"/>
                <a:gd name="T36" fmla="*/ 3782 w 540"/>
                <a:gd name="T37" fmla="*/ 2685 h 785"/>
                <a:gd name="T38" fmla="*/ 3855 w 540"/>
                <a:gd name="T39" fmla="*/ 2786 h 785"/>
                <a:gd name="T40" fmla="*/ 3935 w 540"/>
                <a:gd name="T41" fmla="*/ 2927 h 785"/>
                <a:gd name="T42" fmla="*/ 3580 w 540"/>
                <a:gd name="T43" fmla="*/ 2948 h 785"/>
                <a:gd name="T44" fmla="*/ 2550 w 540"/>
                <a:gd name="T45" fmla="*/ 2864 h 785"/>
                <a:gd name="T46" fmla="*/ 2651 w 540"/>
                <a:gd name="T47" fmla="*/ 2812 h 785"/>
                <a:gd name="T48" fmla="*/ 2605 w 540"/>
                <a:gd name="T49" fmla="*/ 2722 h 785"/>
                <a:gd name="T50" fmla="*/ 2651 w 540"/>
                <a:gd name="T51" fmla="*/ 2552 h 785"/>
                <a:gd name="T52" fmla="*/ 2496 w 540"/>
                <a:gd name="T53" fmla="*/ 2444 h 785"/>
                <a:gd name="T54" fmla="*/ 2331 w 540"/>
                <a:gd name="T55" fmla="*/ 2313 h 785"/>
                <a:gd name="T56" fmla="*/ 2210 w 540"/>
                <a:gd name="T57" fmla="*/ 2250 h 785"/>
                <a:gd name="T58" fmla="*/ 2062 w 540"/>
                <a:gd name="T59" fmla="*/ 2158 h 785"/>
                <a:gd name="T60" fmla="*/ 1839 w 540"/>
                <a:gd name="T61" fmla="*/ 2016 h 785"/>
                <a:gd name="T62" fmla="*/ 1552 w 540"/>
                <a:gd name="T63" fmla="*/ 1916 h 785"/>
                <a:gd name="T64" fmla="*/ 1353 w 540"/>
                <a:gd name="T65" fmla="*/ 1831 h 785"/>
                <a:gd name="T66" fmla="*/ 1209 w 540"/>
                <a:gd name="T67" fmla="*/ 1655 h 785"/>
                <a:gd name="T68" fmla="*/ 1131 w 540"/>
                <a:gd name="T69" fmla="*/ 1406 h 785"/>
                <a:gd name="T70" fmla="*/ 955 w 540"/>
                <a:gd name="T71" fmla="*/ 1330 h 785"/>
                <a:gd name="T72" fmla="*/ 965 w 540"/>
                <a:gd name="T73" fmla="*/ 1162 h 785"/>
                <a:gd name="T74" fmla="*/ 751 w 540"/>
                <a:gd name="T75" fmla="*/ 987 h 785"/>
                <a:gd name="T76" fmla="*/ 735 w 540"/>
                <a:gd name="T77" fmla="*/ 846 h 785"/>
                <a:gd name="T78" fmla="*/ 333 w 540"/>
                <a:gd name="T79" fmla="*/ 609 h 785"/>
                <a:gd name="T80" fmla="*/ 422 w 540"/>
                <a:gd name="T81" fmla="*/ 511 h 785"/>
                <a:gd name="T82" fmla="*/ 227 w 540"/>
                <a:gd name="T83" fmla="*/ 345 h 785"/>
                <a:gd name="T84" fmla="*/ 263 w 540"/>
                <a:gd name="T85" fmla="*/ 188 h 785"/>
                <a:gd name="T86" fmla="*/ 188 w 540"/>
                <a:gd name="T87" fmla="*/ 158 h 785"/>
                <a:gd name="T88" fmla="*/ 119 w 540"/>
                <a:gd name="T89" fmla="*/ 58 h 7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0"/>
                <a:gd name="T136" fmla="*/ 0 h 785"/>
                <a:gd name="T137" fmla="*/ 540 w 540"/>
                <a:gd name="T138" fmla="*/ 785 h 7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0" h="785">
                  <a:moveTo>
                    <a:pt x="16" y="16"/>
                  </a:moveTo>
                  <a:lnTo>
                    <a:pt x="0" y="0"/>
                  </a:lnTo>
                  <a:lnTo>
                    <a:pt x="141" y="2"/>
                  </a:lnTo>
                  <a:lnTo>
                    <a:pt x="326" y="5"/>
                  </a:lnTo>
                  <a:lnTo>
                    <a:pt x="330" y="5"/>
                  </a:lnTo>
                  <a:lnTo>
                    <a:pt x="316" y="26"/>
                  </a:lnTo>
                  <a:lnTo>
                    <a:pt x="296" y="45"/>
                  </a:lnTo>
                  <a:lnTo>
                    <a:pt x="282" y="65"/>
                  </a:lnTo>
                  <a:lnTo>
                    <a:pt x="280" y="83"/>
                  </a:lnTo>
                  <a:lnTo>
                    <a:pt x="277" y="81"/>
                  </a:lnTo>
                  <a:lnTo>
                    <a:pt x="272" y="84"/>
                  </a:lnTo>
                  <a:lnTo>
                    <a:pt x="273" y="113"/>
                  </a:lnTo>
                  <a:lnTo>
                    <a:pt x="271" y="119"/>
                  </a:lnTo>
                  <a:lnTo>
                    <a:pt x="266" y="119"/>
                  </a:lnTo>
                  <a:lnTo>
                    <a:pt x="272" y="129"/>
                  </a:lnTo>
                  <a:lnTo>
                    <a:pt x="278" y="131"/>
                  </a:lnTo>
                  <a:lnTo>
                    <a:pt x="291" y="147"/>
                  </a:lnTo>
                  <a:lnTo>
                    <a:pt x="294" y="153"/>
                  </a:lnTo>
                  <a:lnTo>
                    <a:pt x="294" y="162"/>
                  </a:lnTo>
                  <a:lnTo>
                    <a:pt x="297" y="169"/>
                  </a:lnTo>
                  <a:lnTo>
                    <a:pt x="297" y="178"/>
                  </a:lnTo>
                  <a:lnTo>
                    <a:pt x="292" y="181"/>
                  </a:lnTo>
                  <a:lnTo>
                    <a:pt x="288" y="188"/>
                  </a:lnTo>
                  <a:lnTo>
                    <a:pt x="288" y="200"/>
                  </a:lnTo>
                  <a:lnTo>
                    <a:pt x="285" y="209"/>
                  </a:lnTo>
                  <a:lnTo>
                    <a:pt x="281" y="246"/>
                  </a:lnTo>
                  <a:lnTo>
                    <a:pt x="283" y="259"/>
                  </a:lnTo>
                  <a:lnTo>
                    <a:pt x="288" y="268"/>
                  </a:lnTo>
                  <a:lnTo>
                    <a:pt x="288" y="280"/>
                  </a:lnTo>
                  <a:lnTo>
                    <a:pt x="300" y="291"/>
                  </a:lnTo>
                  <a:lnTo>
                    <a:pt x="303" y="345"/>
                  </a:lnTo>
                  <a:lnTo>
                    <a:pt x="307" y="366"/>
                  </a:lnTo>
                  <a:lnTo>
                    <a:pt x="307" y="387"/>
                  </a:lnTo>
                  <a:lnTo>
                    <a:pt x="302" y="416"/>
                  </a:lnTo>
                  <a:lnTo>
                    <a:pt x="310" y="434"/>
                  </a:lnTo>
                  <a:lnTo>
                    <a:pt x="321" y="447"/>
                  </a:lnTo>
                  <a:lnTo>
                    <a:pt x="333" y="459"/>
                  </a:lnTo>
                  <a:lnTo>
                    <a:pt x="332" y="479"/>
                  </a:lnTo>
                  <a:lnTo>
                    <a:pt x="339" y="487"/>
                  </a:lnTo>
                  <a:lnTo>
                    <a:pt x="347" y="478"/>
                  </a:lnTo>
                  <a:lnTo>
                    <a:pt x="356" y="485"/>
                  </a:lnTo>
                  <a:lnTo>
                    <a:pt x="366" y="499"/>
                  </a:lnTo>
                  <a:lnTo>
                    <a:pt x="403" y="541"/>
                  </a:lnTo>
                  <a:lnTo>
                    <a:pt x="416" y="556"/>
                  </a:lnTo>
                  <a:lnTo>
                    <a:pt x="425" y="583"/>
                  </a:lnTo>
                  <a:lnTo>
                    <a:pt x="434" y="592"/>
                  </a:lnTo>
                  <a:lnTo>
                    <a:pt x="437" y="606"/>
                  </a:lnTo>
                  <a:lnTo>
                    <a:pt x="438" y="618"/>
                  </a:lnTo>
                  <a:lnTo>
                    <a:pt x="444" y="634"/>
                  </a:lnTo>
                  <a:lnTo>
                    <a:pt x="447" y="623"/>
                  </a:lnTo>
                  <a:lnTo>
                    <a:pt x="455" y="626"/>
                  </a:lnTo>
                  <a:lnTo>
                    <a:pt x="461" y="652"/>
                  </a:lnTo>
                  <a:lnTo>
                    <a:pt x="470" y="646"/>
                  </a:lnTo>
                  <a:lnTo>
                    <a:pt x="480" y="651"/>
                  </a:lnTo>
                  <a:lnTo>
                    <a:pt x="490" y="682"/>
                  </a:lnTo>
                  <a:lnTo>
                    <a:pt x="494" y="704"/>
                  </a:lnTo>
                  <a:lnTo>
                    <a:pt x="509" y="711"/>
                  </a:lnTo>
                  <a:lnTo>
                    <a:pt x="521" y="710"/>
                  </a:lnTo>
                  <a:lnTo>
                    <a:pt x="524" y="717"/>
                  </a:lnTo>
                  <a:lnTo>
                    <a:pt x="519" y="738"/>
                  </a:lnTo>
                  <a:lnTo>
                    <a:pt x="526" y="748"/>
                  </a:lnTo>
                  <a:lnTo>
                    <a:pt x="529" y="756"/>
                  </a:lnTo>
                  <a:lnTo>
                    <a:pt x="530" y="775"/>
                  </a:lnTo>
                  <a:lnTo>
                    <a:pt x="539" y="784"/>
                  </a:lnTo>
                  <a:lnTo>
                    <a:pt x="525" y="782"/>
                  </a:lnTo>
                  <a:lnTo>
                    <a:pt x="482" y="780"/>
                  </a:lnTo>
                  <a:lnTo>
                    <a:pt x="378" y="772"/>
                  </a:lnTo>
                  <a:lnTo>
                    <a:pt x="341" y="764"/>
                  </a:lnTo>
                  <a:lnTo>
                    <a:pt x="343" y="759"/>
                  </a:lnTo>
                  <a:lnTo>
                    <a:pt x="348" y="759"/>
                  </a:lnTo>
                  <a:lnTo>
                    <a:pt x="353" y="750"/>
                  </a:lnTo>
                  <a:lnTo>
                    <a:pt x="357" y="744"/>
                  </a:lnTo>
                  <a:lnTo>
                    <a:pt x="353" y="732"/>
                  </a:lnTo>
                  <a:lnTo>
                    <a:pt x="345" y="726"/>
                  </a:lnTo>
                  <a:lnTo>
                    <a:pt x="350" y="720"/>
                  </a:lnTo>
                  <a:lnTo>
                    <a:pt x="359" y="705"/>
                  </a:lnTo>
                  <a:lnTo>
                    <a:pt x="365" y="694"/>
                  </a:lnTo>
                  <a:lnTo>
                    <a:pt x="357" y="676"/>
                  </a:lnTo>
                  <a:lnTo>
                    <a:pt x="356" y="663"/>
                  </a:lnTo>
                  <a:lnTo>
                    <a:pt x="344" y="661"/>
                  </a:lnTo>
                  <a:lnTo>
                    <a:pt x="336" y="647"/>
                  </a:lnTo>
                  <a:lnTo>
                    <a:pt x="329" y="636"/>
                  </a:lnTo>
                  <a:lnTo>
                    <a:pt x="324" y="623"/>
                  </a:lnTo>
                  <a:lnTo>
                    <a:pt x="314" y="613"/>
                  </a:lnTo>
                  <a:lnTo>
                    <a:pt x="304" y="616"/>
                  </a:lnTo>
                  <a:lnTo>
                    <a:pt x="300" y="608"/>
                  </a:lnTo>
                  <a:lnTo>
                    <a:pt x="297" y="595"/>
                  </a:lnTo>
                  <a:lnTo>
                    <a:pt x="290" y="586"/>
                  </a:lnTo>
                  <a:lnTo>
                    <a:pt x="285" y="577"/>
                  </a:lnTo>
                  <a:lnTo>
                    <a:pt x="277" y="571"/>
                  </a:lnTo>
                  <a:lnTo>
                    <a:pt x="267" y="555"/>
                  </a:lnTo>
                  <a:lnTo>
                    <a:pt x="258" y="544"/>
                  </a:lnTo>
                  <a:lnTo>
                    <a:pt x="247" y="534"/>
                  </a:lnTo>
                  <a:lnTo>
                    <a:pt x="226" y="525"/>
                  </a:lnTo>
                  <a:lnTo>
                    <a:pt x="221" y="514"/>
                  </a:lnTo>
                  <a:lnTo>
                    <a:pt x="209" y="507"/>
                  </a:lnTo>
                  <a:lnTo>
                    <a:pt x="199" y="496"/>
                  </a:lnTo>
                  <a:lnTo>
                    <a:pt x="186" y="492"/>
                  </a:lnTo>
                  <a:lnTo>
                    <a:pt x="182" y="485"/>
                  </a:lnTo>
                  <a:lnTo>
                    <a:pt x="171" y="478"/>
                  </a:lnTo>
                  <a:lnTo>
                    <a:pt x="161" y="466"/>
                  </a:lnTo>
                  <a:lnTo>
                    <a:pt x="163" y="438"/>
                  </a:lnTo>
                  <a:lnTo>
                    <a:pt x="154" y="431"/>
                  </a:lnTo>
                  <a:lnTo>
                    <a:pt x="155" y="398"/>
                  </a:lnTo>
                  <a:lnTo>
                    <a:pt x="152" y="372"/>
                  </a:lnTo>
                  <a:lnTo>
                    <a:pt x="139" y="352"/>
                  </a:lnTo>
                  <a:lnTo>
                    <a:pt x="129" y="355"/>
                  </a:lnTo>
                  <a:lnTo>
                    <a:pt x="128" y="352"/>
                  </a:lnTo>
                  <a:lnTo>
                    <a:pt x="124" y="345"/>
                  </a:lnTo>
                  <a:lnTo>
                    <a:pt x="129" y="323"/>
                  </a:lnTo>
                  <a:lnTo>
                    <a:pt x="130" y="307"/>
                  </a:lnTo>
                  <a:lnTo>
                    <a:pt x="118" y="283"/>
                  </a:lnTo>
                  <a:lnTo>
                    <a:pt x="111" y="273"/>
                  </a:lnTo>
                  <a:lnTo>
                    <a:pt x="101" y="261"/>
                  </a:lnTo>
                  <a:lnTo>
                    <a:pt x="95" y="258"/>
                  </a:lnTo>
                  <a:lnTo>
                    <a:pt x="95" y="240"/>
                  </a:lnTo>
                  <a:lnTo>
                    <a:pt x="98" y="224"/>
                  </a:lnTo>
                  <a:lnTo>
                    <a:pt x="89" y="212"/>
                  </a:lnTo>
                  <a:lnTo>
                    <a:pt x="66" y="181"/>
                  </a:lnTo>
                  <a:lnTo>
                    <a:pt x="45" y="162"/>
                  </a:lnTo>
                  <a:lnTo>
                    <a:pt x="50" y="144"/>
                  </a:lnTo>
                  <a:lnTo>
                    <a:pt x="42" y="129"/>
                  </a:lnTo>
                  <a:lnTo>
                    <a:pt x="57" y="136"/>
                  </a:lnTo>
                  <a:lnTo>
                    <a:pt x="59" y="123"/>
                  </a:lnTo>
                  <a:lnTo>
                    <a:pt x="52" y="114"/>
                  </a:lnTo>
                  <a:lnTo>
                    <a:pt x="31" y="92"/>
                  </a:lnTo>
                  <a:lnTo>
                    <a:pt x="28" y="73"/>
                  </a:lnTo>
                  <a:lnTo>
                    <a:pt x="35" y="60"/>
                  </a:lnTo>
                  <a:lnTo>
                    <a:pt x="35" y="50"/>
                  </a:lnTo>
                  <a:lnTo>
                    <a:pt x="33" y="45"/>
                  </a:lnTo>
                  <a:lnTo>
                    <a:pt x="31" y="43"/>
                  </a:lnTo>
                  <a:lnTo>
                    <a:pt x="25" y="42"/>
                  </a:lnTo>
                  <a:lnTo>
                    <a:pt x="23" y="40"/>
                  </a:lnTo>
                  <a:lnTo>
                    <a:pt x="18" y="24"/>
                  </a:lnTo>
                  <a:lnTo>
                    <a:pt x="16" y="16"/>
                  </a:lnTo>
                </a:path>
              </a:pathLst>
            </a:custGeom>
            <a:solidFill>
              <a:srgbClr val="660033">
                <a:alpha val="38039"/>
              </a:srgbClr>
            </a:solidFill>
            <a:ln w="9525" algn="ctr">
              <a:solidFill>
                <a:srgbClr val="C0C0C0"/>
              </a:solidFill>
              <a:round/>
              <a:headEnd/>
              <a:tailEnd/>
            </a:ln>
          </p:spPr>
          <p:txBody>
            <a:bodyPr wrap="none" anchor="ctr"/>
            <a:lstStyle/>
            <a:p>
              <a:pPr algn="l" eaLnBrk="0" hangingPunct="0"/>
              <a:endParaRPr lang="es-MX" sz="1800" b="0" u="none"/>
            </a:p>
          </p:txBody>
        </p:sp>
        <p:sp>
          <p:nvSpPr>
            <p:cNvPr id="24678" name="Freeform 29"/>
            <p:cNvSpPr>
              <a:spLocks/>
            </p:cNvSpPr>
            <p:nvPr/>
          </p:nvSpPr>
          <p:spPr bwMode="auto">
            <a:xfrm>
              <a:off x="817" y="1435"/>
              <a:ext cx="859" cy="967"/>
            </a:xfrm>
            <a:custGeom>
              <a:avLst/>
              <a:gdLst>
                <a:gd name="T0" fmla="*/ 136 w 741"/>
                <a:gd name="T1" fmla="*/ 74 h 887"/>
                <a:gd name="T2" fmla="*/ 287 w 741"/>
                <a:gd name="T3" fmla="*/ 57 h 887"/>
                <a:gd name="T4" fmla="*/ 755 w 741"/>
                <a:gd name="T5" fmla="*/ 58 h 887"/>
                <a:gd name="T6" fmla="*/ 919 w 741"/>
                <a:gd name="T7" fmla="*/ 0 h 887"/>
                <a:gd name="T8" fmla="*/ 1277 w 741"/>
                <a:gd name="T9" fmla="*/ 73 h 887"/>
                <a:gd name="T10" fmla="*/ 2474 w 741"/>
                <a:gd name="T11" fmla="*/ 116 h 887"/>
                <a:gd name="T12" fmla="*/ 2759 w 741"/>
                <a:gd name="T13" fmla="*/ 430 h 887"/>
                <a:gd name="T14" fmla="*/ 2855 w 741"/>
                <a:gd name="T15" fmla="*/ 561 h 887"/>
                <a:gd name="T16" fmla="*/ 3063 w 741"/>
                <a:gd name="T17" fmla="*/ 730 h 887"/>
                <a:gd name="T18" fmla="*/ 3212 w 741"/>
                <a:gd name="T19" fmla="*/ 795 h 887"/>
                <a:gd name="T20" fmla="*/ 3538 w 741"/>
                <a:gd name="T21" fmla="*/ 1068 h 887"/>
                <a:gd name="T22" fmla="*/ 3570 w 741"/>
                <a:gd name="T23" fmla="*/ 1138 h 887"/>
                <a:gd name="T24" fmla="*/ 3662 w 741"/>
                <a:gd name="T25" fmla="*/ 1279 h 887"/>
                <a:gd name="T26" fmla="*/ 3682 w 741"/>
                <a:gd name="T27" fmla="*/ 1453 h 887"/>
                <a:gd name="T28" fmla="*/ 3939 w 741"/>
                <a:gd name="T29" fmla="*/ 1689 h 887"/>
                <a:gd name="T30" fmla="*/ 3957 w 741"/>
                <a:gd name="T31" fmla="*/ 1873 h 887"/>
                <a:gd name="T32" fmla="*/ 4245 w 741"/>
                <a:gd name="T33" fmla="*/ 2087 h 887"/>
                <a:gd name="T34" fmla="*/ 4155 w 741"/>
                <a:gd name="T35" fmla="*/ 2317 h 887"/>
                <a:gd name="T36" fmla="*/ 4257 w 741"/>
                <a:gd name="T37" fmla="*/ 2471 h 887"/>
                <a:gd name="T38" fmla="*/ 4606 w 741"/>
                <a:gd name="T39" fmla="*/ 2440 h 887"/>
                <a:gd name="T40" fmla="*/ 4752 w 741"/>
                <a:gd name="T41" fmla="*/ 2422 h 887"/>
                <a:gd name="T42" fmla="*/ 4943 w 741"/>
                <a:gd name="T43" fmla="*/ 2517 h 887"/>
                <a:gd name="T44" fmla="*/ 5168 w 741"/>
                <a:gd name="T45" fmla="*/ 2719 h 887"/>
                <a:gd name="T46" fmla="*/ 5217 w 741"/>
                <a:gd name="T47" fmla="*/ 2789 h 887"/>
                <a:gd name="T48" fmla="*/ 5308 w 741"/>
                <a:gd name="T49" fmla="*/ 2885 h 887"/>
                <a:gd name="T50" fmla="*/ 5480 w 741"/>
                <a:gd name="T51" fmla="*/ 2926 h 887"/>
                <a:gd name="T52" fmla="*/ 5491 w 741"/>
                <a:gd name="T53" fmla="*/ 3070 h 887"/>
                <a:gd name="T54" fmla="*/ 5308 w 741"/>
                <a:gd name="T55" fmla="*/ 3204 h 887"/>
                <a:gd name="T56" fmla="*/ 4965 w 741"/>
                <a:gd name="T57" fmla="*/ 3281 h 887"/>
                <a:gd name="T58" fmla="*/ 4817 w 741"/>
                <a:gd name="T59" fmla="*/ 3281 h 887"/>
                <a:gd name="T60" fmla="*/ 4682 w 741"/>
                <a:gd name="T61" fmla="*/ 3131 h 887"/>
                <a:gd name="T62" fmla="*/ 4682 w 741"/>
                <a:gd name="T63" fmla="*/ 3072 h 887"/>
                <a:gd name="T64" fmla="*/ 4545 w 741"/>
                <a:gd name="T65" fmla="*/ 2926 h 887"/>
                <a:gd name="T66" fmla="*/ 4234 w 741"/>
                <a:gd name="T67" fmla="*/ 2813 h 887"/>
                <a:gd name="T68" fmla="*/ 3957 w 741"/>
                <a:gd name="T69" fmla="*/ 2612 h 887"/>
                <a:gd name="T70" fmla="*/ 3587 w 741"/>
                <a:gd name="T71" fmla="*/ 2439 h 887"/>
                <a:gd name="T72" fmla="*/ 2947 w 741"/>
                <a:gd name="T73" fmla="*/ 2252 h 887"/>
                <a:gd name="T74" fmla="*/ 2702 w 741"/>
                <a:gd name="T75" fmla="*/ 2129 h 887"/>
                <a:gd name="T76" fmla="*/ 2640 w 741"/>
                <a:gd name="T77" fmla="*/ 2005 h 887"/>
                <a:gd name="T78" fmla="*/ 2800 w 741"/>
                <a:gd name="T79" fmla="*/ 1705 h 887"/>
                <a:gd name="T80" fmla="*/ 2800 w 741"/>
                <a:gd name="T81" fmla="*/ 1597 h 887"/>
                <a:gd name="T82" fmla="*/ 2686 w 741"/>
                <a:gd name="T83" fmla="*/ 1280 h 887"/>
                <a:gd name="T84" fmla="*/ 2423 w 741"/>
                <a:gd name="T85" fmla="*/ 1160 h 887"/>
                <a:gd name="T86" fmla="*/ 2306 w 741"/>
                <a:gd name="T87" fmla="*/ 1105 h 887"/>
                <a:gd name="T88" fmla="*/ 2113 w 741"/>
                <a:gd name="T89" fmla="*/ 1067 h 887"/>
                <a:gd name="T90" fmla="*/ 2134 w 741"/>
                <a:gd name="T91" fmla="*/ 1010 h 887"/>
                <a:gd name="T92" fmla="*/ 1959 w 741"/>
                <a:gd name="T93" fmla="*/ 936 h 887"/>
                <a:gd name="T94" fmla="*/ 1644 w 741"/>
                <a:gd name="T95" fmla="*/ 766 h 887"/>
                <a:gd name="T96" fmla="*/ 1296 w 741"/>
                <a:gd name="T97" fmla="*/ 782 h 887"/>
                <a:gd name="T98" fmla="*/ 1175 w 741"/>
                <a:gd name="T99" fmla="*/ 658 h 887"/>
                <a:gd name="T100" fmla="*/ 792 w 741"/>
                <a:gd name="T101" fmla="*/ 503 h 887"/>
                <a:gd name="T102" fmla="*/ 548 w 741"/>
                <a:gd name="T103" fmla="*/ 466 h 887"/>
                <a:gd name="T104" fmla="*/ 473 w 741"/>
                <a:gd name="T105" fmla="*/ 311 h 887"/>
                <a:gd name="T106" fmla="*/ 199 w 741"/>
                <a:gd name="T107" fmla="*/ 182 h 887"/>
                <a:gd name="T108" fmla="*/ 90 w 741"/>
                <a:gd name="T109" fmla="*/ 149 h 8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41"/>
                <a:gd name="T166" fmla="*/ 0 h 887"/>
                <a:gd name="T167" fmla="*/ 741 w 741"/>
                <a:gd name="T168" fmla="*/ 887 h 8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41" h="887">
                  <a:moveTo>
                    <a:pt x="0" y="20"/>
                  </a:moveTo>
                  <a:lnTo>
                    <a:pt x="9" y="19"/>
                  </a:lnTo>
                  <a:lnTo>
                    <a:pt x="18" y="20"/>
                  </a:lnTo>
                  <a:lnTo>
                    <a:pt x="26" y="17"/>
                  </a:lnTo>
                  <a:lnTo>
                    <a:pt x="31" y="19"/>
                  </a:lnTo>
                  <a:lnTo>
                    <a:pt x="39" y="15"/>
                  </a:lnTo>
                  <a:lnTo>
                    <a:pt x="49" y="22"/>
                  </a:lnTo>
                  <a:lnTo>
                    <a:pt x="80" y="22"/>
                  </a:lnTo>
                  <a:lnTo>
                    <a:pt x="101" y="16"/>
                  </a:lnTo>
                  <a:lnTo>
                    <a:pt x="107" y="12"/>
                  </a:lnTo>
                  <a:lnTo>
                    <a:pt x="107" y="6"/>
                  </a:lnTo>
                  <a:lnTo>
                    <a:pt x="124" y="0"/>
                  </a:lnTo>
                  <a:lnTo>
                    <a:pt x="131" y="2"/>
                  </a:lnTo>
                  <a:lnTo>
                    <a:pt x="135" y="11"/>
                  </a:lnTo>
                  <a:lnTo>
                    <a:pt x="172" y="19"/>
                  </a:lnTo>
                  <a:lnTo>
                    <a:pt x="276" y="27"/>
                  </a:lnTo>
                  <a:lnTo>
                    <a:pt x="319" y="29"/>
                  </a:lnTo>
                  <a:lnTo>
                    <a:pt x="333" y="31"/>
                  </a:lnTo>
                  <a:lnTo>
                    <a:pt x="349" y="57"/>
                  </a:lnTo>
                  <a:lnTo>
                    <a:pt x="355" y="84"/>
                  </a:lnTo>
                  <a:lnTo>
                    <a:pt x="372" y="116"/>
                  </a:lnTo>
                  <a:lnTo>
                    <a:pt x="372" y="124"/>
                  </a:lnTo>
                  <a:lnTo>
                    <a:pt x="381" y="152"/>
                  </a:lnTo>
                  <a:lnTo>
                    <a:pt x="385" y="151"/>
                  </a:lnTo>
                  <a:lnTo>
                    <a:pt x="385" y="160"/>
                  </a:lnTo>
                  <a:lnTo>
                    <a:pt x="416" y="183"/>
                  </a:lnTo>
                  <a:lnTo>
                    <a:pt x="412" y="196"/>
                  </a:lnTo>
                  <a:lnTo>
                    <a:pt x="418" y="218"/>
                  </a:lnTo>
                  <a:lnTo>
                    <a:pt x="426" y="216"/>
                  </a:lnTo>
                  <a:lnTo>
                    <a:pt x="432" y="213"/>
                  </a:lnTo>
                  <a:lnTo>
                    <a:pt x="465" y="242"/>
                  </a:lnTo>
                  <a:lnTo>
                    <a:pt x="465" y="259"/>
                  </a:lnTo>
                  <a:lnTo>
                    <a:pt x="476" y="287"/>
                  </a:lnTo>
                  <a:lnTo>
                    <a:pt x="481" y="284"/>
                  </a:lnTo>
                  <a:lnTo>
                    <a:pt x="483" y="288"/>
                  </a:lnTo>
                  <a:lnTo>
                    <a:pt x="481" y="306"/>
                  </a:lnTo>
                  <a:lnTo>
                    <a:pt x="486" y="318"/>
                  </a:lnTo>
                  <a:lnTo>
                    <a:pt x="487" y="342"/>
                  </a:lnTo>
                  <a:lnTo>
                    <a:pt x="493" y="342"/>
                  </a:lnTo>
                  <a:lnTo>
                    <a:pt x="495" y="357"/>
                  </a:lnTo>
                  <a:lnTo>
                    <a:pt x="488" y="381"/>
                  </a:lnTo>
                  <a:lnTo>
                    <a:pt x="495" y="390"/>
                  </a:lnTo>
                  <a:lnTo>
                    <a:pt x="494" y="393"/>
                  </a:lnTo>
                  <a:lnTo>
                    <a:pt x="513" y="442"/>
                  </a:lnTo>
                  <a:lnTo>
                    <a:pt x="530" y="453"/>
                  </a:lnTo>
                  <a:lnTo>
                    <a:pt x="529" y="464"/>
                  </a:lnTo>
                  <a:lnTo>
                    <a:pt x="534" y="470"/>
                  </a:lnTo>
                  <a:lnTo>
                    <a:pt x="532" y="502"/>
                  </a:lnTo>
                  <a:lnTo>
                    <a:pt x="542" y="516"/>
                  </a:lnTo>
                  <a:lnTo>
                    <a:pt x="557" y="527"/>
                  </a:lnTo>
                  <a:lnTo>
                    <a:pt x="571" y="561"/>
                  </a:lnTo>
                  <a:lnTo>
                    <a:pt x="570" y="578"/>
                  </a:lnTo>
                  <a:lnTo>
                    <a:pt x="560" y="594"/>
                  </a:lnTo>
                  <a:lnTo>
                    <a:pt x="559" y="621"/>
                  </a:lnTo>
                  <a:lnTo>
                    <a:pt x="566" y="631"/>
                  </a:lnTo>
                  <a:lnTo>
                    <a:pt x="564" y="643"/>
                  </a:lnTo>
                  <a:lnTo>
                    <a:pt x="573" y="662"/>
                  </a:lnTo>
                  <a:lnTo>
                    <a:pt x="594" y="670"/>
                  </a:lnTo>
                  <a:lnTo>
                    <a:pt x="612" y="666"/>
                  </a:lnTo>
                  <a:lnTo>
                    <a:pt x="620" y="655"/>
                  </a:lnTo>
                  <a:lnTo>
                    <a:pt x="627" y="643"/>
                  </a:lnTo>
                  <a:lnTo>
                    <a:pt x="638" y="646"/>
                  </a:lnTo>
                  <a:lnTo>
                    <a:pt x="639" y="650"/>
                  </a:lnTo>
                  <a:lnTo>
                    <a:pt x="645" y="653"/>
                  </a:lnTo>
                  <a:lnTo>
                    <a:pt x="650" y="671"/>
                  </a:lnTo>
                  <a:lnTo>
                    <a:pt x="665" y="676"/>
                  </a:lnTo>
                  <a:lnTo>
                    <a:pt x="670" y="699"/>
                  </a:lnTo>
                  <a:lnTo>
                    <a:pt x="689" y="699"/>
                  </a:lnTo>
                  <a:lnTo>
                    <a:pt x="695" y="730"/>
                  </a:lnTo>
                  <a:lnTo>
                    <a:pt x="699" y="737"/>
                  </a:lnTo>
                  <a:lnTo>
                    <a:pt x="704" y="741"/>
                  </a:lnTo>
                  <a:lnTo>
                    <a:pt x="702" y="748"/>
                  </a:lnTo>
                  <a:lnTo>
                    <a:pt x="698" y="757"/>
                  </a:lnTo>
                  <a:lnTo>
                    <a:pt x="703" y="760"/>
                  </a:lnTo>
                  <a:lnTo>
                    <a:pt x="714" y="774"/>
                  </a:lnTo>
                  <a:lnTo>
                    <a:pt x="725" y="775"/>
                  </a:lnTo>
                  <a:lnTo>
                    <a:pt x="729" y="782"/>
                  </a:lnTo>
                  <a:lnTo>
                    <a:pt x="737" y="786"/>
                  </a:lnTo>
                  <a:lnTo>
                    <a:pt x="736" y="799"/>
                  </a:lnTo>
                  <a:lnTo>
                    <a:pt x="740" y="809"/>
                  </a:lnTo>
                  <a:lnTo>
                    <a:pt x="739" y="823"/>
                  </a:lnTo>
                  <a:lnTo>
                    <a:pt x="731" y="842"/>
                  </a:lnTo>
                  <a:lnTo>
                    <a:pt x="721" y="854"/>
                  </a:lnTo>
                  <a:lnTo>
                    <a:pt x="714" y="859"/>
                  </a:lnTo>
                  <a:lnTo>
                    <a:pt x="698" y="865"/>
                  </a:lnTo>
                  <a:lnTo>
                    <a:pt x="675" y="881"/>
                  </a:lnTo>
                  <a:lnTo>
                    <a:pt x="668" y="881"/>
                  </a:lnTo>
                  <a:lnTo>
                    <a:pt x="667" y="885"/>
                  </a:lnTo>
                  <a:lnTo>
                    <a:pt x="657" y="886"/>
                  </a:lnTo>
                  <a:lnTo>
                    <a:pt x="648" y="881"/>
                  </a:lnTo>
                  <a:lnTo>
                    <a:pt x="634" y="860"/>
                  </a:lnTo>
                  <a:lnTo>
                    <a:pt x="633" y="852"/>
                  </a:lnTo>
                  <a:lnTo>
                    <a:pt x="630" y="840"/>
                  </a:lnTo>
                  <a:lnTo>
                    <a:pt x="631" y="835"/>
                  </a:lnTo>
                  <a:lnTo>
                    <a:pt x="628" y="829"/>
                  </a:lnTo>
                  <a:lnTo>
                    <a:pt x="630" y="825"/>
                  </a:lnTo>
                  <a:lnTo>
                    <a:pt x="627" y="821"/>
                  </a:lnTo>
                  <a:lnTo>
                    <a:pt x="623" y="808"/>
                  </a:lnTo>
                  <a:lnTo>
                    <a:pt x="611" y="786"/>
                  </a:lnTo>
                  <a:lnTo>
                    <a:pt x="601" y="763"/>
                  </a:lnTo>
                  <a:lnTo>
                    <a:pt x="578" y="754"/>
                  </a:lnTo>
                  <a:lnTo>
                    <a:pt x="569" y="754"/>
                  </a:lnTo>
                  <a:lnTo>
                    <a:pt x="546" y="721"/>
                  </a:lnTo>
                  <a:lnTo>
                    <a:pt x="546" y="712"/>
                  </a:lnTo>
                  <a:lnTo>
                    <a:pt x="532" y="701"/>
                  </a:lnTo>
                  <a:lnTo>
                    <a:pt x="489" y="660"/>
                  </a:lnTo>
                  <a:lnTo>
                    <a:pt x="490" y="655"/>
                  </a:lnTo>
                  <a:lnTo>
                    <a:pt x="483" y="654"/>
                  </a:lnTo>
                  <a:lnTo>
                    <a:pt x="424" y="633"/>
                  </a:lnTo>
                  <a:lnTo>
                    <a:pt x="409" y="607"/>
                  </a:lnTo>
                  <a:lnTo>
                    <a:pt x="397" y="604"/>
                  </a:lnTo>
                  <a:lnTo>
                    <a:pt x="398" y="581"/>
                  </a:lnTo>
                  <a:lnTo>
                    <a:pt x="378" y="566"/>
                  </a:lnTo>
                  <a:lnTo>
                    <a:pt x="364" y="571"/>
                  </a:lnTo>
                  <a:lnTo>
                    <a:pt x="359" y="569"/>
                  </a:lnTo>
                  <a:lnTo>
                    <a:pt x="361" y="554"/>
                  </a:lnTo>
                  <a:lnTo>
                    <a:pt x="355" y="538"/>
                  </a:lnTo>
                  <a:lnTo>
                    <a:pt x="359" y="510"/>
                  </a:lnTo>
                  <a:lnTo>
                    <a:pt x="373" y="480"/>
                  </a:lnTo>
                  <a:lnTo>
                    <a:pt x="376" y="457"/>
                  </a:lnTo>
                  <a:lnTo>
                    <a:pt x="384" y="451"/>
                  </a:lnTo>
                  <a:lnTo>
                    <a:pt x="380" y="442"/>
                  </a:lnTo>
                  <a:lnTo>
                    <a:pt x="376" y="428"/>
                  </a:lnTo>
                  <a:lnTo>
                    <a:pt x="373" y="368"/>
                  </a:lnTo>
                  <a:lnTo>
                    <a:pt x="369" y="349"/>
                  </a:lnTo>
                  <a:lnTo>
                    <a:pt x="362" y="343"/>
                  </a:lnTo>
                  <a:lnTo>
                    <a:pt x="344" y="315"/>
                  </a:lnTo>
                  <a:lnTo>
                    <a:pt x="336" y="307"/>
                  </a:lnTo>
                  <a:lnTo>
                    <a:pt x="326" y="312"/>
                  </a:lnTo>
                  <a:lnTo>
                    <a:pt x="314" y="306"/>
                  </a:lnTo>
                  <a:lnTo>
                    <a:pt x="315" y="300"/>
                  </a:lnTo>
                  <a:lnTo>
                    <a:pt x="310" y="297"/>
                  </a:lnTo>
                  <a:lnTo>
                    <a:pt x="303" y="298"/>
                  </a:lnTo>
                  <a:lnTo>
                    <a:pt x="298" y="291"/>
                  </a:lnTo>
                  <a:lnTo>
                    <a:pt x="284" y="286"/>
                  </a:lnTo>
                  <a:lnTo>
                    <a:pt x="283" y="278"/>
                  </a:lnTo>
                  <a:lnTo>
                    <a:pt x="290" y="275"/>
                  </a:lnTo>
                  <a:lnTo>
                    <a:pt x="287" y="271"/>
                  </a:lnTo>
                  <a:lnTo>
                    <a:pt x="267" y="264"/>
                  </a:lnTo>
                  <a:lnTo>
                    <a:pt x="263" y="257"/>
                  </a:lnTo>
                  <a:lnTo>
                    <a:pt x="263" y="251"/>
                  </a:lnTo>
                  <a:lnTo>
                    <a:pt x="253" y="213"/>
                  </a:lnTo>
                  <a:lnTo>
                    <a:pt x="244" y="207"/>
                  </a:lnTo>
                  <a:lnTo>
                    <a:pt x="221" y="206"/>
                  </a:lnTo>
                  <a:lnTo>
                    <a:pt x="195" y="204"/>
                  </a:lnTo>
                  <a:lnTo>
                    <a:pt x="179" y="212"/>
                  </a:lnTo>
                  <a:lnTo>
                    <a:pt x="174" y="210"/>
                  </a:lnTo>
                  <a:lnTo>
                    <a:pt x="174" y="202"/>
                  </a:lnTo>
                  <a:lnTo>
                    <a:pt x="164" y="196"/>
                  </a:lnTo>
                  <a:lnTo>
                    <a:pt x="158" y="177"/>
                  </a:lnTo>
                  <a:lnTo>
                    <a:pt x="140" y="168"/>
                  </a:lnTo>
                  <a:lnTo>
                    <a:pt x="125" y="167"/>
                  </a:lnTo>
                  <a:lnTo>
                    <a:pt x="106" y="135"/>
                  </a:lnTo>
                  <a:lnTo>
                    <a:pt x="89" y="132"/>
                  </a:lnTo>
                  <a:lnTo>
                    <a:pt x="82" y="136"/>
                  </a:lnTo>
                  <a:lnTo>
                    <a:pt x="74" y="125"/>
                  </a:lnTo>
                  <a:lnTo>
                    <a:pt x="67" y="124"/>
                  </a:lnTo>
                  <a:lnTo>
                    <a:pt x="64" y="117"/>
                  </a:lnTo>
                  <a:lnTo>
                    <a:pt x="64" y="83"/>
                  </a:lnTo>
                  <a:lnTo>
                    <a:pt x="45" y="68"/>
                  </a:lnTo>
                  <a:lnTo>
                    <a:pt x="37" y="68"/>
                  </a:lnTo>
                  <a:lnTo>
                    <a:pt x="27" y="49"/>
                  </a:lnTo>
                  <a:lnTo>
                    <a:pt x="27" y="35"/>
                  </a:lnTo>
                  <a:lnTo>
                    <a:pt x="21" y="39"/>
                  </a:lnTo>
                  <a:lnTo>
                    <a:pt x="12" y="40"/>
                  </a:lnTo>
                  <a:lnTo>
                    <a:pt x="9" y="42"/>
                  </a:lnTo>
                  <a:lnTo>
                    <a:pt x="0" y="20"/>
                  </a:lnTo>
                </a:path>
              </a:pathLst>
            </a:custGeom>
            <a:solidFill>
              <a:schemeClr val="bg2">
                <a:alpha val="30196"/>
              </a:schemeClr>
            </a:solidFill>
            <a:ln w="12700" cap="rnd" algn="ctr">
              <a:solidFill>
                <a:srgbClr val="C0C0C0"/>
              </a:solidFill>
              <a:round/>
              <a:headEnd type="none" w="sm" len="sm"/>
              <a:tailEnd type="none" w="sm" len="sm"/>
            </a:ln>
          </p:spPr>
          <p:txBody>
            <a:bodyPr/>
            <a:lstStyle/>
            <a:p>
              <a:pPr algn="l" eaLnBrk="0" hangingPunct="0"/>
              <a:endParaRPr lang="es-MX" sz="1800" b="0" u="none"/>
            </a:p>
          </p:txBody>
        </p:sp>
        <p:sp>
          <p:nvSpPr>
            <p:cNvPr id="24679" name="Freeform 30"/>
            <p:cNvSpPr>
              <a:spLocks/>
            </p:cNvSpPr>
            <p:nvPr/>
          </p:nvSpPr>
          <p:spPr bwMode="auto">
            <a:xfrm>
              <a:off x="1766" y="1651"/>
              <a:ext cx="580" cy="820"/>
            </a:xfrm>
            <a:custGeom>
              <a:avLst/>
              <a:gdLst>
                <a:gd name="T0" fmla="*/ 1 w 557"/>
                <a:gd name="T1" fmla="*/ 648 h 761"/>
                <a:gd name="T2" fmla="*/ 9 w 557"/>
                <a:gd name="T3" fmla="*/ 742 h 761"/>
                <a:gd name="T4" fmla="*/ 70 w 557"/>
                <a:gd name="T5" fmla="*/ 751 h 761"/>
                <a:gd name="T6" fmla="*/ 97 w 557"/>
                <a:gd name="T7" fmla="*/ 789 h 761"/>
                <a:gd name="T8" fmla="*/ 115 w 557"/>
                <a:gd name="T9" fmla="*/ 781 h 761"/>
                <a:gd name="T10" fmla="*/ 134 w 557"/>
                <a:gd name="T11" fmla="*/ 835 h 761"/>
                <a:gd name="T12" fmla="*/ 149 w 557"/>
                <a:gd name="T13" fmla="*/ 839 h 761"/>
                <a:gd name="T14" fmla="*/ 158 w 557"/>
                <a:gd name="T15" fmla="*/ 823 h 761"/>
                <a:gd name="T16" fmla="*/ 186 w 557"/>
                <a:gd name="T17" fmla="*/ 839 h 761"/>
                <a:gd name="T18" fmla="*/ 194 w 557"/>
                <a:gd name="T19" fmla="*/ 810 h 761"/>
                <a:gd name="T20" fmla="*/ 216 w 557"/>
                <a:gd name="T21" fmla="*/ 810 h 761"/>
                <a:gd name="T22" fmla="*/ 234 w 557"/>
                <a:gd name="T23" fmla="*/ 842 h 761"/>
                <a:gd name="T24" fmla="*/ 226 w 557"/>
                <a:gd name="T25" fmla="*/ 887 h 761"/>
                <a:gd name="T26" fmla="*/ 316 w 557"/>
                <a:gd name="T27" fmla="*/ 941 h 761"/>
                <a:gd name="T28" fmla="*/ 348 w 557"/>
                <a:gd name="T29" fmla="*/ 971 h 761"/>
                <a:gd name="T30" fmla="*/ 423 w 557"/>
                <a:gd name="T31" fmla="*/ 1027 h 761"/>
                <a:gd name="T32" fmla="*/ 480 w 557"/>
                <a:gd name="T33" fmla="*/ 1072 h 761"/>
                <a:gd name="T34" fmla="*/ 496 w 557"/>
                <a:gd name="T35" fmla="*/ 1127 h 761"/>
                <a:gd name="T36" fmla="*/ 500 w 557"/>
                <a:gd name="T37" fmla="*/ 1178 h 761"/>
                <a:gd name="T38" fmla="*/ 494 w 557"/>
                <a:gd name="T39" fmla="*/ 1259 h 761"/>
                <a:gd name="T40" fmla="*/ 522 w 557"/>
                <a:gd name="T41" fmla="*/ 1335 h 761"/>
                <a:gd name="T42" fmla="*/ 574 w 557"/>
                <a:gd name="T43" fmla="*/ 1399 h 761"/>
                <a:gd name="T44" fmla="*/ 736 w 557"/>
                <a:gd name="T45" fmla="*/ 1571 h 761"/>
                <a:gd name="T46" fmla="*/ 894 w 557"/>
                <a:gd name="T47" fmla="*/ 1792 h 761"/>
                <a:gd name="T48" fmla="*/ 919 w 557"/>
                <a:gd name="T49" fmla="*/ 1872 h 761"/>
                <a:gd name="T50" fmla="*/ 968 w 557"/>
                <a:gd name="T51" fmla="*/ 1936 h 761"/>
                <a:gd name="T52" fmla="*/ 1008 w 557"/>
                <a:gd name="T53" fmla="*/ 1997 h 761"/>
                <a:gd name="T54" fmla="*/ 1051 w 557"/>
                <a:gd name="T55" fmla="*/ 2103 h 761"/>
                <a:gd name="T56" fmla="*/ 1085 w 557"/>
                <a:gd name="T57" fmla="*/ 2153 h 761"/>
                <a:gd name="T58" fmla="*/ 1126 w 557"/>
                <a:gd name="T59" fmla="*/ 2212 h 761"/>
                <a:gd name="T60" fmla="*/ 1185 w 557"/>
                <a:gd name="T61" fmla="*/ 2315 h 761"/>
                <a:gd name="T62" fmla="*/ 1224 w 557"/>
                <a:gd name="T63" fmla="*/ 2358 h 761"/>
                <a:gd name="T64" fmla="*/ 1285 w 557"/>
                <a:gd name="T65" fmla="*/ 2458 h 761"/>
                <a:gd name="T66" fmla="*/ 1313 w 557"/>
                <a:gd name="T67" fmla="*/ 2488 h 761"/>
                <a:gd name="T68" fmla="*/ 1337 w 557"/>
                <a:gd name="T69" fmla="*/ 2511 h 761"/>
                <a:gd name="T70" fmla="*/ 1359 w 557"/>
                <a:gd name="T71" fmla="*/ 2458 h 761"/>
                <a:gd name="T72" fmla="*/ 1358 w 557"/>
                <a:gd name="T73" fmla="*/ 2296 h 761"/>
                <a:gd name="T74" fmla="*/ 1414 w 557"/>
                <a:gd name="T75" fmla="*/ 2196 h 761"/>
                <a:gd name="T76" fmla="*/ 1345 w 557"/>
                <a:gd name="T77" fmla="*/ 2141 h 761"/>
                <a:gd name="T78" fmla="*/ 1295 w 557"/>
                <a:gd name="T79" fmla="*/ 2019 h 761"/>
                <a:gd name="T80" fmla="*/ 1241 w 557"/>
                <a:gd name="T81" fmla="*/ 1844 h 761"/>
                <a:gd name="T82" fmla="*/ 1191 w 557"/>
                <a:gd name="T83" fmla="*/ 1587 h 761"/>
                <a:gd name="T84" fmla="*/ 1114 w 557"/>
                <a:gd name="T85" fmla="*/ 1515 h 761"/>
                <a:gd name="T86" fmla="*/ 1033 w 557"/>
                <a:gd name="T87" fmla="*/ 1543 h 761"/>
                <a:gd name="T88" fmla="*/ 969 w 557"/>
                <a:gd name="T89" fmla="*/ 1387 h 761"/>
                <a:gd name="T90" fmla="*/ 894 w 557"/>
                <a:gd name="T91" fmla="*/ 1253 h 761"/>
                <a:gd name="T92" fmla="*/ 833 w 557"/>
                <a:gd name="T93" fmla="*/ 1113 h 761"/>
                <a:gd name="T94" fmla="*/ 839 w 557"/>
                <a:gd name="T95" fmla="*/ 917 h 761"/>
                <a:gd name="T96" fmla="*/ 825 w 557"/>
                <a:gd name="T97" fmla="*/ 731 h 761"/>
                <a:gd name="T98" fmla="*/ 746 w 557"/>
                <a:gd name="T99" fmla="*/ 552 h 761"/>
                <a:gd name="T100" fmla="*/ 623 w 557"/>
                <a:gd name="T101" fmla="*/ 522 h 761"/>
                <a:gd name="T102" fmla="*/ 581 w 557"/>
                <a:gd name="T103" fmla="*/ 366 h 761"/>
                <a:gd name="T104" fmla="*/ 524 w 557"/>
                <a:gd name="T105" fmla="*/ 93 h 761"/>
                <a:gd name="T106" fmla="*/ 427 w 557"/>
                <a:gd name="T107" fmla="*/ 1 h 761"/>
                <a:gd name="T108" fmla="*/ 376 w 557"/>
                <a:gd name="T109" fmla="*/ 116 h 761"/>
                <a:gd name="T110" fmla="*/ 103 w 557"/>
                <a:gd name="T111" fmla="*/ 406 h 761"/>
                <a:gd name="T112" fmla="*/ 68 w 557"/>
                <a:gd name="T113" fmla="*/ 404 h 761"/>
                <a:gd name="T114" fmla="*/ 4 w 557"/>
                <a:gd name="T115" fmla="*/ 552 h 7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7"/>
                <a:gd name="T175" fmla="*/ 0 h 761"/>
                <a:gd name="T176" fmla="*/ 557 w 557"/>
                <a:gd name="T177" fmla="*/ 761 h 7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7" h="761">
                  <a:moveTo>
                    <a:pt x="0" y="174"/>
                  </a:moveTo>
                  <a:lnTo>
                    <a:pt x="1" y="179"/>
                  </a:lnTo>
                  <a:lnTo>
                    <a:pt x="4" y="182"/>
                  </a:lnTo>
                  <a:lnTo>
                    <a:pt x="5" y="183"/>
                  </a:lnTo>
                  <a:lnTo>
                    <a:pt x="1" y="195"/>
                  </a:lnTo>
                  <a:lnTo>
                    <a:pt x="0" y="196"/>
                  </a:lnTo>
                  <a:lnTo>
                    <a:pt x="0" y="199"/>
                  </a:lnTo>
                  <a:lnTo>
                    <a:pt x="4" y="203"/>
                  </a:lnTo>
                  <a:lnTo>
                    <a:pt x="5" y="216"/>
                  </a:lnTo>
                  <a:lnTo>
                    <a:pt x="5" y="223"/>
                  </a:lnTo>
                  <a:lnTo>
                    <a:pt x="8" y="225"/>
                  </a:lnTo>
                  <a:lnTo>
                    <a:pt x="10" y="224"/>
                  </a:lnTo>
                  <a:lnTo>
                    <a:pt x="15" y="223"/>
                  </a:lnTo>
                  <a:lnTo>
                    <a:pt x="22" y="224"/>
                  </a:lnTo>
                  <a:lnTo>
                    <a:pt x="28" y="226"/>
                  </a:lnTo>
                  <a:lnTo>
                    <a:pt x="34" y="231"/>
                  </a:lnTo>
                  <a:lnTo>
                    <a:pt x="36" y="235"/>
                  </a:lnTo>
                  <a:lnTo>
                    <a:pt x="36" y="237"/>
                  </a:lnTo>
                  <a:lnTo>
                    <a:pt x="37" y="238"/>
                  </a:lnTo>
                  <a:lnTo>
                    <a:pt x="38" y="238"/>
                  </a:lnTo>
                  <a:lnTo>
                    <a:pt x="39" y="238"/>
                  </a:lnTo>
                  <a:lnTo>
                    <a:pt x="37" y="237"/>
                  </a:lnTo>
                  <a:lnTo>
                    <a:pt x="38" y="235"/>
                  </a:lnTo>
                  <a:lnTo>
                    <a:pt x="39" y="234"/>
                  </a:lnTo>
                  <a:lnTo>
                    <a:pt x="45" y="235"/>
                  </a:lnTo>
                  <a:lnTo>
                    <a:pt x="46" y="236"/>
                  </a:lnTo>
                  <a:lnTo>
                    <a:pt x="45" y="241"/>
                  </a:lnTo>
                  <a:lnTo>
                    <a:pt x="49" y="247"/>
                  </a:lnTo>
                  <a:lnTo>
                    <a:pt x="50" y="250"/>
                  </a:lnTo>
                  <a:lnTo>
                    <a:pt x="52" y="251"/>
                  </a:lnTo>
                  <a:lnTo>
                    <a:pt x="54" y="254"/>
                  </a:lnTo>
                  <a:lnTo>
                    <a:pt x="55" y="254"/>
                  </a:lnTo>
                  <a:lnTo>
                    <a:pt x="57" y="254"/>
                  </a:lnTo>
                  <a:lnTo>
                    <a:pt x="59" y="254"/>
                  </a:lnTo>
                  <a:lnTo>
                    <a:pt x="59" y="253"/>
                  </a:lnTo>
                  <a:lnTo>
                    <a:pt x="58" y="252"/>
                  </a:lnTo>
                  <a:lnTo>
                    <a:pt x="57" y="250"/>
                  </a:lnTo>
                  <a:lnTo>
                    <a:pt x="58" y="248"/>
                  </a:lnTo>
                  <a:lnTo>
                    <a:pt x="60" y="249"/>
                  </a:lnTo>
                  <a:lnTo>
                    <a:pt x="62" y="248"/>
                  </a:lnTo>
                  <a:lnTo>
                    <a:pt x="64" y="249"/>
                  </a:lnTo>
                  <a:lnTo>
                    <a:pt x="66" y="250"/>
                  </a:lnTo>
                  <a:lnTo>
                    <a:pt x="69" y="250"/>
                  </a:lnTo>
                  <a:lnTo>
                    <a:pt x="71" y="255"/>
                  </a:lnTo>
                  <a:lnTo>
                    <a:pt x="73" y="253"/>
                  </a:lnTo>
                  <a:lnTo>
                    <a:pt x="75" y="253"/>
                  </a:lnTo>
                  <a:lnTo>
                    <a:pt x="76" y="251"/>
                  </a:lnTo>
                  <a:lnTo>
                    <a:pt x="76" y="250"/>
                  </a:lnTo>
                  <a:lnTo>
                    <a:pt x="75" y="247"/>
                  </a:lnTo>
                  <a:lnTo>
                    <a:pt x="76" y="244"/>
                  </a:lnTo>
                  <a:lnTo>
                    <a:pt x="79" y="241"/>
                  </a:lnTo>
                  <a:lnTo>
                    <a:pt x="82" y="241"/>
                  </a:lnTo>
                  <a:lnTo>
                    <a:pt x="84" y="241"/>
                  </a:lnTo>
                  <a:lnTo>
                    <a:pt x="84" y="244"/>
                  </a:lnTo>
                  <a:lnTo>
                    <a:pt x="85" y="244"/>
                  </a:lnTo>
                  <a:lnTo>
                    <a:pt x="86" y="247"/>
                  </a:lnTo>
                  <a:lnTo>
                    <a:pt x="86" y="248"/>
                  </a:lnTo>
                  <a:lnTo>
                    <a:pt x="87" y="248"/>
                  </a:lnTo>
                  <a:lnTo>
                    <a:pt x="92" y="250"/>
                  </a:lnTo>
                  <a:lnTo>
                    <a:pt x="92" y="254"/>
                  </a:lnTo>
                  <a:lnTo>
                    <a:pt x="90" y="257"/>
                  </a:lnTo>
                  <a:lnTo>
                    <a:pt x="91" y="258"/>
                  </a:lnTo>
                  <a:lnTo>
                    <a:pt x="91" y="259"/>
                  </a:lnTo>
                  <a:lnTo>
                    <a:pt x="89" y="264"/>
                  </a:lnTo>
                  <a:lnTo>
                    <a:pt x="89" y="267"/>
                  </a:lnTo>
                  <a:lnTo>
                    <a:pt x="90" y="271"/>
                  </a:lnTo>
                  <a:lnTo>
                    <a:pt x="91" y="272"/>
                  </a:lnTo>
                  <a:lnTo>
                    <a:pt x="94" y="273"/>
                  </a:lnTo>
                  <a:lnTo>
                    <a:pt x="106" y="277"/>
                  </a:lnTo>
                  <a:lnTo>
                    <a:pt x="124" y="284"/>
                  </a:lnTo>
                  <a:lnTo>
                    <a:pt x="125" y="284"/>
                  </a:lnTo>
                  <a:lnTo>
                    <a:pt x="125" y="285"/>
                  </a:lnTo>
                  <a:lnTo>
                    <a:pt x="130" y="288"/>
                  </a:lnTo>
                  <a:lnTo>
                    <a:pt x="131" y="288"/>
                  </a:lnTo>
                  <a:lnTo>
                    <a:pt x="137" y="293"/>
                  </a:lnTo>
                  <a:lnTo>
                    <a:pt x="139" y="295"/>
                  </a:lnTo>
                  <a:lnTo>
                    <a:pt x="145" y="306"/>
                  </a:lnTo>
                  <a:lnTo>
                    <a:pt x="159" y="306"/>
                  </a:lnTo>
                  <a:lnTo>
                    <a:pt x="160" y="307"/>
                  </a:lnTo>
                  <a:lnTo>
                    <a:pt x="167" y="309"/>
                  </a:lnTo>
                  <a:lnTo>
                    <a:pt x="169" y="311"/>
                  </a:lnTo>
                  <a:lnTo>
                    <a:pt x="177" y="320"/>
                  </a:lnTo>
                  <a:lnTo>
                    <a:pt x="182" y="321"/>
                  </a:lnTo>
                  <a:lnTo>
                    <a:pt x="188" y="323"/>
                  </a:lnTo>
                  <a:lnTo>
                    <a:pt x="189" y="324"/>
                  </a:lnTo>
                  <a:lnTo>
                    <a:pt x="194" y="328"/>
                  </a:lnTo>
                  <a:lnTo>
                    <a:pt x="196" y="334"/>
                  </a:lnTo>
                  <a:lnTo>
                    <a:pt x="193" y="338"/>
                  </a:lnTo>
                  <a:lnTo>
                    <a:pt x="194" y="339"/>
                  </a:lnTo>
                  <a:lnTo>
                    <a:pt x="195" y="340"/>
                  </a:lnTo>
                  <a:lnTo>
                    <a:pt x="198" y="343"/>
                  </a:lnTo>
                  <a:lnTo>
                    <a:pt x="199" y="349"/>
                  </a:lnTo>
                  <a:lnTo>
                    <a:pt x="196" y="352"/>
                  </a:lnTo>
                  <a:lnTo>
                    <a:pt x="195" y="355"/>
                  </a:lnTo>
                  <a:lnTo>
                    <a:pt x="197" y="355"/>
                  </a:lnTo>
                  <a:lnTo>
                    <a:pt x="198" y="361"/>
                  </a:lnTo>
                  <a:lnTo>
                    <a:pt x="196" y="364"/>
                  </a:lnTo>
                  <a:lnTo>
                    <a:pt x="192" y="372"/>
                  </a:lnTo>
                  <a:lnTo>
                    <a:pt x="188" y="374"/>
                  </a:lnTo>
                  <a:lnTo>
                    <a:pt x="194" y="380"/>
                  </a:lnTo>
                  <a:lnTo>
                    <a:pt x="196" y="384"/>
                  </a:lnTo>
                  <a:lnTo>
                    <a:pt x="195" y="389"/>
                  </a:lnTo>
                  <a:lnTo>
                    <a:pt x="195" y="392"/>
                  </a:lnTo>
                  <a:lnTo>
                    <a:pt x="198" y="397"/>
                  </a:lnTo>
                  <a:lnTo>
                    <a:pt x="205" y="403"/>
                  </a:lnTo>
                  <a:lnTo>
                    <a:pt x="222" y="416"/>
                  </a:lnTo>
                  <a:lnTo>
                    <a:pt x="223" y="415"/>
                  </a:lnTo>
                  <a:lnTo>
                    <a:pt x="226" y="417"/>
                  </a:lnTo>
                  <a:lnTo>
                    <a:pt x="225" y="420"/>
                  </a:lnTo>
                  <a:lnTo>
                    <a:pt x="226" y="423"/>
                  </a:lnTo>
                  <a:lnTo>
                    <a:pt x="265" y="452"/>
                  </a:lnTo>
                  <a:lnTo>
                    <a:pt x="279" y="467"/>
                  </a:lnTo>
                  <a:lnTo>
                    <a:pt x="281" y="467"/>
                  </a:lnTo>
                  <a:lnTo>
                    <a:pt x="283" y="470"/>
                  </a:lnTo>
                  <a:lnTo>
                    <a:pt x="290" y="474"/>
                  </a:lnTo>
                  <a:lnTo>
                    <a:pt x="296" y="479"/>
                  </a:lnTo>
                  <a:lnTo>
                    <a:pt x="311" y="492"/>
                  </a:lnTo>
                  <a:lnTo>
                    <a:pt x="337" y="518"/>
                  </a:lnTo>
                  <a:lnTo>
                    <a:pt x="351" y="533"/>
                  </a:lnTo>
                  <a:lnTo>
                    <a:pt x="352" y="540"/>
                  </a:lnTo>
                  <a:lnTo>
                    <a:pt x="357" y="547"/>
                  </a:lnTo>
                  <a:lnTo>
                    <a:pt x="357" y="550"/>
                  </a:lnTo>
                  <a:lnTo>
                    <a:pt x="362" y="556"/>
                  </a:lnTo>
                  <a:lnTo>
                    <a:pt x="361" y="563"/>
                  </a:lnTo>
                  <a:lnTo>
                    <a:pt x="363" y="564"/>
                  </a:lnTo>
                  <a:lnTo>
                    <a:pt x="369" y="571"/>
                  </a:lnTo>
                  <a:lnTo>
                    <a:pt x="372" y="574"/>
                  </a:lnTo>
                  <a:lnTo>
                    <a:pt x="374" y="575"/>
                  </a:lnTo>
                  <a:lnTo>
                    <a:pt x="376" y="577"/>
                  </a:lnTo>
                  <a:lnTo>
                    <a:pt x="381" y="584"/>
                  </a:lnTo>
                  <a:lnTo>
                    <a:pt x="385" y="588"/>
                  </a:lnTo>
                  <a:lnTo>
                    <a:pt x="388" y="594"/>
                  </a:lnTo>
                  <a:lnTo>
                    <a:pt x="390" y="594"/>
                  </a:lnTo>
                  <a:lnTo>
                    <a:pt x="394" y="600"/>
                  </a:lnTo>
                  <a:lnTo>
                    <a:pt x="397" y="602"/>
                  </a:lnTo>
                  <a:lnTo>
                    <a:pt x="405" y="615"/>
                  </a:lnTo>
                  <a:lnTo>
                    <a:pt x="406" y="621"/>
                  </a:lnTo>
                  <a:lnTo>
                    <a:pt x="407" y="624"/>
                  </a:lnTo>
                  <a:lnTo>
                    <a:pt x="410" y="631"/>
                  </a:lnTo>
                  <a:lnTo>
                    <a:pt x="414" y="635"/>
                  </a:lnTo>
                  <a:lnTo>
                    <a:pt x="415" y="644"/>
                  </a:lnTo>
                  <a:lnTo>
                    <a:pt x="416" y="641"/>
                  </a:lnTo>
                  <a:lnTo>
                    <a:pt x="416" y="643"/>
                  </a:lnTo>
                  <a:lnTo>
                    <a:pt x="418" y="641"/>
                  </a:lnTo>
                  <a:lnTo>
                    <a:pt x="427" y="649"/>
                  </a:lnTo>
                  <a:lnTo>
                    <a:pt x="433" y="657"/>
                  </a:lnTo>
                  <a:lnTo>
                    <a:pt x="434" y="656"/>
                  </a:lnTo>
                  <a:lnTo>
                    <a:pt x="435" y="659"/>
                  </a:lnTo>
                  <a:lnTo>
                    <a:pt x="439" y="662"/>
                  </a:lnTo>
                  <a:lnTo>
                    <a:pt x="443" y="667"/>
                  </a:lnTo>
                  <a:lnTo>
                    <a:pt x="448" y="672"/>
                  </a:lnTo>
                  <a:lnTo>
                    <a:pt x="452" y="677"/>
                  </a:lnTo>
                  <a:lnTo>
                    <a:pt x="459" y="686"/>
                  </a:lnTo>
                  <a:lnTo>
                    <a:pt x="461" y="690"/>
                  </a:lnTo>
                  <a:lnTo>
                    <a:pt x="467" y="697"/>
                  </a:lnTo>
                  <a:lnTo>
                    <a:pt x="468" y="702"/>
                  </a:lnTo>
                  <a:lnTo>
                    <a:pt x="469" y="703"/>
                  </a:lnTo>
                  <a:lnTo>
                    <a:pt x="469" y="701"/>
                  </a:lnTo>
                  <a:lnTo>
                    <a:pt x="470" y="702"/>
                  </a:lnTo>
                  <a:lnTo>
                    <a:pt x="481" y="711"/>
                  </a:lnTo>
                  <a:lnTo>
                    <a:pt x="484" y="714"/>
                  </a:lnTo>
                  <a:lnTo>
                    <a:pt x="486" y="715"/>
                  </a:lnTo>
                  <a:lnTo>
                    <a:pt x="487" y="717"/>
                  </a:lnTo>
                  <a:lnTo>
                    <a:pt x="498" y="727"/>
                  </a:lnTo>
                  <a:lnTo>
                    <a:pt x="506" y="742"/>
                  </a:lnTo>
                  <a:lnTo>
                    <a:pt x="507" y="745"/>
                  </a:lnTo>
                  <a:lnTo>
                    <a:pt x="507" y="748"/>
                  </a:lnTo>
                  <a:lnTo>
                    <a:pt x="510" y="748"/>
                  </a:lnTo>
                  <a:lnTo>
                    <a:pt x="512" y="750"/>
                  </a:lnTo>
                  <a:lnTo>
                    <a:pt x="517" y="751"/>
                  </a:lnTo>
                  <a:lnTo>
                    <a:pt x="519" y="753"/>
                  </a:lnTo>
                  <a:lnTo>
                    <a:pt x="523" y="755"/>
                  </a:lnTo>
                  <a:lnTo>
                    <a:pt x="522" y="758"/>
                  </a:lnTo>
                  <a:lnTo>
                    <a:pt x="524" y="760"/>
                  </a:lnTo>
                  <a:lnTo>
                    <a:pt x="526" y="758"/>
                  </a:lnTo>
                  <a:lnTo>
                    <a:pt x="538" y="759"/>
                  </a:lnTo>
                  <a:lnTo>
                    <a:pt x="541" y="758"/>
                  </a:lnTo>
                  <a:lnTo>
                    <a:pt x="539" y="751"/>
                  </a:lnTo>
                  <a:lnTo>
                    <a:pt x="535" y="744"/>
                  </a:lnTo>
                  <a:lnTo>
                    <a:pt x="535" y="742"/>
                  </a:lnTo>
                  <a:lnTo>
                    <a:pt x="534" y="737"/>
                  </a:lnTo>
                  <a:lnTo>
                    <a:pt x="538" y="703"/>
                  </a:lnTo>
                  <a:lnTo>
                    <a:pt x="536" y="702"/>
                  </a:lnTo>
                  <a:lnTo>
                    <a:pt x="534" y="697"/>
                  </a:lnTo>
                  <a:lnTo>
                    <a:pt x="534" y="692"/>
                  </a:lnTo>
                  <a:lnTo>
                    <a:pt x="538" y="689"/>
                  </a:lnTo>
                  <a:lnTo>
                    <a:pt x="547" y="685"/>
                  </a:lnTo>
                  <a:lnTo>
                    <a:pt x="554" y="687"/>
                  </a:lnTo>
                  <a:lnTo>
                    <a:pt x="556" y="671"/>
                  </a:lnTo>
                  <a:lnTo>
                    <a:pt x="556" y="662"/>
                  </a:lnTo>
                  <a:lnTo>
                    <a:pt x="550" y="653"/>
                  </a:lnTo>
                  <a:lnTo>
                    <a:pt x="539" y="651"/>
                  </a:lnTo>
                  <a:lnTo>
                    <a:pt x="531" y="652"/>
                  </a:lnTo>
                  <a:lnTo>
                    <a:pt x="528" y="649"/>
                  </a:lnTo>
                  <a:lnTo>
                    <a:pt x="530" y="646"/>
                  </a:lnTo>
                  <a:lnTo>
                    <a:pt x="524" y="640"/>
                  </a:lnTo>
                  <a:lnTo>
                    <a:pt x="521" y="631"/>
                  </a:lnTo>
                  <a:lnTo>
                    <a:pt x="515" y="618"/>
                  </a:lnTo>
                  <a:lnTo>
                    <a:pt x="513" y="615"/>
                  </a:lnTo>
                  <a:lnTo>
                    <a:pt x="510" y="609"/>
                  </a:lnTo>
                  <a:lnTo>
                    <a:pt x="506" y="604"/>
                  </a:lnTo>
                  <a:lnTo>
                    <a:pt x="504" y="600"/>
                  </a:lnTo>
                  <a:lnTo>
                    <a:pt x="501" y="580"/>
                  </a:lnTo>
                  <a:lnTo>
                    <a:pt x="492" y="566"/>
                  </a:lnTo>
                  <a:lnTo>
                    <a:pt x="489" y="556"/>
                  </a:lnTo>
                  <a:lnTo>
                    <a:pt x="483" y="537"/>
                  </a:lnTo>
                  <a:lnTo>
                    <a:pt x="485" y="525"/>
                  </a:lnTo>
                  <a:lnTo>
                    <a:pt x="482" y="516"/>
                  </a:lnTo>
                  <a:lnTo>
                    <a:pt x="483" y="507"/>
                  </a:lnTo>
                  <a:lnTo>
                    <a:pt x="469" y="479"/>
                  </a:lnTo>
                  <a:lnTo>
                    <a:pt x="465" y="476"/>
                  </a:lnTo>
                  <a:lnTo>
                    <a:pt x="457" y="462"/>
                  </a:lnTo>
                  <a:lnTo>
                    <a:pt x="454" y="461"/>
                  </a:lnTo>
                  <a:lnTo>
                    <a:pt x="446" y="454"/>
                  </a:lnTo>
                  <a:lnTo>
                    <a:pt x="439" y="456"/>
                  </a:lnTo>
                  <a:lnTo>
                    <a:pt x="431" y="458"/>
                  </a:lnTo>
                  <a:lnTo>
                    <a:pt x="428" y="460"/>
                  </a:lnTo>
                  <a:lnTo>
                    <a:pt x="421" y="460"/>
                  </a:lnTo>
                  <a:lnTo>
                    <a:pt x="415" y="464"/>
                  </a:lnTo>
                  <a:lnTo>
                    <a:pt x="407" y="465"/>
                  </a:lnTo>
                  <a:lnTo>
                    <a:pt x="399" y="460"/>
                  </a:lnTo>
                  <a:lnTo>
                    <a:pt x="392" y="445"/>
                  </a:lnTo>
                  <a:lnTo>
                    <a:pt x="388" y="435"/>
                  </a:lnTo>
                  <a:lnTo>
                    <a:pt x="387" y="430"/>
                  </a:lnTo>
                  <a:lnTo>
                    <a:pt x="382" y="417"/>
                  </a:lnTo>
                  <a:lnTo>
                    <a:pt x="375" y="406"/>
                  </a:lnTo>
                  <a:lnTo>
                    <a:pt x="370" y="396"/>
                  </a:lnTo>
                  <a:lnTo>
                    <a:pt x="364" y="389"/>
                  </a:lnTo>
                  <a:lnTo>
                    <a:pt x="358" y="379"/>
                  </a:lnTo>
                  <a:lnTo>
                    <a:pt x="352" y="377"/>
                  </a:lnTo>
                  <a:lnTo>
                    <a:pt x="349" y="377"/>
                  </a:lnTo>
                  <a:lnTo>
                    <a:pt x="346" y="375"/>
                  </a:lnTo>
                  <a:lnTo>
                    <a:pt x="339" y="367"/>
                  </a:lnTo>
                  <a:lnTo>
                    <a:pt x="333" y="352"/>
                  </a:lnTo>
                  <a:lnTo>
                    <a:pt x="328" y="336"/>
                  </a:lnTo>
                  <a:lnTo>
                    <a:pt x="327" y="321"/>
                  </a:lnTo>
                  <a:lnTo>
                    <a:pt x="325" y="308"/>
                  </a:lnTo>
                  <a:lnTo>
                    <a:pt x="326" y="293"/>
                  </a:lnTo>
                  <a:lnTo>
                    <a:pt x="329" y="284"/>
                  </a:lnTo>
                  <a:lnTo>
                    <a:pt x="331" y="277"/>
                  </a:lnTo>
                  <a:lnTo>
                    <a:pt x="333" y="263"/>
                  </a:lnTo>
                  <a:lnTo>
                    <a:pt x="332" y="252"/>
                  </a:lnTo>
                  <a:lnTo>
                    <a:pt x="333" y="244"/>
                  </a:lnTo>
                  <a:lnTo>
                    <a:pt x="330" y="229"/>
                  </a:lnTo>
                  <a:lnTo>
                    <a:pt x="324" y="220"/>
                  </a:lnTo>
                  <a:lnTo>
                    <a:pt x="311" y="203"/>
                  </a:lnTo>
                  <a:lnTo>
                    <a:pt x="302" y="200"/>
                  </a:lnTo>
                  <a:lnTo>
                    <a:pt x="298" y="191"/>
                  </a:lnTo>
                  <a:lnTo>
                    <a:pt x="296" y="174"/>
                  </a:lnTo>
                  <a:lnTo>
                    <a:pt x="294" y="167"/>
                  </a:lnTo>
                  <a:lnTo>
                    <a:pt x="287" y="163"/>
                  </a:lnTo>
                  <a:lnTo>
                    <a:pt x="280" y="164"/>
                  </a:lnTo>
                  <a:lnTo>
                    <a:pt x="268" y="162"/>
                  </a:lnTo>
                  <a:lnTo>
                    <a:pt x="250" y="157"/>
                  </a:lnTo>
                  <a:lnTo>
                    <a:pt x="245" y="157"/>
                  </a:lnTo>
                  <a:lnTo>
                    <a:pt x="239" y="152"/>
                  </a:lnTo>
                  <a:lnTo>
                    <a:pt x="238" y="150"/>
                  </a:lnTo>
                  <a:lnTo>
                    <a:pt x="232" y="145"/>
                  </a:lnTo>
                  <a:lnTo>
                    <a:pt x="229" y="124"/>
                  </a:lnTo>
                  <a:lnTo>
                    <a:pt x="229" y="111"/>
                  </a:lnTo>
                  <a:lnTo>
                    <a:pt x="224" y="83"/>
                  </a:lnTo>
                  <a:lnTo>
                    <a:pt x="217" y="68"/>
                  </a:lnTo>
                  <a:lnTo>
                    <a:pt x="213" y="49"/>
                  </a:lnTo>
                  <a:lnTo>
                    <a:pt x="208" y="37"/>
                  </a:lnTo>
                  <a:lnTo>
                    <a:pt x="207" y="28"/>
                  </a:lnTo>
                  <a:lnTo>
                    <a:pt x="200" y="16"/>
                  </a:lnTo>
                  <a:lnTo>
                    <a:pt x="188" y="11"/>
                  </a:lnTo>
                  <a:lnTo>
                    <a:pt x="178" y="3"/>
                  </a:lnTo>
                  <a:lnTo>
                    <a:pt x="173" y="1"/>
                  </a:lnTo>
                  <a:lnTo>
                    <a:pt x="168" y="1"/>
                  </a:lnTo>
                  <a:lnTo>
                    <a:pt x="164" y="1"/>
                  </a:lnTo>
                  <a:lnTo>
                    <a:pt x="159" y="0"/>
                  </a:lnTo>
                  <a:lnTo>
                    <a:pt x="145" y="9"/>
                  </a:lnTo>
                  <a:lnTo>
                    <a:pt x="145" y="26"/>
                  </a:lnTo>
                  <a:lnTo>
                    <a:pt x="148" y="35"/>
                  </a:lnTo>
                  <a:lnTo>
                    <a:pt x="145" y="40"/>
                  </a:lnTo>
                  <a:lnTo>
                    <a:pt x="130" y="60"/>
                  </a:lnTo>
                  <a:lnTo>
                    <a:pt x="109" y="77"/>
                  </a:lnTo>
                  <a:lnTo>
                    <a:pt x="63" y="105"/>
                  </a:lnTo>
                  <a:lnTo>
                    <a:pt x="41" y="123"/>
                  </a:lnTo>
                  <a:lnTo>
                    <a:pt x="36" y="108"/>
                  </a:lnTo>
                  <a:lnTo>
                    <a:pt x="33" y="108"/>
                  </a:lnTo>
                  <a:lnTo>
                    <a:pt x="31" y="113"/>
                  </a:lnTo>
                  <a:lnTo>
                    <a:pt x="33" y="117"/>
                  </a:lnTo>
                  <a:lnTo>
                    <a:pt x="27" y="121"/>
                  </a:lnTo>
                  <a:lnTo>
                    <a:pt x="21" y="136"/>
                  </a:lnTo>
                  <a:lnTo>
                    <a:pt x="12" y="149"/>
                  </a:lnTo>
                  <a:lnTo>
                    <a:pt x="11" y="150"/>
                  </a:lnTo>
                  <a:lnTo>
                    <a:pt x="3" y="164"/>
                  </a:lnTo>
                  <a:lnTo>
                    <a:pt x="2" y="167"/>
                  </a:lnTo>
                  <a:lnTo>
                    <a:pt x="0" y="174"/>
                  </a:lnTo>
                </a:path>
              </a:pathLst>
            </a:custGeom>
            <a:solidFill>
              <a:schemeClr val="bg2">
                <a:alpha val="30196"/>
              </a:schemeClr>
            </a:solidFill>
            <a:ln w="9525" algn="ctr">
              <a:solidFill>
                <a:srgbClr val="C0C0C0"/>
              </a:solidFill>
              <a:round/>
              <a:headEnd/>
              <a:tailEnd/>
            </a:ln>
          </p:spPr>
          <p:txBody>
            <a:bodyPr wrap="none" anchor="ctr"/>
            <a:lstStyle/>
            <a:p>
              <a:pPr algn="l" eaLnBrk="0" hangingPunct="0"/>
              <a:endParaRPr lang="es-MX" sz="1800" b="0" u="none"/>
            </a:p>
          </p:txBody>
        </p:sp>
        <p:sp>
          <p:nvSpPr>
            <p:cNvPr id="24680" name="Freeform 31"/>
            <p:cNvSpPr>
              <a:spLocks/>
            </p:cNvSpPr>
            <p:nvPr/>
          </p:nvSpPr>
          <p:spPr bwMode="auto">
            <a:xfrm>
              <a:off x="916" y="617"/>
              <a:ext cx="1018" cy="1168"/>
            </a:xfrm>
            <a:custGeom>
              <a:avLst/>
              <a:gdLst>
                <a:gd name="T0" fmla="*/ 6606 w 877"/>
                <a:gd name="T1" fmla="*/ 1715 h 1071"/>
                <a:gd name="T2" fmla="*/ 6459 w 877"/>
                <a:gd name="T3" fmla="*/ 2590 h 1071"/>
                <a:gd name="T4" fmla="*/ 6282 w 877"/>
                <a:gd name="T5" fmla="*/ 2805 h 1071"/>
                <a:gd name="T6" fmla="*/ 5950 w 877"/>
                <a:gd name="T7" fmla="*/ 2793 h 1071"/>
                <a:gd name="T8" fmla="*/ 5961 w 877"/>
                <a:gd name="T9" fmla="*/ 2965 h 1071"/>
                <a:gd name="T10" fmla="*/ 6264 w 877"/>
                <a:gd name="T11" fmla="*/ 3217 h 1071"/>
                <a:gd name="T12" fmla="*/ 6293 w 877"/>
                <a:gd name="T13" fmla="*/ 3485 h 1071"/>
                <a:gd name="T14" fmla="*/ 6354 w 877"/>
                <a:gd name="T15" fmla="*/ 3764 h 1071"/>
                <a:gd name="T16" fmla="*/ 5574 w 877"/>
                <a:gd name="T17" fmla="*/ 3818 h 1071"/>
                <a:gd name="T18" fmla="*/ 5330 w 877"/>
                <a:gd name="T19" fmla="*/ 3735 h 1071"/>
                <a:gd name="T20" fmla="*/ 5129 w 877"/>
                <a:gd name="T21" fmla="*/ 3728 h 1071"/>
                <a:gd name="T22" fmla="*/ 4925 w 877"/>
                <a:gd name="T23" fmla="*/ 3532 h 1071"/>
                <a:gd name="T24" fmla="*/ 4757 w 877"/>
                <a:gd name="T25" fmla="*/ 3468 h 1071"/>
                <a:gd name="T26" fmla="*/ 4472 w 877"/>
                <a:gd name="T27" fmla="*/ 3394 h 1071"/>
                <a:gd name="T28" fmla="*/ 4368 w 877"/>
                <a:gd name="T29" fmla="*/ 3325 h 1071"/>
                <a:gd name="T30" fmla="*/ 4302 w 877"/>
                <a:gd name="T31" fmla="*/ 3284 h 1071"/>
                <a:gd name="T32" fmla="*/ 4277 w 877"/>
                <a:gd name="T33" fmla="*/ 3214 h 1071"/>
                <a:gd name="T34" fmla="*/ 4235 w 877"/>
                <a:gd name="T35" fmla="*/ 3138 h 1071"/>
                <a:gd name="T36" fmla="*/ 4276 w 877"/>
                <a:gd name="T37" fmla="*/ 3063 h 1071"/>
                <a:gd name="T38" fmla="*/ 4302 w 877"/>
                <a:gd name="T39" fmla="*/ 3003 h 1071"/>
                <a:gd name="T40" fmla="*/ 4080 w 877"/>
                <a:gd name="T41" fmla="*/ 2953 h 1071"/>
                <a:gd name="T42" fmla="*/ 3914 w 877"/>
                <a:gd name="T43" fmla="*/ 2955 h 1071"/>
                <a:gd name="T44" fmla="*/ 3854 w 877"/>
                <a:gd name="T45" fmla="*/ 2919 h 1071"/>
                <a:gd name="T46" fmla="*/ 3785 w 877"/>
                <a:gd name="T47" fmla="*/ 2936 h 1071"/>
                <a:gd name="T48" fmla="*/ 3757 w 877"/>
                <a:gd name="T49" fmla="*/ 2915 h 1071"/>
                <a:gd name="T50" fmla="*/ 3678 w 877"/>
                <a:gd name="T51" fmla="*/ 2875 h 1071"/>
                <a:gd name="T52" fmla="*/ 3602 w 877"/>
                <a:gd name="T53" fmla="*/ 2838 h 1071"/>
                <a:gd name="T54" fmla="*/ 3572 w 877"/>
                <a:gd name="T55" fmla="*/ 2809 h 1071"/>
                <a:gd name="T56" fmla="*/ 3528 w 877"/>
                <a:gd name="T57" fmla="*/ 2758 h 1071"/>
                <a:gd name="T58" fmla="*/ 3450 w 877"/>
                <a:gd name="T59" fmla="*/ 2705 h 1071"/>
                <a:gd name="T60" fmla="*/ 3358 w 877"/>
                <a:gd name="T61" fmla="*/ 2637 h 1071"/>
                <a:gd name="T62" fmla="*/ 3161 w 877"/>
                <a:gd name="T63" fmla="*/ 2568 h 1071"/>
                <a:gd name="T64" fmla="*/ 3015 w 877"/>
                <a:gd name="T65" fmla="*/ 2453 h 1071"/>
                <a:gd name="T66" fmla="*/ 2951 w 877"/>
                <a:gd name="T67" fmla="*/ 2407 h 1071"/>
                <a:gd name="T68" fmla="*/ 2802 w 877"/>
                <a:gd name="T69" fmla="*/ 2279 h 1071"/>
                <a:gd name="T70" fmla="*/ 2723 w 877"/>
                <a:gd name="T71" fmla="*/ 2208 h 1071"/>
                <a:gd name="T72" fmla="*/ 2688 w 877"/>
                <a:gd name="T73" fmla="*/ 2144 h 1071"/>
                <a:gd name="T74" fmla="*/ 2597 w 877"/>
                <a:gd name="T75" fmla="*/ 2074 h 1071"/>
                <a:gd name="T76" fmla="*/ 2550 w 877"/>
                <a:gd name="T77" fmla="*/ 1946 h 1071"/>
                <a:gd name="T78" fmla="*/ 2404 w 877"/>
                <a:gd name="T79" fmla="*/ 1828 h 1071"/>
                <a:gd name="T80" fmla="*/ 2282 w 877"/>
                <a:gd name="T81" fmla="*/ 1686 h 1071"/>
                <a:gd name="T82" fmla="*/ 2218 w 877"/>
                <a:gd name="T83" fmla="*/ 1494 h 1071"/>
                <a:gd name="T84" fmla="*/ 2149 w 877"/>
                <a:gd name="T85" fmla="*/ 1393 h 1071"/>
                <a:gd name="T86" fmla="*/ 1911 w 877"/>
                <a:gd name="T87" fmla="*/ 1127 h 1071"/>
                <a:gd name="T88" fmla="*/ 1944 w 877"/>
                <a:gd name="T89" fmla="*/ 977 h 1071"/>
                <a:gd name="T90" fmla="*/ 2043 w 877"/>
                <a:gd name="T91" fmla="*/ 931 h 1071"/>
                <a:gd name="T92" fmla="*/ 1886 w 877"/>
                <a:gd name="T93" fmla="*/ 875 h 1071"/>
                <a:gd name="T94" fmla="*/ 1641 w 877"/>
                <a:gd name="T95" fmla="*/ 833 h 1071"/>
                <a:gd name="T96" fmla="*/ 1470 w 877"/>
                <a:gd name="T97" fmla="*/ 767 h 1071"/>
                <a:gd name="T98" fmla="*/ 1324 w 877"/>
                <a:gd name="T99" fmla="*/ 661 h 1071"/>
                <a:gd name="T100" fmla="*/ 1216 w 877"/>
                <a:gd name="T101" fmla="*/ 634 h 1071"/>
                <a:gd name="T102" fmla="*/ 1125 w 877"/>
                <a:gd name="T103" fmla="*/ 634 h 1071"/>
                <a:gd name="T104" fmla="*/ 865 w 877"/>
                <a:gd name="T105" fmla="*/ 661 h 1071"/>
                <a:gd name="T106" fmla="*/ 651 w 877"/>
                <a:gd name="T107" fmla="*/ 576 h 1071"/>
                <a:gd name="T108" fmla="*/ 568 w 877"/>
                <a:gd name="T109" fmla="*/ 531 h 1071"/>
                <a:gd name="T110" fmla="*/ 397 w 877"/>
                <a:gd name="T111" fmla="*/ 487 h 1071"/>
                <a:gd name="T112" fmla="*/ 270 w 877"/>
                <a:gd name="T113" fmla="*/ 472 h 1071"/>
                <a:gd name="T114" fmla="*/ 41 w 877"/>
                <a:gd name="T115" fmla="*/ 347 h 1071"/>
                <a:gd name="T116" fmla="*/ 377 w 877"/>
                <a:gd name="T117" fmla="*/ 0 h 1071"/>
                <a:gd name="T118" fmla="*/ 4098 w 877"/>
                <a:gd name="T119" fmla="*/ 904 h 10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7"/>
                <a:gd name="T181" fmla="*/ 0 h 1071"/>
                <a:gd name="T182" fmla="*/ 877 w 877"/>
                <a:gd name="T183" fmla="*/ 1071 h 107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7" h="1071">
                  <a:moveTo>
                    <a:pt x="846" y="262"/>
                  </a:moveTo>
                  <a:lnTo>
                    <a:pt x="836" y="279"/>
                  </a:lnTo>
                  <a:lnTo>
                    <a:pt x="843" y="277"/>
                  </a:lnTo>
                  <a:lnTo>
                    <a:pt x="846" y="304"/>
                  </a:lnTo>
                  <a:lnTo>
                    <a:pt x="858" y="374"/>
                  </a:lnTo>
                  <a:lnTo>
                    <a:pt x="870" y="409"/>
                  </a:lnTo>
                  <a:lnTo>
                    <a:pt x="876" y="459"/>
                  </a:lnTo>
                  <a:lnTo>
                    <a:pt x="865" y="572"/>
                  </a:lnTo>
                  <a:lnTo>
                    <a:pt x="852" y="570"/>
                  </a:lnTo>
                  <a:lnTo>
                    <a:pt x="856" y="594"/>
                  </a:lnTo>
                  <a:lnTo>
                    <a:pt x="858" y="628"/>
                  </a:lnTo>
                  <a:lnTo>
                    <a:pt x="864" y="659"/>
                  </a:lnTo>
                  <a:lnTo>
                    <a:pt x="861" y="677"/>
                  </a:lnTo>
                  <a:lnTo>
                    <a:pt x="856" y="693"/>
                  </a:lnTo>
                  <a:lnTo>
                    <a:pt x="861" y="709"/>
                  </a:lnTo>
                  <a:lnTo>
                    <a:pt x="860" y="723"/>
                  </a:lnTo>
                  <a:lnTo>
                    <a:pt x="860" y="732"/>
                  </a:lnTo>
                  <a:lnTo>
                    <a:pt x="863" y="743"/>
                  </a:lnTo>
                  <a:lnTo>
                    <a:pt x="864" y="748"/>
                  </a:lnTo>
                  <a:lnTo>
                    <a:pt x="849" y="758"/>
                  </a:lnTo>
                  <a:lnTo>
                    <a:pt x="833" y="750"/>
                  </a:lnTo>
                  <a:lnTo>
                    <a:pt x="825" y="749"/>
                  </a:lnTo>
                  <a:lnTo>
                    <a:pt x="807" y="749"/>
                  </a:lnTo>
                  <a:lnTo>
                    <a:pt x="801" y="748"/>
                  </a:lnTo>
                  <a:lnTo>
                    <a:pt x="797" y="746"/>
                  </a:lnTo>
                  <a:lnTo>
                    <a:pt x="793" y="744"/>
                  </a:lnTo>
                  <a:lnTo>
                    <a:pt x="791" y="746"/>
                  </a:lnTo>
                  <a:lnTo>
                    <a:pt x="789" y="748"/>
                  </a:lnTo>
                  <a:lnTo>
                    <a:pt x="781" y="752"/>
                  </a:lnTo>
                  <a:lnTo>
                    <a:pt x="778" y="756"/>
                  </a:lnTo>
                  <a:lnTo>
                    <a:pt x="779" y="761"/>
                  </a:lnTo>
                  <a:lnTo>
                    <a:pt x="779" y="768"/>
                  </a:lnTo>
                  <a:lnTo>
                    <a:pt x="785" y="784"/>
                  </a:lnTo>
                  <a:lnTo>
                    <a:pt x="789" y="789"/>
                  </a:lnTo>
                  <a:lnTo>
                    <a:pt x="790" y="793"/>
                  </a:lnTo>
                  <a:lnTo>
                    <a:pt x="796" y="795"/>
                  </a:lnTo>
                  <a:lnTo>
                    <a:pt x="800" y="798"/>
                  </a:lnTo>
                  <a:lnTo>
                    <a:pt x="804" y="806"/>
                  </a:lnTo>
                  <a:lnTo>
                    <a:pt x="812" y="829"/>
                  </a:lnTo>
                  <a:lnTo>
                    <a:pt x="828" y="847"/>
                  </a:lnTo>
                  <a:lnTo>
                    <a:pt x="828" y="856"/>
                  </a:lnTo>
                  <a:lnTo>
                    <a:pt x="830" y="861"/>
                  </a:lnTo>
                  <a:lnTo>
                    <a:pt x="840" y="869"/>
                  </a:lnTo>
                  <a:lnTo>
                    <a:pt x="843" y="883"/>
                  </a:lnTo>
                  <a:lnTo>
                    <a:pt x="850" y="901"/>
                  </a:lnTo>
                  <a:lnTo>
                    <a:pt x="841" y="910"/>
                  </a:lnTo>
                  <a:lnTo>
                    <a:pt x="835" y="916"/>
                  </a:lnTo>
                  <a:lnTo>
                    <a:pt x="833" y="921"/>
                  </a:lnTo>
                  <a:lnTo>
                    <a:pt x="834" y="932"/>
                  </a:lnTo>
                  <a:lnTo>
                    <a:pt x="840" y="942"/>
                  </a:lnTo>
                  <a:lnTo>
                    <a:pt x="849" y="947"/>
                  </a:lnTo>
                  <a:lnTo>
                    <a:pt x="857" y="956"/>
                  </a:lnTo>
                  <a:lnTo>
                    <a:pt x="857" y="973"/>
                  </a:lnTo>
                  <a:lnTo>
                    <a:pt x="860" y="982"/>
                  </a:lnTo>
                  <a:lnTo>
                    <a:pt x="857" y="987"/>
                  </a:lnTo>
                  <a:lnTo>
                    <a:pt x="842" y="1007"/>
                  </a:lnTo>
                  <a:lnTo>
                    <a:pt x="821" y="1024"/>
                  </a:lnTo>
                  <a:lnTo>
                    <a:pt x="775" y="1052"/>
                  </a:lnTo>
                  <a:lnTo>
                    <a:pt x="753" y="1070"/>
                  </a:lnTo>
                  <a:lnTo>
                    <a:pt x="748" y="1055"/>
                  </a:lnTo>
                  <a:lnTo>
                    <a:pt x="745" y="1055"/>
                  </a:lnTo>
                  <a:lnTo>
                    <a:pt x="743" y="1031"/>
                  </a:lnTo>
                  <a:lnTo>
                    <a:pt x="739" y="1022"/>
                  </a:lnTo>
                  <a:lnTo>
                    <a:pt x="736" y="1019"/>
                  </a:lnTo>
                  <a:lnTo>
                    <a:pt x="731" y="1016"/>
                  </a:lnTo>
                  <a:lnTo>
                    <a:pt x="729" y="1010"/>
                  </a:lnTo>
                  <a:lnTo>
                    <a:pt x="723" y="1005"/>
                  </a:lnTo>
                  <a:lnTo>
                    <a:pt x="714" y="1002"/>
                  </a:lnTo>
                  <a:lnTo>
                    <a:pt x="712" y="1003"/>
                  </a:lnTo>
                  <a:lnTo>
                    <a:pt x="707" y="1001"/>
                  </a:lnTo>
                  <a:lnTo>
                    <a:pt x="705" y="996"/>
                  </a:lnTo>
                  <a:lnTo>
                    <a:pt x="698" y="998"/>
                  </a:lnTo>
                  <a:lnTo>
                    <a:pt x="691" y="998"/>
                  </a:lnTo>
                  <a:lnTo>
                    <a:pt x="689" y="999"/>
                  </a:lnTo>
                  <a:lnTo>
                    <a:pt x="687" y="1002"/>
                  </a:lnTo>
                  <a:lnTo>
                    <a:pt x="685" y="1001"/>
                  </a:lnTo>
                  <a:lnTo>
                    <a:pt x="680" y="997"/>
                  </a:lnTo>
                  <a:lnTo>
                    <a:pt x="677" y="996"/>
                  </a:lnTo>
                  <a:lnTo>
                    <a:pt x="675" y="994"/>
                  </a:lnTo>
                  <a:lnTo>
                    <a:pt x="671" y="993"/>
                  </a:lnTo>
                  <a:lnTo>
                    <a:pt x="665" y="985"/>
                  </a:lnTo>
                  <a:lnTo>
                    <a:pt x="659" y="959"/>
                  </a:lnTo>
                  <a:lnTo>
                    <a:pt x="652" y="947"/>
                  </a:lnTo>
                  <a:lnTo>
                    <a:pt x="653" y="946"/>
                  </a:lnTo>
                  <a:lnTo>
                    <a:pt x="657" y="944"/>
                  </a:lnTo>
                  <a:lnTo>
                    <a:pt x="656" y="936"/>
                  </a:lnTo>
                  <a:lnTo>
                    <a:pt x="651" y="931"/>
                  </a:lnTo>
                  <a:lnTo>
                    <a:pt x="647" y="928"/>
                  </a:lnTo>
                  <a:lnTo>
                    <a:pt x="637" y="933"/>
                  </a:lnTo>
                  <a:lnTo>
                    <a:pt x="634" y="929"/>
                  </a:lnTo>
                  <a:lnTo>
                    <a:pt x="631" y="928"/>
                  </a:lnTo>
                  <a:lnTo>
                    <a:pt x="625" y="926"/>
                  </a:lnTo>
                  <a:lnTo>
                    <a:pt x="615" y="922"/>
                  </a:lnTo>
                  <a:lnTo>
                    <a:pt x="609" y="921"/>
                  </a:lnTo>
                  <a:lnTo>
                    <a:pt x="609" y="920"/>
                  </a:lnTo>
                  <a:lnTo>
                    <a:pt x="604" y="919"/>
                  </a:lnTo>
                  <a:lnTo>
                    <a:pt x="600" y="916"/>
                  </a:lnTo>
                  <a:lnTo>
                    <a:pt x="593" y="908"/>
                  </a:lnTo>
                  <a:lnTo>
                    <a:pt x="592" y="906"/>
                  </a:lnTo>
                  <a:lnTo>
                    <a:pt x="587" y="900"/>
                  </a:lnTo>
                  <a:lnTo>
                    <a:pt x="580" y="896"/>
                  </a:lnTo>
                  <a:lnTo>
                    <a:pt x="575" y="894"/>
                  </a:lnTo>
                  <a:lnTo>
                    <a:pt x="573" y="894"/>
                  </a:lnTo>
                  <a:lnTo>
                    <a:pt x="575" y="893"/>
                  </a:lnTo>
                  <a:lnTo>
                    <a:pt x="579" y="890"/>
                  </a:lnTo>
                  <a:lnTo>
                    <a:pt x="580" y="884"/>
                  </a:lnTo>
                  <a:lnTo>
                    <a:pt x="582" y="882"/>
                  </a:lnTo>
                  <a:lnTo>
                    <a:pt x="577" y="879"/>
                  </a:lnTo>
                  <a:lnTo>
                    <a:pt x="573" y="882"/>
                  </a:lnTo>
                  <a:lnTo>
                    <a:pt x="571" y="882"/>
                  </a:lnTo>
                  <a:lnTo>
                    <a:pt x="570" y="882"/>
                  </a:lnTo>
                  <a:lnTo>
                    <a:pt x="570" y="879"/>
                  </a:lnTo>
                  <a:lnTo>
                    <a:pt x="570" y="874"/>
                  </a:lnTo>
                  <a:lnTo>
                    <a:pt x="570" y="873"/>
                  </a:lnTo>
                  <a:lnTo>
                    <a:pt x="570" y="870"/>
                  </a:lnTo>
                  <a:lnTo>
                    <a:pt x="568" y="870"/>
                  </a:lnTo>
                  <a:lnTo>
                    <a:pt x="567" y="869"/>
                  </a:lnTo>
                  <a:lnTo>
                    <a:pt x="565" y="870"/>
                  </a:lnTo>
                  <a:lnTo>
                    <a:pt x="567" y="860"/>
                  </a:lnTo>
                  <a:lnTo>
                    <a:pt x="567" y="856"/>
                  </a:lnTo>
                  <a:lnTo>
                    <a:pt x="566" y="849"/>
                  </a:lnTo>
                  <a:lnTo>
                    <a:pt x="564" y="848"/>
                  </a:lnTo>
                  <a:lnTo>
                    <a:pt x="562" y="845"/>
                  </a:lnTo>
                  <a:lnTo>
                    <a:pt x="562" y="844"/>
                  </a:lnTo>
                  <a:lnTo>
                    <a:pt x="562" y="842"/>
                  </a:lnTo>
                  <a:lnTo>
                    <a:pt x="562" y="840"/>
                  </a:lnTo>
                  <a:lnTo>
                    <a:pt x="563" y="834"/>
                  </a:lnTo>
                  <a:lnTo>
                    <a:pt x="564" y="831"/>
                  </a:lnTo>
                  <a:lnTo>
                    <a:pt x="565" y="832"/>
                  </a:lnTo>
                  <a:lnTo>
                    <a:pt x="566" y="832"/>
                  </a:lnTo>
                  <a:lnTo>
                    <a:pt x="567" y="829"/>
                  </a:lnTo>
                  <a:lnTo>
                    <a:pt x="567" y="822"/>
                  </a:lnTo>
                  <a:lnTo>
                    <a:pt x="566" y="820"/>
                  </a:lnTo>
                  <a:lnTo>
                    <a:pt x="566" y="816"/>
                  </a:lnTo>
                  <a:lnTo>
                    <a:pt x="566" y="814"/>
                  </a:lnTo>
                  <a:lnTo>
                    <a:pt x="566" y="808"/>
                  </a:lnTo>
                  <a:lnTo>
                    <a:pt x="567" y="808"/>
                  </a:lnTo>
                  <a:lnTo>
                    <a:pt x="570" y="808"/>
                  </a:lnTo>
                  <a:lnTo>
                    <a:pt x="570" y="806"/>
                  </a:lnTo>
                  <a:lnTo>
                    <a:pt x="570" y="804"/>
                  </a:lnTo>
                  <a:lnTo>
                    <a:pt x="568" y="802"/>
                  </a:lnTo>
                  <a:lnTo>
                    <a:pt x="565" y="801"/>
                  </a:lnTo>
                  <a:lnTo>
                    <a:pt x="562" y="797"/>
                  </a:lnTo>
                  <a:lnTo>
                    <a:pt x="561" y="796"/>
                  </a:lnTo>
                  <a:lnTo>
                    <a:pt x="559" y="797"/>
                  </a:lnTo>
                  <a:lnTo>
                    <a:pt x="551" y="792"/>
                  </a:lnTo>
                  <a:lnTo>
                    <a:pt x="541" y="790"/>
                  </a:lnTo>
                  <a:lnTo>
                    <a:pt x="534" y="791"/>
                  </a:lnTo>
                  <a:lnTo>
                    <a:pt x="533" y="794"/>
                  </a:lnTo>
                  <a:lnTo>
                    <a:pt x="531" y="795"/>
                  </a:lnTo>
                  <a:lnTo>
                    <a:pt x="532" y="797"/>
                  </a:lnTo>
                  <a:lnTo>
                    <a:pt x="518" y="792"/>
                  </a:lnTo>
                  <a:lnTo>
                    <a:pt x="518" y="791"/>
                  </a:lnTo>
                  <a:lnTo>
                    <a:pt x="519" y="791"/>
                  </a:lnTo>
                  <a:lnTo>
                    <a:pt x="521" y="789"/>
                  </a:lnTo>
                  <a:lnTo>
                    <a:pt x="521" y="788"/>
                  </a:lnTo>
                  <a:lnTo>
                    <a:pt x="518" y="787"/>
                  </a:lnTo>
                  <a:lnTo>
                    <a:pt x="517" y="785"/>
                  </a:lnTo>
                  <a:lnTo>
                    <a:pt x="517" y="783"/>
                  </a:lnTo>
                  <a:lnTo>
                    <a:pt x="515" y="782"/>
                  </a:lnTo>
                  <a:lnTo>
                    <a:pt x="511" y="782"/>
                  </a:lnTo>
                  <a:lnTo>
                    <a:pt x="507" y="783"/>
                  </a:lnTo>
                  <a:lnTo>
                    <a:pt x="507" y="785"/>
                  </a:lnTo>
                  <a:lnTo>
                    <a:pt x="506" y="785"/>
                  </a:lnTo>
                  <a:lnTo>
                    <a:pt x="505" y="783"/>
                  </a:lnTo>
                  <a:lnTo>
                    <a:pt x="505" y="786"/>
                  </a:lnTo>
                  <a:lnTo>
                    <a:pt x="504" y="785"/>
                  </a:lnTo>
                  <a:lnTo>
                    <a:pt x="502" y="785"/>
                  </a:lnTo>
                  <a:lnTo>
                    <a:pt x="501" y="784"/>
                  </a:lnTo>
                  <a:lnTo>
                    <a:pt x="499" y="785"/>
                  </a:lnTo>
                  <a:lnTo>
                    <a:pt x="500" y="783"/>
                  </a:lnTo>
                  <a:lnTo>
                    <a:pt x="500" y="781"/>
                  </a:lnTo>
                  <a:lnTo>
                    <a:pt x="499" y="780"/>
                  </a:lnTo>
                  <a:lnTo>
                    <a:pt x="497" y="782"/>
                  </a:lnTo>
                  <a:lnTo>
                    <a:pt x="498" y="780"/>
                  </a:lnTo>
                  <a:lnTo>
                    <a:pt x="497" y="778"/>
                  </a:lnTo>
                  <a:lnTo>
                    <a:pt x="496" y="778"/>
                  </a:lnTo>
                  <a:lnTo>
                    <a:pt x="495" y="777"/>
                  </a:lnTo>
                  <a:lnTo>
                    <a:pt x="494" y="777"/>
                  </a:lnTo>
                  <a:lnTo>
                    <a:pt x="491" y="775"/>
                  </a:lnTo>
                  <a:lnTo>
                    <a:pt x="488" y="770"/>
                  </a:lnTo>
                  <a:lnTo>
                    <a:pt x="487" y="769"/>
                  </a:lnTo>
                  <a:lnTo>
                    <a:pt x="484" y="766"/>
                  </a:lnTo>
                  <a:lnTo>
                    <a:pt x="481" y="765"/>
                  </a:lnTo>
                  <a:lnTo>
                    <a:pt x="481" y="764"/>
                  </a:lnTo>
                  <a:lnTo>
                    <a:pt x="480" y="764"/>
                  </a:lnTo>
                  <a:lnTo>
                    <a:pt x="479" y="764"/>
                  </a:lnTo>
                  <a:lnTo>
                    <a:pt x="480" y="763"/>
                  </a:lnTo>
                  <a:lnTo>
                    <a:pt x="477" y="759"/>
                  </a:lnTo>
                  <a:lnTo>
                    <a:pt x="477" y="758"/>
                  </a:lnTo>
                  <a:lnTo>
                    <a:pt x="476" y="758"/>
                  </a:lnTo>
                  <a:lnTo>
                    <a:pt x="476" y="755"/>
                  </a:lnTo>
                  <a:lnTo>
                    <a:pt x="475" y="755"/>
                  </a:lnTo>
                  <a:lnTo>
                    <a:pt x="475" y="753"/>
                  </a:lnTo>
                  <a:lnTo>
                    <a:pt x="475" y="752"/>
                  </a:lnTo>
                  <a:lnTo>
                    <a:pt x="474" y="752"/>
                  </a:lnTo>
                  <a:lnTo>
                    <a:pt x="474" y="751"/>
                  </a:lnTo>
                  <a:lnTo>
                    <a:pt x="472" y="750"/>
                  </a:lnTo>
                  <a:lnTo>
                    <a:pt x="472" y="748"/>
                  </a:lnTo>
                  <a:lnTo>
                    <a:pt x="470" y="747"/>
                  </a:lnTo>
                  <a:lnTo>
                    <a:pt x="470" y="746"/>
                  </a:lnTo>
                  <a:lnTo>
                    <a:pt x="470" y="742"/>
                  </a:lnTo>
                  <a:lnTo>
                    <a:pt x="467" y="738"/>
                  </a:lnTo>
                  <a:lnTo>
                    <a:pt x="464" y="737"/>
                  </a:lnTo>
                  <a:lnTo>
                    <a:pt x="464" y="736"/>
                  </a:lnTo>
                  <a:lnTo>
                    <a:pt x="463" y="733"/>
                  </a:lnTo>
                  <a:lnTo>
                    <a:pt x="463" y="731"/>
                  </a:lnTo>
                  <a:lnTo>
                    <a:pt x="460" y="727"/>
                  </a:lnTo>
                  <a:lnTo>
                    <a:pt x="458" y="725"/>
                  </a:lnTo>
                  <a:lnTo>
                    <a:pt x="457" y="724"/>
                  </a:lnTo>
                  <a:lnTo>
                    <a:pt x="455" y="722"/>
                  </a:lnTo>
                  <a:lnTo>
                    <a:pt x="454" y="720"/>
                  </a:lnTo>
                  <a:lnTo>
                    <a:pt x="454" y="716"/>
                  </a:lnTo>
                  <a:lnTo>
                    <a:pt x="454" y="714"/>
                  </a:lnTo>
                  <a:lnTo>
                    <a:pt x="454" y="712"/>
                  </a:lnTo>
                  <a:lnTo>
                    <a:pt x="450" y="709"/>
                  </a:lnTo>
                  <a:lnTo>
                    <a:pt x="445" y="706"/>
                  </a:lnTo>
                  <a:lnTo>
                    <a:pt x="440" y="704"/>
                  </a:lnTo>
                  <a:lnTo>
                    <a:pt x="429" y="697"/>
                  </a:lnTo>
                  <a:lnTo>
                    <a:pt x="422" y="696"/>
                  </a:lnTo>
                  <a:lnTo>
                    <a:pt x="420" y="695"/>
                  </a:lnTo>
                  <a:lnTo>
                    <a:pt x="420" y="692"/>
                  </a:lnTo>
                  <a:lnTo>
                    <a:pt x="420" y="691"/>
                  </a:lnTo>
                  <a:lnTo>
                    <a:pt x="419" y="687"/>
                  </a:lnTo>
                  <a:lnTo>
                    <a:pt x="417" y="684"/>
                  </a:lnTo>
                  <a:lnTo>
                    <a:pt x="415" y="677"/>
                  </a:lnTo>
                  <a:lnTo>
                    <a:pt x="414" y="675"/>
                  </a:lnTo>
                  <a:lnTo>
                    <a:pt x="414" y="672"/>
                  </a:lnTo>
                  <a:lnTo>
                    <a:pt x="411" y="668"/>
                  </a:lnTo>
                  <a:lnTo>
                    <a:pt x="404" y="662"/>
                  </a:lnTo>
                  <a:lnTo>
                    <a:pt x="399" y="657"/>
                  </a:lnTo>
                  <a:lnTo>
                    <a:pt x="398" y="655"/>
                  </a:lnTo>
                  <a:lnTo>
                    <a:pt x="396" y="653"/>
                  </a:lnTo>
                  <a:lnTo>
                    <a:pt x="395" y="652"/>
                  </a:lnTo>
                  <a:lnTo>
                    <a:pt x="393" y="650"/>
                  </a:lnTo>
                  <a:lnTo>
                    <a:pt x="393" y="646"/>
                  </a:lnTo>
                  <a:lnTo>
                    <a:pt x="390" y="644"/>
                  </a:lnTo>
                  <a:lnTo>
                    <a:pt x="391" y="644"/>
                  </a:lnTo>
                  <a:lnTo>
                    <a:pt x="390" y="631"/>
                  </a:lnTo>
                  <a:lnTo>
                    <a:pt x="380" y="626"/>
                  </a:lnTo>
                  <a:lnTo>
                    <a:pt x="378" y="623"/>
                  </a:lnTo>
                  <a:lnTo>
                    <a:pt x="377" y="622"/>
                  </a:lnTo>
                  <a:lnTo>
                    <a:pt x="374" y="616"/>
                  </a:lnTo>
                  <a:lnTo>
                    <a:pt x="373" y="612"/>
                  </a:lnTo>
                  <a:lnTo>
                    <a:pt x="371" y="610"/>
                  </a:lnTo>
                  <a:lnTo>
                    <a:pt x="363" y="609"/>
                  </a:lnTo>
                  <a:lnTo>
                    <a:pt x="362" y="607"/>
                  </a:lnTo>
                  <a:lnTo>
                    <a:pt x="365" y="606"/>
                  </a:lnTo>
                  <a:lnTo>
                    <a:pt x="365" y="603"/>
                  </a:lnTo>
                  <a:lnTo>
                    <a:pt x="363" y="599"/>
                  </a:lnTo>
                  <a:lnTo>
                    <a:pt x="364" y="591"/>
                  </a:lnTo>
                  <a:lnTo>
                    <a:pt x="361" y="591"/>
                  </a:lnTo>
                  <a:lnTo>
                    <a:pt x="364" y="587"/>
                  </a:lnTo>
                  <a:lnTo>
                    <a:pt x="365" y="585"/>
                  </a:lnTo>
                  <a:lnTo>
                    <a:pt x="362" y="579"/>
                  </a:lnTo>
                  <a:lnTo>
                    <a:pt x="361" y="577"/>
                  </a:lnTo>
                  <a:lnTo>
                    <a:pt x="362" y="576"/>
                  </a:lnTo>
                  <a:lnTo>
                    <a:pt x="360" y="574"/>
                  </a:lnTo>
                  <a:lnTo>
                    <a:pt x="357" y="574"/>
                  </a:lnTo>
                  <a:lnTo>
                    <a:pt x="361" y="564"/>
                  </a:lnTo>
                  <a:lnTo>
                    <a:pt x="359" y="557"/>
                  </a:lnTo>
                  <a:lnTo>
                    <a:pt x="358" y="554"/>
                  </a:lnTo>
                  <a:lnTo>
                    <a:pt x="355" y="550"/>
                  </a:lnTo>
                  <a:lnTo>
                    <a:pt x="350" y="549"/>
                  </a:lnTo>
                  <a:lnTo>
                    <a:pt x="345" y="551"/>
                  </a:lnTo>
                  <a:lnTo>
                    <a:pt x="344" y="555"/>
                  </a:lnTo>
                  <a:lnTo>
                    <a:pt x="341" y="550"/>
                  </a:lnTo>
                  <a:lnTo>
                    <a:pt x="334" y="547"/>
                  </a:lnTo>
                  <a:lnTo>
                    <a:pt x="334" y="545"/>
                  </a:lnTo>
                  <a:lnTo>
                    <a:pt x="333" y="540"/>
                  </a:lnTo>
                  <a:lnTo>
                    <a:pt x="340" y="527"/>
                  </a:lnTo>
                  <a:lnTo>
                    <a:pt x="339" y="522"/>
                  </a:lnTo>
                  <a:lnTo>
                    <a:pt x="338" y="520"/>
                  </a:lnTo>
                  <a:lnTo>
                    <a:pt x="333" y="517"/>
                  </a:lnTo>
                  <a:lnTo>
                    <a:pt x="333" y="511"/>
                  </a:lnTo>
                  <a:lnTo>
                    <a:pt x="330" y="507"/>
                  </a:lnTo>
                  <a:lnTo>
                    <a:pt x="327" y="505"/>
                  </a:lnTo>
                  <a:lnTo>
                    <a:pt x="325" y="501"/>
                  </a:lnTo>
                  <a:lnTo>
                    <a:pt x="324" y="501"/>
                  </a:lnTo>
                  <a:lnTo>
                    <a:pt x="319" y="489"/>
                  </a:lnTo>
                  <a:lnTo>
                    <a:pt x="319" y="487"/>
                  </a:lnTo>
                  <a:lnTo>
                    <a:pt x="316" y="486"/>
                  </a:lnTo>
                  <a:lnTo>
                    <a:pt x="311" y="472"/>
                  </a:lnTo>
                  <a:lnTo>
                    <a:pt x="306" y="464"/>
                  </a:lnTo>
                  <a:lnTo>
                    <a:pt x="306" y="455"/>
                  </a:lnTo>
                  <a:lnTo>
                    <a:pt x="303" y="452"/>
                  </a:lnTo>
                  <a:lnTo>
                    <a:pt x="302" y="452"/>
                  </a:lnTo>
                  <a:lnTo>
                    <a:pt x="300" y="451"/>
                  </a:lnTo>
                  <a:lnTo>
                    <a:pt x="297" y="452"/>
                  </a:lnTo>
                  <a:lnTo>
                    <a:pt x="295" y="451"/>
                  </a:lnTo>
                  <a:lnTo>
                    <a:pt x="296" y="430"/>
                  </a:lnTo>
                  <a:lnTo>
                    <a:pt x="294" y="426"/>
                  </a:lnTo>
                  <a:lnTo>
                    <a:pt x="297" y="410"/>
                  </a:lnTo>
                  <a:lnTo>
                    <a:pt x="295" y="399"/>
                  </a:lnTo>
                  <a:lnTo>
                    <a:pt x="290" y="394"/>
                  </a:lnTo>
                  <a:lnTo>
                    <a:pt x="287" y="392"/>
                  </a:lnTo>
                  <a:lnTo>
                    <a:pt x="285" y="392"/>
                  </a:lnTo>
                  <a:lnTo>
                    <a:pt x="284" y="393"/>
                  </a:lnTo>
                  <a:lnTo>
                    <a:pt x="283" y="392"/>
                  </a:lnTo>
                  <a:lnTo>
                    <a:pt x="286" y="383"/>
                  </a:lnTo>
                  <a:lnTo>
                    <a:pt x="285" y="373"/>
                  </a:lnTo>
                  <a:lnTo>
                    <a:pt x="281" y="362"/>
                  </a:lnTo>
                  <a:lnTo>
                    <a:pt x="270" y="348"/>
                  </a:lnTo>
                  <a:lnTo>
                    <a:pt x="269" y="348"/>
                  </a:lnTo>
                  <a:lnTo>
                    <a:pt x="259" y="327"/>
                  </a:lnTo>
                  <a:lnTo>
                    <a:pt x="257" y="320"/>
                  </a:lnTo>
                  <a:lnTo>
                    <a:pt x="256" y="310"/>
                  </a:lnTo>
                  <a:lnTo>
                    <a:pt x="254" y="301"/>
                  </a:lnTo>
                  <a:lnTo>
                    <a:pt x="256" y="300"/>
                  </a:lnTo>
                  <a:lnTo>
                    <a:pt x="258" y="291"/>
                  </a:lnTo>
                  <a:lnTo>
                    <a:pt x="260" y="279"/>
                  </a:lnTo>
                  <a:lnTo>
                    <a:pt x="261" y="278"/>
                  </a:lnTo>
                  <a:lnTo>
                    <a:pt x="260" y="272"/>
                  </a:lnTo>
                  <a:lnTo>
                    <a:pt x="258" y="264"/>
                  </a:lnTo>
                  <a:lnTo>
                    <a:pt x="258" y="262"/>
                  </a:lnTo>
                  <a:lnTo>
                    <a:pt x="259" y="263"/>
                  </a:lnTo>
                  <a:lnTo>
                    <a:pt x="268" y="261"/>
                  </a:lnTo>
                  <a:lnTo>
                    <a:pt x="269" y="260"/>
                  </a:lnTo>
                  <a:lnTo>
                    <a:pt x="270" y="256"/>
                  </a:lnTo>
                  <a:lnTo>
                    <a:pt x="269" y="254"/>
                  </a:lnTo>
                  <a:lnTo>
                    <a:pt x="270" y="250"/>
                  </a:lnTo>
                  <a:lnTo>
                    <a:pt x="270" y="249"/>
                  </a:lnTo>
                  <a:lnTo>
                    <a:pt x="268" y="246"/>
                  </a:lnTo>
                  <a:lnTo>
                    <a:pt x="267" y="245"/>
                  </a:lnTo>
                  <a:lnTo>
                    <a:pt x="267" y="244"/>
                  </a:lnTo>
                  <a:lnTo>
                    <a:pt x="266" y="243"/>
                  </a:lnTo>
                  <a:lnTo>
                    <a:pt x="261" y="242"/>
                  </a:lnTo>
                  <a:lnTo>
                    <a:pt x="260" y="242"/>
                  </a:lnTo>
                  <a:lnTo>
                    <a:pt x="250" y="235"/>
                  </a:lnTo>
                  <a:lnTo>
                    <a:pt x="249" y="233"/>
                  </a:lnTo>
                  <a:lnTo>
                    <a:pt x="249" y="232"/>
                  </a:lnTo>
                  <a:lnTo>
                    <a:pt x="245" y="232"/>
                  </a:lnTo>
                  <a:lnTo>
                    <a:pt x="239" y="231"/>
                  </a:lnTo>
                  <a:lnTo>
                    <a:pt x="226" y="226"/>
                  </a:lnTo>
                  <a:lnTo>
                    <a:pt x="219" y="224"/>
                  </a:lnTo>
                  <a:lnTo>
                    <a:pt x="218" y="223"/>
                  </a:lnTo>
                  <a:lnTo>
                    <a:pt x="217" y="224"/>
                  </a:lnTo>
                  <a:lnTo>
                    <a:pt x="203" y="220"/>
                  </a:lnTo>
                  <a:lnTo>
                    <a:pt x="203" y="219"/>
                  </a:lnTo>
                  <a:lnTo>
                    <a:pt x="200" y="215"/>
                  </a:lnTo>
                  <a:lnTo>
                    <a:pt x="193" y="214"/>
                  </a:lnTo>
                  <a:lnTo>
                    <a:pt x="191" y="211"/>
                  </a:lnTo>
                  <a:lnTo>
                    <a:pt x="195" y="205"/>
                  </a:lnTo>
                  <a:lnTo>
                    <a:pt x="195" y="204"/>
                  </a:lnTo>
                  <a:lnTo>
                    <a:pt x="194" y="198"/>
                  </a:lnTo>
                  <a:lnTo>
                    <a:pt x="194" y="194"/>
                  </a:lnTo>
                  <a:lnTo>
                    <a:pt x="192" y="188"/>
                  </a:lnTo>
                  <a:lnTo>
                    <a:pt x="188" y="184"/>
                  </a:lnTo>
                  <a:lnTo>
                    <a:pt x="187" y="183"/>
                  </a:lnTo>
                  <a:lnTo>
                    <a:pt x="176" y="177"/>
                  </a:lnTo>
                  <a:lnTo>
                    <a:pt x="175" y="176"/>
                  </a:lnTo>
                  <a:lnTo>
                    <a:pt x="173" y="175"/>
                  </a:lnTo>
                  <a:lnTo>
                    <a:pt x="171" y="174"/>
                  </a:lnTo>
                  <a:lnTo>
                    <a:pt x="168" y="171"/>
                  </a:lnTo>
                  <a:lnTo>
                    <a:pt x="164" y="170"/>
                  </a:lnTo>
                  <a:lnTo>
                    <a:pt x="163" y="171"/>
                  </a:lnTo>
                  <a:lnTo>
                    <a:pt x="161" y="170"/>
                  </a:lnTo>
                  <a:lnTo>
                    <a:pt x="160" y="169"/>
                  </a:lnTo>
                  <a:lnTo>
                    <a:pt x="158" y="167"/>
                  </a:lnTo>
                  <a:lnTo>
                    <a:pt x="157" y="167"/>
                  </a:lnTo>
                  <a:lnTo>
                    <a:pt x="155" y="167"/>
                  </a:lnTo>
                  <a:lnTo>
                    <a:pt x="150" y="169"/>
                  </a:lnTo>
                  <a:lnTo>
                    <a:pt x="149" y="170"/>
                  </a:lnTo>
                  <a:lnTo>
                    <a:pt x="148" y="170"/>
                  </a:lnTo>
                  <a:lnTo>
                    <a:pt x="146" y="171"/>
                  </a:lnTo>
                  <a:lnTo>
                    <a:pt x="142" y="169"/>
                  </a:lnTo>
                  <a:lnTo>
                    <a:pt x="132" y="173"/>
                  </a:lnTo>
                  <a:lnTo>
                    <a:pt x="131" y="179"/>
                  </a:lnTo>
                  <a:lnTo>
                    <a:pt x="127" y="182"/>
                  </a:lnTo>
                  <a:lnTo>
                    <a:pt x="120" y="180"/>
                  </a:lnTo>
                  <a:lnTo>
                    <a:pt x="115" y="177"/>
                  </a:lnTo>
                  <a:lnTo>
                    <a:pt x="111" y="173"/>
                  </a:lnTo>
                  <a:lnTo>
                    <a:pt x="106" y="170"/>
                  </a:lnTo>
                  <a:lnTo>
                    <a:pt x="104" y="168"/>
                  </a:lnTo>
                  <a:lnTo>
                    <a:pt x="101" y="165"/>
                  </a:lnTo>
                  <a:lnTo>
                    <a:pt x="101" y="164"/>
                  </a:lnTo>
                  <a:lnTo>
                    <a:pt x="96" y="159"/>
                  </a:lnTo>
                  <a:lnTo>
                    <a:pt x="86" y="154"/>
                  </a:lnTo>
                  <a:lnTo>
                    <a:pt x="85" y="153"/>
                  </a:lnTo>
                  <a:lnTo>
                    <a:pt x="85" y="152"/>
                  </a:lnTo>
                  <a:lnTo>
                    <a:pt x="83" y="150"/>
                  </a:lnTo>
                  <a:lnTo>
                    <a:pt x="79" y="148"/>
                  </a:lnTo>
                  <a:lnTo>
                    <a:pt x="77" y="146"/>
                  </a:lnTo>
                  <a:lnTo>
                    <a:pt x="77" y="145"/>
                  </a:lnTo>
                  <a:lnTo>
                    <a:pt x="75" y="143"/>
                  </a:lnTo>
                  <a:lnTo>
                    <a:pt x="73" y="139"/>
                  </a:lnTo>
                  <a:lnTo>
                    <a:pt x="72" y="139"/>
                  </a:lnTo>
                  <a:lnTo>
                    <a:pt x="68" y="135"/>
                  </a:lnTo>
                  <a:lnTo>
                    <a:pt x="66" y="133"/>
                  </a:lnTo>
                  <a:lnTo>
                    <a:pt x="59" y="132"/>
                  </a:lnTo>
                  <a:lnTo>
                    <a:pt x="56" y="132"/>
                  </a:lnTo>
                  <a:lnTo>
                    <a:pt x="53" y="131"/>
                  </a:lnTo>
                  <a:lnTo>
                    <a:pt x="49" y="126"/>
                  </a:lnTo>
                  <a:lnTo>
                    <a:pt x="45" y="121"/>
                  </a:lnTo>
                  <a:lnTo>
                    <a:pt x="43" y="121"/>
                  </a:lnTo>
                  <a:lnTo>
                    <a:pt x="41" y="121"/>
                  </a:lnTo>
                  <a:lnTo>
                    <a:pt x="38" y="120"/>
                  </a:lnTo>
                  <a:lnTo>
                    <a:pt x="36" y="124"/>
                  </a:lnTo>
                  <a:lnTo>
                    <a:pt x="36" y="127"/>
                  </a:lnTo>
                  <a:lnTo>
                    <a:pt x="36" y="129"/>
                  </a:lnTo>
                  <a:lnTo>
                    <a:pt x="28" y="127"/>
                  </a:lnTo>
                  <a:lnTo>
                    <a:pt x="25" y="121"/>
                  </a:lnTo>
                  <a:lnTo>
                    <a:pt x="12" y="105"/>
                  </a:lnTo>
                  <a:lnTo>
                    <a:pt x="6" y="103"/>
                  </a:lnTo>
                  <a:lnTo>
                    <a:pt x="0" y="93"/>
                  </a:lnTo>
                  <a:lnTo>
                    <a:pt x="5" y="93"/>
                  </a:lnTo>
                  <a:lnTo>
                    <a:pt x="7" y="87"/>
                  </a:lnTo>
                  <a:lnTo>
                    <a:pt x="6" y="58"/>
                  </a:lnTo>
                  <a:lnTo>
                    <a:pt x="11" y="55"/>
                  </a:lnTo>
                  <a:lnTo>
                    <a:pt x="14" y="57"/>
                  </a:lnTo>
                  <a:lnTo>
                    <a:pt x="16" y="39"/>
                  </a:lnTo>
                  <a:lnTo>
                    <a:pt x="30" y="19"/>
                  </a:lnTo>
                  <a:lnTo>
                    <a:pt x="50" y="0"/>
                  </a:lnTo>
                  <a:lnTo>
                    <a:pt x="67" y="22"/>
                  </a:lnTo>
                  <a:lnTo>
                    <a:pt x="243" y="105"/>
                  </a:lnTo>
                  <a:lnTo>
                    <a:pt x="485" y="216"/>
                  </a:lnTo>
                  <a:lnTo>
                    <a:pt x="486" y="216"/>
                  </a:lnTo>
                  <a:lnTo>
                    <a:pt x="504" y="224"/>
                  </a:lnTo>
                  <a:lnTo>
                    <a:pt x="508" y="226"/>
                  </a:lnTo>
                  <a:lnTo>
                    <a:pt x="543" y="242"/>
                  </a:lnTo>
                  <a:lnTo>
                    <a:pt x="628" y="248"/>
                  </a:lnTo>
                  <a:lnTo>
                    <a:pt x="821" y="260"/>
                  </a:lnTo>
                  <a:lnTo>
                    <a:pt x="846" y="262"/>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MX" sz="1800" b="0" u="none"/>
            </a:p>
          </p:txBody>
        </p:sp>
        <p:sp>
          <p:nvSpPr>
            <p:cNvPr id="24681" name="Freeform 32"/>
            <p:cNvSpPr>
              <a:spLocks/>
            </p:cNvSpPr>
            <p:nvPr/>
          </p:nvSpPr>
          <p:spPr bwMode="auto">
            <a:xfrm>
              <a:off x="2621" y="1193"/>
              <a:ext cx="671" cy="941"/>
            </a:xfrm>
            <a:custGeom>
              <a:avLst/>
              <a:gdLst>
                <a:gd name="T0" fmla="*/ 3947 w 580"/>
                <a:gd name="T1" fmla="*/ 1322 h 861"/>
                <a:gd name="T2" fmla="*/ 3635 w 580"/>
                <a:gd name="T3" fmla="*/ 1508 h 861"/>
                <a:gd name="T4" fmla="*/ 3250 w 580"/>
                <a:gd name="T5" fmla="*/ 1610 h 861"/>
                <a:gd name="T6" fmla="*/ 3210 w 580"/>
                <a:gd name="T7" fmla="*/ 1734 h 861"/>
                <a:gd name="T8" fmla="*/ 3290 w 580"/>
                <a:gd name="T9" fmla="*/ 1692 h 861"/>
                <a:gd name="T10" fmla="*/ 3480 w 580"/>
                <a:gd name="T11" fmla="*/ 1902 h 861"/>
                <a:gd name="T12" fmla="*/ 3251 w 580"/>
                <a:gd name="T13" fmla="*/ 1967 h 861"/>
                <a:gd name="T14" fmla="*/ 3047 w 580"/>
                <a:gd name="T15" fmla="*/ 2032 h 861"/>
                <a:gd name="T16" fmla="*/ 2903 w 580"/>
                <a:gd name="T17" fmla="*/ 2260 h 861"/>
                <a:gd name="T18" fmla="*/ 3076 w 580"/>
                <a:gd name="T19" fmla="*/ 2414 h 861"/>
                <a:gd name="T20" fmla="*/ 3172 w 580"/>
                <a:gd name="T21" fmla="*/ 2545 h 861"/>
                <a:gd name="T22" fmla="*/ 3398 w 580"/>
                <a:gd name="T23" fmla="*/ 2650 h 861"/>
                <a:gd name="T24" fmla="*/ 3405 w 580"/>
                <a:gd name="T25" fmla="*/ 2687 h 861"/>
                <a:gd name="T26" fmla="*/ 3564 w 580"/>
                <a:gd name="T27" fmla="*/ 2795 h 861"/>
                <a:gd name="T28" fmla="*/ 3806 w 580"/>
                <a:gd name="T29" fmla="*/ 2848 h 861"/>
                <a:gd name="T30" fmla="*/ 3622 w 580"/>
                <a:gd name="T31" fmla="*/ 2891 h 861"/>
                <a:gd name="T32" fmla="*/ 3197 w 580"/>
                <a:gd name="T33" fmla="*/ 2915 h 861"/>
                <a:gd name="T34" fmla="*/ 3251 w 580"/>
                <a:gd name="T35" fmla="*/ 3069 h 861"/>
                <a:gd name="T36" fmla="*/ 3235 w 580"/>
                <a:gd name="T37" fmla="*/ 3180 h 861"/>
                <a:gd name="T38" fmla="*/ 3228 w 580"/>
                <a:gd name="T39" fmla="*/ 3286 h 861"/>
                <a:gd name="T40" fmla="*/ 3149 w 580"/>
                <a:gd name="T41" fmla="*/ 3270 h 861"/>
                <a:gd name="T42" fmla="*/ 2991 w 580"/>
                <a:gd name="T43" fmla="*/ 3283 h 861"/>
                <a:gd name="T44" fmla="*/ 2711 w 580"/>
                <a:gd name="T45" fmla="*/ 3116 h 861"/>
                <a:gd name="T46" fmla="*/ 2505 w 580"/>
                <a:gd name="T47" fmla="*/ 3151 h 861"/>
                <a:gd name="T48" fmla="*/ 2398 w 580"/>
                <a:gd name="T49" fmla="*/ 3107 h 861"/>
                <a:gd name="T50" fmla="*/ 2374 w 580"/>
                <a:gd name="T51" fmla="*/ 3060 h 861"/>
                <a:gd name="T52" fmla="*/ 2277 w 580"/>
                <a:gd name="T53" fmla="*/ 3067 h 861"/>
                <a:gd name="T54" fmla="*/ 2128 w 580"/>
                <a:gd name="T55" fmla="*/ 3009 h 861"/>
                <a:gd name="T56" fmla="*/ 1863 w 580"/>
                <a:gd name="T57" fmla="*/ 2966 h 861"/>
                <a:gd name="T58" fmla="*/ 1283 w 580"/>
                <a:gd name="T59" fmla="*/ 2966 h 861"/>
                <a:gd name="T60" fmla="*/ 1164 w 580"/>
                <a:gd name="T61" fmla="*/ 3093 h 861"/>
                <a:gd name="T62" fmla="*/ 990 w 580"/>
                <a:gd name="T63" fmla="*/ 3165 h 861"/>
                <a:gd name="T64" fmla="*/ 677 w 580"/>
                <a:gd name="T65" fmla="*/ 3160 h 861"/>
                <a:gd name="T66" fmla="*/ 517 w 580"/>
                <a:gd name="T67" fmla="*/ 3021 h 861"/>
                <a:gd name="T68" fmla="*/ 361 w 580"/>
                <a:gd name="T69" fmla="*/ 2910 h 861"/>
                <a:gd name="T70" fmla="*/ 395 w 580"/>
                <a:gd name="T71" fmla="*/ 2828 h 861"/>
                <a:gd name="T72" fmla="*/ 418 w 580"/>
                <a:gd name="T73" fmla="*/ 2746 h 861"/>
                <a:gd name="T74" fmla="*/ 471 w 580"/>
                <a:gd name="T75" fmla="*/ 2612 h 861"/>
                <a:gd name="T76" fmla="*/ 529 w 580"/>
                <a:gd name="T77" fmla="*/ 2461 h 861"/>
                <a:gd name="T78" fmla="*/ 444 w 580"/>
                <a:gd name="T79" fmla="*/ 2109 h 861"/>
                <a:gd name="T80" fmla="*/ 45 w 580"/>
                <a:gd name="T81" fmla="*/ 1443 h 861"/>
                <a:gd name="T82" fmla="*/ 1119 w 580"/>
                <a:gd name="T83" fmla="*/ 385 h 861"/>
                <a:gd name="T84" fmla="*/ 1701 w 580"/>
                <a:gd name="T85" fmla="*/ 0 h 861"/>
                <a:gd name="T86" fmla="*/ 2058 w 580"/>
                <a:gd name="T87" fmla="*/ 44 h 861"/>
                <a:gd name="T88" fmla="*/ 2602 w 580"/>
                <a:gd name="T89" fmla="*/ 86 h 861"/>
                <a:gd name="T90" fmla="*/ 2864 w 580"/>
                <a:gd name="T91" fmla="*/ 228 h 861"/>
                <a:gd name="T92" fmla="*/ 3251 w 580"/>
                <a:gd name="T93" fmla="*/ 402 h 861"/>
                <a:gd name="T94" fmla="*/ 3714 w 580"/>
                <a:gd name="T95" fmla="*/ 859 h 861"/>
                <a:gd name="T96" fmla="*/ 4053 w 580"/>
                <a:gd name="T97" fmla="*/ 1168 h 8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0"/>
                <a:gd name="T148" fmla="*/ 0 h 861"/>
                <a:gd name="T149" fmla="*/ 580 w 580"/>
                <a:gd name="T150" fmla="*/ 861 h 8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0" h="861">
                  <a:moveTo>
                    <a:pt x="579" y="329"/>
                  </a:moveTo>
                  <a:lnTo>
                    <a:pt x="566" y="341"/>
                  </a:lnTo>
                  <a:lnTo>
                    <a:pt x="560" y="354"/>
                  </a:lnTo>
                  <a:lnTo>
                    <a:pt x="545" y="345"/>
                  </a:lnTo>
                  <a:lnTo>
                    <a:pt x="536" y="335"/>
                  </a:lnTo>
                  <a:lnTo>
                    <a:pt x="513" y="344"/>
                  </a:lnTo>
                  <a:lnTo>
                    <a:pt x="505" y="375"/>
                  </a:lnTo>
                  <a:lnTo>
                    <a:pt x="502" y="394"/>
                  </a:lnTo>
                  <a:lnTo>
                    <a:pt x="480" y="402"/>
                  </a:lnTo>
                  <a:lnTo>
                    <a:pt x="461" y="403"/>
                  </a:lnTo>
                  <a:lnTo>
                    <a:pt x="456" y="407"/>
                  </a:lnTo>
                  <a:lnTo>
                    <a:pt x="448" y="420"/>
                  </a:lnTo>
                  <a:lnTo>
                    <a:pt x="436" y="425"/>
                  </a:lnTo>
                  <a:lnTo>
                    <a:pt x="435" y="431"/>
                  </a:lnTo>
                  <a:lnTo>
                    <a:pt x="437" y="454"/>
                  </a:lnTo>
                  <a:lnTo>
                    <a:pt x="444" y="453"/>
                  </a:lnTo>
                  <a:lnTo>
                    <a:pt x="449" y="456"/>
                  </a:lnTo>
                  <a:lnTo>
                    <a:pt x="454" y="451"/>
                  </a:lnTo>
                  <a:lnTo>
                    <a:pt x="453" y="443"/>
                  </a:lnTo>
                  <a:lnTo>
                    <a:pt x="455" y="441"/>
                  </a:lnTo>
                  <a:lnTo>
                    <a:pt x="468" y="449"/>
                  </a:lnTo>
                  <a:lnTo>
                    <a:pt x="474" y="447"/>
                  </a:lnTo>
                  <a:lnTo>
                    <a:pt x="479" y="453"/>
                  </a:lnTo>
                  <a:lnTo>
                    <a:pt x="481" y="496"/>
                  </a:lnTo>
                  <a:lnTo>
                    <a:pt x="474" y="500"/>
                  </a:lnTo>
                  <a:lnTo>
                    <a:pt x="468" y="519"/>
                  </a:lnTo>
                  <a:lnTo>
                    <a:pt x="461" y="522"/>
                  </a:lnTo>
                  <a:lnTo>
                    <a:pt x="449" y="514"/>
                  </a:lnTo>
                  <a:lnTo>
                    <a:pt x="441" y="515"/>
                  </a:lnTo>
                  <a:lnTo>
                    <a:pt x="438" y="519"/>
                  </a:lnTo>
                  <a:lnTo>
                    <a:pt x="432" y="524"/>
                  </a:lnTo>
                  <a:lnTo>
                    <a:pt x="421" y="530"/>
                  </a:lnTo>
                  <a:lnTo>
                    <a:pt x="398" y="556"/>
                  </a:lnTo>
                  <a:lnTo>
                    <a:pt x="387" y="564"/>
                  </a:lnTo>
                  <a:lnTo>
                    <a:pt x="394" y="580"/>
                  </a:lnTo>
                  <a:lnTo>
                    <a:pt x="401" y="590"/>
                  </a:lnTo>
                  <a:lnTo>
                    <a:pt x="404" y="599"/>
                  </a:lnTo>
                  <a:lnTo>
                    <a:pt x="422" y="604"/>
                  </a:lnTo>
                  <a:lnTo>
                    <a:pt x="428" y="623"/>
                  </a:lnTo>
                  <a:lnTo>
                    <a:pt x="425" y="630"/>
                  </a:lnTo>
                  <a:lnTo>
                    <a:pt x="435" y="635"/>
                  </a:lnTo>
                  <a:lnTo>
                    <a:pt x="429" y="657"/>
                  </a:lnTo>
                  <a:lnTo>
                    <a:pt x="430" y="660"/>
                  </a:lnTo>
                  <a:lnTo>
                    <a:pt x="438" y="664"/>
                  </a:lnTo>
                  <a:lnTo>
                    <a:pt x="439" y="667"/>
                  </a:lnTo>
                  <a:lnTo>
                    <a:pt x="453" y="683"/>
                  </a:lnTo>
                  <a:lnTo>
                    <a:pt x="467" y="692"/>
                  </a:lnTo>
                  <a:lnTo>
                    <a:pt x="470" y="691"/>
                  </a:lnTo>
                  <a:lnTo>
                    <a:pt x="475" y="692"/>
                  </a:lnTo>
                  <a:lnTo>
                    <a:pt x="481" y="699"/>
                  </a:lnTo>
                  <a:lnTo>
                    <a:pt x="482" y="702"/>
                  </a:lnTo>
                  <a:lnTo>
                    <a:pt x="471" y="701"/>
                  </a:lnTo>
                  <a:lnTo>
                    <a:pt x="468" y="709"/>
                  </a:lnTo>
                  <a:lnTo>
                    <a:pt x="473" y="712"/>
                  </a:lnTo>
                  <a:lnTo>
                    <a:pt x="494" y="722"/>
                  </a:lnTo>
                  <a:lnTo>
                    <a:pt x="492" y="729"/>
                  </a:lnTo>
                  <a:lnTo>
                    <a:pt x="514" y="734"/>
                  </a:lnTo>
                  <a:lnTo>
                    <a:pt x="518" y="733"/>
                  </a:lnTo>
                  <a:lnTo>
                    <a:pt x="527" y="738"/>
                  </a:lnTo>
                  <a:lnTo>
                    <a:pt x="526" y="743"/>
                  </a:lnTo>
                  <a:lnTo>
                    <a:pt x="521" y="750"/>
                  </a:lnTo>
                  <a:lnTo>
                    <a:pt x="508" y="753"/>
                  </a:lnTo>
                  <a:lnTo>
                    <a:pt x="502" y="753"/>
                  </a:lnTo>
                  <a:lnTo>
                    <a:pt x="501" y="754"/>
                  </a:lnTo>
                  <a:lnTo>
                    <a:pt x="479" y="751"/>
                  </a:lnTo>
                  <a:lnTo>
                    <a:pt x="468" y="744"/>
                  </a:lnTo>
                  <a:lnTo>
                    <a:pt x="448" y="754"/>
                  </a:lnTo>
                  <a:lnTo>
                    <a:pt x="441" y="761"/>
                  </a:lnTo>
                  <a:lnTo>
                    <a:pt x="439" y="773"/>
                  </a:lnTo>
                  <a:lnTo>
                    <a:pt x="440" y="787"/>
                  </a:lnTo>
                  <a:lnTo>
                    <a:pt x="450" y="790"/>
                  </a:lnTo>
                  <a:lnTo>
                    <a:pt x="449" y="801"/>
                  </a:lnTo>
                  <a:lnTo>
                    <a:pt x="444" y="805"/>
                  </a:lnTo>
                  <a:lnTo>
                    <a:pt x="441" y="810"/>
                  </a:lnTo>
                  <a:lnTo>
                    <a:pt x="441" y="815"/>
                  </a:lnTo>
                  <a:lnTo>
                    <a:pt x="447" y="830"/>
                  </a:lnTo>
                  <a:lnTo>
                    <a:pt x="446" y="836"/>
                  </a:lnTo>
                  <a:lnTo>
                    <a:pt x="447" y="842"/>
                  </a:lnTo>
                  <a:lnTo>
                    <a:pt x="449" y="846"/>
                  </a:lnTo>
                  <a:lnTo>
                    <a:pt x="446" y="857"/>
                  </a:lnTo>
                  <a:lnTo>
                    <a:pt x="441" y="860"/>
                  </a:lnTo>
                  <a:lnTo>
                    <a:pt x="440" y="858"/>
                  </a:lnTo>
                  <a:lnTo>
                    <a:pt x="438" y="855"/>
                  </a:lnTo>
                  <a:lnTo>
                    <a:pt x="435" y="853"/>
                  </a:lnTo>
                  <a:lnTo>
                    <a:pt x="432" y="850"/>
                  </a:lnTo>
                  <a:lnTo>
                    <a:pt x="427" y="853"/>
                  </a:lnTo>
                  <a:lnTo>
                    <a:pt x="423" y="858"/>
                  </a:lnTo>
                  <a:lnTo>
                    <a:pt x="414" y="856"/>
                  </a:lnTo>
                  <a:lnTo>
                    <a:pt x="402" y="848"/>
                  </a:lnTo>
                  <a:lnTo>
                    <a:pt x="387" y="827"/>
                  </a:lnTo>
                  <a:lnTo>
                    <a:pt x="377" y="813"/>
                  </a:lnTo>
                  <a:lnTo>
                    <a:pt x="374" y="813"/>
                  </a:lnTo>
                  <a:lnTo>
                    <a:pt x="371" y="815"/>
                  </a:lnTo>
                  <a:lnTo>
                    <a:pt x="355" y="816"/>
                  </a:lnTo>
                  <a:lnTo>
                    <a:pt x="351" y="818"/>
                  </a:lnTo>
                  <a:lnTo>
                    <a:pt x="346" y="822"/>
                  </a:lnTo>
                  <a:lnTo>
                    <a:pt x="340" y="820"/>
                  </a:lnTo>
                  <a:lnTo>
                    <a:pt x="336" y="819"/>
                  </a:lnTo>
                  <a:lnTo>
                    <a:pt x="332" y="816"/>
                  </a:lnTo>
                  <a:lnTo>
                    <a:pt x="331" y="811"/>
                  </a:lnTo>
                  <a:lnTo>
                    <a:pt x="332" y="805"/>
                  </a:lnTo>
                  <a:lnTo>
                    <a:pt x="330" y="803"/>
                  </a:lnTo>
                  <a:lnTo>
                    <a:pt x="330" y="799"/>
                  </a:lnTo>
                  <a:lnTo>
                    <a:pt x="328" y="798"/>
                  </a:lnTo>
                  <a:lnTo>
                    <a:pt x="323" y="800"/>
                  </a:lnTo>
                  <a:lnTo>
                    <a:pt x="318" y="802"/>
                  </a:lnTo>
                  <a:lnTo>
                    <a:pt x="316" y="802"/>
                  </a:lnTo>
                  <a:lnTo>
                    <a:pt x="315" y="800"/>
                  </a:lnTo>
                  <a:lnTo>
                    <a:pt x="312" y="793"/>
                  </a:lnTo>
                  <a:lnTo>
                    <a:pt x="311" y="790"/>
                  </a:lnTo>
                  <a:lnTo>
                    <a:pt x="303" y="785"/>
                  </a:lnTo>
                  <a:lnTo>
                    <a:pt x="294" y="785"/>
                  </a:lnTo>
                  <a:lnTo>
                    <a:pt x="279" y="777"/>
                  </a:lnTo>
                  <a:lnTo>
                    <a:pt x="272" y="778"/>
                  </a:lnTo>
                  <a:lnTo>
                    <a:pt x="266" y="776"/>
                  </a:lnTo>
                  <a:lnTo>
                    <a:pt x="257" y="774"/>
                  </a:lnTo>
                  <a:lnTo>
                    <a:pt x="247" y="771"/>
                  </a:lnTo>
                  <a:lnTo>
                    <a:pt x="225" y="767"/>
                  </a:lnTo>
                  <a:lnTo>
                    <a:pt x="186" y="772"/>
                  </a:lnTo>
                  <a:lnTo>
                    <a:pt x="177" y="774"/>
                  </a:lnTo>
                  <a:lnTo>
                    <a:pt x="171" y="777"/>
                  </a:lnTo>
                  <a:lnTo>
                    <a:pt x="165" y="791"/>
                  </a:lnTo>
                  <a:lnTo>
                    <a:pt x="165" y="796"/>
                  </a:lnTo>
                  <a:lnTo>
                    <a:pt x="161" y="808"/>
                  </a:lnTo>
                  <a:lnTo>
                    <a:pt x="154" y="822"/>
                  </a:lnTo>
                  <a:lnTo>
                    <a:pt x="147" y="833"/>
                  </a:lnTo>
                  <a:lnTo>
                    <a:pt x="143" y="827"/>
                  </a:lnTo>
                  <a:lnTo>
                    <a:pt x="137" y="826"/>
                  </a:lnTo>
                  <a:lnTo>
                    <a:pt x="126" y="821"/>
                  </a:lnTo>
                  <a:lnTo>
                    <a:pt x="116" y="823"/>
                  </a:lnTo>
                  <a:lnTo>
                    <a:pt x="98" y="824"/>
                  </a:lnTo>
                  <a:lnTo>
                    <a:pt x="94" y="824"/>
                  </a:lnTo>
                  <a:lnTo>
                    <a:pt x="92" y="821"/>
                  </a:lnTo>
                  <a:lnTo>
                    <a:pt x="83" y="811"/>
                  </a:lnTo>
                  <a:lnTo>
                    <a:pt x="76" y="793"/>
                  </a:lnTo>
                  <a:lnTo>
                    <a:pt x="72" y="788"/>
                  </a:lnTo>
                  <a:lnTo>
                    <a:pt x="68" y="779"/>
                  </a:lnTo>
                  <a:lnTo>
                    <a:pt x="61" y="774"/>
                  </a:lnTo>
                  <a:lnTo>
                    <a:pt x="55" y="764"/>
                  </a:lnTo>
                  <a:lnTo>
                    <a:pt x="50" y="759"/>
                  </a:lnTo>
                  <a:lnTo>
                    <a:pt x="48" y="755"/>
                  </a:lnTo>
                  <a:lnTo>
                    <a:pt x="48" y="749"/>
                  </a:lnTo>
                  <a:lnTo>
                    <a:pt x="50" y="743"/>
                  </a:lnTo>
                  <a:lnTo>
                    <a:pt x="55" y="738"/>
                  </a:lnTo>
                  <a:lnTo>
                    <a:pt x="63" y="738"/>
                  </a:lnTo>
                  <a:lnTo>
                    <a:pt x="66" y="737"/>
                  </a:lnTo>
                  <a:lnTo>
                    <a:pt x="66" y="732"/>
                  </a:lnTo>
                  <a:lnTo>
                    <a:pt x="58" y="716"/>
                  </a:lnTo>
                  <a:lnTo>
                    <a:pt x="55" y="715"/>
                  </a:lnTo>
                  <a:lnTo>
                    <a:pt x="54" y="712"/>
                  </a:lnTo>
                  <a:lnTo>
                    <a:pt x="54" y="707"/>
                  </a:lnTo>
                  <a:lnTo>
                    <a:pt x="65" y="682"/>
                  </a:lnTo>
                  <a:lnTo>
                    <a:pt x="70" y="674"/>
                  </a:lnTo>
                  <a:lnTo>
                    <a:pt x="76" y="664"/>
                  </a:lnTo>
                  <a:lnTo>
                    <a:pt x="73" y="654"/>
                  </a:lnTo>
                  <a:lnTo>
                    <a:pt x="73" y="643"/>
                  </a:lnTo>
                  <a:lnTo>
                    <a:pt x="72" y="620"/>
                  </a:lnTo>
                  <a:lnTo>
                    <a:pt x="82" y="594"/>
                  </a:lnTo>
                  <a:lnTo>
                    <a:pt x="83" y="582"/>
                  </a:lnTo>
                  <a:lnTo>
                    <a:pt x="61" y="550"/>
                  </a:lnTo>
                  <a:lnTo>
                    <a:pt x="53" y="537"/>
                  </a:lnTo>
                  <a:lnTo>
                    <a:pt x="41" y="527"/>
                  </a:lnTo>
                  <a:lnTo>
                    <a:pt x="37" y="506"/>
                  </a:lnTo>
                  <a:lnTo>
                    <a:pt x="6" y="376"/>
                  </a:lnTo>
                  <a:lnTo>
                    <a:pt x="0" y="340"/>
                  </a:lnTo>
                  <a:lnTo>
                    <a:pt x="118" y="144"/>
                  </a:lnTo>
                  <a:lnTo>
                    <a:pt x="126" y="129"/>
                  </a:lnTo>
                  <a:lnTo>
                    <a:pt x="155" y="100"/>
                  </a:lnTo>
                  <a:lnTo>
                    <a:pt x="174" y="44"/>
                  </a:lnTo>
                  <a:lnTo>
                    <a:pt x="197" y="20"/>
                  </a:lnTo>
                  <a:lnTo>
                    <a:pt x="206" y="20"/>
                  </a:lnTo>
                  <a:lnTo>
                    <a:pt x="236" y="0"/>
                  </a:lnTo>
                  <a:lnTo>
                    <a:pt x="274" y="16"/>
                  </a:lnTo>
                  <a:lnTo>
                    <a:pt x="275" y="13"/>
                  </a:lnTo>
                  <a:lnTo>
                    <a:pt x="283" y="14"/>
                  </a:lnTo>
                  <a:lnTo>
                    <a:pt x="284" y="11"/>
                  </a:lnTo>
                  <a:lnTo>
                    <a:pt x="315" y="17"/>
                  </a:lnTo>
                  <a:lnTo>
                    <a:pt x="346" y="17"/>
                  </a:lnTo>
                  <a:lnTo>
                    <a:pt x="346" y="21"/>
                  </a:lnTo>
                  <a:lnTo>
                    <a:pt x="360" y="22"/>
                  </a:lnTo>
                  <a:lnTo>
                    <a:pt x="377" y="43"/>
                  </a:lnTo>
                  <a:lnTo>
                    <a:pt x="383" y="43"/>
                  </a:lnTo>
                  <a:lnTo>
                    <a:pt x="386" y="60"/>
                  </a:lnTo>
                  <a:lnTo>
                    <a:pt x="396" y="60"/>
                  </a:lnTo>
                  <a:lnTo>
                    <a:pt x="401" y="67"/>
                  </a:lnTo>
                  <a:lnTo>
                    <a:pt x="412" y="69"/>
                  </a:lnTo>
                  <a:lnTo>
                    <a:pt x="418" y="83"/>
                  </a:lnTo>
                  <a:lnTo>
                    <a:pt x="449" y="105"/>
                  </a:lnTo>
                  <a:lnTo>
                    <a:pt x="452" y="116"/>
                  </a:lnTo>
                  <a:lnTo>
                    <a:pt x="466" y="130"/>
                  </a:lnTo>
                  <a:lnTo>
                    <a:pt x="475" y="161"/>
                  </a:lnTo>
                  <a:lnTo>
                    <a:pt x="513" y="224"/>
                  </a:lnTo>
                  <a:lnTo>
                    <a:pt x="510" y="227"/>
                  </a:lnTo>
                  <a:lnTo>
                    <a:pt x="523" y="264"/>
                  </a:lnTo>
                  <a:lnTo>
                    <a:pt x="530" y="272"/>
                  </a:lnTo>
                  <a:lnTo>
                    <a:pt x="560" y="304"/>
                  </a:lnTo>
                  <a:lnTo>
                    <a:pt x="579" y="329"/>
                  </a:lnTo>
                </a:path>
              </a:pathLst>
            </a:custGeom>
            <a:solidFill>
              <a:srgbClr val="660033">
                <a:alpha val="38039"/>
              </a:srgbClr>
            </a:solidFill>
            <a:ln w="12700" cap="rnd">
              <a:solidFill>
                <a:srgbClr val="C0C0C0"/>
              </a:solidFill>
              <a:round/>
              <a:headEnd type="none" w="sm" len="sm"/>
              <a:tailEnd type="none" w="sm" len="sm"/>
            </a:ln>
          </p:spPr>
          <p:txBody>
            <a:bodyPr/>
            <a:lstStyle/>
            <a:p>
              <a:pPr algn="l" eaLnBrk="0" hangingPunct="0"/>
              <a:endParaRPr lang="es-MX" sz="1800" b="0" u="none"/>
            </a:p>
          </p:txBody>
        </p:sp>
        <p:sp>
          <p:nvSpPr>
            <p:cNvPr id="24682" name="Freeform 33"/>
            <p:cNvSpPr>
              <a:spLocks/>
            </p:cNvSpPr>
            <p:nvPr/>
          </p:nvSpPr>
          <p:spPr bwMode="auto">
            <a:xfrm>
              <a:off x="3078" y="1553"/>
              <a:ext cx="463" cy="822"/>
            </a:xfrm>
            <a:custGeom>
              <a:avLst/>
              <a:gdLst>
                <a:gd name="T0" fmla="*/ 350 w 398"/>
                <a:gd name="T1" fmla="*/ 724 h 754"/>
                <a:gd name="T2" fmla="*/ 565 w 398"/>
                <a:gd name="T3" fmla="*/ 717 h 754"/>
                <a:gd name="T4" fmla="*/ 706 w 398"/>
                <a:gd name="T5" fmla="*/ 460 h 754"/>
                <a:gd name="T6" fmla="*/ 507 w 398"/>
                <a:gd name="T7" fmla="*/ 425 h 754"/>
                <a:gd name="T8" fmla="*/ 386 w 398"/>
                <a:gd name="T9" fmla="*/ 463 h 754"/>
                <a:gd name="T10" fmla="*/ 530 w 398"/>
                <a:gd name="T11" fmla="*/ 291 h 754"/>
                <a:gd name="T12" fmla="*/ 912 w 398"/>
                <a:gd name="T13" fmla="*/ 173 h 754"/>
                <a:gd name="T14" fmla="*/ 1339 w 398"/>
                <a:gd name="T15" fmla="*/ 95 h 754"/>
                <a:gd name="T16" fmla="*/ 1425 w 398"/>
                <a:gd name="T17" fmla="*/ 160 h 754"/>
                <a:gd name="T18" fmla="*/ 1658 w 398"/>
                <a:gd name="T19" fmla="*/ 412 h 754"/>
                <a:gd name="T20" fmla="*/ 1672 w 398"/>
                <a:gd name="T21" fmla="*/ 483 h 754"/>
                <a:gd name="T22" fmla="*/ 1732 w 398"/>
                <a:gd name="T23" fmla="*/ 570 h 754"/>
                <a:gd name="T24" fmla="*/ 1697 w 398"/>
                <a:gd name="T25" fmla="*/ 687 h 754"/>
                <a:gd name="T26" fmla="*/ 1937 w 398"/>
                <a:gd name="T27" fmla="*/ 767 h 754"/>
                <a:gd name="T28" fmla="*/ 2061 w 398"/>
                <a:gd name="T29" fmla="*/ 902 h 754"/>
                <a:gd name="T30" fmla="*/ 2221 w 398"/>
                <a:gd name="T31" fmla="*/ 975 h 754"/>
                <a:gd name="T32" fmla="*/ 2509 w 398"/>
                <a:gd name="T33" fmla="*/ 1101 h 754"/>
                <a:gd name="T34" fmla="*/ 2661 w 398"/>
                <a:gd name="T35" fmla="*/ 1072 h 754"/>
                <a:gd name="T36" fmla="*/ 2869 w 398"/>
                <a:gd name="T37" fmla="*/ 1129 h 754"/>
                <a:gd name="T38" fmla="*/ 3063 w 398"/>
                <a:gd name="T39" fmla="*/ 1399 h 754"/>
                <a:gd name="T40" fmla="*/ 2491 w 398"/>
                <a:gd name="T41" fmla="*/ 1656 h 754"/>
                <a:gd name="T42" fmla="*/ 2312 w 398"/>
                <a:gd name="T43" fmla="*/ 1669 h 754"/>
                <a:gd name="T44" fmla="*/ 2244 w 398"/>
                <a:gd name="T45" fmla="*/ 1756 h 754"/>
                <a:gd name="T46" fmla="*/ 2230 w 398"/>
                <a:gd name="T47" fmla="*/ 1829 h 754"/>
                <a:gd name="T48" fmla="*/ 1978 w 398"/>
                <a:gd name="T49" fmla="*/ 1883 h 754"/>
                <a:gd name="T50" fmla="*/ 1849 w 398"/>
                <a:gd name="T51" fmla="*/ 1932 h 754"/>
                <a:gd name="T52" fmla="*/ 1671 w 398"/>
                <a:gd name="T53" fmla="*/ 1954 h 754"/>
                <a:gd name="T54" fmla="*/ 1785 w 398"/>
                <a:gd name="T55" fmla="*/ 2052 h 754"/>
                <a:gd name="T56" fmla="*/ 1748 w 398"/>
                <a:gd name="T57" fmla="*/ 2229 h 754"/>
                <a:gd name="T58" fmla="*/ 1888 w 398"/>
                <a:gd name="T59" fmla="*/ 2319 h 754"/>
                <a:gd name="T60" fmla="*/ 1929 w 398"/>
                <a:gd name="T61" fmla="*/ 2359 h 754"/>
                <a:gd name="T62" fmla="*/ 1714 w 398"/>
                <a:gd name="T63" fmla="*/ 2462 h 754"/>
                <a:gd name="T64" fmla="*/ 1524 w 398"/>
                <a:gd name="T65" fmla="*/ 2459 h 754"/>
                <a:gd name="T66" fmla="*/ 1415 w 398"/>
                <a:gd name="T67" fmla="*/ 2538 h 754"/>
                <a:gd name="T68" fmla="*/ 1269 w 398"/>
                <a:gd name="T69" fmla="*/ 2676 h 754"/>
                <a:gd name="T70" fmla="*/ 1246 w 398"/>
                <a:gd name="T71" fmla="*/ 2756 h 754"/>
                <a:gd name="T72" fmla="*/ 989 w 398"/>
                <a:gd name="T73" fmla="*/ 2803 h 754"/>
                <a:gd name="T74" fmla="*/ 760 w 398"/>
                <a:gd name="T75" fmla="*/ 2428 h 754"/>
                <a:gd name="T76" fmla="*/ 607 w 398"/>
                <a:gd name="T77" fmla="*/ 2214 h 754"/>
                <a:gd name="T78" fmla="*/ 480 w 398"/>
                <a:gd name="T79" fmla="*/ 2010 h 754"/>
                <a:gd name="T80" fmla="*/ 464 w 398"/>
                <a:gd name="T81" fmla="*/ 1908 h 754"/>
                <a:gd name="T82" fmla="*/ 413 w 398"/>
                <a:gd name="T83" fmla="*/ 1788 h 754"/>
                <a:gd name="T84" fmla="*/ 407 w 398"/>
                <a:gd name="T85" fmla="*/ 1703 h 754"/>
                <a:gd name="T86" fmla="*/ 628 w 398"/>
                <a:gd name="T87" fmla="*/ 1545 h 754"/>
                <a:gd name="T88" fmla="*/ 938 w 398"/>
                <a:gd name="T89" fmla="*/ 1577 h 754"/>
                <a:gd name="T90" fmla="*/ 1009 w 398"/>
                <a:gd name="T91" fmla="*/ 1503 h 754"/>
                <a:gd name="T92" fmla="*/ 664 w 398"/>
                <a:gd name="T93" fmla="*/ 1423 h 754"/>
                <a:gd name="T94" fmla="*/ 726 w 398"/>
                <a:gd name="T95" fmla="*/ 1376 h 754"/>
                <a:gd name="T96" fmla="*/ 507 w 398"/>
                <a:gd name="T97" fmla="*/ 1318 h 754"/>
                <a:gd name="T98" fmla="*/ 329 w 398"/>
                <a:gd name="T99" fmla="*/ 1222 h 754"/>
                <a:gd name="T100" fmla="*/ 271 w 398"/>
                <a:gd name="T101" fmla="*/ 1020 h 754"/>
                <a:gd name="T102" fmla="*/ 0 w 398"/>
                <a:gd name="T103" fmla="*/ 872 h 7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8"/>
                <a:gd name="T157" fmla="*/ 0 h 754"/>
                <a:gd name="T158" fmla="*/ 398 w 398"/>
                <a:gd name="T159" fmla="*/ 754 h 75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8" h="754">
                  <a:moveTo>
                    <a:pt x="0" y="235"/>
                  </a:moveTo>
                  <a:lnTo>
                    <a:pt x="11" y="227"/>
                  </a:lnTo>
                  <a:lnTo>
                    <a:pt x="34" y="201"/>
                  </a:lnTo>
                  <a:lnTo>
                    <a:pt x="45" y="195"/>
                  </a:lnTo>
                  <a:lnTo>
                    <a:pt x="51" y="190"/>
                  </a:lnTo>
                  <a:lnTo>
                    <a:pt x="54" y="186"/>
                  </a:lnTo>
                  <a:lnTo>
                    <a:pt x="62" y="185"/>
                  </a:lnTo>
                  <a:lnTo>
                    <a:pt x="74" y="193"/>
                  </a:lnTo>
                  <a:lnTo>
                    <a:pt x="81" y="190"/>
                  </a:lnTo>
                  <a:lnTo>
                    <a:pt x="87" y="171"/>
                  </a:lnTo>
                  <a:lnTo>
                    <a:pt x="94" y="167"/>
                  </a:lnTo>
                  <a:lnTo>
                    <a:pt x="92" y="124"/>
                  </a:lnTo>
                  <a:lnTo>
                    <a:pt x="87" y="118"/>
                  </a:lnTo>
                  <a:lnTo>
                    <a:pt x="81" y="120"/>
                  </a:lnTo>
                  <a:lnTo>
                    <a:pt x="68" y="112"/>
                  </a:lnTo>
                  <a:lnTo>
                    <a:pt x="66" y="114"/>
                  </a:lnTo>
                  <a:lnTo>
                    <a:pt x="67" y="122"/>
                  </a:lnTo>
                  <a:lnTo>
                    <a:pt x="62" y="127"/>
                  </a:lnTo>
                  <a:lnTo>
                    <a:pt x="57" y="124"/>
                  </a:lnTo>
                  <a:lnTo>
                    <a:pt x="50" y="125"/>
                  </a:lnTo>
                  <a:lnTo>
                    <a:pt x="48" y="102"/>
                  </a:lnTo>
                  <a:lnTo>
                    <a:pt x="49" y="96"/>
                  </a:lnTo>
                  <a:lnTo>
                    <a:pt x="61" y="91"/>
                  </a:lnTo>
                  <a:lnTo>
                    <a:pt x="69" y="78"/>
                  </a:lnTo>
                  <a:lnTo>
                    <a:pt x="74" y="74"/>
                  </a:lnTo>
                  <a:lnTo>
                    <a:pt x="93" y="73"/>
                  </a:lnTo>
                  <a:lnTo>
                    <a:pt x="115" y="65"/>
                  </a:lnTo>
                  <a:lnTo>
                    <a:pt x="118" y="46"/>
                  </a:lnTo>
                  <a:lnTo>
                    <a:pt x="126" y="15"/>
                  </a:lnTo>
                  <a:lnTo>
                    <a:pt x="149" y="6"/>
                  </a:lnTo>
                  <a:lnTo>
                    <a:pt x="158" y="16"/>
                  </a:lnTo>
                  <a:lnTo>
                    <a:pt x="173" y="25"/>
                  </a:lnTo>
                  <a:lnTo>
                    <a:pt x="179" y="12"/>
                  </a:lnTo>
                  <a:lnTo>
                    <a:pt x="192" y="0"/>
                  </a:lnTo>
                  <a:lnTo>
                    <a:pt x="205" y="19"/>
                  </a:lnTo>
                  <a:lnTo>
                    <a:pt x="185" y="43"/>
                  </a:lnTo>
                  <a:lnTo>
                    <a:pt x="191" y="56"/>
                  </a:lnTo>
                  <a:lnTo>
                    <a:pt x="204" y="64"/>
                  </a:lnTo>
                  <a:lnTo>
                    <a:pt x="207" y="91"/>
                  </a:lnTo>
                  <a:lnTo>
                    <a:pt x="215" y="111"/>
                  </a:lnTo>
                  <a:lnTo>
                    <a:pt x="218" y="114"/>
                  </a:lnTo>
                  <a:lnTo>
                    <a:pt x="217" y="116"/>
                  </a:lnTo>
                  <a:lnTo>
                    <a:pt x="219" y="118"/>
                  </a:lnTo>
                  <a:lnTo>
                    <a:pt x="217" y="129"/>
                  </a:lnTo>
                  <a:lnTo>
                    <a:pt x="210" y="136"/>
                  </a:lnTo>
                  <a:lnTo>
                    <a:pt x="209" y="144"/>
                  </a:lnTo>
                  <a:lnTo>
                    <a:pt x="222" y="149"/>
                  </a:lnTo>
                  <a:lnTo>
                    <a:pt x="225" y="153"/>
                  </a:lnTo>
                  <a:lnTo>
                    <a:pt x="228" y="155"/>
                  </a:lnTo>
                  <a:lnTo>
                    <a:pt x="228" y="159"/>
                  </a:lnTo>
                  <a:lnTo>
                    <a:pt x="222" y="167"/>
                  </a:lnTo>
                  <a:lnTo>
                    <a:pt x="220" y="185"/>
                  </a:lnTo>
                  <a:lnTo>
                    <a:pt x="224" y="187"/>
                  </a:lnTo>
                  <a:lnTo>
                    <a:pt x="233" y="187"/>
                  </a:lnTo>
                  <a:lnTo>
                    <a:pt x="254" y="194"/>
                  </a:lnTo>
                  <a:lnTo>
                    <a:pt x="251" y="207"/>
                  </a:lnTo>
                  <a:lnTo>
                    <a:pt x="258" y="212"/>
                  </a:lnTo>
                  <a:lnTo>
                    <a:pt x="257" y="229"/>
                  </a:lnTo>
                  <a:lnTo>
                    <a:pt x="259" y="242"/>
                  </a:lnTo>
                  <a:lnTo>
                    <a:pt x="267" y="243"/>
                  </a:lnTo>
                  <a:lnTo>
                    <a:pt x="271" y="247"/>
                  </a:lnTo>
                  <a:lnTo>
                    <a:pt x="274" y="249"/>
                  </a:lnTo>
                  <a:lnTo>
                    <a:pt x="284" y="261"/>
                  </a:lnTo>
                  <a:lnTo>
                    <a:pt x="288" y="263"/>
                  </a:lnTo>
                  <a:lnTo>
                    <a:pt x="293" y="283"/>
                  </a:lnTo>
                  <a:lnTo>
                    <a:pt x="306" y="281"/>
                  </a:lnTo>
                  <a:lnTo>
                    <a:pt x="317" y="282"/>
                  </a:lnTo>
                  <a:lnTo>
                    <a:pt x="326" y="296"/>
                  </a:lnTo>
                  <a:lnTo>
                    <a:pt x="329" y="298"/>
                  </a:lnTo>
                  <a:lnTo>
                    <a:pt x="335" y="294"/>
                  </a:lnTo>
                  <a:lnTo>
                    <a:pt x="336" y="291"/>
                  </a:lnTo>
                  <a:lnTo>
                    <a:pt x="344" y="288"/>
                  </a:lnTo>
                  <a:lnTo>
                    <a:pt x="348" y="288"/>
                  </a:lnTo>
                  <a:lnTo>
                    <a:pt x="362" y="289"/>
                  </a:lnTo>
                  <a:lnTo>
                    <a:pt x="371" y="292"/>
                  </a:lnTo>
                  <a:lnTo>
                    <a:pt x="372" y="303"/>
                  </a:lnTo>
                  <a:lnTo>
                    <a:pt x="373" y="353"/>
                  </a:lnTo>
                  <a:lnTo>
                    <a:pt x="375" y="363"/>
                  </a:lnTo>
                  <a:lnTo>
                    <a:pt x="375" y="377"/>
                  </a:lnTo>
                  <a:lnTo>
                    <a:pt x="397" y="377"/>
                  </a:lnTo>
                  <a:lnTo>
                    <a:pt x="397" y="388"/>
                  </a:lnTo>
                  <a:lnTo>
                    <a:pt x="364" y="414"/>
                  </a:lnTo>
                  <a:lnTo>
                    <a:pt x="326" y="445"/>
                  </a:lnTo>
                  <a:lnTo>
                    <a:pt x="323" y="445"/>
                  </a:lnTo>
                  <a:lnTo>
                    <a:pt x="315" y="451"/>
                  </a:lnTo>
                  <a:lnTo>
                    <a:pt x="309" y="448"/>
                  </a:lnTo>
                  <a:lnTo>
                    <a:pt x="302" y="448"/>
                  </a:lnTo>
                  <a:lnTo>
                    <a:pt x="299" y="449"/>
                  </a:lnTo>
                  <a:lnTo>
                    <a:pt x="298" y="455"/>
                  </a:lnTo>
                  <a:lnTo>
                    <a:pt x="291" y="460"/>
                  </a:lnTo>
                  <a:lnTo>
                    <a:pt x="290" y="467"/>
                  </a:lnTo>
                  <a:lnTo>
                    <a:pt x="291" y="473"/>
                  </a:lnTo>
                  <a:lnTo>
                    <a:pt x="289" y="478"/>
                  </a:lnTo>
                  <a:lnTo>
                    <a:pt x="290" y="487"/>
                  </a:lnTo>
                  <a:lnTo>
                    <a:pt x="291" y="489"/>
                  </a:lnTo>
                  <a:lnTo>
                    <a:pt x="289" y="492"/>
                  </a:lnTo>
                  <a:lnTo>
                    <a:pt x="280" y="492"/>
                  </a:lnTo>
                  <a:lnTo>
                    <a:pt x="270" y="494"/>
                  </a:lnTo>
                  <a:lnTo>
                    <a:pt x="264" y="498"/>
                  </a:lnTo>
                  <a:lnTo>
                    <a:pt x="256" y="506"/>
                  </a:lnTo>
                  <a:lnTo>
                    <a:pt x="248" y="507"/>
                  </a:lnTo>
                  <a:lnTo>
                    <a:pt x="245" y="510"/>
                  </a:lnTo>
                  <a:lnTo>
                    <a:pt x="244" y="516"/>
                  </a:lnTo>
                  <a:lnTo>
                    <a:pt x="239" y="520"/>
                  </a:lnTo>
                  <a:lnTo>
                    <a:pt x="234" y="522"/>
                  </a:lnTo>
                  <a:lnTo>
                    <a:pt x="234" y="520"/>
                  </a:lnTo>
                  <a:lnTo>
                    <a:pt x="228" y="520"/>
                  </a:lnTo>
                  <a:lnTo>
                    <a:pt x="216" y="526"/>
                  </a:lnTo>
                  <a:lnTo>
                    <a:pt x="214" y="535"/>
                  </a:lnTo>
                  <a:lnTo>
                    <a:pt x="216" y="536"/>
                  </a:lnTo>
                  <a:lnTo>
                    <a:pt x="228" y="538"/>
                  </a:lnTo>
                  <a:lnTo>
                    <a:pt x="231" y="552"/>
                  </a:lnTo>
                  <a:lnTo>
                    <a:pt x="236" y="561"/>
                  </a:lnTo>
                  <a:lnTo>
                    <a:pt x="232" y="569"/>
                  </a:lnTo>
                  <a:lnTo>
                    <a:pt x="226" y="583"/>
                  </a:lnTo>
                  <a:lnTo>
                    <a:pt x="227" y="600"/>
                  </a:lnTo>
                  <a:lnTo>
                    <a:pt x="229" y="612"/>
                  </a:lnTo>
                  <a:lnTo>
                    <a:pt x="233" y="613"/>
                  </a:lnTo>
                  <a:lnTo>
                    <a:pt x="235" y="615"/>
                  </a:lnTo>
                  <a:lnTo>
                    <a:pt x="245" y="624"/>
                  </a:lnTo>
                  <a:lnTo>
                    <a:pt x="249" y="629"/>
                  </a:lnTo>
                  <a:lnTo>
                    <a:pt x="252" y="630"/>
                  </a:lnTo>
                  <a:lnTo>
                    <a:pt x="254" y="632"/>
                  </a:lnTo>
                  <a:lnTo>
                    <a:pt x="250" y="634"/>
                  </a:lnTo>
                  <a:lnTo>
                    <a:pt x="248" y="653"/>
                  </a:lnTo>
                  <a:lnTo>
                    <a:pt x="232" y="654"/>
                  </a:lnTo>
                  <a:lnTo>
                    <a:pt x="226" y="663"/>
                  </a:lnTo>
                  <a:lnTo>
                    <a:pt x="222" y="663"/>
                  </a:lnTo>
                  <a:lnTo>
                    <a:pt x="210" y="659"/>
                  </a:lnTo>
                  <a:lnTo>
                    <a:pt x="207" y="659"/>
                  </a:lnTo>
                  <a:lnTo>
                    <a:pt x="204" y="660"/>
                  </a:lnTo>
                  <a:lnTo>
                    <a:pt x="198" y="661"/>
                  </a:lnTo>
                  <a:lnTo>
                    <a:pt x="197" y="660"/>
                  </a:lnTo>
                  <a:lnTo>
                    <a:pt x="192" y="663"/>
                  </a:lnTo>
                  <a:lnTo>
                    <a:pt x="190" y="665"/>
                  </a:lnTo>
                  <a:lnTo>
                    <a:pt x="183" y="683"/>
                  </a:lnTo>
                  <a:lnTo>
                    <a:pt x="182" y="721"/>
                  </a:lnTo>
                  <a:lnTo>
                    <a:pt x="179" y="724"/>
                  </a:lnTo>
                  <a:lnTo>
                    <a:pt x="176" y="725"/>
                  </a:lnTo>
                  <a:lnTo>
                    <a:pt x="164" y="720"/>
                  </a:lnTo>
                  <a:lnTo>
                    <a:pt x="158" y="723"/>
                  </a:lnTo>
                  <a:lnTo>
                    <a:pt x="155" y="728"/>
                  </a:lnTo>
                  <a:lnTo>
                    <a:pt x="159" y="732"/>
                  </a:lnTo>
                  <a:lnTo>
                    <a:pt x="161" y="741"/>
                  </a:lnTo>
                  <a:lnTo>
                    <a:pt x="154" y="749"/>
                  </a:lnTo>
                  <a:lnTo>
                    <a:pt x="154" y="746"/>
                  </a:lnTo>
                  <a:lnTo>
                    <a:pt x="128" y="745"/>
                  </a:lnTo>
                  <a:lnTo>
                    <a:pt x="128" y="753"/>
                  </a:lnTo>
                  <a:lnTo>
                    <a:pt x="103" y="752"/>
                  </a:lnTo>
                  <a:lnTo>
                    <a:pt x="99" y="742"/>
                  </a:lnTo>
                  <a:lnTo>
                    <a:pt x="100" y="663"/>
                  </a:lnTo>
                  <a:lnTo>
                    <a:pt x="98" y="653"/>
                  </a:lnTo>
                  <a:lnTo>
                    <a:pt x="90" y="638"/>
                  </a:lnTo>
                  <a:lnTo>
                    <a:pt x="82" y="627"/>
                  </a:lnTo>
                  <a:lnTo>
                    <a:pt x="79" y="618"/>
                  </a:lnTo>
                  <a:lnTo>
                    <a:pt x="79" y="596"/>
                  </a:lnTo>
                  <a:lnTo>
                    <a:pt x="81" y="586"/>
                  </a:lnTo>
                  <a:lnTo>
                    <a:pt x="79" y="571"/>
                  </a:lnTo>
                  <a:lnTo>
                    <a:pt x="77" y="565"/>
                  </a:lnTo>
                  <a:lnTo>
                    <a:pt x="62" y="541"/>
                  </a:lnTo>
                  <a:lnTo>
                    <a:pt x="54" y="531"/>
                  </a:lnTo>
                  <a:lnTo>
                    <a:pt x="59" y="528"/>
                  </a:lnTo>
                  <a:lnTo>
                    <a:pt x="62" y="517"/>
                  </a:lnTo>
                  <a:lnTo>
                    <a:pt x="60" y="513"/>
                  </a:lnTo>
                  <a:lnTo>
                    <a:pt x="59" y="507"/>
                  </a:lnTo>
                  <a:lnTo>
                    <a:pt x="60" y="501"/>
                  </a:lnTo>
                  <a:lnTo>
                    <a:pt x="54" y="486"/>
                  </a:lnTo>
                  <a:lnTo>
                    <a:pt x="54" y="481"/>
                  </a:lnTo>
                  <a:lnTo>
                    <a:pt x="57" y="476"/>
                  </a:lnTo>
                  <a:lnTo>
                    <a:pt x="62" y="472"/>
                  </a:lnTo>
                  <a:lnTo>
                    <a:pt x="63" y="461"/>
                  </a:lnTo>
                  <a:lnTo>
                    <a:pt x="53" y="458"/>
                  </a:lnTo>
                  <a:lnTo>
                    <a:pt x="52" y="444"/>
                  </a:lnTo>
                  <a:lnTo>
                    <a:pt x="54" y="432"/>
                  </a:lnTo>
                  <a:lnTo>
                    <a:pt x="61" y="425"/>
                  </a:lnTo>
                  <a:lnTo>
                    <a:pt x="81" y="415"/>
                  </a:lnTo>
                  <a:lnTo>
                    <a:pt x="92" y="422"/>
                  </a:lnTo>
                  <a:lnTo>
                    <a:pt x="114" y="425"/>
                  </a:lnTo>
                  <a:lnTo>
                    <a:pt x="115" y="424"/>
                  </a:lnTo>
                  <a:lnTo>
                    <a:pt x="121" y="424"/>
                  </a:lnTo>
                  <a:lnTo>
                    <a:pt x="134" y="421"/>
                  </a:lnTo>
                  <a:lnTo>
                    <a:pt x="139" y="414"/>
                  </a:lnTo>
                  <a:lnTo>
                    <a:pt x="140" y="409"/>
                  </a:lnTo>
                  <a:lnTo>
                    <a:pt x="131" y="404"/>
                  </a:lnTo>
                  <a:lnTo>
                    <a:pt x="127" y="405"/>
                  </a:lnTo>
                  <a:lnTo>
                    <a:pt x="105" y="400"/>
                  </a:lnTo>
                  <a:lnTo>
                    <a:pt x="107" y="393"/>
                  </a:lnTo>
                  <a:lnTo>
                    <a:pt x="86" y="383"/>
                  </a:lnTo>
                  <a:lnTo>
                    <a:pt x="81" y="380"/>
                  </a:lnTo>
                  <a:lnTo>
                    <a:pt x="84" y="372"/>
                  </a:lnTo>
                  <a:lnTo>
                    <a:pt x="95" y="373"/>
                  </a:lnTo>
                  <a:lnTo>
                    <a:pt x="94" y="370"/>
                  </a:lnTo>
                  <a:lnTo>
                    <a:pt x="88" y="363"/>
                  </a:lnTo>
                  <a:lnTo>
                    <a:pt x="83" y="362"/>
                  </a:lnTo>
                  <a:lnTo>
                    <a:pt x="80" y="363"/>
                  </a:lnTo>
                  <a:lnTo>
                    <a:pt x="66" y="354"/>
                  </a:lnTo>
                  <a:lnTo>
                    <a:pt x="52" y="338"/>
                  </a:lnTo>
                  <a:lnTo>
                    <a:pt x="51" y="335"/>
                  </a:lnTo>
                  <a:lnTo>
                    <a:pt x="43" y="331"/>
                  </a:lnTo>
                  <a:lnTo>
                    <a:pt x="42" y="328"/>
                  </a:lnTo>
                  <a:lnTo>
                    <a:pt x="48" y="306"/>
                  </a:lnTo>
                  <a:lnTo>
                    <a:pt x="38" y="301"/>
                  </a:lnTo>
                  <a:lnTo>
                    <a:pt x="41" y="294"/>
                  </a:lnTo>
                  <a:lnTo>
                    <a:pt x="35" y="275"/>
                  </a:lnTo>
                  <a:lnTo>
                    <a:pt x="17" y="270"/>
                  </a:lnTo>
                  <a:lnTo>
                    <a:pt x="14" y="261"/>
                  </a:lnTo>
                  <a:lnTo>
                    <a:pt x="7" y="251"/>
                  </a:lnTo>
                  <a:lnTo>
                    <a:pt x="0" y="235"/>
                  </a:lnTo>
                </a:path>
              </a:pathLst>
            </a:custGeom>
            <a:solidFill>
              <a:srgbClr val="660033"/>
            </a:solidFill>
            <a:ln w="12700" cap="rnd" algn="ctr">
              <a:solidFill>
                <a:srgbClr val="C0C0C0"/>
              </a:solidFill>
              <a:round/>
              <a:headEnd type="none" w="sm" len="sm"/>
              <a:tailEnd type="none" w="sm" len="sm"/>
            </a:ln>
          </p:spPr>
          <p:txBody>
            <a:bodyPr/>
            <a:lstStyle/>
            <a:p>
              <a:pPr algn="l" eaLnBrk="0" hangingPunct="0"/>
              <a:endParaRPr lang="es-MX" sz="1800" b="0" u="none"/>
            </a:p>
          </p:txBody>
        </p:sp>
        <p:sp>
          <p:nvSpPr>
            <p:cNvPr id="24683" name="Freeform 34"/>
            <p:cNvSpPr>
              <a:spLocks/>
            </p:cNvSpPr>
            <p:nvPr/>
          </p:nvSpPr>
          <p:spPr bwMode="auto">
            <a:xfrm>
              <a:off x="3257" y="1571"/>
              <a:ext cx="497" cy="976"/>
            </a:xfrm>
            <a:custGeom>
              <a:avLst/>
              <a:gdLst>
                <a:gd name="T0" fmla="*/ 3111 w 429"/>
                <a:gd name="T1" fmla="*/ 1207 h 895"/>
                <a:gd name="T2" fmla="*/ 2806 w 429"/>
                <a:gd name="T3" fmla="*/ 1579 h 895"/>
                <a:gd name="T4" fmla="*/ 2661 w 429"/>
                <a:gd name="T5" fmla="*/ 1709 h 895"/>
                <a:gd name="T6" fmla="*/ 2580 w 429"/>
                <a:gd name="T7" fmla="*/ 1895 h 895"/>
                <a:gd name="T8" fmla="*/ 2582 w 429"/>
                <a:gd name="T9" fmla="*/ 1998 h 895"/>
                <a:gd name="T10" fmla="*/ 2558 w 429"/>
                <a:gd name="T11" fmla="*/ 2285 h 895"/>
                <a:gd name="T12" fmla="*/ 2640 w 429"/>
                <a:gd name="T13" fmla="*/ 2745 h 895"/>
                <a:gd name="T14" fmla="*/ 2669 w 429"/>
                <a:gd name="T15" fmla="*/ 2804 h 895"/>
                <a:gd name="T16" fmla="*/ 2687 w 429"/>
                <a:gd name="T17" fmla="*/ 2857 h 895"/>
                <a:gd name="T18" fmla="*/ 2656 w 429"/>
                <a:gd name="T19" fmla="*/ 2951 h 895"/>
                <a:gd name="T20" fmla="*/ 2637 w 429"/>
                <a:gd name="T21" fmla="*/ 3027 h 895"/>
                <a:gd name="T22" fmla="*/ 2558 w 429"/>
                <a:gd name="T23" fmla="*/ 3053 h 895"/>
                <a:gd name="T24" fmla="*/ 2515 w 429"/>
                <a:gd name="T25" fmla="*/ 3146 h 895"/>
                <a:gd name="T26" fmla="*/ 2605 w 429"/>
                <a:gd name="T27" fmla="*/ 3176 h 895"/>
                <a:gd name="T28" fmla="*/ 2640 w 429"/>
                <a:gd name="T29" fmla="*/ 3300 h 895"/>
                <a:gd name="T30" fmla="*/ 2564 w 429"/>
                <a:gd name="T31" fmla="*/ 3315 h 895"/>
                <a:gd name="T32" fmla="*/ 2371 w 429"/>
                <a:gd name="T33" fmla="*/ 3218 h 895"/>
                <a:gd name="T34" fmla="*/ 2276 w 429"/>
                <a:gd name="T35" fmla="*/ 3198 h 895"/>
                <a:gd name="T36" fmla="*/ 2135 w 429"/>
                <a:gd name="T37" fmla="*/ 3225 h 895"/>
                <a:gd name="T38" fmla="*/ 2013 w 429"/>
                <a:gd name="T39" fmla="*/ 3232 h 895"/>
                <a:gd name="T40" fmla="*/ 1929 w 429"/>
                <a:gd name="T41" fmla="*/ 3225 h 895"/>
                <a:gd name="T42" fmla="*/ 1226 w 429"/>
                <a:gd name="T43" fmla="*/ 3225 h 895"/>
                <a:gd name="T44" fmla="*/ 958 w 429"/>
                <a:gd name="T45" fmla="*/ 3218 h 895"/>
                <a:gd name="T46" fmla="*/ 736 w 429"/>
                <a:gd name="T47" fmla="*/ 3046 h 895"/>
                <a:gd name="T48" fmla="*/ 684 w 429"/>
                <a:gd name="T49" fmla="*/ 3100 h 895"/>
                <a:gd name="T50" fmla="*/ 114 w 429"/>
                <a:gd name="T51" fmla="*/ 2967 h 895"/>
                <a:gd name="T52" fmla="*/ 227 w 429"/>
                <a:gd name="T53" fmla="*/ 2828 h 895"/>
                <a:gd name="T54" fmla="*/ 39 w 429"/>
                <a:gd name="T55" fmla="*/ 2763 h 895"/>
                <a:gd name="T56" fmla="*/ 52 w 429"/>
                <a:gd name="T57" fmla="*/ 2692 h 895"/>
                <a:gd name="T58" fmla="*/ 76 w 429"/>
                <a:gd name="T59" fmla="*/ 2618 h 895"/>
                <a:gd name="T60" fmla="*/ 213 w 429"/>
                <a:gd name="T61" fmla="*/ 2475 h 895"/>
                <a:gd name="T62" fmla="*/ 324 w 429"/>
                <a:gd name="T63" fmla="*/ 2393 h 895"/>
                <a:gd name="T64" fmla="*/ 497 w 429"/>
                <a:gd name="T65" fmla="*/ 2405 h 895"/>
                <a:gd name="T66" fmla="*/ 712 w 429"/>
                <a:gd name="T67" fmla="*/ 2291 h 895"/>
                <a:gd name="T68" fmla="*/ 667 w 429"/>
                <a:gd name="T69" fmla="*/ 2255 h 895"/>
                <a:gd name="T70" fmla="*/ 542 w 429"/>
                <a:gd name="T71" fmla="*/ 2169 h 895"/>
                <a:gd name="T72" fmla="*/ 568 w 429"/>
                <a:gd name="T73" fmla="*/ 1991 h 895"/>
                <a:gd name="T74" fmla="*/ 458 w 429"/>
                <a:gd name="T75" fmla="*/ 1891 h 895"/>
                <a:gd name="T76" fmla="*/ 628 w 429"/>
                <a:gd name="T77" fmla="*/ 1873 h 895"/>
                <a:gd name="T78" fmla="*/ 753 w 429"/>
                <a:gd name="T79" fmla="*/ 1817 h 895"/>
                <a:gd name="T80" fmla="*/ 997 w 429"/>
                <a:gd name="T81" fmla="*/ 1762 h 895"/>
                <a:gd name="T82" fmla="*/ 1010 w 429"/>
                <a:gd name="T83" fmla="*/ 1697 h 895"/>
                <a:gd name="T84" fmla="*/ 1069 w 429"/>
                <a:gd name="T85" fmla="*/ 1605 h 895"/>
                <a:gd name="T86" fmla="*/ 1240 w 429"/>
                <a:gd name="T87" fmla="*/ 1592 h 895"/>
                <a:gd name="T88" fmla="*/ 1786 w 429"/>
                <a:gd name="T89" fmla="*/ 1333 h 895"/>
                <a:gd name="T90" fmla="*/ 1606 w 429"/>
                <a:gd name="T91" fmla="*/ 1060 h 895"/>
                <a:gd name="T92" fmla="*/ 1397 w 429"/>
                <a:gd name="T93" fmla="*/ 1003 h 895"/>
                <a:gd name="T94" fmla="*/ 1265 w 429"/>
                <a:gd name="T95" fmla="*/ 1035 h 895"/>
                <a:gd name="T96" fmla="*/ 988 w 429"/>
                <a:gd name="T97" fmla="*/ 911 h 895"/>
                <a:gd name="T98" fmla="*/ 832 w 429"/>
                <a:gd name="T99" fmla="*/ 838 h 895"/>
                <a:gd name="T100" fmla="*/ 714 w 429"/>
                <a:gd name="T101" fmla="*/ 701 h 895"/>
                <a:gd name="T102" fmla="*/ 490 w 429"/>
                <a:gd name="T103" fmla="*/ 620 h 895"/>
                <a:gd name="T104" fmla="*/ 524 w 429"/>
                <a:gd name="T105" fmla="*/ 501 h 895"/>
                <a:gd name="T106" fmla="*/ 468 w 429"/>
                <a:gd name="T107" fmla="*/ 411 h 895"/>
                <a:gd name="T108" fmla="*/ 446 w 429"/>
                <a:gd name="T109" fmla="*/ 341 h 895"/>
                <a:gd name="T110" fmla="*/ 227 w 429"/>
                <a:gd name="T111" fmla="*/ 89 h 895"/>
                <a:gd name="T112" fmla="*/ 659 w 429"/>
                <a:gd name="T113" fmla="*/ 137 h 895"/>
                <a:gd name="T114" fmla="*/ 1018 w 429"/>
                <a:gd name="T115" fmla="*/ 692 h 895"/>
                <a:gd name="T116" fmla="*/ 1536 w 429"/>
                <a:gd name="T117" fmla="*/ 889 h 895"/>
                <a:gd name="T118" fmla="*/ 1989 w 429"/>
                <a:gd name="T119" fmla="*/ 990 h 895"/>
                <a:gd name="T120" fmla="*/ 2933 w 429"/>
                <a:gd name="T121" fmla="*/ 1107 h 8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9"/>
                <a:gd name="T184" fmla="*/ 0 h 895"/>
                <a:gd name="T185" fmla="*/ 429 w 429"/>
                <a:gd name="T186" fmla="*/ 895 h 8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9" h="895">
                  <a:moveTo>
                    <a:pt x="428" y="275"/>
                  </a:moveTo>
                  <a:lnTo>
                    <a:pt x="424" y="307"/>
                  </a:lnTo>
                  <a:lnTo>
                    <a:pt x="423" y="314"/>
                  </a:lnTo>
                  <a:lnTo>
                    <a:pt x="423" y="323"/>
                  </a:lnTo>
                  <a:lnTo>
                    <a:pt x="416" y="356"/>
                  </a:lnTo>
                  <a:lnTo>
                    <a:pt x="410" y="365"/>
                  </a:lnTo>
                  <a:lnTo>
                    <a:pt x="397" y="389"/>
                  </a:lnTo>
                  <a:lnTo>
                    <a:pt x="381" y="423"/>
                  </a:lnTo>
                  <a:lnTo>
                    <a:pt x="372" y="451"/>
                  </a:lnTo>
                  <a:lnTo>
                    <a:pt x="370" y="451"/>
                  </a:lnTo>
                  <a:lnTo>
                    <a:pt x="362" y="456"/>
                  </a:lnTo>
                  <a:lnTo>
                    <a:pt x="361" y="459"/>
                  </a:lnTo>
                  <a:lnTo>
                    <a:pt x="353" y="475"/>
                  </a:lnTo>
                  <a:lnTo>
                    <a:pt x="353" y="479"/>
                  </a:lnTo>
                  <a:lnTo>
                    <a:pt x="353" y="491"/>
                  </a:lnTo>
                  <a:lnTo>
                    <a:pt x="350" y="508"/>
                  </a:lnTo>
                  <a:lnTo>
                    <a:pt x="347" y="508"/>
                  </a:lnTo>
                  <a:lnTo>
                    <a:pt x="337" y="519"/>
                  </a:lnTo>
                  <a:lnTo>
                    <a:pt x="343" y="534"/>
                  </a:lnTo>
                  <a:lnTo>
                    <a:pt x="351" y="536"/>
                  </a:lnTo>
                  <a:lnTo>
                    <a:pt x="353" y="551"/>
                  </a:lnTo>
                  <a:lnTo>
                    <a:pt x="344" y="600"/>
                  </a:lnTo>
                  <a:lnTo>
                    <a:pt x="344" y="606"/>
                  </a:lnTo>
                  <a:lnTo>
                    <a:pt x="347" y="612"/>
                  </a:lnTo>
                  <a:lnTo>
                    <a:pt x="346" y="618"/>
                  </a:lnTo>
                  <a:lnTo>
                    <a:pt x="349" y="662"/>
                  </a:lnTo>
                  <a:lnTo>
                    <a:pt x="347" y="668"/>
                  </a:lnTo>
                  <a:lnTo>
                    <a:pt x="359" y="735"/>
                  </a:lnTo>
                  <a:lnTo>
                    <a:pt x="360" y="740"/>
                  </a:lnTo>
                  <a:lnTo>
                    <a:pt x="361" y="744"/>
                  </a:lnTo>
                  <a:lnTo>
                    <a:pt x="362" y="747"/>
                  </a:lnTo>
                  <a:lnTo>
                    <a:pt x="362" y="751"/>
                  </a:lnTo>
                  <a:lnTo>
                    <a:pt x="363" y="755"/>
                  </a:lnTo>
                  <a:lnTo>
                    <a:pt x="364" y="760"/>
                  </a:lnTo>
                  <a:lnTo>
                    <a:pt x="363" y="763"/>
                  </a:lnTo>
                  <a:lnTo>
                    <a:pt x="365" y="766"/>
                  </a:lnTo>
                  <a:lnTo>
                    <a:pt x="367" y="785"/>
                  </a:lnTo>
                  <a:lnTo>
                    <a:pt x="365" y="785"/>
                  </a:lnTo>
                  <a:lnTo>
                    <a:pt x="362" y="785"/>
                  </a:lnTo>
                  <a:lnTo>
                    <a:pt x="360" y="791"/>
                  </a:lnTo>
                  <a:lnTo>
                    <a:pt x="359" y="800"/>
                  </a:lnTo>
                  <a:lnTo>
                    <a:pt x="361" y="803"/>
                  </a:lnTo>
                  <a:lnTo>
                    <a:pt x="360" y="807"/>
                  </a:lnTo>
                  <a:lnTo>
                    <a:pt x="358" y="811"/>
                  </a:lnTo>
                  <a:lnTo>
                    <a:pt x="353" y="811"/>
                  </a:lnTo>
                  <a:lnTo>
                    <a:pt x="353" y="813"/>
                  </a:lnTo>
                  <a:lnTo>
                    <a:pt x="350" y="813"/>
                  </a:lnTo>
                  <a:lnTo>
                    <a:pt x="347" y="819"/>
                  </a:lnTo>
                  <a:lnTo>
                    <a:pt x="344" y="825"/>
                  </a:lnTo>
                  <a:lnTo>
                    <a:pt x="347" y="826"/>
                  </a:lnTo>
                  <a:lnTo>
                    <a:pt x="344" y="831"/>
                  </a:lnTo>
                  <a:lnTo>
                    <a:pt x="341" y="843"/>
                  </a:lnTo>
                  <a:lnTo>
                    <a:pt x="347" y="853"/>
                  </a:lnTo>
                  <a:lnTo>
                    <a:pt x="350" y="853"/>
                  </a:lnTo>
                  <a:lnTo>
                    <a:pt x="352" y="850"/>
                  </a:lnTo>
                  <a:lnTo>
                    <a:pt x="354" y="850"/>
                  </a:lnTo>
                  <a:lnTo>
                    <a:pt x="354" y="860"/>
                  </a:lnTo>
                  <a:lnTo>
                    <a:pt x="356" y="867"/>
                  </a:lnTo>
                  <a:lnTo>
                    <a:pt x="357" y="877"/>
                  </a:lnTo>
                  <a:lnTo>
                    <a:pt x="359" y="884"/>
                  </a:lnTo>
                  <a:lnTo>
                    <a:pt x="362" y="887"/>
                  </a:lnTo>
                  <a:lnTo>
                    <a:pt x="363" y="893"/>
                  </a:lnTo>
                  <a:lnTo>
                    <a:pt x="356" y="894"/>
                  </a:lnTo>
                  <a:lnTo>
                    <a:pt x="348" y="889"/>
                  </a:lnTo>
                  <a:lnTo>
                    <a:pt x="335" y="878"/>
                  </a:lnTo>
                  <a:lnTo>
                    <a:pt x="330" y="872"/>
                  </a:lnTo>
                  <a:lnTo>
                    <a:pt x="326" y="869"/>
                  </a:lnTo>
                  <a:lnTo>
                    <a:pt x="322" y="862"/>
                  </a:lnTo>
                  <a:lnTo>
                    <a:pt x="319" y="860"/>
                  </a:lnTo>
                  <a:lnTo>
                    <a:pt x="313" y="859"/>
                  </a:lnTo>
                  <a:lnTo>
                    <a:pt x="311" y="857"/>
                  </a:lnTo>
                  <a:lnTo>
                    <a:pt x="309" y="857"/>
                  </a:lnTo>
                  <a:lnTo>
                    <a:pt x="303" y="862"/>
                  </a:lnTo>
                  <a:lnTo>
                    <a:pt x="301" y="867"/>
                  </a:lnTo>
                  <a:lnTo>
                    <a:pt x="294" y="866"/>
                  </a:lnTo>
                  <a:lnTo>
                    <a:pt x="290" y="865"/>
                  </a:lnTo>
                  <a:lnTo>
                    <a:pt x="282" y="865"/>
                  </a:lnTo>
                  <a:lnTo>
                    <a:pt x="278" y="866"/>
                  </a:lnTo>
                  <a:lnTo>
                    <a:pt x="279" y="864"/>
                  </a:lnTo>
                  <a:lnTo>
                    <a:pt x="274" y="866"/>
                  </a:lnTo>
                  <a:lnTo>
                    <a:pt x="275" y="864"/>
                  </a:lnTo>
                  <a:lnTo>
                    <a:pt x="266" y="864"/>
                  </a:lnTo>
                  <a:lnTo>
                    <a:pt x="264" y="866"/>
                  </a:lnTo>
                  <a:lnTo>
                    <a:pt x="262" y="865"/>
                  </a:lnTo>
                  <a:lnTo>
                    <a:pt x="208" y="870"/>
                  </a:lnTo>
                  <a:lnTo>
                    <a:pt x="209" y="866"/>
                  </a:lnTo>
                  <a:lnTo>
                    <a:pt x="187" y="871"/>
                  </a:lnTo>
                  <a:lnTo>
                    <a:pt x="166" y="865"/>
                  </a:lnTo>
                  <a:lnTo>
                    <a:pt x="158" y="868"/>
                  </a:lnTo>
                  <a:lnTo>
                    <a:pt x="148" y="865"/>
                  </a:lnTo>
                  <a:lnTo>
                    <a:pt x="139" y="865"/>
                  </a:lnTo>
                  <a:lnTo>
                    <a:pt x="130" y="862"/>
                  </a:lnTo>
                  <a:lnTo>
                    <a:pt x="125" y="853"/>
                  </a:lnTo>
                  <a:lnTo>
                    <a:pt x="123" y="841"/>
                  </a:lnTo>
                  <a:lnTo>
                    <a:pt x="117" y="827"/>
                  </a:lnTo>
                  <a:lnTo>
                    <a:pt x="99" y="816"/>
                  </a:lnTo>
                  <a:lnTo>
                    <a:pt x="90" y="815"/>
                  </a:lnTo>
                  <a:lnTo>
                    <a:pt x="90" y="818"/>
                  </a:lnTo>
                  <a:lnTo>
                    <a:pt x="93" y="825"/>
                  </a:lnTo>
                  <a:lnTo>
                    <a:pt x="92" y="831"/>
                  </a:lnTo>
                  <a:lnTo>
                    <a:pt x="40" y="810"/>
                  </a:lnTo>
                  <a:lnTo>
                    <a:pt x="19" y="804"/>
                  </a:lnTo>
                  <a:lnTo>
                    <a:pt x="18" y="801"/>
                  </a:lnTo>
                  <a:lnTo>
                    <a:pt x="15" y="795"/>
                  </a:lnTo>
                  <a:lnTo>
                    <a:pt x="19" y="778"/>
                  </a:lnTo>
                  <a:lnTo>
                    <a:pt x="27" y="776"/>
                  </a:lnTo>
                  <a:lnTo>
                    <a:pt x="29" y="774"/>
                  </a:lnTo>
                  <a:lnTo>
                    <a:pt x="31" y="758"/>
                  </a:lnTo>
                  <a:lnTo>
                    <a:pt x="19" y="748"/>
                  </a:lnTo>
                  <a:lnTo>
                    <a:pt x="19" y="742"/>
                  </a:lnTo>
                  <a:lnTo>
                    <a:pt x="16" y="739"/>
                  </a:lnTo>
                  <a:lnTo>
                    <a:pt x="5" y="741"/>
                  </a:lnTo>
                  <a:lnTo>
                    <a:pt x="3" y="739"/>
                  </a:lnTo>
                  <a:lnTo>
                    <a:pt x="1" y="735"/>
                  </a:lnTo>
                  <a:lnTo>
                    <a:pt x="0" y="730"/>
                  </a:lnTo>
                  <a:lnTo>
                    <a:pt x="7" y="722"/>
                  </a:lnTo>
                  <a:lnTo>
                    <a:pt x="5" y="713"/>
                  </a:lnTo>
                  <a:lnTo>
                    <a:pt x="1" y="709"/>
                  </a:lnTo>
                  <a:lnTo>
                    <a:pt x="4" y="704"/>
                  </a:lnTo>
                  <a:lnTo>
                    <a:pt x="10" y="701"/>
                  </a:lnTo>
                  <a:lnTo>
                    <a:pt x="22" y="706"/>
                  </a:lnTo>
                  <a:lnTo>
                    <a:pt x="25" y="705"/>
                  </a:lnTo>
                  <a:lnTo>
                    <a:pt x="28" y="702"/>
                  </a:lnTo>
                  <a:lnTo>
                    <a:pt x="29" y="664"/>
                  </a:lnTo>
                  <a:lnTo>
                    <a:pt x="36" y="646"/>
                  </a:lnTo>
                  <a:lnTo>
                    <a:pt x="38" y="644"/>
                  </a:lnTo>
                  <a:lnTo>
                    <a:pt x="43" y="641"/>
                  </a:lnTo>
                  <a:lnTo>
                    <a:pt x="44" y="642"/>
                  </a:lnTo>
                  <a:lnTo>
                    <a:pt x="50" y="641"/>
                  </a:lnTo>
                  <a:lnTo>
                    <a:pt x="53" y="640"/>
                  </a:lnTo>
                  <a:lnTo>
                    <a:pt x="56" y="640"/>
                  </a:lnTo>
                  <a:lnTo>
                    <a:pt x="68" y="644"/>
                  </a:lnTo>
                  <a:lnTo>
                    <a:pt x="72" y="644"/>
                  </a:lnTo>
                  <a:lnTo>
                    <a:pt x="78" y="635"/>
                  </a:lnTo>
                  <a:lnTo>
                    <a:pt x="94" y="634"/>
                  </a:lnTo>
                  <a:lnTo>
                    <a:pt x="96" y="615"/>
                  </a:lnTo>
                  <a:lnTo>
                    <a:pt x="100" y="613"/>
                  </a:lnTo>
                  <a:lnTo>
                    <a:pt x="98" y="611"/>
                  </a:lnTo>
                  <a:lnTo>
                    <a:pt x="95" y="610"/>
                  </a:lnTo>
                  <a:lnTo>
                    <a:pt x="91" y="605"/>
                  </a:lnTo>
                  <a:lnTo>
                    <a:pt x="81" y="596"/>
                  </a:lnTo>
                  <a:lnTo>
                    <a:pt x="79" y="594"/>
                  </a:lnTo>
                  <a:lnTo>
                    <a:pt x="75" y="593"/>
                  </a:lnTo>
                  <a:lnTo>
                    <a:pt x="73" y="581"/>
                  </a:lnTo>
                  <a:lnTo>
                    <a:pt x="72" y="564"/>
                  </a:lnTo>
                  <a:lnTo>
                    <a:pt x="78" y="550"/>
                  </a:lnTo>
                  <a:lnTo>
                    <a:pt x="82" y="542"/>
                  </a:lnTo>
                  <a:lnTo>
                    <a:pt x="77" y="533"/>
                  </a:lnTo>
                  <a:lnTo>
                    <a:pt x="74" y="519"/>
                  </a:lnTo>
                  <a:lnTo>
                    <a:pt x="62" y="517"/>
                  </a:lnTo>
                  <a:lnTo>
                    <a:pt x="60" y="516"/>
                  </a:lnTo>
                  <a:lnTo>
                    <a:pt x="62" y="507"/>
                  </a:lnTo>
                  <a:lnTo>
                    <a:pt x="74" y="501"/>
                  </a:lnTo>
                  <a:lnTo>
                    <a:pt x="80" y="501"/>
                  </a:lnTo>
                  <a:lnTo>
                    <a:pt x="80" y="503"/>
                  </a:lnTo>
                  <a:lnTo>
                    <a:pt x="85" y="501"/>
                  </a:lnTo>
                  <a:lnTo>
                    <a:pt x="90" y="497"/>
                  </a:lnTo>
                  <a:lnTo>
                    <a:pt x="91" y="491"/>
                  </a:lnTo>
                  <a:lnTo>
                    <a:pt x="94" y="488"/>
                  </a:lnTo>
                  <a:lnTo>
                    <a:pt x="102" y="487"/>
                  </a:lnTo>
                  <a:lnTo>
                    <a:pt x="110" y="479"/>
                  </a:lnTo>
                  <a:lnTo>
                    <a:pt x="116" y="475"/>
                  </a:lnTo>
                  <a:lnTo>
                    <a:pt x="126" y="473"/>
                  </a:lnTo>
                  <a:lnTo>
                    <a:pt x="135" y="473"/>
                  </a:lnTo>
                  <a:lnTo>
                    <a:pt x="137" y="470"/>
                  </a:lnTo>
                  <a:lnTo>
                    <a:pt x="136" y="468"/>
                  </a:lnTo>
                  <a:lnTo>
                    <a:pt x="135" y="459"/>
                  </a:lnTo>
                  <a:lnTo>
                    <a:pt x="137" y="454"/>
                  </a:lnTo>
                  <a:lnTo>
                    <a:pt x="136" y="448"/>
                  </a:lnTo>
                  <a:lnTo>
                    <a:pt x="137" y="441"/>
                  </a:lnTo>
                  <a:lnTo>
                    <a:pt x="144" y="436"/>
                  </a:lnTo>
                  <a:lnTo>
                    <a:pt x="145" y="430"/>
                  </a:lnTo>
                  <a:lnTo>
                    <a:pt x="148" y="429"/>
                  </a:lnTo>
                  <a:lnTo>
                    <a:pt x="155" y="429"/>
                  </a:lnTo>
                  <a:lnTo>
                    <a:pt x="161" y="432"/>
                  </a:lnTo>
                  <a:lnTo>
                    <a:pt x="169" y="426"/>
                  </a:lnTo>
                  <a:lnTo>
                    <a:pt x="172" y="426"/>
                  </a:lnTo>
                  <a:lnTo>
                    <a:pt x="210" y="395"/>
                  </a:lnTo>
                  <a:lnTo>
                    <a:pt x="243" y="369"/>
                  </a:lnTo>
                  <a:lnTo>
                    <a:pt x="243" y="358"/>
                  </a:lnTo>
                  <a:lnTo>
                    <a:pt x="221" y="358"/>
                  </a:lnTo>
                  <a:lnTo>
                    <a:pt x="221" y="344"/>
                  </a:lnTo>
                  <a:lnTo>
                    <a:pt x="219" y="334"/>
                  </a:lnTo>
                  <a:lnTo>
                    <a:pt x="218" y="284"/>
                  </a:lnTo>
                  <a:lnTo>
                    <a:pt x="217" y="273"/>
                  </a:lnTo>
                  <a:lnTo>
                    <a:pt x="208" y="270"/>
                  </a:lnTo>
                  <a:lnTo>
                    <a:pt x="194" y="269"/>
                  </a:lnTo>
                  <a:lnTo>
                    <a:pt x="190" y="269"/>
                  </a:lnTo>
                  <a:lnTo>
                    <a:pt x="182" y="272"/>
                  </a:lnTo>
                  <a:lnTo>
                    <a:pt x="181" y="275"/>
                  </a:lnTo>
                  <a:lnTo>
                    <a:pt x="175" y="279"/>
                  </a:lnTo>
                  <a:lnTo>
                    <a:pt x="172" y="277"/>
                  </a:lnTo>
                  <a:lnTo>
                    <a:pt x="163" y="263"/>
                  </a:lnTo>
                  <a:lnTo>
                    <a:pt x="152" y="262"/>
                  </a:lnTo>
                  <a:lnTo>
                    <a:pt x="139" y="264"/>
                  </a:lnTo>
                  <a:lnTo>
                    <a:pt x="134" y="244"/>
                  </a:lnTo>
                  <a:lnTo>
                    <a:pt x="130" y="242"/>
                  </a:lnTo>
                  <a:lnTo>
                    <a:pt x="120" y="230"/>
                  </a:lnTo>
                  <a:lnTo>
                    <a:pt x="117" y="228"/>
                  </a:lnTo>
                  <a:lnTo>
                    <a:pt x="113" y="224"/>
                  </a:lnTo>
                  <a:lnTo>
                    <a:pt x="105" y="223"/>
                  </a:lnTo>
                  <a:lnTo>
                    <a:pt x="103" y="210"/>
                  </a:lnTo>
                  <a:lnTo>
                    <a:pt x="104" y="193"/>
                  </a:lnTo>
                  <a:lnTo>
                    <a:pt x="97" y="188"/>
                  </a:lnTo>
                  <a:lnTo>
                    <a:pt x="100" y="175"/>
                  </a:lnTo>
                  <a:lnTo>
                    <a:pt x="79" y="168"/>
                  </a:lnTo>
                  <a:lnTo>
                    <a:pt x="70" y="168"/>
                  </a:lnTo>
                  <a:lnTo>
                    <a:pt x="66" y="166"/>
                  </a:lnTo>
                  <a:lnTo>
                    <a:pt x="68" y="148"/>
                  </a:lnTo>
                  <a:lnTo>
                    <a:pt x="74" y="140"/>
                  </a:lnTo>
                  <a:lnTo>
                    <a:pt x="74" y="136"/>
                  </a:lnTo>
                  <a:lnTo>
                    <a:pt x="71" y="134"/>
                  </a:lnTo>
                  <a:lnTo>
                    <a:pt x="68" y="130"/>
                  </a:lnTo>
                  <a:lnTo>
                    <a:pt x="55" y="125"/>
                  </a:lnTo>
                  <a:lnTo>
                    <a:pt x="56" y="117"/>
                  </a:lnTo>
                  <a:lnTo>
                    <a:pt x="63" y="110"/>
                  </a:lnTo>
                  <a:lnTo>
                    <a:pt x="65" y="99"/>
                  </a:lnTo>
                  <a:lnTo>
                    <a:pt x="63" y="97"/>
                  </a:lnTo>
                  <a:lnTo>
                    <a:pt x="64" y="95"/>
                  </a:lnTo>
                  <a:lnTo>
                    <a:pt x="61" y="92"/>
                  </a:lnTo>
                  <a:lnTo>
                    <a:pt x="53" y="72"/>
                  </a:lnTo>
                  <a:lnTo>
                    <a:pt x="50" y="45"/>
                  </a:lnTo>
                  <a:lnTo>
                    <a:pt x="37" y="37"/>
                  </a:lnTo>
                  <a:lnTo>
                    <a:pt x="31" y="24"/>
                  </a:lnTo>
                  <a:lnTo>
                    <a:pt x="51" y="0"/>
                  </a:lnTo>
                  <a:lnTo>
                    <a:pt x="54" y="4"/>
                  </a:lnTo>
                  <a:lnTo>
                    <a:pt x="72" y="14"/>
                  </a:lnTo>
                  <a:lnTo>
                    <a:pt x="90" y="37"/>
                  </a:lnTo>
                  <a:lnTo>
                    <a:pt x="96" y="75"/>
                  </a:lnTo>
                  <a:lnTo>
                    <a:pt x="104" y="117"/>
                  </a:lnTo>
                  <a:lnTo>
                    <a:pt x="123" y="143"/>
                  </a:lnTo>
                  <a:lnTo>
                    <a:pt x="138" y="186"/>
                  </a:lnTo>
                  <a:lnTo>
                    <a:pt x="162" y="215"/>
                  </a:lnTo>
                  <a:lnTo>
                    <a:pt x="198" y="225"/>
                  </a:lnTo>
                  <a:lnTo>
                    <a:pt x="197" y="229"/>
                  </a:lnTo>
                  <a:lnTo>
                    <a:pt x="208" y="238"/>
                  </a:lnTo>
                  <a:lnTo>
                    <a:pt x="221" y="236"/>
                  </a:lnTo>
                  <a:lnTo>
                    <a:pt x="259" y="257"/>
                  </a:lnTo>
                  <a:lnTo>
                    <a:pt x="265" y="257"/>
                  </a:lnTo>
                  <a:lnTo>
                    <a:pt x="270" y="266"/>
                  </a:lnTo>
                  <a:lnTo>
                    <a:pt x="325" y="266"/>
                  </a:lnTo>
                  <a:lnTo>
                    <a:pt x="360" y="276"/>
                  </a:lnTo>
                  <a:lnTo>
                    <a:pt x="377" y="293"/>
                  </a:lnTo>
                  <a:lnTo>
                    <a:pt x="398" y="296"/>
                  </a:lnTo>
                  <a:lnTo>
                    <a:pt x="428" y="275"/>
                  </a:lnTo>
                </a:path>
              </a:pathLst>
            </a:custGeom>
            <a:solidFill>
              <a:srgbClr val="660033">
                <a:alpha val="38039"/>
              </a:srgbClr>
            </a:solidFill>
            <a:ln w="12700" cap="rnd">
              <a:solidFill>
                <a:srgbClr val="C0C0C0"/>
              </a:solidFill>
              <a:round/>
              <a:headEnd type="none" w="sm" len="sm"/>
              <a:tailEnd type="none" w="sm" len="sm"/>
            </a:ln>
          </p:spPr>
          <p:txBody>
            <a:bodyPr/>
            <a:lstStyle/>
            <a:p>
              <a:pPr algn="l" eaLnBrk="0" hangingPunct="0"/>
              <a:endParaRPr lang="es-MX" sz="1800" b="0" u="none"/>
            </a:p>
          </p:txBody>
        </p:sp>
        <p:sp>
          <p:nvSpPr>
            <p:cNvPr id="24684" name="Freeform 35"/>
            <p:cNvSpPr>
              <a:spLocks/>
            </p:cNvSpPr>
            <p:nvPr/>
          </p:nvSpPr>
          <p:spPr bwMode="auto">
            <a:xfrm>
              <a:off x="3501" y="2988"/>
              <a:ext cx="185" cy="102"/>
            </a:xfrm>
            <a:custGeom>
              <a:avLst/>
              <a:gdLst>
                <a:gd name="T0" fmla="*/ 139 w 158"/>
                <a:gd name="T1" fmla="*/ 50 h 93"/>
                <a:gd name="T2" fmla="*/ 183 w 158"/>
                <a:gd name="T3" fmla="*/ 57 h 93"/>
                <a:gd name="T4" fmla="*/ 288 w 158"/>
                <a:gd name="T5" fmla="*/ 57 h 93"/>
                <a:gd name="T6" fmla="*/ 368 w 158"/>
                <a:gd name="T7" fmla="*/ 63 h 93"/>
                <a:gd name="T8" fmla="*/ 481 w 158"/>
                <a:gd name="T9" fmla="*/ 47 h 93"/>
                <a:gd name="T10" fmla="*/ 598 w 158"/>
                <a:gd name="T11" fmla="*/ 4 h 93"/>
                <a:gd name="T12" fmla="*/ 674 w 158"/>
                <a:gd name="T13" fmla="*/ 0 h 93"/>
                <a:gd name="T14" fmla="*/ 679 w 158"/>
                <a:gd name="T15" fmla="*/ 42 h 93"/>
                <a:gd name="T16" fmla="*/ 748 w 158"/>
                <a:gd name="T17" fmla="*/ 46 h 93"/>
                <a:gd name="T18" fmla="*/ 800 w 158"/>
                <a:gd name="T19" fmla="*/ 57 h 93"/>
                <a:gd name="T20" fmla="*/ 862 w 158"/>
                <a:gd name="T21" fmla="*/ 63 h 93"/>
                <a:gd name="T22" fmla="*/ 904 w 158"/>
                <a:gd name="T23" fmla="*/ 72 h 93"/>
                <a:gd name="T24" fmla="*/ 960 w 158"/>
                <a:gd name="T25" fmla="*/ 100 h 93"/>
                <a:gd name="T26" fmla="*/ 1021 w 158"/>
                <a:gd name="T27" fmla="*/ 111 h 93"/>
                <a:gd name="T28" fmla="*/ 1021 w 158"/>
                <a:gd name="T29" fmla="*/ 149 h 93"/>
                <a:gd name="T30" fmla="*/ 1042 w 158"/>
                <a:gd name="T31" fmla="*/ 167 h 93"/>
                <a:gd name="T32" fmla="*/ 1124 w 158"/>
                <a:gd name="T33" fmla="*/ 163 h 93"/>
                <a:gd name="T34" fmla="*/ 1181 w 158"/>
                <a:gd name="T35" fmla="*/ 174 h 93"/>
                <a:gd name="T36" fmla="*/ 1208 w 158"/>
                <a:gd name="T37" fmla="*/ 215 h 93"/>
                <a:gd name="T38" fmla="*/ 1266 w 158"/>
                <a:gd name="T39" fmla="*/ 215 h 93"/>
                <a:gd name="T40" fmla="*/ 1294 w 158"/>
                <a:gd name="T41" fmla="*/ 231 h 93"/>
                <a:gd name="T42" fmla="*/ 1267 w 158"/>
                <a:gd name="T43" fmla="*/ 275 h 93"/>
                <a:gd name="T44" fmla="*/ 1201 w 158"/>
                <a:gd name="T45" fmla="*/ 275 h 93"/>
                <a:gd name="T46" fmla="*/ 1124 w 158"/>
                <a:gd name="T47" fmla="*/ 264 h 93"/>
                <a:gd name="T48" fmla="*/ 1051 w 158"/>
                <a:gd name="T49" fmla="*/ 282 h 93"/>
                <a:gd name="T50" fmla="*/ 1051 w 158"/>
                <a:gd name="T51" fmla="*/ 310 h 93"/>
                <a:gd name="T52" fmla="*/ 994 w 158"/>
                <a:gd name="T53" fmla="*/ 333 h 93"/>
                <a:gd name="T54" fmla="*/ 944 w 158"/>
                <a:gd name="T55" fmla="*/ 341 h 93"/>
                <a:gd name="T56" fmla="*/ 898 w 158"/>
                <a:gd name="T57" fmla="*/ 318 h 93"/>
                <a:gd name="T58" fmla="*/ 876 w 158"/>
                <a:gd name="T59" fmla="*/ 304 h 93"/>
                <a:gd name="T60" fmla="*/ 783 w 158"/>
                <a:gd name="T61" fmla="*/ 328 h 93"/>
                <a:gd name="T62" fmla="*/ 720 w 158"/>
                <a:gd name="T63" fmla="*/ 365 h 93"/>
                <a:gd name="T64" fmla="*/ 633 w 158"/>
                <a:gd name="T65" fmla="*/ 355 h 93"/>
                <a:gd name="T66" fmla="*/ 584 w 158"/>
                <a:gd name="T67" fmla="*/ 341 h 93"/>
                <a:gd name="T68" fmla="*/ 481 w 158"/>
                <a:gd name="T69" fmla="*/ 310 h 93"/>
                <a:gd name="T70" fmla="*/ 407 w 158"/>
                <a:gd name="T71" fmla="*/ 259 h 93"/>
                <a:gd name="T72" fmla="*/ 372 w 158"/>
                <a:gd name="T73" fmla="*/ 236 h 93"/>
                <a:gd name="T74" fmla="*/ 318 w 158"/>
                <a:gd name="T75" fmla="*/ 185 h 93"/>
                <a:gd name="T76" fmla="*/ 286 w 158"/>
                <a:gd name="T77" fmla="*/ 167 h 93"/>
                <a:gd name="T78" fmla="*/ 262 w 158"/>
                <a:gd name="T79" fmla="*/ 150 h 93"/>
                <a:gd name="T80" fmla="*/ 88 w 158"/>
                <a:gd name="T81" fmla="*/ 159 h 93"/>
                <a:gd name="T82" fmla="*/ 48 w 158"/>
                <a:gd name="T83" fmla="*/ 125 h 93"/>
                <a:gd name="T84" fmla="*/ 34 w 158"/>
                <a:gd name="T85" fmla="*/ 91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8"/>
                <a:gd name="T130" fmla="*/ 0 h 93"/>
                <a:gd name="T131" fmla="*/ 158 w 158"/>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8" h="93">
                  <a:moveTo>
                    <a:pt x="0" y="21"/>
                  </a:moveTo>
                  <a:lnTo>
                    <a:pt x="16" y="13"/>
                  </a:lnTo>
                  <a:lnTo>
                    <a:pt x="19" y="13"/>
                  </a:lnTo>
                  <a:lnTo>
                    <a:pt x="22" y="14"/>
                  </a:lnTo>
                  <a:lnTo>
                    <a:pt x="28" y="15"/>
                  </a:lnTo>
                  <a:lnTo>
                    <a:pt x="35" y="14"/>
                  </a:lnTo>
                  <a:lnTo>
                    <a:pt x="40" y="15"/>
                  </a:lnTo>
                  <a:lnTo>
                    <a:pt x="44" y="16"/>
                  </a:lnTo>
                  <a:lnTo>
                    <a:pt x="54" y="14"/>
                  </a:lnTo>
                  <a:lnTo>
                    <a:pt x="58" y="12"/>
                  </a:lnTo>
                  <a:lnTo>
                    <a:pt x="61" y="8"/>
                  </a:lnTo>
                  <a:lnTo>
                    <a:pt x="72" y="2"/>
                  </a:lnTo>
                  <a:lnTo>
                    <a:pt x="77" y="2"/>
                  </a:lnTo>
                  <a:lnTo>
                    <a:pt x="81" y="0"/>
                  </a:lnTo>
                  <a:lnTo>
                    <a:pt x="78" y="8"/>
                  </a:lnTo>
                  <a:lnTo>
                    <a:pt x="82" y="10"/>
                  </a:lnTo>
                  <a:lnTo>
                    <a:pt x="87" y="10"/>
                  </a:lnTo>
                  <a:lnTo>
                    <a:pt x="90" y="11"/>
                  </a:lnTo>
                  <a:lnTo>
                    <a:pt x="92" y="13"/>
                  </a:lnTo>
                  <a:lnTo>
                    <a:pt x="96" y="14"/>
                  </a:lnTo>
                  <a:lnTo>
                    <a:pt x="99" y="11"/>
                  </a:lnTo>
                  <a:lnTo>
                    <a:pt x="104" y="16"/>
                  </a:lnTo>
                  <a:lnTo>
                    <a:pt x="105" y="18"/>
                  </a:lnTo>
                  <a:lnTo>
                    <a:pt x="109" y="18"/>
                  </a:lnTo>
                  <a:lnTo>
                    <a:pt x="114" y="22"/>
                  </a:lnTo>
                  <a:lnTo>
                    <a:pt x="115" y="25"/>
                  </a:lnTo>
                  <a:lnTo>
                    <a:pt x="120" y="25"/>
                  </a:lnTo>
                  <a:lnTo>
                    <a:pt x="123" y="28"/>
                  </a:lnTo>
                  <a:lnTo>
                    <a:pt x="121" y="34"/>
                  </a:lnTo>
                  <a:lnTo>
                    <a:pt x="123" y="37"/>
                  </a:lnTo>
                  <a:lnTo>
                    <a:pt x="123" y="42"/>
                  </a:lnTo>
                  <a:lnTo>
                    <a:pt x="125" y="42"/>
                  </a:lnTo>
                  <a:lnTo>
                    <a:pt x="130" y="42"/>
                  </a:lnTo>
                  <a:lnTo>
                    <a:pt x="135" y="41"/>
                  </a:lnTo>
                  <a:lnTo>
                    <a:pt x="139" y="42"/>
                  </a:lnTo>
                  <a:lnTo>
                    <a:pt x="142" y="43"/>
                  </a:lnTo>
                  <a:lnTo>
                    <a:pt x="144" y="48"/>
                  </a:lnTo>
                  <a:lnTo>
                    <a:pt x="145" y="54"/>
                  </a:lnTo>
                  <a:lnTo>
                    <a:pt x="148" y="56"/>
                  </a:lnTo>
                  <a:lnTo>
                    <a:pt x="152" y="54"/>
                  </a:lnTo>
                  <a:lnTo>
                    <a:pt x="156" y="56"/>
                  </a:lnTo>
                  <a:lnTo>
                    <a:pt x="156" y="57"/>
                  </a:lnTo>
                  <a:lnTo>
                    <a:pt x="157" y="62"/>
                  </a:lnTo>
                  <a:lnTo>
                    <a:pt x="153" y="69"/>
                  </a:lnTo>
                  <a:lnTo>
                    <a:pt x="150" y="70"/>
                  </a:lnTo>
                  <a:lnTo>
                    <a:pt x="144" y="69"/>
                  </a:lnTo>
                  <a:lnTo>
                    <a:pt x="141" y="69"/>
                  </a:lnTo>
                  <a:lnTo>
                    <a:pt x="135" y="67"/>
                  </a:lnTo>
                  <a:lnTo>
                    <a:pt x="131" y="69"/>
                  </a:lnTo>
                  <a:lnTo>
                    <a:pt x="127" y="70"/>
                  </a:lnTo>
                  <a:lnTo>
                    <a:pt x="126" y="74"/>
                  </a:lnTo>
                  <a:lnTo>
                    <a:pt x="127" y="78"/>
                  </a:lnTo>
                  <a:lnTo>
                    <a:pt x="123" y="79"/>
                  </a:lnTo>
                  <a:lnTo>
                    <a:pt x="120" y="84"/>
                  </a:lnTo>
                  <a:lnTo>
                    <a:pt x="118" y="85"/>
                  </a:lnTo>
                  <a:lnTo>
                    <a:pt x="114" y="86"/>
                  </a:lnTo>
                  <a:lnTo>
                    <a:pt x="113" y="83"/>
                  </a:lnTo>
                  <a:lnTo>
                    <a:pt x="108" y="80"/>
                  </a:lnTo>
                  <a:lnTo>
                    <a:pt x="107" y="77"/>
                  </a:lnTo>
                  <a:lnTo>
                    <a:pt x="105" y="76"/>
                  </a:lnTo>
                  <a:lnTo>
                    <a:pt x="97" y="80"/>
                  </a:lnTo>
                  <a:lnTo>
                    <a:pt x="95" y="82"/>
                  </a:lnTo>
                  <a:lnTo>
                    <a:pt x="95" y="85"/>
                  </a:lnTo>
                  <a:lnTo>
                    <a:pt x="86" y="92"/>
                  </a:lnTo>
                  <a:lnTo>
                    <a:pt x="77" y="91"/>
                  </a:lnTo>
                  <a:lnTo>
                    <a:pt x="76" y="88"/>
                  </a:lnTo>
                  <a:lnTo>
                    <a:pt x="74" y="87"/>
                  </a:lnTo>
                  <a:lnTo>
                    <a:pt x="70" y="86"/>
                  </a:lnTo>
                  <a:lnTo>
                    <a:pt x="59" y="80"/>
                  </a:lnTo>
                  <a:lnTo>
                    <a:pt x="58" y="78"/>
                  </a:lnTo>
                  <a:lnTo>
                    <a:pt x="51" y="70"/>
                  </a:lnTo>
                  <a:lnTo>
                    <a:pt x="49" y="65"/>
                  </a:lnTo>
                  <a:lnTo>
                    <a:pt x="48" y="63"/>
                  </a:lnTo>
                  <a:lnTo>
                    <a:pt x="45" y="60"/>
                  </a:lnTo>
                  <a:lnTo>
                    <a:pt x="43" y="57"/>
                  </a:lnTo>
                  <a:lnTo>
                    <a:pt x="38" y="47"/>
                  </a:lnTo>
                  <a:lnTo>
                    <a:pt x="37" y="45"/>
                  </a:lnTo>
                  <a:lnTo>
                    <a:pt x="34" y="42"/>
                  </a:lnTo>
                  <a:lnTo>
                    <a:pt x="33" y="39"/>
                  </a:lnTo>
                  <a:lnTo>
                    <a:pt x="31" y="38"/>
                  </a:lnTo>
                  <a:lnTo>
                    <a:pt x="22" y="42"/>
                  </a:lnTo>
                  <a:lnTo>
                    <a:pt x="11" y="39"/>
                  </a:lnTo>
                  <a:lnTo>
                    <a:pt x="11" y="38"/>
                  </a:lnTo>
                  <a:lnTo>
                    <a:pt x="6" y="32"/>
                  </a:lnTo>
                  <a:lnTo>
                    <a:pt x="7" y="24"/>
                  </a:lnTo>
                  <a:lnTo>
                    <a:pt x="4" y="23"/>
                  </a:lnTo>
                  <a:lnTo>
                    <a:pt x="0" y="21"/>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MX" sz="1800" b="0" u="none"/>
            </a:p>
          </p:txBody>
        </p:sp>
        <p:sp>
          <p:nvSpPr>
            <p:cNvPr id="24685" name="Freeform 36"/>
            <p:cNvSpPr>
              <a:spLocks/>
            </p:cNvSpPr>
            <p:nvPr/>
          </p:nvSpPr>
          <p:spPr bwMode="auto">
            <a:xfrm>
              <a:off x="3223" y="2905"/>
              <a:ext cx="302" cy="323"/>
            </a:xfrm>
            <a:custGeom>
              <a:avLst/>
              <a:gdLst>
                <a:gd name="T0" fmla="*/ 145 w 261"/>
                <a:gd name="T1" fmla="*/ 894 h 297"/>
                <a:gd name="T2" fmla="*/ 110 w 261"/>
                <a:gd name="T3" fmla="*/ 940 h 297"/>
                <a:gd name="T4" fmla="*/ 39 w 261"/>
                <a:gd name="T5" fmla="*/ 1013 h 297"/>
                <a:gd name="T6" fmla="*/ 147 w 261"/>
                <a:gd name="T7" fmla="*/ 1024 h 297"/>
                <a:gd name="T8" fmla="*/ 242 w 261"/>
                <a:gd name="T9" fmla="*/ 1055 h 297"/>
                <a:gd name="T10" fmla="*/ 489 w 261"/>
                <a:gd name="T11" fmla="*/ 944 h 297"/>
                <a:gd name="T12" fmla="*/ 607 w 261"/>
                <a:gd name="T13" fmla="*/ 942 h 297"/>
                <a:gd name="T14" fmla="*/ 684 w 261"/>
                <a:gd name="T15" fmla="*/ 920 h 297"/>
                <a:gd name="T16" fmla="*/ 812 w 261"/>
                <a:gd name="T17" fmla="*/ 866 h 297"/>
                <a:gd name="T18" fmla="*/ 868 w 261"/>
                <a:gd name="T19" fmla="*/ 866 h 297"/>
                <a:gd name="T20" fmla="*/ 923 w 261"/>
                <a:gd name="T21" fmla="*/ 817 h 297"/>
                <a:gd name="T22" fmla="*/ 1088 w 261"/>
                <a:gd name="T23" fmla="*/ 732 h 297"/>
                <a:gd name="T24" fmla="*/ 1165 w 261"/>
                <a:gd name="T25" fmla="*/ 673 h 297"/>
                <a:gd name="T26" fmla="*/ 1186 w 261"/>
                <a:gd name="T27" fmla="*/ 607 h 297"/>
                <a:gd name="T28" fmla="*/ 1132 w 261"/>
                <a:gd name="T29" fmla="*/ 555 h 297"/>
                <a:gd name="T30" fmla="*/ 1205 w 261"/>
                <a:gd name="T31" fmla="*/ 509 h 297"/>
                <a:gd name="T32" fmla="*/ 1236 w 261"/>
                <a:gd name="T33" fmla="*/ 475 h 297"/>
                <a:gd name="T34" fmla="*/ 1270 w 261"/>
                <a:gd name="T35" fmla="*/ 432 h 297"/>
                <a:gd name="T36" fmla="*/ 1311 w 261"/>
                <a:gd name="T37" fmla="*/ 410 h 297"/>
                <a:gd name="T38" fmla="*/ 1332 w 261"/>
                <a:gd name="T39" fmla="*/ 418 h 297"/>
                <a:gd name="T40" fmla="*/ 1394 w 261"/>
                <a:gd name="T41" fmla="*/ 437 h 297"/>
                <a:gd name="T42" fmla="*/ 1495 w 261"/>
                <a:gd name="T43" fmla="*/ 533 h 297"/>
                <a:gd name="T44" fmla="*/ 1497 w 261"/>
                <a:gd name="T45" fmla="*/ 611 h 297"/>
                <a:gd name="T46" fmla="*/ 1560 w 261"/>
                <a:gd name="T47" fmla="*/ 650 h 297"/>
                <a:gd name="T48" fmla="*/ 1610 w 261"/>
                <a:gd name="T49" fmla="*/ 734 h 297"/>
                <a:gd name="T50" fmla="*/ 1756 w 261"/>
                <a:gd name="T51" fmla="*/ 762 h 297"/>
                <a:gd name="T52" fmla="*/ 1826 w 261"/>
                <a:gd name="T53" fmla="*/ 707 h 297"/>
                <a:gd name="T54" fmla="*/ 1850 w 261"/>
                <a:gd name="T55" fmla="*/ 562 h 297"/>
                <a:gd name="T56" fmla="*/ 1837 w 261"/>
                <a:gd name="T57" fmla="*/ 432 h 297"/>
                <a:gd name="T58" fmla="*/ 1874 w 261"/>
                <a:gd name="T59" fmla="*/ 344 h 297"/>
                <a:gd name="T60" fmla="*/ 1874 w 261"/>
                <a:gd name="T61" fmla="*/ 276 h 297"/>
                <a:gd name="T62" fmla="*/ 1722 w 261"/>
                <a:gd name="T63" fmla="*/ 222 h 297"/>
                <a:gd name="T64" fmla="*/ 1554 w 261"/>
                <a:gd name="T65" fmla="*/ 239 h 297"/>
                <a:gd name="T66" fmla="*/ 1468 w 261"/>
                <a:gd name="T67" fmla="*/ 121 h 297"/>
                <a:gd name="T68" fmla="*/ 1280 w 261"/>
                <a:gd name="T69" fmla="*/ 149 h 297"/>
                <a:gd name="T70" fmla="*/ 1066 w 261"/>
                <a:gd name="T71" fmla="*/ 203 h 297"/>
                <a:gd name="T72" fmla="*/ 1019 w 261"/>
                <a:gd name="T73" fmla="*/ 129 h 297"/>
                <a:gd name="T74" fmla="*/ 854 w 261"/>
                <a:gd name="T75" fmla="*/ 33 h 297"/>
                <a:gd name="T76" fmla="*/ 623 w 261"/>
                <a:gd name="T77" fmla="*/ 114 h 297"/>
                <a:gd name="T78" fmla="*/ 623 w 261"/>
                <a:gd name="T79" fmla="*/ 132 h 297"/>
                <a:gd name="T80" fmla="*/ 552 w 261"/>
                <a:gd name="T81" fmla="*/ 187 h 297"/>
                <a:gd name="T82" fmla="*/ 426 w 261"/>
                <a:gd name="T83" fmla="*/ 221 h 297"/>
                <a:gd name="T84" fmla="*/ 458 w 261"/>
                <a:gd name="T85" fmla="*/ 269 h 297"/>
                <a:gd name="T86" fmla="*/ 442 w 261"/>
                <a:gd name="T87" fmla="*/ 310 h 297"/>
                <a:gd name="T88" fmla="*/ 373 w 261"/>
                <a:gd name="T89" fmla="*/ 394 h 297"/>
                <a:gd name="T90" fmla="*/ 307 w 261"/>
                <a:gd name="T91" fmla="*/ 410 h 297"/>
                <a:gd name="T92" fmla="*/ 334 w 261"/>
                <a:gd name="T93" fmla="*/ 469 h 297"/>
                <a:gd name="T94" fmla="*/ 386 w 261"/>
                <a:gd name="T95" fmla="*/ 541 h 297"/>
                <a:gd name="T96" fmla="*/ 285 w 261"/>
                <a:gd name="T97" fmla="*/ 570 h 297"/>
                <a:gd name="T98" fmla="*/ 197 w 261"/>
                <a:gd name="T99" fmla="*/ 661 h 297"/>
                <a:gd name="T100" fmla="*/ 127 w 261"/>
                <a:gd name="T101" fmla="*/ 737 h 297"/>
                <a:gd name="T102" fmla="*/ 1 w 261"/>
                <a:gd name="T103" fmla="*/ 811 h 2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1"/>
                <a:gd name="T157" fmla="*/ 0 h 297"/>
                <a:gd name="T158" fmla="*/ 261 w 261"/>
                <a:gd name="T159" fmla="*/ 297 h 2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1" h="297">
                  <a:moveTo>
                    <a:pt x="0" y="231"/>
                  </a:moveTo>
                  <a:lnTo>
                    <a:pt x="3" y="239"/>
                  </a:lnTo>
                  <a:lnTo>
                    <a:pt x="5" y="241"/>
                  </a:lnTo>
                  <a:lnTo>
                    <a:pt x="18" y="245"/>
                  </a:lnTo>
                  <a:lnTo>
                    <a:pt x="20" y="247"/>
                  </a:lnTo>
                  <a:lnTo>
                    <a:pt x="20" y="250"/>
                  </a:lnTo>
                  <a:lnTo>
                    <a:pt x="18" y="251"/>
                  </a:lnTo>
                  <a:lnTo>
                    <a:pt x="18" y="253"/>
                  </a:lnTo>
                  <a:lnTo>
                    <a:pt x="15" y="257"/>
                  </a:lnTo>
                  <a:lnTo>
                    <a:pt x="15" y="259"/>
                  </a:lnTo>
                  <a:lnTo>
                    <a:pt x="15" y="266"/>
                  </a:lnTo>
                  <a:lnTo>
                    <a:pt x="14" y="273"/>
                  </a:lnTo>
                  <a:lnTo>
                    <a:pt x="11" y="275"/>
                  </a:lnTo>
                  <a:lnTo>
                    <a:pt x="9" y="279"/>
                  </a:lnTo>
                  <a:lnTo>
                    <a:pt x="5" y="281"/>
                  </a:lnTo>
                  <a:lnTo>
                    <a:pt x="5" y="282"/>
                  </a:lnTo>
                  <a:lnTo>
                    <a:pt x="8" y="285"/>
                  </a:lnTo>
                  <a:lnTo>
                    <a:pt x="10" y="285"/>
                  </a:lnTo>
                  <a:lnTo>
                    <a:pt x="13" y="281"/>
                  </a:lnTo>
                  <a:lnTo>
                    <a:pt x="21" y="283"/>
                  </a:lnTo>
                  <a:lnTo>
                    <a:pt x="23" y="285"/>
                  </a:lnTo>
                  <a:lnTo>
                    <a:pt x="21" y="288"/>
                  </a:lnTo>
                  <a:lnTo>
                    <a:pt x="21" y="296"/>
                  </a:lnTo>
                  <a:lnTo>
                    <a:pt x="31" y="296"/>
                  </a:lnTo>
                  <a:lnTo>
                    <a:pt x="33" y="292"/>
                  </a:lnTo>
                  <a:lnTo>
                    <a:pt x="44" y="281"/>
                  </a:lnTo>
                  <a:lnTo>
                    <a:pt x="50" y="269"/>
                  </a:lnTo>
                  <a:lnTo>
                    <a:pt x="62" y="266"/>
                  </a:lnTo>
                  <a:lnTo>
                    <a:pt x="65" y="263"/>
                  </a:lnTo>
                  <a:lnTo>
                    <a:pt x="67" y="262"/>
                  </a:lnTo>
                  <a:lnTo>
                    <a:pt x="72" y="265"/>
                  </a:lnTo>
                  <a:lnTo>
                    <a:pt x="73" y="263"/>
                  </a:lnTo>
                  <a:lnTo>
                    <a:pt x="78" y="260"/>
                  </a:lnTo>
                  <a:lnTo>
                    <a:pt x="82" y="262"/>
                  </a:lnTo>
                  <a:lnTo>
                    <a:pt x="83" y="260"/>
                  </a:lnTo>
                  <a:lnTo>
                    <a:pt x="87" y="259"/>
                  </a:lnTo>
                  <a:lnTo>
                    <a:pt x="89" y="260"/>
                  </a:lnTo>
                  <a:lnTo>
                    <a:pt x="90" y="257"/>
                  </a:lnTo>
                  <a:lnTo>
                    <a:pt x="90" y="256"/>
                  </a:lnTo>
                  <a:lnTo>
                    <a:pt x="94" y="254"/>
                  </a:lnTo>
                  <a:lnTo>
                    <a:pt x="97" y="255"/>
                  </a:lnTo>
                  <a:lnTo>
                    <a:pt x="103" y="245"/>
                  </a:lnTo>
                  <a:lnTo>
                    <a:pt x="105" y="242"/>
                  </a:lnTo>
                  <a:lnTo>
                    <a:pt x="107" y="239"/>
                  </a:lnTo>
                  <a:lnTo>
                    <a:pt x="111" y="239"/>
                  </a:lnTo>
                  <a:lnTo>
                    <a:pt x="108" y="235"/>
                  </a:lnTo>
                  <a:lnTo>
                    <a:pt x="111" y="232"/>
                  </a:lnTo>
                  <a:lnTo>
                    <a:pt x="115" y="236"/>
                  </a:lnTo>
                  <a:lnTo>
                    <a:pt x="117" y="237"/>
                  </a:lnTo>
                  <a:lnTo>
                    <a:pt x="118" y="239"/>
                  </a:lnTo>
                  <a:lnTo>
                    <a:pt x="120" y="237"/>
                  </a:lnTo>
                  <a:lnTo>
                    <a:pt x="122" y="235"/>
                  </a:lnTo>
                  <a:lnTo>
                    <a:pt x="126" y="231"/>
                  </a:lnTo>
                  <a:lnTo>
                    <a:pt x="127" y="228"/>
                  </a:lnTo>
                  <a:lnTo>
                    <a:pt x="127" y="226"/>
                  </a:lnTo>
                  <a:lnTo>
                    <a:pt x="136" y="216"/>
                  </a:lnTo>
                  <a:lnTo>
                    <a:pt x="137" y="213"/>
                  </a:lnTo>
                  <a:lnTo>
                    <a:pt x="138" y="211"/>
                  </a:lnTo>
                  <a:lnTo>
                    <a:pt x="145" y="207"/>
                  </a:lnTo>
                  <a:lnTo>
                    <a:pt x="149" y="202"/>
                  </a:lnTo>
                  <a:lnTo>
                    <a:pt x="152" y="201"/>
                  </a:lnTo>
                  <a:lnTo>
                    <a:pt x="154" y="198"/>
                  </a:lnTo>
                  <a:lnTo>
                    <a:pt x="154" y="194"/>
                  </a:lnTo>
                  <a:lnTo>
                    <a:pt x="158" y="187"/>
                  </a:lnTo>
                  <a:lnTo>
                    <a:pt x="160" y="186"/>
                  </a:lnTo>
                  <a:lnTo>
                    <a:pt x="164" y="180"/>
                  </a:lnTo>
                  <a:lnTo>
                    <a:pt x="162" y="176"/>
                  </a:lnTo>
                  <a:lnTo>
                    <a:pt x="163" y="174"/>
                  </a:lnTo>
                  <a:lnTo>
                    <a:pt x="162" y="170"/>
                  </a:lnTo>
                  <a:lnTo>
                    <a:pt x="163" y="168"/>
                  </a:lnTo>
                  <a:lnTo>
                    <a:pt x="162" y="167"/>
                  </a:lnTo>
                  <a:lnTo>
                    <a:pt x="160" y="167"/>
                  </a:lnTo>
                  <a:lnTo>
                    <a:pt x="158" y="164"/>
                  </a:lnTo>
                  <a:lnTo>
                    <a:pt x="155" y="160"/>
                  </a:lnTo>
                  <a:lnTo>
                    <a:pt x="155" y="153"/>
                  </a:lnTo>
                  <a:lnTo>
                    <a:pt x="157" y="151"/>
                  </a:lnTo>
                  <a:lnTo>
                    <a:pt x="158" y="148"/>
                  </a:lnTo>
                  <a:lnTo>
                    <a:pt x="157" y="146"/>
                  </a:lnTo>
                  <a:lnTo>
                    <a:pt x="159" y="145"/>
                  </a:lnTo>
                  <a:lnTo>
                    <a:pt x="165" y="140"/>
                  </a:lnTo>
                  <a:lnTo>
                    <a:pt x="166" y="137"/>
                  </a:lnTo>
                  <a:lnTo>
                    <a:pt x="168" y="138"/>
                  </a:lnTo>
                  <a:lnTo>
                    <a:pt x="168" y="136"/>
                  </a:lnTo>
                  <a:lnTo>
                    <a:pt x="170" y="133"/>
                  </a:lnTo>
                  <a:lnTo>
                    <a:pt x="170" y="132"/>
                  </a:lnTo>
                  <a:lnTo>
                    <a:pt x="171" y="130"/>
                  </a:lnTo>
                  <a:lnTo>
                    <a:pt x="171" y="128"/>
                  </a:lnTo>
                  <a:lnTo>
                    <a:pt x="171" y="127"/>
                  </a:lnTo>
                  <a:lnTo>
                    <a:pt x="171" y="122"/>
                  </a:lnTo>
                  <a:lnTo>
                    <a:pt x="174" y="120"/>
                  </a:lnTo>
                  <a:lnTo>
                    <a:pt x="177" y="121"/>
                  </a:lnTo>
                  <a:lnTo>
                    <a:pt x="178" y="120"/>
                  </a:lnTo>
                  <a:lnTo>
                    <a:pt x="178" y="118"/>
                  </a:lnTo>
                  <a:lnTo>
                    <a:pt x="180" y="117"/>
                  </a:lnTo>
                  <a:lnTo>
                    <a:pt x="180" y="114"/>
                  </a:lnTo>
                  <a:lnTo>
                    <a:pt x="183" y="108"/>
                  </a:lnTo>
                  <a:lnTo>
                    <a:pt x="185" y="108"/>
                  </a:lnTo>
                  <a:lnTo>
                    <a:pt x="185" y="111"/>
                  </a:lnTo>
                  <a:lnTo>
                    <a:pt x="183" y="114"/>
                  </a:lnTo>
                  <a:lnTo>
                    <a:pt x="183" y="116"/>
                  </a:lnTo>
                  <a:lnTo>
                    <a:pt x="184" y="118"/>
                  </a:lnTo>
                  <a:lnTo>
                    <a:pt x="186" y="118"/>
                  </a:lnTo>
                  <a:lnTo>
                    <a:pt x="188" y="118"/>
                  </a:lnTo>
                  <a:lnTo>
                    <a:pt x="192" y="119"/>
                  </a:lnTo>
                  <a:lnTo>
                    <a:pt x="191" y="121"/>
                  </a:lnTo>
                  <a:lnTo>
                    <a:pt x="192" y="126"/>
                  </a:lnTo>
                  <a:lnTo>
                    <a:pt x="192" y="133"/>
                  </a:lnTo>
                  <a:lnTo>
                    <a:pt x="192" y="134"/>
                  </a:lnTo>
                  <a:lnTo>
                    <a:pt x="203" y="142"/>
                  </a:lnTo>
                  <a:lnTo>
                    <a:pt x="204" y="148"/>
                  </a:lnTo>
                  <a:lnTo>
                    <a:pt x="205" y="158"/>
                  </a:lnTo>
                  <a:lnTo>
                    <a:pt x="209" y="162"/>
                  </a:lnTo>
                  <a:lnTo>
                    <a:pt x="208" y="164"/>
                  </a:lnTo>
                  <a:lnTo>
                    <a:pt x="205" y="165"/>
                  </a:lnTo>
                  <a:lnTo>
                    <a:pt x="205" y="170"/>
                  </a:lnTo>
                  <a:lnTo>
                    <a:pt x="207" y="173"/>
                  </a:lnTo>
                  <a:lnTo>
                    <a:pt x="207" y="175"/>
                  </a:lnTo>
                  <a:lnTo>
                    <a:pt x="211" y="176"/>
                  </a:lnTo>
                  <a:lnTo>
                    <a:pt x="212" y="179"/>
                  </a:lnTo>
                  <a:lnTo>
                    <a:pt x="214" y="180"/>
                  </a:lnTo>
                  <a:lnTo>
                    <a:pt x="214" y="185"/>
                  </a:lnTo>
                  <a:lnTo>
                    <a:pt x="214" y="188"/>
                  </a:lnTo>
                  <a:lnTo>
                    <a:pt x="217" y="196"/>
                  </a:lnTo>
                  <a:lnTo>
                    <a:pt x="220" y="200"/>
                  </a:lnTo>
                  <a:lnTo>
                    <a:pt x="220" y="203"/>
                  </a:lnTo>
                  <a:lnTo>
                    <a:pt x="223" y="209"/>
                  </a:lnTo>
                  <a:lnTo>
                    <a:pt x="229" y="210"/>
                  </a:lnTo>
                  <a:lnTo>
                    <a:pt x="234" y="210"/>
                  </a:lnTo>
                  <a:lnTo>
                    <a:pt x="236" y="211"/>
                  </a:lnTo>
                  <a:lnTo>
                    <a:pt x="241" y="211"/>
                  </a:lnTo>
                  <a:lnTo>
                    <a:pt x="243" y="210"/>
                  </a:lnTo>
                  <a:lnTo>
                    <a:pt x="244" y="209"/>
                  </a:lnTo>
                  <a:lnTo>
                    <a:pt x="247" y="204"/>
                  </a:lnTo>
                  <a:lnTo>
                    <a:pt x="249" y="201"/>
                  </a:lnTo>
                  <a:lnTo>
                    <a:pt x="250" y="196"/>
                  </a:lnTo>
                  <a:lnTo>
                    <a:pt x="251" y="186"/>
                  </a:lnTo>
                  <a:lnTo>
                    <a:pt x="249" y="173"/>
                  </a:lnTo>
                  <a:lnTo>
                    <a:pt x="251" y="167"/>
                  </a:lnTo>
                  <a:lnTo>
                    <a:pt x="253" y="165"/>
                  </a:lnTo>
                  <a:lnTo>
                    <a:pt x="253" y="156"/>
                  </a:lnTo>
                  <a:lnTo>
                    <a:pt x="252" y="150"/>
                  </a:lnTo>
                  <a:lnTo>
                    <a:pt x="253" y="142"/>
                  </a:lnTo>
                  <a:lnTo>
                    <a:pt x="252" y="133"/>
                  </a:lnTo>
                  <a:lnTo>
                    <a:pt x="252" y="121"/>
                  </a:lnTo>
                  <a:lnTo>
                    <a:pt x="252" y="120"/>
                  </a:lnTo>
                  <a:lnTo>
                    <a:pt x="247" y="114"/>
                  </a:lnTo>
                  <a:lnTo>
                    <a:pt x="248" y="106"/>
                  </a:lnTo>
                  <a:lnTo>
                    <a:pt x="245" y="105"/>
                  </a:lnTo>
                  <a:lnTo>
                    <a:pt x="241" y="103"/>
                  </a:lnTo>
                  <a:lnTo>
                    <a:pt x="257" y="95"/>
                  </a:lnTo>
                  <a:lnTo>
                    <a:pt x="260" y="90"/>
                  </a:lnTo>
                  <a:lnTo>
                    <a:pt x="259" y="84"/>
                  </a:lnTo>
                  <a:lnTo>
                    <a:pt x="259" y="83"/>
                  </a:lnTo>
                  <a:lnTo>
                    <a:pt x="259" y="81"/>
                  </a:lnTo>
                  <a:lnTo>
                    <a:pt x="257" y="77"/>
                  </a:lnTo>
                  <a:lnTo>
                    <a:pt x="255" y="74"/>
                  </a:lnTo>
                  <a:lnTo>
                    <a:pt x="253" y="66"/>
                  </a:lnTo>
                  <a:lnTo>
                    <a:pt x="251" y="63"/>
                  </a:lnTo>
                  <a:lnTo>
                    <a:pt x="248" y="62"/>
                  </a:lnTo>
                  <a:lnTo>
                    <a:pt x="236" y="62"/>
                  </a:lnTo>
                  <a:lnTo>
                    <a:pt x="232" y="61"/>
                  </a:lnTo>
                  <a:lnTo>
                    <a:pt x="221" y="60"/>
                  </a:lnTo>
                  <a:lnTo>
                    <a:pt x="220" y="59"/>
                  </a:lnTo>
                  <a:lnTo>
                    <a:pt x="218" y="63"/>
                  </a:lnTo>
                  <a:lnTo>
                    <a:pt x="212" y="66"/>
                  </a:lnTo>
                  <a:lnTo>
                    <a:pt x="205" y="66"/>
                  </a:lnTo>
                  <a:lnTo>
                    <a:pt x="205" y="63"/>
                  </a:lnTo>
                  <a:lnTo>
                    <a:pt x="208" y="48"/>
                  </a:lnTo>
                  <a:lnTo>
                    <a:pt x="204" y="36"/>
                  </a:lnTo>
                  <a:lnTo>
                    <a:pt x="201" y="34"/>
                  </a:lnTo>
                  <a:lnTo>
                    <a:pt x="195" y="34"/>
                  </a:lnTo>
                  <a:lnTo>
                    <a:pt x="192" y="35"/>
                  </a:lnTo>
                  <a:lnTo>
                    <a:pt x="187" y="36"/>
                  </a:lnTo>
                  <a:lnTo>
                    <a:pt x="181" y="38"/>
                  </a:lnTo>
                  <a:lnTo>
                    <a:pt x="175" y="41"/>
                  </a:lnTo>
                  <a:lnTo>
                    <a:pt x="169" y="56"/>
                  </a:lnTo>
                  <a:lnTo>
                    <a:pt x="165" y="57"/>
                  </a:lnTo>
                  <a:lnTo>
                    <a:pt x="161" y="57"/>
                  </a:lnTo>
                  <a:lnTo>
                    <a:pt x="157" y="57"/>
                  </a:lnTo>
                  <a:lnTo>
                    <a:pt x="146" y="56"/>
                  </a:lnTo>
                  <a:lnTo>
                    <a:pt x="146" y="50"/>
                  </a:lnTo>
                  <a:lnTo>
                    <a:pt x="143" y="47"/>
                  </a:lnTo>
                  <a:lnTo>
                    <a:pt x="143" y="43"/>
                  </a:lnTo>
                  <a:lnTo>
                    <a:pt x="140" y="42"/>
                  </a:lnTo>
                  <a:lnTo>
                    <a:pt x="140" y="36"/>
                  </a:lnTo>
                  <a:lnTo>
                    <a:pt x="137" y="31"/>
                  </a:lnTo>
                  <a:lnTo>
                    <a:pt x="132" y="9"/>
                  </a:lnTo>
                  <a:lnTo>
                    <a:pt x="130" y="6"/>
                  </a:lnTo>
                  <a:lnTo>
                    <a:pt x="122" y="10"/>
                  </a:lnTo>
                  <a:lnTo>
                    <a:pt x="117" y="10"/>
                  </a:lnTo>
                  <a:lnTo>
                    <a:pt x="107" y="8"/>
                  </a:lnTo>
                  <a:lnTo>
                    <a:pt x="100" y="3"/>
                  </a:lnTo>
                  <a:lnTo>
                    <a:pt x="93" y="3"/>
                  </a:lnTo>
                  <a:lnTo>
                    <a:pt x="90" y="0"/>
                  </a:lnTo>
                  <a:lnTo>
                    <a:pt x="85" y="31"/>
                  </a:lnTo>
                  <a:lnTo>
                    <a:pt x="83" y="30"/>
                  </a:lnTo>
                  <a:lnTo>
                    <a:pt x="81" y="25"/>
                  </a:lnTo>
                  <a:lnTo>
                    <a:pt x="79" y="25"/>
                  </a:lnTo>
                  <a:lnTo>
                    <a:pt x="82" y="35"/>
                  </a:lnTo>
                  <a:lnTo>
                    <a:pt x="85" y="37"/>
                  </a:lnTo>
                  <a:lnTo>
                    <a:pt x="84" y="42"/>
                  </a:lnTo>
                  <a:lnTo>
                    <a:pt x="81" y="49"/>
                  </a:lnTo>
                  <a:lnTo>
                    <a:pt x="81" y="53"/>
                  </a:lnTo>
                  <a:lnTo>
                    <a:pt x="78" y="52"/>
                  </a:lnTo>
                  <a:lnTo>
                    <a:pt x="76" y="51"/>
                  </a:lnTo>
                  <a:lnTo>
                    <a:pt x="70" y="61"/>
                  </a:lnTo>
                  <a:lnTo>
                    <a:pt x="67" y="62"/>
                  </a:lnTo>
                  <a:lnTo>
                    <a:pt x="64" y="61"/>
                  </a:lnTo>
                  <a:lnTo>
                    <a:pt x="62" y="59"/>
                  </a:lnTo>
                  <a:lnTo>
                    <a:pt x="58" y="61"/>
                  </a:lnTo>
                  <a:lnTo>
                    <a:pt x="57" y="65"/>
                  </a:lnTo>
                  <a:lnTo>
                    <a:pt x="60" y="63"/>
                  </a:lnTo>
                  <a:lnTo>
                    <a:pt x="60" y="73"/>
                  </a:lnTo>
                  <a:lnTo>
                    <a:pt x="62" y="72"/>
                  </a:lnTo>
                  <a:lnTo>
                    <a:pt x="63" y="75"/>
                  </a:lnTo>
                  <a:lnTo>
                    <a:pt x="64" y="76"/>
                  </a:lnTo>
                  <a:lnTo>
                    <a:pt x="65" y="80"/>
                  </a:lnTo>
                  <a:lnTo>
                    <a:pt x="64" y="81"/>
                  </a:lnTo>
                  <a:lnTo>
                    <a:pt x="62" y="85"/>
                  </a:lnTo>
                  <a:lnTo>
                    <a:pt x="60" y="86"/>
                  </a:lnTo>
                  <a:lnTo>
                    <a:pt x="58" y="87"/>
                  </a:lnTo>
                  <a:lnTo>
                    <a:pt x="57" y="99"/>
                  </a:lnTo>
                  <a:lnTo>
                    <a:pt x="58" y="101"/>
                  </a:lnTo>
                  <a:lnTo>
                    <a:pt x="58" y="103"/>
                  </a:lnTo>
                  <a:lnTo>
                    <a:pt x="51" y="108"/>
                  </a:lnTo>
                  <a:lnTo>
                    <a:pt x="50" y="107"/>
                  </a:lnTo>
                  <a:lnTo>
                    <a:pt x="47" y="108"/>
                  </a:lnTo>
                  <a:lnTo>
                    <a:pt x="45" y="107"/>
                  </a:lnTo>
                  <a:lnTo>
                    <a:pt x="42" y="108"/>
                  </a:lnTo>
                  <a:lnTo>
                    <a:pt x="42" y="114"/>
                  </a:lnTo>
                  <a:lnTo>
                    <a:pt x="45" y="117"/>
                  </a:lnTo>
                  <a:lnTo>
                    <a:pt x="47" y="117"/>
                  </a:lnTo>
                  <a:lnTo>
                    <a:pt x="47" y="125"/>
                  </a:lnTo>
                  <a:lnTo>
                    <a:pt x="44" y="127"/>
                  </a:lnTo>
                  <a:lnTo>
                    <a:pt x="47" y="130"/>
                  </a:lnTo>
                  <a:lnTo>
                    <a:pt x="50" y="134"/>
                  </a:lnTo>
                  <a:lnTo>
                    <a:pt x="49" y="136"/>
                  </a:lnTo>
                  <a:lnTo>
                    <a:pt x="49" y="139"/>
                  </a:lnTo>
                  <a:lnTo>
                    <a:pt x="52" y="141"/>
                  </a:lnTo>
                  <a:lnTo>
                    <a:pt x="54" y="150"/>
                  </a:lnTo>
                  <a:lnTo>
                    <a:pt x="49" y="152"/>
                  </a:lnTo>
                  <a:lnTo>
                    <a:pt x="47" y="154"/>
                  </a:lnTo>
                  <a:lnTo>
                    <a:pt x="42" y="152"/>
                  </a:lnTo>
                  <a:lnTo>
                    <a:pt x="39" y="155"/>
                  </a:lnTo>
                  <a:lnTo>
                    <a:pt x="39" y="158"/>
                  </a:lnTo>
                  <a:lnTo>
                    <a:pt x="36" y="161"/>
                  </a:lnTo>
                  <a:lnTo>
                    <a:pt x="33" y="162"/>
                  </a:lnTo>
                  <a:lnTo>
                    <a:pt x="33" y="177"/>
                  </a:lnTo>
                  <a:lnTo>
                    <a:pt x="28" y="181"/>
                  </a:lnTo>
                  <a:lnTo>
                    <a:pt x="27" y="183"/>
                  </a:lnTo>
                  <a:lnTo>
                    <a:pt x="29" y="187"/>
                  </a:lnTo>
                  <a:lnTo>
                    <a:pt x="27" y="189"/>
                  </a:lnTo>
                  <a:lnTo>
                    <a:pt x="26" y="190"/>
                  </a:lnTo>
                  <a:lnTo>
                    <a:pt x="22" y="193"/>
                  </a:lnTo>
                  <a:lnTo>
                    <a:pt x="18" y="204"/>
                  </a:lnTo>
                  <a:lnTo>
                    <a:pt x="5" y="214"/>
                  </a:lnTo>
                  <a:lnTo>
                    <a:pt x="5" y="219"/>
                  </a:lnTo>
                  <a:lnTo>
                    <a:pt x="3" y="221"/>
                  </a:lnTo>
                  <a:lnTo>
                    <a:pt x="2" y="223"/>
                  </a:lnTo>
                  <a:lnTo>
                    <a:pt x="1" y="225"/>
                  </a:lnTo>
                  <a:lnTo>
                    <a:pt x="0" y="231"/>
                  </a:lnTo>
                </a:path>
              </a:pathLst>
            </a:custGeom>
            <a:solidFill>
              <a:srgbClr val="660033"/>
            </a:solidFill>
            <a:ln w="12700" cap="rnd">
              <a:solidFill>
                <a:srgbClr val="C0C0C0"/>
              </a:solidFill>
              <a:round/>
              <a:headEnd type="none" w="sm" len="sm"/>
              <a:tailEnd type="none" w="sm" len="sm"/>
            </a:ln>
          </p:spPr>
          <p:txBody>
            <a:bodyPr/>
            <a:lstStyle/>
            <a:p>
              <a:pPr algn="l" eaLnBrk="0" hangingPunct="0"/>
              <a:endParaRPr lang="es-MX" sz="1800" b="0" u="none"/>
            </a:p>
          </p:txBody>
        </p:sp>
        <p:sp>
          <p:nvSpPr>
            <p:cNvPr id="24686" name="Freeform 37"/>
            <p:cNvSpPr>
              <a:spLocks/>
            </p:cNvSpPr>
            <p:nvPr/>
          </p:nvSpPr>
          <p:spPr bwMode="auto">
            <a:xfrm>
              <a:off x="3301" y="2684"/>
              <a:ext cx="347" cy="322"/>
            </a:xfrm>
            <a:custGeom>
              <a:avLst/>
              <a:gdLst>
                <a:gd name="T0" fmla="*/ 93 w 300"/>
                <a:gd name="T1" fmla="*/ 493 h 296"/>
                <a:gd name="T2" fmla="*/ 318 w 300"/>
                <a:gd name="T3" fmla="*/ 450 h 296"/>
                <a:gd name="T4" fmla="*/ 427 w 300"/>
                <a:gd name="T5" fmla="*/ 363 h 296"/>
                <a:gd name="T6" fmla="*/ 632 w 300"/>
                <a:gd name="T7" fmla="*/ 191 h 296"/>
                <a:gd name="T8" fmla="*/ 780 w 300"/>
                <a:gd name="T9" fmla="*/ 176 h 296"/>
                <a:gd name="T10" fmla="*/ 902 w 300"/>
                <a:gd name="T11" fmla="*/ 140 h 296"/>
                <a:gd name="T12" fmla="*/ 982 w 300"/>
                <a:gd name="T13" fmla="*/ 69 h 296"/>
                <a:gd name="T14" fmla="*/ 1132 w 300"/>
                <a:gd name="T15" fmla="*/ 86 h 296"/>
                <a:gd name="T16" fmla="*/ 1254 w 300"/>
                <a:gd name="T17" fmla="*/ 106 h 296"/>
                <a:gd name="T18" fmla="*/ 1357 w 300"/>
                <a:gd name="T19" fmla="*/ 115 h 296"/>
                <a:gd name="T20" fmla="*/ 1470 w 300"/>
                <a:gd name="T21" fmla="*/ 115 h 296"/>
                <a:gd name="T22" fmla="*/ 1470 w 300"/>
                <a:gd name="T23" fmla="*/ 16 h 296"/>
                <a:gd name="T24" fmla="*/ 1614 w 300"/>
                <a:gd name="T25" fmla="*/ 17 h 296"/>
                <a:gd name="T26" fmla="*/ 1597 w 300"/>
                <a:gd name="T27" fmla="*/ 99 h 296"/>
                <a:gd name="T28" fmla="*/ 1818 w 300"/>
                <a:gd name="T29" fmla="*/ 132 h 296"/>
                <a:gd name="T30" fmla="*/ 1863 w 300"/>
                <a:gd name="T31" fmla="*/ 176 h 296"/>
                <a:gd name="T32" fmla="*/ 1956 w 300"/>
                <a:gd name="T33" fmla="*/ 202 h 296"/>
                <a:gd name="T34" fmla="*/ 1863 w 300"/>
                <a:gd name="T35" fmla="*/ 312 h 296"/>
                <a:gd name="T36" fmla="*/ 1803 w 300"/>
                <a:gd name="T37" fmla="*/ 362 h 296"/>
                <a:gd name="T38" fmla="*/ 1713 w 300"/>
                <a:gd name="T39" fmla="*/ 335 h 296"/>
                <a:gd name="T40" fmla="*/ 1611 w 300"/>
                <a:gd name="T41" fmla="*/ 402 h 296"/>
                <a:gd name="T42" fmla="*/ 1493 w 300"/>
                <a:gd name="T43" fmla="*/ 433 h 296"/>
                <a:gd name="T44" fmla="*/ 1638 w 300"/>
                <a:gd name="T45" fmla="*/ 423 h 296"/>
                <a:gd name="T46" fmla="*/ 1557 w 300"/>
                <a:gd name="T47" fmla="*/ 496 h 296"/>
                <a:gd name="T48" fmla="*/ 1597 w 300"/>
                <a:gd name="T49" fmla="*/ 641 h 296"/>
                <a:gd name="T50" fmla="*/ 1758 w 300"/>
                <a:gd name="T51" fmla="*/ 600 h 296"/>
                <a:gd name="T52" fmla="*/ 2046 w 300"/>
                <a:gd name="T53" fmla="*/ 468 h 296"/>
                <a:gd name="T54" fmla="*/ 2155 w 300"/>
                <a:gd name="T55" fmla="*/ 523 h 296"/>
                <a:gd name="T56" fmla="*/ 1992 w 300"/>
                <a:gd name="T57" fmla="*/ 629 h 296"/>
                <a:gd name="T58" fmla="*/ 1885 w 300"/>
                <a:gd name="T59" fmla="*/ 678 h 296"/>
                <a:gd name="T60" fmla="*/ 1803 w 300"/>
                <a:gd name="T61" fmla="*/ 695 h 296"/>
                <a:gd name="T62" fmla="*/ 1956 w 300"/>
                <a:gd name="T63" fmla="*/ 785 h 296"/>
                <a:gd name="T64" fmla="*/ 1913 w 300"/>
                <a:gd name="T65" fmla="*/ 852 h 296"/>
                <a:gd name="T66" fmla="*/ 1818 w 300"/>
                <a:gd name="T67" fmla="*/ 983 h 296"/>
                <a:gd name="T68" fmla="*/ 1691 w 300"/>
                <a:gd name="T69" fmla="*/ 1041 h 296"/>
                <a:gd name="T70" fmla="*/ 1538 w 300"/>
                <a:gd name="T71" fmla="*/ 1068 h 296"/>
                <a:gd name="T72" fmla="*/ 1375 w 300"/>
                <a:gd name="T73" fmla="*/ 1058 h 296"/>
                <a:gd name="T74" fmla="*/ 1374 w 300"/>
                <a:gd name="T75" fmla="*/ 1013 h 296"/>
                <a:gd name="T76" fmla="*/ 1332 w 300"/>
                <a:gd name="T77" fmla="*/ 954 h 296"/>
                <a:gd name="T78" fmla="*/ 1181 w 300"/>
                <a:gd name="T79" fmla="*/ 939 h 296"/>
                <a:gd name="T80" fmla="*/ 1040 w 300"/>
                <a:gd name="T81" fmla="*/ 954 h 296"/>
                <a:gd name="T82" fmla="*/ 982 w 300"/>
                <a:gd name="T83" fmla="*/ 846 h 296"/>
                <a:gd name="T84" fmla="*/ 854 w 300"/>
                <a:gd name="T85" fmla="*/ 846 h 296"/>
                <a:gd name="T86" fmla="*/ 691 w 300"/>
                <a:gd name="T87" fmla="*/ 920 h 296"/>
                <a:gd name="T88" fmla="*/ 555 w 300"/>
                <a:gd name="T89" fmla="*/ 897 h 296"/>
                <a:gd name="T90" fmla="*/ 515 w 300"/>
                <a:gd name="T91" fmla="*/ 846 h 296"/>
                <a:gd name="T92" fmla="*/ 385 w 300"/>
                <a:gd name="T93" fmla="*/ 752 h 296"/>
                <a:gd name="T94" fmla="*/ 170 w 300"/>
                <a:gd name="T95" fmla="*/ 722 h 296"/>
                <a:gd name="T96" fmla="*/ 118 w 300"/>
                <a:gd name="T97" fmla="*/ 695 h 2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0"/>
                <a:gd name="T148" fmla="*/ 0 h 296"/>
                <a:gd name="T149" fmla="*/ 300 w 300"/>
                <a:gd name="T150" fmla="*/ 296 h 2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0" h="296">
                  <a:moveTo>
                    <a:pt x="0" y="178"/>
                  </a:moveTo>
                  <a:lnTo>
                    <a:pt x="7" y="171"/>
                  </a:lnTo>
                  <a:lnTo>
                    <a:pt x="10" y="166"/>
                  </a:lnTo>
                  <a:lnTo>
                    <a:pt x="13" y="136"/>
                  </a:lnTo>
                  <a:lnTo>
                    <a:pt x="21" y="133"/>
                  </a:lnTo>
                  <a:lnTo>
                    <a:pt x="25" y="133"/>
                  </a:lnTo>
                  <a:lnTo>
                    <a:pt x="34" y="130"/>
                  </a:lnTo>
                  <a:lnTo>
                    <a:pt x="44" y="124"/>
                  </a:lnTo>
                  <a:lnTo>
                    <a:pt x="56" y="120"/>
                  </a:lnTo>
                  <a:lnTo>
                    <a:pt x="60" y="117"/>
                  </a:lnTo>
                  <a:lnTo>
                    <a:pt x="58" y="104"/>
                  </a:lnTo>
                  <a:lnTo>
                    <a:pt x="59" y="100"/>
                  </a:lnTo>
                  <a:lnTo>
                    <a:pt x="64" y="94"/>
                  </a:lnTo>
                  <a:lnTo>
                    <a:pt x="65" y="90"/>
                  </a:lnTo>
                  <a:lnTo>
                    <a:pt x="77" y="76"/>
                  </a:lnTo>
                  <a:lnTo>
                    <a:pt x="87" y="53"/>
                  </a:lnTo>
                  <a:lnTo>
                    <a:pt x="89" y="43"/>
                  </a:lnTo>
                  <a:lnTo>
                    <a:pt x="91" y="44"/>
                  </a:lnTo>
                  <a:lnTo>
                    <a:pt x="98" y="49"/>
                  </a:lnTo>
                  <a:lnTo>
                    <a:pt x="108" y="49"/>
                  </a:lnTo>
                  <a:lnTo>
                    <a:pt x="112" y="48"/>
                  </a:lnTo>
                  <a:lnTo>
                    <a:pt x="117" y="40"/>
                  </a:lnTo>
                  <a:lnTo>
                    <a:pt x="122" y="39"/>
                  </a:lnTo>
                  <a:lnTo>
                    <a:pt x="125" y="39"/>
                  </a:lnTo>
                  <a:lnTo>
                    <a:pt x="130" y="37"/>
                  </a:lnTo>
                  <a:lnTo>
                    <a:pt x="132" y="34"/>
                  </a:lnTo>
                  <a:lnTo>
                    <a:pt x="134" y="21"/>
                  </a:lnTo>
                  <a:lnTo>
                    <a:pt x="135" y="18"/>
                  </a:lnTo>
                  <a:lnTo>
                    <a:pt x="141" y="17"/>
                  </a:lnTo>
                  <a:lnTo>
                    <a:pt x="144" y="15"/>
                  </a:lnTo>
                  <a:lnTo>
                    <a:pt x="151" y="18"/>
                  </a:lnTo>
                  <a:lnTo>
                    <a:pt x="156" y="24"/>
                  </a:lnTo>
                  <a:lnTo>
                    <a:pt x="159" y="27"/>
                  </a:lnTo>
                  <a:lnTo>
                    <a:pt x="163" y="28"/>
                  </a:lnTo>
                  <a:lnTo>
                    <a:pt x="168" y="28"/>
                  </a:lnTo>
                  <a:lnTo>
                    <a:pt x="173" y="29"/>
                  </a:lnTo>
                  <a:lnTo>
                    <a:pt x="177" y="31"/>
                  </a:lnTo>
                  <a:lnTo>
                    <a:pt x="179" y="30"/>
                  </a:lnTo>
                  <a:lnTo>
                    <a:pt x="184" y="30"/>
                  </a:lnTo>
                  <a:lnTo>
                    <a:pt x="187" y="31"/>
                  </a:lnTo>
                  <a:lnTo>
                    <a:pt x="190" y="31"/>
                  </a:lnTo>
                  <a:lnTo>
                    <a:pt x="197" y="33"/>
                  </a:lnTo>
                  <a:lnTo>
                    <a:pt x="200" y="33"/>
                  </a:lnTo>
                  <a:lnTo>
                    <a:pt x="203" y="31"/>
                  </a:lnTo>
                  <a:lnTo>
                    <a:pt x="205" y="27"/>
                  </a:lnTo>
                  <a:lnTo>
                    <a:pt x="204" y="15"/>
                  </a:lnTo>
                  <a:lnTo>
                    <a:pt x="202" y="8"/>
                  </a:lnTo>
                  <a:lnTo>
                    <a:pt x="203" y="4"/>
                  </a:lnTo>
                  <a:lnTo>
                    <a:pt x="212" y="2"/>
                  </a:lnTo>
                  <a:lnTo>
                    <a:pt x="215" y="0"/>
                  </a:lnTo>
                  <a:lnTo>
                    <a:pt x="219" y="2"/>
                  </a:lnTo>
                  <a:lnTo>
                    <a:pt x="223" y="5"/>
                  </a:lnTo>
                  <a:lnTo>
                    <a:pt x="224" y="9"/>
                  </a:lnTo>
                  <a:lnTo>
                    <a:pt x="220" y="18"/>
                  </a:lnTo>
                  <a:lnTo>
                    <a:pt x="219" y="22"/>
                  </a:lnTo>
                  <a:lnTo>
                    <a:pt x="221" y="27"/>
                  </a:lnTo>
                  <a:lnTo>
                    <a:pt x="236" y="44"/>
                  </a:lnTo>
                  <a:lnTo>
                    <a:pt x="246" y="39"/>
                  </a:lnTo>
                  <a:lnTo>
                    <a:pt x="248" y="37"/>
                  </a:lnTo>
                  <a:lnTo>
                    <a:pt x="251" y="37"/>
                  </a:lnTo>
                  <a:lnTo>
                    <a:pt x="254" y="38"/>
                  </a:lnTo>
                  <a:lnTo>
                    <a:pt x="252" y="45"/>
                  </a:lnTo>
                  <a:lnTo>
                    <a:pt x="252" y="48"/>
                  </a:lnTo>
                  <a:lnTo>
                    <a:pt x="258" y="49"/>
                  </a:lnTo>
                  <a:lnTo>
                    <a:pt x="261" y="49"/>
                  </a:lnTo>
                  <a:lnTo>
                    <a:pt x="263" y="50"/>
                  </a:lnTo>
                  <a:lnTo>
                    <a:pt x="264" y="52"/>
                  </a:lnTo>
                  <a:lnTo>
                    <a:pt x="270" y="55"/>
                  </a:lnTo>
                  <a:lnTo>
                    <a:pt x="269" y="62"/>
                  </a:lnTo>
                  <a:lnTo>
                    <a:pt x="264" y="72"/>
                  </a:lnTo>
                  <a:lnTo>
                    <a:pt x="258" y="78"/>
                  </a:lnTo>
                  <a:lnTo>
                    <a:pt x="258" y="86"/>
                  </a:lnTo>
                  <a:lnTo>
                    <a:pt x="258" y="100"/>
                  </a:lnTo>
                  <a:lnTo>
                    <a:pt x="257" y="101"/>
                  </a:lnTo>
                  <a:lnTo>
                    <a:pt x="252" y="101"/>
                  </a:lnTo>
                  <a:lnTo>
                    <a:pt x="249" y="99"/>
                  </a:lnTo>
                  <a:lnTo>
                    <a:pt x="245" y="96"/>
                  </a:lnTo>
                  <a:lnTo>
                    <a:pt x="241" y="95"/>
                  </a:lnTo>
                  <a:lnTo>
                    <a:pt x="239" y="93"/>
                  </a:lnTo>
                  <a:lnTo>
                    <a:pt x="236" y="92"/>
                  </a:lnTo>
                  <a:lnTo>
                    <a:pt x="232" y="94"/>
                  </a:lnTo>
                  <a:lnTo>
                    <a:pt x="230" y="95"/>
                  </a:lnTo>
                  <a:lnTo>
                    <a:pt x="225" y="110"/>
                  </a:lnTo>
                  <a:lnTo>
                    <a:pt x="222" y="111"/>
                  </a:lnTo>
                  <a:lnTo>
                    <a:pt x="215" y="111"/>
                  </a:lnTo>
                  <a:lnTo>
                    <a:pt x="209" y="114"/>
                  </a:lnTo>
                  <a:lnTo>
                    <a:pt x="207" y="117"/>
                  </a:lnTo>
                  <a:lnTo>
                    <a:pt x="206" y="120"/>
                  </a:lnTo>
                  <a:lnTo>
                    <a:pt x="209" y="120"/>
                  </a:lnTo>
                  <a:lnTo>
                    <a:pt x="214" y="121"/>
                  </a:lnTo>
                  <a:lnTo>
                    <a:pt x="218" y="120"/>
                  </a:lnTo>
                  <a:lnTo>
                    <a:pt x="226" y="117"/>
                  </a:lnTo>
                  <a:lnTo>
                    <a:pt x="226" y="120"/>
                  </a:lnTo>
                  <a:lnTo>
                    <a:pt x="222" y="126"/>
                  </a:lnTo>
                  <a:lnTo>
                    <a:pt x="215" y="134"/>
                  </a:lnTo>
                  <a:lnTo>
                    <a:pt x="215" y="137"/>
                  </a:lnTo>
                  <a:lnTo>
                    <a:pt x="212" y="142"/>
                  </a:lnTo>
                  <a:lnTo>
                    <a:pt x="215" y="177"/>
                  </a:lnTo>
                  <a:lnTo>
                    <a:pt x="218" y="178"/>
                  </a:lnTo>
                  <a:lnTo>
                    <a:pt x="221" y="177"/>
                  </a:lnTo>
                  <a:lnTo>
                    <a:pt x="224" y="177"/>
                  </a:lnTo>
                  <a:lnTo>
                    <a:pt x="226" y="175"/>
                  </a:lnTo>
                  <a:lnTo>
                    <a:pt x="236" y="171"/>
                  </a:lnTo>
                  <a:lnTo>
                    <a:pt x="243" y="165"/>
                  </a:lnTo>
                  <a:lnTo>
                    <a:pt x="255" y="152"/>
                  </a:lnTo>
                  <a:lnTo>
                    <a:pt x="273" y="137"/>
                  </a:lnTo>
                  <a:lnTo>
                    <a:pt x="276" y="132"/>
                  </a:lnTo>
                  <a:lnTo>
                    <a:pt x="282" y="129"/>
                  </a:lnTo>
                  <a:lnTo>
                    <a:pt x="283" y="129"/>
                  </a:lnTo>
                  <a:lnTo>
                    <a:pt x="286" y="128"/>
                  </a:lnTo>
                  <a:lnTo>
                    <a:pt x="292" y="134"/>
                  </a:lnTo>
                  <a:lnTo>
                    <a:pt x="298" y="144"/>
                  </a:lnTo>
                  <a:lnTo>
                    <a:pt x="299" y="154"/>
                  </a:lnTo>
                  <a:lnTo>
                    <a:pt x="294" y="160"/>
                  </a:lnTo>
                  <a:lnTo>
                    <a:pt x="280" y="169"/>
                  </a:lnTo>
                  <a:lnTo>
                    <a:pt x="275" y="174"/>
                  </a:lnTo>
                  <a:lnTo>
                    <a:pt x="270" y="185"/>
                  </a:lnTo>
                  <a:lnTo>
                    <a:pt x="268" y="187"/>
                  </a:lnTo>
                  <a:lnTo>
                    <a:pt x="265" y="188"/>
                  </a:lnTo>
                  <a:lnTo>
                    <a:pt x="260" y="187"/>
                  </a:lnTo>
                  <a:lnTo>
                    <a:pt x="258" y="186"/>
                  </a:lnTo>
                  <a:lnTo>
                    <a:pt x="253" y="185"/>
                  </a:lnTo>
                  <a:lnTo>
                    <a:pt x="249" y="188"/>
                  </a:lnTo>
                  <a:lnTo>
                    <a:pt x="249" y="191"/>
                  </a:lnTo>
                  <a:lnTo>
                    <a:pt x="257" y="197"/>
                  </a:lnTo>
                  <a:lnTo>
                    <a:pt x="258" y="200"/>
                  </a:lnTo>
                  <a:lnTo>
                    <a:pt x="268" y="206"/>
                  </a:lnTo>
                  <a:lnTo>
                    <a:pt x="270" y="217"/>
                  </a:lnTo>
                  <a:lnTo>
                    <a:pt x="267" y="222"/>
                  </a:lnTo>
                  <a:lnTo>
                    <a:pt x="265" y="224"/>
                  </a:lnTo>
                  <a:lnTo>
                    <a:pt x="264" y="228"/>
                  </a:lnTo>
                  <a:lnTo>
                    <a:pt x="264" y="235"/>
                  </a:lnTo>
                  <a:lnTo>
                    <a:pt x="261" y="242"/>
                  </a:lnTo>
                  <a:lnTo>
                    <a:pt x="253" y="252"/>
                  </a:lnTo>
                  <a:lnTo>
                    <a:pt x="250" y="263"/>
                  </a:lnTo>
                  <a:lnTo>
                    <a:pt x="251" y="271"/>
                  </a:lnTo>
                  <a:lnTo>
                    <a:pt x="253" y="279"/>
                  </a:lnTo>
                  <a:lnTo>
                    <a:pt x="249" y="281"/>
                  </a:lnTo>
                  <a:lnTo>
                    <a:pt x="244" y="281"/>
                  </a:lnTo>
                  <a:lnTo>
                    <a:pt x="233" y="287"/>
                  </a:lnTo>
                  <a:lnTo>
                    <a:pt x="230" y="291"/>
                  </a:lnTo>
                  <a:lnTo>
                    <a:pt x="226" y="293"/>
                  </a:lnTo>
                  <a:lnTo>
                    <a:pt x="216" y="295"/>
                  </a:lnTo>
                  <a:lnTo>
                    <a:pt x="212" y="294"/>
                  </a:lnTo>
                  <a:lnTo>
                    <a:pt x="207" y="293"/>
                  </a:lnTo>
                  <a:lnTo>
                    <a:pt x="200" y="294"/>
                  </a:lnTo>
                  <a:lnTo>
                    <a:pt x="194" y="293"/>
                  </a:lnTo>
                  <a:lnTo>
                    <a:pt x="191" y="292"/>
                  </a:lnTo>
                  <a:lnTo>
                    <a:pt x="188" y="292"/>
                  </a:lnTo>
                  <a:lnTo>
                    <a:pt x="191" y="287"/>
                  </a:lnTo>
                  <a:lnTo>
                    <a:pt x="190" y="281"/>
                  </a:lnTo>
                  <a:lnTo>
                    <a:pt x="190" y="280"/>
                  </a:lnTo>
                  <a:lnTo>
                    <a:pt x="190" y="278"/>
                  </a:lnTo>
                  <a:lnTo>
                    <a:pt x="188" y="274"/>
                  </a:lnTo>
                  <a:lnTo>
                    <a:pt x="186" y="271"/>
                  </a:lnTo>
                  <a:lnTo>
                    <a:pt x="184" y="263"/>
                  </a:lnTo>
                  <a:lnTo>
                    <a:pt x="182" y="260"/>
                  </a:lnTo>
                  <a:lnTo>
                    <a:pt x="179" y="259"/>
                  </a:lnTo>
                  <a:lnTo>
                    <a:pt x="167" y="259"/>
                  </a:lnTo>
                  <a:lnTo>
                    <a:pt x="163" y="258"/>
                  </a:lnTo>
                  <a:lnTo>
                    <a:pt x="152" y="257"/>
                  </a:lnTo>
                  <a:lnTo>
                    <a:pt x="151" y="256"/>
                  </a:lnTo>
                  <a:lnTo>
                    <a:pt x="149" y="260"/>
                  </a:lnTo>
                  <a:lnTo>
                    <a:pt x="143" y="263"/>
                  </a:lnTo>
                  <a:lnTo>
                    <a:pt x="136" y="263"/>
                  </a:lnTo>
                  <a:lnTo>
                    <a:pt x="136" y="260"/>
                  </a:lnTo>
                  <a:lnTo>
                    <a:pt x="139" y="245"/>
                  </a:lnTo>
                  <a:lnTo>
                    <a:pt x="135" y="233"/>
                  </a:lnTo>
                  <a:lnTo>
                    <a:pt x="132" y="231"/>
                  </a:lnTo>
                  <a:lnTo>
                    <a:pt x="126" y="231"/>
                  </a:lnTo>
                  <a:lnTo>
                    <a:pt x="123" y="232"/>
                  </a:lnTo>
                  <a:lnTo>
                    <a:pt x="118" y="233"/>
                  </a:lnTo>
                  <a:lnTo>
                    <a:pt x="112" y="235"/>
                  </a:lnTo>
                  <a:lnTo>
                    <a:pt x="106" y="238"/>
                  </a:lnTo>
                  <a:lnTo>
                    <a:pt x="100" y="253"/>
                  </a:lnTo>
                  <a:lnTo>
                    <a:pt x="96" y="254"/>
                  </a:lnTo>
                  <a:lnTo>
                    <a:pt x="92" y="254"/>
                  </a:lnTo>
                  <a:lnTo>
                    <a:pt x="88" y="254"/>
                  </a:lnTo>
                  <a:lnTo>
                    <a:pt x="77" y="253"/>
                  </a:lnTo>
                  <a:lnTo>
                    <a:pt x="77" y="247"/>
                  </a:lnTo>
                  <a:lnTo>
                    <a:pt x="74" y="244"/>
                  </a:lnTo>
                  <a:lnTo>
                    <a:pt x="74" y="240"/>
                  </a:lnTo>
                  <a:lnTo>
                    <a:pt x="71" y="239"/>
                  </a:lnTo>
                  <a:lnTo>
                    <a:pt x="71" y="233"/>
                  </a:lnTo>
                  <a:lnTo>
                    <a:pt x="68" y="228"/>
                  </a:lnTo>
                  <a:lnTo>
                    <a:pt x="63" y="206"/>
                  </a:lnTo>
                  <a:lnTo>
                    <a:pt x="61" y="203"/>
                  </a:lnTo>
                  <a:lnTo>
                    <a:pt x="53" y="207"/>
                  </a:lnTo>
                  <a:lnTo>
                    <a:pt x="48" y="207"/>
                  </a:lnTo>
                  <a:lnTo>
                    <a:pt x="38" y="205"/>
                  </a:lnTo>
                  <a:lnTo>
                    <a:pt x="31" y="200"/>
                  </a:lnTo>
                  <a:lnTo>
                    <a:pt x="24" y="200"/>
                  </a:lnTo>
                  <a:lnTo>
                    <a:pt x="21" y="197"/>
                  </a:lnTo>
                  <a:lnTo>
                    <a:pt x="18" y="194"/>
                  </a:lnTo>
                  <a:lnTo>
                    <a:pt x="18" y="191"/>
                  </a:lnTo>
                  <a:lnTo>
                    <a:pt x="16" y="191"/>
                  </a:lnTo>
                  <a:lnTo>
                    <a:pt x="11" y="189"/>
                  </a:lnTo>
                  <a:lnTo>
                    <a:pt x="0" y="181"/>
                  </a:lnTo>
                  <a:lnTo>
                    <a:pt x="0" y="178"/>
                  </a:lnTo>
                </a:path>
              </a:pathLst>
            </a:custGeom>
            <a:solidFill>
              <a:schemeClr val="bg2">
                <a:alpha val="30196"/>
              </a:schemeClr>
            </a:solidFill>
            <a:ln w="9525" algn="ctr">
              <a:solidFill>
                <a:srgbClr val="C0C0C0"/>
              </a:solidFill>
              <a:round/>
              <a:headEnd/>
              <a:tailEnd/>
            </a:ln>
          </p:spPr>
          <p:txBody>
            <a:bodyPr wrap="none" anchor="ctr"/>
            <a:lstStyle/>
            <a:p>
              <a:pPr algn="l" eaLnBrk="0" hangingPunct="0"/>
              <a:endParaRPr lang="es-MX" sz="1800" b="0" u="none"/>
            </a:p>
          </p:txBody>
        </p:sp>
        <p:sp>
          <p:nvSpPr>
            <p:cNvPr id="24687" name="Freeform 38"/>
            <p:cNvSpPr>
              <a:spLocks/>
            </p:cNvSpPr>
            <p:nvPr/>
          </p:nvSpPr>
          <p:spPr bwMode="auto">
            <a:xfrm>
              <a:off x="3363" y="3090"/>
              <a:ext cx="154" cy="138"/>
            </a:xfrm>
            <a:custGeom>
              <a:avLst/>
              <a:gdLst>
                <a:gd name="T0" fmla="*/ 19 w 133"/>
                <a:gd name="T1" fmla="*/ 242 h 126"/>
                <a:gd name="T2" fmla="*/ 57 w 133"/>
                <a:gd name="T3" fmla="*/ 222 h 126"/>
                <a:gd name="T4" fmla="*/ 69 w 133"/>
                <a:gd name="T5" fmla="*/ 199 h 126"/>
                <a:gd name="T6" fmla="*/ 141 w 133"/>
                <a:gd name="T7" fmla="*/ 151 h 126"/>
                <a:gd name="T8" fmla="*/ 197 w 133"/>
                <a:gd name="T9" fmla="*/ 125 h 126"/>
                <a:gd name="T10" fmla="*/ 247 w 133"/>
                <a:gd name="T11" fmla="*/ 104 h 126"/>
                <a:gd name="T12" fmla="*/ 264 w 133"/>
                <a:gd name="T13" fmla="*/ 73 h 126"/>
                <a:gd name="T14" fmla="*/ 311 w 133"/>
                <a:gd name="T15" fmla="*/ 45 h 126"/>
                <a:gd name="T16" fmla="*/ 353 w 133"/>
                <a:gd name="T17" fmla="*/ 20 h 126"/>
                <a:gd name="T18" fmla="*/ 464 w 133"/>
                <a:gd name="T19" fmla="*/ 31 h 126"/>
                <a:gd name="T20" fmla="*/ 492 w 133"/>
                <a:gd name="T21" fmla="*/ 41 h 126"/>
                <a:gd name="T22" fmla="*/ 559 w 133"/>
                <a:gd name="T23" fmla="*/ 45 h 126"/>
                <a:gd name="T24" fmla="*/ 657 w 133"/>
                <a:gd name="T25" fmla="*/ 0 h 126"/>
                <a:gd name="T26" fmla="*/ 688 w 133"/>
                <a:gd name="T27" fmla="*/ 16 h 126"/>
                <a:gd name="T28" fmla="*/ 707 w 133"/>
                <a:gd name="T29" fmla="*/ 41 h 126"/>
                <a:gd name="T30" fmla="*/ 729 w 133"/>
                <a:gd name="T31" fmla="*/ 85 h 126"/>
                <a:gd name="T32" fmla="*/ 749 w 133"/>
                <a:gd name="T33" fmla="*/ 111 h 126"/>
                <a:gd name="T34" fmla="*/ 813 w 133"/>
                <a:gd name="T35" fmla="*/ 138 h 126"/>
                <a:gd name="T36" fmla="*/ 858 w 133"/>
                <a:gd name="T37" fmla="*/ 139 h 126"/>
                <a:gd name="T38" fmla="*/ 918 w 133"/>
                <a:gd name="T39" fmla="*/ 138 h 126"/>
                <a:gd name="T40" fmla="*/ 948 w 133"/>
                <a:gd name="T41" fmla="*/ 115 h 126"/>
                <a:gd name="T42" fmla="*/ 967 w 133"/>
                <a:gd name="T43" fmla="*/ 135 h 126"/>
                <a:gd name="T44" fmla="*/ 967 w 133"/>
                <a:gd name="T45" fmla="*/ 165 h 126"/>
                <a:gd name="T46" fmla="*/ 923 w 133"/>
                <a:gd name="T47" fmla="*/ 182 h 126"/>
                <a:gd name="T48" fmla="*/ 948 w 133"/>
                <a:gd name="T49" fmla="*/ 199 h 126"/>
                <a:gd name="T50" fmla="*/ 881 w 133"/>
                <a:gd name="T51" fmla="*/ 254 h 126"/>
                <a:gd name="T52" fmla="*/ 903 w 133"/>
                <a:gd name="T53" fmla="*/ 261 h 126"/>
                <a:gd name="T54" fmla="*/ 934 w 133"/>
                <a:gd name="T55" fmla="*/ 286 h 126"/>
                <a:gd name="T56" fmla="*/ 954 w 133"/>
                <a:gd name="T57" fmla="*/ 302 h 126"/>
                <a:gd name="T58" fmla="*/ 923 w 133"/>
                <a:gd name="T59" fmla="*/ 313 h 126"/>
                <a:gd name="T60" fmla="*/ 883 w 133"/>
                <a:gd name="T61" fmla="*/ 313 h 126"/>
                <a:gd name="T62" fmla="*/ 883 w 133"/>
                <a:gd name="T63" fmla="*/ 323 h 126"/>
                <a:gd name="T64" fmla="*/ 881 w 133"/>
                <a:gd name="T65" fmla="*/ 365 h 126"/>
                <a:gd name="T66" fmla="*/ 875 w 133"/>
                <a:gd name="T67" fmla="*/ 419 h 126"/>
                <a:gd name="T68" fmla="*/ 824 w 133"/>
                <a:gd name="T69" fmla="*/ 433 h 126"/>
                <a:gd name="T70" fmla="*/ 763 w 133"/>
                <a:gd name="T71" fmla="*/ 404 h 126"/>
                <a:gd name="T72" fmla="*/ 729 w 133"/>
                <a:gd name="T73" fmla="*/ 392 h 126"/>
                <a:gd name="T74" fmla="*/ 660 w 133"/>
                <a:gd name="T75" fmla="*/ 428 h 126"/>
                <a:gd name="T76" fmla="*/ 600 w 133"/>
                <a:gd name="T77" fmla="*/ 453 h 126"/>
                <a:gd name="T78" fmla="*/ 569 w 133"/>
                <a:gd name="T79" fmla="*/ 465 h 126"/>
                <a:gd name="T80" fmla="*/ 491 w 133"/>
                <a:gd name="T81" fmla="*/ 479 h 126"/>
                <a:gd name="T82" fmla="*/ 456 w 133"/>
                <a:gd name="T83" fmla="*/ 495 h 126"/>
                <a:gd name="T84" fmla="*/ 445 w 133"/>
                <a:gd name="T85" fmla="*/ 470 h 126"/>
                <a:gd name="T86" fmla="*/ 410 w 133"/>
                <a:gd name="T87" fmla="*/ 450 h 126"/>
                <a:gd name="T88" fmla="*/ 360 w 133"/>
                <a:gd name="T89" fmla="*/ 412 h 126"/>
                <a:gd name="T90" fmla="*/ 316 w 133"/>
                <a:gd name="T91" fmla="*/ 375 h 126"/>
                <a:gd name="T92" fmla="*/ 269 w 133"/>
                <a:gd name="T93" fmla="*/ 382 h 126"/>
                <a:gd name="T94" fmla="*/ 168 w 133"/>
                <a:gd name="T95" fmla="*/ 412 h 126"/>
                <a:gd name="T96" fmla="*/ 131 w 133"/>
                <a:gd name="T97" fmla="*/ 395 h 126"/>
                <a:gd name="T98" fmla="*/ 90 w 133"/>
                <a:gd name="T99" fmla="*/ 302 h 126"/>
                <a:gd name="T100" fmla="*/ 1 w 133"/>
                <a:gd name="T101" fmla="*/ 261 h 1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126"/>
                <a:gd name="T155" fmla="*/ 133 w 133"/>
                <a:gd name="T156" fmla="*/ 126 h 1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126">
                  <a:moveTo>
                    <a:pt x="0" y="64"/>
                  </a:moveTo>
                  <a:lnTo>
                    <a:pt x="2" y="62"/>
                  </a:lnTo>
                  <a:lnTo>
                    <a:pt x="4" y="60"/>
                  </a:lnTo>
                  <a:lnTo>
                    <a:pt x="8" y="56"/>
                  </a:lnTo>
                  <a:lnTo>
                    <a:pt x="9" y="53"/>
                  </a:lnTo>
                  <a:lnTo>
                    <a:pt x="9" y="51"/>
                  </a:lnTo>
                  <a:lnTo>
                    <a:pt x="18" y="41"/>
                  </a:lnTo>
                  <a:lnTo>
                    <a:pt x="19" y="38"/>
                  </a:lnTo>
                  <a:lnTo>
                    <a:pt x="20" y="36"/>
                  </a:lnTo>
                  <a:lnTo>
                    <a:pt x="27" y="32"/>
                  </a:lnTo>
                  <a:lnTo>
                    <a:pt x="31" y="27"/>
                  </a:lnTo>
                  <a:lnTo>
                    <a:pt x="34" y="26"/>
                  </a:lnTo>
                  <a:lnTo>
                    <a:pt x="36" y="23"/>
                  </a:lnTo>
                  <a:lnTo>
                    <a:pt x="36" y="19"/>
                  </a:lnTo>
                  <a:lnTo>
                    <a:pt x="40" y="12"/>
                  </a:lnTo>
                  <a:lnTo>
                    <a:pt x="42" y="11"/>
                  </a:lnTo>
                  <a:lnTo>
                    <a:pt x="46" y="5"/>
                  </a:lnTo>
                  <a:lnTo>
                    <a:pt x="48" y="5"/>
                  </a:lnTo>
                  <a:lnTo>
                    <a:pt x="53" y="7"/>
                  </a:lnTo>
                  <a:lnTo>
                    <a:pt x="63" y="8"/>
                  </a:lnTo>
                  <a:lnTo>
                    <a:pt x="65" y="9"/>
                  </a:lnTo>
                  <a:lnTo>
                    <a:pt x="68" y="10"/>
                  </a:lnTo>
                  <a:lnTo>
                    <a:pt x="72" y="12"/>
                  </a:lnTo>
                  <a:lnTo>
                    <a:pt x="76" y="11"/>
                  </a:lnTo>
                  <a:lnTo>
                    <a:pt x="83" y="3"/>
                  </a:lnTo>
                  <a:lnTo>
                    <a:pt x="89" y="0"/>
                  </a:lnTo>
                  <a:lnTo>
                    <a:pt x="93" y="1"/>
                  </a:lnTo>
                  <a:lnTo>
                    <a:pt x="94" y="4"/>
                  </a:lnTo>
                  <a:lnTo>
                    <a:pt x="96" y="5"/>
                  </a:lnTo>
                  <a:lnTo>
                    <a:pt x="96" y="10"/>
                  </a:lnTo>
                  <a:lnTo>
                    <a:pt x="96" y="13"/>
                  </a:lnTo>
                  <a:lnTo>
                    <a:pt x="99" y="21"/>
                  </a:lnTo>
                  <a:lnTo>
                    <a:pt x="102" y="25"/>
                  </a:lnTo>
                  <a:lnTo>
                    <a:pt x="102" y="28"/>
                  </a:lnTo>
                  <a:lnTo>
                    <a:pt x="105" y="34"/>
                  </a:lnTo>
                  <a:lnTo>
                    <a:pt x="111" y="35"/>
                  </a:lnTo>
                  <a:lnTo>
                    <a:pt x="116" y="35"/>
                  </a:lnTo>
                  <a:lnTo>
                    <a:pt x="118" y="36"/>
                  </a:lnTo>
                  <a:lnTo>
                    <a:pt x="123" y="36"/>
                  </a:lnTo>
                  <a:lnTo>
                    <a:pt x="125" y="35"/>
                  </a:lnTo>
                  <a:lnTo>
                    <a:pt x="126" y="34"/>
                  </a:lnTo>
                  <a:lnTo>
                    <a:pt x="129" y="29"/>
                  </a:lnTo>
                  <a:lnTo>
                    <a:pt x="131" y="26"/>
                  </a:lnTo>
                  <a:lnTo>
                    <a:pt x="132" y="34"/>
                  </a:lnTo>
                  <a:lnTo>
                    <a:pt x="132" y="40"/>
                  </a:lnTo>
                  <a:lnTo>
                    <a:pt x="132" y="42"/>
                  </a:lnTo>
                  <a:lnTo>
                    <a:pt x="131" y="43"/>
                  </a:lnTo>
                  <a:lnTo>
                    <a:pt x="126" y="47"/>
                  </a:lnTo>
                  <a:lnTo>
                    <a:pt x="127" y="48"/>
                  </a:lnTo>
                  <a:lnTo>
                    <a:pt x="129" y="51"/>
                  </a:lnTo>
                  <a:lnTo>
                    <a:pt x="121" y="57"/>
                  </a:lnTo>
                  <a:lnTo>
                    <a:pt x="120" y="64"/>
                  </a:lnTo>
                  <a:lnTo>
                    <a:pt x="123" y="66"/>
                  </a:lnTo>
                  <a:lnTo>
                    <a:pt x="124" y="66"/>
                  </a:lnTo>
                  <a:lnTo>
                    <a:pt x="126" y="68"/>
                  </a:lnTo>
                  <a:lnTo>
                    <a:pt x="128" y="72"/>
                  </a:lnTo>
                  <a:lnTo>
                    <a:pt x="130" y="74"/>
                  </a:lnTo>
                  <a:lnTo>
                    <a:pt x="130" y="76"/>
                  </a:lnTo>
                  <a:lnTo>
                    <a:pt x="129" y="79"/>
                  </a:lnTo>
                  <a:lnTo>
                    <a:pt x="126" y="79"/>
                  </a:lnTo>
                  <a:lnTo>
                    <a:pt x="124" y="80"/>
                  </a:lnTo>
                  <a:lnTo>
                    <a:pt x="121" y="79"/>
                  </a:lnTo>
                  <a:lnTo>
                    <a:pt x="120" y="81"/>
                  </a:lnTo>
                  <a:lnTo>
                    <a:pt x="121" y="82"/>
                  </a:lnTo>
                  <a:lnTo>
                    <a:pt x="120" y="88"/>
                  </a:lnTo>
                  <a:lnTo>
                    <a:pt x="120" y="93"/>
                  </a:lnTo>
                  <a:lnTo>
                    <a:pt x="120" y="96"/>
                  </a:lnTo>
                  <a:lnTo>
                    <a:pt x="119" y="107"/>
                  </a:lnTo>
                  <a:lnTo>
                    <a:pt x="114" y="111"/>
                  </a:lnTo>
                  <a:lnTo>
                    <a:pt x="112" y="109"/>
                  </a:lnTo>
                  <a:lnTo>
                    <a:pt x="108" y="103"/>
                  </a:lnTo>
                  <a:lnTo>
                    <a:pt x="104" y="102"/>
                  </a:lnTo>
                  <a:lnTo>
                    <a:pt x="102" y="100"/>
                  </a:lnTo>
                  <a:lnTo>
                    <a:pt x="99" y="99"/>
                  </a:lnTo>
                  <a:lnTo>
                    <a:pt x="97" y="103"/>
                  </a:lnTo>
                  <a:lnTo>
                    <a:pt x="91" y="108"/>
                  </a:lnTo>
                  <a:lnTo>
                    <a:pt x="83" y="109"/>
                  </a:lnTo>
                  <a:lnTo>
                    <a:pt x="82" y="115"/>
                  </a:lnTo>
                  <a:lnTo>
                    <a:pt x="80" y="116"/>
                  </a:lnTo>
                  <a:lnTo>
                    <a:pt x="78" y="117"/>
                  </a:lnTo>
                  <a:lnTo>
                    <a:pt x="74" y="117"/>
                  </a:lnTo>
                  <a:lnTo>
                    <a:pt x="67" y="121"/>
                  </a:lnTo>
                  <a:lnTo>
                    <a:pt x="66" y="123"/>
                  </a:lnTo>
                  <a:lnTo>
                    <a:pt x="62" y="125"/>
                  </a:lnTo>
                  <a:lnTo>
                    <a:pt x="61" y="121"/>
                  </a:lnTo>
                  <a:lnTo>
                    <a:pt x="61" y="119"/>
                  </a:lnTo>
                  <a:lnTo>
                    <a:pt x="58" y="114"/>
                  </a:lnTo>
                  <a:lnTo>
                    <a:pt x="56" y="113"/>
                  </a:lnTo>
                  <a:lnTo>
                    <a:pt x="51" y="106"/>
                  </a:lnTo>
                  <a:lnTo>
                    <a:pt x="49" y="104"/>
                  </a:lnTo>
                  <a:lnTo>
                    <a:pt x="46" y="97"/>
                  </a:lnTo>
                  <a:lnTo>
                    <a:pt x="43" y="94"/>
                  </a:lnTo>
                  <a:lnTo>
                    <a:pt x="41" y="94"/>
                  </a:lnTo>
                  <a:lnTo>
                    <a:pt x="37" y="97"/>
                  </a:lnTo>
                  <a:lnTo>
                    <a:pt x="34" y="102"/>
                  </a:lnTo>
                  <a:lnTo>
                    <a:pt x="23" y="104"/>
                  </a:lnTo>
                  <a:lnTo>
                    <a:pt x="20" y="104"/>
                  </a:lnTo>
                  <a:lnTo>
                    <a:pt x="18" y="100"/>
                  </a:lnTo>
                  <a:lnTo>
                    <a:pt x="14" y="89"/>
                  </a:lnTo>
                  <a:lnTo>
                    <a:pt x="12" y="76"/>
                  </a:lnTo>
                  <a:lnTo>
                    <a:pt x="3" y="76"/>
                  </a:lnTo>
                  <a:lnTo>
                    <a:pt x="1" y="66"/>
                  </a:lnTo>
                  <a:lnTo>
                    <a:pt x="0" y="64"/>
                  </a:lnTo>
                </a:path>
              </a:pathLst>
            </a:custGeom>
            <a:solidFill>
              <a:srgbClr val="660033">
                <a:alpha val="38039"/>
              </a:srgbClr>
            </a:solidFill>
            <a:ln w="12700" cap="rnd">
              <a:solidFill>
                <a:srgbClr val="C0C0C0"/>
              </a:solidFill>
              <a:round/>
              <a:headEnd type="none" w="sm" len="sm"/>
              <a:tailEnd type="none" w="sm" len="sm"/>
            </a:ln>
          </p:spPr>
          <p:txBody>
            <a:bodyPr/>
            <a:lstStyle/>
            <a:p>
              <a:pPr algn="l" eaLnBrk="0" hangingPunct="0"/>
              <a:endParaRPr lang="es-MX" sz="1800" b="0" u="none"/>
            </a:p>
          </p:txBody>
        </p:sp>
        <p:sp>
          <p:nvSpPr>
            <p:cNvPr id="24688" name="Freeform 39"/>
            <p:cNvSpPr>
              <a:spLocks/>
            </p:cNvSpPr>
            <p:nvPr/>
          </p:nvSpPr>
          <p:spPr bwMode="auto">
            <a:xfrm>
              <a:off x="3409" y="3020"/>
              <a:ext cx="64" cy="89"/>
            </a:xfrm>
            <a:custGeom>
              <a:avLst/>
              <a:gdLst>
                <a:gd name="T0" fmla="*/ 0 w 55"/>
                <a:gd name="T1" fmla="*/ 209 h 80"/>
                <a:gd name="T2" fmla="*/ 19 w 55"/>
                <a:gd name="T3" fmla="*/ 205 h 80"/>
                <a:gd name="T4" fmla="*/ 22 w 55"/>
                <a:gd name="T5" fmla="*/ 187 h 80"/>
                <a:gd name="T6" fmla="*/ 19 w 55"/>
                <a:gd name="T7" fmla="*/ 180 h 80"/>
                <a:gd name="T8" fmla="*/ 30 w 55"/>
                <a:gd name="T9" fmla="*/ 174 h 80"/>
                <a:gd name="T10" fmla="*/ 77 w 55"/>
                <a:gd name="T11" fmla="*/ 151 h 80"/>
                <a:gd name="T12" fmla="*/ 80 w 55"/>
                <a:gd name="T13" fmla="*/ 136 h 80"/>
                <a:gd name="T14" fmla="*/ 102 w 55"/>
                <a:gd name="T15" fmla="*/ 137 h 80"/>
                <a:gd name="T16" fmla="*/ 102 w 55"/>
                <a:gd name="T17" fmla="*/ 133 h 80"/>
                <a:gd name="T18" fmla="*/ 119 w 55"/>
                <a:gd name="T19" fmla="*/ 120 h 80"/>
                <a:gd name="T20" fmla="*/ 119 w 55"/>
                <a:gd name="T21" fmla="*/ 119 h 80"/>
                <a:gd name="T22" fmla="*/ 122 w 55"/>
                <a:gd name="T23" fmla="*/ 107 h 80"/>
                <a:gd name="T24" fmla="*/ 122 w 55"/>
                <a:gd name="T25" fmla="*/ 97 h 80"/>
                <a:gd name="T26" fmla="*/ 122 w 55"/>
                <a:gd name="T27" fmla="*/ 89 h 80"/>
                <a:gd name="T28" fmla="*/ 122 w 55"/>
                <a:gd name="T29" fmla="*/ 69 h 80"/>
                <a:gd name="T30" fmla="*/ 147 w 55"/>
                <a:gd name="T31" fmla="*/ 56 h 80"/>
                <a:gd name="T32" fmla="*/ 171 w 55"/>
                <a:gd name="T33" fmla="*/ 63 h 80"/>
                <a:gd name="T34" fmla="*/ 177 w 55"/>
                <a:gd name="T35" fmla="*/ 56 h 80"/>
                <a:gd name="T36" fmla="*/ 177 w 55"/>
                <a:gd name="T37" fmla="*/ 50 h 80"/>
                <a:gd name="T38" fmla="*/ 193 w 55"/>
                <a:gd name="T39" fmla="*/ 41 h 80"/>
                <a:gd name="T40" fmla="*/ 193 w 55"/>
                <a:gd name="T41" fmla="*/ 27 h 80"/>
                <a:gd name="T42" fmla="*/ 218 w 55"/>
                <a:gd name="T43" fmla="*/ 0 h 80"/>
                <a:gd name="T44" fmla="*/ 232 w 55"/>
                <a:gd name="T45" fmla="*/ 0 h 80"/>
                <a:gd name="T46" fmla="*/ 232 w 55"/>
                <a:gd name="T47" fmla="*/ 16 h 80"/>
                <a:gd name="T48" fmla="*/ 218 w 55"/>
                <a:gd name="T49" fmla="*/ 27 h 80"/>
                <a:gd name="T50" fmla="*/ 218 w 55"/>
                <a:gd name="T51" fmla="*/ 37 h 80"/>
                <a:gd name="T52" fmla="*/ 225 w 55"/>
                <a:gd name="T53" fmla="*/ 50 h 80"/>
                <a:gd name="T54" fmla="*/ 247 w 55"/>
                <a:gd name="T55" fmla="*/ 50 h 80"/>
                <a:gd name="T56" fmla="*/ 254 w 55"/>
                <a:gd name="T57" fmla="*/ 50 h 80"/>
                <a:gd name="T58" fmla="*/ 287 w 55"/>
                <a:gd name="T59" fmla="*/ 51 h 80"/>
                <a:gd name="T60" fmla="*/ 283 w 55"/>
                <a:gd name="T61" fmla="*/ 63 h 80"/>
                <a:gd name="T62" fmla="*/ 287 w 55"/>
                <a:gd name="T63" fmla="*/ 86 h 80"/>
                <a:gd name="T64" fmla="*/ 287 w 55"/>
                <a:gd name="T65" fmla="*/ 120 h 80"/>
                <a:gd name="T66" fmla="*/ 287 w 55"/>
                <a:gd name="T67" fmla="*/ 122 h 80"/>
                <a:gd name="T68" fmla="*/ 374 w 55"/>
                <a:gd name="T69" fmla="*/ 162 h 80"/>
                <a:gd name="T70" fmla="*/ 383 w 55"/>
                <a:gd name="T71" fmla="*/ 187 h 80"/>
                <a:gd name="T72" fmla="*/ 389 w 55"/>
                <a:gd name="T73" fmla="*/ 236 h 80"/>
                <a:gd name="T74" fmla="*/ 425 w 55"/>
                <a:gd name="T75" fmla="*/ 256 h 80"/>
                <a:gd name="T76" fmla="*/ 407 w 55"/>
                <a:gd name="T77" fmla="*/ 263 h 80"/>
                <a:gd name="T78" fmla="*/ 389 w 55"/>
                <a:gd name="T79" fmla="*/ 270 h 80"/>
                <a:gd name="T80" fmla="*/ 389 w 55"/>
                <a:gd name="T81" fmla="*/ 293 h 80"/>
                <a:gd name="T82" fmla="*/ 406 w 55"/>
                <a:gd name="T83" fmla="*/ 306 h 80"/>
                <a:gd name="T84" fmla="*/ 406 w 55"/>
                <a:gd name="T85" fmla="*/ 315 h 80"/>
                <a:gd name="T86" fmla="*/ 361 w 55"/>
                <a:gd name="T87" fmla="*/ 330 h 80"/>
                <a:gd name="T88" fmla="*/ 305 w 55"/>
                <a:gd name="T89" fmla="*/ 367 h 80"/>
                <a:gd name="T90" fmla="*/ 271 w 55"/>
                <a:gd name="T91" fmla="*/ 376 h 80"/>
                <a:gd name="T92" fmla="*/ 247 w 55"/>
                <a:gd name="T93" fmla="*/ 363 h 80"/>
                <a:gd name="T94" fmla="*/ 218 w 55"/>
                <a:gd name="T95" fmla="*/ 359 h 80"/>
                <a:gd name="T96" fmla="*/ 206 w 55"/>
                <a:gd name="T97" fmla="*/ 354 h 80"/>
                <a:gd name="T98" fmla="*/ 122 w 55"/>
                <a:gd name="T99" fmla="*/ 350 h 80"/>
                <a:gd name="T100" fmla="*/ 80 w 55"/>
                <a:gd name="T101" fmla="*/ 339 h 80"/>
                <a:gd name="T102" fmla="*/ 76 w 55"/>
                <a:gd name="T103" fmla="*/ 339 h 80"/>
                <a:gd name="T104" fmla="*/ 56 w 55"/>
                <a:gd name="T105" fmla="*/ 320 h 80"/>
                <a:gd name="T106" fmla="*/ 57 w 55"/>
                <a:gd name="T107" fmla="*/ 309 h 80"/>
                <a:gd name="T108" fmla="*/ 56 w 55"/>
                <a:gd name="T109" fmla="*/ 293 h 80"/>
                <a:gd name="T110" fmla="*/ 57 w 55"/>
                <a:gd name="T111" fmla="*/ 283 h 80"/>
                <a:gd name="T112" fmla="*/ 56 w 55"/>
                <a:gd name="T113" fmla="*/ 278 h 80"/>
                <a:gd name="T114" fmla="*/ 41 w 55"/>
                <a:gd name="T115" fmla="*/ 278 h 80"/>
                <a:gd name="T116" fmla="*/ 22 w 55"/>
                <a:gd name="T117" fmla="*/ 263 h 80"/>
                <a:gd name="T118" fmla="*/ 0 w 55"/>
                <a:gd name="T119" fmla="*/ 243 h 80"/>
                <a:gd name="T120" fmla="*/ 0 w 55"/>
                <a:gd name="T121" fmla="*/ 209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5"/>
                <a:gd name="T184" fmla="*/ 0 h 80"/>
                <a:gd name="T185" fmla="*/ 55 w 55"/>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5" h="80">
                  <a:moveTo>
                    <a:pt x="0" y="45"/>
                  </a:moveTo>
                  <a:lnTo>
                    <a:pt x="2" y="43"/>
                  </a:lnTo>
                  <a:lnTo>
                    <a:pt x="3" y="40"/>
                  </a:lnTo>
                  <a:lnTo>
                    <a:pt x="2" y="38"/>
                  </a:lnTo>
                  <a:lnTo>
                    <a:pt x="4" y="37"/>
                  </a:lnTo>
                  <a:lnTo>
                    <a:pt x="10" y="32"/>
                  </a:lnTo>
                  <a:lnTo>
                    <a:pt x="11" y="29"/>
                  </a:lnTo>
                  <a:lnTo>
                    <a:pt x="13" y="30"/>
                  </a:lnTo>
                  <a:lnTo>
                    <a:pt x="13" y="28"/>
                  </a:lnTo>
                  <a:lnTo>
                    <a:pt x="15" y="25"/>
                  </a:lnTo>
                  <a:lnTo>
                    <a:pt x="15" y="24"/>
                  </a:lnTo>
                  <a:lnTo>
                    <a:pt x="16" y="22"/>
                  </a:lnTo>
                  <a:lnTo>
                    <a:pt x="16" y="20"/>
                  </a:lnTo>
                  <a:lnTo>
                    <a:pt x="16" y="19"/>
                  </a:lnTo>
                  <a:lnTo>
                    <a:pt x="16" y="14"/>
                  </a:lnTo>
                  <a:lnTo>
                    <a:pt x="19" y="12"/>
                  </a:lnTo>
                  <a:lnTo>
                    <a:pt x="22" y="13"/>
                  </a:lnTo>
                  <a:lnTo>
                    <a:pt x="23" y="12"/>
                  </a:lnTo>
                  <a:lnTo>
                    <a:pt x="23" y="10"/>
                  </a:lnTo>
                  <a:lnTo>
                    <a:pt x="25" y="9"/>
                  </a:lnTo>
                  <a:lnTo>
                    <a:pt x="25" y="6"/>
                  </a:lnTo>
                  <a:lnTo>
                    <a:pt x="28" y="0"/>
                  </a:lnTo>
                  <a:lnTo>
                    <a:pt x="30" y="0"/>
                  </a:lnTo>
                  <a:lnTo>
                    <a:pt x="30" y="3"/>
                  </a:lnTo>
                  <a:lnTo>
                    <a:pt x="28" y="6"/>
                  </a:lnTo>
                  <a:lnTo>
                    <a:pt x="28" y="8"/>
                  </a:lnTo>
                  <a:lnTo>
                    <a:pt x="29" y="10"/>
                  </a:lnTo>
                  <a:lnTo>
                    <a:pt x="31" y="10"/>
                  </a:lnTo>
                  <a:lnTo>
                    <a:pt x="33" y="10"/>
                  </a:lnTo>
                  <a:lnTo>
                    <a:pt x="37" y="11"/>
                  </a:lnTo>
                  <a:lnTo>
                    <a:pt x="36" y="13"/>
                  </a:lnTo>
                  <a:lnTo>
                    <a:pt x="37" y="18"/>
                  </a:lnTo>
                  <a:lnTo>
                    <a:pt x="37" y="25"/>
                  </a:lnTo>
                  <a:lnTo>
                    <a:pt x="37" y="26"/>
                  </a:lnTo>
                  <a:lnTo>
                    <a:pt x="48" y="34"/>
                  </a:lnTo>
                  <a:lnTo>
                    <a:pt x="49" y="40"/>
                  </a:lnTo>
                  <a:lnTo>
                    <a:pt x="50" y="50"/>
                  </a:lnTo>
                  <a:lnTo>
                    <a:pt x="54" y="54"/>
                  </a:lnTo>
                  <a:lnTo>
                    <a:pt x="53" y="56"/>
                  </a:lnTo>
                  <a:lnTo>
                    <a:pt x="50" y="57"/>
                  </a:lnTo>
                  <a:lnTo>
                    <a:pt x="50" y="62"/>
                  </a:lnTo>
                  <a:lnTo>
                    <a:pt x="52" y="65"/>
                  </a:lnTo>
                  <a:lnTo>
                    <a:pt x="52" y="67"/>
                  </a:lnTo>
                  <a:lnTo>
                    <a:pt x="46" y="70"/>
                  </a:lnTo>
                  <a:lnTo>
                    <a:pt x="39" y="78"/>
                  </a:lnTo>
                  <a:lnTo>
                    <a:pt x="35" y="79"/>
                  </a:lnTo>
                  <a:lnTo>
                    <a:pt x="31" y="77"/>
                  </a:lnTo>
                  <a:lnTo>
                    <a:pt x="28" y="76"/>
                  </a:lnTo>
                  <a:lnTo>
                    <a:pt x="26" y="75"/>
                  </a:lnTo>
                  <a:lnTo>
                    <a:pt x="16" y="74"/>
                  </a:lnTo>
                  <a:lnTo>
                    <a:pt x="11" y="72"/>
                  </a:lnTo>
                  <a:lnTo>
                    <a:pt x="9" y="72"/>
                  </a:lnTo>
                  <a:lnTo>
                    <a:pt x="7" y="68"/>
                  </a:lnTo>
                  <a:lnTo>
                    <a:pt x="8" y="66"/>
                  </a:lnTo>
                  <a:lnTo>
                    <a:pt x="7" y="62"/>
                  </a:lnTo>
                  <a:lnTo>
                    <a:pt x="8" y="60"/>
                  </a:lnTo>
                  <a:lnTo>
                    <a:pt x="7" y="59"/>
                  </a:lnTo>
                  <a:lnTo>
                    <a:pt x="5" y="59"/>
                  </a:lnTo>
                  <a:lnTo>
                    <a:pt x="3" y="56"/>
                  </a:lnTo>
                  <a:lnTo>
                    <a:pt x="0" y="52"/>
                  </a:lnTo>
                  <a:lnTo>
                    <a:pt x="0" y="45"/>
                  </a:lnTo>
                </a:path>
              </a:pathLst>
            </a:custGeom>
            <a:solidFill>
              <a:srgbClr val="660033"/>
            </a:solidFill>
            <a:ln w="12700" cap="rnd">
              <a:solidFill>
                <a:srgbClr val="C0C0C0"/>
              </a:solidFill>
              <a:round/>
              <a:headEnd type="none" w="sm" len="sm"/>
              <a:tailEnd type="none" w="sm" len="sm"/>
            </a:ln>
          </p:spPr>
          <p:txBody>
            <a:bodyPr/>
            <a:lstStyle/>
            <a:p>
              <a:pPr algn="l" eaLnBrk="0" hangingPunct="0"/>
              <a:endParaRPr lang="es-MX" sz="1800" b="0" u="none"/>
            </a:p>
          </p:txBody>
        </p:sp>
      </p:grpSp>
      <p:pic>
        <p:nvPicPr>
          <p:cNvPr id="24579" name="Picture 35" descr="Home">
            <a:hlinkClick r:id="rId3" tooltip="Home"/>
          </p:cNvPr>
          <p:cNvPicPr>
            <a:picLocks noChangeAspect="1" noChangeArrowheads="1"/>
          </p:cNvPicPr>
          <p:nvPr/>
        </p:nvPicPr>
        <p:blipFill>
          <a:blip r:embed="rId4" cstate="print">
            <a:clrChange>
              <a:clrFrom>
                <a:srgbClr val="FFFFFF"/>
              </a:clrFrom>
              <a:clrTo>
                <a:srgbClr val="FFFFFF">
                  <a:alpha val="0"/>
                </a:srgbClr>
              </a:clrTo>
            </a:clrChange>
          </a:blip>
          <a:srcRect l="10840" r="9618" b="11838"/>
          <a:stretch>
            <a:fillRect/>
          </a:stretch>
        </p:blipFill>
        <p:spPr bwMode="auto">
          <a:xfrm>
            <a:off x="3989388" y="2081213"/>
            <a:ext cx="1130300" cy="466725"/>
          </a:xfrm>
          <a:prstGeom prst="rect">
            <a:avLst/>
          </a:prstGeom>
          <a:noFill/>
          <a:ln w="9525">
            <a:noFill/>
            <a:miter lim="800000"/>
            <a:headEnd/>
            <a:tailEnd/>
          </a:ln>
        </p:spPr>
      </p:pic>
      <p:grpSp>
        <p:nvGrpSpPr>
          <p:cNvPr id="24580" name="Group 36"/>
          <p:cNvGrpSpPr>
            <a:grpSpLocks/>
          </p:cNvGrpSpPr>
          <p:nvPr/>
        </p:nvGrpSpPr>
        <p:grpSpPr bwMode="auto">
          <a:xfrm>
            <a:off x="0" y="0"/>
            <a:ext cx="9144000" cy="1058863"/>
            <a:chOff x="0" y="0"/>
            <a:chExt cx="5760" cy="667"/>
          </a:xfrm>
        </p:grpSpPr>
        <p:sp>
          <p:nvSpPr>
            <p:cNvPr id="24652" name="Rectangle 37"/>
            <p:cNvSpPr>
              <a:spLocks noChangeArrowheads="1"/>
            </p:cNvSpPr>
            <p:nvPr/>
          </p:nvSpPr>
          <p:spPr bwMode="auto">
            <a:xfrm>
              <a:off x="0" y="0"/>
              <a:ext cx="5760" cy="527"/>
            </a:xfrm>
            <a:prstGeom prst="rect">
              <a:avLst/>
            </a:prstGeom>
            <a:solidFill>
              <a:schemeClr val="bg1"/>
            </a:solidFill>
            <a:ln w="9525">
              <a:noFill/>
              <a:miter lim="800000"/>
              <a:headEnd/>
              <a:tailEnd/>
            </a:ln>
          </p:spPr>
          <p:txBody>
            <a:bodyPr wrap="none" anchor="ctr"/>
            <a:lstStyle/>
            <a:p>
              <a:endParaRPr lang="es-MX"/>
            </a:p>
          </p:txBody>
        </p:sp>
        <p:pic>
          <p:nvPicPr>
            <p:cNvPr id="24653" name="Picture 38" descr="firma_conacyt">
              <a:hlinkClick r:id="rId5"/>
            </p:cNvPr>
            <p:cNvPicPr>
              <a:picLocks noChangeAspect="1" noChangeArrowheads="1"/>
            </p:cNvPicPr>
            <p:nvPr/>
          </p:nvPicPr>
          <p:blipFill>
            <a:blip r:embed="rId6" cstate="print"/>
            <a:srcRect r="59772" b="38124"/>
            <a:stretch>
              <a:fillRect/>
            </a:stretch>
          </p:blipFill>
          <p:spPr bwMode="auto">
            <a:xfrm>
              <a:off x="91" y="164"/>
              <a:ext cx="657" cy="503"/>
            </a:xfrm>
            <a:prstGeom prst="rect">
              <a:avLst/>
            </a:prstGeom>
            <a:noFill/>
            <a:ln w="9525">
              <a:noFill/>
              <a:miter lim="800000"/>
              <a:headEnd/>
              <a:tailEnd/>
            </a:ln>
          </p:spPr>
        </p:pic>
        <p:pic>
          <p:nvPicPr>
            <p:cNvPr id="24654" name="Picture 3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147" y="300"/>
              <a:ext cx="545" cy="328"/>
            </a:xfrm>
            <a:prstGeom prst="rect">
              <a:avLst/>
            </a:prstGeom>
            <a:noFill/>
            <a:ln w="9525">
              <a:noFill/>
              <a:miter lim="800000"/>
              <a:headEnd/>
              <a:tailEnd/>
            </a:ln>
          </p:spPr>
        </p:pic>
        <p:pic>
          <p:nvPicPr>
            <p:cNvPr id="24655" name="Picture 40" descr="The University of Texas at Austin. What Starts Here Changes The World"/>
            <p:cNvPicPr>
              <a:picLocks noChangeAspect="1" noChangeArrowheads="1"/>
            </p:cNvPicPr>
            <p:nvPr/>
          </p:nvPicPr>
          <p:blipFill>
            <a:blip r:embed="rId8" cstate="print">
              <a:clrChange>
                <a:clrFrom>
                  <a:srgbClr val="FFFFFF"/>
                </a:clrFrom>
                <a:clrTo>
                  <a:srgbClr val="FFFFFF">
                    <a:alpha val="0"/>
                  </a:srgbClr>
                </a:clrTo>
              </a:clrChange>
            </a:blip>
            <a:srcRect r="5562" b="-6250"/>
            <a:stretch>
              <a:fillRect/>
            </a:stretch>
          </p:blipFill>
          <p:spPr bwMode="auto">
            <a:xfrm>
              <a:off x="975" y="346"/>
              <a:ext cx="2599" cy="297"/>
            </a:xfrm>
            <a:prstGeom prst="rect">
              <a:avLst/>
            </a:prstGeom>
            <a:noFill/>
            <a:ln w="9525">
              <a:noFill/>
              <a:miter lim="800000"/>
              <a:headEnd/>
              <a:tailEnd/>
            </a:ln>
          </p:spPr>
        </p:pic>
        <p:pic>
          <p:nvPicPr>
            <p:cNvPr id="24656" name="Picture 41" descr="lg_i2t2"/>
            <p:cNvPicPr>
              <a:picLocks noChangeAspect="1" noChangeArrowheads="1"/>
            </p:cNvPicPr>
            <p:nvPr/>
          </p:nvPicPr>
          <p:blipFill>
            <a:blip r:embed="rId9" cstate="print"/>
            <a:srcRect/>
            <a:stretch>
              <a:fillRect/>
            </a:stretch>
          </p:blipFill>
          <p:spPr bwMode="auto">
            <a:xfrm>
              <a:off x="3742" y="323"/>
              <a:ext cx="1179" cy="337"/>
            </a:xfrm>
            <a:prstGeom prst="rect">
              <a:avLst/>
            </a:prstGeom>
            <a:noFill/>
            <a:ln w="9525">
              <a:noFill/>
              <a:miter lim="800000"/>
              <a:headEnd/>
              <a:tailEnd/>
            </a:ln>
          </p:spPr>
        </p:pic>
      </p:grpSp>
      <p:pic>
        <p:nvPicPr>
          <p:cNvPr id="24581" name="Picture 42" descr="maestria en comoercializacion"/>
          <p:cNvPicPr>
            <a:picLocks noChangeAspect="1" noChangeArrowheads="1"/>
          </p:cNvPicPr>
          <p:nvPr/>
        </p:nvPicPr>
        <p:blipFill>
          <a:blip r:embed="rId10" cstate="print"/>
          <a:srcRect/>
          <a:stretch>
            <a:fillRect/>
          </a:stretch>
        </p:blipFill>
        <p:spPr bwMode="auto">
          <a:xfrm>
            <a:off x="2946400" y="1079500"/>
            <a:ext cx="3249613" cy="661988"/>
          </a:xfrm>
          <a:prstGeom prst="rect">
            <a:avLst/>
          </a:prstGeom>
          <a:noFill/>
          <a:ln w="9525">
            <a:noFill/>
            <a:miter lim="800000"/>
            <a:headEnd/>
            <a:tailEnd/>
          </a:ln>
        </p:spPr>
      </p:pic>
      <p:graphicFrame>
        <p:nvGraphicFramePr>
          <p:cNvPr id="683051" name="Group 43"/>
          <p:cNvGraphicFramePr>
            <a:graphicFrameLocks noGrp="1"/>
          </p:cNvGraphicFramePr>
          <p:nvPr/>
        </p:nvGraphicFramePr>
        <p:xfrm>
          <a:off x="157163" y="4532313"/>
          <a:ext cx="3413125" cy="2197104"/>
        </p:xfrm>
        <a:graphic>
          <a:graphicData uri="http://schemas.openxmlformats.org/drawingml/2006/table">
            <a:tbl>
              <a:tblPr/>
              <a:tblGrid>
                <a:gridCol w="1828800"/>
                <a:gridCol w="936625"/>
                <a:gridCol w="647700"/>
              </a:tblGrid>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pitchFamily="34" charset="0"/>
                          <a:cs typeface="Arial" pitchFamily="34" charset="0"/>
                        </a:rPr>
                        <a:t>Por Estado</a:t>
                      </a:r>
                      <a:endParaRPr kumimoji="0" lang="es-ES" sz="1800" b="0" i="0" u="none" strike="noStrike" cap="none" normalizeH="0" baseline="0" smtClean="0">
                        <a:ln>
                          <a:noFill/>
                        </a:ln>
                        <a:solidFill>
                          <a:schemeClr val="bg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pitchFamily="34" charset="0"/>
                          <a:cs typeface="Arial" pitchFamily="34" charset="0"/>
                        </a:rPr>
                        <a:t>Alumnos</a:t>
                      </a:r>
                      <a:endParaRPr kumimoji="0" lang="es-ES" sz="1800" b="0" i="0" u="none" strike="noStrike" cap="none" normalizeH="0" baseline="0" smtClean="0">
                        <a:ln>
                          <a:noFill/>
                        </a:ln>
                        <a:solidFill>
                          <a:schemeClr val="bg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pitchFamily="34" charset="0"/>
                          <a:cs typeface="Arial" pitchFamily="34" charset="0"/>
                        </a:rPr>
                        <a:t>%</a:t>
                      </a:r>
                      <a:endParaRPr kumimoji="0" lang="es-ES" sz="1800" b="0" i="0" u="none" strike="noStrike" cap="none" normalizeH="0" baseline="0" smtClean="0">
                        <a:ln>
                          <a:noFill/>
                        </a:ln>
                        <a:solidFill>
                          <a:schemeClr val="bg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Nuevo León</a:t>
                      </a:r>
                      <a:endParaRPr kumimoji="0" lang="es-ES" sz="18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rPr>
                        <a:t>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37%</a:t>
                      </a:r>
                      <a:endParaRPr kumimoji="0" lang="es-ES" sz="18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D.F.</a:t>
                      </a:r>
                      <a:endParaRPr kumimoji="0" lang="es-ES" sz="18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14%</a:t>
                      </a:r>
                      <a:endParaRPr kumimoji="0" lang="es-ES" sz="18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Chihuahua</a:t>
                      </a:r>
                      <a:endParaRPr kumimoji="0" lang="es-ES" sz="18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9%</a:t>
                      </a:r>
                      <a:endParaRPr kumimoji="0" lang="es-ES" sz="18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Estado de México</a:t>
                      </a:r>
                      <a:endParaRPr kumimoji="0" lang="es-ES" sz="18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9%</a:t>
                      </a:r>
                      <a:endParaRPr kumimoji="0" lang="es-ES" sz="18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Querétaro</a:t>
                      </a:r>
                      <a:endParaRPr kumimoji="0" lang="es-ES" sz="18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9%</a:t>
                      </a:r>
                      <a:endParaRPr kumimoji="0" lang="es-ES" sz="18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Resto del País</a:t>
                      </a:r>
                      <a:endParaRPr kumimoji="0" lang="es-ES" sz="18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rPr>
                        <a:t>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21%</a:t>
                      </a:r>
                      <a:endParaRPr kumimoji="0" lang="es-ES" sz="18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1" i="0" u="none" strike="noStrike" cap="none" normalizeH="0" baseline="0" smtClean="0">
                        <a:ln>
                          <a:noFill/>
                        </a:ln>
                        <a:solidFill>
                          <a:schemeClr val="accent2"/>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rPr>
                        <a:t>43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100%</a:t>
                      </a:r>
                      <a:endParaRPr kumimoji="0" lang="es-ES" sz="18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83091" name="Group 83"/>
          <p:cNvGraphicFramePr>
            <a:graphicFrameLocks noGrp="1"/>
          </p:cNvGraphicFramePr>
          <p:nvPr/>
        </p:nvGraphicFramePr>
        <p:xfrm>
          <a:off x="5472113" y="2370138"/>
          <a:ext cx="3671887" cy="1645920"/>
        </p:xfrm>
        <a:graphic>
          <a:graphicData uri="http://schemas.openxmlformats.org/drawingml/2006/table">
            <a:tbl>
              <a:tblPr/>
              <a:tblGrid>
                <a:gridCol w="2160587"/>
                <a:gridCol w="863600"/>
                <a:gridCol w="647700"/>
              </a:tblGrid>
              <a:tr h="1635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pitchFamily="34" charset="0"/>
                          <a:cs typeface="Arial" pitchFamily="34" charset="0"/>
                        </a:rPr>
                        <a:t>Por Tipo de Organización</a:t>
                      </a:r>
                      <a:endParaRPr kumimoji="0" lang="es-ES" sz="1800" b="0" i="0" u="none" strike="noStrike" cap="none" normalizeH="0" baseline="0" smtClean="0">
                        <a:ln>
                          <a:noFill/>
                        </a:ln>
                        <a:solidFill>
                          <a:schemeClr val="bg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pitchFamily="34" charset="0"/>
                          <a:cs typeface="Arial" pitchFamily="34" charset="0"/>
                        </a:rPr>
                        <a:t>Alumnos</a:t>
                      </a:r>
                      <a:endParaRPr kumimoji="0" lang="es-ES" sz="1800" b="0" i="0" u="none" strike="noStrike" cap="none" normalizeH="0" baseline="0" smtClean="0">
                        <a:ln>
                          <a:noFill/>
                        </a:ln>
                        <a:solidFill>
                          <a:schemeClr val="bg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pitchFamily="34" charset="0"/>
                          <a:cs typeface="Arial" pitchFamily="34" charset="0"/>
                        </a:rPr>
                        <a:t>%</a:t>
                      </a:r>
                      <a:endParaRPr kumimoji="0" lang="es-ES" sz="1800" b="0" i="0" u="none" strike="noStrike" cap="none" normalizeH="0" baseline="0" smtClean="0">
                        <a:ln>
                          <a:noFill/>
                        </a:ln>
                        <a:solidFill>
                          <a:schemeClr val="bg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1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CPI´S</a:t>
                      </a:r>
                      <a:endParaRPr kumimoji="0" lang="es-ES" sz="18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17</a:t>
                      </a:r>
                      <a:endParaRPr kumimoji="0" lang="es-ES" sz="18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40%</a:t>
                      </a:r>
                      <a:endParaRPr kumimoji="0" lang="es-ES" sz="18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IES</a:t>
                      </a:r>
                      <a:endParaRPr kumimoji="0" lang="es-ES" sz="12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rPr>
                        <a:t>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33%</a:t>
                      </a:r>
                      <a:endParaRPr kumimoji="0" lang="es-ES" sz="12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Empresas</a:t>
                      </a:r>
                      <a:endParaRPr kumimoji="0" lang="es-ES" sz="18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6</a:t>
                      </a:r>
                      <a:endParaRPr kumimoji="0" lang="es-ES" sz="18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14%</a:t>
                      </a:r>
                      <a:endParaRPr kumimoji="0" lang="es-ES" sz="18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Gobierno Federal y Estatal</a:t>
                      </a:r>
                      <a:endParaRPr kumimoji="0" lang="es-ES" sz="18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6</a:t>
                      </a:r>
                      <a:endParaRPr kumimoji="0" lang="es-ES" sz="18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14%</a:t>
                      </a:r>
                      <a:endParaRPr kumimoji="0" lang="es-ES" sz="18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smtClean="0">
                        <a:ln>
                          <a:noFill/>
                        </a:ln>
                        <a:solidFill>
                          <a:schemeClr val="accent2"/>
                        </a:solidFill>
                        <a:effectLst/>
                        <a:latin typeface="Arial"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43</a:t>
                      </a:r>
                      <a:endParaRPr kumimoji="0" lang="es-ES" sz="12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pitchFamily="34" charset="0"/>
                          <a:cs typeface="Arial" pitchFamily="34" charset="0"/>
                        </a:rPr>
                        <a:t>100%</a:t>
                      </a:r>
                      <a:endParaRPr kumimoji="0" lang="es-ES" sz="1200" b="1" i="0" u="none" strike="noStrike" cap="none" normalizeH="0" baseline="0" smtClean="0">
                        <a:ln>
                          <a:noFill/>
                        </a:ln>
                        <a:solidFill>
                          <a:schemeClr val="accent2"/>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650" name="Text Box 116"/>
          <p:cNvSpPr txBox="1">
            <a:spLocks noChangeArrowheads="1"/>
          </p:cNvSpPr>
          <p:nvPr/>
        </p:nvSpPr>
        <p:spPr bwMode="auto">
          <a:xfrm>
            <a:off x="3284538" y="1824038"/>
            <a:ext cx="2574925" cy="274637"/>
          </a:xfrm>
          <a:prstGeom prst="rect">
            <a:avLst/>
          </a:prstGeom>
          <a:noFill/>
          <a:ln w="9525" algn="ctr">
            <a:noFill/>
            <a:miter lim="800000"/>
            <a:headEnd/>
            <a:tailEnd/>
          </a:ln>
        </p:spPr>
        <p:txBody>
          <a:bodyPr wrap="none">
            <a:spAutoFit/>
          </a:bodyPr>
          <a:lstStyle/>
          <a:p>
            <a:pPr marL="342900" indent="-342900" algn="l" eaLnBrk="0" hangingPunct="0">
              <a:spcBef>
                <a:spcPct val="50000"/>
              </a:spcBef>
            </a:pPr>
            <a:r>
              <a:rPr lang="es-ES" u="none">
                <a:solidFill>
                  <a:srgbClr val="660033"/>
                </a:solidFill>
              </a:rPr>
              <a:t>Inauguración en Agosto del 2008</a:t>
            </a:r>
          </a:p>
        </p:txBody>
      </p:sp>
      <p:sp>
        <p:nvSpPr>
          <p:cNvPr id="20594" name="Text Box 114"/>
          <p:cNvSpPr txBox="1">
            <a:spLocks noChangeArrowheads="1"/>
          </p:cNvSpPr>
          <p:nvPr/>
        </p:nvSpPr>
        <p:spPr bwMode="auto">
          <a:xfrm>
            <a:off x="5713413" y="5443538"/>
            <a:ext cx="2197100" cy="1187450"/>
          </a:xfrm>
          <a:prstGeom prst="rect">
            <a:avLst/>
          </a:prstGeom>
          <a:solidFill>
            <a:schemeClr val="bg2"/>
          </a:solidFill>
          <a:ln w="9525" algn="ctr">
            <a:noFill/>
            <a:miter lim="800000"/>
            <a:headEnd/>
            <a:tailEnd/>
          </a:ln>
          <a:effectLst>
            <a:outerShdw dist="107763" dir="18900000" algn="ctr" rotWithShape="0">
              <a:srgbClr val="808080">
                <a:alpha val="50000"/>
              </a:srgbClr>
            </a:outerShdw>
          </a:effectLst>
        </p:spPr>
        <p:txBody>
          <a:bodyPr>
            <a:spAutoFit/>
          </a:bodyPr>
          <a:lstStyle/>
          <a:p>
            <a:pPr algn="ctr"/>
            <a:r>
              <a:rPr lang="es-ES" u="none">
                <a:solidFill>
                  <a:schemeClr val="bg1"/>
                </a:solidFill>
              </a:rPr>
              <a:t>Segunda Generación: </a:t>
            </a:r>
          </a:p>
          <a:p>
            <a:pPr algn="ctr"/>
            <a:r>
              <a:rPr lang="es-ES" u="none">
                <a:solidFill>
                  <a:schemeClr val="bg1"/>
                </a:solidFill>
              </a:rPr>
              <a:t>Agosto 2009</a:t>
            </a:r>
          </a:p>
          <a:p>
            <a:pPr algn="ctr"/>
            <a:endParaRPr lang="es-MX" u="none">
              <a:solidFill>
                <a:schemeClr val="bg1"/>
              </a:solidFill>
            </a:endParaRPr>
          </a:p>
          <a:p>
            <a:pPr algn="l"/>
            <a:r>
              <a:rPr lang="es-MX" u="none">
                <a:solidFill>
                  <a:schemeClr val="bg1"/>
                </a:solidFill>
              </a:rPr>
              <a:t>           18 IES (15 dif.)</a:t>
            </a:r>
          </a:p>
          <a:p>
            <a:pPr algn="l"/>
            <a:r>
              <a:rPr lang="es-MX" u="none">
                <a:solidFill>
                  <a:schemeClr val="bg1"/>
                </a:solidFill>
              </a:rPr>
              <a:t>           10 CPI</a:t>
            </a:r>
          </a:p>
          <a:p>
            <a:pPr algn="l"/>
            <a:r>
              <a:rPr lang="es-MX" u="none">
                <a:solidFill>
                  <a:schemeClr val="bg1"/>
                </a:solidFill>
              </a:rPr>
              <a:t>           12 Empresas</a:t>
            </a:r>
            <a:endParaRPr lang="es-ES" u="none">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4206875" y="652463"/>
            <a:ext cx="4351338" cy="3773487"/>
          </a:xfrm>
          <a:prstGeom prst="rect">
            <a:avLst/>
          </a:prstGeom>
          <a:noFill/>
          <a:ln w="9525">
            <a:noFill/>
            <a:miter lim="800000"/>
            <a:headEnd/>
            <a:tailEnd/>
          </a:ln>
        </p:spPr>
      </p:pic>
      <p:pic>
        <p:nvPicPr>
          <p:cNvPr id="25603" name="Picture 3"/>
          <p:cNvPicPr>
            <a:picLocks noChangeAspect="1" noChangeArrowheads="1"/>
          </p:cNvPicPr>
          <p:nvPr/>
        </p:nvPicPr>
        <p:blipFill>
          <a:blip r:embed="rId4" cstate="print"/>
          <a:srcRect/>
          <a:stretch>
            <a:fillRect/>
          </a:stretch>
        </p:blipFill>
        <p:spPr bwMode="auto">
          <a:xfrm>
            <a:off x="444500" y="1951038"/>
            <a:ext cx="3987800" cy="4846637"/>
          </a:xfrm>
          <a:prstGeom prst="rect">
            <a:avLst/>
          </a:prstGeom>
          <a:noFill/>
          <a:ln w="9525">
            <a:noFill/>
            <a:miter lim="800000"/>
            <a:headEnd/>
            <a:tailEnd/>
          </a:ln>
        </p:spPr>
      </p:pic>
      <p:pic>
        <p:nvPicPr>
          <p:cNvPr id="25604" name="Picture 4"/>
          <p:cNvPicPr>
            <a:picLocks noChangeAspect="1" noChangeArrowheads="1"/>
          </p:cNvPicPr>
          <p:nvPr/>
        </p:nvPicPr>
        <p:blipFill>
          <a:blip r:embed="rId5" cstate="print"/>
          <a:srcRect/>
          <a:stretch>
            <a:fillRect/>
          </a:stretch>
        </p:blipFill>
        <p:spPr bwMode="auto">
          <a:xfrm>
            <a:off x="4206875" y="3956050"/>
            <a:ext cx="4346575" cy="2706688"/>
          </a:xfrm>
          <a:prstGeom prst="rect">
            <a:avLst/>
          </a:prstGeom>
          <a:noFill/>
          <a:ln w="9525">
            <a:noFill/>
            <a:miter lim="800000"/>
            <a:headEnd/>
            <a:tailEnd/>
          </a:ln>
        </p:spPr>
      </p:pic>
      <p:sp>
        <p:nvSpPr>
          <p:cNvPr id="25605" name="Text Box 5"/>
          <p:cNvSpPr txBox="1">
            <a:spLocks noChangeArrowheads="1"/>
          </p:cNvSpPr>
          <p:nvPr/>
        </p:nvSpPr>
        <p:spPr bwMode="auto">
          <a:xfrm>
            <a:off x="773113" y="1077913"/>
            <a:ext cx="3640137" cy="954087"/>
          </a:xfrm>
          <a:prstGeom prst="rect">
            <a:avLst/>
          </a:prstGeom>
          <a:noFill/>
          <a:ln w="9525" algn="ctr">
            <a:noFill/>
            <a:miter lim="800000"/>
            <a:headEnd/>
            <a:tailEnd/>
          </a:ln>
        </p:spPr>
        <p:txBody>
          <a:bodyPr>
            <a:spAutoFit/>
          </a:bodyPr>
          <a:lstStyle/>
          <a:p>
            <a:pPr algn="l"/>
            <a:r>
              <a:rPr lang="es-ES" sz="1400" u="none">
                <a:solidFill>
                  <a:schemeClr val="accent2"/>
                </a:solidFill>
              </a:rPr>
              <a:t>Firma de Convenio con la Universidad Autónoma de Nuevo León para la creación de un Programa Conjunto de Doctorado en Nanotecnología</a:t>
            </a:r>
          </a:p>
        </p:txBody>
      </p:sp>
      <p:sp>
        <p:nvSpPr>
          <p:cNvPr id="25606" name="Rectangle 6"/>
          <p:cNvSpPr>
            <a:spLocks noChangeArrowheads="1"/>
          </p:cNvSpPr>
          <p:nvPr/>
        </p:nvSpPr>
        <p:spPr bwMode="auto">
          <a:xfrm>
            <a:off x="2413000" y="171450"/>
            <a:ext cx="6799263" cy="311150"/>
          </a:xfrm>
          <a:prstGeom prst="rect">
            <a:avLst/>
          </a:prstGeom>
          <a:noFill/>
          <a:ln w="9525" algn="ctr">
            <a:noFill/>
            <a:miter lim="800000"/>
            <a:headEnd/>
            <a:tailEnd/>
          </a:ln>
        </p:spPr>
        <p:txBody>
          <a:bodyPr>
            <a:spAutoFit/>
          </a:bodyPr>
          <a:lstStyle/>
          <a:p>
            <a:pPr>
              <a:lnSpc>
                <a:spcPct val="80000"/>
              </a:lnSpc>
            </a:pPr>
            <a:r>
              <a:rPr lang="es-ES" sz="1800" u="none">
                <a:solidFill>
                  <a:srgbClr val="A50021"/>
                </a:solidFill>
              </a:rPr>
              <a:t>Convenio con la Universidad Autónoma de Nuevo León</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58"/>
          <p:cNvPicPr>
            <a:picLocks noChangeAspect="1" noChangeArrowheads="1"/>
          </p:cNvPicPr>
          <p:nvPr/>
        </p:nvPicPr>
        <p:blipFill>
          <a:blip r:embed="rId3" cstate="print"/>
          <a:srcRect/>
          <a:stretch>
            <a:fillRect/>
          </a:stretch>
        </p:blipFill>
        <p:spPr bwMode="auto">
          <a:xfrm>
            <a:off x="-128588" y="855663"/>
            <a:ext cx="9359901" cy="5367337"/>
          </a:xfrm>
          <a:prstGeom prst="rect">
            <a:avLst/>
          </a:prstGeom>
          <a:noFill/>
          <a:ln w="9525">
            <a:noFill/>
            <a:miter lim="800000"/>
            <a:headEnd/>
            <a:tailEnd/>
          </a:ln>
        </p:spPr>
      </p:pic>
      <p:sp>
        <p:nvSpPr>
          <p:cNvPr id="26627" name="Rectangle 2"/>
          <p:cNvSpPr>
            <a:spLocks noChangeArrowheads="1"/>
          </p:cNvSpPr>
          <p:nvPr/>
        </p:nvSpPr>
        <p:spPr bwMode="auto">
          <a:xfrm>
            <a:off x="2976563" y="1154113"/>
            <a:ext cx="3155950" cy="641350"/>
          </a:xfrm>
          <a:prstGeom prst="rect">
            <a:avLst/>
          </a:prstGeom>
          <a:noFill/>
          <a:ln w="9525">
            <a:noFill/>
            <a:miter lim="800000"/>
            <a:headEnd/>
            <a:tailEnd/>
          </a:ln>
        </p:spPr>
        <p:txBody>
          <a:bodyPr wrap="none" anchor="ctr">
            <a:spAutoFit/>
          </a:bodyPr>
          <a:lstStyle/>
          <a:p>
            <a:pPr algn="ctr"/>
            <a:r>
              <a:rPr lang="es-MX" sz="1800" u="none">
                <a:solidFill>
                  <a:srgbClr val="990033"/>
                </a:solidFill>
              </a:rPr>
              <a:t>258 Clientes Atendidos</a:t>
            </a:r>
          </a:p>
          <a:p>
            <a:pPr algn="ctr"/>
            <a:r>
              <a:rPr lang="es-MX" sz="1800" u="none">
                <a:solidFill>
                  <a:srgbClr val="990033"/>
                </a:solidFill>
              </a:rPr>
              <a:t>1,006 servicios y proyectos</a:t>
            </a:r>
          </a:p>
        </p:txBody>
      </p:sp>
      <p:grpSp>
        <p:nvGrpSpPr>
          <p:cNvPr id="26628" name="92 Grupo"/>
          <p:cNvGrpSpPr>
            <a:grpSpLocks/>
          </p:cNvGrpSpPr>
          <p:nvPr/>
        </p:nvGrpSpPr>
        <p:grpSpPr bwMode="auto">
          <a:xfrm>
            <a:off x="249238" y="2095500"/>
            <a:ext cx="8609012" cy="3584575"/>
            <a:chOff x="249238" y="1652588"/>
            <a:chExt cx="8609012" cy="3583876"/>
          </a:xfrm>
        </p:grpSpPr>
        <p:sp>
          <p:nvSpPr>
            <p:cNvPr id="26630" name="AutoShape 25"/>
            <p:cNvSpPr>
              <a:spLocks noChangeAspect="1" noChangeArrowheads="1" noTextEdit="1"/>
            </p:cNvSpPr>
            <p:nvPr/>
          </p:nvSpPr>
          <p:spPr bwMode="auto">
            <a:xfrm>
              <a:off x="249238" y="1652588"/>
              <a:ext cx="8609012" cy="3581400"/>
            </a:xfrm>
            <a:prstGeom prst="rect">
              <a:avLst/>
            </a:prstGeom>
            <a:noFill/>
            <a:ln w="9525">
              <a:noFill/>
              <a:miter lim="800000"/>
              <a:headEnd/>
              <a:tailEnd/>
            </a:ln>
          </p:spPr>
          <p:txBody>
            <a:bodyPr/>
            <a:lstStyle/>
            <a:p>
              <a:endParaRPr lang="es-MX"/>
            </a:p>
          </p:txBody>
        </p:sp>
        <p:grpSp>
          <p:nvGrpSpPr>
            <p:cNvPr id="26631" name="Rectangle 27"/>
            <p:cNvGrpSpPr>
              <a:grpSpLocks/>
            </p:cNvGrpSpPr>
            <p:nvPr/>
          </p:nvGrpSpPr>
          <p:grpSpPr bwMode="auto">
            <a:xfrm>
              <a:off x="1188720" y="3364992"/>
              <a:ext cx="347472" cy="566928"/>
              <a:chOff x="1188720" y="3364992"/>
              <a:chExt cx="347472" cy="566928"/>
            </a:xfrm>
          </p:grpSpPr>
          <p:pic>
            <p:nvPicPr>
              <p:cNvPr id="26775" name="Rectangle 27"/>
              <p:cNvPicPr>
                <a:picLocks noChangeArrowheads="1"/>
              </p:cNvPicPr>
              <p:nvPr/>
            </p:nvPicPr>
            <p:blipFill>
              <a:blip r:embed="rId4" cstate="print"/>
              <a:srcRect/>
              <a:stretch>
                <a:fillRect/>
              </a:stretch>
            </p:blipFill>
            <p:spPr bwMode="auto">
              <a:xfrm>
                <a:off x="1188720" y="3364992"/>
                <a:ext cx="347472" cy="566928"/>
              </a:xfrm>
              <a:prstGeom prst="rect">
                <a:avLst/>
              </a:prstGeom>
              <a:noFill/>
              <a:ln w="9525">
                <a:noFill/>
                <a:miter lim="800000"/>
                <a:headEnd/>
                <a:tailEnd/>
              </a:ln>
            </p:spPr>
          </p:pic>
          <p:sp>
            <p:nvSpPr>
              <p:cNvPr id="26776" name="Text Box 6"/>
              <p:cNvSpPr txBox="1">
                <a:spLocks noChangeArrowheads="1"/>
              </p:cNvSpPr>
              <p:nvPr/>
            </p:nvSpPr>
            <p:spPr bwMode="auto">
              <a:xfrm>
                <a:off x="1250950" y="3403601"/>
                <a:ext cx="228600" cy="452438"/>
              </a:xfrm>
              <a:prstGeom prst="rect">
                <a:avLst/>
              </a:prstGeom>
              <a:noFill/>
              <a:ln w="9525">
                <a:noFill/>
                <a:miter lim="800000"/>
                <a:headEnd/>
                <a:tailEnd/>
              </a:ln>
            </p:spPr>
            <p:txBody>
              <a:bodyPr/>
              <a:lstStyle/>
              <a:p>
                <a:endParaRPr lang="es-MX">
                  <a:solidFill>
                    <a:srgbClr val="FFFFFF"/>
                  </a:solidFill>
                </a:endParaRPr>
              </a:p>
            </p:txBody>
          </p:sp>
        </p:grpSp>
        <p:grpSp>
          <p:nvGrpSpPr>
            <p:cNvPr id="26632" name="Rectangle 28"/>
            <p:cNvGrpSpPr>
              <a:grpSpLocks/>
            </p:cNvGrpSpPr>
            <p:nvPr/>
          </p:nvGrpSpPr>
          <p:grpSpPr bwMode="auto">
            <a:xfrm>
              <a:off x="2670048" y="3541776"/>
              <a:ext cx="347472" cy="390144"/>
              <a:chOff x="2670048" y="3541776"/>
              <a:chExt cx="347472" cy="390144"/>
            </a:xfrm>
          </p:grpSpPr>
          <p:pic>
            <p:nvPicPr>
              <p:cNvPr id="26773" name="Rectangle 28"/>
              <p:cNvPicPr>
                <a:picLocks noChangeArrowheads="1"/>
              </p:cNvPicPr>
              <p:nvPr/>
            </p:nvPicPr>
            <p:blipFill>
              <a:blip r:embed="rId5" cstate="print"/>
              <a:srcRect/>
              <a:stretch>
                <a:fillRect/>
              </a:stretch>
            </p:blipFill>
            <p:spPr bwMode="auto">
              <a:xfrm>
                <a:off x="2670048" y="3541776"/>
                <a:ext cx="347472" cy="390144"/>
              </a:xfrm>
              <a:prstGeom prst="rect">
                <a:avLst/>
              </a:prstGeom>
              <a:noFill/>
              <a:ln w="9525">
                <a:noFill/>
                <a:miter lim="800000"/>
                <a:headEnd/>
                <a:tailEnd/>
              </a:ln>
            </p:spPr>
          </p:pic>
          <p:sp>
            <p:nvSpPr>
              <p:cNvPr id="26774" name="Text Box 9"/>
              <p:cNvSpPr txBox="1">
                <a:spLocks noChangeArrowheads="1"/>
              </p:cNvSpPr>
              <p:nvPr/>
            </p:nvSpPr>
            <p:spPr bwMode="auto">
              <a:xfrm>
                <a:off x="2732088" y="3576638"/>
                <a:ext cx="228600" cy="279400"/>
              </a:xfrm>
              <a:prstGeom prst="rect">
                <a:avLst/>
              </a:prstGeom>
              <a:noFill/>
              <a:ln w="9525">
                <a:noFill/>
                <a:miter lim="800000"/>
                <a:headEnd/>
                <a:tailEnd/>
              </a:ln>
            </p:spPr>
            <p:txBody>
              <a:bodyPr/>
              <a:lstStyle/>
              <a:p>
                <a:endParaRPr lang="es-MX">
                  <a:solidFill>
                    <a:srgbClr val="FFFFFF"/>
                  </a:solidFill>
                </a:endParaRPr>
              </a:p>
            </p:txBody>
          </p:sp>
        </p:grpSp>
        <p:grpSp>
          <p:nvGrpSpPr>
            <p:cNvPr id="26633" name="Rectangle 29"/>
            <p:cNvGrpSpPr>
              <a:grpSpLocks/>
            </p:cNvGrpSpPr>
            <p:nvPr/>
          </p:nvGrpSpPr>
          <p:grpSpPr bwMode="auto">
            <a:xfrm>
              <a:off x="4157472" y="3291840"/>
              <a:ext cx="341376" cy="640080"/>
              <a:chOff x="4157472" y="3291840"/>
              <a:chExt cx="341376" cy="640080"/>
            </a:xfrm>
          </p:grpSpPr>
          <p:pic>
            <p:nvPicPr>
              <p:cNvPr id="26771" name="Rectangle 29"/>
              <p:cNvPicPr>
                <a:picLocks noChangeArrowheads="1"/>
              </p:cNvPicPr>
              <p:nvPr/>
            </p:nvPicPr>
            <p:blipFill>
              <a:blip r:embed="rId6" cstate="print"/>
              <a:srcRect/>
              <a:stretch>
                <a:fillRect/>
              </a:stretch>
            </p:blipFill>
            <p:spPr bwMode="auto">
              <a:xfrm>
                <a:off x="4157472" y="3291840"/>
                <a:ext cx="341376" cy="640080"/>
              </a:xfrm>
              <a:prstGeom prst="rect">
                <a:avLst/>
              </a:prstGeom>
              <a:noFill/>
              <a:ln w="9525">
                <a:noFill/>
                <a:miter lim="800000"/>
                <a:headEnd/>
                <a:tailEnd/>
              </a:ln>
            </p:spPr>
          </p:pic>
          <p:sp>
            <p:nvSpPr>
              <p:cNvPr id="26772" name="Text Box 12"/>
              <p:cNvSpPr txBox="1">
                <a:spLocks noChangeArrowheads="1"/>
              </p:cNvSpPr>
              <p:nvPr/>
            </p:nvSpPr>
            <p:spPr bwMode="auto">
              <a:xfrm>
                <a:off x="4217988" y="3325813"/>
                <a:ext cx="228600" cy="530225"/>
              </a:xfrm>
              <a:prstGeom prst="rect">
                <a:avLst/>
              </a:prstGeom>
              <a:noFill/>
              <a:ln w="9525">
                <a:noFill/>
                <a:miter lim="800000"/>
                <a:headEnd/>
                <a:tailEnd/>
              </a:ln>
            </p:spPr>
            <p:txBody>
              <a:bodyPr/>
              <a:lstStyle/>
              <a:p>
                <a:endParaRPr lang="es-MX">
                  <a:solidFill>
                    <a:srgbClr val="FFFFFF"/>
                  </a:solidFill>
                </a:endParaRPr>
              </a:p>
            </p:txBody>
          </p:sp>
        </p:grpSp>
        <p:grpSp>
          <p:nvGrpSpPr>
            <p:cNvPr id="26634" name="Rectangle 30"/>
            <p:cNvGrpSpPr>
              <a:grpSpLocks/>
            </p:cNvGrpSpPr>
            <p:nvPr/>
          </p:nvGrpSpPr>
          <p:grpSpPr bwMode="auto">
            <a:xfrm>
              <a:off x="5638800" y="3432048"/>
              <a:ext cx="341376" cy="499872"/>
              <a:chOff x="5638800" y="3432048"/>
              <a:chExt cx="341376" cy="499872"/>
            </a:xfrm>
          </p:grpSpPr>
          <p:pic>
            <p:nvPicPr>
              <p:cNvPr id="26769" name="Rectangle 30"/>
              <p:cNvPicPr>
                <a:picLocks noChangeArrowheads="1"/>
              </p:cNvPicPr>
              <p:nvPr/>
            </p:nvPicPr>
            <p:blipFill>
              <a:blip r:embed="rId7" cstate="print"/>
              <a:srcRect/>
              <a:stretch>
                <a:fillRect/>
              </a:stretch>
            </p:blipFill>
            <p:spPr bwMode="auto">
              <a:xfrm>
                <a:off x="5638800" y="3432048"/>
                <a:ext cx="341376" cy="499872"/>
              </a:xfrm>
              <a:prstGeom prst="rect">
                <a:avLst/>
              </a:prstGeom>
              <a:noFill/>
              <a:ln w="9525">
                <a:noFill/>
                <a:miter lim="800000"/>
                <a:headEnd/>
                <a:tailEnd/>
              </a:ln>
            </p:spPr>
          </p:pic>
          <p:sp>
            <p:nvSpPr>
              <p:cNvPr id="26770" name="Text Box 15"/>
              <p:cNvSpPr txBox="1">
                <a:spLocks noChangeArrowheads="1"/>
              </p:cNvSpPr>
              <p:nvPr/>
            </p:nvSpPr>
            <p:spPr bwMode="auto">
              <a:xfrm>
                <a:off x="5699125" y="3467101"/>
                <a:ext cx="228600" cy="388938"/>
              </a:xfrm>
              <a:prstGeom prst="rect">
                <a:avLst/>
              </a:prstGeom>
              <a:noFill/>
              <a:ln w="9525">
                <a:noFill/>
                <a:miter lim="800000"/>
                <a:headEnd/>
                <a:tailEnd/>
              </a:ln>
            </p:spPr>
            <p:txBody>
              <a:bodyPr/>
              <a:lstStyle/>
              <a:p>
                <a:endParaRPr lang="es-MX">
                  <a:solidFill>
                    <a:srgbClr val="FFFFFF"/>
                  </a:solidFill>
                </a:endParaRPr>
              </a:p>
            </p:txBody>
          </p:sp>
        </p:grpSp>
        <p:grpSp>
          <p:nvGrpSpPr>
            <p:cNvPr id="26635" name="Rectangle 31"/>
            <p:cNvGrpSpPr>
              <a:grpSpLocks/>
            </p:cNvGrpSpPr>
            <p:nvPr/>
          </p:nvGrpSpPr>
          <p:grpSpPr bwMode="auto">
            <a:xfrm>
              <a:off x="7126224" y="3297936"/>
              <a:ext cx="341376" cy="633984"/>
              <a:chOff x="7126224" y="3297936"/>
              <a:chExt cx="341376" cy="633984"/>
            </a:xfrm>
          </p:grpSpPr>
          <p:pic>
            <p:nvPicPr>
              <p:cNvPr id="26767" name="Rectangle 31"/>
              <p:cNvPicPr>
                <a:picLocks noChangeArrowheads="1"/>
              </p:cNvPicPr>
              <p:nvPr/>
            </p:nvPicPr>
            <p:blipFill>
              <a:blip r:embed="rId8" cstate="print"/>
              <a:srcRect/>
              <a:stretch>
                <a:fillRect/>
              </a:stretch>
            </p:blipFill>
            <p:spPr bwMode="auto">
              <a:xfrm>
                <a:off x="7126224" y="3297936"/>
                <a:ext cx="341376" cy="633984"/>
              </a:xfrm>
              <a:prstGeom prst="rect">
                <a:avLst/>
              </a:prstGeom>
              <a:noFill/>
              <a:ln w="9525">
                <a:noFill/>
                <a:miter lim="800000"/>
                <a:headEnd/>
                <a:tailEnd/>
              </a:ln>
            </p:spPr>
          </p:pic>
          <p:sp>
            <p:nvSpPr>
              <p:cNvPr id="26768" name="Text Box 18"/>
              <p:cNvSpPr txBox="1">
                <a:spLocks noChangeArrowheads="1"/>
              </p:cNvSpPr>
              <p:nvPr/>
            </p:nvSpPr>
            <p:spPr bwMode="auto">
              <a:xfrm>
                <a:off x="7185025" y="3335338"/>
                <a:ext cx="228600" cy="520700"/>
              </a:xfrm>
              <a:prstGeom prst="rect">
                <a:avLst/>
              </a:prstGeom>
              <a:noFill/>
              <a:ln w="9525">
                <a:noFill/>
                <a:miter lim="800000"/>
                <a:headEnd/>
                <a:tailEnd/>
              </a:ln>
            </p:spPr>
            <p:txBody>
              <a:bodyPr/>
              <a:lstStyle/>
              <a:p>
                <a:endParaRPr lang="es-MX">
                  <a:solidFill>
                    <a:srgbClr val="FFFFFF"/>
                  </a:solidFill>
                </a:endParaRPr>
              </a:p>
            </p:txBody>
          </p:sp>
        </p:grpSp>
        <p:grpSp>
          <p:nvGrpSpPr>
            <p:cNvPr id="26636" name="Rectangle 32"/>
            <p:cNvGrpSpPr>
              <a:grpSpLocks/>
            </p:cNvGrpSpPr>
            <p:nvPr/>
          </p:nvGrpSpPr>
          <p:grpSpPr bwMode="auto">
            <a:xfrm>
              <a:off x="1420368" y="3438144"/>
              <a:ext cx="341376" cy="493776"/>
              <a:chOff x="1420368" y="3438144"/>
              <a:chExt cx="341376" cy="493776"/>
            </a:xfrm>
          </p:grpSpPr>
          <p:pic>
            <p:nvPicPr>
              <p:cNvPr id="26765" name="Rectangle 32"/>
              <p:cNvPicPr>
                <a:picLocks noChangeArrowheads="1"/>
              </p:cNvPicPr>
              <p:nvPr/>
            </p:nvPicPr>
            <p:blipFill>
              <a:blip r:embed="rId9" cstate="print"/>
              <a:srcRect/>
              <a:stretch>
                <a:fillRect/>
              </a:stretch>
            </p:blipFill>
            <p:spPr bwMode="auto">
              <a:xfrm>
                <a:off x="1420368" y="3438144"/>
                <a:ext cx="341376" cy="493776"/>
              </a:xfrm>
              <a:prstGeom prst="rect">
                <a:avLst/>
              </a:prstGeom>
              <a:noFill/>
              <a:ln w="9525">
                <a:noFill/>
                <a:miter lim="800000"/>
                <a:headEnd/>
                <a:tailEnd/>
              </a:ln>
            </p:spPr>
          </p:pic>
          <p:sp>
            <p:nvSpPr>
              <p:cNvPr id="26766" name="Text Box 21"/>
              <p:cNvSpPr txBox="1">
                <a:spLocks noChangeArrowheads="1"/>
              </p:cNvSpPr>
              <p:nvPr/>
            </p:nvSpPr>
            <p:spPr bwMode="auto">
              <a:xfrm>
                <a:off x="1479550" y="3476626"/>
                <a:ext cx="228600" cy="379413"/>
              </a:xfrm>
              <a:prstGeom prst="rect">
                <a:avLst/>
              </a:prstGeom>
              <a:noFill/>
              <a:ln w="9525">
                <a:noFill/>
                <a:miter lim="800000"/>
                <a:headEnd/>
                <a:tailEnd/>
              </a:ln>
            </p:spPr>
            <p:txBody>
              <a:bodyPr/>
              <a:lstStyle/>
              <a:p>
                <a:endParaRPr lang="es-MX">
                  <a:solidFill>
                    <a:srgbClr val="FFFFFF"/>
                  </a:solidFill>
                </a:endParaRPr>
              </a:p>
            </p:txBody>
          </p:sp>
        </p:grpSp>
        <p:grpSp>
          <p:nvGrpSpPr>
            <p:cNvPr id="26637" name="Rectangle 33"/>
            <p:cNvGrpSpPr>
              <a:grpSpLocks/>
            </p:cNvGrpSpPr>
            <p:nvPr/>
          </p:nvGrpSpPr>
          <p:grpSpPr bwMode="auto">
            <a:xfrm>
              <a:off x="2901696" y="3328416"/>
              <a:ext cx="341376" cy="603504"/>
              <a:chOff x="2901696" y="3328416"/>
              <a:chExt cx="341376" cy="603504"/>
            </a:xfrm>
          </p:grpSpPr>
          <p:pic>
            <p:nvPicPr>
              <p:cNvPr id="26763" name="Rectangle 33"/>
              <p:cNvPicPr>
                <a:picLocks noChangeArrowheads="1"/>
              </p:cNvPicPr>
              <p:nvPr/>
            </p:nvPicPr>
            <p:blipFill>
              <a:blip r:embed="rId10" cstate="print"/>
              <a:srcRect/>
              <a:stretch>
                <a:fillRect/>
              </a:stretch>
            </p:blipFill>
            <p:spPr bwMode="auto">
              <a:xfrm>
                <a:off x="2901696" y="3328416"/>
                <a:ext cx="341376" cy="603504"/>
              </a:xfrm>
              <a:prstGeom prst="rect">
                <a:avLst/>
              </a:prstGeom>
              <a:noFill/>
              <a:ln w="9525">
                <a:noFill/>
                <a:miter lim="800000"/>
                <a:headEnd/>
                <a:tailEnd/>
              </a:ln>
            </p:spPr>
          </p:pic>
          <p:sp>
            <p:nvSpPr>
              <p:cNvPr id="26764" name="Text Box 24"/>
              <p:cNvSpPr txBox="1">
                <a:spLocks noChangeArrowheads="1"/>
              </p:cNvSpPr>
              <p:nvPr/>
            </p:nvSpPr>
            <p:spPr bwMode="auto">
              <a:xfrm>
                <a:off x="2960688" y="3367088"/>
                <a:ext cx="228600" cy="488950"/>
              </a:xfrm>
              <a:prstGeom prst="rect">
                <a:avLst/>
              </a:prstGeom>
              <a:noFill/>
              <a:ln w="9525">
                <a:noFill/>
                <a:miter lim="800000"/>
                <a:headEnd/>
                <a:tailEnd/>
              </a:ln>
            </p:spPr>
            <p:txBody>
              <a:bodyPr/>
              <a:lstStyle/>
              <a:p>
                <a:endParaRPr lang="es-MX">
                  <a:solidFill>
                    <a:srgbClr val="FFFFFF"/>
                  </a:solidFill>
                </a:endParaRPr>
              </a:p>
            </p:txBody>
          </p:sp>
        </p:grpSp>
        <p:grpSp>
          <p:nvGrpSpPr>
            <p:cNvPr id="26638" name="Rectangle 34"/>
            <p:cNvGrpSpPr>
              <a:grpSpLocks/>
            </p:cNvGrpSpPr>
            <p:nvPr/>
          </p:nvGrpSpPr>
          <p:grpSpPr bwMode="auto">
            <a:xfrm>
              <a:off x="4383024" y="3328416"/>
              <a:ext cx="347472" cy="603504"/>
              <a:chOff x="4383024" y="3328416"/>
              <a:chExt cx="347472" cy="603504"/>
            </a:xfrm>
          </p:grpSpPr>
          <p:pic>
            <p:nvPicPr>
              <p:cNvPr id="26761" name="Rectangle 34"/>
              <p:cNvPicPr>
                <a:picLocks noChangeArrowheads="1"/>
              </p:cNvPicPr>
              <p:nvPr/>
            </p:nvPicPr>
            <p:blipFill>
              <a:blip r:embed="rId11" cstate="print"/>
              <a:srcRect/>
              <a:stretch>
                <a:fillRect/>
              </a:stretch>
            </p:blipFill>
            <p:spPr bwMode="auto">
              <a:xfrm>
                <a:off x="4383024" y="3328416"/>
                <a:ext cx="347472" cy="603504"/>
              </a:xfrm>
              <a:prstGeom prst="rect">
                <a:avLst/>
              </a:prstGeom>
              <a:noFill/>
              <a:ln w="9525">
                <a:noFill/>
                <a:miter lim="800000"/>
                <a:headEnd/>
                <a:tailEnd/>
              </a:ln>
            </p:spPr>
          </p:pic>
          <p:sp>
            <p:nvSpPr>
              <p:cNvPr id="26762" name="Text Box 27"/>
              <p:cNvSpPr txBox="1">
                <a:spLocks noChangeArrowheads="1"/>
              </p:cNvSpPr>
              <p:nvPr/>
            </p:nvSpPr>
            <p:spPr bwMode="auto">
              <a:xfrm>
                <a:off x="4446588" y="3367088"/>
                <a:ext cx="228600" cy="488950"/>
              </a:xfrm>
              <a:prstGeom prst="rect">
                <a:avLst/>
              </a:prstGeom>
              <a:noFill/>
              <a:ln w="9525">
                <a:noFill/>
                <a:miter lim="800000"/>
                <a:headEnd/>
                <a:tailEnd/>
              </a:ln>
            </p:spPr>
            <p:txBody>
              <a:bodyPr/>
              <a:lstStyle/>
              <a:p>
                <a:endParaRPr lang="es-MX">
                  <a:solidFill>
                    <a:srgbClr val="FFFFFF"/>
                  </a:solidFill>
                </a:endParaRPr>
              </a:p>
            </p:txBody>
          </p:sp>
        </p:grpSp>
        <p:grpSp>
          <p:nvGrpSpPr>
            <p:cNvPr id="26639" name="Rectangle 35"/>
            <p:cNvGrpSpPr>
              <a:grpSpLocks/>
            </p:cNvGrpSpPr>
            <p:nvPr/>
          </p:nvGrpSpPr>
          <p:grpSpPr bwMode="auto">
            <a:xfrm>
              <a:off x="5864352" y="3182112"/>
              <a:ext cx="347472" cy="749808"/>
              <a:chOff x="5864352" y="3182112"/>
              <a:chExt cx="347472" cy="749808"/>
            </a:xfrm>
          </p:grpSpPr>
          <p:pic>
            <p:nvPicPr>
              <p:cNvPr id="26759" name="Rectangle 35"/>
              <p:cNvPicPr>
                <a:picLocks noChangeArrowheads="1"/>
              </p:cNvPicPr>
              <p:nvPr/>
            </p:nvPicPr>
            <p:blipFill>
              <a:blip r:embed="rId12" cstate="print"/>
              <a:srcRect/>
              <a:stretch>
                <a:fillRect/>
              </a:stretch>
            </p:blipFill>
            <p:spPr bwMode="auto">
              <a:xfrm>
                <a:off x="5864352" y="3182112"/>
                <a:ext cx="347472" cy="749808"/>
              </a:xfrm>
              <a:prstGeom prst="rect">
                <a:avLst/>
              </a:prstGeom>
              <a:noFill/>
              <a:ln w="9525">
                <a:noFill/>
                <a:miter lim="800000"/>
                <a:headEnd/>
                <a:tailEnd/>
              </a:ln>
            </p:spPr>
          </p:pic>
          <p:sp>
            <p:nvSpPr>
              <p:cNvPr id="26760" name="Text Box 30"/>
              <p:cNvSpPr txBox="1">
                <a:spLocks noChangeArrowheads="1"/>
              </p:cNvSpPr>
              <p:nvPr/>
            </p:nvSpPr>
            <p:spPr bwMode="auto">
              <a:xfrm>
                <a:off x="5927725" y="3221038"/>
                <a:ext cx="228600" cy="635000"/>
              </a:xfrm>
              <a:prstGeom prst="rect">
                <a:avLst/>
              </a:prstGeom>
              <a:noFill/>
              <a:ln w="9525">
                <a:noFill/>
                <a:miter lim="800000"/>
                <a:headEnd/>
                <a:tailEnd/>
              </a:ln>
            </p:spPr>
            <p:txBody>
              <a:bodyPr/>
              <a:lstStyle/>
              <a:p>
                <a:endParaRPr lang="es-MX">
                  <a:solidFill>
                    <a:srgbClr val="FFFFFF"/>
                  </a:solidFill>
                </a:endParaRPr>
              </a:p>
            </p:txBody>
          </p:sp>
        </p:grpSp>
        <p:grpSp>
          <p:nvGrpSpPr>
            <p:cNvPr id="26640" name="Rectangle 36"/>
            <p:cNvGrpSpPr>
              <a:grpSpLocks/>
            </p:cNvGrpSpPr>
            <p:nvPr/>
          </p:nvGrpSpPr>
          <p:grpSpPr bwMode="auto">
            <a:xfrm>
              <a:off x="7351776" y="3340608"/>
              <a:ext cx="347472" cy="591312"/>
              <a:chOff x="7351776" y="3340608"/>
              <a:chExt cx="347472" cy="591312"/>
            </a:xfrm>
          </p:grpSpPr>
          <p:pic>
            <p:nvPicPr>
              <p:cNvPr id="26757" name="Rectangle 36"/>
              <p:cNvPicPr>
                <a:picLocks noChangeArrowheads="1"/>
              </p:cNvPicPr>
              <p:nvPr/>
            </p:nvPicPr>
            <p:blipFill>
              <a:blip r:embed="rId13" cstate="print"/>
              <a:srcRect/>
              <a:stretch>
                <a:fillRect/>
              </a:stretch>
            </p:blipFill>
            <p:spPr bwMode="auto">
              <a:xfrm>
                <a:off x="7351776" y="3340608"/>
                <a:ext cx="347472" cy="591312"/>
              </a:xfrm>
              <a:prstGeom prst="rect">
                <a:avLst/>
              </a:prstGeom>
              <a:noFill/>
              <a:ln w="9525">
                <a:noFill/>
                <a:miter lim="800000"/>
                <a:headEnd/>
                <a:tailEnd/>
              </a:ln>
            </p:spPr>
          </p:pic>
          <p:sp>
            <p:nvSpPr>
              <p:cNvPr id="26758" name="Text Box 33"/>
              <p:cNvSpPr txBox="1">
                <a:spLocks noChangeArrowheads="1"/>
              </p:cNvSpPr>
              <p:nvPr/>
            </p:nvSpPr>
            <p:spPr bwMode="auto">
              <a:xfrm>
                <a:off x="7413625" y="3376613"/>
                <a:ext cx="228600" cy="479425"/>
              </a:xfrm>
              <a:prstGeom prst="rect">
                <a:avLst/>
              </a:prstGeom>
              <a:noFill/>
              <a:ln w="9525">
                <a:noFill/>
                <a:miter lim="800000"/>
                <a:headEnd/>
                <a:tailEnd/>
              </a:ln>
            </p:spPr>
            <p:txBody>
              <a:bodyPr/>
              <a:lstStyle/>
              <a:p>
                <a:endParaRPr lang="es-MX">
                  <a:solidFill>
                    <a:srgbClr val="FFFFFF"/>
                  </a:solidFill>
                </a:endParaRPr>
              </a:p>
            </p:txBody>
          </p:sp>
        </p:grpSp>
        <p:grpSp>
          <p:nvGrpSpPr>
            <p:cNvPr id="26641" name="Rectangle 37"/>
            <p:cNvGrpSpPr>
              <a:grpSpLocks/>
            </p:cNvGrpSpPr>
            <p:nvPr/>
          </p:nvGrpSpPr>
          <p:grpSpPr bwMode="auto">
            <a:xfrm>
              <a:off x="1645920" y="3553968"/>
              <a:ext cx="341376" cy="377952"/>
              <a:chOff x="1645920" y="3553968"/>
              <a:chExt cx="341376" cy="377952"/>
            </a:xfrm>
          </p:grpSpPr>
          <p:pic>
            <p:nvPicPr>
              <p:cNvPr id="26755" name="Rectangle 37"/>
              <p:cNvPicPr>
                <a:picLocks noChangeArrowheads="1"/>
              </p:cNvPicPr>
              <p:nvPr/>
            </p:nvPicPr>
            <p:blipFill>
              <a:blip r:embed="rId14" cstate="print"/>
              <a:srcRect/>
              <a:stretch>
                <a:fillRect/>
              </a:stretch>
            </p:blipFill>
            <p:spPr bwMode="auto">
              <a:xfrm>
                <a:off x="1645920" y="3553968"/>
                <a:ext cx="341376" cy="377952"/>
              </a:xfrm>
              <a:prstGeom prst="rect">
                <a:avLst/>
              </a:prstGeom>
              <a:noFill/>
              <a:ln w="9525">
                <a:noFill/>
                <a:miter lim="800000"/>
                <a:headEnd/>
                <a:tailEnd/>
              </a:ln>
            </p:spPr>
          </p:pic>
          <p:sp>
            <p:nvSpPr>
              <p:cNvPr id="26756" name="Text Box 36"/>
              <p:cNvSpPr txBox="1">
                <a:spLocks noChangeArrowheads="1"/>
              </p:cNvSpPr>
              <p:nvPr/>
            </p:nvSpPr>
            <p:spPr bwMode="auto">
              <a:xfrm>
                <a:off x="1708150" y="3590926"/>
                <a:ext cx="223837" cy="265113"/>
              </a:xfrm>
              <a:prstGeom prst="rect">
                <a:avLst/>
              </a:prstGeom>
              <a:noFill/>
              <a:ln w="9525">
                <a:noFill/>
                <a:miter lim="800000"/>
                <a:headEnd/>
                <a:tailEnd/>
              </a:ln>
            </p:spPr>
            <p:txBody>
              <a:bodyPr/>
              <a:lstStyle/>
              <a:p>
                <a:endParaRPr lang="es-MX">
                  <a:solidFill>
                    <a:srgbClr val="FFFFFF"/>
                  </a:solidFill>
                </a:endParaRPr>
              </a:p>
            </p:txBody>
          </p:sp>
        </p:grpSp>
        <p:grpSp>
          <p:nvGrpSpPr>
            <p:cNvPr id="26642" name="Rectangle 38"/>
            <p:cNvGrpSpPr>
              <a:grpSpLocks/>
            </p:cNvGrpSpPr>
            <p:nvPr/>
          </p:nvGrpSpPr>
          <p:grpSpPr bwMode="auto">
            <a:xfrm>
              <a:off x="3127248" y="3334512"/>
              <a:ext cx="347472" cy="597408"/>
              <a:chOff x="3127248" y="3334512"/>
              <a:chExt cx="347472" cy="597408"/>
            </a:xfrm>
          </p:grpSpPr>
          <p:pic>
            <p:nvPicPr>
              <p:cNvPr id="26753" name="Rectangle 38"/>
              <p:cNvPicPr>
                <a:picLocks noChangeArrowheads="1"/>
              </p:cNvPicPr>
              <p:nvPr/>
            </p:nvPicPr>
            <p:blipFill>
              <a:blip r:embed="rId15" cstate="print"/>
              <a:srcRect/>
              <a:stretch>
                <a:fillRect/>
              </a:stretch>
            </p:blipFill>
            <p:spPr bwMode="auto">
              <a:xfrm>
                <a:off x="3127248" y="3334512"/>
                <a:ext cx="347472" cy="597408"/>
              </a:xfrm>
              <a:prstGeom prst="rect">
                <a:avLst/>
              </a:prstGeom>
              <a:noFill/>
              <a:ln w="9525">
                <a:noFill/>
                <a:miter lim="800000"/>
                <a:headEnd/>
                <a:tailEnd/>
              </a:ln>
            </p:spPr>
          </p:pic>
          <p:sp>
            <p:nvSpPr>
              <p:cNvPr id="26754" name="Text Box 39"/>
              <p:cNvSpPr txBox="1">
                <a:spLocks noChangeArrowheads="1"/>
              </p:cNvSpPr>
              <p:nvPr/>
            </p:nvSpPr>
            <p:spPr bwMode="auto">
              <a:xfrm>
                <a:off x="3189288" y="3371851"/>
                <a:ext cx="228600" cy="484188"/>
              </a:xfrm>
              <a:prstGeom prst="rect">
                <a:avLst/>
              </a:prstGeom>
              <a:noFill/>
              <a:ln w="9525">
                <a:noFill/>
                <a:miter lim="800000"/>
                <a:headEnd/>
                <a:tailEnd/>
              </a:ln>
            </p:spPr>
            <p:txBody>
              <a:bodyPr/>
              <a:lstStyle/>
              <a:p>
                <a:endParaRPr lang="es-MX">
                  <a:solidFill>
                    <a:srgbClr val="FFFFFF"/>
                  </a:solidFill>
                </a:endParaRPr>
              </a:p>
            </p:txBody>
          </p:sp>
        </p:grpSp>
        <p:grpSp>
          <p:nvGrpSpPr>
            <p:cNvPr id="26643" name="Rectangle 39"/>
            <p:cNvGrpSpPr>
              <a:grpSpLocks/>
            </p:cNvGrpSpPr>
            <p:nvPr/>
          </p:nvGrpSpPr>
          <p:grpSpPr bwMode="auto">
            <a:xfrm>
              <a:off x="4614672" y="3371088"/>
              <a:ext cx="341376" cy="560832"/>
              <a:chOff x="4614672" y="3371088"/>
              <a:chExt cx="341376" cy="560832"/>
            </a:xfrm>
          </p:grpSpPr>
          <p:pic>
            <p:nvPicPr>
              <p:cNvPr id="26751" name="Rectangle 39"/>
              <p:cNvPicPr>
                <a:picLocks noChangeArrowheads="1"/>
              </p:cNvPicPr>
              <p:nvPr/>
            </p:nvPicPr>
            <p:blipFill>
              <a:blip r:embed="rId16" cstate="print"/>
              <a:srcRect/>
              <a:stretch>
                <a:fillRect/>
              </a:stretch>
            </p:blipFill>
            <p:spPr bwMode="auto">
              <a:xfrm>
                <a:off x="4614672" y="3371088"/>
                <a:ext cx="341376" cy="560832"/>
              </a:xfrm>
              <a:prstGeom prst="rect">
                <a:avLst/>
              </a:prstGeom>
              <a:noFill/>
              <a:ln w="9525">
                <a:noFill/>
                <a:miter lim="800000"/>
                <a:headEnd/>
                <a:tailEnd/>
              </a:ln>
            </p:spPr>
          </p:pic>
          <p:sp>
            <p:nvSpPr>
              <p:cNvPr id="26752" name="Text Box 42"/>
              <p:cNvSpPr txBox="1">
                <a:spLocks noChangeArrowheads="1"/>
              </p:cNvSpPr>
              <p:nvPr/>
            </p:nvSpPr>
            <p:spPr bwMode="auto">
              <a:xfrm>
                <a:off x="4675188" y="3408363"/>
                <a:ext cx="223837" cy="447675"/>
              </a:xfrm>
              <a:prstGeom prst="rect">
                <a:avLst/>
              </a:prstGeom>
              <a:noFill/>
              <a:ln w="9525">
                <a:noFill/>
                <a:miter lim="800000"/>
                <a:headEnd/>
                <a:tailEnd/>
              </a:ln>
            </p:spPr>
            <p:txBody>
              <a:bodyPr/>
              <a:lstStyle/>
              <a:p>
                <a:endParaRPr lang="es-MX">
                  <a:solidFill>
                    <a:srgbClr val="FFFFFF"/>
                  </a:solidFill>
                </a:endParaRPr>
              </a:p>
            </p:txBody>
          </p:sp>
        </p:grpSp>
        <p:grpSp>
          <p:nvGrpSpPr>
            <p:cNvPr id="26644" name="Rectangle 40"/>
            <p:cNvGrpSpPr>
              <a:grpSpLocks/>
            </p:cNvGrpSpPr>
            <p:nvPr/>
          </p:nvGrpSpPr>
          <p:grpSpPr bwMode="auto">
            <a:xfrm>
              <a:off x="6096000" y="3529584"/>
              <a:ext cx="341376" cy="402336"/>
              <a:chOff x="6096000" y="3529584"/>
              <a:chExt cx="341376" cy="402336"/>
            </a:xfrm>
          </p:grpSpPr>
          <p:pic>
            <p:nvPicPr>
              <p:cNvPr id="26749" name="Rectangle 40"/>
              <p:cNvPicPr>
                <a:picLocks noChangeArrowheads="1"/>
              </p:cNvPicPr>
              <p:nvPr/>
            </p:nvPicPr>
            <p:blipFill>
              <a:blip r:embed="rId17" cstate="print"/>
              <a:srcRect/>
              <a:stretch>
                <a:fillRect/>
              </a:stretch>
            </p:blipFill>
            <p:spPr bwMode="auto">
              <a:xfrm>
                <a:off x="6096000" y="3529584"/>
                <a:ext cx="341376" cy="402336"/>
              </a:xfrm>
              <a:prstGeom prst="rect">
                <a:avLst/>
              </a:prstGeom>
              <a:noFill/>
              <a:ln w="9525">
                <a:noFill/>
                <a:miter lim="800000"/>
                <a:headEnd/>
                <a:tailEnd/>
              </a:ln>
            </p:spPr>
          </p:pic>
          <p:sp>
            <p:nvSpPr>
              <p:cNvPr id="26750" name="Text Box 45"/>
              <p:cNvSpPr txBox="1">
                <a:spLocks noChangeArrowheads="1"/>
              </p:cNvSpPr>
              <p:nvPr/>
            </p:nvSpPr>
            <p:spPr bwMode="auto">
              <a:xfrm>
                <a:off x="6156325" y="3567113"/>
                <a:ext cx="228600" cy="288925"/>
              </a:xfrm>
              <a:prstGeom prst="rect">
                <a:avLst/>
              </a:prstGeom>
              <a:noFill/>
              <a:ln w="9525">
                <a:noFill/>
                <a:miter lim="800000"/>
                <a:headEnd/>
                <a:tailEnd/>
              </a:ln>
            </p:spPr>
            <p:txBody>
              <a:bodyPr/>
              <a:lstStyle/>
              <a:p>
                <a:endParaRPr lang="es-MX">
                  <a:solidFill>
                    <a:srgbClr val="FFFFFF"/>
                  </a:solidFill>
                </a:endParaRPr>
              </a:p>
            </p:txBody>
          </p:sp>
        </p:grpSp>
        <p:grpSp>
          <p:nvGrpSpPr>
            <p:cNvPr id="26645" name="Rectangle 41"/>
            <p:cNvGrpSpPr>
              <a:grpSpLocks/>
            </p:cNvGrpSpPr>
            <p:nvPr/>
          </p:nvGrpSpPr>
          <p:grpSpPr bwMode="auto">
            <a:xfrm>
              <a:off x="7583424" y="3346704"/>
              <a:ext cx="335280" cy="585216"/>
              <a:chOff x="7583424" y="3346704"/>
              <a:chExt cx="335280" cy="585216"/>
            </a:xfrm>
          </p:grpSpPr>
          <p:pic>
            <p:nvPicPr>
              <p:cNvPr id="26747" name="Rectangle 41"/>
              <p:cNvPicPr>
                <a:picLocks noChangeArrowheads="1"/>
              </p:cNvPicPr>
              <p:nvPr/>
            </p:nvPicPr>
            <p:blipFill>
              <a:blip r:embed="rId18" cstate="print"/>
              <a:srcRect/>
              <a:stretch>
                <a:fillRect/>
              </a:stretch>
            </p:blipFill>
            <p:spPr bwMode="auto">
              <a:xfrm>
                <a:off x="7583424" y="3346704"/>
                <a:ext cx="335280" cy="585216"/>
              </a:xfrm>
              <a:prstGeom prst="rect">
                <a:avLst/>
              </a:prstGeom>
              <a:noFill/>
              <a:ln w="9525">
                <a:noFill/>
                <a:miter lim="800000"/>
                <a:headEnd/>
                <a:tailEnd/>
              </a:ln>
            </p:spPr>
          </p:pic>
          <p:sp>
            <p:nvSpPr>
              <p:cNvPr id="26748" name="Text Box 48"/>
              <p:cNvSpPr txBox="1">
                <a:spLocks noChangeArrowheads="1"/>
              </p:cNvSpPr>
              <p:nvPr/>
            </p:nvSpPr>
            <p:spPr bwMode="auto">
              <a:xfrm>
                <a:off x="7642225" y="3384551"/>
                <a:ext cx="223837" cy="471488"/>
              </a:xfrm>
              <a:prstGeom prst="rect">
                <a:avLst/>
              </a:prstGeom>
              <a:noFill/>
              <a:ln w="9525">
                <a:noFill/>
                <a:miter lim="800000"/>
                <a:headEnd/>
                <a:tailEnd/>
              </a:ln>
            </p:spPr>
            <p:txBody>
              <a:bodyPr/>
              <a:lstStyle/>
              <a:p>
                <a:endParaRPr lang="es-MX">
                  <a:solidFill>
                    <a:srgbClr val="FFFFFF"/>
                  </a:solidFill>
                </a:endParaRPr>
              </a:p>
            </p:txBody>
          </p:sp>
        </p:grpSp>
        <p:sp>
          <p:nvSpPr>
            <p:cNvPr id="26646" name="Rectangle 42"/>
            <p:cNvSpPr>
              <a:spLocks noChangeArrowheads="1"/>
            </p:cNvSpPr>
            <p:nvPr/>
          </p:nvSpPr>
          <p:spPr bwMode="auto">
            <a:xfrm>
              <a:off x="1931988" y="3810001"/>
              <a:ext cx="228600" cy="46038"/>
            </a:xfrm>
            <a:prstGeom prst="rect">
              <a:avLst/>
            </a:prstGeom>
            <a:solidFill>
              <a:srgbClr val="336666"/>
            </a:solidFill>
            <a:ln w="9525">
              <a:noFill/>
              <a:miter lim="800000"/>
              <a:headEnd/>
              <a:tailEnd/>
            </a:ln>
          </p:spPr>
          <p:txBody>
            <a:bodyPr/>
            <a:lstStyle/>
            <a:p>
              <a:endParaRPr lang="es-MX"/>
            </a:p>
          </p:txBody>
        </p:sp>
        <p:grpSp>
          <p:nvGrpSpPr>
            <p:cNvPr id="26647" name="Rectangle 43"/>
            <p:cNvGrpSpPr>
              <a:grpSpLocks/>
            </p:cNvGrpSpPr>
            <p:nvPr/>
          </p:nvGrpSpPr>
          <p:grpSpPr bwMode="auto">
            <a:xfrm>
              <a:off x="3358896" y="3736848"/>
              <a:ext cx="341376" cy="195072"/>
              <a:chOff x="3358896" y="3736848"/>
              <a:chExt cx="341376" cy="195072"/>
            </a:xfrm>
          </p:grpSpPr>
          <p:pic>
            <p:nvPicPr>
              <p:cNvPr id="26745" name="Rectangle 43"/>
              <p:cNvPicPr>
                <a:picLocks noChangeArrowheads="1"/>
              </p:cNvPicPr>
              <p:nvPr/>
            </p:nvPicPr>
            <p:blipFill>
              <a:blip r:embed="rId19" cstate="print"/>
              <a:srcRect/>
              <a:stretch>
                <a:fillRect/>
              </a:stretch>
            </p:blipFill>
            <p:spPr bwMode="auto">
              <a:xfrm>
                <a:off x="3358896" y="3736848"/>
                <a:ext cx="341376" cy="195072"/>
              </a:xfrm>
              <a:prstGeom prst="rect">
                <a:avLst/>
              </a:prstGeom>
              <a:noFill/>
              <a:ln w="9525">
                <a:noFill/>
                <a:miter lim="800000"/>
                <a:headEnd/>
                <a:tailEnd/>
              </a:ln>
            </p:spPr>
          </p:pic>
          <p:sp>
            <p:nvSpPr>
              <p:cNvPr id="26746" name="Text Box 52"/>
              <p:cNvSpPr txBox="1">
                <a:spLocks noChangeArrowheads="1"/>
              </p:cNvSpPr>
              <p:nvPr/>
            </p:nvSpPr>
            <p:spPr bwMode="auto">
              <a:xfrm>
                <a:off x="3417888" y="3773488"/>
                <a:ext cx="228600" cy="82550"/>
              </a:xfrm>
              <a:prstGeom prst="rect">
                <a:avLst/>
              </a:prstGeom>
              <a:noFill/>
              <a:ln w="9525">
                <a:noFill/>
                <a:miter lim="800000"/>
                <a:headEnd/>
                <a:tailEnd/>
              </a:ln>
            </p:spPr>
            <p:txBody>
              <a:bodyPr/>
              <a:lstStyle/>
              <a:p>
                <a:endParaRPr lang="es-MX">
                  <a:solidFill>
                    <a:srgbClr val="FFFFFF"/>
                  </a:solidFill>
                </a:endParaRPr>
              </a:p>
            </p:txBody>
          </p:sp>
        </p:grpSp>
        <p:grpSp>
          <p:nvGrpSpPr>
            <p:cNvPr id="26648" name="Rectangle 44"/>
            <p:cNvGrpSpPr>
              <a:grpSpLocks/>
            </p:cNvGrpSpPr>
            <p:nvPr/>
          </p:nvGrpSpPr>
          <p:grpSpPr bwMode="auto">
            <a:xfrm>
              <a:off x="4840224" y="3755136"/>
              <a:ext cx="341376" cy="176784"/>
              <a:chOff x="4840224" y="3755136"/>
              <a:chExt cx="341376" cy="176784"/>
            </a:xfrm>
          </p:grpSpPr>
          <p:pic>
            <p:nvPicPr>
              <p:cNvPr id="26743" name="Rectangle 44"/>
              <p:cNvPicPr>
                <a:picLocks noChangeArrowheads="1"/>
              </p:cNvPicPr>
              <p:nvPr/>
            </p:nvPicPr>
            <p:blipFill>
              <a:blip r:embed="rId20" cstate="print"/>
              <a:srcRect/>
              <a:stretch>
                <a:fillRect/>
              </a:stretch>
            </p:blipFill>
            <p:spPr bwMode="auto">
              <a:xfrm>
                <a:off x="4840224" y="3755136"/>
                <a:ext cx="341376" cy="176784"/>
              </a:xfrm>
              <a:prstGeom prst="rect">
                <a:avLst/>
              </a:prstGeom>
              <a:noFill/>
              <a:ln w="9525">
                <a:noFill/>
                <a:miter lim="800000"/>
                <a:headEnd/>
                <a:tailEnd/>
              </a:ln>
            </p:spPr>
          </p:pic>
          <p:sp>
            <p:nvSpPr>
              <p:cNvPr id="26744" name="Text Box 55"/>
              <p:cNvSpPr txBox="1">
                <a:spLocks noChangeArrowheads="1"/>
              </p:cNvSpPr>
              <p:nvPr/>
            </p:nvSpPr>
            <p:spPr bwMode="auto">
              <a:xfrm>
                <a:off x="4899025" y="3792538"/>
                <a:ext cx="228600" cy="63500"/>
              </a:xfrm>
              <a:prstGeom prst="rect">
                <a:avLst/>
              </a:prstGeom>
              <a:noFill/>
              <a:ln w="9525">
                <a:noFill/>
                <a:miter lim="800000"/>
                <a:headEnd/>
                <a:tailEnd/>
              </a:ln>
            </p:spPr>
            <p:txBody>
              <a:bodyPr/>
              <a:lstStyle/>
              <a:p>
                <a:endParaRPr lang="es-MX">
                  <a:solidFill>
                    <a:srgbClr val="FFFFFF"/>
                  </a:solidFill>
                </a:endParaRPr>
              </a:p>
            </p:txBody>
          </p:sp>
        </p:grpSp>
        <p:grpSp>
          <p:nvGrpSpPr>
            <p:cNvPr id="26649" name="Rectangle 45"/>
            <p:cNvGrpSpPr>
              <a:grpSpLocks/>
            </p:cNvGrpSpPr>
            <p:nvPr/>
          </p:nvGrpSpPr>
          <p:grpSpPr bwMode="auto">
            <a:xfrm>
              <a:off x="6321552" y="3718560"/>
              <a:ext cx="347472" cy="213360"/>
              <a:chOff x="6321552" y="3718560"/>
              <a:chExt cx="347472" cy="213360"/>
            </a:xfrm>
          </p:grpSpPr>
          <p:pic>
            <p:nvPicPr>
              <p:cNvPr id="26741" name="Rectangle 45"/>
              <p:cNvPicPr>
                <a:picLocks noChangeArrowheads="1"/>
              </p:cNvPicPr>
              <p:nvPr/>
            </p:nvPicPr>
            <p:blipFill>
              <a:blip r:embed="rId21" cstate="print"/>
              <a:srcRect/>
              <a:stretch>
                <a:fillRect/>
              </a:stretch>
            </p:blipFill>
            <p:spPr bwMode="auto">
              <a:xfrm>
                <a:off x="6321552" y="3718560"/>
                <a:ext cx="347472" cy="213360"/>
              </a:xfrm>
              <a:prstGeom prst="rect">
                <a:avLst/>
              </a:prstGeom>
              <a:noFill/>
              <a:ln w="9525">
                <a:noFill/>
                <a:miter lim="800000"/>
                <a:headEnd/>
                <a:tailEnd/>
              </a:ln>
            </p:spPr>
          </p:pic>
          <p:sp>
            <p:nvSpPr>
              <p:cNvPr id="26742" name="Text Box 58"/>
              <p:cNvSpPr txBox="1">
                <a:spLocks noChangeArrowheads="1"/>
              </p:cNvSpPr>
              <p:nvPr/>
            </p:nvSpPr>
            <p:spPr bwMode="auto">
              <a:xfrm>
                <a:off x="6384925" y="3756026"/>
                <a:ext cx="228600" cy="100013"/>
              </a:xfrm>
              <a:prstGeom prst="rect">
                <a:avLst/>
              </a:prstGeom>
              <a:noFill/>
              <a:ln w="9525">
                <a:noFill/>
                <a:miter lim="800000"/>
                <a:headEnd/>
                <a:tailEnd/>
              </a:ln>
            </p:spPr>
            <p:txBody>
              <a:bodyPr/>
              <a:lstStyle/>
              <a:p>
                <a:endParaRPr lang="es-MX">
                  <a:solidFill>
                    <a:srgbClr val="FFFFFF"/>
                  </a:solidFill>
                </a:endParaRPr>
              </a:p>
            </p:txBody>
          </p:sp>
        </p:grpSp>
        <p:grpSp>
          <p:nvGrpSpPr>
            <p:cNvPr id="26650" name="Rectangle 46"/>
            <p:cNvGrpSpPr>
              <a:grpSpLocks/>
            </p:cNvGrpSpPr>
            <p:nvPr/>
          </p:nvGrpSpPr>
          <p:grpSpPr bwMode="auto">
            <a:xfrm>
              <a:off x="7802880" y="3669792"/>
              <a:ext cx="347472" cy="262128"/>
              <a:chOff x="7802880" y="3669792"/>
              <a:chExt cx="347472" cy="262128"/>
            </a:xfrm>
          </p:grpSpPr>
          <p:pic>
            <p:nvPicPr>
              <p:cNvPr id="26739" name="Rectangle 46"/>
              <p:cNvPicPr>
                <a:picLocks noChangeArrowheads="1"/>
              </p:cNvPicPr>
              <p:nvPr/>
            </p:nvPicPr>
            <p:blipFill>
              <a:blip r:embed="rId22" cstate="print"/>
              <a:srcRect/>
              <a:stretch>
                <a:fillRect/>
              </a:stretch>
            </p:blipFill>
            <p:spPr bwMode="auto">
              <a:xfrm>
                <a:off x="7802880" y="3669792"/>
                <a:ext cx="347472" cy="262128"/>
              </a:xfrm>
              <a:prstGeom prst="rect">
                <a:avLst/>
              </a:prstGeom>
              <a:noFill/>
              <a:ln w="9525">
                <a:noFill/>
                <a:miter lim="800000"/>
                <a:headEnd/>
                <a:tailEnd/>
              </a:ln>
            </p:spPr>
          </p:pic>
          <p:sp>
            <p:nvSpPr>
              <p:cNvPr id="26740" name="Text Box 61"/>
              <p:cNvSpPr txBox="1">
                <a:spLocks noChangeArrowheads="1"/>
              </p:cNvSpPr>
              <p:nvPr/>
            </p:nvSpPr>
            <p:spPr bwMode="auto">
              <a:xfrm>
                <a:off x="7866063" y="3705226"/>
                <a:ext cx="228600" cy="150813"/>
              </a:xfrm>
              <a:prstGeom prst="rect">
                <a:avLst/>
              </a:prstGeom>
              <a:noFill/>
              <a:ln w="9525">
                <a:noFill/>
                <a:miter lim="800000"/>
                <a:headEnd/>
                <a:tailEnd/>
              </a:ln>
            </p:spPr>
            <p:txBody>
              <a:bodyPr/>
              <a:lstStyle/>
              <a:p>
                <a:endParaRPr lang="es-MX">
                  <a:solidFill>
                    <a:srgbClr val="FFFFFF"/>
                  </a:solidFill>
                </a:endParaRPr>
              </a:p>
            </p:txBody>
          </p:sp>
        </p:grpSp>
        <p:grpSp>
          <p:nvGrpSpPr>
            <p:cNvPr id="26651" name="Rectangle 47"/>
            <p:cNvGrpSpPr>
              <a:grpSpLocks/>
            </p:cNvGrpSpPr>
            <p:nvPr/>
          </p:nvGrpSpPr>
          <p:grpSpPr bwMode="auto">
            <a:xfrm>
              <a:off x="2097024" y="2682240"/>
              <a:ext cx="347472" cy="1249680"/>
              <a:chOff x="2097024" y="2682240"/>
              <a:chExt cx="347472" cy="1249680"/>
            </a:xfrm>
          </p:grpSpPr>
          <p:pic>
            <p:nvPicPr>
              <p:cNvPr id="26737" name="Rectangle 47"/>
              <p:cNvPicPr>
                <a:picLocks noChangeArrowheads="1"/>
              </p:cNvPicPr>
              <p:nvPr/>
            </p:nvPicPr>
            <p:blipFill>
              <a:blip r:embed="rId23" cstate="print"/>
              <a:srcRect/>
              <a:stretch>
                <a:fillRect/>
              </a:stretch>
            </p:blipFill>
            <p:spPr bwMode="auto">
              <a:xfrm>
                <a:off x="2097024" y="2682240"/>
                <a:ext cx="347472" cy="1249680"/>
              </a:xfrm>
              <a:prstGeom prst="rect">
                <a:avLst/>
              </a:prstGeom>
              <a:noFill/>
              <a:ln w="9525">
                <a:noFill/>
                <a:miter lim="800000"/>
                <a:headEnd/>
                <a:tailEnd/>
              </a:ln>
            </p:spPr>
          </p:pic>
          <p:sp>
            <p:nvSpPr>
              <p:cNvPr id="26738" name="Text Box 64"/>
              <p:cNvSpPr txBox="1">
                <a:spLocks noChangeArrowheads="1"/>
              </p:cNvSpPr>
              <p:nvPr/>
            </p:nvSpPr>
            <p:spPr bwMode="auto">
              <a:xfrm>
                <a:off x="2160588" y="2717801"/>
                <a:ext cx="228600" cy="1138238"/>
              </a:xfrm>
              <a:prstGeom prst="rect">
                <a:avLst/>
              </a:prstGeom>
              <a:noFill/>
              <a:ln w="9525">
                <a:noFill/>
                <a:miter lim="800000"/>
                <a:headEnd/>
                <a:tailEnd/>
              </a:ln>
            </p:spPr>
            <p:txBody>
              <a:bodyPr/>
              <a:lstStyle/>
              <a:p>
                <a:endParaRPr lang="es-MX">
                  <a:solidFill>
                    <a:srgbClr val="FFFFFF"/>
                  </a:solidFill>
                </a:endParaRPr>
              </a:p>
            </p:txBody>
          </p:sp>
        </p:grpSp>
        <p:grpSp>
          <p:nvGrpSpPr>
            <p:cNvPr id="26652" name="Rectangle 48"/>
            <p:cNvGrpSpPr>
              <a:grpSpLocks/>
            </p:cNvGrpSpPr>
            <p:nvPr/>
          </p:nvGrpSpPr>
          <p:grpSpPr bwMode="auto">
            <a:xfrm>
              <a:off x="3584448" y="2487168"/>
              <a:ext cx="347472" cy="1444752"/>
              <a:chOff x="3584448" y="2487168"/>
              <a:chExt cx="347472" cy="1444752"/>
            </a:xfrm>
          </p:grpSpPr>
          <p:pic>
            <p:nvPicPr>
              <p:cNvPr id="26735" name="Rectangle 48"/>
              <p:cNvPicPr>
                <a:picLocks noChangeArrowheads="1"/>
              </p:cNvPicPr>
              <p:nvPr/>
            </p:nvPicPr>
            <p:blipFill>
              <a:blip r:embed="rId24" cstate="print"/>
              <a:srcRect/>
              <a:stretch>
                <a:fillRect/>
              </a:stretch>
            </p:blipFill>
            <p:spPr bwMode="auto">
              <a:xfrm>
                <a:off x="3584448" y="2487168"/>
                <a:ext cx="347472" cy="1444752"/>
              </a:xfrm>
              <a:prstGeom prst="rect">
                <a:avLst/>
              </a:prstGeom>
              <a:noFill/>
              <a:ln w="9525">
                <a:noFill/>
                <a:miter lim="800000"/>
                <a:headEnd/>
                <a:tailEnd/>
              </a:ln>
            </p:spPr>
          </p:pic>
          <p:sp>
            <p:nvSpPr>
              <p:cNvPr id="26736" name="Text Box 67"/>
              <p:cNvSpPr txBox="1">
                <a:spLocks noChangeArrowheads="1"/>
              </p:cNvSpPr>
              <p:nvPr/>
            </p:nvSpPr>
            <p:spPr bwMode="auto">
              <a:xfrm>
                <a:off x="3646488" y="2520951"/>
                <a:ext cx="228600" cy="1335088"/>
              </a:xfrm>
              <a:prstGeom prst="rect">
                <a:avLst/>
              </a:prstGeom>
              <a:noFill/>
              <a:ln w="9525">
                <a:noFill/>
                <a:miter lim="800000"/>
                <a:headEnd/>
                <a:tailEnd/>
              </a:ln>
            </p:spPr>
            <p:txBody>
              <a:bodyPr/>
              <a:lstStyle/>
              <a:p>
                <a:endParaRPr lang="es-MX">
                  <a:solidFill>
                    <a:srgbClr val="FFFFFF"/>
                  </a:solidFill>
                </a:endParaRPr>
              </a:p>
            </p:txBody>
          </p:sp>
        </p:grpSp>
        <p:grpSp>
          <p:nvGrpSpPr>
            <p:cNvPr id="26653" name="Rectangle 49"/>
            <p:cNvGrpSpPr>
              <a:grpSpLocks/>
            </p:cNvGrpSpPr>
            <p:nvPr/>
          </p:nvGrpSpPr>
          <p:grpSpPr bwMode="auto">
            <a:xfrm>
              <a:off x="5065776" y="2279904"/>
              <a:ext cx="347472" cy="1652016"/>
              <a:chOff x="5065776" y="2279904"/>
              <a:chExt cx="347472" cy="1652016"/>
            </a:xfrm>
          </p:grpSpPr>
          <p:pic>
            <p:nvPicPr>
              <p:cNvPr id="26733" name="Rectangle 49"/>
              <p:cNvPicPr>
                <a:picLocks noChangeArrowheads="1"/>
              </p:cNvPicPr>
              <p:nvPr/>
            </p:nvPicPr>
            <p:blipFill>
              <a:blip r:embed="rId25" cstate="print"/>
              <a:srcRect/>
              <a:stretch>
                <a:fillRect/>
              </a:stretch>
            </p:blipFill>
            <p:spPr bwMode="auto">
              <a:xfrm>
                <a:off x="5065776" y="2279904"/>
                <a:ext cx="347472" cy="1652016"/>
              </a:xfrm>
              <a:prstGeom prst="rect">
                <a:avLst/>
              </a:prstGeom>
              <a:noFill/>
              <a:ln w="9525">
                <a:noFill/>
                <a:miter lim="800000"/>
                <a:headEnd/>
                <a:tailEnd/>
              </a:ln>
            </p:spPr>
          </p:pic>
          <p:sp>
            <p:nvSpPr>
              <p:cNvPr id="26734" name="Text Box 70"/>
              <p:cNvSpPr txBox="1">
                <a:spLocks noChangeArrowheads="1"/>
              </p:cNvSpPr>
              <p:nvPr/>
            </p:nvSpPr>
            <p:spPr bwMode="auto">
              <a:xfrm>
                <a:off x="5127625" y="2319338"/>
                <a:ext cx="228600" cy="1536700"/>
              </a:xfrm>
              <a:prstGeom prst="rect">
                <a:avLst/>
              </a:prstGeom>
              <a:noFill/>
              <a:ln w="9525">
                <a:noFill/>
                <a:miter lim="800000"/>
                <a:headEnd/>
                <a:tailEnd/>
              </a:ln>
            </p:spPr>
            <p:txBody>
              <a:bodyPr/>
              <a:lstStyle/>
              <a:p>
                <a:endParaRPr lang="es-MX">
                  <a:solidFill>
                    <a:srgbClr val="FFFFFF"/>
                  </a:solidFill>
                </a:endParaRPr>
              </a:p>
            </p:txBody>
          </p:sp>
        </p:grpSp>
        <p:grpSp>
          <p:nvGrpSpPr>
            <p:cNvPr id="26654" name="Rectangle 50"/>
            <p:cNvGrpSpPr>
              <a:grpSpLocks/>
            </p:cNvGrpSpPr>
            <p:nvPr/>
          </p:nvGrpSpPr>
          <p:grpSpPr bwMode="auto">
            <a:xfrm>
              <a:off x="6553200" y="2401824"/>
              <a:ext cx="341376" cy="1530096"/>
              <a:chOff x="6553200" y="2401824"/>
              <a:chExt cx="341376" cy="1530096"/>
            </a:xfrm>
          </p:grpSpPr>
          <p:pic>
            <p:nvPicPr>
              <p:cNvPr id="26731" name="Rectangle 50"/>
              <p:cNvPicPr>
                <a:picLocks noChangeArrowheads="1"/>
              </p:cNvPicPr>
              <p:nvPr/>
            </p:nvPicPr>
            <p:blipFill>
              <a:blip r:embed="rId26" cstate="print"/>
              <a:srcRect/>
              <a:stretch>
                <a:fillRect/>
              </a:stretch>
            </p:blipFill>
            <p:spPr bwMode="auto">
              <a:xfrm>
                <a:off x="6553200" y="2401824"/>
                <a:ext cx="341376" cy="1530096"/>
              </a:xfrm>
              <a:prstGeom prst="rect">
                <a:avLst/>
              </a:prstGeom>
              <a:noFill/>
              <a:ln w="9525">
                <a:noFill/>
                <a:miter lim="800000"/>
                <a:headEnd/>
                <a:tailEnd/>
              </a:ln>
            </p:spPr>
          </p:pic>
          <p:sp>
            <p:nvSpPr>
              <p:cNvPr id="26732" name="Text Box 73"/>
              <p:cNvSpPr txBox="1">
                <a:spLocks noChangeArrowheads="1"/>
              </p:cNvSpPr>
              <p:nvPr/>
            </p:nvSpPr>
            <p:spPr bwMode="auto">
              <a:xfrm>
                <a:off x="6613525" y="2438401"/>
                <a:ext cx="228600" cy="1417638"/>
              </a:xfrm>
              <a:prstGeom prst="rect">
                <a:avLst/>
              </a:prstGeom>
              <a:noFill/>
              <a:ln w="9525">
                <a:noFill/>
                <a:miter lim="800000"/>
                <a:headEnd/>
                <a:tailEnd/>
              </a:ln>
            </p:spPr>
            <p:txBody>
              <a:bodyPr/>
              <a:lstStyle/>
              <a:p>
                <a:endParaRPr lang="es-MX">
                  <a:solidFill>
                    <a:srgbClr val="FFFFFF"/>
                  </a:solidFill>
                </a:endParaRPr>
              </a:p>
            </p:txBody>
          </p:sp>
        </p:grpSp>
        <p:grpSp>
          <p:nvGrpSpPr>
            <p:cNvPr id="26655" name="Rectangle 51"/>
            <p:cNvGrpSpPr>
              <a:grpSpLocks/>
            </p:cNvGrpSpPr>
            <p:nvPr/>
          </p:nvGrpSpPr>
          <p:grpSpPr bwMode="auto">
            <a:xfrm>
              <a:off x="8034528" y="2194560"/>
              <a:ext cx="341376" cy="1737360"/>
              <a:chOff x="8034528" y="2194560"/>
              <a:chExt cx="341376" cy="1737360"/>
            </a:xfrm>
          </p:grpSpPr>
          <p:pic>
            <p:nvPicPr>
              <p:cNvPr id="26729" name="Rectangle 51"/>
              <p:cNvPicPr>
                <a:picLocks noChangeArrowheads="1"/>
              </p:cNvPicPr>
              <p:nvPr/>
            </p:nvPicPr>
            <p:blipFill>
              <a:blip r:embed="rId27" cstate="print"/>
              <a:srcRect/>
              <a:stretch>
                <a:fillRect/>
              </a:stretch>
            </p:blipFill>
            <p:spPr bwMode="auto">
              <a:xfrm>
                <a:off x="8034528" y="2194560"/>
                <a:ext cx="341376" cy="1737360"/>
              </a:xfrm>
              <a:prstGeom prst="rect">
                <a:avLst/>
              </a:prstGeom>
              <a:noFill/>
              <a:ln w="9525">
                <a:noFill/>
                <a:miter lim="800000"/>
                <a:headEnd/>
                <a:tailEnd/>
              </a:ln>
            </p:spPr>
          </p:pic>
          <p:sp>
            <p:nvSpPr>
              <p:cNvPr id="26730" name="Text Box 76"/>
              <p:cNvSpPr txBox="1">
                <a:spLocks noChangeArrowheads="1"/>
              </p:cNvSpPr>
              <p:nvPr/>
            </p:nvSpPr>
            <p:spPr bwMode="auto">
              <a:xfrm>
                <a:off x="8094663" y="2233613"/>
                <a:ext cx="228600" cy="1622425"/>
              </a:xfrm>
              <a:prstGeom prst="rect">
                <a:avLst/>
              </a:prstGeom>
              <a:noFill/>
              <a:ln w="9525">
                <a:noFill/>
                <a:miter lim="800000"/>
                <a:headEnd/>
                <a:tailEnd/>
              </a:ln>
            </p:spPr>
            <p:txBody>
              <a:bodyPr/>
              <a:lstStyle/>
              <a:p>
                <a:endParaRPr lang="es-MX">
                  <a:solidFill>
                    <a:srgbClr val="FFFFFF"/>
                  </a:solidFill>
                </a:endParaRPr>
              </a:p>
            </p:txBody>
          </p:sp>
        </p:grpSp>
        <p:sp>
          <p:nvSpPr>
            <p:cNvPr id="26656" name="Line 52"/>
            <p:cNvSpPr>
              <a:spLocks noChangeShapeType="1"/>
            </p:cNvSpPr>
            <p:nvPr/>
          </p:nvSpPr>
          <p:spPr bwMode="auto">
            <a:xfrm>
              <a:off x="1081088" y="1968501"/>
              <a:ext cx="0" cy="1887538"/>
            </a:xfrm>
            <a:prstGeom prst="line">
              <a:avLst/>
            </a:prstGeom>
            <a:noFill/>
            <a:ln w="0">
              <a:solidFill>
                <a:srgbClr val="000000"/>
              </a:solidFill>
              <a:round/>
              <a:headEnd/>
              <a:tailEnd/>
            </a:ln>
          </p:spPr>
          <p:txBody>
            <a:bodyPr/>
            <a:lstStyle/>
            <a:p>
              <a:endParaRPr lang="es-MX"/>
            </a:p>
          </p:txBody>
        </p:sp>
        <p:sp>
          <p:nvSpPr>
            <p:cNvPr id="26657" name="Line 53"/>
            <p:cNvSpPr>
              <a:spLocks noChangeShapeType="1"/>
            </p:cNvSpPr>
            <p:nvPr/>
          </p:nvSpPr>
          <p:spPr bwMode="auto">
            <a:xfrm>
              <a:off x="1035050" y="3856038"/>
              <a:ext cx="46037" cy="0"/>
            </a:xfrm>
            <a:prstGeom prst="line">
              <a:avLst/>
            </a:prstGeom>
            <a:noFill/>
            <a:ln w="0">
              <a:solidFill>
                <a:srgbClr val="000000"/>
              </a:solidFill>
              <a:round/>
              <a:headEnd/>
              <a:tailEnd/>
            </a:ln>
          </p:spPr>
          <p:txBody>
            <a:bodyPr/>
            <a:lstStyle/>
            <a:p>
              <a:endParaRPr lang="es-MX"/>
            </a:p>
          </p:txBody>
        </p:sp>
        <p:sp>
          <p:nvSpPr>
            <p:cNvPr id="26658" name="Line 54"/>
            <p:cNvSpPr>
              <a:spLocks noChangeShapeType="1"/>
            </p:cNvSpPr>
            <p:nvPr/>
          </p:nvSpPr>
          <p:spPr bwMode="auto">
            <a:xfrm>
              <a:off x="1035050" y="3540126"/>
              <a:ext cx="46037" cy="0"/>
            </a:xfrm>
            <a:prstGeom prst="line">
              <a:avLst/>
            </a:prstGeom>
            <a:noFill/>
            <a:ln w="0">
              <a:solidFill>
                <a:srgbClr val="000000"/>
              </a:solidFill>
              <a:round/>
              <a:headEnd/>
              <a:tailEnd/>
            </a:ln>
          </p:spPr>
          <p:txBody>
            <a:bodyPr/>
            <a:lstStyle/>
            <a:p>
              <a:endParaRPr lang="es-MX"/>
            </a:p>
          </p:txBody>
        </p:sp>
        <p:sp>
          <p:nvSpPr>
            <p:cNvPr id="26659" name="Line 55"/>
            <p:cNvSpPr>
              <a:spLocks noChangeShapeType="1"/>
            </p:cNvSpPr>
            <p:nvPr/>
          </p:nvSpPr>
          <p:spPr bwMode="auto">
            <a:xfrm>
              <a:off x="1035050" y="3224213"/>
              <a:ext cx="46037" cy="0"/>
            </a:xfrm>
            <a:prstGeom prst="line">
              <a:avLst/>
            </a:prstGeom>
            <a:noFill/>
            <a:ln w="0">
              <a:solidFill>
                <a:srgbClr val="000000"/>
              </a:solidFill>
              <a:round/>
              <a:headEnd/>
              <a:tailEnd/>
            </a:ln>
          </p:spPr>
          <p:txBody>
            <a:bodyPr/>
            <a:lstStyle/>
            <a:p>
              <a:endParaRPr lang="es-MX"/>
            </a:p>
          </p:txBody>
        </p:sp>
        <p:sp>
          <p:nvSpPr>
            <p:cNvPr id="26660" name="Line 56"/>
            <p:cNvSpPr>
              <a:spLocks noChangeShapeType="1"/>
            </p:cNvSpPr>
            <p:nvPr/>
          </p:nvSpPr>
          <p:spPr bwMode="auto">
            <a:xfrm>
              <a:off x="1035050" y="2914651"/>
              <a:ext cx="46037" cy="0"/>
            </a:xfrm>
            <a:prstGeom prst="line">
              <a:avLst/>
            </a:prstGeom>
            <a:noFill/>
            <a:ln w="0">
              <a:solidFill>
                <a:srgbClr val="000000"/>
              </a:solidFill>
              <a:round/>
              <a:headEnd/>
              <a:tailEnd/>
            </a:ln>
          </p:spPr>
          <p:txBody>
            <a:bodyPr/>
            <a:lstStyle/>
            <a:p>
              <a:endParaRPr lang="es-MX"/>
            </a:p>
          </p:txBody>
        </p:sp>
        <p:sp>
          <p:nvSpPr>
            <p:cNvPr id="26661" name="Line 57"/>
            <p:cNvSpPr>
              <a:spLocks noChangeShapeType="1"/>
            </p:cNvSpPr>
            <p:nvPr/>
          </p:nvSpPr>
          <p:spPr bwMode="auto">
            <a:xfrm>
              <a:off x="1035050" y="2598738"/>
              <a:ext cx="46037" cy="0"/>
            </a:xfrm>
            <a:prstGeom prst="line">
              <a:avLst/>
            </a:prstGeom>
            <a:noFill/>
            <a:ln w="0">
              <a:solidFill>
                <a:srgbClr val="000000"/>
              </a:solidFill>
              <a:round/>
              <a:headEnd/>
              <a:tailEnd/>
            </a:ln>
          </p:spPr>
          <p:txBody>
            <a:bodyPr/>
            <a:lstStyle/>
            <a:p>
              <a:endParaRPr lang="es-MX"/>
            </a:p>
          </p:txBody>
        </p:sp>
        <p:sp>
          <p:nvSpPr>
            <p:cNvPr id="26662" name="Line 58"/>
            <p:cNvSpPr>
              <a:spLocks noChangeShapeType="1"/>
            </p:cNvSpPr>
            <p:nvPr/>
          </p:nvSpPr>
          <p:spPr bwMode="auto">
            <a:xfrm>
              <a:off x="1035050" y="2282826"/>
              <a:ext cx="46037" cy="0"/>
            </a:xfrm>
            <a:prstGeom prst="line">
              <a:avLst/>
            </a:prstGeom>
            <a:noFill/>
            <a:ln w="0">
              <a:solidFill>
                <a:srgbClr val="000000"/>
              </a:solidFill>
              <a:round/>
              <a:headEnd/>
              <a:tailEnd/>
            </a:ln>
          </p:spPr>
          <p:txBody>
            <a:bodyPr/>
            <a:lstStyle/>
            <a:p>
              <a:endParaRPr lang="es-MX"/>
            </a:p>
          </p:txBody>
        </p:sp>
        <p:sp>
          <p:nvSpPr>
            <p:cNvPr id="26663" name="Line 59"/>
            <p:cNvSpPr>
              <a:spLocks noChangeShapeType="1"/>
            </p:cNvSpPr>
            <p:nvPr/>
          </p:nvSpPr>
          <p:spPr bwMode="auto">
            <a:xfrm>
              <a:off x="1035050" y="1968501"/>
              <a:ext cx="46037" cy="0"/>
            </a:xfrm>
            <a:prstGeom prst="line">
              <a:avLst/>
            </a:prstGeom>
            <a:noFill/>
            <a:ln w="0">
              <a:solidFill>
                <a:srgbClr val="000000"/>
              </a:solidFill>
              <a:round/>
              <a:headEnd/>
              <a:tailEnd/>
            </a:ln>
          </p:spPr>
          <p:txBody>
            <a:bodyPr/>
            <a:lstStyle/>
            <a:p>
              <a:endParaRPr lang="es-MX"/>
            </a:p>
          </p:txBody>
        </p:sp>
        <p:sp>
          <p:nvSpPr>
            <p:cNvPr id="26664" name="Line 60"/>
            <p:cNvSpPr>
              <a:spLocks noChangeShapeType="1"/>
            </p:cNvSpPr>
            <p:nvPr/>
          </p:nvSpPr>
          <p:spPr bwMode="auto">
            <a:xfrm>
              <a:off x="1081088" y="3856038"/>
              <a:ext cx="7415212" cy="0"/>
            </a:xfrm>
            <a:prstGeom prst="line">
              <a:avLst/>
            </a:prstGeom>
            <a:noFill/>
            <a:ln w="0">
              <a:solidFill>
                <a:srgbClr val="000000"/>
              </a:solidFill>
              <a:round/>
              <a:headEnd/>
              <a:tailEnd/>
            </a:ln>
          </p:spPr>
          <p:txBody>
            <a:bodyPr/>
            <a:lstStyle/>
            <a:p>
              <a:endParaRPr lang="es-MX"/>
            </a:p>
          </p:txBody>
        </p:sp>
        <p:sp>
          <p:nvSpPr>
            <p:cNvPr id="26665" name="Line 61"/>
            <p:cNvSpPr>
              <a:spLocks noChangeShapeType="1"/>
            </p:cNvSpPr>
            <p:nvPr/>
          </p:nvSpPr>
          <p:spPr bwMode="auto">
            <a:xfrm flipV="1">
              <a:off x="1081088" y="3856038"/>
              <a:ext cx="0" cy="46038"/>
            </a:xfrm>
            <a:prstGeom prst="line">
              <a:avLst/>
            </a:prstGeom>
            <a:noFill/>
            <a:ln w="0">
              <a:solidFill>
                <a:srgbClr val="000000"/>
              </a:solidFill>
              <a:round/>
              <a:headEnd/>
              <a:tailEnd/>
            </a:ln>
          </p:spPr>
          <p:txBody>
            <a:bodyPr/>
            <a:lstStyle/>
            <a:p>
              <a:endParaRPr lang="es-MX"/>
            </a:p>
          </p:txBody>
        </p:sp>
        <p:sp>
          <p:nvSpPr>
            <p:cNvPr id="26666" name="Line 62"/>
            <p:cNvSpPr>
              <a:spLocks noChangeShapeType="1"/>
            </p:cNvSpPr>
            <p:nvPr/>
          </p:nvSpPr>
          <p:spPr bwMode="auto">
            <a:xfrm flipV="1">
              <a:off x="2562225" y="3856038"/>
              <a:ext cx="0" cy="46038"/>
            </a:xfrm>
            <a:prstGeom prst="line">
              <a:avLst/>
            </a:prstGeom>
            <a:noFill/>
            <a:ln w="0">
              <a:solidFill>
                <a:srgbClr val="000000"/>
              </a:solidFill>
              <a:round/>
              <a:headEnd/>
              <a:tailEnd/>
            </a:ln>
          </p:spPr>
          <p:txBody>
            <a:bodyPr/>
            <a:lstStyle/>
            <a:p>
              <a:endParaRPr lang="es-MX"/>
            </a:p>
          </p:txBody>
        </p:sp>
        <p:sp>
          <p:nvSpPr>
            <p:cNvPr id="26667" name="Line 63"/>
            <p:cNvSpPr>
              <a:spLocks noChangeShapeType="1"/>
            </p:cNvSpPr>
            <p:nvPr/>
          </p:nvSpPr>
          <p:spPr bwMode="auto">
            <a:xfrm flipV="1">
              <a:off x="4048125" y="3856038"/>
              <a:ext cx="0" cy="46038"/>
            </a:xfrm>
            <a:prstGeom prst="line">
              <a:avLst/>
            </a:prstGeom>
            <a:noFill/>
            <a:ln w="0">
              <a:solidFill>
                <a:srgbClr val="000000"/>
              </a:solidFill>
              <a:round/>
              <a:headEnd/>
              <a:tailEnd/>
            </a:ln>
          </p:spPr>
          <p:txBody>
            <a:bodyPr/>
            <a:lstStyle/>
            <a:p>
              <a:endParaRPr lang="es-MX"/>
            </a:p>
          </p:txBody>
        </p:sp>
        <p:sp>
          <p:nvSpPr>
            <p:cNvPr id="26668" name="Line 64"/>
            <p:cNvSpPr>
              <a:spLocks noChangeShapeType="1"/>
            </p:cNvSpPr>
            <p:nvPr/>
          </p:nvSpPr>
          <p:spPr bwMode="auto">
            <a:xfrm flipV="1">
              <a:off x="5529263" y="3856038"/>
              <a:ext cx="0" cy="46038"/>
            </a:xfrm>
            <a:prstGeom prst="line">
              <a:avLst/>
            </a:prstGeom>
            <a:noFill/>
            <a:ln w="0">
              <a:solidFill>
                <a:srgbClr val="000000"/>
              </a:solidFill>
              <a:round/>
              <a:headEnd/>
              <a:tailEnd/>
            </a:ln>
          </p:spPr>
          <p:txBody>
            <a:bodyPr/>
            <a:lstStyle/>
            <a:p>
              <a:endParaRPr lang="es-MX"/>
            </a:p>
          </p:txBody>
        </p:sp>
        <p:sp>
          <p:nvSpPr>
            <p:cNvPr id="26669" name="Line 65"/>
            <p:cNvSpPr>
              <a:spLocks noChangeShapeType="1"/>
            </p:cNvSpPr>
            <p:nvPr/>
          </p:nvSpPr>
          <p:spPr bwMode="auto">
            <a:xfrm flipV="1">
              <a:off x="7015163" y="3856038"/>
              <a:ext cx="0" cy="46038"/>
            </a:xfrm>
            <a:prstGeom prst="line">
              <a:avLst/>
            </a:prstGeom>
            <a:noFill/>
            <a:ln w="0">
              <a:solidFill>
                <a:srgbClr val="000000"/>
              </a:solidFill>
              <a:round/>
              <a:headEnd/>
              <a:tailEnd/>
            </a:ln>
          </p:spPr>
          <p:txBody>
            <a:bodyPr/>
            <a:lstStyle/>
            <a:p>
              <a:endParaRPr lang="es-MX"/>
            </a:p>
          </p:txBody>
        </p:sp>
        <p:sp>
          <p:nvSpPr>
            <p:cNvPr id="26670" name="Line 66"/>
            <p:cNvSpPr>
              <a:spLocks noChangeShapeType="1"/>
            </p:cNvSpPr>
            <p:nvPr/>
          </p:nvSpPr>
          <p:spPr bwMode="auto">
            <a:xfrm flipV="1">
              <a:off x="8496300" y="3856038"/>
              <a:ext cx="0" cy="46038"/>
            </a:xfrm>
            <a:prstGeom prst="line">
              <a:avLst/>
            </a:prstGeom>
            <a:noFill/>
            <a:ln w="0">
              <a:solidFill>
                <a:srgbClr val="000000"/>
              </a:solidFill>
              <a:round/>
              <a:headEnd/>
              <a:tailEnd/>
            </a:ln>
          </p:spPr>
          <p:txBody>
            <a:bodyPr/>
            <a:lstStyle/>
            <a:p>
              <a:endParaRPr lang="es-MX"/>
            </a:p>
          </p:txBody>
        </p:sp>
        <p:sp>
          <p:nvSpPr>
            <p:cNvPr id="26671" name="Rectangle 67"/>
            <p:cNvSpPr>
              <a:spLocks noChangeArrowheads="1"/>
            </p:cNvSpPr>
            <p:nvPr/>
          </p:nvSpPr>
          <p:spPr bwMode="auto">
            <a:xfrm>
              <a:off x="1300163" y="3184526"/>
              <a:ext cx="168275" cy="182563"/>
            </a:xfrm>
            <a:prstGeom prst="rect">
              <a:avLst/>
            </a:prstGeom>
            <a:noFill/>
            <a:ln w="9525">
              <a:noFill/>
              <a:miter lim="800000"/>
              <a:headEnd/>
              <a:tailEnd/>
            </a:ln>
          </p:spPr>
          <p:txBody>
            <a:bodyPr wrap="none" lIns="0" tIns="0" rIns="0" bIns="0">
              <a:spAutoFit/>
            </a:bodyPr>
            <a:lstStyle/>
            <a:p>
              <a:r>
                <a:rPr lang="es-ES" u="none">
                  <a:solidFill>
                    <a:schemeClr val="accent2"/>
                  </a:solidFill>
                </a:rPr>
                <a:t>72</a:t>
              </a:r>
              <a:endParaRPr lang="es-ES">
                <a:solidFill>
                  <a:schemeClr val="accent2"/>
                </a:solidFill>
              </a:endParaRPr>
            </a:p>
          </p:txBody>
        </p:sp>
        <p:sp>
          <p:nvSpPr>
            <p:cNvPr id="26672" name="Rectangle 68"/>
            <p:cNvSpPr>
              <a:spLocks noChangeArrowheads="1"/>
            </p:cNvSpPr>
            <p:nvPr/>
          </p:nvSpPr>
          <p:spPr bwMode="auto">
            <a:xfrm>
              <a:off x="2781300" y="3371851"/>
              <a:ext cx="168275" cy="182563"/>
            </a:xfrm>
            <a:prstGeom prst="rect">
              <a:avLst/>
            </a:prstGeom>
            <a:noFill/>
            <a:ln w="9525">
              <a:noFill/>
              <a:miter lim="800000"/>
              <a:headEnd/>
              <a:tailEnd/>
            </a:ln>
          </p:spPr>
          <p:txBody>
            <a:bodyPr wrap="none" lIns="0" tIns="0" rIns="0" bIns="0">
              <a:spAutoFit/>
            </a:bodyPr>
            <a:lstStyle/>
            <a:p>
              <a:r>
                <a:rPr lang="es-ES" u="none">
                  <a:solidFill>
                    <a:schemeClr val="accent2"/>
                  </a:solidFill>
                </a:rPr>
                <a:t>44</a:t>
              </a:r>
              <a:endParaRPr lang="es-ES">
                <a:solidFill>
                  <a:schemeClr val="accent2"/>
                </a:solidFill>
              </a:endParaRPr>
            </a:p>
          </p:txBody>
        </p:sp>
        <p:sp>
          <p:nvSpPr>
            <p:cNvPr id="26673" name="Rectangle 69"/>
            <p:cNvSpPr>
              <a:spLocks noChangeArrowheads="1"/>
            </p:cNvSpPr>
            <p:nvPr/>
          </p:nvSpPr>
          <p:spPr bwMode="auto">
            <a:xfrm>
              <a:off x="4252913" y="3106738"/>
              <a:ext cx="168275" cy="182563"/>
            </a:xfrm>
            <a:prstGeom prst="rect">
              <a:avLst/>
            </a:prstGeom>
            <a:noFill/>
            <a:ln w="9525">
              <a:noFill/>
              <a:miter lim="800000"/>
              <a:headEnd/>
              <a:tailEnd/>
            </a:ln>
          </p:spPr>
          <p:txBody>
            <a:bodyPr wrap="none" lIns="0" tIns="0" rIns="0" bIns="0">
              <a:spAutoFit/>
            </a:bodyPr>
            <a:lstStyle/>
            <a:p>
              <a:r>
                <a:rPr lang="es-ES" u="none">
                  <a:solidFill>
                    <a:schemeClr val="accent2"/>
                  </a:solidFill>
                </a:rPr>
                <a:t>84</a:t>
              </a:r>
              <a:endParaRPr lang="es-ES">
                <a:solidFill>
                  <a:schemeClr val="accent2"/>
                </a:solidFill>
              </a:endParaRPr>
            </a:p>
          </p:txBody>
        </p:sp>
        <p:sp>
          <p:nvSpPr>
            <p:cNvPr id="26674" name="Rectangle 70"/>
            <p:cNvSpPr>
              <a:spLocks noChangeArrowheads="1"/>
            </p:cNvSpPr>
            <p:nvPr/>
          </p:nvSpPr>
          <p:spPr bwMode="auto">
            <a:xfrm>
              <a:off x="5734050" y="3248026"/>
              <a:ext cx="168275" cy="182563"/>
            </a:xfrm>
            <a:prstGeom prst="rect">
              <a:avLst/>
            </a:prstGeom>
            <a:noFill/>
            <a:ln w="9525">
              <a:noFill/>
              <a:miter lim="800000"/>
              <a:headEnd/>
              <a:tailEnd/>
            </a:ln>
          </p:spPr>
          <p:txBody>
            <a:bodyPr wrap="none" lIns="0" tIns="0" rIns="0" bIns="0">
              <a:spAutoFit/>
            </a:bodyPr>
            <a:lstStyle/>
            <a:p>
              <a:r>
                <a:rPr lang="es-ES" u="none">
                  <a:solidFill>
                    <a:schemeClr val="accent2"/>
                  </a:solidFill>
                </a:rPr>
                <a:t>62</a:t>
              </a:r>
              <a:endParaRPr lang="es-ES">
                <a:solidFill>
                  <a:schemeClr val="accent2"/>
                </a:solidFill>
              </a:endParaRPr>
            </a:p>
          </p:txBody>
        </p:sp>
        <p:sp>
          <p:nvSpPr>
            <p:cNvPr id="26675" name="Rectangle 71"/>
            <p:cNvSpPr>
              <a:spLocks noChangeArrowheads="1"/>
            </p:cNvSpPr>
            <p:nvPr/>
          </p:nvSpPr>
          <p:spPr bwMode="auto">
            <a:xfrm>
              <a:off x="1528763" y="3257551"/>
              <a:ext cx="168275" cy="182563"/>
            </a:xfrm>
            <a:prstGeom prst="rect">
              <a:avLst/>
            </a:prstGeom>
            <a:noFill/>
            <a:ln w="9525">
              <a:noFill/>
              <a:miter lim="800000"/>
              <a:headEnd/>
              <a:tailEnd/>
            </a:ln>
          </p:spPr>
          <p:txBody>
            <a:bodyPr wrap="none" lIns="0" tIns="0" rIns="0" bIns="0">
              <a:spAutoFit/>
            </a:bodyPr>
            <a:lstStyle/>
            <a:p>
              <a:r>
                <a:rPr lang="es-ES" u="none">
                  <a:solidFill>
                    <a:schemeClr val="accent2"/>
                  </a:solidFill>
                </a:rPr>
                <a:t>60</a:t>
              </a:r>
              <a:endParaRPr lang="es-ES">
                <a:solidFill>
                  <a:schemeClr val="accent2"/>
                </a:solidFill>
              </a:endParaRPr>
            </a:p>
          </p:txBody>
        </p:sp>
        <p:sp>
          <p:nvSpPr>
            <p:cNvPr id="26676" name="Rectangle 72"/>
            <p:cNvSpPr>
              <a:spLocks noChangeArrowheads="1"/>
            </p:cNvSpPr>
            <p:nvPr/>
          </p:nvSpPr>
          <p:spPr bwMode="auto">
            <a:xfrm>
              <a:off x="3009900" y="3162301"/>
              <a:ext cx="168275" cy="182563"/>
            </a:xfrm>
            <a:prstGeom prst="rect">
              <a:avLst/>
            </a:prstGeom>
            <a:noFill/>
            <a:ln w="9525">
              <a:noFill/>
              <a:miter lim="800000"/>
              <a:headEnd/>
              <a:tailEnd/>
            </a:ln>
          </p:spPr>
          <p:txBody>
            <a:bodyPr wrap="none" lIns="0" tIns="0" rIns="0" bIns="0">
              <a:spAutoFit/>
            </a:bodyPr>
            <a:lstStyle/>
            <a:p>
              <a:r>
                <a:rPr lang="es-ES" u="none">
                  <a:solidFill>
                    <a:schemeClr val="accent2"/>
                  </a:solidFill>
                </a:rPr>
                <a:t>78</a:t>
              </a:r>
              <a:endParaRPr lang="es-ES">
                <a:solidFill>
                  <a:schemeClr val="accent2"/>
                </a:solidFill>
              </a:endParaRPr>
            </a:p>
          </p:txBody>
        </p:sp>
        <p:sp>
          <p:nvSpPr>
            <p:cNvPr id="26677" name="Rectangle 73"/>
            <p:cNvSpPr>
              <a:spLocks noChangeArrowheads="1"/>
            </p:cNvSpPr>
            <p:nvPr/>
          </p:nvSpPr>
          <p:spPr bwMode="auto">
            <a:xfrm>
              <a:off x="4481513" y="3148013"/>
              <a:ext cx="168275" cy="182563"/>
            </a:xfrm>
            <a:prstGeom prst="rect">
              <a:avLst/>
            </a:prstGeom>
            <a:noFill/>
            <a:ln w="9525">
              <a:noFill/>
              <a:miter lim="800000"/>
              <a:headEnd/>
              <a:tailEnd/>
            </a:ln>
          </p:spPr>
          <p:txBody>
            <a:bodyPr wrap="none" lIns="0" tIns="0" rIns="0" bIns="0">
              <a:spAutoFit/>
            </a:bodyPr>
            <a:lstStyle/>
            <a:p>
              <a:r>
                <a:rPr lang="es-ES" u="none">
                  <a:solidFill>
                    <a:schemeClr val="accent2"/>
                  </a:solidFill>
                </a:rPr>
                <a:t>78</a:t>
              </a:r>
              <a:endParaRPr lang="es-ES">
                <a:solidFill>
                  <a:schemeClr val="accent2"/>
                </a:solidFill>
              </a:endParaRPr>
            </a:p>
          </p:txBody>
        </p:sp>
        <p:sp>
          <p:nvSpPr>
            <p:cNvPr id="26678" name="Rectangle 74"/>
            <p:cNvSpPr>
              <a:spLocks noChangeArrowheads="1"/>
            </p:cNvSpPr>
            <p:nvPr/>
          </p:nvSpPr>
          <p:spPr bwMode="auto">
            <a:xfrm>
              <a:off x="5918200" y="3001963"/>
              <a:ext cx="252412" cy="182563"/>
            </a:xfrm>
            <a:prstGeom prst="rect">
              <a:avLst/>
            </a:prstGeom>
            <a:noFill/>
            <a:ln w="9525">
              <a:noFill/>
              <a:miter lim="800000"/>
              <a:headEnd/>
              <a:tailEnd/>
            </a:ln>
          </p:spPr>
          <p:txBody>
            <a:bodyPr wrap="none" lIns="0" tIns="0" rIns="0" bIns="0">
              <a:spAutoFit/>
            </a:bodyPr>
            <a:lstStyle/>
            <a:p>
              <a:r>
                <a:rPr lang="es-ES" u="none">
                  <a:solidFill>
                    <a:schemeClr val="accent2"/>
                  </a:solidFill>
                </a:rPr>
                <a:t>101</a:t>
              </a:r>
              <a:endParaRPr lang="es-ES">
                <a:solidFill>
                  <a:schemeClr val="accent2"/>
                </a:solidFill>
              </a:endParaRPr>
            </a:p>
          </p:txBody>
        </p:sp>
        <p:sp>
          <p:nvSpPr>
            <p:cNvPr id="26679" name="Rectangle 75"/>
            <p:cNvSpPr>
              <a:spLocks noChangeArrowheads="1"/>
            </p:cNvSpPr>
            <p:nvPr/>
          </p:nvSpPr>
          <p:spPr bwMode="auto">
            <a:xfrm>
              <a:off x="1752600" y="3371851"/>
              <a:ext cx="168275" cy="182563"/>
            </a:xfrm>
            <a:prstGeom prst="rect">
              <a:avLst/>
            </a:prstGeom>
            <a:noFill/>
            <a:ln w="9525">
              <a:noFill/>
              <a:miter lim="800000"/>
              <a:headEnd/>
              <a:tailEnd/>
            </a:ln>
          </p:spPr>
          <p:txBody>
            <a:bodyPr wrap="none" lIns="0" tIns="0" rIns="0" bIns="0">
              <a:spAutoFit/>
            </a:bodyPr>
            <a:lstStyle/>
            <a:p>
              <a:r>
                <a:rPr lang="es-ES" u="none">
                  <a:solidFill>
                    <a:schemeClr val="accent2"/>
                  </a:solidFill>
                </a:rPr>
                <a:t>42</a:t>
              </a:r>
              <a:endParaRPr lang="es-ES">
                <a:solidFill>
                  <a:schemeClr val="accent2"/>
                </a:solidFill>
              </a:endParaRPr>
            </a:p>
          </p:txBody>
        </p:sp>
        <p:sp>
          <p:nvSpPr>
            <p:cNvPr id="26680" name="Rectangle 76"/>
            <p:cNvSpPr>
              <a:spLocks noChangeArrowheads="1"/>
            </p:cNvSpPr>
            <p:nvPr/>
          </p:nvSpPr>
          <p:spPr bwMode="auto">
            <a:xfrm>
              <a:off x="3238500" y="3167063"/>
              <a:ext cx="168275" cy="182563"/>
            </a:xfrm>
            <a:prstGeom prst="rect">
              <a:avLst/>
            </a:prstGeom>
            <a:noFill/>
            <a:ln w="9525">
              <a:noFill/>
              <a:miter lim="800000"/>
              <a:headEnd/>
              <a:tailEnd/>
            </a:ln>
          </p:spPr>
          <p:txBody>
            <a:bodyPr wrap="none" lIns="0" tIns="0" rIns="0" bIns="0">
              <a:spAutoFit/>
            </a:bodyPr>
            <a:lstStyle/>
            <a:p>
              <a:r>
                <a:rPr lang="es-ES" u="none">
                  <a:solidFill>
                    <a:schemeClr val="accent2"/>
                  </a:solidFill>
                </a:rPr>
                <a:t>77</a:t>
              </a:r>
              <a:endParaRPr lang="es-ES">
                <a:solidFill>
                  <a:schemeClr val="accent2"/>
                </a:solidFill>
              </a:endParaRPr>
            </a:p>
          </p:txBody>
        </p:sp>
        <p:sp>
          <p:nvSpPr>
            <p:cNvPr id="26681" name="Rectangle 77"/>
            <p:cNvSpPr>
              <a:spLocks noChangeArrowheads="1"/>
            </p:cNvSpPr>
            <p:nvPr/>
          </p:nvSpPr>
          <p:spPr bwMode="auto">
            <a:xfrm>
              <a:off x="4705350" y="3189288"/>
              <a:ext cx="168275" cy="182563"/>
            </a:xfrm>
            <a:prstGeom prst="rect">
              <a:avLst/>
            </a:prstGeom>
            <a:noFill/>
            <a:ln w="9525">
              <a:noFill/>
              <a:miter lim="800000"/>
              <a:headEnd/>
              <a:tailEnd/>
            </a:ln>
          </p:spPr>
          <p:txBody>
            <a:bodyPr wrap="none" lIns="0" tIns="0" rIns="0" bIns="0">
              <a:spAutoFit/>
            </a:bodyPr>
            <a:lstStyle/>
            <a:p>
              <a:r>
                <a:rPr lang="es-ES" u="none">
                  <a:solidFill>
                    <a:schemeClr val="accent2"/>
                  </a:solidFill>
                </a:rPr>
                <a:t>71</a:t>
              </a:r>
              <a:endParaRPr lang="es-ES">
                <a:solidFill>
                  <a:schemeClr val="accent2"/>
                </a:solidFill>
              </a:endParaRPr>
            </a:p>
          </p:txBody>
        </p:sp>
        <p:sp>
          <p:nvSpPr>
            <p:cNvPr id="26682" name="Rectangle 78"/>
            <p:cNvSpPr>
              <a:spLocks noChangeArrowheads="1"/>
            </p:cNvSpPr>
            <p:nvPr/>
          </p:nvSpPr>
          <p:spPr bwMode="auto">
            <a:xfrm>
              <a:off x="2019300" y="3590926"/>
              <a:ext cx="84137" cy="182563"/>
            </a:xfrm>
            <a:prstGeom prst="rect">
              <a:avLst/>
            </a:prstGeom>
            <a:noFill/>
            <a:ln w="9525">
              <a:noFill/>
              <a:miter lim="800000"/>
              <a:headEnd/>
              <a:tailEnd/>
            </a:ln>
          </p:spPr>
          <p:txBody>
            <a:bodyPr wrap="none" lIns="0" tIns="0" rIns="0" bIns="0">
              <a:spAutoFit/>
            </a:bodyPr>
            <a:lstStyle/>
            <a:p>
              <a:r>
                <a:rPr lang="es-ES" u="none">
                  <a:solidFill>
                    <a:schemeClr val="accent2"/>
                  </a:solidFill>
                </a:rPr>
                <a:t>7</a:t>
              </a:r>
              <a:endParaRPr lang="es-ES">
                <a:solidFill>
                  <a:schemeClr val="accent2"/>
                </a:solidFill>
              </a:endParaRPr>
            </a:p>
          </p:txBody>
        </p:sp>
        <p:sp>
          <p:nvSpPr>
            <p:cNvPr id="26683" name="Rectangle 79"/>
            <p:cNvSpPr>
              <a:spLocks noChangeArrowheads="1"/>
            </p:cNvSpPr>
            <p:nvPr/>
          </p:nvSpPr>
          <p:spPr bwMode="auto">
            <a:xfrm>
              <a:off x="3467100" y="3568701"/>
              <a:ext cx="168275" cy="182563"/>
            </a:xfrm>
            <a:prstGeom prst="rect">
              <a:avLst/>
            </a:prstGeom>
            <a:noFill/>
            <a:ln w="9525">
              <a:noFill/>
              <a:miter lim="800000"/>
              <a:headEnd/>
              <a:tailEnd/>
            </a:ln>
          </p:spPr>
          <p:txBody>
            <a:bodyPr wrap="none" lIns="0" tIns="0" rIns="0" bIns="0">
              <a:spAutoFit/>
            </a:bodyPr>
            <a:lstStyle/>
            <a:p>
              <a:r>
                <a:rPr lang="es-ES" u="none">
                  <a:solidFill>
                    <a:schemeClr val="accent2"/>
                  </a:solidFill>
                </a:rPr>
                <a:t>13</a:t>
              </a:r>
              <a:endParaRPr lang="es-ES">
                <a:solidFill>
                  <a:schemeClr val="accent2"/>
                </a:solidFill>
              </a:endParaRPr>
            </a:p>
          </p:txBody>
        </p:sp>
        <p:sp>
          <p:nvSpPr>
            <p:cNvPr id="26684" name="Rectangle 80"/>
            <p:cNvSpPr>
              <a:spLocks noChangeArrowheads="1"/>
            </p:cNvSpPr>
            <p:nvPr/>
          </p:nvSpPr>
          <p:spPr bwMode="auto">
            <a:xfrm>
              <a:off x="4933950" y="3573463"/>
              <a:ext cx="168275" cy="182563"/>
            </a:xfrm>
            <a:prstGeom prst="rect">
              <a:avLst/>
            </a:prstGeom>
            <a:noFill/>
            <a:ln w="9525">
              <a:noFill/>
              <a:miter lim="800000"/>
              <a:headEnd/>
              <a:tailEnd/>
            </a:ln>
          </p:spPr>
          <p:txBody>
            <a:bodyPr wrap="none" lIns="0" tIns="0" rIns="0" bIns="0">
              <a:spAutoFit/>
            </a:bodyPr>
            <a:lstStyle/>
            <a:p>
              <a:r>
                <a:rPr lang="es-ES" u="none">
                  <a:solidFill>
                    <a:schemeClr val="accent2"/>
                  </a:solidFill>
                </a:rPr>
                <a:t>10</a:t>
              </a:r>
              <a:endParaRPr lang="es-ES">
                <a:solidFill>
                  <a:schemeClr val="accent2"/>
                </a:solidFill>
              </a:endParaRPr>
            </a:p>
          </p:txBody>
        </p:sp>
        <p:sp>
          <p:nvSpPr>
            <p:cNvPr id="26685" name="Rectangle 81"/>
            <p:cNvSpPr>
              <a:spLocks noChangeArrowheads="1"/>
            </p:cNvSpPr>
            <p:nvPr/>
          </p:nvSpPr>
          <p:spPr bwMode="auto">
            <a:xfrm>
              <a:off x="2165350" y="2498726"/>
              <a:ext cx="252412" cy="182563"/>
            </a:xfrm>
            <a:prstGeom prst="rect">
              <a:avLst/>
            </a:prstGeom>
            <a:noFill/>
            <a:ln w="9525">
              <a:noFill/>
              <a:miter lim="800000"/>
              <a:headEnd/>
              <a:tailEnd/>
            </a:ln>
          </p:spPr>
          <p:txBody>
            <a:bodyPr wrap="none" lIns="0" tIns="0" rIns="0" bIns="0">
              <a:spAutoFit/>
            </a:bodyPr>
            <a:lstStyle/>
            <a:p>
              <a:r>
                <a:rPr lang="es-ES" u="none">
                  <a:solidFill>
                    <a:schemeClr val="accent2"/>
                  </a:solidFill>
                </a:rPr>
                <a:t>181</a:t>
              </a:r>
              <a:endParaRPr lang="es-ES">
                <a:solidFill>
                  <a:schemeClr val="accent2"/>
                </a:solidFill>
              </a:endParaRPr>
            </a:p>
          </p:txBody>
        </p:sp>
        <p:sp>
          <p:nvSpPr>
            <p:cNvPr id="26686" name="Rectangle 82"/>
            <p:cNvSpPr>
              <a:spLocks noChangeArrowheads="1"/>
            </p:cNvSpPr>
            <p:nvPr/>
          </p:nvSpPr>
          <p:spPr bwMode="auto">
            <a:xfrm>
              <a:off x="7219950" y="3148013"/>
              <a:ext cx="168275" cy="182563"/>
            </a:xfrm>
            <a:prstGeom prst="rect">
              <a:avLst/>
            </a:prstGeom>
            <a:noFill/>
            <a:ln w="9525">
              <a:noFill/>
              <a:miter lim="800000"/>
              <a:headEnd/>
              <a:tailEnd/>
            </a:ln>
          </p:spPr>
          <p:txBody>
            <a:bodyPr wrap="none" lIns="0" tIns="0" rIns="0" bIns="0">
              <a:spAutoFit/>
            </a:bodyPr>
            <a:lstStyle/>
            <a:p>
              <a:r>
                <a:rPr lang="es-ES" u="none">
                  <a:solidFill>
                    <a:schemeClr val="accent2"/>
                  </a:solidFill>
                </a:rPr>
                <a:t>83</a:t>
              </a:r>
              <a:endParaRPr lang="es-ES">
                <a:solidFill>
                  <a:schemeClr val="accent2"/>
                </a:solidFill>
              </a:endParaRPr>
            </a:p>
          </p:txBody>
        </p:sp>
        <p:sp>
          <p:nvSpPr>
            <p:cNvPr id="26687" name="Rectangle 83"/>
            <p:cNvSpPr>
              <a:spLocks noChangeArrowheads="1"/>
            </p:cNvSpPr>
            <p:nvPr/>
          </p:nvSpPr>
          <p:spPr bwMode="auto">
            <a:xfrm>
              <a:off x="7448550" y="3198813"/>
              <a:ext cx="168275" cy="182563"/>
            </a:xfrm>
            <a:prstGeom prst="rect">
              <a:avLst/>
            </a:prstGeom>
            <a:noFill/>
            <a:ln w="9525">
              <a:noFill/>
              <a:miter lim="800000"/>
              <a:headEnd/>
              <a:tailEnd/>
            </a:ln>
          </p:spPr>
          <p:txBody>
            <a:bodyPr wrap="none" lIns="0" tIns="0" rIns="0" bIns="0">
              <a:spAutoFit/>
            </a:bodyPr>
            <a:lstStyle/>
            <a:p>
              <a:r>
                <a:rPr lang="es-ES" u="none">
                  <a:solidFill>
                    <a:schemeClr val="accent2"/>
                  </a:solidFill>
                </a:rPr>
                <a:t>76</a:t>
              </a:r>
              <a:endParaRPr lang="es-ES">
                <a:solidFill>
                  <a:schemeClr val="accent2"/>
                </a:solidFill>
              </a:endParaRPr>
            </a:p>
          </p:txBody>
        </p:sp>
        <p:sp>
          <p:nvSpPr>
            <p:cNvPr id="26688" name="Rectangle 84"/>
            <p:cNvSpPr>
              <a:spLocks noChangeArrowheads="1"/>
            </p:cNvSpPr>
            <p:nvPr/>
          </p:nvSpPr>
          <p:spPr bwMode="auto">
            <a:xfrm>
              <a:off x="7672388" y="3189288"/>
              <a:ext cx="168275" cy="182563"/>
            </a:xfrm>
            <a:prstGeom prst="rect">
              <a:avLst/>
            </a:prstGeom>
            <a:noFill/>
            <a:ln w="9525">
              <a:noFill/>
              <a:miter lim="800000"/>
              <a:headEnd/>
              <a:tailEnd/>
            </a:ln>
          </p:spPr>
          <p:txBody>
            <a:bodyPr wrap="none" lIns="0" tIns="0" rIns="0" bIns="0">
              <a:spAutoFit/>
            </a:bodyPr>
            <a:lstStyle/>
            <a:p>
              <a:r>
                <a:rPr lang="es-ES" u="none">
                  <a:solidFill>
                    <a:schemeClr val="accent2"/>
                  </a:solidFill>
                </a:rPr>
                <a:t>75</a:t>
              </a:r>
              <a:endParaRPr lang="es-ES">
                <a:solidFill>
                  <a:schemeClr val="accent2"/>
                </a:solidFill>
              </a:endParaRPr>
            </a:p>
          </p:txBody>
        </p:sp>
        <p:sp>
          <p:nvSpPr>
            <p:cNvPr id="26689" name="Rectangle 85"/>
            <p:cNvSpPr>
              <a:spLocks noChangeArrowheads="1"/>
            </p:cNvSpPr>
            <p:nvPr/>
          </p:nvSpPr>
          <p:spPr bwMode="auto">
            <a:xfrm>
              <a:off x="6191250" y="3371851"/>
              <a:ext cx="168275" cy="182563"/>
            </a:xfrm>
            <a:prstGeom prst="rect">
              <a:avLst/>
            </a:prstGeom>
            <a:noFill/>
            <a:ln w="9525">
              <a:noFill/>
              <a:miter lim="800000"/>
              <a:headEnd/>
              <a:tailEnd/>
            </a:ln>
          </p:spPr>
          <p:txBody>
            <a:bodyPr wrap="none" lIns="0" tIns="0" rIns="0" bIns="0">
              <a:spAutoFit/>
            </a:bodyPr>
            <a:lstStyle/>
            <a:p>
              <a:r>
                <a:rPr lang="es-ES" u="none">
                  <a:solidFill>
                    <a:schemeClr val="accent2"/>
                  </a:solidFill>
                </a:rPr>
                <a:t>46</a:t>
              </a:r>
              <a:endParaRPr lang="es-ES">
                <a:solidFill>
                  <a:schemeClr val="accent2"/>
                </a:solidFill>
              </a:endParaRPr>
            </a:p>
          </p:txBody>
        </p:sp>
        <p:sp>
          <p:nvSpPr>
            <p:cNvPr id="26690" name="Rectangle 86"/>
            <p:cNvSpPr>
              <a:spLocks noChangeArrowheads="1"/>
            </p:cNvSpPr>
            <p:nvPr/>
          </p:nvSpPr>
          <p:spPr bwMode="auto">
            <a:xfrm>
              <a:off x="6405563" y="3578226"/>
              <a:ext cx="168275" cy="182563"/>
            </a:xfrm>
            <a:prstGeom prst="rect">
              <a:avLst/>
            </a:prstGeom>
            <a:noFill/>
            <a:ln w="9525">
              <a:noFill/>
              <a:miter lim="800000"/>
              <a:headEnd/>
              <a:tailEnd/>
            </a:ln>
          </p:spPr>
          <p:txBody>
            <a:bodyPr wrap="none" lIns="0" tIns="0" rIns="0" bIns="0">
              <a:spAutoFit/>
            </a:bodyPr>
            <a:lstStyle/>
            <a:p>
              <a:r>
                <a:rPr lang="es-ES" u="none">
                  <a:solidFill>
                    <a:schemeClr val="accent2"/>
                  </a:solidFill>
                </a:rPr>
                <a:t>16</a:t>
              </a:r>
              <a:endParaRPr lang="es-ES">
                <a:solidFill>
                  <a:schemeClr val="accent2"/>
                </a:solidFill>
              </a:endParaRPr>
            </a:p>
          </p:txBody>
        </p:sp>
        <p:sp>
          <p:nvSpPr>
            <p:cNvPr id="26691" name="Rectangle 87"/>
            <p:cNvSpPr>
              <a:spLocks noChangeArrowheads="1"/>
            </p:cNvSpPr>
            <p:nvPr/>
          </p:nvSpPr>
          <p:spPr bwMode="auto">
            <a:xfrm>
              <a:off x="7915275" y="3508376"/>
              <a:ext cx="168275" cy="182563"/>
            </a:xfrm>
            <a:prstGeom prst="rect">
              <a:avLst/>
            </a:prstGeom>
            <a:noFill/>
            <a:ln w="9525">
              <a:noFill/>
              <a:miter lim="800000"/>
              <a:headEnd/>
              <a:tailEnd/>
            </a:ln>
          </p:spPr>
          <p:txBody>
            <a:bodyPr wrap="none" lIns="0" tIns="0" rIns="0" bIns="0">
              <a:spAutoFit/>
            </a:bodyPr>
            <a:lstStyle/>
            <a:p>
              <a:r>
                <a:rPr lang="es-ES" u="none">
                  <a:solidFill>
                    <a:schemeClr val="accent2"/>
                  </a:solidFill>
                </a:rPr>
                <a:t>24</a:t>
              </a:r>
              <a:endParaRPr lang="es-ES">
                <a:solidFill>
                  <a:schemeClr val="accent2"/>
                </a:solidFill>
              </a:endParaRPr>
            </a:p>
          </p:txBody>
        </p:sp>
        <p:sp>
          <p:nvSpPr>
            <p:cNvPr id="26692" name="Rectangle 88"/>
            <p:cNvSpPr>
              <a:spLocks noChangeArrowheads="1"/>
            </p:cNvSpPr>
            <p:nvPr/>
          </p:nvSpPr>
          <p:spPr bwMode="auto">
            <a:xfrm>
              <a:off x="3651250" y="2347913"/>
              <a:ext cx="252412" cy="182563"/>
            </a:xfrm>
            <a:prstGeom prst="rect">
              <a:avLst/>
            </a:prstGeom>
            <a:noFill/>
            <a:ln w="9525">
              <a:noFill/>
              <a:miter lim="800000"/>
              <a:headEnd/>
              <a:tailEnd/>
            </a:ln>
          </p:spPr>
          <p:txBody>
            <a:bodyPr wrap="none" lIns="0" tIns="0" rIns="0" bIns="0">
              <a:spAutoFit/>
            </a:bodyPr>
            <a:lstStyle/>
            <a:p>
              <a:r>
                <a:rPr lang="es-ES" u="none">
                  <a:solidFill>
                    <a:schemeClr val="accent2"/>
                  </a:solidFill>
                </a:rPr>
                <a:t>212</a:t>
              </a:r>
              <a:endParaRPr lang="es-ES">
                <a:solidFill>
                  <a:schemeClr val="accent2"/>
                </a:solidFill>
              </a:endParaRPr>
            </a:p>
          </p:txBody>
        </p:sp>
        <p:sp>
          <p:nvSpPr>
            <p:cNvPr id="26693" name="Rectangle 89"/>
            <p:cNvSpPr>
              <a:spLocks noChangeArrowheads="1"/>
            </p:cNvSpPr>
            <p:nvPr/>
          </p:nvSpPr>
          <p:spPr bwMode="auto">
            <a:xfrm>
              <a:off x="5132388" y="2133601"/>
              <a:ext cx="252412" cy="182563"/>
            </a:xfrm>
            <a:prstGeom prst="rect">
              <a:avLst/>
            </a:prstGeom>
            <a:noFill/>
            <a:ln w="9525">
              <a:noFill/>
              <a:miter lim="800000"/>
              <a:headEnd/>
              <a:tailEnd/>
            </a:ln>
          </p:spPr>
          <p:txBody>
            <a:bodyPr wrap="none" lIns="0" tIns="0" rIns="0" bIns="0">
              <a:spAutoFit/>
            </a:bodyPr>
            <a:lstStyle/>
            <a:p>
              <a:r>
                <a:rPr lang="es-ES" u="none">
                  <a:solidFill>
                    <a:schemeClr val="accent2"/>
                  </a:solidFill>
                </a:rPr>
                <a:t>244</a:t>
              </a:r>
              <a:endParaRPr lang="es-ES">
                <a:solidFill>
                  <a:schemeClr val="accent2"/>
                </a:solidFill>
              </a:endParaRPr>
            </a:p>
          </p:txBody>
        </p:sp>
        <p:sp>
          <p:nvSpPr>
            <p:cNvPr id="26694" name="Rectangle 90"/>
            <p:cNvSpPr>
              <a:spLocks noChangeArrowheads="1"/>
            </p:cNvSpPr>
            <p:nvPr/>
          </p:nvSpPr>
          <p:spPr bwMode="auto">
            <a:xfrm>
              <a:off x="6604000" y="2243138"/>
              <a:ext cx="252412" cy="182563"/>
            </a:xfrm>
            <a:prstGeom prst="rect">
              <a:avLst/>
            </a:prstGeom>
            <a:noFill/>
            <a:ln w="9525">
              <a:noFill/>
              <a:miter lim="800000"/>
              <a:headEnd/>
              <a:tailEnd/>
            </a:ln>
          </p:spPr>
          <p:txBody>
            <a:bodyPr wrap="none" lIns="0" tIns="0" rIns="0" bIns="0">
              <a:spAutoFit/>
            </a:bodyPr>
            <a:lstStyle/>
            <a:p>
              <a:r>
                <a:rPr lang="es-ES" u="none">
                  <a:solidFill>
                    <a:schemeClr val="accent2"/>
                  </a:solidFill>
                </a:rPr>
                <a:t>225</a:t>
              </a:r>
              <a:endParaRPr lang="es-ES">
                <a:solidFill>
                  <a:schemeClr val="accent2"/>
                </a:solidFill>
              </a:endParaRPr>
            </a:p>
          </p:txBody>
        </p:sp>
        <p:sp>
          <p:nvSpPr>
            <p:cNvPr id="26695" name="Rectangle 91"/>
            <p:cNvSpPr>
              <a:spLocks noChangeArrowheads="1"/>
            </p:cNvSpPr>
            <p:nvPr/>
          </p:nvSpPr>
          <p:spPr bwMode="auto">
            <a:xfrm>
              <a:off x="8085138" y="2046288"/>
              <a:ext cx="252412" cy="182563"/>
            </a:xfrm>
            <a:prstGeom prst="rect">
              <a:avLst/>
            </a:prstGeom>
            <a:noFill/>
            <a:ln w="9525">
              <a:noFill/>
              <a:miter lim="800000"/>
              <a:headEnd/>
              <a:tailEnd/>
            </a:ln>
          </p:spPr>
          <p:txBody>
            <a:bodyPr wrap="none" lIns="0" tIns="0" rIns="0" bIns="0">
              <a:spAutoFit/>
            </a:bodyPr>
            <a:lstStyle/>
            <a:p>
              <a:r>
                <a:rPr lang="es-ES" u="none">
                  <a:solidFill>
                    <a:schemeClr val="accent2"/>
                  </a:solidFill>
                </a:rPr>
                <a:t>258</a:t>
              </a:r>
              <a:endParaRPr lang="es-ES">
                <a:solidFill>
                  <a:schemeClr val="accent2"/>
                </a:solidFill>
              </a:endParaRPr>
            </a:p>
          </p:txBody>
        </p:sp>
        <p:sp>
          <p:nvSpPr>
            <p:cNvPr id="26696" name="Rectangle 92"/>
            <p:cNvSpPr>
              <a:spLocks noChangeArrowheads="1"/>
            </p:cNvSpPr>
            <p:nvPr/>
          </p:nvSpPr>
          <p:spPr bwMode="auto">
            <a:xfrm>
              <a:off x="955675" y="3768726"/>
              <a:ext cx="84137" cy="182563"/>
            </a:xfrm>
            <a:prstGeom prst="rect">
              <a:avLst/>
            </a:prstGeom>
            <a:noFill/>
            <a:ln w="9525">
              <a:noFill/>
              <a:miter lim="800000"/>
              <a:headEnd/>
              <a:tailEnd/>
            </a:ln>
          </p:spPr>
          <p:txBody>
            <a:bodyPr wrap="none" lIns="0" tIns="0" rIns="0" bIns="0">
              <a:spAutoFit/>
            </a:bodyPr>
            <a:lstStyle/>
            <a:p>
              <a:r>
                <a:rPr lang="es-ES" u="none">
                  <a:solidFill>
                    <a:schemeClr val="accent2"/>
                  </a:solidFill>
                </a:rPr>
                <a:t>0</a:t>
              </a:r>
              <a:endParaRPr lang="es-ES">
                <a:solidFill>
                  <a:schemeClr val="accent2"/>
                </a:solidFill>
              </a:endParaRPr>
            </a:p>
          </p:txBody>
        </p:sp>
        <p:sp>
          <p:nvSpPr>
            <p:cNvPr id="26697" name="Rectangle 93"/>
            <p:cNvSpPr>
              <a:spLocks noChangeArrowheads="1"/>
            </p:cNvSpPr>
            <p:nvPr/>
          </p:nvSpPr>
          <p:spPr bwMode="auto">
            <a:xfrm>
              <a:off x="876300" y="3452813"/>
              <a:ext cx="168275" cy="182563"/>
            </a:xfrm>
            <a:prstGeom prst="rect">
              <a:avLst/>
            </a:prstGeom>
            <a:noFill/>
            <a:ln w="9525">
              <a:noFill/>
              <a:miter lim="800000"/>
              <a:headEnd/>
              <a:tailEnd/>
            </a:ln>
          </p:spPr>
          <p:txBody>
            <a:bodyPr wrap="none" lIns="0" tIns="0" rIns="0" bIns="0">
              <a:spAutoFit/>
            </a:bodyPr>
            <a:lstStyle/>
            <a:p>
              <a:r>
                <a:rPr lang="es-ES" u="none">
                  <a:solidFill>
                    <a:schemeClr val="accent2"/>
                  </a:solidFill>
                </a:rPr>
                <a:t>50</a:t>
              </a:r>
              <a:endParaRPr lang="es-ES">
                <a:solidFill>
                  <a:schemeClr val="accent2"/>
                </a:solidFill>
              </a:endParaRPr>
            </a:p>
          </p:txBody>
        </p:sp>
        <p:sp>
          <p:nvSpPr>
            <p:cNvPr id="26698" name="Rectangle 94"/>
            <p:cNvSpPr>
              <a:spLocks noChangeArrowheads="1"/>
            </p:cNvSpPr>
            <p:nvPr/>
          </p:nvSpPr>
          <p:spPr bwMode="auto">
            <a:xfrm>
              <a:off x="792163" y="3138488"/>
              <a:ext cx="252412" cy="182563"/>
            </a:xfrm>
            <a:prstGeom prst="rect">
              <a:avLst/>
            </a:prstGeom>
            <a:noFill/>
            <a:ln w="9525">
              <a:noFill/>
              <a:miter lim="800000"/>
              <a:headEnd/>
              <a:tailEnd/>
            </a:ln>
          </p:spPr>
          <p:txBody>
            <a:bodyPr wrap="none" lIns="0" tIns="0" rIns="0" bIns="0">
              <a:spAutoFit/>
            </a:bodyPr>
            <a:lstStyle/>
            <a:p>
              <a:r>
                <a:rPr lang="es-ES" u="none">
                  <a:solidFill>
                    <a:schemeClr val="accent2"/>
                  </a:solidFill>
                </a:rPr>
                <a:t>100</a:t>
              </a:r>
              <a:endParaRPr lang="es-ES">
                <a:solidFill>
                  <a:schemeClr val="accent2"/>
                </a:solidFill>
              </a:endParaRPr>
            </a:p>
          </p:txBody>
        </p:sp>
        <p:sp>
          <p:nvSpPr>
            <p:cNvPr id="26699" name="Rectangle 95"/>
            <p:cNvSpPr>
              <a:spLocks noChangeArrowheads="1"/>
            </p:cNvSpPr>
            <p:nvPr/>
          </p:nvSpPr>
          <p:spPr bwMode="auto">
            <a:xfrm>
              <a:off x="792163" y="2827338"/>
              <a:ext cx="252412" cy="182563"/>
            </a:xfrm>
            <a:prstGeom prst="rect">
              <a:avLst/>
            </a:prstGeom>
            <a:noFill/>
            <a:ln w="9525">
              <a:noFill/>
              <a:miter lim="800000"/>
              <a:headEnd/>
              <a:tailEnd/>
            </a:ln>
          </p:spPr>
          <p:txBody>
            <a:bodyPr wrap="none" lIns="0" tIns="0" rIns="0" bIns="0">
              <a:spAutoFit/>
            </a:bodyPr>
            <a:lstStyle/>
            <a:p>
              <a:r>
                <a:rPr lang="es-ES" u="none">
                  <a:solidFill>
                    <a:schemeClr val="accent2"/>
                  </a:solidFill>
                </a:rPr>
                <a:t>150</a:t>
              </a:r>
              <a:endParaRPr lang="es-ES">
                <a:solidFill>
                  <a:schemeClr val="accent2"/>
                </a:solidFill>
              </a:endParaRPr>
            </a:p>
          </p:txBody>
        </p:sp>
        <p:sp>
          <p:nvSpPr>
            <p:cNvPr id="26700" name="Rectangle 96"/>
            <p:cNvSpPr>
              <a:spLocks noChangeArrowheads="1"/>
            </p:cNvSpPr>
            <p:nvPr/>
          </p:nvSpPr>
          <p:spPr bwMode="auto">
            <a:xfrm>
              <a:off x="792163" y="2511426"/>
              <a:ext cx="252412" cy="182563"/>
            </a:xfrm>
            <a:prstGeom prst="rect">
              <a:avLst/>
            </a:prstGeom>
            <a:noFill/>
            <a:ln w="9525">
              <a:noFill/>
              <a:miter lim="800000"/>
              <a:headEnd/>
              <a:tailEnd/>
            </a:ln>
          </p:spPr>
          <p:txBody>
            <a:bodyPr wrap="none" lIns="0" tIns="0" rIns="0" bIns="0">
              <a:spAutoFit/>
            </a:bodyPr>
            <a:lstStyle/>
            <a:p>
              <a:r>
                <a:rPr lang="es-ES" u="none">
                  <a:solidFill>
                    <a:schemeClr val="accent2"/>
                  </a:solidFill>
                </a:rPr>
                <a:t>200</a:t>
              </a:r>
              <a:endParaRPr lang="es-ES">
                <a:solidFill>
                  <a:schemeClr val="accent2"/>
                </a:solidFill>
              </a:endParaRPr>
            </a:p>
          </p:txBody>
        </p:sp>
        <p:sp>
          <p:nvSpPr>
            <p:cNvPr id="26701" name="Rectangle 97"/>
            <p:cNvSpPr>
              <a:spLocks noChangeArrowheads="1"/>
            </p:cNvSpPr>
            <p:nvPr/>
          </p:nvSpPr>
          <p:spPr bwMode="auto">
            <a:xfrm>
              <a:off x="792163" y="2197101"/>
              <a:ext cx="252412" cy="182563"/>
            </a:xfrm>
            <a:prstGeom prst="rect">
              <a:avLst/>
            </a:prstGeom>
            <a:noFill/>
            <a:ln w="9525">
              <a:noFill/>
              <a:miter lim="800000"/>
              <a:headEnd/>
              <a:tailEnd/>
            </a:ln>
          </p:spPr>
          <p:txBody>
            <a:bodyPr wrap="none" lIns="0" tIns="0" rIns="0" bIns="0">
              <a:spAutoFit/>
            </a:bodyPr>
            <a:lstStyle/>
            <a:p>
              <a:r>
                <a:rPr lang="es-ES" u="none">
                  <a:solidFill>
                    <a:schemeClr val="accent2"/>
                  </a:solidFill>
                </a:rPr>
                <a:t>250</a:t>
              </a:r>
              <a:endParaRPr lang="es-ES">
                <a:solidFill>
                  <a:schemeClr val="accent2"/>
                </a:solidFill>
              </a:endParaRPr>
            </a:p>
          </p:txBody>
        </p:sp>
        <p:sp>
          <p:nvSpPr>
            <p:cNvPr id="26702" name="Rectangle 98"/>
            <p:cNvSpPr>
              <a:spLocks noChangeArrowheads="1"/>
            </p:cNvSpPr>
            <p:nvPr/>
          </p:nvSpPr>
          <p:spPr bwMode="auto">
            <a:xfrm>
              <a:off x="792163" y="1881188"/>
              <a:ext cx="252412" cy="182563"/>
            </a:xfrm>
            <a:prstGeom prst="rect">
              <a:avLst/>
            </a:prstGeom>
            <a:noFill/>
            <a:ln w="9525">
              <a:noFill/>
              <a:miter lim="800000"/>
              <a:headEnd/>
              <a:tailEnd/>
            </a:ln>
          </p:spPr>
          <p:txBody>
            <a:bodyPr wrap="none" lIns="0" tIns="0" rIns="0" bIns="0">
              <a:spAutoFit/>
            </a:bodyPr>
            <a:lstStyle/>
            <a:p>
              <a:r>
                <a:rPr lang="es-ES" u="none">
                  <a:solidFill>
                    <a:schemeClr val="accent2"/>
                  </a:solidFill>
                </a:rPr>
                <a:t>300</a:t>
              </a:r>
              <a:endParaRPr lang="es-ES">
                <a:solidFill>
                  <a:schemeClr val="accent2"/>
                </a:solidFill>
              </a:endParaRPr>
            </a:p>
          </p:txBody>
        </p:sp>
        <p:sp>
          <p:nvSpPr>
            <p:cNvPr id="26703" name="Rectangle 99"/>
            <p:cNvSpPr>
              <a:spLocks noChangeArrowheads="1"/>
            </p:cNvSpPr>
            <p:nvPr/>
          </p:nvSpPr>
          <p:spPr bwMode="auto">
            <a:xfrm>
              <a:off x="1731963" y="3984626"/>
              <a:ext cx="336550" cy="182563"/>
            </a:xfrm>
            <a:prstGeom prst="rect">
              <a:avLst/>
            </a:prstGeom>
            <a:noFill/>
            <a:ln w="9525">
              <a:noFill/>
              <a:miter lim="800000"/>
              <a:headEnd/>
              <a:tailEnd/>
            </a:ln>
          </p:spPr>
          <p:txBody>
            <a:bodyPr wrap="none" lIns="0" tIns="0" rIns="0" bIns="0">
              <a:spAutoFit/>
            </a:bodyPr>
            <a:lstStyle/>
            <a:p>
              <a:r>
                <a:rPr lang="es-ES" u="none">
                  <a:solidFill>
                    <a:schemeClr val="accent2"/>
                  </a:solidFill>
                </a:rPr>
                <a:t>2004</a:t>
              </a:r>
              <a:endParaRPr lang="es-ES">
                <a:solidFill>
                  <a:schemeClr val="accent2"/>
                </a:solidFill>
              </a:endParaRPr>
            </a:p>
          </p:txBody>
        </p:sp>
        <p:sp>
          <p:nvSpPr>
            <p:cNvPr id="26704" name="Rectangle 100"/>
            <p:cNvSpPr>
              <a:spLocks noChangeArrowheads="1"/>
            </p:cNvSpPr>
            <p:nvPr/>
          </p:nvSpPr>
          <p:spPr bwMode="auto">
            <a:xfrm>
              <a:off x="3217863" y="3984626"/>
              <a:ext cx="336550" cy="182563"/>
            </a:xfrm>
            <a:prstGeom prst="rect">
              <a:avLst/>
            </a:prstGeom>
            <a:noFill/>
            <a:ln w="9525">
              <a:noFill/>
              <a:miter lim="800000"/>
              <a:headEnd/>
              <a:tailEnd/>
            </a:ln>
          </p:spPr>
          <p:txBody>
            <a:bodyPr wrap="none" lIns="0" tIns="0" rIns="0" bIns="0">
              <a:spAutoFit/>
            </a:bodyPr>
            <a:lstStyle/>
            <a:p>
              <a:r>
                <a:rPr lang="es-ES" u="none">
                  <a:solidFill>
                    <a:schemeClr val="accent2"/>
                  </a:solidFill>
                </a:rPr>
                <a:t>2005</a:t>
              </a:r>
              <a:endParaRPr lang="es-ES">
                <a:solidFill>
                  <a:schemeClr val="accent2"/>
                </a:solidFill>
              </a:endParaRPr>
            </a:p>
          </p:txBody>
        </p:sp>
        <p:sp>
          <p:nvSpPr>
            <p:cNvPr id="26705" name="Rectangle 101"/>
            <p:cNvSpPr>
              <a:spLocks noChangeArrowheads="1"/>
            </p:cNvSpPr>
            <p:nvPr/>
          </p:nvSpPr>
          <p:spPr bwMode="auto">
            <a:xfrm>
              <a:off x="4699000" y="3984626"/>
              <a:ext cx="336550" cy="182563"/>
            </a:xfrm>
            <a:prstGeom prst="rect">
              <a:avLst/>
            </a:prstGeom>
            <a:noFill/>
            <a:ln w="9525">
              <a:noFill/>
              <a:miter lim="800000"/>
              <a:headEnd/>
              <a:tailEnd/>
            </a:ln>
          </p:spPr>
          <p:txBody>
            <a:bodyPr wrap="none" lIns="0" tIns="0" rIns="0" bIns="0">
              <a:spAutoFit/>
            </a:bodyPr>
            <a:lstStyle/>
            <a:p>
              <a:r>
                <a:rPr lang="es-ES" u="none">
                  <a:solidFill>
                    <a:schemeClr val="accent2"/>
                  </a:solidFill>
                </a:rPr>
                <a:t>2006</a:t>
              </a:r>
              <a:endParaRPr lang="es-ES">
                <a:solidFill>
                  <a:schemeClr val="accent2"/>
                </a:solidFill>
              </a:endParaRPr>
            </a:p>
          </p:txBody>
        </p:sp>
        <p:sp>
          <p:nvSpPr>
            <p:cNvPr id="26706" name="Rectangle 102"/>
            <p:cNvSpPr>
              <a:spLocks noChangeArrowheads="1"/>
            </p:cNvSpPr>
            <p:nvPr/>
          </p:nvSpPr>
          <p:spPr bwMode="auto">
            <a:xfrm>
              <a:off x="6180138" y="3984626"/>
              <a:ext cx="336550" cy="182563"/>
            </a:xfrm>
            <a:prstGeom prst="rect">
              <a:avLst/>
            </a:prstGeom>
            <a:noFill/>
            <a:ln w="9525">
              <a:noFill/>
              <a:miter lim="800000"/>
              <a:headEnd/>
              <a:tailEnd/>
            </a:ln>
          </p:spPr>
          <p:txBody>
            <a:bodyPr wrap="none" lIns="0" tIns="0" rIns="0" bIns="0">
              <a:spAutoFit/>
            </a:bodyPr>
            <a:lstStyle/>
            <a:p>
              <a:r>
                <a:rPr lang="es-ES" u="none">
                  <a:solidFill>
                    <a:schemeClr val="accent2"/>
                  </a:solidFill>
                </a:rPr>
                <a:t>2007</a:t>
              </a:r>
              <a:endParaRPr lang="es-ES">
                <a:solidFill>
                  <a:schemeClr val="accent2"/>
                </a:solidFill>
              </a:endParaRPr>
            </a:p>
          </p:txBody>
        </p:sp>
        <p:sp>
          <p:nvSpPr>
            <p:cNvPr id="26707" name="Rectangle 103"/>
            <p:cNvSpPr>
              <a:spLocks noChangeArrowheads="1"/>
            </p:cNvSpPr>
            <p:nvPr/>
          </p:nvSpPr>
          <p:spPr bwMode="auto">
            <a:xfrm>
              <a:off x="7666038" y="3984626"/>
              <a:ext cx="336550" cy="182563"/>
            </a:xfrm>
            <a:prstGeom prst="rect">
              <a:avLst/>
            </a:prstGeom>
            <a:noFill/>
            <a:ln w="9525">
              <a:noFill/>
              <a:miter lim="800000"/>
              <a:headEnd/>
              <a:tailEnd/>
            </a:ln>
          </p:spPr>
          <p:txBody>
            <a:bodyPr wrap="none" lIns="0" tIns="0" rIns="0" bIns="0">
              <a:spAutoFit/>
            </a:bodyPr>
            <a:lstStyle/>
            <a:p>
              <a:r>
                <a:rPr lang="es-ES" u="none">
                  <a:solidFill>
                    <a:schemeClr val="accent2"/>
                  </a:solidFill>
                </a:rPr>
                <a:t>2008</a:t>
              </a:r>
              <a:endParaRPr lang="es-ES">
                <a:solidFill>
                  <a:schemeClr val="accent2"/>
                </a:solidFill>
              </a:endParaRPr>
            </a:p>
          </p:txBody>
        </p:sp>
        <p:sp>
          <p:nvSpPr>
            <p:cNvPr id="26708" name="Rectangle 104"/>
            <p:cNvSpPr>
              <a:spLocks noChangeArrowheads="1"/>
            </p:cNvSpPr>
            <p:nvPr/>
          </p:nvSpPr>
          <p:spPr bwMode="auto">
            <a:xfrm rot="-5400000">
              <a:off x="-633412" y="2762251"/>
              <a:ext cx="2219325" cy="182562"/>
            </a:xfrm>
            <a:prstGeom prst="rect">
              <a:avLst/>
            </a:prstGeom>
            <a:noFill/>
            <a:ln w="9525">
              <a:noFill/>
              <a:miter lim="800000"/>
              <a:headEnd/>
              <a:tailEnd/>
            </a:ln>
          </p:spPr>
          <p:txBody>
            <a:bodyPr wrap="none" lIns="0" tIns="0" rIns="0" bIns="0">
              <a:spAutoFit/>
            </a:bodyPr>
            <a:lstStyle/>
            <a:p>
              <a:r>
                <a:rPr lang="es-ES" u="none">
                  <a:solidFill>
                    <a:schemeClr val="accent2"/>
                  </a:solidFill>
                </a:rPr>
                <a:t>Número de Clientes Atendidos</a:t>
              </a:r>
              <a:endParaRPr lang="es-ES">
                <a:solidFill>
                  <a:schemeClr val="accent2"/>
                </a:solidFill>
              </a:endParaRPr>
            </a:p>
          </p:txBody>
        </p:sp>
        <p:grpSp>
          <p:nvGrpSpPr>
            <p:cNvPr id="26709" name="Rectangle 105"/>
            <p:cNvGrpSpPr>
              <a:grpSpLocks/>
            </p:cNvGrpSpPr>
            <p:nvPr/>
          </p:nvGrpSpPr>
          <p:grpSpPr bwMode="auto">
            <a:xfrm>
              <a:off x="957072" y="4517136"/>
              <a:ext cx="213360" cy="201168"/>
              <a:chOff x="957072" y="4517136"/>
              <a:chExt cx="213360" cy="201168"/>
            </a:xfrm>
          </p:grpSpPr>
          <p:pic>
            <p:nvPicPr>
              <p:cNvPr id="26727" name="Rectangle 105"/>
              <p:cNvPicPr>
                <a:picLocks noChangeArrowheads="1"/>
              </p:cNvPicPr>
              <p:nvPr/>
            </p:nvPicPr>
            <p:blipFill>
              <a:blip r:embed="rId28" cstate="print"/>
              <a:srcRect/>
              <a:stretch>
                <a:fillRect/>
              </a:stretch>
            </p:blipFill>
            <p:spPr bwMode="auto">
              <a:xfrm>
                <a:off x="957072" y="4517136"/>
                <a:ext cx="213360" cy="201168"/>
              </a:xfrm>
              <a:prstGeom prst="rect">
                <a:avLst/>
              </a:prstGeom>
              <a:noFill/>
              <a:ln w="9525">
                <a:noFill/>
                <a:miter lim="800000"/>
                <a:headEnd/>
                <a:tailEnd/>
              </a:ln>
            </p:spPr>
          </p:pic>
          <p:sp>
            <p:nvSpPr>
              <p:cNvPr id="26728" name="Text Box 132"/>
              <p:cNvSpPr txBox="1">
                <a:spLocks noChangeArrowheads="1"/>
              </p:cNvSpPr>
              <p:nvPr/>
            </p:nvSpPr>
            <p:spPr bwMode="auto">
              <a:xfrm>
                <a:off x="1017588" y="4551363"/>
                <a:ext cx="95250" cy="95250"/>
              </a:xfrm>
              <a:prstGeom prst="rect">
                <a:avLst/>
              </a:prstGeom>
              <a:noFill/>
              <a:ln w="9525">
                <a:noFill/>
                <a:miter lim="800000"/>
                <a:headEnd/>
                <a:tailEnd/>
              </a:ln>
            </p:spPr>
            <p:txBody>
              <a:bodyPr/>
              <a:lstStyle/>
              <a:p>
                <a:endParaRPr lang="es-MX">
                  <a:solidFill>
                    <a:srgbClr val="FFFFFF"/>
                  </a:solidFill>
                </a:endParaRPr>
              </a:p>
            </p:txBody>
          </p:sp>
        </p:grpSp>
        <p:sp>
          <p:nvSpPr>
            <p:cNvPr id="26710" name="Rectangle 106"/>
            <p:cNvSpPr>
              <a:spLocks noChangeArrowheads="1"/>
            </p:cNvSpPr>
            <p:nvPr/>
          </p:nvSpPr>
          <p:spPr bwMode="auto">
            <a:xfrm>
              <a:off x="1189038" y="4505326"/>
              <a:ext cx="2730500" cy="182563"/>
            </a:xfrm>
            <a:prstGeom prst="rect">
              <a:avLst/>
            </a:prstGeom>
            <a:noFill/>
            <a:ln w="9525">
              <a:noFill/>
              <a:miter lim="800000"/>
              <a:headEnd/>
              <a:tailEnd/>
            </a:ln>
          </p:spPr>
          <p:txBody>
            <a:bodyPr wrap="none" lIns="0" tIns="0" rIns="0" bIns="0">
              <a:spAutoFit/>
            </a:bodyPr>
            <a:lstStyle/>
            <a:p>
              <a:r>
                <a:rPr lang="es-ES" u="none">
                  <a:solidFill>
                    <a:schemeClr val="accent2"/>
                  </a:solidFill>
                </a:rPr>
                <a:t>Industria Maquiladora de Exportación</a:t>
              </a:r>
              <a:endParaRPr lang="es-ES">
                <a:solidFill>
                  <a:schemeClr val="accent2"/>
                </a:solidFill>
              </a:endParaRPr>
            </a:p>
          </p:txBody>
        </p:sp>
        <p:grpSp>
          <p:nvGrpSpPr>
            <p:cNvPr id="26711" name="Rectangle 107"/>
            <p:cNvGrpSpPr>
              <a:grpSpLocks/>
            </p:cNvGrpSpPr>
            <p:nvPr/>
          </p:nvGrpSpPr>
          <p:grpSpPr bwMode="auto">
            <a:xfrm>
              <a:off x="5169408" y="4517136"/>
              <a:ext cx="213360" cy="201168"/>
              <a:chOff x="5169408" y="4517136"/>
              <a:chExt cx="213360" cy="201168"/>
            </a:xfrm>
          </p:grpSpPr>
          <p:pic>
            <p:nvPicPr>
              <p:cNvPr id="26725" name="Rectangle 107"/>
              <p:cNvPicPr>
                <a:picLocks noChangeArrowheads="1"/>
              </p:cNvPicPr>
              <p:nvPr/>
            </p:nvPicPr>
            <p:blipFill>
              <a:blip r:embed="rId29" cstate="print"/>
              <a:srcRect/>
              <a:stretch>
                <a:fillRect/>
              </a:stretch>
            </p:blipFill>
            <p:spPr bwMode="auto">
              <a:xfrm>
                <a:off x="5169408" y="4517136"/>
                <a:ext cx="213360" cy="201168"/>
              </a:xfrm>
              <a:prstGeom prst="rect">
                <a:avLst/>
              </a:prstGeom>
              <a:noFill/>
              <a:ln w="9525">
                <a:noFill/>
                <a:miter lim="800000"/>
                <a:headEnd/>
                <a:tailEnd/>
              </a:ln>
            </p:spPr>
          </p:pic>
          <p:sp>
            <p:nvSpPr>
              <p:cNvPr id="26726" name="Text Box 136"/>
              <p:cNvSpPr txBox="1">
                <a:spLocks noChangeArrowheads="1"/>
              </p:cNvSpPr>
              <p:nvPr/>
            </p:nvSpPr>
            <p:spPr bwMode="auto">
              <a:xfrm>
                <a:off x="5232400" y="4551363"/>
                <a:ext cx="96837" cy="95250"/>
              </a:xfrm>
              <a:prstGeom prst="rect">
                <a:avLst/>
              </a:prstGeom>
              <a:noFill/>
              <a:ln w="9525">
                <a:noFill/>
                <a:miter lim="800000"/>
                <a:headEnd/>
                <a:tailEnd/>
              </a:ln>
            </p:spPr>
            <p:txBody>
              <a:bodyPr/>
              <a:lstStyle/>
              <a:p>
                <a:endParaRPr lang="es-MX">
                  <a:solidFill>
                    <a:srgbClr val="FFFFFF"/>
                  </a:solidFill>
                </a:endParaRPr>
              </a:p>
            </p:txBody>
          </p:sp>
        </p:grpSp>
        <p:sp>
          <p:nvSpPr>
            <p:cNvPr id="26712" name="Rectangle 108"/>
            <p:cNvSpPr>
              <a:spLocks noChangeArrowheads="1"/>
            </p:cNvSpPr>
            <p:nvPr/>
          </p:nvSpPr>
          <p:spPr bwMode="auto">
            <a:xfrm>
              <a:off x="5410200" y="4505326"/>
              <a:ext cx="2497137" cy="182563"/>
            </a:xfrm>
            <a:prstGeom prst="rect">
              <a:avLst/>
            </a:prstGeom>
            <a:noFill/>
            <a:ln w="9525">
              <a:noFill/>
              <a:miter lim="800000"/>
              <a:headEnd/>
              <a:tailEnd/>
            </a:ln>
          </p:spPr>
          <p:txBody>
            <a:bodyPr wrap="none" lIns="0" tIns="0" rIns="0" bIns="0">
              <a:spAutoFit/>
            </a:bodyPr>
            <a:lstStyle/>
            <a:p>
              <a:r>
                <a:rPr lang="es-ES" u="none">
                  <a:solidFill>
                    <a:schemeClr val="accent2"/>
                  </a:solidFill>
                </a:rPr>
                <a:t>Mediana y Gran Empresa Nacional</a:t>
              </a:r>
              <a:endParaRPr lang="es-ES">
                <a:solidFill>
                  <a:schemeClr val="accent2"/>
                </a:solidFill>
              </a:endParaRPr>
            </a:p>
          </p:txBody>
        </p:sp>
        <p:grpSp>
          <p:nvGrpSpPr>
            <p:cNvPr id="26713" name="Rectangle 109"/>
            <p:cNvGrpSpPr>
              <a:grpSpLocks/>
            </p:cNvGrpSpPr>
            <p:nvPr/>
          </p:nvGrpSpPr>
          <p:grpSpPr bwMode="auto">
            <a:xfrm>
              <a:off x="957072" y="4773168"/>
              <a:ext cx="213360" cy="201168"/>
              <a:chOff x="957072" y="4773168"/>
              <a:chExt cx="213360" cy="201168"/>
            </a:xfrm>
          </p:grpSpPr>
          <p:pic>
            <p:nvPicPr>
              <p:cNvPr id="26723" name="Rectangle 109"/>
              <p:cNvPicPr>
                <a:picLocks noChangeArrowheads="1"/>
              </p:cNvPicPr>
              <p:nvPr/>
            </p:nvPicPr>
            <p:blipFill>
              <a:blip r:embed="rId30" cstate="print"/>
              <a:srcRect/>
              <a:stretch>
                <a:fillRect/>
              </a:stretch>
            </p:blipFill>
            <p:spPr bwMode="auto">
              <a:xfrm>
                <a:off x="957072" y="4773168"/>
                <a:ext cx="213360" cy="201168"/>
              </a:xfrm>
              <a:prstGeom prst="rect">
                <a:avLst/>
              </a:prstGeom>
              <a:noFill/>
              <a:ln w="9525">
                <a:noFill/>
                <a:miter lim="800000"/>
                <a:headEnd/>
                <a:tailEnd/>
              </a:ln>
            </p:spPr>
          </p:pic>
          <p:sp>
            <p:nvSpPr>
              <p:cNvPr id="26724" name="Text Box 140"/>
              <p:cNvSpPr txBox="1">
                <a:spLocks noChangeArrowheads="1"/>
              </p:cNvSpPr>
              <p:nvPr/>
            </p:nvSpPr>
            <p:spPr bwMode="auto">
              <a:xfrm>
                <a:off x="1017588" y="4806951"/>
                <a:ext cx="95250" cy="95250"/>
              </a:xfrm>
              <a:prstGeom prst="rect">
                <a:avLst/>
              </a:prstGeom>
              <a:noFill/>
              <a:ln w="9525">
                <a:noFill/>
                <a:miter lim="800000"/>
                <a:headEnd/>
                <a:tailEnd/>
              </a:ln>
            </p:spPr>
            <p:txBody>
              <a:bodyPr/>
              <a:lstStyle/>
              <a:p>
                <a:endParaRPr lang="es-MX">
                  <a:solidFill>
                    <a:srgbClr val="FFFFFF"/>
                  </a:solidFill>
                </a:endParaRPr>
              </a:p>
            </p:txBody>
          </p:sp>
        </p:grpSp>
        <p:sp>
          <p:nvSpPr>
            <p:cNvPr id="26714" name="Rectangle 110"/>
            <p:cNvSpPr>
              <a:spLocks noChangeArrowheads="1"/>
            </p:cNvSpPr>
            <p:nvPr/>
          </p:nvSpPr>
          <p:spPr bwMode="auto">
            <a:xfrm>
              <a:off x="1196975" y="4760913"/>
              <a:ext cx="1895475" cy="182563"/>
            </a:xfrm>
            <a:prstGeom prst="rect">
              <a:avLst/>
            </a:prstGeom>
            <a:noFill/>
            <a:ln w="9525">
              <a:noFill/>
              <a:miter lim="800000"/>
              <a:headEnd/>
              <a:tailEnd/>
            </a:ln>
          </p:spPr>
          <p:txBody>
            <a:bodyPr wrap="none" lIns="0" tIns="0" rIns="0" bIns="0">
              <a:spAutoFit/>
            </a:bodyPr>
            <a:lstStyle/>
            <a:p>
              <a:r>
                <a:rPr lang="es-ES" u="none">
                  <a:solidFill>
                    <a:schemeClr val="accent2"/>
                  </a:solidFill>
                </a:rPr>
                <a:t>Micro y Pequeña Empresa</a:t>
              </a:r>
              <a:endParaRPr lang="es-ES">
                <a:solidFill>
                  <a:schemeClr val="accent2"/>
                </a:solidFill>
              </a:endParaRPr>
            </a:p>
          </p:txBody>
        </p:sp>
        <p:grpSp>
          <p:nvGrpSpPr>
            <p:cNvPr id="26715" name="Rectangle 111"/>
            <p:cNvGrpSpPr>
              <a:grpSpLocks/>
            </p:cNvGrpSpPr>
            <p:nvPr/>
          </p:nvGrpSpPr>
          <p:grpSpPr bwMode="auto">
            <a:xfrm>
              <a:off x="5169408" y="4773168"/>
              <a:ext cx="213360" cy="201168"/>
              <a:chOff x="5169408" y="4773168"/>
              <a:chExt cx="213360" cy="201168"/>
            </a:xfrm>
          </p:grpSpPr>
          <p:pic>
            <p:nvPicPr>
              <p:cNvPr id="26721" name="Rectangle 111"/>
              <p:cNvPicPr>
                <a:picLocks noChangeArrowheads="1"/>
              </p:cNvPicPr>
              <p:nvPr/>
            </p:nvPicPr>
            <p:blipFill>
              <a:blip r:embed="rId31" cstate="print"/>
              <a:srcRect/>
              <a:stretch>
                <a:fillRect/>
              </a:stretch>
            </p:blipFill>
            <p:spPr bwMode="auto">
              <a:xfrm>
                <a:off x="5169408" y="4773168"/>
                <a:ext cx="213360" cy="201168"/>
              </a:xfrm>
              <a:prstGeom prst="rect">
                <a:avLst/>
              </a:prstGeom>
              <a:noFill/>
              <a:ln w="9525">
                <a:noFill/>
                <a:miter lim="800000"/>
                <a:headEnd/>
                <a:tailEnd/>
              </a:ln>
            </p:spPr>
          </p:pic>
          <p:sp>
            <p:nvSpPr>
              <p:cNvPr id="26722" name="Text Box 144"/>
              <p:cNvSpPr txBox="1">
                <a:spLocks noChangeArrowheads="1"/>
              </p:cNvSpPr>
              <p:nvPr/>
            </p:nvSpPr>
            <p:spPr bwMode="auto">
              <a:xfrm>
                <a:off x="5232400" y="4806951"/>
                <a:ext cx="96837" cy="95250"/>
              </a:xfrm>
              <a:prstGeom prst="rect">
                <a:avLst/>
              </a:prstGeom>
              <a:noFill/>
              <a:ln w="9525">
                <a:noFill/>
                <a:miter lim="800000"/>
                <a:headEnd/>
                <a:tailEnd/>
              </a:ln>
            </p:spPr>
            <p:txBody>
              <a:bodyPr/>
              <a:lstStyle/>
              <a:p>
                <a:endParaRPr lang="es-MX">
                  <a:solidFill>
                    <a:srgbClr val="FFFFFF"/>
                  </a:solidFill>
                </a:endParaRPr>
              </a:p>
            </p:txBody>
          </p:sp>
        </p:grpSp>
        <p:sp>
          <p:nvSpPr>
            <p:cNvPr id="26716" name="Rectangle 112"/>
            <p:cNvSpPr>
              <a:spLocks noChangeArrowheads="1"/>
            </p:cNvSpPr>
            <p:nvPr/>
          </p:nvSpPr>
          <p:spPr bwMode="auto">
            <a:xfrm>
              <a:off x="5408613" y="4760913"/>
              <a:ext cx="2138362" cy="182563"/>
            </a:xfrm>
            <a:prstGeom prst="rect">
              <a:avLst/>
            </a:prstGeom>
            <a:noFill/>
            <a:ln w="9525">
              <a:noFill/>
              <a:miter lim="800000"/>
              <a:headEnd/>
              <a:tailEnd/>
            </a:ln>
          </p:spPr>
          <p:txBody>
            <a:bodyPr wrap="none" lIns="0" tIns="0" rIns="0" bIns="0">
              <a:spAutoFit/>
            </a:bodyPr>
            <a:lstStyle/>
            <a:p>
              <a:r>
                <a:rPr lang="es-ES" u="none">
                  <a:solidFill>
                    <a:schemeClr val="accent2"/>
                  </a:solidFill>
                </a:rPr>
                <a:t>Sector Público e Institucional</a:t>
              </a:r>
              <a:endParaRPr lang="es-ES">
                <a:solidFill>
                  <a:schemeClr val="accent2"/>
                </a:solidFill>
              </a:endParaRPr>
            </a:p>
          </p:txBody>
        </p:sp>
        <p:grpSp>
          <p:nvGrpSpPr>
            <p:cNvPr id="26717" name="Rectangle 113"/>
            <p:cNvGrpSpPr>
              <a:grpSpLocks/>
            </p:cNvGrpSpPr>
            <p:nvPr/>
          </p:nvGrpSpPr>
          <p:grpSpPr bwMode="auto">
            <a:xfrm>
              <a:off x="957072" y="5029200"/>
              <a:ext cx="213360" cy="207264"/>
              <a:chOff x="957072" y="5029200"/>
              <a:chExt cx="213360" cy="207264"/>
            </a:xfrm>
          </p:grpSpPr>
          <p:pic>
            <p:nvPicPr>
              <p:cNvPr id="26719" name="Rectangle 113"/>
              <p:cNvPicPr>
                <a:picLocks noChangeArrowheads="1"/>
              </p:cNvPicPr>
              <p:nvPr/>
            </p:nvPicPr>
            <p:blipFill>
              <a:blip r:embed="rId32" cstate="print"/>
              <a:srcRect/>
              <a:stretch>
                <a:fillRect/>
              </a:stretch>
            </p:blipFill>
            <p:spPr bwMode="auto">
              <a:xfrm>
                <a:off x="957072" y="5029200"/>
                <a:ext cx="213360" cy="207264"/>
              </a:xfrm>
              <a:prstGeom prst="rect">
                <a:avLst/>
              </a:prstGeom>
              <a:noFill/>
              <a:ln w="9525">
                <a:noFill/>
                <a:miter lim="800000"/>
                <a:headEnd/>
                <a:tailEnd/>
              </a:ln>
            </p:spPr>
          </p:pic>
          <p:sp>
            <p:nvSpPr>
              <p:cNvPr id="26720" name="Text Box 148"/>
              <p:cNvSpPr txBox="1">
                <a:spLocks noChangeArrowheads="1"/>
              </p:cNvSpPr>
              <p:nvPr/>
            </p:nvSpPr>
            <p:spPr bwMode="auto">
              <a:xfrm>
                <a:off x="1017588" y="5067301"/>
                <a:ext cx="95250" cy="95250"/>
              </a:xfrm>
              <a:prstGeom prst="rect">
                <a:avLst/>
              </a:prstGeom>
              <a:noFill/>
              <a:ln w="9525">
                <a:noFill/>
                <a:miter lim="800000"/>
                <a:headEnd/>
                <a:tailEnd/>
              </a:ln>
            </p:spPr>
            <p:txBody>
              <a:bodyPr/>
              <a:lstStyle/>
              <a:p>
                <a:endParaRPr lang="es-MX">
                  <a:solidFill>
                    <a:srgbClr val="FFFFFF"/>
                  </a:solidFill>
                </a:endParaRPr>
              </a:p>
            </p:txBody>
          </p:sp>
        </p:grpSp>
        <p:sp>
          <p:nvSpPr>
            <p:cNvPr id="26718" name="Rectangle 114"/>
            <p:cNvSpPr>
              <a:spLocks noChangeArrowheads="1"/>
            </p:cNvSpPr>
            <p:nvPr/>
          </p:nvSpPr>
          <p:spPr bwMode="auto">
            <a:xfrm>
              <a:off x="1165225" y="5021263"/>
              <a:ext cx="365125" cy="182563"/>
            </a:xfrm>
            <a:prstGeom prst="rect">
              <a:avLst/>
            </a:prstGeom>
            <a:noFill/>
            <a:ln w="9525">
              <a:noFill/>
              <a:miter lim="800000"/>
              <a:headEnd/>
              <a:tailEnd/>
            </a:ln>
          </p:spPr>
          <p:txBody>
            <a:bodyPr wrap="none" lIns="0" tIns="0" rIns="0" bIns="0">
              <a:spAutoFit/>
            </a:bodyPr>
            <a:lstStyle/>
            <a:p>
              <a:r>
                <a:rPr lang="es-ES" u="none">
                  <a:solidFill>
                    <a:schemeClr val="accent2"/>
                  </a:solidFill>
                </a:rPr>
                <a:t>Total</a:t>
              </a:r>
              <a:endParaRPr lang="es-ES">
                <a:solidFill>
                  <a:schemeClr val="accent2"/>
                </a:solidFill>
              </a:endParaRPr>
            </a:p>
          </p:txBody>
        </p:sp>
      </p:grpSp>
      <p:sp>
        <p:nvSpPr>
          <p:cNvPr id="26629" name="Rectangle 157"/>
          <p:cNvSpPr>
            <a:spLocks noChangeArrowheads="1"/>
          </p:cNvSpPr>
          <p:nvPr/>
        </p:nvSpPr>
        <p:spPr bwMode="auto">
          <a:xfrm>
            <a:off x="6454775" y="139700"/>
            <a:ext cx="2689225" cy="311150"/>
          </a:xfrm>
          <a:prstGeom prst="rect">
            <a:avLst/>
          </a:prstGeom>
          <a:noFill/>
          <a:ln w="9525" algn="ctr">
            <a:noFill/>
            <a:miter lim="800000"/>
            <a:headEnd/>
            <a:tailEnd/>
          </a:ln>
        </p:spPr>
        <p:txBody>
          <a:bodyPr anchor="ctr">
            <a:spAutoFit/>
          </a:bodyPr>
          <a:lstStyle/>
          <a:p>
            <a:pPr>
              <a:lnSpc>
                <a:spcPct val="80000"/>
              </a:lnSpc>
            </a:pPr>
            <a:r>
              <a:rPr lang="es-MX" sz="1800" u="none">
                <a:solidFill>
                  <a:srgbClr val="990033"/>
                </a:solidFill>
              </a:rPr>
              <a:t>Clientes Atendidos</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867025" y="173038"/>
            <a:ext cx="6276975" cy="311150"/>
          </a:xfrm>
          <a:prstGeom prst="rect">
            <a:avLst/>
          </a:prstGeom>
          <a:noFill/>
          <a:ln w="9525" algn="ctr">
            <a:noFill/>
            <a:miter lim="800000"/>
            <a:headEnd/>
            <a:tailEnd/>
          </a:ln>
        </p:spPr>
        <p:txBody>
          <a:bodyPr anchor="ctr">
            <a:spAutoFit/>
          </a:bodyPr>
          <a:lstStyle/>
          <a:p>
            <a:pPr>
              <a:lnSpc>
                <a:spcPct val="80000"/>
              </a:lnSpc>
            </a:pPr>
            <a:r>
              <a:rPr lang="es-MX" sz="1800" u="none">
                <a:solidFill>
                  <a:srgbClr val="990033"/>
                </a:solidFill>
              </a:rPr>
              <a:t>Ingresos Facturados al Sector Productivo y Social </a:t>
            </a:r>
          </a:p>
        </p:txBody>
      </p:sp>
      <p:grpSp>
        <p:nvGrpSpPr>
          <p:cNvPr id="27651" name="44 Grupo"/>
          <p:cNvGrpSpPr>
            <a:grpSpLocks/>
          </p:cNvGrpSpPr>
          <p:nvPr/>
        </p:nvGrpSpPr>
        <p:grpSpPr bwMode="auto">
          <a:xfrm>
            <a:off x="-90488" y="527050"/>
            <a:ext cx="9359901" cy="6445250"/>
            <a:chOff x="-90488" y="527050"/>
            <a:chExt cx="9359901" cy="6445250"/>
          </a:xfrm>
        </p:grpSpPr>
        <p:pic>
          <p:nvPicPr>
            <p:cNvPr id="27652" name="Picture 112"/>
            <p:cNvPicPr>
              <a:picLocks noChangeAspect="1" noChangeArrowheads="1"/>
            </p:cNvPicPr>
            <p:nvPr/>
          </p:nvPicPr>
          <p:blipFill>
            <a:blip r:embed="rId3" cstate="print"/>
            <a:srcRect/>
            <a:stretch>
              <a:fillRect/>
            </a:stretch>
          </p:blipFill>
          <p:spPr bwMode="auto">
            <a:xfrm>
              <a:off x="-90488" y="527050"/>
              <a:ext cx="9359901" cy="6445250"/>
            </a:xfrm>
            <a:prstGeom prst="rect">
              <a:avLst/>
            </a:prstGeom>
            <a:noFill/>
            <a:ln w="9525">
              <a:noFill/>
              <a:miter lim="800000"/>
              <a:headEnd/>
              <a:tailEnd/>
            </a:ln>
          </p:spPr>
        </p:pic>
        <p:sp>
          <p:nvSpPr>
            <p:cNvPr id="33901" name="Rectangle 109"/>
            <p:cNvSpPr>
              <a:spLocks noChangeArrowheads="1"/>
            </p:cNvSpPr>
            <p:nvPr/>
          </p:nvSpPr>
          <p:spPr bwMode="auto">
            <a:xfrm>
              <a:off x="830263" y="6137275"/>
              <a:ext cx="3003550" cy="274638"/>
            </a:xfrm>
            <a:prstGeom prst="rect">
              <a:avLst/>
            </a:prstGeom>
            <a:solidFill>
              <a:srgbClr val="333333">
                <a:alpha val="80000"/>
              </a:srgbClr>
            </a:solidFill>
            <a:ln w="9525" algn="ctr">
              <a:noFill/>
              <a:miter lim="800000"/>
              <a:headEnd/>
              <a:tailEnd/>
            </a:ln>
            <a:effectLst>
              <a:outerShdw dist="107763" dir="18900000" algn="ctr" rotWithShape="0">
                <a:srgbClr val="808080">
                  <a:alpha val="50000"/>
                </a:srgbClr>
              </a:outerShdw>
            </a:effectLst>
          </p:spPr>
          <p:txBody>
            <a:bodyPr wrap="none">
              <a:spAutoFit/>
            </a:bodyPr>
            <a:lstStyle/>
            <a:p>
              <a:pPr>
                <a:spcBef>
                  <a:spcPct val="50000"/>
                </a:spcBef>
                <a:defRPr/>
              </a:pPr>
              <a:r>
                <a:rPr lang="es-MX" u="none">
                  <a:solidFill>
                    <a:schemeClr val="bg1"/>
                  </a:solidFill>
                </a:rPr>
                <a:t>Se superó la meta 2008 de 22 millones</a:t>
              </a:r>
              <a:r>
                <a:rPr lang="es-MX">
                  <a:solidFill>
                    <a:schemeClr val="bg1"/>
                  </a:solidFill>
                </a:rPr>
                <a:t> </a:t>
              </a:r>
            </a:p>
          </p:txBody>
        </p:sp>
        <p:sp>
          <p:nvSpPr>
            <p:cNvPr id="33904" name="Rectangle 112"/>
            <p:cNvSpPr>
              <a:spLocks noChangeArrowheads="1"/>
            </p:cNvSpPr>
            <p:nvPr/>
          </p:nvSpPr>
          <p:spPr bwMode="auto">
            <a:xfrm>
              <a:off x="2185988" y="3724275"/>
              <a:ext cx="504825" cy="763588"/>
            </a:xfrm>
            <a:prstGeom prst="rect">
              <a:avLst/>
            </a:prstGeom>
            <a:solidFill>
              <a:srgbClr val="00B0F0"/>
            </a:solidFill>
            <a:ln>
              <a:headEnd/>
              <a:tailEnd/>
            </a:ln>
          </p:spPr>
          <p:style>
            <a:lnRef idx="0">
              <a:schemeClr val="accent3"/>
            </a:lnRef>
            <a:fillRef idx="3">
              <a:schemeClr val="accent3"/>
            </a:fillRef>
            <a:effectRef idx="3">
              <a:schemeClr val="accent3"/>
            </a:effectRef>
            <a:fontRef idx="minor">
              <a:schemeClr val="lt1"/>
            </a:fontRef>
          </p:style>
          <p:txBody>
            <a:bodyPr/>
            <a:lstStyle/>
            <a:p>
              <a:pPr>
                <a:defRPr/>
              </a:pPr>
              <a:endParaRPr lang="es-MX"/>
            </a:p>
          </p:txBody>
        </p:sp>
        <p:sp>
          <p:nvSpPr>
            <p:cNvPr id="33905" name="Rectangle 113"/>
            <p:cNvSpPr>
              <a:spLocks noChangeArrowheads="1"/>
            </p:cNvSpPr>
            <p:nvPr/>
          </p:nvSpPr>
          <p:spPr bwMode="auto">
            <a:xfrm>
              <a:off x="3451225" y="3375025"/>
              <a:ext cx="503238" cy="1112838"/>
            </a:xfrm>
            <a:prstGeom prst="rect">
              <a:avLst/>
            </a:prstGeom>
            <a:solidFill>
              <a:srgbClr val="00B0F0"/>
            </a:solidFill>
            <a:ln>
              <a:headEnd/>
              <a:tailEnd/>
            </a:ln>
          </p:spPr>
          <p:style>
            <a:lnRef idx="0">
              <a:schemeClr val="accent3"/>
            </a:lnRef>
            <a:fillRef idx="3">
              <a:schemeClr val="accent3"/>
            </a:fillRef>
            <a:effectRef idx="3">
              <a:schemeClr val="accent3"/>
            </a:effectRef>
            <a:fontRef idx="minor">
              <a:schemeClr val="lt1"/>
            </a:fontRef>
          </p:style>
          <p:txBody>
            <a:bodyPr/>
            <a:lstStyle/>
            <a:p>
              <a:pPr>
                <a:defRPr/>
              </a:pPr>
              <a:endParaRPr lang="es-MX"/>
            </a:p>
          </p:txBody>
        </p:sp>
        <p:sp>
          <p:nvSpPr>
            <p:cNvPr id="33906" name="Rectangle 114"/>
            <p:cNvSpPr>
              <a:spLocks noChangeArrowheads="1"/>
            </p:cNvSpPr>
            <p:nvPr/>
          </p:nvSpPr>
          <p:spPr bwMode="auto">
            <a:xfrm>
              <a:off x="4714875" y="3216275"/>
              <a:ext cx="504825" cy="1271588"/>
            </a:xfrm>
            <a:prstGeom prst="rect">
              <a:avLst/>
            </a:prstGeom>
            <a:solidFill>
              <a:srgbClr val="00B0F0"/>
            </a:solidFill>
            <a:ln>
              <a:headEnd/>
              <a:tailEnd/>
            </a:ln>
          </p:spPr>
          <p:style>
            <a:lnRef idx="0">
              <a:schemeClr val="accent3"/>
            </a:lnRef>
            <a:fillRef idx="3">
              <a:schemeClr val="accent3"/>
            </a:fillRef>
            <a:effectRef idx="3">
              <a:schemeClr val="accent3"/>
            </a:effectRef>
            <a:fontRef idx="minor">
              <a:schemeClr val="lt1"/>
            </a:fontRef>
          </p:style>
          <p:txBody>
            <a:bodyPr/>
            <a:lstStyle/>
            <a:p>
              <a:pPr>
                <a:defRPr/>
              </a:pPr>
              <a:endParaRPr lang="es-MX"/>
            </a:p>
          </p:txBody>
        </p:sp>
        <p:sp>
          <p:nvSpPr>
            <p:cNvPr id="33907" name="Rectangle 115"/>
            <p:cNvSpPr>
              <a:spLocks noChangeArrowheads="1"/>
            </p:cNvSpPr>
            <p:nvPr/>
          </p:nvSpPr>
          <p:spPr bwMode="auto">
            <a:xfrm>
              <a:off x="5980113" y="2984500"/>
              <a:ext cx="504825" cy="1503363"/>
            </a:xfrm>
            <a:prstGeom prst="rect">
              <a:avLst/>
            </a:prstGeom>
            <a:solidFill>
              <a:srgbClr val="00B0F0"/>
            </a:solidFill>
            <a:ln>
              <a:headEnd/>
              <a:tailEnd/>
            </a:ln>
          </p:spPr>
          <p:style>
            <a:lnRef idx="0">
              <a:schemeClr val="accent3"/>
            </a:lnRef>
            <a:fillRef idx="3">
              <a:schemeClr val="accent3"/>
            </a:fillRef>
            <a:effectRef idx="3">
              <a:schemeClr val="accent3"/>
            </a:effectRef>
            <a:fontRef idx="minor">
              <a:schemeClr val="lt1"/>
            </a:fontRef>
          </p:style>
          <p:txBody>
            <a:bodyPr/>
            <a:lstStyle/>
            <a:p>
              <a:pPr>
                <a:defRPr/>
              </a:pPr>
              <a:endParaRPr lang="es-MX"/>
            </a:p>
          </p:txBody>
        </p:sp>
        <p:sp>
          <p:nvSpPr>
            <p:cNvPr id="33908" name="Rectangle 116"/>
            <p:cNvSpPr>
              <a:spLocks noChangeArrowheads="1"/>
            </p:cNvSpPr>
            <p:nvPr/>
          </p:nvSpPr>
          <p:spPr bwMode="auto">
            <a:xfrm>
              <a:off x="7245350" y="2338388"/>
              <a:ext cx="504825" cy="2149475"/>
            </a:xfrm>
            <a:prstGeom prst="rect">
              <a:avLst/>
            </a:prstGeom>
            <a:solidFill>
              <a:srgbClr val="00B0F0"/>
            </a:solidFill>
            <a:ln>
              <a:headEnd/>
              <a:tailEnd/>
            </a:ln>
          </p:spPr>
          <p:style>
            <a:lnRef idx="0">
              <a:schemeClr val="accent3"/>
            </a:lnRef>
            <a:fillRef idx="3">
              <a:schemeClr val="accent3"/>
            </a:fillRef>
            <a:effectRef idx="3">
              <a:schemeClr val="accent3"/>
            </a:effectRef>
            <a:fontRef idx="minor">
              <a:schemeClr val="lt1"/>
            </a:fontRef>
          </p:style>
          <p:txBody>
            <a:bodyPr/>
            <a:lstStyle/>
            <a:p>
              <a:pPr>
                <a:defRPr/>
              </a:pPr>
              <a:endParaRPr lang="es-MX"/>
            </a:p>
          </p:txBody>
        </p:sp>
        <p:sp>
          <p:nvSpPr>
            <p:cNvPr id="27669" name="Line 117"/>
            <p:cNvSpPr>
              <a:spLocks noChangeShapeType="1"/>
            </p:cNvSpPr>
            <p:nvPr/>
          </p:nvSpPr>
          <p:spPr bwMode="auto">
            <a:xfrm>
              <a:off x="1808163" y="1803400"/>
              <a:ext cx="0" cy="2684463"/>
            </a:xfrm>
            <a:prstGeom prst="line">
              <a:avLst/>
            </a:prstGeom>
            <a:noFill/>
            <a:ln w="0">
              <a:solidFill>
                <a:srgbClr val="000000"/>
              </a:solidFill>
              <a:round/>
              <a:headEnd/>
              <a:tailEnd/>
            </a:ln>
          </p:spPr>
          <p:txBody>
            <a:bodyPr/>
            <a:lstStyle/>
            <a:p>
              <a:endParaRPr lang="es-MX"/>
            </a:p>
          </p:txBody>
        </p:sp>
        <p:sp>
          <p:nvSpPr>
            <p:cNvPr id="27670" name="Line 118"/>
            <p:cNvSpPr>
              <a:spLocks noChangeShapeType="1"/>
            </p:cNvSpPr>
            <p:nvPr/>
          </p:nvSpPr>
          <p:spPr bwMode="auto">
            <a:xfrm>
              <a:off x="1731963" y="4487863"/>
              <a:ext cx="76200" cy="0"/>
            </a:xfrm>
            <a:prstGeom prst="line">
              <a:avLst/>
            </a:prstGeom>
            <a:noFill/>
            <a:ln w="0">
              <a:solidFill>
                <a:srgbClr val="000000"/>
              </a:solidFill>
              <a:round/>
              <a:headEnd/>
              <a:tailEnd/>
            </a:ln>
          </p:spPr>
          <p:txBody>
            <a:bodyPr/>
            <a:lstStyle/>
            <a:p>
              <a:endParaRPr lang="es-MX"/>
            </a:p>
          </p:txBody>
        </p:sp>
        <p:sp>
          <p:nvSpPr>
            <p:cNvPr id="27671" name="Line 119"/>
            <p:cNvSpPr>
              <a:spLocks noChangeShapeType="1"/>
            </p:cNvSpPr>
            <p:nvPr/>
          </p:nvSpPr>
          <p:spPr bwMode="auto">
            <a:xfrm>
              <a:off x="1731963" y="4043363"/>
              <a:ext cx="76200" cy="0"/>
            </a:xfrm>
            <a:prstGeom prst="line">
              <a:avLst/>
            </a:prstGeom>
            <a:noFill/>
            <a:ln w="0">
              <a:solidFill>
                <a:srgbClr val="000000"/>
              </a:solidFill>
              <a:round/>
              <a:headEnd/>
              <a:tailEnd/>
            </a:ln>
          </p:spPr>
          <p:txBody>
            <a:bodyPr/>
            <a:lstStyle/>
            <a:p>
              <a:endParaRPr lang="es-MX"/>
            </a:p>
          </p:txBody>
        </p:sp>
        <p:sp>
          <p:nvSpPr>
            <p:cNvPr id="27672" name="Line 120"/>
            <p:cNvSpPr>
              <a:spLocks noChangeShapeType="1"/>
            </p:cNvSpPr>
            <p:nvPr/>
          </p:nvSpPr>
          <p:spPr bwMode="auto">
            <a:xfrm>
              <a:off x="1731963" y="3594100"/>
              <a:ext cx="76200" cy="0"/>
            </a:xfrm>
            <a:prstGeom prst="line">
              <a:avLst/>
            </a:prstGeom>
            <a:noFill/>
            <a:ln w="0">
              <a:solidFill>
                <a:srgbClr val="000000"/>
              </a:solidFill>
              <a:round/>
              <a:headEnd/>
              <a:tailEnd/>
            </a:ln>
          </p:spPr>
          <p:txBody>
            <a:bodyPr/>
            <a:lstStyle/>
            <a:p>
              <a:endParaRPr lang="es-MX"/>
            </a:p>
          </p:txBody>
        </p:sp>
        <p:sp>
          <p:nvSpPr>
            <p:cNvPr id="27673" name="Line 121"/>
            <p:cNvSpPr>
              <a:spLocks noChangeShapeType="1"/>
            </p:cNvSpPr>
            <p:nvPr/>
          </p:nvSpPr>
          <p:spPr bwMode="auto">
            <a:xfrm>
              <a:off x="1731963" y="3148013"/>
              <a:ext cx="76200" cy="0"/>
            </a:xfrm>
            <a:prstGeom prst="line">
              <a:avLst/>
            </a:prstGeom>
            <a:noFill/>
            <a:ln w="0">
              <a:solidFill>
                <a:srgbClr val="000000"/>
              </a:solidFill>
              <a:round/>
              <a:headEnd/>
              <a:tailEnd/>
            </a:ln>
          </p:spPr>
          <p:txBody>
            <a:bodyPr/>
            <a:lstStyle/>
            <a:p>
              <a:endParaRPr lang="es-MX"/>
            </a:p>
          </p:txBody>
        </p:sp>
        <p:sp>
          <p:nvSpPr>
            <p:cNvPr id="27674" name="Line 122"/>
            <p:cNvSpPr>
              <a:spLocks noChangeShapeType="1"/>
            </p:cNvSpPr>
            <p:nvPr/>
          </p:nvSpPr>
          <p:spPr bwMode="auto">
            <a:xfrm>
              <a:off x="1731963" y="2698750"/>
              <a:ext cx="76200" cy="0"/>
            </a:xfrm>
            <a:prstGeom prst="line">
              <a:avLst/>
            </a:prstGeom>
            <a:noFill/>
            <a:ln w="0">
              <a:solidFill>
                <a:srgbClr val="000000"/>
              </a:solidFill>
              <a:round/>
              <a:headEnd/>
              <a:tailEnd/>
            </a:ln>
          </p:spPr>
          <p:txBody>
            <a:bodyPr/>
            <a:lstStyle/>
            <a:p>
              <a:endParaRPr lang="es-MX"/>
            </a:p>
          </p:txBody>
        </p:sp>
        <p:sp>
          <p:nvSpPr>
            <p:cNvPr id="27675" name="Line 123"/>
            <p:cNvSpPr>
              <a:spLocks noChangeShapeType="1"/>
            </p:cNvSpPr>
            <p:nvPr/>
          </p:nvSpPr>
          <p:spPr bwMode="auto">
            <a:xfrm>
              <a:off x="1731963" y="2254250"/>
              <a:ext cx="76200" cy="0"/>
            </a:xfrm>
            <a:prstGeom prst="line">
              <a:avLst/>
            </a:prstGeom>
            <a:noFill/>
            <a:ln w="0">
              <a:solidFill>
                <a:srgbClr val="000000"/>
              </a:solidFill>
              <a:round/>
              <a:headEnd/>
              <a:tailEnd/>
            </a:ln>
          </p:spPr>
          <p:txBody>
            <a:bodyPr/>
            <a:lstStyle/>
            <a:p>
              <a:endParaRPr lang="es-MX"/>
            </a:p>
          </p:txBody>
        </p:sp>
        <p:sp>
          <p:nvSpPr>
            <p:cNvPr id="27676" name="Line 124"/>
            <p:cNvSpPr>
              <a:spLocks noChangeShapeType="1"/>
            </p:cNvSpPr>
            <p:nvPr/>
          </p:nvSpPr>
          <p:spPr bwMode="auto">
            <a:xfrm>
              <a:off x="1731963" y="1803400"/>
              <a:ext cx="76200" cy="0"/>
            </a:xfrm>
            <a:prstGeom prst="line">
              <a:avLst/>
            </a:prstGeom>
            <a:noFill/>
            <a:ln w="0">
              <a:solidFill>
                <a:srgbClr val="000000"/>
              </a:solidFill>
              <a:round/>
              <a:headEnd/>
              <a:tailEnd/>
            </a:ln>
          </p:spPr>
          <p:txBody>
            <a:bodyPr/>
            <a:lstStyle/>
            <a:p>
              <a:endParaRPr lang="es-MX"/>
            </a:p>
          </p:txBody>
        </p:sp>
        <p:sp>
          <p:nvSpPr>
            <p:cNvPr id="27677" name="Line 125"/>
            <p:cNvSpPr>
              <a:spLocks noChangeShapeType="1"/>
            </p:cNvSpPr>
            <p:nvPr/>
          </p:nvSpPr>
          <p:spPr bwMode="auto">
            <a:xfrm>
              <a:off x="1808163" y="4487863"/>
              <a:ext cx="6324600" cy="0"/>
            </a:xfrm>
            <a:prstGeom prst="line">
              <a:avLst/>
            </a:prstGeom>
            <a:noFill/>
            <a:ln w="0">
              <a:solidFill>
                <a:srgbClr val="000000"/>
              </a:solidFill>
              <a:round/>
              <a:headEnd/>
              <a:tailEnd/>
            </a:ln>
          </p:spPr>
          <p:txBody>
            <a:bodyPr/>
            <a:lstStyle/>
            <a:p>
              <a:endParaRPr lang="es-MX"/>
            </a:p>
          </p:txBody>
        </p:sp>
        <p:sp>
          <p:nvSpPr>
            <p:cNvPr id="27678" name="Line 126"/>
            <p:cNvSpPr>
              <a:spLocks noChangeShapeType="1"/>
            </p:cNvSpPr>
            <p:nvPr/>
          </p:nvSpPr>
          <p:spPr bwMode="auto">
            <a:xfrm flipV="1">
              <a:off x="1808163" y="4487863"/>
              <a:ext cx="0" cy="76200"/>
            </a:xfrm>
            <a:prstGeom prst="line">
              <a:avLst/>
            </a:prstGeom>
            <a:noFill/>
            <a:ln w="0">
              <a:solidFill>
                <a:srgbClr val="000000"/>
              </a:solidFill>
              <a:round/>
              <a:headEnd/>
              <a:tailEnd/>
            </a:ln>
          </p:spPr>
          <p:txBody>
            <a:bodyPr/>
            <a:lstStyle/>
            <a:p>
              <a:endParaRPr lang="es-MX"/>
            </a:p>
          </p:txBody>
        </p:sp>
        <p:sp>
          <p:nvSpPr>
            <p:cNvPr id="27679" name="Line 127"/>
            <p:cNvSpPr>
              <a:spLocks noChangeShapeType="1"/>
            </p:cNvSpPr>
            <p:nvPr/>
          </p:nvSpPr>
          <p:spPr bwMode="auto">
            <a:xfrm flipV="1">
              <a:off x="3071813" y="4487863"/>
              <a:ext cx="0" cy="76200"/>
            </a:xfrm>
            <a:prstGeom prst="line">
              <a:avLst/>
            </a:prstGeom>
            <a:noFill/>
            <a:ln w="0">
              <a:solidFill>
                <a:srgbClr val="000000"/>
              </a:solidFill>
              <a:round/>
              <a:headEnd/>
              <a:tailEnd/>
            </a:ln>
          </p:spPr>
          <p:txBody>
            <a:bodyPr/>
            <a:lstStyle/>
            <a:p>
              <a:endParaRPr lang="es-MX"/>
            </a:p>
          </p:txBody>
        </p:sp>
        <p:sp>
          <p:nvSpPr>
            <p:cNvPr id="27680" name="Line 128"/>
            <p:cNvSpPr>
              <a:spLocks noChangeShapeType="1"/>
            </p:cNvSpPr>
            <p:nvPr/>
          </p:nvSpPr>
          <p:spPr bwMode="auto">
            <a:xfrm flipV="1">
              <a:off x="4337050" y="4487863"/>
              <a:ext cx="0" cy="76200"/>
            </a:xfrm>
            <a:prstGeom prst="line">
              <a:avLst/>
            </a:prstGeom>
            <a:noFill/>
            <a:ln w="0">
              <a:solidFill>
                <a:srgbClr val="000000"/>
              </a:solidFill>
              <a:round/>
              <a:headEnd/>
              <a:tailEnd/>
            </a:ln>
          </p:spPr>
          <p:txBody>
            <a:bodyPr/>
            <a:lstStyle/>
            <a:p>
              <a:endParaRPr lang="es-MX"/>
            </a:p>
          </p:txBody>
        </p:sp>
        <p:sp>
          <p:nvSpPr>
            <p:cNvPr id="27681" name="Line 129"/>
            <p:cNvSpPr>
              <a:spLocks noChangeShapeType="1"/>
            </p:cNvSpPr>
            <p:nvPr/>
          </p:nvSpPr>
          <p:spPr bwMode="auto">
            <a:xfrm flipV="1">
              <a:off x="5602288" y="4487863"/>
              <a:ext cx="0" cy="76200"/>
            </a:xfrm>
            <a:prstGeom prst="line">
              <a:avLst/>
            </a:prstGeom>
            <a:noFill/>
            <a:ln w="0">
              <a:solidFill>
                <a:srgbClr val="000000"/>
              </a:solidFill>
              <a:round/>
              <a:headEnd/>
              <a:tailEnd/>
            </a:ln>
          </p:spPr>
          <p:txBody>
            <a:bodyPr/>
            <a:lstStyle/>
            <a:p>
              <a:endParaRPr lang="es-MX"/>
            </a:p>
          </p:txBody>
        </p:sp>
        <p:sp>
          <p:nvSpPr>
            <p:cNvPr id="27682" name="Line 130"/>
            <p:cNvSpPr>
              <a:spLocks noChangeShapeType="1"/>
            </p:cNvSpPr>
            <p:nvPr/>
          </p:nvSpPr>
          <p:spPr bwMode="auto">
            <a:xfrm flipV="1">
              <a:off x="6867525" y="4487863"/>
              <a:ext cx="0" cy="76200"/>
            </a:xfrm>
            <a:prstGeom prst="line">
              <a:avLst/>
            </a:prstGeom>
            <a:noFill/>
            <a:ln w="0">
              <a:solidFill>
                <a:srgbClr val="000000"/>
              </a:solidFill>
              <a:round/>
              <a:headEnd/>
              <a:tailEnd/>
            </a:ln>
          </p:spPr>
          <p:txBody>
            <a:bodyPr/>
            <a:lstStyle/>
            <a:p>
              <a:endParaRPr lang="es-MX"/>
            </a:p>
          </p:txBody>
        </p:sp>
        <p:sp>
          <p:nvSpPr>
            <p:cNvPr id="27683" name="Line 131"/>
            <p:cNvSpPr>
              <a:spLocks noChangeShapeType="1"/>
            </p:cNvSpPr>
            <p:nvPr/>
          </p:nvSpPr>
          <p:spPr bwMode="auto">
            <a:xfrm flipV="1">
              <a:off x="8132763" y="4487863"/>
              <a:ext cx="0" cy="76200"/>
            </a:xfrm>
            <a:prstGeom prst="line">
              <a:avLst/>
            </a:prstGeom>
            <a:noFill/>
            <a:ln w="0">
              <a:solidFill>
                <a:srgbClr val="000000"/>
              </a:solidFill>
              <a:round/>
              <a:headEnd/>
              <a:tailEnd/>
            </a:ln>
          </p:spPr>
          <p:txBody>
            <a:bodyPr/>
            <a:lstStyle/>
            <a:p>
              <a:endParaRPr lang="es-MX"/>
            </a:p>
          </p:txBody>
        </p:sp>
        <p:sp>
          <p:nvSpPr>
            <p:cNvPr id="27684" name="Rectangle 132"/>
            <p:cNvSpPr>
              <a:spLocks noChangeArrowheads="1"/>
            </p:cNvSpPr>
            <p:nvPr/>
          </p:nvSpPr>
          <p:spPr bwMode="auto">
            <a:xfrm>
              <a:off x="5982835" y="2685369"/>
              <a:ext cx="471487" cy="288925"/>
            </a:xfrm>
            <a:prstGeom prst="rect">
              <a:avLst/>
            </a:prstGeom>
            <a:noFill/>
            <a:ln w="9525">
              <a:noFill/>
              <a:miter lim="800000"/>
              <a:headEnd/>
              <a:tailEnd/>
            </a:ln>
          </p:spPr>
          <p:txBody>
            <a:bodyPr wrap="none" lIns="0" tIns="0" rIns="0" bIns="0">
              <a:spAutoFit/>
            </a:bodyPr>
            <a:lstStyle/>
            <a:p>
              <a:r>
                <a:rPr lang="es-ES" sz="1900" u="none">
                  <a:solidFill>
                    <a:schemeClr val="accent2"/>
                  </a:solidFill>
                </a:rPr>
                <a:t>16.8</a:t>
              </a:r>
              <a:endParaRPr lang="es-ES">
                <a:solidFill>
                  <a:schemeClr val="accent2"/>
                </a:solidFill>
              </a:endParaRPr>
            </a:p>
          </p:txBody>
        </p:sp>
        <p:sp>
          <p:nvSpPr>
            <p:cNvPr id="27685" name="Rectangle 133"/>
            <p:cNvSpPr>
              <a:spLocks noChangeArrowheads="1"/>
            </p:cNvSpPr>
            <p:nvPr/>
          </p:nvSpPr>
          <p:spPr bwMode="auto">
            <a:xfrm>
              <a:off x="7262813" y="2052636"/>
              <a:ext cx="471487" cy="288925"/>
            </a:xfrm>
            <a:prstGeom prst="rect">
              <a:avLst/>
            </a:prstGeom>
            <a:noFill/>
            <a:ln w="9525">
              <a:noFill/>
              <a:miter lim="800000"/>
              <a:headEnd/>
              <a:tailEnd/>
            </a:ln>
          </p:spPr>
          <p:txBody>
            <a:bodyPr wrap="none" lIns="0" tIns="0" rIns="0" bIns="0">
              <a:spAutoFit/>
            </a:bodyPr>
            <a:lstStyle/>
            <a:p>
              <a:r>
                <a:rPr lang="es-ES" sz="1900" u="none">
                  <a:solidFill>
                    <a:schemeClr val="accent2"/>
                  </a:solidFill>
                </a:rPr>
                <a:t>24.0</a:t>
              </a:r>
              <a:endParaRPr lang="es-ES">
                <a:solidFill>
                  <a:schemeClr val="accent2"/>
                </a:solidFill>
              </a:endParaRPr>
            </a:p>
          </p:txBody>
        </p:sp>
        <p:sp>
          <p:nvSpPr>
            <p:cNvPr id="27686" name="Rectangle 134"/>
            <p:cNvSpPr>
              <a:spLocks noChangeArrowheads="1"/>
            </p:cNvSpPr>
            <p:nvPr/>
          </p:nvSpPr>
          <p:spPr bwMode="auto">
            <a:xfrm>
              <a:off x="4704897" y="2858406"/>
              <a:ext cx="471488" cy="288925"/>
            </a:xfrm>
            <a:prstGeom prst="rect">
              <a:avLst/>
            </a:prstGeom>
            <a:noFill/>
            <a:ln w="9525">
              <a:noFill/>
              <a:miter lim="800000"/>
              <a:headEnd/>
              <a:tailEnd/>
            </a:ln>
          </p:spPr>
          <p:txBody>
            <a:bodyPr wrap="none" lIns="0" tIns="0" rIns="0" bIns="0">
              <a:spAutoFit/>
            </a:bodyPr>
            <a:lstStyle/>
            <a:p>
              <a:r>
                <a:rPr lang="es-ES" sz="1900" u="none">
                  <a:solidFill>
                    <a:schemeClr val="accent2"/>
                  </a:solidFill>
                </a:rPr>
                <a:t>14.2</a:t>
              </a:r>
              <a:endParaRPr lang="es-ES">
                <a:solidFill>
                  <a:schemeClr val="accent2"/>
                </a:solidFill>
              </a:endParaRPr>
            </a:p>
          </p:txBody>
        </p:sp>
        <p:sp>
          <p:nvSpPr>
            <p:cNvPr id="27687" name="Rectangle 135"/>
            <p:cNvSpPr>
              <a:spLocks noChangeArrowheads="1"/>
            </p:cNvSpPr>
            <p:nvPr/>
          </p:nvSpPr>
          <p:spPr bwMode="auto">
            <a:xfrm>
              <a:off x="3450772" y="3034619"/>
              <a:ext cx="471488" cy="288925"/>
            </a:xfrm>
            <a:prstGeom prst="rect">
              <a:avLst/>
            </a:prstGeom>
            <a:noFill/>
            <a:ln w="9525">
              <a:noFill/>
              <a:miter lim="800000"/>
              <a:headEnd/>
              <a:tailEnd/>
            </a:ln>
          </p:spPr>
          <p:txBody>
            <a:bodyPr wrap="none" lIns="0" tIns="0" rIns="0" bIns="0">
              <a:spAutoFit/>
            </a:bodyPr>
            <a:lstStyle/>
            <a:p>
              <a:r>
                <a:rPr lang="es-ES" sz="1900" u="none">
                  <a:solidFill>
                    <a:schemeClr val="accent2"/>
                  </a:solidFill>
                </a:rPr>
                <a:t>12.4</a:t>
              </a:r>
              <a:endParaRPr lang="es-ES">
                <a:solidFill>
                  <a:schemeClr val="accent2"/>
                </a:solidFill>
              </a:endParaRPr>
            </a:p>
          </p:txBody>
        </p:sp>
        <p:sp>
          <p:nvSpPr>
            <p:cNvPr id="27688" name="Rectangle 136"/>
            <p:cNvSpPr>
              <a:spLocks noChangeArrowheads="1"/>
            </p:cNvSpPr>
            <p:nvPr/>
          </p:nvSpPr>
          <p:spPr bwMode="auto">
            <a:xfrm>
              <a:off x="2176010" y="3417206"/>
              <a:ext cx="336550" cy="288925"/>
            </a:xfrm>
            <a:prstGeom prst="rect">
              <a:avLst/>
            </a:prstGeom>
            <a:noFill/>
            <a:ln w="9525">
              <a:noFill/>
              <a:miter lim="800000"/>
              <a:headEnd/>
              <a:tailEnd/>
            </a:ln>
          </p:spPr>
          <p:txBody>
            <a:bodyPr wrap="none" lIns="0" tIns="0" rIns="0" bIns="0">
              <a:spAutoFit/>
            </a:bodyPr>
            <a:lstStyle/>
            <a:p>
              <a:r>
                <a:rPr lang="es-ES" sz="1900" u="none">
                  <a:solidFill>
                    <a:schemeClr val="accent2"/>
                  </a:solidFill>
                </a:rPr>
                <a:t>8.5</a:t>
              </a:r>
              <a:endParaRPr lang="es-ES">
                <a:solidFill>
                  <a:schemeClr val="accent2"/>
                </a:solidFill>
              </a:endParaRPr>
            </a:p>
          </p:txBody>
        </p:sp>
        <p:sp>
          <p:nvSpPr>
            <p:cNvPr id="27689" name="Rectangle 137"/>
            <p:cNvSpPr>
              <a:spLocks noChangeArrowheads="1"/>
            </p:cNvSpPr>
            <p:nvPr/>
          </p:nvSpPr>
          <p:spPr bwMode="auto">
            <a:xfrm>
              <a:off x="1319213" y="4325938"/>
              <a:ext cx="336550" cy="288925"/>
            </a:xfrm>
            <a:prstGeom prst="rect">
              <a:avLst/>
            </a:prstGeom>
            <a:noFill/>
            <a:ln w="9525">
              <a:noFill/>
              <a:miter lim="800000"/>
              <a:headEnd/>
              <a:tailEnd/>
            </a:ln>
          </p:spPr>
          <p:txBody>
            <a:bodyPr wrap="none" lIns="0" tIns="0" rIns="0" bIns="0">
              <a:spAutoFit/>
            </a:bodyPr>
            <a:lstStyle/>
            <a:p>
              <a:r>
                <a:rPr lang="es-ES" sz="1900" u="none">
                  <a:solidFill>
                    <a:schemeClr val="accent2"/>
                  </a:solidFill>
                </a:rPr>
                <a:t>0.0</a:t>
              </a:r>
              <a:endParaRPr lang="es-ES">
                <a:solidFill>
                  <a:schemeClr val="accent2"/>
                </a:solidFill>
              </a:endParaRPr>
            </a:p>
          </p:txBody>
        </p:sp>
        <p:sp>
          <p:nvSpPr>
            <p:cNvPr id="27690" name="Rectangle 138"/>
            <p:cNvSpPr>
              <a:spLocks noChangeArrowheads="1"/>
            </p:cNvSpPr>
            <p:nvPr/>
          </p:nvSpPr>
          <p:spPr bwMode="auto">
            <a:xfrm>
              <a:off x="1319213" y="3879850"/>
              <a:ext cx="336550" cy="288925"/>
            </a:xfrm>
            <a:prstGeom prst="rect">
              <a:avLst/>
            </a:prstGeom>
            <a:noFill/>
            <a:ln w="9525">
              <a:noFill/>
              <a:miter lim="800000"/>
              <a:headEnd/>
              <a:tailEnd/>
            </a:ln>
          </p:spPr>
          <p:txBody>
            <a:bodyPr wrap="none" lIns="0" tIns="0" rIns="0" bIns="0">
              <a:spAutoFit/>
            </a:bodyPr>
            <a:lstStyle/>
            <a:p>
              <a:r>
                <a:rPr lang="es-ES" sz="1900" u="none">
                  <a:solidFill>
                    <a:schemeClr val="accent2"/>
                  </a:solidFill>
                </a:rPr>
                <a:t>5.0</a:t>
              </a:r>
              <a:endParaRPr lang="es-ES">
                <a:solidFill>
                  <a:schemeClr val="accent2"/>
                </a:solidFill>
              </a:endParaRPr>
            </a:p>
          </p:txBody>
        </p:sp>
        <p:sp>
          <p:nvSpPr>
            <p:cNvPr id="27691" name="Rectangle 139"/>
            <p:cNvSpPr>
              <a:spLocks noChangeArrowheads="1"/>
            </p:cNvSpPr>
            <p:nvPr/>
          </p:nvSpPr>
          <p:spPr bwMode="auto">
            <a:xfrm>
              <a:off x="1187450" y="3430588"/>
              <a:ext cx="471488" cy="288925"/>
            </a:xfrm>
            <a:prstGeom prst="rect">
              <a:avLst/>
            </a:prstGeom>
            <a:noFill/>
            <a:ln w="9525">
              <a:noFill/>
              <a:miter lim="800000"/>
              <a:headEnd/>
              <a:tailEnd/>
            </a:ln>
          </p:spPr>
          <p:txBody>
            <a:bodyPr wrap="none" lIns="0" tIns="0" rIns="0" bIns="0">
              <a:spAutoFit/>
            </a:bodyPr>
            <a:lstStyle/>
            <a:p>
              <a:r>
                <a:rPr lang="es-ES" sz="1900" u="none">
                  <a:solidFill>
                    <a:schemeClr val="accent2"/>
                  </a:solidFill>
                </a:rPr>
                <a:t>10.0</a:t>
              </a:r>
              <a:endParaRPr lang="es-ES">
                <a:solidFill>
                  <a:schemeClr val="accent2"/>
                </a:solidFill>
              </a:endParaRPr>
            </a:p>
          </p:txBody>
        </p:sp>
        <p:sp>
          <p:nvSpPr>
            <p:cNvPr id="27692" name="Rectangle 140"/>
            <p:cNvSpPr>
              <a:spLocks noChangeArrowheads="1"/>
            </p:cNvSpPr>
            <p:nvPr/>
          </p:nvSpPr>
          <p:spPr bwMode="auto">
            <a:xfrm>
              <a:off x="1187450" y="2986088"/>
              <a:ext cx="471488" cy="288925"/>
            </a:xfrm>
            <a:prstGeom prst="rect">
              <a:avLst/>
            </a:prstGeom>
            <a:noFill/>
            <a:ln w="9525">
              <a:noFill/>
              <a:miter lim="800000"/>
              <a:headEnd/>
              <a:tailEnd/>
            </a:ln>
          </p:spPr>
          <p:txBody>
            <a:bodyPr wrap="none" lIns="0" tIns="0" rIns="0" bIns="0">
              <a:spAutoFit/>
            </a:bodyPr>
            <a:lstStyle/>
            <a:p>
              <a:r>
                <a:rPr lang="es-ES" sz="1900" u="none">
                  <a:solidFill>
                    <a:schemeClr val="accent2"/>
                  </a:solidFill>
                </a:rPr>
                <a:t>15.0</a:t>
              </a:r>
              <a:endParaRPr lang="es-ES">
                <a:solidFill>
                  <a:schemeClr val="accent2"/>
                </a:solidFill>
              </a:endParaRPr>
            </a:p>
          </p:txBody>
        </p:sp>
        <p:sp>
          <p:nvSpPr>
            <p:cNvPr id="27693" name="Rectangle 141"/>
            <p:cNvSpPr>
              <a:spLocks noChangeArrowheads="1"/>
            </p:cNvSpPr>
            <p:nvPr/>
          </p:nvSpPr>
          <p:spPr bwMode="auto">
            <a:xfrm>
              <a:off x="1187450" y="2535238"/>
              <a:ext cx="471488" cy="288925"/>
            </a:xfrm>
            <a:prstGeom prst="rect">
              <a:avLst/>
            </a:prstGeom>
            <a:noFill/>
            <a:ln w="9525">
              <a:noFill/>
              <a:miter lim="800000"/>
              <a:headEnd/>
              <a:tailEnd/>
            </a:ln>
          </p:spPr>
          <p:txBody>
            <a:bodyPr wrap="none" lIns="0" tIns="0" rIns="0" bIns="0">
              <a:spAutoFit/>
            </a:bodyPr>
            <a:lstStyle/>
            <a:p>
              <a:r>
                <a:rPr lang="es-ES" sz="1900" u="none">
                  <a:solidFill>
                    <a:schemeClr val="accent2"/>
                  </a:solidFill>
                </a:rPr>
                <a:t>20.0</a:t>
              </a:r>
              <a:endParaRPr lang="es-ES">
                <a:solidFill>
                  <a:schemeClr val="accent2"/>
                </a:solidFill>
              </a:endParaRPr>
            </a:p>
          </p:txBody>
        </p:sp>
        <p:sp>
          <p:nvSpPr>
            <p:cNvPr id="27694" name="Rectangle 142"/>
            <p:cNvSpPr>
              <a:spLocks noChangeArrowheads="1"/>
            </p:cNvSpPr>
            <p:nvPr/>
          </p:nvSpPr>
          <p:spPr bwMode="auto">
            <a:xfrm>
              <a:off x="1187450" y="2090738"/>
              <a:ext cx="471488" cy="288925"/>
            </a:xfrm>
            <a:prstGeom prst="rect">
              <a:avLst/>
            </a:prstGeom>
            <a:noFill/>
            <a:ln w="9525">
              <a:noFill/>
              <a:miter lim="800000"/>
              <a:headEnd/>
              <a:tailEnd/>
            </a:ln>
          </p:spPr>
          <p:txBody>
            <a:bodyPr wrap="none" lIns="0" tIns="0" rIns="0" bIns="0">
              <a:spAutoFit/>
            </a:bodyPr>
            <a:lstStyle/>
            <a:p>
              <a:r>
                <a:rPr lang="es-ES" sz="1900" u="none">
                  <a:solidFill>
                    <a:schemeClr val="accent2"/>
                  </a:solidFill>
                </a:rPr>
                <a:t>25.0</a:t>
              </a:r>
              <a:endParaRPr lang="es-ES">
                <a:solidFill>
                  <a:schemeClr val="accent2"/>
                </a:solidFill>
              </a:endParaRPr>
            </a:p>
          </p:txBody>
        </p:sp>
        <p:sp>
          <p:nvSpPr>
            <p:cNvPr id="27695" name="Rectangle 143"/>
            <p:cNvSpPr>
              <a:spLocks noChangeArrowheads="1"/>
            </p:cNvSpPr>
            <p:nvPr/>
          </p:nvSpPr>
          <p:spPr bwMode="auto">
            <a:xfrm>
              <a:off x="1187450" y="1641475"/>
              <a:ext cx="471488" cy="288925"/>
            </a:xfrm>
            <a:prstGeom prst="rect">
              <a:avLst/>
            </a:prstGeom>
            <a:noFill/>
            <a:ln w="9525">
              <a:noFill/>
              <a:miter lim="800000"/>
              <a:headEnd/>
              <a:tailEnd/>
            </a:ln>
          </p:spPr>
          <p:txBody>
            <a:bodyPr wrap="none" lIns="0" tIns="0" rIns="0" bIns="0">
              <a:spAutoFit/>
            </a:bodyPr>
            <a:lstStyle/>
            <a:p>
              <a:r>
                <a:rPr lang="es-ES" sz="1900" u="none">
                  <a:solidFill>
                    <a:schemeClr val="accent2"/>
                  </a:solidFill>
                </a:rPr>
                <a:t>30.0</a:t>
              </a:r>
              <a:endParaRPr lang="es-ES">
                <a:solidFill>
                  <a:schemeClr val="accent2"/>
                </a:solidFill>
              </a:endParaRPr>
            </a:p>
          </p:txBody>
        </p:sp>
        <p:sp>
          <p:nvSpPr>
            <p:cNvPr id="27696" name="Rectangle 144"/>
            <p:cNvSpPr>
              <a:spLocks noChangeArrowheads="1"/>
            </p:cNvSpPr>
            <p:nvPr/>
          </p:nvSpPr>
          <p:spPr bwMode="auto">
            <a:xfrm>
              <a:off x="2289175" y="4702175"/>
              <a:ext cx="539750" cy="288925"/>
            </a:xfrm>
            <a:prstGeom prst="rect">
              <a:avLst/>
            </a:prstGeom>
            <a:noFill/>
            <a:ln w="9525">
              <a:noFill/>
              <a:miter lim="800000"/>
              <a:headEnd/>
              <a:tailEnd/>
            </a:ln>
          </p:spPr>
          <p:txBody>
            <a:bodyPr wrap="none" lIns="0" tIns="0" rIns="0" bIns="0">
              <a:spAutoFit/>
            </a:bodyPr>
            <a:lstStyle/>
            <a:p>
              <a:r>
                <a:rPr lang="es-ES" sz="1900" u="none">
                  <a:solidFill>
                    <a:schemeClr val="accent2"/>
                  </a:solidFill>
                </a:rPr>
                <a:t>2004</a:t>
              </a:r>
              <a:endParaRPr lang="es-ES">
                <a:solidFill>
                  <a:schemeClr val="accent2"/>
                </a:solidFill>
              </a:endParaRPr>
            </a:p>
          </p:txBody>
        </p:sp>
        <p:sp>
          <p:nvSpPr>
            <p:cNvPr id="27697" name="Rectangle 145"/>
            <p:cNvSpPr>
              <a:spLocks noChangeArrowheads="1"/>
            </p:cNvSpPr>
            <p:nvPr/>
          </p:nvSpPr>
          <p:spPr bwMode="auto">
            <a:xfrm>
              <a:off x="3554413" y="4702175"/>
              <a:ext cx="539750" cy="288925"/>
            </a:xfrm>
            <a:prstGeom prst="rect">
              <a:avLst/>
            </a:prstGeom>
            <a:noFill/>
            <a:ln w="9525">
              <a:noFill/>
              <a:miter lim="800000"/>
              <a:headEnd/>
              <a:tailEnd/>
            </a:ln>
          </p:spPr>
          <p:txBody>
            <a:bodyPr wrap="none" lIns="0" tIns="0" rIns="0" bIns="0">
              <a:spAutoFit/>
            </a:bodyPr>
            <a:lstStyle/>
            <a:p>
              <a:r>
                <a:rPr lang="es-ES" sz="1900" u="none">
                  <a:solidFill>
                    <a:schemeClr val="accent2"/>
                  </a:solidFill>
                </a:rPr>
                <a:t>2005</a:t>
              </a:r>
              <a:endParaRPr lang="es-ES">
                <a:solidFill>
                  <a:schemeClr val="accent2"/>
                </a:solidFill>
              </a:endParaRPr>
            </a:p>
          </p:txBody>
        </p:sp>
        <p:sp>
          <p:nvSpPr>
            <p:cNvPr id="27698" name="Rectangle 146"/>
            <p:cNvSpPr>
              <a:spLocks noChangeArrowheads="1"/>
            </p:cNvSpPr>
            <p:nvPr/>
          </p:nvSpPr>
          <p:spPr bwMode="auto">
            <a:xfrm>
              <a:off x="4819650" y="4702175"/>
              <a:ext cx="539750" cy="288925"/>
            </a:xfrm>
            <a:prstGeom prst="rect">
              <a:avLst/>
            </a:prstGeom>
            <a:noFill/>
            <a:ln w="9525">
              <a:noFill/>
              <a:miter lim="800000"/>
              <a:headEnd/>
              <a:tailEnd/>
            </a:ln>
          </p:spPr>
          <p:txBody>
            <a:bodyPr wrap="none" lIns="0" tIns="0" rIns="0" bIns="0">
              <a:spAutoFit/>
            </a:bodyPr>
            <a:lstStyle/>
            <a:p>
              <a:r>
                <a:rPr lang="es-ES" sz="1900" u="none">
                  <a:solidFill>
                    <a:schemeClr val="accent2"/>
                  </a:solidFill>
                </a:rPr>
                <a:t>2006</a:t>
              </a:r>
              <a:endParaRPr lang="es-ES">
                <a:solidFill>
                  <a:schemeClr val="accent2"/>
                </a:solidFill>
              </a:endParaRPr>
            </a:p>
          </p:txBody>
        </p:sp>
        <p:sp>
          <p:nvSpPr>
            <p:cNvPr id="27699" name="Rectangle 147"/>
            <p:cNvSpPr>
              <a:spLocks noChangeArrowheads="1"/>
            </p:cNvSpPr>
            <p:nvPr/>
          </p:nvSpPr>
          <p:spPr bwMode="auto">
            <a:xfrm>
              <a:off x="6084888" y="4702175"/>
              <a:ext cx="539750" cy="288925"/>
            </a:xfrm>
            <a:prstGeom prst="rect">
              <a:avLst/>
            </a:prstGeom>
            <a:noFill/>
            <a:ln w="9525">
              <a:noFill/>
              <a:miter lim="800000"/>
              <a:headEnd/>
              <a:tailEnd/>
            </a:ln>
          </p:spPr>
          <p:txBody>
            <a:bodyPr wrap="none" lIns="0" tIns="0" rIns="0" bIns="0">
              <a:spAutoFit/>
            </a:bodyPr>
            <a:lstStyle/>
            <a:p>
              <a:r>
                <a:rPr lang="es-ES" sz="1900" u="none">
                  <a:solidFill>
                    <a:schemeClr val="accent2"/>
                  </a:solidFill>
                </a:rPr>
                <a:t>2007</a:t>
              </a:r>
              <a:endParaRPr lang="es-ES">
                <a:solidFill>
                  <a:schemeClr val="accent2"/>
                </a:solidFill>
              </a:endParaRPr>
            </a:p>
          </p:txBody>
        </p:sp>
        <p:sp>
          <p:nvSpPr>
            <p:cNvPr id="27700" name="Rectangle 148"/>
            <p:cNvSpPr>
              <a:spLocks noChangeArrowheads="1"/>
            </p:cNvSpPr>
            <p:nvPr/>
          </p:nvSpPr>
          <p:spPr bwMode="auto">
            <a:xfrm>
              <a:off x="7348538" y="4702175"/>
              <a:ext cx="539750" cy="288925"/>
            </a:xfrm>
            <a:prstGeom prst="rect">
              <a:avLst/>
            </a:prstGeom>
            <a:noFill/>
            <a:ln w="9525">
              <a:noFill/>
              <a:miter lim="800000"/>
              <a:headEnd/>
              <a:tailEnd/>
            </a:ln>
          </p:spPr>
          <p:txBody>
            <a:bodyPr wrap="none" lIns="0" tIns="0" rIns="0" bIns="0">
              <a:spAutoFit/>
            </a:bodyPr>
            <a:lstStyle/>
            <a:p>
              <a:r>
                <a:rPr lang="es-ES" sz="1900" u="none">
                  <a:solidFill>
                    <a:schemeClr val="accent2"/>
                  </a:solidFill>
                </a:rPr>
                <a:t>2008</a:t>
              </a:r>
              <a:endParaRPr lang="es-ES">
                <a:solidFill>
                  <a:schemeClr val="accent2"/>
                </a:solidFill>
              </a:endParaRPr>
            </a:p>
          </p:txBody>
        </p:sp>
        <p:sp>
          <p:nvSpPr>
            <p:cNvPr id="27701" name="Rectangle 149"/>
            <p:cNvSpPr>
              <a:spLocks noChangeArrowheads="1"/>
            </p:cNvSpPr>
            <p:nvPr/>
          </p:nvSpPr>
          <p:spPr bwMode="auto">
            <a:xfrm rot="-5400000">
              <a:off x="52388" y="2824162"/>
              <a:ext cx="1517650" cy="288925"/>
            </a:xfrm>
            <a:prstGeom prst="rect">
              <a:avLst/>
            </a:prstGeom>
            <a:noFill/>
            <a:ln w="9525">
              <a:noFill/>
              <a:miter lim="800000"/>
              <a:headEnd/>
              <a:tailEnd/>
            </a:ln>
          </p:spPr>
          <p:txBody>
            <a:bodyPr wrap="none" lIns="0" tIns="0" rIns="0" bIns="0">
              <a:spAutoFit/>
            </a:bodyPr>
            <a:lstStyle/>
            <a:p>
              <a:r>
                <a:rPr lang="es-ES" sz="1900" u="none">
                  <a:solidFill>
                    <a:schemeClr val="accent2"/>
                  </a:solidFill>
                </a:rPr>
                <a:t>Millones de $</a:t>
              </a:r>
              <a:endParaRPr lang="es-ES">
                <a:solidFill>
                  <a:schemeClr val="accent2"/>
                </a:solidFill>
              </a:endParaRPr>
            </a:p>
          </p:txBody>
        </p:sp>
        <p:sp>
          <p:nvSpPr>
            <p:cNvPr id="33942" name="Rectangle 150"/>
            <p:cNvSpPr>
              <a:spLocks noChangeArrowheads="1"/>
            </p:cNvSpPr>
            <p:nvPr/>
          </p:nvSpPr>
          <p:spPr bwMode="auto">
            <a:xfrm>
              <a:off x="1981200" y="5303838"/>
              <a:ext cx="150813" cy="150812"/>
            </a:xfrm>
            <a:prstGeom prst="rect">
              <a:avLst/>
            </a:prstGeom>
            <a:solidFill>
              <a:srgbClr val="00B0F0"/>
            </a:solidFill>
            <a:ln>
              <a:headEnd/>
              <a:tailEnd/>
            </a:ln>
          </p:spPr>
          <p:style>
            <a:lnRef idx="0">
              <a:schemeClr val="accent3"/>
            </a:lnRef>
            <a:fillRef idx="3">
              <a:schemeClr val="accent3"/>
            </a:fillRef>
            <a:effectRef idx="3">
              <a:schemeClr val="accent3"/>
            </a:effectRef>
            <a:fontRef idx="minor">
              <a:schemeClr val="lt1"/>
            </a:fontRef>
          </p:style>
          <p:txBody>
            <a:bodyPr/>
            <a:lstStyle/>
            <a:p>
              <a:pPr>
                <a:defRPr/>
              </a:pPr>
              <a:endParaRPr lang="es-MX"/>
            </a:p>
          </p:txBody>
        </p:sp>
        <p:sp>
          <p:nvSpPr>
            <p:cNvPr id="27705" name="Rectangle 151"/>
            <p:cNvSpPr>
              <a:spLocks noChangeArrowheads="1"/>
            </p:cNvSpPr>
            <p:nvPr/>
          </p:nvSpPr>
          <p:spPr bwMode="auto">
            <a:xfrm>
              <a:off x="2252663" y="5235575"/>
              <a:ext cx="5183187" cy="288925"/>
            </a:xfrm>
            <a:prstGeom prst="rect">
              <a:avLst/>
            </a:prstGeom>
            <a:noFill/>
            <a:ln w="9525">
              <a:noFill/>
              <a:miter lim="800000"/>
              <a:headEnd/>
              <a:tailEnd/>
            </a:ln>
          </p:spPr>
          <p:txBody>
            <a:bodyPr wrap="none" lIns="0" tIns="0" rIns="0" bIns="0">
              <a:spAutoFit/>
            </a:bodyPr>
            <a:lstStyle/>
            <a:p>
              <a:r>
                <a:rPr lang="es-ES" sz="1900" u="none">
                  <a:solidFill>
                    <a:schemeClr val="accent2"/>
                  </a:solidFill>
                </a:rPr>
                <a:t>Recursos Autogenerados+Ingresos Diversos</a:t>
              </a:r>
              <a:endParaRPr lang="es-ES">
                <a:solidFill>
                  <a:schemeClr val="accent2"/>
                </a:solidFill>
              </a:endParaRPr>
            </a:p>
          </p:txBody>
        </p:sp>
      </p:gr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562475" y="123825"/>
            <a:ext cx="4654550" cy="366713"/>
          </a:xfrm>
          <a:prstGeom prst="rect">
            <a:avLst/>
          </a:prstGeom>
          <a:noFill/>
          <a:ln w="9525" algn="ctr">
            <a:noFill/>
            <a:miter lim="800000"/>
            <a:headEnd/>
            <a:tailEnd/>
          </a:ln>
        </p:spPr>
        <p:txBody>
          <a:bodyPr wrap="none" anchor="ctr">
            <a:spAutoFit/>
          </a:bodyPr>
          <a:lstStyle/>
          <a:p>
            <a:pPr algn="l"/>
            <a:r>
              <a:rPr lang="es-MX" sz="1800" u="none">
                <a:solidFill>
                  <a:srgbClr val="990033"/>
                </a:solidFill>
                <a:cs typeface="Arial" charset="0"/>
              </a:rPr>
              <a:t>Indicadores del Convenio de Desempeño</a:t>
            </a:r>
            <a:endParaRPr lang="es-ES" sz="1800" u="none">
              <a:solidFill>
                <a:srgbClr val="990033"/>
              </a:solidFill>
              <a:cs typeface="Arial" charset="0"/>
            </a:endParaRPr>
          </a:p>
        </p:txBody>
      </p:sp>
      <p:sp>
        <p:nvSpPr>
          <p:cNvPr id="28675" name="Rectangle 59"/>
          <p:cNvSpPr>
            <a:spLocks noChangeArrowheads="1"/>
          </p:cNvSpPr>
          <p:nvPr/>
        </p:nvSpPr>
        <p:spPr bwMode="auto">
          <a:xfrm>
            <a:off x="0" y="693738"/>
            <a:ext cx="2625725" cy="276225"/>
          </a:xfrm>
          <a:prstGeom prst="rect">
            <a:avLst/>
          </a:prstGeom>
          <a:noFill/>
          <a:ln w="9525" algn="ctr">
            <a:noFill/>
            <a:miter lim="800000"/>
            <a:headEnd/>
            <a:tailEnd/>
          </a:ln>
        </p:spPr>
        <p:txBody>
          <a:bodyPr wrap="none" anchor="ctr">
            <a:spAutoFit/>
          </a:bodyPr>
          <a:lstStyle/>
          <a:p>
            <a:pPr algn="just"/>
            <a:r>
              <a:rPr lang="es-MX" b="0">
                <a:solidFill>
                  <a:srgbClr val="800000"/>
                </a:solidFill>
                <a:latin typeface="Arial Black" pitchFamily="34" charset="0"/>
              </a:rPr>
              <a:t>Generación de Conocimiento</a:t>
            </a:r>
          </a:p>
        </p:txBody>
      </p:sp>
      <p:sp>
        <p:nvSpPr>
          <p:cNvPr id="28676" name="6 Rectángulo"/>
          <p:cNvSpPr>
            <a:spLocks noChangeArrowheads="1"/>
          </p:cNvSpPr>
          <p:nvPr/>
        </p:nvSpPr>
        <p:spPr bwMode="auto">
          <a:xfrm>
            <a:off x="2095500" y="893763"/>
            <a:ext cx="4927600" cy="276225"/>
          </a:xfrm>
          <a:prstGeom prst="rect">
            <a:avLst/>
          </a:prstGeom>
          <a:noFill/>
          <a:ln w="9525">
            <a:noFill/>
            <a:miter lim="800000"/>
            <a:headEnd/>
            <a:tailEnd/>
          </a:ln>
        </p:spPr>
        <p:txBody>
          <a:bodyPr>
            <a:spAutoFit/>
          </a:bodyPr>
          <a:lstStyle/>
          <a:p>
            <a:pPr algn="ctr">
              <a:tabLst>
                <a:tab pos="180975" algn="l"/>
              </a:tabLst>
            </a:pPr>
            <a:r>
              <a:rPr lang="es-MX" i="1" u="none">
                <a:solidFill>
                  <a:srgbClr val="333399"/>
                </a:solidFill>
                <a:ea typeface="Times New Roman" pitchFamily="18" charset="0"/>
                <a:cs typeface="Arial" charset="0"/>
              </a:rPr>
              <a:t>Índice de Productividad en Publicaciones con Arbitraje</a:t>
            </a:r>
            <a:endParaRPr lang="es-ES" u="none">
              <a:solidFill>
                <a:srgbClr val="333399"/>
              </a:solidFill>
              <a:latin typeface="Times New Roman" pitchFamily="18" charset="0"/>
              <a:ea typeface="Times New Roman" pitchFamily="18" charset="0"/>
              <a:cs typeface="Arial" charset="0"/>
            </a:endParaRPr>
          </a:p>
        </p:txBody>
      </p:sp>
      <p:sp>
        <p:nvSpPr>
          <p:cNvPr id="28677" name="7 Rectángulo"/>
          <p:cNvSpPr>
            <a:spLocks noChangeArrowheads="1"/>
          </p:cNvSpPr>
          <p:nvPr/>
        </p:nvSpPr>
        <p:spPr bwMode="auto">
          <a:xfrm>
            <a:off x="3006725" y="4081463"/>
            <a:ext cx="3379788" cy="277812"/>
          </a:xfrm>
          <a:prstGeom prst="rect">
            <a:avLst/>
          </a:prstGeom>
          <a:noFill/>
          <a:ln w="9525">
            <a:noFill/>
            <a:miter lim="800000"/>
            <a:headEnd/>
            <a:tailEnd/>
          </a:ln>
        </p:spPr>
        <p:txBody>
          <a:bodyPr>
            <a:spAutoFit/>
          </a:bodyPr>
          <a:lstStyle/>
          <a:p>
            <a:pPr marL="87313" indent="-87313" algn="ctr"/>
            <a:r>
              <a:rPr lang="es-MX" i="1" u="none">
                <a:solidFill>
                  <a:srgbClr val="333399"/>
                </a:solidFill>
                <a:ea typeface="Times New Roman" pitchFamily="18" charset="0"/>
                <a:cs typeface="Arial" charset="0"/>
              </a:rPr>
              <a:t>Índice de Participación en S N I</a:t>
            </a:r>
            <a:endParaRPr lang="es-ES" u="none">
              <a:solidFill>
                <a:srgbClr val="333399"/>
              </a:solidFill>
              <a:latin typeface="Times New Roman" pitchFamily="18" charset="0"/>
              <a:ea typeface="Times New Roman" pitchFamily="18" charset="0"/>
              <a:cs typeface="Arial" charset="0"/>
            </a:endParaRPr>
          </a:p>
        </p:txBody>
      </p:sp>
      <p:pic>
        <p:nvPicPr>
          <p:cNvPr id="28678" name="Picture 66"/>
          <p:cNvPicPr>
            <a:picLocks noChangeAspect="1" noChangeArrowheads="1"/>
          </p:cNvPicPr>
          <p:nvPr/>
        </p:nvPicPr>
        <p:blipFill>
          <a:blip r:embed="rId3" cstate="print"/>
          <a:srcRect l="6371" t="2090" r="6471"/>
          <a:stretch>
            <a:fillRect/>
          </a:stretch>
        </p:blipFill>
        <p:spPr bwMode="auto">
          <a:xfrm>
            <a:off x="4775200" y="1130300"/>
            <a:ext cx="3822700" cy="2973388"/>
          </a:xfrm>
          <a:prstGeom prst="rect">
            <a:avLst/>
          </a:prstGeom>
          <a:noFill/>
          <a:ln w="9525" algn="ctr">
            <a:noFill/>
            <a:miter lim="800000"/>
            <a:headEnd/>
            <a:tailEnd/>
          </a:ln>
        </p:spPr>
      </p:pic>
      <p:pic>
        <p:nvPicPr>
          <p:cNvPr id="28679" name="Picture 67"/>
          <p:cNvPicPr>
            <a:picLocks noChangeAspect="1" noChangeArrowheads="1"/>
          </p:cNvPicPr>
          <p:nvPr/>
        </p:nvPicPr>
        <p:blipFill>
          <a:blip r:embed="rId4" cstate="print"/>
          <a:srcRect l="5576" r="5228"/>
          <a:stretch>
            <a:fillRect/>
          </a:stretch>
        </p:blipFill>
        <p:spPr bwMode="auto">
          <a:xfrm>
            <a:off x="2882900" y="4295775"/>
            <a:ext cx="3251200" cy="2524125"/>
          </a:xfrm>
          <a:prstGeom prst="rect">
            <a:avLst/>
          </a:prstGeom>
          <a:noFill/>
          <a:ln w="9525" algn="ctr">
            <a:noFill/>
            <a:miter lim="800000"/>
            <a:headEnd/>
            <a:tailEnd/>
          </a:ln>
        </p:spPr>
      </p:pic>
      <p:pic>
        <p:nvPicPr>
          <p:cNvPr id="28680" name="Picture 68"/>
          <p:cNvPicPr>
            <a:picLocks noChangeAspect="1" noChangeArrowheads="1"/>
          </p:cNvPicPr>
          <p:nvPr/>
        </p:nvPicPr>
        <p:blipFill>
          <a:blip r:embed="rId5" cstate="print"/>
          <a:srcRect l="6491" r="7210" b="3862"/>
          <a:stretch>
            <a:fillRect/>
          </a:stretch>
        </p:blipFill>
        <p:spPr bwMode="auto">
          <a:xfrm>
            <a:off x="190500" y="1196975"/>
            <a:ext cx="3683000" cy="2841625"/>
          </a:xfrm>
          <a:prstGeom prst="rect">
            <a:avLst/>
          </a:prstGeom>
          <a:noFill/>
          <a:ln w="9525" algn="ctr">
            <a:noFill/>
            <a:miter lim="800000"/>
            <a:headEnd/>
            <a:tailEnd/>
          </a:ln>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l="4279" t="2184" r="5734"/>
          <a:stretch>
            <a:fillRect/>
          </a:stretch>
        </p:blipFill>
        <p:spPr bwMode="auto">
          <a:xfrm>
            <a:off x="393700" y="1054100"/>
            <a:ext cx="3679825" cy="2770188"/>
          </a:xfrm>
          <a:prstGeom prst="rect">
            <a:avLst/>
          </a:prstGeom>
          <a:noFill/>
          <a:ln w="9525" algn="ctr">
            <a:noFill/>
            <a:miter lim="800000"/>
            <a:headEnd/>
            <a:tailEnd/>
          </a:ln>
        </p:spPr>
      </p:pic>
      <p:pic>
        <p:nvPicPr>
          <p:cNvPr id="30723" name="Picture 3"/>
          <p:cNvPicPr>
            <a:picLocks noChangeAspect="1" noChangeArrowheads="1"/>
          </p:cNvPicPr>
          <p:nvPr/>
        </p:nvPicPr>
        <p:blipFill>
          <a:blip r:embed="rId4" cstate="print"/>
          <a:srcRect l="6638" r="3375"/>
          <a:stretch>
            <a:fillRect/>
          </a:stretch>
        </p:blipFill>
        <p:spPr bwMode="auto">
          <a:xfrm>
            <a:off x="5092700" y="1130300"/>
            <a:ext cx="3567113" cy="2744788"/>
          </a:xfrm>
          <a:prstGeom prst="rect">
            <a:avLst/>
          </a:prstGeom>
          <a:noFill/>
          <a:ln w="9525" algn="ctr">
            <a:noFill/>
            <a:miter lim="800000"/>
            <a:headEnd/>
            <a:tailEnd/>
          </a:ln>
        </p:spPr>
      </p:pic>
      <p:sp>
        <p:nvSpPr>
          <p:cNvPr id="30724" name="Rectangle 60"/>
          <p:cNvSpPr>
            <a:spLocks noChangeArrowheads="1"/>
          </p:cNvSpPr>
          <p:nvPr/>
        </p:nvSpPr>
        <p:spPr bwMode="auto">
          <a:xfrm>
            <a:off x="0" y="566738"/>
            <a:ext cx="3011488" cy="276225"/>
          </a:xfrm>
          <a:prstGeom prst="rect">
            <a:avLst/>
          </a:prstGeom>
          <a:noFill/>
          <a:ln w="9525" algn="ctr">
            <a:noFill/>
            <a:miter lim="800000"/>
            <a:headEnd/>
            <a:tailEnd/>
          </a:ln>
        </p:spPr>
        <p:txBody>
          <a:bodyPr wrap="none" anchor="ctr">
            <a:spAutoFit/>
          </a:bodyPr>
          <a:lstStyle/>
          <a:p>
            <a:pPr algn="just">
              <a:tabLst>
                <a:tab pos="1951038" algn="l"/>
                <a:tab pos="2752725" algn="l"/>
                <a:tab pos="3554413" algn="l"/>
                <a:tab pos="4356100" algn="l"/>
                <a:tab pos="5159375" algn="l"/>
                <a:tab pos="5961063" algn="l"/>
                <a:tab pos="6762750" algn="l"/>
                <a:tab pos="7564438" algn="l"/>
              </a:tabLst>
            </a:pPr>
            <a:r>
              <a:rPr lang="es-MX" b="0">
                <a:solidFill>
                  <a:srgbClr val="800000"/>
                </a:solidFill>
                <a:latin typeface="Arial Black" pitchFamily="34" charset="0"/>
              </a:rPr>
              <a:t>Formación de Recursos Humanos</a:t>
            </a:r>
          </a:p>
        </p:txBody>
      </p:sp>
      <p:sp>
        <p:nvSpPr>
          <p:cNvPr id="30725" name="4 Rectángulo"/>
          <p:cNvSpPr>
            <a:spLocks noChangeArrowheads="1"/>
          </p:cNvSpPr>
          <p:nvPr/>
        </p:nvSpPr>
        <p:spPr bwMode="auto">
          <a:xfrm>
            <a:off x="723900" y="842963"/>
            <a:ext cx="3822700" cy="276225"/>
          </a:xfrm>
          <a:prstGeom prst="rect">
            <a:avLst/>
          </a:prstGeom>
          <a:noFill/>
          <a:ln w="9525">
            <a:noFill/>
            <a:miter lim="800000"/>
            <a:headEnd/>
            <a:tailEnd/>
          </a:ln>
        </p:spPr>
        <p:txBody>
          <a:bodyPr>
            <a:spAutoFit/>
          </a:bodyPr>
          <a:lstStyle/>
          <a:p>
            <a:pPr marL="174625" indent="-174625" algn="l"/>
            <a:r>
              <a:rPr lang="es-MX" i="1" u="none">
                <a:solidFill>
                  <a:srgbClr val="333399"/>
                </a:solidFill>
                <a:ea typeface="Times New Roman" pitchFamily="18" charset="0"/>
                <a:cs typeface="Arial" charset="0"/>
              </a:rPr>
              <a:t>Índice de eficiencia en la titulación de maestría</a:t>
            </a:r>
            <a:endParaRPr lang="es-ES" u="none">
              <a:solidFill>
                <a:srgbClr val="333399"/>
              </a:solidFill>
              <a:latin typeface="Times New Roman" pitchFamily="18" charset="0"/>
              <a:ea typeface="Times New Roman" pitchFamily="18" charset="0"/>
              <a:cs typeface="Arial" charset="0"/>
            </a:endParaRPr>
          </a:p>
        </p:txBody>
      </p:sp>
      <p:sp>
        <p:nvSpPr>
          <p:cNvPr id="30726" name="5 Rectángulo"/>
          <p:cNvSpPr>
            <a:spLocks noChangeArrowheads="1"/>
          </p:cNvSpPr>
          <p:nvPr/>
        </p:nvSpPr>
        <p:spPr bwMode="auto">
          <a:xfrm>
            <a:off x="5016500" y="906463"/>
            <a:ext cx="3911600" cy="276225"/>
          </a:xfrm>
          <a:prstGeom prst="rect">
            <a:avLst/>
          </a:prstGeom>
          <a:noFill/>
          <a:ln w="9525">
            <a:noFill/>
            <a:miter lim="800000"/>
            <a:headEnd/>
            <a:tailEnd/>
          </a:ln>
        </p:spPr>
        <p:txBody>
          <a:bodyPr>
            <a:spAutoFit/>
          </a:bodyPr>
          <a:lstStyle/>
          <a:p>
            <a:pPr marL="174625" indent="-174625" algn="ctr"/>
            <a:r>
              <a:rPr lang="es-MX" i="1" u="none">
                <a:solidFill>
                  <a:srgbClr val="333399"/>
                </a:solidFill>
                <a:ea typeface="Times New Roman" pitchFamily="18" charset="0"/>
                <a:cs typeface="Arial" charset="0"/>
              </a:rPr>
              <a:t>Índice de eficiencia en la titulación de doctorado</a:t>
            </a:r>
            <a:endParaRPr lang="es-ES" u="none">
              <a:solidFill>
                <a:srgbClr val="333399"/>
              </a:solidFill>
              <a:latin typeface="Times New Roman" pitchFamily="18" charset="0"/>
              <a:ea typeface="Times New Roman" pitchFamily="18" charset="0"/>
              <a:cs typeface="Arial" charset="0"/>
            </a:endParaRPr>
          </a:p>
        </p:txBody>
      </p:sp>
      <p:sp>
        <p:nvSpPr>
          <p:cNvPr id="30727" name="6 Rectángulo"/>
          <p:cNvSpPr>
            <a:spLocks noChangeArrowheads="1"/>
          </p:cNvSpPr>
          <p:nvPr/>
        </p:nvSpPr>
        <p:spPr bwMode="auto">
          <a:xfrm>
            <a:off x="711200" y="3827463"/>
            <a:ext cx="3225800" cy="276225"/>
          </a:xfrm>
          <a:prstGeom prst="rect">
            <a:avLst/>
          </a:prstGeom>
          <a:noFill/>
          <a:ln w="9525">
            <a:noFill/>
            <a:miter lim="800000"/>
            <a:headEnd/>
            <a:tailEnd/>
          </a:ln>
        </p:spPr>
        <p:txBody>
          <a:bodyPr>
            <a:spAutoFit/>
          </a:bodyPr>
          <a:lstStyle/>
          <a:p>
            <a:pPr marL="174625" indent="-174625" algn="ctr"/>
            <a:r>
              <a:rPr lang="es-MX" i="1" u="none">
                <a:solidFill>
                  <a:srgbClr val="333399"/>
                </a:solidFill>
                <a:ea typeface="Times New Roman" pitchFamily="18" charset="0"/>
                <a:cs typeface="Arial" charset="0"/>
              </a:rPr>
              <a:t>Índice de eficiencia terminal en maestría</a:t>
            </a:r>
            <a:endParaRPr lang="es-ES" u="none">
              <a:solidFill>
                <a:srgbClr val="333399"/>
              </a:solidFill>
              <a:latin typeface="Times New Roman" pitchFamily="18" charset="0"/>
              <a:ea typeface="Times New Roman" pitchFamily="18" charset="0"/>
              <a:cs typeface="Arial" charset="0"/>
            </a:endParaRPr>
          </a:p>
        </p:txBody>
      </p:sp>
      <p:sp>
        <p:nvSpPr>
          <p:cNvPr id="30728" name="7 Rectángulo"/>
          <p:cNvSpPr>
            <a:spLocks noChangeArrowheads="1"/>
          </p:cNvSpPr>
          <p:nvPr/>
        </p:nvSpPr>
        <p:spPr bwMode="auto">
          <a:xfrm>
            <a:off x="4914900" y="3865563"/>
            <a:ext cx="3657600" cy="276225"/>
          </a:xfrm>
          <a:prstGeom prst="rect">
            <a:avLst/>
          </a:prstGeom>
          <a:noFill/>
          <a:ln w="9525">
            <a:noFill/>
            <a:miter lim="800000"/>
            <a:headEnd/>
            <a:tailEnd/>
          </a:ln>
        </p:spPr>
        <p:txBody>
          <a:bodyPr>
            <a:spAutoFit/>
          </a:bodyPr>
          <a:lstStyle/>
          <a:p>
            <a:pPr marL="174625" indent="-174625" algn="ctr"/>
            <a:r>
              <a:rPr lang="es-MX" i="1" u="none">
                <a:solidFill>
                  <a:srgbClr val="333399"/>
                </a:solidFill>
                <a:ea typeface="Times New Roman" pitchFamily="18" charset="0"/>
                <a:cs typeface="Arial" charset="0"/>
              </a:rPr>
              <a:t>Índice de eficiencia terminal en doctorado</a:t>
            </a:r>
            <a:endParaRPr lang="es-ES" u="none">
              <a:solidFill>
                <a:srgbClr val="333399"/>
              </a:solidFill>
              <a:latin typeface="Times New Roman" pitchFamily="18" charset="0"/>
              <a:ea typeface="Times New Roman" pitchFamily="18" charset="0"/>
              <a:cs typeface="Arial" charset="0"/>
            </a:endParaRPr>
          </a:p>
        </p:txBody>
      </p:sp>
      <p:pic>
        <p:nvPicPr>
          <p:cNvPr id="30729" name="Picture 4"/>
          <p:cNvPicPr>
            <a:picLocks noChangeAspect="1" noChangeArrowheads="1"/>
          </p:cNvPicPr>
          <p:nvPr/>
        </p:nvPicPr>
        <p:blipFill>
          <a:blip r:embed="rId5" cstate="print"/>
          <a:srcRect l="2803" t="2184" r="9422"/>
          <a:stretch>
            <a:fillRect/>
          </a:stretch>
        </p:blipFill>
        <p:spPr bwMode="auto">
          <a:xfrm>
            <a:off x="609600" y="4102100"/>
            <a:ext cx="3441700" cy="2655888"/>
          </a:xfrm>
          <a:prstGeom prst="rect">
            <a:avLst/>
          </a:prstGeom>
          <a:noFill/>
          <a:ln w="9525" algn="ctr">
            <a:noFill/>
            <a:miter lim="800000"/>
            <a:headEnd/>
            <a:tailEnd/>
          </a:ln>
        </p:spPr>
      </p:pic>
      <p:pic>
        <p:nvPicPr>
          <p:cNvPr id="30730" name="Picture 5"/>
          <p:cNvPicPr>
            <a:picLocks noChangeAspect="1" noChangeArrowheads="1"/>
          </p:cNvPicPr>
          <p:nvPr/>
        </p:nvPicPr>
        <p:blipFill>
          <a:blip r:embed="rId6" cstate="print"/>
          <a:srcRect r="3375"/>
          <a:stretch>
            <a:fillRect/>
          </a:stretch>
        </p:blipFill>
        <p:spPr bwMode="auto">
          <a:xfrm>
            <a:off x="4927600" y="4106863"/>
            <a:ext cx="3838575" cy="2751137"/>
          </a:xfrm>
          <a:prstGeom prst="rect">
            <a:avLst/>
          </a:prstGeom>
          <a:noFill/>
          <a:ln w="9525" algn="ctr">
            <a:noFill/>
            <a:miter lim="800000"/>
            <a:headEnd/>
            <a:tailEnd/>
          </a:ln>
        </p:spPr>
      </p:pic>
      <p:sp>
        <p:nvSpPr>
          <p:cNvPr id="30731" name="Rectangle 2"/>
          <p:cNvSpPr>
            <a:spLocks noChangeArrowheads="1"/>
          </p:cNvSpPr>
          <p:nvPr/>
        </p:nvSpPr>
        <p:spPr bwMode="auto">
          <a:xfrm>
            <a:off x="4562475" y="123825"/>
            <a:ext cx="4654550" cy="366713"/>
          </a:xfrm>
          <a:prstGeom prst="rect">
            <a:avLst/>
          </a:prstGeom>
          <a:noFill/>
          <a:ln w="9525" algn="ctr">
            <a:noFill/>
            <a:miter lim="800000"/>
            <a:headEnd/>
            <a:tailEnd/>
          </a:ln>
        </p:spPr>
        <p:txBody>
          <a:bodyPr wrap="none" anchor="ctr">
            <a:spAutoFit/>
          </a:bodyPr>
          <a:lstStyle/>
          <a:p>
            <a:pPr algn="l"/>
            <a:r>
              <a:rPr lang="es-MX" sz="1800" u="none">
                <a:solidFill>
                  <a:srgbClr val="990033"/>
                </a:solidFill>
                <a:cs typeface="Arial" charset="0"/>
              </a:rPr>
              <a:t>Indicadores del Convenio de Desempeño</a:t>
            </a:r>
            <a:endParaRPr lang="es-ES" sz="1800" u="none">
              <a:solidFill>
                <a:srgbClr val="990033"/>
              </a:solidFill>
              <a:cs typeface="Arial" charset="0"/>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0"/>
          <p:cNvSpPr>
            <a:spLocks noChangeArrowheads="1"/>
          </p:cNvSpPr>
          <p:nvPr/>
        </p:nvSpPr>
        <p:spPr bwMode="auto">
          <a:xfrm>
            <a:off x="-739775" y="3332163"/>
            <a:ext cx="184150" cy="534987"/>
          </a:xfrm>
          <a:prstGeom prst="rect">
            <a:avLst/>
          </a:prstGeom>
          <a:noFill/>
          <a:ln w="9525" algn="ctr">
            <a:noFill/>
            <a:miter lim="800000"/>
            <a:headEnd/>
            <a:tailEnd/>
          </a:ln>
        </p:spPr>
        <p:txBody>
          <a:bodyPr wrap="none" anchor="ctr">
            <a:spAutoFit/>
          </a:bodyPr>
          <a:lstStyle/>
          <a:p>
            <a:pPr algn="l"/>
            <a:r>
              <a:rPr lang="es-ES" sz="1100" b="0" u="none">
                <a:latin typeface="Arial Black" pitchFamily="34" charset="0"/>
              </a:rPr>
              <a:t/>
            </a:r>
            <a:br>
              <a:rPr lang="es-ES" sz="1100" b="0" u="none">
                <a:latin typeface="Arial Black" pitchFamily="34" charset="0"/>
              </a:rPr>
            </a:br>
            <a:endParaRPr lang="es-ES" sz="1800" b="0" u="none"/>
          </a:p>
        </p:txBody>
      </p:sp>
      <p:sp>
        <p:nvSpPr>
          <p:cNvPr id="31747" name="Rectangle 21"/>
          <p:cNvSpPr>
            <a:spLocks noChangeArrowheads="1"/>
          </p:cNvSpPr>
          <p:nvPr/>
        </p:nvSpPr>
        <p:spPr bwMode="auto">
          <a:xfrm>
            <a:off x="336550" y="5726113"/>
            <a:ext cx="3017838" cy="9525"/>
          </a:xfrm>
          <a:prstGeom prst="rect">
            <a:avLst/>
          </a:prstGeom>
          <a:solidFill>
            <a:srgbClr val="000000"/>
          </a:solidFill>
          <a:ln w="9525" algn="ctr">
            <a:solidFill>
              <a:schemeClr val="tx1"/>
            </a:solidFill>
            <a:miter lim="800000"/>
            <a:headEnd/>
            <a:tailEnd/>
          </a:ln>
        </p:spPr>
        <p:txBody>
          <a:bodyPr wrap="none" anchor="ctr">
            <a:spAutoFit/>
          </a:bodyPr>
          <a:lstStyle/>
          <a:p>
            <a:endParaRPr lang="es-MX"/>
          </a:p>
        </p:txBody>
      </p:sp>
      <p:sp>
        <p:nvSpPr>
          <p:cNvPr id="31748" name="Rectangle 22"/>
          <p:cNvSpPr>
            <a:spLocks noChangeArrowheads="1"/>
          </p:cNvSpPr>
          <p:nvPr/>
        </p:nvSpPr>
        <p:spPr bwMode="auto">
          <a:xfrm>
            <a:off x="269875" y="5905500"/>
            <a:ext cx="8604250" cy="230188"/>
          </a:xfrm>
          <a:prstGeom prst="rect">
            <a:avLst/>
          </a:prstGeom>
          <a:noFill/>
          <a:ln w="9525" algn="ctr">
            <a:noFill/>
            <a:miter lim="800000"/>
            <a:headEnd/>
            <a:tailEnd/>
          </a:ln>
        </p:spPr>
        <p:txBody>
          <a:bodyPr anchor="ctr">
            <a:spAutoFit/>
          </a:bodyPr>
          <a:lstStyle/>
          <a:p>
            <a:pPr algn="l"/>
            <a:r>
              <a:rPr lang="es-MX" sz="900" b="0" u="none" baseline="30000">
                <a:solidFill>
                  <a:schemeClr val="accent2"/>
                </a:solidFill>
                <a:ea typeface="Times New Roman" pitchFamily="18" charset="0"/>
                <a:cs typeface="Arial" charset="0"/>
                <a:hlinkClick r:id="" action="ppaction://noaction"/>
              </a:rPr>
              <a:t>[1]</a:t>
            </a:r>
            <a:r>
              <a:rPr lang="es-MX" sz="900" b="0" u="none">
                <a:solidFill>
                  <a:schemeClr val="accent2"/>
                </a:solidFill>
                <a:ea typeface="Times New Roman" pitchFamily="18" charset="0"/>
                <a:cs typeface="Arial" charset="0"/>
              </a:rPr>
              <a:t> Incluye ingresos por venta de proyectos y servicios, los correspondientes al Posgrado, así como donativos en efectivo e ingresos diversos (en miles de $)  </a:t>
            </a:r>
            <a:endParaRPr lang="es-ES" sz="900" b="0" u="none">
              <a:solidFill>
                <a:schemeClr val="accent2"/>
              </a:solidFill>
              <a:latin typeface="Arial Black" pitchFamily="34" charset="0"/>
              <a:ea typeface="Times New Roman" pitchFamily="18" charset="0"/>
              <a:cs typeface="Arial" charset="0"/>
            </a:endParaRPr>
          </a:p>
        </p:txBody>
      </p:sp>
      <p:sp>
        <p:nvSpPr>
          <p:cNvPr id="31749" name="Rectangle 23"/>
          <p:cNvSpPr>
            <a:spLocks noChangeArrowheads="1"/>
          </p:cNvSpPr>
          <p:nvPr/>
        </p:nvSpPr>
        <p:spPr bwMode="auto">
          <a:xfrm>
            <a:off x="214313" y="674688"/>
            <a:ext cx="1166812" cy="274637"/>
          </a:xfrm>
          <a:prstGeom prst="rect">
            <a:avLst/>
          </a:prstGeom>
          <a:noFill/>
          <a:ln w="9525" algn="ctr">
            <a:noFill/>
            <a:miter lim="800000"/>
            <a:headEnd/>
            <a:tailEnd/>
          </a:ln>
        </p:spPr>
        <p:txBody>
          <a:bodyPr wrap="none" anchor="ctr">
            <a:spAutoFit/>
          </a:bodyPr>
          <a:lstStyle/>
          <a:p>
            <a:pPr algn="l">
              <a:tabLst>
                <a:tab pos="1484313" algn="l"/>
                <a:tab pos="3014663" algn="l"/>
                <a:tab pos="4545013" algn="l"/>
                <a:tab pos="6061075" algn="l"/>
              </a:tabLst>
            </a:pPr>
            <a:r>
              <a:rPr lang="es-ES_tradnl" b="0">
                <a:solidFill>
                  <a:schemeClr val="accent2"/>
                </a:solidFill>
                <a:latin typeface="Arial Black" pitchFamily="34" charset="0"/>
              </a:rPr>
              <a:t>Vinculación</a:t>
            </a:r>
          </a:p>
        </p:txBody>
      </p:sp>
      <p:sp>
        <p:nvSpPr>
          <p:cNvPr id="31750" name="8 Rectángulo"/>
          <p:cNvSpPr>
            <a:spLocks noChangeArrowheads="1"/>
          </p:cNvSpPr>
          <p:nvPr/>
        </p:nvSpPr>
        <p:spPr bwMode="auto">
          <a:xfrm>
            <a:off x="387350" y="1128713"/>
            <a:ext cx="4725988" cy="276225"/>
          </a:xfrm>
          <a:prstGeom prst="rect">
            <a:avLst/>
          </a:prstGeom>
          <a:noFill/>
          <a:ln w="9525">
            <a:noFill/>
            <a:miter lim="800000"/>
            <a:headEnd/>
            <a:tailEnd/>
          </a:ln>
        </p:spPr>
        <p:txBody>
          <a:bodyPr>
            <a:spAutoFit/>
          </a:bodyPr>
          <a:lstStyle/>
          <a:p>
            <a:pPr marL="87313" indent="-87313" algn="ctr"/>
            <a:r>
              <a:rPr lang="es-MX" i="1" u="none">
                <a:solidFill>
                  <a:srgbClr val="333399"/>
                </a:solidFill>
                <a:ea typeface="Times New Roman" pitchFamily="18" charset="0"/>
                <a:cs typeface="Arial" charset="0"/>
              </a:rPr>
              <a:t>Índice  de autogeneración de recursos propios </a:t>
            </a:r>
            <a:endParaRPr lang="es-ES" u="none">
              <a:solidFill>
                <a:srgbClr val="333399"/>
              </a:solidFill>
              <a:latin typeface="Times New Roman" pitchFamily="18" charset="0"/>
              <a:ea typeface="Times New Roman" pitchFamily="18" charset="0"/>
              <a:cs typeface="Arial" charset="0"/>
            </a:endParaRPr>
          </a:p>
        </p:txBody>
      </p:sp>
      <p:pic>
        <p:nvPicPr>
          <p:cNvPr id="31751" name="Picture 44"/>
          <p:cNvPicPr>
            <a:picLocks noChangeAspect="1" noChangeArrowheads="1"/>
          </p:cNvPicPr>
          <p:nvPr/>
        </p:nvPicPr>
        <p:blipFill>
          <a:blip r:embed="rId3" cstate="print"/>
          <a:srcRect/>
          <a:stretch>
            <a:fillRect/>
          </a:stretch>
        </p:blipFill>
        <p:spPr bwMode="auto">
          <a:xfrm>
            <a:off x="1327150" y="1563688"/>
            <a:ext cx="6022975" cy="4170362"/>
          </a:xfrm>
          <a:prstGeom prst="rect">
            <a:avLst/>
          </a:prstGeom>
          <a:noFill/>
          <a:ln w="9525" algn="ctr">
            <a:noFill/>
            <a:miter lim="800000"/>
            <a:headEnd/>
            <a:tailEnd/>
          </a:ln>
        </p:spPr>
      </p:pic>
      <p:sp>
        <p:nvSpPr>
          <p:cNvPr id="31752" name="Rectangle 2"/>
          <p:cNvSpPr>
            <a:spLocks noChangeArrowheads="1"/>
          </p:cNvSpPr>
          <p:nvPr/>
        </p:nvSpPr>
        <p:spPr bwMode="auto">
          <a:xfrm>
            <a:off x="4562475" y="123825"/>
            <a:ext cx="4654550" cy="366713"/>
          </a:xfrm>
          <a:prstGeom prst="rect">
            <a:avLst/>
          </a:prstGeom>
          <a:noFill/>
          <a:ln w="9525" algn="ctr">
            <a:noFill/>
            <a:miter lim="800000"/>
            <a:headEnd/>
            <a:tailEnd/>
          </a:ln>
        </p:spPr>
        <p:txBody>
          <a:bodyPr wrap="none" anchor="ctr">
            <a:spAutoFit/>
          </a:bodyPr>
          <a:lstStyle/>
          <a:p>
            <a:pPr algn="l"/>
            <a:r>
              <a:rPr lang="es-MX" sz="1800" u="none">
                <a:solidFill>
                  <a:srgbClr val="990033"/>
                </a:solidFill>
                <a:cs typeface="Arial" charset="0"/>
              </a:rPr>
              <a:t>Indicadores del Convenio de Desempeño</a:t>
            </a:r>
            <a:endParaRPr lang="es-ES" sz="1800" u="none">
              <a:solidFill>
                <a:srgbClr val="990033"/>
              </a:solidFill>
              <a:cs typeface="Arial" charset="0"/>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2" name="Rectangle 4"/>
          <p:cNvSpPr>
            <a:spLocks noChangeArrowheads="1"/>
          </p:cNvSpPr>
          <p:nvPr/>
        </p:nvSpPr>
        <p:spPr bwMode="auto">
          <a:xfrm>
            <a:off x="338138" y="730250"/>
            <a:ext cx="7940675" cy="5403850"/>
          </a:xfrm>
          <a:prstGeom prst="rect">
            <a:avLst/>
          </a:prstGeom>
          <a:noFill/>
          <a:ln w="12700" algn="ctr">
            <a:noFill/>
            <a:miter lim="800000"/>
            <a:headEnd/>
            <a:tailEnd/>
          </a:ln>
          <a:effectLst/>
        </p:spPr>
        <p:txBody>
          <a:bodyPr anchor="ctr">
            <a:spAutoFit/>
          </a:bodyPr>
          <a:lstStyle/>
          <a:p>
            <a:pPr algn="ctr">
              <a:defRPr/>
            </a:pPr>
            <a:r>
              <a:rPr lang="es-MX" sz="1800" u="none">
                <a:solidFill>
                  <a:srgbClr val="990033"/>
                </a:solidFill>
              </a:rPr>
              <a:t>Horno Para Producir Chile Chipotle</a:t>
            </a:r>
          </a:p>
          <a:p>
            <a:pPr algn="ctr">
              <a:defRPr/>
            </a:pPr>
            <a:endParaRPr lang="es-ES" sz="1800" u="none">
              <a:solidFill>
                <a:srgbClr val="990033"/>
              </a:solidFill>
            </a:endParaRPr>
          </a:p>
          <a:p>
            <a:pPr algn="l">
              <a:defRPr/>
            </a:pPr>
            <a:r>
              <a:rPr lang="es-MX" sz="1400" u="none">
                <a:solidFill>
                  <a:schemeClr val="accent2"/>
                </a:solidFill>
              </a:rPr>
              <a:t>Objetivo:</a:t>
            </a:r>
            <a:r>
              <a:rPr lang="es-MX" sz="1400" u="none">
                <a:solidFill>
                  <a:schemeClr val="accent2"/>
                </a:solidFill>
                <a:effectLst>
                  <a:outerShdw blurRad="38100" dist="38100" dir="2700000" algn="tl">
                    <a:srgbClr val="C0C0C0"/>
                  </a:outerShdw>
                </a:effectLst>
              </a:rPr>
              <a:t> </a:t>
            </a:r>
            <a:r>
              <a:rPr lang="es-MX" sz="1400" b="0" u="none">
                <a:solidFill>
                  <a:schemeClr val="accent2"/>
                </a:solidFill>
              </a:rPr>
              <a:t>Diseñar y construir un horno </a:t>
            </a:r>
            <a:r>
              <a:rPr lang="es-MX" sz="1400" b="0" u="none">
                <a:solidFill>
                  <a:srgbClr val="CC0000"/>
                </a:solidFill>
              </a:rPr>
              <a:t>ecológico </a:t>
            </a:r>
            <a:r>
              <a:rPr lang="es-MX" sz="1400" b="0" u="none">
                <a:solidFill>
                  <a:schemeClr val="accent2"/>
                </a:solidFill>
              </a:rPr>
              <a:t>para producir chile chipotle, en </a:t>
            </a:r>
            <a:r>
              <a:rPr lang="es-MX" sz="1400" b="0" u="none">
                <a:solidFill>
                  <a:srgbClr val="CC0000"/>
                </a:solidFill>
              </a:rPr>
              <a:t>condiciones inocuas</a:t>
            </a:r>
            <a:r>
              <a:rPr lang="es-MX" sz="1400" b="0" u="none">
                <a:solidFill>
                  <a:schemeClr val="accent2"/>
                </a:solidFill>
              </a:rPr>
              <a:t>,  utilizando </a:t>
            </a:r>
            <a:r>
              <a:rPr lang="es-MX" sz="1400" b="0" u="none">
                <a:solidFill>
                  <a:srgbClr val="CC0000"/>
                </a:solidFill>
              </a:rPr>
              <a:t>energía solar</a:t>
            </a:r>
            <a:r>
              <a:rPr lang="es-MX" sz="1400" b="0" u="none">
                <a:solidFill>
                  <a:schemeClr val="accent2"/>
                </a:solidFill>
              </a:rPr>
              <a:t> y gas (300 Kg), de producción continua, con sistema para generar humo en un habitáculo cerrado.</a:t>
            </a:r>
          </a:p>
          <a:p>
            <a:pPr algn="just">
              <a:defRPr/>
            </a:pPr>
            <a:endParaRPr lang="es-ES" sz="1400" b="0" u="none">
              <a:solidFill>
                <a:schemeClr val="accent2"/>
              </a:solidFill>
            </a:endParaRPr>
          </a:p>
          <a:p>
            <a:pPr algn="just">
              <a:defRPr/>
            </a:pPr>
            <a:r>
              <a:rPr lang="es-MX" sz="1400" u="none">
                <a:solidFill>
                  <a:schemeClr val="accent2"/>
                </a:solidFill>
              </a:rPr>
              <a:t>Beneficiarios:</a:t>
            </a:r>
          </a:p>
          <a:p>
            <a:pPr algn="just">
              <a:defRPr/>
            </a:pPr>
            <a:r>
              <a:rPr lang="es-MX" sz="1400" b="0" u="none">
                <a:solidFill>
                  <a:schemeClr val="accent2"/>
                </a:solidFill>
              </a:rPr>
              <a:t>Agroindustrial Chipotlera y Similares,A.C.</a:t>
            </a:r>
          </a:p>
          <a:p>
            <a:pPr algn="just">
              <a:defRPr/>
            </a:pPr>
            <a:r>
              <a:rPr lang="es-MX" sz="1400" b="0" u="none">
                <a:solidFill>
                  <a:schemeClr val="accent2"/>
                </a:solidFill>
              </a:rPr>
              <a:t>Más de 300 microempresarios.</a:t>
            </a:r>
          </a:p>
          <a:p>
            <a:pPr algn="just">
              <a:defRPr/>
            </a:pPr>
            <a:endParaRPr lang="es-MX" sz="1400" b="0" u="none">
              <a:solidFill>
                <a:schemeClr val="accent2"/>
              </a:solidFill>
            </a:endParaRPr>
          </a:p>
          <a:p>
            <a:pPr algn="just">
              <a:defRPr/>
            </a:pPr>
            <a:r>
              <a:rPr lang="es-MX" sz="1400" u="none">
                <a:solidFill>
                  <a:schemeClr val="accent2"/>
                </a:solidFill>
              </a:rPr>
              <a:t>Financiamiento:</a:t>
            </a:r>
          </a:p>
          <a:p>
            <a:pPr marL="633413" lvl="1" indent="-190500" algn="just">
              <a:buFontTx/>
              <a:buChar char="•"/>
              <a:defRPr/>
            </a:pPr>
            <a:r>
              <a:rPr lang="es-MX" sz="1400" b="0" u="none">
                <a:solidFill>
                  <a:srgbClr val="660033"/>
                </a:solidFill>
              </a:rPr>
              <a:t>Secretaría de Economía (Fondo PYME)</a:t>
            </a:r>
          </a:p>
          <a:p>
            <a:pPr marL="633413" lvl="1" indent="-190500" algn="just">
              <a:buFontTx/>
              <a:buChar char="•"/>
              <a:defRPr/>
            </a:pPr>
            <a:r>
              <a:rPr lang="es-MX" sz="1400" b="0" u="none">
                <a:solidFill>
                  <a:srgbClr val="660033"/>
                </a:solidFill>
              </a:rPr>
              <a:t>Secretaría de Desarrollo Industrial</a:t>
            </a:r>
          </a:p>
          <a:p>
            <a:pPr marL="633413" lvl="1" indent="-190500" algn="just">
              <a:defRPr/>
            </a:pPr>
            <a:r>
              <a:rPr lang="es-MX" sz="1400" b="0" u="none">
                <a:solidFill>
                  <a:srgbClr val="660033"/>
                </a:solidFill>
              </a:rPr>
              <a:t>    Gobierno del Estado de Chihuahua</a:t>
            </a:r>
          </a:p>
          <a:p>
            <a:pPr marL="633413" lvl="1" indent="-190500" algn="just">
              <a:buFontTx/>
              <a:buChar char="•"/>
              <a:defRPr/>
            </a:pPr>
            <a:r>
              <a:rPr lang="es-MX" sz="1400" b="0" u="none">
                <a:solidFill>
                  <a:srgbClr val="660033"/>
                </a:solidFill>
              </a:rPr>
              <a:t>Agroindustrial Chipotlera y Similares A.C.</a:t>
            </a:r>
          </a:p>
          <a:p>
            <a:pPr algn="just">
              <a:defRPr/>
            </a:pPr>
            <a:endParaRPr lang="es-MX" sz="1400" b="0" u="none">
              <a:solidFill>
                <a:srgbClr val="660033"/>
              </a:solidFill>
            </a:endParaRPr>
          </a:p>
          <a:p>
            <a:pPr algn="just">
              <a:defRPr/>
            </a:pPr>
            <a:r>
              <a:rPr lang="es-MX" sz="1400" u="none">
                <a:solidFill>
                  <a:schemeClr val="accent2"/>
                </a:solidFill>
              </a:rPr>
              <a:t>Monto:</a:t>
            </a:r>
            <a:r>
              <a:rPr lang="es-MX" sz="1400" b="0" u="none">
                <a:solidFill>
                  <a:schemeClr val="accent2"/>
                </a:solidFill>
              </a:rPr>
              <a:t> $658,405</a:t>
            </a:r>
          </a:p>
          <a:p>
            <a:pPr algn="just">
              <a:defRPr/>
            </a:pPr>
            <a:endParaRPr lang="es-MX" sz="1400" b="0" u="none">
              <a:solidFill>
                <a:schemeClr val="accent2"/>
              </a:solidFill>
            </a:endParaRPr>
          </a:p>
          <a:p>
            <a:pPr algn="just">
              <a:defRPr/>
            </a:pPr>
            <a:r>
              <a:rPr lang="es-ES" sz="1400" u="none">
                <a:solidFill>
                  <a:schemeClr val="accent2"/>
                </a:solidFill>
              </a:rPr>
              <a:t>Resultados:</a:t>
            </a:r>
          </a:p>
          <a:p>
            <a:pPr marL="633413" lvl="1" indent="-190500" algn="l" eaLnBrk="0" hangingPunct="0">
              <a:lnSpc>
                <a:spcPct val="60000"/>
              </a:lnSpc>
              <a:spcBef>
                <a:spcPct val="50000"/>
              </a:spcBef>
              <a:buFontTx/>
              <a:buChar char="•"/>
              <a:defRPr/>
            </a:pPr>
            <a:r>
              <a:rPr lang="es-ES" sz="1400" b="0" u="none">
                <a:solidFill>
                  <a:srgbClr val="660033"/>
                </a:solidFill>
              </a:rPr>
              <a:t>2 Registros de Patente</a:t>
            </a:r>
          </a:p>
          <a:p>
            <a:pPr marL="633413" lvl="1" indent="-190500" algn="l" eaLnBrk="0" hangingPunct="0">
              <a:lnSpc>
                <a:spcPct val="60000"/>
              </a:lnSpc>
              <a:spcBef>
                <a:spcPct val="50000"/>
              </a:spcBef>
              <a:buFontTx/>
              <a:buChar char="•"/>
              <a:defRPr/>
            </a:pPr>
            <a:r>
              <a:rPr lang="es-ES" sz="1400" b="0" u="none">
                <a:solidFill>
                  <a:srgbClr val="660033"/>
                </a:solidFill>
              </a:rPr>
              <a:t>Proceso con temperatura y</a:t>
            </a:r>
          </a:p>
          <a:p>
            <a:pPr marL="633413" lvl="1" indent="-190500" algn="l" eaLnBrk="0" hangingPunct="0">
              <a:lnSpc>
                <a:spcPct val="60000"/>
              </a:lnSpc>
              <a:spcBef>
                <a:spcPct val="50000"/>
              </a:spcBef>
              <a:defRPr/>
            </a:pPr>
            <a:r>
              <a:rPr lang="es-ES" sz="1400" b="0" u="none">
                <a:solidFill>
                  <a:srgbClr val="660033"/>
                </a:solidFill>
              </a:rPr>
              <a:t>    humedad controlados</a:t>
            </a:r>
          </a:p>
          <a:p>
            <a:pPr marL="633413" lvl="1" indent="-190500" algn="l" eaLnBrk="0" hangingPunct="0">
              <a:lnSpc>
                <a:spcPct val="60000"/>
              </a:lnSpc>
              <a:spcBef>
                <a:spcPct val="50000"/>
              </a:spcBef>
              <a:buFontTx/>
              <a:buChar char="•"/>
              <a:defRPr/>
            </a:pPr>
            <a:r>
              <a:rPr lang="es-ES" sz="1400" b="0" u="none">
                <a:solidFill>
                  <a:srgbClr val="660033"/>
                </a:solidFill>
              </a:rPr>
              <a:t>Disminución de tiempo en el proceso</a:t>
            </a:r>
          </a:p>
          <a:p>
            <a:pPr algn="just">
              <a:defRPr/>
            </a:pPr>
            <a:endParaRPr lang="es-MX" sz="1400" b="0" u="none">
              <a:solidFill>
                <a:srgbClr val="660033"/>
              </a:solidFill>
            </a:endParaRPr>
          </a:p>
        </p:txBody>
      </p:sp>
      <p:pic>
        <p:nvPicPr>
          <p:cNvPr id="29699" name="Picture 5" descr="maquina chile 013"/>
          <p:cNvPicPr>
            <a:picLocks noChangeAspect="1" noChangeArrowheads="1"/>
          </p:cNvPicPr>
          <p:nvPr/>
        </p:nvPicPr>
        <p:blipFill>
          <a:blip r:embed="rId3" cstate="print"/>
          <a:srcRect/>
          <a:stretch>
            <a:fillRect/>
          </a:stretch>
        </p:blipFill>
        <p:spPr bwMode="auto">
          <a:xfrm>
            <a:off x="4279900" y="2438400"/>
            <a:ext cx="4827588" cy="3786188"/>
          </a:xfrm>
          <a:prstGeom prst="rect">
            <a:avLst/>
          </a:prstGeom>
          <a:noFill/>
          <a:ln w="9525">
            <a:noFill/>
            <a:miter lim="800000"/>
            <a:headEnd/>
            <a:tailEnd/>
          </a:ln>
        </p:spPr>
      </p:pic>
      <p:sp>
        <p:nvSpPr>
          <p:cNvPr id="29700" name="Text Box 10"/>
          <p:cNvSpPr txBox="1">
            <a:spLocks noChangeArrowheads="1"/>
          </p:cNvSpPr>
          <p:nvPr/>
        </p:nvSpPr>
        <p:spPr bwMode="auto">
          <a:xfrm>
            <a:off x="6034088" y="177800"/>
            <a:ext cx="3109912" cy="311150"/>
          </a:xfrm>
          <a:prstGeom prst="rect">
            <a:avLst/>
          </a:prstGeom>
          <a:noFill/>
          <a:ln w="9525" algn="ctr">
            <a:noFill/>
            <a:miter lim="800000"/>
            <a:headEnd/>
            <a:tailEnd/>
          </a:ln>
        </p:spPr>
        <p:txBody>
          <a:bodyPr anchor="ctr">
            <a:spAutoFit/>
          </a:bodyPr>
          <a:lstStyle/>
          <a:p>
            <a:pPr>
              <a:lnSpc>
                <a:spcPct val="80000"/>
              </a:lnSpc>
            </a:pPr>
            <a:r>
              <a:rPr lang="es-ES" sz="1800" u="none">
                <a:solidFill>
                  <a:srgbClr val="990033"/>
                </a:solidFill>
              </a:rPr>
              <a:t>Caso de Éxito 2008</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58"/>
          <p:cNvPicPr>
            <a:picLocks noChangeAspect="1" noChangeArrowheads="1"/>
          </p:cNvPicPr>
          <p:nvPr/>
        </p:nvPicPr>
        <p:blipFill>
          <a:blip r:embed="rId3" cstate="print"/>
          <a:srcRect/>
          <a:stretch>
            <a:fillRect/>
          </a:stretch>
        </p:blipFill>
        <p:spPr bwMode="auto">
          <a:xfrm>
            <a:off x="-128588" y="571500"/>
            <a:ext cx="9386888" cy="6286500"/>
          </a:xfrm>
          <a:prstGeom prst="rect">
            <a:avLst/>
          </a:prstGeom>
          <a:noFill/>
          <a:ln w="9525">
            <a:noFill/>
            <a:miter lim="800000"/>
            <a:headEnd/>
            <a:tailEnd/>
          </a:ln>
        </p:spPr>
      </p:pic>
      <p:grpSp>
        <p:nvGrpSpPr>
          <p:cNvPr id="32771" name="Group 84"/>
          <p:cNvGrpSpPr>
            <a:grpSpLocks/>
          </p:cNvGrpSpPr>
          <p:nvPr/>
        </p:nvGrpSpPr>
        <p:grpSpPr bwMode="auto">
          <a:xfrm>
            <a:off x="114300" y="973138"/>
            <a:ext cx="9239250" cy="5751512"/>
            <a:chOff x="0" y="697"/>
            <a:chExt cx="5820" cy="3623"/>
          </a:xfrm>
        </p:grpSpPr>
        <p:sp>
          <p:nvSpPr>
            <p:cNvPr id="32773" name="AutoShape 5"/>
            <p:cNvSpPr>
              <a:spLocks noChangeAspect="1" noChangeArrowheads="1" noTextEdit="1"/>
            </p:cNvSpPr>
            <p:nvPr/>
          </p:nvSpPr>
          <p:spPr bwMode="auto">
            <a:xfrm>
              <a:off x="0" y="697"/>
              <a:ext cx="5820" cy="3623"/>
            </a:xfrm>
            <a:prstGeom prst="rect">
              <a:avLst/>
            </a:prstGeom>
            <a:noFill/>
            <a:ln w="9525">
              <a:noFill/>
              <a:miter lim="800000"/>
              <a:headEnd/>
              <a:tailEnd/>
            </a:ln>
          </p:spPr>
          <p:txBody>
            <a:bodyPr/>
            <a:lstStyle/>
            <a:p>
              <a:endParaRPr lang="es-MX"/>
            </a:p>
          </p:txBody>
        </p:sp>
        <p:grpSp>
          <p:nvGrpSpPr>
            <p:cNvPr id="32774" name="Rectangle 7"/>
            <p:cNvGrpSpPr>
              <a:grpSpLocks/>
            </p:cNvGrpSpPr>
            <p:nvPr/>
          </p:nvGrpSpPr>
          <p:grpSpPr bwMode="auto">
            <a:xfrm>
              <a:off x="998" y="2909"/>
              <a:ext cx="476" cy="346"/>
              <a:chOff x="1584960" y="4346448"/>
              <a:chExt cx="755904" cy="548640"/>
            </a:xfrm>
          </p:grpSpPr>
          <p:pic>
            <p:nvPicPr>
              <p:cNvPr id="32844" name="Rectangle 7"/>
              <p:cNvPicPr>
                <a:picLocks noChangeArrowheads="1"/>
              </p:cNvPicPr>
              <p:nvPr/>
            </p:nvPicPr>
            <p:blipFill>
              <a:blip r:embed="rId4" cstate="print"/>
              <a:srcRect/>
              <a:stretch>
                <a:fillRect/>
              </a:stretch>
            </p:blipFill>
            <p:spPr bwMode="auto">
              <a:xfrm>
                <a:off x="1584960" y="4346448"/>
                <a:ext cx="755904" cy="548640"/>
              </a:xfrm>
              <a:prstGeom prst="rect">
                <a:avLst/>
              </a:prstGeom>
              <a:noFill/>
              <a:ln w="9525">
                <a:noFill/>
                <a:miter lim="800000"/>
                <a:headEnd/>
                <a:tailEnd/>
              </a:ln>
            </p:spPr>
          </p:pic>
          <p:sp>
            <p:nvSpPr>
              <p:cNvPr id="32845" name="Text Box 7"/>
              <p:cNvSpPr txBox="1">
                <a:spLocks noChangeArrowheads="1"/>
              </p:cNvSpPr>
              <p:nvPr/>
            </p:nvSpPr>
            <p:spPr bwMode="auto">
              <a:xfrm>
                <a:off x="1647825" y="4384675"/>
                <a:ext cx="636588" cy="434975"/>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32775" name="Rectangle 8"/>
            <p:cNvGrpSpPr>
              <a:grpSpLocks/>
            </p:cNvGrpSpPr>
            <p:nvPr/>
          </p:nvGrpSpPr>
          <p:grpSpPr bwMode="auto">
            <a:xfrm>
              <a:off x="3206" y="2874"/>
              <a:ext cx="472" cy="380"/>
              <a:chOff x="5090160" y="4291584"/>
              <a:chExt cx="749808" cy="603504"/>
            </a:xfrm>
          </p:grpSpPr>
          <p:pic>
            <p:nvPicPr>
              <p:cNvPr id="32842" name="Rectangle 8"/>
              <p:cNvPicPr>
                <a:picLocks noChangeArrowheads="1"/>
              </p:cNvPicPr>
              <p:nvPr/>
            </p:nvPicPr>
            <p:blipFill>
              <a:blip r:embed="rId5" cstate="print"/>
              <a:srcRect/>
              <a:stretch>
                <a:fillRect/>
              </a:stretch>
            </p:blipFill>
            <p:spPr bwMode="auto">
              <a:xfrm>
                <a:off x="5090160" y="4291584"/>
                <a:ext cx="749808" cy="603504"/>
              </a:xfrm>
              <a:prstGeom prst="rect">
                <a:avLst/>
              </a:prstGeom>
              <a:noFill/>
              <a:ln w="9525">
                <a:noFill/>
                <a:miter lim="800000"/>
                <a:headEnd/>
                <a:tailEnd/>
              </a:ln>
            </p:spPr>
          </p:pic>
          <p:sp>
            <p:nvSpPr>
              <p:cNvPr id="32843" name="Text Box 10"/>
              <p:cNvSpPr txBox="1">
                <a:spLocks noChangeArrowheads="1"/>
              </p:cNvSpPr>
              <p:nvPr/>
            </p:nvSpPr>
            <p:spPr bwMode="auto">
              <a:xfrm>
                <a:off x="5149850" y="4330700"/>
                <a:ext cx="636588" cy="488950"/>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32776" name="Rectangle 9"/>
            <p:cNvGrpSpPr>
              <a:grpSpLocks/>
            </p:cNvGrpSpPr>
            <p:nvPr/>
          </p:nvGrpSpPr>
          <p:grpSpPr bwMode="auto">
            <a:xfrm>
              <a:off x="1402" y="3053"/>
              <a:ext cx="476" cy="174"/>
              <a:chOff x="2225040" y="4443984"/>
              <a:chExt cx="755904" cy="451104"/>
            </a:xfrm>
          </p:grpSpPr>
          <p:pic>
            <p:nvPicPr>
              <p:cNvPr id="32840" name="Rectangle 9"/>
              <p:cNvPicPr>
                <a:picLocks noChangeArrowheads="1"/>
              </p:cNvPicPr>
              <p:nvPr/>
            </p:nvPicPr>
            <p:blipFill>
              <a:blip r:embed="rId6" cstate="print"/>
              <a:srcRect/>
              <a:stretch>
                <a:fillRect/>
              </a:stretch>
            </p:blipFill>
            <p:spPr bwMode="auto">
              <a:xfrm>
                <a:off x="2225040" y="4443984"/>
                <a:ext cx="755904" cy="451104"/>
              </a:xfrm>
              <a:prstGeom prst="rect">
                <a:avLst/>
              </a:prstGeom>
              <a:noFill/>
              <a:ln w="9525">
                <a:noFill/>
                <a:miter lim="800000"/>
                <a:headEnd/>
                <a:tailEnd/>
              </a:ln>
            </p:spPr>
          </p:pic>
          <p:sp>
            <p:nvSpPr>
              <p:cNvPr id="32841" name="Text Box 13"/>
              <p:cNvSpPr txBox="1">
                <a:spLocks noChangeArrowheads="1"/>
              </p:cNvSpPr>
              <p:nvPr/>
            </p:nvSpPr>
            <p:spPr bwMode="auto">
              <a:xfrm>
                <a:off x="2284413" y="4481513"/>
                <a:ext cx="639763" cy="338137"/>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32777" name="Rectangle 10"/>
            <p:cNvGrpSpPr>
              <a:grpSpLocks/>
            </p:cNvGrpSpPr>
            <p:nvPr/>
          </p:nvGrpSpPr>
          <p:grpSpPr bwMode="auto">
            <a:xfrm>
              <a:off x="3606" y="2970"/>
              <a:ext cx="472" cy="284"/>
              <a:chOff x="5724144" y="4443984"/>
              <a:chExt cx="749808" cy="451104"/>
            </a:xfrm>
          </p:grpSpPr>
          <p:pic>
            <p:nvPicPr>
              <p:cNvPr id="32838" name="Rectangle 10"/>
              <p:cNvPicPr>
                <a:picLocks noChangeArrowheads="1"/>
              </p:cNvPicPr>
              <p:nvPr/>
            </p:nvPicPr>
            <p:blipFill>
              <a:blip r:embed="rId7" cstate="print"/>
              <a:srcRect/>
              <a:stretch>
                <a:fillRect/>
              </a:stretch>
            </p:blipFill>
            <p:spPr bwMode="auto">
              <a:xfrm>
                <a:off x="5724144" y="4443984"/>
                <a:ext cx="749808" cy="451104"/>
              </a:xfrm>
              <a:prstGeom prst="rect">
                <a:avLst/>
              </a:prstGeom>
              <a:noFill/>
              <a:ln w="9525">
                <a:noFill/>
                <a:miter lim="800000"/>
                <a:headEnd/>
                <a:tailEnd/>
              </a:ln>
            </p:spPr>
          </p:pic>
          <p:sp>
            <p:nvSpPr>
              <p:cNvPr id="32839" name="Text Box 16"/>
              <p:cNvSpPr txBox="1">
                <a:spLocks noChangeArrowheads="1"/>
              </p:cNvSpPr>
              <p:nvPr/>
            </p:nvSpPr>
            <p:spPr bwMode="auto">
              <a:xfrm>
                <a:off x="5786438" y="4481513"/>
                <a:ext cx="635000" cy="338137"/>
              </a:xfrm>
              <a:prstGeom prst="rect">
                <a:avLst/>
              </a:prstGeom>
              <a:noFill/>
              <a:ln w="9525">
                <a:noFill/>
                <a:miter lim="800000"/>
                <a:headEnd/>
                <a:tailEnd/>
              </a:ln>
            </p:spPr>
            <p:txBody>
              <a:bodyPr/>
              <a:lstStyle/>
              <a:p>
                <a:pPr algn="l"/>
                <a:endParaRPr lang="es-MX" sz="1800" b="0" u="none">
                  <a:solidFill>
                    <a:srgbClr val="FFFFFF"/>
                  </a:solidFill>
                </a:endParaRPr>
              </a:p>
            </p:txBody>
          </p:sp>
        </p:grpSp>
        <p:pic>
          <p:nvPicPr>
            <p:cNvPr id="32778" name="Rectangle 11"/>
            <p:cNvPicPr>
              <a:picLocks noChangeArrowheads="1"/>
            </p:cNvPicPr>
            <p:nvPr/>
          </p:nvPicPr>
          <p:blipFill>
            <a:blip r:embed="rId8" cstate="print"/>
            <a:srcRect/>
            <a:stretch>
              <a:fillRect/>
            </a:stretch>
          </p:blipFill>
          <p:spPr bwMode="auto">
            <a:xfrm>
              <a:off x="1805" y="1811"/>
              <a:ext cx="472" cy="1444"/>
            </a:xfrm>
            <a:prstGeom prst="rect">
              <a:avLst/>
            </a:prstGeom>
            <a:noFill/>
            <a:ln w="9525">
              <a:noFill/>
              <a:miter lim="800000"/>
              <a:headEnd/>
              <a:tailEnd/>
            </a:ln>
          </p:spPr>
        </p:pic>
        <p:grpSp>
          <p:nvGrpSpPr>
            <p:cNvPr id="32779" name="Rectangle 12"/>
            <p:cNvGrpSpPr>
              <a:grpSpLocks/>
            </p:cNvGrpSpPr>
            <p:nvPr/>
          </p:nvGrpSpPr>
          <p:grpSpPr bwMode="auto">
            <a:xfrm>
              <a:off x="4005" y="1619"/>
              <a:ext cx="476" cy="1636"/>
              <a:chOff x="6358128" y="2298192"/>
              <a:chExt cx="755904" cy="2596896"/>
            </a:xfrm>
          </p:grpSpPr>
          <p:pic>
            <p:nvPicPr>
              <p:cNvPr id="32836" name="Rectangle 12"/>
              <p:cNvPicPr>
                <a:picLocks noChangeArrowheads="1"/>
              </p:cNvPicPr>
              <p:nvPr/>
            </p:nvPicPr>
            <p:blipFill>
              <a:blip r:embed="rId9" cstate="print"/>
              <a:srcRect/>
              <a:stretch>
                <a:fillRect/>
              </a:stretch>
            </p:blipFill>
            <p:spPr bwMode="auto">
              <a:xfrm>
                <a:off x="6358128" y="2298192"/>
                <a:ext cx="755904" cy="2596896"/>
              </a:xfrm>
              <a:prstGeom prst="rect">
                <a:avLst/>
              </a:prstGeom>
              <a:noFill/>
              <a:ln w="9525">
                <a:noFill/>
                <a:miter lim="800000"/>
                <a:headEnd/>
                <a:tailEnd/>
              </a:ln>
            </p:spPr>
          </p:pic>
          <p:sp>
            <p:nvSpPr>
              <p:cNvPr id="32837" name="Text Box 22"/>
              <p:cNvSpPr txBox="1">
                <a:spLocks noChangeArrowheads="1"/>
              </p:cNvSpPr>
              <p:nvPr/>
            </p:nvSpPr>
            <p:spPr bwMode="auto">
              <a:xfrm>
                <a:off x="6421438" y="2336800"/>
                <a:ext cx="635000" cy="2482850"/>
              </a:xfrm>
              <a:prstGeom prst="rect">
                <a:avLst/>
              </a:prstGeom>
              <a:noFill/>
              <a:ln w="9525">
                <a:noFill/>
                <a:miter lim="800000"/>
                <a:headEnd/>
                <a:tailEnd/>
              </a:ln>
            </p:spPr>
            <p:txBody>
              <a:bodyPr/>
              <a:lstStyle/>
              <a:p>
                <a:pPr algn="l"/>
                <a:endParaRPr lang="es-MX" sz="1800" b="0" u="none">
                  <a:solidFill>
                    <a:srgbClr val="FFFFFF"/>
                  </a:solidFill>
                </a:endParaRPr>
              </a:p>
            </p:txBody>
          </p:sp>
        </p:grpSp>
        <p:pic>
          <p:nvPicPr>
            <p:cNvPr id="32780" name="Rectangle 13"/>
            <p:cNvPicPr>
              <a:picLocks noChangeArrowheads="1"/>
            </p:cNvPicPr>
            <p:nvPr/>
          </p:nvPicPr>
          <p:blipFill>
            <a:blip r:embed="rId10" cstate="print"/>
            <a:srcRect/>
            <a:stretch>
              <a:fillRect/>
            </a:stretch>
          </p:blipFill>
          <p:spPr bwMode="auto">
            <a:xfrm>
              <a:off x="2204" y="1267"/>
              <a:ext cx="472" cy="1988"/>
            </a:xfrm>
            <a:prstGeom prst="rect">
              <a:avLst/>
            </a:prstGeom>
            <a:noFill/>
            <a:ln w="9525">
              <a:noFill/>
              <a:miter lim="800000"/>
              <a:headEnd/>
              <a:tailEnd/>
            </a:ln>
          </p:spPr>
        </p:pic>
        <p:grpSp>
          <p:nvGrpSpPr>
            <p:cNvPr id="32781" name="Rectangle 14"/>
            <p:cNvGrpSpPr>
              <a:grpSpLocks/>
            </p:cNvGrpSpPr>
            <p:nvPr/>
          </p:nvGrpSpPr>
          <p:grpSpPr bwMode="auto">
            <a:xfrm>
              <a:off x="4408" y="1100"/>
              <a:ext cx="472" cy="2154"/>
              <a:chOff x="6998208" y="1475232"/>
              <a:chExt cx="749808" cy="3419856"/>
            </a:xfrm>
          </p:grpSpPr>
          <p:pic>
            <p:nvPicPr>
              <p:cNvPr id="32834" name="Rectangle 14"/>
              <p:cNvPicPr>
                <a:picLocks noChangeArrowheads="1"/>
              </p:cNvPicPr>
              <p:nvPr/>
            </p:nvPicPr>
            <p:blipFill>
              <a:blip r:embed="rId11" cstate="print"/>
              <a:srcRect/>
              <a:stretch>
                <a:fillRect/>
              </a:stretch>
            </p:blipFill>
            <p:spPr bwMode="auto">
              <a:xfrm>
                <a:off x="6998208" y="1475232"/>
                <a:ext cx="749808" cy="3419856"/>
              </a:xfrm>
              <a:prstGeom prst="rect">
                <a:avLst/>
              </a:prstGeom>
              <a:noFill/>
              <a:ln w="9525">
                <a:noFill/>
                <a:miter lim="800000"/>
                <a:headEnd/>
                <a:tailEnd/>
              </a:ln>
            </p:spPr>
          </p:pic>
          <p:sp>
            <p:nvSpPr>
              <p:cNvPr id="32835" name="Text Box 28"/>
              <p:cNvSpPr txBox="1">
                <a:spLocks noChangeArrowheads="1"/>
              </p:cNvSpPr>
              <p:nvPr/>
            </p:nvSpPr>
            <p:spPr bwMode="auto">
              <a:xfrm>
                <a:off x="7056438" y="1509713"/>
                <a:ext cx="635000" cy="3309937"/>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32782" name="Line 15"/>
            <p:cNvSpPr>
              <a:spLocks noChangeShapeType="1"/>
            </p:cNvSpPr>
            <p:nvPr/>
          </p:nvSpPr>
          <p:spPr bwMode="auto">
            <a:xfrm>
              <a:off x="739" y="892"/>
              <a:ext cx="0" cy="2315"/>
            </a:xfrm>
            <a:prstGeom prst="line">
              <a:avLst/>
            </a:prstGeom>
            <a:noFill/>
            <a:ln w="0">
              <a:solidFill>
                <a:srgbClr val="000000"/>
              </a:solidFill>
              <a:round/>
              <a:headEnd/>
              <a:tailEnd/>
            </a:ln>
          </p:spPr>
          <p:txBody>
            <a:bodyPr/>
            <a:lstStyle/>
            <a:p>
              <a:endParaRPr lang="es-MX"/>
            </a:p>
          </p:txBody>
        </p:sp>
        <p:sp>
          <p:nvSpPr>
            <p:cNvPr id="32783" name="Line 16"/>
            <p:cNvSpPr>
              <a:spLocks noChangeShapeType="1"/>
            </p:cNvSpPr>
            <p:nvPr/>
          </p:nvSpPr>
          <p:spPr bwMode="auto">
            <a:xfrm>
              <a:off x="704" y="3207"/>
              <a:ext cx="35" cy="0"/>
            </a:xfrm>
            <a:prstGeom prst="line">
              <a:avLst/>
            </a:prstGeom>
            <a:noFill/>
            <a:ln w="0">
              <a:solidFill>
                <a:srgbClr val="000000"/>
              </a:solidFill>
              <a:round/>
              <a:headEnd/>
              <a:tailEnd/>
            </a:ln>
          </p:spPr>
          <p:txBody>
            <a:bodyPr/>
            <a:lstStyle/>
            <a:p>
              <a:endParaRPr lang="es-MX"/>
            </a:p>
          </p:txBody>
        </p:sp>
        <p:sp>
          <p:nvSpPr>
            <p:cNvPr id="32784" name="Line 17"/>
            <p:cNvSpPr>
              <a:spLocks noChangeShapeType="1"/>
            </p:cNvSpPr>
            <p:nvPr/>
          </p:nvSpPr>
          <p:spPr bwMode="auto">
            <a:xfrm>
              <a:off x="704" y="2951"/>
              <a:ext cx="35" cy="0"/>
            </a:xfrm>
            <a:prstGeom prst="line">
              <a:avLst/>
            </a:prstGeom>
            <a:noFill/>
            <a:ln w="0">
              <a:solidFill>
                <a:srgbClr val="000000"/>
              </a:solidFill>
              <a:round/>
              <a:headEnd/>
              <a:tailEnd/>
            </a:ln>
          </p:spPr>
          <p:txBody>
            <a:bodyPr/>
            <a:lstStyle/>
            <a:p>
              <a:endParaRPr lang="es-MX"/>
            </a:p>
          </p:txBody>
        </p:sp>
        <p:sp>
          <p:nvSpPr>
            <p:cNvPr id="32785" name="Line 18"/>
            <p:cNvSpPr>
              <a:spLocks noChangeShapeType="1"/>
            </p:cNvSpPr>
            <p:nvPr/>
          </p:nvSpPr>
          <p:spPr bwMode="auto">
            <a:xfrm>
              <a:off x="704" y="2692"/>
              <a:ext cx="35" cy="0"/>
            </a:xfrm>
            <a:prstGeom prst="line">
              <a:avLst/>
            </a:prstGeom>
            <a:noFill/>
            <a:ln w="0">
              <a:solidFill>
                <a:srgbClr val="000000"/>
              </a:solidFill>
              <a:round/>
              <a:headEnd/>
              <a:tailEnd/>
            </a:ln>
          </p:spPr>
          <p:txBody>
            <a:bodyPr/>
            <a:lstStyle/>
            <a:p>
              <a:endParaRPr lang="es-MX"/>
            </a:p>
          </p:txBody>
        </p:sp>
        <p:sp>
          <p:nvSpPr>
            <p:cNvPr id="32786" name="Line 19"/>
            <p:cNvSpPr>
              <a:spLocks noChangeShapeType="1"/>
            </p:cNvSpPr>
            <p:nvPr/>
          </p:nvSpPr>
          <p:spPr bwMode="auto">
            <a:xfrm>
              <a:off x="704" y="2435"/>
              <a:ext cx="35" cy="0"/>
            </a:xfrm>
            <a:prstGeom prst="line">
              <a:avLst/>
            </a:prstGeom>
            <a:noFill/>
            <a:ln w="0">
              <a:solidFill>
                <a:srgbClr val="000000"/>
              </a:solidFill>
              <a:round/>
              <a:headEnd/>
              <a:tailEnd/>
            </a:ln>
          </p:spPr>
          <p:txBody>
            <a:bodyPr/>
            <a:lstStyle/>
            <a:p>
              <a:endParaRPr lang="es-MX"/>
            </a:p>
          </p:txBody>
        </p:sp>
        <p:sp>
          <p:nvSpPr>
            <p:cNvPr id="32787" name="Line 20"/>
            <p:cNvSpPr>
              <a:spLocks noChangeShapeType="1"/>
            </p:cNvSpPr>
            <p:nvPr/>
          </p:nvSpPr>
          <p:spPr bwMode="auto">
            <a:xfrm>
              <a:off x="704" y="2179"/>
              <a:ext cx="35" cy="0"/>
            </a:xfrm>
            <a:prstGeom prst="line">
              <a:avLst/>
            </a:prstGeom>
            <a:noFill/>
            <a:ln w="0">
              <a:solidFill>
                <a:srgbClr val="000000"/>
              </a:solidFill>
              <a:round/>
              <a:headEnd/>
              <a:tailEnd/>
            </a:ln>
          </p:spPr>
          <p:txBody>
            <a:bodyPr/>
            <a:lstStyle/>
            <a:p>
              <a:endParaRPr lang="es-MX"/>
            </a:p>
          </p:txBody>
        </p:sp>
        <p:sp>
          <p:nvSpPr>
            <p:cNvPr id="32788" name="Line 21"/>
            <p:cNvSpPr>
              <a:spLocks noChangeShapeType="1"/>
            </p:cNvSpPr>
            <p:nvPr/>
          </p:nvSpPr>
          <p:spPr bwMode="auto">
            <a:xfrm>
              <a:off x="704" y="1920"/>
              <a:ext cx="35" cy="0"/>
            </a:xfrm>
            <a:prstGeom prst="line">
              <a:avLst/>
            </a:prstGeom>
            <a:noFill/>
            <a:ln w="0">
              <a:solidFill>
                <a:srgbClr val="000000"/>
              </a:solidFill>
              <a:round/>
              <a:headEnd/>
              <a:tailEnd/>
            </a:ln>
          </p:spPr>
          <p:txBody>
            <a:bodyPr/>
            <a:lstStyle/>
            <a:p>
              <a:endParaRPr lang="es-MX"/>
            </a:p>
          </p:txBody>
        </p:sp>
        <p:sp>
          <p:nvSpPr>
            <p:cNvPr id="32789" name="Line 22"/>
            <p:cNvSpPr>
              <a:spLocks noChangeShapeType="1"/>
            </p:cNvSpPr>
            <p:nvPr/>
          </p:nvSpPr>
          <p:spPr bwMode="auto">
            <a:xfrm>
              <a:off x="704" y="1663"/>
              <a:ext cx="35" cy="0"/>
            </a:xfrm>
            <a:prstGeom prst="line">
              <a:avLst/>
            </a:prstGeom>
            <a:noFill/>
            <a:ln w="0">
              <a:solidFill>
                <a:srgbClr val="000000"/>
              </a:solidFill>
              <a:round/>
              <a:headEnd/>
              <a:tailEnd/>
            </a:ln>
          </p:spPr>
          <p:txBody>
            <a:bodyPr/>
            <a:lstStyle/>
            <a:p>
              <a:endParaRPr lang="es-MX"/>
            </a:p>
          </p:txBody>
        </p:sp>
        <p:sp>
          <p:nvSpPr>
            <p:cNvPr id="32790" name="Line 23"/>
            <p:cNvSpPr>
              <a:spLocks noChangeShapeType="1"/>
            </p:cNvSpPr>
            <p:nvPr/>
          </p:nvSpPr>
          <p:spPr bwMode="auto">
            <a:xfrm>
              <a:off x="704" y="1407"/>
              <a:ext cx="35" cy="0"/>
            </a:xfrm>
            <a:prstGeom prst="line">
              <a:avLst/>
            </a:prstGeom>
            <a:noFill/>
            <a:ln w="0">
              <a:solidFill>
                <a:srgbClr val="000000"/>
              </a:solidFill>
              <a:round/>
              <a:headEnd/>
              <a:tailEnd/>
            </a:ln>
          </p:spPr>
          <p:txBody>
            <a:bodyPr/>
            <a:lstStyle/>
            <a:p>
              <a:endParaRPr lang="es-MX"/>
            </a:p>
          </p:txBody>
        </p:sp>
        <p:sp>
          <p:nvSpPr>
            <p:cNvPr id="32791" name="Line 24"/>
            <p:cNvSpPr>
              <a:spLocks noChangeShapeType="1"/>
            </p:cNvSpPr>
            <p:nvPr/>
          </p:nvSpPr>
          <p:spPr bwMode="auto">
            <a:xfrm>
              <a:off x="704" y="1148"/>
              <a:ext cx="35" cy="0"/>
            </a:xfrm>
            <a:prstGeom prst="line">
              <a:avLst/>
            </a:prstGeom>
            <a:noFill/>
            <a:ln w="0">
              <a:solidFill>
                <a:srgbClr val="000000"/>
              </a:solidFill>
              <a:round/>
              <a:headEnd/>
              <a:tailEnd/>
            </a:ln>
          </p:spPr>
          <p:txBody>
            <a:bodyPr/>
            <a:lstStyle/>
            <a:p>
              <a:endParaRPr lang="es-MX"/>
            </a:p>
          </p:txBody>
        </p:sp>
        <p:sp>
          <p:nvSpPr>
            <p:cNvPr id="32792" name="Line 25"/>
            <p:cNvSpPr>
              <a:spLocks noChangeShapeType="1"/>
            </p:cNvSpPr>
            <p:nvPr/>
          </p:nvSpPr>
          <p:spPr bwMode="auto">
            <a:xfrm>
              <a:off x="704" y="892"/>
              <a:ext cx="35" cy="0"/>
            </a:xfrm>
            <a:prstGeom prst="line">
              <a:avLst/>
            </a:prstGeom>
            <a:noFill/>
            <a:ln w="0">
              <a:solidFill>
                <a:srgbClr val="000000"/>
              </a:solidFill>
              <a:round/>
              <a:headEnd/>
              <a:tailEnd/>
            </a:ln>
          </p:spPr>
          <p:txBody>
            <a:bodyPr/>
            <a:lstStyle/>
            <a:p>
              <a:endParaRPr lang="es-MX"/>
            </a:p>
          </p:txBody>
        </p:sp>
        <p:sp>
          <p:nvSpPr>
            <p:cNvPr id="32793" name="Line 26"/>
            <p:cNvSpPr>
              <a:spLocks noChangeShapeType="1"/>
            </p:cNvSpPr>
            <p:nvPr/>
          </p:nvSpPr>
          <p:spPr bwMode="auto">
            <a:xfrm>
              <a:off x="739" y="3207"/>
              <a:ext cx="4409" cy="0"/>
            </a:xfrm>
            <a:prstGeom prst="line">
              <a:avLst/>
            </a:prstGeom>
            <a:noFill/>
            <a:ln w="0">
              <a:solidFill>
                <a:srgbClr val="000000"/>
              </a:solidFill>
              <a:round/>
              <a:headEnd/>
              <a:tailEnd/>
            </a:ln>
          </p:spPr>
          <p:txBody>
            <a:bodyPr/>
            <a:lstStyle/>
            <a:p>
              <a:endParaRPr lang="es-MX"/>
            </a:p>
          </p:txBody>
        </p:sp>
        <p:sp>
          <p:nvSpPr>
            <p:cNvPr id="32794" name="Line 27"/>
            <p:cNvSpPr>
              <a:spLocks noChangeShapeType="1"/>
            </p:cNvSpPr>
            <p:nvPr/>
          </p:nvSpPr>
          <p:spPr bwMode="auto">
            <a:xfrm flipV="1">
              <a:off x="739" y="3207"/>
              <a:ext cx="0" cy="35"/>
            </a:xfrm>
            <a:prstGeom prst="line">
              <a:avLst/>
            </a:prstGeom>
            <a:noFill/>
            <a:ln w="0">
              <a:solidFill>
                <a:srgbClr val="000000"/>
              </a:solidFill>
              <a:round/>
              <a:headEnd/>
              <a:tailEnd/>
            </a:ln>
          </p:spPr>
          <p:txBody>
            <a:bodyPr/>
            <a:lstStyle/>
            <a:p>
              <a:endParaRPr lang="es-MX"/>
            </a:p>
          </p:txBody>
        </p:sp>
        <p:sp>
          <p:nvSpPr>
            <p:cNvPr id="32795" name="Line 28"/>
            <p:cNvSpPr>
              <a:spLocks noChangeShapeType="1"/>
            </p:cNvSpPr>
            <p:nvPr/>
          </p:nvSpPr>
          <p:spPr bwMode="auto">
            <a:xfrm flipV="1">
              <a:off x="2945" y="3207"/>
              <a:ext cx="0" cy="35"/>
            </a:xfrm>
            <a:prstGeom prst="line">
              <a:avLst/>
            </a:prstGeom>
            <a:noFill/>
            <a:ln w="0">
              <a:solidFill>
                <a:srgbClr val="000000"/>
              </a:solidFill>
              <a:round/>
              <a:headEnd/>
              <a:tailEnd/>
            </a:ln>
          </p:spPr>
          <p:txBody>
            <a:bodyPr/>
            <a:lstStyle/>
            <a:p>
              <a:endParaRPr lang="es-MX"/>
            </a:p>
          </p:txBody>
        </p:sp>
        <p:sp>
          <p:nvSpPr>
            <p:cNvPr id="32796" name="Line 29"/>
            <p:cNvSpPr>
              <a:spLocks noChangeShapeType="1"/>
            </p:cNvSpPr>
            <p:nvPr/>
          </p:nvSpPr>
          <p:spPr bwMode="auto">
            <a:xfrm flipV="1">
              <a:off x="5148" y="3207"/>
              <a:ext cx="0" cy="35"/>
            </a:xfrm>
            <a:prstGeom prst="line">
              <a:avLst/>
            </a:prstGeom>
            <a:noFill/>
            <a:ln w="0">
              <a:solidFill>
                <a:srgbClr val="000000"/>
              </a:solidFill>
              <a:round/>
              <a:headEnd/>
              <a:tailEnd/>
            </a:ln>
          </p:spPr>
          <p:txBody>
            <a:bodyPr/>
            <a:lstStyle/>
            <a:p>
              <a:endParaRPr lang="es-MX"/>
            </a:p>
          </p:txBody>
        </p:sp>
        <p:sp>
          <p:nvSpPr>
            <p:cNvPr id="32797" name="Rectangle 30"/>
            <p:cNvSpPr>
              <a:spLocks noChangeArrowheads="1"/>
            </p:cNvSpPr>
            <p:nvPr/>
          </p:nvSpPr>
          <p:spPr bwMode="auto">
            <a:xfrm>
              <a:off x="2300" y="1140"/>
              <a:ext cx="279"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147.2</a:t>
              </a:r>
              <a:endParaRPr lang="es-ES" sz="1800" b="0" u="none">
                <a:solidFill>
                  <a:schemeClr val="accent2"/>
                </a:solidFill>
              </a:endParaRPr>
            </a:p>
          </p:txBody>
        </p:sp>
        <p:sp>
          <p:nvSpPr>
            <p:cNvPr id="32798" name="Rectangle 31"/>
            <p:cNvSpPr>
              <a:spLocks noChangeArrowheads="1"/>
            </p:cNvSpPr>
            <p:nvPr/>
          </p:nvSpPr>
          <p:spPr bwMode="auto">
            <a:xfrm>
              <a:off x="4503" y="949"/>
              <a:ext cx="279"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162.1</a:t>
              </a:r>
              <a:endParaRPr lang="es-ES" sz="1800" b="0" u="none">
                <a:solidFill>
                  <a:schemeClr val="accent2"/>
                </a:solidFill>
              </a:endParaRPr>
            </a:p>
          </p:txBody>
        </p:sp>
        <p:sp>
          <p:nvSpPr>
            <p:cNvPr id="32799" name="Rectangle 32"/>
            <p:cNvSpPr>
              <a:spLocks noChangeArrowheads="1"/>
            </p:cNvSpPr>
            <p:nvPr/>
          </p:nvSpPr>
          <p:spPr bwMode="auto">
            <a:xfrm>
              <a:off x="3302" y="2686"/>
              <a:ext cx="217"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23.9</a:t>
              </a:r>
              <a:endParaRPr lang="es-ES" sz="1800" b="0" u="none">
                <a:solidFill>
                  <a:schemeClr val="accent2"/>
                </a:solidFill>
              </a:endParaRPr>
            </a:p>
          </p:txBody>
        </p:sp>
        <p:sp>
          <p:nvSpPr>
            <p:cNvPr id="32800" name="Rectangle 33"/>
            <p:cNvSpPr>
              <a:spLocks noChangeArrowheads="1"/>
            </p:cNvSpPr>
            <p:nvPr/>
          </p:nvSpPr>
          <p:spPr bwMode="auto">
            <a:xfrm>
              <a:off x="1093" y="2752"/>
              <a:ext cx="217"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21.3</a:t>
              </a:r>
              <a:endParaRPr lang="es-ES" sz="1800" b="0" u="none">
                <a:solidFill>
                  <a:schemeClr val="accent2"/>
                </a:solidFill>
              </a:endParaRPr>
            </a:p>
          </p:txBody>
        </p:sp>
        <p:sp>
          <p:nvSpPr>
            <p:cNvPr id="32801" name="Rectangle 34"/>
            <p:cNvSpPr>
              <a:spLocks noChangeArrowheads="1"/>
            </p:cNvSpPr>
            <p:nvPr/>
          </p:nvSpPr>
          <p:spPr bwMode="auto">
            <a:xfrm>
              <a:off x="3685" y="2743"/>
              <a:ext cx="24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 16.7</a:t>
              </a:r>
              <a:endParaRPr lang="es-ES" sz="1800" b="0" u="none">
                <a:solidFill>
                  <a:schemeClr val="accent2"/>
                </a:solidFill>
              </a:endParaRPr>
            </a:p>
          </p:txBody>
        </p:sp>
        <p:sp>
          <p:nvSpPr>
            <p:cNvPr id="32802" name="Rectangle 35"/>
            <p:cNvSpPr>
              <a:spLocks noChangeArrowheads="1"/>
            </p:cNvSpPr>
            <p:nvPr/>
          </p:nvSpPr>
          <p:spPr bwMode="auto">
            <a:xfrm>
              <a:off x="1543" y="2940"/>
              <a:ext cx="217"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12.0</a:t>
              </a:r>
              <a:endParaRPr lang="es-ES" sz="1800" b="0" u="none">
                <a:solidFill>
                  <a:schemeClr val="accent2"/>
                </a:solidFill>
              </a:endParaRPr>
            </a:p>
          </p:txBody>
        </p:sp>
        <p:sp>
          <p:nvSpPr>
            <p:cNvPr id="32803" name="Rectangle 36"/>
            <p:cNvSpPr>
              <a:spLocks noChangeArrowheads="1"/>
            </p:cNvSpPr>
            <p:nvPr/>
          </p:nvSpPr>
          <p:spPr bwMode="auto">
            <a:xfrm>
              <a:off x="1898" y="1680"/>
              <a:ext cx="279"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109.3</a:t>
              </a:r>
              <a:endParaRPr lang="es-ES" sz="1800" b="0" u="none">
                <a:solidFill>
                  <a:schemeClr val="accent2"/>
                </a:solidFill>
              </a:endParaRPr>
            </a:p>
          </p:txBody>
        </p:sp>
        <p:sp>
          <p:nvSpPr>
            <p:cNvPr id="32804" name="Rectangle 37"/>
            <p:cNvSpPr>
              <a:spLocks noChangeArrowheads="1"/>
            </p:cNvSpPr>
            <p:nvPr/>
          </p:nvSpPr>
          <p:spPr bwMode="auto">
            <a:xfrm>
              <a:off x="4094" y="1479"/>
              <a:ext cx="279"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121.5</a:t>
              </a:r>
              <a:endParaRPr lang="es-ES" sz="1800" b="0" u="none">
                <a:solidFill>
                  <a:schemeClr val="accent2"/>
                </a:solidFill>
              </a:endParaRPr>
            </a:p>
          </p:txBody>
        </p:sp>
        <p:sp>
          <p:nvSpPr>
            <p:cNvPr id="32805" name="Rectangle 38"/>
            <p:cNvSpPr>
              <a:spLocks noChangeArrowheads="1"/>
            </p:cNvSpPr>
            <p:nvPr/>
          </p:nvSpPr>
          <p:spPr bwMode="auto">
            <a:xfrm>
              <a:off x="494" y="3141"/>
              <a:ext cx="15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0.0</a:t>
              </a:r>
              <a:endParaRPr lang="es-ES" sz="1800" b="0" u="none">
                <a:solidFill>
                  <a:schemeClr val="accent2"/>
                </a:solidFill>
              </a:endParaRPr>
            </a:p>
          </p:txBody>
        </p:sp>
        <p:sp>
          <p:nvSpPr>
            <p:cNvPr id="32806" name="Rectangle 39"/>
            <p:cNvSpPr>
              <a:spLocks noChangeArrowheads="1"/>
            </p:cNvSpPr>
            <p:nvPr/>
          </p:nvSpPr>
          <p:spPr bwMode="auto">
            <a:xfrm>
              <a:off x="431" y="2885"/>
              <a:ext cx="217"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a:t>
              </a:r>
              <a:endParaRPr lang="es-ES" sz="1800" b="0" u="none">
                <a:solidFill>
                  <a:schemeClr val="accent2"/>
                </a:solidFill>
              </a:endParaRPr>
            </a:p>
          </p:txBody>
        </p:sp>
        <p:sp>
          <p:nvSpPr>
            <p:cNvPr id="32807" name="Rectangle 40"/>
            <p:cNvSpPr>
              <a:spLocks noChangeArrowheads="1"/>
            </p:cNvSpPr>
            <p:nvPr/>
          </p:nvSpPr>
          <p:spPr bwMode="auto">
            <a:xfrm>
              <a:off x="431" y="2625"/>
              <a:ext cx="217"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40.0</a:t>
              </a:r>
              <a:endParaRPr lang="es-ES" sz="1800" b="0" u="none">
                <a:solidFill>
                  <a:schemeClr val="accent2"/>
                </a:solidFill>
              </a:endParaRPr>
            </a:p>
          </p:txBody>
        </p:sp>
        <p:sp>
          <p:nvSpPr>
            <p:cNvPr id="32808" name="Rectangle 41"/>
            <p:cNvSpPr>
              <a:spLocks noChangeArrowheads="1"/>
            </p:cNvSpPr>
            <p:nvPr/>
          </p:nvSpPr>
          <p:spPr bwMode="auto">
            <a:xfrm>
              <a:off x="431" y="2369"/>
              <a:ext cx="217"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60.0</a:t>
              </a:r>
              <a:endParaRPr lang="es-ES" sz="1800" b="0" u="none">
                <a:solidFill>
                  <a:schemeClr val="accent2"/>
                </a:solidFill>
              </a:endParaRPr>
            </a:p>
          </p:txBody>
        </p:sp>
        <p:sp>
          <p:nvSpPr>
            <p:cNvPr id="32809" name="Rectangle 42"/>
            <p:cNvSpPr>
              <a:spLocks noChangeArrowheads="1"/>
            </p:cNvSpPr>
            <p:nvPr/>
          </p:nvSpPr>
          <p:spPr bwMode="auto">
            <a:xfrm>
              <a:off x="431" y="2113"/>
              <a:ext cx="217"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80.0</a:t>
              </a:r>
              <a:endParaRPr lang="es-ES" sz="1800" b="0" u="none">
                <a:solidFill>
                  <a:schemeClr val="accent2"/>
                </a:solidFill>
              </a:endParaRPr>
            </a:p>
          </p:txBody>
        </p:sp>
        <p:sp>
          <p:nvSpPr>
            <p:cNvPr id="32810" name="Rectangle 43"/>
            <p:cNvSpPr>
              <a:spLocks noChangeArrowheads="1"/>
            </p:cNvSpPr>
            <p:nvPr/>
          </p:nvSpPr>
          <p:spPr bwMode="auto">
            <a:xfrm>
              <a:off x="367" y="1854"/>
              <a:ext cx="279"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100.0</a:t>
              </a:r>
              <a:endParaRPr lang="es-ES" sz="1800" b="0" u="none">
                <a:solidFill>
                  <a:schemeClr val="accent2"/>
                </a:solidFill>
              </a:endParaRPr>
            </a:p>
          </p:txBody>
        </p:sp>
        <p:sp>
          <p:nvSpPr>
            <p:cNvPr id="32811" name="Rectangle 44"/>
            <p:cNvSpPr>
              <a:spLocks noChangeArrowheads="1"/>
            </p:cNvSpPr>
            <p:nvPr/>
          </p:nvSpPr>
          <p:spPr bwMode="auto">
            <a:xfrm>
              <a:off x="367" y="1597"/>
              <a:ext cx="279"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120.0</a:t>
              </a:r>
              <a:endParaRPr lang="es-ES" sz="1800" b="0" u="none">
                <a:solidFill>
                  <a:schemeClr val="accent2"/>
                </a:solidFill>
              </a:endParaRPr>
            </a:p>
          </p:txBody>
        </p:sp>
        <p:sp>
          <p:nvSpPr>
            <p:cNvPr id="32812" name="Rectangle 45"/>
            <p:cNvSpPr>
              <a:spLocks noChangeArrowheads="1"/>
            </p:cNvSpPr>
            <p:nvPr/>
          </p:nvSpPr>
          <p:spPr bwMode="auto">
            <a:xfrm>
              <a:off x="367" y="1341"/>
              <a:ext cx="279"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140.0</a:t>
              </a:r>
              <a:endParaRPr lang="es-ES" sz="1800" b="0" u="none">
                <a:solidFill>
                  <a:schemeClr val="accent2"/>
                </a:solidFill>
              </a:endParaRPr>
            </a:p>
          </p:txBody>
        </p:sp>
        <p:sp>
          <p:nvSpPr>
            <p:cNvPr id="32813" name="Rectangle 46"/>
            <p:cNvSpPr>
              <a:spLocks noChangeArrowheads="1"/>
            </p:cNvSpPr>
            <p:nvPr/>
          </p:nvSpPr>
          <p:spPr bwMode="auto">
            <a:xfrm>
              <a:off x="367" y="1082"/>
              <a:ext cx="279"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160.0</a:t>
              </a:r>
              <a:endParaRPr lang="es-ES" sz="1800" b="0" u="none">
                <a:solidFill>
                  <a:schemeClr val="accent2"/>
                </a:solidFill>
              </a:endParaRPr>
            </a:p>
          </p:txBody>
        </p:sp>
        <p:sp>
          <p:nvSpPr>
            <p:cNvPr id="32814" name="Rectangle 47"/>
            <p:cNvSpPr>
              <a:spLocks noChangeArrowheads="1"/>
            </p:cNvSpPr>
            <p:nvPr/>
          </p:nvSpPr>
          <p:spPr bwMode="auto">
            <a:xfrm>
              <a:off x="367" y="825"/>
              <a:ext cx="279"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180.0</a:t>
              </a:r>
              <a:endParaRPr lang="es-ES" sz="1800" b="0" u="none">
                <a:solidFill>
                  <a:schemeClr val="accent2"/>
                </a:solidFill>
              </a:endParaRPr>
            </a:p>
          </p:txBody>
        </p:sp>
        <p:sp>
          <p:nvSpPr>
            <p:cNvPr id="32815" name="Rectangle 48"/>
            <p:cNvSpPr>
              <a:spLocks noChangeArrowheads="1"/>
            </p:cNvSpPr>
            <p:nvPr/>
          </p:nvSpPr>
          <p:spPr bwMode="auto">
            <a:xfrm>
              <a:off x="1115" y="3305"/>
              <a:ext cx="164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Presupuesto Programado 2008</a:t>
              </a:r>
              <a:endParaRPr lang="es-ES" sz="1800" b="0" u="none">
                <a:solidFill>
                  <a:schemeClr val="accent2"/>
                </a:solidFill>
              </a:endParaRPr>
            </a:p>
          </p:txBody>
        </p:sp>
        <p:sp>
          <p:nvSpPr>
            <p:cNvPr id="32816" name="Rectangle 49"/>
            <p:cNvSpPr>
              <a:spLocks noChangeArrowheads="1"/>
            </p:cNvSpPr>
            <p:nvPr/>
          </p:nvSpPr>
          <p:spPr bwMode="auto">
            <a:xfrm>
              <a:off x="3662" y="3305"/>
              <a:ext cx="75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 Captado 2008</a:t>
              </a:r>
              <a:endParaRPr lang="es-ES" sz="1800" b="0" u="none">
                <a:solidFill>
                  <a:schemeClr val="accent2"/>
                </a:solidFill>
              </a:endParaRPr>
            </a:p>
          </p:txBody>
        </p:sp>
        <p:sp>
          <p:nvSpPr>
            <p:cNvPr id="32817" name="Rectangle 50"/>
            <p:cNvSpPr>
              <a:spLocks noChangeArrowheads="1"/>
            </p:cNvSpPr>
            <p:nvPr/>
          </p:nvSpPr>
          <p:spPr bwMode="auto">
            <a:xfrm rot="-5400000">
              <a:off x="-150" y="1937"/>
              <a:ext cx="700"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Millones de $</a:t>
              </a:r>
              <a:endParaRPr lang="es-ES" sz="1800" b="0" u="none">
                <a:solidFill>
                  <a:schemeClr val="accent2"/>
                </a:solidFill>
              </a:endParaRPr>
            </a:p>
          </p:txBody>
        </p:sp>
        <p:grpSp>
          <p:nvGrpSpPr>
            <p:cNvPr id="32818" name="Rectangle 51"/>
            <p:cNvGrpSpPr>
              <a:grpSpLocks/>
            </p:cNvGrpSpPr>
            <p:nvPr/>
          </p:nvGrpSpPr>
          <p:grpSpPr bwMode="auto">
            <a:xfrm>
              <a:off x="925" y="3531"/>
              <a:ext cx="142" cy="138"/>
              <a:chOff x="1469136" y="5334000"/>
              <a:chExt cx="225552" cy="219456"/>
            </a:xfrm>
          </p:grpSpPr>
          <p:pic>
            <p:nvPicPr>
              <p:cNvPr id="32832" name="Rectangle 51"/>
              <p:cNvPicPr>
                <a:picLocks noChangeArrowheads="1"/>
              </p:cNvPicPr>
              <p:nvPr/>
            </p:nvPicPr>
            <p:blipFill>
              <a:blip r:embed="rId12" cstate="print"/>
              <a:srcRect/>
              <a:stretch>
                <a:fillRect/>
              </a:stretch>
            </p:blipFill>
            <p:spPr bwMode="auto">
              <a:xfrm>
                <a:off x="1469136" y="5334000"/>
                <a:ext cx="225552" cy="219456"/>
              </a:xfrm>
              <a:prstGeom prst="rect">
                <a:avLst/>
              </a:prstGeom>
              <a:noFill/>
              <a:ln w="9525">
                <a:noFill/>
                <a:miter lim="800000"/>
                <a:headEnd/>
                <a:tailEnd/>
              </a:ln>
            </p:spPr>
          </p:pic>
          <p:sp>
            <p:nvSpPr>
              <p:cNvPr id="32833" name="Text Box 67"/>
              <p:cNvSpPr txBox="1">
                <a:spLocks noChangeArrowheads="1"/>
              </p:cNvSpPr>
              <p:nvPr/>
            </p:nvSpPr>
            <p:spPr bwMode="auto">
              <a:xfrm>
                <a:off x="1530350" y="5368925"/>
                <a:ext cx="109538" cy="109537"/>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32819" name="Rectangle 52"/>
            <p:cNvSpPr>
              <a:spLocks noChangeArrowheads="1"/>
            </p:cNvSpPr>
            <p:nvPr/>
          </p:nvSpPr>
          <p:spPr bwMode="auto">
            <a:xfrm>
              <a:off x="1059" y="3518"/>
              <a:ext cx="3847"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Propios (Venta de Proyectos y Servicios, Posgrado e Ingresos Diversos)</a:t>
              </a:r>
              <a:endParaRPr lang="es-ES" sz="1800" b="0" u="none">
                <a:solidFill>
                  <a:schemeClr val="accent2"/>
                </a:solidFill>
              </a:endParaRPr>
            </a:p>
          </p:txBody>
        </p:sp>
        <p:grpSp>
          <p:nvGrpSpPr>
            <p:cNvPr id="32820" name="Rectangle 53"/>
            <p:cNvGrpSpPr>
              <a:grpSpLocks/>
            </p:cNvGrpSpPr>
            <p:nvPr/>
          </p:nvGrpSpPr>
          <p:grpSpPr bwMode="auto">
            <a:xfrm>
              <a:off x="925" y="3677"/>
              <a:ext cx="142" cy="138"/>
              <a:chOff x="1469136" y="5565648"/>
              <a:chExt cx="225552" cy="219456"/>
            </a:xfrm>
          </p:grpSpPr>
          <p:pic>
            <p:nvPicPr>
              <p:cNvPr id="32830" name="Rectangle 53"/>
              <p:cNvPicPr>
                <a:picLocks noChangeArrowheads="1"/>
              </p:cNvPicPr>
              <p:nvPr/>
            </p:nvPicPr>
            <p:blipFill>
              <a:blip r:embed="rId13" cstate="print"/>
              <a:srcRect/>
              <a:stretch>
                <a:fillRect/>
              </a:stretch>
            </p:blipFill>
            <p:spPr bwMode="auto">
              <a:xfrm>
                <a:off x="1469136" y="5565648"/>
                <a:ext cx="225552" cy="219456"/>
              </a:xfrm>
              <a:prstGeom prst="rect">
                <a:avLst/>
              </a:prstGeom>
              <a:noFill/>
              <a:ln w="9525">
                <a:noFill/>
                <a:miter lim="800000"/>
                <a:headEnd/>
                <a:tailEnd/>
              </a:ln>
            </p:spPr>
          </p:pic>
          <p:sp>
            <p:nvSpPr>
              <p:cNvPr id="32831" name="Text Box 71"/>
              <p:cNvSpPr txBox="1">
                <a:spLocks noChangeArrowheads="1"/>
              </p:cNvSpPr>
              <p:nvPr/>
            </p:nvSpPr>
            <p:spPr bwMode="auto">
              <a:xfrm>
                <a:off x="1530350" y="5602288"/>
                <a:ext cx="109538" cy="109537"/>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32821" name="Rectangle 54"/>
            <p:cNvSpPr>
              <a:spLocks noChangeArrowheads="1"/>
            </p:cNvSpPr>
            <p:nvPr/>
          </p:nvSpPr>
          <p:spPr bwMode="auto">
            <a:xfrm>
              <a:off x="1059" y="3665"/>
              <a:ext cx="2453"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Fondos ( Mixtos, Sectoriales e Institucionales)</a:t>
              </a:r>
              <a:endParaRPr lang="es-ES" sz="1800" b="0" u="none">
                <a:solidFill>
                  <a:schemeClr val="accent2"/>
                </a:solidFill>
              </a:endParaRPr>
            </a:p>
          </p:txBody>
        </p:sp>
        <p:grpSp>
          <p:nvGrpSpPr>
            <p:cNvPr id="32822" name="Rectangle 55"/>
            <p:cNvGrpSpPr>
              <a:grpSpLocks/>
            </p:cNvGrpSpPr>
            <p:nvPr/>
          </p:nvGrpSpPr>
          <p:grpSpPr bwMode="auto">
            <a:xfrm>
              <a:off x="925" y="3823"/>
              <a:ext cx="142" cy="138"/>
              <a:chOff x="1469136" y="5797296"/>
              <a:chExt cx="225552" cy="219456"/>
            </a:xfrm>
          </p:grpSpPr>
          <p:pic>
            <p:nvPicPr>
              <p:cNvPr id="32828" name="Rectangle 55"/>
              <p:cNvPicPr>
                <a:picLocks noChangeArrowheads="1"/>
              </p:cNvPicPr>
              <p:nvPr/>
            </p:nvPicPr>
            <p:blipFill>
              <a:blip r:embed="rId14" cstate="print"/>
              <a:srcRect/>
              <a:stretch>
                <a:fillRect/>
              </a:stretch>
            </p:blipFill>
            <p:spPr bwMode="auto">
              <a:xfrm>
                <a:off x="1469136" y="5797296"/>
                <a:ext cx="225552" cy="219456"/>
              </a:xfrm>
              <a:prstGeom prst="rect">
                <a:avLst/>
              </a:prstGeom>
              <a:noFill/>
              <a:ln w="9525">
                <a:noFill/>
                <a:miter lim="800000"/>
                <a:headEnd/>
                <a:tailEnd/>
              </a:ln>
            </p:spPr>
          </p:pic>
          <p:sp>
            <p:nvSpPr>
              <p:cNvPr id="32829" name="Text Box 75"/>
              <p:cNvSpPr txBox="1">
                <a:spLocks noChangeArrowheads="1"/>
              </p:cNvSpPr>
              <p:nvPr/>
            </p:nvSpPr>
            <p:spPr bwMode="auto">
              <a:xfrm>
                <a:off x="1530350" y="5834063"/>
                <a:ext cx="109538" cy="111125"/>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32823" name="Rectangle 56"/>
            <p:cNvSpPr>
              <a:spLocks noChangeArrowheads="1"/>
            </p:cNvSpPr>
            <p:nvPr/>
          </p:nvSpPr>
          <p:spPr bwMode="auto">
            <a:xfrm>
              <a:off x="1059" y="3812"/>
              <a:ext cx="440"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Fiscales</a:t>
              </a:r>
              <a:endParaRPr lang="es-ES" sz="1800" b="0" u="none">
                <a:solidFill>
                  <a:schemeClr val="accent2"/>
                </a:solidFill>
              </a:endParaRPr>
            </a:p>
          </p:txBody>
        </p:sp>
        <p:grpSp>
          <p:nvGrpSpPr>
            <p:cNvPr id="32824" name="Rectangle 57"/>
            <p:cNvGrpSpPr>
              <a:grpSpLocks/>
            </p:cNvGrpSpPr>
            <p:nvPr/>
          </p:nvGrpSpPr>
          <p:grpSpPr bwMode="auto">
            <a:xfrm>
              <a:off x="925" y="3969"/>
              <a:ext cx="142" cy="138"/>
              <a:chOff x="1469136" y="6028944"/>
              <a:chExt cx="225552" cy="219456"/>
            </a:xfrm>
          </p:grpSpPr>
          <p:pic>
            <p:nvPicPr>
              <p:cNvPr id="32826" name="Rectangle 57"/>
              <p:cNvPicPr>
                <a:picLocks noChangeArrowheads="1"/>
              </p:cNvPicPr>
              <p:nvPr/>
            </p:nvPicPr>
            <p:blipFill>
              <a:blip r:embed="rId15" cstate="print"/>
              <a:srcRect/>
              <a:stretch>
                <a:fillRect/>
              </a:stretch>
            </p:blipFill>
            <p:spPr bwMode="auto">
              <a:xfrm>
                <a:off x="1469136" y="6028944"/>
                <a:ext cx="225552" cy="219456"/>
              </a:xfrm>
              <a:prstGeom prst="rect">
                <a:avLst/>
              </a:prstGeom>
              <a:noFill/>
              <a:ln w="9525">
                <a:noFill/>
                <a:miter lim="800000"/>
                <a:headEnd/>
                <a:tailEnd/>
              </a:ln>
            </p:spPr>
          </p:pic>
          <p:sp>
            <p:nvSpPr>
              <p:cNvPr id="32827" name="Text Box 79"/>
              <p:cNvSpPr txBox="1">
                <a:spLocks noChangeArrowheads="1"/>
              </p:cNvSpPr>
              <p:nvPr/>
            </p:nvSpPr>
            <p:spPr bwMode="auto">
              <a:xfrm>
                <a:off x="1530350" y="6062663"/>
                <a:ext cx="109538" cy="111125"/>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32825" name="Rectangle 58"/>
            <p:cNvSpPr>
              <a:spLocks noChangeArrowheads="1"/>
            </p:cNvSpPr>
            <p:nvPr/>
          </p:nvSpPr>
          <p:spPr bwMode="auto">
            <a:xfrm>
              <a:off x="1059" y="3956"/>
              <a:ext cx="390"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Totales</a:t>
              </a:r>
              <a:endParaRPr lang="es-ES" sz="1800" b="0" u="none">
                <a:solidFill>
                  <a:schemeClr val="accent2"/>
                </a:solidFill>
              </a:endParaRPr>
            </a:p>
          </p:txBody>
        </p:sp>
      </p:grpSp>
      <p:sp>
        <p:nvSpPr>
          <p:cNvPr id="32772" name="Text Box 59"/>
          <p:cNvSpPr txBox="1">
            <a:spLocks noChangeArrowheads="1"/>
          </p:cNvSpPr>
          <p:nvPr/>
        </p:nvSpPr>
        <p:spPr bwMode="auto">
          <a:xfrm>
            <a:off x="7143750" y="42863"/>
            <a:ext cx="2000250" cy="366712"/>
          </a:xfrm>
          <a:prstGeom prst="rect">
            <a:avLst/>
          </a:prstGeom>
          <a:noFill/>
          <a:ln w="9525" algn="ctr">
            <a:noFill/>
            <a:miter lim="800000"/>
            <a:headEnd/>
            <a:tailEnd/>
          </a:ln>
        </p:spPr>
        <p:txBody>
          <a:bodyPr wrap="none" anchor="ctr">
            <a:spAutoFit/>
          </a:bodyPr>
          <a:lstStyle/>
          <a:p>
            <a:pPr algn="l"/>
            <a:r>
              <a:rPr lang="es-ES" sz="1800" u="none">
                <a:solidFill>
                  <a:srgbClr val="990033"/>
                </a:solidFill>
                <a:ea typeface="MS PGothic" pitchFamily="34" charset="-128"/>
                <a:cs typeface="Arial" charset="0"/>
              </a:rPr>
              <a:t>Ingresos Totales</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58"/>
          <p:cNvPicPr>
            <a:picLocks noChangeAspect="1" noChangeArrowheads="1"/>
          </p:cNvPicPr>
          <p:nvPr/>
        </p:nvPicPr>
        <p:blipFill>
          <a:blip r:embed="rId3" cstate="print"/>
          <a:srcRect/>
          <a:stretch>
            <a:fillRect/>
          </a:stretch>
        </p:blipFill>
        <p:spPr bwMode="auto">
          <a:xfrm>
            <a:off x="0" y="357188"/>
            <a:ext cx="9358313" cy="6500812"/>
          </a:xfrm>
          <a:prstGeom prst="rect">
            <a:avLst/>
          </a:prstGeom>
          <a:noFill/>
          <a:ln w="9525">
            <a:noFill/>
            <a:miter lim="800000"/>
            <a:headEnd/>
            <a:tailEnd/>
          </a:ln>
        </p:spPr>
      </p:pic>
      <p:grpSp>
        <p:nvGrpSpPr>
          <p:cNvPr id="33795" name="Group 6"/>
          <p:cNvGrpSpPr>
            <a:grpSpLocks noChangeAspect="1"/>
          </p:cNvGrpSpPr>
          <p:nvPr/>
        </p:nvGrpSpPr>
        <p:grpSpPr bwMode="auto">
          <a:xfrm>
            <a:off x="357188" y="963613"/>
            <a:ext cx="8572500" cy="5251450"/>
            <a:chOff x="-30" y="348"/>
            <a:chExt cx="5820" cy="3623"/>
          </a:xfrm>
        </p:grpSpPr>
        <p:sp>
          <p:nvSpPr>
            <p:cNvPr id="33797" name="AutoShape 5"/>
            <p:cNvSpPr>
              <a:spLocks noChangeAspect="1" noChangeArrowheads="1" noTextEdit="1"/>
            </p:cNvSpPr>
            <p:nvPr/>
          </p:nvSpPr>
          <p:spPr bwMode="auto">
            <a:xfrm>
              <a:off x="-30" y="348"/>
              <a:ext cx="5820" cy="3623"/>
            </a:xfrm>
            <a:prstGeom prst="rect">
              <a:avLst/>
            </a:prstGeom>
            <a:noFill/>
            <a:ln w="9525">
              <a:noFill/>
              <a:miter lim="800000"/>
              <a:headEnd/>
              <a:tailEnd/>
            </a:ln>
          </p:spPr>
          <p:txBody>
            <a:bodyPr/>
            <a:lstStyle/>
            <a:p>
              <a:endParaRPr lang="es-MX"/>
            </a:p>
          </p:txBody>
        </p:sp>
        <p:grpSp>
          <p:nvGrpSpPr>
            <p:cNvPr id="33798" name="Rectangle 7"/>
            <p:cNvGrpSpPr>
              <a:grpSpLocks/>
            </p:cNvGrpSpPr>
            <p:nvPr/>
          </p:nvGrpSpPr>
          <p:grpSpPr bwMode="auto">
            <a:xfrm>
              <a:off x="708" y="1845"/>
              <a:ext cx="385" cy="1884"/>
              <a:chOff x="1444752" y="3133344"/>
              <a:chExt cx="566928" cy="2731008"/>
            </a:xfrm>
          </p:grpSpPr>
          <p:pic>
            <p:nvPicPr>
              <p:cNvPr id="33906" name="Rectangle 7"/>
              <p:cNvPicPr>
                <a:picLocks noChangeArrowheads="1"/>
              </p:cNvPicPr>
              <p:nvPr/>
            </p:nvPicPr>
            <p:blipFill>
              <a:blip r:embed="rId4" cstate="print"/>
              <a:srcRect/>
              <a:stretch>
                <a:fillRect/>
              </a:stretch>
            </p:blipFill>
            <p:spPr bwMode="auto">
              <a:xfrm>
                <a:off x="1444752" y="3133344"/>
                <a:ext cx="566928" cy="2731008"/>
              </a:xfrm>
              <a:prstGeom prst="rect">
                <a:avLst/>
              </a:prstGeom>
              <a:noFill/>
              <a:ln w="9525">
                <a:noFill/>
                <a:miter lim="800000"/>
                <a:headEnd/>
                <a:tailEnd/>
              </a:ln>
            </p:spPr>
          </p:pic>
          <p:sp>
            <p:nvSpPr>
              <p:cNvPr id="33907" name="Text Box 7"/>
              <p:cNvSpPr txBox="1">
                <a:spLocks noChangeArrowheads="1"/>
              </p:cNvSpPr>
              <p:nvPr/>
            </p:nvSpPr>
            <p:spPr bwMode="auto">
              <a:xfrm>
                <a:off x="1503112" y="3172635"/>
                <a:ext cx="453668" cy="2620650"/>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33799" name="Rectangle 8"/>
            <p:cNvGrpSpPr>
              <a:grpSpLocks/>
            </p:cNvGrpSpPr>
            <p:nvPr/>
          </p:nvGrpSpPr>
          <p:grpSpPr bwMode="auto">
            <a:xfrm>
              <a:off x="3328" y="1975"/>
              <a:ext cx="385" cy="1754"/>
              <a:chOff x="5303520" y="3322320"/>
              <a:chExt cx="566928" cy="2542032"/>
            </a:xfrm>
          </p:grpSpPr>
          <p:pic>
            <p:nvPicPr>
              <p:cNvPr id="33904" name="Rectangle 8"/>
              <p:cNvPicPr>
                <a:picLocks noChangeArrowheads="1"/>
              </p:cNvPicPr>
              <p:nvPr/>
            </p:nvPicPr>
            <p:blipFill>
              <a:blip r:embed="rId5" cstate="print"/>
              <a:srcRect/>
              <a:stretch>
                <a:fillRect/>
              </a:stretch>
            </p:blipFill>
            <p:spPr bwMode="auto">
              <a:xfrm>
                <a:off x="5303520" y="3322320"/>
                <a:ext cx="566928" cy="2542032"/>
              </a:xfrm>
              <a:prstGeom prst="rect">
                <a:avLst/>
              </a:prstGeom>
              <a:noFill/>
              <a:ln w="9525">
                <a:noFill/>
                <a:miter lim="800000"/>
                <a:headEnd/>
                <a:tailEnd/>
              </a:ln>
            </p:spPr>
          </p:pic>
          <p:sp>
            <p:nvSpPr>
              <p:cNvPr id="33905" name="Text Box 10"/>
              <p:cNvSpPr txBox="1">
                <a:spLocks noChangeArrowheads="1"/>
              </p:cNvSpPr>
              <p:nvPr/>
            </p:nvSpPr>
            <p:spPr bwMode="auto">
              <a:xfrm>
                <a:off x="5362237" y="3359617"/>
                <a:ext cx="453668" cy="2433668"/>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33800" name="Rectangle 9"/>
            <p:cNvGrpSpPr>
              <a:grpSpLocks/>
            </p:cNvGrpSpPr>
            <p:nvPr/>
          </p:nvGrpSpPr>
          <p:grpSpPr bwMode="auto">
            <a:xfrm>
              <a:off x="1015" y="3506"/>
              <a:ext cx="385" cy="223"/>
              <a:chOff x="1895856" y="5541264"/>
              <a:chExt cx="566928" cy="323088"/>
            </a:xfrm>
          </p:grpSpPr>
          <p:pic>
            <p:nvPicPr>
              <p:cNvPr id="33902" name="Rectangle 9"/>
              <p:cNvPicPr>
                <a:picLocks noChangeArrowheads="1"/>
              </p:cNvPicPr>
              <p:nvPr/>
            </p:nvPicPr>
            <p:blipFill>
              <a:blip r:embed="rId6" cstate="print"/>
              <a:srcRect/>
              <a:stretch>
                <a:fillRect/>
              </a:stretch>
            </p:blipFill>
            <p:spPr bwMode="auto">
              <a:xfrm>
                <a:off x="1895856" y="5541264"/>
                <a:ext cx="566928" cy="323088"/>
              </a:xfrm>
              <a:prstGeom prst="rect">
                <a:avLst/>
              </a:prstGeom>
              <a:noFill/>
              <a:ln w="9525">
                <a:noFill/>
                <a:miter lim="800000"/>
                <a:headEnd/>
                <a:tailEnd/>
              </a:ln>
            </p:spPr>
          </p:pic>
          <p:sp>
            <p:nvSpPr>
              <p:cNvPr id="33903" name="Text Box 13"/>
              <p:cNvSpPr txBox="1">
                <a:spLocks noChangeArrowheads="1"/>
              </p:cNvSpPr>
              <p:nvPr/>
            </p:nvSpPr>
            <p:spPr bwMode="auto">
              <a:xfrm>
                <a:off x="1956780" y="5575864"/>
                <a:ext cx="453668" cy="217421"/>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33801" name="Rectangle 10"/>
            <p:cNvGrpSpPr>
              <a:grpSpLocks/>
            </p:cNvGrpSpPr>
            <p:nvPr/>
          </p:nvGrpSpPr>
          <p:grpSpPr bwMode="auto">
            <a:xfrm>
              <a:off x="3634" y="3489"/>
              <a:ext cx="385" cy="240"/>
              <a:chOff x="5754624" y="5516880"/>
              <a:chExt cx="566928" cy="347472"/>
            </a:xfrm>
          </p:grpSpPr>
          <p:pic>
            <p:nvPicPr>
              <p:cNvPr id="33900" name="Rectangle 10"/>
              <p:cNvPicPr>
                <a:picLocks noChangeArrowheads="1"/>
              </p:cNvPicPr>
              <p:nvPr/>
            </p:nvPicPr>
            <p:blipFill>
              <a:blip r:embed="rId7" cstate="print"/>
              <a:srcRect/>
              <a:stretch>
                <a:fillRect/>
              </a:stretch>
            </p:blipFill>
            <p:spPr bwMode="auto">
              <a:xfrm>
                <a:off x="5754624" y="5516880"/>
                <a:ext cx="566928" cy="347472"/>
              </a:xfrm>
              <a:prstGeom prst="rect">
                <a:avLst/>
              </a:prstGeom>
              <a:noFill/>
              <a:ln w="9525">
                <a:noFill/>
                <a:miter lim="800000"/>
                <a:headEnd/>
                <a:tailEnd/>
              </a:ln>
            </p:spPr>
          </p:pic>
          <p:sp>
            <p:nvSpPr>
              <p:cNvPr id="33901" name="Text Box 16"/>
              <p:cNvSpPr txBox="1">
                <a:spLocks noChangeArrowheads="1"/>
              </p:cNvSpPr>
              <p:nvPr/>
            </p:nvSpPr>
            <p:spPr bwMode="auto">
              <a:xfrm>
                <a:off x="5815905" y="5551223"/>
                <a:ext cx="453668" cy="242062"/>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33802" name="Rectangle 11"/>
            <p:cNvGrpSpPr>
              <a:grpSpLocks/>
            </p:cNvGrpSpPr>
            <p:nvPr/>
          </p:nvGrpSpPr>
          <p:grpSpPr bwMode="auto">
            <a:xfrm>
              <a:off x="1321" y="3275"/>
              <a:ext cx="389" cy="454"/>
              <a:chOff x="2346960" y="5205984"/>
              <a:chExt cx="573024" cy="658368"/>
            </a:xfrm>
          </p:grpSpPr>
          <p:pic>
            <p:nvPicPr>
              <p:cNvPr id="33898" name="Rectangle 11"/>
              <p:cNvPicPr>
                <a:picLocks noChangeArrowheads="1"/>
              </p:cNvPicPr>
              <p:nvPr/>
            </p:nvPicPr>
            <p:blipFill>
              <a:blip r:embed="rId8" cstate="print"/>
              <a:srcRect/>
              <a:stretch>
                <a:fillRect/>
              </a:stretch>
            </p:blipFill>
            <p:spPr bwMode="auto">
              <a:xfrm>
                <a:off x="2346960" y="5205984"/>
                <a:ext cx="573024" cy="658368"/>
              </a:xfrm>
              <a:prstGeom prst="rect">
                <a:avLst/>
              </a:prstGeom>
              <a:noFill/>
              <a:ln w="9525">
                <a:noFill/>
                <a:miter lim="800000"/>
                <a:headEnd/>
                <a:tailEnd/>
              </a:ln>
            </p:spPr>
          </p:pic>
          <p:sp>
            <p:nvSpPr>
              <p:cNvPr id="33899" name="Text Box 19"/>
              <p:cNvSpPr txBox="1">
                <a:spLocks noChangeArrowheads="1"/>
              </p:cNvSpPr>
              <p:nvPr/>
            </p:nvSpPr>
            <p:spPr bwMode="auto">
              <a:xfrm>
                <a:off x="2410448" y="5242484"/>
                <a:ext cx="453668" cy="550800"/>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33803" name="Rectangle 12"/>
            <p:cNvGrpSpPr>
              <a:grpSpLocks/>
            </p:cNvGrpSpPr>
            <p:nvPr/>
          </p:nvGrpSpPr>
          <p:grpSpPr bwMode="auto">
            <a:xfrm>
              <a:off x="3941" y="3102"/>
              <a:ext cx="389" cy="627"/>
              <a:chOff x="6205728" y="4956048"/>
              <a:chExt cx="573024" cy="908304"/>
            </a:xfrm>
          </p:grpSpPr>
          <p:pic>
            <p:nvPicPr>
              <p:cNvPr id="33896" name="Rectangle 12"/>
              <p:cNvPicPr>
                <a:picLocks noChangeArrowheads="1"/>
              </p:cNvPicPr>
              <p:nvPr/>
            </p:nvPicPr>
            <p:blipFill>
              <a:blip r:embed="rId9" cstate="print"/>
              <a:srcRect/>
              <a:stretch>
                <a:fillRect/>
              </a:stretch>
            </p:blipFill>
            <p:spPr bwMode="auto">
              <a:xfrm>
                <a:off x="6205728" y="4956048"/>
                <a:ext cx="573024" cy="908304"/>
              </a:xfrm>
              <a:prstGeom prst="rect">
                <a:avLst/>
              </a:prstGeom>
              <a:noFill/>
              <a:ln w="9525">
                <a:noFill/>
                <a:miter lim="800000"/>
                <a:headEnd/>
                <a:tailEnd/>
              </a:ln>
            </p:spPr>
          </p:pic>
          <p:sp>
            <p:nvSpPr>
              <p:cNvPr id="33897" name="Text Box 22"/>
              <p:cNvSpPr txBox="1">
                <a:spLocks noChangeArrowheads="1"/>
              </p:cNvSpPr>
              <p:nvPr/>
            </p:nvSpPr>
            <p:spPr bwMode="auto">
              <a:xfrm>
                <a:off x="6269573" y="4991725"/>
                <a:ext cx="455141" cy="801560"/>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33804" name="Rectangle 13"/>
            <p:cNvGrpSpPr>
              <a:grpSpLocks/>
            </p:cNvGrpSpPr>
            <p:nvPr/>
          </p:nvGrpSpPr>
          <p:grpSpPr bwMode="auto">
            <a:xfrm>
              <a:off x="1631" y="3578"/>
              <a:ext cx="385" cy="151"/>
              <a:chOff x="2804160" y="5644896"/>
              <a:chExt cx="566928" cy="219456"/>
            </a:xfrm>
          </p:grpSpPr>
          <p:pic>
            <p:nvPicPr>
              <p:cNvPr id="33894" name="Rectangle 13"/>
              <p:cNvPicPr>
                <a:picLocks noChangeArrowheads="1"/>
              </p:cNvPicPr>
              <p:nvPr/>
            </p:nvPicPr>
            <p:blipFill>
              <a:blip r:embed="rId10" cstate="print"/>
              <a:srcRect/>
              <a:stretch>
                <a:fillRect/>
              </a:stretch>
            </p:blipFill>
            <p:spPr bwMode="auto">
              <a:xfrm>
                <a:off x="2804160" y="5644896"/>
                <a:ext cx="566928" cy="219456"/>
              </a:xfrm>
              <a:prstGeom prst="rect">
                <a:avLst/>
              </a:prstGeom>
              <a:noFill/>
              <a:ln w="9525">
                <a:noFill/>
                <a:miter lim="800000"/>
                <a:headEnd/>
                <a:tailEnd/>
              </a:ln>
            </p:spPr>
          </p:pic>
          <p:sp>
            <p:nvSpPr>
              <p:cNvPr id="33895" name="Text Box 25"/>
              <p:cNvSpPr txBox="1">
                <a:spLocks noChangeArrowheads="1"/>
              </p:cNvSpPr>
              <p:nvPr/>
            </p:nvSpPr>
            <p:spPr bwMode="auto">
              <a:xfrm>
                <a:off x="2864116" y="5680226"/>
                <a:ext cx="453668" cy="113059"/>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33805" name="Rectangle 14"/>
            <p:cNvGrpSpPr>
              <a:grpSpLocks/>
            </p:cNvGrpSpPr>
            <p:nvPr/>
          </p:nvGrpSpPr>
          <p:grpSpPr bwMode="auto">
            <a:xfrm>
              <a:off x="4251" y="3451"/>
              <a:ext cx="389" cy="278"/>
              <a:chOff x="6662928" y="5462016"/>
              <a:chExt cx="573024" cy="402336"/>
            </a:xfrm>
          </p:grpSpPr>
          <p:pic>
            <p:nvPicPr>
              <p:cNvPr id="33892" name="Rectangle 14"/>
              <p:cNvPicPr>
                <a:picLocks noChangeArrowheads="1"/>
              </p:cNvPicPr>
              <p:nvPr/>
            </p:nvPicPr>
            <p:blipFill>
              <a:blip r:embed="rId11" cstate="print"/>
              <a:srcRect/>
              <a:stretch>
                <a:fillRect/>
              </a:stretch>
            </p:blipFill>
            <p:spPr bwMode="auto">
              <a:xfrm>
                <a:off x="6662928" y="5462016"/>
                <a:ext cx="573024" cy="402336"/>
              </a:xfrm>
              <a:prstGeom prst="rect">
                <a:avLst/>
              </a:prstGeom>
              <a:noFill/>
              <a:ln w="9525">
                <a:noFill/>
                <a:miter lim="800000"/>
                <a:headEnd/>
                <a:tailEnd/>
              </a:ln>
            </p:spPr>
          </p:pic>
          <p:sp>
            <p:nvSpPr>
              <p:cNvPr id="33893" name="Text Box 28"/>
              <p:cNvSpPr txBox="1">
                <a:spLocks noChangeArrowheads="1"/>
              </p:cNvSpPr>
              <p:nvPr/>
            </p:nvSpPr>
            <p:spPr bwMode="auto">
              <a:xfrm>
                <a:off x="6724714" y="5497592"/>
                <a:ext cx="453668" cy="295693"/>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33806" name="Rectangle 15"/>
            <p:cNvGrpSpPr>
              <a:grpSpLocks/>
            </p:cNvGrpSpPr>
            <p:nvPr/>
          </p:nvGrpSpPr>
          <p:grpSpPr bwMode="auto">
            <a:xfrm>
              <a:off x="1938" y="3578"/>
              <a:ext cx="389" cy="151"/>
              <a:chOff x="3255264" y="5644896"/>
              <a:chExt cx="573024" cy="219456"/>
            </a:xfrm>
          </p:grpSpPr>
          <p:pic>
            <p:nvPicPr>
              <p:cNvPr id="33890" name="Rectangle 15"/>
              <p:cNvPicPr>
                <a:picLocks noChangeArrowheads="1"/>
              </p:cNvPicPr>
              <p:nvPr/>
            </p:nvPicPr>
            <p:blipFill>
              <a:blip r:embed="rId12" cstate="print"/>
              <a:srcRect/>
              <a:stretch>
                <a:fillRect/>
              </a:stretch>
            </p:blipFill>
            <p:spPr bwMode="auto">
              <a:xfrm>
                <a:off x="3255264" y="5644896"/>
                <a:ext cx="573024" cy="219456"/>
              </a:xfrm>
              <a:prstGeom prst="rect">
                <a:avLst/>
              </a:prstGeom>
              <a:noFill/>
              <a:ln w="9525">
                <a:noFill/>
                <a:miter lim="800000"/>
                <a:headEnd/>
                <a:tailEnd/>
              </a:ln>
            </p:spPr>
          </p:pic>
          <p:sp>
            <p:nvSpPr>
              <p:cNvPr id="33891" name="Text Box 31"/>
              <p:cNvSpPr txBox="1">
                <a:spLocks noChangeArrowheads="1"/>
              </p:cNvSpPr>
              <p:nvPr/>
            </p:nvSpPr>
            <p:spPr bwMode="auto">
              <a:xfrm>
                <a:off x="3317784" y="5680226"/>
                <a:ext cx="453668" cy="113059"/>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33807" name="Rectangle 16"/>
            <p:cNvGrpSpPr>
              <a:grpSpLocks/>
            </p:cNvGrpSpPr>
            <p:nvPr/>
          </p:nvGrpSpPr>
          <p:grpSpPr bwMode="auto">
            <a:xfrm>
              <a:off x="4561" y="3590"/>
              <a:ext cx="385" cy="139"/>
              <a:chOff x="7120128" y="5663184"/>
              <a:chExt cx="566928" cy="201168"/>
            </a:xfrm>
          </p:grpSpPr>
          <p:pic>
            <p:nvPicPr>
              <p:cNvPr id="33888" name="Rectangle 16"/>
              <p:cNvPicPr>
                <a:picLocks noChangeArrowheads="1"/>
              </p:cNvPicPr>
              <p:nvPr/>
            </p:nvPicPr>
            <p:blipFill>
              <a:blip r:embed="rId13" cstate="print"/>
              <a:srcRect/>
              <a:stretch>
                <a:fillRect/>
              </a:stretch>
            </p:blipFill>
            <p:spPr bwMode="auto">
              <a:xfrm>
                <a:off x="7120128" y="5663184"/>
                <a:ext cx="566928" cy="201168"/>
              </a:xfrm>
              <a:prstGeom prst="rect">
                <a:avLst/>
              </a:prstGeom>
              <a:noFill/>
              <a:ln w="9525">
                <a:noFill/>
                <a:miter lim="800000"/>
                <a:headEnd/>
                <a:tailEnd/>
              </a:ln>
            </p:spPr>
          </p:pic>
          <p:sp>
            <p:nvSpPr>
              <p:cNvPr id="33889" name="Text Box 34"/>
              <p:cNvSpPr txBox="1">
                <a:spLocks noChangeArrowheads="1"/>
              </p:cNvSpPr>
              <p:nvPr/>
            </p:nvSpPr>
            <p:spPr bwMode="auto">
              <a:xfrm>
                <a:off x="7178382" y="5701968"/>
                <a:ext cx="453668" cy="91317"/>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33808" name="Rectangle 17"/>
            <p:cNvGrpSpPr>
              <a:grpSpLocks/>
            </p:cNvGrpSpPr>
            <p:nvPr/>
          </p:nvGrpSpPr>
          <p:grpSpPr bwMode="auto">
            <a:xfrm>
              <a:off x="2248" y="3607"/>
              <a:ext cx="385" cy="118"/>
              <a:chOff x="3712464" y="5687568"/>
              <a:chExt cx="566928" cy="170688"/>
            </a:xfrm>
          </p:grpSpPr>
          <p:pic>
            <p:nvPicPr>
              <p:cNvPr id="33886" name="Rectangle 17"/>
              <p:cNvPicPr>
                <a:picLocks noChangeArrowheads="1"/>
              </p:cNvPicPr>
              <p:nvPr/>
            </p:nvPicPr>
            <p:blipFill>
              <a:blip r:embed="rId14" cstate="print"/>
              <a:srcRect/>
              <a:stretch>
                <a:fillRect/>
              </a:stretch>
            </p:blipFill>
            <p:spPr bwMode="auto">
              <a:xfrm>
                <a:off x="3712464" y="5687568"/>
                <a:ext cx="566928" cy="170688"/>
              </a:xfrm>
              <a:prstGeom prst="rect">
                <a:avLst/>
              </a:prstGeom>
              <a:noFill/>
              <a:ln w="9525">
                <a:noFill/>
                <a:miter lim="800000"/>
                <a:headEnd/>
                <a:tailEnd/>
              </a:ln>
            </p:spPr>
          </p:pic>
          <p:sp>
            <p:nvSpPr>
              <p:cNvPr id="33887" name="Text Box 37"/>
              <p:cNvSpPr txBox="1">
                <a:spLocks noChangeArrowheads="1"/>
              </p:cNvSpPr>
              <p:nvPr/>
            </p:nvSpPr>
            <p:spPr bwMode="auto">
              <a:xfrm>
                <a:off x="3771453" y="5722261"/>
                <a:ext cx="453668" cy="63777"/>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33809" name="Rectangle 18"/>
            <p:cNvGrpSpPr>
              <a:grpSpLocks/>
            </p:cNvGrpSpPr>
            <p:nvPr/>
          </p:nvGrpSpPr>
          <p:grpSpPr bwMode="auto">
            <a:xfrm>
              <a:off x="4868" y="3620"/>
              <a:ext cx="385" cy="109"/>
              <a:chOff x="7571232" y="5705856"/>
              <a:chExt cx="566928" cy="158496"/>
            </a:xfrm>
          </p:grpSpPr>
          <p:pic>
            <p:nvPicPr>
              <p:cNvPr id="33884" name="Rectangle 18"/>
              <p:cNvPicPr>
                <a:picLocks noChangeArrowheads="1"/>
              </p:cNvPicPr>
              <p:nvPr/>
            </p:nvPicPr>
            <p:blipFill>
              <a:blip r:embed="rId15" cstate="print"/>
              <a:srcRect/>
              <a:stretch>
                <a:fillRect/>
              </a:stretch>
            </p:blipFill>
            <p:spPr bwMode="auto">
              <a:xfrm>
                <a:off x="7571232" y="5705856"/>
                <a:ext cx="566928" cy="158496"/>
              </a:xfrm>
              <a:prstGeom prst="rect">
                <a:avLst/>
              </a:prstGeom>
              <a:noFill/>
              <a:ln w="9525">
                <a:noFill/>
                <a:miter lim="800000"/>
                <a:headEnd/>
                <a:tailEnd/>
              </a:ln>
            </p:spPr>
          </p:pic>
          <p:sp>
            <p:nvSpPr>
              <p:cNvPr id="33885" name="Text Box 40"/>
              <p:cNvSpPr txBox="1">
                <a:spLocks noChangeArrowheads="1"/>
              </p:cNvSpPr>
              <p:nvPr/>
            </p:nvSpPr>
            <p:spPr bwMode="auto">
              <a:xfrm rot="10800000">
                <a:off x="7632050" y="5742553"/>
                <a:ext cx="453668" cy="46383"/>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33810" name="Rectangle 19"/>
            <p:cNvGrpSpPr>
              <a:grpSpLocks/>
            </p:cNvGrpSpPr>
            <p:nvPr/>
          </p:nvGrpSpPr>
          <p:grpSpPr bwMode="auto">
            <a:xfrm>
              <a:off x="2554" y="1134"/>
              <a:ext cx="389" cy="2595"/>
              <a:chOff x="4163568" y="2103120"/>
              <a:chExt cx="573024" cy="3761232"/>
            </a:xfrm>
          </p:grpSpPr>
          <p:pic>
            <p:nvPicPr>
              <p:cNvPr id="33882" name="Rectangle 19"/>
              <p:cNvPicPr>
                <a:picLocks noChangeArrowheads="1"/>
              </p:cNvPicPr>
              <p:nvPr/>
            </p:nvPicPr>
            <p:blipFill>
              <a:blip r:embed="rId16" cstate="print"/>
              <a:srcRect/>
              <a:stretch>
                <a:fillRect/>
              </a:stretch>
            </p:blipFill>
            <p:spPr bwMode="auto">
              <a:xfrm>
                <a:off x="4163568" y="2103120"/>
                <a:ext cx="573024" cy="3761232"/>
              </a:xfrm>
              <a:prstGeom prst="rect">
                <a:avLst/>
              </a:prstGeom>
              <a:noFill/>
              <a:ln w="9525">
                <a:noFill/>
                <a:miter lim="800000"/>
                <a:headEnd/>
                <a:tailEnd/>
              </a:ln>
            </p:spPr>
          </p:pic>
          <p:sp>
            <p:nvSpPr>
              <p:cNvPr id="33883" name="Text Box 43"/>
              <p:cNvSpPr txBox="1">
                <a:spLocks noChangeArrowheads="1"/>
              </p:cNvSpPr>
              <p:nvPr/>
            </p:nvSpPr>
            <p:spPr bwMode="auto">
              <a:xfrm>
                <a:off x="4225121" y="2140608"/>
                <a:ext cx="453668" cy="3652676"/>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33811" name="Rectangle 20"/>
            <p:cNvGrpSpPr>
              <a:grpSpLocks/>
            </p:cNvGrpSpPr>
            <p:nvPr/>
          </p:nvGrpSpPr>
          <p:grpSpPr bwMode="auto">
            <a:xfrm>
              <a:off x="5174" y="983"/>
              <a:ext cx="389" cy="2746"/>
              <a:chOff x="8022336" y="1883664"/>
              <a:chExt cx="573024" cy="3980688"/>
            </a:xfrm>
          </p:grpSpPr>
          <p:pic>
            <p:nvPicPr>
              <p:cNvPr id="33880" name="Rectangle 20"/>
              <p:cNvPicPr>
                <a:picLocks noChangeArrowheads="1"/>
              </p:cNvPicPr>
              <p:nvPr/>
            </p:nvPicPr>
            <p:blipFill>
              <a:blip r:embed="rId17" cstate="print"/>
              <a:srcRect/>
              <a:stretch>
                <a:fillRect/>
              </a:stretch>
            </p:blipFill>
            <p:spPr bwMode="auto">
              <a:xfrm>
                <a:off x="8022336" y="1883664"/>
                <a:ext cx="573024" cy="3980688"/>
              </a:xfrm>
              <a:prstGeom prst="rect">
                <a:avLst/>
              </a:prstGeom>
              <a:noFill/>
              <a:ln w="9525">
                <a:noFill/>
                <a:miter lim="800000"/>
                <a:headEnd/>
                <a:tailEnd/>
              </a:ln>
            </p:spPr>
          </p:pic>
          <p:sp>
            <p:nvSpPr>
              <p:cNvPr id="33881" name="Text Box 46"/>
              <p:cNvSpPr txBox="1">
                <a:spLocks noChangeArrowheads="1"/>
              </p:cNvSpPr>
              <p:nvPr/>
            </p:nvSpPr>
            <p:spPr bwMode="auto">
              <a:xfrm>
                <a:off x="8085719" y="1923187"/>
                <a:ext cx="453668" cy="3870098"/>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33812" name="Line 21"/>
            <p:cNvSpPr>
              <a:spLocks noChangeShapeType="1"/>
            </p:cNvSpPr>
            <p:nvPr/>
          </p:nvSpPr>
          <p:spPr bwMode="auto">
            <a:xfrm>
              <a:off x="517" y="593"/>
              <a:ext cx="0" cy="3087"/>
            </a:xfrm>
            <a:prstGeom prst="line">
              <a:avLst/>
            </a:prstGeom>
            <a:noFill/>
            <a:ln w="0">
              <a:solidFill>
                <a:srgbClr val="000000"/>
              </a:solidFill>
              <a:round/>
              <a:headEnd/>
              <a:tailEnd/>
            </a:ln>
          </p:spPr>
          <p:txBody>
            <a:bodyPr/>
            <a:lstStyle/>
            <a:p>
              <a:endParaRPr lang="es-MX"/>
            </a:p>
          </p:txBody>
        </p:sp>
        <p:sp>
          <p:nvSpPr>
            <p:cNvPr id="33813" name="Line 22"/>
            <p:cNvSpPr>
              <a:spLocks noChangeShapeType="1"/>
            </p:cNvSpPr>
            <p:nvPr/>
          </p:nvSpPr>
          <p:spPr bwMode="auto">
            <a:xfrm>
              <a:off x="483" y="3680"/>
              <a:ext cx="34" cy="0"/>
            </a:xfrm>
            <a:prstGeom prst="line">
              <a:avLst/>
            </a:prstGeom>
            <a:noFill/>
            <a:ln w="0">
              <a:solidFill>
                <a:srgbClr val="000000"/>
              </a:solidFill>
              <a:round/>
              <a:headEnd/>
              <a:tailEnd/>
            </a:ln>
          </p:spPr>
          <p:txBody>
            <a:bodyPr/>
            <a:lstStyle/>
            <a:p>
              <a:endParaRPr lang="es-MX"/>
            </a:p>
          </p:txBody>
        </p:sp>
        <p:sp>
          <p:nvSpPr>
            <p:cNvPr id="33814" name="Line 23"/>
            <p:cNvSpPr>
              <a:spLocks noChangeShapeType="1"/>
            </p:cNvSpPr>
            <p:nvPr/>
          </p:nvSpPr>
          <p:spPr bwMode="auto">
            <a:xfrm>
              <a:off x="483" y="3294"/>
              <a:ext cx="34" cy="0"/>
            </a:xfrm>
            <a:prstGeom prst="line">
              <a:avLst/>
            </a:prstGeom>
            <a:noFill/>
            <a:ln w="0">
              <a:solidFill>
                <a:srgbClr val="000000"/>
              </a:solidFill>
              <a:round/>
              <a:headEnd/>
              <a:tailEnd/>
            </a:ln>
          </p:spPr>
          <p:txBody>
            <a:bodyPr/>
            <a:lstStyle/>
            <a:p>
              <a:endParaRPr lang="es-MX"/>
            </a:p>
          </p:txBody>
        </p:sp>
        <p:sp>
          <p:nvSpPr>
            <p:cNvPr id="33815" name="Line 24"/>
            <p:cNvSpPr>
              <a:spLocks noChangeShapeType="1"/>
            </p:cNvSpPr>
            <p:nvPr/>
          </p:nvSpPr>
          <p:spPr bwMode="auto">
            <a:xfrm>
              <a:off x="483" y="2908"/>
              <a:ext cx="34" cy="0"/>
            </a:xfrm>
            <a:prstGeom prst="line">
              <a:avLst/>
            </a:prstGeom>
            <a:noFill/>
            <a:ln w="0">
              <a:solidFill>
                <a:srgbClr val="000000"/>
              </a:solidFill>
              <a:round/>
              <a:headEnd/>
              <a:tailEnd/>
            </a:ln>
          </p:spPr>
          <p:txBody>
            <a:bodyPr/>
            <a:lstStyle/>
            <a:p>
              <a:endParaRPr lang="es-MX"/>
            </a:p>
          </p:txBody>
        </p:sp>
        <p:sp>
          <p:nvSpPr>
            <p:cNvPr id="33816" name="Line 25"/>
            <p:cNvSpPr>
              <a:spLocks noChangeShapeType="1"/>
            </p:cNvSpPr>
            <p:nvPr/>
          </p:nvSpPr>
          <p:spPr bwMode="auto">
            <a:xfrm>
              <a:off x="483" y="2522"/>
              <a:ext cx="34" cy="0"/>
            </a:xfrm>
            <a:prstGeom prst="line">
              <a:avLst/>
            </a:prstGeom>
            <a:noFill/>
            <a:ln w="0">
              <a:solidFill>
                <a:srgbClr val="000000"/>
              </a:solidFill>
              <a:round/>
              <a:headEnd/>
              <a:tailEnd/>
            </a:ln>
          </p:spPr>
          <p:txBody>
            <a:bodyPr/>
            <a:lstStyle/>
            <a:p>
              <a:endParaRPr lang="es-MX"/>
            </a:p>
          </p:txBody>
        </p:sp>
        <p:sp>
          <p:nvSpPr>
            <p:cNvPr id="33817" name="Line 26"/>
            <p:cNvSpPr>
              <a:spLocks noChangeShapeType="1"/>
            </p:cNvSpPr>
            <p:nvPr/>
          </p:nvSpPr>
          <p:spPr bwMode="auto">
            <a:xfrm>
              <a:off x="483" y="2136"/>
              <a:ext cx="34" cy="0"/>
            </a:xfrm>
            <a:prstGeom prst="line">
              <a:avLst/>
            </a:prstGeom>
            <a:noFill/>
            <a:ln w="0">
              <a:solidFill>
                <a:srgbClr val="000000"/>
              </a:solidFill>
              <a:round/>
              <a:headEnd/>
              <a:tailEnd/>
            </a:ln>
          </p:spPr>
          <p:txBody>
            <a:bodyPr/>
            <a:lstStyle/>
            <a:p>
              <a:endParaRPr lang="es-MX"/>
            </a:p>
          </p:txBody>
        </p:sp>
        <p:sp>
          <p:nvSpPr>
            <p:cNvPr id="33818" name="Line 27"/>
            <p:cNvSpPr>
              <a:spLocks noChangeShapeType="1"/>
            </p:cNvSpPr>
            <p:nvPr/>
          </p:nvSpPr>
          <p:spPr bwMode="auto">
            <a:xfrm>
              <a:off x="483" y="1751"/>
              <a:ext cx="34" cy="0"/>
            </a:xfrm>
            <a:prstGeom prst="line">
              <a:avLst/>
            </a:prstGeom>
            <a:noFill/>
            <a:ln w="0">
              <a:solidFill>
                <a:srgbClr val="000000"/>
              </a:solidFill>
              <a:round/>
              <a:headEnd/>
              <a:tailEnd/>
            </a:ln>
          </p:spPr>
          <p:txBody>
            <a:bodyPr/>
            <a:lstStyle/>
            <a:p>
              <a:endParaRPr lang="es-MX"/>
            </a:p>
          </p:txBody>
        </p:sp>
        <p:sp>
          <p:nvSpPr>
            <p:cNvPr id="33819" name="Line 28"/>
            <p:cNvSpPr>
              <a:spLocks noChangeShapeType="1"/>
            </p:cNvSpPr>
            <p:nvPr/>
          </p:nvSpPr>
          <p:spPr bwMode="auto">
            <a:xfrm>
              <a:off x="483" y="1365"/>
              <a:ext cx="34" cy="0"/>
            </a:xfrm>
            <a:prstGeom prst="line">
              <a:avLst/>
            </a:prstGeom>
            <a:noFill/>
            <a:ln w="0">
              <a:solidFill>
                <a:srgbClr val="000000"/>
              </a:solidFill>
              <a:round/>
              <a:headEnd/>
              <a:tailEnd/>
            </a:ln>
          </p:spPr>
          <p:txBody>
            <a:bodyPr/>
            <a:lstStyle/>
            <a:p>
              <a:endParaRPr lang="es-MX"/>
            </a:p>
          </p:txBody>
        </p:sp>
        <p:sp>
          <p:nvSpPr>
            <p:cNvPr id="33820" name="Line 29"/>
            <p:cNvSpPr>
              <a:spLocks noChangeShapeType="1"/>
            </p:cNvSpPr>
            <p:nvPr/>
          </p:nvSpPr>
          <p:spPr bwMode="auto">
            <a:xfrm>
              <a:off x="483" y="979"/>
              <a:ext cx="34" cy="0"/>
            </a:xfrm>
            <a:prstGeom prst="line">
              <a:avLst/>
            </a:prstGeom>
            <a:noFill/>
            <a:ln w="0">
              <a:solidFill>
                <a:srgbClr val="000000"/>
              </a:solidFill>
              <a:round/>
              <a:headEnd/>
              <a:tailEnd/>
            </a:ln>
          </p:spPr>
          <p:txBody>
            <a:bodyPr/>
            <a:lstStyle/>
            <a:p>
              <a:endParaRPr lang="es-MX"/>
            </a:p>
          </p:txBody>
        </p:sp>
        <p:sp>
          <p:nvSpPr>
            <p:cNvPr id="33821" name="Line 30"/>
            <p:cNvSpPr>
              <a:spLocks noChangeShapeType="1"/>
            </p:cNvSpPr>
            <p:nvPr/>
          </p:nvSpPr>
          <p:spPr bwMode="auto">
            <a:xfrm>
              <a:off x="483" y="593"/>
              <a:ext cx="34" cy="0"/>
            </a:xfrm>
            <a:prstGeom prst="line">
              <a:avLst/>
            </a:prstGeom>
            <a:noFill/>
            <a:ln w="0">
              <a:solidFill>
                <a:srgbClr val="000000"/>
              </a:solidFill>
              <a:round/>
              <a:headEnd/>
              <a:tailEnd/>
            </a:ln>
          </p:spPr>
          <p:txBody>
            <a:bodyPr/>
            <a:lstStyle/>
            <a:p>
              <a:endParaRPr lang="es-MX"/>
            </a:p>
          </p:txBody>
        </p:sp>
        <p:sp>
          <p:nvSpPr>
            <p:cNvPr id="33822" name="Line 31"/>
            <p:cNvSpPr>
              <a:spLocks noChangeShapeType="1"/>
            </p:cNvSpPr>
            <p:nvPr/>
          </p:nvSpPr>
          <p:spPr bwMode="auto">
            <a:xfrm>
              <a:off x="519" y="3682"/>
              <a:ext cx="5241" cy="0"/>
            </a:xfrm>
            <a:prstGeom prst="line">
              <a:avLst/>
            </a:prstGeom>
            <a:noFill/>
            <a:ln w="0">
              <a:solidFill>
                <a:srgbClr val="000000"/>
              </a:solidFill>
              <a:round/>
              <a:headEnd/>
              <a:tailEnd/>
            </a:ln>
          </p:spPr>
          <p:txBody>
            <a:bodyPr/>
            <a:lstStyle/>
            <a:p>
              <a:endParaRPr lang="es-MX"/>
            </a:p>
          </p:txBody>
        </p:sp>
        <p:sp>
          <p:nvSpPr>
            <p:cNvPr id="33823" name="Line 32"/>
            <p:cNvSpPr>
              <a:spLocks noChangeShapeType="1"/>
            </p:cNvSpPr>
            <p:nvPr/>
          </p:nvSpPr>
          <p:spPr bwMode="auto">
            <a:xfrm flipV="1">
              <a:off x="517" y="3680"/>
              <a:ext cx="0" cy="35"/>
            </a:xfrm>
            <a:prstGeom prst="line">
              <a:avLst/>
            </a:prstGeom>
            <a:noFill/>
            <a:ln w="0">
              <a:solidFill>
                <a:srgbClr val="000000"/>
              </a:solidFill>
              <a:round/>
              <a:headEnd/>
              <a:tailEnd/>
            </a:ln>
          </p:spPr>
          <p:txBody>
            <a:bodyPr/>
            <a:lstStyle/>
            <a:p>
              <a:endParaRPr lang="es-MX"/>
            </a:p>
          </p:txBody>
        </p:sp>
        <p:sp>
          <p:nvSpPr>
            <p:cNvPr id="33824" name="Line 33"/>
            <p:cNvSpPr>
              <a:spLocks noChangeShapeType="1"/>
            </p:cNvSpPr>
            <p:nvPr/>
          </p:nvSpPr>
          <p:spPr bwMode="auto">
            <a:xfrm flipV="1">
              <a:off x="3138" y="3680"/>
              <a:ext cx="0" cy="35"/>
            </a:xfrm>
            <a:prstGeom prst="line">
              <a:avLst/>
            </a:prstGeom>
            <a:noFill/>
            <a:ln w="0">
              <a:solidFill>
                <a:srgbClr val="000000"/>
              </a:solidFill>
              <a:round/>
              <a:headEnd/>
              <a:tailEnd/>
            </a:ln>
          </p:spPr>
          <p:txBody>
            <a:bodyPr/>
            <a:lstStyle/>
            <a:p>
              <a:endParaRPr lang="es-MX"/>
            </a:p>
          </p:txBody>
        </p:sp>
        <p:sp>
          <p:nvSpPr>
            <p:cNvPr id="33825" name="Line 34"/>
            <p:cNvSpPr>
              <a:spLocks noChangeShapeType="1"/>
            </p:cNvSpPr>
            <p:nvPr/>
          </p:nvSpPr>
          <p:spPr bwMode="auto">
            <a:xfrm flipV="1">
              <a:off x="5758" y="3680"/>
              <a:ext cx="0" cy="35"/>
            </a:xfrm>
            <a:prstGeom prst="line">
              <a:avLst/>
            </a:prstGeom>
            <a:noFill/>
            <a:ln w="0">
              <a:solidFill>
                <a:srgbClr val="000000"/>
              </a:solidFill>
              <a:round/>
              <a:headEnd/>
              <a:tailEnd/>
            </a:ln>
          </p:spPr>
          <p:txBody>
            <a:bodyPr/>
            <a:lstStyle/>
            <a:p>
              <a:endParaRPr lang="es-MX"/>
            </a:p>
          </p:txBody>
        </p:sp>
        <p:sp>
          <p:nvSpPr>
            <p:cNvPr id="33826" name="Rectangle 35"/>
            <p:cNvSpPr>
              <a:spLocks noChangeArrowheads="1"/>
            </p:cNvSpPr>
            <p:nvPr/>
          </p:nvSpPr>
          <p:spPr bwMode="auto">
            <a:xfrm>
              <a:off x="3751" y="3340"/>
              <a:ext cx="15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8.6</a:t>
              </a:r>
              <a:endParaRPr lang="es-ES" sz="1800" b="0" u="none">
                <a:solidFill>
                  <a:schemeClr val="accent2"/>
                </a:solidFill>
              </a:endParaRPr>
            </a:p>
          </p:txBody>
        </p:sp>
        <p:sp>
          <p:nvSpPr>
            <p:cNvPr id="33827" name="Rectangle 36"/>
            <p:cNvSpPr>
              <a:spLocks noChangeArrowheads="1"/>
            </p:cNvSpPr>
            <p:nvPr/>
          </p:nvSpPr>
          <p:spPr bwMode="auto">
            <a:xfrm>
              <a:off x="1407" y="3127"/>
              <a:ext cx="217"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19.8</a:t>
              </a:r>
              <a:endParaRPr lang="es-ES" sz="1800" b="0" u="none">
                <a:solidFill>
                  <a:schemeClr val="accent2"/>
                </a:solidFill>
              </a:endParaRPr>
            </a:p>
          </p:txBody>
        </p:sp>
        <p:sp>
          <p:nvSpPr>
            <p:cNvPr id="33828" name="Rectangle 37"/>
            <p:cNvSpPr>
              <a:spLocks noChangeArrowheads="1"/>
            </p:cNvSpPr>
            <p:nvPr/>
          </p:nvSpPr>
          <p:spPr bwMode="auto">
            <a:xfrm>
              <a:off x="4028" y="2954"/>
              <a:ext cx="217"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28.7</a:t>
              </a:r>
              <a:endParaRPr lang="es-ES" sz="1800" b="0" u="none">
                <a:solidFill>
                  <a:schemeClr val="accent2"/>
                </a:solidFill>
              </a:endParaRPr>
            </a:p>
          </p:txBody>
        </p:sp>
        <p:sp>
          <p:nvSpPr>
            <p:cNvPr id="33829" name="Rectangle 38"/>
            <p:cNvSpPr>
              <a:spLocks noChangeArrowheads="1"/>
            </p:cNvSpPr>
            <p:nvPr/>
          </p:nvSpPr>
          <p:spPr bwMode="auto">
            <a:xfrm>
              <a:off x="4336" y="3303"/>
              <a:ext cx="217"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10.7</a:t>
              </a:r>
              <a:endParaRPr lang="es-ES" sz="1800" b="0" u="none">
                <a:solidFill>
                  <a:schemeClr val="accent2"/>
                </a:solidFill>
              </a:endParaRPr>
            </a:p>
          </p:txBody>
        </p:sp>
        <p:sp>
          <p:nvSpPr>
            <p:cNvPr id="33830" name="Rectangle 39"/>
            <p:cNvSpPr>
              <a:spLocks noChangeArrowheads="1"/>
            </p:cNvSpPr>
            <p:nvPr/>
          </p:nvSpPr>
          <p:spPr bwMode="auto">
            <a:xfrm>
              <a:off x="4676" y="3444"/>
              <a:ext cx="15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3.3</a:t>
              </a:r>
              <a:endParaRPr lang="es-ES" sz="1800" b="0" u="none">
                <a:solidFill>
                  <a:schemeClr val="accent2"/>
                </a:solidFill>
              </a:endParaRPr>
            </a:p>
          </p:txBody>
        </p:sp>
        <p:sp>
          <p:nvSpPr>
            <p:cNvPr id="33831" name="Rectangle 40"/>
            <p:cNvSpPr>
              <a:spLocks noChangeArrowheads="1"/>
            </p:cNvSpPr>
            <p:nvPr/>
          </p:nvSpPr>
          <p:spPr bwMode="auto">
            <a:xfrm>
              <a:off x="2608" y="987"/>
              <a:ext cx="279"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130.6</a:t>
              </a:r>
              <a:endParaRPr lang="es-ES" sz="1800" b="0" u="none">
                <a:solidFill>
                  <a:schemeClr val="accent2"/>
                </a:solidFill>
              </a:endParaRPr>
            </a:p>
          </p:txBody>
        </p:sp>
        <p:sp>
          <p:nvSpPr>
            <p:cNvPr id="33832" name="Rectangle 41"/>
            <p:cNvSpPr>
              <a:spLocks noChangeArrowheads="1"/>
            </p:cNvSpPr>
            <p:nvPr/>
          </p:nvSpPr>
          <p:spPr bwMode="auto">
            <a:xfrm>
              <a:off x="5228" y="838"/>
              <a:ext cx="279"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138.4</a:t>
              </a:r>
              <a:endParaRPr lang="es-ES" sz="1800" b="0" u="none">
                <a:solidFill>
                  <a:schemeClr val="accent2"/>
                </a:solidFill>
              </a:endParaRPr>
            </a:p>
          </p:txBody>
        </p:sp>
        <p:sp>
          <p:nvSpPr>
            <p:cNvPr id="33833" name="Rectangle 42"/>
            <p:cNvSpPr>
              <a:spLocks noChangeArrowheads="1"/>
            </p:cNvSpPr>
            <p:nvPr/>
          </p:nvSpPr>
          <p:spPr bwMode="auto">
            <a:xfrm>
              <a:off x="791" y="1730"/>
              <a:ext cx="217"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93.8</a:t>
              </a:r>
              <a:endParaRPr lang="es-ES" sz="1800" b="0" u="none">
                <a:solidFill>
                  <a:schemeClr val="accent2"/>
                </a:solidFill>
              </a:endParaRPr>
            </a:p>
          </p:txBody>
        </p:sp>
        <p:sp>
          <p:nvSpPr>
            <p:cNvPr id="33834" name="Rectangle 43"/>
            <p:cNvSpPr>
              <a:spLocks noChangeArrowheads="1"/>
            </p:cNvSpPr>
            <p:nvPr/>
          </p:nvSpPr>
          <p:spPr bwMode="auto">
            <a:xfrm>
              <a:off x="3411" y="1837"/>
              <a:ext cx="217"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87.0</a:t>
              </a:r>
              <a:endParaRPr lang="es-ES" sz="1800" b="0" u="none">
                <a:solidFill>
                  <a:schemeClr val="accent2"/>
                </a:solidFill>
              </a:endParaRPr>
            </a:p>
          </p:txBody>
        </p:sp>
        <p:sp>
          <p:nvSpPr>
            <p:cNvPr id="33835" name="Rectangle 44"/>
            <p:cNvSpPr>
              <a:spLocks noChangeArrowheads="1"/>
            </p:cNvSpPr>
            <p:nvPr/>
          </p:nvSpPr>
          <p:spPr bwMode="auto">
            <a:xfrm>
              <a:off x="1145" y="3398"/>
              <a:ext cx="15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7.7</a:t>
              </a:r>
              <a:endParaRPr lang="es-ES" sz="1800" b="0" u="none">
                <a:solidFill>
                  <a:schemeClr val="accent2"/>
                </a:solidFill>
              </a:endParaRPr>
            </a:p>
          </p:txBody>
        </p:sp>
        <p:sp>
          <p:nvSpPr>
            <p:cNvPr id="33836" name="Rectangle 45"/>
            <p:cNvSpPr>
              <a:spLocks noChangeArrowheads="1"/>
            </p:cNvSpPr>
            <p:nvPr/>
          </p:nvSpPr>
          <p:spPr bwMode="auto">
            <a:xfrm>
              <a:off x="1732" y="3455"/>
              <a:ext cx="15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4.0</a:t>
              </a:r>
              <a:endParaRPr lang="es-ES" sz="1800" b="0" u="none">
                <a:solidFill>
                  <a:schemeClr val="accent2"/>
                </a:solidFill>
              </a:endParaRPr>
            </a:p>
          </p:txBody>
        </p:sp>
        <p:sp>
          <p:nvSpPr>
            <p:cNvPr id="33837" name="Rectangle 46"/>
            <p:cNvSpPr>
              <a:spLocks noChangeArrowheads="1"/>
            </p:cNvSpPr>
            <p:nvPr/>
          </p:nvSpPr>
          <p:spPr bwMode="auto">
            <a:xfrm>
              <a:off x="2055" y="3455"/>
              <a:ext cx="15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4.0</a:t>
              </a:r>
              <a:endParaRPr lang="es-ES" sz="1800" b="0" u="none">
                <a:solidFill>
                  <a:schemeClr val="accent2"/>
                </a:solidFill>
              </a:endParaRPr>
            </a:p>
          </p:txBody>
        </p:sp>
        <p:sp>
          <p:nvSpPr>
            <p:cNvPr id="33838" name="Rectangle 47"/>
            <p:cNvSpPr>
              <a:spLocks noChangeArrowheads="1"/>
            </p:cNvSpPr>
            <p:nvPr/>
          </p:nvSpPr>
          <p:spPr bwMode="auto">
            <a:xfrm>
              <a:off x="5007" y="3520"/>
              <a:ext cx="15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0.1</a:t>
              </a:r>
              <a:endParaRPr lang="es-ES" sz="1800" b="0" u="none">
                <a:solidFill>
                  <a:schemeClr val="accent2"/>
                </a:solidFill>
              </a:endParaRPr>
            </a:p>
          </p:txBody>
        </p:sp>
        <p:sp>
          <p:nvSpPr>
            <p:cNvPr id="33839" name="Rectangle 48"/>
            <p:cNvSpPr>
              <a:spLocks noChangeArrowheads="1"/>
            </p:cNvSpPr>
            <p:nvPr/>
          </p:nvSpPr>
          <p:spPr bwMode="auto">
            <a:xfrm>
              <a:off x="2340" y="3496"/>
              <a:ext cx="15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1.3</a:t>
              </a:r>
              <a:endParaRPr lang="es-ES" sz="1800" b="0" u="none">
                <a:solidFill>
                  <a:schemeClr val="accent2"/>
                </a:solidFill>
              </a:endParaRPr>
            </a:p>
          </p:txBody>
        </p:sp>
        <p:sp>
          <p:nvSpPr>
            <p:cNvPr id="33840" name="Rectangle 49"/>
            <p:cNvSpPr>
              <a:spLocks noChangeArrowheads="1"/>
            </p:cNvSpPr>
            <p:nvPr/>
          </p:nvSpPr>
          <p:spPr bwMode="auto">
            <a:xfrm>
              <a:off x="272" y="3614"/>
              <a:ext cx="155"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0.0</a:t>
              </a:r>
              <a:endParaRPr lang="es-ES" sz="1800" b="0" u="none">
                <a:solidFill>
                  <a:schemeClr val="accent2"/>
                </a:solidFill>
              </a:endParaRPr>
            </a:p>
          </p:txBody>
        </p:sp>
        <p:sp>
          <p:nvSpPr>
            <p:cNvPr id="33841" name="Rectangle 50"/>
            <p:cNvSpPr>
              <a:spLocks noChangeArrowheads="1"/>
            </p:cNvSpPr>
            <p:nvPr/>
          </p:nvSpPr>
          <p:spPr bwMode="auto">
            <a:xfrm>
              <a:off x="209" y="3228"/>
              <a:ext cx="217"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20.0</a:t>
              </a:r>
              <a:endParaRPr lang="es-ES" sz="1800" b="0" u="none">
                <a:solidFill>
                  <a:schemeClr val="accent2"/>
                </a:solidFill>
              </a:endParaRPr>
            </a:p>
          </p:txBody>
        </p:sp>
        <p:sp>
          <p:nvSpPr>
            <p:cNvPr id="33842" name="Rectangle 51"/>
            <p:cNvSpPr>
              <a:spLocks noChangeArrowheads="1"/>
            </p:cNvSpPr>
            <p:nvPr/>
          </p:nvSpPr>
          <p:spPr bwMode="auto">
            <a:xfrm>
              <a:off x="209" y="2842"/>
              <a:ext cx="217"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40.0</a:t>
              </a:r>
              <a:endParaRPr lang="es-ES" sz="1800" b="0" u="none">
                <a:solidFill>
                  <a:schemeClr val="accent2"/>
                </a:solidFill>
              </a:endParaRPr>
            </a:p>
          </p:txBody>
        </p:sp>
        <p:sp>
          <p:nvSpPr>
            <p:cNvPr id="33843" name="Rectangle 52"/>
            <p:cNvSpPr>
              <a:spLocks noChangeArrowheads="1"/>
            </p:cNvSpPr>
            <p:nvPr/>
          </p:nvSpPr>
          <p:spPr bwMode="auto">
            <a:xfrm>
              <a:off x="209" y="2456"/>
              <a:ext cx="217"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60.0</a:t>
              </a:r>
              <a:endParaRPr lang="es-ES" sz="1800" b="0" u="none">
                <a:solidFill>
                  <a:schemeClr val="accent2"/>
                </a:solidFill>
              </a:endParaRPr>
            </a:p>
          </p:txBody>
        </p:sp>
        <p:sp>
          <p:nvSpPr>
            <p:cNvPr id="33844" name="Rectangle 53"/>
            <p:cNvSpPr>
              <a:spLocks noChangeArrowheads="1"/>
            </p:cNvSpPr>
            <p:nvPr/>
          </p:nvSpPr>
          <p:spPr bwMode="auto">
            <a:xfrm>
              <a:off x="209" y="2070"/>
              <a:ext cx="217"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80.0</a:t>
              </a:r>
              <a:endParaRPr lang="es-ES" sz="1800" b="0" u="none">
                <a:solidFill>
                  <a:schemeClr val="accent2"/>
                </a:solidFill>
              </a:endParaRPr>
            </a:p>
          </p:txBody>
        </p:sp>
        <p:sp>
          <p:nvSpPr>
            <p:cNvPr id="33845" name="Rectangle 54"/>
            <p:cNvSpPr>
              <a:spLocks noChangeArrowheads="1"/>
            </p:cNvSpPr>
            <p:nvPr/>
          </p:nvSpPr>
          <p:spPr bwMode="auto">
            <a:xfrm>
              <a:off x="146" y="1684"/>
              <a:ext cx="279"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100.0</a:t>
              </a:r>
              <a:endParaRPr lang="es-ES" sz="1800" b="0" u="none">
                <a:solidFill>
                  <a:schemeClr val="accent2"/>
                </a:solidFill>
              </a:endParaRPr>
            </a:p>
          </p:txBody>
        </p:sp>
        <p:sp>
          <p:nvSpPr>
            <p:cNvPr id="33846" name="Rectangle 55"/>
            <p:cNvSpPr>
              <a:spLocks noChangeArrowheads="1"/>
            </p:cNvSpPr>
            <p:nvPr/>
          </p:nvSpPr>
          <p:spPr bwMode="auto">
            <a:xfrm>
              <a:off x="146" y="1298"/>
              <a:ext cx="279"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120.0</a:t>
              </a:r>
              <a:endParaRPr lang="es-ES" sz="1800" b="0" u="none">
                <a:solidFill>
                  <a:schemeClr val="accent2"/>
                </a:solidFill>
              </a:endParaRPr>
            </a:p>
          </p:txBody>
        </p:sp>
        <p:sp>
          <p:nvSpPr>
            <p:cNvPr id="33847" name="Rectangle 56"/>
            <p:cNvSpPr>
              <a:spLocks noChangeArrowheads="1"/>
            </p:cNvSpPr>
            <p:nvPr/>
          </p:nvSpPr>
          <p:spPr bwMode="auto">
            <a:xfrm>
              <a:off x="146" y="912"/>
              <a:ext cx="279"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140.0</a:t>
              </a:r>
              <a:endParaRPr lang="es-ES" sz="1800" b="0" u="none">
                <a:solidFill>
                  <a:schemeClr val="accent2"/>
                </a:solidFill>
              </a:endParaRPr>
            </a:p>
          </p:txBody>
        </p:sp>
        <p:sp>
          <p:nvSpPr>
            <p:cNvPr id="33848" name="Rectangle 57"/>
            <p:cNvSpPr>
              <a:spLocks noChangeArrowheads="1"/>
            </p:cNvSpPr>
            <p:nvPr/>
          </p:nvSpPr>
          <p:spPr bwMode="auto">
            <a:xfrm>
              <a:off x="146" y="527"/>
              <a:ext cx="279"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160.0</a:t>
              </a:r>
              <a:endParaRPr lang="es-ES" sz="1800" b="0" u="none">
                <a:solidFill>
                  <a:schemeClr val="accent2"/>
                </a:solidFill>
              </a:endParaRPr>
            </a:p>
          </p:txBody>
        </p:sp>
        <p:sp>
          <p:nvSpPr>
            <p:cNvPr id="33849" name="Rectangle 58"/>
            <p:cNvSpPr>
              <a:spLocks noChangeArrowheads="1"/>
            </p:cNvSpPr>
            <p:nvPr/>
          </p:nvSpPr>
          <p:spPr bwMode="auto">
            <a:xfrm>
              <a:off x="1338" y="3778"/>
              <a:ext cx="1011" cy="147"/>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Programado 2008</a:t>
              </a:r>
              <a:endParaRPr lang="es-ES" sz="1800" b="0" u="none">
                <a:solidFill>
                  <a:schemeClr val="accent2"/>
                </a:solidFill>
              </a:endParaRPr>
            </a:p>
          </p:txBody>
        </p:sp>
        <p:sp>
          <p:nvSpPr>
            <p:cNvPr id="33850" name="Rectangle 59"/>
            <p:cNvSpPr>
              <a:spLocks noChangeArrowheads="1"/>
            </p:cNvSpPr>
            <p:nvPr/>
          </p:nvSpPr>
          <p:spPr bwMode="auto">
            <a:xfrm>
              <a:off x="4082" y="3778"/>
              <a:ext cx="720"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Ejercido 2008</a:t>
              </a:r>
              <a:endParaRPr lang="es-ES" sz="1800" b="0" u="none">
                <a:solidFill>
                  <a:schemeClr val="accent2"/>
                </a:solidFill>
              </a:endParaRPr>
            </a:p>
          </p:txBody>
        </p:sp>
        <p:sp>
          <p:nvSpPr>
            <p:cNvPr id="33851" name="Rectangle 60"/>
            <p:cNvSpPr>
              <a:spLocks noChangeArrowheads="1"/>
            </p:cNvSpPr>
            <p:nvPr/>
          </p:nvSpPr>
          <p:spPr bwMode="auto">
            <a:xfrm rot="-5400000">
              <a:off x="-256" y="1975"/>
              <a:ext cx="700"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Millones de $</a:t>
              </a:r>
              <a:endParaRPr lang="es-ES" sz="1800" b="0" u="none">
                <a:solidFill>
                  <a:schemeClr val="accent2"/>
                </a:solidFill>
              </a:endParaRPr>
            </a:p>
          </p:txBody>
        </p:sp>
        <p:grpSp>
          <p:nvGrpSpPr>
            <p:cNvPr id="33852" name="Rectangle 61"/>
            <p:cNvGrpSpPr>
              <a:grpSpLocks/>
            </p:cNvGrpSpPr>
            <p:nvPr/>
          </p:nvGrpSpPr>
          <p:grpSpPr bwMode="auto">
            <a:xfrm>
              <a:off x="543" y="415"/>
              <a:ext cx="149" cy="143"/>
              <a:chOff x="1200912" y="1060704"/>
              <a:chExt cx="219456" cy="207264"/>
            </a:xfrm>
          </p:grpSpPr>
          <p:pic>
            <p:nvPicPr>
              <p:cNvPr id="33878" name="Rectangle 61"/>
              <p:cNvPicPr>
                <a:picLocks noChangeArrowheads="1"/>
              </p:cNvPicPr>
              <p:nvPr/>
            </p:nvPicPr>
            <p:blipFill>
              <a:blip r:embed="rId18" cstate="print"/>
              <a:srcRect/>
              <a:stretch>
                <a:fillRect/>
              </a:stretch>
            </p:blipFill>
            <p:spPr bwMode="auto">
              <a:xfrm>
                <a:off x="1200912" y="1060704"/>
                <a:ext cx="219456" cy="207264"/>
              </a:xfrm>
              <a:prstGeom prst="rect">
                <a:avLst/>
              </a:prstGeom>
              <a:noFill/>
              <a:ln w="9525">
                <a:noFill/>
                <a:miter lim="800000"/>
                <a:headEnd/>
                <a:tailEnd/>
              </a:ln>
            </p:spPr>
          </p:pic>
          <p:sp>
            <p:nvSpPr>
              <p:cNvPr id="33879" name="Text Box 89"/>
              <p:cNvSpPr txBox="1">
                <a:spLocks noChangeArrowheads="1"/>
              </p:cNvSpPr>
              <p:nvPr/>
            </p:nvSpPr>
            <p:spPr bwMode="auto">
              <a:xfrm>
                <a:off x="1264494" y="1096987"/>
                <a:ext cx="101633" cy="100014"/>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33853" name="Rectangle 62"/>
            <p:cNvSpPr>
              <a:spLocks noChangeArrowheads="1"/>
            </p:cNvSpPr>
            <p:nvPr/>
          </p:nvSpPr>
          <p:spPr bwMode="auto">
            <a:xfrm>
              <a:off x="681" y="406"/>
              <a:ext cx="112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Servicios Personales</a:t>
              </a:r>
              <a:endParaRPr lang="es-ES" sz="1800" b="0" u="none">
                <a:solidFill>
                  <a:schemeClr val="accent2"/>
                </a:solidFill>
              </a:endParaRPr>
            </a:p>
          </p:txBody>
        </p:sp>
        <p:grpSp>
          <p:nvGrpSpPr>
            <p:cNvPr id="33854" name="Rectangle 63"/>
            <p:cNvGrpSpPr>
              <a:grpSpLocks/>
            </p:cNvGrpSpPr>
            <p:nvPr/>
          </p:nvGrpSpPr>
          <p:grpSpPr bwMode="auto">
            <a:xfrm>
              <a:off x="543" y="550"/>
              <a:ext cx="149" cy="147"/>
              <a:chOff x="1200912" y="1255776"/>
              <a:chExt cx="219456" cy="213360"/>
            </a:xfrm>
          </p:grpSpPr>
          <p:pic>
            <p:nvPicPr>
              <p:cNvPr id="33876" name="Rectangle 63"/>
              <p:cNvPicPr>
                <a:picLocks noChangeArrowheads="1"/>
              </p:cNvPicPr>
              <p:nvPr/>
            </p:nvPicPr>
            <p:blipFill>
              <a:blip r:embed="rId19" cstate="print"/>
              <a:srcRect/>
              <a:stretch>
                <a:fillRect/>
              </a:stretch>
            </p:blipFill>
            <p:spPr bwMode="auto">
              <a:xfrm>
                <a:off x="1200912" y="1255776"/>
                <a:ext cx="219456" cy="213360"/>
              </a:xfrm>
              <a:prstGeom prst="rect">
                <a:avLst/>
              </a:prstGeom>
              <a:noFill/>
              <a:ln w="9525">
                <a:noFill/>
                <a:miter lim="800000"/>
                <a:headEnd/>
                <a:tailEnd/>
              </a:ln>
            </p:spPr>
          </p:pic>
          <p:sp>
            <p:nvSpPr>
              <p:cNvPr id="33877" name="Text Box 93"/>
              <p:cNvSpPr txBox="1">
                <a:spLocks noChangeArrowheads="1"/>
              </p:cNvSpPr>
              <p:nvPr/>
            </p:nvSpPr>
            <p:spPr bwMode="auto">
              <a:xfrm>
                <a:off x="1264494" y="1294115"/>
                <a:ext cx="101633" cy="100014"/>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33855" name="Rectangle 64"/>
            <p:cNvSpPr>
              <a:spLocks noChangeArrowheads="1"/>
            </p:cNvSpPr>
            <p:nvPr/>
          </p:nvSpPr>
          <p:spPr bwMode="auto">
            <a:xfrm>
              <a:off x="681" y="541"/>
              <a:ext cx="1316"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Materiales y Suministros</a:t>
              </a:r>
              <a:endParaRPr lang="es-ES" sz="1800" b="0" u="none">
                <a:solidFill>
                  <a:schemeClr val="accent2"/>
                </a:solidFill>
              </a:endParaRPr>
            </a:p>
          </p:txBody>
        </p:sp>
        <p:grpSp>
          <p:nvGrpSpPr>
            <p:cNvPr id="33856" name="Rectangle 65"/>
            <p:cNvGrpSpPr>
              <a:grpSpLocks/>
            </p:cNvGrpSpPr>
            <p:nvPr/>
          </p:nvGrpSpPr>
          <p:grpSpPr bwMode="auto">
            <a:xfrm>
              <a:off x="543" y="684"/>
              <a:ext cx="149" cy="147"/>
              <a:chOff x="1200912" y="1450848"/>
              <a:chExt cx="219456" cy="213360"/>
            </a:xfrm>
          </p:grpSpPr>
          <p:pic>
            <p:nvPicPr>
              <p:cNvPr id="33874" name="Rectangle 65"/>
              <p:cNvPicPr>
                <a:picLocks noChangeArrowheads="1"/>
              </p:cNvPicPr>
              <p:nvPr/>
            </p:nvPicPr>
            <p:blipFill>
              <a:blip r:embed="rId20" cstate="print"/>
              <a:srcRect/>
              <a:stretch>
                <a:fillRect/>
              </a:stretch>
            </p:blipFill>
            <p:spPr bwMode="auto">
              <a:xfrm>
                <a:off x="1200912" y="1450848"/>
                <a:ext cx="219456" cy="213360"/>
              </a:xfrm>
              <a:prstGeom prst="rect">
                <a:avLst/>
              </a:prstGeom>
              <a:noFill/>
              <a:ln w="9525">
                <a:noFill/>
                <a:miter lim="800000"/>
                <a:headEnd/>
                <a:tailEnd/>
              </a:ln>
            </p:spPr>
          </p:pic>
          <p:sp>
            <p:nvSpPr>
              <p:cNvPr id="33875" name="Text Box 97"/>
              <p:cNvSpPr txBox="1">
                <a:spLocks noChangeArrowheads="1"/>
              </p:cNvSpPr>
              <p:nvPr/>
            </p:nvSpPr>
            <p:spPr bwMode="auto">
              <a:xfrm>
                <a:off x="1264494" y="1489794"/>
                <a:ext cx="101633" cy="100014"/>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33857" name="Rectangle 66"/>
            <p:cNvSpPr>
              <a:spLocks noChangeArrowheads="1"/>
            </p:cNvSpPr>
            <p:nvPr/>
          </p:nvSpPr>
          <p:spPr bwMode="auto">
            <a:xfrm>
              <a:off x="681" y="676"/>
              <a:ext cx="1068"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Servicios Generales</a:t>
              </a:r>
              <a:endParaRPr lang="es-ES" sz="1800" b="0" u="none">
                <a:solidFill>
                  <a:schemeClr val="accent2"/>
                </a:solidFill>
              </a:endParaRPr>
            </a:p>
          </p:txBody>
        </p:sp>
        <p:grpSp>
          <p:nvGrpSpPr>
            <p:cNvPr id="33858" name="Rectangle 67"/>
            <p:cNvGrpSpPr>
              <a:grpSpLocks/>
            </p:cNvGrpSpPr>
            <p:nvPr/>
          </p:nvGrpSpPr>
          <p:grpSpPr bwMode="auto">
            <a:xfrm>
              <a:off x="543" y="823"/>
              <a:ext cx="149" cy="147"/>
              <a:chOff x="1200912" y="1652016"/>
              <a:chExt cx="219456" cy="213360"/>
            </a:xfrm>
          </p:grpSpPr>
          <p:pic>
            <p:nvPicPr>
              <p:cNvPr id="33872" name="Rectangle 67"/>
              <p:cNvPicPr>
                <a:picLocks noChangeArrowheads="1"/>
              </p:cNvPicPr>
              <p:nvPr/>
            </p:nvPicPr>
            <p:blipFill>
              <a:blip r:embed="rId21" cstate="print"/>
              <a:srcRect/>
              <a:stretch>
                <a:fillRect/>
              </a:stretch>
            </p:blipFill>
            <p:spPr bwMode="auto">
              <a:xfrm>
                <a:off x="1200912" y="1652016"/>
                <a:ext cx="219456" cy="213360"/>
              </a:xfrm>
              <a:prstGeom prst="rect">
                <a:avLst/>
              </a:prstGeom>
              <a:noFill/>
              <a:ln w="9525">
                <a:noFill/>
                <a:miter lim="800000"/>
                <a:headEnd/>
                <a:tailEnd/>
              </a:ln>
            </p:spPr>
          </p:pic>
          <p:sp>
            <p:nvSpPr>
              <p:cNvPr id="33873" name="Text Box 101"/>
              <p:cNvSpPr txBox="1">
                <a:spLocks noChangeArrowheads="1"/>
              </p:cNvSpPr>
              <p:nvPr/>
            </p:nvSpPr>
            <p:spPr bwMode="auto">
              <a:xfrm>
                <a:off x="1264494" y="1689822"/>
                <a:ext cx="101633" cy="100014"/>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33859" name="Rectangle 68"/>
            <p:cNvSpPr>
              <a:spLocks noChangeArrowheads="1"/>
            </p:cNvSpPr>
            <p:nvPr/>
          </p:nvSpPr>
          <p:spPr bwMode="auto">
            <a:xfrm>
              <a:off x="681" y="815"/>
              <a:ext cx="794"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Transferencias</a:t>
              </a:r>
              <a:endParaRPr lang="es-ES" sz="1800" b="0" u="none">
                <a:solidFill>
                  <a:schemeClr val="accent2"/>
                </a:solidFill>
              </a:endParaRPr>
            </a:p>
          </p:txBody>
        </p:sp>
        <p:grpSp>
          <p:nvGrpSpPr>
            <p:cNvPr id="33860" name="Rectangle 69"/>
            <p:cNvGrpSpPr>
              <a:grpSpLocks/>
            </p:cNvGrpSpPr>
            <p:nvPr/>
          </p:nvGrpSpPr>
          <p:grpSpPr bwMode="auto">
            <a:xfrm>
              <a:off x="543" y="957"/>
              <a:ext cx="149" cy="147"/>
              <a:chOff x="1200912" y="1847088"/>
              <a:chExt cx="219456" cy="213360"/>
            </a:xfrm>
          </p:grpSpPr>
          <p:pic>
            <p:nvPicPr>
              <p:cNvPr id="33870" name="Rectangle 69"/>
              <p:cNvPicPr>
                <a:picLocks noChangeArrowheads="1"/>
              </p:cNvPicPr>
              <p:nvPr/>
            </p:nvPicPr>
            <p:blipFill>
              <a:blip r:embed="rId22" cstate="print"/>
              <a:srcRect/>
              <a:stretch>
                <a:fillRect/>
              </a:stretch>
            </p:blipFill>
            <p:spPr bwMode="auto">
              <a:xfrm>
                <a:off x="1200912" y="1847088"/>
                <a:ext cx="219456" cy="213360"/>
              </a:xfrm>
              <a:prstGeom prst="rect">
                <a:avLst/>
              </a:prstGeom>
              <a:noFill/>
              <a:ln w="9525">
                <a:noFill/>
                <a:miter lim="800000"/>
                <a:headEnd/>
                <a:tailEnd/>
              </a:ln>
            </p:spPr>
          </p:pic>
          <p:sp>
            <p:nvSpPr>
              <p:cNvPr id="33871" name="Text Box 105"/>
              <p:cNvSpPr txBox="1">
                <a:spLocks noChangeArrowheads="1"/>
              </p:cNvSpPr>
              <p:nvPr/>
            </p:nvSpPr>
            <p:spPr bwMode="auto">
              <a:xfrm>
                <a:off x="1264494" y="1885501"/>
                <a:ext cx="101633" cy="101463"/>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33861" name="Rectangle 70"/>
            <p:cNvSpPr>
              <a:spLocks noChangeArrowheads="1"/>
            </p:cNvSpPr>
            <p:nvPr/>
          </p:nvSpPr>
          <p:spPr bwMode="auto">
            <a:xfrm>
              <a:off x="681" y="950"/>
              <a:ext cx="1519"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Bienes Muebles e Inmuebles</a:t>
              </a:r>
              <a:endParaRPr lang="es-ES" sz="1800" b="0" u="none">
                <a:solidFill>
                  <a:schemeClr val="accent2"/>
                </a:solidFill>
              </a:endParaRPr>
            </a:p>
          </p:txBody>
        </p:sp>
        <p:grpSp>
          <p:nvGrpSpPr>
            <p:cNvPr id="33862" name="Rectangle 71"/>
            <p:cNvGrpSpPr>
              <a:grpSpLocks/>
            </p:cNvGrpSpPr>
            <p:nvPr/>
          </p:nvGrpSpPr>
          <p:grpSpPr bwMode="auto">
            <a:xfrm>
              <a:off x="543" y="1096"/>
              <a:ext cx="149" cy="143"/>
              <a:chOff x="1200912" y="2048256"/>
              <a:chExt cx="219456" cy="207264"/>
            </a:xfrm>
          </p:grpSpPr>
          <p:pic>
            <p:nvPicPr>
              <p:cNvPr id="33868" name="Rectangle 71"/>
              <p:cNvPicPr>
                <a:picLocks noChangeArrowheads="1"/>
              </p:cNvPicPr>
              <p:nvPr/>
            </p:nvPicPr>
            <p:blipFill>
              <a:blip r:embed="rId23" cstate="print"/>
              <a:srcRect/>
              <a:stretch>
                <a:fillRect/>
              </a:stretch>
            </p:blipFill>
            <p:spPr bwMode="auto">
              <a:xfrm>
                <a:off x="1200912" y="2048256"/>
                <a:ext cx="219456" cy="207264"/>
              </a:xfrm>
              <a:prstGeom prst="rect">
                <a:avLst/>
              </a:prstGeom>
              <a:noFill/>
              <a:ln w="9525">
                <a:noFill/>
                <a:miter lim="800000"/>
                <a:headEnd/>
                <a:tailEnd/>
              </a:ln>
            </p:spPr>
          </p:pic>
          <p:sp>
            <p:nvSpPr>
              <p:cNvPr id="33869" name="Text Box 109"/>
              <p:cNvSpPr txBox="1">
                <a:spLocks noChangeArrowheads="1"/>
              </p:cNvSpPr>
              <p:nvPr/>
            </p:nvSpPr>
            <p:spPr bwMode="auto">
              <a:xfrm>
                <a:off x="1264494" y="2082630"/>
                <a:ext cx="101633" cy="100014"/>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33863" name="Rectangle 72"/>
            <p:cNvSpPr>
              <a:spLocks noChangeArrowheads="1"/>
            </p:cNvSpPr>
            <p:nvPr/>
          </p:nvSpPr>
          <p:spPr bwMode="auto">
            <a:xfrm>
              <a:off x="681" y="1085"/>
              <a:ext cx="689"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Obra Pública</a:t>
              </a:r>
              <a:endParaRPr lang="es-ES" sz="1800" b="0" u="none">
                <a:solidFill>
                  <a:schemeClr val="accent2"/>
                </a:solidFill>
              </a:endParaRPr>
            </a:p>
          </p:txBody>
        </p:sp>
        <p:grpSp>
          <p:nvGrpSpPr>
            <p:cNvPr id="33864" name="Rectangle 73"/>
            <p:cNvGrpSpPr>
              <a:grpSpLocks/>
            </p:cNvGrpSpPr>
            <p:nvPr/>
          </p:nvGrpSpPr>
          <p:grpSpPr bwMode="auto">
            <a:xfrm>
              <a:off x="543" y="1231"/>
              <a:ext cx="149" cy="143"/>
              <a:chOff x="1200912" y="2243328"/>
              <a:chExt cx="219456" cy="207264"/>
            </a:xfrm>
          </p:grpSpPr>
          <p:pic>
            <p:nvPicPr>
              <p:cNvPr id="33866" name="Rectangle 73"/>
              <p:cNvPicPr>
                <a:picLocks noChangeArrowheads="1"/>
              </p:cNvPicPr>
              <p:nvPr/>
            </p:nvPicPr>
            <p:blipFill>
              <a:blip r:embed="rId24" cstate="print"/>
              <a:srcRect/>
              <a:stretch>
                <a:fillRect/>
              </a:stretch>
            </p:blipFill>
            <p:spPr bwMode="auto">
              <a:xfrm>
                <a:off x="1200912" y="2243328"/>
                <a:ext cx="219456" cy="207264"/>
              </a:xfrm>
              <a:prstGeom prst="rect">
                <a:avLst/>
              </a:prstGeom>
              <a:noFill/>
              <a:ln w="9525">
                <a:noFill/>
                <a:miter lim="800000"/>
                <a:headEnd/>
                <a:tailEnd/>
              </a:ln>
            </p:spPr>
          </p:pic>
          <p:sp>
            <p:nvSpPr>
              <p:cNvPr id="33867" name="Text Box 113"/>
              <p:cNvSpPr txBox="1">
                <a:spLocks noChangeArrowheads="1"/>
              </p:cNvSpPr>
              <p:nvPr/>
            </p:nvSpPr>
            <p:spPr bwMode="auto">
              <a:xfrm>
                <a:off x="1264494" y="2278309"/>
                <a:ext cx="101633" cy="100014"/>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33865" name="Rectangle 74"/>
            <p:cNvSpPr>
              <a:spLocks noChangeArrowheads="1"/>
            </p:cNvSpPr>
            <p:nvPr/>
          </p:nvSpPr>
          <p:spPr bwMode="auto">
            <a:xfrm>
              <a:off x="681" y="1221"/>
              <a:ext cx="390" cy="134"/>
            </a:xfrm>
            <a:prstGeom prst="rect">
              <a:avLst/>
            </a:prstGeom>
            <a:noFill/>
            <a:ln w="9525">
              <a:noFill/>
              <a:miter lim="800000"/>
              <a:headEnd/>
              <a:tailEnd/>
            </a:ln>
          </p:spPr>
          <p:txBody>
            <a:bodyPr wrap="none" lIns="0" tIns="0" rIns="0" bIns="0">
              <a:spAutoFit/>
            </a:bodyPr>
            <a:lstStyle/>
            <a:p>
              <a:pPr algn="l"/>
              <a:r>
                <a:rPr lang="es-ES" sz="1400" u="none">
                  <a:solidFill>
                    <a:schemeClr val="accent2"/>
                  </a:solidFill>
                </a:rPr>
                <a:t>Totales</a:t>
              </a:r>
              <a:endParaRPr lang="es-ES" sz="1800" b="0" u="none">
                <a:solidFill>
                  <a:schemeClr val="accent2"/>
                </a:solidFill>
              </a:endParaRPr>
            </a:p>
          </p:txBody>
        </p:sp>
      </p:grpSp>
      <p:sp>
        <p:nvSpPr>
          <p:cNvPr id="33796" name="Text Box 77"/>
          <p:cNvSpPr txBox="1">
            <a:spLocks noChangeArrowheads="1"/>
          </p:cNvSpPr>
          <p:nvPr/>
        </p:nvSpPr>
        <p:spPr bwMode="auto">
          <a:xfrm>
            <a:off x="2446338" y="19050"/>
            <a:ext cx="6697662" cy="530225"/>
          </a:xfrm>
          <a:prstGeom prst="rect">
            <a:avLst/>
          </a:prstGeom>
          <a:noFill/>
          <a:ln w="9525" algn="ctr">
            <a:noFill/>
            <a:miter lim="800000"/>
            <a:headEnd/>
            <a:tailEnd/>
          </a:ln>
        </p:spPr>
        <p:txBody>
          <a:bodyPr anchor="ctr">
            <a:spAutoFit/>
          </a:bodyPr>
          <a:lstStyle/>
          <a:p>
            <a:pPr>
              <a:lnSpc>
                <a:spcPct val="80000"/>
              </a:lnSpc>
            </a:pPr>
            <a:r>
              <a:rPr lang="es-ES" sz="1800" u="none">
                <a:solidFill>
                  <a:srgbClr val="990033"/>
                </a:solidFill>
                <a:ea typeface="MS PGothic" pitchFamily="34" charset="-128"/>
                <a:cs typeface="Arial" charset="0"/>
              </a:rPr>
              <a:t>Presupuesto Programado y Ejercido por Capítulo del Gasto (Fiscales y Propios)</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0" y="3060700"/>
            <a:ext cx="9144000" cy="396875"/>
          </a:xfrm>
          <a:prstGeom prst="rect">
            <a:avLst/>
          </a:prstGeom>
          <a:noFill/>
          <a:ln w="9525" algn="ctr">
            <a:noFill/>
            <a:miter lim="800000"/>
            <a:headEnd/>
            <a:tailEnd/>
          </a:ln>
        </p:spPr>
        <p:txBody>
          <a:bodyPr>
            <a:spAutoFit/>
          </a:bodyPr>
          <a:lstStyle/>
          <a:p>
            <a:pPr algn="ctr"/>
            <a:r>
              <a:rPr lang="es-MX" sz="2000" u="none">
                <a:solidFill>
                  <a:schemeClr val="accent2"/>
                </a:solidFill>
              </a:rPr>
              <a:t>Otras Actividades Relevantes</a:t>
            </a:r>
            <a:endParaRPr lang="es-ES" sz="2000" u="none">
              <a:solidFill>
                <a:schemeClr val="accent2"/>
              </a:solidFill>
            </a:endParaRPr>
          </a:p>
        </p:txBody>
      </p:sp>
      <p:sp>
        <p:nvSpPr>
          <p:cNvPr id="790535" name="Line 7"/>
          <p:cNvSpPr>
            <a:spLocks noChangeShapeType="1"/>
          </p:cNvSpPr>
          <p:nvPr/>
        </p:nvSpPr>
        <p:spPr bwMode="auto">
          <a:xfrm>
            <a:off x="3454400" y="3449638"/>
            <a:ext cx="5689600" cy="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es-MX"/>
          </a:p>
        </p:txBody>
      </p:sp>
      <p:cxnSp>
        <p:nvCxnSpPr>
          <p:cNvPr id="5" name="4 Conector recto"/>
          <p:cNvCxnSpPr/>
          <p:nvPr/>
        </p:nvCxnSpPr>
        <p:spPr bwMode="auto">
          <a:xfrm flipV="1">
            <a:off x="2230438" y="539750"/>
            <a:ext cx="6913562" cy="28575"/>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34821" name="Picture 13" descr="Logo letras"/>
          <p:cNvPicPr>
            <a:picLocks noChangeAspect="1" noChangeArrowheads="1"/>
          </p:cNvPicPr>
          <p:nvPr/>
        </p:nvPicPr>
        <p:blipFill>
          <a:blip r:embed="rId3" cstate="print"/>
          <a:srcRect r="-6464" b="-33463"/>
          <a:stretch>
            <a:fillRect/>
          </a:stretch>
        </p:blipFill>
        <p:spPr bwMode="auto">
          <a:xfrm>
            <a:off x="82550" y="115888"/>
            <a:ext cx="4443413" cy="5445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279650" y="85725"/>
            <a:ext cx="6864350" cy="366713"/>
          </a:xfrm>
          <a:prstGeom prst="rect">
            <a:avLst/>
          </a:prstGeom>
          <a:noFill/>
          <a:ln w="9525" algn="ctr">
            <a:noFill/>
            <a:miter lim="800000"/>
            <a:headEnd/>
            <a:tailEnd/>
          </a:ln>
        </p:spPr>
        <p:txBody>
          <a:bodyPr wrap="none">
            <a:spAutoFit/>
          </a:bodyPr>
          <a:lstStyle/>
          <a:p>
            <a:r>
              <a:rPr lang="es-ES" sz="1800" u="none">
                <a:solidFill>
                  <a:srgbClr val="A50021"/>
                </a:solidFill>
                <a:cs typeface="Arial" charset="0"/>
              </a:rPr>
              <a:t>Inauguración de la Unidad CIMAV en Nuevo León el 4 de abril</a:t>
            </a:r>
          </a:p>
        </p:txBody>
      </p:sp>
      <p:pic>
        <p:nvPicPr>
          <p:cNvPr id="35843" name="Picture 3" descr="Logo Piit"/>
          <p:cNvPicPr>
            <a:picLocks noChangeAspect="1" noChangeArrowheads="1"/>
          </p:cNvPicPr>
          <p:nvPr/>
        </p:nvPicPr>
        <p:blipFill>
          <a:blip r:embed="rId3" cstate="print"/>
          <a:srcRect/>
          <a:stretch>
            <a:fillRect/>
          </a:stretch>
        </p:blipFill>
        <p:spPr bwMode="auto">
          <a:xfrm>
            <a:off x="3268663" y="1147763"/>
            <a:ext cx="2606675" cy="608012"/>
          </a:xfrm>
          <a:prstGeom prst="rect">
            <a:avLst/>
          </a:prstGeom>
          <a:noFill/>
          <a:ln w="9525" algn="ctr">
            <a:noFill/>
            <a:miter lim="800000"/>
            <a:headEnd/>
            <a:tailEnd/>
          </a:ln>
        </p:spPr>
      </p:pic>
      <p:grpSp>
        <p:nvGrpSpPr>
          <p:cNvPr id="35844" name="Rectangle 4"/>
          <p:cNvGrpSpPr>
            <a:grpSpLocks/>
          </p:cNvGrpSpPr>
          <p:nvPr/>
        </p:nvGrpSpPr>
        <p:grpSpPr bwMode="auto">
          <a:xfrm>
            <a:off x="-60325" y="3833813"/>
            <a:ext cx="9259888" cy="2335212"/>
            <a:chOff x="-38" y="2415"/>
            <a:chExt cx="5833" cy="1471"/>
          </a:xfrm>
        </p:grpSpPr>
        <p:pic>
          <p:nvPicPr>
            <p:cNvPr id="35853" name="Rectangle 4"/>
            <p:cNvPicPr>
              <a:picLocks noChangeArrowheads="1"/>
            </p:cNvPicPr>
            <p:nvPr/>
          </p:nvPicPr>
          <p:blipFill>
            <a:blip r:embed="rId4" cstate="print"/>
            <a:srcRect/>
            <a:stretch>
              <a:fillRect/>
            </a:stretch>
          </p:blipFill>
          <p:spPr bwMode="auto">
            <a:xfrm>
              <a:off x="-38" y="2415"/>
              <a:ext cx="5833" cy="1471"/>
            </a:xfrm>
            <a:prstGeom prst="rect">
              <a:avLst/>
            </a:prstGeom>
            <a:noFill/>
            <a:ln w="9525">
              <a:noFill/>
              <a:miter lim="800000"/>
              <a:headEnd/>
              <a:tailEnd/>
            </a:ln>
          </p:spPr>
        </p:pic>
        <p:sp>
          <p:nvSpPr>
            <p:cNvPr id="35854" name="Text Box 5"/>
            <p:cNvSpPr txBox="1">
              <a:spLocks noChangeArrowheads="1"/>
            </p:cNvSpPr>
            <p:nvPr/>
          </p:nvSpPr>
          <p:spPr bwMode="auto">
            <a:xfrm>
              <a:off x="0" y="2443"/>
              <a:ext cx="5760" cy="1398"/>
            </a:xfrm>
            <a:prstGeom prst="rect">
              <a:avLst/>
            </a:prstGeom>
            <a:noFill/>
            <a:ln w="9525">
              <a:noFill/>
              <a:miter lim="800000"/>
              <a:headEnd/>
              <a:tailEnd/>
            </a:ln>
          </p:spPr>
          <p:txBody>
            <a:bodyPr anchor="ctr">
              <a:spAutoFit/>
            </a:bodyPr>
            <a:lstStyle/>
            <a:p>
              <a:pPr marL="812800" algn="l"/>
              <a:r>
                <a:rPr lang="es-ES" sz="1400" u="none">
                  <a:solidFill>
                    <a:schemeClr val="bg1"/>
                  </a:solidFill>
                  <a:cs typeface="Arial" charset="0"/>
                </a:rPr>
                <a:t>10 Investigadores y 8 Técnicos en 2008</a:t>
              </a:r>
            </a:p>
            <a:p>
              <a:pPr marL="812800" algn="l">
                <a:buFontTx/>
                <a:buChar char="•"/>
              </a:pPr>
              <a:r>
                <a:rPr lang="es-ES" sz="1400" b="0" u="none">
                  <a:solidFill>
                    <a:schemeClr val="bg1"/>
                  </a:solidFill>
                  <a:ea typeface="Times New Roman" pitchFamily="18" charset="0"/>
                  <a:cs typeface="Arial" charset="0"/>
                </a:rPr>
                <a:t> Laborando en las instalaciones del CIMAV en Monterrey</a:t>
              </a:r>
            </a:p>
            <a:p>
              <a:pPr marL="812800" algn="l"/>
              <a:endParaRPr lang="es-MX" sz="1400" b="0" u="none">
                <a:solidFill>
                  <a:schemeClr val="bg1"/>
                </a:solidFill>
                <a:ea typeface="Times New Roman" pitchFamily="18" charset="0"/>
                <a:cs typeface="Arial" charset="0"/>
              </a:endParaRPr>
            </a:p>
            <a:p>
              <a:pPr marL="812800" algn="l"/>
              <a:r>
                <a:rPr lang="es-MX" sz="1400" u="none">
                  <a:solidFill>
                    <a:schemeClr val="bg1"/>
                  </a:solidFill>
                  <a:ea typeface="Times New Roman" pitchFamily="18" charset="0"/>
                  <a:cs typeface="Arial" charset="0"/>
                </a:rPr>
                <a:t>2 áreas de Investigación:</a:t>
              </a:r>
            </a:p>
            <a:p>
              <a:pPr marL="812800" algn="l">
                <a:buFontTx/>
                <a:buChar char="•"/>
              </a:pPr>
              <a:r>
                <a:rPr lang="es-MX" sz="1400" b="0" u="none">
                  <a:solidFill>
                    <a:schemeClr val="bg1"/>
                  </a:solidFill>
                  <a:ea typeface="Times New Roman" pitchFamily="18" charset="0"/>
                  <a:cs typeface="Arial" charset="0"/>
                </a:rPr>
                <a:t> Nanotecnología (posgrado CIMAV- UANL)</a:t>
              </a:r>
            </a:p>
            <a:p>
              <a:pPr marL="812800" algn="l">
                <a:buFontTx/>
                <a:buChar char="•"/>
              </a:pPr>
              <a:r>
                <a:rPr lang="es-MX" sz="1400" b="0" u="none">
                  <a:solidFill>
                    <a:schemeClr val="bg1"/>
                  </a:solidFill>
                  <a:ea typeface="Times New Roman" pitchFamily="18" charset="0"/>
                  <a:cs typeface="Arial" charset="0"/>
                </a:rPr>
                <a:t> Energías Alternas (CIMAV-IIE-CIE)</a:t>
              </a:r>
            </a:p>
            <a:p>
              <a:pPr marL="812800" algn="l"/>
              <a:endParaRPr lang="es-ES" sz="1400" b="0" u="none">
                <a:solidFill>
                  <a:schemeClr val="bg1"/>
                </a:solidFill>
                <a:ea typeface="Times New Roman" pitchFamily="18" charset="0"/>
                <a:cs typeface="Arial" charset="0"/>
              </a:endParaRPr>
            </a:p>
            <a:p>
              <a:pPr marL="812800" algn="l"/>
              <a:r>
                <a:rPr lang="es-MX" sz="1400" u="none">
                  <a:solidFill>
                    <a:schemeClr val="bg1"/>
                  </a:solidFill>
                  <a:ea typeface="Times New Roman" pitchFamily="18" charset="0"/>
                  <a:cs typeface="Arial" charset="0"/>
                </a:rPr>
                <a:t>Inversión:</a:t>
              </a:r>
            </a:p>
            <a:p>
              <a:pPr marL="812800" algn="l">
                <a:buFontTx/>
                <a:buChar char="•"/>
              </a:pPr>
              <a:r>
                <a:rPr lang="es-MX" sz="1400" b="0" u="none">
                  <a:solidFill>
                    <a:schemeClr val="bg1"/>
                  </a:solidFill>
                  <a:ea typeface="Times New Roman" pitchFamily="18" charset="0"/>
                  <a:cs typeface="Arial" charset="0"/>
                </a:rPr>
                <a:t> Edificio 28 millones</a:t>
              </a:r>
            </a:p>
            <a:p>
              <a:pPr marL="812800" algn="l">
                <a:buFontTx/>
                <a:buChar char="•"/>
              </a:pPr>
              <a:r>
                <a:rPr lang="es-MX" sz="1400" b="0" u="none">
                  <a:solidFill>
                    <a:schemeClr val="bg1"/>
                  </a:solidFill>
                  <a:ea typeface="Times New Roman" pitchFamily="18" charset="0"/>
                  <a:cs typeface="Arial" charset="0"/>
                </a:rPr>
                <a:t> Equipamiento 25 millones</a:t>
              </a:r>
              <a:endParaRPr lang="es-ES" sz="1400" b="0" u="none">
                <a:solidFill>
                  <a:schemeClr val="bg1"/>
                </a:solidFill>
                <a:ea typeface="Times New Roman" pitchFamily="18" charset="0"/>
                <a:cs typeface="Arial" charset="0"/>
              </a:endParaRPr>
            </a:p>
          </p:txBody>
        </p:sp>
      </p:grpSp>
      <p:grpSp>
        <p:nvGrpSpPr>
          <p:cNvPr id="35845" name="Group 6"/>
          <p:cNvGrpSpPr>
            <a:grpSpLocks/>
          </p:cNvGrpSpPr>
          <p:nvPr/>
        </p:nvGrpSpPr>
        <p:grpSpPr bwMode="auto">
          <a:xfrm>
            <a:off x="0" y="2046288"/>
            <a:ext cx="9144000" cy="1454150"/>
            <a:chOff x="0" y="1397"/>
            <a:chExt cx="5760" cy="916"/>
          </a:xfrm>
        </p:grpSpPr>
        <p:pic>
          <p:nvPicPr>
            <p:cNvPr id="35847" name="Picture 7"/>
            <p:cNvPicPr>
              <a:picLocks noChangeAspect="1" noChangeArrowheads="1"/>
            </p:cNvPicPr>
            <p:nvPr/>
          </p:nvPicPr>
          <p:blipFill>
            <a:blip r:embed="rId5" cstate="print"/>
            <a:srcRect/>
            <a:stretch>
              <a:fillRect/>
            </a:stretch>
          </p:blipFill>
          <p:spPr bwMode="auto">
            <a:xfrm>
              <a:off x="664" y="1397"/>
              <a:ext cx="1361" cy="915"/>
            </a:xfrm>
            <a:prstGeom prst="rect">
              <a:avLst/>
            </a:prstGeom>
            <a:noFill/>
            <a:ln w="9525">
              <a:noFill/>
              <a:miter lim="800000"/>
              <a:headEnd/>
              <a:tailEnd/>
            </a:ln>
          </p:spPr>
        </p:pic>
        <p:pic>
          <p:nvPicPr>
            <p:cNvPr id="35848" name="Picture 8"/>
            <p:cNvPicPr>
              <a:picLocks noChangeAspect="1" noChangeArrowheads="1"/>
            </p:cNvPicPr>
            <p:nvPr/>
          </p:nvPicPr>
          <p:blipFill>
            <a:blip r:embed="rId6" cstate="print"/>
            <a:srcRect t="11505" r="-671" b="1991"/>
            <a:stretch>
              <a:fillRect/>
            </a:stretch>
          </p:blipFill>
          <p:spPr bwMode="auto">
            <a:xfrm>
              <a:off x="4241" y="1415"/>
              <a:ext cx="1519" cy="881"/>
            </a:xfrm>
            <a:prstGeom prst="rect">
              <a:avLst/>
            </a:prstGeom>
            <a:noFill/>
            <a:ln w="9525">
              <a:noFill/>
              <a:miter lim="800000"/>
              <a:headEnd/>
              <a:tailEnd/>
            </a:ln>
          </p:spPr>
        </p:pic>
        <p:pic>
          <p:nvPicPr>
            <p:cNvPr id="35849" name="Picture 9"/>
            <p:cNvPicPr>
              <a:picLocks noChangeAspect="1" noChangeArrowheads="1"/>
            </p:cNvPicPr>
            <p:nvPr/>
          </p:nvPicPr>
          <p:blipFill>
            <a:blip r:embed="rId7" cstate="print"/>
            <a:srcRect/>
            <a:stretch>
              <a:fillRect/>
            </a:stretch>
          </p:blipFill>
          <p:spPr bwMode="auto">
            <a:xfrm>
              <a:off x="3079" y="1403"/>
              <a:ext cx="1319" cy="900"/>
            </a:xfrm>
            <a:prstGeom prst="rect">
              <a:avLst/>
            </a:prstGeom>
            <a:noFill/>
            <a:ln w="9525">
              <a:noFill/>
              <a:miter lim="800000"/>
              <a:headEnd/>
              <a:tailEnd/>
            </a:ln>
          </p:spPr>
        </p:pic>
        <p:pic>
          <p:nvPicPr>
            <p:cNvPr id="35850" name="Picture 10" descr="inauguracion PIIT 045"/>
            <p:cNvPicPr>
              <a:picLocks noChangeAspect="1" noChangeArrowheads="1"/>
            </p:cNvPicPr>
            <p:nvPr/>
          </p:nvPicPr>
          <p:blipFill>
            <a:blip r:embed="rId8" cstate="print"/>
            <a:srcRect/>
            <a:stretch>
              <a:fillRect/>
            </a:stretch>
          </p:blipFill>
          <p:spPr bwMode="auto">
            <a:xfrm>
              <a:off x="2" y="1398"/>
              <a:ext cx="681" cy="907"/>
            </a:xfrm>
            <a:prstGeom prst="rect">
              <a:avLst/>
            </a:prstGeom>
            <a:noFill/>
            <a:ln w="9525">
              <a:noFill/>
              <a:miter lim="800000"/>
              <a:headEnd/>
              <a:tailEnd/>
            </a:ln>
          </p:spPr>
        </p:pic>
        <p:pic>
          <p:nvPicPr>
            <p:cNvPr id="35851" name="Picture 11" descr="inauguracion PIIT 096"/>
            <p:cNvPicPr>
              <a:picLocks noChangeAspect="1" noChangeArrowheads="1"/>
            </p:cNvPicPr>
            <p:nvPr/>
          </p:nvPicPr>
          <p:blipFill>
            <a:blip r:embed="rId9" cstate="print"/>
            <a:srcRect/>
            <a:stretch>
              <a:fillRect/>
            </a:stretch>
          </p:blipFill>
          <p:spPr bwMode="auto">
            <a:xfrm>
              <a:off x="2014" y="1411"/>
              <a:ext cx="1196" cy="897"/>
            </a:xfrm>
            <a:prstGeom prst="rect">
              <a:avLst/>
            </a:prstGeom>
            <a:noFill/>
            <a:ln w="9525" algn="ctr">
              <a:noFill/>
              <a:miter lim="800000"/>
              <a:headEnd/>
              <a:tailEnd/>
            </a:ln>
          </p:spPr>
        </p:pic>
        <p:sp>
          <p:nvSpPr>
            <p:cNvPr id="35852" name="Rectangle 12"/>
            <p:cNvSpPr>
              <a:spLocks noChangeArrowheads="1"/>
            </p:cNvSpPr>
            <p:nvPr/>
          </p:nvSpPr>
          <p:spPr bwMode="auto">
            <a:xfrm>
              <a:off x="0" y="1408"/>
              <a:ext cx="5760" cy="905"/>
            </a:xfrm>
            <a:prstGeom prst="rect">
              <a:avLst/>
            </a:prstGeom>
            <a:noFill/>
            <a:ln w="38100" algn="ctr">
              <a:solidFill>
                <a:srgbClr val="003366"/>
              </a:solidFill>
              <a:miter lim="800000"/>
              <a:headEnd/>
              <a:tailEnd/>
            </a:ln>
          </p:spPr>
          <p:txBody>
            <a:bodyPr anchor="ctr">
              <a:spAutoFit/>
            </a:bodyPr>
            <a:lstStyle/>
            <a:p>
              <a:endParaRPr lang="es-MX"/>
            </a:p>
          </p:txBody>
        </p:sp>
      </p:grpSp>
      <p:sp>
        <p:nvSpPr>
          <p:cNvPr id="35846" name="Text Box 20"/>
          <p:cNvSpPr txBox="1">
            <a:spLocks noChangeArrowheads="1"/>
          </p:cNvSpPr>
          <p:nvPr/>
        </p:nvSpPr>
        <p:spPr bwMode="auto">
          <a:xfrm>
            <a:off x="6502400" y="4770438"/>
            <a:ext cx="2190750" cy="549275"/>
          </a:xfrm>
          <a:prstGeom prst="rect">
            <a:avLst/>
          </a:prstGeom>
          <a:solidFill>
            <a:schemeClr val="bg1"/>
          </a:solidFill>
          <a:ln w="38100" algn="ctr">
            <a:noFill/>
            <a:miter lim="800000"/>
            <a:headEnd/>
            <a:tailEnd/>
          </a:ln>
          <a:effectLst>
            <a:outerShdw dist="107763" dir="18900000" algn="ctr" rotWithShape="0">
              <a:srgbClr val="808080">
                <a:alpha val="50000"/>
              </a:srgbClr>
            </a:outerShdw>
          </a:effectLst>
        </p:spPr>
        <p:txBody>
          <a:bodyPr>
            <a:spAutoFit/>
          </a:bodyPr>
          <a:lstStyle/>
          <a:p>
            <a:pPr algn="ctr">
              <a:spcBef>
                <a:spcPct val="50000"/>
              </a:spcBef>
            </a:pPr>
            <a:r>
              <a:rPr lang="es-MX" u="none">
                <a:solidFill>
                  <a:schemeClr val="bg2"/>
                </a:solidFill>
              </a:rPr>
              <a:t>6 de mayo inicia 2ª etapa</a:t>
            </a:r>
          </a:p>
          <a:p>
            <a:pPr algn="ctr">
              <a:spcBef>
                <a:spcPct val="50000"/>
              </a:spcBef>
            </a:pPr>
            <a:r>
              <a:rPr lang="es-MX" u="none">
                <a:solidFill>
                  <a:schemeClr val="bg2"/>
                </a:solidFill>
              </a:rPr>
              <a:t>22 millones/FOMIX NL</a:t>
            </a:r>
            <a:endParaRPr lang="es-ES" u="none">
              <a:solidFill>
                <a:schemeClr val="bg2"/>
              </a:solidFill>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83" name="Group 119"/>
          <p:cNvGraphicFramePr>
            <a:graphicFrameLocks noGrp="1"/>
          </p:cNvGraphicFramePr>
          <p:nvPr>
            <p:ph sz="half" idx="1"/>
          </p:nvPr>
        </p:nvGraphicFramePr>
        <p:xfrm>
          <a:off x="330200" y="3632200"/>
          <a:ext cx="4038600" cy="2349120"/>
        </p:xfrm>
        <a:graphic>
          <a:graphicData uri="http://schemas.openxmlformats.org/drawingml/2006/table">
            <a:tbl>
              <a:tblPr/>
              <a:tblGrid>
                <a:gridCol w="1663700"/>
                <a:gridCol w="1216025"/>
                <a:gridCol w="1158875"/>
              </a:tblGrid>
              <a:tr h="45085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accent2"/>
                          </a:solidFill>
                          <a:effectLst/>
                          <a:latin typeface="Arial" charset="0"/>
                        </a:rPr>
                        <a:t>Fondo</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accent2"/>
                          </a:solidFill>
                          <a:effectLst/>
                          <a:latin typeface="Arial" charset="0"/>
                        </a:rPr>
                        <a:t>Proyectos</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accent2"/>
                          </a:solidFill>
                          <a:effectLst/>
                          <a:latin typeface="Arial" charset="0"/>
                        </a:rPr>
                        <a:t>Monto</a:t>
                      </a: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accent2"/>
                          </a:solidFill>
                          <a:effectLst/>
                          <a:latin typeface="Arial" charset="0"/>
                        </a:rPr>
                        <a:t>(Miles)</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2333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accent2"/>
                          </a:solidFill>
                          <a:effectLst/>
                          <a:latin typeface="Arial" charset="0"/>
                          <a:cs typeface="Arial" charset="0"/>
                        </a:rPr>
                        <a:t>FOMIX NL    </a:t>
                      </a:r>
                      <a:endParaRPr kumimoji="0" lang="es-MX"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accent2"/>
                          </a:solidFill>
                          <a:effectLst/>
                          <a:latin typeface="Arial" charset="0"/>
                          <a:cs typeface="Arial" charset="0"/>
                        </a:rPr>
                        <a:t>2</a:t>
                      </a:r>
                      <a:endParaRPr kumimoji="0" lang="es-MX"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accent2"/>
                          </a:solidFill>
                          <a:effectLst/>
                          <a:latin typeface="Arial" charset="0"/>
                          <a:cs typeface="Arial" charset="0"/>
                        </a:rPr>
                        <a:t>$24,800</a:t>
                      </a:r>
                      <a:endParaRPr kumimoji="0" lang="es-MX"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accent2"/>
                          </a:solidFill>
                          <a:effectLst/>
                          <a:latin typeface="Arial" charset="0"/>
                          <a:cs typeface="Arial" charset="0"/>
                        </a:rPr>
                        <a:t>CONACyT-SEP</a:t>
                      </a:r>
                      <a:endParaRPr kumimoji="0" lang="es-MX"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accent2"/>
                          </a:solidFill>
                          <a:effectLst/>
                          <a:latin typeface="Arial" charset="0"/>
                          <a:cs typeface="Arial" charset="0"/>
                        </a:rPr>
                        <a:t>3</a:t>
                      </a:r>
                      <a:endParaRPr kumimoji="0" lang="es-MX"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accent2"/>
                          </a:solidFill>
                          <a:effectLst/>
                          <a:latin typeface="Arial" charset="0"/>
                          <a:cs typeface="Arial" charset="0"/>
                        </a:rPr>
                        <a:t>$1,980</a:t>
                      </a:r>
                      <a:endParaRPr kumimoji="0" lang="es-MX"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33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accent2"/>
                          </a:solidFill>
                          <a:effectLst/>
                          <a:latin typeface="Arial" charset="0"/>
                          <a:cs typeface="Arial" charset="0"/>
                        </a:rPr>
                        <a:t>VITRO</a:t>
                      </a:r>
                      <a:endParaRPr kumimoji="0" lang="es-MX"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accent2"/>
                          </a:solidFill>
                          <a:effectLst/>
                          <a:latin typeface="Arial" charset="0"/>
                          <a:cs typeface="Arial" charset="0"/>
                        </a:rPr>
                        <a:t>1</a:t>
                      </a:r>
                      <a:endParaRPr kumimoji="0" lang="es-MX"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accent2"/>
                          </a:solidFill>
                          <a:effectLst/>
                          <a:latin typeface="Arial" charset="0"/>
                          <a:cs typeface="Arial" charset="0"/>
                        </a:rPr>
                        <a:t>$2,803</a:t>
                      </a:r>
                      <a:endParaRPr kumimoji="0" lang="es-MX"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accent2"/>
                          </a:solidFill>
                          <a:effectLst/>
                          <a:latin typeface="Arial" charset="0"/>
                          <a:cs typeface="Arial" charset="0"/>
                        </a:rPr>
                        <a:t>IFE/PEF</a:t>
                      </a:r>
                      <a:endParaRPr kumimoji="0" lang="es-MX"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accent2"/>
                          </a:solidFill>
                          <a:effectLst/>
                          <a:latin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accent2"/>
                          </a:solidFill>
                          <a:effectLst/>
                          <a:latin typeface="Arial" charset="0"/>
                          <a:cs typeface="Arial" charset="0"/>
                        </a:rPr>
                        <a:t>$4,000</a:t>
                      </a:r>
                      <a:endParaRPr kumimoji="0" lang="es-MX"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33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accent2"/>
                          </a:solidFill>
                          <a:effectLst/>
                          <a:latin typeface="Arial" charset="0"/>
                          <a:cs typeface="Arial" charset="0"/>
                        </a:rPr>
                        <a:t>USAF-CONACyT</a:t>
                      </a:r>
                      <a:endParaRPr kumimoji="0" lang="es-MX"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accent2"/>
                          </a:solidFill>
                          <a:effectLst/>
                          <a:latin typeface="Arial" charset="0"/>
                          <a:cs typeface="Arial" charset="0"/>
                        </a:rPr>
                        <a:t>2</a:t>
                      </a:r>
                      <a:endParaRPr kumimoji="0" lang="es-MX"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accent2"/>
                          </a:solidFill>
                          <a:effectLst/>
                          <a:latin typeface="Arial" charset="0"/>
                          <a:cs typeface="Arial" charset="0"/>
                        </a:rPr>
                        <a:t>$4,500</a:t>
                      </a:r>
                      <a:endParaRPr kumimoji="0" lang="es-MX"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gridSpan="2">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s-MX" sz="1400" b="1" i="0" u="sng" strike="noStrike" cap="none" normalizeH="0" baseline="0" smtClean="0">
                          <a:ln>
                            <a:noFill/>
                          </a:ln>
                          <a:solidFill>
                            <a:schemeClr val="accent2"/>
                          </a:solidFill>
                          <a:effectLst/>
                          <a:latin typeface="Arial" charset="0"/>
                        </a:rPr>
                        <a:t>Total</a:t>
                      </a: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s-MX"/>
                    </a:p>
                  </a:txBody>
                  <a:tcPr/>
                </a:tc>
                <a:tc>
                  <a: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rPr>
                        <a:t>$38,083</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6989" name="Group 125"/>
          <p:cNvGraphicFramePr>
            <a:graphicFrameLocks noGrp="1"/>
          </p:cNvGraphicFramePr>
          <p:nvPr>
            <p:ph sz="quarter" idx="2"/>
          </p:nvPr>
        </p:nvGraphicFramePr>
        <p:xfrm>
          <a:off x="4686300" y="1219200"/>
          <a:ext cx="4191000" cy="3781680"/>
        </p:xfrm>
        <a:graphic>
          <a:graphicData uri="http://schemas.openxmlformats.org/drawingml/2006/table">
            <a:tbl>
              <a:tblPr/>
              <a:tblGrid>
                <a:gridCol w="1625600"/>
                <a:gridCol w="1423988"/>
                <a:gridCol w="1141412"/>
              </a:tblGrid>
              <a:tr h="33813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accent2"/>
                          </a:solidFill>
                          <a:effectLst/>
                          <a:latin typeface="Arial" charset="0"/>
                        </a:rPr>
                        <a:t>Fondo</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accent2"/>
                          </a:solidFill>
                          <a:effectLst/>
                          <a:latin typeface="Arial" charset="0"/>
                        </a:rPr>
                        <a:t>Proyectos</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accent2"/>
                          </a:solidFill>
                          <a:effectLst/>
                          <a:latin typeface="Arial" charset="0"/>
                        </a:rPr>
                        <a:t>Monto (Miles)</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1762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AERI</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5</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$1,900</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CONACyT-SEP</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5</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$4,428</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FOMIX Otros Estados</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2</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$1000</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FOMIX CHIH</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1</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$900</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FOMIX NL</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1</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$300</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FORDECyT</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4</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$34,927</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FORDECyT Zac</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1</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$1,000</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INNOVAPYME</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3</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$5,004</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INNOVATEC</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1</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cs typeface="Arial" charset="0"/>
                        </a:rPr>
                        <a:t>$940</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rPr>
                        <a:t>Total</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accent2"/>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Arial" charset="0"/>
                          <a:cs typeface="Arial" charset="0"/>
                        </a:rPr>
                        <a:t>$50,400</a:t>
                      </a:r>
                      <a:endParaRPr kumimoji="0" lang="en-US"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6982" name="Group 118"/>
          <p:cNvGraphicFramePr>
            <a:graphicFrameLocks noGrp="1"/>
          </p:cNvGraphicFramePr>
          <p:nvPr>
            <p:ph sz="quarter" idx="3"/>
          </p:nvPr>
        </p:nvGraphicFramePr>
        <p:xfrm>
          <a:off x="368300" y="1208088"/>
          <a:ext cx="3724275" cy="1828800"/>
        </p:xfrm>
        <a:graphic>
          <a:graphicData uri="http://schemas.openxmlformats.org/drawingml/2006/table">
            <a:tbl>
              <a:tblPr/>
              <a:tblGrid>
                <a:gridCol w="3114675"/>
                <a:gridCol w="609600"/>
              </a:tblGrid>
              <a:tr h="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accent2"/>
                          </a:solidFill>
                          <a:effectLst/>
                          <a:latin typeface="Arial" charset="0"/>
                        </a:rPr>
                        <a:t>Rubro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accent2"/>
                          </a:solidFill>
                          <a:effectLst/>
                          <a:latin typeface="Arial" charset="0"/>
                        </a:rPr>
                        <a:t>Nº</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accent2"/>
                          </a:solidFill>
                          <a:effectLst/>
                          <a:latin typeface="Arial" charset="0"/>
                          <a:cs typeface="Arial" charset="0"/>
                        </a:rPr>
                        <a:t>Todos los Investigadores con SNI</a:t>
                      </a:r>
                      <a:endParaRPr kumimoji="0" lang="es-MX"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Arial" charset="0"/>
                          <a:cs typeface="Arial" charset="0"/>
                        </a:rPr>
                        <a:t>12</a:t>
                      </a:r>
                      <a:endParaRPr kumimoji="0" lang="en-US" sz="1400" b="1" i="0" u="none"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accent2"/>
                          </a:solidFill>
                          <a:effectLst/>
                          <a:latin typeface="Arial" charset="0"/>
                          <a:cs typeface="Arial" charset="0"/>
                        </a:rPr>
                        <a:t>Artículos Indexados</a:t>
                      </a:r>
                      <a:endParaRPr kumimoji="0" lang="es-MX"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Arial" charset="0"/>
                        </a:rPr>
                        <a:t>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accent2"/>
                          </a:solidFill>
                          <a:effectLst/>
                          <a:latin typeface="Arial" charset="0"/>
                          <a:cs typeface="Arial" charset="0"/>
                        </a:rPr>
                        <a:t>Artículos en Congreso Internacional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accent2"/>
                          </a:solidFill>
                          <a:effectLst/>
                          <a:latin typeface="Arial" charset="0"/>
                          <a:cs typeface="Arial" charset="0"/>
                        </a:rPr>
                        <a:t>Solicitud de Registro de Patente</a:t>
                      </a:r>
                      <a:endParaRPr kumimoji="0" lang="es-MX"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accent2"/>
                          </a:solidFill>
                          <a:effectLst/>
                          <a:latin typeface="Arial" charset="0"/>
                          <a:cs typeface="Arial" charset="0"/>
                        </a:rPr>
                        <a:t>Doctorado en Nanotecnología</a:t>
                      </a:r>
                      <a:endParaRPr kumimoji="0" lang="es-MX" sz="1400" b="1" i="0" u="sng"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Arial" charset="0"/>
                          <a:cs typeface="Arial" charset="0"/>
                        </a:rPr>
                        <a:t>1</a:t>
                      </a:r>
                      <a:endParaRPr kumimoji="0" lang="en-US" sz="1400" b="1" i="0" u="none"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974" name="Rectangle 216"/>
          <p:cNvSpPr>
            <a:spLocks noChangeArrowheads="1"/>
          </p:cNvSpPr>
          <p:nvPr/>
        </p:nvSpPr>
        <p:spPr bwMode="auto">
          <a:xfrm>
            <a:off x="479425" y="3251200"/>
            <a:ext cx="3387725" cy="336550"/>
          </a:xfrm>
          <a:prstGeom prst="rect">
            <a:avLst/>
          </a:prstGeom>
          <a:noFill/>
          <a:ln w="9525" algn="ctr">
            <a:noFill/>
            <a:miter lim="800000"/>
            <a:headEnd/>
            <a:tailEnd/>
          </a:ln>
        </p:spPr>
        <p:txBody>
          <a:bodyPr wrap="none">
            <a:spAutoFit/>
          </a:bodyPr>
          <a:lstStyle/>
          <a:p>
            <a:r>
              <a:rPr lang="es-MX" sz="1600" u="none">
                <a:solidFill>
                  <a:srgbClr val="990033"/>
                </a:solidFill>
              </a:rPr>
              <a:t>Proyectos Aprobados hasta 2009</a:t>
            </a:r>
            <a:endParaRPr lang="es-ES" sz="1600" u="none">
              <a:solidFill>
                <a:srgbClr val="990033"/>
              </a:solidFill>
            </a:endParaRPr>
          </a:p>
        </p:txBody>
      </p:sp>
      <p:sp>
        <p:nvSpPr>
          <p:cNvPr id="36975" name="Rectangle 218"/>
          <p:cNvSpPr>
            <a:spLocks noChangeArrowheads="1"/>
          </p:cNvSpPr>
          <p:nvPr/>
        </p:nvSpPr>
        <p:spPr bwMode="auto">
          <a:xfrm>
            <a:off x="5246688" y="881063"/>
            <a:ext cx="3095625" cy="336550"/>
          </a:xfrm>
          <a:prstGeom prst="rect">
            <a:avLst/>
          </a:prstGeom>
          <a:noFill/>
          <a:ln w="9525" algn="ctr">
            <a:noFill/>
            <a:miter lim="800000"/>
            <a:headEnd/>
            <a:tailEnd/>
          </a:ln>
        </p:spPr>
        <p:txBody>
          <a:bodyPr wrap="none">
            <a:spAutoFit/>
          </a:bodyPr>
          <a:lstStyle/>
          <a:p>
            <a:r>
              <a:rPr lang="es-MX" sz="1600" u="none">
                <a:solidFill>
                  <a:srgbClr val="990033"/>
                </a:solidFill>
              </a:rPr>
              <a:t>Proyectos en Evaluación 2009</a:t>
            </a:r>
            <a:endParaRPr lang="es-ES" sz="1600" u="none">
              <a:solidFill>
                <a:srgbClr val="990033"/>
              </a:solidFill>
            </a:endParaRPr>
          </a:p>
        </p:txBody>
      </p:sp>
      <p:sp>
        <p:nvSpPr>
          <p:cNvPr id="36976" name="Rectangle 219"/>
          <p:cNvSpPr>
            <a:spLocks noChangeArrowheads="1"/>
          </p:cNvSpPr>
          <p:nvPr/>
        </p:nvSpPr>
        <p:spPr bwMode="auto">
          <a:xfrm>
            <a:off x="341313" y="852488"/>
            <a:ext cx="3694112" cy="336550"/>
          </a:xfrm>
          <a:prstGeom prst="rect">
            <a:avLst/>
          </a:prstGeom>
          <a:noFill/>
          <a:ln w="9525" algn="ctr">
            <a:noFill/>
            <a:miter lim="800000"/>
            <a:headEnd/>
            <a:tailEnd/>
          </a:ln>
        </p:spPr>
        <p:txBody>
          <a:bodyPr wrap="none">
            <a:spAutoFit/>
          </a:bodyPr>
          <a:lstStyle/>
          <a:p>
            <a:r>
              <a:rPr lang="es-MX" sz="1600" u="none">
                <a:solidFill>
                  <a:srgbClr val="990033"/>
                </a:solidFill>
              </a:rPr>
              <a:t>Productividad Académica 2008-2009</a:t>
            </a:r>
            <a:endParaRPr lang="es-ES" sz="1600" u="none">
              <a:solidFill>
                <a:srgbClr val="990033"/>
              </a:solidFill>
            </a:endParaRPr>
          </a:p>
        </p:txBody>
      </p:sp>
      <p:sp>
        <p:nvSpPr>
          <p:cNvPr id="36977" name="Rectangle 220"/>
          <p:cNvSpPr>
            <a:spLocks noChangeArrowheads="1"/>
          </p:cNvSpPr>
          <p:nvPr/>
        </p:nvSpPr>
        <p:spPr bwMode="auto">
          <a:xfrm>
            <a:off x="6359525" y="69850"/>
            <a:ext cx="2343150" cy="396875"/>
          </a:xfrm>
          <a:prstGeom prst="rect">
            <a:avLst/>
          </a:prstGeom>
          <a:noFill/>
          <a:ln w="9525" algn="ctr">
            <a:noFill/>
            <a:miter lim="800000"/>
            <a:headEnd/>
            <a:tailEnd/>
          </a:ln>
        </p:spPr>
        <p:txBody>
          <a:bodyPr wrap="none">
            <a:spAutoFit/>
          </a:bodyPr>
          <a:lstStyle/>
          <a:p>
            <a:r>
              <a:rPr lang="es-MX" sz="2000" u="none">
                <a:solidFill>
                  <a:srgbClr val="990033"/>
                </a:solidFill>
              </a:rPr>
              <a:t>Unidad Monterrey</a:t>
            </a:r>
            <a:endParaRPr lang="es-ES" sz="2000" u="none">
              <a:solidFill>
                <a:srgbClr val="990033"/>
              </a:solidFill>
            </a:endParaRPr>
          </a:p>
        </p:txBody>
      </p:sp>
      <p:sp>
        <p:nvSpPr>
          <p:cNvPr id="36984" name="Text Box 120"/>
          <p:cNvSpPr txBox="1">
            <a:spLocks noChangeArrowheads="1"/>
          </p:cNvSpPr>
          <p:nvPr/>
        </p:nvSpPr>
        <p:spPr bwMode="auto">
          <a:xfrm>
            <a:off x="5270500" y="5499100"/>
            <a:ext cx="2705100" cy="274638"/>
          </a:xfrm>
          <a:prstGeom prst="rect">
            <a:avLst/>
          </a:prstGeom>
          <a:noFill/>
          <a:ln w="9525" algn="ctr">
            <a:noFill/>
            <a:miter lim="800000"/>
            <a:headEnd/>
            <a:tailEnd/>
          </a:ln>
          <a:effectLst/>
        </p:spPr>
        <p:txBody>
          <a:bodyPr>
            <a:spAutoFit/>
          </a:bodyPr>
          <a:lstStyle/>
          <a:p>
            <a:pPr>
              <a:spcBef>
                <a:spcPct val="50000"/>
              </a:spcBef>
            </a:pPr>
            <a:endParaRPr lang="es-ES"/>
          </a:p>
        </p:txBody>
      </p:sp>
      <p:sp>
        <p:nvSpPr>
          <p:cNvPr id="36985" name="Text Box 121"/>
          <p:cNvSpPr txBox="1">
            <a:spLocks noChangeArrowheads="1"/>
          </p:cNvSpPr>
          <p:nvPr/>
        </p:nvSpPr>
        <p:spPr bwMode="auto">
          <a:xfrm>
            <a:off x="5232400" y="5384800"/>
            <a:ext cx="2832100" cy="623888"/>
          </a:xfrm>
          <a:prstGeom prst="rect">
            <a:avLst/>
          </a:prstGeom>
          <a:solidFill>
            <a:srgbClr val="808080"/>
          </a:solidFill>
          <a:ln w="38100" algn="ctr">
            <a:noFill/>
            <a:miter lim="800000"/>
            <a:headEnd/>
            <a:tailEnd/>
          </a:ln>
          <a:effectLst/>
        </p:spPr>
        <p:txBody>
          <a:bodyPr>
            <a:spAutoFit/>
          </a:bodyPr>
          <a:lstStyle/>
          <a:p>
            <a:pPr algn="l">
              <a:spcBef>
                <a:spcPct val="50000"/>
              </a:spcBef>
            </a:pPr>
            <a:r>
              <a:rPr lang="es-MX" sz="1400" u="none">
                <a:solidFill>
                  <a:schemeClr val="bg1"/>
                </a:solidFill>
              </a:rPr>
              <a:t>EDAD PROMEDIO 33 AÑOS</a:t>
            </a:r>
          </a:p>
          <a:p>
            <a:pPr algn="l">
              <a:spcBef>
                <a:spcPct val="50000"/>
              </a:spcBef>
            </a:pPr>
            <a:r>
              <a:rPr lang="es-MX" sz="1400" u="none">
                <a:solidFill>
                  <a:schemeClr val="bg1"/>
                </a:solidFill>
              </a:rPr>
              <a:t>Productividad  Relevante</a:t>
            </a:r>
            <a:endParaRPr lang="es-ES" sz="1400" u="none">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61938" y="650875"/>
            <a:ext cx="7315200" cy="336550"/>
          </a:xfrm>
          <a:prstGeom prst="rect">
            <a:avLst/>
          </a:prstGeom>
          <a:noFill/>
          <a:ln w="9525" algn="ctr">
            <a:noFill/>
            <a:miter lim="800000"/>
            <a:headEnd/>
            <a:tailEnd/>
          </a:ln>
        </p:spPr>
        <p:txBody>
          <a:bodyPr>
            <a:spAutoFit/>
          </a:bodyPr>
          <a:lstStyle/>
          <a:p>
            <a:r>
              <a:rPr lang="es-MX" sz="1600" u="none">
                <a:solidFill>
                  <a:srgbClr val="A50021"/>
                </a:solidFill>
                <a:cs typeface="Arial" charset="0"/>
              </a:rPr>
              <a:t>Se presentaron ante el Secretario de Economía los resultados de:</a:t>
            </a:r>
            <a:endParaRPr lang="es-ES" sz="1600" u="none">
              <a:solidFill>
                <a:srgbClr val="A50021"/>
              </a:solidFill>
              <a:cs typeface="Arial" charset="0"/>
            </a:endParaRPr>
          </a:p>
        </p:txBody>
      </p:sp>
      <p:pic>
        <p:nvPicPr>
          <p:cNvPr id="37891" name="Picture 3" descr="MecatronicaPowerPoint"/>
          <p:cNvPicPr>
            <a:picLocks noChangeAspect="1" noChangeArrowheads="1"/>
          </p:cNvPicPr>
          <p:nvPr/>
        </p:nvPicPr>
        <p:blipFill>
          <a:blip r:embed="rId3" cstate="print"/>
          <a:srcRect/>
          <a:stretch>
            <a:fillRect/>
          </a:stretch>
        </p:blipFill>
        <p:spPr bwMode="auto">
          <a:xfrm>
            <a:off x="846138" y="3005138"/>
            <a:ext cx="3708400" cy="2943225"/>
          </a:xfrm>
          <a:prstGeom prst="rect">
            <a:avLst/>
          </a:prstGeom>
          <a:noFill/>
          <a:ln w="9525">
            <a:noFill/>
            <a:miter lim="800000"/>
            <a:headEnd/>
            <a:tailEnd/>
          </a:ln>
        </p:spPr>
      </p:pic>
      <p:pic>
        <p:nvPicPr>
          <p:cNvPr id="37892" name="Picture 4" descr="Diapositiva"/>
          <p:cNvPicPr>
            <a:picLocks noChangeAspect="1" noChangeArrowheads="1"/>
          </p:cNvPicPr>
          <p:nvPr/>
        </p:nvPicPr>
        <p:blipFill>
          <a:blip r:embed="rId4" cstate="print"/>
          <a:srcRect/>
          <a:stretch>
            <a:fillRect/>
          </a:stretch>
        </p:blipFill>
        <p:spPr bwMode="auto">
          <a:xfrm>
            <a:off x="4841875" y="2886075"/>
            <a:ext cx="3770313" cy="3036888"/>
          </a:xfrm>
          <a:prstGeom prst="rect">
            <a:avLst/>
          </a:prstGeom>
          <a:noFill/>
          <a:ln w="9525">
            <a:noFill/>
            <a:miter lim="800000"/>
            <a:headEnd/>
            <a:tailEnd/>
          </a:ln>
        </p:spPr>
      </p:pic>
      <p:pic>
        <p:nvPicPr>
          <p:cNvPr id="37893" name="Picture 5" descr="Secretaría de Economía"/>
          <p:cNvPicPr>
            <a:picLocks noChangeAspect="1" noChangeArrowheads="1"/>
          </p:cNvPicPr>
          <p:nvPr/>
        </p:nvPicPr>
        <p:blipFill>
          <a:blip r:embed="rId5" cstate="print"/>
          <a:srcRect/>
          <a:stretch>
            <a:fillRect/>
          </a:stretch>
        </p:blipFill>
        <p:spPr bwMode="auto">
          <a:xfrm>
            <a:off x="1425575" y="1528763"/>
            <a:ext cx="2419350" cy="1487487"/>
          </a:xfrm>
          <a:prstGeom prst="rect">
            <a:avLst/>
          </a:prstGeom>
          <a:noFill/>
          <a:ln w="9525">
            <a:noFill/>
            <a:miter lim="800000"/>
            <a:headEnd/>
            <a:tailEnd/>
          </a:ln>
        </p:spPr>
      </p:pic>
      <p:pic>
        <p:nvPicPr>
          <p:cNvPr id="37894" name="Picture 6" descr="Imagen1"/>
          <p:cNvPicPr>
            <a:picLocks noGrp="1" noChangeAspect="1" noChangeArrowheads="1"/>
          </p:cNvPicPr>
          <p:nvPr>
            <p:ph/>
          </p:nvPr>
        </p:nvPicPr>
        <p:blipFill>
          <a:blip r:embed="rId6" cstate="print"/>
          <a:srcRect/>
          <a:stretch>
            <a:fillRect/>
          </a:stretch>
        </p:blipFill>
        <p:spPr bwMode="auto">
          <a:xfrm>
            <a:off x="4948238" y="776288"/>
            <a:ext cx="3749675" cy="2398712"/>
          </a:xfrm>
          <a:noFill/>
          <a:ln>
            <a:miter lim="800000"/>
            <a:headEnd/>
            <a:tailEnd/>
          </a:ln>
        </p:spPr>
      </p:pic>
      <p:sp>
        <p:nvSpPr>
          <p:cNvPr id="37895" name="Rectangle 13"/>
          <p:cNvSpPr>
            <a:spLocks noChangeArrowheads="1"/>
          </p:cNvSpPr>
          <p:nvPr/>
        </p:nvSpPr>
        <p:spPr bwMode="auto">
          <a:xfrm>
            <a:off x="6351588" y="87313"/>
            <a:ext cx="2774950" cy="366712"/>
          </a:xfrm>
          <a:prstGeom prst="rect">
            <a:avLst/>
          </a:prstGeom>
          <a:noFill/>
          <a:ln w="9525" algn="ctr">
            <a:noFill/>
            <a:miter lim="800000"/>
            <a:headEnd/>
            <a:tailEnd/>
          </a:ln>
        </p:spPr>
        <p:txBody>
          <a:bodyPr wrap="none">
            <a:spAutoFit/>
          </a:bodyPr>
          <a:lstStyle/>
          <a:p>
            <a:r>
              <a:rPr lang="es-MX" sz="1800" u="none">
                <a:solidFill>
                  <a:srgbClr val="A50021"/>
                </a:solidFill>
                <a:cs typeface="Arial" charset="0"/>
              </a:rPr>
              <a:t>Secretaría de Economía</a:t>
            </a:r>
            <a:endParaRPr lang="es-ES" sz="1800" u="none">
              <a:solidFill>
                <a:srgbClr val="A50021"/>
              </a:solidFill>
              <a:cs typeface="Arial" charset="0"/>
            </a:endParaRPr>
          </a:p>
        </p:txBody>
      </p:sp>
      <p:sp>
        <p:nvSpPr>
          <p:cNvPr id="37896" name="Rectangle 16"/>
          <p:cNvSpPr>
            <a:spLocks noChangeArrowheads="1"/>
          </p:cNvSpPr>
          <p:nvPr/>
        </p:nvSpPr>
        <p:spPr bwMode="auto">
          <a:xfrm>
            <a:off x="0" y="5749925"/>
            <a:ext cx="9144000" cy="304800"/>
          </a:xfrm>
          <a:prstGeom prst="rect">
            <a:avLst/>
          </a:prstGeom>
          <a:noFill/>
          <a:ln w="9525" algn="ctr">
            <a:noFill/>
            <a:miter lim="800000"/>
            <a:headEnd/>
            <a:tailEnd/>
          </a:ln>
        </p:spPr>
        <p:txBody>
          <a:bodyPr>
            <a:spAutoFit/>
          </a:bodyPr>
          <a:lstStyle/>
          <a:p>
            <a:pPr algn="ctr"/>
            <a:r>
              <a:rPr lang="es-ES" sz="1400" u="none">
                <a:solidFill>
                  <a:srgbClr val="A50021"/>
                </a:solidFill>
              </a:rPr>
              <a:t>PRODIAT: Programa para el Desarrollo de las Industrias de Alta Tecnología de la SE</a:t>
            </a:r>
          </a:p>
        </p:txBody>
      </p:sp>
      <p:sp>
        <p:nvSpPr>
          <p:cNvPr id="37897" name="Rectangle 17"/>
          <p:cNvSpPr>
            <a:spLocks noChangeArrowheads="1"/>
          </p:cNvSpPr>
          <p:nvPr/>
        </p:nvSpPr>
        <p:spPr bwMode="auto">
          <a:xfrm>
            <a:off x="1422400" y="6003925"/>
            <a:ext cx="6264275" cy="639763"/>
          </a:xfrm>
          <a:prstGeom prst="rect">
            <a:avLst/>
          </a:prstGeom>
          <a:noFill/>
          <a:ln w="9525" algn="ctr">
            <a:noFill/>
            <a:miter lim="800000"/>
            <a:headEnd/>
            <a:tailEnd/>
          </a:ln>
        </p:spPr>
        <p:txBody>
          <a:bodyPr>
            <a:spAutoFit/>
          </a:bodyPr>
          <a:lstStyle/>
          <a:p>
            <a:pPr algn="ctr"/>
            <a:r>
              <a:rPr lang="es-ES" u="none">
                <a:solidFill>
                  <a:schemeClr val="accent2"/>
                </a:solidFill>
              </a:rPr>
              <a:t>Acuerdo por el que se dan a conocer las Reglas de Operación del PRODIAT</a:t>
            </a:r>
          </a:p>
          <a:p>
            <a:pPr algn="ctr"/>
            <a:r>
              <a:rPr lang="es-ES" u="none">
                <a:solidFill>
                  <a:schemeClr val="accent2"/>
                </a:solidFill>
              </a:rPr>
              <a:t>publicado en el Diario Oficial de la Federación (DOF) el 29 de diciembre de 2008</a:t>
            </a:r>
          </a:p>
          <a:p>
            <a:pPr algn="ctr"/>
            <a:r>
              <a:rPr lang="es-ES" u="none">
                <a:solidFill>
                  <a:schemeClr val="accent2"/>
                </a:solidFill>
              </a:rPr>
              <a:t>Última reforma publicada en el DOF el 10 de abril de 2009</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8 Rectángulo"/>
          <p:cNvSpPr>
            <a:spLocks noChangeArrowheads="1"/>
          </p:cNvSpPr>
          <p:nvPr/>
        </p:nvSpPr>
        <p:spPr bwMode="auto">
          <a:xfrm>
            <a:off x="0" y="0"/>
            <a:ext cx="9144000" cy="6858000"/>
          </a:xfrm>
          <a:prstGeom prst="rect">
            <a:avLst/>
          </a:prstGeom>
          <a:solidFill>
            <a:schemeClr val="bg1"/>
          </a:solidFill>
          <a:ln w="9525" algn="ctr">
            <a:noFill/>
            <a:round/>
            <a:headEnd/>
            <a:tailEnd/>
          </a:ln>
        </p:spPr>
        <p:txBody>
          <a:bodyPr/>
          <a:lstStyle/>
          <a:p>
            <a:endParaRPr lang="es-MX"/>
          </a:p>
        </p:txBody>
      </p:sp>
      <p:pic>
        <p:nvPicPr>
          <p:cNvPr id="2051" name="Picture 47" descr="1"/>
          <p:cNvPicPr>
            <a:picLocks noChangeAspect="1" noChangeArrowheads="1"/>
          </p:cNvPicPr>
          <p:nvPr/>
        </p:nvPicPr>
        <p:blipFill>
          <a:blip r:embed="rId3" cstate="print"/>
          <a:srcRect/>
          <a:stretch>
            <a:fillRect/>
          </a:stretch>
        </p:blipFill>
        <p:spPr bwMode="auto">
          <a:xfrm>
            <a:off x="0" y="-182563"/>
            <a:ext cx="9410700" cy="7229476"/>
          </a:xfrm>
          <a:prstGeom prst="rect">
            <a:avLst/>
          </a:prstGeom>
          <a:noFill/>
          <a:ln w="9525">
            <a:noFill/>
            <a:miter lim="800000"/>
            <a:headEnd/>
            <a:tailEnd/>
          </a:ln>
        </p:spPr>
      </p:pic>
      <p:sp>
        <p:nvSpPr>
          <p:cNvPr id="2052" name="Rectangle 38"/>
          <p:cNvSpPr>
            <a:spLocks noChangeArrowheads="1"/>
          </p:cNvSpPr>
          <p:nvPr/>
        </p:nvSpPr>
        <p:spPr bwMode="auto">
          <a:xfrm>
            <a:off x="0" y="0"/>
            <a:ext cx="9144000" cy="6858000"/>
          </a:xfrm>
          <a:prstGeom prst="rect">
            <a:avLst/>
          </a:prstGeom>
          <a:noFill/>
          <a:ln w="9525" algn="ctr">
            <a:noFill/>
            <a:miter lim="800000"/>
            <a:headEnd/>
            <a:tailEnd/>
          </a:ln>
        </p:spPr>
        <p:txBody>
          <a:bodyPr wrap="none" anchor="ctr"/>
          <a:lstStyle/>
          <a:p>
            <a:endParaRPr lang="es-MX"/>
          </a:p>
        </p:txBody>
      </p:sp>
      <p:pic>
        <p:nvPicPr>
          <p:cNvPr id="2053" name="Picture 40"/>
          <p:cNvPicPr>
            <a:picLocks noChangeAspect="1" noChangeArrowheads="1"/>
          </p:cNvPicPr>
          <p:nvPr/>
        </p:nvPicPr>
        <p:blipFill>
          <a:blip r:embed="rId4" cstate="print">
            <a:clrChange>
              <a:clrFrom>
                <a:srgbClr val="FFFFFF"/>
              </a:clrFrom>
              <a:clrTo>
                <a:srgbClr val="FFFFFF">
                  <a:alpha val="0"/>
                </a:srgbClr>
              </a:clrTo>
            </a:clrChange>
          </a:blip>
          <a:srcRect l="-5061" r="555"/>
          <a:stretch>
            <a:fillRect/>
          </a:stretch>
        </p:blipFill>
        <p:spPr bwMode="auto">
          <a:xfrm>
            <a:off x="395288" y="411163"/>
            <a:ext cx="2233612" cy="1284287"/>
          </a:xfrm>
          <a:prstGeom prst="rect">
            <a:avLst/>
          </a:prstGeom>
          <a:noFill/>
          <a:ln w="9525" algn="ctr">
            <a:noFill/>
            <a:miter lim="800000"/>
            <a:headEnd/>
            <a:tailEnd/>
          </a:ln>
        </p:spPr>
      </p:pic>
      <p:sp>
        <p:nvSpPr>
          <p:cNvPr id="2054" name="Text Box 42"/>
          <p:cNvSpPr txBox="1">
            <a:spLocks noChangeArrowheads="1"/>
          </p:cNvSpPr>
          <p:nvPr/>
        </p:nvSpPr>
        <p:spPr bwMode="auto">
          <a:xfrm>
            <a:off x="431800" y="6243638"/>
            <a:ext cx="3155950" cy="336550"/>
          </a:xfrm>
          <a:prstGeom prst="rect">
            <a:avLst/>
          </a:prstGeom>
          <a:noFill/>
          <a:ln w="9525" algn="ctr">
            <a:noFill/>
            <a:miter lim="800000"/>
            <a:headEnd/>
            <a:tailEnd/>
          </a:ln>
        </p:spPr>
        <p:txBody>
          <a:bodyPr>
            <a:spAutoFit/>
          </a:bodyPr>
          <a:lstStyle/>
          <a:p>
            <a:pPr algn="l"/>
            <a:r>
              <a:rPr lang="es-ES" sz="1600" u="none">
                <a:solidFill>
                  <a:srgbClr val="A50021"/>
                </a:solidFill>
              </a:rPr>
              <a:t>15 de junio de 2009 </a:t>
            </a:r>
          </a:p>
        </p:txBody>
      </p:sp>
      <p:sp>
        <p:nvSpPr>
          <p:cNvPr id="2055" name="Text Box 46"/>
          <p:cNvSpPr txBox="1">
            <a:spLocks noChangeArrowheads="1"/>
          </p:cNvSpPr>
          <p:nvPr/>
        </p:nvSpPr>
        <p:spPr bwMode="auto">
          <a:xfrm>
            <a:off x="1177925" y="3692525"/>
            <a:ext cx="3155950" cy="336550"/>
          </a:xfrm>
          <a:prstGeom prst="rect">
            <a:avLst/>
          </a:prstGeom>
          <a:noFill/>
          <a:ln w="9525" algn="ctr">
            <a:noFill/>
            <a:miter lim="800000"/>
            <a:headEnd/>
            <a:tailEnd/>
          </a:ln>
        </p:spPr>
        <p:txBody>
          <a:bodyPr>
            <a:spAutoFit/>
          </a:bodyPr>
          <a:lstStyle/>
          <a:p>
            <a:pPr algn="l"/>
            <a:r>
              <a:rPr lang="es-ES" sz="1600">
                <a:solidFill>
                  <a:srgbClr val="A50021"/>
                </a:solidFill>
              </a:rPr>
              <a:t>http://www.cda.cimav.edu.mx</a:t>
            </a:r>
          </a:p>
        </p:txBody>
      </p:sp>
      <p:sp>
        <p:nvSpPr>
          <p:cNvPr id="2064" name="Text Box 16"/>
          <p:cNvSpPr txBox="1">
            <a:spLocks noChangeArrowheads="1"/>
          </p:cNvSpPr>
          <p:nvPr/>
        </p:nvSpPr>
        <p:spPr bwMode="auto">
          <a:xfrm>
            <a:off x="1176338" y="3348038"/>
            <a:ext cx="3841750" cy="457200"/>
          </a:xfrm>
          <a:prstGeom prst="rect">
            <a:avLst/>
          </a:prstGeom>
          <a:noFill/>
          <a:ln w="9525" algn="ctr">
            <a:noFill/>
            <a:miter lim="800000"/>
            <a:headEnd/>
            <a:tailEnd/>
          </a:ln>
          <a:effectLst/>
        </p:spPr>
        <p:txBody>
          <a:bodyPr wrap="none">
            <a:spAutoFit/>
          </a:bodyPr>
          <a:lstStyle/>
          <a:p>
            <a:pPr algn="l">
              <a:defRPr/>
            </a:pPr>
            <a:r>
              <a:rPr lang="es-ES" sz="2400" u="none" dirty="0">
                <a:solidFill>
                  <a:srgbClr val="A50021"/>
                </a:solidFill>
                <a:effectLst>
                  <a:outerShdw blurRad="38100" dist="38100" dir="2700000" algn="tl">
                    <a:srgbClr val="C0C0C0"/>
                  </a:outerShdw>
                </a:effectLst>
              </a:rPr>
              <a:t>Primera Sesión Ordinaria</a:t>
            </a:r>
          </a:p>
        </p:txBody>
      </p:sp>
      <p:pic>
        <p:nvPicPr>
          <p:cNvPr id="2057" name="Rectangle 17"/>
          <p:cNvPicPr>
            <a:picLocks noChangeArrowheads="1"/>
          </p:cNvPicPr>
          <p:nvPr/>
        </p:nvPicPr>
        <p:blipFill>
          <a:blip r:embed="rId5" cstate="print"/>
          <a:srcRect/>
          <a:stretch>
            <a:fillRect/>
          </a:stretch>
        </p:blipFill>
        <p:spPr bwMode="auto">
          <a:xfrm>
            <a:off x="457200" y="2578100"/>
            <a:ext cx="7924800" cy="9874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7"/>
          <p:cNvGrpSpPr>
            <a:grpSpLocks/>
          </p:cNvGrpSpPr>
          <p:nvPr/>
        </p:nvGrpSpPr>
        <p:grpSpPr bwMode="auto">
          <a:xfrm>
            <a:off x="611188" y="692150"/>
            <a:ext cx="7080250" cy="4527550"/>
            <a:chOff x="22" y="346"/>
            <a:chExt cx="5602" cy="3702"/>
          </a:xfrm>
        </p:grpSpPr>
        <p:sp>
          <p:nvSpPr>
            <p:cNvPr id="39081" name="Freeform 8"/>
            <p:cNvSpPr>
              <a:spLocks/>
            </p:cNvSpPr>
            <p:nvPr/>
          </p:nvSpPr>
          <p:spPr bwMode="auto">
            <a:xfrm>
              <a:off x="3247" y="2852"/>
              <a:ext cx="444" cy="584"/>
            </a:xfrm>
            <a:custGeom>
              <a:avLst/>
              <a:gdLst>
                <a:gd name="T0" fmla="*/ 146 w 341"/>
                <a:gd name="T1" fmla="*/ 2337 h 466"/>
                <a:gd name="T2" fmla="*/ 335 w 341"/>
                <a:gd name="T3" fmla="*/ 2238 h 466"/>
                <a:gd name="T4" fmla="*/ 483 w 341"/>
                <a:gd name="T5" fmla="*/ 2213 h 466"/>
                <a:gd name="T6" fmla="*/ 512 w 341"/>
                <a:gd name="T7" fmla="*/ 2114 h 466"/>
                <a:gd name="T8" fmla="*/ 529 w 341"/>
                <a:gd name="T9" fmla="*/ 2047 h 466"/>
                <a:gd name="T10" fmla="*/ 543 w 341"/>
                <a:gd name="T11" fmla="*/ 1925 h 466"/>
                <a:gd name="T12" fmla="*/ 569 w 341"/>
                <a:gd name="T13" fmla="*/ 1786 h 466"/>
                <a:gd name="T14" fmla="*/ 602 w 341"/>
                <a:gd name="T15" fmla="*/ 1514 h 466"/>
                <a:gd name="T16" fmla="*/ 759 w 341"/>
                <a:gd name="T17" fmla="*/ 1297 h 466"/>
                <a:gd name="T18" fmla="*/ 876 w 341"/>
                <a:gd name="T19" fmla="*/ 1432 h 466"/>
                <a:gd name="T20" fmla="*/ 1087 w 341"/>
                <a:gd name="T21" fmla="*/ 1588 h 466"/>
                <a:gd name="T22" fmla="*/ 1286 w 341"/>
                <a:gd name="T23" fmla="*/ 1564 h 466"/>
                <a:gd name="T24" fmla="*/ 1448 w 341"/>
                <a:gd name="T25" fmla="*/ 1588 h 466"/>
                <a:gd name="T26" fmla="*/ 1551 w 341"/>
                <a:gd name="T27" fmla="*/ 1490 h 466"/>
                <a:gd name="T28" fmla="*/ 1769 w 341"/>
                <a:gd name="T29" fmla="*/ 1484 h 466"/>
                <a:gd name="T30" fmla="*/ 1700 w 341"/>
                <a:gd name="T31" fmla="*/ 1394 h 466"/>
                <a:gd name="T32" fmla="*/ 1534 w 341"/>
                <a:gd name="T33" fmla="*/ 1320 h 466"/>
                <a:gd name="T34" fmla="*/ 1453 w 341"/>
                <a:gd name="T35" fmla="*/ 1221 h 466"/>
                <a:gd name="T36" fmla="*/ 1296 w 341"/>
                <a:gd name="T37" fmla="*/ 1149 h 466"/>
                <a:gd name="T38" fmla="*/ 1177 w 341"/>
                <a:gd name="T39" fmla="*/ 1060 h 466"/>
                <a:gd name="T40" fmla="*/ 1263 w 341"/>
                <a:gd name="T41" fmla="*/ 752 h 466"/>
                <a:gd name="T42" fmla="*/ 1206 w 341"/>
                <a:gd name="T43" fmla="*/ 569 h 466"/>
                <a:gd name="T44" fmla="*/ 1276 w 341"/>
                <a:gd name="T45" fmla="*/ 510 h 466"/>
                <a:gd name="T46" fmla="*/ 1551 w 341"/>
                <a:gd name="T47" fmla="*/ 305 h 466"/>
                <a:gd name="T48" fmla="*/ 1578 w 341"/>
                <a:gd name="T49" fmla="*/ 88 h 466"/>
                <a:gd name="T50" fmla="*/ 1792 w 341"/>
                <a:gd name="T51" fmla="*/ 20 h 466"/>
                <a:gd name="T52" fmla="*/ 1892 w 341"/>
                <a:gd name="T53" fmla="*/ 187 h 466"/>
                <a:gd name="T54" fmla="*/ 2077 w 341"/>
                <a:gd name="T55" fmla="*/ 333 h 466"/>
                <a:gd name="T56" fmla="*/ 1892 w 341"/>
                <a:gd name="T57" fmla="*/ 367 h 466"/>
                <a:gd name="T58" fmla="*/ 1892 w 341"/>
                <a:gd name="T59" fmla="*/ 706 h 466"/>
                <a:gd name="T60" fmla="*/ 2044 w 341"/>
                <a:gd name="T61" fmla="*/ 752 h 466"/>
                <a:gd name="T62" fmla="*/ 2197 w 341"/>
                <a:gd name="T63" fmla="*/ 639 h 466"/>
                <a:gd name="T64" fmla="*/ 2314 w 341"/>
                <a:gd name="T65" fmla="*/ 689 h 466"/>
                <a:gd name="T66" fmla="*/ 2493 w 341"/>
                <a:gd name="T67" fmla="*/ 798 h 466"/>
                <a:gd name="T68" fmla="*/ 2352 w 341"/>
                <a:gd name="T69" fmla="*/ 919 h 466"/>
                <a:gd name="T70" fmla="*/ 2207 w 341"/>
                <a:gd name="T71" fmla="*/ 1221 h 466"/>
                <a:gd name="T72" fmla="*/ 2159 w 341"/>
                <a:gd name="T73" fmla="*/ 1320 h 466"/>
                <a:gd name="T74" fmla="*/ 2180 w 341"/>
                <a:gd name="T75" fmla="*/ 1432 h 466"/>
                <a:gd name="T76" fmla="*/ 2376 w 341"/>
                <a:gd name="T77" fmla="*/ 1490 h 466"/>
                <a:gd name="T78" fmla="*/ 2625 w 341"/>
                <a:gd name="T79" fmla="*/ 1555 h 466"/>
                <a:gd name="T80" fmla="*/ 2353 w 341"/>
                <a:gd name="T81" fmla="*/ 1663 h 466"/>
                <a:gd name="T82" fmla="*/ 2221 w 341"/>
                <a:gd name="T83" fmla="*/ 1897 h 466"/>
                <a:gd name="T84" fmla="*/ 2098 w 341"/>
                <a:gd name="T85" fmla="*/ 1999 h 466"/>
                <a:gd name="T86" fmla="*/ 2275 w 341"/>
                <a:gd name="T87" fmla="*/ 2123 h 466"/>
                <a:gd name="T88" fmla="*/ 2376 w 341"/>
                <a:gd name="T89" fmla="*/ 2260 h 466"/>
                <a:gd name="T90" fmla="*/ 2543 w 341"/>
                <a:gd name="T91" fmla="*/ 2307 h 466"/>
                <a:gd name="T92" fmla="*/ 2771 w 341"/>
                <a:gd name="T93" fmla="*/ 2340 h 466"/>
                <a:gd name="T94" fmla="*/ 2684 w 341"/>
                <a:gd name="T95" fmla="*/ 2479 h 466"/>
                <a:gd name="T96" fmla="*/ 2432 w 341"/>
                <a:gd name="T97" fmla="*/ 2568 h 466"/>
                <a:gd name="T98" fmla="*/ 2190 w 341"/>
                <a:gd name="T99" fmla="*/ 2550 h 466"/>
                <a:gd name="T100" fmla="*/ 1958 w 341"/>
                <a:gd name="T101" fmla="*/ 2663 h 466"/>
                <a:gd name="T102" fmla="*/ 1892 w 341"/>
                <a:gd name="T103" fmla="*/ 2649 h 466"/>
                <a:gd name="T104" fmla="*/ 1712 w 341"/>
                <a:gd name="T105" fmla="*/ 2529 h 466"/>
                <a:gd name="T106" fmla="*/ 1539 w 341"/>
                <a:gd name="T107" fmla="*/ 2466 h 466"/>
                <a:gd name="T108" fmla="*/ 1504 w 341"/>
                <a:gd name="T109" fmla="*/ 2697 h 466"/>
                <a:gd name="T110" fmla="*/ 1340 w 341"/>
                <a:gd name="T111" fmla="*/ 2743 h 466"/>
                <a:gd name="T112" fmla="*/ 1057 w 341"/>
                <a:gd name="T113" fmla="*/ 2718 h 466"/>
                <a:gd name="T114" fmla="*/ 905 w 341"/>
                <a:gd name="T115" fmla="*/ 2796 h 466"/>
                <a:gd name="T116" fmla="*/ 792 w 341"/>
                <a:gd name="T117" fmla="*/ 2773 h 466"/>
                <a:gd name="T118" fmla="*/ 543 w 341"/>
                <a:gd name="T119" fmla="*/ 2718 h 466"/>
                <a:gd name="T120" fmla="*/ 302 w 341"/>
                <a:gd name="T121" fmla="*/ 2573 h 466"/>
                <a:gd name="T122" fmla="*/ 108 w 341"/>
                <a:gd name="T123" fmla="*/ 2474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1"/>
                <a:gd name="T187" fmla="*/ 0 h 466"/>
                <a:gd name="T188" fmla="*/ 341 w 341"/>
                <a:gd name="T189" fmla="*/ 466 h 4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1" h="466">
                  <a:moveTo>
                    <a:pt x="0" y="393"/>
                  </a:moveTo>
                  <a:lnTo>
                    <a:pt x="4" y="391"/>
                  </a:lnTo>
                  <a:lnTo>
                    <a:pt x="5" y="389"/>
                  </a:lnTo>
                  <a:lnTo>
                    <a:pt x="12" y="385"/>
                  </a:lnTo>
                  <a:lnTo>
                    <a:pt x="16" y="385"/>
                  </a:lnTo>
                  <a:lnTo>
                    <a:pt x="18" y="384"/>
                  </a:lnTo>
                  <a:lnTo>
                    <a:pt x="20" y="383"/>
                  </a:lnTo>
                  <a:lnTo>
                    <a:pt x="21" y="377"/>
                  </a:lnTo>
                  <a:lnTo>
                    <a:pt x="29" y="376"/>
                  </a:lnTo>
                  <a:lnTo>
                    <a:pt x="35" y="371"/>
                  </a:lnTo>
                  <a:lnTo>
                    <a:pt x="37" y="367"/>
                  </a:lnTo>
                  <a:lnTo>
                    <a:pt x="40" y="368"/>
                  </a:lnTo>
                  <a:lnTo>
                    <a:pt x="42" y="370"/>
                  </a:lnTo>
                  <a:lnTo>
                    <a:pt x="46" y="371"/>
                  </a:lnTo>
                  <a:lnTo>
                    <a:pt x="50" y="377"/>
                  </a:lnTo>
                  <a:lnTo>
                    <a:pt x="52" y="379"/>
                  </a:lnTo>
                  <a:lnTo>
                    <a:pt x="57" y="375"/>
                  </a:lnTo>
                  <a:lnTo>
                    <a:pt x="58" y="364"/>
                  </a:lnTo>
                  <a:lnTo>
                    <a:pt x="58" y="361"/>
                  </a:lnTo>
                  <a:lnTo>
                    <a:pt x="58" y="356"/>
                  </a:lnTo>
                  <a:lnTo>
                    <a:pt x="59" y="350"/>
                  </a:lnTo>
                  <a:lnTo>
                    <a:pt x="58" y="349"/>
                  </a:lnTo>
                  <a:lnTo>
                    <a:pt x="59" y="347"/>
                  </a:lnTo>
                  <a:lnTo>
                    <a:pt x="62" y="348"/>
                  </a:lnTo>
                  <a:lnTo>
                    <a:pt x="64" y="347"/>
                  </a:lnTo>
                  <a:lnTo>
                    <a:pt x="67" y="347"/>
                  </a:lnTo>
                  <a:lnTo>
                    <a:pt x="68" y="344"/>
                  </a:lnTo>
                  <a:lnTo>
                    <a:pt x="68" y="342"/>
                  </a:lnTo>
                  <a:lnTo>
                    <a:pt x="66" y="340"/>
                  </a:lnTo>
                  <a:lnTo>
                    <a:pt x="64" y="336"/>
                  </a:lnTo>
                  <a:lnTo>
                    <a:pt x="62" y="334"/>
                  </a:lnTo>
                  <a:lnTo>
                    <a:pt x="61" y="334"/>
                  </a:lnTo>
                  <a:lnTo>
                    <a:pt x="58" y="332"/>
                  </a:lnTo>
                  <a:lnTo>
                    <a:pt x="59" y="325"/>
                  </a:lnTo>
                  <a:lnTo>
                    <a:pt x="67" y="319"/>
                  </a:lnTo>
                  <a:lnTo>
                    <a:pt x="65" y="316"/>
                  </a:lnTo>
                  <a:lnTo>
                    <a:pt x="64" y="315"/>
                  </a:lnTo>
                  <a:lnTo>
                    <a:pt x="69" y="311"/>
                  </a:lnTo>
                  <a:lnTo>
                    <a:pt x="70" y="310"/>
                  </a:lnTo>
                  <a:lnTo>
                    <a:pt x="70" y="308"/>
                  </a:lnTo>
                  <a:lnTo>
                    <a:pt x="70" y="302"/>
                  </a:lnTo>
                  <a:lnTo>
                    <a:pt x="69" y="294"/>
                  </a:lnTo>
                  <a:lnTo>
                    <a:pt x="70" y="289"/>
                  </a:lnTo>
                  <a:lnTo>
                    <a:pt x="71" y="279"/>
                  </a:lnTo>
                  <a:lnTo>
                    <a:pt x="69" y="266"/>
                  </a:lnTo>
                  <a:lnTo>
                    <a:pt x="71" y="260"/>
                  </a:lnTo>
                  <a:lnTo>
                    <a:pt x="73" y="258"/>
                  </a:lnTo>
                  <a:lnTo>
                    <a:pt x="73" y="249"/>
                  </a:lnTo>
                  <a:lnTo>
                    <a:pt x="72" y="243"/>
                  </a:lnTo>
                  <a:lnTo>
                    <a:pt x="73" y="235"/>
                  </a:lnTo>
                  <a:lnTo>
                    <a:pt x="72" y="226"/>
                  </a:lnTo>
                  <a:lnTo>
                    <a:pt x="72" y="214"/>
                  </a:lnTo>
                  <a:lnTo>
                    <a:pt x="83" y="217"/>
                  </a:lnTo>
                  <a:lnTo>
                    <a:pt x="92" y="213"/>
                  </a:lnTo>
                  <a:lnTo>
                    <a:pt x="94" y="214"/>
                  </a:lnTo>
                  <a:lnTo>
                    <a:pt x="95" y="217"/>
                  </a:lnTo>
                  <a:lnTo>
                    <a:pt x="98" y="220"/>
                  </a:lnTo>
                  <a:lnTo>
                    <a:pt x="99" y="222"/>
                  </a:lnTo>
                  <a:lnTo>
                    <a:pt x="104" y="232"/>
                  </a:lnTo>
                  <a:lnTo>
                    <a:pt x="106" y="235"/>
                  </a:lnTo>
                  <a:lnTo>
                    <a:pt x="109" y="238"/>
                  </a:lnTo>
                  <a:lnTo>
                    <a:pt x="110" y="240"/>
                  </a:lnTo>
                  <a:lnTo>
                    <a:pt x="112" y="245"/>
                  </a:lnTo>
                  <a:lnTo>
                    <a:pt x="119" y="253"/>
                  </a:lnTo>
                  <a:lnTo>
                    <a:pt x="120" y="255"/>
                  </a:lnTo>
                  <a:lnTo>
                    <a:pt x="131" y="261"/>
                  </a:lnTo>
                  <a:lnTo>
                    <a:pt x="135" y="262"/>
                  </a:lnTo>
                  <a:lnTo>
                    <a:pt x="137" y="263"/>
                  </a:lnTo>
                  <a:lnTo>
                    <a:pt x="138" y="266"/>
                  </a:lnTo>
                  <a:lnTo>
                    <a:pt x="147" y="267"/>
                  </a:lnTo>
                  <a:lnTo>
                    <a:pt x="156" y="260"/>
                  </a:lnTo>
                  <a:lnTo>
                    <a:pt x="156" y="257"/>
                  </a:lnTo>
                  <a:lnTo>
                    <a:pt x="158" y="255"/>
                  </a:lnTo>
                  <a:lnTo>
                    <a:pt x="166" y="251"/>
                  </a:lnTo>
                  <a:lnTo>
                    <a:pt x="168" y="252"/>
                  </a:lnTo>
                  <a:lnTo>
                    <a:pt x="169" y="255"/>
                  </a:lnTo>
                  <a:lnTo>
                    <a:pt x="174" y="258"/>
                  </a:lnTo>
                  <a:lnTo>
                    <a:pt x="175" y="261"/>
                  </a:lnTo>
                  <a:lnTo>
                    <a:pt x="179" y="260"/>
                  </a:lnTo>
                  <a:lnTo>
                    <a:pt x="181" y="259"/>
                  </a:lnTo>
                  <a:lnTo>
                    <a:pt x="184" y="254"/>
                  </a:lnTo>
                  <a:lnTo>
                    <a:pt x="188" y="253"/>
                  </a:lnTo>
                  <a:lnTo>
                    <a:pt x="187" y="249"/>
                  </a:lnTo>
                  <a:lnTo>
                    <a:pt x="188" y="245"/>
                  </a:lnTo>
                  <a:lnTo>
                    <a:pt x="192" y="244"/>
                  </a:lnTo>
                  <a:lnTo>
                    <a:pt x="196" y="242"/>
                  </a:lnTo>
                  <a:lnTo>
                    <a:pt x="202" y="244"/>
                  </a:lnTo>
                  <a:lnTo>
                    <a:pt x="205" y="244"/>
                  </a:lnTo>
                  <a:lnTo>
                    <a:pt x="211" y="245"/>
                  </a:lnTo>
                  <a:lnTo>
                    <a:pt x="214" y="244"/>
                  </a:lnTo>
                  <a:lnTo>
                    <a:pt x="218" y="237"/>
                  </a:lnTo>
                  <a:lnTo>
                    <a:pt x="217" y="232"/>
                  </a:lnTo>
                  <a:lnTo>
                    <a:pt x="217" y="231"/>
                  </a:lnTo>
                  <a:lnTo>
                    <a:pt x="213" y="229"/>
                  </a:lnTo>
                  <a:lnTo>
                    <a:pt x="209" y="231"/>
                  </a:lnTo>
                  <a:lnTo>
                    <a:pt x="206" y="229"/>
                  </a:lnTo>
                  <a:lnTo>
                    <a:pt x="205" y="223"/>
                  </a:lnTo>
                  <a:lnTo>
                    <a:pt x="203" y="218"/>
                  </a:lnTo>
                  <a:lnTo>
                    <a:pt x="200" y="217"/>
                  </a:lnTo>
                  <a:lnTo>
                    <a:pt x="196" y="216"/>
                  </a:lnTo>
                  <a:lnTo>
                    <a:pt x="191" y="217"/>
                  </a:lnTo>
                  <a:lnTo>
                    <a:pt x="186" y="217"/>
                  </a:lnTo>
                  <a:lnTo>
                    <a:pt x="184" y="217"/>
                  </a:lnTo>
                  <a:lnTo>
                    <a:pt x="184" y="212"/>
                  </a:lnTo>
                  <a:lnTo>
                    <a:pt x="182" y="209"/>
                  </a:lnTo>
                  <a:lnTo>
                    <a:pt x="184" y="203"/>
                  </a:lnTo>
                  <a:lnTo>
                    <a:pt x="181" y="200"/>
                  </a:lnTo>
                  <a:lnTo>
                    <a:pt x="176" y="200"/>
                  </a:lnTo>
                  <a:lnTo>
                    <a:pt x="175" y="197"/>
                  </a:lnTo>
                  <a:lnTo>
                    <a:pt x="170" y="193"/>
                  </a:lnTo>
                  <a:lnTo>
                    <a:pt x="166" y="193"/>
                  </a:lnTo>
                  <a:lnTo>
                    <a:pt x="165" y="191"/>
                  </a:lnTo>
                  <a:lnTo>
                    <a:pt x="160" y="186"/>
                  </a:lnTo>
                  <a:lnTo>
                    <a:pt x="157" y="189"/>
                  </a:lnTo>
                  <a:lnTo>
                    <a:pt x="153" y="188"/>
                  </a:lnTo>
                  <a:lnTo>
                    <a:pt x="151" y="186"/>
                  </a:lnTo>
                  <a:lnTo>
                    <a:pt x="148" y="185"/>
                  </a:lnTo>
                  <a:lnTo>
                    <a:pt x="143" y="185"/>
                  </a:lnTo>
                  <a:lnTo>
                    <a:pt x="139" y="183"/>
                  </a:lnTo>
                  <a:lnTo>
                    <a:pt x="142" y="175"/>
                  </a:lnTo>
                  <a:lnTo>
                    <a:pt x="140" y="167"/>
                  </a:lnTo>
                  <a:lnTo>
                    <a:pt x="139" y="159"/>
                  </a:lnTo>
                  <a:lnTo>
                    <a:pt x="142" y="148"/>
                  </a:lnTo>
                  <a:lnTo>
                    <a:pt x="150" y="138"/>
                  </a:lnTo>
                  <a:lnTo>
                    <a:pt x="153" y="131"/>
                  </a:lnTo>
                  <a:lnTo>
                    <a:pt x="153" y="124"/>
                  </a:lnTo>
                  <a:lnTo>
                    <a:pt x="154" y="120"/>
                  </a:lnTo>
                  <a:lnTo>
                    <a:pt x="156" y="118"/>
                  </a:lnTo>
                  <a:lnTo>
                    <a:pt x="159" y="113"/>
                  </a:lnTo>
                  <a:lnTo>
                    <a:pt x="157" y="102"/>
                  </a:lnTo>
                  <a:lnTo>
                    <a:pt x="147" y="96"/>
                  </a:lnTo>
                  <a:lnTo>
                    <a:pt x="146" y="93"/>
                  </a:lnTo>
                  <a:lnTo>
                    <a:pt x="138" y="87"/>
                  </a:lnTo>
                  <a:lnTo>
                    <a:pt x="138" y="84"/>
                  </a:lnTo>
                  <a:lnTo>
                    <a:pt x="142" y="81"/>
                  </a:lnTo>
                  <a:lnTo>
                    <a:pt x="147" y="82"/>
                  </a:lnTo>
                  <a:lnTo>
                    <a:pt x="149" y="83"/>
                  </a:lnTo>
                  <a:lnTo>
                    <a:pt x="154" y="84"/>
                  </a:lnTo>
                  <a:lnTo>
                    <a:pt x="157" y="83"/>
                  </a:lnTo>
                  <a:lnTo>
                    <a:pt x="159" y="81"/>
                  </a:lnTo>
                  <a:lnTo>
                    <a:pt x="164" y="70"/>
                  </a:lnTo>
                  <a:lnTo>
                    <a:pt x="169" y="65"/>
                  </a:lnTo>
                  <a:lnTo>
                    <a:pt x="183" y="56"/>
                  </a:lnTo>
                  <a:lnTo>
                    <a:pt x="188" y="50"/>
                  </a:lnTo>
                  <a:lnTo>
                    <a:pt x="187" y="40"/>
                  </a:lnTo>
                  <a:lnTo>
                    <a:pt x="190" y="35"/>
                  </a:lnTo>
                  <a:lnTo>
                    <a:pt x="194" y="25"/>
                  </a:lnTo>
                  <a:lnTo>
                    <a:pt x="190" y="20"/>
                  </a:lnTo>
                  <a:lnTo>
                    <a:pt x="189" y="16"/>
                  </a:lnTo>
                  <a:lnTo>
                    <a:pt x="191" y="14"/>
                  </a:lnTo>
                  <a:lnTo>
                    <a:pt x="202" y="13"/>
                  </a:lnTo>
                  <a:lnTo>
                    <a:pt x="204" y="10"/>
                  </a:lnTo>
                  <a:lnTo>
                    <a:pt x="203" y="3"/>
                  </a:lnTo>
                  <a:lnTo>
                    <a:pt x="205" y="3"/>
                  </a:lnTo>
                  <a:lnTo>
                    <a:pt x="208" y="2"/>
                  </a:lnTo>
                  <a:lnTo>
                    <a:pt x="217" y="3"/>
                  </a:lnTo>
                  <a:lnTo>
                    <a:pt x="219" y="0"/>
                  </a:lnTo>
                  <a:lnTo>
                    <a:pt x="223" y="0"/>
                  </a:lnTo>
                  <a:lnTo>
                    <a:pt x="226" y="10"/>
                  </a:lnTo>
                  <a:lnTo>
                    <a:pt x="223" y="25"/>
                  </a:lnTo>
                  <a:lnTo>
                    <a:pt x="226" y="28"/>
                  </a:lnTo>
                  <a:lnTo>
                    <a:pt x="229" y="31"/>
                  </a:lnTo>
                  <a:lnTo>
                    <a:pt x="232" y="37"/>
                  </a:lnTo>
                  <a:lnTo>
                    <a:pt x="236" y="38"/>
                  </a:lnTo>
                  <a:lnTo>
                    <a:pt x="239" y="37"/>
                  </a:lnTo>
                  <a:lnTo>
                    <a:pt x="243" y="41"/>
                  </a:lnTo>
                  <a:lnTo>
                    <a:pt x="251" y="46"/>
                  </a:lnTo>
                  <a:lnTo>
                    <a:pt x="251" y="55"/>
                  </a:lnTo>
                  <a:lnTo>
                    <a:pt x="247" y="58"/>
                  </a:lnTo>
                  <a:lnTo>
                    <a:pt x="239" y="61"/>
                  </a:lnTo>
                  <a:lnTo>
                    <a:pt x="234" y="66"/>
                  </a:lnTo>
                  <a:lnTo>
                    <a:pt x="232" y="65"/>
                  </a:lnTo>
                  <a:lnTo>
                    <a:pt x="231" y="62"/>
                  </a:lnTo>
                  <a:lnTo>
                    <a:pt x="229" y="61"/>
                  </a:lnTo>
                  <a:lnTo>
                    <a:pt x="226" y="62"/>
                  </a:lnTo>
                  <a:lnTo>
                    <a:pt x="220" y="67"/>
                  </a:lnTo>
                  <a:lnTo>
                    <a:pt x="217" y="107"/>
                  </a:lnTo>
                  <a:lnTo>
                    <a:pt x="223" y="112"/>
                  </a:lnTo>
                  <a:lnTo>
                    <a:pt x="226" y="115"/>
                  </a:lnTo>
                  <a:lnTo>
                    <a:pt x="229" y="116"/>
                  </a:lnTo>
                  <a:lnTo>
                    <a:pt x="236" y="115"/>
                  </a:lnTo>
                  <a:lnTo>
                    <a:pt x="236" y="120"/>
                  </a:lnTo>
                  <a:lnTo>
                    <a:pt x="239" y="127"/>
                  </a:lnTo>
                  <a:lnTo>
                    <a:pt x="241" y="127"/>
                  </a:lnTo>
                  <a:lnTo>
                    <a:pt x="245" y="126"/>
                  </a:lnTo>
                  <a:lnTo>
                    <a:pt x="247" y="124"/>
                  </a:lnTo>
                  <a:lnTo>
                    <a:pt x="251" y="119"/>
                  </a:lnTo>
                  <a:lnTo>
                    <a:pt x="256" y="116"/>
                  </a:lnTo>
                  <a:lnTo>
                    <a:pt x="258" y="112"/>
                  </a:lnTo>
                  <a:lnTo>
                    <a:pt x="260" y="105"/>
                  </a:lnTo>
                  <a:lnTo>
                    <a:pt x="265" y="104"/>
                  </a:lnTo>
                  <a:lnTo>
                    <a:pt x="266" y="105"/>
                  </a:lnTo>
                  <a:lnTo>
                    <a:pt x="267" y="105"/>
                  </a:lnTo>
                  <a:lnTo>
                    <a:pt x="269" y="105"/>
                  </a:lnTo>
                  <a:lnTo>
                    <a:pt x="272" y="105"/>
                  </a:lnTo>
                  <a:lnTo>
                    <a:pt x="275" y="106"/>
                  </a:lnTo>
                  <a:lnTo>
                    <a:pt x="277" y="111"/>
                  </a:lnTo>
                  <a:lnTo>
                    <a:pt x="280" y="113"/>
                  </a:lnTo>
                  <a:lnTo>
                    <a:pt x="300" y="123"/>
                  </a:lnTo>
                  <a:lnTo>
                    <a:pt x="305" y="124"/>
                  </a:lnTo>
                  <a:lnTo>
                    <a:pt x="307" y="123"/>
                  </a:lnTo>
                  <a:lnTo>
                    <a:pt x="306" y="130"/>
                  </a:lnTo>
                  <a:lnTo>
                    <a:pt x="303" y="130"/>
                  </a:lnTo>
                  <a:lnTo>
                    <a:pt x="302" y="131"/>
                  </a:lnTo>
                  <a:lnTo>
                    <a:pt x="299" y="136"/>
                  </a:lnTo>
                  <a:lnTo>
                    <a:pt x="297" y="137"/>
                  </a:lnTo>
                  <a:lnTo>
                    <a:pt x="292" y="142"/>
                  </a:lnTo>
                  <a:lnTo>
                    <a:pt x="291" y="147"/>
                  </a:lnTo>
                  <a:lnTo>
                    <a:pt x="288" y="147"/>
                  </a:lnTo>
                  <a:lnTo>
                    <a:pt x="284" y="152"/>
                  </a:lnTo>
                  <a:lnTo>
                    <a:pt x="284" y="155"/>
                  </a:lnTo>
                  <a:lnTo>
                    <a:pt x="278" y="165"/>
                  </a:lnTo>
                  <a:lnTo>
                    <a:pt x="275" y="178"/>
                  </a:lnTo>
                  <a:lnTo>
                    <a:pt x="273" y="185"/>
                  </a:lnTo>
                  <a:lnTo>
                    <a:pt x="266" y="195"/>
                  </a:lnTo>
                  <a:lnTo>
                    <a:pt x="267" y="200"/>
                  </a:lnTo>
                  <a:lnTo>
                    <a:pt x="266" y="202"/>
                  </a:lnTo>
                  <a:lnTo>
                    <a:pt x="263" y="203"/>
                  </a:lnTo>
                  <a:lnTo>
                    <a:pt x="259" y="209"/>
                  </a:lnTo>
                  <a:lnTo>
                    <a:pt x="258" y="212"/>
                  </a:lnTo>
                  <a:lnTo>
                    <a:pt x="259" y="214"/>
                  </a:lnTo>
                  <a:lnTo>
                    <a:pt x="261" y="217"/>
                  </a:lnTo>
                  <a:lnTo>
                    <a:pt x="266" y="221"/>
                  </a:lnTo>
                  <a:lnTo>
                    <a:pt x="266" y="224"/>
                  </a:lnTo>
                  <a:lnTo>
                    <a:pt x="262" y="229"/>
                  </a:lnTo>
                  <a:lnTo>
                    <a:pt x="261" y="232"/>
                  </a:lnTo>
                  <a:lnTo>
                    <a:pt x="263" y="234"/>
                  </a:lnTo>
                  <a:lnTo>
                    <a:pt x="264" y="235"/>
                  </a:lnTo>
                  <a:lnTo>
                    <a:pt x="272" y="239"/>
                  </a:lnTo>
                  <a:lnTo>
                    <a:pt x="274" y="239"/>
                  </a:lnTo>
                  <a:lnTo>
                    <a:pt x="275" y="241"/>
                  </a:lnTo>
                  <a:lnTo>
                    <a:pt x="280" y="244"/>
                  </a:lnTo>
                  <a:lnTo>
                    <a:pt x="286" y="245"/>
                  </a:lnTo>
                  <a:lnTo>
                    <a:pt x="288" y="245"/>
                  </a:lnTo>
                  <a:lnTo>
                    <a:pt x="294" y="249"/>
                  </a:lnTo>
                  <a:lnTo>
                    <a:pt x="302" y="250"/>
                  </a:lnTo>
                  <a:lnTo>
                    <a:pt x="309" y="251"/>
                  </a:lnTo>
                  <a:lnTo>
                    <a:pt x="314" y="252"/>
                  </a:lnTo>
                  <a:lnTo>
                    <a:pt x="315" y="254"/>
                  </a:lnTo>
                  <a:lnTo>
                    <a:pt x="317" y="255"/>
                  </a:lnTo>
                  <a:lnTo>
                    <a:pt x="315" y="261"/>
                  </a:lnTo>
                  <a:lnTo>
                    <a:pt x="312" y="266"/>
                  </a:lnTo>
                  <a:lnTo>
                    <a:pt x="306" y="269"/>
                  </a:lnTo>
                  <a:lnTo>
                    <a:pt x="293" y="272"/>
                  </a:lnTo>
                  <a:lnTo>
                    <a:pt x="288" y="270"/>
                  </a:lnTo>
                  <a:lnTo>
                    <a:pt x="285" y="273"/>
                  </a:lnTo>
                  <a:lnTo>
                    <a:pt x="278" y="274"/>
                  </a:lnTo>
                  <a:lnTo>
                    <a:pt x="277" y="273"/>
                  </a:lnTo>
                  <a:lnTo>
                    <a:pt x="275" y="274"/>
                  </a:lnTo>
                  <a:lnTo>
                    <a:pt x="274" y="279"/>
                  </a:lnTo>
                  <a:lnTo>
                    <a:pt x="272" y="308"/>
                  </a:lnTo>
                  <a:lnTo>
                    <a:pt x="269" y="312"/>
                  </a:lnTo>
                  <a:lnTo>
                    <a:pt x="267" y="313"/>
                  </a:lnTo>
                  <a:lnTo>
                    <a:pt x="263" y="316"/>
                  </a:lnTo>
                  <a:lnTo>
                    <a:pt x="260" y="323"/>
                  </a:lnTo>
                  <a:lnTo>
                    <a:pt x="257" y="324"/>
                  </a:lnTo>
                  <a:lnTo>
                    <a:pt x="256" y="327"/>
                  </a:lnTo>
                  <a:lnTo>
                    <a:pt x="254" y="329"/>
                  </a:lnTo>
                  <a:lnTo>
                    <a:pt x="255" y="341"/>
                  </a:lnTo>
                  <a:lnTo>
                    <a:pt x="260" y="346"/>
                  </a:lnTo>
                  <a:lnTo>
                    <a:pt x="263" y="347"/>
                  </a:lnTo>
                  <a:lnTo>
                    <a:pt x="269" y="347"/>
                  </a:lnTo>
                  <a:lnTo>
                    <a:pt x="272" y="350"/>
                  </a:lnTo>
                  <a:lnTo>
                    <a:pt x="276" y="349"/>
                  </a:lnTo>
                  <a:lnTo>
                    <a:pt x="283" y="351"/>
                  </a:lnTo>
                  <a:lnTo>
                    <a:pt x="286" y="355"/>
                  </a:lnTo>
                  <a:lnTo>
                    <a:pt x="287" y="356"/>
                  </a:lnTo>
                  <a:lnTo>
                    <a:pt x="285" y="363"/>
                  </a:lnTo>
                  <a:lnTo>
                    <a:pt x="286" y="367"/>
                  </a:lnTo>
                  <a:lnTo>
                    <a:pt x="288" y="371"/>
                  </a:lnTo>
                  <a:lnTo>
                    <a:pt x="292" y="382"/>
                  </a:lnTo>
                  <a:lnTo>
                    <a:pt x="301" y="383"/>
                  </a:lnTo>
                  <a:lnTo>
                    <a:pt x="303" y="380"/>
                  </a:lnTo>
                  <a:lnTo>
                    <a:pt x="304" y="380"/>
                  </a:lnTo>
                  <a:lnTo>
                    <a:pt x="306" y="378"/>
                  </a:lnTo>
                  <a:lnTo>
                    <a:pt x="308" y="379"/>
                  </a:lnTo>
                  <a:lnTo>
                    <a:pt x="312" y="379"/>
                  </a:lnTo>
                  <a:lnTo>
                    <a:pt x="317" y="378"/>
                  </a:lnTo>
                  <a:lnTo>
                    <a:pt x="324" y="374"/>
                  </a:lnTo>
                  <a:lnTo>
                    <a:pt x="329" y="373"/>
                  </a:lnTo>
                  <a:lnTo>
                    <a:pt x="331" y="376"/>
                  </a:lnTo>
                  <a:lnTo>
                    <a:pt x="335" y="385"/>
                  </a:lnTo>
                  <a:lnTo>
                    <a:pt x="337" y="387"/>
                  </a:lnTo>
                  <a:lnTo>
                    <a:pt x="340" y="390"/>
                  </a:lnTo>
                  <a:lnTo>
                    <a:pt x="334" y="402"/>
                  </a:lnTo>
                  <a:lnTo>
                    <a:pt x="332" y="403"/>
                  </a:lnTo>
                  <a:lnTo>
                    <a:pt x="330" y="405"/>
                  </a:lnTo>
                  <a:lnTo>
                    <a:pt x="325" y="408"/>
                  </a:lnTo>
                  <a:lnTo>
                    <a:pt x="323" y="407"/>
                  </a:lnTo>
                  <a:lnTo>
                    <a:pt x="315" y="408"/>
                  </a:lnTo>
                  <a:lnTo>
                    <a:pt x="308" y="413"/>
                  </a:lnTo>
                  <a:lnTo>
                    <a:pt x="302" y="418"/>
                  </a:lnTo>
                  <a:lnTo>
                    <a:pt x="298" y="422"/>
                  </a:lnTo>
                  <a:lnTo>
                    <a:pt x="294" y="422"/>
                  </a:lnTo>
                  <a:lnTo>
                    <a:pt x="289" y="421"/>
                  </a:lnTo>
                  <a:lnTo>
                    <a:pt x="283" y="417"/>
                  </a:lnTo>
                  <a:lnTo>
                    <a:pt x="280" y="416"/>
                  </a:lnTo>
                  <a:lnTo>
                    <a:pt x="274" y="417"/>
                  </a:lnTo>
                  <a:lnTo>
                    <a:pt x="272" y="418"/>
                  </a:lnTo>
                  <a:lnTo>
                    <a:pt x="265" y="419"/>
                  </a:lnTo>
                  <a:lnTo>
                    <a:pt x="260" y="422"/>
                  </a:lnTo>
                  <a:lnTo>
                    <a:pt x="255" y="424"/>
                  </a:lnTo>
                  <a:lnTo>
                    <a:pt x="249" y="429"/>
                  </a:lnTo>
                  <a:lnTo>
                    <a:pt x="246" y="430"/>
                  </a:lnTo>
                  <a:lnTo>
                    <a:pt x="242" y="433"/>
                  </a:lnTo>
                  <a:lnTo>
                    <a:pt x="237" y="438"/>
                  </a:lnTo>
                  <a:lnTo>
                    <a:pt x="236" y="442"/>
                  </a:lnTo>
                  <a:lnTo>
                    <a:pt x="236" y="449"/>
                  </a:lnTo>
                  <a:lnTo>
                    <a:pt x="233" y="449"/>
                  </a:lnTo>
                  <a:lnTo>
                    <a:pt x="232" y="444"/>
                  </a:lnTo>
                  <a:lnTo>
                    <a:pt x="234" y="442"/>
                  </a:lnTo>
                  <a:lnTo>
                    <a:pt x="229" y="436"/>
                  </a:lnTo>
                  <a:lnTo>
                    <a:pt x="229" y="439"/>
                  </a:lnTo>
                  <a:lnTo>
                    <a:pt x="229" y="443"/>
                  </a:lnTo>
                  <a:lnTo>
                    <a:pt x="226" y="443"/>
                  </a:lnTo>
                  <a:lnTo>
                    <a:pt x="222" y="440"/>
                  </a:lnTo>
                  <a:lnTo>
                    <a:pt x="217" y="427"/>
                  </a:lnTo>
                  <a:lnTo>
                    <a:pt x="207" y="416"/>
                  </a:lnTo>
                  <a:lnTo>
                    <a:pt x="209" y="400"/>
                  </a:lnTo>
                  <a:lnTo>
                    <a:pt x="208" y="398"/>
                  </a:lnTo>
                  <a:lnTo>
                    <a:pt x="205" y="396"/>
                  </a:lnTo>
                  <a:lnTo>
                    <a:pt x="194" y="398"/>
                  </a:lnTo>
                  <a:lnTo>
                    <a:pt x="190" y="399"/>
                  </a:lnTo>
                  <a:lnTo>
                    <a:pt x="187" y="405"/>
                  </a:lnTo>
                  <a:lnTo>
                    <a:pt x="180" y="408"/>
                  </a:lnTo>
                  <a:lnTo>
                    <a:pt x="171" y="427"/>
                  </a:lnTo>
                  <a:lnTo>
                    <a:pt x="174" y="430"/>
                  </a:lnTo>
                  <a:lnTo>
                    <a:pt x="176" y="438"/>
                  </a:lnTo>
                  <a:lnTo>
                    <a:pt x="180" y="440"/>
                  </a:lnTo>
                  <a:lnTo>
                    <a:pt x="182" y="443"/>
                  </a:lnTo>
                  <a:lnTo>
                    <a:pt x="184" y="446"/>
                  </a:lnTo>
                  <a:lnTo>
                    <a:pt x="183" y="449"/>
                  </a:lnTo>
                  <a:lnTo>
                    <a:pt x="174" y="455"/>
                  </a:lnTo>
                  <a:lnTo>
                    <a:pt x="169" y="455"/>
                  </a:lnTo>
                  <a:lnTo>
                    <a:pt x="167" y="457"/>
                  </a:lnTo>
                  <a:lnTo>
                    <a:pt x="162" y="451"/>
                  </a:lnTo>
                  <a:lnTo>
                    <a:pt x="160" y="449"/>
                  </a:lnTo>
                  <a:lnTo>
                    <a:pt x="150" y="450"/>
                  </a:lnTo>
                  <a:lnTo>
                    <a:pt x="144" y="449"/>
                  </a:lnTo>
                  <a:lnTo>
                    <a:pt x="138" y="444"/>
                  </a:lnTo>
                  <a:lnTo>
                    <a:pt x="135" y="446"/>
                  </a:lnTo>
                  <a:lnTo>
                    <a:pt x="128" y="446"/>
                  </a:lnTo>
                  <a:lnTo>
                    <a:pt x="124" y="445"/>
                  </a:lnTo>
                  <a:lnTo>
                    <a:pt x="121" y="443"/>
                  </a:lnTo>
                  <a:lnTo>
                    <a:pt x="116" y="449"/>
                  </a:lnTo>
                  <a:lnTo>
                    <a:pt x="115" y="463"/>
                  </a:lnTo>
                  <a:lnTo>
                    <a:pt x="113" y="465"/>
                  </a:lnTo>
                  <a:lnTo>
                    <a:pt x="110" y="459"/>
                  </a:lnTo>
                  <a:lnTo>
                    <a:pt x="108" y="458"/>
                  </a:lnTo>
                  <a:lnTo>
                    <a:pt x="109" y="454"/>
                  </a:lnTo>
                  <a:lnTo>
                    <a:pt x="106" y="452"/>
                  </a:lnTo>
                  <a:lnTo>
                    <a:pt x="103" y="458"/>
                  </a:lnTo>
                  <a:lnTo>
                    <a:pt x="100" y="460"/>
                  </a:lnTo>
                  <a:lnTo>
                    <a:pt x="96" y="456"/>
                  </a:lnTo>
                  <a:lnTo>
                    <a:pt x="95" y="458"/>
                  </a:lnTo>
                  <a:lnTo>
                    <a:pt x="91" y="459"/>
                  </a:lnTo>
                  <a:lnTo>
                    <a:pt x="87" y="457"/>
                  </a:lnTo>
                  <a:lnTo>
                    <a:pt x="79" y="449"/>
                  </a:lnTo>
                  <a:lnTo>
                    <a:pt x="75" y="446"/>
                  </a:lnTo>
                  <a:lnTo>
                    <a:pt x="65" y="446"/>
                  </a:lnTo>
                  <a:lnTo>
                    <a:pt x="59" y="446"/>
                  </a:lnTo>
                  <a:lnTo>
                    <a:pt x="56" y="442"/>
                  </a:lnTo>
                  <a:lnTo>
                    <a:pt x="44" y="434"/>
                  </a:lnTo>
                  <a:lnTo>
                    <a:pt x="43" y="429"/>
                  </a:lnTo>
                  <a:lnTo>
                    <a:pt x="40" y="427"/>
                  </a:lnTo>
                  <a:lnTo>
                    <a:pt x="37" y="423"/>
                  </a:lnTo>
                  <a:lnTo>
                    <a:pt x="27" y="421"/>
                  </a:lnTo>
                  <a:lnTo>
                    <a:pt x="23" y="418"/>
                  </a:lnTo>
                  <a:lnTo>
                    <a:pt x="21" y="410"/>
                  </a:lnTo>
                  <a:lnTo>
                    <a:pt x="20" y="408"/>
                  </a:lnTo>
                  <a:lnTo>
                    <a:pt x="17" y="406"/>
                  </a:lnTo>
                  <a:lnTo>
                    <a:pt x="13" y="406"/>
                  </a:lnTo>
                  <a:lnTo>
                    <a:pt x="0" y="393"/>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082" name="Freeform 9"/>
            <p:cNvSpPr>
              <a:spLocks/>
            </p:cNvSpPr>
            <p:nvPr/>
          </p:nvSpPr>
          <p:spPr bwMode="auto">
            <a:xfrm>
              <a:off x="2686" y="3249"/>
              <a:ext cx="731" cy="487"/>
            </a:xfrm>
            <a:custGeom>
              <a:avLst/>
              <a:gdLst>
                <a:gd name="T0" fmla="*/ 161 w 562"/>
                <a:gd name="T1" fmla="*/ 619 h 388"/>
                <a:gd name="T2" fmla="*/ 272 w 562"/>
                <a:gd name="T3" fmla="*/ 597 h 388"/>
                <a:gd name="T4" fmla="*/ 321 w 562"/>
                <a:gd name="T5" fmla="*/ 449 h 388"/>
                <a:gd name="T6" fmla="*/ 484 w 562"/>
                <a:gd name="T7" fmla="*/ 233 h 388"/>
                <a:gd name="T8" fmla="*/ 674 w 562"/>
                <a:gd name="T9" fmla="*/ 291 h 388"/>
                <a:gd name="T10" fmla="*/ 792 w 562"/>
                <a:gd name="T11" fmla="*/ 379 h 388"/>
                <a:gd name="T12" fmla="*/ 1008 w 562"/>
                <a:gd name="T13" fmla="*/ 351 h 388"/>
                <a:gd name="T14" fmla="*/ 1422 w 562"/>
                <a:gd name="T15" fmla="*/ 412 h 388"/>
                <a:gd name="T16" fmla="*/ 1545 w 562"/>
                <a:gd name="T17" fmla="*/ 458 h 388"/>
                <a:gd name="T18" fmla="*/ 1660 w 562"/>
                <a:gd name="T19" fmla="*/ 476 h 388"/>
                <a:gd name="T20" fmla="*/ 1846 w 562"/>
                <a:gd name="T21" fmla="*/ 512 h 388"/>
                <a:gd name="T22" fmla="*/ 1755 w 562"/>
                <a:gd name="T23" fmla="*/ 328 h 388"/>
                <a:gd name="T24" fmla="*/ 1722 w 562"/>
                <a:gd name="T25" fmla="*/ 216 h 388"/>
                <a:gd name="T26" fmla="*/ 1705 w 562"/>
                <a:gd name="T27" fmla="*/ 148 h 388"/>
                <a:gd name="T28" fmla="*/ 1721 w 562"/>
                <a:gd name="T29" fmla="*/ 31 h 388"/>
                <a:gd name="T30" fmla="*/ 1801 w 562"/>
                <a:gd name="T31" fmla="*/ 78 h 388"/>
                <a:gd name="T32" fmla="*/ 1945 w 562"/>
                <a:gd name="T33" fmla="*/ 45 h 388"/>
                <a:gd name="T34" fmla="*/ 2010 w 562"/>
                <a:gd name="T35" fmla="*/ 39 h 388"/>
                <a:gd name="T36" fmla="*/ 2176 w 562"/>
                <a:gd name="T37" fmla="*/ 154 h 388"/>
                <a:gd name="T38" fmla="*/ 2131 w 562"/>
                <a:gd name="T39" fmla="*/ 249 h 388"/>
                <a:gd name="T40" fmla="*/ 2047 w 562"/>
                <a:gd name="T41" fmla="*/ 351 h 388"/>
                <a:gd name="T42" fmla="*/ 2201 w 562"/>
                <a:gd name="T43" fmla="*/ 367 h 388"/>
                <a:gd name="T44" fmla="*/ 2369 w 562"/>
                <a:gd name="T45" fmla="*/ 341 h 388"/>
                <a:gd name="T46" fmla="*/ 2598 w 562"/>
                <a:gd name="T47" fmla="*/ 246 h 388"/>
                <a:gd name="T48" fmla="*/ 2722 w 562"/>
                <a:gd name="T49" fmla="*/ 211 h 388"/>
                <a:gd name="T50" fmla="*/ 2802 w 562"/>
                <a:gd name="T51" fmla="*/ 186 h 388"/>
                <a:gd name="T52" fmla="*/ 2893 w 562"/>
                <a:gd name="T53" fmla="*/ 62 h 388"/>
                <a:gd name="T54" fmla="*/ 2980 w 562"/>
                <a:gd name="T55" fmla="*/ 98 h 388"/>
                <a:gd name="T56" fmla="*/ 3139 w 562"/>
                <a:gd name="T57" fmla="*/ 333 h 388"/>
                <a:gd name="T58" fmla="*/ 3330 w 562"/>
                <a:gd name="T59" fmla="*/ 271 h 388"/>
                <a:gd name="T60" fmla="*/ 3453 w 562"/>
                <a:gd name="T61" fmla="*/ 393 h 388"/>
                <a:gd name="T62" fmla="*/ 3624 w 562"/>
                <a:gd name="T63" fmla="*/ 537 h 388"/>
                <a:gd name="T64" fmla="*/ 3788 w 562"/>
                <a:gd name="T65" fmla="*/ 649 h 388"/>
                <a:gd name="T66" fmla="*/ 3965 w 562"/>
                <a:gd name="T67" fmla="*/ 791 h 388"/>
                <a:gd name="T68" fmla="*/ 4230 w 562"/>
                <a:gd name="T69" fmla="*/ 869 h 388"/>
                <a:gd name="T70" fmla="*/ 4218 w 562"/>
                <a:gd name="T71" fmla="*/ 1228 h 388"/>
                <a:gd name="T72" fmla="*/ 4407 w 562"/>
                <a:gd name="T73" fmla="*/ 1661 h 388"/>
                <a:gd name="T74" fmla="*/ 4586 w 562"/>
                <a:gd name="T75" fmla="*/ 1748 h 388"/>
                <a:gd name="T76" fmla="*/ 4506 w 562"/>
                <a:gd name="T77" fmla="*/ 1987 h 388"/>
                <a:gd name="T78" fmla="*/ 4361 w 562"/>
                <a:gd name="T79" fmla="*/ 2080 h 388"/>
                <a:gd name="T80" fmla="*/ 4311 w 562"/>
                <a:gd name="T81" fmla="*/ 2194 h 388"/>
                <a:gd name="T82" fmla="*/ 4122 w 562"/>
                <a:gd name="T83" fmla="*/ 2278 h 388"/>
                <a:gd name="T84" fmla="*/ 4027 w 562"/>
                <a:gd name="T85" fmla="*/ 2327 h 388"/>
                <a:gd name="T86" fmla="*/ 3950 w 562"/>
                <a:gd name="T87" fmla="*/ 2268 h 388"/>
                <a:gd name="T88" fmla="*/ 3790 w 562"/>
                <a:gd name="T89" fmla="*/ 2218 h 388"/>
                <a:gd name="T90" fmla="*/ 3628 w 562"/>
                <a:gd name="T91" fmla="*/ 2194 h 388"/>
                <a:gd name="T92" fmla="*/ 3273 w 562"/>
                <a:gd name="T93" fmla="*/ 2156 h 388"/>
                <a:gd name="T94" fmla="*/ 2897 w 562"/>
                <a:gd name="T95" fmla="*/ 2085 h 388"/>
                <a:gd name="T96" fmla="*/ 2578 w 562"/>
                <a:gd name="T97" fmla="*/ 2002 h 388"/>
                <a:gd name="T98" fmla="*/ 2475 w 562"/>
                <a:gd name="T99" fmla="*/ 1963 h 388"/>
                <a:gd name="T100" fmla="*/ 2305 w 562"/>
                <a:gd name="T101" fmla="*/ 1866 h 388"/>
                <a:gd name="T102" fmla="*/ 1969 w 562"/>
                <a:gd name="T103" fmla="*/ 1782 h 388"/>
                <a:gd name="T104" fmla="*/ 1385 w 562"/>
                <a:gd name="T105" fmla="*/ 1613 h 388"/>
                <a:gd name="T106" fmla="*/ 1085 w 562"/>
                <a:gd name="T107" fmla="*/ 1536 h 388"/>
                <a:gd name="T108" fmla="*/ 1028 w 562"/>
                <a:gd name="T109" fmla="*/ 1475 h 388"/>
                <a:gd name="T110" fmla="*/ 718 w 562"/>
                <a:gd name="T111" fmla="*/ 1320 h 388"/>
                <a:gd name="T112" fmla="*/ 546 w 562"/>
                <a:gd name="T113" fmla="*/ 1254 h 388"/>
                <a:gd name="T114" fmla="*/ 455 w 562"/>
                <a:gd name="T115" fmla="*/ 1161 h 388"/>
                <a:gd name="T116" fmla="*/ 401 w 562"/>
                <a:gd name="T117" fmla="*/ 1161 h 388"/>
                <a:gd name="T118" fmla="*/ 382 w 562"/>
                <a:gd name="T119" fmla="*/ 1161 h 388"/>
                <a:gd name="T120" fmla="*/ 276 w 562"/>
                <a:gd name="T121" fmla="*/ 1118 h 388"/>
                <a:gd name="T122" fmla="*/ 146 w 562"/>
                <a:gd name="T123" fmla="*/ 961 h 388"/>
                <a:gd name="T124" fmla="*/ 0 w 562"/>
                <a:gd name="T125" fmla="*/ 827 h 3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2"/>
                <a:gd name="T190" fmla="*/ 0 h 388"/>
                <a:gd name="T191" fmla="*/ 562 w 562"/>
                <a:gd name="T192" fmla="*/ 388 h 3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2" h="388">
                  <a:moveTo>
                    <a:pt x="0" y="134"/>
                  </a:moveTo>
                  <a:lnTo>
                    <a:pt x="4" y="123"/>
                  </a:lnTo>
                  <a:lnTo>
                    <a:pt x="4" y="100"/>
                  </a:lnTo>
                  <a:lnTo>
                    <a:pt x="14" y="97"/>
                  </a:lnTo>
                  <a:lnTo>
                    <a:pt x="19" y="100"/>
                  </a:lnTo>
                  <a:lnTo>
                    <a:pt x="23" y="100"/>
                  </a:lnTo>
                  <a:lnTo>
                    <a:pt x="21" y="97"/>
                  </a:lnTo>
                  <a:lnTo>
                    <a:pt x="23" y="97"/>
                  </a:lnTo>
                  <a:lnTo>
                    <a:pt x="28" y="100"/>
                  </a:lnTo>
                  <a:lnTo>
                    <a:pt x="33" y="97"/>
                  </a:lnTo>
                  <a:lnTo>
                    <a:pt x="33" y="95"/>
                  </a:lnTo>
                  <a:lnTo>
                    <a:pt x="39" y="93"/>
                  </a:lnTo>
                  <a:lnTo>
                    <a:pt x="40" y="90"/>
                  </a:lnTo>
                  <a:lnTo>
                    <a:pt x="42" y="84"/>
                  </a:lnTo>
                  <a:lnTo>
                    <a:pt x="39" y="73"/>
                  </a:lnTo>
                  <a:lnTo>
                    <a:pt x="38" y="69"/>
                  </a:lnTo>
                  <a:lnTo>
                    <a:pt x="38" y="51"/>
                  </a:lnTo>
                  <a:lnTo>
                    <a:pt x="41" y="44"/>
                  </a:lnTo>
                  <a:lnTo>
                    <a:pt x="55" y="38"/>
                  </a:lnTo>
                  <a:lnTo>
                    <a:pt x="59" y="38"/>
                  </a:lnTo>
                  <a:lnTo>
                    <a:pt x="64" y="39"/>
                  </a:lnTo>
                  <a:lnTo>
                    <a:pt x="67" y="41"/>
                  </a:lnTo>
                  <a:lnTo>
                    <a:pt x="76" y="40"/>
                  </a:lnTo>
                  <a:lnTo>
                    <a:pt x="79" y="43"/>
                  </a:lnTo>
                  <a:lnTo>
                    <a:pt x="82" y="47"/>
                  </a:lnTo>
                  <a:lnTo>
                    <a:pt x="83" y="50"/>
                  </a:lnTo>
                  <a:lnTo>
                    <a:pt x="91" y="57"/>
                  </a:lnTo>
                  <a:lnTo>
                    <a:pt x="93" y="60"/>
                  </a:lnTo>
                  <a:lnTo>
                    <a:pt x="94" y="60"/>
                  </a:lnTo>
                  <a:lnTo>
                    <a:pt x="97" y="61"/>
                  </a:lnTo>
                  <a:lnTo>
                    <a:pt x="103" y="61"/>
                  </a:lnTo>
                  <a:lnTo>
                    <a:pt x="105" y="60"/>
                  </a:lnTo>
                  <a:lnTo>
                    <a:pt x="107" y="61"/>
                  </a:lnTo>
                  <a:lnTo>
                    <a:pt x="118" y="60"/>
                  </a:lnTo>
                  <a:lnTo>
                    <a:pt x="123" y="57"/>
                  </a:lnTo>
                  <a:lnTo>
                    <a:pt x="141" y="58"/>
                  </a:lnTo>
                  <a:lnTo>
                    <a:pt x="150" y="60"/>
                  </a:lnTo>
                  <a:lnTo>
                    <a:pt x="163" y="65"/>
                  </a:lnTo>
                  <a:lnTo>
                    <a:pt x="171" y="66"/>
                  </a:lnTo>
                  <a:lnTo>
                    <a:pt x="174" y="67"/>
                  </a:lnTo>
                  <a:lnTo>
                    <a:pt x="177" y="66"/>
                  </a:lnTo>
                  <a:lnTo>
                    <a:pt x="181" y="66"/>
                  </a:lnTo>
                  <a:lnTo>
                    <a:pt x="180" y="72"/>
                  </a:lnTo>
                  <a:lnTo>
                    <a:pt x="188" y="76"/>
                  </a:lnTo>
                  <a:lnTo>
                    <a:pt x="188" y="74"/>
                  </a:lnTo>
                  <a:lnTo>
                    <a:pt x="190" y="73"/>
                  </a:lnTo>
                  <a:lnTo>
                    <a:pt x="193" y="74"/>
                  </a:lnTo>
                  <a:lnTo>
                    <a:pt x="195" y="73"/>
                  </a:lnTo>
                  <a:lnTo>
                    <a:pt x="201" y="75"/>
                  </a:lnTo>
                  <a:lnTo>
                    <a:pt x="203" y="77"/>
                  </a:lnTo>
                  <a:lnTo>
                    <a:pt x="211" y="78"/>
                  </a:lnTo>
                  <a:lnTo>
                    <a:pt x="210" y="84"/>
                  </a:lnTo>
                  <a:lnTo>
                    <a:pt x="211" y="87"/>
                  </a:lnTo>
                  <a:lnTo>
                    <a:pt x="217" y="87"/>
                  </a:lnTo>
                  <a:lnTo>
                    <a:pt x="225" y="83"/>
                  </a:lnTo>
                  <a:lnTo>
                    <a:pt x="226" y="81"/>
                  </a:lnTo>
                  <a:lnTo>
                    <a:pt x="226" y="78"/>
                  </a:lnTo>
                  <a:lnTo>
                    <a:pt x="223" y="76"/>
                  </a:lnTo>
                  <a:lnTo>
                    <a:pt x="217" y="71"/>
                  </a:lnTo>
                  <a:lnTo>
                    <a:pt x="214" y="53"/>
                  </a:lnTo>
                  <a:lnTo>
                    <a:pt x="214" y="49"/>
                  </a:lnTo>
                  <a:lnTo>
                    <a:pt x="213" y="46"/>
                  </a:lnTo>
                  <a:lnTo>
                    <a:pt x="211" y="40"/>
                  </a:lnTo>
                  <a:lnTo>
                    <a:pt x="210" y="38"/>
                  </a:lnTo>
                  <a:lnTo>
                    <a:pt x="211" y="35"/>
                  </a:lnTo>
                  <a:lnTo>
                    <a:pt x="211" y="34"/>
                  </a:lnTo>
                  <a:lnTo>
                    <a:pt x="211" y="31"/>
                  </a:lnTo>
                  <a:lnTo>
                    <a:pt x="208" y="30"/>
                  </a:lnTo>
                  <a:lnTo>
                    <a:pt x="207" y="26"/>
                  </a:lnTo>
                  <a:lnTo>
                    <a:pt x="208" y="24"/>
                  </a:lnTo>
                  <a:lnTo>
                    <a:pt x="209" y="22"/>
                  </a:lnTo>
                  <a:lnTo>
                    <a:pt x="208" y="16"/>
                  </a:lnTo>
                  <a:lnTo>
                    <a:pt x="207" y="13"/>
                  </a:lnTo>
                  <a:lnTo>
                    <a:pt x="206" y="9"/>
                  </a:lnTo>
                  <a:lnTo>
                    <a:pt x="210" y="5"/>
                  </a:lnTo>
                  <a:lnTo>
                    <a:pt x="214" y="6"/>
                  </a:lnTo>
                  <a:lnTo>
                    <a:pt x="217" y="9"/>
                  </a:lnTo>
                  <a:lnTo>
                    <a:pt x="217" y="13"/>
                  </a:lnTo>
                  <a:lnTo>
                    <a:pt x="218" y="13"/>
                  </a:lnTo>
                  <a:lnTo>
                    <a:pt x="220" y="13"/>
                  </a:lnTo>
                  <a:lnTo>
                    <a:pt x="223" y="9"/>
                  </a:lnTo>
                  <a:lnTo>
                    <a:pt x="226" y="4"/>
                  </a:lnTo>
                  <a:lnTo>
                    <a:pt x="228" y="3"/>
                  </a:lnTo>
                  <a:lnTo>
                    <a:pt x="227" y="7"/>
                  </a:lnTo>
                  <a:lnTo>
                    <a:pt x="237" y="7"/>
                  </a:lnTo>
                  <a:lnTo>
                    <a:pt x="238" y="8"/>
                  </a:lnTo>
                  <a:lnTo>
                    <a:pt x="241" y="5"/>
                  </a:lnTo>
                  <a:lnTo>
                    <a:pt x="241" y="2"/>
                  </a:lnTo>
                  <a:lnTo>
                    <a:pt x="246" y="0"/>
                  </a:lnTo>
                  <a:lnTo>
                    <a:pt x="245" y="6"/>
                  </a:lnTo>
                  <a:lnTo>
                    <a:pt x="248" y="14"/>
                  </a:lnTo>
                  <a:lnTo>
                    <a:pt x="250" y="16"/>
                  </a:lnTo>
                  <a:lnTo>
                    <a:pt x="263" y="20"/>
                  </a:lnTo>
                  <a:lnTo>
                    <a:pt x="265" y="22"/>
                  </a:lnTo>
                  <a:lnTo>
                    <a:pt x="265" y="25"/>
                  </a:lnTo>
                  <a:lnTo>
                    <a:pt x="263" y="26"/>
                  </a:lnTo>
                  <a:lnTo>
                    <a:pt x="263" y="28"/>
                  </a:lnTo>
                  <a:lnTo>
                    <a:pt x="260" y="32"/>
                  </a:lnTo>
                  <a:lnTo>
                    <a:pt x="260" y="34"/>
                  </a:lnTo>
                  <a:lnTo>
                    <a:pt x="260" y="41"/>
                  </a:lnTo>
                  <a:lnTo>
                    <a:pt x="259" y="48"/>
                  </a:lnTo>
                  <a:lnTo>
                    <a:pt x="256" y="50"/>
                  </a:lnTo>
                  <a:lnTo>
                    <a:pt x="254" y="54"/>
                  </a:lnTo>
                  <a:lnTo>
                    <a:pt x="250" y="56"/>
                  </a:lnTo>
                  <a:lnTo>
                    <a:pt x="250" y="57"/>
                  </a:lnTo>
                  <a:lnTo>
                    <a:pt x="253" y="60"/>
                  </a:lnTo>
                  <a:lnTo>
                    <a:pt x="255" y="60"/>
                  </a:lnTo>
                  <a:lnTo>
                    <a:pt x="258" y="56"/>
                  </a:lnTo>
                  <a:lnTo>
                    <a:pt x="266" y="58"/>
                  </a:lnTo>
                  <a:lnTo>
                    <a:pt x="268" y="60"/>
                  </a:lnTo>
                  <a:lnTo>
                    <a:pt x="266" y="63"/>
                  </a:lnTo>
                  <a:lnTo>
                    <a:pt x="266" y="71"/>
                  </a:lnTo>
                  <a:lnTo>
                    <a:pt x="276" y="71"/>
                  </a:lnTo>
                  <a:lnTo>
                    <a:pt x="278" y="67"/>
                  </a:lnTo>
                  <a:lnTo>
                    <a:pt x="289" y="56"/>
                  </a:lnTo>
                  <a:lnTo>
                    <a:pt x="295" y="44"/>
                  </a:lnTo>
                  <a:lnTo>
                    <a:pt x="307" y="41"/>
                  </a:lnTo>
                  <a:lnTo>
                    <a:pt x="310" y="38"/>
                  </a:lnTo>
                  <a:lnTo>
                    <a:pt x="312" y="37"/>
                  </a:lnTo>
                  <a:lnTo>
                    <a:pt x="317" y="40"/>
                  </a:lnTo>
                  <a:lnTo>
                    <a:pt x="318" y="38"/>
                  </a:lnTo>
                  <a:lnTo>
                    <a:pt x="323" y="35"/>
                  </a:lnTo>
                  <a:lnTo>
                    <a:pt x="327" y="37"/>
                  </a:lnTo>
                  <a:lnTo>
                    <a:pt x="328" y="35"/>
                  </a:lnTo>
                  <a:lnTo>
                    <a:pt x="332" y="34"/>
                  </a:lnTo>
                  <a:lnTo>
                    <a:pt x="334" y="35"/>
                  </a:lnTo>
                  <a:lnTo>
                    <a:pt x="335" y="32"/>
                  </a:lnTo>
                  <a:lnTo>
                    <a:pt x="335" y="31"/>
                  </a:lnTo>
                  <a:lnTo>
                    <a:pt x="339" y="29"/>
                  </a:lnTo>
                  <a:lnTo>
                    <a:pt x="342" y="30"/>
                  </a:lnTo>
                  <a:lnTo>
                    <a:pt x="348" y="20"/>
                  </a:lnTo>
                  <a:lnTo>
                    <a:pt x="350" y="17"/>
                  </a:lnTo>
                  <a:lnTo>
                    <a:pt x="352" y="14"/>
                  </a:lnTo>
                  <a:lnTo>
                    <a:pt x="356" y="14"/>
                  </a:lnTo>
                  <a:lnTo>
                    <a:pt x="353" y="10"/>
                  </a:lnTo>
                  <a:lnTo>
                    <a:pt x="356" y="7"/>
                  </a:lnTo>
                  <a:lnTo>
                    <a:pt x="360" y="11"/>
                  </a:lnTo>
                  <a:lnTo>
                    <a:pt x="362" y="12"/>
                  </a:lnTo>
                  <a:lnTo>
                    <a:pt x="363" y="14"/>
                  </a:lnTo>
                  <a:lnTo>
                    <a:pt x="364" y="16"/>
                  </a:lnTo>
                  <a:lnTo>
                    <a:pt x="366" y="26"/>
                  </a:lnTo>
                  <a:lnTo>
                    <a:pt x="375" y="26"/>
                  </a:lnTo>
                  <a:lnTo>
                    <a:pt x="377" y="39"/>
                  </a:lnTo>
                  <a:lnTo>
                    <a:pt x="381" y="50"/>
                  </a:lnTo>
                  <a:lnTo>
                    <a:pt x="383" y="54"/>
                  </a:lnTo>
                  <a:lnTo>
                    <a:pt x="386" y="54"/>
                  </a:lnTo>
                  <a:lnTo>
                    <a:pt x="397" y="52"/>
                  </a:lnTo>
                  <a:lnTo>
                    <a:pt x="400" y="47"/>
                  </a:lnTo>
                  <a:lnTo>
                    <a:pt x="404" y="44"/>
                  </a:lnTo>
                  <a:lnTo>
                    <a:pt x="406" y="44"/>
                  </a:lnTo>
                  <a:lnTo>
                    <a:pt x="409" y="47"/>
                  </a:lnTo>
                  <a:lnTo>
                    <a:pt x="412" y="54"/>
                  </a:lnTo>
                  <a:lnTo>
                    <a:pt x="414" y="56"/>
                  </a:lnTo>
                  <a:lnTo>
                    <a:pt x="419" y="63"/>
                  </a:lnTo>
                  <a:lnTo>
                    <a:pt x="421" y="64"/>
                  </a:lnTo>
                  <a:lnTo>
                    <a:pt x="424" y="69"/>
                  </a:lnTo>
                  <a:lnTo>
                    <a:pt x="424" y="71"/>
                  </a:lnTo>
                  <a:lnTo>
                    <a:pt x="425" y="75"/>
                  </a:lnTo>
                  <a:lnTo>
                    <a:pt x="438" y="88"/>
                  </a:lnTo>
                  <a:lnTo>
                    <a:pt x="442" y="88"/>
                  </a:lnTo>
                  <a:lnTo>
                    <a:pt x="445" y="90"/>
                  </a:lnTo>
                  <a:lnTo>
                    <a:pt x="446" y="92"/>
                  </a:lnTo>
                  <a:lnTo>
                    <a:pt x="448" y="100"/>
                  </a:lnTo>
                  <a:lnTo>
                    <a:pt x="452" y="103"/>
                  </a:lnTo>
                  <a:lnTo>
                    <a:pt x="462" y="105"/>
                  </a:lnTo>
                  <a:lnTo>
                    <a:pt x="465" y="109"/>
                  </a:lnTo>
                  <a:lnTo>
                    <a:pt x="468" y="111"/>
                  </a:lnTo>
                  <a:lnTo>
                    <a:pt x="469" y="116"/>
                  </a:lnTo>
                  <a:lnTo>
                    <a:pt x="481" y="124"/>
                  </a:lnTo>
                  <a:lnTo>
                    <a:pt x="484" y="128"/>
                  </a:lnTo>
                  <a:lnTo>
                    <a:pt x="490" y="128"/>
                  </a:lnTo>
                  <a:lnTo>
                    <a:pt x="500" y="128"/>
                  </a:lnTo>
                  <a:lnTo>
                    <a:pt x="504" y="131"/>
                  </a:lnTo>
                  <a:lnTo>
                    <a:pt x="512" y="139"/>
                  </a:lnTo>
                  <a:lnTo>
                    <a:pt x="516" y="141"/>
                  </a:lnTo>
                  <a:lnTo>
                    <a:pt x="515" y="149"/>
                  </a:lnTo>
                  <a:lnTo>
                    <a:pt x="516" y="160"/>
                  </a:lnTo>
                  <a:lnTo>
                    <a:pt x="509" y="190"/>
                  </a:lnTo>
                  <a:lnTo>
                    <a:pt x="511" y="196"/>
                  </a:lnTo>
                  <a:lnTo>
                    <a:pt x="515" y="199"/>
                  </a:lnTo>
                  <a:lnTo>
                    <a:pt x="519" y="205"/>
                  </a:lnTo>
                  <a:lnTo>
                    <a:pt x="523" y="249"/>
                  </a:lnTo>
                  <a:lnTo>
                    <a:pt x="532" y="251"/>
                  </a:lnTo>
                  <a:lnTo>
                    <a:pt x="536" y="254"/>
                  </a:lnTo>
                  <a:lnTo>
                    <a:pt x="538" y="270"/>
                  </a:lnTo>
                  <a:lnTo>
                    <a:pt x="541" y="275"/>
                  </a:lnTo>
                  <a:lnTo>
                    <a:pt x="546" y="279"/>
                  </a:lnTo>
                  <a:lnTo>
                    <a:pt x="548" y="279"/>
                  </a:lnTo>
                  <a:lnTo>
                    <a:pt x="550" y="280"/>
                  </a:lnTo>
                  <a:lnTo>
                    <a:pt x="560" y="284"/>
                  </a:lnTo>
                  <a:lnTo>
                    <a:pt x="561" y="293"/>
                  </a:lnTo>
                  <a:lnTo>
                    <a:pt x="558" y="298"/>
                  </a:lnTo>
                  <a:lnTo>
                    <a:pt x="555" y="301"/>
                  </a:lnTo>
                  <a:lnTo>
                    <a:pt x="554" y="310"/>
                  </a:lnTo>
                  <a:lnTo>
                    <a:pt x="550" y="323"/>
                  </a:lnTo>
                  <a:lnTo>
                    <a:pt x="546" y="328"/>
                  </a:lnTo>
                  <a:lnTo>
                    <a:pt x="544" y="329"/>
                  </a:lnTo>
                  <a:lnTo>
                    <a:pt x="542" y="333"/>
                  </a:lnTo>
                  <a:lnTo>
                    <a:pt x="536" y="335"/>
                  </a:lnTo>
                  <a:lnTo>
                    <a:pt x="533" y="338"/>
                  </a:lnTo>
                  <a:lnTo>
                    <a:pt x="532" y="336"/>
                  </a:lnTo>
                  <a:lnTo>
                    <a:pt x="526" y="338"/>
                  </a:lnTo>
                  <a:lnTo>
                    <a:pt x="532" y="349"/>
                  </a:lnTo>
                  <a:lnTo>
                    <a:pt x="531" y="352"/>
                  </a:lnTo>
                  <a:lnTo>
                    <a:pt x="526" y="356"/>
                  </a:lnTo>
                  <a:lnTo>
                    <a:pt x="520" y="361"/>
                  </a:lnTo>
                  <a:lnTo>
                    <a:pt x="518" y="362"/>
                  </a:lnTo>
                  <a:lnTo>
                    <a:pt x="515" y="361"/>
                  </a:lnTo>
                  <a:lnTo>
                    <a:pt x="508" y="365"/>
                  </a:lnTo>
                  <a:lnTo>
                    <a:pt x="503" y="370"/>
                  </a:lnTo>
                  <a:lnTo>
                    <a:pt x="504" y="378"/>
                  </a:lnTo>
                  <a:lnTo>
                    <a:pt x="506" y="382"/>
                  </a:lnTo>
                  <a:lnTo>
                    <a:pt x="504" y="384"/>
                  </a:lnTo>
                  <a:lnTo>
                    <a:pt x="499" y="387"/>
                  </a:lnTo>
                  <a:lnTo>
                    <a:pt x="492" y="378"/>
                  </a:lnTo>
                  <a:lnTo>
                    <a:pt x="487" y="377"/>
                  </a:lnTo>
                  <a:lnTo>
                    <a:pt x="484" y="372"/>
                  </a:lnTo>
                  <a:lnTo>
                    <a:pt x="483" y="370"/>
                  </a:lnTo>
                  <a:lnTo>
                    <a:pt x="483" y="368"/>
                  </a:lnTo>
                  <a:lnTo>
                    <a:pt x="482" y="368"/>
                  </a:lnTo>
                  <a:lnTo>
                    <a:pt x="476" y="363"/>
                  </a:lnTo>
                  <a:lnTo>
                    <a:pt x="471" y="361"/>
                  </a:lnTo>
                  <a:lnTo>
                    <a:pt x="465" y="362"/>
                  </a:lnTo>
                  <a:lnTo>
                    <a:pt x="465" y="361"/>
                  </a:lnTo>
                  <a:lnTo>
                    <a:pt x="463" y="360"/>
                  </a:lnTo>
                  <a:lnTo>
                    <a:pt x="463" y="363"/>
                  </a:lnTo>
                  <a:lnTo>
                    <a:pt x="461" y="365"/>
                  </a:lnTo>
                  <a:lnTo>
                    <a:pt x="446" y="359"/>
                  </a:lnTo>
                  <a:lnTo>
                    <a:pt x="444" y="357"/>
                  </a:lnTo>
                  <a:lnTo>
                    <a:pt x="443" y="356"/>
                  </a:lnTo>
                  <a:lnTo>
                    <a:pt x="440" y="356"/>
                  </a:lnTo>
                  <a:lnTo>
                    <a:pt x="423" y="353"/>
                  </a:lnTo>
                  <a:lnTo>
                    <a:pt x="414" y="351"/>
                  </a:lnTo>
                  <a:lnTo>
                    <a:pt x="407" y="350"/>
                  </a:lnTo>
                  <a:lnTo>
                    <a:pt x="400" y="350"/>
                  </a:lnTo>
                  <a:lnTo>
                    <a:pt x="392" y="348"/>
                  </a:lnTo>
                  <a:lnTo>
                    <a:pt x="383" y="344"/>
                  </a:lnTo>
                  <a:lnTo>
                    <a:pt x="368" y="341"/>
                  </a:lnTo>
                  <a:lnTo>
                    <a:pt x="362" y="341"/>
                  </a:lnTo>
                  <a:lnTo>
                    <a:pt x="354" y="339"/>
                  </a:lnTo>
                  <a:lnTo>
                    <a:pt x="351" y="340"/>
                  </a:lnTo>
                  <a:lnTo>
                    <a:pt x="334" y="338"/>
                  </a:lnTo>
                  <a:lnTo>
                    <a:pt x="326" y="334"/>
                  </a:lnTo>
                  <a:lnTo>
                    <a:pt x="323" y="332"/>
                  </a:lnTo>
                  <a:lnTo>
                    <a:pt x="315" y="325"/>
                  </a:lnTo>
                  <a:lnTo>
                    <a:pt x="312" y="326"/>
                  </a:lnTo>
                  <a:lnTo>
                    <a:pt x="309" y="323"/>
                  </a:lnTo>
                  <a:lnTo>
                    <a:pt x="308" y="321"/>
                  </a:lnTo>
                  <a:lnTo>
                    <a:pt x="303" y="318"/>
                  </a:lnTo>
                  <a:lnTo>
                    <a:pt x="302" y="319"/>
                  </a:lnTo>
                  <a:lnTo>
                    <a:pt x="299" y="317"/>
                  </a:lnTo>
                  <a:lnTo>
                    <a:pt x="299" y="313"/>
                  </a:lnTo>
                  <a:lnTo>
                    <a:pt x="296" y="310"/>
                  </a:lnTo>
                  <a:lnTo>
                    <a:pt x="293" y="307"/>
                  </a:lnTo>
                  <a:lnTo>
                    <a:pt x="281" y="303"/>
                  </a:lnTo>
                  <a:lnTo>
                    <a:pt x="273" y="301"/>
                  </a:lnTo>
                  <a:lnTo>
                    <a:pt x="270" y="300"/>
                  </a:lnTo>
                  <a:lnTo>
                    <a:pt x="269" y="300"/>
                  </a:lnTo>
                  <a:lnTo>
                    <a:pt x="266" y="300"/>
                  </a:lnTo>
                  <a:lnTo>
                    <a:pt x="241" y="289"/>
                  </a:lnTo>
                  <a:lnTo>
                    <a:pt x="223" y="281"/>
                  </a:lnTo>
                  <a:lnTo>
                    <a:pt x="207" y="276"/>
                  </a:lnTo>
                  <a:lnTo>
                    <a:pt x="199" y="273"/>
                  </a:lnTo>
                  <a:lnTo>
                    <a:pt x="185" y="269"/>
                  </a:lnTo>
                  <a:lnTo>
                    <a:pt x="169" y="262"/>
                  </a:lnTo>
                  <a:lnTo>
                    <a:pt x="161" y="258"/>
                  </a:lnTo>
                  <a:lnTo>
                    <a:pt x="147" y="254"/>
                  </a:lnTo>
                  <a:lnTo>
                    <a:pt x="134" y="249"/>
                  </a:lnTo>
                  <a:lnTo>
                    <a:pt x="134" y="250"/>
                  </a:lnTo>
                  <a:lnTo>
                    <a:pt x="132" y="249"/>
                  </a:lnTo>
                  <a:lnTo>
                    <a:pt x="129" y="246"/>
                  </a:lnTo>
                  <a:lnTo>
                    <a:pt x="128" y="247"/>
                  </a:lnTo>
                  <a:lnTo>
                    <a:pt x="127" y="246"/>
                  </a:lnTo>
                  <a:lnTo>
                    <a:pt x="125" y="246"/>
                  </a:lnTo>
                  <a:lnTo>
                    <a:pt x="125" y="239"/>
                  </a:lnTo>
                  <a:lnTo>
                    <a:pt x="122" y="236"/>
                  </a:lnTo>
                  <a:lnTo>
                    <a:pt x="108" y="228"/>
                  </a:lnTo>
                  <a:lnTo>
                    <a:pt x="104" y="223"/>
                  </a:lnTo>
                  <a:lnTo>
                    <a:pt x="92" y="216"/>
                  </a:lnTo>
                  <a:lnTo>
                    <a:pt x="88" y="214"/>
                  </a:lnTo>
                  <a:lnTo>
                    <a:pt x="76" y="208"/>
                  </a:lnTo>
                  <a:lnTo>
                    <a:pt x="64" y="204"/>
                  </a:lnTo>
                  <a:lnTo>
                    <a:pt x="66" y="203"/>
                  </a:lnTo>
                  <a:lnTo>
                    <a:pt x="68" y="203"/>
                  </a:lnTo>
                  <a:lnTo>
                    <a:pt x="67" y="203"/>
                  </a:lnTo>
                  <a:lnTo>
                    <a:pt x="64" y="202"/>
                  </a:lnTo>
                  <a:lnTo>
                    <a:pt x="67" y="202"/>
                  </a:lnTo>
                  <a:lnTo>
                    <a:pt x="67" y="200"/>
                  </a:lnTo>
                  <a:lnTo>
                    <a:pt x="58" y="189"/>
                  </a:lnTo>
                  <a:lnTo>
                    <a:pt x="55" y="189"/>
                  </a:lnTo>
                  <a:lnTo>
                    <a:pt x="54" y="189"/>
                  </a:lnTo>
                  <a:lnTo>
                    <a:pt x="53" y="189"/>
                  </a:lnTo>
                  <a:lnTo>
                    <a:pt x="51" y="191"/>
                  </a:lnTo>
                  <a:lnTo>
                    <a:pt x="49" y="190"/>
                  </a:lnTo>
                  <a:lnTo>
                    <a:pt x="49" y="189"/>
                  </a:lnTo>
                  <a:lnTo>
                    <a:pt x="51" y="188"/>
                  </a:lnTo>
                  <a:lnTo>
                    <a:pt x="50" y="187"/>
                  </a:lnTo>
                  <a:lnTo>
                    <a:pt x="48" y="187"/>
                  </a:lnTo>
                  <a:lnTo>
                    <a:pt x="48" y="189"/>
                  </a:lnTo>
                  <a:lnTo>
                    <a:pt x="47" y="189"/>
                  </a:lnTo>
                  <a:lnTo>
                    <a:pt x="45" y="187"/>
                  </a:lnTo>
                  <a:lnTo>
                    <a:pt x="42" y="186"/>
                  </a:lnTo>
                  <a:lnTo>
                    <a:pt x="41" y="183"/>
                  </a:lnTo>
                  <a:lnTo>
                    <a:pt x="40" y="183"/>
                  </a:lnTo>
                  <a:lnTo>
                    <a:pt x="34" y="182"/>
                  </a:lnTo>
                  <a:lnTo>
                    <a:pt x="34" y="174"/>
                  </a:lnTo>
                  <a:lnTo>
                    <a:pt x="27" y="166"/>
                  </a:lnTo>
                  <a:lnTo>
                    <a:pt x="24" y="165"/>
                  </a:lnTo>
                  <a:lnTo>
                    <a:pt x="20" y="160"/>
                  </a:lnTo>
                  <a:lnTo>
                    <a:pt x="18" y="155"/>
                  </a:lnTo>
                  <a:lnTo>
                    <a:pt x="16" y="152"/>
                  </a:lnTo>
                  <a:lnTo>
                    <a:pt x="14" y="148"/>
                  </a:lnTo>
                  <a:lnTo>
                    <a:pt x="8" y="143"/>
                  </a:lnTo>
                  <a:lnTo>
                    <a:pt x="2" y="140"/>
                  </a:lnTo>
                  <a:lnTo>
                    <a:pt x="0" y="134"/>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083" name="Freeform 10"/>
            <p:cNvSpPr>
              <a:spLocks/>
            </p:cNvSpPr>
            <p:nvPr/>
          </p:nvSpPr>
          <p:spPr bwMode="auto">
            <a:xfrm>
              <a:off x="3351" y="2519"/>
              <a:ext cx="974" cy="1054"/>
            </a:xfrm>
            <a:custGeom>
              <a:avLst/>
              <a:gdLst>
                <a:gd name="T0" fmla="*/ 247 w 748"/>
                <a:gd name="T1" fmla="*/ 614 h 841"/>
                <a:gd name="T2" fmla="*/ 125 w 748"/>
                <a:gd name="T3" fmla="*/ 895 h 841"/>
                <a:gd name="T4" fmla="*/ 190 w 748"/>
                <a:gd name="T5" fmla="*/ 1089 h 841"/>
                <a:gd name="T6" fmla="*/ 458 w 748"/>
                <a:gd name="T7" fmla="*/ 1253 h 841"/>
                <a:gd name="T8" fmla="*/ 550 w 748"/>
                <a:gd name="T9" fmla="*/ 1420 h 841"/>
                <a:gd name="T10" fmla="*/ 359 w 748"/>
                <a:gd name="T11" fmla="*/ 1559 h 841"/>
                <a:gd name="T12" fmla="*/ 102 w 748"/>
                <a:gd name="T13" fmla="*/ 1673 h 841"/>
                <a:gd name="T14" fmla="*/ 210 w 748"/>
                <a:gd name="T15" fmla="*/ 1747 h 841"/>
                <a:gd name="T16" fmla="*/ 240 w 748"/>
                <a:gd name="T17" fmla="*/ 2047 h 841"/>
                <a:gd name="T18" fmla="*/ 740 w 748"/>
                <a:gd name="T19" fmla="*/ 1760 h 841"/>
                <a:gd name="T20" fmla="*/ 964 w 748"/>
                <a:gd name="T21" fmla="*/ 1687 h 841"/>
                <a:gd name="T22" fmla="*/ 1155 w 748"/>
                <a:gd name="T23" fmla="*/ 1673 h 841"/>
                <a:gd name="T24" fmla="*/ 1367 w 748"/>
                <a:gd name="T25" fmla="*/ 1896 h 841"/>
                <a:gd name="T26" fmla="*/ 1155 w 748"/>
                <a:gd name="T27" fmla="*/ 1990 h 841"/>
                <a:gd name="T28" fmla="*/ 1263 w 748"/>
                <a:gd name="T29" fmla="*/ 2384 h 841"/>
                <a:gd name="T30" fmla="*/ 1477 w 748"/>
                <a:gd name="T31" fmla="*/ 2245 h 841"/>
                <a:gd name="T32" fmla="*/ 1770 w 748"/>
                <a:gd name="T33" fmla="*/ 2357 h 841"/>
                <a:gd name="T34" fmla="*/ 1701 w 748"/>
                <a:gd name="T35" fmla="*/ 2476 h 841"/>
                <a:gd name="T36" fmla="*/ 1486 w 748"/>
                <a:gd name="T37" fmla="*/ 2799 h 841"/>
                <a:gd name="T38" fmla="*/ 1486 w 748"/>
                <a:gd name="T39" fmla="*/ 2954 h 841"/>
                <a:gd name="T40" fmla="*/ 1561 w 748"/>
                <a:gd name="T41" fmla="*/ 3078 h 841"/>
                <a:gd name="T42" fmla="*/ 1892 w 748"/>
                <a:gd name="T43" fmla="*/ 3157 h 841"/>
                <a:gd name="T44" fmla="*/ 1587 w 748"/>
                <a:gd name="T45" fmla="*/ 3282 h 841"/>
                <a:gd name="T46" fmla="*/ 1440 w 748"/>
                <a:gd name="T47" fmla="*/ 3578 h 841"/>
                <a:gd name="T48" fmla="*/ 1534 w 748"/>
                <a:gd name="T49" fmla="*/ 3745 h 841"/>
                <a:gd name="T50" fmla="*/ 1701 w 748"/>
                <a:gd name="T51" fmla="*/ 3934 h 841"/>
                <a:gd name="T52" fmla="*/ 1970 w 748"/>
                <a:gd name="T53" fmla="*/ 3889 h 841"/>
                <a:gd name="T54" fmla="*/ 2159 w 748"/>
                <a:gd name="T55" fmla="*/ 3933 h 841"/>
                <a:gd name="T56" fmla="*/ 2294 w 748"/>
                <a:gd name="T57" fmla="*/ 3671 h 841"/>
                <a:gd name="T58" fmla="*/ 2647 w 748"/>
                <a:gd name="T59" fmla="*/ 3777 h 841"/>
                <a:gd name="T60" fmla="*/ 2798 w 748"/>
                <a:gd name="T61" fmla="*/ 3994 h 841"/>
                <a:gd name="T62" fmla="*/ 2958 w 748"/>
                <a:gd name="T63" fmla="*/ 4156 h 841"/>
                <a:gd name="T64" fmla="*/ 3418 w 748"/>
                <a:gd name="T65" fmla="*/ 4329 h 841"/>
                <a:gd name="T66" fmla="*/ 3522 w 748"/>
                <a:gd name="T67" fmla="*/ 4774 h 841"/>
                <a:gd name="T68" fmla="*/ 4113 w 748"/>
                <a:gd name="T69" fmla="*/ 4587 h 841"/>
                <a:gd name="T70" fmla="*/ 4177 w 748"/>
                <a:gd name="T71" fmla="*/ 4700 h 841"/>
                <a:gd name="T72" fmla="*/ 4518 w 748"/>
                <a:gd name="T73" fmla="*/ 4979 h 841"/>
                <a:gd name="T74" fmla="*/ 4983 w 748"/>
                <a:gd name="T75" fmla="*/ 5093 h 841"/>
                <a:gd name="T76" fmla="*/ 6095 w 748"/>
                <a:gd name="T77" fmla="*/ 5019 h 841"/>
                <a:gd name="T78" fmla="*/ 6050 w 748"/>
                <a:gd name="T79" fmla="*/ 4702 h 841"/>
                <a:gd name="T80" fmla="*/ 5823 w 748"/>
                <a:gd name="T81" fmla="*/ 4541 h 841"/>
                <a:gd name="T82" fmla="*/ 5585 w 748"/>
                <a:gd name="T83" fmla="*/ 4391 h 841"/>
                <a:gd name="T84" fmla="*/ 5548 w 748"/>
                <a:gd name="T85" fmla="*/ 4013 h 841"/>
                <a:gd name="T86" fmla="*/ 5130 w 748"/>
                <a:gd name="T87" fmla="*/ 4086 h 841"/>
                <a:gd name="T88" fmla="*/ 4909 w 748"/>
                <a:gd name="T89" fmla="*/ 4024 h 841"/>
                <a:gd name="T90" fmla="*/ 4460 w 748"/>
                <a:gd name="T91" fmla="*/ 3745 h 841"/>
                <a:gd name="T92" fmla="*/ 4298 w 748"/>
                <a:gd name="T93" fmla="*/ 3613 h 841"/>
                <a:gd name="T94" fmla="*/ 4017 w 748"/>
                <a:gd name="T95" fmla="*/ 3566 h 841"/>
                <a:gd name="T96" fmla="*/ 3442 w 748"/>
                <a:gd name="T97" fmla="*/ 3484 h 841"/>
                <a:gd name="T98" fmla="*/ 3111 w 748"/>
                <a:gd name="T99" fmla="*/ 3294 h 841"/>
                <a:gd name="T100" fmla="*/ 2935 w 748"/>
                <a:gd name="T101" fmla="*/ 3078 h 841"/>
                <a:gd name="T102" fmla="*/ 2652 w 748"/>
                <a:gd name="T103" fmla="*/ 2598 h 841"/>
                <a:gd name="T104" fmla="*/ 2128 w 748"/>
                <a:gd name="T105" fmla="*/ 1974 h 841"/>
                <a:gd name="T106" fmla="*/ 1797 w 748"/>
                <a:gd name="T107" fmla="*/ 1686 h 841"/>
                <a:gd name="T108" fmla="*/ 1645 w 748"/>
                <a:gd name="T109" fmla="*/ 826 h 841"/>
                <a:gd name="T110" fmla="*/ 869 w 748"/>
                <a:gd name="T111" fmla="*/ 194 h 841"/>
                <a:gd name="T112" fmla="*/ 546 w 748"/>
                <a:gd name="T113" fmla="*/ 0 h 841"/>
                <a:gd name="T114" fmla="*/ 257 w 748"/>
                <a:gd name="T115" fmla="*/ 56 h 841"/>
                <a:gd name="T116" fmla="*/ 102 w 748"/>
                <a:gd name="T117" fmla="*/ 293 h 8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8"/>
                <a:gd name="T178" fmla="*/ 0 h 841"/>
                <a:gd name="T179" fmla="*/ 748 w 748"/>
                <a:gd name="T180" fmla="*/ 841 h 8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8" h="841">
                  <a:moveTo>
                    <a:pt x="0" y="74"/>
                  </a:moveTo>
                  <a:lnTo>
                    <a:pt x="21" y="78"/>
                  </a:lnTo>
                  <a:lnTo>
                    <a:pt x="26" y="81"/>
                  </a:lnTo>
                  <a:lnTo>
                    <a:pt x="27" y="83"/>
                  </a:lnTo>
                  <a:lnTo>
                    <a:pt x="26" y="86"/>
                  </a:lnTo>
                  <a:lnTo>
                    <a:pt x="25" y="94"/>
                  </a:lnTo>
                  <a:lnTo>
                    <a:pt x="26" y="97"/>
                  </a:lnTo>
                  <a:lnTo>
                    <a:pt x="30" y="101"/>
                  </a:lnTo>
                  <a:lnTo>
                    <a:pt x="30" y="108"/>
                  </a:lnTo>
                  <a:lnTo>
                    <a:pt x="29" y="113"/>
                  </a:lnTo>
                  <a:lnTo>
                    <a:pt x="23" y="117"/>
                  </a:lnTo>
                  <a:lnTo>
                    <a:pt x="15" y="124"/>
                  </a:lnTo>
                  <a:lnTo>
                    <a:pt x="10" y="135"/>
                  </a:lnTo>
                  <a:lnTo>
                    <a:pt x="13" y="138"/>
                  </a:lnTo>
                  <a:lnTo>
                    <a:pt x="13" y="143"/>
                  </a:lnTo>
                  <a:lnTo>
                    <a:pt x="15" y="147"/>
                  </a:lnTo>
                  <a:lnTo>
                    <a:pt x="21" y="151"/>
                  </a:lnTo>
                  <a:lnTo>
                    <a:pt x="23" y="156"/>
                  </a:lnTo>
                  <a:lnTo>
                    <a:pt x="21" y="160"/>
                  </a:lnTo>
                  <a:lnTo>
                    <a:pt x="18" y="161"/>
                  </a:lnTo>
                  <a:lnTo>
                    <a:pt x="22" y="163"/>
                  </a:lnTo>
                  <a:lnTo>
                    <a:pt x="26" y="166"/>
                  </a:lnTo>
                  <a:lnTo>
                    <a:pt x="27" y="170"/>
                  </a:lnTo>
                  <a:lnTo>
                    <a:pt x="23" y="179"/>
                  </a:lnTo>
                  <a:lnTo>
                    <a:pt x="22" y="183"/>
                  </a:lnTo>
                  <a:lnTo>
                    <a:pt x="24" y="188"/>
                  </a:lnTo>
                  <a:lnTo>
                    <a:pt x="39" y="205"/>
                  </a:lnTo>
                  <a:lnTo>
                    <a:pt x="49" y="200"/>
                  </a:lnTo>
                  <a:lnTo>
                    <a:pt x="51" y="198"/>
                  </a:lnTo>
                  <a:lnTo>
                    <a:pt x="54" y="198"/>
                  </a:lnTo>
                  <a:lnTo>
                    <a:pt x="57" y="199"/>
                  </a:lnTo>
                  <a:lnTo>
                    <a:pt x="55" y="206"/>
                  </a:lnTo>
                  <a:lnTo>
                    <a:pt x="55" y="209"/>
                  </a:lnTo>
                  <a:lnTo>
                    <a:pt x="61" y="210"/>
                  </a:lnTo>
                  <a:lnTo>
                    <a:pt x="64" y="210"/>
                  </a:lnTo>
                  <a:lnTo>
                    <a:pt x="66" y="211"/>
                  </a:lnTo>
                  <a:lnTo>
                    <a:pt x="67" y="213"/>
                  </a:lnTo>
                  <a:lnTo>
                    <a:pt x="73" y="216"/>
                  </a:lnTo>
                  <a:lnTo>
                    <a:pt x="72" y="223"/>
                  </a:lnTo>
                  <a:lnTo>
                    <a:pt x="67" y="233"/>
                  </a:lnTo>
                  <a:lnTo>
                    <a:pt x="61" y="239"/>
                  </a:lnTo>
                  <a:lnTo>
                    <a:pt x="61" y="247"/>
                  </a:lnTo>
                  <a:lnTo>
                    <a:pt x="61" y="261"/>
                  </a:lnTo>
                  <a:lnTo>
                    <a:pt x="60" y="262"/>
                  </a:lnTo>
                  <a:lnTo>
                    <a:pt x="55" y="262"/>
                  </a:lnTo>
                  <a:lnTo>
                    <a:pt x="52" y="260"/>
                  </a:lnTo>
                  <a:lnTo>
                    <a:pt x="48" y="257"/>
                  </a:lnTo>
                  <a:lnTo>
                    <a:pt x="44" y="256"/>
                  </a:lnTo>
                  <a:lnTo>
                    <a:pt x="42" y="254"/>
                  </a:lnTo>
                  <a:lnTo>
                    <a:pt x="39" y="253"/>
                  </a:lnTo>
                  <a:lnTo>
                    <a:pt x="35" y="255"/>
                  </a:lnTo>
                  <a:lnTo>
                    <a:pt x="33" y="256"/>
                  </a:lnTo>
                  <a:lnTo>
                    <a:pt x="28" y="271"/>
                  </a:lnTo>
                  <a:lnTo>
                    <a:pt x="25" y="272"/>
                  </a:lnTo>
                  <a:lnTo>
                    <a:pt x="18" y="272"/>
                  </a:lnTo>
                  <a:lnTo>
                    <a:pt x="12" y="275"/>
                  </a:lnTo>
                  <a:lnTo>
                    <a:pt x="10" y="278"/>
                  </a:lnTo>
                  <a:lnTo>
                    <a:pt x="9" y="281"/>
                  </a:lnTo>
                  <a:lnTo>
                    <a:pt x="12" y="281"/>
                  </a:lnTo>
                  <a:lnTo>
                    <a:pt x="17" y="282"/>
                  </a:lnTo>
                  <a:lnTo>
                    <a:pt x="21" y="281"/>
                  </a:lnTo>
                  <a:lnTo>
                    <a:pt x="29" y="278"/>
                  </a:lnTo>
                  <a:lnTo>
                    <a:pt x="29" y="281"/>
                  </a:lnTo>
                  <a:lnTo>
                    <a:pt x="25" y="287"/>
                  </a:lnTo>
                  <a:lnTo>
                    <a:pt x="18" y="295"/>
                  </a:lnTo>
                  <a:lnTo>
                    <a:pt x="18" y="298"/>
                  </a:lnTo>
                  <a:lnTo>
                    <a:pt x="15" y="303"/>
                  </a:lnTo>
                  <a:lnTo>
                    <a:pt x="18" y="338"/>
                  </a:lnTo>
                  <a:lnTo>
                    <a:pt x="21" y="339"/>
                  </a:lnTo>
                  <a:lnTo>
                    <a:pt x="24" y="338"/>
                  </a:lnTo>
                  <a:lnTo>
                    <a:pt x="27" y="338"/>
                  </a:lnTo>
                  <a:lnTo>
                    <a:pt x="29" y="336"/>
                  </a:lnTo>
                  <a:lnTo>
                    <a:pt x="39" y="332"/>
                  </a:lnTo>
                  <a:lnTo>
                    <a:pt x="46" y="326"/>
                  </a:lnTo>
                  <a:lnTo>
                    <a:pt x="58" y="313"/>
                  </a:lnTo>
                  <a:lnTo>
                    <a:pt x="76" y="298"/>
                  </a:lnTo>
                  <a:lnTo>
                    <a:pt x="79" y="293"/>
                  </a:lnTo>
                  <a:lnTo>
                    <a:pt x="85" y="290"/>
                  </a:lnTo>
                  <a:lnTo>
                    <a:pt x="86" y="290"/>
                  </a:lnTo>
                  <a:lnTo>
                    <a:pt x="89" y="289"/>
                  </a:lnTo>
                  <a:lnTo>
                    <a:pt x="95" y="295"/>
                  </a:lnTo>
                  <a:lnTo>
                    <a:pt x="101" y="305"/>
                  </a:lnTo>
                  <a:lnTo>
                    <a:pt x="104" y="300"/>
                  </a:lnTo>
                  <a:lnTo>
                    <a:pt x="108" y="290"/>
                  </a:lnTo>
                  <a:lnTo>
                    <a:pt x="104" y="285"/>
                  </a:lnTo>
                  <a:lnTo>
                    <a:pt x="103" y="281"/>
                  </a:lnTo>
                  <a:lnTo>
                    <a:pt x="105" y="279"/>
                  </a:lnTo>
                  <a:lnTo>
                    <a:pt x="116" y="278"/>
                  </a:lnTo>
                  <a:lnTo>
                    <a:pt x="118" y="275"/>
                  </a:lnTo>
                  <a:lnTo>
                    <a:pt x="117" y="268"/>
                  </a:lnTo>
                  <a:lnTo>
                    <a:pt x="119" y="268"/>
                  </a:lnTo>
                  <a:lnTo>
                    <a:pt x="122" y="267"/>
                  </a:lnTo>
                  <a:lnTo>
                    <a:pt x="131" y="268"/>
                  </a:lnTo>
                  <a:lnTo>
                    <a:pt x="133" y="265"/>
                  </a:lnTo>
                  <a:lnTo>
                    <a:pt x="137" y="265"/>
                  </a:lnTo>
                  <a:lnTo>
                    <a:pt x="140" y="275"/>
                  </a:lnTo>
                  <a:lnTo>
                    <a:pt x="137" y="290"/>
                  </a:lnTo>
                  <a:lnTo>
                    <a:pt x="140" y="293"/>
                  </a:lnTo>
                  <a:lnTo>
                    <a:pt x="143" y="296"/>
                  </a:lnTo>
                  <a:lnTo>
                    <a:pt x="146" y="302"/>
                  </a:lnTo>
                  <a:lnTo>
                    <a:pt x="150" y="303"/>
                  </a:lnTo>
                  <a:lnTo>
                    <a:pt x="153" y="302"/>
                  </a:lnTo>
                  <a:lnTo>
                    <a:pt x="157" y="306"/>
                  </a:lnTo>
                  <a:lnTo>
                    <a:pt x="165" y="311"/>
                  </a:lnTo>
                  <a:lnTo>
                    <a:pt x="165" y="320"/>
                  </a:lnTo>
                  <a:lnTo>
                    <a:pt x="161" y="323"/>
                  </a:lnTo>
                  <a:lnTo>
                    <a:pt x="153" y="326"/>
                  </a:lnTo>
                  <a:lnTo>
                    <a:pt x="148" y="331"/>
                  </a:lnTo>
                  <a:lnTo>
                    <a:pt x="146" y="330"/>
                  </a:lnTo>
                  <a:lnTo>
                    <a:pt x="145" y="327"/>
                  </a:lnTo>
                  <a:lnTo>
                    <a:pt x="143" y="326"/>
                  </a:lnTo>
                  <a:lnTo>
                    <a:pt x="140" y="327"/>
                  </a:lnTo>
                  <a:lnTo>
                    <a:pt x="134" y="332"/>
                  </a:lnTo>
                  <a:lnTo>
                    <a:pt x="131" y="372"/>
                  </a:lnTo>
                  <a:lnTo>
                    <a:pt x="137" y="377"/>
                  </a:lnTo>
                  <a:lnTo>
                    <a:pt x="140" y="380"/>
                  </a:lnTo>
                  <a:lnTo>
                    <a:pt x="143" y="381"/>
                  </a:lnTo>
                  <a:lnTo>
                    <a:pt x="150" y="380"/>
                  </a:lnTo>
                  <a:lnTo>
                    <a:pt x="150" y="385"/>
                  </a:lnTo>
                  <a:lnTo>
                    <a:pt x="153" y="392"/>
                  </a:lnTo>
                  <a:lnTo>
                    <a:pt x="155" y="392"/>
                  </a:lnTo>
                  <a:lnTo>
                    <a:pt x="159" y="391"/>
                  </a:lnTo>
                  <a:lnTo>
                    <a:pt x="161" y="389"/>
                  </a:lnTo>
                  <a:lnTo>
                    <a:pt x="165" y="384"/>
                  </a:lnTo>
                  <a:lnTo>
                    <a:pt x="170" y="381"/>
                  </a:lnTo>
                  <a:lnTo>
                    <a:pt x="172" y="377"/>
                  </a:lnTo>
                  <a:lnTo>
                    <a:pt x="174" y="370"/>
                  </a:lnTo>
                  <a:lnTo>
                    <a:pt x="179" y="369"/>
                  </a:lnTo>
                  <a:lnTo>
                    <a:pt x="180" y="370"/>
                  </a:lnTo>
                  <a:lnTo>
                    <a:pt x="181" y="370"/>
                  </a:lnTo>
                  <a:lnTo>
                    <a:pt x="183" y="370"/>
                  </a:lnTo>
                  <a:lnTo>
                    <a:pt x="186" y="370"/>
                  </a:lnTo>
                  <a:lnTo>
                    <a:pt x="189" y="371"/>
                  </a:lnTo>
                  <a:lnTo>
                    <a:pt x="191" y="376"/>
                  </a:lnTo>
                  <a:lnTo>
                    <a:pt x="194" y="378"/>
                  </a:lnTo>
                  <a:lnTo>
                    <a:pt x="214" y="388"/>
                  </a:lnTo>
                  <a:lnTo>
                    <a:pt x="219" y="389"/>
                  </a:lnTo>
                  <a:lnTo>
                    <a:pt x="221" y="388"/>
                  </a:lnTo>
                  <a:lnTo>
                    <a:pt x="220" y="395"/>
                  </a:lnTo>
                  <a:lnTo>
                    <a:pt x="217" y="395"/>
                  </a:lnTo>
                  <a:lnTo>
                    <a:pt x="216" y="396"/>
                  </a:lnTo>
                  <a:lnTo>
                    <a:pt x="213" y="401"/>
                  </a:lnTo>
                  <a:lnTo>
                    <a:pt x="211" y="402"/>
                  </a:lnTo>
                  <a:lnTo>
                    <a:pt x="206" y="407"/>
                  </a:lnTo>
                  <a:lnTo>
                    <a:pt x="205" y="412"/>
                  </a:lnTo>
                  <a:lnTo>
                    <a:pt x="202" y="412"/>
                  </a:lnTo>
                  <a:lnTo>
                    <a:pt x="198" y="417"/>
                  </a:lnTo>
                  <a:lnTo>
                    <a:pt x="198" y="420"/>
                  </a:lnTo>
                  <a:lnTo>
                    <a:pt x="192" y="430"/>
                  </a:lnTo>
                  <a:lnTo>
                    <a:pt x="189" y="443"/>
                  </a:lnTo>
                  <a:lnTo>
                    <a:pt x="187" y="450"/>
                  </a:lnTo>
                  <a:lnTo>
                    <a:pt x="180" y="460"/>
                  </a:lnTo>
                  <a:lnTo>
                    <a:pt x="181" y="465"/>
                  </a:lnTo>
                  <a:lnTo>
                    <a:pt x="180" y="467"/>
                  </a:lnTo>
                  <a:lnTo>
                    <a:pt x="177" y="468"/>
                  </a:lnTo>
                  <a:lnTo>
                    <a:pt x="173" y="474"/>
                  </a:lnTo>
                  <a:lnTo>
                    <a:pt x="172" y="477"/>
                  </a:lnTo>
                  <a:lnTo>
                    <a:pt x="173" y="479"/>
                  </a:lnTo>
                  <a:lnTo>
                    <a:pt x="175" y="482"/>
                  </a:lnTo>
                  <a:lnTo>
                    <a:pt x="180" y="486"/>
                  </a:lnTo>
                  <a:lnTo>
                    <a:pt x="180" y="489"/>
                  </a:lnTo>
                  <a:lnTo>
                    <a:pt x="176" y="494"/>
                  </a:lnTo>
                  <a:lnTo>
                    <a:pt x="175" y="497"/>
                  </a:lnTo>
                  <a:lnTo>
                    <a:pt x="177" y="499"/>
                  </a:lnTo>
                  <a:lnTo>
                    <a:pt x="178" y="500"/>
                  </a:lnTo>
                  <a:lnTo>
                    <a:pt x="186" y="504"/>
                  </a:lnTo>
                  <a:lnTo>
                    <a:pt x="188" y="504"/>
                  </a:lnTo>
                  <a:lnTo>
                    <a:pt x="189" y="506"/>
                  </a:lnTo>
                  <a:lnTo>
                    <a:pt x="194" y="509"/>
                  </a:lnTo>
                  <a:lnTo>
                    <a:pt x="200" y="510"/>
                  </a:lnTo>
                  <a:lnTo>
                    <a:pt x="202" y="510"/>
                  </a:lnTo>
                  <a:lnTo>
                    <a:pt x="208" y="514"/>
                  </a:lnTo>
                  <a:lnTo>
                    <a:pt x="216" y="515"/>
                  </a:lnTo>
                  <a:lnTo>
                    <a:pt x="223" y="516"/>
                  </a:lnTo>
                  <a:lnTo>
                    <a:pt x="228" y="517"/>
                  </a:lnTo>
                  <a:lnTo>
                    <a:pt x="229" y="519"/>
                  </a:lnTo>
                  <a:lnTo>
                    <a:pt x="231" y="520"/>
                  </a:lnTo>
                  <a:lnTo>
                    <a:pt x="229" y="526"/>
                  </a:lnTo>
                  <a:lnTo>
                    <a:pt x="226" y="531"/>
                  </a:lnTo>
                  <a:lnTo>
                    <a:pt x="220" y="534"/>
                  </a:lnTo>
                  <a:lnTo>
                    <a:pt x="207" y="537"/>
                  </a:lnTo>
                  <a:lnTo>
                    <a:pt x="202" y="535"/>
                  </a:lnTo>
                  <a:lnTo>
                    <a:pt x="199" y="538"/>
                  </a:lnTo>
                  <a:lnTo>
                    <a:pt x="192" y="539"/>
                  </a:lnTo>
                  <a:lnTo>
                    <a:pt x="191" y="538"/>
                  </a:lnTo>
                  <a:lnTo>
                    <a:pt x="189" y="539"/>
                  </a:lnTo>
                  <a:lnTo>
                    <a:pt x="188" y="544"/>
                  </a:lnTo>
                  <a:lnTo>
                    <a:pt x="186" y="573"/>
                  </a:lnTo>
                  <a:lnTo>
                    <a:pt x="183" y="577"/>
                  </a:lnTo>
                  <a:lnTo>
                    <a:pt x="181" y="578"/>
                  </a:lnTo>
                  <a:lnTo>
                    <a:pt x="177" y="581"/>
                  </a:lnTo>
                  <a:lnTo>
                    <a:pt x="174" y="588"/>
                  </a:lnTo>
                  <a:lnTo>
                    <a:pt x="171" y="589"/>
                  </a:lnTo>
                  <a:lnTo>
                    <a:pt x="170" y="592"/>
                  </a:lnTo>
                  <a:lnTo>
                    <a:pt x="168" y="594"/>
                  </a:lnTo>
                  <a:lnTo>
                    <a:pt x="169" y="606"/>
                  </a:lnTo>
                  <a:lnTo>
                    <a:pt x="174" y="611"/>
                  </a:lnTo>
                  <a:lnTo>
                    <a:pt x="177" y="612"/>
                  </a:lnTo>
                  <a:lnTo>
                    <a:pt x="183" y="612"/>
                  </a:lnTo>
                  <a:lnTo>
                    <a:pt x="186" y="615"/>
                  </a:lnTo>
                  <a:lnTo>
                    <a:pt x="190" y="614"/>
                  </a:lnTo>
                  <a:lnTo>
                    <a:pt x="197" y="616"/>
                  </a:lnTo>
                  <a:lnTo>
                    <a:pt x="200" y="620"/>
                  </a:lnTo>
                  <a:lnTo>
                    <a:pt x="201" y="621"/>
                  </a:lnTo>
                  <a:lnTo>
                    <a:pt x="199" y="628"/>
                  </a:lnTo>
                  <a:lnTo>
                    <a:pt x="200" y="632"/>
                  </a:lnTo>
                  <a:lnTo>
                    <a:pt x="202" y="636"/>
                  </a:lnTo>
                  <a:lnTo>
                    <a:pt x="206" y="647"/>
                  </a:lnTo>
                  <a:lnTo>
                    <a:pt x="215" y="648"/>
                  </a:lnTo>
                  <a:lnTo>
                    <a:pt x="217" y="645"/>
                  </a:lnTo>
                  <a:lnTo>
                    <a:pt x="218" y="645"/>
                  </a:lnTo>
                  <a:lnTo>
                    <a:pt x="220" y="643"/>
                  </a:lnTo>
                  <a:lnTo>
                    <a:pt x="222" y="644"/>
                  </a:lnTo>
                  <a:lnTo>
                    <a:pt x="226" y="644"/>
                  </a:lnTo>
                  <a:lnTo>
                    <a:pt x="231" y="643"/>
                  </a:lnTo>
                  <a:lnTo>
                    <a:pt x="238" y="639"/>
                  </a:lnTo>
                  <a:lnTo>
                    <a:pt x="243" y="638"/>
                  </a:lnTo>
                  <a:lnTo>
                    <a:pt x="245" y="641"/>
                  </a:lnTo>
                  <a:lnTo>
                    <a:pt x="249" y="650"/>
                  </a:lnTo>
                  <a:lnTo>
                    <a:pt x="251" y="652"/>
                  </a:lnTo>
                  <a:lnTo>
                    <a:pt x="254" y="655"/>
                  </a:lnTo>
                  <a:lnTo>
                    <a:pt x="257" y="654"/>
                  </a:lnTo>
                  <a:lnTo>
                    <a:pt x="258" y="650"/>
                  </a:lnTo>
                  <a:lnTo>
                    <a:pt x="261" y="646"/>
                  </a:lnTo>
                  <a:lnTo>
                    <a:pt x="266" y="643"/>
                  </a:lnTo>
                  <a:lnTo>
                    <a:pt x="268" y="643"/>
                  </a:lnTo>
                  <a:lnTo>
                    <a:pt x="270" y="641"/>
                  </a:lnTo>
                  <a:lnTo>
                    <a:pt x="272" y="636"/>
                  </a:lnTo>
                  <a:lnTo>
                    <a:pt x="280" y="622"/>
                  </a:lnTo>
                  <a:lnTo>
                    <a:pt x="281" y="618"/>
                  </a:lnTo>
                  <a:lnTo>
                    <a:pt x="278" y="612"/>
                  </a:lnTo>
                  <a:lnTo>
                    <a:pt x="278" y="603"/>
                  </a:lnTo>
                  <a:lnTo>
                    <a:pt x="284" y="603"/>
                  </a:lnTo>
                  <a:lnTo>
                    <a:pt x="286" y="604"/>
                  </a:lnTo>
                  <a:lnTo>
                    <a:pt x="293" y="609"/>
                  </a:lnTo>
                  <a:lnTo>
                    <a:pt x="296" y="610"/>
                  </a:lnTo>
                  <a:lnTo>
                    <a:pt x="306" y="614"/>
                  </a:lnTo>
                  <a:lnTo>
                    <a:pt x="310" y="618"/>
                  </a:lnTo>
                  <a:lnTo>
                    <a:pt x="317" y="621"/>
                  </a:lnTo>
                  <a:lnTo>
                    <a:pt x="320" y="621"/>
                  </a:lnTo>
                  <a:lnTo>
                    <a:pt x="330" y="625"/>
                  </a:lnTo>
                  <a:lnTo>
                    <a:pt x="331" y="628"/>
                  </a:lnTo>
                  <a:lnTo>
                    <a:pt x="336" y="637"/>
                  </a:lnTo>
                  <a:lnTo>
                    <a:pt x="336" y="639"/>
                  </a:lnTo>
                  <a:lnTo>
                    <a:pt x="336" y="641"/>
                  </a:lnTo>
                  <a:lnTo>
                    <a:pt x="339" y="646"/>
                  </a:lnTo>
                  <a:lnTo>
                    <a:pt x="338" y="655"/>
                  </a:lnTo>
                  <a:lnTo>
                    <a:pt x="339" y="657"/>
                  </a:lnTo>
                  <a:lnTo>
                    <a:pt x="343" y="660"/>
                  </a:lnTo>
                  <a:lnTo>
                    <a:pt x="352" y="664"/>
                  </a:lnTo>
                  <a:lnTo>
                    <a:pt x="353" y="666"/>
                  </a:lnTo>
                  <a:lnTo>
                    <a:pt x="354" y="671"/>
                  </a:lnTo>
                  <a:lnTo>
                    <a:pt x="352" y="673"/>
                  </a:lnTo>
                  <a:lnTo>
                    <a:pt x="352" y="674"/>
                  </a:lnTo>
                  <a:lnTo>
                    <a:pt x="355" y="676"/>
                  </a:lnTo>
                  <a:lnTo>
                    <a:pt x="358" y="682"/>
                  </a:lnTo>
                  <a:lnTo>
                    <a:pt x="363" y="683"/>
                  </a:lnTo>
                  <a:lnTo>
                    <a:pt x="370" y="681"/>
                  </a:lnTo>
                  <a:lnTo>
                    <a:pt x="379" y="683"/>
                  </a:lnTo>
                  <a:lnTo>
                    <a:pt x="391" y="681"/>
                  </a:lnTo>
                  <a:lnTo>
                    <a:pt x="397" y="681"/>
                  </a:lnTo>
                  <a:lnTo>
                    <a:pt x="405" y="689"/>
                  </a:lnTo>
                  <a:lnTo>
                    <a:pt x="410" y="701"/>
                  </a:lnTo>
                  <a:lnTo>
                    <a:pt x="413" y="711"/>
                  </a:lnTo>
                  <a:lnTo>
                    <a:pt x="412" y="723"/>
                  </a:lnTo>
                  <a:lnTo>
                    <a:pt x="407" y="732"/>
                  </a:lnTo>
                  <a:lnTo>
                    <a:pt x="398" y="742"/>
                  </a:lnTo>
                  <a:lnTo>
                    <a:pt x="398" y="745"/>
                  </a:lnTo>
                  <a:lnTo>
                    <a:pt x="404" y="770"/>
                  </a:lnTo>
                  <a:lnTo>
                    <a:pt x="410" y="781"/>
                  </a:lnTo>
                  <a:lnTo>
                    <a:pt x="417" y="783"/>
                  </a:lnTo>
                  <a:lnTo>
                    <a:pt x="426" y="784"/>
                  </a:lnTo>
                  <a:lnTo>
                    <a:pt x="434" y="787"/>
                  </a:lnTo>
                  <a:lnTo>
                    <a:pt x="445" y="785"/>
                  </a:lnTo>
                  <a:lnTo>
                    <a:pt x="459" y="775"/>
                  </a:lnTo>
                  <a:lnTo>
                    <a:pt x="462" y="767"/>
                  </a:lnTo>
                  <a:lnTo>
                    <a:pt x="475" y="766"/>
                  </a:lnTo>
                  <a:lnTo>
                    <a:pt x="496" y="754"/>
                  </a:lnTo>
                  <a:lnTo>
                    <a:pt x="497" y="749"/>
                  </a:lnTo>
                  <a:lnTo>
                    <a:pt x="498" y="753"/>
                  </a:lnTo>
                  <a:lnTo>
                    <a:pt x="504" y="752"/>
                  </a:lnTo>
                  <a:lnTo>
                    <a:pt x="509" y="757"/>
                  </a:lnTo>
                  <a:lnTo>
                    <a:pt x="517" y="760"/>
                  </a:lnTo>
                  <a:lnTo>
                    <a:pt x="515" y="767"/>
                  </a:lnTo>
                  <a:lnTo>
                    <a:pt x="512" y="768"/>
                  </a:lnTo>
                  <a:lnTo>
                    <a:pt x="508" y="770"/>
                  </a:lnTo>
                  <a:lnTo>
                    <a:pt x="506" y="770"/>
                  </a:lnTo>
                  <a:lnTo>
                    <a:pt x="505" y="772"/>
                  </a:lnTo>
                  <a:lnTo>
                    <a:pt x="502" y="772"/>
                  </a:lnTo>
                  <a:lnTo>
                    <a:pt x="502" y="773"/>
                  </a:lnTo>
                  <a:lnTo>
                    <a:pt x="504" y="777"/>
                  </a:lnTo>
                  <a:lnTo>
                    <a:pt x="505" y="780"/>
                  </a:lnTo>
                  <a:lnTo>
                    <a:pt x="509" y="784"/>
                  </a:lnTo>
                  <a:lnTo>
                    <a:pt x="517" y="796"/>
                  </a:lnTo>
                  <a:lnTo>
                    <a:pt x="526" y="808"/>
                  </a:lnTo>
                  <a:lnTo>
                    <a:pt x="547" y="818"/>
                  </a:lnTo>
                  <a:lnTo>
                    <a:pt x="548" y="819"/>
                  </a:lnTo>
                  <a:lnTo>
                    <a:pt x="551" y="820"/>
                  </a:lnTo>
                  <a:lnTo>
                    <a:pt x="554" y="819"/>
                  </a:lnTo>
                  <a:lnTo>
                    <a:pt x="555" y="836"/>
                  </a:lnTo>
                  <a:lnTo>
                    <a:pt x="569" y="838"/>
                  </a:lnTo>
                  <a:lnTo>
                    <a:pt x="580" y="837"/>
                  </a:lnTo>
                  <a:lnTo>
                    <a:pt x="590" y="835"/>
                  </a:lnTo>
                  <a:lnTo>
                    <a:pt x="603" y="837"/>
                  </a:lnTo>
                  <a:lnTo>
                    <a:pt x="611" y="836"/>
                  </a:lnTo>
                  <a:lnTo>
                    <a:pt x="637" y="838"/>
                  </a:lnTo>
                  <a:lnTo>
                    <a:pt x="679" y="840"/>
                  </a:lnTo>
                  <a:lnTo>
                    <a:pt x="704" y="839"/>
                  </a:lnTo>
                  <a:lnTo>
                    <a:pt x="714" y="840"/>
                  </a:lnTo>
                  <a:lnTo>
                    <a:pt x="719" y="834"/>
                  </a:lnTo>
                  <a:lnTo>
                    <a:pt x="731" y="826"/>
                  </a:lnTo>
                  <a:lnTo>
                    <a:pt x="737" y="825"/>
                  </a:lnTo>
                  <a:lnTo>
                    <a:pt x="736" y="823"/>
                  </a:lnTo>
                  <a:lnTo>
                    <a:pt x="742" y="819"/>
                  </a:lnTo>
                  <a:lnTo>
                    <a:pt x="746" y="817"/>
                  </a:lnTo>
                  <a:lnTo>
                    <a:pt x="747" y="810"/>
                  </a:lnTo>
                  <a:lnTo>
                    <a:pt x="744" y="810"/>
                  </a:lnTo>
                  <a:lnTo>
                    <a:pt x="739" y="803"/>
                  </a:lnTo>
                  <a:lnTo>
                    <a:pt x="737" y="776"/>
                  </a:lnTo>
                  <a:lnTo>
                    <a:pt x="732" y="773"/>
                  </a:lnTo>
                  <a:lnTo>
                    <a:pt x="729" y="770"/>
                  </a:lnTo>
                  <a:lnTo>
                    <a:pt x="726" y="762"/>
                  </a:lnTo>
                  <a:lnTo>
                    <a:pt x="724" y="761"/>
                  </a:lnTo>
                  <a:lnTo>
                    <a:pt x="721" y="754"/>
                  </a:lnTo>
                  <a:lnTo>
                    <a:pt x="716" y="751"/>
                  </a:lnTo>
                  <a:lnTo>
                    <a:pt x="714" y="749"/>
                  </a:lnTo>
                  <a:lnTo>
                    <a:pt x="710" y="751"/>
                  </a:lnTo>
                  <a:lnTo>
                    <a:pt x="704" y="746"/>
                  </a:lnTo>
                  <a:lnTo>
                    <a:pt x="698" y="738"/>
                  </a:lnTo>
                  <a:lnTo>
                    <a:pt x="693" y="736"/>
                  </a:lnTo>
                  <a:lnTo>
                    <a:pt x="687" y="723"/>
                  </a:lnTo>
                  <a:lnTo>
                    <a:pt x="685" y="723"/>
                  </a:lnTo>
                  <a:lnTo>
                    <a:pt x="681" y="726"/>
                  </a:lnTo>
                  <a:lnTo>
                    <a:pt x="680" y="724"/>
                  </a:lnTo>
                  <a:lnTo>
                    <a:pt x="677" y="723"/>
                  </a:lnTo>
                  <a:lnTo>
                    <a:pt x="676" y="721"/>
                  </a:lnTo>
                  <a:lnTo>
                    <a:pt x="674" y="704"/>
                  </a:lnTo>
                  <a:lnTo>
                    <a:pt x="678" y="698"/>
                  </a:lnTo>
                  <a:lnTo>
                    <a:pt x="676" y="697"/>
                  </a:lnTo>
                  <a:lnTo>
                    <a:pt x="673" y="693"/>
                  </a:lnTo>
                  <a:lnTo>
                    <a:pt x="673" y="687"/>
                  </a:lnTo>
                  <a:lnTo>
                    <a:pt x="670" y="682"/>
                  </a:lnTo>
                  <a:lnTo>
                    <a:pt x="670" y="678"/>
                  </a:lnTo>
                  <a:lnTo>
                    <a:pt x="671" y="660"/>
                  </a:lnTo>
                  <a:lnTo>
                    <a:pt x="667" y="664"/>
                  </a:lnTo>
                  <a:lnTo>
                    <a:pt x="665" y="664"/>
                  </a:lnTo>
                  <a:lnTo>
                    <a:pt x="658" y="667"/>
                  </a:lnTo>
                  <a:lnTo>
                    <a:pt x="646" y="669"/>
                  </a:lnTo>
                  <a:lnTo>
                    <a:pt x="636" y="670"/>
                  </a:lnTo>
                  <a:lnTo>
                    <a:pt x="633" y="670"/>
                  </a:lnTo>
                  <a:lnTo>
                    <a:pt x="623" y="670"/>
                  </a:lnTo>
                  <a:lnTo>
                    <a:pt x="621" y="671"/>
                  </a:lnTo>
                  <a:lnTo>
                    <a:pt x="622" y="673"/>
                  </a:lnTo>
                  <a:lnTo>
                    <a:pt x="620" y="677"/>
                  </a:lnTo>
                  <a:lnTo>
                    <a:pt x="617" y="676"/>
                  </a:lnTo>
                  <a:lnTo>
                    <a:pt x="618" y="673"/>
                  </a:lnTo>
                  <a:lnTo>
                    <a:pt x="618" y="670"/>
                  </a:lnTo>
                  <a:lnTo>
                    <a:pt x="606" y="671"/>
                  </a:lnTo>
                  <a:lnTo>
                    <a:pt x="600" y="668"/>
                  </a:lnTo>
                  <a:lnTo>
                    <a:pt x="594" y="661"/>
                  </a:lnTo>
                  <a:lnTo>
                    <a:pt x="579" y="649"/>
                  </a:lnTo>
                  <a:lnTo>
                    <a:pt x="578" y="648"/>
                  </a:lnTo>
                  <a:lnTo>
                    <a:pt x="574" y="641"/>
                  </a:lnTo>
                  <a:lnTo>
                    <a:pt x="568" y="636"/>
                  </a:lnTo>
                  <a:lnTo>
                    <a:pt x="559" y="622"/>
                  </a:lnTo>
                  <a:lnTo>
                    <a:pt x="554" y="618"/>
                  </a:lnTo>
                  <a:lnTo>
                    <a:pt x="548" y="615"/>
                  </a:lnTo>
                  <a:lnTo>
                    <a:pt x="540" y="615"/>
                  </a:lnTo>
                  <a:lnTo>
                    <a:pt x="538" y="615"/>
                  </a:lnTo>
                  <a:lnTo>
                    <a:pt x="538" y="613"/>
                  </a:lnTo>
                  <a:lnTo>
                    <a:pt x="529" y="609"/>
                  </a:lnTo>
                  <a:lnTo>
                    <a:pt x="524" y="605"/>
                  </a:lnTo>
                  <a:lnTo>
                    <a:pt x="523" y="599"/>
                  </a:lnTo>
                  <a:lnTo>
                    <a:pt x="521" y="597"/>
                  </a:lnTo>
                  <a:lnTo>
                    <a:pt x="521" y="596"/>
                  </a:lnTo>
                  <a:lnTo>
                    <a:pt x="520" y="594"/>
                  </a:lnTo>
                  <a:lnTo>
                    <a:pt x="518" y="594"/>
                  </a:lnTo>
                  <a:lnTo>
                    <a:pt x="516" y="594"/>
                  </a:lnTo>
                  <a:lnTo>
                    <a:pt x="508" y="586"/>
                  </a:lnTo>
                  <a:lnTo>
                    <a:pt x="503" y="586"/>
                  </a:lnTo>
                  <a:lnTo>
                    <a:pt x="499" y="587"/>
                  </a:lnTo>
                  <a:lnTo>
                    <a:pt x="493" y="587"/>
                  </a:lnTo>
                  <a:lnTo>
                    <a:pt x="489" y="586"/>
                  </a:lnTo>
                  <a:lnTo>
                    <a:pt x="486" y="586"/>
                  </a:lnTo>
                  <a:lnTo>
                    <a:pt x="482" y="588"/>
                  </a:lnTo>
                  <a:lnTo>
                    <a:pt x="482" y="585"/>
                  </a:lnTo>
                  <a:lnTo>
                    <a:pt x="477" y="586"/>
                  </a:lnTo>
                  <a:lnTo>
                    <a:pt x="474" y="586"/>
                  </a:lnTo>
                  <a:lnTo>
                    <a:pt x="468" y="587"/>
                  </a:lnTo>
                  <a:lnTo>
                    <a:pt x="453" y="586"/>
                  </a:lnTo>
                  <a:lnTo>
                    <a:pt x="435" y="581"/>
                  </a:lnTo>
                  <a:lnTo>
                    <a:pt x="416" y="572"/>
                  </a:lnTo>
                  <a:lnTo>
                    <a:pt x="413" y="571"/>
                  </a:lnTo>
                  <a:lnTo>
                    <a:pt x="401" y="568"/>
                  </a:lnTo>
                  <a:lnTo>
                    <a:pt x="398" y="566"/>
                  </a:lnTo>
                  <a:lnTo>
                    <a:pt x="395" y="556"/>
                  </a:lnTo>
                  <a:lnTo>
                    <a:pt x="385" y="553"/>
                  </a:lnTo>
                  <a:lnTo>
                    <a:pt x="382" y="550"/>
                  </a:lnTo>
                  <a:lnTo>
                    <a:pt x="377" y="544"/>
                  </a:lnTo>
                  <a:lnTo>
                    <a:pt x="376" y="541"/>
                  </a:lnTo>
                  <a:lnTo>
                    <a:pt x="376" y="536"/>
                  </a:lnTo>
                  <a:lnTo>
                    <a:pt x="377" y="532"/>
                  </a:lnTo>
                  <a:lnTo>
                    <a:pt x="372" y="526"/>
                  </a:lnTo>
                  <a:lnTo>
                    <a:pt x="370" y="523"/>
                  </a:lnTo>
                  <a:lnTo>
                    <a:pt x="368" y="519"/>
                  </a:lnTo>
                  <a:lnTo>
                    <a:pt x="364" y="517"/>
                  </a:lnTo>
                  <a:lnTo>
                    <a:pt x="361" y="512"/>
                  </a:lnTo>
                  <a:lnTo>
                    <a:pt x="355" y="506"/>
                  </a:lnTo>
                  <a:lnTo>
                    <a:pt x="343" y="497"/>
                  </a:lnTo>
                  <a:lnTo>
                    <a:pt x="330" y="485"/>
                  </a:lnTo>
                  <a:lnTo>
                    <a:pt x="326" y="473"/>
                  </a:lnTo>
                  <a:lnTo>
                    <a:pt x="328" y="467"/>
                  </a:lnTo>
                  <a:lnTo>
                    <a:pt x="330" y="450"/>
                  </a:lnTo>
                  <a:lnTo>
                    <a:pt x="326" y="442"/>
                  </a:lnTo>
                  <a:lnTo>
                    <a:pt x="324" y="432"/>
                  </a:lnTo>
                  <a:lnTo>
                    <a:pt x="321" y="427"/>
                  </a:lnTo>
                  <a:lnTo>
                    <a:pt x="317" y="423"/>
                  </a:lnTo>
                  <a:lnTo>
                    <a:pt x="318" y="422"/>
                  </a:lnTo>
                  <a:lnTo>
                    <a:pt x="314" y="417"/>
                  </a:lnTo>
                  <a:lnTo>
                    <a:pt x="306" y="402"/>
                  </a:lnTo>
                  <a:lnTo>
                    <a:pt x="306" y="399"/>
                  </a:lnTo>
                  <a:lnTo>
                    <a:pt x="302" y="396"/>
                  </a:lnTo>
                  <a:lnTo>
                    <a:pt x="297" y="386"/>
                  </a:lnTo>
                  <a:lnTo>
                    <a:pt x="257" y="324"/>
                  </a:lnTo>
                  <a:lnTo>
                    <a:pt x="254" y="323"/>
                  </a:lnTo>
                  <a:lnTo>
                    <a:pt x="248" y="319"/>
                  </a:lnTo>
                  <a:lnTo>
                    <a:pt x="223" y="292"/>
                  </a:lnTo>
                  <a:lnTo>
                    <a:pt x="220" y="292"/>
                  </a:lnTo>
                  <a:lnTo>
                    <a:pt x="220" y="283"/>
                  </a:lnTo>
                  <a:lnTo>
                    <a:pt x="218" y="281"/>
                  </a:lnTo>
                  <a:lnTo>
                    <a:pt x="214" y="279"/>
                  </a:lnTo>
                  <a:lnTo>
                    <a:pt x="217" y="277"/>
                  </a:lnTo>
                  <a:lnTo>
                    <a:pt x="212" y="269"/>
                  </a:lnTo>
                  <a:lnTo>
                    <a:pt x="193" y="214"/>
                  </a:lnTo>
                  <a:lnTo>
                    <a:pt x="190" y="185"/>
                  </a:lnTo>
                  <a:lnTo>
                    <a:pt x="192" y="175"/>
                  </a:lnTo>
                  <a:lnTo>
                    <a:pt x="192" y="171"/>
                  </a:lnTo>
                  <a:lnTo>
                    <a:pt x="199" y="151"/>
                  </a:lnTo>
                  <a:lnTo>
                    <a:pt x="201" y="139"/>
                  </a:lnTo>
                  <a:lnTo>
                    <a:pt x="199" y="136"/>
                  </a:lnTo>
                  <a:lnTo>
                    <a:pt x="196" y="135"/>
                  </a:lnTo>
                  <a:lnTo>
                    <a:pt x="185" y="126"/>
                  </a:lnTo>
                  <a:lnTo>
                    <a:pt x="174" y="117"/>
                  </a:lnTo>
                  <a:lnTo>
                    <a:pt x="166" y="111"/>
                  </a:lnTo>
                  <a:lnTo>
                    <a:pt x="153" y="92"/>
                  </a:lnTo>
                  <a:lnTo>
                    <a:pt x="120" y="36"/>
                  </a:lnTo>
                  <a:lnTo>
                    <a:pt x="113" y="37"/>
                  </a:lnTo>
                  <a:lnTo>
                    <a:pt x="105" y="32"/>
                  </a:lnTo>
                  <a:lnTo>
                    <a:pt x="92" y="21"/>
                  </a:lnTo>
                  <a:lnTo>
                    <a:pt x="87" y="15"/>
                  </a:lnTo>
                  <a:lnTo>
                    <a:pt x="83" y="12"/>
                  </a:lnTo>
                  <a:lnTo>
                    <a:pt x="79" y="5"/>
                  </a:lnTo>
                  <a:lnTo>
                    <a:pt x="76" y="3"/>
                  </a:lnTo>
                  <a:lnTo>
                    <a:pt x="70" y="2"/>
                  </a:lnTo>
                  <a:lnTo>
                    <a:pt x="68" y="0"/>
                  </a:lnTo>
                  <a:lnTo>
                    <a:pt x="66" y="0"/>
                  </a:lnTo>
                  <a:lnTo>
                    <a:pt x="60" y="5"/>
                  </a:lnTo>
                  <a:lnTo>
                    <a:pt x="58" y="10"/>
                  </a:lnTo>
                  <a:lnTo>
                    <a:pt x="51" y="9"/>
                  </a:lnTo>
                  <a:lnTo>
                    <a:pt x="47" y="8"/>
                  </a:lnTo>
                  <a:lnTo>
                    <a:pt x="39" y="8"/>
                  </a:lnTo>
                  <a:lnTo>
                    <a:pt x="35" y="9"/>
                  </a:lnTo>
                  <a:lnTo>
                    <a:pt x="36" y="7"/>
                  </a:lnTo>
                  <a:lnTo>
                    <a:pt x="31" y="9"/>
                  </a:lnTo>
                  <a:lnTo>
                    <a:pt x="32" y="7"/>
                  </a:lnTo>
                  <a:lnTo>
                    <a:pt x="23" y="7"/>
                  </a:lnTo>
                  <a:lnTo>
                    <a:pt x="21" y="9"/>
                  </a:lnTo>
                  <a:lnTo>
                    <a:pt x="19" y="8"/>
                  </a:lnTo>
                  <a:lnTo>
                    <a:pt x="9" y="24"/>
                  </a:lnTo>
                  <a:lnTo>
                    <a:pt x="24" y="33"/>
                  </a:lnTo>
                  <a:lnTo>
                    <a:pt x="24" y="39"/>
                  </a:lnTo>
                  <a:lnTo>
                    <a:pt x="12" y="49"/>
                  </a:lnTo>
                  <a:lnTo>
                    <a:pt x="15" y="58"/>
                  </a:lnTo>
                  <a:lnTo>
                    <a:pt x="9" y="73"/>
                  </a:lnTo>
                  <a:lnTo>
                    <a:pt x="0" y="74"/>
                  </a:lnTo>
                </a:path>
              </a:pathLst>
            </a:custGeom>
            <a:solidFill>
              <a:srgbClr val="0000CC">
                <a:alpha val="30196"/>
              </a:srgb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084" name="Freeform 11"/>
            <p:cNvSpPr>
              <a:spLocks/>
            </p:cNvSpPr>
            <p:nvPr/>
          </p:nvSpPr>
          <p:spPr bwMode="auto">
            <a:xfrm>
              <a:off x="4543" y="2788"/>
              <a:ext cx="665" cy="626"/>
            </a:xfrm>
            <a:custGeom>
              <a:avLst/>
              <a:gdLst>
                <a:gd name="T0" fmla="*/ 359 w 511"/>
                <a:gd name="T1" fmla="*/ 2800 h 499"/>
                <a:gd name="T2" fmla="*/ 431 w 511"/>
                <a:gd name="T3" fmla="*/ 2845 h 499"/>
                <a:gd name="T4" fmla="*/ 498 w 511"/>
                <a:gd name="T5" fmla="*/ 2862 h 499"/>
                <a:gd name="T6" fmla="*/ 524 w 511"/>
                <a:gd name="T7" fmla="*/ 2883 h 499"/>
                <a:gd name="T8" fmla="*/ 601 w 511"/>
                <a:gd name="T9" fmla="*/ 2883 h 499"/>
                <a:gd name="T10" fmla="*/ 630 w 511"/>
                <a:gd name="T11" fmla="*/ 2923 h 499"/>
                <a:gd name="T12" fmla="*/ 733 w 511"/>
                <a:gd name="T13" fmla="*/ 2981 h 499"/>
                <a:gd name="T14" fmla="*/ 1011 w 511"/>
                <a:gd name="T15" fmla="*/ 2992 h 499"/>
                <a:gd name="T16" fmla="*/ 1053 w 511"/>
                <a:gd name="T17" fmla="*/ 2968 h 499"/>
                <a:gd name="T18" fmla="*/ 1113 w 511"/>
                <a:gd name="T19" fmla="*/ 2862 h 499"/>
                <a:gd name="T20" fmla="*/ 1209 w 511"/>
                <a:gd name="T21" fmla="*/ 2791 h 499"/>
                <a:gd name="T22" fmla="*/ 1365 w 511"/>
                <a:gd name="T23" fmla="*/ 2830 h 499"/>
                <a:gd name="T24" fmla="*/ 1658 w 511"/>
                <a:gd name="T25" fmla="*/ 2923 h 499"/>
                <a:gd name="T26" fmla="*/ 1904 w 511"/>
                <a:gd name="T27" fmla="*/ 3056 h 499"/>
                <a:gd name="T28" fmla="*/ 3961 w 511"/>
                <a:gd name="T29" fmla="*/ 2946 h 499"/>
                <a:gd name="T30" fmla="*/ 4176 w 511"/>
                <a:gd name="T31" fmla="*/ 2811 h 499"/>
                <a:gd name="T32" fmla="*/ 4058 w 511"/>
                <a:gd name="T33" fmla="*/ 1527 h 499"/>
                <a:gd name="T34" fmla="*/ 2888 w 511"/>
                <a:gd name="T35" fmla="*/ 364 h 499"/>
                <a:gd name="T36" fmla="*/ 2724 w 511"/>
                <a:gd name="T37" fmla="*/ 379 h 499"/>
                <a:gd name="T38" fmla="*/ 2609 w 511"/>
                <a:gd name="T39" fmla="*/ 341 h 499"/>
                <a:gd name="T40" fmla="*/ 2478 w 511"/>
                <a:gd name="T41" fmla="*/ 1 h 499"/>
                <a:gd name="T42" fmla="*/ 2370 w 511"/>
                <a:gd name="T43" fmla="*/ 118 h 499"/>
                <a:gd name="T44" fmla="*/ 2370 w 511"/>
                <a:gd name="T45" fmla="*/ 839 h 499"/>
                <a:gd name="T46" fmla="*/ 2405 w 511"/>
                <a:gd name="T47" fmla="*/ 962 h 499"/>
                <a:gd name="T48" fmla="*/ 2275 w 511"/>
                <a:gd name="T49" fmla="*/ 1031 h 499"/>
                <a:gd name="T50" fmla="*/ 2145 w 511"/>
                <a:gd name="T51" fmla="*/ 1108 h 499"/>
                <a:gd name="T52" fmla="*/ 2113 w 511"/>
                <a:gd name="T53" fmla="*/ 1311 h 499"/>
                <a:gd name="T54" fmla="*/ 2103 w 511"/>
                <a:gd name="T55" fmla="*/ 1488 h 499"/>
                <a:gd name="T56" fmla="*/ 1991 w 511"/>
                <a:gd name="T57" fmla="*/ 1635 h 499"/>
                <a:gd name="T58" fmla="*/ 1199 w 511"/>
                <a:gd name="T59" fmla="*/ 2101 h 499"/>
                <a:gd name="T60" fmla="*/ 1053 w 511"/>
                <a:gd name="T61" fmla="*/ 2150 h 499"/>
                <a:gd name="T62" fmla="*/ 988 w 511"/>
                <a:gd name="T63" fmla="*/ 2172 h 499"/>
                <a:gd name="T64" fmla="*/ 901 w 511"/>
                <a:gd name="T65" fmla="*/ 2220 h 499"/>
                <a:gd name="T66" fmla="*/ 843 w 511"/>
                <a:gd name="T67" fmla="*/ 2241 h 499"/>
                <a:gd name="T68" fmla="*/ 0 w 511"/>
                <a:gd name="T69" fmla="*/ 2298 h 499"/>
                <a:gd name="T70" fmla="*/ 336 w 511"/>
                <a:gd name="T71" fmla="*/ 2491 h 499"/>
                <a:gd name="T72" fmla="*/ 355 w 511"/>
                <a:gd name="T73" fmla="*/ 2739 h 4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1"/>
                <a:gd name="T112" fmla="*/ 0 h 499"/>
                <a:gd name="T113" fmla="*/ 511 w 511"/>
                <a:gd name="T114" fmla="*/ 499 h 4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1" h="499">
                  <a:moveTo>
                    <a:pt x="43" y="446"/>
                  </a:moveTo>
                  <a:lnTo>
                    <a:pt x="44" y="456"/>
                  </a:lnTo>
                  <a:lnTo>
                    <a:pt x="49" y="456"/>
                  </a:lnTo>
                  <a:lnTo>
                    <a:pt x="52" y="464"/>
                  </a:lnTo>
                  <a:lnTo>
                    <a:pt x="56" y="466"/>
                  </a:lnTo>
                  <a:lnTo>
                    <a:pt x="61" y="466"/>
                  </a:lnTo>
                  <a:lnTo>
                    <a:pt x="63" y="467"/>
                  </a:lnTo>
                  <a:lnTo>
                    <a:pt x="64" y="470"/>
                  </a:lnTo>
                  <a:lnTo>
                    <a:pt x="70" y="471"/>
                  </a:lnTo>
                  <a:lnTo>
                    <a:pt x="73" y="470"/>
                  </a:lnTo>
                  <a:lnTo>
                    <a:pt x="75" y="471"/>
                  </a:lnTo>
                  <a:lnTo>
                    <a:pt x="77" y="477"/>
                  </a:lnTo>
                  <a:lnTo>
                    <a:pt x="88" y="483"/>
                  </a:lnTo>
                  <a:lnTo>
                    <a:pt x="89" y="486"/>
                  </a:lnTo>
                  <a:lnTo>
                    <a:pt x="91" y="489"/>
                  </a:lnTo>
                  <a:lnTo>
                    <a:pt x="123" y="488"/>
                  </a:lnTo>
                  <a:lnTo>
                    <a:pt x="129" y="489"/>
                  </a:lnTo>
                  <a:lnTo>
                    <a:pt x="128" y="484"/>
                  </a:lnTo>
                  <a:lnTo>
                    <a:pt x="136" y="483"/>
                  </a:lnTo>
                  <a:lnTo>
                    <a:pt x="135" y="466"/>
                  </a:lnTo>
                  <a:lnTo>
                    <a:pt x="141" y="458"/>
                  </a:lnTo>
                  <a:lnTo>
                    <a:pt x="147" y="455"/>
                  </a:lnTo>
                  <a:lnTo>
                    <a:pt x="159" y="458"/>
                  </a:lnTo>
                  <a:lnTo>
                    <a:pt x="166" y="461"/>
                  </a:lnTo>
                  <a:lnTo>
                    <a:pt x="174" y="462"/>
                  </a:lnTo>
                  <a:lnTo>
                    <a:pt x="201" y="477"/>
                  </a:lnTo>
                  <a:lnTo>
                    <a:pt x="227" y="476"/>
                  </a:lnTo>
                  <a:lnTo>
                    <a:pt x="231" y="498"/>
                  </a:lnTo>
                  <a:lnTo>
                    <a:pt x="300" y="493"/>
                  </a:lnTo>
                  <a:lnTo>
                    <a:pt x="481" y="481"/>
                  </a:lnTo>
                  <a:lnTo>
                    <a:pt x="510" y="480"/>
                  </a:lnTo>
                  <a:lnTo>
                    <a:pt x="508" y="458"/>
                  </a:lnTo>
                  <a:lnTo>
                    <a:pt x="496" y="291"/>
                  </a:lnTo>
                  <a:lnTo>
                    <a:pt x="493" y="249"/>
                  </a:lnTo>
                  <a:lnTo>
                    <a:pt x="373" y="89"/>
                  </a:lnTo>
                  <a:lnTo>
                    <a:pt x="351" y="59"/>
                  </a:lnTo>
                  <a:lnTo>
                    <a:pt x="345" y="66"/>
                  </a:lnTo>
                  <a:lnTo>
                    <a:pt x="331" y="61"/>
                  </a:lnTo>
                  <a:lnTo>
                    <a:pt x="325" y="59"/>
                  </a:lnTo>
                  <a:lnTo>
                    <a:pt x="317" y="56"/>
                  </a:lnTo>
                  <a:lnTo>
                    <a:pt x="303" y="57"/>
                  </a:lnTo>
                  <a:lnTo>
                    <a:pt x="301" y="1"/>
                  </a:lnTo>
                  <a:lnTo>
                    <a:pt x="297" y="0"/>
                  </a:lnTo>
                  <a:lnTo>
                    <a:pt x="288" y="19"/>
                  </a:lnTo>
                  <a:lnTo>
                    <a:pt x="281" y="59"/>
                  </a:lnTo>
                  <a:lnTo>
                    <a:pt x="288" y="136"/>
                  </a:lnTo>
                  <a:lnTo>
                    <a:pt x="293" y="151"/>
                  </a:lnTo>
                  <a:lnTo>
                    <a:pt x="292" y="156"/>
                  </a:lnTo>
                  <a:lnTo>
                    <a:pt x="282" y="164"/>
                  </a:lnTo>
                  <a:lnTo>
                    <a:pt x="277" y="168"/>
                  </a:lnTo>
                  <a:lnTo>
                    <a:pt x="266" y="180"/>
                  </a:lnTo>
                  <a:lnTo>
                    <a:pt x="261" y="180"/>
                  </a:lnTo>
                  <a:lnTo>
                    <a:pt x="259" y="184"/>
                  </a:lnTo>
                  <a:lnTo>
                    <a:pt x="257" y="214"/>
                  </a:lnTo>
                  <a:lnTo>
                    <a:pt x="259" y="231"/>
                  </a:lnTo>
                  <a:lnTo>
                    <a:pt x="256" y="242"/>
                  </a:lnTo>
                  <a:lnTo>
                    <a:pt x="251" y="256"/>
                  </a:lnTo>
                  <a:lnTo>
                    <a:pt x="242" y="266"/>
                  </a:lnTo>
                  <a:lnTo>
                    <a:pt x="232" y="278"/>
                  </a:lnTo>
                  <a:lnTo>
                    <a:pt x="146" y="343"/>
                  </a:lnTo>
                  <a:lnTo>
                    <a:pt x="142" y="347"/>
                  </a:lnTo>
                  <a:lnTo>
                    <a:pt x="128" y="351"/>
                  </a:lnTo>
                  <a:lnTo>
                    <a:pt x="125" y="353"/>
                  </a:lnTo>
                  <a:lnTo>
                    <a:pt x="120" y="354"/>
                  </a:lnTo>
                  <a:lnTo>
                    <a:pt x="119" y="356"/>
                  </a:lnTo>
                  <a:lnTo>
                    <a:pt x="109" y="362"/>
                  </a:lnTo>
                  <a:lnTo>
                    <a:pt x="107" y="361"/>
                  </a:lnTo>
                  <a:lnTo>
                    <a:pt x="103" y="365"/>
                  </a:lnTo>
                  <a:lnTo>
                    <a:pt x="96" y="365"/>
                  </a:lnTo>
                  <a:lnTo>
                    <a:pt x="0" y="375"/>
                  </a:lnTo>
                  <a:lnTo>
                    <a:pt x="17" y="399"/>
                  </a:lnTo>
                  <a:lnTo>
                    <a:pt x="41" y="406"/>
                  </a:lnTo>
                  <a:lnTo>
                    <a:pt x="43" y="430"/>
                  </a:lnTo>
                  <a:lnTo>
                    <a:pt x="43" y="446"/>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085" name="Freeform 12"/>
            <p:cNvSpPr>
              <a:spLocks/>
            </p:cNvSpPr>
            <p:nvPr/>
          </p:nvSpPr>
          <p:spPr bwMode="auto">
            <a:xfrm>
              <a:off x="5183" y="2580"/>
              <a:ext cx="441" cy="782"/>
            </a:xfrm>
            <a:custGeom>
              <a:avLst/>
              <a:gdLst>
                <a:gd name="T0" fmla="*/ 162 w 338"/>
                <a:gd name="T1" fmla="*/ 3752 h 623"/>
                <a:gd name="T2" fmla="*/ 322 w 338"/>
                <a:gd name="T3" fmla="*/ 3736 h 623"/>
                <a:gd name="T4" fmla="*/ 437 w 338"/>
                <a:gd name="T5" fmla="*/ 3784 h 623"/>
                <a:gd name="T6" fmla="*/ 562 w 338"/>
                <a:gd name="T7" fmla="*/ 3752 h 623"/>
                <a:gd name="T8" fmla="*/ 628 w 338"/>
                <a:gd name="T9" fmla="*/ 3660 h 623"/>
                <a:gd name="T10" fmla="*/ 733 w 338"/>
                <a:gd name="T11" fmla="*/ 3551 h 623"/>
                <a:gd name="T12" fmla="*/ 806 w 338"/>
                <a:gd name="T13" fmla="*/ 3385 h 623"/>
                <a:gd name="T14" fmla="*/ 933 w 338"/>
                <a:gd name="T15" fmla="*/ 3187 h 623"/>
                <a:gd name="T16" fmla="*/ 1123 w 338"/>
                <a:gd name="T17" fmla="*/ 3178 h 623"/>
                <a:gd name="T18" fmla="*/ 1247 w 338"/>
                <a:gd name="T19" fmla="*/ 3075 h 623"/>
                <a:gd name="T20" fmla="*/ 1302 w 338"/>
                <a:gd name="T21" fmla="*/ 2984 h 623"/>
                <a:gd name="T22" fmla="*/ 1350 w 338"/>
                <a:gd name="T23" fmla="*/ 2927 h 623"/>
                <a:gd name="T24" fmla="*/ 1387 w 338"/>
                <a:gd name="T25" fmla="*/ 2844 h 623"/>
                <a:gd name="T26" fmla="*/ 1463 w 338"/>
                <a:gd name="T27" fmla="*/ 2829 h 623"/>
                <a:gd name="T28" fmla="*/ 1503 w 338"/>
                <a:gd name="T29" fmla="*/ 2928 h 623"/>
                <a:gd name="T30" fmla="*/ 1465 w 338"/>
                <a:gd name="T31" fmla="*/ 3061 h 623"/>
                <a:gd name="T32" fmla="*/ 1437 w 338"/>
                <a:gd name="T33" fmla="*/ 3123 h 623"/>
                <a:gd name="T34" fmla="*/ 1568 w 338"/>
                <a:gd name="T35" fmla="*/ 3191 h 623"/>
                <a:gd name="T36" fmla="*/ 1648 w 338"/>
                <a:gd name="T37" fmla="*/ 3252 h 623"/>
                <a:gd name="T38" fmla="*/ 1699 w 338"/>
                <a:gd name="T39" fmla="*/ 3285 h 623"/>
                <a:gd name="T40" fmla="*/ 1699 w 338"/>
                <a:gd name="T41" fmla="*/ 3363 h 623"/>
                <a:gd name="T42" fmla="*/ 1713 w 338"/>
                <a:gd name="T43" fmla="*/ 3422 h 623"/>
                <a:gd name="T44" fmla="*/ 1752 w 338"/>
                <a:gd name="T45" fmla="*/ 3403 h 623"/>
                <a:gd name="T46" fmla="*/ 1781 w 338"/>
                <a:gd name="T47" fmla="*/ 3405 h 623"/>
                <a:gd name="T48" fmla="*/ 1857 w 338"/>
                <a:gd name="T49" fmla="*/ 3211 h 623"/>
                <a:gd name="T50" fmla="*/ 1875 w 338"/>
                <a:gd name="T51" fmla="*/ 2945 h 623"/>
                <a:gd name="T52" fmla="*/ 1960 w 338"/>
                <a:gd name="T53" fmla="*/ 2774 h 623"/>
                <a:gd name="T54" fmla="*/ 2007 w 338"/>
                <a:gd name="T55" fmla="*/ 2587 h 623"/>
                <a:gd name="T56" fmla="*/ 2034 w 338"/>
                <a:gd name="T57" fmla="*/ 2480 h 623"/>
                <a:gd name="T58" fmla="*/ 2093 w 338"/>
                <a:gd name="T59" fmla="*/ 2311 h 623"/>
                <a:gd name="T60" fmla="*/ 1939 w 338"/>
                <a:gd name="T61" fmla="*/ 2381 h 623"/>
                <a:gd name="T62" fmla="*/ 1894 w 338"/>
                <a:gd name="T63" fmla="*/ 2343 h 623"/>
                <a:gd name="T64" fmla="*/ 1876 w 338"/>
                <a:gd name="T65" fmla="*/ 2286 h 623"/>
                <a:gd name="T66" fmla="*/ 1961 w 338"/>
                <a:gd name="T67" fmla="*/ 2218 h 623"/>
                <a:gd name="T68" fmla="*/ 2133 w 338"/>
                <a:gd name="T69" fmla="*/ 2149 h 623"/>
                <a:gd name="T70" fmla="*/ 2107 w 338"/>
                <a:gd name="T71" fmla="*/ 1982 h 623"/>
                <a:gd name="T72" fmla="*/ 2085 w 338"/>
                <a:gd name="T73" fmla="*/ 2025 h 623"/>
                <a:gd name="T74" fmla="*/ 1960 w 338"/>
                <a:gd name="T75" fmla="*/ 2079 h 623"/>
                <a:gd name="T76" fmla="*/ 1845 w 338"/>
                <a:gd name="T77" fmla="*/ 2072 h 623"/>
                <a:gd name="T78" fmla="*/ 1845 w 338"/>
                <a:gd name="T79" fmla="*/ 2013 h 623"/>
                <a:gd name="T80" fmla="*/ 1977 w 338"/>
                <a:gd name="T81" fmla="*/ 1829 h 623"/>
                <a:gd name="T82" fmla="*/ 2072 w 338"/>
                <a:gd name="T83" fmla="*/ 1805 h 623"/>
                <a:gd name="T84" fmla="*/ 2061 w 338"/>
                <a:gd name="T85" fmla="*/ 1657 h 623"/>
                <a:gd name="T86" fmla="*/ 2123 w 338"/>
                <a:gd name="T87" fmla="*/ 1351 h 623"/>
                <a:gd name="T88" fmla="*/ 2283 w 338"/>
                <a:gd name="T89" fmla="*/ 1135 h 623"/>
                <a:gd name="T90" fmla="*/ 2530 w 338"/>
                <a:gd name="T91" fmla="*/ 906 h 623"/>
                <a:gd name="T92" fmla="*/ 2689 w 338"/>
                <a:gd name="T93" fmla="*/ 747 h 623"/>
                <a:gd name="T94" fmla="*/ 2749 w 338"/>
                <a:gd name="T95" fmla="*/ 557 h 623"/>
                <a:gd name="T96" fmla="*/ 2790 w 338"/>
                <a:gd name="T97" fmla="*/ 477 h 623"/>
                <a:gd name="T98" fmla="*/ 2731 w 338"/>
                <a:gd name="T99" fmla="*/ 340 h 623"/>
                <a:gd name="T100" fmla="*/ 2720 w 338"/>
                <a:gd name="T101" fmla="*/ 193 h 623"/>
                <a:gd name="T102" fmla="*/ 2641 w 338"/>
                <a:gd name="T103" fmla="*/ 148 h 623"/>
                <a:gd name="T104" fmla="*/ 2570 w 338"/>
                <a:gd name="T105" fmla="*/ 123 h 623"/>
                <a:gd name="T106" fmla="*/ 2446 w 338"/>
                <a:gd name="T107" fmla="*/ 25 h 623"/>
                <a:gd name="T108" fmla="*/ 2138 w 338"/>
                <a:gd name="T109" fmla="*/ 78 h 623"/>
                <a:gd name="T110" fmla="*/ 1984 w 338"/>
                <a:gd name="T111" fmla="*/ 94 h 623"/>
                <a:gd name="T112" fmla="*/ 1875 w 338"/>
                <a:gd name="T113" fmla="*/ 148 h 623"/>
                <a:gd name="T114" fmla="*/ 1401 w 338"/>
                <a:gd name="T115" fmla="*/ 1146 h 6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8"/>
                <a:gd name="T175" fmla="*/ 0 h 623"/>
                <a:gd name="T176" fmla="*/ 338 w 338"/>
                <a:gd name="T177" fmla="*/ 623 h 62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8" h="623">
                  <a:moveTo>
                    <a:pt x="0" y="403"/>
                  </a:moveTo>
                  <a:lnTo>
                    <a:pt x="3" y="445"/>
                  </a:lnTo>
                  <a:lnTo>
                    <a:pt x="15" y="612"/>
                  </a:lnTo>
                  <a:lnTo>
                    <a:pt x="18" y="612"/>
                  </a:lnTo>
                  <a:lnTo>
                    <a:pt x="19" y="609"/>
                  </a:lnTo>
                  <a:lnTo>
                    <a:pt x="22" y="609"/>
                  </a:lnTo>
                  <a:lnTo>
                    <a:pt x="24" y="606"/>
                  </a:lnTo>
                  <a:lnTo>
                    <a:pt x="32" y="603"/>
                  </a:lnTo>
                  <a:lnTo>
                    <a:pt x="33" y="602"/>
                  </a:lnTo>
                  <a:lnTo>
                    <a:pt x="38" y="606"/>
                  </a:lnTo>
                  <a:lnTo>
                    <a:pt x="41" y="609"/>
                  </a:lnTo>
                  <a:lnTo>
                    <a:pt x="42" y="609"/>
                  </a:lnTo>
                  <a:lnTo>
                    <a:pt x="43" y="609"/>
                  </a:lnTo>
                  <a:lnTo>
                    <a:pt x="47" y="609"/>
                  </a:lnTo>
                  <a:lnTo>
                    <a:pt x="52" y="614"/>
                  </a:lnTo>
                  <a:lnTo>
                    <a:pt x="57" y="616"/>
                  </a:lnTo>
                  <a:lnTo>
                    <a:pt x="63" y="622"/>
                  </a:lnTo>
                  <a:lnTo>
                    <a:pt x="61" y="613"/>
                  </a:lnTo>
                  <a:lnTo>
                    <a:pt x="64" y="611"/>
                  </a:lnTo>
                  <a:lnTo>
                    <a:pt x="67" y="609"/>
                  </a:lnTo>
                  <a:lnTo>
                    <a:pt x="69" y="605"/>
                  </a:lnTo>
                  <a:lnTo>
                    <a:pt x="71" y="603"/>
                  </a:lnTo>
                  <a:lnTo>
                    <a:pt x="71" y="601"/>
                  </a:lnTo>
                  <a:lnTo>
                    <a:pt x="73" y="598"/>
                  </a:lnTo>
                  <a:lnTo>
                    <a:pt x="74" y="594"/>
                  </a:lnTo>
                  <a:lnTo>
                    <a:pt x="76" y="592"/>
                  </a:lnTo>
                  <a:lnTo>
                    <a:pt x="82" y="589"/>
                  </a:lnTo>
                  <a:lnTo>
                    <a:pt x="83" y="587"/>
                  </a:lnTo>
                  <a:lnTo>
                    <a:pt x="84" y="582"/>
                  </a:lnTo>
                  <a:lnTo>
                    <a:pt x="87" y="576"/>
                  </a:lnTo>
                  <a:lnTo>
                    <a:pt x="89" y="571"/>
                  </a:lnTo>
                  <a:lnTo>
                    <a:pt x="92" y="564"/>
                  </a:lnTo>
                  <a:lnTo>
                    <a:pt x="93" y="563"/>
                  </a:lnTo>
                  <a:lnTo>
                    <a:pt x="95" y="560"/>
                  </a:lnTo>
                  <a:lnTo>
                    <a:pt x="96" y="550"/>
                  </a:lnTo>
                  <a:lnTo>
                    <a:pt x="102" y="541"/>
                  </a:lnTo>
                  <a:lnTo>
                    <a:pt x="102" y="538"/>
                  </a:lnTo>
                  <a:lnTo>
                    <a:pt x="104" y="532"/>
                  </a:lnTo>
                  <a:lnTo>
                    <a:pt x="106" y="522"/>
                  </a:lnTo>
                  <a:lnTo>
                    <a:pt x="111" y="517"/>
                  </a:lnTo>
                  <a:lnTo>
                    <a:pt x="115" y="517"/>
                  </a:lnTo>
                  <a:lnTo>
                    <a:pt x="116" y="519"/>
                  </a:lnTo>
                  <a:lnTo>
                    <a:pt x="124" y="516"/>
                  </a:lnTo>
                  <a:lnTo>
                    <a:pt x="126" y="517"/>
                  </a:lnTo>
                  <a:lnTo>
                    <a:pt x="134" y="516"/>
                  </a:lnTo>
                  <a:lnTo>
                    <a:pt x="137" y="516"/>
                  </a:lnTo>
                  <a:lnTo>
                    <a:pt x="141" y="516"/>
                  </a:lnTo>
                  <a:lnTo>
                    <a:pt x="144" y="511"/>
                  </a:lnTo>
                  <a:lnTo>
                    <a:pt x="144" y="509"/>
                  </a:lnTo>
                  <a:lnTo>
                    <a:pt x="149" y="499"/>
                  </a:lnTo>
                  <a:lnTo>
                    <a:pt x="149" y="498"/>
                  </a:lnTo>
                  <a:lnTo>
                    <a:pt x="150" y="495"/>
                  </a:lnTo>
                  <a:lnTo>
                    <a:pt x="152" y="491"/>
                  </a:lnTo>
                  <a:lnTo>
                    <a:pt x="153" y="488"/>
                  </a:lnTo>
                  <a:lnTo>
                    <a:pt x="155" y="484"/>
                  </a:lnTo>
                  <a:lnTo>
                    <a:pt x="159" y="482"/>
                  </a:lnTo>
                  <a:lnTo>
                    <a:pt x="160" y="479"/>
                  </a:lnTo>
                  <a:lnTo>
                    <a:pt x="161" y="479"/>
                  </a:lnTo>
                  <a:lnTo>
                    <a:pt x="162" y="476"/>
                  </a:lnTo>
                  <a:lnTo>
                    <a:pt x="161" y="475"/>
                  </a:lnTo>
                  <a:lnTo>
                    <a:pt x="162" y="471"/>
                  </a:lnTo>
                  <a:lnTo>
                    <a:pt x="162" y="469"/>
                  </a:lnTo>
                  <a:lnTo>
                    <a:pt x="165" y="464"/>
                  </a:lnTo>
                  <a:lnTo>
                    <a:pt x="165" y="462"/>
                  </a:lnTo>
                  <a:lnTo>
                    <a:pt x="165" y="461"/>
                  </a:lnTo>
                  <a:lnTo>
                    <a:pt x="168" y="457"/>
                  </a:lnTo>
                  <a:lnTo>
                    <a:pt x="169" y="453"/>
                  </a:lnTo>
                  <a:lnTo>
                    <a:pt x="173" y="452"/>
                  </a:lnTo>
                  <a:lnTo>
                    <a:pt x="174" y="454"/>
                  </a:lnTo>
                  <a:lnTo>
                    <a:pt x="174" y="459"/>
                  </a:lnTo>
                  <a:lnTo>
                    <a:pt x="177" y="461"/>
                  </a:lnTo>
                  <a:lnTo>
                    <a:pt x="179" y="465"/>
                  </a:lnTo>
                  <a:lnTo>
                    <a:pt x="179" y="467"/>
                  </a:lnTo>
                  <a:lnTo>
                    <a:pt x="180" y="472"/>
                  </a:lnTo>
                  <a:lnTo>
                    <a:pt x="179" y="476"/>
                  </a:lnTo>
                  <a:lnTo>
                    <a:pt x="179" y="478"/>
                  </a:lnTo>
                  <a:lnTo>
                    <a:pt x="180" y="480"/>
                  </a:lnTo>
                  <a:lnTo>
                    <a:pt x="179" y="488"/>
                  </a:lnTo>
                  <a:lnTo>
                    <a:pt x="177" y="491"/>
                  </a:lnTo>
                  <a:lnTo>
                    <a:pt x="175" y="496"/>
                  </a:lnTo>
                  <a:lnTo>
                    <a:pt x="176" y="498"/>
                  </a:lnTo>
                  <a:lnTo>
                    <a:pt x="175" y="499"/>
                  </a:lnTo>
                  <a:lnTo>
                    <a:pt x="175" y="503"/>
                  </a:lnTo>
                  <a:lnTo>
                    <a:pt x="175" y="504"/>
                  </a:lnTo>
                  <a:lnTo>
                    <a:pt x="171" y="507"/>
                  </a:lnTo>
                  <a:lnTo>
                    <a:pt x="171" y="508"/>
                  </a:lnTo>
                  <a:lnTo>
                    <a:pt x="172" y="510"/>
                  </a:lnTo>
                  <a:lnTo>
                    <a:pt x="172" y="513"/>
                  </a:lnTo>
                  <a:lnTo>
                    <a:pt x="175" y="514"/>
                  </a:lnTo>
                  <a:lnTo>
                    <a:pt x="187" y="518"/>
                  </a:lnTo>
                  <a:lnTo>
                    <a:pt x="193" y="519"/>
                  </a:lnTo>
                  <a:lnTo>
                    <a:pt x="194" y="520"/>
                  </a:lnTo>
                  <a:lnTo>
                    <a:pt x="193" y="525"/>
                  </a:lnTo>
                  <a:lnTo>
                    <a:pt x="193" y="526"/>
                  </a:lnTo>
                  <a:lnTo>
                    <a:pt x="196" y="528"/>
                  </a:lnTo>
                  <a:lnTo>
                    <a:pt x="197" y="528"/>
                  </a:lnTo>
                  <a:lnTo>
                    <a:pt x="199" y="528"/>
                  </a:lnTo>
                  <a:lnTo>
                    <a:pt x="200" y="529"/>
                  </a:lnTo>
                  <a:lnTo>
                    <a:pt x="201" y="532"/>
                  </a:lnTo>
                  <a:lnTo>
                    <a:pt x="202" y="533"/>
                  </a:lnTo>
                  <a:lnTo>
                    <a:pt x="203" y="537"/>
                  </a:lnTo>
                  <a:lnTo>
                    <a:pt x="202" y="541"/>
                  </a:lnTo>
                  <a:lnTo>
                    <a:pt x="201" y="541"/>
                  </a:lnTo>
                  <a:lnTo>
                    <a:pt x="202" y="545"/>
                  </a:lnTo>
                  <a:lnTo>
                    <a:pt x="202" y="546"/>
                  </a:lnTo>
                  <a:lnTo>
                    <a:pt x="203" y="544"/>
                  </a:lnTo>
                  <a:lnTo>
                    <a:pt x="204" y="544"/>
                  </a:lnTo>
                  <a:lnTo>
                    <a:pt x="205" y="550"/>
                  </a:lnTo>
                  <a:lnTo>
                    <a:pt x="203" y="553"/>
                  </a:lnTo>
                  <a:lnTo>
                    <a:pt x="204" y="555"/>
                  </a:lnTo>
                  <a:lnTo>
                    <a:pt x="206" y="556"/>
                  </a:lnTo>
                  <a:lnTo>
                    <a:pt x="207" y="556"/>
                  </a:lnTo>
                  <a:lnTo>
                    <a:pt x="208" y="555"/>
                  </a:lnTo>
                  <a:lnTo>
                    <a:pt x="207" y="554"/>
                  </a:lnTo>
                  <a:lnTo>
                    <a:pt x="209" y="552"/>
                  </a:lnTo>
                  <a:lnTo>
                    <a:pt x="208" y="556"/>
                  </a:lnTo>
                  <a:lnTo>
                    <a:pt x="210" y="557"/>
                  </a:lnTo>
                  <a:lnTo>
                    <a:pt x="211" y="560"/>
                  </a:lnTo>
                  <a:lnTo>
                    <a:pt x="212" y="560"/>
                  </a:lnTo>
                  <a:lnTo>
                    <a:pt x="212" y="553"/>
                  </a:lnTo>
                  <a:lnTo>
                    <a:pt x="212" y="541"/>
                  </a:lnTo>
                  <a:lnTo>
                    <a:pt x="214" y="535"/>
                  </a:lnTo>
                  <a:lnTo>
                    <a:pt x="216" y="533"/>
                  </a:lnTo>
                  <a:lnTo>
                    <a:pt x="217" y="530"/>
                  </a:lnTo>
                  <a:lnTo>
                    <a:pt x="221" y="521"/>
                  </a:lnTo>
                  <a:lnTo>
                    <a:pt x="221" y="516"/>
                  </a:lnTo>
                  <a:lnTo>
                    <a:pt x="221" y="506"/>
                  </a:lnTo>
                  <a:lnTo>
                    <a:pt x="223" y="500"/>
                  </a:lnTo>
                  <a:lnTo>
                    <a:pt x="223" y="489"/>
                  </a:lnTo>
                  <a:lnTo>
                    <a:pt x="223" y="478"/>
                  </a:lnTo>
                  <a:lnTo>
                    <a:pt x="225" y="473"/>
                  </a:lnTo>
                  <a:lnTo>
                    <a:pt x="229" y="470"/>
                  </a:lnTo>
                  <a:lnTo>
                    <a:pt x="231" y="465"/>
                  </a:lnTo>
                  <a:lnTo>
                    <a:pt x="232" y="461"/>
                  </a:lnTo>
                  <a:lnTo>
                    <a:pt x="233" y="451"/>
                  </a:lnTo>
                  <a:lnTo>
                    <a:pt x="235" y="448"/>
                  </a:lnTo>
                  <a:lnTo>
                    <a:pt x="236" y="434"/>
                  </a:lnTo>
                  <a:lnTo>
                    <a:pt x="238" y="427"/>
                  </a:lnTo>
                  <a:lnTo>
                    <a:pt x="238" y="424"/>
                  </a:lnTo>
                  <a:lnTo>
                    <a:pt x="239" y="420"/>
                  </a:lnTo>
                  <a:lnTo>
                    <a:pt x="239" y="419"/>
                  </a:lnTo>
                  <a:lnTo>
                    <a:pt x="240" y="417"/>
                  </a:lnTo>
                  <a:lnTo>
                    <a:pt x="241" y="413"/>
                  </a:lnTo>
                  <a:lnTo>
                    <a:pt x="243" y="408"/>
                  </a:lnTo>
                  <a:lnTo>
                    <a:pt x="242" y="402"/>
                  </a:lnTo>
                  <a:lnTo>
                    <a:pt x="245" y="387"/>
                  </a:lnTo>
                  <a:lnTo>
                    <a:pt x="254" y="374"/>
                  </a:lnTo>
                  <a:lnTo>
                    <a:pt x="254" y="371"/>
                  </a:lnTo>
                  <a:lnTo>
                    <a:pt x="252" y="374"/>
                  </a:lnTo>
                  <a:lnTo>
                    <a:pt x="249" y="375"/>
                  </a:lnTo>
                  <a:lnTo>
                    <a:pt x="248" y="371"/>
                  </a:lnTo>
                  <a:lnTo>
                    <a:pt x="247" y="371"/>
                  </a:lnTo>
                  <a:lnTo>
                    <a:pt x="245" y="373"/>
                  </a:lnTo>
                  <a:lnTo>
                    <a:pt x="242" y="374"/>
                  </a:lnTo>
                  <a:lnTo>
                    <a:pt x="231" y="386"/>
                  </a:lnTo>
                  <a:lnTo>
                    <a:pt x="227" y="389"/>
                  </a:lnTo>
                  <a:lnTo>
                    <a:pt x="223" y="388"/>
                  </a:lnTo>
                  <a:lnTo>
                    <a:pt x="223" y="387"/>
                  </a:lnTo>
                  <a:lnTo>
                    <a:pt x="223" y="384"/>
                  </a:lnTo>
                  <a:lnTo>
                    <a:pt x="225" y="380"/>
                  </a:lnTo>
                  <a:lnTo>
                    <a:pt x="224" y="379"/>
                  </a:lnTo>
                  <a:lnTo>
                    <a:pt x="223" y="378"/>
                  </a:lnTo>
                  <a:lnTo>
                    <a:pt x="223" y="377"/>
                  </a:lnTo>
                  <a:lnTo>
                    <a:pt x="224" y="376"/>
                  </a:lnTo>
                  <a:lnTo>
                    <a:pt x="224" y="371"/>
                  </a:lnTo>
                  <a:lnTo>
                    <a:pt x="223" y="370"/>
                  </a:lnTo>
                  <a:lnTo>
                    <a:pt x="226" y="366"/>
                  </a:lnTo>
                  <a:lnTo>
                    <a:pt x="228" y="364"/>
                  </a:lnTo>
                  <a:lnTo>
                    <a:pt x="231" y="362"/>
                  </a:lnTo>
                  <a:lnTo>
                    <a:pt x="234" y="360"/>
                  </a:lnTo>
                  <a:lnTo>
                    <a:pt x="236" y="362"/>
                  </a:lnTo>
                  <a:lnTo>
                    <a:pt x="239" y="362"/>
                  </a:lnTo>
                  <a:lnTo>
                    <a:pt x="243" y="361"/>
                  </a:lnTo>
                  <a:lnTo>
                    <a:pt x="247" y="354"/>
                  </a:lnTo>
                  <a:lnTo>
                    <a:pt x="254" y="349"/>
                  </a:lnTo>
                  <a:lnTo>
                    <a:pt x="257" y="331"/>
                  </a:lnTo>
                  <a:lnTo>
                    <a:pt x="257" y="328"/>
                  </a:lnTo>
                  <a:lnTo>
                    <a:pt x="254" y="325"/>
                  </a:lnTo>
                  <a:lnTo>
                    <a:pt x="252" y="322"/>
                  </a:lnTo>
                  <a:lnTo>
                    <a:pt x="251" y="322"/>
                  </a:lnTo>
                  <a:lnTo>
                    <a:pt x="251" y="323"/>
                  </a:lnTo>
                  <a:lnTo>
                    <a:pt x="253" y="326"/>
                  </a:lnTo>
                  <a:lnTo>
                    <a:pt x="251" y="328"/>
                  </a:lnTo>
                  <a:lnTo>
                    <a:pt x="250" y="329"/>
                  </a:lnTo>
                  <a:lnTo>
                    <a:pt x="248" y="329"/>
                  </a:lnTo>
                  <a:lnTo>
                    <a:pt x="245" y="331"/>
                  </a:lnTo>
                  <a:lnTo>
                    <a:pt x="240" y="331"/>
                  </a:lnTo>
                  <a:lnTo>
                    <a:pt x="238" y="332"/>
                  </a:lnTo>
                  <a:lnTo>
                    <a:pt x="237" y="332"/>
                  </a:lnTo>
                  <a:lnTo>
                    <a:pt x="233" y="337"/>
                  </a:lnTo>
                  <a:lnTo>
                    <a:pt x="229" y="337"/>
                  </a:lnTo>
                  <a:lnTo>
                    <a:pt x="227" y="339"/>
                  </a:lnTo>
                  <a:lnTo>
                    <a:pt x="222" y="337"/>
                  </a:lnTo>
                  <a:lnTo>
                    <a:pt x="221" y="336"/>
                  </a:lnTo>
                  <a:lnTo>
                    <a:pt x="220" y="336"/>
                  </a:lnTo>
                  <a:lnTo>
                    <a:pt x="217" y="337"/>
                  </a:lnTo>
                  <a:lnTo>
                    <a:pt x="215" y="337"/>
                  </a:lnTo>
                  <a:lnTo>
                    <a:pt x="214" y="334"/>
                  </a:lnTo>
                  <a:lnTo>
                    <a:pt x="218" y="328"/>
                  </a:lnTo>
                  <a:lnTo>
                    <a:pt x="220" y="327"/>
                  </a:lnTo>
                  <a:lnTo>
                    <a:pt x="222" y="316"/>
                  </a:lnTo>
                  <a:lnTo>
                    <a:pt x="225" y="310"/>
                  </a:lnTo>
                  <a:lnTo>
                    <a:pt x="230" y="298"/>
                  </a:lnTo>
                  <a:lnTo>
                    <a:pt x="232" y="295"/>
                  </a:lnTo>
                  <a:lnTo>
                    <a:pt x="235" y="297"/>
                  </a:lnTo>
                  <a:lnTo>
                    <a:pt x="241" y="295"/>
                  </a:lnTo>
                  <a:lnTo>
                    <a:pt x="245" y="294"/>
                  </a:lnTo>
                  <a:lnTo>
                    <a:pt x="245" y="298"/>
                  </a:lnTo>
                  <a:lnTo>
                    <a:pt x="246" y="298"/>
                  </a:lnTo>
                  <a:lnTo>
                    <a:pt x="247" y="292"/>
                  </a:lnTo>
                  <a:lnTo>
                    <a:pt x="250" y="288"/>
                  </a:lnTo>
                  <a:lnTo>
                    <a:pt x="251" y="281"/>
                  </a:lnTo>
                  <a:lnTo>
                    <a:pt x="250" y="273"/>
                  </a:lnTo>
                  <a:lnTo>
                    <a:pt x="248" y="273"/>
                  </a:lnTo>
                  <a:lnTo>
                    <a:pt x="245" y="269"/>
                  </a:lnTo>
                  <a:lnTo>
                    <a:pt x="243" y="261"/>
                  </a:lnTo>
                  <a:lnTo>
                    <a:pt x="242" y="244"/>
                  </a:lnTo>
                  <a:lnTo>
                    <a:pt x="248" y="226"/>
                  </a:lnTo>
                  <a:lnTo>
                    <a:pt x="251" y="219"/>
                  </a:lnTo>
                  <a:lnTo>
                    <a:pt x="253" y="219"/>
                  </a:lnTo>
                  <a:lnTo>
                    <a:pt x="254" y="216"/>
                  </a:lnTo>
                  <a:lnTo>
                    <a:pt x="257" y="209"/>
                  </a:lnTo>
                  <a:lnTo>
                    <a:pt x="266" y="189"/>
                  </a:lnTo>
                  <a:lnTo>
                    <a:pt x="270" y="184"/>
                  </a:lnTo>
                  <a:lnTo>
                    <a:pt x="272" y="184"/>
                  </a:lnTo>
                  <a:lnTo>
                    <a:pt x="271" y="182"/>
                  </a:lnTo>
                  <a:lnTo>
                    <a:pt x="284" y="169"/>
                  </a:lnTo>
                  <a:lnTo>
                    <a:pt x="285" y="169"/>
                  </a:lnTo>
                  <a:lnTo>
                    <a:pt x="299" y="153"/>
                  </a:lnTo>
                  <a:lnTo>
                    <a:pt x="301" y="147"/>
                  </a:lnTo>
                  <a:lnTo>
                    <a:pt x="306" y="142"/>
                  </a:lnTo>
                  <a:lnTo>
                    <a:pt x="308" y="139"/>
                  </a:lnTo>
                  <a:lnTo>
                    <a:pt x="313" y="130"/>
                  </a:lnTo>
                  <a:lnTo>
                    <a:pt x="317" y="127"/>
                  </a:lnTo>
                  <a:lnTo>
                    <a:pt x="320" y="121"/>
                  </a:lnTo>
                  <a:lnTo>
                    <a:pt x="321" y="116"/>
                  </a:lnTo>
                  <a:lnTo>
                    <a:pt x="322" y="112"/>
                  </a:lnTo>
                  <a:lnTo>
                    <a:pt x="324" y="111"/>
                  </a:lnTo>
                  <a:lnTo>
                    <a:pt x="325" y="96"/>
                  </a:lnTo>
                  <a:lnTo>
                    <a:pt x="327" y="91"/>
                  </a:lnTo>
                  <a:lnTo>
                    <a:pt x="328" y="89"/>
                  </a:lnTo>
                  <a:lnTo>
                    <a:pt x="330" y="89"/>
                  </a:lnTo>
                  <a:lnTo>
                    <a:pt x="332" y="89"/>
                  </a:lnTo>
                  <a:lnTo>
                    <a:pt x="332" y="86"/>
                  </a:lnTo>
                  <a:lnTo>
                    <a:pt x="333" y="77"/>
                  </a:lnTo>
                  <a:lnTo>
                    <a:pt x="337" y="71"/>
                  </a:lnTo>
                  <a:lnTo>
                    <a:pt x="328" y="70"/>
                  </a:lnTo>
                  <a:lnTo>
                    <a:pt x="327" y="70"/>
                  </a:lnTo>
                  <a:lnTo>
                    <a:pt x="325" y="65"/>
                  </a:lnTo>
                  <a:lnTo>
                    <a:pt x="325" y="55"/>
                  </a:lnTo>
                  <a:lnTo>
                    <a:pt x="322" y="49"/>
                  </a:lnTo>
                  <a:lnTo>
                    <a:pt x="322" y="45"/>
                  </a:lnTo>
                  <a:lnTo>
                    <a:pt x="324" y="40"/>
                  </a:lnTo>
                  <a:lnTo>
                    <a:pt x="325" y="37"/>
                  </a:lnTo>
                  <a:lnTo>
                    <a:pt x="324" y="31"/>
                  </a:lnTo>
                  <a:lnTo>
                    <a:pt x="321" y="27"/>
                  </a:lnTo>
                  <a:lnTo>
                    <a:pt x="318" y="26"/>
                  </a:lnTo>
                  <a:lnTo>
                    <a:pt x="318" y="27"/>
                  </a:lnTo>
                  <a:lnTo>
                    <a:pt x="315" y="27"/>
                  </a:lnTo>
                  <a:lnTo>
                    <a:pt x="314" y="24"/>
                  </a:lnTo>
                  <a:lnTo>
                    <a:pt x="312" y="25"/>
                  </a:lnTo>
                  <a:lnTo>
                    <a:pt x="309" y="25"/>
                  </a:lnTo>
                  <a:lnTo>
                    <a:pt x="306" y="23"/>
                  </a:lnTo>
                  <a:lnTo>
                    <a:pt x="306" y="21"/>
                  </a:lnTo>
                  <a:lnTo>
                    <a:pt x="306" y="20"/>
                  </a:lnTo>
                  <a:lnTo>
                    <a:pt x="303" y="19"/>
                  </a:lnTo>
                  <a:lnTo>
                    <a:pt x="303" y="17"/>
                  </a:lnTo>
                  <a:lnTo>
                    <a:pt x="300" y="16"/>
                  </a:lnTo>
                  <a:lnTo>
                    <a:pt x="293" y="6"/>
                  </a:lnTo>
                  <a:lnTo>
                    <a:pt x="291" y="4"/>
                  </a:lnTo>
                  <a:lnTo>
                    <a:pt x="276" y="0"/>
                  </a:lnTo>
                  <a:lnTo>
                    <a:pt x="275" y="0"/>
                  </a:lnTo>
                  <a:lnTo>
                    <a:pt x="270" y="5"/>
                  </a:lnTo>
                  <a:lnTo>
                    <a:pt x="261" y="11"/>
                  </a:lnTo>
                  <a:lnTo>
                    <a:pt x="255" y="13"/>
                  </a:lnTo>
                  <a:lnTo>
                    <a:pt x="250" y="13"/>
                  </a:lnTo>
                  <a:lnTo>
                    <a:pt x="245" y="12"/>
                  </a:lnTo>
                  <a:lnTo>
                    <a:pt x="242" y="10"/>
                  </a:lnTo>
                  <a:lnTo>
                    <a:pt x="240" y="10"/>
                  </a:lnTo>
                  <a:lnTo>
                    <a:pt x="236" y="15"/>
                  </a:lnTo>
                  <a:lnTo>
                    <a:pt x="232" y="18"/>
                  </a:lnTo>
                  <a:lnTo>
                    <a:pt x="231" y="18"/>
                  </a:lnTo>
                  <a:lnTo>
                    <a:pt x="229" y="21"/>
                  </a:lnTo>
                  <a:lnTo>
                    <a:pt x="225" y="21"/>
                  </a:lnTo>
                  <a:lnTo>
                    <a:pt x="223" y="24"/>
                  </a:lnTo>
                  <a:lnTo>
                    <a:pt x="221" y="24"/>
                  </a:lnTo>
                  <a:lnTo>
                    <a:pt x="217" y="24"/>
                  </a:lnTo>
                  <a:lnTo>
                    <a:pt x="223" y="81"/>
                  </a:lnTo>
                  <a:lnTo>
                    <a:pt x="210" y="132"/>
                  </a:lnTo>
                  <a:lnTo>
                    <a:pt x="167" y="186"/>
                  </a:lnTo>
                  <a:lnTo>
                    <a:pt x="0" y="403"/>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086" name="Freeform 13"/>
            <p:cNvSpPr>
              <a:spLocks/>
            </p:cNvSpPr>
            <p:nvPr/>
          </p:nvSpPr>
          <p:spPr bwMode="auto">
            <a:xfrm>
              <a:off x="4924" y="2615"/>
              <a:ext cx="551" cy="492"/>
            </a:xfrm>
            <a:custGeom>
              <a:avLst/>
              <a:gdLst>
                <a:gd name="T0" fmla="*/ 22 w 424"/>
                <a:gd name="T1" fmla="*/ 754 h 392"/>
                <a:gd name="T2" fmla="*/ 182 w 424"/>
                <a:gd name="T3" fmla="*/ 669 h 392"/>
                <a:gd name="T4" fmla="*/ 321 w 424"/>
                <a:gd name="T5" fmla="*/ 576 h 392"/>
                <a:gd name="T6" fmla="*/ 400 w 424"/>
                <a:gd name="T7" fmla="*/ 557 h 392"/>
                <a:gd name="T8" fmla="*/ 468 w 424"/>
                <a:gd name="T9" fmla="*/ 536 h 392"/>
                <a:gd name="T10" fmla="*/ 630 w 424"/>
                <a:gd name="T11" fmla="*/ 458 h 392"/>
                <a:gd name="T12" fmla="*/ 833 w 424"/>
                <a:gd name="T13" fmla="*/ 418 h 392"/>
                <a:gd name="T14" fmla="*/ 960 w 424"/>
                <a:gd name="T15" fmla="*/ 402 h 392"/>
                <a:gd name="T16" fmla="*/ 1202 w 424"/>
                <a:gd name="T17" fmla="*/ 365 h 392"/>
                <a:gd name="T18" fmla="*/ 1302 w 424"/>
                <a:gd name="T19" fmla="*/ 351 h 392"/>
                <a:gd name="T20" fmla="*/ 1501 w 424"/>
                <a:gd name="T21" fmla="*/ 320 h 392"/>
                <a:gd name="T22" fmla="*/ 1669 w 424"/>
                <a:gd name="T23" fmla="*/ 285 h 392"/>
                <a:gd name="T24" fmla="*/ 1797 w 424"/>
                <a:gd name="T25" fmla="*/ 265 h 392"/>
                <a:gd name="T26" fmla="*/ 1883 w 424"/>
                <a:gd name="T27" fmla="*/ 227 h 392"/>
                <a:gd name="T28" fmla="*/ 1944 w 424"/>
                <a:gd name="T29" fmla="*/ 211 h 392"/>
                <a:gd name="T30" fmla="*/ 2045 w 424"/>
                <a:gd name="T31" fmla="*/ 126 h 392"/>
                <a:gd name="T32" fmla="*/ 2087 w 424"/>
                <a:gd name="T33" fmla="*/ 110 h 392"/>
                <a:gd name="T34" fmla="*/ 2173 w 424"/>
                <a:gd name="T35" fmla="*/ 98 h 392"/>
                <a:gd name="T36" fmla="*/ 2249 w 424"/>
                <a:gd name="T37" fmla="*/ 75 h 392"/>
                <a:gd name="T38" fmla="*/ 2327 w 424"/>
                <a:gd name="T39" fmla="*/ 70 h 392"/>
                <a:gd name="T40" fmla="*/ 2364 w 424"/>
                <a:gd name="T41" fmla="*/ 75 h 392"/>
                <a:gd name="T42" fmla="*/ 2441 w 424"/>
                <a:gd name="T43" fmla="*/ 75 h 392"/>
                <a:gd name="T44" fmla="*/ 2498 w 424"/>
                <a:gd name="T45" fmla="*/ 70 h 392"/>
                <a:gd name="T46" fmla="*/ 2609 w 424"/>
                <a:gd name="T47" fmla="*/ 0 h 392"/>
                <a:gd name="T48" fmla="*/ 2721 w 424"/>
                <a:gd name="T49" fmla="*/ 1 h 392"/>
                <a:gd name="T50" fmla="*/ 2960 w 424"/>
                <a:gd name="T51" fmla="*/ 25 h 392"/>
                <a:gd name="T52" fmla="*/ 3170 w 424"/>
                <a:gd name="T53" fmla="*/ 49 h 392"/>
                <a:gd name="T54" fmla="*/ 3390 w 424"/>
                <a:gd name="T55" fmla="*/ 75 h 392"/>
                <a:gd name="T56" fmla="*/ 3340 w 424"/>
                <a:gd name="T57" fmla="*/ 742 h 392"/>
                <a:gd name="T58" fmla="*/ 1626 w 424"/>
                <a:gd name="T59" fmla="*/ 2406 h 392"/>
                <a:gd name="T60" fmla="*/ 468 w 424"/>
                <a:gd name="T61" fmla="*/ 1235 h 392"/>
                <a:gd name="T62" fmla="*/ 308 w 424"/>
                <a:gd name="T63" fmla="*/ 1254 h 392"/>
                <a:gd name="T64" fmla="*/ 192 w 424"/>
                <a:gd name="T65" fmla="*/ 1224 h 392"/>
                <a:gd name="T66" fmla="*/ 64 w 424"/>
                <a:gd name="T67" fmla="*/ 877 h 392"/>
                <a:gd name="T68" fmla="*/ 0 w 424"/>
                <a:gd name="T69" fmla="*/ 80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392"/>
                <a:gd name="T107" fmla="*/ 424 w 424"/>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392">
                  <a:moveTo>
                    <a:pt x="0" y="131"/>
                  </a:moveTo>
                  <a:lnTo>
                    <a:pt x="3" y="123"/>
                  </a:lnTo>
                  <a:lnTo>
                    <a:pt x="7" y="118"/>
                  </a:lnTo>
                  <a:lnTo>
                    <a:pt x="22" y="108"/>
                  </a:lnTo>
                  <a:lnTo>
                    <a:pt x="28" y="103"/>
                  </a:lnTo>
                  <a:lnTo>
                    <a:pt x="39" y="94"/>
                  </a:lnTo>
                  <a:lnTo>
                    <a:pt x="44" y="93"/>
                  </a:lnTo>
                  <a:lnTo>
                    <a:pt x="49" y="91"/>
                  </a:lnTo>
                  <a:lnTo>
                    <a:pt x="51" y="90"/>
                  </a:lnTo>
                  <a:lnTo>
                    <a:pt x="58" y="87"/>
                  </a:lnTo>
                  <a:lnTo>
                    <a:pt x="65" y="81"/>
                  </a:lnTo>
                  <a:lnTo>
                    <a:pt x="78" y="74"/>
                  </a:lnTo>
                  <a:lnTo>
                    <a:pt x="85" y="73"/>
                  </a:lnTo>
                  <a:lnTo>
                    <a:pt x="102" y="68"/>
                  </a:lnTo>
                  <a:lnTo>
                    <a:pt x="107" y="68"/>
                  </a:lnTo>
                  <a:lnTo>
                    <a:pt x="118" y="65"/>
                  </a:lnTo>
                  <a:lnTo>
                    <a:pt x="135" y="61"/>
                  </a:lnTo>
                  <a:lnTo>
                    <a:pt x="148" y="59"/>
                  </a:lnTo>
                  <a:lnTo>
                    <a:pt x="152" y="58"/>
                  </a:lnTo>
                  <a:lnTo>
                    <a:pt x="160" y="57"/>
                  </a:lnTo>
                  <a:lnTo>
                    <a:pt x="166" y="55"/>
                  </a:lnTo>
                  <a:lnTo>
                    <a:pt x="185" y="52"/>
                  </a:lnTo>
                  <a:lnTo>
                    <a:pt x="195" y="48"/>
                  </a:lnTo>
                  <a:lnTo>
                    <a:pt x="205" y="46"/>
                  </a:lnTo>
                  <a:lnTo>
                    <a:pt x="213" y="44"/>
                  </a:lnTo>
                  <a:lnTo>
                    <a:pt x="221" y="43"/>
                  </a:lnTo>
                  <a:lnTo>
                    <a:pt x="224" y="40"/>
                  </a:lnTo>
                  <a:lnTo>
                    <a:pt x="232" y="37"/>
                  </a:lnTo>
                  <a:lnTo>
                    <a:pt x="234" y="37"/>
                  </a:lnTo>
                  <a:lnTo>
                    <a:pt x="239" y="34"/>
                  </a:lnTo>
                  <a:lnTo>
                    <a:pt x="250" y="24"/>
                  </a:lnTo>
                  <a:lnTo>
                    <a:pt x="252" y="21"/>
                  </a:lnTo>
                  <a:lnTo>
                    <a:pt x="254" y="19"/>
                  </a:lnTo>
                  <a:lnTo>
                    <a:pt x="256" y="18"/>
                  </a:lnTo>
                  <a:lnTo>
                    <a:pt x="261" y="17"/>
                  </a:lnTo>
                  <a:lnTo>
                    <a:pt x="267" y="16"/>
                  </a:lnTo>
                  <a:lnTo>
                    <a:pt x="273" y="13"/>
                  </a:lnTo>
                  <a:lnTo>
                    <a:pt x="276" y="12"/>
                  </a:lnTo>
                  <a:lnTo>
                    <a:pt x="283" y="12"/>
                  </a:lnTo>
                  <a:lnTo>
                    <a:pt x="286" y="11"/>
                  </a:lnTo>
                  <a:lnTo>
                    <a:pt x="289" y="11"/>
                  </a:lnTo>
                  <a:lnTo>
                    <a:pt x="291" y="12"/>
                  </a:lnTo>
                  <a:lnTo>
                    <a:pt x="299" y="13"/>
                  </a:lnTo>
                  <a:lnTo>
                    <a:pt x="300" y="12"/>
                  </a:lnTo>
                  <a:lnTo>
                    <a:pt x="304" y="12"/>
                  </a:lnTo>
                  <a:lnTo>
                    <a:pt x="307" y="11"/>
                  </a:lnTo>
                  <a:lnTo>
                    <a:pt x="315" y="3"/>
                  </a:lnTo>
                  <a:lnTo>
                    <a:pt x="321" y="0"/>
                  </a:lnTo>
                  <a:lnTo>
                    <a:pt x="324" y="0"/>
                  </a:lnTo>
                  <a:lnTo>
                    <a:pt x="335" y="1"/>
                  </a:lnTo>
                  <a:lnTo>
                    <a:pt x="345" y="0"/>
                  </a:lnTo>
                  <a:lnTo>
                    <a:pt x="364" y="4"/>
                  </a:lnTo>
                  <a:lnTo>
                    <a:pt x="372" y="7"/>
                  </a:lnTo>
                  <a:lnTo>
                    <a:pt x="389" y="8"/>
                  </a:lnTo>
                  <a:lnTo>
                    <a:pt x="412" y="12"/>
                  </a:lnTo>
                  <a:lnTo>
                    <a:pt x="417" y="12"/>
                  </a:lnTo>
                  <a:lnTo>
                    <a:pt x="423" y="69"/>
                  </a:lnTo>
                  <a:lnTo>
                    <a:pt x="410" y="120"/>
                  </a:lnTo>
                  <a:lnTo>
                    <a:pt x="367" y="174"/>
                  </a:lnTo>
                  <a:lnTo>
                    <a:pt x="200" y="391"/>
                  </a:lnTo>
                  <a:lnTo>
                    <a:pt x="80" y="231"/>
                  </a:lnTo>
                  <a:lnTo>
                    <a:pt x="58" y="201"/>
                  </a:lnTo>
                  <a:lnTo>
                    <a:pt x="52" y="208"/>
                  </a:lnTo>
                  <a:lnTo>
                    <a:pt x="38" y="203"/>
                  </a:lnTo>
                  <a:lnTo>
                    <a:pt x="32" y="201"/>
                  </a:lnTo>
                  <a:lnTo>
                    <a:pt x="24" y="198"/>
                  </a:lnTo>
                  <a:lnTo>
                    <a:pt x="10" y="199"/>
                  </a:lnTo>
                  <a:lnTo>
                    <a:pt x="8" y="143"/>
                  </a:lnTo>
                  <a:lnTo>
                    <a:pt x="4" y="142"/>
                  </a:lnTo>
                  <a:lnTo>
                    <a:pt x="0" y="131"/>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087" name="Freeform 14"/>
            <p:cNvSpPr>
              <a:spLocks/>
            </p:cNvSpPr>
            <p:nvPr/>
          </p:nvSpPr>
          <p:spPr bwMode="auto">
            <a:xfrm>
              <a:off x="3337" y="3275"/>
              <a:ext cx="944" cy="604"/>
            </a:xfrm>
            <a:custGeom>
              <a:avLst/>
              <a:gdLst>
                <a:gd name="T0" fmla="*/ 126 w 727"/>
                <a:gd name="T1" fmla="*/ 2073 h 482"/>
                <a:gd name="T2" fmla="*/ 270 w 727"/>
                <a:gd name="T3" fmla="*/ 1921 h 482"/>
                <a:gd name="T4" fmla="*/ 440 w 727"/>
                <a:gd name="T5" fmla="*/ 1762 h 482"/>
                <a:gd name="T6" fmla="*/ 380 w 727"/>
                <a:gd name="T7" fmla="*/ 1576 h 482"/>
                <a:gd name="T8" fmla="*/ 126 w 727"/>
                <a:gd name="T9" fmla="*/ 1088 h 482"/>
                <a:gd name="T10" fmla="*/ 182 w 727"/>
                <a:gd name="T11" fmla="*/ 718 h 482"/>
                <a:gd name="T12" fmla="*/ 317 w 727"/>
                <a:gd name="T13" fmla="*/ 769 h 482"/>
                <a:gd name="T14" fmla="*/ 515 w 727"/>
                <a:gd name="T15" fmla="*/ 645 h 482"/>
                <a:gd name="T16" fmla="*/ 808 w 727"/>
                <a:gd name="T17" fmla="*/ 713 h 482"/>
                <a:gd name="T18" fmla="*/ 787 w 727"/>
                <a:gd name="T19" fmla="*/ 539 h 482"/>
                <a:gd name="T20" fmla="*/ 1088 w 727"/>
                <a:gd name="T21" fmla="*/ 380 h 482"/>
                <a:gd name="T22" fmla="*/ 1249 w 727"/>
                <a:gd name="T23" fmla="*/ 596 h 482"/>
                <a:gd name="T24" fmla="*/ 1356 w 727"/>
                <a:gd name="T25" fmla="*/ 576 h 482"/>
                <a:gd name="T26" fmla="*/ 1621 w 727"/>
                <a:gd name="T27" fmla="*/ 479 h 482"/>
                <a:gd name="T28" fmla="*/ 1893 w 727"/>
                <a:gd name="T29" fmla="*/ 457 h 482"/>
                <a:gd name="T30" fmla="*/ 2150 w 727"/>
                <a:gd name="T31" fmla="*/ 315 h 482"/>
                <a:gd name="T32" fmla="*/ 2297 w 727"/>
                <a:gd name="T33" fmla="*/ 197 h 482"/>
                <a:gd name="T34" fmla="*/ 2459 w 727"/>
                <a:gd name="T35" fmla="*/ 39 h 482"/>
                <a:gd name="T36" fmla="*/ 2772 w 727"/>
                <a:gd name="T37" fmla="*/ 149 h 482"/>
                <a:gd name="T38" fmla="*/ 2870 w 727"/>
                <a:gd name="T39" fmla="*/ 343 h 482"/>
                <a:gd name="T40" fmla="*/ 2984 w 727"/>
                <a:gd name="T41" fmla="*/ 479 h 482"/>
                <a:gd name="T42" fmla="*/ 3412 w 727"/>
                <a:gd name="T43" fmla="*/ 596 h 482"/>
                <a:gd name="T44" fmla="*/ 3412 w 727"/>
                <a:gd name="T45" fmla="*/ 1081 h 482"/>
                <a:gd name="T46" fmla="*/ 3933 w 727"/>
                <a:gd name="T47" fmla="*/ 992 h 482"/>
                <a:gd name="T48" fmla="*/ 4255 w 727"/>
                <a:gd name="T49" fmla="*/ 1000 h 482"/>
                <a:gd name="T50" fmla="*/ 4171 w 727"/>
                <a:gd name="T51" fmla="*/ 1059 h 482"/>
                <a:gd name="T52" fmla="*/ 4549 w 727"/>
                <a:gd name="T53" fmla="*/ 1320 h 482"/>
                <a:gd name="T54" fmla="*/ 5032 w 727"/>
                <a:gd name="T55" fmla="*/ 1419 h 482"/>
                <a:gd name="T56" fmla="*/ 5606 w 727"/>
                <a:gd name="T57" fmla="*/ 2291 h 482"/>
                <a:gd name="T58" fmla="*/ 5280 w 727"/>
                <a:gd name="T59" fmla="*/ 2377 h 482"/>
                <a:gd name="T60" fmla="*/ 4882 w 727"/>
                <a:gd name="T61" fmla="*/ 2307 h 482"/>
                <a:gd name="T62" fmla="*/ 4993 w 727"/>
                <a:gd name="T63" fmla="*/ 2190 h 482"/>
                <a:gd name="T64" fmla="*/ 4820 w 727"/>
                <a:gd name="T65" fmla="*/ 2244 h 482"/>
                <a:gd name="T66" fmla="*/ 4773 w 727"/>
                <a:gd name="T67" fmla="*/ 2208 h 482"/>
                <a:gd name="T68" fmla="*/ 4707 w 727"/>
                <a:gd name="T69" fmla="*/ 2140 h 482"/>
                <a:gd name="T70" fmla="*/ 4564 w 727"/>
                <a:gd name="T71" fmla="*/ 2163 h 482"/>
                <a:gd name="T72" fmla="*/ 4417 w 727"/>
                <a:gd name="T73" fmla="*/ 2261 h 482"/>
                <a:gd name="T74" fmla="*/ 4502 w 727"/>
                <a:gd name="T75" fmla="*/ 2351 h 482"/>
                <a:gd name="T76" fmla="*/ 4325 w 727"/>
                <a:gd name="T77" fmla="*/ 2377 h 482"/>
                <a:gd name="T78" fmla="*/ 4212 w 727"/>
                <a:gd name="T79" fmla="*/ 2402 h 482"/>
                <a:gd name="T80" fmla="*/ 4066 w 727"/>
                <a:gd name="T81" fmla="*/ 2490 h 482"/>
                <a:gd name="T82" fmla="*/ 3954 w 727"/>
                <a:gd name="T83" fmla="*/ 2589 h 482"/>
                <a:gd name="T84" fmla="*/ 3760 w 727"/>
                <a:gd name="T85" fmla="*/ 2627 h 482"/>
                <a:gd name="T86" fmla="*/ 3551 w 727"/>
                <a:gd name="T87" fmla="*/ 2688 h 482"/>
                <a:gd name="T88" fmla="*/ 3215 w 727"/>
                <a:gd name="T89" fmla="*/ 2797 h 482"/>
                <a:gd name="T90" fmla="*/ 3163 w 727"/>
                <a:gd name="T91" fmla="*/ 2831 h 482"/>
                <a:gd name="T92" fmla="*/ 3094 w 727"/>
                <a:gd name="T93" fmla="*/ 2855 h 482"/>
                <a:gd name="T94" fmla="*/ 2977 w 727"/>
                <a:gd name="T95" fmla="*/ 2892 h 482"/>
                <a:gd name="T96" fmla="*/ 2745 w 727"/>
                <a:gd name="T97" fmla="*/ 2891 h 482"/>
                <a:gd name="T98" fmla="*/ 2592 w 727"/>
                <a:gd name="T99" fmla="*/ 2916 h 482"/>
                <a:gd name="T100" fmla="*/ 2266 w 727"/>
                <a:gd name="T101" fmla="*/ 2855 h 482"/>
                <a:gd name="T102" fmla="*/ 1975 w 727"/>
                <a:gd name="T103" fmla="*/ 2759 h 482"/>
                <a:gd name="T104" fmla="*/ 1685 w 727"/>
                <a:gd name="T105" fmla="*/ 2667 h 482"/>
                <a:gd name="T106" fmla="*/ 1413 w 727"/>
                <a:gd name="T107" fmla="*/ 2660 h 482"/>
                <a:gd name="T108" fmla="*/ 1078 w 727"/>
                <a:gd name="T109" fmla="*/ 2642 h 482"/>
                <a:gd name="T110" fmla="*/ 808 w 727"/>
                <a:gd name="T111" fmla="*/ 2505 h 482"/>
                <a:gd name="T112" fmla="*/ 544 w 727"/>
                <a:gd name="T113" fmla="*/ 2407 h 482"/>
                <a:gd name="T114" fmla="*/ 192 w 727"/>
                <a:gd name="T115" fmla="*/ 2327 h 4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7"/>
                <a:gd name="T175" fmla="*/ 0 h 482"/>
                <a:gd name="T176" fmla="*/ 727 w 727"/>
                <a:gd name="T177" fmla="*/ 482 h 4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7" h="482">
                  <a:moveTo>
                    <a:pt x="0" y="367"/>
                  </a:moveTo>
                  <a:lnTo>
                    <a:pt x="5" y="364"/>
                  </a:lnTo>
                  <a:lnTo>
                    <a:pt x="7" y="362"/>
                  </a:lnTo>
                  <a:lnTo>
                    <a:pt x="5" y="358"/>
                  </a:lnTo>
                  <a:lnTo>
                    <a:pt x="4" y="350"/>
                  </a:lnTo>
                  <a:lnTo>
                    <a:pt x="9" y="345"/>
                  </a:lnTo>
                  <a:lnTo>
                    <a:pt x="16" y="341"/>
                  </a:lnTo>
                  <a:lnTo>
                    <a:pt x="19" y="342"/>
                  </a:lnTo>
                  <a:lnTo>
                    <a:pt x="21" y="341"/>
                  </a:lnTo>
                  <a:lnTo>
                    <a:pt x="27" y="336"/>
                  </a:lnTo>
                  <a:lnTo>
                    <a:pt x="32" y="332"/>
                  </a:lnTo>
                  <a:lnTo>
                    <a:pt x="33" y="329"/>
                  </a:lnTo>
                  <a:lnTo>
                    <a:pt x="27" y="318"/>
                  </a:lnTo>
                  <a:lnTo>
                    <a:pt x="33" y="316"/>
                  </a:lnTo>
                  <a:lnTo>
                    <a:pt x="34" y="318"/>
                  </a:lnTo>
                  <a:lnTo>
                    <a:pt x="37" y="315"/>
                  </a:lnTo>
                  <a:lnTo>
                    <a:pt x="43" y="313"/>
                  </a:lnTo>
                  <a:lnTo>
                    <a:pt x="45" y="309"/>
                  </a:lnTo>
                  <a:lnTo>
                    <a:pt x="47" y="308"/>
                  </a:lnTo>
                  <a:lnTo>
                    <a:pt x="51" y="303"/>
                  </a:lnTo>
                  <a:lnTo>
                    <a:pt x="55" y="290"/>
                  </a:lnTo>
                  <a:lnTo>
                    <a:pt x="56" y="281"/>
                  </a:lnTo>
                  <a:lnTo>
                    <a:pt x="59" y="278"/>
                  </a:lnTo>
                  <a:lnTo>
                    <a:pt x="62" y="273"/>
                  </a:lnTo>
                  <a:lnTo>
                    <a:pt x="61" y="264"/>
                  </a:lnTo>
                  <a:lnTo>
                    <a:pt x="51" y="260"/>
                  </a:lnTo>
                  <a:lnTo>
                    <a:pt x="49" y="259"/>
                  </a:lnTo>
                  <a:lnTo>
                    <a:pt x="47" y="259"/>
                  </a:lnTo>
                  <a:lnTo>
                    <a:pt x="42" y="255"/>
                  </a:lnTo>
                  <a:lnTo>
                    <a:pt x="39" y="250"/>
                  </a:lnTo>
                  <a:lnTo>
                    <a:pt x="37" y="234"/>
                  </a:lnTo>
                  <a:lnTo>
                    <a:pt x="33" y="231"/>
                  </a:lnTo>
                  <a:lnTo>
                    <a:pt x="24" y="229"/>
                  </a:lnTo>
                  <a:lnTo>
                    <a:pt x="20" y="185"/>
                  </a:lnTo>
                  <a:lnTo>
                    <a:pt x="16" y="179"/>
                  </a:lnTo>
                  <a:lnTo>
                    <a:pt x="12" y="176"/>
                  </a:lnTo>
                  <a:lnTo>
                    <a:pt x="10" y="170"/>
                  </a:lnTo>
                  <a:lnTo>
                    <a:pt x="17" y="140"/>
                  </a:lnTo>
                  <a:lnTo>
                    <a:pt x="16" y="129"/>
                  </a:lnTo>
                  <a:lnTo>
                    <a:pt x="17" y="121"/>
                  </a:lnTo>
                  <a:lnTo>
                    <a:pt x="21" y="120"/>
                  </a:lnTo>
                  <a:lnTo>
                    <a:pt x="22" y="118"/>
                  </a:lnTo>
                  <a:lnTo>
                    <a:pt x="26" y="122"/>
                  </a:lnTo>
                  <a:lnTo>
                    <a:pt x="29" y="120"/>
                  </a:lnTo>
                  <a:lnTo>
                    <a:pt x="32" y="114"/>
                  </a:lnTo>
                  <a:lnTo>
                    <a:pt x="35" y="116"/>
                  </a:lnTo>
                  <a:lnTo>
                    <a:pt x="34" y="120"/>
                  </a:lnTo>
                  <a:lnTo>
                    <a:pt x="36" y="121"/>
                  </a:lnTo>
                  <a:lnTo>
                    <a:pt x="39" y="127"/>
                  </a:lnTo>
                  <a:lnTo>
                    <a:pt x="41" y="125"/>
                  </a:lnTo>
                  <a:lnTo>
                    <a:pt x="42" y="111"/>
                  </a:lnTo>
                  <a:lnTo>
                    <a:pt x="47" y="105"/>
                  </a:lnTo>
                  <a:lnTo>
                    <a:pt x="50" y="107"/>
                  </a:lnTo>
                  <a:lnTo>
                    <a:pt x="54" y="108"/>
                  </a:lnTo>
                  <a:lnTo>
                    <a:pt x="61" y="108"/>
                  </a:lnTo>
                  <a:lnTo>
                    <a:pt x="64" y="106"/>
                  </a:lnTo>
                  <a:lnTo>
                    <a:pt x="70" y="111"/>
                  </a:lnTo>
                  <a:lnTo>
                    <a:pt x="76" y="112"/>
                  </a:lnTo>
                  <a:lnTo>
                    <a:pt x="86" y="111"/>
                  </a:lnTo>
                  <a:lnTo>
                    <a:pt x="88" y="113"/>
                  </a:lnTo>
                  <a:lnTo>
                    <a:pt x="93" y="119"/>
                  </a:lnTo>
                  <a:lnTo>
                    <a:pt x="95" y="117"/>
                  </a:lnTo>
                  <a:lnTo>
                    <a:pt x="100" y="117"/>
                  </a:lnTo>
                  <a:lnTo>
                    <a:pt x="109" y="111"/>
                  </a:lnTo>
                  <a:lnTo>
                    <a:pt x="110" y="108"/>
                  </a:lnTo>
                  <a:lnTo>
                    <a:pt x="108" y="105"/>
                  </a:lnTo>
                  <a:lnTo>
                    <a:pt x="106" y="102"/>
                  </a:lnTo>
                  <a:lnTo>
                    <a:pt x="102" y="100"/>
                  </a:lnTo>
                  <a:lnTo>
                    <a:pt x="100" y="92"/>
                  </a:lnTo>
                  <a:lnTo>
                    <a:pt x="97" y="89"/>
                  </a:lnTo>
                  <a:lnTo>
                    <a:pt x="106" y="70"/>
                  </a:lnTo>
                  <a:lnTo>
                    <a:pt x="113" y="67"/>
                  </a:lnTo>
                  <a:lnTo>
                    <a:pt x="116" y="61"/>
                  </a:lnTo>
                  <a:lnTo>
                    <a:pt x="120" y="60"/>
                  </a:lnTo>
                  <a:lnTo>
                    <a:pt x="131" y="58"/>
                  </a:lnTo>
                  <a:lnTo>
                    <a:pt x="134" y="60"/>
                  </a:lnTo>
                  <a:lnTo>
                    <a:pt x="135" y="62"/>
                  </a:lnTo>
                  <a:lnTo>
                    <a:pt x="133" y="78"/>
                  </a:lnTo>
                  <a:lnTo>
                    <a:pt x="143" y="89"/>
                  </a:lnTo>
                  <a:lnTo>
                    <a:pt x="148" y="102"/>
                  </a:lnTo>
                  <a:lnTo>
                    <a:pt x="152" y="105"/>
                  </a:lnTo>
                  <a:lnTo>
                    <a:pt x="155" y="105"/>
                  </a:lnTo>
                  <a:lnTo>
                    <a:pt x="155" y="101"/>
                  </a:lnTo>
                  <a:lnTo>
                    <a:pt x="155" y="98"/>
                  </a:lnTo>
                  <a:lnTo>
                    <a:pt x="160" y="104"/>
                  </a:lnTo>
                  <a:lnTo>
                    <a:pt x="158" y="106"/>
                  </a:lnTo>
                  <a:lnTo>
                    <a:pt x="159" y="111"/>
                  </a:lnTo>
                  <a:lnTo>
                    <a:pt x="162" y="111"/>
                  </a:lnTo>
                  <a:lnTo>
                    <a:pt x="162" y="104"/>
                  </a:lnTo>
                  <a:lnTo>
                    <a:pt x="163" y="100"/>
                  </a:lnTo>
                  <a:lnTo>
                    <a:pt x="168" y="95"/>
                  </a:lnTo>
                  <a:lnTo>
                    <a:pt x="172" y="92"/>
                  </a:lnTo>
                  <a:lnTo>
                    <a:pt x="175" y="91"/>
                  </a:lnTo>
                  <a:lnTo>
                    <a:pt x="181" y="86"/>
                  </a:lnTo>
                  <a:lnTo>
                    <a:pt x="186" y="84"/>
                  </a:lnTo>
                  <a:lnTo>
                    <a:pt x="191" y="81"/>
                  </a:lnTo>
                  <a:lnTo>
                    <a:pt x="198" y="80"/>
                  </a:lnTo>
                  <a:lnTo>
                    <a:pt x="200" y="79"/>
                  </a:lnTo>
                  <a:lnTo>
                    <a:pt x="206" y="78"/>
                  </a:lnTo>
                  <a:lnTo>
                    <a:pt x="209" y="79"/>
                  </a:lnTo>
                  <a:lnTo>
                    <a:pt x="215" y="83"/>
                  </a:lnTo>
                  <a:lnTo>
                    <a:pt x="220" y="84"/>
                  </a:lnTo>
                  <a:lnTo>
                    <a:pt x="224" y="84"/>
                  </a:lnTo>
                  <a:lnTo>
                    <a:pt x="228" y="80"/>
                  </a:lnTo>
                  <a:lnTo>
                    <a:pt x="234" y="75"/>
                  </a:lnTo>
                  <a:lnTo>
                    <a:pt x="241" y="70"/>
                  </a:lnTo>
                  <a:lnTo>
                    <a:pt x="249" y="69"/>
                  </a:lnTo>
                  <a:lnTo>
                    <a:pt x="251" y="70"/>
                  </a:lnTo>
                  <a:lnTo>
                    <a:pt x="256" y="67"/>
                  </a:lnTo>
                  <a:lnTo>
                    <a:pt x="258" y="65"/>
                  </a:lnTo>
                  <a:lnTo>
                    <a:pt x="260" y="64"/>
                  </a:lnTo>
                  <a:lnTo>
                    <a:pt x="266" y="52"/>
                  </a:lnTo>
                  <a:lnTo>
                    <a:pt x="269" y="51"/>
                  </a:lnTo>
                  <a:lnTo>
                    <a:pt x="270" y="47"/>
                  </a:lnTo>
                  <a:lnTo>
                    <a:pt x="273" y="43"/>
                  </a:lnTo>
                  <a:lnTo>
                    <a:pt x="278" y="40"/>
                  </a:lnTo>
                  <a:lnTo>
                    <a:pt x="280" y="40"/>
                  </a:lnTo>
                  <a:lnTo>
                    <a:pt x="282" y="38"/>
                  </a:lnTo>
                  <a:lnTo>
                    <a:pt x="284" y="33"/>
                  </a:lnTo>
                  <a:lnTo>
                    <a:pt x="292" y="19"/>
                  </a:lnTo>
                  <a:lnTo>
                    <a:pt x="293" y="15"/>
                  </a:lnTo>
                  <a:lnTo>
                    <a:pt x="290" y="9"/>
                  </a:lnTo>
                  <a:lnTo>
                    <a:pt x="290" y="0"/>
                  </a:lnTo>
                  <a:lnTo>
                    <a:pt x="296" y="0"/>
                  </a:lnTo>
                  <a:lnTo>
                    <a:pt x="298" y="1"/>
                  </a:lnTo>
                  <a:lnTo>
                    <a:pt x="305" y="6"/>
                  </a:lnTo>
                  <a:lnTo>
                    <a:pt x="308" y="7"/>
                  </a:lnTo>
                  <a:lnTo>
                    <a:pt x="318" y="11"/>
                  </a:lnTo>
                  <a:lnTo>
                    <a:pt x="322" y="15"/>
                  </a:lnTo>
                  <a:lnTo>
                    <a:pt x="329" y="18"/>
                  </a:lnTo>
                  <a:lnTo>
                    <a:pt x="332" y="18"/>
                  </a:lnTo>
                  <a:lnTo>
                    <a:pt x="342" y="22"/>
                  </a:lnTo>
                  <a:lnTo>
                    <a:pt x="343" y="25"/>
                  </a:lnTo>
                  <a:lnTo>
                    <a:pt x="348" y="34"/>
                  </a:lnTo>
                  <a:lnTo>
                    <a:pt x="348" y="36"/>
                  </a:lnTo>
                  <a:lnTo>
                    <a:pt x="348" y="38"/>
                  </a:lnTo>
                  <a:lnTo>
                    <a:pt x="351" y="43"/>
                  </a:lnTo>
                  <a:lnTo>
                    <a:pt x="350" y="52"/>
                  </a:lnTo>
                  <a:lnTo>
                    <a:pt x="351" y="54"/>
                  </a:lnTo>
                  <a:lnTo>
                    <a:pt x="355" y="57"/>
                  </a:lnTo>
                  <a:lnTo>
                    <a:pt x="364" y="61"/>
                  </a:lnTo>
                  <a:lnTo>
                    <a:pt x="365" y="63"/>
                  </a:lnTo>
                  <a:lnTo>
                    <a:pt x="366" y="68"/>
                  </a:lnTo>
                  <a:lnTo>
                    <a:pt x="364" y="70"/>
                  </a:lnTo>
                  <a:lnTo>
                    <a:pt x="364" y="71"/>
                  </a:lnTo>
                  <a:lnTo>
                    <a:pt x="367" y="73"/>
                  </a:lnTo>
                  <a:lnTo>
                    <a:pt x="370" y="79"/>
                  </a:lnTo>
                  <a:lnTo>
                    <a:pt x="375" y="80"/>
                  </a:lnTo>
                  <a:lnTo>
                    <a:pt x="382" y="78"/>
                  </a:lnTo>
                  <a:lnTo>
                    <a:pt x="391" y="80"/>
                  </a:lnTo>
                  <a:lnTo>
                    <a:pt x="403" y="78"/>
                  </a:lnTo>
                  <a:lnTo>
                    <a:pt x="409" y="78"/>
                  </a:lnTo>
                  <a:lnTo>
                    <a:pt x="417" y="86"/>
                  </a:lnTo>
                  <a:lnTo>
                    <a:pt x="422" y="98"/>
                  </a:lnTo>
                  <a:lnTo>
                    <a:pt x="425" y="108"/>
                  </a:lnTo>
                  <a:lnTo>
                    <a:pt x="424" y="120"/>
                  </a:lnTo>
                  <a:lnTo>
                    <a:pt x="419" y="129"/>
                  </a:lnTo>
                  <a:lnTo>
                    <a:pt x="410" y="139"/>
                  </a:lnTo>
                  <a:lnTo>
                    <a:pt x="410" y="142"/>
                  </a:lnTo>
                  <a:lnTo>
                    <a:pt x="416" y="167"/>
                  </a:lnTo>
                  <a:lnTo>
                    <a:pt x="422" y="178"/>
                  </a:lnTo>
                  <a:lnTo>
                    <a:pt x="429" y="180"/>
                  </a:lnTo>
                  <a:lnTo>
                    <a:pt x="438" y="181"/>
                  </a:lnTo>
                  <a:lnTo>
                    <a:pt x="446" y="184"/>
                  </a:lnTo>
                  <a:lnTo>
                    <a:pt x="457" y="182"/>
                  </a:lnTo>
                  <a:lnTo>
                    <a:pt x="471" y="172"/>
                  </a:lnTo>
                  <a:lnTo>
                    <a:pt x="474" y="164"/>
                  </a:lnTo>
                  <a:lnTo>
                    <a:pt x="487" y="163"/>
                  </a:lnTo>
                  <a:lnTo>
                    <a:pt x="508" y="151"/>
                  </a:lnTo>
                  <a:lnTo>
                    <a:pt x="509" y="146"/>
                  </a:lnTo>
                  <a:lnTo>
                    <a:pt x="510" y="150"/>
                  </a:lnTo>
                  <a:lnTo>
                    <a:pt x="516" y="149"/>
                  </a:lnTo>
                  <a:lnTo>
                    <a:pt x="521" y="154"/>
                  </a:lnTo>
                  <a:lnTo>
                    <a:pt x="529" y="157"/>
                  </a:lnTo>
                  <a:lnTo>
                    <a:pt x="527" y="164"/>
                  </a:lnTo>
                  <a:lnTo>
                    <a:pt x="524" y="165"/>
                  </a:lnTo>
                  <a:lnTo>
                    <a:pt x="520" y="167"/>
                  </a:lnTo>
                  <a:lnTo>
                    <a:pt x="518" y="167"/>
                  </a:lnTo>
                  <a:lnTo>
                    <a:pt x="517" y="169"/>
                  </a:lnTo>
                  <a:lnTo>
                    <a:pt x="514" y="169"/>
                  </a:lnTo>
                  <a:lnTo>
                    <a:pt x="514" y="170"/>
                  </a:lnTo>
                  <a:lnTo>
                    <a:pt x="516" y="174"/>
                  </a:lnTo>
                  <a:lnTo>
                    <a:pt x="517" y="177"/>
                  </a:lnTo>
                  <a:lnTo>
                    <a:pt x="521" y="181"/>
                  </a:lnTo>
                  <a:lnTo>
                    <a:pt x="529" y="193"/>
                  </a:lnTo>
                  <a:lnTo>
                    <a:pt x="538" y="205"/>
                  </a:lnTo>
                  <a:lnTo>
                    <a:pt x="559" y="215"/>
                  </a:lnTo>
                  <a:lnTo>
                    <a:pt x="560" y="216"/>
                  </a:lnTo>
                  <a:lnTo>
                    <a:pt x="563" y="217"/>
                  </a:lnTo>
                  <a:lnTo>
                    <a:pt x="566" y="216"/>
                  </a:lnTo>
                  <a:lnTo>
                    <a:pt x="567" y="233"/>
                  </a:lnTo>
                  <a:lnTo>
                    <a:pt x="581" y="235"/>
                  </a:lnTo>
                  <a:lnTo>
                    <a:pt x="592" y="234"/>
                  </a:lnTo>
                  <a:lnTo>
                    <a:pt x="602" y="232"/>
                  </a:lnTo>
                  <a:lnTo>
                    <a:pt x="615" y="234"/>
                  </a:lnTo>
                  <a:lnTo>
                    <a:pt x="623" y="233"/>
                  </a:lnTo>
                  <a:lnTo>
                    <a:pt x="649" y="235"/>
                  </a:lnTo>
                  <a:lnTo>
                    <a:pt x="691" y="237"/>
                  </a:lnTo>
                  <a:lnTo>
                    <a:pt x="716" y="236"/>
                  </a:lnTo>
                  <a:lnTo>
                    <a:pt x="726" y="237"/>
                  </a:lnTo>
                  <a:lnTo>
                    <a:pt x="698" y="311"/>
                  </a:lnTo>
                  <a:lnTo>
                    <a:pt x="684" y="352"/>
                  </a:lnTo>
                  <a:lnTo>
                    <a:pt x="694" y="377"/>
                  </a:lnTo>
                  <a:lnTo>
                    <a:pt x="693" y="403"/>
                  </a:lnTo>
                  <a:lnTo>
                    <a:pt x="692" y="404"/>
                  </a:lnTo>
                  <a:lnTo>
                    <a:pt x="686" y="402"/>
                  </a:lnTo>
                  <a:lnTo>
                    <a:pt x="684" y="402"/>
                  </a:lnTo>
                  <a:lnTo>
                    <a:pt x="671" y="398"/>
                  </a:lnTo>
                  <a:lnTo>
                    <a:pt x="668" y="397"/>
                  </a:lnTo>
                  <a:lnTo>
                    <a:pt x="653" y="391"/>
                  </a:lnTo>
                  <a:lnTo>
                    <a:pt x="643" y="388"/>
                  </a:lnTo>
                  <a:lnTo>
                    <a:pt x="630" y="387"/>
                  </a:lnTo>
                  <a:lnTo>
                    <a:pt x="615" y="386"/>
                  </a:lnTo>
                  <a:lnTo>
                    <a:pt x="601" y="384"/>
                  </a:lnTo>
                  <a:lnTo>
                    <a:pt x="599" y="385"/>
                  </a:lnTo>
                  <a:lnTo>
                    <a:pt x="598" y="383"/>
                  </a:lnTo>
                  <a:lnTo>
                    <a:pt x="604" y="379"/>
                  </a:lnTo>
                  <a:lnTo>
                    <a:pt x="609" y="379"/>
                  </a:lnTo>
                  <a:lnTo>
                    <a:pt x="616" y="376"/>
                  </a:lnTo>
                  <a:lnTo>
                    <a:pt x="616" y="374"/>
                  </a:lnTo>
                  <a:lnTo>
                    <a:pt x="618" y="373"/>
                  </a:lnTo>
                  <a:lnTo>
                    <a:pt x="621" y="366"/>
                  </a:lnTo>
                  <a:lnTo>
                    <a:pt x="621" y="364"/>
                  </a:lnTo>
                  <a:lnTo>
                    <a:pt x="618" y="361"/>
                  </a:lnTo>
                  <a:lnTo>
                    <a:pt x="612" y="359"/>
                  </a:lnTo>
                  <a:lnTo>
                    <a:pt x="606" y="358"/>
                  </a:lnTo>
                  <a:lnTo>
                    <a:pt x="603" y="361"/>
                  </a:lnTo>
                  <a:lnTo>
                    <a:pt x="601" y="363"/>
                  </a:lnTo>
                  <a:lnTo>
                    <a:pt x="599" y="366"/>
                  </a:lnTo>
                  <a:lnTo>
                    <a:pt x="599" y="368"/>
                  </a:lnTo>
                  <a:lnTo>
                    <a:pt x="597" y="369"/>
                  </a:lnTo>
                  <a:lnTo>
                    <a:pt x="592" y="369"/>
                  </a:lnTo>
                  <a:lnTo>
                    <a:pt x="589" y="374"/>
                  </a:lnTo>
                  <a:lnTo>
                    <a:pt x="586" y="372"/>
                  </a:lnTo>
                  <a:lnTo>
                    <a:pt x="586" y="370"/>
                  </a:lnTo>
                  <a:lnTo>
                    <a:pt x="591" y="367"/>
                  </a:lnTo>
                  <a:lnTo>
                    <a:pt x="592" y="364"/>
                  </a:lnTo>
                  <a:lnTo>
                    <a:pt x="591" y="363"/>
                  </a:lnTo>
                  <a:lnTo>
                    <a:pt x="589" y="362"/>
                  </a:lnTo>
                  <a:lnTo>
                    <a:pt x="587" y="359"/>
                  </a:lnTo>
                  <a:lnTo>
                    <a:pt x="585" y="358"/>
                  </a:lnTo>
                  <a:lnTo>
                    <a:pt x="585" y="357"/>
                  </a:lnTo>
                  <a:lnTo>
                    <a:pt x="586" y="355"/>
                  </a:lnTo>
                  <a:lnTo>
                    <a:pt x="586" y="354"/>
                  </a:lnTo>
                  <a:lnTo>
                    <a:pt x="582" y="352"/>
                  </a:lnTo>
                  <a:lnTo>
                    <a:pt x="581" y="349"/>
                  </a:lnTo>
                  <a:lnTo>
                    <a:pt x="578" y="348"/>
                  </a:lnTo>
                  <a:lnTo>
                    <a:pt x="577" y="348"/>
                  </a:lnTo>
                  <a:lnTo>
                    <a:pt x="575" y="349"/>
                  </a:lnTo>
                  <a:lnTo>
                    <a:pt x="570" y="350"/>
                  </a:lnTo>
                  <a:lnTo>
                    <a:pt x="569" y="351"/>
                  </a:lnTo>
                  <a:lnTo>
                    <a:pt x="565" y="356"/>
                  </a:lnTo>
                  <a:lnTo>
                    <a:pt x="562" y="364"/>
                  </a:lnTo>
                  <a:lnTo>
                    <a:pt x="560" y="366"/>
                  </a:lnTo>
                  <a:lnTo>
                    <a:pt x="554" y="366"/>
                  </a:lnTo>
                  <a:lnTo>
                    <a:pt x="551" y="368"/>
                  </a:lnTo>
                  <a:lnTo>
                    <a:pt x="549" y="370"/>
                  </a:lnTo>
                  <a:lnTo>
                    <a:pt x="547" y="371"/>
                  </a:lnTo>
                  <a:lnTo>
                    <a:pt x="547" y="372"/>
                  </a:lnTo>
                  <a:lnTo>
                    <a:pt x="547" y="376"/>
                  </a:lnTo>
                  <a:lnTo>
                    <a:pt x="549" y="377"/>
                  </a:lnTo>
                  <a:lnTo>
                    <a:pt x="552" y="378"/>
                  </a:lnTo>
                  <a:lnTo>
                    <a:pt x="557" y="378"/>
                  </a:lnTo>
                  <a:lnTo>
                    <a:pt x="557" y="379"/>
                  </a:lnTo>
                  <a:lnTo>
                    <a:pt x="557" y="380"/>
                  </a:lnTo>
                  <a:lnTo>
                    <a:pt x="557" y="386"/>
                  </a:lnTo>
                  <a:lnTo>
                    <a:pt x="551" y="388"/>
                  </a:lnTo>
                  <a:lnTo>
                    <a:pt x="541" y="389"/>
                  </a:lnTo>
                  <a:lnTo>
                    <a:pt x="538" y="388"/>
                  </a:lnTo>
                  <a:lnTo>
                    <a:pt x="538" y="387"/>
                  </a:lnTo>
                  <a:lnTo>
                    <a:pt x="536" y="387"/>
                  </a:lnTo>
                  <a:lnTo>
                    <a:pt x="535" y="389"/>
                  </a:lnTo>
                  <a:lnTo>
                    <a:pt x="535" y="391"/>
                  </a:lnTo>
                  <a:lnTo>
                    <a:pt x="535" y="392"/>
                  </a:lnTo>
                  <a:lnTo>
                    <a:pt x="532" y="392"/>
                  </a:lnTo>
                  <a:lnTo>
                    <a:pt x="529" y="392"/>
                  </a:lnTo>
                  <a:lnTo>
                    <a:pt x="528" y="392"/>
                  </a:lnTo>
                  <a:lnTo>
                    <a:pt x="527" y="393"/>
                  </a:lnTo>
                  <a:lnTo>
                    <a:pt x="525" y="394"/>
                  </a:lnTo>
                  <a:lnTo>
                    <a:pt x="521" y="395"/>
                  </a:lnTo>
                  <a:lnTo>
                    <a:pt x="520" y="398"/>
                  </a:lnTo>
                  <a:lnTo>
                    <a:pt x="519" y="399"/>
                  </a:lnTo>
                  <a:lnTo>
                    <a:pt x="517" y="401"/>
                  </a:lnTo>
                  <a:lnTo>
                    <a:pt x="516" y="404"/>
                  </a:lnTo>
                  <a:lnTo>
                    <a:pt x="513" y="405"/>
                  </a:lnTo>
                  <a:lnTo>
                    <a:pt x="505" y="408"/>
                  </a:lnTo>
                  <a:lnTo>
                    <a:pt x="503" y="409"/>
                  </a:lnTo>
                  <a:lnTo>
                    <a:pt x="501" y="414"/>
                  </a:lnTo>
                  <a:lnTo>
                    <a:pt x="501" y="417"/>
                  </a:lnTo>
                  <a:lnTo>
                    <a:pt x="501" y="419"/>
                  </a:lnTo>
                  <a:lnTo>
                    <a:pt x="500" y="420"/>
                  </a:lnTo>
                  <a:lnTo>
                    <a:pt x="496" y="420"/>
                  </a:lnTo>
                  <a:lnTo>
                    <a:pt x="492" y="422"/>
                  </a:lnTo>
                  <a:lnTo>
                    <a:pt x="489" y="426"/>
                  </a:lnTo>
                  <a:lnTo>
                    <a:pt x="486" y="426"/>
                  </a:lnTo>
                  <a:lnTo>
                    <a:pt x="483" y="426"/>
                  </a:lnTo>
                  <a:lnTo>
                    <a:pt x="480" y="427"/>
                  </a:lnTo>
                  <a:lnTo>
                    <a:pt x="471" y="428"/>
                  </a:lnTo>
                  <a:lnTo>
                    <a:pt x="469" y="430"/>
                  </a:lnTo>
                  <a:lnTo>
                    <a:pt x="465" y="431"/>
                  </a:lnTo>
                  <a:lnTo>
                    <a:pt x="465" y="432"/>
                  </a:lnTo>
                  <a:lnTo>
                    <a:pt x="464" y="432"/>
                  </a:lnTo>
                  <a:lnTo>
                    <a:pt x="461" y="432"/>
                  </a:lnTo>
                  <a:lnTo>
                    <a:pt x="458" y="435"/>
                  </a:lnTo>
                  <a:lnTo>
                    <a:pt x="449" y="436"/>
                  </a:lnTo>
                  <a:lnTo>
                    <a:pt x="443" y="438"/>
                  </a:lnTo>
                  <a:lnTo>
                    <a:pt x="440" y="439"/>
                  </a:lnTo>
                  <a:lnTo>
                    <a:pt x="440" y="442"/>
                  </a:lnTo>
                  <a:lnTo>
                    <a:pt x="426" y="446"/>
                  </a:lnTo>
                  <a:lnTo>
                    <a:pt x="425" y="448"/>
                  </a:lnTo>
                  <a:lnTo>
                    <a:pt x="414" y="451"/>
                  </a:lnTo>
                  <a:lnTo>
                    <a:pt x="412" y="454"/>
                  </a:lnTo>
                  <a:lnTo>
                    <a:pt x="407" y="456"/>
                  </a:lnTo>
                  <a:lnTo>
                    <a:pt x="400" y="460"/>
                  </a:lnTo>
                  <a:lnTo>
                    <a:pt x="398" y="460"/>
                  </a:lnTo>
                  <a:lnTo>
                    <a:pt x="397" y="461"/>
                  </a:lnTo>
                  <a:lnTo>
                    <a:pt x="395" y="462"/>
                  </a:lnTo>
                  <a:lnTo>
                    <a:pt x="395" y="463"/>
                  </a:lnTo>
                  <a:lnTo>
                    <a:pt x="392" y="462"/>
                  </a:lnTo>
                  <a:lnTo>
                    <a:pt x="391" y="463"/>
                  </a:lnTo>
                  <a:lnTo>
                    <a:pt x="392" y="464"/>
                  </a:lnTo>
                  <a:lnTo>
                    <a:pt x="391" y="465"/>
                  </a:lnTo>
                  <a:lnTo>
                    <a:pt x="388" y="464"/>
                  </a:lnTo>
                  <a:lnTo>
                    <a:pt x="388" y="466"/>
                  </a:lnTo>
                  <a:lnTo>
                    <a:pt x="386" y="466"/>
                  </a:lnTo>
                  <a:lnTo>
                    <a:pt x="387" y="467"/>
                  </a:lnTo>
                  <a:lnTo>
                    <a:pt x="385" y="468"/>
                  </a:lnTo>
                  <a:lnTo>
                    <a:pt x="384" y="468"/>
                  </a:lnTo>
                  <a:lnTo>
                    <a:pt x="383" y="469"/>
                  </a:lnTo>
                  <a:lnTo>
                    <a:pt x="381" y="470"/>
                  </a:lnTo>
                  <a:lnTo>
                    <a:pt x="376" y="473"/>
                  </a:lnTo>
                  <a:lnTo>
                    <a:pt x="375" y="472"/>
                  </a:lnTo>
                  <a:lnTo>
                    <a:pt x="375" y="474"/>
                  </a:lnTo>
                  <a:lnTo>
                    <a:pt x="372" y="474"/>
                  </a:lnTo>
                  <a:lnTo>
                    <a:pt x="370" y="476"/>
                  </a:lnTo>
                  <a:lnTo>
                    <a:pt x="368" y="476"/>
                  </a:lnTo>
                  <a:lnTo>
                    <a:pt x="364" y="476"/>
                  </a:lnTo>
                  <a:lnTo>
                    <a:pt x="361" y="476"/>
                  </a:lnTo>
                  <a:lnTo>
                    <a:pt x="355" y="476"/>
                  </a:lnTo>
                  <a:lnTo>
                    <a:pt x="353" y="476"/>
                  </a:lnTo>
                  <a:lnTo>
                    <a:pt x="352" y="476"/>
                  </a:lnTo>
                  <a:lnTo>
                    <a:pt x="350" y="476"/>
                  </a:lnTo>
                  <a:lnTo>
                    <a:pt x="340" y="475"/>
                  </a:lnTo>
                  <a:lnTo>
                    <a:pt x="337" y="477"/>
                  </a:lnTo>
                  <a:lnTo>
                    <a:pt x="335" y="477"/>
                  </a:lnTo>
                  <a:lnTo>
                    <a:pt x="334" y="479"/>
                  </a:lnTo>
                  <a:lnTo>
                    <a:pt x="333" y="479"/>
                  </a:lnTo>
                  <a:lnTo>
                    <a:pt x="333" y="480"/>
                  </a:lnTo>
                  <a:lnTo>
                    <a:pt x="330" y="481"/>
                  </a:lnTo>
                  <a:lnTo>
                    <a:pt x="321" y="480"/>
                  </a:lnTo>
                  <a:lnTo>
                    <a:pt x="318" y="481"/>
                  </a:lnTo>
                  <a:lnTo>
                    <a:pt x="315" y="479"/>
                  </a:lnTo>
                  <a:lnTo>
                    <a:pt x="309" y="477"/>
                  </a:lnTo>
                  <a:lnTo>
                    <a:pt x="304" y="474"/>
                  </a:lnTo>
                  <a:lnTo>
                    <a:pt x="299" y="473"/>
                  </a:lnTo>
                  <a:lnTo>
                    <a:pt x="296" y="472"/>
                  </a:lnTo>
                  <a:lnTo>
                    <a:pt x="280" y="469"/>
                  </a:lnTo>
                  <a:lnTo>
                    <a:pt x="275" y="469"/>
                  </a:lnTo>
                  <a:lnTo>
                    <a:pt x="260" y="462"/>
                  </a:lnTo>
                  <a:lnTo>
                    <a:pt x="255" y="460"/>
                  </a:lnTo>
                  <a:lnTo>
                    <a:pt x="250" y="460"/>
                  </a:lnTo>
                  <a:lnTo>
                    <a:pt x="244" y="457"/>
                  </a:lnTo>
                  <a:lnTo>
                    <a:pt x="244" y="456"/>
                  </a:lnTo>
                  <a:lnTo>
                    <a:pt x="244" y="454"/>
                  </a:lnTo>
                  <a:lnTo>
                    <a:pt x="243" y="454"/>
                  </a:lnTo>
                  <a:lnTo>
                    <a:pt x="242" y="451"/>
                  </a:lnTo>
                  <a:lnTo>
                    <a:pt x="241" y="450"/>
                  </a:lnTo>
                  <a:lnTo>
                    <a:pt x="238" y="450"/>
                  </a:lnTo>
                  <a:lnTo>
                    <a:pt x="232" y="445"/>
                  </a:lnTo>
                  <a:lnTo>
                    <a:pt x="223" y="442"/>
                  </a:lnTo>
                  <a:lnTo>
                    <a:pt x="209" y="439"/>
                  </a:lnTo>
                  <a:lnTo>
                    <a:pt x="205" y="440"/>
                  </a:lnTo>
                  <a:lnTo>
                    <a:pt x="202" y="439"/>
                  </a:lnTo>
                  <a:lnTo>
                    <a:pt x="198" y="439"/>
                  </a:lnTo>
                  <a:lnTo>
                    <a:pt x="195" y="440"/>
                  </a:lnTo>
                  <a:lnTo>
                    <a:pt x="186" y="440"/>
                  </a:lnTo>
                  <a:lnTo>
                    <a:pt x="177" y="438"/>
                  </a:lnTo>
                  <a:lnTo>
                    <a:pt x="175" y="437"/>
                  </a:lnTo>
                  <a:lnTo>
                    <a:pt x="169" y="435"/>
                  </a:lnTo>
                  <a:lnTo>
                    <a:pt x="165" y="437"/>
                  </a:lnTo>
                  <a:lnTo>
                    <a:pt x="162" y="436"/>
                  </a:lnTo>
                  <a:lnTo>
                    <a:pt x="152" y="434"/>
                  </a:lnTo>
                  <a:lnTo>
                    <a:pt x="149" y="434"/>
                  </a:lnTo>
                  <a:lnTo>
                    <a:pt x="143" y="436"/>
                  </a:lnTo>
                  <a:lnTo>
                    <a:pt x="133" y="434"/>
                  </a:lnTo>
                  <a:lnTo>
                    <a:pt x="128" y="434"/>
                  </a:lnTo>
                  <a:lnTo>
                    <a:pt x="125" y="429"/>
                  </a:lnTo>
                  <a:lnTo>
                    <a:pt x="114" y="423"/>
                  </a:lnTo>
                  <a:lnTo>
                    <a:pt x="111" y="420"/>
                  </a:lnTo>
                  <a:lnTo>
                    <a:pt x="106" y="416"/>
                  </a:lnTo>
                  <a:lnTo>
                    <a:pt x="101" y="414"/>
                  </a:lnTo>
                  <a:lnTo>
                    <a:pt x="100" y="412"/>
                  </a:lnTo>
                  <a:lnTo>
                    <a:pt x="97" y="411"/>
                  </a:lnTo>
                  <a:lnTo>
                    <a:pt x="95" y="410"/>
                  </a:lnTo>
                  <a:lnTo>
                    <a:pt x="94" y="410"/>
                  </a:lnTo>
                  <a:lnTo>
                    <a:pt x="91" y="408"/>
                  </a:lnTo>
                  <a:lnTo>
                    <a:pt x="83" y="403"/>
                  </a:lnTo>
                  <a:lnTo>
                    <a:pt x="82" y="401"/>
                  </a:lnTo>
                  <a:lnTo>
                    <a:pt x="68" y="396"/>
                  </a:lnTo>
                  <a:lnTo>
                    <a:pt x="63" y="392"/>
                  </a:lnTo>
                  <a:lnTo>
                    <a:pt x="58" y="392"/>
                  </a:lnTo>
                  <a:lnTo>
                    <a:pt x="51" y="389"/>
                  </a:lnTo>
                  <a:lnTo>
                    <a:pt x="43" y="388"/>
                  </a:lnTo>
                  <a:lnTo>
                    <a:pt x="36" y="386"/>
                  </a:lnTo>
                  <a:lnTo>
                    <a:pt x="30" y="386"/>
                  </a:lnTo>
                  <a:lnTo>
                    <a:pt x="24" y="383"/>
                  </a:lnTo>
                  <a:lnTo>
                    <a:pt x="12" y="379"/>
                  </a:lnTo>
                  <a:lnTo>
                    <a:pt x="8" y="377"/>
                  </a:lnTo>
                  <a:lnTo>
                    <a:pt x="9" y="376"/>
                  </a:lnTo>
                  <a:lnTo>
                    <a:pt x="0" y="367"/>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088" name="Freeform 15"/>
            <p:cNvSpPr>
              <a:spLocks/>
            </p:cNvSpPr>
            <p:nvPr/>
          </p:nvSpPr>
          <p:spPr bwMode="auto">
            <a:xfrm>
              <a:off x="4225" y="3367"/>
              <a:ext cx="769" cy="681"/>
            </a:xfrm>
            <a:custGeom>
              <a:avLst/>
              <a:gdLst>
                <a:gd name="T0" fmla="*/ 355 w 590"/>
                <a:gd name="T1" fmla="*/ 858 h 544"/>
                <a:gd name="T2" fmla="*/ 545 w 590"/>
                <a:gd name="T3" fmla="*/ 766 h 544"/>
                <a:gd name="T4" fmla="*/ 611 w 590"/>
                <a:gd name="T5" fmla="*/ 720 h 544"/>
                <a:gd name="T6" fmla="*/ 765 w 590"/>
                <a:gd name="T7" fmla="*/ 439 h 544"/>
                <a:gd name="T8" fmla="*/ 822 w 590"/>
                <a:gd name="T9" fmla="*/ 388 h 544"/>
                <a:gd name="T10" fmla="*/ 903 w 590"/>
                <a:gd name="T11" fmla="*/ 119 h 544"/>
                <a:gd name="T12" fmla="*/ 1024 w 590"/>
                <a:gd name="T13" fmla="*/ 31 h 544"/>
                <a:gd name="T14" fmla="*/ 1262 w 590"/>
                <a:gd name="T15" fmla="*/ 118 h 544"/>
                <a:gd name="T16" fmla="*/ 1314 w 590"/>
                <a:gd name="T17" fmla="*/ 244 h 544"/>
                <a:gd name="T18" fmla="*/ 1387 w 590"/>
                <a:gd name="T19" fmla="*/ 461 h 544"/>
                <a:gd name="T20" fmla="*/ 1597 w 590"/>
                <a:gd name="T21" fmla="*/ 499 h 544"/>
                <a:gd name="T22" fmla="*/ 1775 w 590"/>
                <a:gd name="T23" fmla="*/ 583 h 544"/>
                <a:gd name="T24" fmla="*/ 2168 w 590"/>
                <a:gd name="T25" fmla="*/ 243 h 544"/>
                <a:gd name="T26" fmla="*/ 2217 w 590"/>
                <a:gd name="T27" fmla="*/ 194 h 544"/>
                <a:gd name="T28" fmla="*/ 2358 w 590"/>
                <a:gd name="T29" fmla="*/ 135 h 544"/>
                <a:gd name="T30" fmla="*/ 2471 w 590"/>
                <a:gd name="T31" fmla="*/ 118 h 544"/>
                <a:gd name="T32" fmla="*/ 2542 w 590"/>
                <a:gd name="T33" fmla="*/ 31 h 544"/>
                <a:gd name="T34" fmla="*/ 2650 w 590"/>
                <a:gd name="T35" fmla="*/ 49 h 544"/>
                <a:gd name="T36" fmla="*/ 2714 w 590"/>
                <a:gd name="T37" fmla="*/ 39 h 544"/>
                <a:gd name="T38" fmla="*/ 2805 w 590"/>
                <a:gd name="T39" fmla="*/ 88 h 544"/>
                <a:gd name="T40" fmla="*/ 2890 w 590"/>
                <a:gd name="T41" fmla="*/ 88 h 544"/>
                <a:gd name="T42" fmla="*/ 2956 w 590"/>
                <a:gd name="T43" fmla="*/ 217 h 544"/>
                <a:gd name="T44" fmla="*/ 3123 w 590"/>
                <a:gd name="T45" fmla="*/ 304 h 544"/>
                <a:gd name="T46" fmla="*/ 3080 w 590"/>
                <a:gd name="T47" fmla="*/ 427 h 544"/>
                <a:gd name="T48" fmla="*/ 3300 w 590"/>
                <a:gd name="T49" fmla="*/ 461 h 544"/>
                <a:gd name="T50" fmla="*/ 3425 w 590"/>
                <a:gd name="T51" fmla="*/ 486 h 544"/>
                <a:gd name="T52" fmla="*/ 3460 w 590"/>
                <a:gd name="T53" fmla="*/ 553 h 544"/>
                <a:gd name="T54" fmla="*/ 3414 w 590"/>
                <a:gd name="T55" fmla="*/ 597 h 544"/>
                <a:gd name="T56" fmla="*/ 3605 w 590"/>
                <a:gd name="T57" fmla="*/ 670 h 544"/>
                <a:gd name="T58" fmla="*/ 4344 w 590"/>
                <a:gd name="T59" fmla="*/ 1050 h 544"/>
                <a:gd name="T60" fmla="*/ 4800 w 590"/>
                <a:gd name="T61" fmla="*/ 1317 h 544"/>
                <a:gd name="T62" fmla="*/ 4735 w 590"/>
                <a:gd name="T63" fmla="*/ 1697 h 544"/>
                <a:gd name="T64" fmla="*/ 3008 w 590"/>
                <a:gd name="T65" fmla="*/ 2030 h 544"/>
                <a:gd name="T66" fmla="*/ 2633 w 590"/>
                <a:gd name="T67" fmla="*/ 2445 h 544"/>
                <a:gd name="T68" fmla="*/ 2681 w 590"/>
                <a:gd name="T69" fmla="*/ 2487 h 544"/>
                <a:gd name="T70" fmla="*/ 2681 w 590"/>
                <a:gd name="T71" fmla="*/ 2678 h 544"/>
                <a:gd name="T72" fmla="*/ 2757 w 590"/>
                <a:gd name="T73" fmla="*/ 2874 h 544"/>
                <a:gd name="T74" fmla="*/ 2714 w 590"/>
                <a:gd name="T75" fmla="*/ 3075 h 544"/>
                <a:gd name="T76" fmla="*/ 2605 w 590"/>
                <a:gd name="T77" fmla="*/ 3256 h 544"/>
                <a:gd name="T78" fmla="*/ 2583 w 590"/>
                <a:gd name="T79" fmla="*/ 3227 h 544"/>
                <a:gd name="T80" fmla="*/ 2217 w 590"/>
                <a:gd name="T81" fmla="*/ 3001 h 544"/>
                <a:gd name="T82" fmla="*/ 2037 w 590"/>
                <a:gd name="T83" fmla="*/ 2874 h 544"/>
                <a:gd name="T84" fmla="*/ 1920 w 590"/>
                <a:gd name="T85" fmla="*/ 2798 h 544"/>
                <a:gd name="T86" fmla="*/ 1859 w 590"/>
                <a:gd name="T87" fmla="*/ 2759 h 544"/>
                <a:gd name="T88" fmla="*/ 1740 w 590"/>
                <a:gd name="T89" fmla="*/ 2651 h 544"/>
                <a:gd name="T90" fmla="*/ 1664 w 590"/>
                <a:gd name="T91" fmla="*/ 2611 h 544"/>
                <a:gd name="T92" fmla="*/ 1585 w 590"/>
                <a:gd name="T93" fmla="*/ 2578 h 544"/>
                <a:gd name="T94" fmla="*/ 1563 w 590"/>
                <a:gd name="T95" fmla="*/ 2565 h 544"/>
                <a:gd name="T96" fmla="*/ 1483 w 590"/>
                <a:gd name="T97" fmla="*/ 2522 h 544"/>
                <a:gd name="T98" fmla="*/ 1283 w 590"/>
                <a:gd name="T99" fmla="*/ 2390 h 544"/>
                <a:gd name="T100" fmla="*/ 1024 w 590"/>
                <a:gd name="T101" fmla="*/ 2235 h 544"/>
                <a:gd name="T102" fmla="*/ 773 w 590"/>
                <a:gd name="T103" fmla="*/ 2109 h 544"/>
                <a:gd name="T104" fmla="*/ 611 w 590"/>
                <a:gd name="T105" fmla="*/ 2030 h 544"/>
                <a:gd name="T106" fmla="*/ 467 w 590"/>
                <a:gd name="T107" fmla="*/ 1968 h 544"/>
                <a:gd name="T108" fmla="*/ 321 w 590"/>
                <a:gd name="T109" fmla="*/ 1922 h 544"/>
                <a:gd name="T110" fmla="*/ 272 w 590"/>
                <a:gd name="T111" fmla="*/ 1892 h 544"/>
                <a:gd name="T112" fmla="*/ 85 w 590"/>
                <a:gd name="T113" fmla="*/ 1863 h 544"/>
                <a:gd name="T114" fmla="*/ 0 w 590"/>
                <a:gd name="T115" fmla="*/ 1550 h 5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0"/>
                <a:gd name="T175" fmla="*/ 0 h 544"/>
                <a:gd name="T176" fmla="*/ 590 w 590"/>
                <a:gd name="T177" fmla="*/ 544 h 5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0" h="544">
                  <a:moveTo>
                    <a:pt x="0" y="257"/>
                  </a:moveTo>
                  <a:lnTo>
                    <a:pt x="14" y="216"/>
                  </a:lnTo>
                  <a:lnTo>
                    <a:pt x="42" y="142"/>
                  </a:lnTo>
                  <a:lnTo>
                    <a:pt x="47" y="136"/>
                  </a:lnTo>
                  <a:lnTo>
                    <a:pt x="59" y="128"/>
                  </a:lnTo>
                  <a:lnTo>
                    <a:pt x="65" y="127"/>
                  </a:lnTo>
                  <a:lnTo>
                    <a:pt x="64" y="125"/>
                  </a:lnTo>
                  <a:lnTo>
                    <a:pt x="70" y="121"/>
                  </a:lnTo>
                  <a:lnTo>
                    <a:pt x="74" y="119"/>
                  </a:lnTo>
                  <a:lnTo>
                    <a:pt x="75" y="112"/>
                  </a:lnTo>
                  <a:lnTo>
                    <a:pt x="90" y="73"/>
                  </a:lnTo>
                  <a:lnTo>
                    <a:pt x="92" y="73"/>
                  </a:lnTo>
                  <a:lnTo>
                    <a:pt x="96" y="71"/>
                  </a:lnTo>
                  <a:lnTo>
                    <a:pt x="96" y="68"/>
                  </a:lnTo>
                  <a:lnTo>
                    <a:pt x="99" y="65"/>
                  </a:lnTo>
                  <a:lnTo>
                    <a:pt x="99" y="63"/>
                  </a:lnTo>
                  <a:lnTo>
                    <a:pt x="105" y="56"/>
                  </a:lnTo>
                  <a:lnTo>
                    <a:pt x="108" y="20"/>
                  </a:lnTo>
                  <a:lnTo>
                    <a:pt x="117" y="6"/>
                  </a:lnTo>
                  <a:lnTo>
                    <a:pt x="120" y="4"/>
                  </a:lnTo>
                  <a:lnTo>
                    <a:pt x="123" y="5"/>
                  </a:lnTo>
                  <a:lnTo>
                    <a:pt x="137" y="6"/>
                  </a:lnTo>
                  <a:lnTo>
                    <a:pt x="142" y="8"/>
                  </a:lnTo>
                  <a:lnTo>
                    <a:pt x="151" y="19"/>
                  </a:lnTo>
                  <a:lnTo>
                    <a:pt x="159" y="23"/>
                  </a:lnTo>
                  <a:lnTo>
                    <a:pt x="160" y="31"/>
                  </a:lnTo>
                  <a:lnTo>
                    <a:pt x="158" y="41"/>
                  </a:lnTo>
                  <a:lnTo>
                    <a:pt x="158" y="54"/>
                  </a:lnTo>
                  <a:lnTo>
                    <a:pt x="161" y="58"/>
                  </a:lnTo>
                  <a:lnTo>
                    <a:pt x="166" y="77"/>
                  </a:lnTo>
                  <a:lnTo>
                    <a:pt x="169" y="79"/>
                  </a:lnTo>
                  <a:lnTo>
                    <a:pt x="184" y="79"/>
                  </a:lnTo>
                  <a:lnTo>
                    <a:pt x="191" y="83"/>
                  </a:lnTo>
                  <a:lnTo>
                    <a:pt x="200" y="96"/>
                  </a:lnTo>
                  <a:lnTo>
                    <a:pt x="205" y="96"/>
                  </a:lnTo>
                  <a:lnTo>
                    <a:pt x="213" y="97"/>
                  </a:lnTo>
                  <a:lnTo>
                    <a:pt x="215" y="96"/>
                  </a:lnTo>
                  <a:lnTo>
                    <a:pt x="236" y="68"/>
                  </a:lnTo>
                  <a:lnTo>
                    <a:pt x="260" y="40"/>
                  </a:lnTo>
                  <a:lnTo>
                    <a:pt x="261" y="35"/>
                  </a:lnTo>
                  <a:lnTo>
                    <a:pt x="263" y="34"/>
                  </a:lnTo>
                  <a:lnTo>
                    <a:pt x="266" y="32"/>
                  </a:lnTo>
                  <a:lnTo>
                    <a:pt x="270" y="28"/>
                  </a:lnTo>
                  <a:lnTo>
                    <a:pt x="279" y="23"/>
                  </a:lnTo>
                  <a:lnTo>
                    <a:pt x="283" y="22"/>
                  </a:lnTo>
                  <a:lnTo>
                    <a:pt x="286" y="19"/>
                  </a:lnTo>
                  <a:lnTo>
                    <a:pt x="295" y="19"/>
                  </a:lnTo>
                  <a:lnTo>
                    <a:pt x="297" y="19"/>
                  </a:lnTo>
                  <a:lnTo>
                    <a:pt x="300" y="17"/>
                  </a:lnTo>
                  <a:lnTo>
                    <a:pt x="303" y="5"/>
                  </a:lnTo>
                  <a:lnTo>
                    <a:pt x="305" y="5"/>
                  </a:lnTo>
                  <a:lnTo>
                    <a:pt x="316" y="0"/>
                  </a:lnTo>
                  <a:lnTo>
                    <a:pt x="317" y="3"/>
                  </a:lnTo>
                  <a:lnTo>
                    <a:pt x="318" y="8"/>
                  </a:lnTo>
                  <a:lnTo>
                    <a:pt x="319" y="9"/>
                  </a:lnTo>
                  <a:lnTo>
                    <a:pt x="322" y="9"/>
                  </a:lnTo>
                  <a:lnTo>
                    <a:pt x="325" y="6"/>
                  </a:lnTo>
                  <a:lnTo>
                    <a:pt x="331" y="11"/>
                  </a:lnTo>
                  <a:lnTo>
                    <a:pt x="332" y="13"/>
                  </a:lnTo>
                  <a:lnTo>
                    <a:pt x="337" y="14"/>
                  </a:lnTo>
                  <a:lnTo>
                    <a:pt x="341" y="11"/>
                  </a:lnTo>
                  <a:lnTo>
                    <a:pt x="345" y="11"/>
                  </a:lnTo>
                  <a:lnTo>
                    <a:pt x="347" y="14"/>
                  </a:lnTo>
                  <a:lnTo>
                    <a:pt x="348" y="22"/>
                  </a:lnTo>
                  <a:lnTo>
                    <a:pt x="352" y="34"/>
                  </a:lnTo>
                  <a:lnTo>
                    <a:pt x="355" y="36"/>
                  </a:lnTo>
                  <a:lnTo>
                    <a:pt x="364" y="36"/>
                  </a:lnTo>
                  <a:lnTo>
                    <a:pt x="368" y="40"/>
                  </a:lnTo>
                  <a:lnTo>
                    <a:pt x="375" y="50"/>
                  </a:lnTo>
                  <a:lnTo>
                    <a:pt x="374" y="55"/>
                  </a:lnTo>
                  <a:lnTo>
                    <a:pt x="370" y="63"/>
                  </a:lnTo>
                  <a:lnTo>
                    <a:pt x="370" y="70"/>
                  </a:lnTo>
                  <a:lnTo>
                    <a:pt x="373" y="72"/>
                  </a:lnTo>
                  <a:lnTo>
                    <a:pt x="390" y="74"/>
                  </a:lnTo>
                  <a:lnTo>
                    <a:pt x="397" y="77"/>
                  </a:lnTo>
                  <a:lnTo>
                    <a:pt x="397" y="81"/>
                  </a:lnTo>
                  <a:lnTo>
                    <a:pt x="400" y="81"/>
                  </a:lnTo>
                  <a:lnTo>
                    <a:pt x="411" y="81"/>
                  </a:lnTo>
                  <a:lnTo>
                    <a:pt x="413" y="87"/>
                  </a:lnTo>
                  <a:lnTo>
                    <a:pt x="417" y="87"/>
                  </a:lnTo>
                  <a:lnTo>
                    <a:pt x="416" y="92"/>
                  </a:lnTo>
                  <a:lnTo>
                    <a:pt x="414" y="93"/>
                  </a:lnTo>
                  <a:lnTo>
                    <a:pt x="412" y="99"/>
                  </a:lnTo>
                  <a:lnTo>
                    <a:pt x="410" y="99"/>
                  </a:lnTo>
                  <a:lnTo>
                    <a:pt x="409" y="102"/>
                  </a:lnTo>
                  <a:lnTo>
                    <a:pt x="412" y="102"/>
                  </a:lnTo>
                  <a:lnTo>
                    <a:pt x="433" y="110"/>
                  </a:lnTo>
                  <a:lnTo>
                    <a:pt x="472" y="145"/>
                  </a:lnTo>
                  <a:lnTo>
                    <a:pt x="496" y="160"/>
                  </a:lnTo>
                  <a:lnTo>
                    <a:pt x="522" y="173"/>
                  </a:lnTo>
                  <a:lnTo>
                    <a:pt x="543" y="191"/>
                  </a:lnTo>
                  <a:lnTo>
                    <a:pt x="561" y="214"/>
                  </a:lnTo>
                  <a:lnTo>
                    <a:pt x="576" y="218"/>
                  </a:lnTo>
                  <a:lnTo>
                    <a:pt x="589" y="224"/>
                  </a:lnTo>
                  <a:lnTo>
                    <a:pt x="583" y="252"/>
                  </a:lnTo>
                  <a:lnTo>
                    <a:pt x="568" y="281"/>
                  </a:lnTo>
                  <a:lnTo>
                    <a:pt x="388" y="297"/>
                  </a:lnTo>
                  <a:lnTo>
                    <a:pt x="371" y="319"/>
                  </a:lnTo>
                  <a:lnTo>
                    <a:pt x="361" y="337"/>
                  </a:lnTo>
                  <a:lnTo>
                    <a:pt x="328" y="397"/>
                  </a:lnTo>
                  <a:lnTo>
                    <a:pt x="319" y="402"/>
                  </a:lnTo>
                  <a:lnTo>
                    <a:pt x="316" y="405"/>
                  </a:lnTo>
                  <a:lnTo>
                    <a:pt x="316" y="407"/>
                  </a:lnTo>
                  <a:lnTo>
                    <a:pt x="316" y="410"/>
                  </a:lnTo>
                  <a:lnTo>
                    <a:pt x="322" y="412"/>
                  </a:lnTo>
                  <a:lnTo>
                    <a:pt x="323" y="428"/>
                  </a:lnTo>
                  <a:lnTo>
                    <a:pt x="318" y="439"/>
                  </a:lnTo>
                  <a:lnTo>
                    <a:pt x="322" y="444"/>
                  </a:lnTo>
                  <a:lnTo>
                    <a:pt x="336" y="448"/>
                  </a:lnTo>
                  <a:lnTo>
                    <a:pt x="335" y="470"/>
                  </a:lnTo>
                  <a:lnTo>
                    <a:pt x="331" y="477"/>
                  </a:lnTo>
                  <a:lnTo>
                    <a:pt x="324" y="482"/>
                  </a:lnTo>
                  <a:lnTo>
                    <a:pt x="326" y="504"/>
                  </a:lnTo>
                  <a:lnTo>
                    <a:pt x="325" y="510"/>
                  </a:lnTo>
                  <a:lnTo>
                    <a:pt x="328" y="526"/>
                  </a:lnTo>
                  <a:lnTo>
                    <a:pt x="317" y="543"/>
                  </a:lnTo>
                  <a:lnTo>
                    <a:pt x="313" y="540"/>
                  </a:lnTo>
                  <a:lnTo>
                    <a:pt x="311" y="538"/>
                  </a:lnTo>
                  <a:lnTo>
                    <a:pt x="313" y="538"/>
                  </a:lnTo>
                  <a:lnTo>
                    <a:pt x="310" y="535"/>
                  </a:lnTo>
                  <a:lnTo>
                    <a:pt x="309" y="536"/>
                  </a:lnTo>
                  <a:lnTo>
                    <a:pt x="267" y="498"/>
                  </a:lnTo>
                  <a:lnTo>
                    <a:pt x="266" y="498"/>
                  </a:lnTo>
                  <a:lnTo>
                    <a:pt x="247" y="481"/>
                  </a:lnTo>
                  <a:lnTo>
                    <a:pt x="248" y="481"/>
                  </a:lnTo>
                  <a:lnTo>
                    <a:pt x="245" y="477"/>
                  </a:lnTo>
                  <a:lnTo>
                    <a:pt x="246" y="479"/>
                  </a:lnTo>
                  <a:lnTo>
                    <a:pt x="241" y="476"/>
                  </a:lnTo>
                  <a:lnTo>
                    <a:pt x="230" y="464"/>
                  </a:lnTo>
                  <a:lnTo>
                    <a:pt x="229" y="459"/>
                  </a:lnTo>
                  <a:lnTo>
                    <a:pt x="228" y="457"/>
                  </a:lnTo>
                  <a:lnTo>
                    <a:pt x="223" y="458"/>
                  </a:lnTo>
                  <a:lnTo>
                    <a:pt x="207" y="440"/>
                  </a:lnTo>
                  <a:lnTo>
                    <a:pt x="208" y="442"/>
                  </a:lnTo>
                  <a:lnTo>
                    <a:pt x="209" y="439"/>
                  </a:lnTo>
                  <a:lnTo>
                    <a:pt x="203" y="436"/>
                  </a:lnTo>
                  <a:lnTo>
                    <a:pt x="202" y="433"/>
                  </a:lnTo>
                  <a:lnTo>
                    <a:pt x="200" y="433"/>
                  </a:lnTo>
                  <a:lnTo>
                    <a:pt x="200" y="432"/>
                  </a:lnTo>
                  <a:lnTo>
                    <a:pt x="194" y="430"/>
                  </a:lnTo>
                  <a:lnTo>
                    <a:pt x="190" y="427"/>
                  </a:lnTo>
                  <a:lnTo>
                    <a:pt x="189" y="427"/>
                  </a:lnTo>
                  <a:lnTo>
                    <a:pt x="192" y="430"/>
                  </a:lnTo>
                  <a:lnTo>
                    <a:pt x="188" y="426"/>
                  </a:lnTo>
                  <a:lnTo>
                    <a:pt x="185" y="424"/>
                  </a:lnTo>
                  <a:lnTo>
                    <a:pt x="182" y="421"/>
                  </a:lnTo>
                  <a:lnTo>
                    <a:pt x="178" y="418"/>
                  </a:lnTo>
                  <a:lnTo>
                    <a:pt x="159" y="401"/>
                  </a:lnTo>
                  <a:lnTo>
                    <a:pt x="155" y="398"/>
                  </a:lnTo>
                  <a:lnTo>
                    <a:pt x="154" y="396"/>
                  </a:lnTo>
                  <a:lnTo>
                    <a:pt x="134" y="381"/>
                  </a:lnTo>
                  <a:lnTo>
                    <a:pt x="132" y="379"/>
                  </a:lnTo>
                  <a:lnTo>
                    <a:pt x="123" y="371"/>
                  </a:lnTo>
                  <a:lnTo>
                    <a:pt x="108" y="360"/>
                  </a:lnTo>
                  <a:lnTo>
                    <a:pt x="95" y="352"/>
                  </a:lnTo>
                  <a:lnTo>
                    <a:pt x="93" y="350"/>
                  </a:lnTo>
                  <a:lnTo>
                    <a:pt x="90" y="348"/>
                  </a:lnTo>
                  <a:lnTo>
                    <a:pt x="78" y="340"/>
                  </a:lnTo>
                  <a:lnTo>
                    <a:pt x="74" y="337"/>
                  </a:lnTo>
                  <a:lnTo>
                    <a:pt x="64" y="331"/>
                  </a:lnTo>
                  <a:lnTo>
                    <a:pt x="60" y="329"/>
                  </a:lnTo>
                  <a:lnTo>
                    <a:pt x="56" y="326"/>
                  </a:lnTo>
                  <a:lnTo>
                    <a:pt x="48" y="322"/>
                  </a:lnTo>
                  <a:lnTo>
                    <a:pt x="41" y="319"/>
                  </a:lnTo>
                  <a:lnTo>
                    <a:pt x="38" y="319"/>
                  </a:lnTo>
                  <a:lnTo>
                    <a:pt x="35" y="317"/>
                  </a:lnTo>
                  <a:lnTo>
                    <a:pt x="34" y="315"/>
                  </a:lnTo>
                  <a:lnTo>
                    <a:pt x="32" y="313"/>
                  </a:lnTo>
                  <a:lnTo>
                    <a:pt x="24" y="313"/>
                  </a:lnTo>
                  <a:lnTo>
                    <a:pt x="19" y="313"/>
                  </a:lnTo>
                  <a:lnTo>
                    <a:pt x="10" y="309"/>
                  </a:lnTo>
                  <a:lnTo>
                    <a:pt x="9" y="308"/>
                  </a:lnTo>
                  <a:lnTo>
                    <a:pt x="10" y="282"/>
                  </a:lnTo>
                  <a:lnTo>
                    <a:pt x="0" y="257"/>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089" name="Freeform 16"/>
            <p:cNvSpPr>
              <a:spLocks/>
            </p:cNvSpPr>
            <p:nvPr/>
          </p:nvSpPr>
          <p:spPr bwMode="auto">
            <a:xfrm>
              <a:off x="4224" y="3244"/>
              <a:ext cx="627" cy="291"/>
            </a:xfrm>
            <a:custGeom>
              <a:avLst/>
              <a:gdLst>
                <a:gd name="T0" fmla="*/ 0 w 482"/>
                <a:gd name="T1" fmla="*/ 613 h 233"/>
                <a:gd name="T2" fmla="*/ 49 w 482"/>
                <a:gd name="T3" fmla="*/ 706 h 233"/>
                <a:gd name="T4" fmla="*/ 49 w 482"/>
                <a:gd name="T5" fmla="*/ 852 h 233"/>
                <a:gd name="T6" fmla="*/ 86 w 482"/>
                <a:gd name="T7" fmla="*/ 878 h 233"/>
                <a:gd name="T8" fmla="*/ 190 w 482"/>
                <a:gd name="T9" fmla="*/ 932 h 233"/>
                <a:gd name="T10" fmla="*/ 327 w 482"/>
                <a:gd name="T11" fmla="*/ 1025 h 233"/>
                <a:gd name="T12" fmla="*/ 418 w 482"/>
                <a:gd name="T13" fmla="*/ 1042 h 233"/>
                <a:gd name="T14" fmla="*/ 484 w 482"/>
                <a:gd name="T15" fmla="*/ 1137 h 233"/>
                <a:gd name="T16" fmla="*/ 568 w 482"/>
                <a:gd name="T17" fmla="*/ 1330 h 233"/>
                <a:gd name="T18" fmla="*/ 754 w 482"/>
                <a:gd name="T19" fmla="*/ 1143 h 233"/>
                <a:gd name="T20" fmla="*/ 803 w 482"/>
                <a:gd name="T21" fmla="*/ 1112 h 233"/>
                <a:gd name="T22" fmla="*/ 877 w 482"/>
                <a:gd name="T23" fmla="*/ 1042 h 233"/>
                <a:gd name="T24" fmla="*/ 1002 w 482"/>
                <a:gd name="T25" fmla="*/ 734 h 233"/>
                <a:gd name="T26" fmla="*/ 1177 w 482"/>
                <a:gd name="T27" fmla="*/ 759 h 233"/>
                <a:gd name="T28" fmla="*/ 1326 w 482"/>
                <a:gd name="T29" fmla="*/ 897 h 233"/>
                <a:gd name="T30" fmla="*/ 1337 w 482"/>
                <a:gd name="T31" fmla="*/ 1052 h 233"/>
                <a:gd name="T32" fmla="*/ 1525 w 482"/>
                <a:gd name="T33" fmla="*/ 1180 h 233"/>
                <a:gd name="T34" fmla="*/ 1695 w 482"/>
                <a:gd name="T35" fmla="*/ 1280 h 233"/>
                <a:gd name="T36" fmla="*/ 1953 w 482"/>
                <a:gd name="T37" fmla="*/ 1112 h 233"/>
                <a:gd name="T38" fmla="*/ 2178 w 482"/>
                <a:gd name="T39" fmla="*/ 910 h 233"/>
                <a:gd name="T40" fmla="*/ 2305 w 482"/>
                <a:gd name="T41" fmla="*/ 852 h 233"/>
                <a:gd name="T42" fmla="*/ 2430 w 482"/>
                <a:gd name="T43" fmla="*/ 822 h 233"/>
                <a:gd name="T44" fmla="*/ 2501 w 482"/>
                <a:gd name="T45" fmla="*/ 742 h 233"/>
                <a:gd name="T46" fmla="*/ 2615 w 482"/>
                <a:gd name="T47" fmla="*/ 729 h 233"/>
                <a:gd name="T48" fmla="*/ 2655 w 482"/>
                <a:gd name="T49" fmla="*/ 761 h 233"/>
                <a:gd name="T50" fmla="*/ 2738 w 482"/>
                <a:gd name="T51" fmla="*/ 784 h 233"/>
                <a:gd name="T52" fmla="*/ 2846 w 482"/>
                <a:gd name="T53" fmla="*/ 779 h 233"/>
                <a:gd name="T54" fmla="*/ 2897 w 482"/>
                <a:gd name="T55" fmla="*/ 910 h 233"/>
                <a:gd name="T56" fmla="*/ 3034 w 482"/>
                <a:gd name="T57" fmla="*/ 948 h 233"/>
                <a:gd name="T58" fmla="*/ 3056 w 482"/>
                <a:gd name="T59" fmla="*/ 1085 h 233"/>
                <a:gd name="T60" fmla="*/ 3210 w 482"/>
                <a:gd name="T61" fmla="*/ 1145 h 233"/>
                <a:gd name="T62" fmla="*/ 3295 w 482"/>
                <a:gd name="T63" fmla="*/ 1186 h 233"/>
                <a:gd name="T64" fmla="*/ 3433 w 482"/>
                <a:gd name="T65" fmla="*/ 1223 h 233"/>
                <a:gd name="T66" fmla="*/ 3396 w 482"/>
                <a:gd name="T67" fmla="*/ 1283 h 233"/>
                <a:gd name="T68" fmla="*/ 3900 w 482"/>
                <a:gd name="T69" fmla="*/ 729 h 233"/>
                <a:gd name="T70" fmla="*/ 3433 w 482"/>
                <a:gd name="T71" fmla="*/ 516 h 233"/>
                <a:gd name="T72" fmla="*/ 3210 w 482"/>
                <a:gd name="T73" fmla="*/ 476 h 233"/>
                <a:gd name="T74" fmla="*/ 3123 w 482"/>
                <a:gd name="T75" fmla="*/ 643 h 233"/>
                <a:gd name="T76" fmla="*/ 3017 w 482"/>
                <a:gd name="T77" fmla="*/ 668 h 233"/>
                <a:gd name="T78" fmla="*/ 2724 w 482"/>
                <a:gd name="T79" fmla="*/ 643 h 233"/>
                <a:gd name="T80" fmla="*/ 2611 w 482"/>
                <a:gd name="T81" fmla="*/ 565 h 233"/>
                <a:gd name="T82" fmla="*/ 2530 w 482"/>
                <a:gd name="T83" fmla="*/ 547 h 233"/>
                <a:gd name="T84" fmla="*/ 2430 w 482"/>
                <a:gd name="T85" fmla="*/ 527 h 233"/>
                <a:gd name="T86" fmla="*/ 2364 w 482"/>
                <a:gd name="T87" fmla="*/ 422 h 233"/>
                <a:gd name="T88" fmla="*/ 2153 w 482"/>
                <a:gd name="T89" fmla="*/ 139 h 233"/>
                <a:gd name="T90" fmla="*/ 1992 w 482"/>
                <a:gd name="T91" fmla="*/ 2 h 233"/>
                <a:gd name="T92" fmla="*/ 1743 w 482"/>
                <a:gd name="T93" fmla="*/ 50 h 233"/>
                <a:gd name="T94" fmla="*/ 1711 w 482"/>
                <a:gd name="T95" fmla="*/ 95 h 233"/>
                <a:gd name="T96" fmla="*/ 1531 w 482"/>
                <a:gd name="T97" fmla="*/ 196 h 233"/>
                <a:gd name="T98" fmla="*/ 1254 w 482"/>
                <a:gd name="T99" fmla="*/ 234 h 233"/>
                <a:gd name="T100" fmla="*/ 1202 w 482"/>
                <a:gd name="T101" fmla="*/ 234 h 233"/>
                <a:gd name="T102" fmla="*/ 865 w 482"/>
                <a:gd name="T103" fmla="*/ 234 h 233"/>
                <a:gd name="T104" fmla="*/ 770 w 482"/>
                <a:gd name="T105" fmla="*/ 245 h 233"/>
                <a:gd name="T106" fmla="*/ 411 w 482"/>
                <a:gd name="T107" fmla="*/ 355 h 233"/>
                <a:gd name="T108" fmla="*/ 308 w 482"/>
                <a:gd name="T109" fmla="*/ 388 h 2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2"/>
                <a:gd name="T166" fmla="*/ 0 h 233"/>
                <a:gd name="T167" fmla="*/ 482 w 482"/>
                <a:gd name="T168" fmla="*/ 233 h 2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2" h="233">
                  <a:moveTo>
                    <a:pt x="1" y="82"/>
                  </a:moveTo>
                  <a:lnTo>
                    <a:pt x="0" y="100"/>
                  </a:lnTo>
                  <a:lnTo>
                    <a:pt x="0" y="104"/>
                  </a:lnTo>
                  <a:lnTo>
                    <a:pt x="3" y="109"/>
                  </a:lnTo>
                  <a:lnTo>
                    <a:pt x="3" y="115"/>
                  </a:lnTo>
                  <a:lnTo>
                    <a:pt x="6" y="119"/>
                  </a:lnTo>
                  <a:lnTo>
                    <a:pt x="8" y="120"/>
                  </a:lnTo>
                  <a:lnTo>
                    <a:pt x="4" y="126"/>
                  </a:lnTo>
                  <a:lnTo>
                    <a:pt x="6" y="143"/>
                  </a:lnTo>
                  <a:lnTo>
                    <a:pt x="7" y="145"/>
                  </a:lnTo>
                  <a:lnTo>
                    <a:pt x="10" y="146"/>
                  </a:lnTo>
                  <a:lnTo>
                    <a:pt x="11" y="148"/>
                  </a:lnTo>
                  <a:lnTo>
                    <a:pt x="15" y="145"/>
                  </a:lnTo>
                  <a:lnTo>
                    <a:pt x="17" y="145"/>
                  </a:lnTo>
                  <a:lnTo>
                    <a:pt x="23" y="158"/>
                  </a:lnTo>
                  <a:lnTo>
                    <a:pt x="28" y="160"/>
                  </a:lnTo>
                  <a:lnTo>
                    <a:pt x="34" y="168"/>
                  </a:lnTo>
                  <a:lnTo>
                    <a:pt x="40" y="173"/>
                  </a:lnTo>
                  <a:lnTo>
                    <a:pt x="44" y="171"/>
                  </a:lnTo>
                  <a:lnTo>
                    <a:pt x="46" y="173"/>
                  </a:lnTo>
                  <a:lnTo>
                    <a:pt x="51" y="176"/>
                  </a:lnTo>
                  <a:lnTo>
                    <a:pt x="54" y="183"/>
                  </a:lnTo>
                  <a:lnTo>
                    <a:pt x="56" y="184"/>
                  </a:lnTo>
                  <a:lnTo>
                    <a:pt x="59" y="192"/>
                  </a:lnTo>
                  <a:lnTo>
                    <a:pt x="62" y="195"/>
                  </a:lnTo>
                  <a:lnTo>
                    <a:pt x="67" y="198"/>
                  </a:lnTo>
                  <a:lnTo>
                    <a:pt x="69" y="225"/>
                  </a:lnTo>
                  <a:lnTo>
                    <a:pt x="74" y="232"/>
                  </a:lnTo>
                  <a:lnTo>
                    <a:pt x="77" y="232"/>
                  </a:lnTo>
                  <a:lnTo>
                    <a:pt x="92" y="193"/>
                  </a:lnTo>
                  <a:lnTo>
                    <a:pt x="94" y="193"/>
                  </a:lnTo>
                  <a:lnTo>
                    <a:pt x="98" y="191"/>
                  </a:lnTo>
                  <a:lnTo>
                    <a:pt x="98" y="188"/>
                  </a:lnTo>
                  <a:lnTo>
                    <a:pt x="101" y="185"/>
                  </a:lnTo>
                  <a:lnTo>
                    <a:pt x="101" y="183"/>
                  </a:lnTo>
                  <a:lnTo>
                    <a:pt x="107" y="176"/>
                  </a:lnTo>
                  <a:lnTo>
                    <a:pt x="110" y="140"/>
                  </a:lnTo>
                  <a:lnTo>
                    <a:pt x="119" y="126"/>
                  </a:lnTo>
                  <a:lnTo>
                    <a:pt x="122" y="124"/>
                  </a:lnTo>
                  <a:lnTo>
                    <a:pt x="125" y="125"/>
                  </a:lnTo>
                  <a:lnTo>
                    <a:pt x="139" y="126"/>
                  </a:lnTo>
                  <a:lnTo>
                    <a:pt x="144" y="128"/>
                  </a:lnTo>
                  <a:lnTo>
                    <a:pt x="153" y="139"/>
                  </a:lnTo>
                  <a:lnTo>
                    <a:pt x="161" y="143"/>
                  </a:lnTo>
                  <a:lnTo>
                    <a:pt x="162" y="151"/>
                  </a:lnTo>
                  <a:lnTo>
                    <a:pt x="160" y="161"/>
                  </a:lnTo>
                  <a:lnTo>
                    <a:pt x="160" y="174"/>
                  </a:lnTo>
                  <a:lnTo>
                    <a:pt x="163" y="178"/>
                  </a:lnTo>
                  <a:lnTo>
                    <a:pt x="168" y="197"/>
                  </a:lnTo>
                  <a:lnTo>
                    <a:pt x="171" y="199"/>
                  </a:lnTo>
                  <a:lnTo>
                    <a:pt x="186" y="199"/>
                  </a:lnTo>
                  <a:lnTo>
                    <a:pt x="193" y="203"/>
                  </a:lnTo>
                  <a:lnTo>
                    <a:pt x="202" y="216"/>
                  </a:lnTo>
                  <a:lnTo>
                    <a:pt x="207" y="216"/>
                  </a:lnTo>
                  <a:lnTo>
                    <a:pt x="215" y="217"/>
                  </a:lnTo>
                  <a:lnTo>
                    <a:pt x="217" y="216"/>
                  </a:lnTo>
                  <a:lnTo>
                    <a:pt x="238" y="188"/>
                  </a:lnTo>
                  <a:lnTo>
                    <a:pt x="262" y="160"/>
                  </a:lnTo>
                  <a:lnTo>
                    <a:pt x="263" y="155"/>
                  </a:lnTo>
                  <a:lnTo>
                    <a:pt x="265" y="154"/>
                  </a:lnTo>
                  <a:lnTo>
                    <a:pt x="268" y="152"/>
                  </a:lnTo>
                  <a:lnTo>
                    <a:pt x="272" y="148"/>
                  </a:lnTo>
                  <a:lnTo>
                    <a:pt x="281" y="143"/>
                  </a:lnTo>
                  <a:lnTo>
                    <a:pt x="285" y="142"/>
                  </a:lnTo>
                  <a:lnTo>
                    <a:pt x="288" y="139"/>
                  </a:lnTo>
                  <a:lnTo>
                    <a:pt x="297" y="139"/>
                  </a:lnTo>
                  <a:lnTo>
                    <a:pt x="299" y="139"/>
                  </a:lnTo>
                  <a:lnTo>
                    <a:pt x="302" y="137"/>
                  </a:lnTo>
                  <a:lnTo>
                    <a:pt x="305" y="125"/>
                  </a:lnTo>
                  <a:lnTo>
                    <a:pt x="307" y="125"/>
                  </a:lnTo>
                  <a:lnTo>
                    <a:pt x="318" y="120"/>
                  </a:lnTo>
                  <a:lnTo>
                    <a:pt x="319" y="123"/>
                  </a:lnTo>
                  <a:lnTo>
                    <a:pt x="320" y="128"/>
                  </a:lnTo>
                  <a:lnTo>
                    <a:pt x="321" y="129"/>
                  </a:lnTo>
                  <a:lnTo>
                    <a:pt x="324" y="129"/>
                  </a:lnTo>
                  <a:lnTo>
                    <a:pt x="327" y="126"/>
                  </a:lnTo>
                  <a:lnTo>
                    <a:pt x="333" y="131"/>
                  </a:lnTo>
                  <a:lnTo>
                    <a:pt x="334" y="133"/>
                  </a:lnTo>
                  <a:lnTo>
                    <a:pt x="339" y="134"/>
                  </a:lnTo>
                  <a:lnTo>
                    <a:pt x="343" y="131"/>
                  </a:lnTo>
                  <a:lnTo>
                    <a:pt x="347" y="131"/>
                  </a:lnTo>
                  <a:lnTo>
                    <a:pt x="349" y="134"/>
                  </a:lnTo>
                  <a:lnTo>
                    <a:pt x="350" y="142"/>
                  </a:lnTo>
                  <a:lnTo>
                    <a:pt x="354" y="154"/>
                  </a:lnTo>
                  <a:lnTo>
                    <a:pt x="357" y="156"/>
                  </a:lnTo>
                  <a:lnTo>
                    <a:pt x="366" y="156"/>
                  </a:lnTo>
                  <a:lnTo>
                    <a:pt x="370" y="160"/>
                  </a:lnTo>
                  <a:lnTo>
                    <a:pt x="377" y="170"/>
                  </a:lnTo>
                  <a:lnTo>
                    <a:pt x="376" y="175"/>
                  </a:lnTo>
                  <a:lnTo>
                    <a:pt x="372" y="183"/>
                  </a:lnTo>
                  <a:lnTo>
                    <a:pt x="372" y="190"/>
                  </a:lnTo>
                  <a:lnTo>
                    <a:pt x="375" y="192"/>
                  </a:lnTo>
                  <a:lnTo>
                    <a:pt x="392" y="194"/>
                  </a:lnTo>
                  <a:lnTo>
                    <a:pt x="399" y="197"/>
                  </a:lnTo>
                  <a:lnTo>
                    <a:pt x="399" y="201"/>
                  </a:lnTo>
                  <a:lnTo>
                    <a:pt x="402" y="201"/>
                  </a:lnTo>
                  <a:lnTo>
                    <a:pt x="413" y="201"/>
                  </a:lnTo>
                  <a:lnTo>
                    <a:pt x="415" y="207"/>
                  </a:lnTo>
                  <a:lnTo>
                    <a:pt x="419" y="207"/>
                  </a:lnTo>
                  <a:lnTo>
                    <a:pt x="418" y="212"/>
                  </a:lnTo>
                  <a:lnTo>
                    <a:pt x="416" y="213"/>
                  </a:lnTo>
                  <a:lnTo>
                    <a:pt x="414" y="217"/>
                  </a:lnTo>
                  <a:lnTo>
                    <a:pt x="481" y="213"/>
                  </a:lnTo>
                  <a:lnTo>
                    <a:pt x="478" y="123"/>
                  </a:lnTo>
                  <a:lnTo>
                    <a:pt x="476" y="123"/>
                  </a:lnTo>
                  <a:lnTo>
                    <a:pt x="472" y="101"/>
                  </a:lnTo>
                  <a:lnTo>
                    <a:pt x="446" y="102"/>
                  </a:lnTo>
                  <a:lnTo>
                    <a:pt x="419" y="87"/>
                  </a:lnTo>
                  <a:lnTo>
                    <a:pt x="411" y="86"/>
                  </a:lnTo>
                  <a:lnTo>
                    <a:pt x="404" y="83"/>
                  </a:lnTo>
                  <a:lnTo>
                    <a:pt x="392" y="80"/>
                  </a:lnTo>
                  <a:lnTo>
                    <a:pt x="386" y="83"/>
                  </a:lnTo>
                  <a:lnTo>
                    <a:pt x="380" y="91"/>
                  </a:lnTo>
                  <a:lnTo>
                    <a:pt x="381" y="108"/>
                  </a:lnTo>
                  <a:lnTo>
                    <a:pt x="373" y="109"/>
                  </a:lnTo>
                  <a:lnTo>
                    <a:pt x="374" y="114"/>
                  </a:lnTo>
                  <a:lnTo>
                    <a:pt x="368" y="113"/>
                  </a:lnTo>
                  <a:lnTo>
                    <a:pt x="336" y="114"/>
                  </a:lnTo>
                  <a:lnTo>
                    <a:pt x="334" y="111"/>
                  </a:lnTo>
                  <a:lnTo>
                    <a:pt x="333" y="108"/>
                  </a:lnTo>
                  <a:lnTo>
                    <a:pt x="322" y="102"/>
                  </a:lnTo>
                  <a:lnTo>
                    <a:pt x="320" y="96"/>
                  </a:lnTo>
                  <a:lnTo>
                    <a:pt x="318" y="95"/>
                  </a:lnTo>
                  <a:lnTo>
                    <a:pt x="315" y="96"/>
                  </a:lnTo>
                  <a:lnTo>
                    <a:pt x="309" y="95"/>
                  </a:lnTo>
                  <a:lnTo>
                    <a:pt x="308" y="92"/>
                  </a:lnTo>
                  <a:lnTo>
                    <a:pt x="306" y="91"/>
                  </a:lnTo>
                  <a:lnTo>
                    <a:pt x="301" y="91"/>
                  </a:lnTo>
                  <a:lnTo>
                    <a:pt x="297" y="89"/>
                  </a:lnTo>
                  <a:lnTo>
                    <a:pt x="294" y="81"/>
                  </a:lnTo>
                  <a:lnTo>
                    <a:pt x="289" y="81"/>
                  </a:lnTo>
                  <a:lnTo>
                    <a:pt x="288" y="71"/>
                  </a:lnTo>
                  <a:lnTo>
                    <a:pt x="288" y="55"/>
                  </a:lnTo>
                  <a:lnTo>
                    <a:pt x="286" y="31"/>
                  </a:lnTo>
                  <a:lnTo>
                    <a:pt x="262" y="24"/>
                  </a:lnTo>
                  <a:lnTo>
                    <a:pt x="245" y="0"/>
                  </a:lnTo>
                  <a:lnTo>
                    <a:pt x="245" y="2"/>
                  </a:lnTo>
                  <a:lnTo>
                    <a:pt x="243" y="2"/>
                  </a:lnTo>
                  <a:lnTo>
                    <a:pt x="227" y="8"/>
                  </a:lnTo>
                  <a:lnTo>
                    <a:pt x="218" y="10"/>
                  </a:lnTo>
                  <a:lnTo>
                    <a:pt x="213" y="9"/>
                  </a:lnTo>
                  <a:lnTo>
                    <a:pt x="209" y="12"/>
                  </a:lnTo>
                  <a:lnTo>
                    <a:pt x="210" y="14"/>
                  </a:lnTo>
                  <a:lnTo>
                    <a:pt x="208" y="16"/>
                  </a:lnTo>
                  <a:lnTo>
                    <a:pt x="208" y="19"/>
                  </a:lnTo>
                  <a:lnTo>
                    <a:pt x="199" y="27"/>
                  </a:lnTo>
                  <a:lnTo>
                    <a:pt x="187" y="34"/>
                  </a:lnTo>
                  <a:lnTo>
                    <a:pt x="175" y="38"/>
                  </a:lnTo>
                  <a:lnTo>
                    <a:pt x="168" y="40"/>
                  </a:lnTo>
                  <a:lnTo>
                    <a:pt x="153" y="40"/>
                  </a:lnTo>
                  <a:lnTo>
                    <a:pt x="152" y="40"/>
                  </a:lnTo>
                  <a:lnTo>
                    <a:pt x="151" y="39"/>
                  </a:lnTo>
                  <a:lnTo>
                    <a:pt x="147" y="40"/>
                  </a:lnTo>
                  <a:lnTo>
                    <a:pt x="143" y="40"/>
                  </a:lnTo>
                  <a:lnTo>
                    <a:pt x="125" y="40"/>
                  </a:lnTo>
                  <a:lnTo>
                    <a:pt x="105" y="40"/>
                  </a:lnTo>
                  <a:lnTo>
                    <a:pt x="105" y="41"/>
                  </a:lnTo>
                  <a:lnTo>
                    <a:pt x="104" y="40"/>
                  </a:lnTo>
                  <a:lnTo>
                    <a:pt x="94" y="42"/>
                  </a:lnTo>
                  <a:lnTo>
                    <a:pt x="75" y="49"/>
                  </a:lnTo>
                  <a:lnTo>
                    <a:pt x="55" y="58"/>
                  </a:lnTo>
                  <a:lnTo>
                    <a:pt x="50" y="60"/>
                  </a:lnTo>
                  <a:lnTo>
                    <a:pt x="40" y="65"/>
                  </a:lnTo>
                  <a:lnTo>
                    <a:pt x="39" y="66"/>
                  </a:lnTo>
                  <a:lnTo>
                    <a:pt x="38" y="66"/>
                  </a:lnTo>
                  <a:lnTo>
                    <a:pt x="3" y="81"/>
                  </a:lnTo>
                  <a:lnTo>
                    <a:pt x="1" y="82"/>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090" name="Freeform 17"/>
            <p:cNvSpPr>
              <a:spLocks/>
            </p:cNvSpPr>
            <p:nvPr/>
          </p:nvSpPr>
          <p:spPr bwMode="auto">
            <a:xfrm>
              <a:off x="2978" y="2683"/>
              <a:ext cx="299" cy="330"/>
            </a:xfrm>
            <a:custGeom>
              <a:avLst/>
              <a:gdLst>
                <a:gd name="T0" fmla="*/ 21 w 229"/>
                <a:gd name="T1" fmla="*/ 785 h 263"/>
                <a:gd name="T2" fmla="*/ 60 w 229"/>
                <a:gd name="T3" fmla="*/ 716 h 263"/>
                <a:gd name="T4" fmla="*/ 111 w 229"/>
                <a:gd name="T5" fmla="*/ 706 h 263"/>
                <a:gd name="T6" fmla="*/ 174 w 229"/>
                <a:gd name="T7" fmla="*/ 730 h 263"/>
                <a:gd name="T8" fmla="*/ 274 w 229"/>
                <a:gd name="T9" fmla="*/ 723 h 263"/>
                <a:gd name="T10" fmla="*/ 303 w 229"/>
                <a:gd name="T11" fmla="*/ 645 h 263"/>
                <a:gd name="T12" fmla="*/ 336 w 229"/>
                <a:gd name="T13" fmla="*/ 632 h 263"/>
                <a:gd name="T14" fmla="*/ 458 w 229"/>
                <a:gd name="T15" fmla="*/ 673 h 263"/>
                <a:gd name="T16" fmla="*/ 504 w 229"/>
                <a:gd name="T17" fmla="*/ 693 h 263"/>
                <a:gd name="T18" fmla="*/ 554 w 229"/>
                <a:gd name="T19" fmla="*/ 674 h 263"/>
                <a:gd name="T20" fmla="*/ 584 w 229"/>
                <a:gd name="T21" fmla="*/ 612 h 263"/>
                <a:gd name="T22" fmla="*/ 658 w 229"/>
                <a:gd name="T23" fmla="*/ 464 h 263"/>
                <a:gd name="T24" fmla="*/ 743 w 229"/>
                <a:gd name="T25" fmla="*/ 427 h 263"/>
                <a:gd name="T26" fmla="*/ 807 w 229"/>
                <a:gd name="T27" fmla="*/ 459 h 263"/>
                <a:gd name="T28" fmla="*/ 931 w 229"/>
                <a:gd name="T29" fmla="*/ 459 h 263"/>
                <a:gd name="T30" fmla="*/ 1020 w 229"/>
                <a:gd name="T31" fmla="*/ 404 h 263"/>
                <a:gd name="T32" fmla="*/ 944 w 229"/>
                <a:gd name="T33" fmla="*/ 351 h 263"/>
                <a:gd name="T34" fmla="*/ 919 w 229"/>
                <a:gd name="T35" fmla="*/ 265 h 263"/>
                <a:gd name="T36" fmla="*/ 893 w 229"/>
                <a:gd name="T37" fmla="*/ 196 h 263"/>
                <a:gd name="T38" fmla="*/ 939 w 229"/>
                <a:gd name="T39" fmla="*/ 138 h 263"/>
                <a:gd name="T40" fmla="*/ 991 w 229"/>
                <a:gd name="T41" fmla="*/ 94 h 263"/>
                <a:gd name="T42" fmla="*/ 1150 w 229"/>
                <a:gd name="T43" fmla="*/ 157 h 263"/>
                <a:gd name="T44" fmla="*/ 1282 w 229"/>
                <a:gd name="T45" fmla="*/ 192 h 263"/>
                <a:gd name="T46" fmla="*/ 1316 w 229"/>
                <a:gd name="T47" fmla="*/ 173 h 263"/>
                <a:gd name="T48" fmla="*/ 1376 w 229"/>
                <a:gd name="T49" fmla="*/ 211 h 263"/>
                <a:gd name="T50" fmla="*/ 1428 w 229"/>
                <a:gd name="T51" fmla="*/ 186 h 263"/>
                <a:gd name="T52" fmla="*/ 1428 w 229"/>
                <a:gd name="T53" fmla="*/ 100 h 263"/>
                <a:gd name="T54" fmla="*/ 1494 w 229"/>
                <a:gd name="T55" fmla="*/ 25 h 263"/>
                <a:gd name="T56" fmla="*/ 1601 w 229"/>
                <a:gd name="T57" fmla="*/ 1 h 263"/>
                <a:gd name="T58" fmla="*/ 1610 w 229"/>
                <a:gd name="T59" fmla="*/ 31 h 263"/>
                <a:gd name="T60" fmla="*/ 1697 w 229"/>
                <a:gd name="T61" fmla="*/ 88 h 263"/>
                <a:gd name="T62" fmla="*/ 1772 w 229"/>
                <a:gd name="T63" fmla="*/ 217 h 263"/>
                <a:gd name="T64" fmla="*/ 1909 w 229"/>
                <a:gd name="T65" fmla="*/ 410 h 263"/>
                <a:gd name="T66" fmla="*/ 1845 w 229"/>
                <a:gd name="T67" fmla="*/ 427 h 263"/>
                <a:gd name="T68" fmla="*/ 1761 w 229"/>
                <a:gd name="T69" fmla="*/ 478 h 263"/>
                <a:gd name="T70" fmla="*/ 1636 w 229"/>
                <a:gd name="T71" fmla="*/ 487 h 263"/>
                <a:gd name="T72" fmla="*/ 1567 w 229"/>
                <a:gd name="T73" fmla="*/ 449 h 263"/>
                <a:gd name="T74" fmla="*/ 1462 w 229"/>
                <a:gd name="T75" fmla="*/ 651 h 263"/>
                <a:gd name="T76" fmla="*/ 1351 w 229"/>
                <a:gd name="T77" fmla="*/ 767 h 263"/>
                <a:gd name="T78" fmla="*/ 1300 w 229"/>
                <a:gd name="T79" fmla="*/ 824 h 263"/>
                <a:gd name="T80" fmla="*/ 1282 w 229"/>
                <a:gd name="T81" fmla="*/ 921 h 263"/>
                <a:gd name="T82" fmla="*/ 1101 w 229"/>
                <a:gd name="T83" fmla="*/ 984 h 263"/>
                <a:gd name="T84" fmla="*/ 991 w 229"/>
                <a:gd name="T85" fmla="*/ 1001 h 263"/>
                <a:gd name="T86" fmla="*/ 893 w 229"/>
                <a:gd name="T87" fmla="*/ 1207 h 263"/>
                <a:gd name="T88" fmla="*/ 808 w 229"/>
                <a:gd name="T89" fmla="*/ 1274 h 263"/>
                <a:gd name="T90" fmla="*/ 905 w 229"/>
                <a:gd name="T91" fmla="*/ 1345 h 263"/>
                <a:gd name="T92" fmla="*/ 969 w 229"/>
                <a:gd name="T93" fmla="*/ 1359 h 263"/>
                <a:gd name="T94" fmla="*/ 991 w 229"/>
                <a:gd name="T95" fmla="*/ 1395 h 263"/>
                <a:gd name="T96" fmla="*/ 931 w 229"/>
                <a:gd name="T97" fmla="*/ 1576 h 263"/>
                <a:gd name="T98" fmla="*/ 893 w 229"/>
                <a:gd name="T99" fmla="*/ 1550 h 263"/>
                <a:gd name="T100" fmla="*/ 618 w 229"/>
                <a:gd name="T101" fmla="*/ 1566 h 263"/>
                <a:gd name="T102" fmla="*/ 458 w 229"/>
                <a:gd name="T103" fmla="*/ 1502 h 263"/>
                <a:gd name="T104" fmla="*/ 407 w 229"/>
                <a:gd name="T105" fmla="*/ 1428 h 263"/>
                <a:gd name="T106" fmla="*/ 323 w 229"/>
                <a:gd name="T107" fmla="*/ 1365 h 263"/>
                <a:gd name="T108" fmla="*/ 166 w 229"/>
                <a:gd name="T109" fmla="*/ 1255 h 263"/>
                <a:gd name="T110" fmla="*/ 116 w 229"/>
                <a:gd name="T111" fmla="*/ 1210 h 263"/>
                <a:gd name="T112" fmla="*/ 65 w 229"/>
                <a:gd name="T113" fmla="*/ 1034 h 263"/>
                <a:gd name="T114" fmla="*/ 0 w 229"/>
                <a:gd name="T115" fmla="*/ 867 h 2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9"/>
                <a:gd name="T175" fmla="*/ 0 h 263"/>
                <a:gd name="T176" fmla="*/ 229 w 229"/>
                <a:gd name="T177" fmla="*/ 263 h 2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9" h="263">
                  <a:moveTo>
                    <a:pt x="0" y="141"/>
                  </a:moveTo>
                  <a:lnTo>
                    <a:pt x="2" y="128"/>
                  </a:lnTo>
                  <a:lnTo>
                    <a:pt x="5" y="125"/>
                  </a:lnTo>
                  <a:lnTo>
                    <a:pt x="7" y="116"/>
                  </a:lnTo>
                  <a:lnTo>
                    <a:pt x="11" y="114"/>
                  </a:lnTo>
                  <a:lnTo>
                    <a:pt x="13" y="115"/>
                  </a:lnTo>
                  <a:lnTo>
                    <a:pt x="17" y="115"/>
                  </a:lnTo>
                  <a:lnTo>
                    <a:pt x="21" y="119"/>
                  </a:lnTo>
                  <a:lnTo>
                    <a:pt x="29" y="119"/>
                  </a:lnTo>
                  <a:lnTo>
                    <a:pt x="32" y="118"/>
                  </a:lnTo>
                  <a:lnTo>
                    <a:pt x="34" y="116"/>
                  </a:lnTo>
                  <a:lnTo>
                    <a:pt x="36" y="105"/>
                  </a:lnTo>
                  <a:lnTo>
                    <a:pt x="39" y="103"/>
                  </a:lnTo>
                  <a:lnTo>
                    <a:pt x="40" y="103"/>
                  </a:lnTo>
                  <a:lnTo>
                    <a:pt x="48" y="106"/>
                  </a:lnTo>
                  <a:lnTo>
                    <a:pt x="54" y="109"/>
                  </a:lnTo>
                  <a:lnTo>
                    <a:pt x="57" y="109"/>
                  </a:lnTo>
                  <a:lnTo>
                    <a:pt x="60" y="113"/>
                  </a:lnTo>
                  <a:lnTo>
                    <a:pt x="62" y="113"/>
                  </a:lnTo>
                  <a:lnTo>
                    <a:pt x="66" y="110"/>
                  </a:lnTo>
                  <a:lnTo>
                    <a:pt x="69" y="106"/>
                  </a:lnTo>
                  <a:lnTo>
                    <a:pt x="69" y="100"/>
                  </a:lnTo>
                  <a:lnTo>
                    <a:pt x="70" y="93"/>
                  </a:lnTo>
                  <a:lnTo>
                    <a:pt x="78" y="76"/>
                  </a:lnTo>
                  <a:lnTo>
                    <a:pt x="79" y="71"/>
                  </a:lnTo>
                  <a:lnTo>
                    <a:pt x="88" y="69"/>
                  </a:lnTo>
                  <a:lnTo>
                    <a:pt x="89" y="73"/>
                  </a:lnTo>
                  <a:lnTo>
                    <a:pt x="95" y="75"/>
                  </a:lnTo>
                  <a:lnTo>
                    <a:pt x="101" y="79"/>
                  </a:lnTo>
                  <a:lnTo>
                    <a:pt x="110" y="75"/>
                  </a:lnTo>
                  <a:lnTo>
                    <a:pt x="112" y="71"/>
                  </a:lnTo>
                  <a:lnTo>
                    <a:pt x="121" y="66"/>
                  </a:lnTo>
                  <a:lnTo>
                    <a:pt x="121" y="57"/>
                  </a:lnTo>
                  <a:lnTo>
                    <a:pt x="112" y="57"/>
                  </a:lnTo>
                  <a:lnTo>
                    <a:pt x="109" y="53"/>
                  </a:lnTo>
                  <a:lnTo>
                    <a:pt x="109" y="43"/>
                  </a:lnTo>
                  <a:lnTo>
                    <a:pt x="106" y="41"/>
                  </a:lnTo>
                  <a:lnTo>
                    <a:pt x="106" y="32"/>
                  </a:lnTo>
                  <a:lnTo>
                    <a:pt x="110" y="28"/>
                  </a:lnTo>
                  <a:lnTo>
                    <a:pt x="111" y="23"/>
                  </a:lnTo>
                  <a:lnTo>
                    <a:pt x="114" y="17"/>
                  </a:lnTo>
                  <a:lnTo>
                    <a:pt x="117" y="15"/>
                  </a:lnTo>
                  <a:lnTo>
                    <a:pt x="127" y="19"/>
                  </a:lnTo>
                  <a:lnTo>
                    <a:pt x="136" y="26"/>
                  </a:lnTo>
                  <a:lnTo>
                    <a:pt x="147" y="32"/>
                  </a:lnTo>
                  <a:lnTo>
                    <a:pt x="152" y="31"/>
                  </a:lnTo>
                  <a:lnTo>
                    <a:pt x="155" y="29"/>
                  </a:lnTo>
                  <a:lnTo>
                    <a:pt x="156" y="29"/>
                  </a:lnTo>
                  <a:lnTo>
                    <a:pt x="161" y="31"/>
                  </a:lnTo>
                  <a:lnTo>
                    <a:pt x="162" y="34"/>
                  </a:lnTo>
                  <a:lnTo>
                    <a:pt x="167" y="34"/>
                  </a:lnTo>
                  <a:lnTo>
                    <a:pt x="169" y="30"/>
                  </a:lnTo>
                  <a:lnTo>
                    <a:pt x="170" y="20"/>
                  </a:lnTo>
                  <a:lnTo>
                    <a:pt x="169" y="17"/>
                  </a:lnTo>
                  <a:lnTo>
                    <a:pt x="170" y="13"/>
                  </a:lnTo>
                  <a:lnTo>
                    <a:pt x="177" y="4"/>
                  </a:lnTo>
                  <a:lnTo>
                    <a:pt x="182" y="0"/>
                  </a:lnTo>
                  <a:lnTo>
                    <a:pt x="189" y="1"/>
                  </a:lnTo>
                  <a:lnTo>
                    <a:pt x="189" y="4"/>
                  </a:lnTo>
                  <a:lnTo>
                    <a:pt x="191" y="5"/>
                  </a:lnTo>
                  <a:lnTo>
                    <a:pt x="198" y="1"/>
                  </a:lnTo>
                  <a:lnTo>
                    <a:pt x="201" y="14"/>
                  </a:lnTo>
                  <a:lnTo>
                    <a:pt x="202" y="16"/>
                  </a:lnTo>
                  <a:lnTo>
                    <a:pt x="210" y="36"/>
                  </a:lnTo>
                  <a:lnTo>
                    <a:pt x="228" y="64"/>
                  </a:lnTo>
                  <a:lnTo>
                    <a:pt x="226" y="67"/>
                  </a:lnTo>
                  <a:lnTo>
                    <a:pt x="221" y="69"/>
                  </a:lnTo>
                  <a:lnTo>
                    <a:pt x="218" y="69"/>
                  </a:lnTo>
                  <a:lnTo>
                    <a:pt x="213" y="70"/>
                  </a:lnTo>
                  <a:lnTo>
                    <a:pt x="208" y="78"/>
                  </a:lnTo>
                  <a:lnTo>
                    <a:pt x="204" y="79"/>
                  </a:lnTo>
                  <a:lnTo>
                    <a:pt x="194" y="79"/>
                  </a:lnTo>
                  <a:lnTo>
                    <a:pt x="187" y="74"/>
                  </a:lnTo>
                  <a:lnTo>
                    <a:pt x="185" y="73"/>
                  </a:lnTo>
                  <a:lnTo>
                    <a:pt x="183" y="83"/>
                  </a:lnTo>
                  <a:lnTo>
                    <a:pt x="173" y="106"/>
                  </a:lnTo>
                  <a:lnTo>
                    <a:pt x="161" y="120"/>
                  </a:lnTo>
                  <a:lnTo>
                    <a:pt x="160" y="124"/>
                  </a:lnTo>
                  <a:lnTo>
                    <a:pt x="155" y="130"/>
                  </a:lnTo>
                  <a:lnTo>
                    <a:pt x="154" y="134"/>
                  </a:lnTo>
                  <a:lnTo>
                    <a:pt x="156" y="147"/>
                  </a:lnTo>
                  <a:lnTo>
                    <a:pt x="152" y="150"/>
                  </a:lnTo>
                  <a:lnTo>
                    <a:pt x="140" y="154"/>
                  </a:lnTo>
                  <a:lnTo>
                    <a:pt x="130" y="160"/>
                  </a:lnTo>
                  <a:lnTo>
                    <a:pt x="121" y="163"/>
                  </a:lnTo>
                  <a:lnTo>
                    <a:pt x="117" y="163"/>
                  </a:lnTo>
                  <a:lnTo>
                    <a:pt x="109" y="166"/>
                  </a:lnTo>
                  <a:lnTo>
                    <a:pt x="106" y="196"/>
                  </a:lnTo>
                  <a:lnTo>
                    <a:pt x="103" y="201"/>
                  </a:lnTo>
                  <a:lnTo>
                    <a:pt x="96" y="208"/>
                  </a:lnTo>
                  <a:lnTo>
                    <a:pt x="96" y="211"/>
                  </a:lnTo>
                  <a:lnTo>
                    <a:pt x="107" y="219"/>
                  </a:lnTo>
                  <a:lnTo>
                    <a:pt x="112" y="221"/>
                  </a:lnTo>
                  <a:lnTo>
                    <a:pt x="114" y="221"/>
                  </a:lnTo>
                  <a:lnTo>
                    <a:pt x="114" y="224"/>
                  </a:lnTo>
                  <a:lnTo>
                    <a:pt x="117" y="227"/>
                  </a:lnTo>
                  <a:lnTo>
                    <a:pt x="112" y="258"/>
                  </a:lnTo>
                  <a:lnTo>
                    <a:pt x="110" y="257"/>
                  </a:lnTo>
                  <a:lnTo>
                    <a:pt x="108" y="252"/>
                  </a:lnTo>
                  <a:lnTo>
                    <a:pt x="106" y="252"/>
                  </a:lnTo>
                  <a:lnTo>
                    <a:pt x="109" y="262"/>
                  </a:lnTo>
                  <a:lnTo>
                    <a:pt x="73" y="255"/>
                  </a:lnTo>
                  <a:lnTo>
                    <a:pt x="70" y="252"/>
                  </a:lnTo>
                  <a:lnTo>
                    <a:pt x="54" y="245"/>
                  </a:lnTo>
                  <a:lnTo>
                    <a:pt x="49" y="239"/>
                  </a:lnTo>
                  <a:lnTo>
                    <a:pt x="48" y="233"/>
                  </a:lnTo>
                  <a:lnTo>
                    <a:pt x="39" y="226"/>
                  </a:lnTo>
                  <a:lnTo>
                    <a:pt x="38" y="222"/>
                  </a:lnTo>
                  <a:lnTo>
                    <a:pt x="25" y="212"/>
                  </a:lnTo>
                  <a:lnTo>
                    <a:pt x="20" y="204"/>
                  </a:lnTo>
                  <a:lnTo>
                    <a:pt x="17" y="203"/>
                  </a:lnTo>
                  <a:lnTo>
                    <a:pt x="14" y="197"/>
                  </a:lnTo>
                  <a:lnTo>
                    <a:pt x="12" y="171"/>
                  </a:lnTo>
                  <a:lnTo>
                    <a:pt x="8" y="168"/>
                  </a:lnTo>
                  <a:lnTo>
                    <a:pt x="2" y="154"/>
                  </a:lnTo>
                  <a:lnTo>
                    <a:pt x="0" y="141"/>
                  </a:lnTo>
                </a:path>
              </a:pathLst>
            </a:custGeom>
            <a:solidFill>
              <a:srgbClr val="0000CC">
                <a:alpha val="30196"/>
              </a:srgb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091" name="Freeform 18"/>
            <p:cNvSpPr>
              <a:spLocks/>
            </p:cNvSpPr>
            <p:nvPr/>
          </p:nvSpPr>
          <p:spPr bwMode="auto">
            <a:xfrm>
              <a:off x="2173" y="3098"/>
              <a:ext cx="249" cy="177"/>
            </a:xfrm>
            <a:custGeom>
              <a:avLst/>
              <a:gdLst>
                <a:gd name="T0" fmla="*/ 102 w 191"/>
                <a:gd name="T1" fmla="*/ 367 h 141"/>
                <a:gd name="T2" fmla="*/ 112 w 191"/>
                <a:gd name="T3" fmla="*/ 380 h 141"/>
                <a:gd name="T4" fmla="*/ 133 w 191"/>
                <a:gd name="T5" fmla="*/ 393 h 141"/>
                <a:gd name="T6" fmla="*/ 146 w 191"/>
                <a:gd name="T7" fmla="*/ 388 h 141"/>
                <a:gd name="T8" fmla="*/ 173 w 191"/>
                <a:gd name="T9" fmla="*/ 388 h 141"/>
                <a:gd name="T10" fmla="*/ 190 w 191"/>
                <a:gd name="T11" fmla="*/ 408 h 141"/>
                <a:gd name="T12" fmla="*/ 190 w 191"/>
                <a:gd name="T13" fmla="*/ 388 h 141"/>
                <a:gd name="T14" fmla="*/ 236 w 191"/>
                <a:gd name="T15" fmla="*/ 380 h 141"/>
                <a:gd name="T16" fmla="*/ 248 w 191"/>
                <a:gd name="T17" fmla="*/ 408 h 141"/>
                <a:gd name="T18" fmla="*/ 272 w 191"/>
                <a:gd name="T19" fmla="*/ 393 h 141"/>
                <a:gd name="T20" fmla="*/ 308 w 191"/>
                <a:gd name="T21" fmla="*/ 408 h 141"/>
                <a:gd name="T22" fmla="*/ 308 w 191"/>
                <a:gd name="T23" fmla="*/ 439 h 141"/>
                <a:gd name="T24" fmla="*/ 275 w 191"/>
                <a:gd name="T25" fmla="*/ 461 h 141"/>
                <a:gd name="T26" fmla="*/ 321 w 191"/>
                <a:gd name="T27" fmla="*/ 480 h 141"/>
                <a:gd name="T28" fmla="*/ 554 w 191"/>
                <a:gd name="T29" fmla="*/ 554 h 141"/>
                <a:gd name="T30" fmla="*/ 678 w 191"/>
                <a:gd name="T31" fmla="*/ 603 h 141"/>
                <a:gd name="T32" fmla="*/ 765 w 191"/>
                <a:gd name="T33" fmla="*/ 655 h 141"/>
                <a:gd name="T34" fmla="*/ 997 w 191"/>
                <a:gd name="T35" fmla="*/ 807 h 141"/>
                <a:gd name="T36" fmla="*/ 1017 w 191"/>
                <a:gd name="T37" fmla="*/ 827 h 141"/>
                <a:gd name="T38" fmla="*/ 1078 w 191"/>
                <a:gd name="T39" fmla="*/ 865 h 141"/>
                <a:gd name="T40" fmla="*/ 1287 w 191"/>
                <a:gd name="T41" fmla="*/ 722 h 141"/>
                <a:gd name="T42" fmla="*/ 1343 w 191"/>
                <a:gd name="T43" fmla="*/ 655 h 141"/>
                <a:gd name="T44" fmla="*/ 1437 w 191"/>
                <a:gd name="T45" fmla="*/ 599 h 141"/>
                <a:gd name="T46" fmla="*/ 1437 w 191"/>
                <a:gd name="T47" fmla="*/ 575 h 141"/>
                <a:gd name="T48" fmla="*/ 1450 w 191"/>
                <a:gd name="T49" fmla="*/ 537 h 141"/>
                <a:gd name="T50" fmla="*/ 1484 w 191"/>
                <a:gd name="T51" fmla="*/ 537 h 141"/>
                <a:gd name="T52" fmla="*/ 1512 w 191"/>
                <a:gd name="T53" fmla="*/ 562 h 141"/>
                <a:gd name="T54" fmla="*/ 1549 w 191"/>
                <a:gd name="T55" fmla="*/ 525 h 141"/>
                <a:gd name="T56" fmla="*/ 1585 w 191"/>
                <a:gd name="T57" fmla="*/ 505 h 141"/>
                <a:gd name="T58" fmla="*/ 1585 w 191"/>
                <a:gd name="T59" fmla="*/ 461 h 141"/>
                <a:gd name="T60" fmla="*/ 1540 w 191"/>
                <a:gd name="T61" fmla="*/ 388 h 141"/>
                <a:gd name="T62" fmla="*/ 1567 w 191"/>
                <a:gd name="T63" fmla="*/ 340 h 141"/>
                <a:gd name="T64" fmla="*/ 1562 w 191"/>
                <a:gd name="T65" fmla="*/ 292 h 141"/>
                <a:gd name="T66" fmla="*/ 1567 w 191"/>
                <a:gd name="T67" fmla="*/ 198 h 141"/>
                <a:gd name="T68" fmla="*/ 1450 w 191"/>
                <a:gd name="T69" fmla="*/ 62 h 141"/>
                <a:gd name="T70" fmla="*/ 1409 w 191"/>
                <a:gd name="T71" fmla="*/ 25 h 141"/>
                <a:gd name="T72" fmla="*/ 1405 w 191"/>
                <a:gd name="T73" fmla="*/ 1 h 141"/>
                <a:gd name="T74" fmla="*/ 1377 w 191"/>
                <a:gd name="T75" fmla="*/ 0 h 141"/>
                <a:gd name="T76" fmla="*/ 1300 w 191"/>
                <a:gd name="T77" fmla="*/ 45 h 141"/>
                <a:gd name="T78" fmla="*/ 1263 w 191"/>
                <a:gd name="T79" fmla="*/ 75 h 141"/>
                <a:gd name="T80" fmla="*/ 1216 w 191"/>
                <a:gd name="T81" fmla="*/ 88 h 141"/>
                <a:gd name="T82" fmla="*/ 1160 w 191"/>
                <a:gd name="T83" fmla="*/ 100 h 141"/>
                <a:gd name="T84" fmla="*/ 991 w 191"/>
                <a:gd name="T85" fmla="*/ 88 h 141"/>
                <a:gd name="T86" fmla="*/ 868 w 191"/>
                <a:gd name="T87" fmla="*/ 56 h 141"/>
                <a:gd name="T88" fmla="*/ 819 w 191"/>
                <a:gd name="T89" fmla="*/ 78 h 141"/>
                <a:gd name="T90" fmla="*/ 716 w 191"/>
                <a:gd name="T91" fmla="*/ 172 h 141"/>
                <a:gd name="T92" fmla="*/ 636 w 191"/>
                <a:gd name="T93" fmla="*/ 198 h 141"/>
                <a:gd name="T94" fmla="*/ 610 w 191"/>
                <a:gd name="T95" fmla="*/ 211 h 141"/>
                <a:gd name="T96" fmla="*/ 570 w 191"/>
                <a:gd name="T97" fmla="*/ 233 h 141"/>
                <a:gd name="T98" fmla="*/ 520 w 191"/>
                <a:gd name="T99" fmla="*/ 233 h 141"/>
                <a:gd name="T100" fmla="*/ 469 w 191"/>
                <a:gd name="T101" fmla="*/ 233 h 141"/>
                <a:gd name="T102" fmla="*/ 463 w 191"/>
                <a:gd name="T103" fmla="*/ 217 h 141"/>
                <a:gd name="T104" fmla="*/ 408 w 191"/>
                <a:gd name="T105" fmla="*/ 233 h 141"/>
                <a:gd name="T106" fmla="*/ 402 w 191"/>
                <a:gd name="T107" fmla="*/ 265 h 141"/>
                <a:gd name="T108" fmla="*/ 360 w 191"/>
                <a:gd name="T109" fmla="*/ 271 h 141"/>
                <a:gd name="T110" fmla="*/ 301 w 191"/>
                <a:gd name="T111" fmla="*/ 249 h 141"/>
                <a:gd name="T112" fmla="*/ 226 w 191"/>
                <a:gd name="T113" fmla="*/ 233 h 141"/>
                <a:gd name="T114" fmla="*/ 189 w 191"/>
                <a:gd name="T115" fmla="*/ 227 h 141"/>
                <a:gd name="T116" fmla="*/ 133 w 191"/>
                <a:gd name="T117" fmla="*/ 291 h 1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
                <a:gd name="T178" fmla="*/ 0 h 141"/>
                <a:gd name="T179" fmla="*/ 191 w 191"/>
                <a:gd name="T180" fmla="*/ 141 h 1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 h="141">
                  <a:moveTo>
                    <a:pt x="0" y="56"/>
                  </a:moveTo>
                  <a:lnTo>
                    <a:pt x="12" y="60"/>
                  </a:lnTo>
                  <a:lnTo>
                    <a:pt x="13" y="61"/>
                  </a:lnTo>
                  <a:lnTo>
                    <a:pt x="14" y="61"/>
                  </a:lnTo>
                  <a:lnTo>
                    <a:pt x="16" y="62"/>
                  </a:lnTo>
                  <a:lnTo>
                    <a:pt x="16" y="64"/>
                  </a:lnTo>
                  <a:lnTo>
                    <a:pt x="18" y="66"/>
                  </a:lnTo>
                  <a:lnTo>
                    <a:pt x="18" y="63"/>
                  </a:lnTo>
                  <a:lnTo>
                    <a:pt x="19" y="64"/>
                  </a:lnTo>
                  <a:lnTo>
                    <a:pt x="21" y="63"/>
                  </a:lnTo>
                  <a:lnTo>
                    <a:pt x="22" y="63"/>
                  </a:lnTo>
                  <a:lnTo>
                    <a:pt x="23" y="66"/>
                  </a:lnTo>
                  <a:lnTo>
                    <a:pt x="25" y="64"/>
                  </a:lnTo>
                  <a:lnTo>
                    <a:pt x="23" y="63"/>
                  </a:lnTo>
                  <a:lnTo>
                    <a:pt x="25" y="61"/>
                  </a:lnTo>
                  <a:lnTo>
                    <a:pt x="28" y="61"/>
                  </a:lnTo>
                  <a:lnTo>
                    <a:pt x="31" y="63"/>
                  </a:lnTo>
                  <a:lnTo>
                    <a:pt x="30" y="66"/>
                  </a:lnTo>
                  <a:lnTo>
                    <a:pt x="31" y="66"/>
                  </a:lnTo>
                  <a:lnTo>
                    <a:pt x="32" y="64"/>
                  </a:lnTo>
                  <a:lnTo>
                    <a:pt x="34" y="64"/>
                  </a:lnTo>
                  <a:lnTo>
                    <a:pt x="37" y="66"/>
                  </a:lnTo>
                  <a:lnTo>
                    <a:pt x="38" y="70"/>
                  </a:lnTo>
                  <a:lnTo>
                    <a:pt x="37" y="71"/>
                  </a:lnTo>
                  <a:lnTo>
                    <a:pt x="34" y="73"/>
                  </a:lnTo>
                  <a:lnTo>
                    <a:pt x="33" y="75"/>
                  </a:lnTo>
                  <a:lnTo>
                    <a:pt x="34" y="77"/>
                  </a:lnTo>
                  <a:lnTo>
                    <a:pt x="38" y="78"/>
                  </a:lnTo>
                  <a:lnTo>
                    <a:pt x="49" y="85"/>
                  </a:lnTo>
                  <a:lnTo>
                    <a:pt x="67" y="90"/>
                  </a:lnTo>
                  <a:lnTo>
                    <a:pt x="73" y="94"/>
                  </a:lnTo>
                  <a:lnTo>
                    <a:pt x="81" y="98"/>
                  </a:lnTo>
                  <a:lnTo>
                    <a:pt x="89" y="103"/>
                  </a:lnTo>
                  <a:lnTo>
                    <a:pt x="92" y="106"/>
                  </a:lnTo>
                  <a:lnTo>
                    <a:pt x="114" y="125"/>
                  </a:lnTo>
                  <a:lnTo>
                    <a:pt x="120" y="131"/>
                  </a:lnTo>
                  <a:lnTo>
                    <a:pt x="123" y="133"/>
                  </a:lnTo>
                  <a:lnTo>
                    <a:pt x="122" y="134"/>
                  </a:lnTo>
                  <a:lnTo>
                    <a:pt x="124" y="135"/>
                  </a:lnTo>
                  <a:lnTo>
                    <a:pt x="129" y="140"/>
                  </a:lnTo>
                  <a:lnTo>
                    <a:pt x="143" y="128"/>
                  </a:lnTo>
                  <a:lnTo>
                    <a:pt x="154" y="117"/>
                  </a:lnTo>
                  <a:lnTo>
                    <a:pt x="158" y="112"/>
                  </a:lnTo>
                  <a:lnTo>
                    <a:pt x="161" y="106"/>
                  </a:lnTo>
                  <a:lnTo>
                    <a:pt x="169" y="100"/>
                  </a:lnTo>
                  <a:lnTo>
                    <a:pt x="172" y="97"/>
                  </a:lnTo>
                  <a:lnTo>
                    <a:pt x="172" y="96"/>
                  </a:lnTo>
                  <a:lnTo>
                    <a:pt x="172" y="93"/>
                  </a:lnTo>
                  <a:lnTo>
                    <a:pt x="171" y="91"/>
                  </a:lnTo>
                  <a:lnTo>
                    <a:pt x="173" y="88"/>
                  </a:lnTo>
                  <a:lnTo>
                    <a:pt x="175" y="89"/>
                  </a:lnTo>
                  <a:lnTo>
                    <a:pt x="178" y="88"/>
                  </a:lnTo>
                  <a:lnTo>
                    <a:pt x="179" y="91"/>
                  </a:lnTo>
                  <a:lnTo>
                    <a:pt x="181" y="91"/>
                  </a:lnTo>
                  <a:lnTo>
                    <a:pt x="183" y="90"/>
                  </a:lnTo>
                  <a:lnTo>
                    <a:pt x="186" y="85"/>
                  </a:lnTo>
                  <a:lnTo>
                    <a:pt x="186" y="83"/>
                  </a:lnTo>
                  <a:lnTo>
                    <a:pt x="190" y="82"/>
                  </a:lnTo>
                  <a:lnTo>
                    <a:pt x="190" y="80"/>
                  </a:lnTo>
                  <a:lnTo>
                    <a:pt x="190" y="75"/>
                  </a:lnTo>
                  <a:lnTo>
                    <a:pt x="186" y="69"/>
                  </a:lnTo>
                  <a:lnTo>
                    <a:pt x="185" y="63"/>
                  </a:lnTo>
                  <a:lnTo>
                    <a:pt x="186" y="59"/>
                  </a:lnTo>
                  <a:lnTo>
                    <a:pt x="188" y="55"/>
                  </a:lnTo>
                  <a:lnTo>
                    <a:pt x="187" y="51"/>
                  </a:lnTo>
                  <a:lnTo>
                    <a:pt x="187" y="48"/>
                  </a:lnTo>
                  <a:lnTo>
                    <a:pt x="187" y="39"/>
                  </a:lnTo>
                  <a:lnTo>
                    <a:pt x="188" y="33"/>
                  </a:lnTo>
                  <a:lnTo>
                    <a:pt x="190" y="29"/>
                  </a:lnTo>
                  <a:lnTo>
                    <a:pt x="173" y="10"/>
                  </a:lnTo>
                  <a:lnTo>
                    <a:pt x="172" y="10"/>
                  </a:lnTo>
                  <a:lnTo>
                    <a:pt x="169" y="4"/>
                  </a:lnTo>
                  <a:lnTo>
                    <a:pt x="169" y="2"/>
                  </a:lnTo>
                  <a:lnTo>
                    <a:pt x="168" y="1"/>
                  </a:lnTo>
                  <a:lnTo>
                    <a:pt x="166" y="0"/>
                  </a:lnTo>
                  <a:lnTo>
                    <a:pt x="165" y="0"/>
                  </a:lnTo>
                  <a:lnTo>
                    <a:pt x="163" y="2"/>
                  </a:lnTo>
                  <a:lnTo>
                    <a:pt x="156" y="7"/>
                  </a:lnTo>
                  <a:lnTo>
                    <a:pt x="154" y="10"/>
                  </a:lnTo>
                  <a:lnTo>
                    <a:pt x="151" y="12"/>
                  </a:lnTo>
                  <a:lnTo>
                    <a:pt x="148" y="12"/>
                  </a:lnTo>
                  <a:lnTo>
                    <a:pt x="146" y="14"/>
                  </a:lnTo>
                  <a:lnTo>
                    <a:pt x="140" y="16"/>
                  </a:lnTo>
                  <a:lnTo>
                    <a:pt x="139" y="17"/>
                  </a:lnTo>
                  <a:lnTo>
                    <a:pt x="135" y="15"/>
                  </a:lnTo>
                  <a:lnTo>
                    <a:pt x="119" y="14"/>
                  </a:lnTo>
                  <a:lnTo>
                    <a:pt x="108" y="10"/>
                  </a:lnTo>
                  <a:lnTo>
                    <a:pt x="104" y="9"/>
                  </a:lnTo>
                  <a:lnTo>
                    <a:pt x="100" y="10"/>
                  </a:lnTo>
                  <a:lnTo>
                    <a:pt x="98" y="13"/>
                  </a:lnTo>
                  <a:lnTo>
                    <a:pt x="95" y="20"/>
                  </a:lnTo>
                  <a:lnTo>
                    <a:pt x="86" y="28"/>
                  </a:lnTo>
                  <a:lnTo>
                    <a:pt x="79" y="32"/>
                  </a:lnTo>
                  <a:lnTo>
                    <a:pt x="77" y="33"/>
                  </a:lnTo>
                  <a:lnTo>
                    <a:pt x="74" y="34"/>
                  </a:lnTo>
                  <a:lnTo>
                    <a:pt x="73" y="34"/>
                  </a:lnTo>
                  <a:lnTo>
                    <a:pt x="71" y="35"/>
                  </a:lnTo>
                  <a:lnTo>
                    <a:pt x="68" y="38"/>
                  </a:lnTo>
                  <a:lnTo>
                    <a:pt x="64" y="37"/>
                  </a:lnTo>
                  <a:lnTo>
                    <a:pt x="62" y="38"/>
                  </a:lnTo>
                  <a:lnTo>
                    <a:pt x="59" y="38"/>
                  </a:lnTo>
                  <a:lnTo>
                    <a:pt x="57" y="38"/>
                  </a:lnTo>
                  <a:lnTo>
                    <a:pt x="55" y="38"/>
                  </a:lnTo>
                  <a:lnTo>
                    <a:pt x="55" y="36"/>
                  </a:lnTo>
                  <a:lnTo>
                    <a:pt x="50" y="32"/>
                  </a:lnTo>
                  <a:lnTo>
                    <a:pt x="49" y="38"/>
                  </a:lnTo>
                  <a:lnTo>
                    <a:pt x="48" y="41"/>
                  </a:lnTo>
                  <a:lnTo>
                    <a:pt x="48" y="43"/>
                  </a:lnTo>
                  <a:lnTo>
                    <a:pt x="46" y="45"/>
                  </a:lnTo>
                  <a:lnTo>
                    <a:pt x="44" y="44"/>
                  </a:lnTo>
                  <a:lnTo>
                    <a:pt x="42" y="42"/>
                  </a:lnTo>
                  <a:lnTo>
                    <a:pt x="36" y="41"/>
                  </a:lnTo>
                  <a:lnTo>
                    <a:pt x="31" y="41"/>
                  </a:lnTo>
                  <a:lnTo>
                    <a:pt x="27" y="38"/>
                  </a:lnTo>
                  <a:lnTo>
                    <a:pt x="24" y="37"/>
                  </a:lnTo>
                  <a:lnTo>
                    <a:pt x="22" y="37"/>
                  </a:lnTo>
                  <a:lnTo>
                    <a:pt x="19" y="38"/>
                  </a:lnTo>
                  <a:lnTo>
                    <a:pt x="16" y="47"/>
                  </a:lnTo>
                  <a:lnTo>
                    <a:pt x="0" y="56"/>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092" name="Freeform 19"/>
            <p:cNvSpPr>
              <a:spLocks/>
            </p:cNvSpPr>
            <p:nvPr/>
          </p:nvSpPr>
          <p:spPr bwMode="auto">
            <a:xfrm>
              <a:off x="2334" y="2927"/>
              <a:ext cx="790" cy="502"/>
            </a:xfrm>
            <a:custGeom>
              <a:avLst/>
              <a:gdLst>
                <a:gd name="T0" fmla="*/ 197 w 607"/>
                <a:gd name="T1" fmla="*/ 1904 h 400"/>
                <a:gd name="T2" fmla="*/ 433 w 607"/>
                <a:gd name="T3" fmla="*/ 2073 h 400"/>
                <a:gd name="T4" fmla="*/ 630 w 607"/>
                <a:gd name="T5" fmla="*/ 2132 h 400"/>
                <a:gd name="T6" fmla="*/ 931 w 607"/>
                <a:gd name="T7" fmla="*/ 2210 h 400"/>
                <a:gd name="T8" fmla="*/ 1236 w 607"/>
                <a:gd name="T9" fmla="*/ 2312 h 400"/>
                <a:gd name="T10" fmla="*/ 1762 w 607"/>
                <a:gd name="T11" fmla="*/ 2405 h 400"/>
                <a:gd name="T12" fmla="*/ 2068 w 607"/>
                <a:gd name="T13" fmla="*/ 2390 h 400"/>
                <a:gd name="T14" fmla="*/ 2291 w 607"/>
                <a:gd name="T15" fmla="*/ 2445 h 400"/>
                <a:gd name="T16" fmla="*/ 2449 w 607"/>
                <a:gd name="T17" fmla="*/ 2187 h 400"/>
                <a:gd name="T18" fmla="*/ 2617 w 607"/>
                <a:gd name="T19" fmla="*/ 2101 h 400"/>
                <a:gd name="T20" fmla="*/ 2803 w 607"/>
                <a:gd name="T21" fmla="*/ 1829 h 400"/>
                <a:gd name="T22" fmla="*/ 3035 w 607"/>
                <a:gd name="T23" fmla="*/ 1957 h 400"/>
                <a:gd name="T24" fmla="*/ 3282 w 607"/>
                <a:gd name="T25" fmla="*/ 1938 h 400"/>
                <a:gd name="T26" fmla="*/ 3760 w 607"/>
                <a:gd name="T27" fmla="*/ 1994 h 400"/>
                <a:gd name="T28" fmla="*/ 3928 w 607"/>
                <a:gd name="T29" fmla="*/ 2052 h 400"/>
                <a:gd name="T30" fmla="*/ 4130 w 607"/>
                <a:gd name="T31" fmla="*/ 2083 h 400"/>
                <a:gd name="T32" fmla="*/ 4010 w 607"/>
                <a:gd name="T33" fmla="*/ 1832 h 400"/>
                <a:gd name="T34" fmla="*/ 3985 w 607"/>
                <a:gd name="T35" fmla="*/ 1734 h 400"/>
                <a:gd name="T36" fmla="*/ 4063 w 607"/>
                <a:gd name="T37" fmla="*/ 1642 h 400"/>
                <a:gd name="T38" fmla="*/ 4140 w 607"/>
                <a:gd name="T39" fmla="*/ 1635 h 400"/>
                <a:gd name="T40" fmla="*/ 4320 w 607"/>
                <a:gd name="T41" fmla="*/ 1564 h 400"/>
                <a:gd name="T42" fmla="*/ 4530 w 607"/>
                <a:gd name="T43" fmla="*/ 1352 h 400"/>
                <a:gd name="T44" fmla="*/ 4609 w 607"/>
                <a:gd name="T45" fmla="*/ 1156 h 400"/>
                <a:gd name="T46" fmla="*/ 4693 w 607"/>
                <a:gd name="T47" fmla="*/ 1039 h 400"/>
                <a:gd name="T48" fmla="*/ 4636 w 607"/>
                <a:gd name="T49" fmla="*/ 904 h 400"/>
                <a:gd name="T50" fmla="*/ 4769 w 607"/>
                <a:gd name="T51" fmla="*/ 827 h 400"/>
                <a:gd name="T52" fmla="*/ 4809 w 607"/>
                <a:gd name="T53" fmla="*/ 673 h 400"/>
                <a:gd name="T54" fmla="*/ 4804 w 607"/>
                <a:gd name="T55" fmla="*/ 563 h 400"/>
                <a:gd name="T56" fmla="*/ 4951 w 607"/>
                <a:gd name="T57" fmla="*/ 505 h 400"/>
                <a:gd name="T58" fmla="*/ 4484 w 607"/>
                <a:gd name="T59" fmla="*/ 341 h 400"/>
                <a:gd name="T60" fmla="*/ 4308 w 607"/>
                <a:gd name="T61" fmla="*/ 537 h 400"/>
                <a:gd name="T62" fmla="*/ 3985 w 607"/>
                <a:gd name="T63" fmla="*/ 553 h 400"/>
                <a:gd name="T64" fmla="*/ 3713 w 607"/>
                <a:gd name="T65" fmla="*/ 551 h 400"/>
                <a:gd name="T66" fmla="*/ 3656 w 607"/>
                <a:gd name="T67" fmla="*/ 390 h 400"/>
                <a:gd name="T68" fmla="*/ 3381 w 607"/>
                <a:gd name="T69" fmla="*/ 439 h 400"/>
                <a:gd name="T70" fmla="*/ 3225 w 607"/>
                <a:gd name="T71" fmla="*/ 428 h 400"/>
                <a:gd name="T72" fmla="*/ 2982 w 607"/>
                <a:gd name="T73" fmla="*/ 100 h 400"/>
                <a:gd name="T74" fmla="*/ 2815 w 607"/>
                <a:gd name="T75" fmla="*/ 216 h 400"/>
                <a:gd name="T76" fmla="*/ 2543 w 607"/>
                <a:gd name="T77" fmla="*/ 126 h 400"/>
                <a:gd name="T78" fmla="*/ 2399 w 607"/>
                <a:gd name="T79" fmla="*/ 1 h 400"/>
                <a:gd name="T80" fmla="*/ 1944 w 607"/>
                <a:gd name="T81" fmla="*/ 77 h 400"/>
                <a:gd name="T82" fmla="*/ 1618 w 607"/>
                <a:gd name="T83" fmla="*/ 126 h 400"/>
                <a:gd name="T84" fmla="*/ 1410 w 607"/>
                <a:gd name="T85" fmla="*/ 198 h 400"/>
                <a:gd name="T86" fmla="*/ 1255 w 607"/>
                <a:gd name="T87" fmla="*/ 153 h 400"/>
                <a:gd name="T88" fmla="*/ 1192 w 607"/>
                <a:gd name="T89" fmla="*/ 186 h 400"/>
                <a:gd name="T90" fmla="*/ 1140 w 607"/>
                <a:gd name="T91" fmla="*/ 412 h 400"/>
                <a:gd name="T92" fmla="*/ 1454 w 607"/>
                <a:gd name="T93" fmla="*/ 449 h 400"/>
                <a:gd name="T94" fmla="*/ 1449 w 607"/>
                <a:gd name="T95" fmla="*/ 659 h 400"/>
                <a:gd name="T96" fmla="*/ 1527 w 607"/>
                <a:gd name="T97" fmla="*/ 868 h 400"/>
                <a:gd name="T98" fmla="*/ 1743 w 607"/>
                <a:gd name="T99" fmla="*/ 868 h 400"/>
                <a:gd name="T100" fmla="*/ 1674 w 607"/>
                <a:gd name="T101" fmla="*/ 993 h 400"/>
                <a:gd name="T102" fmla="*/ 1551 w 607"/>
                <a:gd name="T103" fmla="*/ 1093 h 400"/>
                <a:gd name="T104" fmla="*/ 1236 w 607"/>
                <a:gd name="T105" fmla="*/ 1209 h 400"/>
                <a:gd name="T106" fmla="*/ 950 w 607"/>
                <a:gd name="T107" fmla="*/ 1347 h 400"/>
                <a:gd name="T108" fmla="*/ 630 w 607"/>
                <a:gd name="T109" fmla="*/ 1359 h 400"/>
                <a:gd name="T110" fmla="*/ 437 w 607"/>
                <a:gd name="T111" fmla="*/ 1403 h 400"/>
                <a:gd name="T112" fmla="*/ 381 w 607"/>
                <a:gd name="T113" fmla="*/ 1441 h 400"/>
                <a:gd name="T114" fmla="*/ 46 w 607"/>
                <a:gd name="T115" fmla="*/ 1722 h 4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7"/>
                <a:gd name="T175" fmla="*/ 0 h 400"/>
                <a:gd name="T176" fmla="*/ 607 w 607"/>
                <a:gd name="T177" fmla="*/ 400 h 4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7" h="400">
                  <a:moveTo>
                    <a:pt x="0" y="286"/>
                  </a:moveTo>
                  <a:lnTo>
                    <a:pt x="1" y="287"/>
                  </a:lnTo>
                  <a:lnTo>
                    <a:pt x="4" y="287"/>
                  </a:lnTo>
                  <a:lnTo>
                    <a:pt x="10" y="292"/>
                  </a:lnTo>
                  <a:lnTo>
                    <a:pt x="17" y="297"/>
                  </a:lnTo>
                  <a:lnTo>
                    <a:pt x="21" y="301"/>
                  </a:lnTo>
                  <a:lnTo>
                    <a:pt x="24" y="309"/>
                  </a:lnTo>
                  <a:lnTo>
                    <a:pt x="27" y="311"/>
                  </a:lnTo>
                  <a:lnTo>
                    <a:pt x="30" y="318"/>
                  </a:lnTo>
                  <a:lnTo>
                    <a:pt x="31" y="326"/>
                  </a:lnTo>
                  <a:lnTo>
                    <a:pt x="34" y="330"/>
                  </a:lnTo>
                  <a:lnTo>
                    <a:pt x="38" y="331"/>
                  </a:lnTo>
                  <a:lnTo>
                    <a:pt x="50" y="337"/>
                  </a:lnTo>
                  <a:lnTo>
                    <a:pt x="52" y="337"/>
                  </a:lnTo>
                  <a:lnTo>
                    <a:pt x="52" y="339"/>
                  </a:lnTo>
                  <a:lnTo>
                    <a:pt x="54" y="339"/>
                  </a:lnTo>
                  <a:lnTo>
                    <a:pt x="57" y="339"/>
                  </a:lnTo>
                  <a:lnTo>
                    <a:pt x="62" y="340"/>
                  </a:lnTo>
                  <a:lnTo>
                    <a:pt x="69" y="345"/>
                  </a:lnTo>
                  <a:lnTo>
                    <a:pt x="77" y="345"/>
                  </a:lnTo>
                  <a:lnTo>
                    <a:pt x="77" y="347"/>
                  </a:lnTo>
                  <a:lnTo>
                    <a:pt x="81" y="348"/>
                  </a:lnTo>
                  <a:lnTo>
                    <a:pt x="86" y="350"/>
                  </a:lnTo>
                  <a:lnTo>
                    <a:pt x="91" y="350"/>
                  </a:lnTo>
                  <a:lnTo>
                    <a:pt x="92" y="352"/>
                  </a:lnTo>
                  <a:lnTo>
                    <a:pt x="94" y="352"/>
                  </a:lnTo>
                  <a:lnTo>
                    <a:pt x="103" y="354"/>
                  </a:lnTo>
                  <a:lnTo>
                    <a:pt x="113" y="359"/>
                  </a:lnTo>
                  <a:lnTo>
                    <a:pt x="115" y="360"/>
                  </a:lnTo>
                  <a:lnTo>
                    <a:pt x="123" y="364"/>
                  </a:lnTo>
                  <a:lnTo>
                    <a:pt x="128" y="367"/>
                  </a:lnTo>
                  <a:lnTo>
                    <a:pt x="134" y="369"/>
                  </a:lnTo>
                  <a:lnTo>
                    <a:pt x="137" y="370"/>
                  </a:lnTo>
                  <a:lnTo>
                    <a:pt x="147" y="374"/>
                  </a:lnTo>
                  <a:lnTo>
                    <a:pt x="150" y="376"/>
                  </a:lnTo>
                  <a:lnTo>
                    <a:pt x="157" y="376"/>
                  </a:lnTo>
                  <a:lnTo>
                    <a:pt x="160" y="377"/>
                  </a:lnTo>
                  <a:lnTo>
                    <a:pt x="167" y="378"/>
                  </a:lnTo>
                  <a:lnTo>
                    <a:pt x="171" y="379"/>
                  </a:lnTo>
                  <a:lnTo>
                    <a:pt x="179" y="382"/>
                  </a:lnTo>
                  <a:lnTo>
                    <a:pt x="182" y="382"/>
                  </a:lnTo>
                  <a:lnTo>
                    <a:pt x="214" y="391"/>
                  </a:lnTo>
                  <a:lnTo>
                    <a:pt x="223" y="394"/>
                  </a:lnTo>
                  <a:lnTo>
                    <a:pt x="230" y="399"/>
                  </a:lnTo>
                  <a:lnTo>
                    <a:pt x="238" y="398"/>
                  </a:lnTo>
                  <a:lnTo>
                    <a:pt x="244" y="392"/>
                  </a:lnTo>
                  <a:lnTo>
                    <a:pt x="245" y="390"/>
                  </a:lnTo>
                  <a:lnTo>
                    <a:pt x="247" y="390"/>
                  </a:lnTo>
                  <a:lnTo>
                    <a:pt x="251" y="388"/>
                  </a:lnTo>
                  <a:lnTo>
                    <a:pt x="252" y="389"/>
                  </a:lnTo>
                  <a:lnTo>
                    <a:pt x="255" y="388"/>
                  </a:lnTo>
                  <a:lnTo>
                    <a:pt x="260" y="389"/>
                  </a:lnTo>
                  <a:lnTo>
                    <a:pt x="263" y="390"/>
                  </a:lnTo>
                  <a:lnTo>
                    <a:pt x="272" y="395"/>
                  </a:lnTo>
                  <a:lnTo>
                    <a:pt x="274" y="395"/>
                  </a:lnTo>
                  <a:lnTo>
                    <a:pt x="278" y="398"/>
                  </a:lnTo>
                  <a:lnTo>
                    <a:pt x="276" y="392"/>
                  </a:lnTo>
                  <a:lnTo>
                    <a:pt x="280" y="381"/>
                  </a:lnTo>
                  <a:lnTo>
                    <a:pt x="280" y="358"/>
                  </a:lnTo>
                  <a:lnTo>
                    <a:pt x="290" y="355"/>
                  </a:lnTo>
                  <a:lnTo>
                    <a:pt x="295" y="358"/>
                  </a:lnTo>
                  <a:lnTo>
                    <a:pt x="299" y="358"/>
                  </a:lnTo>
                  <a:lnTo>
                    <a:pt x="297" y="355"/>
                  </a:lnTo>
                  <a:lnTo>
                    <a:pt x="299" y="355"/>
                  </a:lnTo>
                  <a:lnTo>
                    <a:pt x="304" y="358"/>
                  </a:lnTo>
                  <a:lnTo>
                    <a:pt x="309" y="355"/>
                  </a:lnTo>
                  <a:lnTo>
                    <a:pt x="309" y="353"/>
                  </a:lnTo>
                  <a:lnTo>
                    <a:pt x="315" y="351"/>
                  </a:lnTo>
                  <a:lnTo>
                    <a:pt x="316" y="348"/>
                  </a:lnTo>
                  <a:lnTo>
                    <a:pt x="318" y="342"/>
                  </a:lnTo>
                  <a:lnTo>
                    <a:pt x="315" y="331"/>
                  </a:lnTo>
                  <a:lnTo>
                    <a:pt x="314" y="327"/>
                  </a:lnTo>
                  <a:lnTo>
                    <a:pt x="314" y="309"/>
                  </a:lnTo>
                  <a:lnTo>
                    <a:pt x="317" y="302"/>
                  </a:lnTo>
                  <a:lnTo>
                    <a:pt x="331" y="296"/>
                  </a:lnTo>
                  <a:lnTo>
                    <a:pt x="335" y="296"/>
                  </a:lnTo>
                  <a:lnTo>
                    <a:pt x="340" y="297"/>
                  </a:lnTo>
                  <a:lnTo>
                    <a:pt x="343" y="299"/>
                  </a:lnTo>
                  <a:lnTo>
                    <a:pt x="352" y="298"/>
                  </a:lnTo>
                  <a:lnTo>
                    <a:pt x="355" y="301"/>
                  </a:lnTo>
                  <a:lnTo>
                    <a:pt x="358" y="305"/>
                  </a:lnTo>
                  <a:lnTo>
                    <a:pt x="359" y="308"/>
                  </a:lnTo>
                  <a:lnTo>
                    <a:pt x="367" y="315"/>
                  </a:lnTo>
                  <a:lnTo>
                    <a:pt x="369" y="318"/>
                  </a:lnTo>
                  <a:lnTo>
                    <a:pt x="370" y="318"/>
                  </a:lnTo>
                  <a:lnTo>
                    <a:pt x="373" y="319"/>
                  </a:lnTo>
                  <a:lnTo>
                    <a:pt x="379" y="319"/>
                  </a:lnTo>
                  <a:lnTo>
                    <a:pt x="381" y="318"/>
                  </a:lnTo>
                  <a:lnTo>
                    <a:pt x="383" y="319"/>
                  </a:lnTo>
                  <a:lnTo>
                    <a:pt x="394" y="318"/>
                  </a:lnTo>
                  <a:lnTo>
                    <a:pt x="399" y="315"/>
                  </a:lnTo>
                  <a:lnTo>
                    <a:pt x="417" y="316"/>
                  </a:lnTo>
                  <a:lnTo>
                    <a:pt x="426" y="318"/>
                  </a:lnTo>
                  <a:lnTo>
                    <a:pt x="439" y="323"/>
                  </a:lnTo>
                  <a:lnTo>
                    <a:pt x="447" y="324"/>
                  </a:lnTo>
                  <a:lnTo>
                    <a:pt x="450" y="325"/>
                  </a:lnTo>
                  <a:lnTo>
                    <a:pt x="453" y="324"/>
                  </a:lnTo>
                  <a:lnTo>
                    <a:pt x="457" y="324"/>
                  </a:lnTo>
                  <a:lnTo>
                    <a:pt x="456" y="330"/>
                  </a:lnTo>
                  <a:lnTo>
                    <a:pt x="464" y="334"/>
                  </a:lnTo>
                  <a:lnTo>
                    <a:pt x="464" y="332"/>
                  </a:lnTo>
                  <a:lnTo>
                    <a:pt x="466" y="331"/>
                  </a:lnTo>
                  <a:lnTo>
                    <a:pt x="469" y="332"/>
                  </a:lnTo>
                  <a:lnTo>
                    <a:pt x="471" y="331"/>
                  </a:lnTo>
                  <a:lnTo>
                    <a:pt x="477" y="333"/>
                  </a:lnTo>
                  <a:lnTo>
                    <a:pt x="479" y="335"/>
                  </a:lnTo>
                  <a:lnTo>
                    <a:pt x="487" y="336"/>
                  </a:lnTo>
                  <a:lnTo>
                    <a:pt x="486" y="342"/>
                  </a:lnTo>
                  <a:lnTo>
                    <a:pt x="487" y="345"/>
                  </a:lnTo>
                  <a:lnTo>
                    <a:pt x="493" y="345"/>
                  </a:lnTo>
                  <a:lnTo>
                    <a:pt x="501" y="341"/>
                  </a:lnTo>
                  <a:lnTo>
                    <a:pt x="502" y="339"/>
                  </a:lnTo>
                  <a:lnTo>
                    <a:pt x="502" y="336"/>
                  </a:lnTo>
                  <a:lnTo>
                    <a:pt x="499" y="334"/>
                  </a:lnTo>
                  <a:lnTo>
                    <a:pt x="493" y="329"/>
                  </a:lnTo>
                  <a:lnTo>
                    <a:pt x="490" y="311"/>
                  </a:lnTo>
                  <a:lnTo>
                    <a:pt x="490" y="307"/>
                  </a:lnTo>
                  <a:lnTo>
                    <a:pt x="489" y="304"/>
                  </a:lnTo>
                  <a:lnTo>
                    <a:pt x="487" y="298"/>
                  </a:lnTo>
                  <a:lnTo>
                    <a:pt x="486" y="296"/>
                  </a:lnTo>
                  <a:lnTo>
                    <a:pt x="487" y="293"/>
                  </a:lnTo>
                  <a:lnTo>
                    <a:pt x="487" y="292"/>
                  </a:lnTo>
                  <a:lnTo>
                    <a:pt x="487" y="289"/>
                  </a:lnTo>
                  <a:lnTo>
                    <a:pt x="484" y="288"/>
                  </a:lnTo>
                  <a:lnTo>
                    <a:pt x="483" y="284"/>
                  </a:lnTo>
                  <a:lnTo>
                    <a:pt x="484" y="282"/>
                  </a:lnTo>
                  <a:lnTo>
                    <a:pt x="485" y="280"/>
                  </a:lnTo>
                  <a:lnTo>
                    <a:pt x="484" y="274"/>
                  </a:lnTo>
                  <a:lnTo>
                    <a:pt x="483" y="271"/>
                  </a:lnTo>
                  <a:lnTo>
                    <a:pt x="482" y="267"/>
                  </a:lnTo>
                  <a:lnTo>
                    <a:pt x="486" y="263"/>
                  </a:lnTo>
                  <a:lnTo>
                    <a:pt x="490" y="264"/>
                  </a:lnTo>
                  <a:lnTo>
                    <a:pt x="493" y="267"/>
                  </a:lnTo>
                  <a:lnTo>
                    <a:pt x="493" y="271"/>
                  </a:lnTo>
                  <a:lnTo>
                    <a:pt x="494" y="271"/>
                  </a:lnTo>
                  <a:lnTo>
                    <a:pt x="496" y="271"/>
                  </a:lnTo>
                  <a:lnTo>
                    <a:pt x="499" y="267"/>
                  </a:lnTo>
                  <a:lnTo>
                    <a:pt x="502" y="262"/>
                  </a:lnTo>
                  <a:lnTo>
                    <a:pt x="504" y="261"/>
                  </a:lnTo>
                  <a:lnTo>
                    <a:pt x="503" y="265"/>
                  </a:lnTo>
                  <a:lnTo>
                    <a:pt x="513" y="265"/>
                  </a:lnTo>
                  <a:lnTo>
                    <a:pt x="514" y="266"/>
                  </a:lnTo>
                  <a:lnTo>
                    <a:pt x="517" y="263"/>
                  </a:lnTo>
                  <a:lnTo>
                    <a:pt x="517" y="260"/>
                  </a:lnTo>
                  <a:lnTo>
                    <a:pt x="522" y="258"/>
                  </a:lnTo>
                  <a:lnTo>
                    <a:pt x="523" y="256"/>
                  </a:lnTo>
                  <a:lnTo>
                    <a:pt x="524" y="254"/>
                  </a:lnTo>
                  <a:lnTo>
                    <a:pt x="526" y="252"/>
                  </a:lnTo>
                  <a:lnTo>
                    <a:pt x="526" y="247"/>
                  </a:lnTo>
                  <a:lnTo>
                    <a:pt x="539" y="237"/>
                  </a:lnTo>
                  <a:lnTo>
                    <a:pt x="543" y="226"/>
                  </a:lnTo>
                  <a:lnTo>
                    <a:pt x="547" y="223"/>
                  </a:lnTo>
                  <a:lnTo>
                    <a:pt x="548" y="222"/>
                  </a:lnTo>
                  <a:lnTo>
                    <a:pt x="550" y="220"/>
                  </a:lnTo>
                  <a:lnTo>
                    <a:pt x="548" y="216"/>
                  </a:lnTo>
                  <a:lnTo>
                    <a:pt x="549" y="214"/>
                  </a:lnTo>
                  <a:lnTo>
                    <a:pt x="554" y="210"/>
                  </a:lnTo>
                  <a:lnTo>
                    <a:pt x="554" y="195"/>
                  </a:lnTo>
                  <a:lnTo>
                    <a:pt x="557" y="194"/>
                  </a:lnTo>
                  <a:lnTo>
                    <a:pt x="560" y="191"/>
                  </a:lnTo>
                  <a:lnTo>
                    <a:pt x="560" y="188"/>
                  </a:lnTo>
                  <a:lnTo>
                    <a:pt x="563" y="185"/>
                  </a:lnTo>
                  <a:lnTo>
                    <a:pt x="568" y="187"/>
                  </a:lnTo>
                  <a:lnTo>
                    <a:pt x="570" y="185"/>
                  </a:lnTo>
                  <a:lnTo>
                    <a:pt x="575" y="183"/>
                  </a:lnTo>
                  <a:lnTo>
                    <a:pt x="573" y="174"/>
                  </a:lnTo>
                  <a:lnTo>
                    <a:pt x="570" y="172"/>
                  </a:lnTo>
                  <a:lnTo>
                    <a:pt x="570" y="169"/>
                  </a:lnTo>
                  <a:lnTo>
                    <a:pt x="571" y="167"/>
                  </a:lnTo>
                  <a:lnTo>
                    <a:pt x="568" y="163"/>
                  </a:lnTo>
                  <a:lnTo>
                    <a:pt x="565" y="160"/>
                  </a:lnTo>
                  <a:lnTo>
                    <a:pt x="568" y="158"/>
                  </a:lnTo>
                  <a:lnTo>
                    <a:pt x="568" y="150"/>
                  </a:lnTo>
                  <a:lnTo>
                    <a:pt x="566" y="150"/>
                  </a:lnTo>
                  <a:lnTo>
                    <a:pt x="563" y="147"/>
                  </a:lnTo>
                  <a:lnTo>
                    <a:pt x="563" y="141"/>
                  </a:lnTo>
                  <a:lnTo>
                    <a:pt x="566" y="140"/>
                  </a:lnTo>
                  <a:lnTo>
                    <a:pt x="568" y="141"/>
                  </a:lnTo>
                  <a:lnTo>
                    <a:pt x="571" y="140"/>
                  </a:lnTo>
                  <a:lnTo>
                    <a:pt x="572" y="141"/>
                  </a:lnTo>
                  <a:lnTo>
                    <a:pt x="579" y="136"/>
                  </a:lnTo>
                  <a:lnTo>
                    <a:pt x="579" y="134"/>
                  </a:lnTo>
                  <a:lnTo>
                    <a:pt x="578" y="132"/>
                  </a:lnTo>
                  <a:lnTo>
                    <a:pt x="579" y="120"/>
                  </a:lnTo>
                  <a:lnTo>
                    <a:pt x="581" y="119"/>
                  </a:lnTo>
                  <a:lnTo>
                    <a:pt x="583" y="118"/>
                  </a:lnTo>
                  <a:lnTo>
                    <a:pt x="585" y="114"/>
                  </a:lnTo>
                  <a:lnTo>
                    <a:pt x="586" y="113"/>
                  </a:lnTo>
                  <a:lnTo>
                    <a:pt x="585" y="109"/>
                  </a:lnTo>
                  <a:lnTo>
                    <a:pt x="584" y="108"/>
                  </a:lnTo>
                  <a:lnTo>
                    <a:pt x="583" y="105"/>
                  </a:lnTo>
                  <a:lnTo>
                    <a:pt x="581" y="106"/>
                  </a:lnTo>
                  <a:lnTo>
                    <a:pt x="581" y="96"/>
                  </a:lnTo>
                  <a:lnTo>
                    <a:pt x="578" y="98"/>
                  </a:lnTo>
                  <a:lnTo>
                    <a:pt x="579" y="94"/>
                  </a:lnTo>
                  <a:lnTo>
                    <a:pt x="583" y="92"/>
                  </a:lnTo>
                  <a:lnTo>
                    <a:pt x="585" y="94"/>
                  </a:lnTo>
                  <a:lnTo>
                    <a:pt x="588" y="95"/>
                  </a:lnTo>
                  <a:lnTo>
                    <a:pt x="591" y="94"/>
                  </a:lnTo>
                  <a:lnTo>
                    <a:pt x="597" y="84"/>
                  </a:lnTo>
                  <a:lnTo>
                    <a:pt x="599" y="85"/>
                  </a:lnTo>
                  <a:lnTo>
                    <a:pt x="602" y="86"/>
                  </a:lnTo>
                  <a:lnTo>
                    <a:pt x="602" y="82"/>
                  </a:lnTo>
                  <a:lnTo>
                    <a:pt x="605" y="75"/>
                  </a:lnTo>
                  <a:lnTo>
                    <a:pt x="606" y="70"/>
                  </a:lnTo>
                  <a:lnTo>
                    <a:pt x="603" y="68"/>
                  </a:lnTo>
                  <a:lnTo>
                    <a:pt x="567" y="61"/>
                  </a:lnTo>
                  <a:lnTo>
                    <a:pt x="564" y="58"/>
                  </a:lnTo>
                  <a:lnTo>
                    <a:pt x="548" y="51"/>
                  </a:lnTo>
                  <a:lnTo>
                    <a:pt x="545" y="56"/>
                  </a:lnTo>
                  <a:lnTo>
                    <a:pt x="545" y="61"/>
                  </a:lnTo>
                  <a:lnTo>
                    <a:pt x="543" y="61"/>
                  </a:lnTo>
                  <a:lnTo>
                    <a:pt x="542" y="64"/>
                  </a:lnTo>
                  <a:lnTo>
                    <a:pt x="542" y="66"/>
                  </a:lnTo>
                  <a:lnTo>
                    <a:pt x="536" y="73"/>
                  </a:lnTo>
                  <a:lnTo>
                    <a:pt x="529" y="83"/>
                  </a:lnTo>
                  <a:lnTo>
                    <a:pt x="523" y="88"/>
                  </a:lnTo>
                  <a:lnTo>
                    <a:pt x="514" y="90"/>
                  </a:lnTo>
                  <a:lnTo>
                    <a:pt x="509" y="90"/>
                  </a:lnTo>
                  <a:lnTo>
                    <a:pt x="508" y="89"/>
                  </a:lnTo>
                  <a:lnTo>
                    <a:pt x="505" y="88"/>
                  </a:lnTo>
                  <a:lnTo>
                    <a:pt x="499" y="90"/>
                  </a:lnTo>
                  <a:lnTo>
                    <a:pt x="488" y="89"/>
                  </a:lnTo>
                  <a:lnTo>
                    <a:pt x="484" y="90"/>
                  </a:lnTo>
                  <a:lnTo>
                    <a:pt x="479" y="89"/>
                  </a:lnTo>
                  <a:lnTo>
                    <a:pt x="477" y="89"/>
                  </a:lnTo>
                  <a:lnTo>
                    <a:pt x="475" y="87"/>
                  </a:lnTo>
                  <a:lnTo>
                    <a:pt x="464" y="86"/>
                  </a:lnTo>
                  <a:lnTo>
                    <a:pt x="456" y="91"/>
                  </a:lnTo>
                  <a:lnTo>
                    <a:pt x="454" y="89"/>
                  </a:lnTo>
                  <a:lnTo>
                    <a:pt x="451" y="89"/>
                  </a:lnTo>
                  <a:lnTo>
                    <a:pt x="450" y="89"/>
                  </a:lnTo>
                  <a:lnTo>
                    <a:pt x="450" y="86"/>
                  </a:lnTo>
                  <a:lnTo>
                    <a:pt x="456" y="82"/>
                  </a:lnTo>
                  <a:lnTo>
                    <a:pt x="458" y="78"/>
                  </a:lnTo>
                  <a:lnTo>
                    <a:pt x="456" y="69"/>
                  </a:lnTo>
                  <a:lnTo>
                    <a:pt x="453" y="65"/>
                  </a:lnTo>
                  <a:lnTo>
                    <a:pt x="444" y="64"/>
                  </a:lnTo>
                  <a:lnTo>
                    <a:pt x="437" y="65"/>
                  </a:lnTo>
                  <a:lnTo>
                    <a:pt x="432" y="65"/>
                  </a:lnTo>
                  <a:lnTo>
                    <a:pt x="430" y="68"/>
                  </a:lnTo>
                  <a:lnTo>
                    <a:pt x="420" y="64"/>
                  </a:lnTo>
                  <a:lnTo>
                    <a:pt x="417" y="70"/>
                  </a:lnTo>
                  <a:lnTo>
                    <a:pt x="416" y="70"/>
                  </a:lnTo>
                  <a:lnTo>
                    <a:pt x="411" y="71"/>
                  </a:lnTo>
                  <a:lnTo>
                    <a:pt x="405" y="72"/>
                  </a:lnTo>
                  <a:lnTo>
                    <a:pt x="402" y="71"/>
                  </a:lnTo>
                  <a:lnTo>
                    <a:pt x="400" y="70"/>
                  </a:lnTo>
                  <a:lnTo>
                    <a:pt x="399" y="68"/>
                  </a:lnTo>
                  <a:lnTo>
                    <a:pt x="397" y="70"/>
                  </a:lnTo>
                  <a:lnTo>
                    <a:pt x="395" y="70"/>
                  </a:lnTo>
                  <a:lnTo>
                    <a:pt x="392" y="70"/>
                  </a:lnTo>
                  <a:lnTo>
                    <a:pt x="386" y="65"/>
                  </a:lnTo>
                  <a:lnTo>
                    <a:pt x="383" y="57"/>
                  </a:lnTo>
                  <a:lnTo>
                    <a:pt x="379" y="21"/>
                  </a:lnTo>
                  <a:lnTo>
                    <a:pt x="375" y="21"/>
                  </a:lnTo>
                  <a:lnTo>
                    <a:pt x="372" y="23"/>
                  </a:lnTo>
                  <a:lnTo>
                    <a:pt x="370" y="21"/>
                  </a:lnTo>
                  <a:lnTo>
                    <a:pt x="362" y="17"/>
                  </a:lnTo>
                  <a:lnTo>
                    <a:pt x="360" y="17"/>
                  </a:lnTo>
                  <a:lnTo>
                    <a:pt x="358" y="19"/>
                  </a:lnTo>
                  <a:lnTo>
                    <a:pt x="356" y="20"/>
                  </a:lnTo>
                  <a:lnTo>
                    <a:pt x="354" y="25"/>
                  </a:lnTo>
                  <a:lnTo>
                    <a:pt x="349" y="27"/>
                  </a:lnTo>
                  <a:lnTo>
                    <a:pt x="349" y="31"/>
                  </a:lnTo>
                  <a:lnTo>
                    <a:pt x="342" y="35"/>
                  </a:lnTo>
                  <a:lnTo>
                    <a:pt x="338" y="36"/>
                  </a:lnTo>
                  <a:lnTo>
                    <a:pt x="332" y="33"/>
                  </a:lnTo>
                  <a:lnTo>
                    <a:pt x="329" y="33"/>
                  </a:lnTo>
                  <a:lnTo>
                    <a:pt x="324" y="31"/>
                  </a:lnTo>
                  <a:lnTo>
                    <a:pt x="315" y="30"/>
                  </a:lnTo>
                  <a:lnTo>
                    <a:pt x="313" y="29"/>
                  </a:lnTo>
                  <a:lnTo>
                    <a:pt x="309" y="21"/>
                  </a:lnTo>
                  <a:lnTo>
                    <a:pt x="310" y="14"/>
                  </a:lnTo>
                  <a:lnTo>
                    <a:pt x="307" y="11"/>
                  </a:lnTo>
                  <a:lnTo>
                    <a:pt x="308" y="5"/>
                  </a:lnTo>
                  <a:lnTo>
                    <a:pt x="299" y="2"/>
                  </a:lnTo>
                  <a:lnTo>
                    <a:pt x="299" y="7"/>
                  </a:lnTo>
                  <a:lnTo>
                    <a:pt x="294" y="6"/>
                  </a:lnTo>
                  <a:lnTo>
                    <a:pt x="291" y="1"/>
                  </a:lnTo>
                  <a:lnTo>
                    <a:pt x="284" y="2"/>
                  </a:lnTo>
                  <a:lnTo>
                    <a:pt x="280" y="0"/>
                  </a:lnTo>
                  <a:lnTo>
                    <a:pt x="260" y="8"/>
                  </a:lnTo>
                  <a:lnTo>
                    <a:pt x="254" y="11"/>
                  </a:lnTo>
                  <a:lnTo>
                    <a:pt x="245" y="9"/>
                  </a:lnTo>
                  <a:lnTo>
                    <a:pt x="240" y="8"/>
                  </a:lnTo>
                  <a:lnTo>
                    <a:pt x="236" y="13"/>
                  </a:lnTo>
                  <a:lnTo>
                    <a:pt x="228" y="11"/>
                  </a:lnTo>
                  <a:lnTo>
                    <a:pt x="216" y="14"/>
                  </a:lnTo>
                  <a:lnTo>
                    <a:pt x="212" y="14"/>
                  </a:lnTo>
                  <a:lnTo>
                    <a:pt x="210" y="14"/>
                  </a:lnTo>
                  <a:lnTo>
                    <a:pt x="200" y="14"/>
                  </a:lnTo>
                  <a:lnTo>
                    <a:pt x="199" y="19"/>
                  </a:lnTo>
                  <a:lnTo>
                    <a:pt x="197" y="21"/>
                  </a:lnTo>
                  <a:lnTo>
                    <a:pt x="196" y="21"/>
                  </a:lnTo>
                  <a:lnTo>
                    <a:pt x="194" y="22"/>
                  </a:lnTo>
                  <a:lnTo>
                    <a:pt x="189" y="24"/>
                  </a:lnTo>
                  <a:lnTo>
                    <a:pt x="187" y="27"/>
                  </a:lnTo>
                  <a:lnTo>
                    <a:pt x="179" y="33"/>
                  </a:lnTo>
                  <a:lnTo>
                    <a:pt x="173" y="34"/>
                  </a:lnTo>
                  <a:lnTo>
                    <a:pt x="171" y="33"/>
                  </a:lnTo>
                  <a:lnTo>
                    <a:pt x="171" y="37"/>
                  </a:lnTo>
                  <a:lnTo>
                    <a:pt x="168" y="37"/>
                  </a:lnTo>
                  <a:lnTo>
                    <a:pt x="167" y="36"/>
                  </a:lnTo>
                  <a:lnTo>
                    <a:pt x="166" y="32"/>
                  </a:lnTo>
                  <a:lnTo>
                    <a:pt x="163" y="28"/>
                  </a:lnTo>
                  <a:lnTo>
                    <a:pt x="158" y="27"/>
                  </a:lnTo>
                  <a:lnTo>
                    <a:pt x="152" y="25"/>
                  </a:lnTo>
                  <a:lnTo>
                    <a:pt x="151" y="27"/>
                  </a:lnTo>
                  <a:lnTo>
                    <a:pt x="154" y="29"/>
                  </a:lnTo>
                  <a:lnTo>
                    <a:pt x="156" y="29"/>
                  </a:lnTo>
                  <a:lnTo>
                    <a:pt x="156" y="33"/>
                  </a:lnTo>
                  <a:lnTo>
                    <a:pt x="154" y="33"/>
                  </a:lnTo>
                  <a:lnTo>
                    <a:pt x="151" y="30"/>
                  </a:lnTo>
                  <a:lnTo>
                    <a:pt x="145" y="30"/>
                  </a:lnTo>
                  <a:lnTo>
                    <a:pt x="143" y="28"/>
                  </a:lnTo>
                  <a:lnTo>
                    <a:pt x="139" y="30"/>
                  </a:lnTo>
                  <a:lnTo>
                    <a:pt x="138" y="39"/>
                  </a:lnTo>
                  <a:lnTo>
                    <a:pt x="135" y="47"/>
                  </a:lnTo>
                  <a:lnTo>
                    <a:pt x="137" y="55"/>
                  </a:lnTo>
                  <a:lnTo>
                    <a:pt x="132" y="63"/>
                  </a:lnTo>
                  <a:lnTo>
                    <a:pt x="138" y="67"/>
                  </a:lnTo>
                  <a:lnTo>
                    <a:pt x="141" y="63"/>
                  </a:lnTo>
                  <a:lnTo>
                    <a:pt x="146" y="62"/>
                  </a:lnTo>
                  <a:lnTo>
                    <a:pt x="152" y="67"/>
                  </a:lnTo>
                  <a:lnTo>
                    <a:pt x="156" y="59"/>
                  </a:lnTo>
                  <a:lnTo>
                    <a:pt x="163" y="67"/>
                  </a:lnTo>
                  <a:lnTo>
                    <a:pt x="170" y="68"/>
                  </a:lnTo>
                  <a:lnTo>
                    <a:pt x="177" y="73"/>
                  </a:lnTo>
                  <a:lnTo>
                    <a:pt x="180" y="77"/>
                  </a:lnTo>
                  <a:lnTo>
                    <a:pt x="181" y="85"/>
                  </a:lnTo>
                  <a:lnTo>
                    <a:pt x="178" y="92"/>
                  </a:lnTo>
                  <a:lnTo>
                    <a:pt x="172" y="92"/>
                  </a:lnTo>
                  <a:lnTo>
                    <a:pt x="168" y="98"/>
                  </a:lnTo>
                  <a:lnTo>
                    <a:pt x="168" y="104"/>
                  </a:lnTo>
                  <a:lnTo>
                    <a:pt x="176" y="107"/>
                  </a:lnTo>
                  <a:lnTo>
                    <a:pt x="178" y="114"/>
                  </a:lnTo>
                  <a:lnTo>
                    <a:pt x="181" y="115"/>
                  </a:lnTo>
                  <a:lnTo>
                    <a:pt x="187" y="121"/>
                  </a:lnTo>
                  <a:lnTo>
                    <a:pt x="186" y="127"/>
                  </a:lnTo>
                  <a:lnTo>
                    <a:pt x="187" y="135"/>
                  </a:lnTo>
                  <a:lnTo>
                    <a:pt x="187" y="137"/>
                  </a:lnTo>
                  <a:lnTo>
                    <a:pt x="185" y="141"/>
                  </a:lnTo>
                  <a:lnTo>
                    <a:pt x="185" y="143"/>
                  </a:lnTo>
                  <a:lnTo>
                    <a:pt x="193" y="139"/>
                  </a:lnTo>
                  <a:lnTo>
                    <a:pt x="195" y="141"/>
                  </a:lnTo>
                  <a:lnTo>
                    <a:pt x="200" y="138"/>
                  </a:lnTo>
                  <a:lnTo>
                    <a:pt x="205" y="135"/>
                  </a:lnTo>
                  <a:lnTo>
                    <a:pt x="208" y="136"/>
                  </a:lnTo>
                  <a:lnTo>
                    <a:pt x="212" y="141"/>
                  </a:lnTo>
                  <a:lnTo>
                    <a:pt x="212" y="143"/>
                  </a:lnTo>
                  <a:lnTo>
                    <a:pt x="210" y="145"/>
                  </a:lnTo>
                  <a:lnTo>
                    <a:pt x="210" y="151"/>
                  </a:lnTo>
                  <a:lnTo>
                    <a:pt x="208" y="155"/>
                  </a:lnTo>
                  <a:lnTo>
                    <a:pt x="207" y="157"/>
                  </a:lnTo>
                  <a:lnTo>
                    <a:pt x="205" y="159"/>
                  </a:lnTo>
                  <a:lnTo>
                    <a:pt x="203" y="161"/>
                  </a:lnTo>
                  <a:lnTo>
                    <a:pt x="202" y="165"/>
                  </a:lnTo>
                  <a:lnTo>
                    <a:pt x="200" y="166"/>
                  </a:lnTo>
                  <a:lnTo>
                    <a:pt x="196" y="170"/>
                  </a:lnTo>
                  <a:lnTo>
                    <a:pt x="196" y="173"/>
                  </a:lnTo>
                  <a:lnTo>
                    <a:pt x="196" y="178"/>
                  </a:lnTo>
                  <a:lnTo>
                    <a:pt x="191" y="181"/>
                  </a:lnTo>
                  <a:lnTo>
                    <a:pt x="189" y="178"/>
                  </a:lnTo>
                  <a:lnTo>
                    <a:pt x="186" y="178"/>
                  </a:lnTo>
                  <a:lnTo>
                    <a:pt x="182" y="176"/>
                  </a:lnTo>
                  <a:lnTo>
                    <a:pt x="174" y="178"/>
                  </a:lnTo>
                  <a:lnTo>
                    <a:pt x="174" y="180"/>
                  </a:lnTo>
                  <a:lnTo>
                    <a:pt x="165" y="184"/>
                  </a:lnTo>
                  <a:lnTo>
                    <a:pt x="155" y="192"/>
                  </a:lnTo>
                  <a:lnTo>
                    <a:pt x="150" y="196"/>
                  </a:lnTo>
                  <a:lnTo>
                    <a:pt x="147" y="202"/>
                  </a:lnTo>
                  <a:lnTo>
                    <a:pt x="139" y="206"/>
                  </a:lnTo>
                  <a:lnTo>
                    <a:pt x="135" y="209"/>
                  </a:lnTo>
                  <a:lnTo>
                    <a:pt x="121" y="215"/>
                  </a:lnTo>
                  <a:lnTo>
                    <a:pt x="118" y="215"/>
                  </a:lnTo>
                  <a:lnTo>
                    <a:pt x="117" y="217"/>
                  </a:lnTo>
                  <a:lnTo>
                    <a:pt x="115" y="219"/>
                  </a:lnTo>
                  <a:lnTo>
                    <a:pt x="110" y="224"/>
                  </a:lnTo>
                  <a:lnTo>
                    <a:pt x="102" y="223"/>
                  </a:lnTo>
                  <a:lnTo>
                    <a:pt x="95" y="212"/>
                  </a:lnTo>
                  <a:lnTo>
                    <a:pt x="95" y="209"/>
                  </a:lnTo>
                  <a:lnTo>
                    <a:pt x="89" y="215"/>
                  </a:lnTo>
                  <a:lnTo>
                    <a:pt x="83" y="221"/>
                  </a:lnTo>
                  <a:lnTo>
                    <a:pt x="77" y="221"/>
                  </a:lnTo>
                  <a:lnTo>
                    <a:pt x="64" y="217"/>
                  </a:lnTo>
                  <a:lnTo>
                    <a:pt x="64" y="219"/>
                  </a:lnTo>
                  <a:lnTo>
                    <a:pt x="60" y="220"/>
                  </a:lnTo>
                  <a:lnTo>
                    <a:pt x="60" y="222"/>
                  </a:lnTo>
                  <a:lnTo>
                    <a:pt x="57" y="227"/>
                  </a:lnTo>
                  <a:lnTo>
                    <a:pt x="55" y="228"/>
                  </a:lnTo>
                  <a:lnTo>
                    <a:pt x="53" y="228"/>
                  </a:lnTo>
                  <a:lnTo>
                    <a:pt x="52" y="225"/>
                  </a:lnTo>
                  <a:lnTo>
                    <a:pt x="49" y="226"/>
                  </a:lnTo>
                  <a:lnTo>
                    <a:pt x="47" y="225"/>
                  </a:lnTo>
                  <a:lnTo>
                    <a:pt x="45" y="228"/>
                  </a:lnTo>
                  <a:lnTo>
                    <a:pt x="46" y="230"/>
                  </a:lnTo>
                  <a:lnTo>
                    <a:pt x="46" y="233"/>
                  </a:lnTo>
                  <a:lnTo>
                    <a:pt x="46" y="234"/>
                  </a:lnTo>
                  <a:lnTo>
                    <a:pt x="43" y="237"/>
                  </a:lnTo>
                  <a:lnTo>
                    <a:pt x="35" y="243"/>
                  </a:lnTo>
                  <a:lnTo>
                    <a:pt x="32" y="249"/>
                  </a:lnTo>
                  <a:lnTo>
                    <a:pt x="28" y="254"/>
                  </a:lnTo>
                  <a:lnTo>
                    <a:pt x="17" y="265"/>
                  </a:lnTo>
                  <a:lnTo>
                    <a:pt x="3" y="277"/>
                  </a:lnTo>
                  <a:lnTo>
                    <a:pt x="5" y="280"/>
                  </a:lnTo>
                  <a:lnTo>
                    <a:pt x="4" y="281"/>
                  </a:lnTo>
                  <a:lnTo>
                    <a:pt x="4" y="283"/>
                  </a:lnTo>
                  <a:lnTo>
                    <a:pt x="3" y="284"/>
                  </a:lnTo>
                  <a:lnTo>
                    <a:pt x="3" y="285"/>
                  </a:lnTo>
                  <a:lnTo>
                    <a:pt x="0" y="286"/>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093" name="Freeform 20"/>
            <p:cNvSpPr>
              <a:spLocks/>
            </p:cNvSpPr>
            <p:nvPr/>
          </p:nvSpPr>
          <p:spPr bwMode="auto">
            <a:xfrm>
              <a:off x="1958" y="2452"/>
              <a:ext cx="860" cy="757"/>
            </a:xfrm>
            <a:custGeom>
              <a:avLst/>
              <a:gdLst>
                <a:gd name="T0" fmla="*/ 146 w 660"/>
                <a:gd name="T1" fmla="*/ 2543 h 603"/>
                <a:gd name="T2" fmla="*/ 487 w 660"/>
                <a:gd name="T3" fmla="*/ 2975 h 603"/>
                <a:gd name="T4" fmla="*/ 629 w 660"/>
                <a:gd name="T5" fmla="*/ 3062 h 603"/>
                <a:gd name="T6" fmla="*/ 715 w 660"/>
                <a:gd name="T7" fmla="*/ 3123 h 603"/>
                <a:gd name="T8" fmla="*/ 741 w 660"/>
                <a:gd name="T9" fmla="*/ 3208 h 603"/>
                <a:gd name="T10" fmla="*/ 868 w 660"/>
                <a:gd name="T11" fmla="*/ 3331 h 603"/>
                <a:gd name="T12" fmla="*/ 966 w 660"/>
                <a:gd name="T13" fmla="*/ 3383 h 603"/>
                <a:gd name="T14" fmla="*/ 1068 w 660"/>
                <a:gd name="T15" fmla="*/ 3386 h 603"/>
                <a:gd name="T16" fmla="*/ 1119 w 660"/>
                <a:gd name="T17" fmla="*/ 3433 h 603"/>
                <a:gd name="T18" fmla="*/ 1177 w 660"/>
                <a:gd name="T19" fmla="*/ 3457 h 603"/>
                <a:gd name="T20" fmla="*/ 1298 w 660"/>
                <a:gd name="T21" fmla="*/ 3519 h 603"/>
                <a:gd name="T22" fmla="*/ 1599 w 660"/>
                <a:gd name="T23" fmla="*/ 3431 h 603"/>
                <a:gd name="T24" fmla="*/ 1760 w 660"/>
                <a:gd name="T25" fmla="*/ 3373 h 603"/>
                <a:gd name="T26" fmla="*/ 1938 w 660"/>
                <a:gd name="T27" fmla="*/ 3392 h 603"/>
                <a:gd name="T28" fmla="*/ 2173 w 660"/>
                <a:gd name="T29" fmla="*/ 3238 h 603"/>
                <a:gd name="T30" fmla="*/ 2576 w 660"/>
                <a:gd name="T31" fmla="*/ 3251 h 603"/>
                <a:gd name="T32" fmla="*/ 2751 w 660"/>
                <a:gd name="T33" fmla="*/ 3190 h 603"/>
                <a:gd name="T34" fmla="*/ 2903 w 660"/>
                <a:gd name="T35" fmla="*/ 3494 h 603"/>
                <a:gd name="T36" fmla="*/ 3080 w 660"/>
                <a:gd name="T37" fmla="*/ 3696 h 603"/>
                <a:gd name="T38" fmla="*/ 3374 w 660"/>
                <a:gd name="T39" fmla="*/ 3658 h 603"/>
                <a:gd name="T40" fmla="*/ 3840 w 660"/>
                <a:gd name="T41" fmla="*/ 3445 h 603"/>
                <a:gd name="T42" fmla="*/ 4024 w 660"/>
                <a:gd name="T43" fmla="*/ 3383 h 603"/>
                <a:gd name="T44" fmla="*/ 4140 w 660"/>
                <a:gd name="T45" fmla="*/ 3231 h 603"/>
                <a:gd name="T46" fmla="*/ 3929 w 660"/>
                <a:gd name="T47" fmla="*/ 3214 h 603"/>
                <a:gd name="T48" fmla="*/ 3856 w 660"/>
                <a:gd name="T49" fmla="*/ 2993 h 603"/>
                <a:gd name="T50" fmla="*/ 3809 w 660"/>
                <a:gd name="T51" fmla="*/ 2754 h 603"/>
                <a:gd name="T52" fmla="*/ 3535 w 660"/>
                <a:gd name="T53" fmla="*/ 2673 h 603"/>
                <a:gd name="T54" fmla="*/ 3689 w 660"/>
                <a:gd name="T55" fmla="*/ 2536 h 603"/>
                <a:gd name="T56" fmla="*/ 3783 w 660"/>
                <a:gd name="T57" fmla="*/ 2556 h 603"/>
                <a:gd name="T58" fmla="*/ 4004 w 660"/>
                <a:gd name="T59" fmla="*/ 2467 h 603"/>
                <a:gd name="T60" fmla="*/ 4287 w 660"/>
                <a:gd name="T61" fmla="*/ 2402 h 603"/>
                <a:gd name="T62" fmla="*/ 4875 w 660"/>
                <a:gd name="T63" fmla="*/ 2196 h 603"/>
                <a:gd name="T64" fmla="*/ 4929 w 660"/>
                <a:gd name="T65" fmla="*/ 1766 h 603"/>
                <a:gd name="T66" fmla="*/ 5167 w 660"/>
                <a:gd name="T67" fmla="*/ 1468 h 603"/>
                <a:gd name="T68" fmla="*/ 5310 w 660"/>
                <a:gd name="T69" fmla="*/ 1137 h 603"/>
                <a:gd name="T70" fmla="*/ 5395 w 660"/>
                <a:gd name="T71" fmla="*/ 893 h 603"/>
                <a:gd name="T72" fmla="*/ 4963 w 660"/>
                <a:gd name="T73" fmla="*/ 777 h 603"/>
                <a:gd name="T74" fmla="*/ 4299 w 660"/>
                <a:gd name="T75" fmla="*/ 1112 h 603"/>
                <a:gd name="T76" fmla="*/ 3823 w 660"/>
                <a:gd name="T77" fmla="*/ 1208 h 603"/>
                <a:gd name="T78" fmla="*/ 3890 w 660"/>
                <a:gd name="T79" fmla="*/ 1370 h 603"/>
                <a:gd name="T80" fmla="*/ 3405 w 660"/>
                <a:gd name="T81" fmla="*/ 1524 h 603"/>
                <a:gd name="T82" fmla="*/ 2693 w 660"/>
                <a:gd name="T83" fmla="*/ 1578 h 603"/>
                <a:gd name="T84" fmla="*/ 2491 w 660"/>
                <a:gd name="T85" fmla="*/ 1286 h 603"/>
                <a:gd name="T86" fmla="*/ 2652 w 660"/>
                <a:gd name="T87" fmla="*/ 1154 h 603"/>
                <a:gd name="T88" fmla="*/ 2713 w 660"/>
                <a:gd name="T89" fmla="*/ 939 h 603"/>
                <a:gd name="T90" fmla="*/ 3132 w 660"/>
                <a:gd name="T91" fmla="*/ 827 h 603"/>
                <a:gd name="T92" fmla="*/ 3234 w 660"/>
                <a:gd name="T93" fmla="*/ 380 h 603"/>
                <a:gd name="T94" fmla="*/ 2881 w 660"/>
                <a:gd name="T95" fmla="*/ 562 h 603"/>
                <a:gd name="T96" fmla="*/ 2718 w 660"/>
                <a:gd name="T97" fmla="*/ 249 h 603"/>
                <a:gd name="T98" fmla="*/ 2467 w 660"/>
                <a:gd name="T99" fmla="*/ 428 h 603"/>
                <a:gd name="T100" fmla="*/ 2503 w 660"/>
                <a:gd name="T101" fmla="*/ 172 h 603"/>
                <a:gd name="T102" fmla="*/ 1926 w 660"/>
                <a:gd name="T103" fmla="*/ 320 h 603"/>
                <a:gd name="T104" fmla="*/ 2211 w 660"/>
                <a:gd name="T105" fmla="*/ 1466 h 603"/>
                <a:gd name="T106" fmla="*/ 1887 w 660"/>
                <a:gd name="T107" fmla="*/ 1853 h 603"/>
                <a:gd name="T108" fmla="*/ 1416 w 660"/>
                <a:gd name="T109" fmla="*/ 1769 h 603"/>
                <a:gd name="T110" fmla="*/ 820 w 660"/>
                <a:gd name="T111" fmla="*/ 1736 h 603"/>
                <a:gd name="T112" fmla="*/ 545 w 660"/>
                <a:gd name="T113" fmla="*/ 1981 h 603"/>
                <a:gd name="T114" fmla="*/ 360 w 660"/>
                <a:gd name="T115" fmla="*/ 2133 h 603"/>
                <a:gd name="T116" fmla="*/ 211 w 660"/>
                <a:gd name="T117" fmla="*/ 2148 h 603"/>
                <a:gd name="T118" fmla="*/ 65 w 660"/>
                <a:gd name="T119" fmla="*/ 2194 h 6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0"/>
                <a:gd name="T181" fmla="*/ 0 h 603"/>
                <a:gd name="T182" fmla="*/ 660 w 660"/>
                <a:gd name="T183" fmla="*/ 603 h 6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0" h="603">
                  <a:moveTo>
                    <a:pt x="0" y="362"/>
                  </a:moveTo>
                  <a:lnTo>
                    <a:pt x="3" y="372"/>
                  </a:lnTo>
                  <a:lnTo>
                    <a:pt x="7" y="378"/>
                  </a:lnTo>
                  <a:lnTo>
                    <a:pt x="14" y="385"/>
                  </a:lnTo>
                  <a:lnTo>
                    <a:pt x="15" y="389"/>
                  </a:lnTo>
                  <a:lnTo>
                    <a:pt x="16" y="389"/>
                  </a:lnTo>
                  <a:lnTo>
                    <a:pt x="18" y="390"/>
                  </a:lnTo>
                  <a:lnTo>
                    <a:pt x="18" y="413"/>
                  </a:lnTo>
                  <a:lnTo>
                    <a:pt x="25" y="427"/>
                  </a:lnTo>
                  <a:lnTo>
                    <a:pt x="34" y="443"/>
                  </a:lnTo>
                  <a:lnTo>
                    <a:pt x="43" y="457"/>
                  </a:lnTo>
                  <a:lnTo>
                    <a:pt x="49" y="462"/>
                  </a:lnTo>
                  <a:lnTo>
                    <a:pt x="50" y="467"/>
                  </a:lnTo>
                  <a:lnTo>
                    <a:pt x="52" y="469"/>
                  </a:lnTo>
                  <a:lnTo>
                    <a:pt x="59" y="478"/>
                  </a:lnTo>
                  <a:lnTo>
                    <a:pt x="59" y="482"/>
                  </a:lnTo>
                  <a:lnTo>
                    <a:pt x="61" y="482"/>
                  </a:lnTo>
                  <a:lnTo>
                    <a:pt x="68" y="491"/>
                  </a:lnTo>
                  <a:lnTo>
                    <a:pt x="68" y="492"/>
                  </a:lnTo>
                  <a:lnTo>
                    <a:pt x="69" y="492"/>
                  </a:lnTo>
                  <a:lnTo>
                    <a:pt x="74" y="492"/>
                  </a:lnTo>
                  <a:lnTo>
                    <a:pt x="74" y="495"/>
                  </a:lnTo>
                  <a:lnTo>
                    <a:pt x="77" y="495"/>
                  </a:lnTo>
                  <a:lnTo>
                    <a:pt x="76" y="496"/>
                  </a:lnTo>
                  <a:lnTo>
                    <a:pt x="77" y="497"/>
                  </a:lnTo>
                  <a:lnTo>
                    <a:pt x="76" y="498"/>
                  </a:lnTo>
                  <a:lnTo>
                    <a:pt x="79" y="500"/>
                  </a:lnTo>
                  <a:lnTo>
                    <a:pt x="80" y="498"/>
                  </a:lnTo>
                  <a:lnTo>
                    <a:pt x="81" y="498"/>
                  </a:lnTo>
                  <a:lnTo>
                    <a:pt x="83" y="499"/>
                  </a:lnTo>
                  <a:lnTo>
                    <a:pt x="86" y="503"/>
                  </a:lnTo>
                  <a:lnTo>
                    <a:pt x="86" y="507"/>
                  </a:lnTo>
                  <a:lnTo>
                    <a:pt x="86" y="510"/>
                  </a:lnTo>
                  <a:lnTo>
                    <a:pt x="86" y="512"/>
                  </a:lnTo>
                  <a:lnTo>
                    <a:pt x="88" y="512"/>
                  </a:lnTo>
                  <a:lnTo>
                    <a:pt x="89" y="513"/>
                  </a:lnTo>
                  <a:lnTo>
                    <a:pt x="88" y="514"/>
                  </a:lnTo>
                  <a:lnTo>
                    <a:pt x="89" y="516"/>
                  </a:lnTo>
                  <a:lnTo>
                    <a:pt x="86" y="519"/>
                  </a:lnTo>
                  <a:lnTo>
                    <a:pt x="89" y="519"/>
                  </a:lnTo>
                  <a:lnTo>
                    <a:pt x="90" y="520"/>
                  </a:lnTo>
                  <a:lnTo>
                    <a:pt x="92" y="522"/>
                  </a:lnTo>
                  <a:lnTo>
                    <a:pt x="93" y="522"/>
                  </a:lnTo>
                  <a:lnTo>
                    <a:pt x="94" y="525"/>
                  </a:lnTo>
                  <a:lnTo>
                    <a:pt x="95" y="526"/>
                  </a:lnTo>
                  <a:lnTo>
                    <a:pt x="95" y="529"/>
                  </a:lnTo>
                  <a:lnTo>
                    <a:pt x="94" y="531"/>
                  </a:lnTo>
                  <a:lnTo>
                    <a:pt x="104" y="540"/>
                  </a:lnTo>
                  <a:lnTo>
                    <a:pt x="104" y="541"/>
                  </a:lnTo>
                  <a:lnTo>
                    <a:pt x="107" y="544"/>
                  </a:lnTo>
                  <a:lnTo>
                    <a:pt x="109" y="544"/>
                  </a:lnTo>
                  <a:lnTo>
                    <a:pt x="111" y="546"/>
                  </a:lnTo>
                  <a:lnTo>
                    <a:pt x="112" y="546"/>
                  </a:lnTo>
                  <a:lnTo>
                    <a:pt x="113" y="547"/>
                  </a:lnTo>
                  <a:lnTo>
                    <a:pt x="116" y="550"/>
                  </a:lnTo>
                  <a:lnTo>
                    <a:pt x="116" y="548"/>
                  </a:lnTo>
                  <a:lnTo>
                    <a:pt x="117" y="547"/>
                  </a:lnTo>
                  <a:lnTo>
                    <a:pt x="122" y="548"/>
                  </a:lnTo>
                  <a:lnTo>
                    <a:pt x="122" y="547"/>
                  </a:lnTo>
                  <a:lnTo>
                    <a:pt x="121" y="547"/>
                  </a:lnTo>
                  <a:lnTo>
                    <a:pt x="123" y="546"/>
                  </a:lnTo>
                  <a:lnTo>
                    <a:pt x="127" y="547"/>
                  </a:lnTo>
                  <a:lnTo>
                    <a:pt x="129" y="547"/>
                  </a:lnTo>
                  <a:lnTo>
                    <a:pt x="129" y="549"/>
                  </a:lnTo>
                  <a:lnTo>
                    <a:pt x="126" y="553"/>
                  </a:lnTo>
                  <a:lnTo>
                    <a:pt x="126" y="556"/>
                  </a:lnTo>
                  <a:lnTo>
                    <a:pt x="128" y="559"/>
                  </a:lnTo>
                  <a:lnTo>
                    <a:pt x="129" y="557"/>
                  </a:lnTo>
                  <a:lnTo>
                    <a:pt x="132" y="556"/>
                  </a:lnTo>
                  <a:lnTo>
                    <a:pt x="133" y="558"/>
                  </a:lnTo>
                  <a:lnTo>
                    <a:pt x="134" y="558"/>
                  </a:lnTo>
                  <a:lnTo>
                    <a:pt x="135" y="557"/>
                  </a:lnTo>
                  <a:lnTo>
                    <a:pt x="136" y="557"/>
                  </a:lnTo>
                  <a:lnTo>
                    <a:pt x="138" y="556"/>
                  </a:lnTo>
                  <a:lnTo>
                    <a:pt x="138" y="557"/>
                  </a:lnTo>
                  <a:lnTo>
                    <a:pt x="138" y="558"/>
                  </a:lnTo>
                  <a:lnTo>
                    <a:pt x="138" y="559"/>
                  </a:lnTo>
                  <a:lnTo>
                    <a:pt x="140" y="560"/>
                  </a:lnTo>
                  <a:lnTo>
                    <a:pt x="140" y="559"/>
                  </a:lnTo>
                  <a:lnTo>
                    <a:pt x="141" y="560"/>
                  </a:lnTo>
                  <a:lnTo>
                    <a:pt x="142" y="559"/>
                  </a:lnTo>
                  <a:lnTo>
                    <a:pt x="146" y="562"/>
                  </a:lnTo>
                  <a:lnTo>
                    <a:pt x="143" y="565"/>
                  </a:lnTo>
                  <a:lnTo>
                    <a:pt x="144" y="566"/>
                  </a:lnTo>
                  <a:lnTo>
                    <a:pt x="144" y="565"/>
                  </a:lnTo>
                  <a:lnTo>
                    <a:pt x="146" y="566"/>
                  </a:lnTo>
                  <a:lnTo>
                    <a:pt x="150" y="568"/>
                  </a:lnTo>
                  <a:lnTo>
                    <a:pt x="156" y="570"/>
                  </a:lnTo>
                  <a:lnTo>
                    <a:pt x="158" y="570"/>
                  </a:lnTo>
                  <a:lnTo>
                    <a:pt x="162" y="571"/>
                  </a:lnTo>
                  <a:lnTo>
                    <a:pt x="178" y="562"/>
                  </a:lnTo>
                  <a:lnTo>
                    <a:pt x="181" y="553"/>
                  </a:lnTo>
                  <a:lnTo>
                    <a:pt x="184" y="552"/>
                  </a:lnTo>
                  <a:lnTo>
                    <a:pt x="186" y="552"/>
                  </a:lnTo>
                  <a:lnTo>
                    <a:pt x="189" y="553"/>
                  </a:lnTo>
                  <a:lnTo>
                    <a:pt x="193" y="556"/>
                  </a:lnTo>
                  <a:lnTo>
                    <a:pt x="198" y="556"/>
                  </a:lnTo>
                  <a:lnTo>
                    <a:pt x="204" y="557"/>
                  </a:lnTo>
                  <a:lnTo>
                    <a:pt x="206" y="559"/>
                  </a:lnTo>
                  <a:lnTo>
                    <a:pt x="208" y="560"/>
                  </a:lnTo>
                  <a:lnTo>
                    <a:pt x="210" y="558"/>
                  </a:lnTo>
                  <a:lnTo>
                    <a:pt x="210" y="556"/>
                  </a:lnTo>
                  <a:lnTo>
                    <a:pt x="211" y="553"/>
                  </a:lnTo>
                  <a:lnTo>
                    <a:pt x="212" y="547"/>
                  </a:lnTo>
                  <a:lnTo>
                    <a:pt x="217" y="551"/>
                  </a:lnTo>
                  <a:lnTo>
                    <a:pt x="217" y="553"/>
                  </a:lnTo>
                  <a:lnTo>
                    <a:pt x="219" y="553"/>
                  </a:lnTo>
                  <a:lnTo>
                    <a:pt x="221" y="553"/>
                  </a:lnTo>
                  <a:lnTo>
                    <a:pt x="224" y="553"/>
                  </a:lnTo>
                  <a:lnTo>
                    <a:pt x="226" y="552"/>
                  </a:lnTo>
                  <a:lnTo>
                    <a:pt x="230" y="553"/>
                  </a:lnTo>
                  <a:lnTo>
                    <a:pt x="233" y="550"/>
                  </a:lnTo>
                  <a:lnTo>
                    <a:pt x="235" y="549"/>
                  </a:lnTo>
                  <a:lnTo>
                    <a:pt x="236" y="549"/>
                  </a:lnTo>
                  <a:lnTo>
                    <a:pt x="239" y="548"/>
                  </a:lnTo>
                  <a:lnTo>
                    <a:pt x="241" y="547"/>
                  </a:lnTo>
                  <a:lnTo>
                    <a:pt x="248" y="543"/>
                  </a:lnTo>
                  <a:lnTo>
                    <a:pt x="257" y="535"/>
                  </a:lnTo>
                  <a:lnTo>
                    <a:pt x="260" y="528"/>
                  </a:lnTo>
                  <a:lnTo>
                    <a:pt x="262" y="525"/>
                  </a:lnTo>
                  <a:lnTo>
                    <a:pt x="266" y="524"/>
                  </a:lnTo>
                  <a:lnTo>
                    <a:pt x="270" y="525"/>
                  </a:lnTo>
                  <a:lnTo>
                    <a:pt x="281" y="529"/>
                  </a:lnTo>
                  <a:lnTo>
                    <a:pt x="297" y="530"/>
                  </a:lnTo>
                  <a:lnTo>
                    <a:pt x="301" y="532"/>
                  </a:lnTo>
                  <a:lnTo>
                    <a:pt x="302" y="531"/>
                  </a:lnTo>
                  <a:lnTo>
                    <a:pt x="308" y="529"/>
                  </a:lnTo>
                  <a:lnTo>
                    <a:pt x="310" y="527"/>
                  </a:lnTo>
                  <a:lnTo>
                    <a:pt x="313" y="527"/>
                  </a:lnTo>
                  <a:lnTo>
                    <a:pt x="316" y="525"/>
                  </a:lnTo>
                  <a:lnTo>
                    <a:pt x="318" y="522"/>
                  </a:lnTo>
                  <a:lnTo>
                    <a:pt x="325" y="517"/>
                  </a:lnTo>
                  <a:lnTo>
                    <a:pt x="327" y="515"/>
                  </a:lnTo>
                  <a:lnTo>
                    <a:pt x="328" y="515"/>
                  </a:lnTo>
                  <a:lnTo>
                    <a:pt x="330" y="516"/>
                  </a:lnTo>
                  <a:lnTo>
                    <a:pt x="331" y="517"/>
                  </a:lnTo>
                  <a:lnTo>
                    <a:pt x="331" y="519"/>
                  </a:lnTo>
                  <a:lnTo>
                    <a:pt x="334" y="525"/>
                  </a:lnTo>
                  <a:lnTo>
                    <a:pt x="335" y="525"/>
                  </a:lnTo>
                  <a:lnTo>
                    <a:pt x="352" y="544"/>
                  </a:lnTo>
                  <a:lnTo>
                    <a:pt x="350" y="548"/>
                  </a:lnTo>
                  <a:lnTo>
                    <a:pt x="349" y="554"/>
                  </a:lnTo>
                  <a:lnTo>
                    <a:pt x="349" y="563"/>
                  </a:lnTo>
                  <a:lnTo>
                    <a:pt x="349" y="566"/>
                  </a:lnTo>
                  <a:lnTo>
                    <a:pt x="350" y="570"/>
                  </a:lnTo>
                  <a:lnTo>
                    <a:pt x="348" y="574"/>
                  </a:lnTo>
                  <a:lnTo>
                    <a:pt x="347" y="578"/>
                  </a:lnTo>
                  <a:lnTo>
                    <a:pt x="348" y="584"/>
                  </a:lnTo>
                  <a:lnTo>
                    <a:pt x="352" y="590"/>
                  </a:lnTo>
                  <a:lnTo>
                    <a:pt x="352" y="595"/>
                  </a:lnTo>
                  <a:lnTo>
                    <a:pt x="365" y="599"/>
                  </a:lnTo>
                  <a:lnTo>
                    <a:pt x="371" y="599"/>
                  </a:lnTo>
                  <a:lnTo>
                    <a:pt x="377" y="593"/>
                  </a:lnTo>
                  <a:lnTo>
                    <a:pt x="383" y="587"/>
                  </a:lnTo>
                  <a:lnTo>
                    <a:pt x="383" y="590"/>
                  </a:lnTo>
                  <a:lnTo>
                    <a:pt x="390" y="601"/>
                  </a:lnTo>
                  <a:lnTo>
                    <a:pt x="398" y="602"/>
                  </a:lnTo>
                  <a:lnTo>
                    <a:pt x="403" y="597"/>
                  </a:lnTo>
                  <a:lnTo>
                    <a:pt x="405" y="595"/>
                  </a:lnTo>
                  <a:lnTo>
                    <a:pt x="406" y="593"/>
                  </a:lnTo>
                  <a:lnTo>
                    <a:pt x="409" y="593"/>
                  </a:lnTo>
                  <a:lnTo>
                    <a:pt x="423" y="587"/>
                  </a:lnTo>
                  <a:lnTo>
                    <a:pt x="427" y="584"/>
                  </a:lnTo>
                  <a:lnTo>
                    <a:pt x="435" y="580"/>
                  </a:lnTo>
                  <a:lnTo>
                    <a:pt x="438" y="574"/>
                  </a:lnTo>
                  <a:lnTo>
                    <a:pt x="443" y="570"/>
                  </a:lnTo>
                  <a:lnTo>
                    <a:pt x="453" y="562"/>
                  </a:lnTo>
                  <a:lnTo>
                    <a:pt x="462" y="558"/>
                  </a:lnTo>
                  <a:lnTo>
                    <a:pt x="462" y="556"/>
                  </a:lnTo>
                  <a:lnTo>
                    <a:pt x="470" y="554"/>
                  </a:lnTo>
                  <a:lnTo>
                    <a:pt x="474" y="556"/>
                  </a:lnTo>
                  <a:lnTo>
                    <a:pt x="477" y="556"/>
                  </a:lnTo>
                  <a:lnTo>
                    <a:pt x="479" y="559"/>
                  </a:lnTo>
                  <a:lnTo>
                    <a:pt x="484" y="556"/>
                  </a:lnTo>
                  <a:lnTo>
                    <a:pt x="484" y="551"/>
                  </a:lnTo>
                  <a:lnTo>
                    <a:pt x="484" y="548"/>
                  </a:lnTo>
                  <a:lnTo>
                    <a:pt x="488" y="544"/>
                  </a:lnTo>
                  <a:lnTo>
                    <a:pt x="490" y="543"/>
                  </a:lnTo>
                  <a:lnTo>
                    <a:pt x="491" y="539"/>
                  </a:lnTo>
                  <a:lnTo>
                    <a:pt x="493" y="537"/>
                  </a:lnTo>
                  <a:lnTo>
                    <a:pt x="495" y="535"/>
                  </a:lnTo>
                  <a:lnTo>
                    <a:pt x="496" y="533"/>
                  </a:lnTo>
                  <a:lnTo>
                    <a:pt x="498" y="529"/>
                  </a:lnTo>
                  <a:lnTo>
                    <a:pt x="498" y="523"/>
                  </a:lnTo>
                  <a:lnTo>
                    <a:pt x="500" y="521"/>
                  </a:lnTo>
                  <a:lnTo>
                    <a:pt x="500" y="519"/>
                  </a:lnTo>
                  <a:lnTo>
                    <a:pt x="496" y="514"/>
                  </a:lnTo>
                  <a:lnTo>
                    <a:pt x="493" y="513"/>
                  </a:lnTo>
                  <a:lnTo>
                    <a:pt x="488" y="516"/>
                  </a:lnTo>
                  <a:lnTo>
                    <a:pt x="483" y="519"/>
                  </a:lnTo>
                  <a:lnTo>
                    <a:pt x="481" y="517"/>
                  </a:lnTo>
                  <a:lnTo>
                    <a:pt x="473" y="521"/>
                  </a:lnTo>
                  <a:lnTo>
                    <a:pt x="473" y="519"/>
                  </a:lnTo>
                  <a:lnTo>
                    <a:pt x="475" y="515"/>
                  </a:lnTo>
                  <a:lnTo>
                    <a:pt x="475" y="513"/>
                  </a:lnTo>
                  <a:lnTo>
                    <a:pt x="474" y="505"/>
                  </a:lnTo>
                  <a:lnTo>
                    <a:pt x="475" y="499"/>
                  </a:lnTo>
                  <a:lnTo>
                    <a:pt x="469" y="493"/>
                  </a:lnTo>
                  <a:lnTo>
                    <a:pt x="466" y="492"/>
                  </a:lnTo>
                  <a:lnTo>
                    <a:pt x="464" y="485"/>
                  </a:lnTo>
                  <a:lnTo>
                    <a:pt x="456" y="482"/>
                  </a:lnTo>
                  <a:lnTo>
                    <a:pt x="456" y="476"/>
                  </a:lnTo>
                  <a:lnTo>
                    <a:pt x="460" y="470"/>
                  </a:lnTo>
                  <a:lnTo>
                    <a:pt x="466" y="470"/>
                  </a:lnTo>
                  <a:lnTo>
                    <a:pt x="469" y="463"/>
                  </a:lnTo>
                  <a:lnTo>
                    <a:pt x="468" y="455"/>
                  </a:lnTo>
                  <a:lnTo>
                    <a:pt x="465" y="451"/>
                  </a:lnTo>
                  <a:lnTo>
                    <a:pt x="458" y="446"/>
                  </a:lnTo>
                  <a:lnTo>
                    <a:pt x="451" y="445"/>
                  </a:lnTo>
                  <a:lnTo>
                    <a:pt x="444" y="437"/>
                  </a:lnTo>
                  <a:lnTo>
                    <a:pt x="440" y="445"/>
                  </a:lnTo>
                  <a:lnTo>
                    <a:pt x="434" y="440"/>
                  </a:lnTo>
                  <a:lnTo>
                    <a:pt x="429" y="441"/>
                  </a:lnTo>
                  <a:lnTo>
                    <a:pt x="426" y="445"/>
                  </a:lnTo>
                  <a:lnTo>
                    <a:pt x="420" y="441"/>
                  </a:lnTo>
                  <a:lnTo>
                    <a:pt x="425" y="433"/>
                  </a:lnTo>
                  <a:lnTo>
                    <a:pt x="423" y="425"/>
                  </a:lnTo>
                  <a:lnTo>
                    <a:pt x="426" y="417"/>
                  </a:lnTo>
                  <a:lnTo>
                    <a:pt x="427" y="408"/>
                  </a:lnTo>
                  <a:lnTo>
                    <a:pt x="431" y="406"/>
                  </a:lnTo>
                  <a:lnTo>
                    <a:pt x="433" y="408"/>
                  </a:lnTo>
                  <a:lnTo>
                    <a:pt x="439" y="408"/>
                  </a:lnTo>
                  <a:lnTo>
                    <a:pt x="442" y="411"/>
                  </a:lnTo>
                  <a:lnTo>
                    <a:pt x="444" y="411"/>
                  </a:lnTo>
                  <a:lnTo>
                    <a:pt x="444" y="407"/>
                  </a:lnTo>
                  <a:lnTo>
                    <a:pt x="442" y="407"/>
                  </a:lnTo>
                  <a:lnTo>
                    <a:pt x="439" y="405"/>
                  </a:lnTo>
                  <a:lnTo>
                    <a:pt x="440" y="403"/>
                  </a:lnTo>
                  <a:lnTo>
                    <a:pt x="446" y="405"/>
                  </a:lnTo>
                  <a:lnTo>
                    <a:pt x="451" y="406"/>
                  </a:lnTo>
                  <a:lnTo>
                    <a:pt x="454" y="410"/>
                  </a:lnTo>
                  <a:lnTo>
                    <a:pt x="455" y="414"/>
                  </a:lnTo>
                  <a:lnTo>
                    <a:pt x="456" y="415"/>
                  </a:lnTo>
                  <a:lnTo>
                    <a:pt x="459" y="415"/>
                  </a:lnTo>
                  <a:lnTo>
                    <a:pt x="459" y="411"/>
                  </a:lnTo>
                  <a:lnTo>
                    <a:pt x="461" y="412"/>
                  </a:lnTo>
                  <a:lnTo>
                    <a:pt x="467" y="411"/>
                  </a:lnTo>
                  <a:lnTo>
                    <a:pt x="475" y="405"/>
                  </a:lnTo>
                  <a:lnTo>
                    <a:pt x="477" y="402"/>
                  </a:lnTo>
                  <a:lnTo>
                    <a:pt x="482" y="400"/>
                  </a:lnTo>
                  <a:lnTo>
                    <a:pt x="484" y="399"/>
                  </a:lnTo>
                  <a:lnTo>
                    <a:pt x="485" y="399"/>
                  </a:lnTo>
                  <a:lnTo>
                    <a:pt x="487" y="397"/>
                  </a:lnTo>
                  <a:lnTo>
                    <a:pt x="488" y="392"/>
                  </a:lnTo>
                  <a:lnTo>
                    <a:pt x="498" y="392"/>
                  </a:lnTo>
                  <a:lnTo>
                    <a:pt x="500" y="392"/>
                  </a:lnTo>
                  <a:lnTo>
                    <a:pt x="504" y="392"/>
                  </a:lnTo>
                  <a:lnTo>
                    <a:pt x="516" y="389"/>
                  </a:lnTo>
                  <a:lnTo>
                    <a:pt x="524" y="391"/>
                  </a:lnTo>
                  <a:lnTo>
                    <a:pt x="528" y="386"/>
                  </a:lnTo>
                  <a:lnTo>
                    <a:pt x="533" y="387"/>
                  </a:lnTo>
                  <a:lnTo>
                    <a:pt x="542" y="389"/>
                  </a:lnTo>
                  <a:lnTo>
                    <a:pt x="548" y="386"/>
                  </a:lnTo>
                  <a:lnTo>
                    <a:pt x="568" y="378"/>
                  </a:lnTo>
                  <a:lnTo>
                    <a:pt x="573" y="377"/>
                  </a:lnTo>
                  <a:lnTo>
                    <a:pt x="586" y="356"/>
                  </a:lnTo>
                  <a:lnTo>
                    <a:pt x="591" y="350"/>
                  </a:lnTo>
                  <a:lnTo>
                    <a:pt x="591" y="337"/>
                  </a:lnTo>
                  <a:lnTo>
                    <a:pt x="585" y="337"/>
                  </a:lnTo>
                  <a:lnTo>
                    <a:pt x="579" y="330"/>
                  </a:lnTo>
                  <a:lnTo>
                    <a:pt x="571" y="317"/>
                  </a:lnTo>
                  <a:lnTo>
                    <a:pt x="573" y="312"/>
                  </a:lnTo>
                  <a:lnTo>
                    <a:pt x="579" y="306"/>
                  </a:lnTo>
                  <a:lnTo>
                    <a:pt x="593" y="286"/>
                  </a:lnTo>
                  <a:lnTo>
                    <a:pt x="593" y="280"/>
                  </a:lnTo>
                  <a:lnTo>
                    <a:pt x="597" y="278"/>
                  </a:lnTo>
                  <a:lnTo>
                    <a:pt x="605" y="269"/>
                  </a:lnTo>
                  <a:lnTo>
                    <a:pt x="611" y="259"/>
                  </a:lnTo>
                  <a:lnTo>
                    <a:pt x="612" y="254"/>
                  </a:lnTo>
                  <a:lnTo>
                    <a:pt x="617" y="251"/>
                  </a:lnTo>
                  <a:lnTo>
                    <a:pt x="616" y="242"/>
                  </a:lnTo>
                  <a:lnTo>
                    <a:pt x="622" y="238"/>
                  </a:lnTo>
                  <a:lnTo>
                    <a:pt x="628" y="241"/>
                  </a:lnTo>
                  <a:lnTo>
                    <a:pt x="629" y="238"/>
                  </a:lnTo>
                  <a:lnTo>
                    <a:pt x="636" y="237"/>
                  </a:lnTo>
                  <a:lnTo>
                    <a:pt x="649" y="219"/>
                  </a:lnTo>
                  <a:lnTo>
                    <a:pt x="639" y="207"/>
                  </a:lnTo>
                  <a:lnTo>
                    <a:pt x="634" y="198"/>
                  </a:lnTo>
                  <a:lnTo>
                    <a:pt x="636" y="191"/>
                  </a:lnTo>
                  <a:lnTo>
                    <a:pt x="639" y="185"/>
                  </a:lnTo>
                  <a:lnTo>
                    <a:pt x="644" y="179"/>
                  </a:lnTo>
                  <a:lnTo>
                    <a:pt x="649" y="174"/>
                  </a:lnTo>
                  <a:lnTo>
                    <a:pt x="649" y="172"/>
                  </a:lnTo>
                  <a:lnTo>
                    <a:pt x="642" y="166"/>
                  </a:lnTo>
                  <a:lnTo>
                    <a:pt x="643" y="164"/>
                  </a:lnTo>
                  <a:lnTo>
                    <a:pt x="658" y="152"/>
                  </a:lnTo>
                  <a:lnTo>
                    <a:pt x="659" y="145"/>
                  </a:lnTo>
                  <a:lnTo>
                    <a:pt x="649" y="145"/>
                  </a:lnTo>
                  <a:lnTo>
                    <a:pt x="642" y="143"/>
                  </a:lnTo>
                  <a:lnTo>
                    <a:pt x="635" y="133"/>
                  </a:lnTo>
                  <a:lnTo>
                    <a:pt x="625" y="128"/>
                  </a:lnTo>
                  <a:lnTo>
                    <a:pt x="617" y="123"/>
                  </a:lnTo>
                  <a:lnTo>
                    <a:pt x="613" y="122"/>
                  </a:lnTo>
                  <a:lnTo>
                    <a:pt x="609" y="123"/>
                  </a:lnTo>
                  <a:lnTo>
                    <a:pt x="600" y="128"/>
                  </a:lnTo>
                  <a:lnTo>
                    <a:pt x="597" y="126"/>
                  </a:lnTo>
                  <a:lnTo>
                    <a:pt x="594" y="131"/>
                  </a:lnTo>
                  <a:lnTo>
                    <a:pt x="594" y="139"/>
                  </a:lnTo>
                  <a:lnTo>
                    <a:pt x="583" y="145"/>
                  </a:lnTo>
                  <a:lnTo>
                    <a:pt x="567" y="151"/>
                  </a:lnTo>
                  <a:lnTo>
                    <a:pt x="567" y="157"/>
                  </a:lnTo>
                  <a:lnTo>
                    <a:pt x="564" y="160"/>
                  </a:lnTo>
                  <a:lnTo>
                    <a:pt x="540" y="182"/>
                  </a:lnTo>
                  <a:lnTo>
                    <a:pt x="517" y="180"/>
                  </a:lnTo>
                  <a:lnTo>
                    <a:pt x="510" y="177"/>
                  </a:lnTo>
                  <a:lnTo>
                    <a:pt x="488" y="168"/>
                  </a:lnTo>
                  <a:lnTo>
                    <a:pt x="479" y="165"/>
                  </a:lnTo>
                  <a:lnTo>
                    <a:pt x="468" y="164"/>
                  </a:lnTo>
                  <a:lnTo>
                    <a:pt x="461" y="169"/>
                  </a:lnTo>
                  <a:lnTo>
                    <a:pt x="456" y="182"/>
                  </a:lnTo>
                  <a:lnTo>
                    <a:pt x="457" y="188"/>
                  </a:lnTo>
                  <a:lnTo>
                    <a:pt x="460" y="195"/>
                  </a:lnTo>
                  <a:lnTo>
                    <a:pt x="468" y="202"/>
                  </a:lnTo>
                  <a:lnTo>
                    <a:pt x="473" y="204"/>
                  </a:lnTo>
                  <a:lnTo>
                    <a:pt x="476" y="208"/>
                  </a:lnTo>
                  <a:lnTo>
                    <a:pt x="475" y="222"/>
                  </a:lnTo>
                  <a:lnTo>
                    <a:pt x="473" y="232"/>
                  </a:lnTo>
                  <a:lnTo>
                    <a:pt x="472" y="233"/>
                  </a:lnTo>
                  <a:lnTo>
                    <a:pt x="471" y="225"/>
                  </a:lnTo>
                  <a:lnTo>
                    <a:pt x="467" y="222"/>
                  </a:lnTo>
                  <a:lnTo>
                    <a:pt x="464" y="224"/>
                  </a:lnTo>
                  <a:lnTo>
                    <a:pt x="462" y="233"/>
                  </a:lnTo>
                  <a:lnTo>
                    <a:pt x="447" y="236"/>
                  </a:lnTo>
                  <a:lnTo>
                    <a:pt x="444" y="242"/>
                  </a:lnTo>
                  <a:lnTo>
                    <a:pt x="437" y="244"/>
                  </a:lnTo>
                  <a:lnTo>
                    <a:pt x="423" y="244"/>
                  </a:lnTo>
                  <a:lnTo>
                    <a:pt x="414" y="240"/>
                  </a:lnTo>
                  <a:lnTo>
                    <a:pt x="409" y="247"/>
                  </a:lnTo>
                  <a:lnTo>
                    <a:pt x="412" y="263"/>
                  </a:lnTo>
                  <a:lnTo>
                    <a:pt x="412" y="272"/>
                  </a:lnTo>
                  <a:lnTo>
                    <a:pt x="403" y="272"/>
                  </a:lnTo>
                  <a:lnTo>
                    <a:pt x="389" y="267"/>
                  </a:lnTo>
                  <a:lnTo>
                    <a:pt x="380" y="270"/>
                  </a:lnTo>
                  <a:lnTo>
                    <a:pt x="364" y="271"/>
                  </a:lnTo>
                  <a:lnTo>
                    <a:pt x="358" y="262"/>
                  </a:lnTo>
                  <a:lnTo>
                    <a:pt x="324" y="256"/>
                  </a:lnTo>
                  <a:lnTo>
                    <a:pt x="322" y="254"/>
                  </a:lnTo>
                  <a:lnTo>
                    <a:pt x="321" y="247"/>
                  </a:lnTo>
                  <a:lnTo>
                    <a:pt x="300" y="249"/>
                  </a:lnTo>
                  <a:lnTo>
                    <a:pt x="288" y="246"/>
                  </a:lnTo>
                  <a:lnTo>
                    <a:pt x="291" y="241"/>
                  </a:lnTo>
                  <a:lnTo>
                    <a:pt x="295" y="224"/>
                  </a:lnTo>
                  <a:lnTo>
                    <a:pt x="300" y="215"/>
                  </a:lnTo>
                  <a:lnTo>
                    <a:pt x="300" y="209"/>
                  </a:lnTo>
                  <a:lnTo>
                    <a:pt x="306" y="204"/>
                  </a:lnTo>
                  <a:lnTo>
                    <a:pt x="309" y="205"/>
                  </a:lnTo>
                  <a:lnTo>
                    <a:pt x="312" y="198"/>
                  </a:lnTo>
                  <a:lnTo>
                    <a:pt x="315" y="203"/>
                  </a:lnTo>
                  <a:lnTo>
                    <a:pt x="324" y="194"/>
                  </a:lnTo>
                  <a:lnTo>
                    <a:pt x="319" y="191"/>
                  </a:lnTo>
                  <a:lnTo>
                    <a:pt x="318" y="189"/>
                  </a:lnTo>
                  <a:lnTo>
                    <a:pt x="319" y="187"/>
                  </a:lnTo>
                  <a:lnTo>
                    <a:pt x="319" y="179"/>
                  </a:lnTo>
                  <a:lnTo>
                    <a:pt x="318" y="172"/>
                  </a:lnTo>
                  <a:lnTo>
                    <a:pt x="318" y="170"/>
                  </a:lnTo>
                  <a:lnTo>
                    <a:pt x="321" y="173"/>
                  </a:lnTo>
                  <a:lnTo>
                    <a:pt x="325" y="175"/>
                  </a:lnTo>
                  <a:lnTo>
                    <a:pt x="325" y="168"/>
                  </a:lnTo>
                  <a:lnTo>
                    <a:pt x="322" y="157"/>
                  </a:lnTo>
                  <a:lnTo>
                    <a:pt x="326" y="152"/>
                  </a:lnTo>
                  <a:lnTo>
                    <a:pt x="331" y="157"/>
                  </a:lnTo>
                  <a:lnTo>
                    <a:pt x="337" y="156"/>
                  </a:lnTo>
                  <a:lnTo>
                    <a:pt x="343" y="157"/>
                  </a:lnTo>
                  <a:lnTo>
                    <a:pt x="356" y="140"/>
                  </a:lnTo>
                  <a:lnTo>
                    <a:pt x="369" y="134"/>
                  </a:lnTo>
                  <a:lnTo>
                    <a:pt x="371" y="135"/>
                  </a:lnTo>
                  <a:lnTo>
                    <a:pt x="374" y="135"/>
                  </a:lnTo>
                  <a:lnTo>
                    <a:pt x="377" y="134"/>
                  </a:lnTo>
                  <a:lnTo>
                    <a:pt x="382" y="126"/>
                  </a:lnTo>
                  <a:lnTo>
                    <a:pt x="380" y="118"/>
                  </a:lnTo>
                  <a:lnTo>
                    <a:pt x="383" y="114"/>
                  </a:lnTo>
                  <a:lnTo>
                    <a:pt x="386" y="99"/>
                  </a:lnTo>
                  <a:lnTo>
                    <a:pt x="396" y="83"/>
                  </a:lnTo>
                  <a:lnTo>
                    <a:pt x="398" y="75"/>
                  </a:lnTo>
                  <a:lnTo>
                    <a:pt x="397" y="65"/>
                  </a:lnTo>
                  <a:lnTo>
                    <a:pt x="389" y="61"/>
                  </a:lnTo>
                  <a:lnTo>
                    <a:pt x="386" y="60"/>
                  </a:lnTo>
                  <a:lnTo>
                    <a:pt x="378" y="57"/>
                  </a:lnTo>
                  <a:lnTo>
                    <a:pt x="361" y="56"/>
                  </a:lnTo>
                  <a:lnTo>
                    <a:pt x="356" y="58"/>
                  </a:lnTo>
                  <a:lnTo>
                    <a:pt x="346" y="69"/>
                  </a:lnTo>
                  <a:lnTo>
                    <a:pt x="346" y="78"/>
                  </a:lnTo>
                  <a:lnTo>
                    <a:pt x="347" y="86"/>
                  </a:lnTo>
                  <a:lnTo>
                    <a:pt x="347" y="91"/>
                  </a:lnTo>
                  <a:lnTo>
                    <a:pt x="343" y="100"/>
                  </a:lnTo>
                  <a:lnTo>
                    <a:pt x="339" y="104"/>
                  </a:lnTo>
                  <a:lnTo>
                    <a:pt x="337" y="106"/>
                  </a:lnTo>
                  <a:lnTo>
                    <a:pt x="332" y="108"/>
                  </a:lnTo>
                  <a:lnTo>
                    <a:pt x="316" y="105"/>
                  </a:lnTo>
                  <a:lnTo>
                    <a:pt x="315" y="83"/>
                  </a:lnTo>
                  <a:lnTo>
                    <a:pt x="324" y="59"/>
                  </a:lnTo>
                  <a:lnTo>
                    <a:pt x="328" y="41"/>
                  </a:lnTo>
                  <a:lnTo>
                    <a:pt x="323" y="38"/>
                  </a:lnTo>
                  <a:lnTo>
                    <a:pt x="324" y="36"/>
                  </a:lnTo>
                  <a:lnTo>
                    <a:pt x="311" y="34"/>
                  </a:lnTo>
                  <a:lnTo>
                    <a:pt x="306" y="31"/>
                  </a:lnTo>
                  <a:lnTo>
                    <a:pt x="303" y="32"/>
                  </a:lnTo>
                  <a:lnTo>
                    <a:pt x="300" y="54"/>
                  </a:lnTo>
                  <a:lnTo>
                    <a:pt x="297" y="67"/>
                  </a:lnTo>
                  <a:lnTo>
                    <a:pt x="297" y="70"/>
                  </a:lnTo>
                  <a:lnTo>
                    <a:pt x="294" y="86"/>
                  </a:lnTo>
                  <a:lnTo>
                    <a:pt x="287" y="89"/>
                  </a:lnTo>
                  <a:lnTo>
                    <a:pt x="288" y="57"/>
                  </a:lnTo>
                  <a:lnTo>
                    <a:pt x="286" y="50"/>
                  </a:lnTo>
                  <a:lnTo>
                    <a:pt x="287" y="48"/>
                  </a:lnTo>
                  <a:lnTo>
                    <a:pt x="291" y="48"/>
                  </a:lnTo>
                  <a:lnTo>
                    <a:pt x="288" y="34"/>
                  </a:lnTo>
                  <a:lnTo>
                    <a:pt x="301" y="28"/>
                  </a:lnTo>
                  <a:lnTo>
                    <a:pt x="303" y="9"/>
                  </a:lnTo>
                  <a:lnTo>
                    <a:pt x="266" y="0"/>
                  </a:lnTo>
                  <a:lnTo>
                    <a:pt x="264" y="3"/>
                  </a:lnTo>
                  <a:lnTo>
                    <a:pt x="265" y="37"/>
                  </a:lnTo>
                  <a:lnTo>
                    <a:pt x="279" y="43"/>
                  </a:lnTo>
                  <a:lnTo>
                    <a:pt x="278" y="54"/>
                  </a:lnTo>
                  <a:lnTo>
                    <a:pt x="271" y="53"/>
                  </a:lnTo>
                  <a:lnTo>
                    <a:pt x="232" y="52"/>
                  </a:lnTo>
                  <a:lnTo>
                    <a:pt x="216" y="82"/>
                  </a:lnTo>
                  <a:lnTo>
                    <a:pt x="208" y="109"/>
                  </a:lnTo>
                  <a:lnTo>
                    <a:pt x="222" y="136"/>
                  </a:lnTo>
                  <a:lnTo>
                    <a:pt x="236" y="145"/>
                  </a:lnTo>
                  <a:lnTo>
                    <a:pt x="242" y="180"/>
                  </a:lnTo>
                  <a:lnTo>
                    <a:pt x="235" y="190"/>
                  </a:lnTo>
                  <a:lnTo>
                    <a:pt x="271" y="219"/>
                  </a:lnTo>
                  <a:lnTo>
                    <a:pt x="266" y="237"/>
                  </a:lnTo>
                  <a:lnTo>
                    <a:pt x="255" y="245"/>
                  </a:lnTo>
                  <a:lnTo>
                    <a:pt x="234" y="246"/>
                  </a:lnTo>
                  <a:lnTo>
                    <a:pt x="230" y="250"/>
                  </a:lnTo>
                  <a:lnTo>
                    <a:pt x="229" y="257"/>
                  </a:lnTo>
                  <a:lnTo>
                    <a:pt x="234" y="262"/>
                  </a:lnTo>
                  <a:lnTo>
                    <a:pt x="230" y="271"/>
                  </a:lnTo>
                  <a:lnTo>
                    <a:pt x="233" y="280"/>
                  </a:lnTo>
                  <a:lnTo>
                    <a:pt x="227" y="300"/>
                  </a:lnTo>
                  <a:lnTo>
                    <a:pt x="223" y="312"/>
                  </a:lnTo>
                  <a:lnTo>
                    <a:pt x="224" y="326"/>
                  </a:lnTo>
                  <a:lnTo>
                    <a:pt x="221" y="326"/>
                  </a:lnTo>
                  <a:lnTo>
                    <a:pt x="209" y="315"/>
                  </a:lnTo>
                  <a:lnTo>
                    <a:pt x="204" y="307"/>
                  </a:lnTo>
                  <a:lnTo>
                    <a:pt x="197" y="306"/>
                  </a:lnTo>
                  <a:lnTo>
                    <a:pt x="178" y="285"/>
                  </a:lnTo>
                  <a:lnTo>
                    <a:pt x="170" y="287"/>
                  </a:lnTo>
                  <a:lnTo>
                    <a:pt x="158" y="278"/>
                  </a:lnTo>
                  <a:lnTo>
                    <a:pt x="151" y="272"/>
                  </a:lnTo>
                  <a:lnTo>
                    <a:pt x="143" y="270"/>
                  </a:lnTo>
                  <a:lnTo>
                    <a:pt x="135" y="270"/>
                  </a:lnTo>
                  <a:lnTo>
                    <a:pt x="125" y="279"/>
                  </a:lnTo>
                  <a:lnTo>
                    <a:pt x="113" y="284"/>
                  </a:lnTo>
                  <a:lnTo>
                    <a:pt x="105" y="284"/>
                  </a:lnTo>
                  <a:lnTo>
                    <a:pt x="99" y="282"/>
                  </a:lnTo>
                  <a:lnTo>
                    <a:pt x="97" y="284"/>
                  </a:lnTo>
                  <a:lnTo>
                    <a:pt x="92" y="284"/>
                  </a:lnTo>
                  <a:lnTo>
                    <a:pt x="88" y="290"/>
                  </a:lnTo>
                  <a:lnTo>
                    <a:pt x="80" y="303"/>
                  </a:lnTo>
                  <a:lnTo>
                    <a:pt x="74" y="309"/>
                  </a:lnTo>
                  <a:lnTo>
                    <a:pt x="70" y="319"/>
                  </a:lnTo>
                  <a:lnTo>
                    <a:pt x="67" y="321"/>
                  </a:lnTo>
                  <a:lnTo>
                    <a:pt x="65" y="321"/>
                  </a:lnTo>
                  <a:lnTo>
                    <a:pt x="68" y="324"/>
                  </a:lnTo>
                  <a:lnTo>
                    <a:pt x="69" y="327"/>
                  </a:lnTo>
                  <a:lnTo>
                    <a:pt x="66" y="338"/>
                  </a:lnTo>
                  <a:lnTo>
                    <a:pt x="59" y="339"/>
                  </a:lnTo>
                  <a:lnTo>
                    <a:pt x="58" y="341"/>
                  </a:lnTo>
                  <a:lnTo>
                    <a:pt x="53" y="345"/>
                  </a:lnTo>
                  <a:lnTo>
                    <a:pt x="46" y="346"/>
                  </a:lnTo>
                  <a:lnTo>
                    <a:pt x="44" y="346"/>
                  </a:lnTo>
                  <a:lnTo>
                    <a:pt x="42" y="347"/>
                  </a:lnTo>
                  <a:lnTo>
                    <a:pt x="40" y="346"/>
                  </a:lnTo>
                  <a:lnTo>
                    <a:pt x="39" y="348"/>
                  </a:lnTo>
                  <a:lnTo>
                    <a:pt x="37" y="347"/>
                  </a:lnTo>
                  <a:lnTo>
                    <a:pt x="37" y="349"/>
                  </a:lnTo>
                  <a:lnTo>
                    <a:pt x="34" y="347"/>
                  </a:lnTo>
                  <a:lnTo>
                    <a:pt x="30" y="349"/>
                  </a:lnTo>
                  <a:lnTo>
                    <a:pt x="25" y="348"/>
                  </a:lnTo>
                  <a:lnTo>
                    <a:pt x="23" y="349"/>
                  </a:lnTo>
                  <a:lnTo>
                    <a:pt x="21" y="349"/>
                  </a:lnTo>
                  <a:lnTo>
                    <a:pt x="18" y="350"/>
                  </a:lnTo>
                  <a:lnTo>
                    <a:pt x="17" y="349"/>
                  </a:lnTo>
                  <a:lnTo>
                    <a:pt x="15" y="350"/>
                  </a:lnTo>
                  <a:lnTo>
                    <a:pt x="11" y="352"/>
                  </a:lnTo>
                  <a:lnTo>
                    <a:pt x="10" y="352"/>
                  </a:lnTo>
                  <a:lnTo>
                    <a:pt x="8" y="355"/>
                  </a:lnTo>
                  <a:lnTo>
                    <a:pt x="6" y="355"/>
                  </a:lnTo>
                  <a:lnTo>
                    <a:pt x="5" y="358"/>
                  </a:lnTo>
                  <a:lnTo>
                    <a:pt x="3" y="358"/>
                  </a:lnTo>
                  <a:lnTo>
                    <a:pt x="3" y="362"/>
                  </a:lnTo>
                  <a:lnTo>
                    <a:pt x="0" y="361"/>
                  </a:lnTo>
                  <a:lnTo>
                    <a:pt x="0" y="362"/>
                  </a:lnTo>
                </a:path>
              </a:pathLst>
            </a:custGeom>
            <a:solidFill>
              <a:srgbClr val="0000CC">
                <a:alpha val="30196"/>
              </a:srgb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094" name="Freeform 21"/>
            <p:cNvSpPr>
              <a:spLocks/>
            </p:cNvSpPr>
            <p:nvPr/>
          </p:nvSpPr>
          <p:spPr bwMode="auto">
            <a:xfrm>
              <a:off x="1962" y="2393"/>
              <a:ext cx="350" cy="470"/>
            </a:xfrm>
            <a:custGeom>
              <a:avLst/>
              <a:gdLst>
                <a:gd name="T0" fmla="*/ 86 w 269"/>
                <a:gd name="T1" fmla="*/ 553 h 375"/>
                <a:gd name="T2" fmla="*/ 125 w 269"/>
                <a:gd name="T3" fmla="*/ 780 h 375"/>
                <a:gd name="T4" fmla="*/ 86 w 269"/>
                <a:gd name="T5" fmla="*/ 916 h 375"/>
                <a:gd name="T6" fmla="*/ 125 w 269"/>
                <a:gd name="T7" fmla="*/ 965 h 375"/>
                <a:gd name="T8" fmla="*/ 183 w 269"/>
                <a:gd name="T9" fmla="*/ 1040 h 375"/>
                <a:gd name="T10" fmla="*/ 238 w 269"/>
                <a:gd name="T11" fmla="*/ 1103 h 375"/>
                <a:gd name="T12" fmla="*/ 269 w 269"/>
                <a:gd name="T13" fmla="*/ 1149 h 375"/>
                <a:gd name="T14" fmla="*/ 327 w 269"/>
                <a:gd name="T15" fmla="*/ 1248 h 375"/>
                <a:gd name="T16" fmla="*/ 327 w 269"/>
                <a:gd name="T17" fmla="*/ 1306 h 375"/>
                <a:gd name="T18" fmla="*/ 478 w 269"/>
                <a:gd name="T19" fmla="*/ 1376 h 375"/>
                <a:gd name="T20" fmla="*/ 519 w 269"/>
                <a:gd name="T21" fmla="*/ 1400 h 375"/>
                <a:gd name="T22" fmla="*/ 572 w 269"/>
                <a:gd name="T23" fmla="*/ 1420 h 375"/>
                <a:gd name="T24" fmla="*/ 592 w 269"/>
                <a:gd name="T25" fmla="*/ 1420 h 375"/>
                <a:gd name="T26" fmla="*/ 635 w 269"/>
                <a:gd name="T27" fmla="*/ 1481 h 375"/>
                <a:gd name="T28" fmla="*/ 608 w 269"/>
                <a:gd name="T29" fmla="*/ 1518 h 375"/>
                <a:gd name="T30" fmla="*/ 553 w 269"/>
                <a:gd name="T31" fmla="*/ 1588 h 375"/>
                <a:gd name="T32" fmla="*/ 592 w 269"/>
                <a:gd name="T33" fmla="*/ 1701 h 375"/>
                <a:gd name="T34" fmla="*/ 600 w 269"/>
                <a:gd name="T35" fmla="*/ 1725 h 375"/>
                <a:gd name="T36" fmla="*/ 580 w 269"/>
                <a:gd name="T37" fmla="*/ 1762 h 375"/>
                <a:gd name="T38" fmla="*/ 569 w 269"/>
                <a:gd name="T39" fmla="*/ 1800 h 375"/>
                <a:gd name="T40" fmla="*/ 524 w 269"/>
                <a:gd name="T41" fmla="*/ 1896 h 375"/>
                <a:gd name="T42" fmla="*/ 498 w 269"/>
                <a:gd name="T43" fmla="*/ 1891 h 375"/>
                <a:gd name="T44" fmla="*/ 455 w 269"/>
                <a:gd name="T45" fmla="*/ 1915 h 375"/>
                <a:gd name="T46" fmla="*/ 425 w 269"/>
                <a:gd name="T47" fmla="*/ 1949 h 375"/>
                <a:gd name="T48" fmla="*/ 321 w 269"/>
                <a:gd name="T49" fmla="*/ 2027 h 375"/>
                <a:gd name="T50" fmla="*/ 288 w 269"/>
                <a:gd name="T51" fmla="*/ 2052 h 375"/>
                <a:gd name="T52" fmla="*/ 212 w 269"/>
                <a:gd name="T53" fmla="*/ 2096 h 375"/>
                <a:gd name="T54" fmla="*/ 190 w 269"/>
                <a:gd name="T55" fmla="*/ 2137 h 375"/>
                <a:gd name="T56" fmla="*/ 251 w 269"/>
                <a:gd name="T57" fmla="*/ 2144 h 375"/>
                <a:gd name="T58" fmla="*/ 294 w 269"/>
                <a:gd name="T59" fmla="*/ 2146 h 375"/>
                <a:gd name="T60" fmla="*/ 403 w 269"/>
                <a:gd name="T61" fmla="*/ 2144 h 375"/>
                <a:gd name="T62" fmla="*/ 478 w 269"/>
                <a:gd name="T63" fmla="*/ 2231 h 375"/>
                <a:gd name="T64" fmla="*/ 511 w 269"/>
                <a:gd name="T65" fmla="*/ 2246 h 375"/>
                <a:gd name="T66" fmla="*/ 580 w 269"/>
                <a:gd name="T67" fmla="*/ 2171 h 375"/>
                <a:gd name="T68" fmla="*/ 731 w 269"/>
                <a:gd name="T69" fmla="*/ 2019 h 375"/>
                <a:gd name="T70" fmla="*/ 839 w 269"/>
                <a:gd name="T71" fmla="*/ 2019 h 375"/>
                <a:gd name="T72" fmla="*/ 1002 w 269"/>
                <a:gd name="T73" fmla="*/ 1990 h 375"/>
                <a:gd name="T74" fmla="*/ 1219 w 269"/>
                <a:gd name="T75" fmla="*/ 1949 h 375"/>
                <a:gd name="T76" fmla="*/ 1439 w 269"/>
                <a:gd name="T77" fmla="*/ 2027 h 375"/>
                <a:gd name="T78" fmla="*/ 1694 w 269"/>
                <a:gd name="T79" fmla="*/ 2208 h 375"/>
                <a:gd name="T80" fmla="*/ 1806 w 269"/>
                <a:gd name="T81" fmla="*/ 2190 h 375"/>
                <a:gd name="T82" fmla="*/ 1866 w 269"/>
                <a:gd name="T83" fmla="*/ 1941 h 375"/>
                <a:gd name="T84" fmla="*/ 1866 w 269"/>
                <a:gd name="T85" fmla="*/ 1810 h 375"/>
                <a:gd name="T86" fmla="*/ 2159 w 269"/>
                <a:gd name="T87" fmla="*/ 1732 h 375"/>
                <a:gd name="T88" fmla="*/ 1967 w 269"/>
                <a:gd name="T89" fmla="*/ 1390 h 375"/>
                <a:gd name="T90" fmla="*/ 1682 w 269"/>
                <a:gd name="T91" fmla="*/ 961 h 375"/>
                <a:gd name="T92" fmla="*/ 1659 w 269"/>
                <a:gd name="T93" fmla="*/ 573 h 375"/>
                <a:gd name="T94" fmla="*/ 1528 w 269"/>
                <a:gd name="T95" fmla="*/ 577 h 375"/>
                <a:gd name="T96" fmla="*/ 1340 w 269"/>
                <a:gd name="T97" fmla="*/ 500 h 375"/>
                <a:gd name="T98" fmla="*/ 1192 w 269"/>
                <a:gd name="T99" fmla="*/ 333 h 375"/>
                <a:gd name="T100" fmla="*/ 968 w 269"/>
                <a:gd name="T101" fmla="*/ 407 h 375"/>
                <a:gd name="T102" fmla="*/ 817 w 269"/>
                <a:gd name="T103" fmla="*/ 396 h 375"/>
                <a:gd name="T104" fmla="*/ 902 w 269"/>
                <a:gd name="T105" fmla="*/ 290 h 375"/>
                <a:gd name="T106" fmla="*/ 809 w 269"/>
                <a:gd name="T107" fmla="*/ 88 h 375"/>
                <a:gd name="T108" fmla="*/ 327 w 269"/>
                <a:gd name="T109" fmla="*/ 0 h 375"/>
                <a:gd name="T110" fmla="*/ 221 w 269"/>
                <a:gd name="T111" fmla="*/ 75 h 375"/>
                <a:gd name="T112" fmla="*/ 221 w 269"/>
                <a:gd name="T113" fmla="*/ 316 h 375"/>
                <a:gd name="T114" fmla="*/ 269 w 269"/>
                <a:gd name="T115" fmla="*/ 402 h 375"/>
                <a:gd name="T116" fmla="*/ 161 w 269"/>
                <a:gd name="T117" fmla="*/ 441 h 375"/>
                <a:gd name="T118" fmla="*/ 131 w 269"/>
                <a:gd name="T119" fmla="*/ 427 h 375"/>
                <a:gd name="T120" fmla="*/ 46 w 269"/>
                <a:gd name="T121" fmla="*/ 396 h 375"/>
                <a:gd name="T122" fmla="*/ 0 w 269"/>
                <a:gd name="T123" fmla="*/ 396 h 3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9"/>
                <a:gd name="T187" fmla="*/ 0 h 375"/>
                <a:gd name="T188" fmla="*/ 269 w 269"/>
                <a:gd name="T189" fmla="*/ 375 h 3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9" h="375">
                  <a:moveTo>
                    <a:pt x="0" y="65"/>
                  </a:moveTo>
                  <a:lnTo>
                    <a:pt x="3" y="73"/>
                  </a:lnTo>
                  <a:lnTo>
                    <a:pt x="11" y="91"/>
                  </a:lnTo>
                  <a:lnTo>
                    <a:pt x="15" y="119"/>
                  </a:lnTo>
                  <a:lnTo>
                    <a:pt x="14" y="122"/>
                  </a:lnTo>
                  <a:lnTo>
                    <a:pt x="15" y="128"/>
                  </a:lnTo>
                  <a:lnTo>
                    <a:pt x="14" y="134"/>
                  </a:lnTo>
                  <a:lnTo>
                    <a:pt x="12" y="137"/>
                  </a:lnTo>
                  <a:lnTo>
                    <a:pt x="11" y="150"/>
                  </a:lnTo>
                  <a:lnTo>
                    <a:pt x="13" y="155"/>
                  </a:lnTo>
                  <a:lnTo>
                    <a:pt x="15" y="156"/>
                  </a:lnTo>
                  <a:lnTo>
                    <a:pt x="15" y="159"/>
                  </a:lnTo>
                  <a:lnTo>
                    <a:pt x="18" y="163"/>
                  </a:lnTo>
                  <a:lnTo>
                    <a:pt x="21" y="169"/>
                  </a:lnTo>
                  <a:lnTo>
                    <a:pt x="22" y="171"/>
                  </a:lnTo>
                  <a:lnTo>
                    <a:pt x="26" y="180"/>
                  </a:lnTo>
                  <a:lnTo>
                    <a:pt x="28" y="181"/>
                  </a:lnTo>
                  <a:lnTo>
                    <a:pt x="29" y="181"/>
                  </a:lnTo>
                  <a:lnTo>
                    <a:pt x="28" y="182"/>
                  </a:lnTo>
                  <a:lnTo>
                    <a:pt x="31" y="187"/>
                  </a:lnTo>
                  <a:lnTo>
                    <a:pt x="32" y="189"/>
                  </a:lnTo>
                  <a:lnTo>
                    <a:pt x="33" y="190"/>
                  </a:lnTo>
                  <a:lnTo>
                    <a:pt x="34" y="193"/>
                  </a:lnTo>
                  <a:lnTo>
                    <a:pt x="40" y="205"/>
                  </a:lnTo>
                  <a:lnTo>
                    <a:pt x="40" y="210"/>
                  </a:lnTo>
                  <a:lnTo>
                    <a:pt x="40" y="213"/>
                  </a:lnTo>
                  <a:lnTo>
                    <a:pt x="40" y="215"/>
                  </a:lnTo>
                  <a:lnTo>
                    <a:pt x="46" y="219"/>
                  </a:lnTo>
                  <a:lnTo>
                    <a:pt x="49" y="221"/>
                  </a:lnTo>
                  <a:lnTo>
                    <a:pt x="58" y="226"/>
                  </a:lnTo>
                  <a:lnTo>
                    <a:pt x="61" y="230"/>
                  </a:lnTo>
                  <a:lnTo>
                    <a:pt x="61" y="229"/>
                  </a:lnTo>
                  <a:lnTo>
                    <a:pt x="63" y="230"/>
                  </a:lnTo>
                  <a:lnTo>
                    <a:pt x="65" y="232"/>
                  </a:lnTo>
                  <a:lnTo>
                    <a:pt x="67" y="233"/>
                  </a:lnTo>
                  <a:lnTo>
                    <a:pt x="70" y="233"/>
                  </a:lnTo>
                  <a:lnTo>
                    <a:pt x="69" y="232"/>
                  </a:lnTo>
                  <a:lnTo>
                    <a:pt x="70" y="231"/>
                  </a:lnTo>
                  <a:lnTo>
                    <a:pt x="72" y="233"/>
                  </a:lnTo>
                  <a:lnTo>
                    <a:pt x="77" y="239"/>
                  </a:lnTo>
                  <a:lnTo>
                    <a:pt x="76" y="240"/>
                  </a:lnTo>
                  <a:lnTo>
                    <a:pt x="78" y="243"/>
                  </a:lnTo>
                  <a:lnTo>
                    <a:pt x="77" y="245"/>
                  </a:lnTo>
                  <a:lnTo>
                    <a:pt x="75" y="249"/>
                  </a:lnTo>
                  <a:lnTo>
                    <a:pt x="74" y="250"/>
                  </a:lnTo>
                  <a:lnTo>
                    <a:pt x="70" y="258"/>
                  </a:lnTo>
                  <a:lnTo>
                    <a:pt x="70" y="261"/>
                  </a:lnTo>
                  <a:lnTo>
                    <a:pt x="68" y="261"/>
                  </a:lnTo>
                  <a:lnTo>
                    <a:pt x="72" y="267"/>
                  </a:lnTo>
                  <a:lnTo>
                    <a:pt x="73" y="274"/>
                  </a:lnTo>
                  <a:lnTo>
                    <a:pt x="72" y="279"/>
                  </a:lnTo>
                  <a:lnTo>
                    <a:pt x="73" y="280"/>
                  </a:lnTo>
                  <a:lnTo>
                    <a:pt x="72" y="282"/>
                  </a:lnTo>
                  <a:lnTo>
                    <a:pt x="73" y="283"/>
                  </a:lnTo>
                  <a:lnTo>
                    <a:pt x="71" y="286"/>
                  </a:lnTo>
                  <a:lnTo>
                    <a:pt x="70" y="290"/>
                  </a:lnTo>
                  <a:lnTo>
                    <a:pt x="71" y="290"/>
                  </a:lnTo>
                  <a:lnTo>
                    <a:pt x="71" y="292"/>
                  </a:lnTo>
                  <a:lnTo>
                    <a:pt x="69" y="293"/>
                  </a:lnTo>
                  <a:lnTo>
                    <a:pt x="69" y="295"/>
                  </a:lnTo>
                  <a:lnTo>
                    <a:pt x="71" y="299"/>
                  </a:lnTo>
                  <a:lnTo>
                    <a:pt x="68" y="306"/>
                  </a:lnTo>
                  <a:lnTo>
                    <a:pt x="64" y="311"/>
                  </a:lnTo>
                  <a:lnTo>
                    <a:pt x="63" y="311"/>
                  </a:lnTo>
                  <a:lnTo>
                    <a:pt x="61" y="311"/>
                  </a:lnTo>
                  <a:lnTo>
                    <a:pt x="61" y="310"/>
                  </a:lnTo>
                  <a:lnTo>
                    <a:pt x="58" y="310"/>
                  </a:lnTo>
                  <a:lnTo>
                    <a:pt x="57" y="314"/>
                  </a:lnTo>
                  <a:lnTo>
                    <a:pt x="55" y="314"/>
                  </a:lnTo>
                  <a:lnTo>
                    <a:pt x="54" y="317"/>
                  </a:lnTo>
                  <a:lnTo>
                    <a:pt x="52" y="318"/>
                  </a:lnTo>
                  <a:lnTo>
                    <a:pt x="52" y="320"/>
                  </a:lnTo>
                  <a:lnTo>
                    <a:pt x="46" y="324"/>
                  </a:lnTo>
                  <a:lnTo>
                    <a:pt x="45" y="324"/>
                  </a:lnTo>
                  <a:lnTo>
                    <a:pt x="39" y="333"/>
                  </a:lnTo>
                  <a:lnTo>
                    <a:pt x="37" y="332"/>
                  </a:lnTo>
                  <a:lnTo>
                    <a:pt x="34" y="336"/>
                  </a:lnTo>
                  <a:lnTo>
                    <a:pt x="35" y="337"/>
                  </a:lnTo>
                  <a:lnTo>
                    <a:pt x="29" y="345"/>
                  </a:lnTo>
                  <a:lnTo>
                    <a:pt x="27" y="347"/>
                  </a:lnTo>
                  <a:lnTo>
                    <a:pt x="26" y="344"/>
                  </a:lnTo>
                  <a:lnTo>
                    <a:pt x="24" y="346"/>
                  </a:lnTo>
                  <a:lnTo>
                    <a:pt x="22" y="348"/>
                  </a:lnTo>
                  <a:lnTo>
                    <a:pt x="23" y="351"/>
                  </a:lnTo>
                  <a:lnTo>
                    <a:pt x="25" y="349"/>
                  </a:lnTo>
                  <a:lnTo>
                    <a:pt x="27" y="348"/>
                  </a:lnTo>
                  <a:lnTo>
                    <a:pt x="31" y="352"/>
                  </a:lnTo>
                  <a:lnTo>
                    <a:pt x="33" y="352"/>
                  </a:lnTo>
                  <a:lnTo>
                    <a:pt x="35" y="353"/>
                  </a:lnTo>
                  <a:lnTo>
                    <a:pt x="36" y="353"/>
                  </a:lnTo>
                  <a:lnTo>
                    <a:pt x="41" y="355"/>
                  </a:lnTo>
                  <a:lnTo>
                    <a:pt x="43" y="355"/>
                  </a:lnTo>
                  <a:lnTo>
                    <a:pt x="49" y="352"/>
                  </a:lnTo>
                  <a:lnTo>
                    <a:pt x="52" y="353"/>
                  </a:lnTo>
                  <a:lnTo>
                    <a:pt x="55" y="357"/>
                  </a:lnTo>
                  <a:lnTo>
                    <a:pt x="58" y="366"/>
                  </a:lnTo>
                  <a:lnTo>
                    <a:pt x="60" y="365"/>
                  </a:lnTo>
                  <a:lnTo>
                    <a:pt x="60" y="367"/>
                  </a:lnTo>
                  <a:lnTo>
                    <a:pt x="62" y="369"/>
                  </a:lnTo>
                  <a:lnTo>
                    <a:pt x="64" y="369"/>
                  </a:lnTo>
                  <a:lnTo>
                    <a:pt x="67" y="367"/>
                  </a:lnTo>
                  <a:lnTo>
                    <a:pt x="71" y="357"/>
                  </a:lnTo>
                  <a:lnTo>
                    <a:pt x="77" y="351"/>
                  </a:lnTo>
                  <a:lnTo>
                    <a:pt x="85" y="338"/>
                  </a:lnTo>
                  <a:lnTo>
                    <a:pt x="89" y="332"/>
                  </a:lnTo>
                  <a:lnTo>
                    <a:pt x="94" y="332"/>
                  </a:lnTo>
                  <a:lnTo>
                    <a:pt x="96" y="330"/>
                  </a:lnTo>
                  <a:lnTo>
                    <a:pt x="102" y="332"/>
                  </a:lnTo>
                  <a:lnTo>
                    <a:pt x="104" y="332"/>
                  </a:lnTo>
                  <a:lnTo>
                    <a:pt x="110" y="332"/>
                  </a:lnTo>
                  <a:lnTo>
                    <a:pt x="122" y="327"/>
                  </a:lnTo>
                  <a:lnTo>
                    <a:pt x="132" y="318"/>
                  </a:lnTo>
                  <a:lnTo>
                    <a:pt x="140" y="318"/>
                  </a:lnTo>
                  <a:lnTo>
                    <a:pt x="148" y="320"/>
                  </a:lnTo>
                  <a:lnTo>
                    <a:pt x="155" y="326"/>
                  </a:lnTo>
                  <a:lnTo>
                    <a:pt x="167" y="335"/>
                  </a:lnTo>
                  <a:lnTo>
                    <a:pt x="175" y="333"/>
                  </a:lnTo>
                  <a:lnTo>
                    <a:pt x="194" y="354"/>
                  </a:lnTo>
                  <a:lnTo>
                    <a:pt x="201" y="355"/>
                  </a:lnTo>
                  <a:lnTo>
                    <a:pt x="206" y="363"/>
                  </a:lnTo>
                  <a:lnTo>
                    <a:pt x="218" y="374"/>
                  </a:lnTo>
                  <a:lnTo>
                    <a:pt x="221" y="374"/>
                  </a:lnTo>
                  <a:lnTo>
                    <a:pt x="220" y="360"/>
                  </a:lnTo>
                  <a:lnTo>
                    <a:pt x="224" y="348"/>
                  </a:lnTo>
                  <a:lnTo>
                    <a:pt x="230" y="328"/>
                  </a:lnTo>
                  <a:lnTo>
                    <a:pt x="227" y="319"/>
                  </a:lnTo>
                  <a:lnTo>
                    <a:pt x="231" y="310"/>
                  </a:lnTo>
                  <a:lnTo>
                    <a:pt x="226" y="305"/>
                  </a:lnTo>
                  <a:lnTo>
                    <a:pt x="227" y="298"/>
                  </a:lnTo>
                  <a:lnTo>
                    <a:pt x="231" y="294"/>
                  </a:lnTo>
                  <a:lnTo>
                    <a:pt x="252" y="293"/>
                  </a:lnTo>
                  <a:lnTo>
                    <a:pt x="263" y="285"/>
                  </a:lnTo>
                  <a:lnTo>
                    <a:pt x="268" y="267"/>
                  </a:lnTo>
                  <a:lnTo>
                    <a:pt x="232" y="238"/>
                  </a:lnTo>
                  <a:lnTo>
                    <a:pt x="239" y="228"/>
                  </a:lnTo>
                  <a:lnTo>
                    <a:pt x="233" y="193"/>
                  </a:lnTo>
                  <a:lnTo>
                    <a:pt x="219" y="184"/>
                  </a:lnTo>
                  <a:lnTo>
                    <a:pt x="205" y="157"/>
                  </a:lnTo>
                  <a:lnTo>
                    <a:pt x="213" y="130"/>
                  </a:lnTo>
                  <a:lnTo>
                    <a:pt x="206" y="93"/>
                  </a:lnTo>
                  <a:lnTo>
                    <a:pt x="202" y="94"/>
                  </a:lnTo>
                  <a:lnTo>
                    <a:pt x="199" y="94"/>
                  </a:lnTo>
                  <a:lnTo>
                    <a:pt x="198" y="94"/>
                  </a:lnTo>
                  <a:lnTo>
                    <a:pt x="186" y="95"/>
                  </a:lnTo>
                  <a:lnTo>
                    <a:pt x="176" y="91"/>
                  </a:lnTo>
                  <a:lnTo>
                    <a:pt x="169" y="88"/>
                  </a:lnTo>
                  <a:lnTo>
                    <a:pt x="164" y="82"/>
                  </a:lnTo>
                  <a:lnTo>
                    <a:pt x="161" y="64"/>
                  </a:lnTo>
                  <a:lnTo>
                    <a:pt x="154" y="57"/>
                  </a:lnTo>
                  <a:lnTo>
                    <a:pt x="145" y="55"/>
                  </a:lnTo>
                  <a:lnTo>
                    <a:pt x="134" y="57"/>
                  </a:lnTo>
                  <a:lnTo>
                    <a:pt x="123" y="63"/>
                  </a:lnTo>
                  <a:lnTo>
                    <a:pt x="118" y="67"/>
                  </a:lnTo>
                  <a:lnTo>
                    <a:pt x="113" y="68"/>
                  </a:lnTo>
                  <a:lnTo>
                    <a:pt x="103" y="67"/>
                  </a:lnTo>
                  <a:lnTo>
                    <a:pt x="99" y="65"/>
                  </a:lnTo>
                  <a:lnTo>
                    <a:pt x="99" y="60"/>
                  </a:lnTo>
                  <a:lnTo>
                    <a:pt x="102" y="55"/>
                  </a:lnTo>
                  <a:lnTo>
                    <a:pt x="110" y="47"/>
                  </a:lnTo>
                  <a:lnTo>
                    <a:pt x="99" y="23"/>
                  </a:lnTo>
                  <a:lnTo>
                    <a:pt x="97" y="20"/>
                  </a:lnTo>
                  <a:lnTo>
                    <a:pt x="98" y="14"/>
                  </a:lnTo>
                  <a:lnTo>
                    <a:pt x="49" y="5"/>
                  </a:lnTo>
                  <a:lnTo>
                    <a:pt x="47" y="2"/>
                  </a:lnTo>
                  <a:lnTo>
                    <a:pt x="40" y="0"/>
                  </a:lnTo>
                  <a:lnTo>
                    <a:pt x="31" y="4"/>
                  </a:lnTo>
                  <a:lnTo>
                    <a:pt x="27" y="7"/>
                  </a:lnTo>
                  <a:lnTo>
                    <a:pt x="27" y="12"/>
                  </a:lnTo>
                  <a:lnTo>
                    <a:pt x="29" y="17"/>
                  </a:lnTo>
                  <a:lnTo>
                    <a:pt x="31" y="18"/>
                  </a:lnTo>
                  <a:lnTo>
                    <a:pt x="27" y="52"/>
                  </a:lnTo>
                  <a:lnTo>
                    <a:pt x="28" y="57"/>
                  </a:lnTo>
                  <a:lnTo>
                    <a:pt x="28" y="59"/>
                  </a:lnTo>
                  <a:lnTo>
                    <a:pt x="32" y="66"/>
                  </a:lnTo>
                  <a:lnTo>
                    <a:pt x="34" y="73"/>
                  </a:lnTo>
                  <a:lnTo>
                    <a:pt x="31" y="74"/>
                  </a:lnTo>
                  <a:lnTo>
                    <a:pt x="19" y="73"/>
                  </a:lnTo>
                  <a:lnTo>
                    <a:pt x="17" y="75"/>
                  </a:lnTo>
                  <a:lnTo>
                    <a:pt x="15" y="73"/>
                  </a:lnTo>
                  <a:lnTo>
                    <a:pt x="16" y="70"/>
                  </a:lnTo>
                  <a:lnTo>
                    <a:pt x="12" y="68"/>
                  </a:lnTo>
                  <a:lnTo>
                    <a:pt x="10" y="66"/>
                  </a:lnTo>
                  <a:lnTo>
                    <a:pt x="5" y="65"/>
                  </a:lnTo>
                  <a:lnTo>
                    <a:pt x="3" y="63"/>
                  </a:lnTo>
                  <a:lnTo>
                    <a:pt x="0" y="63"/>
                  </a:lnTo>
                  <a:lnTo>
                    <a:pt x="0" y="65"/>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095" name="Freeform 22"/>
            <p:cNvSpPr>
              <a:spLocks/>
            </p:cNvSpPr>
            <p:nvPr/>
          </p:nvSpPr>
          <p:spPr bwMode="auto">
            <a:xfrm>
              <a:off x="2702" y="2641"/>
              <a:ext cx="437" cy="401"/>
            </a:xfrm>
            <a:custGeom>
              <a:avLst/>
              <a:gdLst>
                <a:gd name="T0" fmla="*/ 146 w 336"/>
                <a:gd name="T1" fmla="*/ 1305 h 318"/>
                <a:gd name="T2" fmla="*/ 140 w 336"/>
                <a:gd name="T3" fmla="*/ 1183 h 318"/>
                <a:gd name="T4" fmla="*/ 46 w 336"/>
                <a:gd name="T5" fmla="*/ 1028 h 318"/>
                <a:gd name="T6" fmla="*/ 209 w 336"/>
                <a:gd name="T7" fmla="*/ 816 h 318"/>
                <a:gd name="T8" fmla="*/ 354 w 336"/>
                <a:gd name="T9" fmla="*/ 682 h 318"/>
                <a:gd name="T10" fmla="*/ 393 w 336"/>
                <a:gd name="T11" fmla="*/ 571 h 318"/>
                <a:gd name="T12" fmla="*/ 497 w 336"/>
                <a:gd name="T13" fmla="*/ 546 h 318"/>
                <a:gd name="T14" fmla="*/ 580 w 336"/>
                <a:gd name="T15" fmla="*/ 352 h 318"/>
                <a:gd name="T16" fmla="*/ 580 w 336"/>
                <a:gd name="T17" fmla="*/ 213 h 318"/>
                <a:gd name="T18" fmla="*/ 665 w 336"/>
                <a:gd name="T19" fmla="*/ 126 h 318"/>
                <a:gd name="T20" fmla="*/ 739 w 336"/>
                <a:gd name="T21" fmla="*/ 0 h 318"/>
                <a:gd name="T22" fmla="*/ 854 w 336"/>
                <a:gd name="T23" fmla="*/ 32 h 318"/>
                <a:gd name="T24" fmla="*/ 1064 w 336"/>
                <a:gd name="T25" fmla="*/ 117 h 318"/>
                <a:gd name="T26" fmla="*/ 1316 w 336"/>
                <a:gd name="T27" fmla="*/ 216 h 318"/>
                <a:gd name="T28" fmla="*/ 1514 w 336"/>
                <a:gd name="T29" fmla="*/ 313 h 318"/>
                <a:gd name="T30" fmla="*/ 1656 w 336"/>
                <a:gd name="T31" fmla="*/ 369 h 318"/>
                <a:gd name="T32" fmla="*/ 1769 w 336"/>
                <a:gd name="T33" fmla="*/ 272 h 318"/>
                <a:gd name="T34" fmla="*/ 1991 w 336"/>
                <a:gd name="T35" fmla="*/ 221 h 318"/>
                <a:gd name="T36" fmla="*/ 2129 w 336"/>
                <a:gd name="T37" fmla="*/ 231 h 318"/>
                <a:gd name="T38" fmla="*/ 2401 w 336"/>
                <a:gd name="T39" fmla="*/ 376 h 318"/>
                <a:gd name="T40" fmla="*/ 2596 w 336"/>
                <a:gd name="T41" fmla="*/ 395 h 318"/>
                <a:gd name="T42" fmla="*/ 2640 w 336"/>
                <a:gd name="T43" fmla="*/ 482 h 318"/>
                <a:gd name="T44" fmla="*/ 2744 w 336"/>
                <a:gd name="T45" fmla="*/ 566 h 318"/>
                <a:gd name="T46" fmla="*/ 2655 w 336"/>
                <a:gd name="T47" fmla="*/ 682 h 318"/>
                <a:gd name="T48" fmla="*/ 2476 w 336"/>
                <a:gd name="T49" fmla="*/ 668 h 318"/>
                <a:gd name="T50" fmla="*/ 2388 w 336"/>
                <a:gd name="T51" fmla="*/ 689 h 318"/>
                <a:gd name="T52" fmla="*/ 2318 w 336"/>
                <a:gd name="T53" fmla="*/ 881 h 318"/>
                <a:gd name="T54" fmla="*/ 2240 w 336"/>
                <a:gd name="T55" fmla="*/ 928 h 318"/>
                <a:gd name="T56" fmla="*/ 2145 w 336"/>
                <a:gd name="T57" fmla="*/ 881 h 318"/>
                <a:gd name="T58" fmla="*/ 2047 w 336"/>
                <a:gd name="T59" fmla="*/ 878 h 318"/>
                <a:gd name="T60" fmla="*/ 1991 w 336"/>
                <a:gd name="T61" fmla="*/ 967 h 318"/>
                <a:gd name="T62" fmla="*/ 1857 w 336"/>
                <a:gd name="T63" fmla="*/ 938 h 318"/>
                <a:gd name="T64" fmla="*/ 1799 w 336"/>
                <a:gd name="T65" fmla="*/ 1005 h 318"/>
                <a:gd name="T66" fmla="*/ 1769 w 336"/>
                <a:gd name="T67" fmla="*/ 1189 h 318"/>
                <a:gd name="T68" fmla="*/ 1868 w 336"/>
                <a:gd name="T69" fmla="*/ 1464 h 318"/>
                <a:gd name="T70" fmla="*/ 1953 w 336"/>
                <a:gd name="T71" fmla="*/ 1560 h 318"/>
                <a:gd name="T72" fmla="*/ 2145 w 336"/>
                <a:gd name="T73" fmla="*/ 1695 h 318"/>
                <a:gd name="T74" fmla="*/ 2173 w 336"/>
                <a:gd name="T75" fmla="*/ 1804 h 318"/>
                <a:gd name="T76" fmla="*/ 2145 w 336"/>
                <a:gd name="T77" fmla="*/ 1859 h 318"/>
                <a:gd name="T78" fmla="*/ 2041 w 336"/>
                <a:gd name="T79" fmla="*/ 1976 h 318"/>
                <a:gd name="T80" fmla="*/ 1879 w 336"/>
                <a:gd name="T81" fmla="*/ 2018 h 318"/>
                <a:gd name="T82" fmla="*/ 1799 w 336"/>
                <a:gd name="T83" fmla="*/ 2018 h 318"/>
                <a:gd name="T84" fmla="*/ 1631 w 336"/>
                <a:gd name="T85" fmla="*/ 2015 h 318"/>
                <a:gd name="T86" fmla="*/ 1502 w 336"/>
                <a:gd name="T87" fmla="*/ 1992 h 318"/>
                <a:gd name="T88" fmla="*/ 1399 w 336"/>
                <a:gd name="T89" fmla="*/ 2015 h 318"/>
                <a:gd name="T90" fmla="*/ 1445 w 336"/>
                <a:gd name="T91" fmla="*/ 1967 h 318"/>
                <a:gd name="T92" fmla="*/ 1419 w 336"/>
                <a:gd name="T93" fmla="*/ 1860 h 318"/>
                <a:gd name="T94" fmla="*/ 1250 w 336"/>
                <a:gd name="T95" fmla="*/ 1860 h 318"/>
                <a:gd name="T96" fmla="*/ 1125 w 336"/>
                <a:gd name="T97" fmla="*/ 1890 h 318"/>
                <a:gd name="T98" fmla="*/ 1026 w 336"/>
                <a:gd name="T99" fmla="*/ 1907 h 318"/>
                <a:gd name="T100" fmla="*/ 979 w 336"/>
                <a:gd name="T101" fmla="*/ 1881 h 318"/>
                <a:gd name="T102" fmla="*/ 917 w 336"/>
                <a:gd name="T103" fmla="*/ 1890 h 318"/>
                <a:gd name="T104" fmla="*/ 817 w 336"/>
                <a:gd name="T105" fmla="*/ 1576 h 318"/>
                <a:gd name="T106" fmla="*/ 739 w 336"/>
                <a:gd name="T107" fmla="*/ 1576 h 318"/>
                <a:gd name="T108" fmla="*/ 631 w 336"/>
                <a:gd name="T109" fmla="*/ 1567 h 318"/>
                <a:gd name="T110" fmla="*/ 568 w 336"/>
                <a:gd name="T111" fmla="*/ 1615 h 318"/>
                <a:gd name="T112" fmla="*/ 473 w 336"/>
                <a:gd name="T113" fmla="*/ 1675 h 318"/>
                <a:gd name="T114" fmla="*/ 359 w 336"/>
                <a:gd name="T115" fmla="*/ 1646 h 318"/>
                <a:gd name="T116" fmla="*/ 237 w 336"/>
                <a:gd name="T117" fmla="*/ 1576 h 318"/>
                <a:gd name="T118" fmla="*/ 226 w 336"/>
                <a:gd name="T119" fmla="*/ 1475 h 318"/>
                <a:gd name="T120" fmla="*/ 112 w 336"/>
                <a:gd name="T121" fmla="*/ 1482 h 318"/>
                <a:gd name="T122" fmla="*/ 0 w 336"/>
                <a:gd name="T123" fmla="*/ 1444 h 3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6"/>
                <a:gd name="T187" fmla="*/ 0 h 318"/>
                <a:gd name="T188" fmla="*/ 336 w 336"/>
                <a:gd name="T189" fmla="*/ 318 h 3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6" h="318">
                  <a:moveTo>
                    <a:pt x="0" y="226"/>
                  </a:moveTo>
                  <a:lnTo>
                    <a:pt x="5" y="225"/>
                  </a:lnTo>
                  <a:lnTo>
                    <a:pt x="18" y="204"/>
                  </a:lnTo>
                  <a:lnTo>
                    <a:pt x="23" y="198"/>
                  </a:lnTo>
                  <a:lnTo>
                    <a:pt x="23" y="185"/>
                  </a:lnTo>
                  <a:lnTo>
                    <a:pt x="17" y="185"/>
                  </a:lnTo>
                  <a:lnTo>
                    <a:pt x="11" y="178"/>
                  </a:lnTo>
                  <a:lnTo>
                    <a:pt x="3" y="165"/>
                  </a:lnTo>
                  <a:lnTo>
                    <a:pt x="5" y="160"/>
                  </a:lnTo>
                  <a:lnTo>
                    <a:pt x="11" y="154"/>
                  </a:lnTo>
                  <a:lnTo>
                    <a:pt x="25" y="134"/>
                  </a:lnTo>
                  <a:lnTo>
                    <a:pt x="25" y="128"/>
                  </a:lnTo>
                  <a:lnTo>
                    <a:pt x="29" y="126"/>
                  </a:lnTo>
                  <a:lnTo>
                    <a:pt x="37" y="117"/>
                  </a:lnTo>
                  <a:lnTo>
                    <a:pt x="43" y="107"/>
                  </a:lnTo>
                  <a:lnTo>
                    <a:pt x="44" y="102"/>
                  </a:lnTo>
                  <a:lnTo>
                    <a:pt x="49" y="99"/>
                  </a:lnTo>
                  <a:lnTo>
                    <a:pt x="48" y="90"/>
                  </a:lnTo>
                  <a:lnTo>
                    <a:pt x="54" y="86"/>
                  </a:lnTo>
                  <a:lnTo>
                    <a:pt x="60" y="89"/>
                  </a:lnTo>
                  <a:lnTo>
                    <a:pt x="61" y="86"/>
                  </a:lnTo>
                  <a:lnTo>
                    <a:pt x="68" y="85"/>
                  </a:lnTo>
                  <a:lnTo>
                    <a:pt x="81" y="67"/>
                  </a:lnTo>
                  <a:lnTo>
                    <a:pt x="71" y="55"/>
                  </a:lnTo>
                  <a:lnTo>
                    <a:pt x="66" y="46"/>
                  </a:lnTo>
                  <a:lnTo>
                    <a:pt x="68" y="39"/>
                  </a:lnTo>
                  <a:lnTo>
                    <a:pt x="71" y="33"/>
                  </a:lnTo>
                  <a:lnTo>
                    <a:pt x="76" y="27"/>
                  </a:lnTo>
                  <a:lnTo>
                    <a:pt x="81" y="22"/>
                  </a:lnTo>
                  <a:lnTo>
                    <a:pt x="81" y="20"/>
                  </a:lnTo>
                  <a:lnTo>
                    <a:pt x="74" y="14"/>
                  </a:lnTo>
                  <a:lnTo>
                    <a:pt x="75" y="12"/>
                  </a:lnTo>
                  <a:lnTo>
                    <a:pt x="90" y="0"/>
                  </a:lnTo>
                  <a:lnTo>
                    <a:pt x="93" y="4"/>
                  </a:lnTo>
                  <a:lnTo>
                    <a:pt x="99" y="4"/>
                  </a:lnTo>
                  <a:lnTo>
                    <a:pt x="104" y="5"/>
                  </a:lnTo>
                  <a:lnTo>
                    <a:pt x="110" y="8"/>
                  </a:lnTo>
                  <a:lnTo>
                    <a:pt x="114" y="17"/>
                  </a:lnTo>
                  <a:lnTo>
                    <a:pt x="130" y="18"/>
                  </a:lnTo>
                  <a:lnTo>
                    <a:pt x="142" y="20"/>
                  </a:lnTo>
                  <a:lnTo>
                    <a:pt x="150" y="18"/>
                  </a:lnTo>
                  <a:lnTo>
                    <a:pt x="161" y="34"/>
                  </a:lnTo>
                  <a:lnTo>
                    <a:pt x="171" y="42"/>
                  </a:lnTo>
                  <a:lnTo>
                    <a:pt x="174" y="42"/>
                  </a:lnTo>
                  <a:lnTo>
                    <a:pt x="185" y="49"/>
                  </a:lnTo>
                  <a:lnTo>
                    <a:pt x="189" y="54"/>
                  </a:lnTo>
                  <a:lnTo>
                    <a:pt x="194" y="57"/>
                  </a:lnTo>
                  <a:lnTo>
                    <a:pt x="202" y="58"/>
                  </a:lnTo>
                  <a:lnTo>
                    <a:pt x="212" y="57"/>
                  </a:lnTo>
                  <a:lnTo>
                    <a:pt x="215" y="52"/>
                  </a:lnTo>
                  <a:lnTo>
                    <a:pt x="216" y="43"/>
                  </a:lnTo>
                  <a:lnTo>
                    <a:pt x="222" y="38"/>
                  </a:lnTo>
                  <a:lnTo>
                    <a:pt x="237" y="33"/>
                  </a:lnTo>
                  <a:lnTo>
                    <a:pt x="243" y="35"/>
                  </a:lnTo>
                  <a:lnTo>
                    <a:pt x="249" y="36"/>
                  </a:lnTo>
                  <a:lnTo>
                    <a:pt x="256" y="35"/>
                  </a:lnTo>
                  <a:lnTo>
                    <a:pt x="260" y="36"/>
                  </a:lnTo>
                  <a:lnTo>
                    <a:pt x="265" y="41"/>
                  </a:lnTo>
                  <a:lnTo>
                    <a:pt x="270" y="44"/>
                  </a:lnTo>
                  <a:lnTo>
                    <a:pt x="293" y="59"/>
                  </a:lnTo>
                  <a:lnTo>
                    <a:pt x="298" y="60"/>
                  </a:lnTo>
                  <a:lnTo>
                    <a:pt x="310" y="62"/>
                  </a:lnTo>
                  <a:lnTo>
                    <a:pt x="317" y="62"/>
                  </a:lnTo>
                  <a:lnTo>
                    <a:pt x="320" y="64"/>
                  </a:lnTo>
                  <a:lnTo>
                    <a:pt x="320" y="73"/>
                  </a:lnTo>
                  <a:lnTo>
                    <a:pt x="323" y="75"/>
                  </a:lnTo>
                  <a:lnTo>
                    <a:pt x="323" y="85"/>
                  </a:lnTo>
                  <a:lnTo>
                    <a:pt x="326" y="89"/>
                  </a:lnTo>
                  <a:lnTo>
                    <a:pt x="335" y="89"/>
                  </a:lnTo>
                  <a:lnTo>
                    <a:pt x="335" y="98"/>
                  </a:lnTo>
                  <a:lnTo>
                    <a:pt x="326" y="103"/>
                  </a:lnTo>
                  <a:lnTo>
                    <a:pt x="324" y="107"/>
                  </a:lnTo>
                  <a:lnTo>
                    <a:pt x="315" y="111"/>
                  </a:lnTo>
                  <a:lnTo>
                    <a:pt x="309" y="107"/>
                  </a:lnTo>
                  <a:lnTo>
                    <a:pt x="303" y="105"/>
                  </a:lnTo>
                  <a:lnTo>
                    <a:pt x="302" y="101"/>
                  </a:lnTo>
                  <a:lnTo>
                    <a:pt x="293" y="103"/>
                  </a:lnTo>
                  <a:lnTo>
                    <a:pt x="292" y="108"/>
                  </a:lnTo>
                  <a:lnTo>
                    <a:pt x="284" y="125"/>
                  </a:lnTo>
                  <a:lnTo>
                    <a:pt x="283" y="132"/>
                  </a:lnTo>
                  <a:lnTo>
                    <a:pt x="283" y="138"/>
                  </a:lnTo>
                  <a:lnTo>
                    <a:pt x="280" y="142"/>
                  </a:lnTo>
                  <a:lnTo>
                    <a:pt x="276" y="145"/>
                  </a:lnTo>
                  <a:lnTo>
                    <a:pt x="274" y="145"/>
                  </a:lnTo>
                  <a:lnTo>
                    <a:pt x="271" y="141"/>
                  </a:lnTo>
                  <a:lnTo>
                    <a:pt x="268" y="141"/>
                  </a:lnTo>
                  <a:lnTo>
                    <a:pt x="262" y="138"/>
                  </a:lnTo>
                  <a:lnTo>
                    <a:pt x="254" y="135"/>
                  </a:lnTo>
                  <a:lnTo>
                    <a:pt x="253" y="135"/>
                  </a:lnTo>
                  <a:lnTo>
                    <a:pt x="250" y="137"/>
                  </a:lnTo>
                  <a:lnTo>
                    <a:pt x="248" y="148"/>
                  </a:lnTo>
                  <a:lnTo>
                    <a:pt x="246" y="150"/>
                  </a:lnTo>
                  <a:lnTo>
                    <a:pt x="243" y="151"/>
                  </a:lnTo>
                  <a:lnTo>
                    <a:pt x="235" y="151"/>
                  </a:lnTo>
                  <a:lnTo>
                    <a:pt x="231" y="147"/>
                  </a:lnTo>
                  <a:lnTo>
                    <a:pt x="227" y="147"/>
                  </a:lnTo>
                  <a:lnTo>
                    <a:pt x="225" y="146"/>
                  </a:lnTo>
                  <a:lnTo>
                    <a:pt x="221" y="148"/>
                  </a:lnTo>
                  <a:lnTo>
                    <a:pt x="219" y="157"/>
                  </a:lnTo>
                  <a:lnTo>
                    <a:pt x="216" y="160"/>
                  </a:lnTo>
                  <a:lnTo>
                    <a:pt x="214" y="173"/>
                  </a:lnTo>
                  <a:lnTo>
                    <a:pt x="216" y="186"/>
                  </a:lnTo>
                  <a:lnTo>
                    <a:pt x="222" y="200"/>
                  </a:lnTo>
                  <a:lnTo>
                    <a:pt x="226" y="203"/>
                  </a:lnTo>
                  <a:lnTo>
                    <a:pt x="228" y="229"/>
                  </a:lnTo>
                  <a:lnTo>
                    <a:pt x="231" y="235"/>
                  </a:lnTo>
                  <a:lnTo>
                    <a:pt x="234" y="236"/>
                  </a:lnTo>
                  <a:lnTo>
                    <a:pt x="239" y="244"/>
                  </a:lnTo>
                  <a:lnTo>
                    <a:pt x="252" y="254"/>
                  </a:lnTo>
                  <a:lnTo>
                    <a:pt x="253" y="258"/>
                  </a:lnTo>
                  <a:lnTo>
                    <a:pt x="262" y="265"/>
                  </a:lnTo>
                  <a:lnTo>
                    <a:pt x="263" y="271"/>
                  </a:lnTo>
                  <a:lnTo>
                    <a:pt x="268" y="277"/>
                  </a:lnTo>
                  <a:lnTo>
                    <a:pt x="265" y="282"/>
                  </a:lnTo>
                  <a:lnTo>
                    <a:pt x="265" y="287"/>
                  </a:lnTo>
                  <a:lnTo>
                    <a:pt x="263" y="287"/>
                  </a:lnTo>
                  <a:lnTo>
                    <a:pt x="262" y="290"/>
                  </a:lnTo>
                  <a:lnTo>
                    <a:pt x="262" y="292"/>
                  </a:lnTo>
                  <a:lnTo>
                    <a:pt x="256" y="299"/>
                  </a:lnTo>
                  <a:lnTo>
                    <a:pt x="249" y="309"/>
                  </a:lnTo>
                  <a:lnTo>
                    <a:pt x="243" y="314"/>
                  </a:lnTo>
                  <a:lnTo>
                    <a:pt x="234" y="316"/>
                  </a:lnTo>
                  <a:lnTo>
                    <a:pt x="229" y="316"/>
                  </a:lnTo>
                  <a:lnTo>
                    <a:pt x="228" y="315"/>
                  </a:lnTo>
                  <a:lnTo>
                    <a:pt x="225" y="314"/>
                  </a:lnTo>
                  <a:lnTo>
                    <a:pt x="219" y="316"/>
                  </a:lnTo>
                  <a:lnTo>
                    <a:pt x="208" y="315"/>
                  </a:lnTo>
                  <a:lnTo>
                    <a:pt x="204" y="316"/>
                  </a:lnTo>
                  <a:lnTo>
                    <a:pt x="199" y="315"/>
                  </a:lnTo>
                  <a:lnTo>
                    <a:pt x="197" y="315"/>
                  </a:lnTo>
                  <a:lnTo>
                    <a:pt x="195" y="313"/>
                  </a:lnTo>
                  <a:lnTo>
                    <a:pt x="184" y="312"/>
                  </a:lnTo>
                  <a:lnTo>
                    <a:pt x="176" y="317"/>
                  </a:lnTo>
                  <a:lnTo>
                    <a:pt x="174" y="315"/>
                  </a:lnTo>
                  <a:lnTo>
                    <a:pt x="171" y="315"/>
                  </a:lnTo>
                  <a:lnTo>
                    <a:pt x="170" y="315"/>
                  </a:lnTo>
                  <a:lnTo>
                    <a:pt x="170" y="312"/>
                  </a:lnTo>
                  <a:lnTo>
                    <a:pt x="176" y="308"/>
                  </a:lnTo>
                  <a:lnTo>
                    <a:pt x="178" y="304"/>
                  </a:lnTo>
                  <a:lnTo>
                    <a:pt x="176" y="295"/>
                  </a:lnTo>
                  <a:lnTo>
                    <a:pt x="173" y="291"/>
                  </a:lnTo>
                  <a:lnTo>
                    <a:pt x="164" y="290"/>
                  </a:lnTo>
                  <a:lnTo>
                    <a:pt x="157" y="291"/>
                  </a:lnTo>
                  <a:lnTo>
                    <a:pt x="152" y="291"/>
                  </a:lnTo>
                  <a:lnTo>
                    <a:pt x="150" y="294"/>
                  </a:lnTo>
                  <a:lnTo>
                    <a:pt x="140" y="290"/>
                  </a:lnTo>
                  <a:lnTo>
                    <a:pt x="137" y="296"/>
                  </a:lnTo>
                  <a:lnTo>
                    <a:pt x="136" y="296"/>
                  </a:lnTo>
                  <a:lnTo>
                    <a:pt x="131" y="297"/>
                  </a:lnTo>
                  <a:lnTo>
                    <a:pt x="125" y="298"/>
                  </a:lnTo>
                  <a:lnTo>
                    <a:pt x="122" y="297"/>
                  </a:lnTo>
                  <a:lnTo>
                    <a:pt x="120" y="296"/>
                  </a:lnTo>
                  <a:lnTo>
                    <a:pt x="119" y="294"/>
                  </a:lnTo>
                  <a:lnTo>
                    <a:pt x="117" y="296"/>
                  </a:lnTo>
                  <a:lnTo>
                    <a:pt x="115" y="296"/>
                  </a:lnTo>
                  <a:lnTo>
                    <a:pt x="112" y="296"/>
                  </a:lnTo>
                  <a:lnTo>
                    <a:pt x="106" y="291"/>
                  </a:lnTo>
                  <a:lnTo>
                    <a:pt x="103" y="283"/>
                  </a:lnTo>
                  <a:lnTo>
                    <a:pt x="99" y="247"/>
                  </a:lnTo>
                  <a:lnTo>
                    <a:pt x="95" y="247"/>
                  </a:lnTo>
                  <a:lnTo>
                    <a:pt x="92" y="249"/>
                  </a:lnTo>
                  <a:lnTo>
                    <a:pt x="90" y="247"/>
                  </a:lnTo>
                  <a:lnTo>
                    <a:pt x="82" y="243"/>
                  </a:lnTo>
                  <a:lnTo>
                    <a:pt x="80" y="243"/>
                  </a:lnTo>
                  <a:lnTo>
                    <a:pt x="78" y="245"/>
                  </a:lnTo>
                  <a:lnTo>
                    <a:pt x="76" y="246"/>
                  </a:lnTo>
                  <a:lnTo>
                    <a:pt x="74" y="251"/>
                  </a:lnTo>
                  <a:lnTo>
                    <a:pt x="69" y="253"/>
                  </a:lnTo>
                  <a:lnTo>
                    <a:pt x="69" y="257"/>
                  </a:lnTo>
                  <a:lnTo>
                    <a:pt x="62" y="261"/>
                  </a:lnTo>
                  <a:lnTo>
                    <a:pt x="58" y="262"/>
                  </a:lnTo>
                  <a:lnTo>
                    <a:pt x="52" y="259"/>
                  </a:lnTo>
                  <a:lnTo>
                    <a:pt x="49" y="259"/>
                  </a:lnTo>
                  <a:lnTo>
                    <a:pt x="44" y="257"/>
                  </a:lnTo>
                  <a:lnTo>
                    <a:pt x="35" y="256"/>
                  </a:lnTo>
                  <a:lnTo>
                    <a:pt x="33" y="255"/>
                  </a:lnTo>
                  <a:lnTo>
                    <a:pt x="29" y="247"/>
                  </a:lnTo>
                  <a:lnTo>
                    <a:pt x="30" y="240"/>
                  </a:lnTo>
                  <a:lnTo>
                    <a:pt x="27" y="237"/>
                  </a:lnTo>
                  <a:lnTo>
                    <a:pt x="28" y="231"/>
                  </a:lnTo>
                  <a:lnTo>
                    <a:pt x="19" y="228"/>
                  </a:lnTo>
                  <a:lnTo>
                    <a:pt x="19" y="233"/>
                  </a:lnTo>
                  <a:lnTo>
                    <a:pt x="14" y="232"/>
                  </a:lnTo>
                  <a:lnTo>
                    <a:pt x="11" y="227"/>
                  </a:lnTo>
                  <a:lnTo>
                    <a:pt x="4" y="228"/>
                  </a:lnTo>
                  <a:lnTo>
                    <a:pt x="0" y="226"/>
                  </a:lnTo>
                </a:path>
              </a:pathLst>
            </a:custGeom>
            <a:solidFill>
              <a:srgbClr val="0000CC">
                <a:alpha val="30196"/>
              </a:srgb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096" name="Freeform 23"/>
            <p:cNvSpPr>
              <a:spLocks/>
            </p:cNvSpPr>
            <p:nvPr/>
          </p:nvSpPr>
          <p:spPr bwMode="auto">
            <a:xfrm>
              <a:off x="2620" y="2076"/>
              <a:ext cx="772" cy="686"/>
            </a:xfrm>
            <a:custGeom>
              <a:avLst/>
              <a:gdLst>
                <a:gd name="T0" fmla="*/ 133 w 592"/>
                <a:gd name="T1" fmla="*/ 1395 h 548"/>
                <a:gd name="T2" fmla="*/ 192 w 592"/>
                <a:gd name="T3" fmla="*/ 1699 h 548"/>
                <a:gd name="T4" fmla="*/ 385 w 592"/>
                <a:gd name="T5" fmla="*/ 1821 h 548"/>
                <a:gd name="T6" fmla="*/ 692 w 592"/>
                <a:gd name="T7" fmla="*/ 1958 h 548"/>
                <a:gd name="T8" fmla="*/ 795 w 592"/>
                <a:gd name="T9" fmla="*/ 1989 h 548"/>
                <a:gd name="T10" fmla="*/ 990 w 592"/>
                <a:gd name="T11" fmla="*/ 1989 h 548"/>
                <a:gd name="T12" fmla="*/ 1210 w 592"/>
                <a:gd name="T13" fmla="*/ 1785 h 548"/>
                <a:gd name="T14" fmla="*/ 1369 w 592"/>
                <a:gd name="T15" fmla="*/ 1875 h 548"/>
                <a:gd name="T16" fmla="*/ 1304 w 592"/>
                <a:gd name="T17" fmla="*/ 2078 h 548"/>
                <a:gd name="T18" fmla="*/ 1369 w 592"/>
                <a:gd name="T19" fmla="*/ 2213 h 548"/>
                <a:gd name="T20" fmla="*/ 1372 w 592"/>
                <a:gd name="T21" fmla="*/ 2378 h 548"/>
                <a:gd name="T22" fmla="*/ 1210 w 592"/>
                <a:gd name="T23" fmla="*/ 2675 h 548"/>
                <a:gd name="T24" fmla="*/ 1325 w 592"/>
                <a:gd name="T25" fmla="*/ 2750 h 548"/>
                <a:gd name="T26" fmla="*/ 1646 w 592"/>
                <a:gd name="T27" fmla="*/ 2844 h 548"/>
                <a:gd name="T28" fmla="*/ 1905 w 592"/>
                <a:gd name="T29" fmla="*/ 2968 h 548"/>
                <a:gd name="T30" fmla="*/ 2146 w 592"/>
                <a:gd name="T31" fmla="*/ 3068 h 548"/>
                <a:gd name="T32" fmla="*/ 2309 w 592"/>
                <a:gd name="T33" fmla="*/ 2946 h 548"/>
                <a:gd name="T34" fmla="*/ 2590 w 592"/>
                <a:gd name="T35" fmla="*/ 2929 h 548"/>
                <a:gd name="T36" fmla="*/ 2908 w 592"/>
                <a:gd name="T37" fmla="*/ 3074 h 548"/>
                <a:gd name="T38" fmla="*/ 3127 w 592"/>
                <a:gd name="T39" fmla="*/ 3103 h 548"/>
                <a:gd name="T40" fmla="*/ 3222 w 592"/>
                <a:gd name="T41" fmla="*/ 3001 h 548"/>
                <a:gd name="T42" fmla="*/ 3513 w 592"/>
                <a:gd name="T43" fmla="*/ 3100 h 548"/>
                <a:gd name="T44" fmla="*/ 3602 w 592"/>
                <a:gd name="T45" fmla="*/ 3117 h 548"/>
                <a:gd name="T46" fmla="*/ 3654 w 592"/>
                <a:gd name="T47" fmla="*/ 3016 h 548"/>
                <a:gd name="T48" fmla="*/ 3821 w 592"/>
                <a:gd name="T49" fmla="*/ 2919 h 548"/>
                <a:gd name="T50" fmla="*/ 3927 w 592"/>
                <a:gd name="T51" fmla="*/ 2998 h 548"/>
                <a:gd name="T52" fmla="*/ 4157 w 592"/>
                <a:gd name="T53" fmla="*/ 3218 h 548"/>
                <a:gd name="T54" fmla="*/ 4306 w 592"/>
                <a:gd name="T55" fmla="*/ 3201 h 548"/>
                <a:gd name="T56" fmla="*/ 4451 w 592"/>
                <a:gd name="T57" fmla="*/ 3258 h 548"/>
                <a:gd name="T58" fmla="*/ 4581 w 592"/>
                <a:gd name="T59" fmla="*/ 3274 h 548"/>
                <a:gd name="T60" fmla="*/ 4710 w 592"/>
                <a:gd name="T61" fmla="*/ 3287 h 548"/>
                <a:gd name="T62" fmla="*/ 4727 w 592"/>
                <a:gd name="T63" fmla="*/ 3138 h 548"/>
                <a:gd name="T64" fmla="*/ 4871 w 592"/>
                <a:gd name="T65" fmla="*/ 3087 h 548"/>
                <a:gd name="T66" fmla="*/ 4804 w 592"/>
                <a:gd name="T67" fmla="*/ 2986 h 548"/>
                <a:gd name="T68" fmla="*/ 4888 w 592"/>
                <a:gd name="T69" fmla="*/ 2829 h 548"/>
                <a:gd name="T70" fmla="*/ 4907 w 592"/>
                <a:gd name="T71" fmla="*/ 2709 h 548"/>
                <a:gd name="T72" fmla="*/ 4907 w 592"/>
                <a:gd name="T73" fmla="*/ 2611 h 548"/>
                <a:gd name="T74" fmla="*/ 4815 w 592"/>
                <a:gd name="T75" fmla="*/ 2470 h 548"/>
                <a:gd name="T76" fmla="*/ 4765 w 592"/>
                <a:gd name="T77" fmla="*/ 2272 h 548"/>
                <a:gd name="T78" fmla="*/ 4224 w 592"/>
                <a:gd name="T79" fmla="*/ 2204 h 548"/>
                <a:gd name="T80" fmla="*/ 3821 w 592"/>
                <a:gd name="T81" fmla="*/ 2173 h 548"/>
                <a:gd name="T82" fmla="*/ 3634 w 592"/>
                <a:gd name="T83" fmla="*/ 1940 h 548"/>
                <a:gd name="T84" fmla="*/ 3440 w 592"/>
                <a:gd name="T85" fmla="*/ 1930 h 548"/>
                <a:gd name="T86" fmla="*/ 2813 w 592"/>
                <a:gd name="T87" fmla="*/ 1785 h 548"/>
                <a:gd name="T88" fmla="*/ 2908 w 592"/>
                <a:gd name="T89" fmla="*/ 1622 h 548"/>
                <a:gd name="T90" fmla="*/ 2799 w 592"/>
                <a:gd name="T91" fmla="*/ 1412 h 548"/>
                <a:gd name="T92" fmla="*/ 2656 w 592"/>
                <a:gd name="T93" fmla="*/ 1357 h 548"/>
                <a:gd name="T94" fmla="*/ 2233 w 592"/>
                <a:gd name="T95" fmla="*/ 1376 h 548"/>
                <a:gd name="T96" fmla="*/ 2196 w 592"/>
                <a:gd name="T97" fmla="*/ 779 h 548"/>
                <a:gd name="T98" fmla="*/ 2034 w 592"/>
                <a:gd name="T99" fmla="*/ 436 h 548"/>
                <a:gd name="T100" fmla="*/ 1895 w 592"/>
                <a:gd name="T101" fmla="*/ 100 h 548"/>
                <a:gd name="T102" fmla="*/ 1771 w 592"/>
                <a:gd name="T103" fmla="*/ 0 h 548"/>
                <a:gd name="T104" fmla="*/ 1818 w 592"/>
                <a:gd name="T105" fmla="*/ 76 h 548"/>
                <a:gd name="T106" fmla="*/ 1601 w 592"/>
                <a:gd name="T107" fmla="*/ 195 h 548"/>
                <a:gd name="T108" fmla="*/ 1372 w 592"/>
                <a:gd name="T109" fmla="*/ 367 h 548"/>
                <a:gd name="T110" fmla="*/ 1388 w 592"/>
                <a:gd name="T111" fmla="*/ 593 h 548"/>
                <a:gd name="T112" fmla="*/ 789 w 592"/>
                <a:gd name="T113" fmla="*/ 1095 h 548"/>
                <a:gd name="T114" fmla="*/ 335 w 592"/>
                <a:gd name="T115" fmla="*/ 1182 h 548"/>
                <a:gd name="T116" fmla="*/ 85 w 592"/>
                <a:gd name="T117" fmla="*/ 1278 h 5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2"/>
                <a:gd name="T178" fmla="*/ 0 h 548"/>
                <a:gd name="T179" fmla="*/ 592 w 592"/>
                <a:gd name="T180" fmla="*/ 548 h 5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2" h="548">
                  <a:moveTo>
                    <a:pt x="0" y="222"/>
                  </a:moveTo>
                  <a:lnTo>
                    <a:pt x="3" y="227"/>
                  </a:lnTo>
                  <a:lnTo>
                    <a:pt x="10" y="229"/>
                  </a:lnTo>
                  <a:lnTo>
                    <a:pt x="16" y="232"/>
                  </a:lnTo>
                  <a:lnTo>
                    <a:pt x="17" y="237"/>
                  </a:lnTo>
                  <a:lnTo>
                    <a:pt x="18" y="270"/>
                  </a:lnTo>
                  <a:lnTo>
                    <a:pt x="22" y="275"/>
                  </a:lnTo>
                  <a:lnTo>
                    <a:pt x="23" y="282"/>
                  </a:lnTo>
                  <a:lnTo>
                    <a:pt x="35" y="296"/>
                  </a:lnTo>
                  <a:lnTo>
                    <a:pt x="39" y="296"/>
                  </a:lnTo>
                  <a:lnTo>
                    <a:pt x="40" y="298"/>
                  </a:lnTo>
                  <a:lnTo>
                    <a:pt x="46" y="302"/>
                  </a:lnTo>
                  <a:lnTo>
                    <a:pt x="52" y="301"/>
                  </a:lnTo>
                  <a:lnTo>
                    <a:pt x="57" y="307"/>
                  </a:lnTo>
                  <a:lnTo>
                    <a:pt x="66" y="310"/>
                  </a:lnTo>
                  <a:lnTo>
                    <a:pt x="82" y="325"/>
                  </a:lnTo>
                  <a:lnTo>
                    <a:pt x="86" y="336"/>
                  </a:lnTo>
                  <a:lnTo>
                    <a:pt x="91" y="342"/>
                  </a:lnTo>
                  <a:lnTo>
                    <a:pt x="95" y="339"/>
                  </a:lnTo>
                  <a:lnTo>
                    <a:pt x="95" y="330"/>
                  </a:lnTo>
                  <a:lnTo>
                    <a:pt x="98" y="329"/>
                  </a:lnTo>
                  <a:lnTo>
                    <a:pt x="108" y="334"/>
                  </a:lnTo>
                  <a:lnTo>
                    <a:pt x="114" y="334"/>
                  </a:lnTo>
                  <a:lnTo>
                    <a:pt x="118" y="330"/>
                  </a:lnTo>
                  <a:lnTo>
                    <a:pt x="131" y="317"/>
                  </a:lnTo>
                  <a:lnTo>
                    <a:pt x="137" y="309"/>
                  </a:lnTo>
                  <a:lnTo>
                    <a:pt x="139" y="294"/>
                  </a:lnTo>
                  <a:lnTo>
                    <a:pt x="145" y="296"/>
                  </a:lnTo>
                  <a:lnTo>
                    <a:pt x="151" y="304"/>
                  </a:lnTo>
                  <a:lnTo>
                    <a:pt x="157" y="307"/>
                  </a:lnTo>
                  <a:lnTo>
                    <a:pt x="161" y="307"/>
                  </a:lnTo>
                  <a:lnTo>
                    <a:pt x="163" y="311"/>
                  </a:lnTo>
                  <a:lnTo>
                    <a:pt x="163" y="318"/>
                  </a:lnTo>
                  <a:lnTo>
                    <a:pt x="165" y="326"/>
                  </a:lnTo>
                  <a:lnTo>
                    <a:pt x="163" y="337"/>
                  </a:lnTo>
                  <a:lnTo>
                    <a:pt x="156" y="344"/>
                  </a:lnTo>
                  <a:lnTo>
                    <a:pt x="152" y="347"/>
                  </a:lnTo>
                  <a:lnTo>
                    <a:pt x="152" y="354"/>
                  </a:lnTo>
                  <a:lnTo>
                    <a:pt x="159" y="364"/>
                  </a:lnTo>
                  <a:lnTo>
                    <a:pt x="163" y="367"/>
                  </a:lnTo>
                  <a:lnTo>
                    <a:pt x="166" y="369"/>
                  </a:lnTo>
                  <a:lnTo>
                    <a:pt x="166" y="372"/>
                  </a:lnTo>
                  <a:lnTo>
                    <a:pt x="166" y="388"/>
                  </a:lnTo>
                  <a:lnTo>
                    <a:pt x="164" y="395"/>
                  </a:lnTo>
                  <a:lnTo>
                    <a:pt x="163" y="413"/>
                  </a:lnTo>
                  <a:lnTo>
                    <a:pt x="153" y="432"/>
                  </a:lnTo>
                  <a:lnTo>
                    <a:pt x="150" y="438"/>
                  </a:lnTo>
                  <a:lnTo>
                    <a:pt x="145" y="444"/>
                  </a:lnTo>
                  <a:lnTo>
                    <a:pt x="144" y="451"/>
                  </a:lnTo>
                  <a:lnTo>
                    <a:pt x="147" y="455"/>
                  </a:lnTo>
                  <a:lnTo>
                    <a:pt x="153" y="455"/>
                  </a:lnTo>
                  <a:lnTo>
                    <a:pt x="158" y="456"/>
                  </a:lnTo>
                  <a:lnTo>
                    <a:pt x="164" y="459"/>
                  </a:lnTo>
                  <a:lnTo>
                    <a:pt x="168" y="468"/>
                  </a:lnTo>
                  <a:lnTo>
                    <a:pt x="184" y="469"/>
                  </a:lnTo>
                  <a:lnTo>
                    <a:pt x="196" y="471"/>
                  </a:lnTo>
                  <a:lnTo>
                    <a:pt x="204" y="469"/>
                  </a:lnTo>
                  <a:lnTo>
                    <a:pt x="215" y="485"/>
                  </a:lnTo>
                  <a:lnTo>
                    <a:pt x="225" y="493"/>
                  </a:lnTo>
                  <a:lnTo>
                    <a:pt x="228" y="493"/>
                  </a:lnTo>
                  <a:lnTo>
                    <a:pt x="239" y="500"/>
                  </a:lnTo>
                  <a:lnTo>
                    <a:pt x="243" y="505"/>
                  </a:lnTo>
                  <a:lnTo>
                    <a:pt x="248" y="508"/>
                  </a:lnTo>
                  <a:lnTo>
                    <a:pt x="256" y="509"/>
                  </a:lnTo>
                  <a:lnTo>
                    <a:pt x="266" y="508"/>
                  </a:lnTo>
                  <a:lnTo>
                    <a:pt x="269" y="503"/>
                  </a:lnTo>
                  <a:lnTo>
                    <a:pt x="270" y="494"/>
                  </a:lnTo>
                  <a:lnTo>
                    <a:pt x="276" y="489"/>
                  </a:lnTo>
                  <a:lnTo>
                    <a:pt x="291" y="484"/>
                  </a:lnTo>
                  <a:lnTo>
                    <a:pt x="297" y="486"/>
                  </a:lnTo>
                  <a:lnTo>
                    <a:pt x="303" y="487"/>
                  </a:lnTo>
                  <a:lnTo>
                    <a:pt x="310" y="486"/>
                  </a:lnTo>
                  <a:lnTo>
                    <a:pt x="314" y="487"/>
                  </a:lnTo>
                  <a:lnTo>
                    <a:pt x="319" y="492"/>
                  </a:lnTo>
                  <a:lnTo>
                    <a:pt x="324" y="495"/>
                  </a:lnTo>
                  <a:lnTo>
                    <a:pt x="347" y="510"/>
                  </a:lnTo>
                  <a:lnTo>
                    <a:pt x="352" y="511"/>
                  </a:lnTo>
                  <a:lnTo>
                    <a:pt x="364" y="513"/>
                  </a:lnTo>
                  <a:lnTo>
                    <a:pt x="371" y="513"/>
                  </a:lnTo>
                  <a:lnTo>
                    <a:pt x="374" y="515"/>
                  </a:lnTo>
                  <a:lnTo>
                    <a:pt x="378" y="511"/>
                  </a:lnTo>
                  <a:lnTo>
                    <a:pt x="379" y="506"/>
                  </a:lnTo>
                  <a:lnTo>
                    <a:pt x="382" y="500"/>
                  </a:lnTo>
                  <a:lnTo>
                    <a:pt x="385" y="498"/>
                  </a:lnTo>
                  <a:lnTo>
                    <a:pt x="395" y="502"/>
                  </a:lnTo>
                  <a:lnTo>
                    <a:pt x="404" y="509"/>
                  </a:lnTo>
                  <a:lnTo>
                    <a:pt x="415" y="515"/>
                  </a:lnTo>
                  <a:lnTo>
                    <a:pt x="420" y="514"/>
                  </a:lnTo>
                  <a:lnTo>
                    <a:pt x="423" y="512"/>
                  </a:lnTo>
                  <a:lnTo>
                    <a:pt x="424" y="512"/>
                  </a:lnTo>
                  <a:lnTo>
                    <a:pt x="429" y="514"/>
                  </a:lnTo>
                  <a:lnTo>
                    <a:pt x="430" y="517"/>
                  </a:lnTo>
                  <a:lnTo>
                    <a:pt x="435" y="517"/>
                  </a:lnTo>
                  <a:lnTo>
                    <a:pt x="437" y="513"/>
                  </a:lnTo>
                  <a:lnTo>
                    <a:pt x="438" y="503"/>
                  </a:lnTo>
                  <a:lnTo>
                    <a:pt x="437" y="500"/>
                  </a:lnTo>
                  <a:lnTo>
                    <a:pt x="438" y="496"/>
                  </a:lnTo>
                  <a:lnTo>
                    <a:pt x="445" y="487"/>
                  </a:lnTo>
                  <a:lnTo>
                    <a:pt x="450" y="483"/>
                  </a:lnTo>
                  <a:lnTo>
                    <a:pt x="457" y="484"/>
                  </a:lnTo>
                  <a:lnTo>
                    <a:pt x="457" y="487"/>
                  </a:lnTo>
                  <a:lnTo>
                    <a:pt x="459" y="488"/>
                  </a:lnTo>
                  <a:lnTo>
                    <a:pt x="466" y="484"/>
                  </a:lnTo>
                  <a:lnTo>
                    <a:pt x="469" y="497"/>
                  </a:lnTo>
                  <a:lnTo>
                    <a:pt x="470" y="499"/>
                  </a:lnTo>
                  <a:lnTo>
                    <a:pt x="478" y="519"/>
                  </a:lnTo>
                  <a:lnTo>
                    <a:pt x="496" y="547"/>
                  </a:lnTo>
                  <a:lnTo>
                    <a:pt x="498" y="534"/>
                  </a:lnTo>
                  <a:lnTo>
                    <a:pt x="499" y="531"/>
                  </a:lnTo>
                  <a:lnTo>
                    <a:pt x="505" y="530"/>
                  </a:lnTo>
                  <a:lnTo>
                    <a:pt x="508" y="528"/>
                  </a:lnTo>
                  <a:lnTo>
                    <a:pt x="515" y="531"/>
                  </a:lnTo>
                  <a:lnTo>
                    <a:pt x="520" y="537"/>
                  </a:lnTo>
                  <a:lnTo>
                    <a:pt x="523" y="540"/>
                  </a:lnTo>
                  <a:lnTo>
                    <a:pt x="527" y="541"/>
                  </a:lnTo>
                  <a:lnTo>
                    <a:pt x="532" y="541"/>
                  </a:lnTo>
                  <a:lnTo>
                    <a:pt x="537" y="542"/>
                  </a:lnTo>
                  <a:lnTo>
                    <a:pt x="541" y="544"/>
                  </a:lnTo>
                  <a:lnTo>
                    <a:pt x="543" y="543"/>
                  </a:lnTo>
                  <a:lnTo>
                    <a:pt x="548" y="543"/>
                  </a:lnTo>
                  <a:lnTo>
                    <a:pt x="551" y="544"/>
                  </a:lnTo>
                  <a:lnTo>
                    <a:pt x="554" y="544"/>
                  </a:lnTo>
                  <a:lnTo>
                    <a:pt x="561" y="546"/>
                  </a:lnTo>
                  <a:lnTo>
                    <a:pt x="564" y="546"/>
                  </a:lnTo>
                  <a:lnTo>
                    <a:pt x="567" y="544"/>
                  </a:lnTo>
                  <a:lnTo>
                    <a:pt x="569" y="540"/>
                  </a:lnTo>
                  <a:lnTo>
                    <a:pt x="568" y="528"/>
                  </a:lnTo>
                  <a:lnTo>
                    <a:pt x="566" y="521"/>
                  </a:lnTo>
                  <a:lnTo>
                    <a:pt x="567" y="517"/>
                  </a:lnTo>
                  <a:lnTo>
                    <a:pt x="576" y="515"/>
                  </a:lnTo>
                  <a:lnTo>
                    <a:pt x="579" y="513"/>
                  </a:lnTo>
                  <a:lnTo>
                    <a:pt x="582" y="512"/>
                  </a:lnTo>
                  <a:lnTo>
                    <a:pt x="584" y="508"/>
                  </a:lnTo>
                  <a:lnTo>
                    <a:pt x="582" y="503"/>
                  </a:lnTo>
                  <a:lnTo>
                    <a:pt x="576" y="499"/>
                  </a:lnTo>
                  <a:lnTo>
                    <a:pt x="574" y="495"/>
                  </a:lnTo>
                  <a:lnTo>
                    <a:pt x="574" y="490"/>
                  </a:lnTo>
                  <a:lnTo>
                    <a:pt x="571" y="487"/>
                  </a:lnTo>
                  <a:lnTo>
                    <a:pt x="576" y="476"/>
                  </a:lnTo>
                  <a:lnTo>
                    <a:pt x="584" y="469"/>
                  </a:lnTo>
                  <a:lnTo>
                    <a:pt x="590" y="465"/>
                  </a:lnTo>
                  <a:lnTo>
                    <a:pt x="591" y="460"/>
                  </a:lnTo>
                  <a:lnTo>
                    <a:pt x="591" y="453"/>
                  </a:lnTo>
                  <a:lnTo>
                    <a:pt x="587" y="449"/>
                  </a:lnTo>
                  <a:lnTo>
                    <a:pt x="586" y="446"/>
                  </a:lnTo>
                  <a:lnTo>
                    <a:pt x="587" y="438"/>
                  </a:lnTo>
                  <a:lnTo>
                    <a:pt x="588" y="435"/>
                  </a:lnTo>
                  <a:lnTo>
                    <a:pt x="587" y="433"/>
                  </a:lnTo>
                  <a:lnTo>
                    <a:pt x="582" y="430"/>
                  </a:lnTo>
                  <a:lnTo>
                    <a:pt x="561" y="426"/>
                  </a:lnTo>
                  <a:lnTo>
                    <a:pt x="570" y="425"/>
                  </a:lnTo>
                  <a:lnTo>
                    <a:pt x="576" y="410"/>
                  </a:lnTo>
                  <a:lnTo>
                    <a:pt x="573" y="401"/>
                  </a:lnTo>
                  <a:lnTo>
                    <a:pt x="585" y="391"/>
                  </a:lnTo>
                  <a:lnTo>
                    <a:pt x="585" y="385"/>
                  </a:lnTo>
                  <a:lnTo>
                    <a:pt x="570" y="376"/>
                  </a:lnTo>
                  <a:lnTo>
                    <a:pt x="580" y="360"/>
                  </a:lnTo>
                  <a:lnTo>
                    <a:pt x="526" y="365"/>
                  </a:lnTo>
                  <a:lnTo>
                    <a:pt x="527" y="361"/>
                  </a:lnTo>
                  <a:lnTo>
                    <a:pt x="505" y="366"/>
                  </a:lnTo>
                  <a:lnTo>
                    <a:pt x="484" y="360"/>
                  </a:lnTo>
                  <a:lnTo>
                    <a:pt x="476" y="363"/>
                  </a:lnTo>
                  <a:lnTo>
                    <a:pt x="466" y="360"/>
                  </a:lnTo>
                  <a:lnTo>
                    <a:pt x="457" y="360"/>
                  </a:lnTo>
                  <a:lnTo>
                    <a:pt x="448" y="357"/>
                  </a:lnTo>
                  <a:lnTo>
                    <a:pt x="443" y="348"/>
                  </a:lnTo>
                  <a:lnTo>
                    <a:pt x="441" y="336"/>
                  </a:lnTo>
                  <a:lnTo>
                    <a:pt x="435" y="322"/>
                  </a:lnTo>
                  <a:lnTo>
                    <a:pt x="417" y="311"/>
                  </a:lnTo>
                  <a:lnTo>
                    <a:pt x="408" y="310"/>
                  </a:lnTo>
                  <a:lnTo>
                    <a:pt x="408" y="313"/>
                  </a:lnTo>
                  <a:lnTo>
                    <a:pt x="411" y="320"/>
                  </a:lnTo>
                  <a:lnTo>
                    <a:pt x="410" y="326"/>
                  </a:lnTo>
                  <a:lnTo>
                    <a:pt x="358" y="305"/>
                  </a:lnTo>
                  <a:lnTo>
                    <a:pt x="337" y="299"/>
                  </a:lnTo>
                  <a:lnTo>
                    <a:pt x="336" y="296"/>
                  </a:lnTo>
                  <a:lnTo>
                    <a:pt x="333" y="290"/>
                  </a:lnTo>
                  <a:lnTo>
                    <a:pt x="337" y="273"/>
                  </a:lnTo>
                  <a:lnTo>
                    <a:pt x="345" y="271"/>
                  </a:lnTo>
                  <a:lnTo>
                    <a:pt x="347" y="269"/>
                  </a:lnTo>
                  <a:lnTo>
                    <a:pt x="349" y="253"/>
                  </a:lnTo>
                  <a:lnTo>
                    <a:pt x="337" y="243"/>
                  </a:lnTo>
                  <a:lnTo>
                    <a:pt x="337" y="237"/>
                  </a:lnTo>
                  <a:lnTo>
                    <a:pt x="334" y="234"/>
                  </a:lnTo>
                  <a:lnTo>
                    <a:pt x="323" y="236"/>
                  </a:lnTo>
                  <a:lnTo>
                    <a:pt x="321" y="234"/>
                  </a:lnTo>
                  <a:lnTo>
                    <a:pt x="319" y="230"/>
                  </a:lnTo>
                  <a:lnTo>
                    <a:pt x="318" y="225"/>
                  </a:lnTo>
                  <a:lnTo>
                    <a:pt x="318" y="222"/>
                  </a:lnTo>
                  <a:lnTo>
                    <a:pt x="292" y="221"/>
                  </a:lnTo>
                  <a:lnTo>
                    <a:pt x="292" y="229"/>
                  </a:lnTo>
                  <a:lnTo>
                    <a:pt x="267" y="228"/>
                  </a:lnTo>
                  <a:lnTo>
                    <a:pt x="263" y="218"/>
                  </a:lnTo>
                  <a:lnTo>
                    <a:pt x="264" y="190"/>
                  </a:lnTo>
                  <a:lnTo>
                    <a:pt x="264" y="139"/>
                  </a:lnTo>
                  <a:lnTo>
                    <a:pt x="262" y="129"/>
                  </a:lnTo>
                  <a:lnTo>
                    <a:pt x="254" y="114"/>
                  </a:lnTo>
                  <a:lnTo>
                    <a:pt x="246" y="103"/>
                  </a:lnTo>
                  <a:lnTo>
                    <a:pt x="243" y="94"/>
                  </a:lnTo>
                  <a:lnTo>
                    <a:pt x="243" y="72"/>
                  </a:lnTo>
                  <a:lnTo>
                    <a:pt x="245" y="62"/>
                  </a:lnTo>
                  <a:lnTo>
                    <a:pt x="243" y="47"/>
                  </a:lnTo>
                  <a:lnTo>
                    <a:pt x="241" y="41"/>
                  </a:lnTo>
                  <a:lnTo>
                    <a:pt x="226" y="17"/>
                  </a:lnTo>
                  <a:lnTo>
                    <a:pt x="218" y="7"/>
                  </a:lnTo>
                  <a:lnTo>
                    <a:pt x="217" y="5"/>
                  </a:lnTo>
                  <a:lnTo>
                    <a:pt x="215" y="2"/>
                  </a:lnTo>
                  <a:lnTo>
                    <a:pt x="212" y="0"/>
                  </a:lnTo>
                  <a:lnTo>
                    <a:pt x="212" y="2"/>
                  </a:lnTo>
                  <a:lnTo>
                    <a:pt x="212" y="8"/>
                  </a:lnTo>
                  <a:lnTo>
                    <a:pt x="215" y="10"/>
                  </a:lnTo>
                  <a:lnTo>
                    <a:pt x="218" y="13"/>
                  </a:lnTo>
                  <a:lnTo>
                    <a:pt x="214" y="17"/>
                  </a:lnTo>
                  <a:lnTo>
                    <a:pt x="208" y="20"/>
                  </a:lnTo>
                  <a:lnTo>
                    <a:pt x="196" y="28"/>
                  </a:lnTo>
                  <a:lnTo>
                    <a:pt x="192" y="33"/>
                  </a:lnTo>
                  <a:lnTo>
                    <a:pt x="188" y="47"/>
                  </a:lnTo>
                  <a:lnTo>
                    <a:pt x="188" y="54"/>
                  </a:lnTo>
                  <a:lnTo>
                    <a:pt x="181" y="63"/>
                  </a:lnTo>
                  <a:lnTo>
                    <a:pt x="164" y="61"/>
                  </a:lnTo>
                  <a:lnTo>
                    <a:pt x="162" y="64"/>
                  </a:lnTo>
                  <a:lnTo>
                    <a:pt x="160" y="68"/>
                  </a:lnTo>
                  <a:lnTo>
                    <a:pt x="161" y="76"/>
                  </a:lnTo>
                  <a:lnTo>
                    <a:pt x="166" y="98"/>
                  </a:lnTo>
                  <a:lnTo>
                    <a:pt x="166" y="100"/>
                  </a:lnTo>
                  <a:lnTo>
                    <a:pt x="137" y="129"/>
                  </a:lnTo>
                  <a:lnTo>
                    <a:pt x="129" y="140"/>
                  </a:lnTo>
                  <a:lnTo>
                    <a:pt x="94" y="181"/>
                  </a:lnTo>
                  <a:lnTo>
                    <a:pt x="89" y="184"/>
                  </a:lnTo>
                  <a:lnTo>
                    <a:pt x="71" y="190"/>
                  </a:lnTo>
                  <a:lnTo>
                    <a:pt x="55" y="194"/>
                  </a:lnTo>
                  <a:lnTo>
                    <a:pt x="40" y="196"/>
                  </a:lnTo>
                  <a:lnTo>
                    <a:pt x="28" y="200"/>
                  </a:lnTo>
                  <a:lnTo>
                    <a:pt x="19" y="205"/>
                  </a:lnTo>
                  <a:lnTo>
                    <a:pt x="17" y="209"/>
                  </a:lnTo>
                  <a:lnTo>
                    <a:pt x="10" y="212"/>
                  </a:lnTo>
                  <a:lnTo>
                    <a:pt x="1" y="219"/>
                  </a:lnTo>
                  <a:lnTo>
                    <a:pt x="0" y="222"/>
                  </a:lnTo>
                </a:path>
              </a:pathLst>
            </a:custGeom>
            <a:solidFill>
              <a:srgbClr val="0000CC">
                <a:alpha val="30196"/>
              </a:srgb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097" name="Freeform 24"/>
            <p:cNvSpPr>
              <a:spLocks/>
            </p:cNvSpPr>
            <p:nvPr/>
          </p:nvSpPr>
          <p:spPr bwMode="auto">
            <a:xfrm>
              <a:off x="2538" y="2503"/>
              <a:ext cx="224" cy="172"/>
            </a:xfrm>
            <a:custGeom>
              <a:avLst/>
              <a:gdLst>
                <a:gd name="T0" fmla="*/ 184 w 172"/>
                <a:gd name="T1" fmla="*/ 717 h 138"/>
                <a:gd name="T2" fmla="*/ 35 w 172"/>
                <a:gd name="T3" fmla="*/ 588 h 138"/>
                <a:gd name="T4" fmla="*/ 0 w 172"/>
                <a:gd name="T5" fmla="*/ 504 h 138"/>
                <a:gd name="T6" fmla="*/ 49 w 172"/>
                <a:gd name="T7" fmla="*/ 345 h 138"/>
                <a:gd name="T8" fmla="*/ 273 w 172"/>
                <a:gd name="T9" fmla="*/ 207 h 138"/>
                <a:gd name="T10" fmla="*/ 447 w 172"/>
                <a:gd name="T11" fmla="*/ 150 h 138"/>
                <a:gd name="T12" fmla="*/ 819 w 172"/>
                <a:gd name="T13" fmla="*/ 0 h 138"/>
                <a:gd name="T14" fmla="*/ 1005 w 172"/>
                <a:gd name="T15" fmla="*/ 96 h 138"/>
                <a:gd name="T16" fmla="*/ 1094 w 172"/>
                <a:gd name="T17" fmla="*/ 194 h 138"/>
                <a:gd name="T18" fmla="*/ 1345 w 172"/>
                <a:gd name="T19" fmla="*/ 366 h 138"/>
                <a:gd name="T20" fmla="*/ 1341 w 172"/>
                <a:gd name="T21" fmla="*/ 500 h 138"/>
                <a:gd name="T22" fmla="*/ 1050 w 172"/>
                <a:gd name="T23" fmla="*/ 644 h 138"/>
                <a:gd name="T24" fmla="*/ 776 w 172"/>
                <a:gd name="T25" fmla="*/ 803 h 138"/>
                <a:gd name="T26" fmla="*/ 531 w 172"/>
                <a:gd name="T27" fmla="*/ 780 h 138"/>
                <a:gd name="T28" fmla="*/ 273 w 172"/>
                <a:gd name="T29" fmla="*/ 729 h 138"/>
                <a:gd name="T30" fmla="*/ 184 w 172"/>
                <a:gd name="T31" fmla="*/ 717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2"/>
                <a:gd name="T49" fmla="*/ 0 h 138"/>
                <a:gd name="T50" fmla="*/ 172 w 172"/>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2" h="138">
                  <a:moveTo>
                    <a:pt x="22" y="123"/>
                  </a:moveTo>
                  <a:cubicBezTo>
                    <a:pt x="15" y="116"/>
                    <a:pt x="9" y="111"/>
                    <a:pt x="4" y="101"/>
                  </a:cubicBezTo>
                  <a:cubicBezTo>
                    <a:pt x="3" y="96"/>
                    <a:pt x="1" y="92"/>
                    <a:pt x="0" y="87"/>
                  </a:cubicBezTo>
                  <a:cubicBezTo>
                    <a:pt x="1" y="76"/>
                    <a:pt x="1" y="68"/>
                    <a:pt x="6" y="59"/>
                  </a:cubicBezTo>
                  <a:cubicBezTo>
                    <a:pt x="8" y="48"/>
                    <a:pt x="22" y="37"/>
                    <a:pt x="33" y="35"/>
                  </a:cubicBezTo>
                  <a:cubicBezTo>
                    <a:pt x="39" y="30"/>
                    <a:pt x="46" y="27"/>
                    <a:pt x="54" y="26"/>
                  </a:cubicBezTo>
                  <a:cubicBezTo>
                    <a:pt x="69" y="18"/>
                    <a:pt x="84" y="9"/>
                    <a:pt x="99" y="0"/>
                  </a:cubicBezTo>
                  <a:cubicBezTo>
                    <a:pt x="107" y="4"/>
                    <a:pt x="114" y="11"/>
                    <a:pt x="121" y="17"/>
                  </a:cubicBezTo>
                  <a:cubicBezTo>
                    <a:pt x="125" y="24"/>
                    <a:pt x="124" y="28"/>
                    <a:pt x="132" y="33"/>
                  </a:cubicBezTo>
                  <a:cubicBezTo>
                    <a:pt x="140" y="46"/>
                    <a:pt x="151" y="54"/>
                    <a:pt x="163" y="63"/>
                  </a:cubicBezTo>
                  <a:cubicBezTo>
                    <a:pt x="168" y="71"/>
                    <a:pt x="172" y="81"/>
                    <a:pt x="162" y="86"/>
                  </a:cubicBezTo>
                  <a:cubicBezTo>
                    <a:pt x="154" y="97"/>
                    <a:pt x="141" y="108"/>
                    <a:pt x="127" y="111"/>
                  </a:cubicBezTo>
                  <a:cubicBezTo>
                    <a:pt x="114" y="120"/>
                    <a:pt x="112" y="135"/>
                    <a:pt x="94" y="138"/>
                  </a:cubicBezTo>
                  <a:cubicBezTo>
                    <a:pt x="76" y="137"/>
                    <a:pt x="77" y="137"/>
                    <a:pt x="64" y="134"/>
                  </a:cubicBezTo>
                  <a:cubicBezTo>
                    <a:pt x="55" y="127"/>
                    <a:pt x="44" y="127"/>
                    <a:pt x="33" y="125"/>
                  </a:cubicBezTo>
                  <a:cubicBezTo>
                    <a:pt x="32" y="124"/>
                    <a:pt x="22" y="119"/>
                    <a:pt x="22" y="123"/>
                  </a:cubicBezTo>
                  <a:close/>
                </a:path>
              </a:pathLst>
            </a:custGeom>
            <a:solidFill>
              <a:schemeClr val="bg2">
                <a:alpha val="30196"/>
              </a:schemeClr>
            </a:solidFill>
            <a:ln w="12700">
              <a:solidFill>
                <a:srgbClr val="C0C0C0"/>
              </a:solidFill>
              <a:round/>
              <a:headEnd/>
              <a:tailEnd/>
            </a:ln>
          </p:spPr>
          <p:txBody>
            <a:bodyPr wrap="none" anchor="ctr"/>
            <a:lstStyle/>
            <a:p>
              <a:pPr algn="l" eaLnBrk="0" hangingPunct="0"/>
              <a:endParaRPr lang="es-ES" sz="1800" b="0" u="none"/>
            </a:p>
          </p:txBody>
        </p:sp>
        <p:sp>
          <p:nvSpPr>
            <p:cNvPr id="39098" name="Freeform 25"/>
            <p:cNvSpPr>
              <a:spLocks/>
            </p:cNvSpPr>
            <p:nvPr/>
          </p:nvSpPr>
          <p:spPr bwMode="auto">
            <a:xfrm>
              <a:off x="2249" y="1973"/>
              <a:ext cx="670" cy="826"/>
            </a:xfrm>
            <a:custGeom>
              <a:avLst/>
              <a:gdLst>
                <a:gd name="T0" fmla="*/ 2046 w 515"/>
                <a:gd name="T1" fmla="*/ 39 h 659"/>
                <a:gd name="T2" fmla="*/ 2239 w 515"/>
                <a:gd name="T3" fmla="*/ 341 h 659"/>
                <a:gd name="T4" fmla="*/ 1931 w 515"/>
                <a:gd name="T5" fmla="*/ 786 h 659"/>
                <a:gd name="T6" fmla="*/ 1333 w 515"/>
                <a:gd name="T7" fmla="*/ 723 h 659"/>
                <a:gd name="T8" fmla="*/ 905 w 515"/>
                <a:gd name="T9" fmla="*/ 895 h 659"/>
                <a:gd name="T10" fmla="*/ 569 w 515"/>
                <a:gd name="T11" fmla="*/ 1098 h 659"/>
                <a:gd name="T12" fmla="*/ 544 w 515"/>
                <a:gd name="T13" fmla="*/ 1463 h 659"/>
                <a:gd name="T14" fmla="*/ 221 w 515"/>
                <a:gd name="T15" fmla="*/ 1626 h 659"/>
                <a:gd name="T16" fmla="*/ 108 w 515"/>
                <a:gd name="T17" fmla="*/ 1992 h 659"/>
                <a:gd name="T18" fmla="*/ 221 w 515"/>
                <a:gd name="T19" fmla="*/ 2666 h 659"/>
                <a:gd name="T20" fmla="*/ 403 w 515"/>
                <a:gd name="T21" fmla="*/ 2554 h 659"/>
                <a:gd name="T22" fmla="*/ 628 w 515"/>
                <a:gd name="T23" fmla="*/ 2395 h 659"/>
                <a:gd name="T24" fmla="*/ 524 w 515"/>
                <a:gd name="T25" fmla="*/ 2612 h 659"/>
                <a:gd name="T26" fmla="*/ 635 w 515"/>
                <a:gd name="T27" fmla="*/ 2769 h 659"/>
                <a:gd name="T28" fmla="*/ 865 w 515"/>
                <a:gd name="T29" fmla="*/ 2647 h 659"/>
                <a:gd name="T30" fmla="*/ 887 w 515"/>
                <a:gd name="T31" fmla="*/ 2974 h 659"/>
                <a:gd name="T32" fmla="*/ 1192 w 515"/>
                <a:gd name="T33" fmla="*/ 2720 h 659"/>
                <a:gd name="T34" fmla="*/ 1362 w 515"/>
                <a:gd name="T35" fmla="*/ 2919 h 659"/>
                <a:gd name="T36" fmla="*/ 1216 w 515"/>
                <a:gd name="T37" fmla="*/ 3164 h 659"/>
                <a:gd name="T38" fmla="*/ 921 w 515"/>
                <a:gd name="T39" fmla="*/ 3285 h 659"/>
                <a:gd name="T40" fmla="*/ 820 w 515"/>
                <a:gd name="T41" fmla="*/ 3446 h 659"/>
                <a:gd name="T42" fmla="*/ 647 w 515"/>
                <a:gd name="T43" fmla="*/ 3670 h 659"/>
                <a:gd name="T44" fmla="*/ 935 w 515"/>
                <a:gd name="T45" fmla="*/ 3893 h 659"/>
                <a:gd name="T46" fmla="*/ 1278 w 515"/>
                <a:gd name="T47" fmla="*/ 3988 h 659"/>
                <a:gd name="T48" fmla="*/ 1449 w 515"/>
                <a:gd name="T49" fmla="*/ 3963 h 659"/>
                <a:gd name="T50" fmla="*/ 1501 w 515"/>
                <a:gd name="T51" fmla="*/ 3947 h 659"/>
                <a:gd name="T52" fmla="*/ 1883 w 515"/>
                <a:gd name="T53" fmla="*/ 3830 h 659"/>
                <a:gd name="T54" fmla="*/ 2076 w 515"/>
                <a:gd name="T55" fmla="*/ 3708 h 659"/>
                <a:gd name="T56" fmla="*/ 1992 w 515"/>
                <a:gd name="T57" fmla="*/ 3372 h 659"/>
                <a:gd name="T58" fmla="*/ 1905 w 515"/>
                <a:gd name="T59" fmla="*/ 3263 h 659"/>
                <a:gd name="T60" fmla="*/ 1953 w 515"/>
                <a:gd name="T61" fmla="*/ 2882 h 659"/>
                <a:gd name="T62" fmla="*/ 2390 w 515"/>
                <a:gd name="T63" fmla="*/ 2720 h 659"/>
                <a:gd name="T64" fmla="*/ 2728 w 515"/>
                <a:gd name="T65" fmla="*/ 2627 h 659"/>
                <a:gd name="T66" fmla="*/ 2913 w 515"/>
                <a:gd name="T67" fmla="*/ 2796 h 659"/>
                <a:gd name="T68" fmla="*/ 3202 w 515"/>
                <a:gd name="T69" fmla="*/ 2999 h 659"/>
                <a:gd name="T70" fmla="*/ 3627 w 515"/>
                <a:gd name="T71" fmla="*/ 3199 h 659"/>
                <a:gd name="T72" fmla="*/ 3704 w 515"/>
                <a:gd name="T73" fmla="*/ 2736 h 659"/>
                <a:gd name="T74" fmla="*/ 3768 w 515"/>
                <a:gd name="T75" fmla="*/ 2590 h 659"/>
                <a:gd name="T76" fmla="*/ 3330 w 515"/>
                <a:gd name="T77" fmla="*/ 2542 h 659"/>
                <a:gd name="T78" fmla="*/ 3082 w 515"/>
                <a:gd name="T79" fmla="*/ 2531 h 659"/>
                <a:gd name="T80" fmla="*/ 2884 w 515"/>
                <a:gd name="T81" fmla="*/ 2404 h 659"/>
                <a:gd name="T82" fmla="*/ 2582 w 515"/>
                <a:gd name="T83" fmla="*/ 2097 h 659"/>
                <a:gd name="T84" fmla="*/ 2560 w 515"/>
                <a:gd name="T85" fmla="*/ 1841 h 659"/>
                <a:gd name="T86" fmla="*/ 2977 w 515"/>
                <a:gd name="T87" fmla="*/ 1673 h 659"/>
                <a:gd name="T88" fmla="*/ 3409 w 515"/>
                <a:gd name="T89" fmla="*/ 1458 h 659"/>
                <a:gd name="T90" fmla="*/ 3739 w 515"/>
                <a:gd name="T91" fmla="*/ 1112 h 659"/>
                <a:gd name="T92" fmla="*/ 3937 w 515"/>
                <a:gd name="T93" fmla="*/ 817 h 659"/>
                <a:gd name="T94" fmla="*/ 3937 w 515"/>
                <a:gd name="T95" fmla="*/ 534 h 659"/>
                <a:gd name="T96" fmla="*/ 3674 w 515"/>
                <a:gd name="T97" fmla="*/ 305 h 659"/>
                <a:gd name="T98" fmla="*/ 3284 w 515"/>
                <a:gd name="T99" fmla="*/ 233 h 659"/>
                <a:gd name="T100" fmla="*/ 3009 w 515"/>
                <a:gd name="T101" fmla="*/ 110 h 659"/>
                <a:gd name="T102" fmla="*/ 2450 w 515"/>
                <a:gd name="T103" fmla="*/ 0 h 6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5"/>
                <a:gd name="T157" fmla="*/ 0 h 659"/>
                <a:gd name="T158" fmla="*/ 515 w 515"/>
                <a:gd name="T159" fmla="*/ 659 h 6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5" h="659">
                  <a:moveTo>
                    <a:pt x="298" y="0"/>
                  </a:moveTo>
                  <a:cubicBezTo>
                    <a:pt x="281" y="1"/>
                    <a:pt x="266" y="4"/>
                    <a:pt x="249" y="6"/>
                  </a:cubicBezTo>
                  <a:cubicBezTo>
                    <a:pt x="241" y="19"/>
                    <a:pt x="250" y="30"/>
                    <a:pt x="261" y="36"/>
                  </a:cubicBezTo>
                  <a:cubicBezTo>
                    <a:pt x="265" y="43"/>
                    <a:pt x="269" y="49"/>
                    <a:pt x="273" y="56"/>
                  </a:cubicBezTo>
                  <a:cubicBezTo>
                    <a:pt x="274" y="68"/>
                    <a:pt x="275" y="78"/>
                    <a:pt x="279" y="89"/>
                  </a:cubicBezTo>
                  <a:cubicBezTo>
                    <a:pt x="276" y="131"/>
                    <a:pt x="278" y="126"/>
                    <a:pt x="235" y="129"/>
                  </a:cubicBezTo>
                  <a:cubicBezTo>
                    <a:pt x="216" y="128"/>
                    <a:pt x="213" y="127"/>
                    <a:pt x="199" y="125"/>
                  </a:cubicBezTo>
                  <a:cubicBezTo>
                    <a:pt x="188" y="120"/>
                    <a:pt x="174" y="120"/>
                    <a:pt x="162" y="119"/>
                  </a:cubicBezTo>
                  <a:cubicBezTo>
                    <a:pt x="150" y="116"/>
                    <a:pt x="145" y="116"/>
                    <a:pt x="132" y="117"/>
                  </a:cubicBezTo>
                  <a:cubicBezTo>
                    <a:pt x="125" y="134"/>
                    <a:pt x="126" y="136"/>
                    <a:pt x="111" y="147"/>
                  </a:cubicBezTo>
                  <a:cubicBezTo>
                    <a:pt x="105" y="162"/>
                    <a:pt x="101" y="172"/>
                    <a:pt x="84" y="174"/>
                  </a:cubicBezTo>
                  <a:cubicBezTo>
                    <a:pt x="78" y="176"/>
                    <a:pt x="74" y="176"/>
                    <a:pt x="69" y="180"/>
                  </a:cubicBezTo>
                  <a:cubicBezTo>
                    <a:pt x="63" y="189"/>
                    <a:pt x="63" y="198"/>
                    <a:pt x="61" y="209"/>
                  </a:cubicBezTo>
                  <a:cubicBezTo>
                    <a:pt x="62" y="220"/>
                    <a:pt x="61" y="230"/>
                    <a:pt x="66" y="240"/>
                  </a:cubicBezTo>
                  <a:cubicBezTo>
                    <a:pt x="39" y="244"/>
                    <a:pt x="55" y="245"/>
                    <a:pt x="40" y="258"/>
                  </a:cubicBezTo>
                  <a:cubicBezTo>
                    <a:pt x="36" y="262"/>
                    <a:pt x="31" y="263"/>
                    <a:pt x="27" y="267"/>
                  </a:cubicBezTo>
                  <a:cubicBezTo>
                    <a:pt x="24" y="274"/>
                    <a:pt x="21" y="280"/>
                    <a:pt x="19" y="287"/>
                  </a:cubicBezTo>
                  <a:cubicBezTo>
                    <a:pt x="18" y="318"/>
                    <a:pt x="21" y="310"/>
                    <a:pt x="13" y="327"/>
                  </a:cubicBezTo>
                  <a:cubicBezTo>
                    <a:pt x="8" y="354"/>
                    <a:pt x="10" y="322"/>
                    <a:pt x="9" y="390"/>
                  </a:cubicBezTo>
                  <a:cubicBezTo>
                    <a:pt x="10" y="425"/>
                    <a:pt x="0" y="433"/>
                    <a:pt x="27" y="438"/>
                  </a:cubicBezTo>
                  <a:cubicBezTo>
                    <a:pt x="36" y="437"/>
                    <a:pt x="54" y="434"/>
                    <a:pt x="54" y="434"/>
                  </a:cubicBezTo>
                  <a:cubicBezTo>
                    <a:pt x="55" y="427"/>
                    <a:pt x="52" y="426"/>
                    <a:pt x="49" y="420"/>
                  </a:cubicBezTo>
                  <a:cubicBezTo>
                    <a:pt x="47" y="409"/>
                    <a:pt x="38" y="392"/>
                    <a:pt x="54" y="389"/>
                  </a:cubicBezTo>
                  <a:cubicBezTo>
                    <a:pt x="61" y="390"/>
                    <a:pt x="69" y="392"/>
                    <a:pt x="76" y="393"/>
                  </a:cubicBezTo>
                  <a:cubicBezTo>
                    <a:pt x="89" y="398"/>
                    <a:pt x="82" y="406"/>
                    <a:pt x="73" y="411"/>
                  </a:cubicBezTo>
                  <a:cubicBezTo>
                    <a:pt x="69" y="417"/>
                    <a:pt x="67" y="423"/>
                    <a:pt x="64" y="429"/>
                  </a:cubicBezTo>
                  <a:cubicBezTo>
                    <a:pt x="66" y="441"/>
                    <a:pt x="64" y="458"/>
                    <a:pt x="72" y="468"/>
                  </a:cubicBezTo>
                  <a:cubicBezTo>
                    <a:pt x="75" y="464"/>
                    <a:pt x="76" y="460"/>
                    <a:pt x="78" y="455"/>
                  </a:cubicBezTo>
                  <a:cubicBezTo>
                    <a:pt x="80" y="444"/>
                    <a:pt x="80" y="433"/>
                    <a:pt x="84" y="422"/>
                  </a:cubicBezTo>
                  <a:cubicBezTo>
                    <a:pt x="97" y="423"/>
                    <a:pt x="100" y="423"/>
                    <a:pt x="105" y="434"/>
                  </a:cubicBezTo>
                  <a:cubicBezTo>
                    <a:pt x="103" y="443"/>
                    <a:pt x="102" y="446"/>
                    <a:pt x="97" y="453"/>
                  </a:cubicBezTo>
                  <a:cubicBezTo>
                    <a:pt x="94" y="470"/>
                    <a:pt x="91" y="482"/>
                    <a:pt x="108" y="488"/>
                  </a:cubicBezTo>
                  <a:cubicBezTo>
                    <a:pt x="124" y="485"/>
                    <a:pt x="120" y="485"/>
                    <a:pt x="126" y="473"/>
                  </a:cubicBezTo>
                  <a:cubicBezTo>
                    <a:pt x="128" y="456"/>
                    <a:pt x="127" y="448"/>
                    <a:pt x="145" y="446"/>
                  </a:cubicBezTo>
                  <a:cubicBezTo>
                    <a:pt x="161" y="447"/>
                    <a:pt x="167" y="447"/>
                    <a:pt x="175" y="461"/>
                  </a:cubicBezTo>
                  <a:cubicBezTo>
                    <a:pt x="174" y="471"/>
                    <a:pt x="174" y="474"/>
                    <a:pt x="166" y="479"/>
                  </a:cubicBezTo>
                  <a:cubicBezTo>
                    <a:pt x="163" y="483"/>
                    <a:pt x="162" y="487"/>
                    <a:pt x="160" y="492"/>
                  </a:cubicBezTo>
                  <a:cubicBezTo>
                    <a:pt x="157" y="513"/>
                    <a:pt x="164" y="516"/>
                    <a:pt x="148" y="519"/>
                  </a:cubicBezTo>
                  <a:cubicBezTo>
                    <a:pt x="140" y="523"/>
                    <a:pt x="135" y="529"/>
                    <a:pt x="127" y="534"/>
                  </a:cubicBezTo>
                  <a:cubicBezTo>
                    <a:pt x="122" y="541"/>
                    <a:pt x="120" y="540"/>
                    <a:pt x="112" y="539"/>
                  </a:cubicBezTo>
                  <a:cubicBezTo>
                    <a:pt x="102" y="534"/>
                    <a:pt x="105" y="547"/>
                    <a:pt x="108" y="552"/>
                  </a:cubicBezTo>
                  <a:cubicBezTo>
                    <a:pt x="105" y="557"/>
                    <a:pt x="102" y="561"/>
                    <a:pt x="100" y="566"/>
                  </a:cubicBezTo>
                  <a:cubicBezTo>
                    <a:pt x="99" y="580"/>
                    <a:pt x="102" y="586"/>
                    <a:pt x="88" y="588"/>
                  </a:cubicBezTo>
                  <a:cubicBezTo>
                    <a:pt x="80" y="598"/>
                    <a:pt x="82" y="593"/>
                    <a:pt x="79" y="602"/>
                  </a:cubicBezTo>
                  <a:cubicBezTo>
                    <a:pt x="77" y="626"/>
                    <a:pt x="69" y="626"/>
                    <a:pt x="97" y="629"/>
                  </a:cubicBezTo>
                  <a:cubicBezTo>
                    <a:pt x="101" y="636"/>
                    <a:pt x="106" y="638"/>
                    <a:pt x="114" y="639"/>
                  </a:cubicBezTo>
                  <a:cubicBezTo>
                    <a:pt x="120" y="642"/>
                    <a:pt x="128" y="644"/>
                    <a:pt x="135" y="645"/>
                  </a:cubicBezTo>
                  <a:cubicBezTo>
                    <a:pt x="143" y="649"/>
                    <a:pt x="147" y="653"/>
                    <a:pt x="156" y="654"/>
                  </a:cubicBezTo>
                  <a:cubicBezTo>
                    <a:pt x="163" y="653"/>
                    <a:pt x="167" y="652"/>
                    <a:pt x="172" y="648"/>
                  </a:cubicBezTo>
                  <a:cubicBezTo>
                    <a:pt x="174" y="649"/>
                    <a:pt x="176" y="651"/>
                    <a:pt x="177" y="650"/>
                  </a:cubicBezTo>
                  <a:cubicBezTo>
                    <a:pt x="178" y="648"/>
                    <a:pt x="172" y="646"/>
                    <a:pt x="174" y="645"/>
                  </a:cubicBezTo>
                  <a:cubicBezTo>
                    <a:pt x="177" y="644"/>
                    <a:pt x="180" y="647"/>
                    <a:pt x="183" y="648"/>
                  </a:cubicBezTo>
                  <a:cubicBezTo>
                    <a:pt x="185" y="659"/>
                    <a:pt x="187" y="635"/>
                    <a:pt x="193" y="629"/>
                  </a:cubicBezTo>
                  <a:cubicBezTo>
                    <a:pt x="203" y="630"/>
                    <a:pt x="220" y="631"/>
                    <a:pt x="229" y="629"/>
                  </a:cubicBezTo>
                  <a:cubicBezTo>
                    <a:pt x="233" y="628"/>
                    <a:pt x="236" y="621"/>
                    <a:pt x="243" y="620"/>
                  </a:cubicBezTo>
                  <a:cubicBezTo>
                    <a:pt x="250" y="617"/>
                    <a:pt x="252" y="617"/>
                    <a:pt x="253" y="609"/>
                  </a:cubicBezTo>
                  <a:cubicBezTo>
                    <a:pt x="252" y="598"/>
                    <a:pt x="252" y="591"/>
                    <a:pt x="243" y="584"/>
                  </a:cubicBezTo>
                  <a:cubicBezTo>
                    <a:pt x="236" y="572"/>
                    <a:pt x="237" y="566"/>
                    <a:pt x="243" y="554"/>
                  </a:cubicBezTo>
                  <a:cubicBezTo>
                    <a:pt x="244" y="549"/>
                    <a:pt x="245" y="548"/>
                    <a:pt x="241" y="543"/>
                  </a:cubicBezTo>
                  <a:cubicBezTo>
                    <a:pt x="238" y="540"/>
                    <a:pt x="232" y="536"/>
                    <a:pt x="232" y="536"/>
                  </a:cubicBezTo>
                  <a:cubicBezTo>
                    <a:pt x="228" y="529"/>
                    <a:pt x="226" y="524"/>
                    <a:pt x="223" y="516"/>
                  </a:cubicBezTo>
                  <a:cubicBezTo>
                    <a:pt x="225" y="502"/>
                    <a:pt x="226" y="482"/>
                    <a:pt x="238" y="473"/>
                  </a:cubicBezTo>
                  <a:cubicBezTo>
                    <a:pt x="245" y="461"/>
                    <a:pt x="262" y="454"/>
                    <a:pt x="276" y="452"/>
                  </a:cubicBezTo>
                  <a:cubicBezTo>
                    <a:pt x="281" y="449"/>
                    <a:pt x="286" y="449"/>
                    <a:pt x="291" y="446"/>
                  </a:cubicBezTo>
                  <a:cubicBezTo>
                    <a:pt x="298" y="442"/>
                    <a:pt x="301" y="436"/>
                    <a:pt x="309" y="434"/>
                  </a:cubicBezTo>
                  <a:cubicBezTo>
                    <a:pt x="318" y="427"/>
                    <a:pt x="320" y="429"/>
                    <a:pt x="333" y="431"/>
                  </a:cubicBezTo>
                  <a:cubicBezTo>
                    <a:pt x="335" y="438"/>
                    <a:pt x="340" y="447"/>
                    <a:pt x="346" y="452"/>
                  </a:cubicBezTo>
                  <a:cubicBezTo>
                    <a:pt x="349" y="455"/>
                    <a:pt x="355" y="459"/>
                    <a:pt x="355" y="459"/>
                  </a:cubicBezTo>
                  <a:cubicBezTo>
                    <a:pt x="359" y="466"/>
                    <a:pt x="367" y="469"/>
                    <a:pt x="373" y="474"/>
                  </a:cubicBezTo>
                  <a:cubicBezTo>
                    <a:pt x="380" y="480"/>
                    <a:pt x="383" y="487"/>
                    <a:pt x="390" y="492"/>
                  </a:cubicBezTo>
                  <a:cubicBezTo>
                    <a:pt x="398" y="505"/>
                    <a:pt x="410" y="519"/>
                    <a:pt x="426" y="522"/>
                  </a:cubicBezTo>
                  <a:cubicBezTo>
                    <a:pt x="431" y="531"/>
                    <a:pt x="434" y="531"/>
                    <a:pt x="442" y="525"/>
                  </a:cubicBezTo>
                  <a:cubicBezTo>
                    <a:pt x="447" y="515"/>
                    <a:pt x="451" y="507"/>
                    <a:pt x="456" y="497"/>
                  </a:cubicBezTo>
                  <a:cubicBezTo>
                    <a:pt x="459" y="482"/>
                    <a:pt x="464" y="460"/>
                    <a:pt x="451" y="449"/>
                  </a:cubicBezTo>
                  <a:cubicBezTo>
                    <a:pt x="450" y="443"/>
                    <a:pt x="445" y="438"/>
                    <a:pt x="450" y="432"/>
                  </a:cubicBezTo>
                  <a:cubicBezTo>
                    <a:pt x="452" y="429"/>
                    <a:pt x="459" y="425"/>
                    <a:pt x="459" y="425"/>
                  </a:cubicBezTo>
                  <a:cubicBezTo>
                    <a:pt x="462" y="408"/>
                    <a:pt x="454" y="389"/>
                    <a:pt x="436" y="386"/>
                  </a:cubicBezTo>
                  <a:cubicBezTo>
                    <a:pt x="422" y="393"/>
                    <a:pt x="426" y="413"/>
                    <a:pt x="406" y="417"/>
                  </a:cubicBezTo>
                  <a:cubicBezTo>
                    <a:pt x="400" y="416"/>
                    <a:pt x="396" y="413"/>
                    <a:pt x="390" y="416"/>
                  </a:cubicBezTo>
                  <a:cubicBezTo>
                    <a:pt x="386" y="431"/>
                    <a:pt x="384" y="418"/>
                    <a:pt x="376" y="416"/>
                  </a:cubicBezTo>
                  <a:cubicBezTo>
                    <a:pt x="369" y="412"/>
                    <a:pt x="373" y="408"/>
                    <a:pt x="369" y="402"/>
                  </a:cubicBezTo>
                  <a:cubicBezTo>
                    <a:pt x="365" y="396"/>
                    <a:pt x="357" y="396"/>
                    <a:pt x="351" y="395"/>
                  </a:cubicBezTo>
                  <a:cubicBezTo>
                    <a:pt x="340" y="391"/>
                    <a:pt x="330" y="384"/>
                    <a:pt x="321" y="377"/>
                  </a:cubicBezTo>
                  <a:cubicBezTo>
                    <a:pt x="315" y="367"/>
                    <a:pt x="317" y="356"/>
                    <a:pt x="315" y="345"/>
                  </a:cubicBezTo>
                  <a:cubicBezTo>
                    <a:pt x="313" y="332"/>
                    <a:pt x="304" y="321"/>
                    <a:pt x="298" y="309"/>
                  </a:cubicBezTo>
                  <a:cubicBezTo>
                    <a:pt x="303" y="305"/>
                    <a:pt x="306" y="303"/>
                    <a:pt x="312" y="302"/>
                  </a:cubicBezTo>
                  <a:cubicBezTo>
                    <a:pt x="319" y="297"/>
                    <a:pt x="327" y="292"/>
                    <a:pt x="336" y="290"/>
                  </a:cubicBezTo>
                  <a:cubicBezTo>
                    <a:pt x="344" y="284"/>
                    <a:pt x="353" y="277"/>
                    <a:pt x="363" y="275"/>
                  </a:cubicBezTo>
                  <a:cubicBezTo>
                    <a:pt x="369" y="272"/>
                    <a:pt x="377" y="270"/>
                    <a:pt x="384" y="269"/>
                  </a:cubicBezTo>
                  <a:cubicBezTo>
                    <a:pt x="387" y="263"/>
                    <a:pt x="409" y="243"/>
                    <a:pt x="415" y="239"/>
                  </a:cubicBezTo>
                  <a:cubicBezTo>
                    <a:pt x="422" y="227"/>
                    <a:pt x="432" y="207"/>
                    <a:pt x="444" y="200"/>
                  </a:cubicBezTo>
                  <a:cubicBezTo>
                    <a:pt x="448" y="194"/>
                    <a:pt x="452" y="189"/>
                    <a:pt x="456" y="183"/>
                  </a:cubicBezTo>
                  <a:cubicBezTo>
                    <a:pt x="457" y="166"/>
                    <a:pt x="451" y="148"/>
                    <a:pt x="471" y="146"/>
                  </a:cubicBezTo>
                  <a:cubicBezTo>
                    <a:pt x="476" y="142"/>
                    <a:pt x="477" y="139"/>
                    <a:pt x="480" y="134"/>
                  </a:cubicBezTo>
                  <a:cubicBezTo>
                    <a:pt x="482" y="125"/>
                    <a:pt x="496" y="110"/>
                    <a:pt x="504" y="104"/>
                  </a:cubicBezTo>
                  <a:cubicBezTo>
                    <a:pt x="515" y="85"/>
                    <a:pt x="500" y="89"/>
                    <a:pt x="480" y="87"/>
                  </a:cubicBezTo>
                  <a:cubicBezTo>
                    <a:pt x="470" y="85"/>
                    <a:pt x="466" y="73"/>
                    <a:pt x="460" y="65"/>
                  </a:cubicBezTo>
                  <a:cubicBezTo>
                    <a:pt x="459" y="58"/>
                    <a:pt x="455" y="51"/>
                    <a:pt x="448" y="50"/>
                  </a:cubicBezTo>
                  <a:cubicBezTo>
                    <a:pt x="441" y="47"/>
                    <a:pt x="437" y="47"/>
                    <a:pt x="429" y="48"/>
                  </a:cubicBezTo>
                  <a:cubicBezTo>
                    <a:pt x="410" y="53"/>
                    <a:pt x="408" y="53"/>
                    <a:pt x="400" y="38"/>
                  </a:cubicBezTo>
                  <a:cubicBezTo>
                    <a:pt x="398" y="30"/>
                    <a:pt x="394" y="32"/>
                    <a:pt x="387" y="30"/>
                  </a:cubicBezTo>
                  <a:cubicBezTo>
                    <a:pt x="383" y="22"/>
                    <a:pt x="376" y="20"/>
                    <a:pt x="367" y="18"/>
                  </a:cubicBezTo>
                  <a:cubicBezTo>
                    <a:pt x="353" y="11"/>
                    <a:pt x="341" y="6"/>
                    <a:pt x="325" y="5"/>
                  </a:cubicBezTo>
                  <a:cubicBezTo>
                    <a:pt x="316" y="2"/>
                    <a:pt x="307" y="0"/>
                    <a:pt x="298" y="0"/>
                  </a:cubicBezTo>
                  <a:close/>
                </a:path>
              </a:pathLst>
            </a:custGeom>
            <a:solidFill>
              <a:srgbClr val="0000CC">
                <a:alpha val="30196"/>
              </a:srgbClr>
            </a:solidFill>
            <a:ln w="9525">
              <a:solidFill>
                <a:srgbClr val="C0C0C0"/>
              </a:solidFill>
              <a:round/>
              <a:headEnd/>
              <a:tailEnd/>
            </a:ln>
          </p:spPr>
          <p:txBody>
            <a:bodyPr wrap="none" anchor="ctr"/>
            <a:lstStyle/>
            <a:p>
              <a:pPr algn="l" eaLnBrk="0" hangingPunct="0"/>
              <a:endParaRPr lang="es-ES" sz="1800" b="0" u="none"/>
            </a:p>
          </p:txBody>
        </p:sp>
        <p:sp>
          <p:nvSpPr>
            <p:cNvPr id="39099" name="Freeform 26"/>
            <p:cNvSpPr>
              <a:spLocks/>
            </p:cNvSpPr>
            <p:nvPr/>
          </p:nvSpPr>
          <p:spPr bwMode="auto">
            <a:xfrm>
              <a:off x="1399" y="612"/>
              <a:ext cx="1104" cy="1253"/>
            </a:xfrm>
            <a:custGeom>
              <a:avLst/>
              <a:gdLst>
                <a:gd name="T0" fmla="*/ 1342 w 848"/>
                <a:gd name="T1" fmla="*/ 0 h 1001"/>
                <a:gd name="T2" fmla="*/ 483 w 848"/>
                <a:gd name="T3" fmla="*/ 504 h 1001"/>
                <a:gd name="T4" fmla="*/ 657 w 848"/>
                <a:gd name="T5" fmla="*/ 1075 h 1001"/>
                <a:gd name="T6" fmla="*/ 715 w 848"/>
                <a:gd name="T7" fmla="*/ 2273 h 1001"/>
                <a:gd name="T8" fmla="*/ 657 w 848"/>
                <a:gd name="T9" fmla="*/ 2610 h 1001"/>
                <a:gd name="T10" fmla="*/ 646 w 848"/>
                <a:gd name="T11" fmla="*/ 3000 h 1001"/>
                <a:gd name="T12" fmla="*/ 678 w 848"/>
                <a:gd name="T13" fmla="*/ 3236 h 1001"/>
                <a:gd name="T14" fmla="*/ 583 w 848"/>
                <a:gd name="T15" fmla="*/ 3393 h 1001"/>
                <a:gd name="T16" fmla="*/ 240 w 848"/>
                <a:gd name="T17" fmla="*/ 3335 h 1001"/>
                <a:gd name="T18" fmla="*/ 125 w 848"/>
                <a:gd name="T19" fmla="*/ 3310 h 1001"/>
                <a:gd name="T20" fmla="*/ 27 w 848"/>
                <a:gd name="T21" fmla="*/ 3356 h 1001"/>
                <a:gd name="T22" fmla="*/ 1 w 848"/>
                <a:gd name="T23" fmla="*/ 3454 h 1001"/>
                <a:gd name="T24" fmla="*/ 102 w 848"/>
                <a:gd name="T25" fmla="*/ 3609 h 1001"/>
                <a:gd name="T26" fmla="*/ 212 w 848"/>
                <a:gd name="T27" fmla="*/ 3685 h 1001"/>
                <a:gd name="T28" fmla="*/ 417 w 848"/>
                <a:gd name="T29" fmla="*/ 3982 h 1001"/>
                <a:gd name="T30" fmla="*/ 543 w 848"/>
                <a:gd name="T31" fmla="*/ 4146 h 1001"/>
                <a:gd name="T32" fmla="*/ 467 w 848"/>
                <a:gd name="T33" fmla="*/ 4346 h 1001"/>
                <a:gd name="T34" fmla="*/ 512 w 848"/>
                <a:gd name="T35" fmla="*/ 4504 h 1001"/>
                <a:gd name="T36" fmla="*/ 769 w 848"/>
                <a:gd name="T37" fmla="*/ 4533 h 1001"/>
                <a:gd name="T38" fmla="*/ 883 w 848"/>
                <a:gd name="T39" fmla="*/ 4539 h 1001"/>
                <a:gd name="T40" fmla="*/ 1105 w 848"/>
                <a:gd name="T41" fmla="*/ 4629 h 1001"/>
                <a:gd name="T42" fmla="*/ 1212 w 848"/>
                <a:gd name="T43" fmla="*/ 4830 h 1001"/>
                <a:gd name="T44" fmla="*/ 1342 w 848"/>
                <a:gd name="T45" fmla="*/ 5199 h 1001"/>
                <a:gd name="T46" fmla="*/ 1420 w 848"/>
                <a:gd name="T47" fmla="*/ 5435 h 1001"/>
                <a:gd name="T48" fmla="*/ 1521 w 848"/>
                <a:gd name="T49" fmla="*/ 5478 h 1001"/>
                <a:gd name="T50" fmla="*/ 1825 w 848"/>
                <a:gd name="T51" fmla="*/ 5514 h 1001"/>
                <a:gd name="T52" fmla="*/ 1915 w 848"/>
                <a:gd name="T53" fmla="*/ 5682 h 1001"/>
                <a:gd name="T54" fmla="*/ 2129 w 848"/>
                <a:gd name="T55" fmla="*/ 5858 h 1001"/>
                <a:gd name="T56" fmla="*/ 2398 w 848"/>
                <a:gd name="T57" fmla="*/ 6020 h 1001"/>
                <a:gd name="T58" fmla="*/ 2579 w 848"/>
                <a:gd name="T59" fmla="*/ 6027 h 1001"/>
                <a:gd name="T60" fmla="*/ 2875 w 848"/>
                <a:gd name="T61" fmla="*/ 5682 h 1001"/>
                <a:gd name="T62" fmla="*/ 3010 w 848"/>
                <a:gd name="T63" fmla="*/ 5563 h 1001"/>
                <a:gd name="T64" fmla="*/ 2974 w 848"/>
                <a:gd name="T65" fmla="*/ 5370 h 1001"/>
                <a:gd name="T66" fmla="*/ 3084 w 848"/>
                <a:gd name="T67" fmla="*/ 5354 h 1001"/>
                <a:gd name="T68" fmla="*/ 3274 w 848"/>
                <a:gd name="T69" fmla="*/ 5260 h 1001"/>
                <a:gd name="T70" fmla="*/ 3393 w 848"/>
                <a:gd name="T71" fmla="*/ 4996 h 1001"/>
                <a:gd name="T72" fmla="*/ 3502 w 848"/>
                <a:gd name="T73" fmla="*/ 4966 h 1001"/>
                <a:gd name="T74" fmla="*/ 3614 w 848"/>
                <a:gd name="T75" fmla="*/ 4954 h 1001"/>
                <a:gd name="T76" fmla="*/ 3886 w 848"/>
                <a:gd name="T77" fmla="*/ 5123 h 1001"/>
                <a:gd name="T78" fmla="*/ 4204 w 848"/>
                <a:gd name="T79" fmla="*/ 5292 h 1001"/>
                <a:gd name="T80" fmla="*/ 4436 w 848"/>
                <a:gd name="T81" fmla="*/ 5354 h 1001"/>
                <a:gd name="T82" fmla="*/ 4597 w 848"/>
                <a:gd name="T83" fmla="*/ 5297 h 1001"/>
                <a:gd name="T84" fmla="*/ 4869 w 848"/>
                <a:gd name="T85" fmla="*/ 5316 h 1001"/>
                <a:gd name="T86" fmla="*/ 5132 w 848"/>
                <a:gd name="T87" fmla="*/ 5370 h 1001"/>
                <a:gd name="T88" fmla="*/ 5480 w 848"/>
                <a:gd name="T89" fmla="*/ 5297 h 1001"/>
                <a:gd name="T90" fmla="*/ 5938 w 848"/>
                <a:gd name="T91" fmla="*/ 5108 h 1001"/>
                <a:gd name="T92" fmla="*/ 6321 w 848"/>
                <a:gd name="T93" fmla="*/ 5055 h 1001"/>
                <a:gd name="T94" fmla="*/ 6995 w 848"/>
                <a:gd name="T95" fmla="*/ 2874 h 1001"/>
                <a:gd name="T96" fmla="*/ 6306 w 848"/>
                <a:gd name="T97" fmla="*/ 2625 h 1001"/>
                <a:gd name="T98" fmla="*/ 5883 w 848"/>
                <a:gd name="T99" fmla="*/ 2463 h 1001"/>
                <a:gd name="T100" fmla="*/ 5254 w 848"/>
                <a:gd name="T101" fmla="*/ 1844 h 1001"/>
                <a:gd name="T102" fmla="*/ 4951 w 848"/>
                <a:gd name="T103" fmla="*/ 1225 h 1001"/>
                <a:gd name="T104" fmla="*/ 4238 w 848"/>
                <a:gd name="T105" fmla="*/ 761 h 1001"/>
                <a:gd name="T106" fmla="*/ 3682 w 848"/>
                <a:gd name="T107" fmla="*/ 428 h 1001"/>
                <a:gd name="T108" fmla="*/ 3274 w 848"/>
                <a:gd name="T109" fmla="*/ 95 h 10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48"/>
                <a:gd name="T166" fmla="*/ 0 h 1001"/>
                <a:gd name="T167" fmla="*/ 848 w 848"/>
                <a:gd name="T168" fmla="*/ 1001 h 10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48" h="1001">
                  <a:moveTo>
                    <a:pt x="393" y="12"/>
                  </a:moveTo>
                  <a:lnTo>
                    <a:pt x="288" y="6"/>
                  </a:lnTo>
                  <a:lnTo>
                    <a:pt x="163" y="0"/>
                  </a:lnTo>
                  <a:lnTo>
                    <a:pt x="159" y="72"/>
                  </a:lnTo>
                  <a:lnTo>
                    <a:pt x="68" y="67"/>
                  </a:lnTo>
                  <a:lnTo>
                    <a:pt x="58" y="84"/>
                  </a:lnTo>
                  <a:lnTo>
                    <a:pt x="65" y="82"/>
                  </a:lnTo>
                  <a:lnTo>
                    <a:pt x="68" y="109"/>
                  </a:lnTo>
                  <a:lnTo>
                    <a:pt x="80" y="179"/>
                  </a:lnTo>
                  <a:lnTo>
                    <a:pt x="92" y="214"/>
                  </a:lnTo>
                  <a:lnTo>
                    <a:pt x="98" y="264"/>
                  </a:lnTo>
                  <a:lnTo>
                    <a:pt x="87" y="377"/>
                  </a:lnTo>
                  <a:lnTo>
                    <a:pt x="74" y="375"/>
                  </a:lnTo>
                  <a:lnTo>
                    <a:pt x="78" y="399"/>
                  </a:lnTo>
                  <a:lnTo>
                    <a:pt x="80" y="433"/>
                  </a:lnTo>
                  <a:lnTo>
                    <a:pt x="86" y="464"/>
                  </a:lnTo>
                  <a:lnTo>
                    <a:pt x="83" y="482"/>
                  </a:lnTo>
                  <a:lnTo>
                    <a:pt x="78" y="498"/>
                  </a:lnTo>
                  <a:lnTo>
                    <a:pt x="83" y="514"/>
                  </a:lnTo>
                  <a:lnTo>
                    <a:pt x="82" y="528"/>
                  </a:lnTo>
                  <a:lnTo>
                    <a:pt x="82" y="537"/>
                  </a:lnTo>
                  <a:lnTo>
                    <a:pt x="85" y="548"/>
                  </a:lnTo>
                  <a:lnTo>
                    <a:pt x="86" y="553"/>
                  </a:lnTo>
                  <a:lnTo>
                    <a:pt x="71" y="563"/>
                  </a:lnTo>
                  <a:lnTo>
                    <a:pt x="55" y="555"/>
                  </a:lnTo>
                  <a:lnTo>
                    <a:pt x="47" y="554"/>
                  </a:lnTo>
                  <a:lnTo>
                    <a:pt x="29" y="554"/>
                  </a:lnTo>
                  <a:lnTo>
                    <a:pt x="23" y="553"/>
                  </a:lnTo>
                  <a:lnTo>
                    <a:pt x="19" y="551"/>
                  </a:lnTo>
                  <a:lnTo>
                    <a:pt x="15" y="549"/>
                  </a:lnTo>
                  <a:lnTo>
                    <a:pt x="13" y="551"/>
                  </a:lnTo>
                  <a:lnTo>
                    <a:pt x="11" y="553"/>
                  </a:lnTo>
                  <a:lnTo>
                    <a:pt x="3" y="557"/>
                  </a:lnTo>
                  <a:lnTo>
                    <a:pt x="0" y="561"/>
                  </a:lnTo>
                  <a:lnTo>
                    <a:pt x="1" y="566"/>
                  </a:lnTo>
                  <a:lnTo>
                    <a:pt x="1" y="573"/>
                  </a:lnTo>
                  <a:lnTo>
                    <a:pt x="7" y="589"/>
                  </a:lnTo>
                  <a:lnTo>
                    <a:pt x="11" y="594"/>
                  </a:lnTo>
                  <a:lnTo>
                    <a:pt x="12" y="598"/>
                  </a:lnTo>
                  <a:lnTo>
                    <a:pt x="18" y="600"/>
                  </a:lnTo>
                  <a:lnTo>
                    <a:pt x="22" y="603"/>
                  </a:lnTo>
                  <a:lnTo>
                    <a:pt x="26" y="611"/>
                  </a:lnTo>
                  <a:lnTo>
                    <a:pt x="34" y="634"/>
                  </a:lnTo>
                  <a:lnTo>
                    <a:pt x="50" y="652"/>
                  </a:lnTo>
                  <a:lnTo>
                    <a:pt x="50" y="661"/>
                  </a:lnTo>
                  <a:lnTo>
                    <a:pt x="52" y="666"/>
                  </a:lnTo>
                  <a:lnTo>
                    <a:pt x="62" y="674"/>
                  </a:lnTo>
                  <a:lnTo>
                    <a:pt x="65" y="688"/>
                  </a:lnTo>
                  <a:lnTo>
                    <a:pt x="72" y="706"/>
                  </a:lnTo>
                  <a:lnTo>
                    <a:pt x="63" y="715"/>
                  </a:lnTo>
                  <a:lnTo>
                    <a:pt x="57" y="721"/>
                  </a:lnTo>
                  <a:lnTo>
                    <a:pt x="55" y="726"/>
                  </a:lnTo>
                  <a:lnTo>
                    <a:pt x="56" y="737"/>
                  </a:lnTo>
                  <a:lnTo>
                    <a:pt x="62" y="747"/>
                  </a:lnTo>
                  <a:lnTo>
                    <a:pt x="71" y="752"/>
                  </a:lnTo>
                  <a:lnTo>
                    <a:pt x="79" y="761"/>
                  </a:lnTo>
                  <a:lnTo>
                    <a:pt x="93" y="752"/>
                  </a:lnTo>
                  <a:lnTo>
                    <a:pt x="98" y="753"/>
                  </a:lnTo>
                  <a:lnTo>
                    <a:pt x="102" y="753"/>
                  </a:lnTo>
                  <a:lnTo>
                    <a:pt x="107" y="753"/>
                  </a:lnTo>
                  <a:lnTo>
                    <a:pt x="112" y="755"/>
                  </a:lnTo>
                  <a:lnTo>
                    <a:pt x="122" y="763"/>
                  </a:lnTo>
                  <a:lnTo>
                    <a:pt x="134" y="768"/>
                  </a:lnTo>
                  <a:lnTo>
                    <a:pt x="141" y="780"/>
                  </a:lnTo>
                  <a:lnTo>
                    <a:pt x="142" y="789"/>
                  </a:lnTo>
                  <a:lnTo>
                    <a:pt x="147" y="801"/>
                  </a:lnTo>
                  <a:lnTo>
                    <a:pt x="151" y="820"/>
                  </a:lnTo>
                  <a:lnTo>
                    <a:pt x="158" y="835"/>
                  </a:lnTo>
                  <a:lnTo>
                    <a:pt x="163" y="863"/>
                  </a:lnTo>
                  <a:lnTo>
                    <a:pt x="163" y="876"/>
                  </a:lnTo>
                  <a:lnTo>
                    <a:pt x="166" y="897"/>
                  </a:lnTo>
                  <a:lnTo>
                    <a:pt x="172" y="902"/>
                  </a:lnTo>
                  <a:lnTo>
                    <a:pt x="173" y="904"/>
                  </a:lnTo>
                  <a:lnTo>
                    <a:pt x="179" y="909"/>
                  </a:lnTo>
                  <a:lnTo>
                    <a:pt x="184" y="909"/>
                  </a:lnTo>
                  <a:lnTo>
                    <a:pt x="202" y="914"/>
                  </a:lnTo>
                  <a:lnTo>
                    <a:pt x="214" y="916"/>
                  </a:lnTo>
                  <a:lnTo>
                    <a:pt x="221" y="915"/>
                  </a:lnTo>
                  <a:lnTo>
                    <a:pt x="228" y="919"/>
                  </a:lnTo>
                  <a:lnTo>
                    <a:pt x="230" y="926"/>
                  </a:lnTo>
                  <a:lnTo>
                    <a:pt x="232" y="943"/>
                  </a:lnTo>
                  <a:lnTo>
                    <a:pt x="236" y="952"/>
                  </a:lnTo>
                  <a:lnTo>
                    <a:pt x="245" y="955"/>
                  </a:lnTo>
                  <a:lnTo>
                    <a:pt x="258" y="972"/>
                  </a:lnTo>
                  <a:lnTo>
                    <a:pt x="264" y="981"/>
                  </a:lnTo>
                  <a:lnTo>
                    <a:pt x="267" y="996"/>
                  </a:lnTo>
                  <a:lnTo>
                    <a:pt x="290" y="999"/>
                  </a:lnTo>
                  <a:lnTo>
                    <a:pt x="300" y="997"/>
                  </a:lnTo>
                  <a:lnTo>
                    <a:pt x="306" y="999"/>
                  </a:lnTo>
                  <a:lnTo>
                    <a:pt x="313" y="1000"/>
                  </a:lnTo>
                  <a:lnTo>
                    <a:pt x="333" y="995"/>
                  </a:lnTo>
                  <a:lnTo>
                    <a:pt x="346" y="987"/>
                  </a:lnTo>
                  <a:lnTo>
                    <a:pt x="349" y="943"/>
                  </a:lnTo>
                  <a:lnTo>
                    <a:pt x="352" y="937"/>
                  </a:lnTo>
                  <a:lnTo>
                    <a:pt x="362" y="929"/>
                  </a:lnTo>
                  <a:lnTo>
                    <a:pt x="365" y="923"/>
                  </a:lnTo>
                  <a:lnTo>
                    <a:pt x="365" y="916"/>
                  </a:lnTo>
                  <a:lnTo>
                    <a:pt x="361" y="898"/>
                  </a:lnTo>
                  <a:lnTo>
                    <a:pt x="360" y="891"/>
                  </a:lnTo>
                  <a:lnTo>
                    <a:pt x="363" y="888"/>
                  </a:lnTo>
                  <a:lnTo>
                    <a:pt x="368" y="888"/>
                  </a:lnTo>
                  <a:lnTo>
                    <a:pt x="374" y="888"/>
                  </a:lnTo>
                  <a:lnTo>
                    <a:pt x="387" y="886"/>
                  </a:lnTo>
                  <a:lnTo>
                    <a:pt x="395" y="883"/>
                  </a:lnTo>
                  <a:lnTo>
                    <a:pt x="397" y="873"/>
                  </a:lnTo>
                  <a:lnTo>
                    <a:pt x="394" y="850"/>
                  </a:lnTo>
                  <a:lnTo>
                    <a:pt x="404" y="838"/>
                  </a:lnTo>
                  <a:lnTo>
                    <a:pt x="411" y="829"/>
                  </a:lnTo>
                  <a:lnTo>
                    <a:pt x="413" y="834"/>
                  </a:lnTo>
                  <a:lnTo>
                    <a:pt x="420" y="834"/>
                  </a:lnTo>
                  <a:lnTo>
                    <a:pt x="424" y="824"/>
                  </a:lnTo>
                  <a:lnTo>
                    <a:pt x="429" y="820"/>
                  </a:lnTo>
                  <a:lnTo>
                    <a:pt x="431" y="820"/>
                  </a:lnTo>
                  <a:lnTo>
                    <a:pt x="438" y="822"/>
                  </a:lnTo>
                  <a:lnTo>
                    <a:pt x="450" y="838"/>
                  </a:lnTo>
                  <a:lnTo>
                    <a:pt x="454" y="841"/>
                  </a:lnTo>
                  <a:lnTo>
                    <a:pt x="471" y="850"/>
                  </a:lnTo>
                  <a:lnTo>
                    <a:pt x="481" y="851"/>
                  </a:lnTo>
                  <a:lnTo>
                    <a:pt x="486" y="855"/>
                  </a:lnTo>
                  <a:lnTo>
                    <a:pt x="509" y="878"/>
                  </a:lnTo>
                  <a:lnTo>
                    <a:pt x="518" y="885"/>
                  </a:lnTo>
                  <a:lnTo>
                    <a:pt x="534" y="890"/>
                  </a:lnTo>
                  <a:lnTo>
                    <a:pt x="538" y="888"/>
                  </a:lnTo>
                  <a:lnTo>
                    <a:pt x="541" y="882"/>
                  </a:lnTo>
                  <a:lnTo>
                    <a:pt x="547" y="879"/>
                  </a:lnTo>
                  <a:lnTo>
                    <a:pt x="557" y="879"/>
                  </a:lnTo>
                  <a:lnTo>
                    <a:pt x="562" y="882"/>
                  </a:lnTo>
                  <a:lnTo>
                    <a:pt x="572" y="890"/>
                  </a:lnTo>
                  <a:lnTo>
                    <a:pt x="590" y="882"/>
                  </a:lnTo>
                  <a:lnTo>
                    <a:pt x="595" y="881"/>
                  </a:lnTo>
                  <a:lnTo>
                    <a:pt x="620" y="889"/>
                  </a:lnTo>
                  <a:lnTo>
                    <a:pt x="622" y="891"/>
                  </a:lnTo>
                  <a:lnTo>
                    <a:pt x="629" y="904"/>
                  </a:lnTo>
                  <a:lnTo>
                    <a:pt x="645" y="906"/>
                  </a:lnTo>
                  <a:lnTo>
                    <a:pt x="664" y="879"/>
                  </a:lnTo>
                  <a:lnTo>
                    <a:pt x="673" y="863"/>
                  </a:lnTo>
                  <a:lnTo>
                    <a:pt x="691" y="849"/>
                  </a:lnTo>
                  <a:lnTo>
                    <a:pt x="720" y="848"/>
                  </a:lnTo>
                  <a:lnTo>
                    <a:pt x="729" y="853"/>
                  </a:lnTo>
                  <a:lnTo>
                    <a:pt x="770" y="860"/>
                  </a:lnTo>
                  <a:lnTo>
                    <a:pt x="766" y="839"/>
                  </a:lnTo>
                  <a:lnTo>
                    <a:pt x="735" y="709"/>
                  </a:lnTo>
                  <a:lnTo>
                    <a:pt x="729" y="673"/>
                  </a:lnTo>
                  <a:lnTo>
                    <a:pt x="847" y="477"/>
                  </a:lnTo>
                  <a:lnTo>
                    <a:pt x="816" y="467"/>
                  </a:lnTo>
                  <a:lnTo>
                    <a:pt x="796" y="450"/>
                  </a:lnTo>
                  <a:lnTo>
                    <a:pt x="764" y="435"/>
                  </a:lnTo>
                  <a:lnTo>
                    <a:pt x="759" y="428"/>
                  </a:lnTo>
                  <a:lnTo>
                    <a:pt x="729" y="421"/>
                  </a:lnTo>
                  <a:lnTo>
                    <a:pt x="713" y="408"/>
                  </a:lnTo>
                  <a:lnTo>
                    <a:pt x="695" y="387"/>
                  </a:lnTo>
                  <a:lnTo>
                    <a:pt x="661" y="366"/>
                  </a:lnTo>
                  <a:lnTo>
                    <a:pt x="637" y="306"/>
                  </a:lnTo>
                  <a:lnTo>
                    <a:pt x="633" y="266"/>
                  </a:lnTo>
                  <a:lnTo>
                    <a:pt x="612" y="221"/>
                  </a:lnTo>
                  <a:lnTo>
                    <a:pt x="600" y="204"/>
                  </a:lnTo>
                  <a:lnTo>
                    <a:pt x="597" y="197"/>
                  </a:lnTo>
                  <a:lnTo>
                    <a:pt x="546" y="167"/>
                  </a:lnTo>
                  <a:lnTo>
                    <a:pt x="513" y="126"/>
                  </a:lnTo>
                  <a:lnTo>
                    <a:pt x="495" y="115"/>
                  </a:lnTo>
                  <a:lnTo>
                    <a:pt x="463" y="78"/>
                  </a:lnTo>
                  <a:lnTo>
                    <a:pt x="446" y="71"/>
                  </a:lnTo>
                  <a:lnTo>
                    <a:pt x="433" y="59"/>
                  </a:lnTo>
                  <a:lnTo>
                    <a:pt x="408" y="18"/>
                  </a:lnTo>
                  <a:lnTo>
                    <a:pt x="397" y="16"/>
                  </a:lnTo>
                  <a:lnTo>
                    <a:pt x="393" y="12"/>
                  </a:lnTo>
                </a:path>
              </a:pathLst>
            </a:custGeom>
            <a:solidFill>
              <a:srgbClr val="0000CC">
                <a:alpha val="30196"/>
              </a:srgb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100" name="Freeform 27"/>
            <p:cNvSpPr>
              <a:spLocks/>
            </p:cNvSpPr>
            <p:nvPr/>
          </p:nvSpPr>
          <p:spPr bwMode="auto">
            <a:xfrm>
              <a:off x="1726" y="1620"/>
              <a:ext cx="884" cy="938"/>
            </a:xfrm>
            <a:custGeom>
              <a:avLst/>
              <a:gdLst>
                <a:gd name="T0" fmla="*/ 64 w 679"/>
                <a:gd name="T1" fmla="*/ 1733 h 748"/>
                <a:gd name="T2" fmla="*/ 225 w 679"/>
                <a:gd name="T3" fmla="*/ 1886 h 748"/>
                <a:gd name="T4" fmla="*/ 417 w 679"/>
                <a:gd name="T5" fmla="*/ 2067 h 748"/>
                <a:gd name="T6" fmla="*/ 549 w 679"/>
                <a:gd name="T7" fmla="*/ 2307 h 748"/>
                <a:gd name="T8" fmla="*/ 792 w 679"/>
                <a:gd name="T9" fmla="*/ 2401 h 748"/>
                <a:gd name="T10" fmla="*/ 1001 w 679"/>
                <a:gd name="T11" fmla="*/ 2359 h 748"/>
                <a:gd name="T12" fmla="*/ 1181 w 679"/>
                <a:gd name="T13" fmla="*/ 2513 h 748"/>
                <a:gd name="T14" fmla="*/ 1303 w 679"/>
                <a:gd name="T15" fmla="*/ 2865 h 748"/>
                <a:gd name="T16" fmla="*/ 1475 w 679"/>
                <a:gd name="T17" fmla="*/ 3250 h 748"/>
                <a:gd name="T18" fmla="*/ 1570 w 679"/>
                <a:gd name="T19" fmla="*/ 3367 h 748"/>
                <a:gd name="T20" fmla="*/ 1674 w 679"/>
                <a:gd name="T21" fmla="*/ 3554 h 748"/>
                <a:gd name="T22" fmla="*/ 1907 w 679"/>
                <a:gd name="T23" fmla="*/ 3632 h 748"/>
                <a:gd name="T24" fmla="*/ 2312 w 679"/>
                <a:gd name="T25" fmla="*/ 3857 h 748"/>
                <a:gd name="T26" fmla="*/ 2351 w 679"/>
                <a:gd name="T27" fmla="*/ 4109 h 748"/>
                <a:gd name="T28" fmla="*/ 2436 w 679"/>
                <a:gd name="T29" fmla="*/ 4190 h 748"/>
                <a:gd name="T30" fmla="*/ 2704 w 679"/>
                <a:gd name="T31" fmla="*/ 4109 h 748"/>
                <a:gd name="T32" fmla="*/ 2901 w 679"/>
                <a:gd name="T33" fmla="*/ 4314 h 748"/>
                <a:gd name="T34" fmla="*/ 3148 w 679"/>
                <a:gd name="T35" fmla="*/ 4350 h 748"/>
                <a:gd name="T36" fmla="*/ 3393 w 679"/>
                <a:gd name="T37" fmla="*/ 4382 h 748"/>
                <a:gd name="T38" fmla="*/ 3466 w 679"/>
                <a:gd name="T39" fmla="*/ 3628 h 748"/>
                <a:gd name="T40" fmla="*/ 3552 w 679"/>
                <a:gd name="T41" fmla="*/ 3318 h 748"/>
                <a:gd name="T42" fmla="*/ 3838 w 679"/>
                <a:gd name="T43" fmla="*/ 3194 h 748"/>
                <a:gd name="T44" fmla="*/ 3805 w 679"/>
                <a:gd name="T45" fmla="*/ 2971 h 748"/>
                <a:gd name="T46" fmla="*/ 4070 w 679"/>
                <a:gd name="T47" fmla="*/ 2759 h 748"/>
                <a:gd name="T48" fmla="*/ 4343 w 679"/>
                <a:gd name="T49" fmla="*/ 2538 h 748"/>
                <a:gd name="T50" fmla="*/ 4626 w 679"/>
                <a:gd name="T51" fmla="*/ 2452 h 748"/>
                <a:gd name="T52" fmla="*/ 5146 w 679"/>
                <a:gd name="T53" fmla="*/ 2513 h 748"/>
                <a:gd name="T54" fmla="*/ 5473 w 679"/>
                <a:gd name="T55" fmla="*/ 2463 h 748"/>
                <a:gd name="T56" fmla="*/ 5570 w 679"/>
                <a:gd name="T57" fmla="*/ 2143 h 748"/>
                <a:gd name="T58" fmla="*/ 5292 w 679"/>
                <a:gd name="T59" fmla="*/ 1772 h 748"/>
                <a:gd name="T60" fmla="*/ 5146 w 679"/>
                <a:gd name="T61" fmla="*/ 2050 h 748"/>
                <a:gd name="T62" fmla="*/ 4919 w 679"/>
                <a:gd name="T63" fmla="*/ 2042 h 748"/>
                <a:gd name="T64" fmla="*/ 4643 w 679"/>
                <a:gd name="T65" fmla="*/ 2042 h 748"/>
                <a:gd name="T66" fmla="*/ 4436 w 679"/>
                <a:gd name="T67" fmla="*/ 1784 h 748"/>
                <a:gd name="T68" fmla="*/ 4273 w 679"/>
                <a:gd name="T69" fmla="*/ 1636 h 748"/>
                <a:gd name="T70" fmla="*/ 4402 w 679"/>
                <a:gd name="T71" fmla="*/ 1536 h 748"/>
                <a:gd name="T72" fmla="*/ 4339 w 679"/>
                <a:gd name="T73" fmla="*/ 1394 h 748"/>
                <a:gd name="T74" fmla="*/ 4456 w 679"/>
                <a:gd name="T75" fmla="*/ 1147 h 748"/>
                <a:gd name="T76" fmla="*/ 4473 w 679"/>
                <a:gd name="T77" fmla="*/ 815 h 748"/>
                <a:gd name="T78" fmla="*/ 4321 w 679"/>
                <a:gd name="T79" fmla="*/ 305 h 748"/>
                <a:gd name="T80" fmla="*/ 3566 w 679"/>
                <a:gd name="T81" fmla="*/ 173 h 748"/>
                <a:gd name="T82" fmla="*/ 3061 w 679"/>
                <a:gd name="T83" fmla="*/ 514 h 748"/>
                <a:gd name="T84" fmla="*/ 2729 w 679"/>
                <a:gd name="T85" fmla="*/ 380 h 748"/>
                <a:gd name="T86" fmla="*/ 2376 w 679"/>
                <a:gd name="T87" fmla="*/ 364 h 748"/>
                <a:gd name="T88" fmla="*/ 2140 w 679"/>
                <a:gd name="T89" fmla="*/ 401 h 748"/>
                <a:gd name="T90" fmla="*/ 1747 w 679"/>
                <a:gd name="T91" fmla="*/ 186 h 748"/>
                <a:gd name="T92" fmla="*/ 1420 w 679"/>
                <a:gd name="T93" fmla="*/ 0 h 748"/>
                <a:gd name="T94" fmla="*/ 1264 w 679"/>
                <a:gd name="T95" fmla="*/ 88 h 748"/>
                <a:gd name="T96" fmla="*/ 1140 w 679"/>
                <a:gd name="T97" fmla="*/ 321 h 748"/>
                <a:gd name="T98" fmla="*/ 902 w 679"/>
                <a:gd name="T99" fmla="*/ 416 h 748"/>
                <a:gd name="T100" fmla="*/ 876 w 679"/>
                <a:gd name="T101" fmla="*/ 583 h 748"/>
                <a:gd name="T102" fmla="*/ 741 w 679"/>
                <a:gd name="T103" fmla="*/ 750 h 748"/>
                <a:gd name="T104" fmla="*/ 385 w 679"/>
                <a:gd name="T105" fmla="*/ 1090 h 748"/>
                <a:gd name="T106" fmla="*/ 60 w 679"/>
                <a:gd name="T107" fmla="*/ 1127 h 748"/>
                <a:gd name="T108" fmla="*/ 1 w 679"/>
                <a:gd name="T109" fmla="*/ 1376 h 7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9"/>
                <a:gd name="T166" fmla="*/ 0 h 748"/>
                <a:gd name="T167" fmla="*/ 679 w 679"/>
                <a:gd name="T168" fmla="*/ 748 h 7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9" h="748">
                  <a:moveTo>
                    <a:pt x="0" y="240"/>
                  </a:moveTo>
                  <a:lnTo>
                    <a:pt x="2" y="253"/>
                  </a:lnTo>
                  <a:lnTo>
                    <a:pt x="3" y="268"/>
                  </a:lnTo>
                  <a:lnTo>
                    <a:pt x="8" y="284"/>
                  </a:lnTo>
                  <a:lnTo>
                    <a:pt x="14" y="299"/>
                  </a:lnTo>
                  <a:lnTo>
                    <a:pt x="21" y="307"/>
                  </a:lnTo>
                  <a:lnTo>
                    <a:pt x="24" y="309"/>
                  </a:lnTo>
                  <a:lnTo>
                    <a:pt x="27" y="309"/>
                  </a:lnTo>
                  <a:lnTo>
                    <a:pt x="33" y="311"/>
                  </a:lnTo>
                  <a:lnTo>
                    <a:pt x="39" y="321"/>
                  </a:lnTo>
                  <a:lnTo>
                    <a:pt x="45" y="328"/>
                  </a:lnTo>
                  <a:lnTo>
                    <a:pt x="50" y="338"/>
                  </a:lnTo>
                  <a:lnTo>
                    <a:pt x="57" y="349"/>
                  </a:lnTo>
                  <a:lnTo>
                    <a:pt x="62" y="362"/>
                  </a:lnTo>
                  <a:lnTo>
                    <a:pt x="63" y="367"/>
                  </a:lnTo>
                  <a:lnTo>
                    <a:pt x="67" y="377"/>
                  </a:lnTo>
                  <a:lnTo>
                    <a:pt x="74" y="392"/>
                  </a:lnTo>
                  <a:lnTo>
                    <a:pt x="82" y="397"/>
                  </a:lnTo>
                  <a:lnTo>
                    <a:pt x="90" y="396"/>
                  </a:lnTo>
                  <a:lnTo>
                    <a:pt x="96" y="392"/>
                  </a:lnTo>
                  <a:lnTo>
                    <a:pt x="103" y="392"/>
                  </a:lnTo>
                  <a:lnTo>
                    <a:pt x="106" y="390"/>
                  </a:lnTo>
                  <a:lnTo>
                    <a:pt x="114" y="388"/>
                  </a:lnTo>
                  <a:lnTo>
                    <a:pt x="121" y="386"/>
                  </a:lnTo>
                  <a:lnTo>
                    <a:pt x="129" y="393"/>
                  </a:lnTo>
                  <a:lnTo>
                    <a:pt x="132" y="394"/>
                  </a:lnTo>
                  <a:lnTo>
                    <a:pt x="140" y="408"/>
                  </a:lnTo>
                  <a:lnTo>
                    <a:pt x="144" y="411"/>
                  </a:lnTo>
                  <a:lnTo>
                    <a:pt x="158" y="439"/>
                  </a:lnTo>
                  <a:lnTo>
                    <a:pt x="157" y="448"/>
                  </a:lnTo>
                  <a:lnTo>
                    <a:pt x="160" y="457"/>
                  </a:lnTo>
                  <a:lnTo>
                    <a:pt x="158" y="469"/>
                  </a:lnTo>
                  <a:lnTo>
                    <a:pt x="164" y="488"/>
                  </a:lnTo>
                  <a:lnTo>
                    <a:pt x="167" y="498"/>
                  </a:lnTo>
                  <a:lnTo>
                    <a:pt x="176" y="512"/>
                  </a:lnTo>
                  <a:lnTo>
                    <a:pt x="179" y="532"/>
                  </a:lnTo>
                  <a:lnTo>
                    <a:pt x="181" y="536"/>
                  </a:lnTo>
                  <a:lnTo>
                    <a:pt x="185" y="541"/>
                  </a:lnTo>
                  <a:lnTo>
                    <a:pt x="188" y="547"/>
                  </a:lnTo>
                  <a:lnTo>
                    <a:pt x="190" y="550"/>
                  </a:lnTo>
                  <a:lnTo>
                    <a:pt x="196" y="563"/>
                  </a:lnTo>
                  <a:lnTo>
                    <a:pt x="199" y="572"/>
                  </a:lnTo>
                  <a:lnTo>
                    <a:pt x="205" y="578"/>
                  </a:lnTo>
                  <a:lnTo>
                    <a:pt x="203" y="581"/>
                  </a:lnTo>
                  <a:lnTo>
                    <a:pt x="206" y="584"/>
                  </a:lnTo>
                  <a:lnTo>
                    <a:pt x="214" y="583"/>
                  </a:lnTo>
                  <a:lnTo>
                    <a:pt x="225" y="585"/>
                  </a:lnTo>
                  <a:lnTo>
                    <a:pt x="231" y="594"/>
                  </a:lnTo>
                  <a:lnTo>
                    <a:pt x="231" y="603"/>
                  </a:lnTo>
                  <a:lnTo>
                    <a:pt x="229" y="619"/>
                  </a:lnTo>
                  <a:lnTo>
                    <a:pt x="231" y="622"/>
                  </a:lnTo>
                  <a:lnTo>
                    <a:pt x="280" y="631"/>
                  </a:lnTo>
                  <a:lnTo>
                    <a:pt x="279" y="637"/>
                  </a:lnTo>
                  <a:lnTo>
                    <a:pt x="281" y="640"/>
                  </a:lnTo>
                  <a:lnTo>
                    <a:pt x="292" y="664"/>
                  </a:lnTo>
                  <a:lnTo>
                    <a:pt x="284" y="672"/>
                  </a:lnTo>
                  <a:lnTo>
                    <a:pt x="281" y="677"/>
                  </a:lnTo>
                  <a:lnTo>
                    <a:pt x="281" y="682"/>
                  </a:lnTo>
                  <a:lnTo>
                    <a:pt x="285" y="684"/>
                  </a:lnTo>
                  <a:lnTo>
                    <a:pt x="295" y="685"/>
                  </a:lnTo>
                  <a:lnTo>
                    <a:pt x="300" y="684"/>
                  </a:lnTo>
                  <a:lnTo>
                    <a:pt x="305" y="680"/>
                  </a:lnTo>
                  <a:lnTo>
                    <a:pt x="316" y="674"/>
                  </a:lnTo>
                  <a:lnTo>
                    <a:pt x="327" y="672"/>
                  </a:lnTo>
                  <a:lnTo>
                    <a:pt x="336" y="674"/>
                  </a:lnTo>
                  <a:lnTo>
                    <a:pt x="343" y="681"/>
                  </a:lnTo>
                  <a:lnTo>
                    <a:pt x="346" y="699"/>
                  </a:lnTo>
                  <a:lnTo>
                    <a:pt x="351" y="705"/>
                  </a:lnTo>
                  <a:lnTo>
                    <a:pt x="358" y="708"/>
                  </a:lnTo>
                  <a:lnTo>
                    <a:pt x="368" y="712"/>
                  </a:lnTo>
                  <a:lnTo>
                    <a:pt x="380" y="711"/>
                  </a:lnTo>
                  <a:lnTo>
                    <a:pt x="381" y="711"/>
                  </a:lnTo>
                  <a:lnTo>
                    <a:pt x="384" y="711"/>
                  </a:lnTo>
                  <a:lnTo>
                    <a:pt x="388" y="710"/>
                  </a:lnTo>
                  <a:lnTo>
                    <a:pt x="395" y="747"/>
                  </a:lnTo>
                  <a:lnTo>
                    <a:pt x="411" y="717"/>
                  </a:lnTo>
                  <a:lnTo>
                    <a:pt x="409" y="699"/>
                  </a:lnTo>
                  <a:lnTo>
                    <a:pt x="407" y="684"/>
                  </a:lnTo>
                  <a:lnTo>
                    <a:pt x="412" y="602"/>
                  </a:lnTo>
                  <a:lnTo>
                    <a:pt x="420" y="593"/>
                  </a:lnTo>
                  <a:lnTo>
                    <a:pt x="421" y="587"/>
                  </a:lnTo>
                  <a:lnTo>
                    <a:pt x="420" y="567"/>
                  </a:lnTo>
                  <a:lnTo>
                    <a:pt x="427" y="546"/>
                  </a:lnTo>
                  <a:lnTo>
                    <a:pt x="430" y="542"/>
                  </a:lnTo>
                  <a:lnTo>
                    <a:pt x="444" y="536"/>
                  </a:lnTo>
                  <a:lnTo>
                    <a:pt x="445" y="528"/>
                  </a:lnTo>
                  <a:lnTo>
                    <a:pt x="449" y="523"/>
                  </a:lnTo>
                  <a:lnTo>
                    <a:pt x="465" y="522"/>
                  </a:lnTo>
                  <a:lnTo>
                    <a:pt x="467" y="520"/>
                  </a:lnTo>
                  <a:lnTo>
                    <a:pt x="461" y="512"/>
                  </a:lnTo>
                  <a:lnTo>
                    <a:pt x="464" y="499"/>
                  </a:lnTo>
                  <a:lnTo>
                    <a:pt x="461" y="486"/>
                  </a:lnTo>
                  <a:lnTo>
                    <a:pt x="468" y="464"/>
                  </a:lnTo>
                  <a:lnTo>
                    <a:pt x="472" y="458"/>
                  </a:lnTo>
                  <a:lnTo>
                    <a:pt x="489" y="451"/>
                  </a:lnTo>
                  <a:lnTo>
                    <a:pt x="493" y="451"/>
                  </a:lnTo>
                  <a:lnTo>
                    <a:pt x="502" y="437"/>
                  </a:lnTo>
                  <a:lnTo>
                    <a:pt x="504" y="432"/>
                  </a:lnTo>
                  <a:lnTo>
                    <a:pt x="522" y="419"/>
                  </a:lnTo>
                  <a:lnTo>
                    <a:pt x="526" y="415"/>
                  </a:lnTo>
                  <a:lnTo>
                    <a:pt x="527" y="405"/>
                  </a:lnTo>
                  <a:lnTo>
                    <a:pt x="530" y="400"/>
                  </a:lnTo>
                  <a:lnTo>
                    <a:pt x="546" y="398"/>
                  </a:lnTo>
                  <a:lnTo>
                    <a:pt x="561" y="400"/>
                  </a:lnTo>
                  <a:lnTo>
                    <a:pt x="576" y="401"/>
                  </a:lnTo>
                  <a:lnTo>
                    <a:pt x="591" y="406"/>
                  </a:lnTo>
                  <a:lnTo>
                    <a:pt x="614" y="406"/>
                  </a:lnTo>
                  <a:lnTo>
                    <a:pt x="624" y="411"/>
                  </a:lnTo>
                  <a:lnTo>
                    <a:pt x="632" y="407"/>
                  </a:lnTo>
                  <a:lnTo>
                    <a:pt x="641" y="405"/>
                  </a:lnTo>
                  <a:lnTo>
                    <a:pt x="651" y="405"/>
                  </a:lnTo>
                  <a:lnTo>
                    <a:pt x="663" y="403"/>
                  </a:lnTo>
                  <a:lnTo>
                    <a:pt x="671" y="405"/>
                  </a:lnTo>
                  <a:lnTo>
                    <a:pt x="676" y="401"/>
                  </a:lnTo>
                  <a:lnTo>
                    <a:pt x="678" y="379"/>
                  </a:lnTo>
                  <a:lnTo>
                    <a:pt x="675" y="350"/>
                  </a:lnTo>
                  <a:lnTo>
                    <a:pt x="665" y="328"/>
                  </a:lnTo>
                  <a:lnTo>
                    <a:pt x="656" y="318"/>
                  </a:lnTo>
                  <a:lnTo>
                    <a:pt x="647" y="300"/>
                  </a:lnTo>
                  <a:lnTo>
                    <a:pt x="641" y="290"/>
                  </a:lnTo>
                  <a:lnTo>
                    <a:pt x="635" y="304"/>
                  </a:lnTo>
                  <a:lnTo>
                    <a:pt x="635" y="309"/>
                  </a:lnTo>
                  <a:lnTo>
                    <a:pt x="631" y="321"/>
                  </a:lnTo>
                  <a:lnTo>
                    <a:pt x="624" y="335"/>
                  </a:lnTo>
                  <a:lnTo>
                    <a:pt x="617" y="346"/>
                  </a:lnTo>
                  <a:lnTo>
                    <a:pt x="613" y="340"/>
                  </a:lnTo>
                  <a:lnTo>
                    <a:pt x="607" y="339"/>
                  </a:lnTo>
                  <a:lnTo>
                    <a:pt x="596" y="334"/>
                  </a:lnTo>
                  <a:lnTo>
                    <a:pt x="586" y="336"/>
                  </a:lnTo>
                  <a:lnTo>
                    <a:pt x="568" y="337"/>
                  </a:lnTo>
                  <a:lnTo>
                    <a:pt x="564" y="337"/>
                  </a:lnTo>
                  <a:lnTo>
                    <a:pt x="562" y="334"/>
                  </a:lnTo>
                  <a:lnTo>
                    <a:pt x="553" y="324"/>
                  </a:lnTo>
                  <a:lnTo>
                    <a:pt x="546" y="306"/>
                  </a:lnTo>
                  <a:lnTo>
                    <a:pt x="542" y="301"/>
                  </a:lnTo>
                  <a:lnTo>
                    <a:pt x="538" y="292"/>
                  </a:lnTo>
                  <a:lnTo>
                    <a:pt x="531" y="287"/>
                  </a:lnTo>
                  <a:lnTo>
                    <a:pt x="525" y="277"/>
                  </a:lnTo>
                  <a:lnTo>
                    <a:pt x="520" y="272"/>
                  </a:lnTo>
                  <a:lnTo>
                    <a:pt x="518" y="268"/>
                  </a:lnTo>
                  <a:lnTo>
                    <a:pt x="518" y="262"/>
                  </a:lnTo>
                  <a:lnTo>
                    <a:pt x="520" y="256"/>
                  </a:lnTo>
                  <a:lnTo>
                    <a:pt x="525" y="251"/>
                  </a:lnTo>
                  <a:lnTo>
                    <a:pt x="533" y="251"/>
                  </a:lnTo>
                  <a:lnTo>
                    <a:pt x="536" y="250"/>
                  </a:lnTo>
                  <a:lnTo>
                    <a:pt x="536" y="245"/>
                  </a:lnTo>
                  <a:lnTo>
                    <a:pt x="528" y="229"/>
                  </a:lnTo>
                  <a:lnTo>
                    <a:pt x="525" y="228"/>
                  </a:lnTo>
                  <a:lnTo>
                    <a:pt x="524" y="225"/>
                  </a:lnTo>
                  <a:lnTo>
                    <a:pt x="524" y="220"/>
                  </a:lnTo>
                  <a:lnTo>
                    <a:pt x="535" y="195"/>
                  </a:lnTo>
                  <a:lnTo>
                    <a:pt x="540" y="187"/>
                  </a:lnTo>
                  <a:lnTo>
                    <a:pt x="546" y="177"/>
                  </a:lnTo>
                  <a:lnTo>
                    <a:pt x="543" y="167"/>
                  </a:lnTo>
                  <a:lnTo>
                    <a:pt x="543" y="156"/>
                  </a:lnTo>
                  <a:lnTo>
                    <a:pt x="542" y="133"/>
                  </a:lnTo>
                  <a:lnTo>
                    <a:pt x="552" y="107"/>
                  </a:lnTo>
                  <a:lnTo>
                    <a:pt x="553" y="95"/>
                  </a:lnTo>
                  <a:lnTo>
                    <a:pt x="531" y="63"/>
                  </a:lnTo>
                  <a:lnTo>
                    <a:pt x="523" y="50"/>
                  </a:lnTo>
                  <a:lnTo>
                    <a:pt x="511" y="40"/>
                  </a:lnTo>
                  <a:lnTo>
                    <a:pt x="470" y="33"/>
                  </a:lnTo>
                  <a:lnTo>
                    <a:pt x="461" y="28"/>
                  </a:lnTo>
                  <a:lnTo>
                    <a:pt x="432" y="29"/>
                  </a:lnTo>
                  <a:lnTo>
                    <a:pt x="414" y="43"/>
                  </a:lnTo>
                  <a:lnTo>
                    <a:pt x="405" y="59"/>
                  </a:lnTo>
                  <a:lnTo>
                    <a:pt x="386" y="86"/>
                  </a:lnTo>
                  <a:lnTo>
                    <a:pt x="370" y="84"/>
                  </a:lnTo>
                  <a:lnTo>
                    <a:pt x="363" y="71"/>
                  </a:lnTo>
                  <a:lnTo>
                    <a:pt x="361" y="69"/>
                  </a:lnTo>
                  <a:lnTo>
                    <a:pt x="336" y="61"/>
                  </a:lnTo>
                  <a:lnTo>
                    <a:pt x="331" y="62"/>
                  </a:lnTo>
                  <a:lnTo>
                    <a:pt x="313" y="70"/>
                  </a:lnTo>
                  <a:lnTo>
                    <a:pt x="303" y="62"/>
                  </a:lnTo>
                  <a:lnTo>
                    <a:pt x="298" y="59"/>
                  </a:lnTo>
                  <a:lnTo>
                    <a:pt x="288" y="59"/>
                  </a:lnTo>
                  <a:lnTo>
                    <a:pt x="282" y="62"/>
                  </a:lnTo>
                  <a:lnTo>
                    <a:pt x="279" y="68"/>
                  </a:lnTo>
                  <a:lnTo>
                    <a:pt x="275" y="70"/>
                  </a:lnTo>
                  <a:lnTo>
                    <a:pt x="259" y="65"/>
                  </a:lnTo>
                  <a:lnTo>
                    <a:pt x="250" y="58"/>
                  </a:lnTo>
                  <a:lnTo>
                    <a:pt x="227" y="35"/>
                  </a:lnTo>
                  <a:lnTo>
                    <a:pt x="222" y="31"/>
                  </a:lnTo>
                  <a:lnTo>
                    <a:pt x="212" y="30"/>
                  </a:lnTo>
                  <a:lnTo>
                    <a:pt x="195" y="21"/>
                  </a:lnTo>
                  <a:lnTo>
                    <a:pt x="191" y="18"/>
                  </a:lnTo>
                  <a:lnTo>
                    <a:pt x="179" y="2"/>
                  </a:lnTo>
                  <a:lnTo>
                    <a:pt x="172" y="0"/>
                  </a:lnTo>
                  <a:lnTo>
                    <a:pt x="170" y="0"/>
                  </a:lnTo>
                  <a:lnTo>
                    <a:pt x="165" y="4"/>
                  </a:lnTo>
                  <a:lnTo>
                    <a:pt x="161" y="14"/>
                  </a:lnTo>
                  <a:lnTo>
                    <a:pt x="154" y="14"/>
                  </a:lnTo>
                  <a:lnTo>
                    <a:pt x="152" y="9"/>
                  </a:lnTo>
                  <a:lnTo>
                    <a:pt x="145" y="18"/>
                  </a:lnTo>
                  <a:lnTo>
                    <a:pt x="135" y="30"/>
                  </a:lnTo>
                  <a:lnTo>
                    <a:pt x="138" y="53"/>
                  </a:lnTo>
                  <a:lnTo>
                    <a:pt x="136" y="63"/>
                  </a:lnTo>
                  <a:lnTo>
                    <a:pt x="128" y="66"/>
                  </a:lnTo>
                  <a:lnTo>
                    <a:pt x="115" y="68"/>
                  </a:lnTo>
                  <a:lnTo>
                    <a:pt x="109" y="68"/>
                  </a:lnTo>
                  <a:lnTo>
                    <a:pt x="104" y="68"/>
                  </a:lnTo>
                  <a:lnTo>
                    <a:pt x="101" y="71"/>
                  </a:lnTo>
                  <a:lnTo>
                    <a:pt x="102" y="78"/>
                  </a:lnTo>
                  <a:lnTo>
                    <a:pt x="106" y="96"/>
                  </a:lnTo>
                  <a:lnTo>
                    <a:pt x="106" y="103"/>
                  </a:lnTo>
                  <a:lnTo>
                    <a:pt x="103" y="109"/>
                  </a:lnTo>
                  <a:lnTo>
                    <a:pt x="93" y="117"/>
                  </a:lnTo>
                  <a:lnTo>
                    <a:pt x="90" y="123"/>
                  </a:lnTo>
                  <a:lnTo>
                    <a:pt x="87" y="167"/>
                  </a:lnTo>
                  <a:lnTo>
                    <a:pt x="74" y="175"/>
                  </a:lnTo>
                  <a:lnTo>
                    <a:pt x="54" y="180"/>
                  </a:lnTo>
                  <a:lnTo>
                    <a:pt x="47" y="179"/>
                  </a:lnTo>
                  <a:lnTo>
                    <a:pt x="41" y="177"/>
                  </a:lnTo>
                  <a:lnTo>
                    <a:pt x="31" y="179"/>
                  </a:lnTo>
                  <a:lnTo>
                    <a:pt x="8" y="176"/>
                  </a:lnTo>
                  <a:lnTo>
                    <a:pt x="7" y="184"/>
                  </a:lnTo>
                  <a:lnTo>
                    <a:pt x="8" y="195"/>
                  </a:lnTo>
                  <a:lnTo>
                    <a:pt x="6" y="209"/>
                  </a:lnTo>
                  <a:lnTo>
                    <a:pt x="4" y="216"/>
                  </a:lnTo>
                  <a:lnTo>
                    <a:pt x="1" y="225"/>
                  </a:lnTo>
                  <a:lnTo>
                    <a:pt x="0" y="240"/>
                  </a:lnTo>
                </a:path>
              </a:pathLst>
            </a:custGeom>
            <a:solidFill>
              <a:schemeClr val="bg2">
                <a:alpha val="30196"/>
              </a:schemeClr>
            </a:solidFill>
            <a:ln w="9525" algn="ctr">
              <a:solidFill>
                <a:srgbClr val="C0C0C0"/>
              </a:solidFill>
              <a:round/>
              <a:headEnd/>
              <a:tailEnd/>
            </a:ln>
          </p:spPr>
          <p:txBody>
            <a:bodyPr wrap="none" anchor="ctr"/>
            <a:lstStyle/>
            <a:p>
              <a:pPr algn="l" eaLnBrk="0" hangingPunct="0"/>
              <a:endParaRPr lang="es-ES" sz="1800" b="0" u="none"/>
            </a:p>
          </p:txBody>
        </p:sp>
        <p:sp>
          <p:nvSpPr>
            <p:cNvPr id="39101" name="Freeform 28"/>
            <p:cNvSpPr>
              <a:spLocks/>
            </p:cNvSpPr>
            <p:nvPr/>
          </p:nvSpPr>
          <p:spPr bwMode="auto">
            <a:xfrm>
              <a:off x="22" y="358"/>
              <a:ext cx="703" cy="984"/>
            </a:xfrm>
            <a:custGeom>
              <a:avLst/>
              <a:gdLst>
                <a:gd name="T0" fmla="*/ 1168 w 540"/>
                <a:gd name="T1" fmla="*/ 16 h 785"/>
                <a:gd name="T2" fmla="*/ 2601 w 540"/>
                <a:gd name="T3" fmla="*/ 157 h 785"/>
                <a:gd name="T4" fmla="*/ 2312 w 540"/>
                <a:gd name="T5" fmla="*/ 504 h 785"/>
                <a:gd name="T6" fmla="*/ 2246 w 540"/>
                <a:gd name="T7" fmla="*/ 692 h 785"/>
                <a:gd name="T8" fmla="*/ 2244 w 540"/>
                <a:gd name="T9" fmla="*/ 786 h 785"/>
                <a:gd name="T10" fmla="*/ 2429 w 540"/>
                <a:gd name="T11" fmla="*/ 935 h 785"/>
                <a:gd name="T12" fmla="*/ 2454 w 540"/>
                <a:gd name="T13" fmla="*/ 1087 h 785"/>
                <a:gd name="T14" fmla="*/ 2376 w 540"/>
                <a:gd name="T15" fmla="*/ 1221 h 785"/>
                <a:gd name="T16" fmla="*/ 2332 w 540"/>
                <a:gd name="T17" fmla="*/ 1578 h 785"/>
                <a:gd name="T18" fmla="*/ 2477 w 540"/>
                <a:gd name="T19" fmla="*/ 1779 h 785"/>
                <a:gd name="T20" fmla="*/ 2537 w 540"/>
                <a:gd name="T21" fmla="*/ 2357 h 785"/>
                <a:gd name="T22" fmla="*/ 2647 w 540"/>
                <a:gd name="T23" fmla="*/ 2725 h 785"/>
                <a:gd name="T24" fmla="*/ 2791 w 540"/>
                <a:gd name="T25" fmla="*/ 2968 h 785"/>
                <a:gd name="T26" fmla="*/ 3019 w 540"/>
                <a:gd name="T27" fmla="*/ 3037 h 785"/>
                <a:gd name="T28" fmla="*/ 3503 w 540"/>
                <a:gd name="T29" fmla="*/ 3552 h 785"/>
                <a:gd name="T30" fmla="*/ 3614 w 540"/>
                <a:gd name="T31" fmla="*/ 3768 h 785"/>
                <a:gd name="T32" fmla="*/ 3756 w 540"/>
                <a:gd name="T33" fmla="*/ 3817 h 785"/>
                <a:gd name="T34" fmla="*/ 3964 w 540"/>
                <a:gd name="T35" fmla="*/ 3967 h 785"/>
                <a:gd name="T36" fmla="*/ 4198 w 540"/>
                <a:gd name="T37" fmla="*/ 4333 h 785"/>
                <a:gd name="T38" fmla="*/ 4284 w 540"/>
                <a:gd name="T39" fmla="*/ 4498 h 785"/>
                <a:gd name="T40" fmla="*/ 4370 w 540"/>
                <a:gd name="T41" fmla="*/ 4723 h 785"/>
                <a:gd name="T42" fmla="*/ 3971 w 540"/>
                <a:gd name="T43" fmla="*/ 4758 h 785"/>
                <a:gd name="T44" fmla="*/ 2835 w 540"/>
                <a:gd name="T45" fmla="*/ 4624 h 785"/>
                <a:gd name="T46" fmla="*/ 2947 w 540"/>
                <a:gd name="T47" fmla="*/ 4539 h 785"/>
                <a:gd name="T48" fmla="*/ 2890 w 540"/>
                <a:gd name="T49" fmla="*/ 4392 h 785"/>
                <a:gd name="T50" fmla="*/ 2947 w 540"/>
                <a:gd name="T51" fmla="*/ 4118 h 785"/>
                <a:gd name="T52" fmla="*/ 2772 w 540"/>
                <a:gd name="T53" fmla="*/ 3946 h 785"/>
                <a:gd name="T54" fmla="*/ 2589 w 540"/>
                <a:gd name="T55" fmla="*/ 3737 h 785"/>
                <a:gd name="T56" fmla="*/ 2454 w 540"/>
                <a:gd name="T57" fmla="*/ 3626 h 785"/>
                <a:gd name="T58" fmla="*/ 2290 w 540"/>
                <a:gd name="T59" fmla="*/ 3483 h 785"/>
                <a:gd name="T60" fmla="*/ 2039 w 540"/>
                <a:gd name="T61" fmla="*/ 3255 h 785"/>
                <a:gd name="T62" fmla="*/ 1724 w 540"/>
                <a:gd name="T63" fmla="*/ 3091 h 785"/>
                <a:gd name="T64" fmla="*/ 1504 w 540"/>
                <a:gd name="T65" fmla="*/ 2955 h 785"/>
                <a:gd name="T66" fmla="*/ 1342 w 540"/>
                <a:gd name="T67" fmla="*/ 2667 h 785"/>
                <a:gd name="T68" fmla="*/ 1256 w 540"/>
                <a:gd name="T69" fmla="*/ 2268 h 785"/>
                <a:gd name="T70" fmla="*/ 1057 w 540"/>
                <a:gd name="T71" fmla="*/ 2145 h 785"/>
                <a:gd name="T72" fmla="*/ 1068 w 540"/>
                <a:gd name="T73" fmla="*/ 1871 h 785"/>
                <a:gd name="T74" fmla="*/ 834 w 540"/>
                <a:gd name="T75" fmla="*/ 1591 h 785"/>
                <a:gd name="T76" fmla="*/ 812 w 540"/>
                <a:gd name="T77" fmla="*/ 1365 h 785"/>
                <a:gd name="T78" fmla="*/ 372 w 540"/>
                <a:gd name="T79" fmla="*/ 985 h 785"/>
                <a:gd name="T80" fmla="*/ 467 w 540"/>
                <a:gd name="T81" fmla="*/ 826 h 785"/>
                <a:gd name="T82" fmla="*/ 256 w 540"/>
                <a:gd name="T83" fmla="*/ 562 h 785"/>
                <a:gd name="T84" fmla="*/ 293 w 540"/>
                <a:gd name="T85" fmla="*/ 305 h 785"/>
                <a:gd name="T86" fmla="*/ 210 w 540"/>
                <a:gd name="T87" fmla="*/ 256 h 785"/>
                <a:gd name="T88" fmla="*/ 133 w 540"/>
                <a:gd name="T89" fmla="*/ 95 h 7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0"/>
                <a:gd name="T136" fmla="*/ 0 h 785"/>
                <a:gd name="T137" fmla="*/ 540 w 540"/>
                <a:gd name="T138" fmla="*/ 785 h 7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0" h="785">
                  <a:moveTo>
                    <a:pt x="16" y="16"/>
                  </a:moveTo>
                  <a:lnTo>
                    <a:pt x="0" y="0"/>
                  </a:lnTo>
                  <a:lnTo>
                    <a:pt x="141" y="2"/>
                  </a:lnTo>
                  <a:lnTo>
                    <a:pt x="326" y="5"/>
                  </a:lnTo>
                  <a:lnTo>
                    <a:pt x="330" y="5"/>
                  </a:lnTo>
                  <a:lnTo>
                    <a:pt x="316" y="26"/>
                  </a:lnTo>
                  <a:lnTo>
                    <a:pt x="296" y="45"/>
                  </a:lnTo>
                  <a:lnTo>
                    <a:pt x="282" y="65"/>
                  </a:lnTo>
                  <a:lnTo>
                    <a:pt x="280" y="83"/>
                  </a:lnTo>
                  <a:lnTo>
                    <a:pt x="277" y="81"/>
                  </a:lnTo>
                  <a:lnTo>
                    <a:pt x="272" y="84"/>
                  </a:lnTo>
                  <a:lnTo>
                    <a:pt x="273" y="113"/>
                  </a:lnTo>
                  <a:lnTo>
                    <a:pt x="271" y="119"/>
                  </a:lnTo>
                  <a:lnTo>
                    <a:pt x="266" y="119"/>
                  </a:lnTo>
                  <a:lnTo>
                    <a:pt x="272" y="129"/>
                  </a:lnTo>
                  <a:lnTo>
                    <a:pt x="278" y="131"/>
                  </a:lnTo>
                  <a:lnTo>
                    <a:pt x="291" y="147"/>
                  </a:lnTo>
                  <a:lnTo>
                    <a:pt x="294" y="153"/>
                  </a:lnTo>
                  <a:lnTo>
                    <a:pt x="294" y="162"/>
                  </a:lnTo>
                  <a:lnTo>
                    <a:pt x="297" y="169"/>
                  </a:lnTo>
                  <a:lnTo>
                    <a:pt x="297" y="178"/>
                  </a:lnTo>
                  <a:lnTo>
                    <a:pt x="292" y="181"/>
                  </a:lnTo>
                  <a:lnTo>
                    <a:pt x="288" y="188"/>
                  </a:lnTo>
                  <a:lnTo>
                    <a:pt x="288" y="200"/>
                  </a:lnTo>
                  <a:lnTo>
                    <a:pt x="285" y="209"/>
                  </a:lnTo>
                  <a:lnTo>
                    <a:pt x="281" y="246"/>
                  </a:lnTo>
                  <a:lnTo>
                    <a:pt x="283" y="259"/>
                  </a:lnTo>
                  <a:lnTo>
                    <a:pt x="288" y="268"/>
                  </a:lnTo>
                  <a:lnTo>
                    <a:pt x="288" y="280"/>
                  </a:lnTo>
                  <a:lnTo>
                    <a:pt x="300" y="291"/>
                  </a:lnTo>
                  <a:lnTo>
                    <a:pt x="303" y="345"/>
                  </a:lnTo>
                  <a:lnTo>
                    <a:pt x="307" y="366"/>
                  </a:lnTo>
                  <a:lnTo>
                    <a:pt x="307" y="387"/>
                  </a:lnTo>
                  <a:lnTo>
                    <a:pt x="302" y="416"/>
                  </a:lnTo>
                  <a:lnTo>
                    <a:pt x="310" y="434"/>
                  </a:lnTo>
                  <a:lnTo>
                    <a:pt x="321" y="447"/>
                  </a:lnTo>
                  <a:lnTo>
                    <a:pt x="333" y="459"/>
                  </a:lnTo>
                  <a:lnTo>
                    <a:pt x="332" y="479"/>
                  </a:lnTo>
                  <a:lnTo>
                    <a:pt x="339" y="487"/>
                  </a:lnTo>
                  <a:lnTo>
                    <a:pt x="347" y="478"/>
                  </a:lnTo>
                  <a:lnTo>
                    <a:pt x="356" y="485"/>
                  </a:lnTo>
                  <a:lnTo>
                    <a:pt x="366" y="499"/>
                  </a:lnTo>
                  <a:lnTo>
                    <a:pt x="403" y="541"/>
                  </a:lnTo>
                  <a:lnTo>
                    <a:pt x="416" y="556"/>
                  </a:lnTo>
                  <a:lnTo>
                    <a:pt x="425" y="583"/>
                  </a:lnTo>
                  <a:lnTo>
                    <a:pt x="434" y="592"/>
                  </a:lnTo>
                  <a:lnTo>
                    <a:pt x="437" y="606"/>
                  </a:lnTo>
                  <a:lnTo>
                    <a:pt x="438" y="618"/>
                  </a:lnTo>
                  <a:lnTo>
                    <a:pt x="444" y="634"/>
                  </a:lnTo>
                  <a:lnTo>
                    <a:pt x="447" y="623"/>
                  </a:lnTo>
                  <a:lnTo>
                    <a:pt x="455" y="626"/>
                  </a:lnTo>
                  <a:lnTo>
                    <a:pt x="461" y="652"/>
                  </a:lnTo>
                  <a:lnTo>
                    <a:pt x="470" y="646"/>
                  </a:lnTo>
                  <a:lnTo>
                    <a:pt x="480" y="651"/>
                  </a:lnTo>
                  <a:lnTo>
                    <a:pt x="490" y="682"/>
                  </a:lnTo>
                  <a:lnTo>
                    <a:pt x="494" y="704"/>
                  </a:lnTo>
                  <a:lnTo>
                    <a:pt x="509" y="711"/>
                  </a:lnTo>
                  <a:lnTo>
                    <a:pt x="521" y="710"/>
                  </a:lnTo>
                  <a:lnTo>
                    <a:pt x="524" y="717"/>
                  </a:lnTo>
                  <a:lnTo>
                    <a:pt x="519" y="738"/>
                  </a:lnTo>
                  <a:lnTo>
                    <a:pt x="526" y="748"/>
                  </a:lnTo>
                  <a:lnTo>
                    <a:pt x="529" y="756"/>
                  </a:lnTo>
                  <a:lnTo>
                    <a:pt x="530" y="775"/>
                  </a:lnTo>
                  <a:lnTo>
                    <a:pt x="539" y="784"/>
                  </a:lnTo>
                  <a:lnTo>
                    <a:pt x="525" y="782"/>
                  </a:lnTo>
                  <a:lnTo>
                    <a:pt x="482" y="780"/>
                  </a:lnTo>
                  <a:lnTo>
                    <a:pt x="378" y="772"/>
                  </a:lnTo>
                  <a:lnTo>
                    <a:pt x="341" y="764"/>
                  </a:lnTo>
                  <a:lnTo>
                    <a:pt x="343" y="759"/>
                  </a:lnTo>
                  <a:lnTo>
                    <a:pt x="348" y="759"/>
                  </a:lnTo>
                  <a:lnTo>
                    <a:pt x="353" y="750"/>
                  </a:lnTo>
                  <a:lnTo>
                    <a:pt x="357" y="744"/>
                  </a:lnTo>
                  <a:lnTo>
                    <a:pt x="353" y="732"/>
                  </a:lnTo>
                  <a:lnTo>
                    <a:pt x="345" y="726"/>
                  </a:lnTo>
                  <a:lnTo>
                    <a:pt x="350" y="720"/>
                  </a:lnTo>
                  <a:lnTo>
                    <a:pt x="359" y="705"/>
                  </a:lnTo>
                  <a:lnTo>
                    <a:pt x="365" y="694"/>
                  </a:lnTo>
                  <a:lnTo>
                    <a:pt x="357" y="676"/>
                  </a:lnTo>
                  <a:lnTo>
                    <a:pt x="356" y="663"/>
                  </a:lnTo>
                  <a:lnTo>
                    <a:pt x="344" y="661"/>
                  </a:lnTo>
                  <a:lnTo>
                    <a:pt x="336" y="647"/>
                  </a:lnTo>
                  <a:lnTo>
                    <a:pt x="329" y="636"/>
                  </a:lnTo>
                  <a:lnTo>
                    <a:pt x="324" y="623"/>
                  </a:lnTo>
                  <a:lnTo>
                    <a:pt x="314" y="613"/>
                  </a:lnTo>
                  <a:lnTo>
                    <a:pt x="304" y="616"/>
                  </a:lnTo>
                  <a:lnTo>
                    <a:pt x="300" y="608"/>
                  </a:lnTo>
                  <a:lnTo>
                    <a:pt x="297" y="595"/>
                  </a:lnTo>
                  <a:lnTo>
                    <a:pt x="290" y="586"/>
                  </a:lnTo>
                  <a:lnTo>
                    <a:pt x="285" y="577"/>
                  </a:lnTo>
                  <a:lnTo>
                    <a:pt x="277" y="571"/>
                  </a:lnTo>
                  <a:lnTo>
                    <a:pt x="267" y="555"/>
                  </a:lnTo>
                  <a:lnTo>
                    <a:pt x="258" y="544"/>
                  </a:lnTo>
                  <a:lnTo>
                    <a:pt x="247" y="534"/>
                  </a:lnTo>
                  <a:lnTo>
                    <a:pt x="226" y="525"/>
                  </a:lnTo>
                  <a:lnTo>
                    <a:pt x="221" y="514"/>
                  </a:lnTo>
                  <a:lnTo>
                    <a:pt x="209" y="507"/>
                  </a:lnTo>
                  <a:lnTo>
                    <a:pt x="199" y="496"/>
                  </a:lnTo>
                  <a:lnTo>
                    <a:pt x="186" y="492"/>
                  </a:lnTo>
                  <a:lnTo>
                    <a:pt x="182" y="485"/>
                  </a:lnTo>
                  <a:lnTo>
                    <a:pt x="171" y="478"/>
                  </a:lnTo>
                  <a:lnTo>
                    <a:pt x="161" y="466"/>
                  </a:lnTo>
                  <a:lnTo>
                    <a:pt x="163" y="438"/>
                  </a:lnTo>
                  <a:lnTo>
                    <a:pt x="154" y="431"/>
                  </a:lnTo>
                  <a:lnTo>
                    <a:pt x="155" y="398"/>
                  </a:lnTo>
                  <a:lnTo>
                    <a:pt x="152" y="372"/>
                  </a:lnTo>
                  <a:lnTo>
                    <a:pt x="139" y="352"/>
                  </a:lnTo>
                  <a:lnTo>
                    <a:pt x="129" y="355"/>
                  </a:lnTo>
                  <a:lnTo>
                    <a:pt x="128" y="352"/>
                  </a:lnTo>
                  <a:lnTo>
                    <a:pt x="124" y="345"/>
                  </a:lnTo>
                  <a:lnTo>
                    <a:pt x="129" y="323"/>
                  </a:lnTo>
                  <a:lnTo>
                    <a:pt x="130" y="307"/>
                  </a:lnTo>
                  <a:lnTo>
                    <a:pt x="118" y="283"/>
                  </a:lnTo>
                  <a:lnTo>
                    <a:pt x="111" y="273"/>
                  </a:lnTo>
                  <a:lnTo>
                    <a:pt x="101" y="261"/>
                  </a:lnTo>
                  <a:lnTo>
                    <a:pt x="95" y="258"/>
                  </a:lnTo>
                  <a:lnTo>
                    <a:pt x="95" y="240"/>
                  </a:lnTo>
                  <a:lnTo>
                    <a:pt x="98" y="224"/>
                  </a:lnTo>
                  <a:lnTo>
                    <a:pt x="89" y="212"/>
                  </a:lnTo>
                  <a:lnTo>
                    <a:pt x="66" y="181"/>
                  </a:lnTo>
                  <a:lnTo>
                    <a:pt x="45" y="162"/>
                  </a:lnTo>
                  <a:lnTo>
                    <a:pt x="50" y="144"/>
                  </a:lnTo>
                  <a:lnTo>
                    <a:pt x="42" y="129"/>
                  </a:lnTo>
                  <a:lnTo>
                    <a:pt x="57" y="136"/>
                  </a:lnTo>
                  <a:lnTo>
                    <a:pt x="59" y="123"/>
                  </a:lnTo>
                  <a:lnTo>
                    <a:pt x="52" y="114"/>
                  </a:lnTo>
                  <a:lnTo>
                    <a:pt x="31" y="92"/>
                  </a:lnTo>
                  <a:lnTo>
                    <a:pt x="28" y="73"/>
                  </a:lnTo>
                  <a:lnTo>
                    <a:pt x="35" y="60"/>
                  </a:lnTo>
                  <a:lnTo>
                    <a:pt x="35" y="50"/>
                  </a:lnTo>
                  <a:lnTo>
                    <a:pt x="33" y="45"/>
                  </a:lnTo>
                  <a:lnTo>
                    <a:pt x="31" y="43"/>
                  </a:lnTo>
                  <a:lnTo>
                    <a:pt x="25" y="42"/>
                  </a:lnTo>
                  <a:lnTo>
                    <a:pt x="23" y="40"/>
                  </a:lnTo>
                  <a:lnTo>
                    <a:pt x="18" y="24"/>
                  </a:lnTo>
                  <a:lnTo>
                    <a:pt x="16" y="16"/>
                  </a:lnTo>
                </a:path>
              </a:pathLst>
            </a:custGeom>
            <a:solidFill>
              <a:srgbClr val="0000CC">
                <a:alpha val="30196"/>
              </a:srgb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102" name="Freeform 29"/>
            <p:cNvSpPr>
              <a:spLocks/>
            </p:cNvSpPr>
            <p:nvPr/>
          </p:nvSpPr>
          <p:spPr bwMode="auto">
            <a:xfrm>
              <a:off x="269" y="1271"/>
              <a:ext cx="965" cy="1112"/>
            </a:xfrm>
            <a:custGeom>
              <a:avLst/>
              <a:gdLst>
                <a:gd name="T0" fmla="*/ 146 w 741"/>
                <a:gd name="T1" fmla="*/ 119 h 887"/>
                <a:gd name="T2" fmla="*/ 322 w 741"/>
                <a:gd name="T3" fmla="*/ 94 h 887"/>
                <a:gd name="T4" fmla="*/ 840 w 741"/>
                <a:gd name="T5" fmla="*/ 95 h 887"/>
                <a:gd name="T6" fmla="*/ 1025 w 741"/>
                <a:gd name="T7" fmla="*/ 0 h 887"/>
                <a:gd name="T8" fmla="*/ 1425 w 741"/>
                <a:gd name="T9" fmla="*/ 118 h 887"/>
                <a:gd name="T10" fmla="*/ 2756 w 741"/>
                <a:gd name="T11" fmla="*/ 187 h 887"/>
                <a:gd name="T12" fmla="*/ 3071 w 741"/>
                <a:gd name="T13" fmla="*/ 707 h 887"/>
                <a:gd name="T14" fmla="*/ 3180 w 741"/>
                <a:gd name="T15" fmla="*/ 918 h 887"/>
                <a:gd name="T16" fmla="*/ 3407 w 741"/>
                <a:gd name="T17" fmla="*/ 1196 h 887"/>
                <a:gd name="T18" fmla="*/ 3579 w 741"/>
                <a:gd name="T19" fmla="*/ 1303 h 887"/>
                <a:gd name="T20" fmla="*/ 3938 w 741"/>
                <a:gd name="T21" fmla="*/ 1749 h 887"/>
                <a:gd name="T22" fmla="*/ 3976 w 741"/>
                <a:gd name="T23" fmla="*/ 1867 h 887"/>
                <a:gd name="T24" fmla="*/ 4079 w 741"/>
                <a:gd name="T25" fmla="*/ 2087 h 887"/>
                <a:gd name="T26" fmla="*/ 4100 w 741"/>
                <a:gd name="T27" fmla="*/ 2378 h 887"/>
                <a:gd name="T28" fmla="*/ 4386 w 741"/>
                <a:gd name="T29" fmla="*/ 2766 h 887"/>
                <a:gd name="T30" fmla="*/ 4400 w 741"/>
                <a:gd name="T31" fmla="*/ 3063 h 887"/>
                <a:gd name="T32" fmla="*/ 4726 w 741"/>
                <a:gd name="T33" fmla="*/ 3419 h 887"/>
                <a:gd name="T34" fmla="*/ 4624 w 741"/>
                <a:gd name="T35" fmla="*/ 3796 h 887"/>
                <a:gd name="T36" fmla="*/ 4742 w 741"/>
                <a:gd name="T37" fmla="*/ 4041 h 887"/>
                <a:gd name="T38" fmla="*/ 5128 w 741"/>
                <a:gd name="T39" fmla="*/ 3994 h 887"/>
                <a:gd name="T40" fmla="*/ 5290 w 741"/>
                <a:gd name="T41" fmla="*/ 3967 h 887"/>
                <a:gd name="T42" fmla="*/ 5502 w 741"/>
                <a:gd name="T43" fmla="*/ 4122 h 887"/>
                <a:gd name="T44" fmla="*/ 5750 w 741"/>
                <a:gd name="T45" fmla="*/ 4453 h 887"/>
                <a:gd name="T46" fmla="*/ 5807 w 741"/>
                <a:gd name="T47" fmla="*/ 4566 h 887"/>
                <a:gd name="T48" fmla="*/ 5909 w 741"/>
                <a:gd name="T49" fmla="*/ 4721 h 887"/>
                <a:gd name="T50" fmla="*/ 6099 w 741"/>
                <a:gd name="T51" fmla="*/ 4794 h 887"/>
                <a:gd name="T52" fmla="*/ 6110 w 741"/>
                <a:gd name="T53" fmla="*/ 5023 h 887"/>
                <a:gd name="T54" fmla="*/ 5909 w 741"/>
                <a:gd name="T55" fmla="*/ 5238 h 887"/>
                <a:gd name="T56" fmla="*/ 5526 w 741"/>
                <a:gd name="T57" fmla="*/ 5373 h 887"/>
                <a:gd name="T58" fmla="*/ 5362 w 741"/>
                <a:gd name="T59" fmla="*/ 5373 h 887"/>
                <a:gd name="T60" fmla="*/ 5208 w 741"/>
                <a:gd name="T61" fmla="*/ 5125 h 887"/>
                <a:gd name="T62" fmla="*/ 5208 w 741"/>
                <a:gd name="T63" fmla="*/ 5032 h 887"/>
                <a:gd name="T64" fmla="*/ 5056 w 741"/>
                <a:gd name="T65" fmla="*/ 4794 h 887"/>
                <a:gd name="T66" fmla="*/ 4708 w 741"/>
                <a:gd name="T67" fmla="*/ 4603 h 887"/>
                <a:gd name="T68" fmla="*/ 4400 w 741"/>
                <a:gd name="T69" fmla="*/ 4281 h 887"/>
                <a:gd name="T70" fmla="*/ 3998 w 741"/>
                <a:gd name="T71" fmla="*/ 3992 h 887"/>
                <a:gd name="T72" fmla="*/ 3282 w 741"/>
                <a:gd name="T73" fmla="*/ 3685 h 887"/>
                <a:gd name="T74" fmla="*/ 3012 w 741"/>
                <a:gd name="T75" fmla="*/ 3488 h 887"/>
                <a:gd name="T76" fmla="*/ 2938 w 741"/>
                <a:gd name="T77" fmla="*/ 3280 h 887"/>
                <a:gd name="T78" fmla="*/ 3112 w 741"/>
                <a:gd name="T79" fmla="*/ 2787 h 887"/>
                <a:gd name="T80" fmla="*/ 3112 w 741"/>
                <a:gd name="T81" fmla="*/ 2613 h 887"/>
                <a:gd name="T82" fmla="*/ 2989 w 741"/>
                <a:gd name="T83" fmla="*/ 2092 h 887"/>
                <a:gd name="T84" fmla="*/ 2698 w 741"/>
                <a:gd name="T85" fmla="*/ 1902 h 887"/>
                <a:gd name="T86" fmla="*/ 2566 w 741"/>
                <a:gd name="T87" fmla="*/ 1809 h 887"/>
                <a:gd name="T88" fmla="*/ 2352 w 741"/>
                <a:gd name="T89" fmla="*/ 1746 h 887"/>
                <a:gd name="T90" fmla="*/ 2377 w 741"/>
                <a:gd name="T91" fmla="*/ 1654 h 887"/>
                <a:gd name="T92" fmla="*/ 2179 w 741"/>
                <a:gd name="T93" fmla="*/ 1536 h 887"/>
                <a:gd name="T94" fmla="*/ 1828 w 741"/>
                <a:gd name="T95" fmla="*/ 1256 h 887"/>
                <a:gd name="T96" fmla="*/ 1440 w 741"/>
                <a:gd name="T97" fmla="*/ 1282 h 887"/>
                <a:gd name="T98" fmla="*/ 1309 w 741"/>
                <a:gd name="T99" fmla="*/ 1082 h 887"/>
                <a:gd name="T100" fmla="*/ 876 w 741"/>
                <a:gd name="T101" fmla="*/ 822 h 887"/>
                <a:gd name="T102" fmla="*/ 609 w 741"/>
                <a:gd name="T103" fmla="*/ 767 h 887"/>
                <a:gd name="T104" fmla="*/ 531 w 741"/>
                <a:gd name="T105" fmla="*/ 504 h 887"/>
                <a:gd name="T106" fmla="*/ 225 w 741"/>
                <a:gd name="T107" fmla="*/ 293 h 887"/>
                <a:gd name="T108" fmla="*/ 102 w 741"/>
                <a:gd name="T109" fmla="*/ 243 h 8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41"/>
                <a:gd name="T166" fmla="*/ 0 h 887"/>
                <a:gd name="T167" fmla="*/ 741 w 741"/>
                <a:gd name="T168" fmla="*/ 887 h 8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41" h="887">
                  <a:moveTo>
                    <a:pt x="0" y="20"/>
                  </a:moveTo>
                  <a:lnTo>
                    <a:pt x="9" y="19"/>
                  </a:lnTo>
                  <a:lnTo>
                    <a:pt x="18" y="20"/>
                  </a:lnTo>
                  <a:lnTo>
                    <a:pt x="26" y="17"/>
                  </a:lnTo>
                  <a:lnTo>
                    <a:pt x="31" y="19"/>
                  </a:lnTo>
                  <a:lnTo>
                    <a:pt x="39" y="15"/>
                  </a:lnTo>
                  <a:lnTo>
                    <a:pt x="49" y="22"/>
                  </a:lnTo>
                  <a:lnTo>
                    <a:pt x="80" y="22"/>
                  </a:lnTo>
                  <a:lnTo>
                    <a:pt x="101" y="16"/>
                  </a:lnTo>
                  <a:lnTo>
                    <a:pt x="107" y="12"/>
                  </a:lnTo>
                  <a:lnTo>
                    <a:pt x="107" y="6"/>
                  </a:lnTo>
                  <a:lnTo>
                    <a:pt x="124" y="0"/>
                  </a:lnTo>
                  <a:lnTo>
                    <a:pt x="131" y="2"/>
                  </a:lnTo>
                  <a:lnTo>
                    <a:pt x="135" y="11"/>
                  </a:lnTo>
                  <a:lnTo>
                    <a:pt x="172" y="19"/>
                  </a:lnTo>
                  <a:lnTo>
                    <a:pt x="276" y="27"/>
                  </a:lnTo>
                  <a:lnTo>
                    <a:pt x="319" y="29"/>
                  </a:lnTo>
                  <a:lnTo>
                    <a:pt x="333" y="31"/>
                  </a:lnTo>
                  <a:lnTo>
                    <a:pt x="349" y="57"/>
                  </a:lnTo>
                  <a:lnTo>
                    <a:pt x="355" y="84"/>
                  </a:lnTo>
                  <a:lnTo>
                    <a:pt x="372" y="116"/>
                  </a:lnTo>
                  <a:lnTo>
                    <a:pt x="372" y="124"/>
                  </a:lnTo>
                  <a:lnTo>
                    <a:pt x="381" y="152"/>
                  </a:lnTo>
                  <a:lnTo>
                    <a:pt x="385" y="151"/>
                  </a:lnTo>
                  <a:lnTo>
                    <a:pt x="385" y="160"/>
                  </a:lnTo>
                  <a:lnTo>
                    <a:pt x="416" y="183"/>
                  </a:lnTo>
                  <a:lnTo>
                    <a:pt x="412" y="196"/>
                  </a:lnTo>
                  <a:lnTo>
                    <a:pt x="418" y="218"/>
                  </a:lnTo>
                  <a:lnTo>
                    <a:pt x="426" y="216"/>
                  </a:lnTo>
                  <a:lnTo>
                    <a:pt x="432" y="213"/>
                  </a:lnTo>
                  <a:lnTo>
                    <a:pt x="465" y="242"/>
                  </a:lnTo>
                  <a:lnTo>
                    <a:pt x="465" y="259"/>
                  </a:lnTo>
                  <a:lnTo>
                    <a:pt x="476" y="287"/>
                  </a:lnTo>
                  <a:lnTo>
                    <a:pt x="481" y="284"/>
                  </a:lnTo>
                  <a:lnTo>
                    <a:pt x="483" y="288"/>
                  </a:lnTo>
                  <a:lnTo>
                    <a:pt x="481" y="306"/>
                  </a:lnTo>
                  <a:lnTo>
                    <a:pt x="486" y="318"/>
                  </a:lnTo>
                  <a:lnTo>
                    <a:pt x="487" y="342"/>
                  </a:lnTo>
                  <a:lnTo>
                    <a:pt x="493" y="342"/>
                  </a:lnTo>
                  <a:lnTo>
                    <a:pt x="495" y="357"/>
                  </a:lnTo>
                  <a:lnTo>
                    <a:pt x="488" y="381"/>
                  </a:lnTo>
                  <a:lnTo>
                    <a:pt x="495" y="390"/>
                  </a:lnTo>
                  <a:lnTo>
                    <a:pt x="494" y="393"/>
                  </a:lnTo>
                  <a:lnTo>
                    <a:pt x="513" y="442"/>
                  </a:lnTo>
                  <a:lnTo>
                    <a:pt x="530" y="453"/>
                  </a:lnTo>
                  <a:lnTo>
                    <a:pt x="529" y="464"/>
                  </a:lnTo>
                  <a:lnTo>
                    <a:pt x="534" y="470"/>
                  </a:lnTo>
                  <a:lnTo>
                    <a:pt x="532" y="502"/>
                  </a:lnTo>
                  <a:lnTo>
                    <a:pt x="542" y="516"/>
                  </a:lnTo>
                  <a:lnTo>
                    <a:pt x="557" y="527"/>
                  </a:lnTo>
                  <a:lnTo>
                    <a:pt x="571" y="561"/>
                  </a:lnTo>
                  <a:lnTo>
                    <a:pt x="570" y="578"/>
                  </a:lnTo>
                  <a:lnTo>
                    <a:pt x="560" y="594"/>
                  </a:lnTo>
                  <a:lnTo>
                    <a:pt x="559" y="621"/>
                  </a:lnTo>
                  <a:lnTo>
                    <a:pt x="566" y="631"/>
                  </a:lnTo>
                  <a:lnTo>
                    <a:pt x="564" y="643"/>
                  </a:lnTo>
                  <a:lnTo>
                    <a:pt x="573" y="662"/>
                  </a:lnTo>
                  <a:lnTo>
                    <a:pt x="594" y="670"/>
                  </a:lnTo>
                  <a:lnTo>
                    <a:pt x="612" y="666"/>
                  </a:lnTo>
                  <a:lnTo>
                    <a:pt x="620" y="655"/>
                  </a:lnTo>
                  <a:lnTo>
                    <a:pt x="627" y="643"/>
                  </a:lnTo>
                  <a:lnTo>
                    <a:pt x="638" y="646"/>
                  </a:lnTo>
                  <a:lnTo>
                    <a:pt x="639" y="650"/>
                  </a:lnTo>
                  <a:lnTo>
                    <a:pt x="645" y="653"/>
                  </a:lnTo>
                  <a:lnTo>
                    <a:pt x="650" y="671"/>
                  </a:lnTo>
                  <a:lnTo>
                    <a:pt x="665" y="676"/>
                  </a:lnTo>
                  <a:lnTo>
                    <a:pt x="670" y="699"/>
                  </a:lnTo>
                  <a:lnTo>
                    <a:pt x="689" y="699"/>
                  </a:lnTo>
                  <a:lnTo>
                    <a:pt x="695" y="730"/>
                  </a:lnTo>
                  <a:lnTo>
                    <a:pt x="699" y="737"/>
                  </a:lnTo>
                  <a:lnTo>
                    <a:pt x="704" y="741"/>
                  </a:lnTo>
                  <a:lnTo>
                    <a:pt x="702" y="748"/>
                  </a:lnTo>
                  <a:lnTo>
                    <a:pt x="698" y="757"/>
                  </a:lnTo>
                  <a:lnTo>
                    <a:pt x="703" y="760"/>
                  </a:lnTo>
                  <a:lnTo>
                    <a:pt x="714" y="774"/>
                  </a:lnTo>
                  <a:lnTo>
                    <a:pt x="725" y="775"/>
                  </a:lnTo>
                  <a:lnTo>
                    <a:pt x="729" y="782"/>
                  </a:lnTo>
                  <a:lnTo>
                    <a:pt x="737" y="786"/>
                  </a:lnTo>
                  <a:lnTo>
                    <a:pt x="736" y="799"/>
                  </a:lnTo>
                  <a:lnTo>
                    <a:pt x="740" y="809"/>
                  </a:lnTo>
                  <a:lnTo>
                    <a:pt x="739" y="823"/>
                  </a:lnTo>
                  <a:lnTo>
                    <a:pt x="731" y="842"/>
                  </a:lnTo>
                  <a:lnTo>
                    <a:pt x="721" y="854"/>
                  </a:lnTo>
                  <a:lnTo>
                    <a:pt x="714" y="859"/>
                  </a:lnTo>
                  <a:lnTo>
                    <a:pt x="698" y="865"/>
                  </a:lnTo>
                  <a:lnTo>
                    <a:pt x="675" y="881"/>
                  </a:lnTo>
                  <a:lnTo>
                    <a:pt x="668" y="881"/>
                  </a:lnTo>
                  <a:lnTo>
                    <a:pt x="667" y="885"/>
                  </a:lnTo>
                  <a:lnTo>
                    <a:pt x="657" y="886"/>
                  </a:lnTo>
                  <a:lnTo>
                    <a:pt x="648" y="881"/>
                  </a:lnTo>
                  <a:lnTo>
                    <a:pt x="634" y="860"/>
                  </a:lnTo>
                  <a:lnTo>
                    <a:pt x="633" y="852"/>
                  </a:lnTo>
                  <a:lnTo>
                    <a:pt x="630" y="840"/>
                  </a:lnTo>
                  <a:lnTo>
                    <a:pt x="631" y="835"/>
                  </a:lnTo>
                  <a:lnTo>
                    <a:pt x="628" y="829"/>
                  </a:lnTo>
                  <a:lnTo>
                    <a:pt x="630" y="825"/>
                  </a:lnTo>
                  <a:lnTo>
                    <a:pt x="627" y="821"/>
                  </a:lnTo>
                  <a:lnTo>
                    <a:pt x="623" y="808"/>
                  </a:lnTo>
                  <a:lnTo>
                    <a:pt x="611" y="786"/>
                  </a:lnTo>
                  <a:lnTo>
                    <a:pt x="601" y="763"/>
                  </a:lnTo>
                  <a:lnTo>
                    <a:pt x="578" y="754"/>
                  </a:lnTo>
                  <a:lnTo>
                    <a:pt x="569" y="754"/>
                  </a:lnTo>
                  <a:lnTo>
                    <a:pt x="546" y="721"/>
                  </a:lnTo>
                  <a:lnTo>
                    <a:pt x="546" y="712"/>
                  </a:lnTo>
                  <a:lnTo>
                    <a:pt x="532" y="701"/>
                  </a:lnTo>
                  <a:lnTo>
                    <a:pt x="489" y="660"/>
                  </a:lnTo>
                  <a:lnTo>
                    <a:pt x="490" y="655"/>
                  </a:lnTo>
                  <a:lnTo>
                    <a:pt x="483" y="654"/>
                  </a:lnTo>
                  <a:lnTo>
                    <a:pt x="424" y="633"/>
                  </a:lnTo>
                  <a:lnTo>
                    <a:pt x="409" y="607"/>
                  </a:lnTo>
                  <a:lnTo>
                    <a:pt x="397" y="604"/>
                  </a:lnTo>
                  <a:lnTo>
                    <a:pt x="398" y="581"/>
                  </a:lnTo>
                  <a:lnTo>
                    <a:pt x="378" y="566"/>
                  </a:lnTo>
                  <a:lnTo>
                    <a:pt x="364" y="571"/>
                  </a:lnTo>
                  <a:lnTo>
                    <a:pt x="359" y="569"/>
                  </a:lnTo>
                  <a:lnTo>
                    <a:pt x="361" y="554"/>
                  </a:lnTo>
                  <a:lnTo>
                    <a:pt x="355" y="538"/>
                  </a:lnTo>
                  <a:lnTo>
                    <a:pt x="359" y="510"/>
                  </a:lnTo>
                  <a:lnTo>
                    <a:pt x="373" y="480"/>
                  </a:lnTo>
                  <a:lnTo>
                    <a:pt x="376" y="457"/>
                  </a:lnTo>
                  <a:lnTo>
                    <a:pt x="384" y="451"/>
                  </a:lnTo>
                  <a:lnTo>
                    <a:pt x="380" y="442"/>
                  </a:lnTo>
                  <a:lnTo>
                    <a:pt x="376" y="428"/>
                  </a:lnTo>
                  <a:lnTo>
                    <a:pt x="373" y="368"/>
                  </a:lnTo>
                  <a:lnTo>
                    <a:pt x="369" y="349"/>
                  </a:lnTo>
                  <a:lnTo>
                    <a:pt x="362" y="343"/>
                  </a:lnTo>
                  <a:lnTo>
                    <a:pt x="344" y="315"/>
                  </a:lnTo>
                  <a:lnTo>
                    <a:pt x="336" y="307"/>
                  </a:lnTo>
                  <a:lnTo>
                    <a:pt x="326" y="312"/>
                  </a:lnTo>
                  <a:lnTo>
                    <a:pt x="314" y="306"/>
                  </a:lnTo>
                  <a:lnTo>
                    <a:pt x="315" y="300"/>
                  </a:lnTo>
                  <a:lnTo>
                    <a:pt x="310" y="297"/>
                  </a:lnTo>
                  <a:lnTo>
                    <a:pt x="303" y="298"/>
                  </a:lnTo>
                  <a:lnTo>
                    <a:pt x="298" y="291"/>
                  </a:lnTo>
                  <a:lnTo>
                    <a:pt x="284" y="286"/>
                  </a:lnTo>
                  <a:lnTo>
                    <a:pt x="283" y="278"/>
                  </a:lnTo>
                  <a:lnTo>
                    <a:pt x="290" y="275"/>
                  </a:lnTo>
                  <a:lnTo>
                    <a:pt x="287" y="271"/>
                  </a:lnTo>
                  <a:lnTo>
                    <a:pt x="267" y="264"/>
                  </a:lnTo>
                  <a:lnTo>
                    <a:pt x="263" y="257"/>
                  </a:lnTo>
                  <a:lnTo>
                    <a:pt x="263" y="251"/>
                  </a:lnTo>
                  <a:lnTo>
                    <a:pt x="253" y="213"/>
                  </a:lnTo>
                  <a:lnTo>
                    <a:pt x="244" y="207"/>
                  </a:lnTo>
                  <a:lnTo>
                    <a:pt x="221" y="206"/>
                  </a:lnTo>
                  <a:lnTo>
                    <a:pt x="195" y="204"/>
                  </a:lnTo>
                  <a:lnTo>
                    <a:pt x="179" y="212"/>
                  </a:lnTo>
                  <a:lnTo>
                    <a:pt x="174" y="210"/>
                  </a:lnTo>
                  <a:lnTo>
                    <a:pt x="174" y="202"/>
                  </a:lnTo>
                  <a:lnTo>
                    <a:pt x="164" y="196"/>
                  </a:lnTo>
                  <a:lnTo>
                    <a:pt x="158" y="177"/>
                  </a:lnTo>
                  <a:lnTo>
                    <a:pt x="140" y="168"/>
                  </a:lnTo>
                  <a:lnTo>
                    <a:pt x="125" y="167"/>
                  </a:lnTo>
                  <a:lnTo>
                    <a:pt x="106" y="135"/>
                  </a:lnTo>
                  <a:lnTo>
                    <a:pt x="89" y="132"/>
                  </a:lnTo>
                  <a:lnTo>
                    <a:pt x="82" y="136"/>
                  </a:lnTo>
                  <a:lnTo>
                    <a:pt x="74" y="125"/>
                  </a:lnTo>
                  <a:lnTo>
                    <a:pt x="67" y="124"/>
                  </a:lnTo>
                  <a:lnTo>
                    <a:pt x="64" y="117"/>
                  </a:lnTo>
                  <a:lnTo>
                    <a:pt x="64" y="83"/>
                  </a:lnTo>
                  <a:lnTo>
                    <a:pt x="45" y="68"/>
                  </a:lnTo>
                  <a:lnTo>
                    <a:pt x="37" y="68"/>
                  </a:lnTo>
                  <a:lnTo>
                    <a:pt x="27" y="49"/>
                  </a:lnTo>
                  <a:lnTo>
                    <a:pt x="27" y="35"/>
                  </a:lnTo>
                  <a:lnTo>
                    <a:pt x="21" y="39"/>
                  </a:lnTo>
                  <a:lnTo>
                    <a:pt x="12" y="40"/>
                  </a:lnTo>
                  <a:lnTo>
                    <a:pt x="9" y="42"/>
                  </a:lnTo>
                  <a:lnTo>
                    <a:pt x="0" y="20"/>
                  </a:lnTo>
                </a:path>
              </a:pathLst>
            </a:custGeom>
            <a:solidFill>
              <a:schemeClr val="bg2">
                <a:alpha val="30196"/>
              </a:schemeClr>
            </a:solidFill>
            <a:ln w="12700" cap="rnd" algn="ctr">
              <a:solidFill>
                <a:srgbClr val="C0C0C0"/>
              </a:solidFill>
              <a:round/>
              <a:headEnd type="none" w="sm" len="sm"/>
              <a:tailEnd type="none" w="sm" len="sm"/>
            </a:ln>
          </p:spPr>
          <p:txBody>
            <a:bodyPr/>
            <a:lstStyle/>
            <a:p>
              <a:pPr algn="l" eaLnBrk="0" hangingPunct="0"/>
              <a:endParaRPr lang="es-ES" sz="1800" b="0" u="none"/>
            </a:p>
          </p:txBody>
        </p:sp>
        <p:sp>
          <p:nvSpPr>
            <p:cNvPr id="39103" name="Freeform 30"/>
            <p:cNvSpPr>
              <a:spLocks/>
            </p:cNvSpPr>
            <p:nvPr/>
          </p:nvSpPr>
          <p:spPr bwMode="auto">
            <a:xfrm>
              <a:off x="1296" y="1534"/>
              <a:ext cx="725" cy="954"/>
            </a:xfrm>
            <a:custGeom>
              <a:avLst/>
              <a:gdLst>
                <a:gd name="T0" fmla="*/ 1 w 557"/>
                <a:gd name="T1" fmla="*/ 1188 h 761"/>
                <a:gd name="T2" fmla="*/ 46 w 557"/>
                <a:gd name="T3" fmla="*/ 1364 h 761"/>
                <a:gd name="T4" fmla="*/ 226 w 557"/>
                <a:gd name="T5" fmla="*/ 1380 h 761"/>
                <a:gd name="T6" fmla="*/ 311 w 557"/>
                <a:gd name="T7" fmla="*/ 1452 h 761"/>
                <a:gd name="T8" fmla="*/ 372 w 557"/>
                <a:gd name="T9" fmla="*/ 1438 h 761"/>
                <a:gd name="T10" fmla="*/ 433 w 557"/>
                <a:gd name="T11" fmla="*/ 1532 h 761"/>
                <a:gd name="T12" fmla="*/ 484 w 557"/>
                <a:gd name="T13" fmla="*/ 1541 h 761"/>
                <a:gd name="T14" fmla="*/ 512 w 557"/>
                <a:gd name="T15" fmla="*/ 1513 h 761"/>
                <a:gd name="T16" fmla="*/ 601 w 557"/>
                <a:gd name="T17" fmla="*/ 1541 h 761"/>
                <a:gd name="T18" fmla="*/ 629 w 557"/>
                <a:gd name="T19" fmla="*/ 1489 h 761"/>
                <a:gd name="T20" fmla="*/ 696 w 557"/>
                <a:gd name="T21" fmla="*/ 1489 h 761"/>
                <a:gd name="T22" fmla="*/ 759 w 557"/>
                <a:gd name="T23" fmla="*/ 1548 h 761"/>
                <a:gd name="T24" fmla="*/ 734 w 557"/>
                <a:gd name="T25" fmla="*/ 1633 h 761"/>
                <a:gd name="T26" fmla="*/ 1018 w 557"/>
                <a:gd name="T27" fmla="*/ 1731 h 761"/>
                <a:gd name="T28" fmla="*/ 1129 w 557"/>
                <a:gd name="T29" fmla="*/ 1785 h 761"/>
                <a:gd name="T30" fmla="*/ 1372 w 557"/>
                <a:gd name="T31" fmla="*/ 1882 h 761"/>
                <a:gd name="T32" fmla="*/ 1558 w 557"/>
                <a:gd name="T33" fmla="*/ 1976 h 761"/>
                <a:gd name="T34" fmla="*/ 1610 w 557"/>
                <a:gd name="T35" fmla="*/ 2073 h 761"/>
                <a:gd name="T36" fmla="*/ 1618 w 557"/>
                <a:gd name="T37" fmla="*/ 2169 h 761"/>
                <a:gd name="T38" fmla="*/ 1600 w 557"/>
                <a:gd name="T39" fmla="*/ 2317 h 761"/>
                <a:gd name="T40" fmla="*/ 1695 w 557"/>
                <a:gd name="T41" fmla="*/ 2456 h 761"/>
                <a:gd name="T42" fmla="*/ 1865 w 557"/>
                <a:gd name="T43" fmla="*/ 2577 h 761"/>
                <a:gd name="T44" fmla="*/ 2388 w 557"/>
                <a:gd name="T45" fmla="*/ 2892 h 761"/>
                <a:gd name="T46" fmla="*/ 2900 w 557"/>
                <a:gd name="T47" fmla="*/ 3294 h 761"/>
                <a:gd name="T48" fmla="*/ 2985 w 557"/>
                <a:gd name="T49" fmla="*/ 3440 h 761"/>
                <a:gd name="T50" fmla="*/ 3142 w 557"/>
                <a:gd name="T51" fmla="*/ 3564 h 761"/>
                <a:gd name="T52" fmla="*/ 3274 w 557"/>
                <a:gd name="T53" fmla="*/ 3673 h 761"/>
                <a:gd name="T54" fmla="*/ 3415 w 557"/>
                <a:gd name="T55" fmla="*/ 3874 h 761"/>
                <a:gd name="T56" fmla="*/ 3518 w 557"/>
                <a:gd name="T57" fmla="*/ 3960 h 761"/>
                <a:gd name="T58" fmla="*/ 3655 w 557"/>
                <a:gd name="T59" fmla="*/ 4069 h 761"/>
                <a:gd name="T60" fmla="*/ 3848 w 557"/>
                <a:gd name="T61" fmla="*/ 4255 h 761"/>
                <a:gd name="T62" fmla="*/ 3965 w 557"/>
                <a:gd name="T63" fmla="*/ 4334 h 761"/>
                <a:gd name="T64" fmla="*/ 4174 w 557"/>
                <a:gd name="T65" fmla="*/ 4528 h 761"/>
                <a:gd name="T66" fmla="*/ 4261 w 557"/>
                <a:gd name="T67" fmla="*/ 4578 h 761"/>
                <a:gd name="T68" fmla="*/ 4337 w 557"/>
                <a:gd name="T69" fmla="*/ 4623 h 761"/>
                <a:gd name="T70" fmla="*/ 4407 w 557"/>
                <a:gd name="T71" fmla="*/ 4528 h 761"/>
                <a:gd name="T72" fmla="*/ 4399 w 557"/>
                <a:gd name="T73" fmla="*/ 4225 h 761"/>
                <a:gd name="T74" fmla="*/ 4579 w 557"/>
                <a:gd name="T75" fmla="*/ 4039 h 761"/>
                <a:gd name="T76" fmla="*/ 4370 w 557"/>
                <a:gd name="T77" fmla="*/ 3940 h 761"/>
                <a:gd name="T78" fmla="*/ 4203 w 557"/>
                <a:gd name="T79" fmla="*/ 3713 h 761"/>
                <a:gd name="T80" fmla="*/ 4027 w 557"/>
                <a:gd name="T81" fmla="*/ 3394 h 761"/>
                <a:gd name="T82" fmla="*/ 3861 w 557"/>
                <a:gd name="T83" fmla="*/ 2920 h 761"/>
                <a:gd name="T84" fmla="*/ 3613 w 557"/>
                <a:gd name="T85" fmla="*/ 2783 h 761"/>
                <a:gd name="T86" fmla="*/ 3357 w 557"/>
                <a:gd name="T87" fmla="*/ 2836 h 761"/>
                <a:gd name="T88" fmla="*/ 3146 w 557"/>
                <a:gd name="T89" fmla="*/ 2542 h 761"/>
                <a:gd name="T90" fmla="*/ 2900 w 557"/>
                <a:gd name="T91" fmla="*/ 2299 h 761"/>
                <a:gd name="T92" fmla="*/ 2703 w 557"/>
                <a:gd name="T93" fmla="*/ 2050 h 761"/>
                <a:gd name="T94" fmla="*/ 2728 w 557"/>
                <a:gd name="T95" fmla="*/ 1686 h 761"/>
                <a:gd name="T96" fmla="*/ 2674 w 557"/>
                <a:gd name="T97" fmla="*/ 1344 h 761"/>
                <a:gd name="T98" fmla="*/ 2428 w 557"/>
                <a:gd name="T99" fmla="*/ 1015 h 761"/>
                <a:gd name="T100" fmla="*/ 2018 w 557"/>
                <a:gd name="T101" fmla="*/ 962 h 761"/>
                <a:gd name="T102" fmla="*/ 1886 w 557"/>
                <a:gd name="T103" fmla="*/ 674 h 761"/>
                <a:gd name="T104" fmla="*/ 1704 w 557"/>
                <a:gd name="T105" fmla="*/ 169 h 761"/>
                <a:gd name="T106" fmla="*/ 1388 w 557"/>
                <a:gd name="T107" fmla="*/ 1 h 761"/>
                <a:gd name="T108" fmla="*/ 1221 w 557"/>
                <a:gd name="T109" fmla="*/ 212 h 761"/>
                <a:gd name="T110" fmla="*/ 336 w 557"/>
                <a:gd name="T111" fmla="*/ 748 h 761"/>
                <a:gd name="T112" fmla="*/ 225 w 557"/>
                <a:gd name="T113" fmla="*/ 740 h 761"/>
                <a:gd name="T114" fmla="*/ 21 w 557"/>
                <a:gd name="T115" fmla="*/ 1015 h 7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7"/>
                <a:gd name="T175" fmla="*/ 0 h 761"/>
                <a:gd name="T176" fmla="*/ 557 w 557"/>
                <a:gd name="T177" fmla="*/ 761 h 7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7" h="761">
                  <a:moveTo>
                    <a:pt x="0" y="174"/>
                  </a:moveTo>
                  <a:lnTo>
                    <a:pt x="1" y="179"/>
                  </a:lnTo>
                  <a:lnTo>
                    <a:pt x="4" y="182"/>
                  </a:lnTo>
                  <a:lnTo>
                    <a:pt x="5" y="183"/>
                  </a:lnTo>
                  <a:lnTo>
                    <a:pt x="1" y="195"/>
                  </a:lnTo>
                  <a:lnTo>
                    <a:pt x="0" y="196"/>
                  </a:lnTo>
                  <a:lnTo>
                    <a:pt x="0" y="199"/>
                  </a:lnTo>
                  <a:lnTo>
                    <a:pt x="4" y="203"/>
                  </a:lnTo>
                  <a:lnTo>
                    <a:pt x="5" y="216"/>
                  </a:lnTo>
                  <a:lnTo>
                    <a:pt x="5" y="223"/>
                  </a:lnTo>
                  <a:lnTo>
                    <a:pt x="8" y="225"/>
                  </a:lnTo>
                  <a:lnTo>
                    <a:pt x="10" y="224"/>
                  </a:lnTo>
                  <a:lnTo>
                    <a:pt x="15" y="223"/>
                  </a:lnTo>
                  <a:lnTo>
                    <a:pt x="22" y="224"/>
                  </a:lnTo>
                  <a:lnTo>
                    <a:pt x="28" y="226"/>
                  </a:lnTo>
                  <a:lnTo>
                    <a:pt x="34" y="231"/>
                  </a:lnTo>
                  <a:lnTo>
                    <a:pt x="36" y="235"/>
                  </a:lnTo>
                  <a:lnTo>
                    <a:pt x="36" y="237"/>
                  </a:lnTo>
                  <a:lnTo>
                    <a:pt x="37" y="238"/>
                  </a:lnTo>
                  <a:lnTo>
                    <a:pt x="38" y="238"/>
                  </a:lnTo>
                  <a:lnTo>
                    <a:pt x="39" y="238"/>
                  </a:lnTo>
                  <a:lnTo>
                    <a:pt x="37" y="237"/>
                  </a:lnTo>
                  <a:lnTo>
                    <a:pt x="38" y="235"/>
                  </a:lnTo>
                  <a:lnTo>
                    <a:pt x="39" y="234"/>
                  </a:lnTo>
                  <a:lnTo>
                    <a:pt x="45" y="235"/>
                  </a:lnTo>
                  <a:lnTo>
                    <a:pt x="46" y="236"/>
                  </a:lnTo>
                  <a:lnTo>
                    <a:pt x="45" y="241"/>
                  </a:lnTo>
                  <a:lnTo>
                    <a:pt x="49" y="247"/>
                  </a:lnTo>
                  <a:lnTo>
                    <a:pt x="50" y="250"/>
                  </a:lnTo>
                  <a:lnTo>
                    <a:pt x="52" y="251"/>
                  </a:lnTo>
                  <a:lnTo>
                    <a:pt x="54" y="254"/>
                  </a:lnTo>
                  <a:lnTo>
                    <a:pt x="55" y="254"/>
                  </a:lnTo>
                  <a:lnTo>
                    <a:pt x="57" y="254"/>
                  </a:lnTo>
                  <a:lnTo>
                    <a:pt x="59" y="254"/>
                  </a:lnTo>
                  <a:lnTo>
                    <a:pt x="59" y="253"/>
                  </a:lnTo>
                  <a:lnTo>
                    <a:pt x="58" y="252"/>
                  </a:lnTo>
                  <a:lnTo>
                    <a:pt x="57" y="250"/>
                  </a:lnTo>
                  <a:lnTo>
                    <a:pt x="58" y="248"/>
                  </a:lnTo>
                  <a:lnTo>
                    <a:pt x="60" y="249"/>
                  </a:lnTo>
                  <a:lnTo>
                    <a:pt x="62" y="248"/>
                  </a:lnTo>
                  <a:lnTo>
                    <a:pt x="64" y="249"/>
                  </a:lnTo>
                  <a:lnTo>
                    <a:pt x="66" y="250"/>
                  </a:lnTo>
                  <a:lnTo>
                    <a:pt x="69" y="250"/>
                  </a:lnTo>
                  <a:lnTo>
                    <a:pt x="71" y="255"/>
                  </a:lnTo>
                  <a:lnTo>
                    <a:pt x="73" y="253"/>
                  </a:lnTo>
                  <a:lnTo>
                    <a:pt x="75" y="253"/>
                  </a:lnTo>
                  <a:lnTo>
                    <a:pt x="76" y="251"/>
                  </a:lnTo>
                  <a:lnTo>
                    <a:pt x="76" y="250"/>
                  </a:lnTo>
                  <a:lnTo>
                    <a:pt x="75" y="247"/>
                  </a:lnTo>
                  <a:lnTo>
                    <a:pt x="76" y="244"/>
                  </a:lnTo>
                  <a:lnTo>
                    <a:pt x="79" y="241"/>
                  </a:lnTo>
                  <a:lnTo>
                    <a:pt x="82" y="241"/>
                  </a:lnTo>
                  <a:lnTo>
                    <a:pt x="84" y="241"/>
                  </a:lnTo>
                  <a:lnTo>
                    <a:pt x="84" y="244"/>
                  </a:lnTo>
                  <a:lnTo>
                    <a:pt x="85" y="244"/>
                  </a:lnTo>
                  <a:lnTo>
                    <a:pt x="86" y="247"/>
                  </a:lnTo>
                  <a:lnTo>
                    <a:pt x="86" y="248"/>
                  </a:lnTo>
                  <a:lnTo>
                    <a:pt x="87" y="248"/>
                  </a:lnTo>
                  <a:lnTo>
                    <a:pt x="92" y="250"/>
                  </a:lnTo>
                  <a:lnTo>
                    <a:pt x="92" y="254"/>
                  </a:lnTo>
                  <a:lnTo>
                    <a:pt x="90" y="257"/>
                  </a:lnTo>
                  <a:lnTo>
                    <a:pt x="91" y="258"/>
                  </a:lnTo>
                  <a:lnTo>
                    <a:pt x="91" y="259"/>
                  </a:lnTo>
                  <a:lnTo>
                    <a:pt x="89" y="264"/>
                  </a:lnTo>
                  <a:lnTo>
                    <a:pt x="89" y="267"/>
                  </a:lnTo>
                  <a:lnTo>
                    <a:pt x="90" y="271"/>
                  </a:lnTo>
                  <a:lnTo>
                    <a:pt x="91" y="272"/>
                  </a:lnTo>
                  <a:lnTo>
                    <a:pt x="94" y="273"/>
                  </a:lnTo>
                  <a:lnTo>
                    <a:pt x="106" y="277"/>
                  </a:lnTo>
                  <a:lnTo>
                    <a:pt x="124" y="284"/>
                  </a:lnTo>
                  <a:lnTo>
                    <a:pt x="125" y="284"/>
                  </a:lnTo>
                  <a:lnTo>
                    <a:pt x="125" y="285"/>
                  </a:lnTo>
                  <a:lnTo>
                    <a:pt x="130" y="288"/>
                  </a:lnTo>
                  <a:lnTo>
                    <a:pt x="131" y="288"/>
                  </a:lnTo>
                  <a:lnTo>
                    <a:pt x="137" y="293"/>
                  </a:lnTo>
                  <a:lnTo>
                    <a:pt x="139" y="295"/>
                  </a:lnTo>
                  <a:lnTo>
                    <a:pt x="145" y="306"/>
                  </a:lnTo>
                  <a:lnTo>
                    <a:pt x="159" y="306"/>
                  </a:lnTo>
                  <a:lnTo>
                    <a:pt x="160" y="307"/>
                  </a:lnTo>
                  <a:lnTo>
                    <a:pt x="167" y="309"/>
                  </a:lnTo>
                  <a:lnTo>
                    <a:pt x="169" y="311"/>
                  </a:lnTo>
                  <a:lnTo>
                    <a:pt x="177" y="320"/>
                  </a:lnTo>
                  <a:lnTo>
                    <a:pt x="182" y="321"/>
                  </a:lnTo>
                  <a:lnTo>
                    <a:pt x="188" y="323"/>
                  </a:lnTo>
                  <a:lnTo>
                    <a:pt x="189" y="324"/>
                  </a:lnTo>
                  <a:lnTo>
                    <a:pt x="194" y="328"/>
                  </a:lnTo>
                  <a:lnTo>
                    <a:pt x="196" y="334"/>
                  </a:lnTo>
                  <a:lnTo>
                    <a:pt x="193" y="338"/>
                  </a:lnTo>
                  <a:lnTo>
                    <a:pt x="194" y="339"/>
                  </a:lnTo>
                  <a:lnTo>
                    <a:pt x="195" y="340"/>
                  </a:lnTo>
                  <a:lnTo>
                    <a:pt x="198" y="343"/>
                  </a:lnTo>
                  <a:lnTo>
                    <a:pt x="199" y="349"/>
                  </a:lnTo>
                  <a:lnTo>
                    <a:pt x="196" y="352"/>
                  </a:lnTo>
                  <a:lnTo>
                    <a:pt x="195" y="355"/>
                  </a:lnTo>
                  <a:lnTo>
                    <a:pt x="197" y="355"/>
                  </a:lnTo>
                  <a:lnTo>
                    <a:pt x="198" y="361"/>
                  </a:lnTo>
                  <a:lnTo>
                    <a:pt x="196" y="364"/>
                  </a:lnTo>
                  <a:lnTo>
                    <a:pt x="192" y="372"/>
                  </a:lnTo>
                  <a:lnTo>
                    <a:pt x="188" y="374"/>
                  </a:lnTo>
                  <a:lnTo>
                    <a:pt x="194" y="380"/>
                  </a:lnTo>
                  <a:lnTo>
                    <a:pt x="196" y="384"/>
                  </a:lnTo>
                  <a:lnTo>
                    <a:pt x="195" y="389"/>
                  </a:lnTo>
                  <a:lnTo>
                    <a:pt x="195" y="392"/>
                  </a:lnTo>
                  <a:lnTo>
                    <a:pt x="198" y="397"/>
                  </a:lnTo>
                  <a:lnTo>
                    <a:pt x="205" y="403"/>
                  </a:lnTo>
                  <a:lnTo>
                    <a:pt x="222" y="416"/>
                  </a:lnTo>
                  <a:lnTo>
                    <a:pt x="223" y="415"/>
                  </a:lnTo>
                  <a:lnTo>
                    <a:pt x="226" y="417"/>
                  </a:lnTo>
                  <a:lnTo>
                    <a:pt x="225" y="420"/>
                  </a:lnTo>
                  <a:lnTo>
                    <a:pt x="226" y="423"/>
                  </a:lnTo>
                  <a:lnTo>
                    <a:pt x="265" y="452"/>
                  </a:lnTo>
                  <a:lnTo>
                    <a:pt x="279" y="467"/>
                  </a:lnTo>
                  <a:lnTo>
                    <a:pt x="281" y="467"/>
                  </a:lnTo>
                  <a:lnTo>
                    <a:pt x="283" y="470"/>
                  </a:lnTo>
                  <a:lnTo>
                    <a:pt x="290" y="474"/>
                  </a:lnTo>
                  <a:lnTo>
                    <a:pt x="296" y="479"/>
                  </a:lnTo>
                  <a:lnTo>
                    <a:pt x="311" y="492"/>
                  </a:lnTo>
                  <a:lnTo>
                    <a:pt x="337" y="518"/>
                  </a:lnTo>
                  <a:lnTo>
                    <a:pt x="351" y="533"/>
                  </a:lnTo>
                  <a:lnTo>
                    <a:pt x="352" y="540"/>
                  </a:lnTo>
                  <a:lnTo>
                    <a:pt x="357" y="547"/>
                  </a:lnTo>
                  <a:lnTo>
                    <a:pt x="357" y="550"/>
                  </a:lnTo>
                  <a:lnTo>
                    <a:pt x="362" y="556"/>
                  </a:lnTo>
                  <a:lnTo>
                    <a:pt x="361" y="563"/>
                  </a:lnTo>
                  <a:lnTo>
                    <a:pt x="363" y="564"/>
                  </a:lnTo>
                  <a:lnTo>
                    <a:pt x="369" y="571"/>
                  </a:lnTo>
                  <a:lnTo>
                    <a:pt x="372" y="574"/>
                  </a:lnTo>
                  <a:lnTo>
                    <a:pt x="374" y="575"/>
                  </a:lnTo>
                  <a:lnTo>
                    <a:pt x="376" y="577"/>
                  </a:lnTo>
                  <a:lnTo>
                    <a:pt x="381" y="584"/>
                  </a:lnTo>
                  <a:lnTo>
                    <a:pt x="385" y="588"/>
                  </a:lnTo>
                  <a:lnTo>
                    <a:pt x="388" y="594"/>
                  </a:lnTo>
                  <a:lnTo>
                    <a:pt x="390" y="594"/>
                  </a:lnTo>
                  <a:lnTo>
                    <a:pt x="394" y="600"/>
                  </a:lnTo>
                  <a:lnTo>
                    <a:pt x="397" y="602"/>
                  </a:lnTo>
                  <a:lnTo>
                    <a:pt x="405" y="615"/>
                  </a:lnTo>
                  <a:lnTo>
                    <a:pt x="406" y="621"/>
                  </a:lnTo>
                  <a:lnTo>
                    <a:pt x="407" y="624"/>
                  </a:lnTo>
                  <a:lnTo>
                    <a:pt x="410" y="631"/>
                  </a:lnTo>
                  <a:lnTo>
                    <a:pt x="414" y="635"/>
                  </a:lnTo>
                  <a:lnTo>
                    <a:pt x="415" y="644"/>
                  </a:lnTo>
                  <a:lnTo>
                    <a:pt x="416" y="641"/>
                  </a:lnTo>
                  <a:lnTo>
                    <a:pt x="416" y="643"/>
                  </a:lnTo>
                  <a:lnTo>
                    <a:pt x="418" y="641"/>
                  </a:lnTo>
                  <a:lnTo>
                    <a:pt x="427" y="649"/>
                  </a:lnTo>
                  <a:lnTo>
                    <a:pt x="433" y="657"/>
                  </a:lnTo>
                  <a:lnTo>
                    <a:pt x="434" y="656"/>
                  </a:lnTo>
                  <a:lnTo>
                    <a:pt x="435" y="659"/>
                  </a:lnTo>
                  <a:lnTo>
                    <a:pt x="439" y="662"/>
                  </a:lnTo>
                  <a:lnTo>
                    <a:pt x="443" y="667"/>
                  </a:lnTo>
                  <a:lnTo>
                    <a:pt x="448" y="672"/>
                  </a:lnTo>
                  <a:lnTo>
                    <a:pt x="452" y="677"/>
                  </a:lnTo>
                  <a:lnTo>
                    <a:pt x="459" y="686"/>
                  </a:lnTo>
                  <a:lnTo>
                    <a:pt x="461" y="690"/>
                  </a:lnTo>
                  <a:lnTo>
                    <a:pt x="467" y="697"/>
                  </a:lnTo>
                  <a:lnTo>
                    <a:pt x="468" y="702"/>
                  </a:lnTo>
                  <a:lnTo>
                    <a:pt x="469" y="703"/>
                  </a:lnTo>
                  <a:lnTo>
                    <a:pt x="469" y="701"/>
                  </a:lnTo>
                  <a:lnTo>
                    <a:pt x="470" y="702"/>
                  </a:lnTo>
                  <a:lnTo>
                    <a:pt x="481" y="711"/>
                  </a:lnTo>
                  <a:lnTo>
                    <a:pt x="484" y="714"/>
                  </a:lnTo>
                  <a:lnTo>
                    <a:pt x="486" y="715"/>
                  </a:lnTo>
                  <a:lnTo>
                    <a:pt x="487" y="717"/>
                  </a:lnTo>
                  <a:lnTo>
                    <a:pt x="498" y="727"/>
                  </a:lnTo>
                  <a:lnTo>
                    <a:pt x="506" y="742"/>
                  </a:lnTo>
                  <a:lnTo>
                    <a:pt x="507" y="745"/>
                  </a:lnTo>
                  <a:lnTo>
                    <a:pt x="507" y="748"/>
                  </a:lnTo>
                  <a:lnTo>
                    <a:pt x="510" y="748"/>
                  </a:lnTo>
                  <a:lnTo>
                    <a:pt x="512" y="750"/>
                  </a:lnTo>
                  <a:lnTo>
                    <a:pt x="517" y="751"/>
                  </a:lnTo>
                  <a:lnTo>
                    <a:pt x="519" y="753"/>
                  </a:lnTo>
                  <a:lnTo>
                    <a:pt x="523" y="755"/>
                  </a:lnTo>
                  <a:lnTo>
                    <a:pt x="522" y="758"/>
                  </a:lnTo>
                  <a:lnTo>
                    <a:pt x="524" y="760"/>
                  </a:lnTo>
                  <a:lnTo>
                    <a:pt x="526" y="758"/>
                  </a:lnTo>
                  <a:lnTo>
                    <a:pt x="538" y="759"/>
                  </a:lnTo>
                  <a:lnTo>
                    <a:pt x="541" y="758"/>
                  </a:lnTo>
                  <a:lnTo>
                    <a:pt x="539" y="751"/>
                  </a:lnTo>
                  <a:lnTo>
                    <a:pt x="535" y="744"/>
                  </a:lnTo>
                  <a:lnTo>
                    <a:pt x="535" y="742"/>
                  </a:lnTo>
                  <a:lnTo>
                    <a:pt x="534" y="737"/>
                  </a:lnTo>
                  <a:lnTo>
                    <a:pt x="538" y="703"/>
                  </a:lnTo>
                  <a:lnTo>
                    <a:pt x="536" y="702"/>
                  </a:lnTo>
                  <a:lnTo>
                    <a:pt x="534" y="697"/>
                  </a:lnTo>
                  <a:lnTo>
                    <a:pt x="534" y="692"/>
                  </a:lnTo>
                  <a:lnTo>
                    <a:pt x="538" y="689"/>
                  </a:lnTo>
                  <a:lnTo>
                    <a:pt x="547" y="685"/>
                  </a:lnTo>
                  <a:lnTo>
                    <a:pt x="554" y="687"/>
                  </a:lnTo>
                  <a:lnTo>
                    <a:pt x="556" y="671"/>
                  </a:lnTo>
                  <a:lnTo>
                    <a:pt x="556" y="662"/>
                  </a:lnTo>
                  <a:lnTo>
                    <a:pt x="550" y="653"/>
                  </a:lnTo>
                  <a:lnTo>
                    <a:pt x="539" y="651"/>
                  </a:lnTo>
                  <a:lnTo>
                    <a:pt x="531" y="652"/>
                  </a:lnTo>
                  <a:lnTo>
                    <a:pt x="528" y="649"/>
                  </a:lnTo>
                  <a:lnTo>
                    <a:pt x="530" y="646"/>
                  </a:lnTo>
                  <a:lnTo>
                    <a:pt x="524" y="640"/>
                  </a:lnTo>
                  <a:lnTo>
                    <a:pt x="521" y="631"/>
                  </a:lnTo>
                  <a:lnTo>
                    <a:pt x="515" y="618"/>
                  </a:lnTo>
                  <a:lnTo>
                    <a:pt x="513" y="615"/>
                  </a:lnTo>
                  <a:lnTo>
                    <a:pt x="510" y="609"/>
                  </a:lnTo>
                  <a:lnTo>
                    <a:pt x="506" y="604"/>
                  </a:lnTo>
                  <a:lnTo>
                    <a:pt x="504" y="600"/>
                  </a:lnTo>
                  <a:lnTo>
                    <a:pt x="501" y="580"/>
                  </a:lnTo>
                  <a:lnTo>
                    <a:pt x="492" y="566"/>
                  </a:lnTo>
                  <a:lnTo>
                    <a:pt x="489" y="556"/>
                  </a:lnTo>
                  <a:lnTo>
                    <a:pt x="483" y="537"/>
                  </a:lnTo>
                  <a:lnTo>
                    <a:pt x="485" y="525"/>
                  </a:lnTo>
                  <a:lnTo>
                    <a:pt x="482" y="516"/>
                  </a:lnTo>
                  <a:lnTo>
                    <a:pt x="483" y="507"/>
                  </a:lnTo>
                  <a:lnTo>
                    <a:pt x="469" y="479"/>
                  </a:lnTo>
                  <a:lnTo>
                    <a:pt x="465" y="476"/>
                  </a:lnTo>
                  <a:lnTo>
                    <a:pt x="457" y="462"/>
                  </a:lnTo>
                  <a:lnTo>
                    <a:pt x="454" y="461"/>
                  </a:lnTo>
                  <a:lnTo>
                    <a:pt x="446" y="454"/>
                  </a:lnTo>
                  <a:lnTo>
                    <a:pt x="439" y="456"/>
                  </a:lnTo>
                  <a:lnTo>
                    <a:pt x="431" y="458"/>
                  </a:lnTo>
                  <a:lnTo>
                    <a:pt x="428" y="460"/>
                  </a:lnTo>
                  <a:lnTo>
                    <a:pt x="421" y="460"/>
                  </a:lnTo>
                  <a:lnTo>
                    <a:pt x="415" y="464"/>
                  </a:lnTo>
                  <a:lnTo>
                    <a:pt x="407" y="465"/>
                  </a:lnTo>
                  <a:lnTo>
                    <a:pt x="399" y="460"/>
                  </a:lnTo>
                  <a:lnTo>
                    <a:pt x="392" y="445"/>
                  </a:lnTo>
                  <a:lnTo>
                    <a:pt x="388" y="435"/>
                  </a:lnTo>
                  <a:lnTo>
                    <a:pt x="387" y="430"/>
                  </a:lnTo>
                  <a:lnTo>
                    <a:pt x="382" y="417"/>
                  </a:lnTo>
                  <a:lnTo>
                    <a:pt x="375" y="406"/>
                  </a:lnTo>
                  <a:lnTo>
                    <a:pt x="370" y="396"/>
                  </a:lnTo>
                  <a:lnTo>
                    <a:pt x="364" y="389"/>
                  </a:lnTo>
                  <a:lnTo>
                    <a:pt x="358" y="379"/>
                  </a:lnTo>
                  <a:lnTo>
                    <a:pt x="352" y="377"/>
                  </a:lnTo>
                  <a:lnTo>
                    <a:pt x="349" y="377"/>
                  </a:lnTo>
                  <a:lnTo>
                    <a:pt x="346" y="375"/>
                  </a:lnTo>
                  <a:lnTo>
                    <a:pt x="339" y="367"/>
                  </a:lnTo>
                  <a:lnTo>
                    <a:pt x="333" y="352"/>
                  </a:lnTo>
                  <a:lnTo>
                    <a:pt x="328" y="336"/>
                  </a:lnTo>
                  <a:lnTo>
                    <a:pt x="327" y="321"/>
                  </a:lnTo>
                  <a:lnTo>
                    <a:pt x="325" y="308"/>
                  </a:lnTo>
                  <a:lnTo>
                    <a:pt x="326" y="293"/>
                  </a:lnTo>
                  <a:lnTo>
                    <a:pt x="329" y="284"/>
                  </a:lnTo>
                  <a:lnTo>
                    <a:pt x="331" y="277"/>
                  </a:lnTo>
                  <a:lnTo>
                    <a:pt x="333" y="263"/>
                  </a:lnTo>
                  <a:lnTo>
                    <a:pt x="332" y="252"/>
                  </a:lnTo>
                  <a:lnTo>
                    <a:pt x="333" y="244"/>
                  </a:lnTo>
                  <a:lnTo>
                    <a:pt x="330" y="229"/>
                  </a:lnTo>
                  <a:lnTo>
                    <a:pt x="324" y="220"/>
                  </a:lnTo>
                  <a:lnTo>
                    <a:pt x="311" y="203"/>
                  </a:lnTo>
                  <a:lnTo>
                    <a:pt x="302" y="200"/>
                  </a:lnTo>
                  <a:lnTo>
                    <a:pt x="298" y="191"/>
                  </a:lnTo>
                  <a:lnTo>
                    <a:pt x="296" y="174"/>
                  </a:lnTo>
                  <a:lnTo>
                    <a:pt x="294" y="167"/>
                  </a:lnTo>
                  <a:lnTo>
                    <a:pt x="287" y="163"/>
                  </a:lnTo>
                  <a:lnTo>
                    <a:pt x="280" y="164"/>
                  </a:lnTo>
                  <a:lnTo>
                    <a:pt x="268" y="162"/>
                  </a:lnTo>
                  <a:lnTo>
                    <a:pt x="250" y="157"/>
                  </a:lnTo>
                  <a:lnTo>
                    <a:pt x="245" y="157"/>
                  </a:lnTo>
                  <a:lnTo>
                    <a:pt x="239" y="152"/>
                  </a:lnTo>
                  <a:lnTo>
                    <a:pt x="238" y="150"/>
                  </a:lnTo>
                  <a:lnTo>
                    <a:pt x="232" y="145"/>
                  </a:lnTo>
                  <a:lnTo>
                    <a:pt x="229" y="124"/>
                  </a:lnTo>
                  <a:lnTo>
                    <a:pt x="229" y="111"/>
                  </a:lnTo>
                  <a:lnTo>
                    <a:pt x="224" y="83"/>
                  </a:lnTo>
                  <a:lnTo>
                    <a:pt x="217" y="68"/>
                  </a:lnTo>
                  <a:lnTo>
                    <a:pt x="213" y="49"/>
                  </a:lnTo>
                  <a:lnTo>
                    <a:pt x="208" y="37"/>
                  </a:lnTo>
                  <a:lnTo>
                    <a:pt x="207" y="28"/>
                  </a:lnTo>
                  <a:lnTo>
                    <a:pt x="200" y="16"/>
                  </a:lnTo>
                  <a:lnTo>
                    <a:pt x="188" y="11"/>
                  </a:lnTo>
                  <a:lnTo>
                    <a:pt x="178" y="3"/>
                  </a:lnTo>
                  <a:lnTo>
                    <a:pt x="173" y="1"/>
                  </a:lnTo>
                  <a:lnTo>
                    <a:pt x="168" y="1"/>
                  </a:lnTo>
                  <a:lnTo>
                    <a:pt x="164" y="1"/>
                  </a:lnTo>
                  <a:lnTo>
                    <a:pt x="159" y="0"/>
                  </a:lnTo>
                  <a:lnTo>
                    <a:pt x="145" y="9"/>
                  </a:lnTo>
                  <a:lnTo>
                    <a:pt x="145" y="26"/>
                  </a:lnTo>
                  <a:lnTo>
                    <a:pt x="148" y="35"/>
                  </a:lnTo>
                  <a:lnTo>
                    <a:pt x="145" y="40"/>
                  </a:lnTo>
                  <a:lnTo>
                    <a:pt x="130" y="60"/>
                  </a:lnTo>
                  <a:lnTo>
                    <a:pt x="109" y="77"/>
                  </a:lnTo>
                  <a:lnTo>
                    <a:pt x="63" y="105"/>
                  </a:lnTo>
                  <a:lnTo>
                    <a:pt x="41" y="123"/>
                  </a:lnTo>
                  <a:lnTo>
                    <a:pt x="36" y="108"/>
                  </a:lnTo>
                  <a:lnTo>
                    <a:pt x="33" y="108"/>
                  </a:lnTo>
                  <a:lnTo>
                    <a:pt x="31" y="113"/>
                  </a:lnTo>
                  <a:lnTo>
                    <a:pt x="33" y="117"/>
                  </a:lnTo>
                  <a:lnTo>
                    <a:pt x="27" y="121"/>
                  </a:lnTo>
                  <a:lnTo>
                    <a:pt x="21" y="136"/>
                  </a:lnTo>
                  <a:lnTo>
                    <a:pt x="12" y="149"/>
                  </a:lnTo>
                  <a:lnTo>
                    <a:pt x="11" y="150"/>
                  </a:lnTo>
                  <a:lnTo>
                    <a:pt x="3" y="164"/>
                  </a:lnTo>
                  <a:lnTo>
                    <a:pt x="2" y="167"/>
                  </a:lnTo>
                  <a:lnTo>
                    <a:pt x="0" y="174"/>
                  </a:lnTo>
                </a:path>
              </a:pathLst>
            </a:custGeom>
            <a:solidFill>
              <a:srgbClr val="0000CC">
                <a:alpha val="30196"/>
              </a:srgb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104" name="Freeform 31"/>
            <p:cNvSpPr>
              <a:spLocks/>
            </p:cNvSpPr>
            <p:nvPr/>
          </p:nvSpPr>
          <p:spPr bwMode="auto">
            <a:xfrm>
              <a:off x="414" y="346"/>
              <a:ext cx="1143" cy="1342"/>
            </a:xfrm>
            <a:custGeom>
              <a:avLst/>
              <a:gdLst>
                <a:gd name="T0" fmla="*/ 7291 w 877"/>
                <a:gd name="T1" fmla="*/ 2785 h 1071"/>
                <a:gd name="T2" fmla="*/ 7125 w 877"/>
                <a:gd name="T3" fmla="*/ 4209 h 1071"/>
                <a:gd name="T4" fmla="*/ 6934 w 877"/>
                <a:gd name="T5" fmla="*/ 4559 h 1071"/>
                <a:gd name="T6" fmla="*/ 6567 w 877"/>
                <a:gd name="T7" fmla="*/ 4542 h 1071"/>
                <a:gd name="T8" fmla="*/ 6575 w 877"/>
                <a:gd name="T9" fmla="*/ 4822 h 1071"/>
                <a:gd name="T10" fmla="*/ 6910 w 877"/>
                <a:gd name="T11" fmla="*/ 5233 h 1071"/>
                <a:gd name="T12" fmla="*/ 6944 w 877"/>
                <a:gd name="T13" fmla="*/ 5664 h 1071"/>
                <a:gd name="T14" fmla="*/ 7008 w 877"/>
                <a:gd name="T15" fmla="*/ 6119 h 1071"/>
                <a:gd name="T16" fmla="*/ 6153 w 877"/>
                <a:gd name="T17" fmla="*/ 6213 h 1071"/>
                <a:gd name="T18" fmla="*/ 5881 w 877"/>
                <a:gd name="T19" fmla="*/ 6081 h 1071"/>
                <a:gd name="T20" fmla="*/ 5658 w 877"/>
                <a:gd name="T21" fmla="*/ 6057 h 1071"/>
                <a:gd name="T22" fmla="*/ 5432 w 877"/>
                <a:gd name="T23" fmla="*/ 5748 h 1071"/>
                <a:gd name="T24" fmla="*/ 5248 w 877"/>
                <a:gd name="T25" fmla="*/ 5640 h 1071"/>
                <a:gd name="T26" fmla="*/ 4934 w 877"/>
                <a:gd name="T27" fmla="*/ 5521 h 1071"/>
                <a:gd name="T28" fmla="*/ 4822 w 877"/>
                <a:gd name="T29" fmla="*/ 5406 h 1071"/>
                <a:gd name="T30" fmla="*/ 4745 w 877"/>
                <a:gd name="T31" fmla="*/ 5340 h 1071"/>
                <a:gd name="T32" fmla="*/ 4721 w 877"/>
                <a:gd name="T33" fmla="*/ 5230 h 1071"/>
                <a:gd name="T34" fmla="*/ 4672 w 877"/>
                <a:gd name="T35" fmla="*/ 5106 h 1071"/>
                <a:gd name="T36" fmla="*/ 4715 w 877"/>
                <a:gd name="T37" fmla="*/ 4982 h 1071"/>
                <a:gd name="T38" fmla="*/ 4745 w 877"/>
                <a:gd name="T39" fmla="*/ 4883 h 1071"/>
                <a:gd name="T40" fmla="*/ 4503 w 877"/>
                <a:gd name="T41" fmla="*/ 4803 h 1071"/>
                <a:gd name="T42" fmla="*/ 4317 w 877"/>
                <a:gd name="T43" fmla="*/ 4807 h 1071"/>
                <a:gd name="T44" fmla="*/ 4253 w 877"/>
                <a:gd name="T45" fmla="*/ 4753 h 1071"/>
                <a:gd name="T46" fmla="*/ 4176 w 877"/>
                <a:gd name="T47" fmla="*/ 4773 h 1071"/>
                <a:gd name="T48" fmla="*/ 4148 w 877"/>
                <a:gd name="T49" fmla="*/ 4736 h 1071"/>
                <a:gd name="T50" fmla="*/ 4056 w 877"/>
                <a:gd name="T51" fmla="*/ 4676 h 1071"/>
                <a:gd name="T52" fmla="*/ 3976 w 877"/>
                <a:gd name="T53" fmla="*/ 4616 h 1071"/>
                <a:gd name="T54" fmla="*/ 3944 w 877"/>
                <a:gd name="T55" fmla="*/ 4569 h 1071"/>
                <a:gd name="T56" fmla="*/ 3892 w 877"/>
                <a:gd name="T57" fmla="*/ 4485 h 1071"/>
                <a:gd name="T58" fmla="*/ 3808 w 877"/>
                <a:gd name="T59" fmla="*/ 4403 h 1071"/>
                <a:gd name="T60" fmla="*/ 3703 w 877"/>
                <a:gd name="T61" fmla="*/ 4294 h 1071"/>
                <a:gd name="T62" fmla="*/ 3489 w 877"/>
                <a:gd name="T63" fmla="*/ 4176 h 1071"/>
                <a:gd name="T64" fmla="*/ 3322 w 877"/>
                <a:gd name="T65" fmla="*/ 3991 h 1071"/>
                <a:gd name="T66" fmla="*/ 3261 w 877"/>
                <a:gd name="T67" fmla="*/ 3916 h 1071"/>
                <a:gd name="T68" fmla="*/ 3090 w 877"/>
                <a:gd name="T69" fmla="*/ 3703 h 1071"/>
                <a:gd name="T70" fmla="*/ 3005 w 877"/>
                <a:gd name="T71" fmla="*/ 3592 h 1071"/>
                <a:gd name="T72" fmla="*/ 2970 w 877"/>
                <a:gd name="T73" fmla="*/ 3488 h 1071"/>
                <a:gd name="T74" fmla="*/ 2862 w 877"/>
                <a:gd name="T75" fmla="*/ 3369 h 1071"/>
                <a:gd name="T76" fmla="*/ 2816 w 877"/>
                <a:gd name="T77" fmla="*/ 3164 h 1071"/>
                <a:gd name="T78" fmla="*/ 2655 w 877"/>
                <a:gd name="T79" fmla="*/ 2971 h 1071"/>
                <a:gd name="T80" fmla="*/ 2519 w 877"/>
                <a:gd name="T81" fmla="*/ 2744 h 1071"/>
                <a:gd name="T82" fmla="*/ 2453 w 877"/>
                <a:gd name="T83" fmla="*/ 2427 h 1071"/>
                <a:gd name="T84" fmla="*/ 2371 w 877"/>
                <a:gd name="T85" fmla="*/ 2263 h 1071"/>
                <a:gd name="T86" fmla="*/ 2111 w 877"/>
                <a:gd name="T87" fmla="*/ 1826 h 1071"/>
                <a:gd name="T88" fmla="*/ 2147 w 877"/>
                <a:gd name="T89" fmla="*/ 1589 h 1071"/>
                <a:gd name="T90" fmla="*/ 2247 w 877"/>
                <a:gd name="T91" fmla="*/ 1514 h 1071"/>
                <a:gd name="T92" fmla="*/ 2083 w 877"/>
                <a:gd name="T93" fmla="*/ 1425 h 1071"/>
                <a:gd name="T94" fmla="*/ 1810 w 877"/>
                <a:gd name="T95" fmla="*/ 1355 h 1071"/>
                <a:gd name="T96" fmla="*/ 1620 w 877"/>
                <a:gd name="T97" fmla="*/ 1246 h 1071"/>
                <a:gd name="T98" fmla="*/ 1460 w 877"/>
                <a:gd name="T99" fmla="*/ 1074 h 1071"/>
                <a:gd name="T100" fmla="*/ 1342 w 877"/>
                <a:gd name="T101" fmla="*/ 1035 h 1071"/>
                <a:gd name="T102" fmla="*/ 1233 w 877"/>
                <a:gd name="T103" fmla="*/ 1035 h 1071"/>
                <a:gd name="T104" fmla="*/ 954 w 877"/>
                <a:gd name="T105" fmla="*/ 1074 h 1071"/>
                <a:gd name="T106" fmla="*/ 716 w 877"/>
                <a:gd name="T107" fmla="*/ 936 h 1071"/>
                <a:gd name="T108" fmla="*/ 628 w 877"/>
                <a:gd name="T109" fmla="*/ 868 h 1071"/>
                <a:gd name="T110" fmla="*/ 438 w 877"/>
                <a:gd name="T111" fmla="*/ 793 h 1071"/>
                <a:gd name="T112" fmla="*/ 301 w 877"/>
                <a:gd name="T113" fmla="*/ 769 h 1071"/>
                <a:gd name="T114" fmla="*/ 46 w 877"/>
                <a:gd name="T115" fmla="*/ 569 h 1071"/>
                <a:gd name="T116" fmla="*/ 418 w 877"/>
                <a:gd name="T117" fmla="*/ 0 h 1071"/>
                <a:gd name="T118" fmla="*/ 4525 w 877"/>
                <a:gd name="T119" fmla="*/ 1470 h 10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7"/>
                <a:gd name="T181" fmla="*/ 0 h 1071"/>
                <a:gd name="T182" fmla="*/ 877 w 877"/>
                <a:gd name="T183" fmla="*/ 1071 h 107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7" h="1071">
                  <a:moveTo>
                    <a:pt x="846" y="262"/>
                  </a:moveTo>
                  <a:lnTo>
                    <a:pt x="836" y="279"/>
                  </a:lnTo>
                  <a:lnTo>
                    <a:pt x="843" y="277"/>
                  </a:lnTo>
                  <a:lnTo>
                    <a:pt x="846" y="304"/>
                  </a:lnTo>
                  <a:lnTo>
                    <a:pt x="858" y="374"/>
                  </a:lnTo>
                  <a:lnTo>
                    <a:pt x="870" y="409"/>
                  </a:lnTo>
                  <a:lnTo>
                    <a:pt x="876" y="459"/>
                  </a:lnTo>
                  <a:lnTo>
                    <a:pt x="865" y="572"/>
                  </a:lnTo>
                  <a:lnTo>
                    <a:pt x="852" y="570"/>
                  </a:lnTo>
                  <a:lnTo>
                    <a:pt x="856" y="594"/>
                  </a:lnTo>
                  <a:lnTo>
                    <a:pt x="858" y="628"/>
                  </a:lnTo>
                  <a:lnTo>
                    <a:pt x="864" y="659"/>
                  </a:lnTo>
                  <a:lnTo>
                    <a:pt x="861" y="677"/>
                  </a:lnTo>
                  <a:lnTo>
                    <a:pt x="856" y="693"/>
                  </a:lnTo>
                  <a:lnTo>
                    <a:pt x="861" y="709"/>
                  </a:lnTo>
                  <a:lnTo>
                    <a:pt x="860" y="723"/>
                  </a:lnTo>
                  <a:lnTo>
                    <a:pt x="860" y="732"/>
                  </a:lnTo>
                  <a:lnTo>
                    <a:pt x="863" y="743"/>
                  </a:lnTo>
                  <a:lnTo>
                    <a:pt x="864" y="748"/>
                  </a:lnTo>
                  <a:lnTo>
                    <a:pt x="849" y="758"/>
                  </a:lnTo>
                  <a:lnTo>
                    <a:pt x="833" y="750"/>
                  </a:lnTo>
                  <a:lnTo>
                    <a:pt x="825" y="749"/>
                  </a:lnTo>
                  <a:lnTo>
                    <a:pt x="807" y="749"/>
                  </a:lnTo>
                  <a:lnTo>
                    <a:pt x="801" y="748"/>
                  </a:lnTo>
                  <a:lnTo>
                    <a:pt x="797" y="746"/>
                  </a:lnTo>
                  <a:lnTo>
                    <a:pt x="793" y="744"/>
                  </a:lnTo>
                  <a:lnTo>
                    <a:pt x="791" y="746"/>
                  </a:lnTo>
                  <a:lnTo>
                    <a:pt x="789" y="748"/>
                  </a:lnTo>
                  <a:lnTo>
                    <a:pt x="781" y="752"/>
                  </a:lnTo>
                  <a:lnTo>
                    <a:pt x="778" y="756"/>
                  </a:lnTo>
                  <a:lnTo>
                    <a:pt x="779" y="761"/>
                  </a:lnTo>
                  <a:lnTo>
                    <a:pt x="779" y="768"/>
                  </a:lnTo>
                  <a:lnTo>
                    <a:pt x="785" y="784"/>
                  </a:lnTo>
                  <a:lnTo>
                    <a:pt x="789" y="789"/>
                  </a:lnTo>
                  <a:lnTo>
                    <a:pt x="790" y="793"/>
                  </a:lnTo>
                  <a:lnTo>
                    <a:pt x="796" y="795"/>
                  </a:lnTo>
                  <a:lnTo>
                    <a:pt x="800" y="798"/>
                  </a:lnTo>
                  <a:lnTo>
                    <a:pt x="804" y="806"/>
                  </a:lnTo>
                  <a:lnTo>
                    <a:pt x="812" y="829"/>
                  </a:lnTo>
                  <a:lnTo>
                    <a:pt x="828" y="847"/>
                  </a:lnTo>
                  <a:lnTo>
                    <a:pt x="828" y="856"/>
                  </a:lnTo>
                  <a:lnTo>
                    <a:pt x="830" y="861"/>
                  </a:lnTo>
                  <a:lnTo>
                    <a:pt x="840" y="869"/>
                  </a:lnTo>
                  <a:lnTo>
                    <a:pt x="843" y="883"/>
                  </a:lnTo>
                  <a:lnTo>
                    <a:pt x="850" y="901"/>
                  </a:lnTo>
                  <a:lnTo>
                    <a:pt x="841" y="910"/>
                  </a:lnTo>
                  <a:lnTo>
                    <a:pt x="835" y="916"/>
                  </a:lnTo>
                  <a:lnTo>
                    <a:pt x="833" y="921"/>
                  </a:lnTo>
                  <a:lnTo>
                    <a:pt x="834" y="932"/>
                  </a:lnTo>
                  <a:lnTo>
                    <a:pt x="840" y="942"/>
                  </a:lnTo>
                  <a:lnTo>
                    <a:pt x="849" y="947"/>
                  </a:lnTo>
                  <a:lnTo>
                    <a:pt x="857" y="956"/>
                  </a:lnTo>
                  <a:lnTo>
                    <a:pt x="857" y="973"/>
                  </a:lnTo>
                  <a:lnTo>
                    <a:pt x="860" y="982"/>
                  </a:lnTo>
                  <a:lnTo>
                    <a:pt x="857" y="987"/>
                  </a:lnTo>
                  <a:lnTo>
                    <a:pt x="842" y="1007"/>
                  </a:lnTo>
                  <a:lnTo>
                    <a:pt x="821" y="1024"/>
                  </a:lnTo>
                  <a:lnTo>
                    <a:pt x="775" y="1052"/>
                  </a:lnTo>
                  <a:lnTo>
                    <a:pt x="753" y="1070"/>
                  </a:lnTo>
                  <a:lnTo>
                    <a:pt x="748" y="1055"/>
                  </a:lnTo>
                  <a:lnTo>
                    <a:pt x="745" y="1055"/>
                  </a:lnTo>
                  <a:lnTo>
                    <a:pt x="743" y="1031"/>
                  </a:lnTo>
                  <a:lnTo>
                    <a:pt x="739" y="1022"/>
                  </a:lnTo>
                  <a:lnTo>
                    <a:pt x="736" y="1019"/>
                  </a:lnTo>
                  <a:lnTo>
                    <a:pt x="731" y="1016"/>
                  </a:lnTo>
                  <a:lnTo>
                    <a:pt x="729" y="1010"/>
                  </a:lnTo>
                  <a:lnTo>
                    <a:pt x="723" y="1005"/>
                  </a:lnTo>
                  <a:lnTo>
                    <a:pt x="714" y="1002"/>
                  </a:lnTo>
                  <a:lnTo>
                    <a:pt x="712" y="1003"/>
                  </a:lnTo>
                  <a:lnTo>
                    <a:pt x="707" y="1001"/>
                  </a:lnTo>
                  <a:lnTo>
                    <a:pt x="705" y="996"/>
                  </a:lnTo>
                  <a:lnTo>
                    <a:pt x="698" y="998"/>
                  </a:lnTo>
                  <a:lnTo>
                    <a:pt x="691" y="998"/>
                  </a:lnTo>
                  <a:lnTo>
                    <a:pt x="689" y="999"/>
                  </a:lnTo>
                  <a:lnTo>
                    <a:pt x="687" y="1002"/>
                  </a:lnTo>
                  <a:lnTo>
                    <a:pt x="685" y="1001"/>
                  </a:lnTo>
                  <a:lnTo>
                    <a:pt x="680" y="997"/>
                  </a:lnTo>
                  <a:lnTo>
                    <a:pt x="677" y="996"/>
                  </a:lnTo>
                  <a:lnTo>
                    <a:pt x="675" y="994"/>
                  </a:lnTo>
                  <a:lnTo>
                    <a:pt x="671" y="993"/>
                  </a:lnTo>
                  <a:lnTo>
                    <a:pt x="665" y="985"/>
                  </a:lnTo>
                  <a:lnTo>
                    <a:pt x="659" y="959"/>
                  </a:lnTo>
                  <a:lnTo>
                    <a:pt x="652" y="947"/>
                  </a:lnTo>
                  <a:lnTo>
                    <a:pt x="653" y="946"/>
                  </a:lnTo>
                  <a:lnTo>
                    <a:pt x="657" y="944"/>
                  </a:lnTo>
                  <a:lnTo>
                    <a:pt x="656" y="936"/>
                  </a:lnTo>
                  <a:lnTo>
                    <a:pt x="651" y="931"/>
                  </a:lnTo>
                  <a:lnTo>
                    <a:pt x="647" y="928"/>
                  </a:lnTo>
                  <a:lnTo>
                    <a:pt x="637" y="933"/>
                  </a:lnTo>
                  <a:lnTo>
                    <a:pt x="634" y="929"/>
                  </a:lnTo>
                  <a:lnTo>
                    <a:pt x="631" y="928"/>
                  </a:lnTo>
                  <a:lnTo>
                    <a:pt x="625" y="926"/>
                  </a:lnTo>
                  <a:lnTo>
                    <a:pt x="615" y="922"/>
                  </a:lnTo>
                  <a:lnTo>
                    <a:pt x="609" y="921"/>
                  </a:lnTo>
                  <a:lnTo>
                    <a:pt x="609" y="920"/>
                  </a:lnTo>
                  <a:lnTo>
                    <a:pt x="604" y="919"/>
                  </a:lnTo>
                  <a:lnTo>
                    <a:pt x="600" y="916"/>
                  </a:lnTo>
                  <a:lnTo>
                    <a:pt x="593" y="908"/>
                  </a:lnTo>
                  <a:lnTo>
                    <a:pt x="592" y="906"/>
                  </a:lnTo>
                  <a:lnTo>
                    <a:pt x="587" y="900"/>
                  </a:lnTo>
                  <a:lnTo>
                    <a:pt x="580" y="896"/>
                  </a:lnTo>
                  <a:lnTo>
                    <a:pt x="575" y="894"/>
                  </a:lnTo>
                  <a:lnTo>
                    <a:pt x="573" y="894"/>
                  </a:lnTo>
                  <a:lnTo>
                    <a:pt x="575" y="893"/>
                  </a:lnTo>
                  <a:lnTo>
                    <a:pt x="579" y="890"/>
                  </a:lnTo>
                  <a:lnTo>
                    <a:pt x="580" y="884"/>
                  </a:lnTo>
                  <a:lnTo>
                    <a:pt x="582" y="882"/>
                  </a:lnTo>
                  <a:lnTo>
                    <a:pt x="577" y="879"/>
                  </a:lnTo>
                  <a:lnTo>
                    <a:pt x="573" y="882"/>
                  </a:lnTo>
                  <a:lnTo>
                    <a:pt x="571" y="882"/>
                  </a:lnTo>
                  <a:lnTo>
                    <a:pt x="570" y="882"/>
                  </a:lnTo>
                  <a:lnTo>
                    <a:pt x="570" y="879"/>
                  </a:lnTo>
                  <a:lnTo>
                    <a:pt x="570" y="874"/>
                  </a:lnTo>
                  <a:lnTo>
                    <a:pt x="570" y="873"/>
                  </a:lnTo>
                  <a:lnTo>
                    <a:pt x="570" y="870"/>
                  </a:lnTo>
                  <a:lnTo>
                    <a:pt x="568" y="870"/>
                  </a:lnTo>
                  <a:lnTo>
                    <a:pt x="567" y="869"/>
                  </a:lnTo>
                  <a:lnTo>
                    <a:pt x="565" y="870"/>
                  </a:lnTo>
                  <a:lnTo>
                    <a:pt x="567" y="860"/>
                  </a:lnTo>
                  <a:lnTo>
                    <a:pt x="567" y="856"/>
                  </a:lnTo>
                  <a:lnTo>
                    <a:pt x="566" y="849"/>
                  </a:lnTo>
                  <a:lnTo>
                    <a:pt x="564" y="848"/>
                  </a:lnTo>
                  <a:lnTo>
                    <a:pt x="562" y="845"/>
                  </a:lnTo>
                  <a:lnTo>
                    <a:pt x="562" y="844"/>
                  </a:lnTo>
                  <a:lnTo>
                    <a:pt x="562" y="842"/>
                  </a:lnTo>
                  <a:lnTo>
                    <a:pt x="562" y="840"/>
                  </a:lnTo>
                  <a:lnTo>
                    <a:pt x="563" y="834"/>
                  </a:lnTo>
                  <a:lnTo>
                    <a:pt x="564" y="831"/>
                  </a:lnTo>
                  <a:lnTo>
                    <a:pt x="565" y="832"/>
                  </a:lnTo>
                  <a:lnTo>
                    <a:pt x="566" y="832"/>
                  </a:lnTo>
                  <a:lnTo>
                    <a:pt x="567" y="829"/>
                  </a:lnTo>
                  <a:lnTo>
                    <a:pt x="567" y="822"/>
                  </a:lnTo>
                  <a:lnTo>
                    <a:pt x="566" y="820"/>
                  </a:lnTo>
                  <a:lnTo>
                    <a:pt x="566" y="816"/>
                  </a:lnTo>
                  <a:lnTo>
                    <a:pt x="566" y="814"/>
                  </a:lnTo>
                  <a:lnTo>
                    <a:pt x="566" y="808"/>
                  </a:lnTo>
                  <a:lnTo>
                    <a:pt x="567" y="808"/>
                  </a:lnTo>
                  <a:lnTo>
                    <a:pt x="570" y="808"/>
                  </a:lnTo>
                  <a:lnTo>
                    <a:pt x="570" y="806"/>
                  </a:lnTo>
                  <a:lnTo>
                    <a:pt x="570" y="804"/>
                  </a:lnTo>
                  <a:lnTo>
                    <a:pt x="568" y="802"/>
                  </a:lnTo>
                  <a:lnTo>
                    <a:pt x="565" y="801"/>
                  </a:lnTo>
                  <a:lnTo>
                    <a:pt x="562" y="797"/>
                  </a:lnTo>
                  <a:lnTo>
                    <a:pt x="561" y="796"/>
                  </a:lnTo>
                  <a:lnTo>
                    <a:pt x="559" y="797"/>
                  </a:lnTo>
                  <a:lnTo>
                    <a:pt x="551" y="792"/>
                  </a:lnTo>
                  <a:lnTo>
                    <a:pt x="541" y="790"/>
                  </a:lnTo>
                  <a:lnTo>
                    <a:pt x="534" y="791"/>
                  </a:lnTo>
                  <a:lnTo>
                    <a:pt x="533" y="794"/>
                  </a:lnTo>
                  <a:lnTo>
                    <a:pt x="531" y="795"/>
                  </a:lnTo>
                  <a:lnTo>
                    <a:pt x="532" y="797"/>
                  </a:lnTo>
                  <a:lnTo>
                    <a:pt x="518" y="792"/>
                  </a:lnTo>
                  <a:lnTo>
                    <a:pt x="518" y="791"/>
                  </a:lnTo>
                  <a:lnTo>
                    <a:pt x="519" y="791"/>
                  </a:lnTo>
                  <a:lnTo>
                    <a:pt x="521" y="789"/>
                  </a:lnTo>
                  <a:lnTo>
                    <a:pt x="521" y="788"/>
                  </a:lnTo>
                  <a:lnTo>
                    <a:pt x="518" y="787"/>
                  </a:lnTo>
                  <a:lnTo>
                    <a:pt x="517" y="785"/>
                  </a:lnTo>
                  <a:lnTo>
                    <a:pt x="517" y="783"/>
                  </a:lnTo>
                  <a:lnTo>
                    <a:pt x="515" y="782"/>
                  </a:lnTo>
                  <a:lnTo>
                    <a:pt x="511" y="782"/>
                  </a:lnTo>
                  <a:lnTo>
                    <a:pt x="507" y="783"/>
                  </a:lnTo>
                  <a:lnTo>
                    <a:pt x="507" y="785"/>
                  </a:lnTo>
                  <a:lnTo>
                    <a:pt x="506" y="785"/>
                  </a:lnTo>
                  <a:lnTo>
                    <a:pt x="505" y="783"/>
                  </a:lnTo>
                  <a:lnTo>
                    <a:pt x="505" y="786"/>
                  </a:lnTo>
                  <a:lnTo>
                    <a:pt x="504" y="785"/>
                  </a:lnTo>
                  <a:lnTo>
                    <a:pt x="502" y="785"/>
                  </a:lnTo>
                  <a:lnTo>
                    <a:pt x="501" y="784"/>
                  </a:lnTo>
                  <a:lnTo>
                    <a:pt x="499" y="785"/>
                  </a:lnTo>
                  <a:lnTo>
                    <a:pt x="500" y="783"/>
                  </a:lnTo>
                  <a:lnTo>
                    <a:pt x="500" y="781"/>
                  </a:lnTo>
                  <a:lnTo>
                    <a:pt x="499" y="780"/>
                  </a:lnTo>
                  <a:lnTo>
                    <a:pt x="497" y="782"/>
                  </a:lnTo>
                  <a:lnTo>
                    <a:pt x="498" y="780"/>
                  </a:lnTo>
                  <a:lnTo>
                    <a:pt x="497" y="778"/>
                  </a:lnTo>
                  <a:lnTo>
                    <a:pt x="496" y="778"/>
                  </a:lnTo>
                  <a:lnTo>
                    <a:pt x="495" y="777"/>
                  </a:lnTo>
                  <a:lnTo>
                    <a:pt x="494" y="777"/>
                  </a:lnTo>
                  <a:lnTo>
                    <a:pt x="491" y="775"/>
                  </a:lnTo>
                  <a:lnTo>
                    <a:pt x="488" y="770"/>
                  </a:lnTo>
                  <a:lnTo>
                    <a:pt x="487" y="769"/>
                  </a:lnTo>
                  <a:lnTo>
                    <a:pt x="484" y="766"/>
                  </a:lnTo>
                  <a:lnTo>
                    <a:pt x="481" y="765"/>
                  </a:lnTo>
                  <a:lnTo>
                    <a:pt x="481" y="764"/>
                  </a:lnTo>
                  <a:lnTo>
                    <a:pt x="480" y="764"/>
                  </a:lnTo>
                  <a:lnTo>
                    <a:pt x="479" y="764"/>
                  </a:lnTo>
                  <a:lnTo>
                    <a:pt x="480" y="763"/>
                  </a:lnTo>
                  <a:lnTo>
                    <a:pt x="477" y="759"/>
                  </a:lnTo>
                  <a:lnTo>
                    <a:pt x="477" y="758"/>
                  </a:lnTo>
                  <a:lnTo>
                    <a:pt x="476" y="758"/>
                  </a:lnTo>
                  <a:lnTo>
                    <a:pt x="476" y="755"/>
                  </a:lnTo>
                  <a:lnTo>
                    <a:pt x="475" y="755"/>
                  </a:lnTo>
                  <a:lnTo>
                    <a:pt x="475" y="753"/>
                  </a:lnTo>
                  <a:lnTo>
                    <a:pt x="475" y="752"/>
                  </a:lnTo>
                  <a:lnTo>
                    <a:pt x="474" y="752"/>
                  </a:lnTo>
                  <a:lnTo>
                    <a:pt x="474" y="751"/>
                  </a:lnTo>
                  <a:lnTo>
                    <a:pt x="472" y="750"/>
                  </a:lnTo>
                  <a:lnTo>
                    <a:pt x="472" y="748"/>
                  </a:lnTo>
                  <a:lnTo>
                    <a:pt x="470" y="747"/>
                  </a:lnTo>
                  <a:lnTo>
                    <a:pt x="470" y="746"/>
                  </a:lnTo>
                  <a:lnTo>
                    <a:pt x="470" y="742"/>
                  </a:lnTo>
                  <a:lnTo>
                    <a:pt x="467" y="738"/>
                  </a:lnTo>
                  <a:lnTo>
                    <a:pt x="464" y="737"/>
                  </a:lnTo>
                  <a:lnTo>
                    <a:pt x="464" y="736"/>
                  </a:lnTo>
                  <a:lnTo>
                    <a:pt x="463" y="733"/>
                  </a:lnTo>
                  <a:lnTo>
                    <a:pt x="463" y="731"/>
                  </a:lnTo>
                  <a:lnTo>
                    <a:pt x="460" y="727"/>
                  </a:lnTo>
                  <a:lnTo>
                    <a:pt x="458" y="725"/>
                  </a:lnTo>
                  <a:lnTo>
                    <a:pt x="457" y="724"/>
                  </a:lnTo>
                  <a:lnTo>
                    <a:pt x="455" y="722"/>
                  </a:lnTo>
                  <a:lnTo>
                    <a:pt x="454" y="720"/>
                  </a:lnTo>
                  <a:lnTo>
                    <a:pt x="454" y="716"/>
                  </a:lnTo>
                  <a:lnTo>
                    <a:pt x="454" y="714"/>
                  </a:lnTo>
                  <a:lnTo>
                    <a:pt x="454" y="712"/>
                  </a:lnTo>
                  <a:lnTo>
                    <a:pt x="450" y="709"/>
                  </a:lnTo>
                  <a:lnTo>
                    <a:pt x="445" y="706"/>
                  </a:lnTo>
                  <a:lnTo>
                    <a:pt x="440" y="704"/>
                  </a:lnTo>
                  <a:lnTo>
                    <a:pt x="429" y="697"/>
                  </a:lnTo>
                  <a:lnTo>
                    <a:pt x="422" y="696"/>
                  </a:lnTo>
                  <a:lnTo>
                    <a:pt x="420" y="695"/>
                  </a:lnTo>
                  <a:lnTo>
                    <a:pt x="420" y="692"/>
                  </a:lnTo>
                  <a:lnTo>
                    <a:pt x="420" y="691"/>
                  </a:lnTo>
                  <a:lnTo>
                    <a:pt x="419" y="687"/>
                  </a:lnTo>
                  <a:lnTo>
                    <a:pt x="417" y="684"/>
                  </a:lnTo>
                  <a:lnTo>
                    <a:pt x="415" y="677"/>
                  </a:lnTo>
                  <a:lnTo>
                    <a:pt x="414" y="675"/>
                  </a:lnTo>
                  <a:lnTo>
                    <a:pt x="414" y="672"/>
                  </a:lnTo>
                  <a:lnTo>
                    <a:pt x="411" y="668"/>
                  </a:lnTo>
                  <a:lnTo>
                    <a:pt x="404" y="662"/>
                  </a:lnTo>
                  <a:lnTo>
                    <a:pt x="399" y="657"/>
                  </a:lnTo>
                  <a:lnTo>
                    <a:pt x="398" y="655"/>
                  </a:lnTo>
                  <a:lnTo>
                    <a:pt x="396" y="653"/>
                  </a:lnTo>
                  <a:lnTo>
                    <a:pt x="395" y="652"/>
                  </a:lnTo>
                  <a:lnTo>
                    <a:pt x="393" y="650"/>
                  </a:lnTo>
                  <a:lnTo>
                    <a:pt x="393" y="646"/>
                  </a:lnTo>
                  <a:lnTo>
                    <a:pt x="390" y="644"/>
                  </a:lnTo>
                  <a:lnTo>
                    <a:pt x="391" y="644"/>
                  </a:lnTo>
                  <a:lnTo>
                    <a:pt x="390" y="631"/>
                  </a:lnTo>
                  <a:lnTo>
                    <a:pt x="380" y="626"/>
                  </a:lnTo>
                  <a:lnTo>
                    <a:pt x="378" y="623"/>
                  </a:lnTo>
                  <a:lnTo>
                    <a:pt x="377" y="622"/>
                  </a:lnTo>
                  <a:lnTo>
                    <a:pt x="374" y="616"/>
                  </a:lnTo>
                  <a:lnTo>
                    <a:pt x="373" y="612"/>
                  </a:lnTo>
                  <a:lnTo>
                    <a:pt x="371" y="610"/>
                  </a:lnTo>
                  <a:lnTo>
                    <a:pt x="363" y="609"/>
                  </a:lnTo>
                  <a:lnTo>
                    <a:pt x="362" y="607"/>
                  </a:lnTo>
                  <a:lnTo>
                    <a:pt x="365" y="606"/>
                  </a:lnTo>
                  <a:lnTo>
                    <a:pt x="365" y="603"/>
                  </a:lnTo>
                  <a:lnTo>
                    <a:pt x="363" y="599"/>
                  </a:lnTo>
                  <a:lnTo>
                    <a:pt x="364" y="591"/>
                  </a:lnTo>
                  <a:lnTo>
                    <a:pt x="361" y="591"/>
                  </a:lnTo>
                  <a:lnTo>
                    <a:pt x="364" y="587"/>
                  </a:lnTo>
                  <a:lnTo>
                    <a:pt x="365" y="585"/>
                  </a:lnTo>
                  <a:lnTo>
                    <a:pt x="362" y="579"/>
                  </a:lnTo>
                  <a:lnTo>
                    <a:pt x="361" y="577"/>
                  </a:lnTo>
                  <a:lnTo>
                    <a:pt x="362" y="576"/>
                  </a:lnTo>
                  <a:lnTo>
                    <a:pt x="360" y="574"/>
                  </a:lnTo>
                  <a:lnTo>
                    <a:pt x="357" y="574"/>
                  </a:lnTo>
                  <a:lnTo>
                    <a:pt x="361" y="564"/>
                  </a:lnTo>
                  <a:lnTo>
                    <a:pt x="359" y="557"/>
                  </a:lnTo>
                  <a:lnTo>
                    <a:pt x="358" y="554"/>
                  </a:lnTo>
                  <a:lnTo>
                    <a:pt x="355" y="550"/>
                  </a:lnTo>
                  <a:lnTo>
                    <a:pt x="350" y="549"/>
                  </a:lnTo>
                  <a:lnTo>
                    <a:pt x="345" y="551"/>
                  </a:lnTo>
                  <a:lnTo>
                    <a:pt x="344" y="555"/>
                  </a:lnTo>
                  <a:lnTo>
                    <a:pt x="341" y="550"/>
                  </a:lnTo>
                  <a:lnTo>
                    <a:pt x="334" y="547"/>
                  </a:lnTo>
                  <a:lnTo>
                    <a:pt x="334" y="545"/>
                  </a:lnTo>
                  <a:lnTo>
                    <a:pt x="333" y="540"/>
                  </a:lnTo>
                  <a:lnTo>
                    <a:pt x="340" y="527"/>
                  </a:lnTo>
                  <a:lnTo>
                    <a:pt x="339" y="522"/>
                  </a:lnTo>
                  <a:lnTo>
                    <a:pt x="338" y="520"/>
                  </a:lnTo>
                  <a:lnTo>
                    <a:pt x="333" y="517"/>
                  </a:lnTo>
                  <a:lnTo>
                    <a:pt x="333" y="511"/>
                  </a:lnTo>
                  <a:lnTo>
                    <a:pt x="330" y="507"/>
                  </a:lnTo>
                  <a:lnTo>
                    <a:pt x="327" y="505"/>
                  </a:lnTo>
                  <a:lnTo>
                    <a:pt x="325" y="501"/>
                  </a:lnTo>
                  <a:lnTo>
                    <a:pt x="324" y="501"/>
                  </a:lnTo>
                  <a:lnTo>
                    <a:pt x="319" y="489"/>
                  </a:lnTo>
                  <a:lnTo>
                    <a:pt x="319" y="487"/>
                  </a:lnTo>
                  <a:lnTo>
                    <a:pt x="316" y="486"/>
                  </a:lnTo>
                  <a:lnTo>
                    <a:pt x="311" y="472"/>
                  </a:lnTo>
                  <a:lnTo>
                    <a:pt x="306" y="464"/>
                  </a:lnTo>
                  <a:lnTo>
                    <a:pt x="306" y="455"/>
                  </a:lnTo>
                  <a:lnTo>
                    <a:pt x="303" y="452"/>
                  </a:lnTo>
                  <a:lnTo>
                    <a:pt x="302" y="452"/>
                  </a:lnTo>
                  <a:lnTo>
                    <a:pt x="300" y="451"/>
                  </a:lnTo>
                  <a:lnTo>
                    <a:pt x="297" y="452"/>
                  </a:lnTo>
                  <a:lnTo>
                    <a:pt x="295" y="451"/>
                  </a:lnTo>
                  <a:lnTo>
                    <a:pt x="296" y="430"/>
                  </a:lnTo>
                  <a:lnTo>
                    <a:pt x="294" y="426"/>
                  </a:lnTo>
                  <a:lnTo>
                    <a:pt x="297" y="410"/>
                  </a:lnTo>
                  <a:lnTo>
                    <a:pt x="295" y="399"/>
                  </a:lnTo>
                  <a:lnTo>
                    <a:pt x="290" y="394"/>
                  </a:lnTo>
                  <a:lnTo>
                    <a:pt x="287" y="392"/>
                  </a:lnTo>
                  <a:lnTo>
                    <a:pt x="285" y="392"/>
                  </a:lnTo>
                  <a:lnTo>
                    <a:pt x="284" y="393"/>
                  </a:lnTo>
                  <a:lnTo>
                    <a:pt x="283" y="392"/>
                  </a:lnTo>
                  <a:lnTo>
                    <a:pt x="286" y="383"/>
                  </a:lnTo>
                  <a:lnTo>
                    <a:pt x="285" y="373"/>
                  </a:lnTo>
                  <a:lnTo>
                    <a:pt x="281" y="362"/>
                  </a:lnTo>
                  <a:lnTo>
                    <a:pt x="270" y="348"/>
                  </a:lnTo>
                  <a:lnTo>
                    <a:pt x="269" y="348"/>
                  </a:lnTo>
                  <a:lnTo>
                    <a:pt x="259" y="327"/>
                  </a:lnTo>
                  <a:lnTo>
                    <a:pt x="257" y="320"/>
                  </a:lnTo>
                  <a:lnTo>
                    <a:pt x="256" y="310"/>
                  </a:lnTo>
                  <a:lnTo>
                    <a:pt x="254" y="301"/>
                  </a:lnTo>
                  <a:lnTo>
                    <a:pt x="256" y="300"/>
                  </a:lnTo>
                  <a:lnTo>
                    <a:pt x="258" y="291"/>
                  </a:lnTo>
                  <a:lnTo>
                    <a:pt x="260" y="279"/>
                  </a:lnTo>
                  <a:lnTo>
                    <a:pt x="261" y="278"/>
                  </a:lnTo>
                  <a:lnTo>
                    <a:pt x="260" y="272"/>
                  </a:lnTo>
                  <a:lnTo>
                    <a:pt x="258" y="264"/>
                  </a:lnTo>
                  <a:lnTo>
                    <a:pt x="258" y="262"/>
                  </a:lnTo>
                  <a:lnTo>
                    <a:pt x="259" y="263"/>
                  </a:lnTo>
                  <a:lnTo>
                    <a:pt x="268" y="261"/>
                  </a:lnTo>
                  <a:lnTo>
                    <a:pt x="269" y="260"/>
                  </a:lnTo>
                  <a:lnTo>
                    <a:pt x="270" y="256"/>
                  </a:lnTo>
                  <a:lnTo>
                    <a:pt x="269" y="254"/>
                  </a:lnTo>
                  <a:lnTo>
                    <a:pt x="270" y="250"/>
                  </a:lnTo>
                  <a:lnTo>
                    <a:pt x="270" y="249"/>
                  </a:lnTo>
                  <a:lnTo>
                    <a:pt x="268" y="246"/>
                  </a:lnTo>
                  <a:lnTo>
                    <a:pt x="267" y="245"/>
                  </a:lnTo>
                  <a:lnTo>
                    <a:pt x="267" y="244"/>
                  </a:lnTo>
                  <a:lnTo>
                    <a:pt x="266" y="243"/>
                  </a:lnTo>
                  <a:lnTo>
                    <a:pt x="261" y="242"/>
                  </a:lnTo>
                  <a:lnTo>
                    <a:pt x="260" y="242"/>
                  </a:lnTo>
                  <a:lnTo>
                    <a:pt x="250" y="235"/>
                  </a:lnTo>
                  <a:lnTo>
                    <a:pt x="249" y="233"/>
                  </a:lnTo>
                  <a:lnTo>
                    <a:pt x="249" y="232"/>
                  </a:lnTo>
                  <a:lnTo>
                    <a:pt x="245" y="232"/>
                  </a:lnTo>
                  <a:lnTo>
                    <a:pt x="239" y="231"/>
                  </a:lnTo>
                  <a:lnTo>
                    <a:pt x="226" y="226"/>
                  </a:lnTo>
                  <a:lnTo>
                    <a:pt x="219" y="224"/>
                  </a:lnTo>
                  <a:lnTo>
                    <a:pt x="218" y="223"/>
                  </a:lnTo>
                  <a:lnTo>
                    <a:pt x="217" y="224"/>
                  </a:lnTo>
                  <a:lnTo>
                    <a:pt x="203" y="220"/>
                  </a:lnTo>
                  <a:lnTo>
                    <a:pt x="203" y="219"/>
                  </a:lnTo>
                  <a:lnTo>
                    <a:pt x="200" y="215"/>
                  </a:lnTo>
                  <a:lnTo>
                    <a:pt x="193" y="214"/>
                  </a:lnTo>
                  <a:lnTo>
                    <a:pt x="191" y="211"/>
                  </a:lnTo>
                  <a:lnTo>
                    <a:pt x="195" y="205"/>
                  </a:lnTo>
                  <a:lnTo>
                    <a:pt x="195" y="204"/>
                  </a:lnTo>
                  <a:lnTo>
                    <a:pt x="194" y="198"/>
                  </a:lnTo>
                  <a:lnTo>
                    <a:pt x="194" y="194"/>
                  </a:lnTo>
                  <a:lnTo>
                    <a:pt x="192" y="188"/>
                  </a:lnTo>
                  <a:lnTo>
                    <a:pt x="188" y="184"/>
                  </a:lnTo>
                  <a:lnTo>
                    <a:pt x="187" y="183"/>
                  </a:lnTo>
                  <a:lnTo>
                    <a:pt x="176" y="177"/>
                  </a:lnTo>
                  <a:lnTo>
                    <a:pt x="175" y="176"/>
                  </a:lnTo>
                  <a:lnTo>
                    <a:pt x="173" y="175"/>
                  </a:lnTo>
                  <a:lnTo>
                    <a:pt x="171" y="174"/>
                  </a:lnTo>
                  <a:lnTo>
                    <a:pt x="168" y="171"/>
                  </a:lnTo>
                  <a:lnTo>
                    <a:pt x="164" y="170"/>
                  </a:lnTo>
                  <a:lnTo>
                    <a:pt x="163" y="171"/>
                  </a:lnTo>
                  <a:lnTo>
                    <a:pt x="161" y="170"/>
                  </a:lnTo>
                  <a:lnTo>
                    <a:pt x="160" y="169"/>
                  </a:lnTo>
                  <a:lnTo>
                    <a:pt x="158" y="167"/>
                  </a:lnTo>
                  <a:lnTo>
                    <a:pt x="157" y="167"/>
                  </a:lnTo>
                  <a:lnTo>
                    <a:pt x="155" y="167"/>
                  </a:lnTo>
                  <a:lnTo>
                    <a:pt x="150" y="169"/>
                  </a:lnTo>
                  <a:lnTo>
                    <a:pt x="149" y="170"/>
                  </a:lnTo>
                  <a:lnTo>
                    <a:pt x="148" y="170"/>
                  </a:lnTo>
                  <a:lnTo>
                    <a:pt x="146" y="171"/>
                  </a:lnTo>
                  <a:lnTo>
                    <a:pt x="142" y="169"/>
                  </a:lnTo>
                  <a:lnTo>
                    <a:pt x="132" y="173"/>
                  </a:lnTo>
                  <a:lnTo>
                    <a:pt x="131" y="179"/>
                  </a:lnTo>
                  <a:lnTo>
                    <a:pt x="127" y="182"/>
                  </a:lnTo>
                  <a:lnTo>
                    <a:pt x="120" y="180"/>
                  </a:lnTo>
                  <a:lnTo>
                    <a:pt x="115" y="177"/>
                  </a:lnTo>
                  <a:lnTo>
                    <a:pt x="111" y="173"/>
                  </a:lnTo>
                  <a:lnTo>
                    <a:pt x="106" y="170"/>
                  </a:lnTo>
                  <a:lnTo>
                    <a:pt x="104" y="168"/>
                  </a:lnTo>
                  <a:lnTo>
                    <a:pt x="101" y="165"/>
                  </a:lnTo>
                  <a:lnTo>
                    <a:pt x="101" y="164"/>
                  </a:lnTo>
                  <a:lnTo>
                    <a:pt x="96" y="159"/>
                  </a:lnTo>
                  <a:lnTo>
                    <a:pt x="86" y="154"/>
                  </a:lnTo>
                  <a:lnTo>
                    <a:pt x="85" y="153"/>
                  </a:lnTo>
                  <a:lnTo>
                    <a:pt x="85" y="152"/>
                  </a:lnTo>
                  <a:lnTo>
                    <a:pt x="83" y="150"/>
                  </a:lnTo>
                  <a:lnTo>
                    <a:pt x="79" y="148"/>
                  </a:lnTo>
                  <a:lnTo>
                    <a:pt x="77" y="146"/>
                  </a:lnTo>
                  <a:lnTo>
                    <a:pt x="77" y="145"/>
                  </a:lnTo>
                  <a:lnTo>
                    <a:pt x="75" y="143"/>
                  </a:lnTo>
                  <a:lnTo>
                    <a:pt x="73" y="139"/>
                  </a:lnTo>
                  <a:lnTo>
                    <a:pt x="72" y="139"/>
                  </a:lnTo>
                  <a:lnTo>
                    <a:pt x="68" y="135"/>
                  </a:lnTo>
                  <a:lnTo>
                    <a:pt x="66" y="133"/>
                  </a:lnTo>
                  <a:lnTo>
                    <a:pt x="59" y="132"/>
                  </a:lnTo>
                  <a:lnTo>
                    <a:pt x="56" y="132"/>
                  </a:lnTo>
                  <a:lnTo>
                    <a:pt x="53" y="131"/>
                  </a:lnTo>
                  <a:lnTo>
                    <a:pt x="49" y="126"/>
                  </a:lnTo>
                  <a:lnTo>
                    <a:pt x="45" y="121"/>
                  </a:lnTo>
                  <a:lnTo>
                    <a:pt x="43" y="121"/>
                  </a:lnTo>
                  <a:lnTo>
                    <a:pt x="41" y="121"/>
                  </a:lnTo>
                  <a:lnTo>
                    <a:pt x="38" y="120"/>
                  </a:lnTo>
                  <a:lnTo>
                    <a:pt x="36" y="124"/>
                  </a:lnTo>
                  <a:lnTo>
                    <a:pt x="36" y="127"/>
                  </a:lnTo>
                  <a:lnTo>
                    <a:pt x="36" y="129"/>
                  </a:lnTo>
                  <a:lnTo>
                    <a:pt x="28" y="127"/>
                  </a:lnTo>
                  <a:lnTo>
                    <a:pt x="25" y="121"/>
                  </a:lnTo>
                  <a:lnTo>
                    <a:pt x="12" y="105"/>
                  </a:lnTo>
                  <a:lnTo>
                    <a:pt x="6" y="103"/>
                  </a:lnTo>
                  <a:lnTo>
                    <a:pt x="0" y="93"/>
                  </a:lnTo>
                  <a:lnTo>
                    <a:pt x="5" y="93"/>
                  </a:lnTo>
                  <a:lnTo>
                    <a:pt x="7" y="87"/>
                  </a:lnTo>
                  <a:lnTo>
                    <a:pt x="6" y="58"/>
                  </a:lnTo>
                  <a:lnTo>
                    <a:pt x="11" y="55"/>
                  </a:lnTo>
                  <a:lnTo>
                    <a:pt x="14" y="57"/>
                  </a:lnTo>
                  <a:lnTo>
                    <a:pt x="16" y="39"/>
                  </a:lnTo>
                  <a:lnTo>
                    <a:pt x="30" y="19"/>
                  </a:lnTo>
                  <a:lnTo>
                    <a:pt x="50" y="0"/>
                  </a:lnTo>
                  <a:lnTo>
                    <a:pt x="67" y="22"/>
                  </a:lnTo>
                  <a:lnTo>
                    <a:pt x="243" y="105"/>
                  </a:lnTo>
                  <a:lnTo>
                    <a:pt x="485" y="216"/>
                  </a:lnTo>
                  <a:lnTo>
                    <a:pt x="486" y="216"/>
                  </a:lnTo>
                  <a:lnTo>
                    <a:pt x="504" y="224"/>
                  </a:lnTo>
                  <a:lnTo>
                    <a:pt x="508" y="226"/>
                  </a:lnTo>
                  <a:lnTo>
                    <a:pt x="543" y="242"/>
                  </a:lnTo>
                  <a:lnTo>
                    <a:pt x="628" y="248"/>
                  </a:lnTo>
                  <a:lnTo>
                    <a:pt x="821" y="260"/>
                  </a:lnTo>
                  <a:lnTo>
                    <a:pt x="846" y="262"/>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105" name="Freeform 32"/>
            <p:cNvSpPr>
              <a:spLocks/>
            </p:cNvSpPr>
            <p:nvPr/>
          </p:nvSpPr>
          <p:spPr bwMode="auto">
            <a:xfrm>
              <a:off x="2339" y="1008"/>
              <a:ext cx="753" cy="1081"/>
            </a:xfrm>
            <a:custGeom>
              <a:avLst/>
              <a:gdLst>
                <a:gd name="T0" fmla="*/ 4401 w 580"/>
                <a:gd name="T1" fmla="*/ 2131 h 861"/>
                <a:gd name="T2" fmla="*/ 4051 w 580"/>
                <a:gd name="T3" fmla="*/ 2432 h 861"/>
                <a:gd name="T4" fmla="*/ 3618 w 580"/>
                <a:gd name="T5" fmla="*/ 2593 h 861"/>
                <a:gd name="T6" fmla="*/ 3582 w 580"/>
                <a:gd name="T7" fmla="*/ 2795 h 861"/>
                <a:gd name="T8" fmla="*/ 3674 w 580"/>
                <a:gd name="T9" fmla="*/ 2726 h 861"/>
                <a:gd name="T10" fmla="*/ 3881 w 580"/>
                <a:gd name="T11" fmla="*/ 3065 h 861"/>
                <a:gd name="T12" fmla="*/ 3626 w 580"/>
                <a:gd name="T13" fmla="*/ 3173 h 861"/>
                <a:gd name="T14" fmla="*/ 3401 w 580"/>
                <a:gd name="T15" fmla="*/ 3269 h 861"/>
                <a:gd name="T16" fmla="*/ 3238 w 580"/>
                <a:gd name="T17" fmla="*/ 3642 h 861"/>
                <a:gd name="T18" fmla="*/ 3435 w 580"/>
                <a:gd name="T19" fmla="*/ 3891 h 861"/>
                <a:gd name="T20" fmla="*/ 3537 w 580"/>
                <a:gd name="T21" fmla="*/ 4103 h 861"/>
                <a:gd name="T22" fmla="*/ 3792 w 580"/>
                <a:gd name="T23" fmla="*/ 4270 h 861"/>
                <a:gd name="T24" fmla="*/ 3799 w 580"/>
                <a:gd name="T25" fmla="*/ 4327 h 861"/>
                <a:gd name="T26" fmla="*/ 3978 w 580"/>
                <a:gd name="T27" fmla="*/ 4502 h 861"/>
                <a:gd name="T28" fmla="*/ 4249 w 580"/>
                <a:gd name="T29" fmla="*/ 4588 h 861"/>
                <a:gd name="T30" fmla="*/ 4042 w 580"/>
                <a:gd name="T31" fmla="*/ 4657 h 861"/>
                <a:gd name="T32" fmla="*/ 3564 w 580"/>
                <a:gd name="T33" fmla="*/ 4696 h 861"/>
                <a:gd name="T34" fmla="*/ 3626 w 580"/>
                <a:gd name="T35" fmla="*/ 4948 h 861"/>
                <a:gd name="T36" fmla="*/ 3609 w 580"/>
                <a:gd name="T37" fmla="*/ 5125 h 861"/>
                <a:gd name="T38" fmla="*/ 3600 w 580"/>
                <a:gd name="T39" fmla="*/ 5291 h 861"/>
                <a:gd name="T40" fmla="*/ 3514 w 580"/>
                <a:gd name="T41" fmla="*/ 5269 h 861"/>
                <a:gd name="T42" fmla="*/ 3338 w 580"/>
                <a:gd name="T43" fmla="*/ 5288 h 861"/>
                <a:gd name="T44" fmla="*/ 3021 w 580"/>
                <a:gd name="T45" fmla="*/ 5021 h 861"/>
                <a:gd name="T46" fmla="*/ 2793 w 580"/>
                <a:gd name="T47" fmla="*/ 5076 h 861"/>
                <a:gd name="T48" fmla="*/ 2669 w 580"/>
                <a:gd name="T49" fmla="*/ 5007 h 861"/>
                <a:gd name="T50" fmla="*/ 2648 w 580"/>
                <a:gd name="T51" fmla="*/ 4924 h 861"/>
                <a:gd name="T52" fmla="*/ 2543 w 580"/>
                <a:gd name="T53" fmla="*/ 4939 h 861"/>
                <a:gd name="T54" fmla="*/ 2375 w 580"/>
                <a:gd name="T55" fmla="*/ 4849 h 861"/>
                <a:gd name="T56" fmla="*/ 2076 w 580"/>
                <a:gd name="T57" fmla="*/ 4777 h 861"/>
                <a:gd name="T58" fmla="*/ 1431 w 580"/>
                <a:gd name="T59" fmla="*/ 4777 h 861"/>
                <a:gd name="T60" fmla="*/ 1298 w 580"/>
                <a:gd name="T61" fmla="*/ 4986 h 861"/>
                <a:gd name="T62" fmla="*/ 1106 w 580"/>
                <a:gd name="T63" fmla="*/ 5102 h 861"/>
                <a:gd name="T64" fmla="*/ 756 w 580"/>
                <a:gd name="T65" fmla="*/ 5089 h 861"/>
                <a:gd name="T66" fmla="*/ 580 w 580"/>
                <a:gd name="T67" fmla="*/ 4863 h 861"/>
                <a:gd name="T68" fmla="*/ 402 w 580"/>
                <a:gd name="T69" fmla="*/ 4688 h 861"/>
                <a:gd name="T70" fmla="*/ 439 w 580"/>
                <a:gd name="T71" fmla="*/ 4558 h 861"/>
                <a:gd name="T72" fmla="*/ 467 w 580"/>
                <a:gd name="T73" fmla="*/ 4422 h 861"/>
                <a:gd name="T74" fmla="*/ 522 w 580"/>
                <a:gd name="T75" fmla="*/ 4212 h 861"/>
                <a:gd name="T76" fmla="*/ 592 w 580"/>
                <a:gd name="T77" fmla="*/ 3967 h 861"/>
                <a:gd name="T78" fmla="*/ 493 w 580"/>
                <a:gd name="T79" fmla="*/ 3401 h 861"/>
                <a:gd name="T80" fmla="*/ 49 w 580"/>
                <a:gd name="T81" fmla="*/ 2324 h 861"/>
                <a:gd name="T82" fmla="*/ 1249 w 580"/>
                <a:gd name="T83" fmla="*/ 619 h 861"/>
                <a:gd name="T84" fmla="*/ 1901 w 580"/>
                <a:gd name="T85" fmla="*/ 0 h 861"/>
                <a:gd name="T86" fmla="*/ 2295 w 580"/>
                <a:gd name="T87" fmla="*/ 70 h 861"/>
                <a:gd name="T88" fmla="*/ 2904 w 580"/>
                <a:gd name="T89" fmla="*/ 137 h 861"/>
                <a:gd name="T90" fmla="*/ 3192 w 580"/>
                <a:gd name="T91" fmla="*/ 369 h 861"/>
                <a:gd name="T92" fmla="*/ 3626 w 580"/>
                <a:gd name="T93" fmla="*/ 649 h 861"/>
                <a:gd name="T94" fmla="*/ 4143 w 580"/>
                <a:gd name="T95" fmla="*/ 1381 h 861"/>
                <a:gd name="T96" fmla="*/ 4524 w 580"/>
                <a:gd name="T97" fmla="*/ 1881 h 8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0"/>
                <a:gd name="T148" fmla="*/ 0 h 861"/>
                <a:gd name="T149" fmla="*/ 580 w 580"/>
                <a:gd name="T150" fmla="*/ 861 h 8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0" h="861">
                  <a:moveTo>
                    <a:pt x="579" y="329"/>
                  </a:moveTo>
                  <a:lnTo>
                    <a:pt x="566" y="341"/>
                  </a:lnTo>
                  <a:lnTo>
                    <a:pt x="560" y="354"/>
                  </a:lnTo>
                  <a:lnTo>
                    <a:pt x="545" y="345"/>
                  </a:lnTo>
                  <a:lnTo>
                    <a:pt x="536" y="335"/>
                  </a:lnTo>
                  <a:lnTo>
                    <a:pt x="513" y="344"/>
                  </a:lnTo>
                  <a:lnTo>
                    <a:pt x="505" y="375"/>
                  </a:lnTo>
                  <a:lnTo>
                    <a:pt x="502" y="394"/>
                  </a:lnTo>
                  <a:lnTo>
                    <a:pt x="480" y="402"/>
                  </a:lnTo>
                  <a:lnTo>
                    <a:pt x="461" y="403"/>
                  </a:lnTo>
                  <a:lnTo>
                    <a:pt x="456" y="407"/>
                  </a:lnTo>
                  <a:lnTo>
                    <a:pt x="448" y="420"/>
                  </a:lnTo>
                  <a:lnTo>
                    <a:pt x="436" y="425"/>
                  </a:lnTo>
                  <a:lnTo>
                    <a:pt x="435" y="431"/>
                  </a:lnTo>
                  <a:lnTo>
                    <a:pt x="437" y="454"/>
                  </a:lnTo>
                  <a:lnTo>
                    <a:pt x="444" y="453"/>
                  </a:lnTo>
                  <a:lnTo>
                    <a:pt x="449" y="456"/>
                  </a:lnTo>
                  <a:lnTo>
                    <a:pt x="454" y="451"/>
                  </a:lnTo>
                  <a:lnTo>
                    <a:pt x="453" y="443"/>
                  </a:lnTo>
                  <a:lnTo>
                    <a:pt x="455" y="441"/>
                  </a:lnTo>
                  <a:lnTo>
                    <a:pt x="468" y="449"/>
                  </a:lnTo>
                  <a:lnTo>
                    <a:pt x="474" y="447"/>
                  </a:lnTo>
                  <a:lnTo>
                    <a:pt x="479" y="453"/>
                  </a:lnTo>
                  <a:lnTo>
                    <a:pt x="481" y="496"/>
                  </a:lnTo>
                  <a:lnTo>
                    <a:pt x="474" y="500"/>
                  </a:lnTo>
                  <a:lnTo>
                    <a:pt x="468" y="519"/>
                  </a:lnTo>
                  <a:lnTo>
                    <a:pt x="461" y="522"/>
                  </a:lnTo>
                  <a:lnTo>
                    <a:pt x="449" y="514"/>
                  </a:lnTo>
                  <a:lnTo>
                    <a:pt x="441" y="515"/>
                  </a:lnTo>
                  <a:lnTo>
                    <a:pt x="438" y="519"/>
                  </a:lnTo>
                  <a:lnTo>
                    <a:pt x="432" y="524"/>
                  </a:lnTo>
                  <a:lnTo>
                    <a:pt x="421" y="530"/>
                  </a:lnTo>
                  <a:lnTo>
                    <a:pt x="398" y="556"/>
                  </a:lnTo>
                  <a:lnTo>
                    <a:pt x="387" y="564"/>
                  </a:lnTo>
                  <a:lnTo>
                    <a:pt x="394" y="580"/>
                  </a:lnTo>
                  <a:lnTo>
                    <a:pt x="401" y="590"/>
                  </a:lnTo>
                  <a:lnTo>
                    <a:pt x="404" y="599"/>
                  </a:lnTo>
                  <a:lnTo>
                    <a:pt x="422" y="604"/>
                  </a:lnTo>
                  <a:lnTo>
                    <a:pt x="428" y="623"/>
                  </a:lnTo>
                  <a:lnTo>
                    <a:pt x="425" y="630"/>
                  </a:lnTo>
                  <a:lnTo>
                    <a:pt x="435" y="635"/>
                  </a:lnTo>
                  <a:lnTo>
                    <a:pt x="429" y="657"/>
                  </a:lnTo>
                  <a:lnTo>
                    <a:pt x="430" y="660"/>
                  </a:lnTo>
                  <a:lnTo>
                    <a:pt x="438" y="664"/>
                  </a:lnTo>
                  <a:lnTo>
                    <a:pt x="439" y="667"/>
                  </a:lnTo>
                  <a:lnTo>
                    <a:pt x="453" y="683"/>
                  </a:lnTo>
                  <a:lnTo>
                    <a:pt x="467" y="692"/>
                  </a:lnTo>
                  <a:lnTo>
                    <a:pt x="470" y="691"/>
                  </a:lnTo>
                  <a:lnTo>
                    <a:pt x="475" y="692"/>
                  </a:lnTo>
                  <a:lnTo>
                    <a:pt x="481" y="699"/>
                  </a:lnTo>
                  <a:lnTo>
                    <a:pt x="482" y="702"/>
                  </a:lnTo>
                  <a:lnTo>
                    <a:pt x="471" y="701"/>
                  </a:lnTo>
                  <a:lnTo>
                    <a:pt x="468" y="709"/>
                  </a:lnTo>
                  <a:lnTo>
                    <a:pt x="473" y="712"/>
                  </a:lnTo>
                  <a:lnTo>
                    <a:pt x="494" y="722"/>
                  </a:lnTo>
                  <a:lnTo>
                    <a:pt x="492" y="729"/>
                  </a:lnTo>
                  <a:lnTo>
                    <a:pt x="514" y="734"/>
                  </a:lnTo>
                  <a:lnTo>
                    <a:pt x="518" y="733"/>
                  </a:lnTo>
                  <a:lnTo>
                    <a:pt x="527" y="738"/>
                  </a:lnTo>
                  <a:lnTo>
                    <a:pt x="526" y="743"/>
                  </a:lnTo>
                  <a:lnTo>
                    <a:pt x="521" y="750"/>
                  </a:lnTo>
                  <a:lnTo>
                    <a:pt x="508" y="753"/>
                  </a:lnTo>
                  <a:lnTo>
                    <a:pt x="502" y="753"/>
                  </a:lnTo>
                  <a:lnTo>
                    <a:pt x="501" y="754"/>
                  </a:lnTo>
                  <a:lnTo>
                    <a:pt x="479" y="751"/>
                  </a:lnTo>
                  <a:lnTo>
                    <a:pt x="468" y="744"/>
                  </a:lnTo>
                  <a:lnTo>
                    <a:pt x="448" y="754"/>
                  </a:lnTo>
                  <a:lnTo>
                    <a:pt x="441" y="761"/>
                  </a:lnTo>
                  <a:lnTo>
                    <a:pt x="439" y="773"/>
                  </a:lnTo>
                  <a:lnTo>
                    <a:pt x="440" y="787"/>
                  </a:lnTo>
                  <a:lnTo>
                    <a:pt x="450" y="790"/>
                  </a:lnTo>
                  <a:lnTo>
                    <a:pt x="449" y="801"/>
                  </a:lnTo>
                  <a:lnTo>
                    <a:pt x="444" y="805"/>
                  </a:lnTo>
                  <a:lnTo>
                    <a:pt x="441" y="810"/>
                  </a:lnTo>
                  <a:lnTo>
                    <a:pt x="441" y="815"/>
                  </a:lnTo>
                  <a:lnTo>
                    <a:pt x="447" y="830"/>
                  </a:lnTo>
                  <a:lnTo>
                    <a:pt x="446" y="836"/>
                  </a:lnTo>
                  <a:lnTo>
                    <a:pt x="447" y="842"/>
                  </a:lnTo>
                  <a:lnTo>
                    <a:pt x="449" y="846"/>
                  </a:lnTo>
                  <a:lnTo>
                    <a:pt x="446" y="857"/>
                  </a:lnTo>
                  <a:lnTo>
                    <a:pt x="441" y="860"/>
                  </a:lnTo>
                  <a:lnTo>
                    <a:pt x="440" y="858"/>
                  </a:lnTo>
                  <a:lnTo>
                    <a:pt x="438" y="855"/>
                  </a:lnTo>
                  <a:lnTo>
                    <a:pt x="435" y="853"/>
                  </a:lnTo>
                  <a:lnTo>
                    <a:pt x="432" y="850"/>
                  </a:lnTo>
                  <a:lnTo>
                    <a:pt x="427" y="853"/>
                  </a:lnTo>
                  <a:lnTo>
                    <a:pt x="423" y="858"/>
                  </a:lnTo>
                  <a:lnTo>
                    <a:pt x="414" y="856"/>
                  </a:lnTo>
                  <a:lnTo>
                    <a:pt x="402" y="848"/>
                  </a:lnTo>
                  <a:lnTo>
                    <a:pt x="387" y="827"/>
                  </a:lnTo>
                  <a:lnTo>
                    <a:pt x="377" y="813"/>
                  </a:lnTo>
                  <a:lnTo>
                    <a:pt x="374" y="813"/>
                  </a:lnTo>
                  <a:lnTo>
                    <a:pt x="371" y="815"/>
                  </a:lnTo>
                  <a:lnTo>
                    <a:pt x="355" y="816"/>
                  </a:lnTo>
                  <a:lnTo>
                    <a:pt x="351" y="818"/>
                  </a:lnTo>
                  <a:lnTo>
                    <a:pt x="346" y="822"/>
                  </a:lnTo>
                  <a:lnTo>
                    <a:pt x="340" y="820"/>
                  </a:lnTo>
                  <a:lnTo>
                    <a:pt x="336" y="819"/>
                  </a:lnTo>
                  <a:lnTo>
                    <a:pt x="332" y="816"/>
                  </a:lnTo>
                  <a:lnTo>
                    <a:pt x="331" y="811"/>
                  </a:lnTo>
                  <a:lnTo>
                    <a:pt x="332" y="805"/>
                  </a:lnTo>
                  <a:lnTo>
                    <a:pt x="330" y="803"/>
                  </a:lnTo>
                  <a:lnTo>
                    <a:pt x="330" y="799"/>
                  </a:lnTo>
                  <a:lnTo>
                    <a:pt x="328" y="798"/>
                  </a:lnTo>
                  <a:lnTo>
                    <a:pt x="323" y="800"/>
                  </a:lnTo>
                  <a:lnTo>
                    <a:pt x="318" y="802"/>
                  </a:lnTo>
                  <a:lnTo>
                    <a:pt x="316" y="802"/>
                  </a:lnTo>
                  <a:lnTo>
                    <a:pt x="315" y="800"/>
                  </a:lnTo>
                  <a:lnTo>
                    <a:pt x="312" y="793"/>
                  </a:lnTo>
                  <a:lnTo>
                    <a:pt x="311" y="790"/>
                  </a:lnTo>
                  <a:lnTo>
                    <a:pt x="303" y="785"/>
                  </a:lnTo>
                  <a:lnTo>
                    <a:pt x="294" y="785"/>
                  </a:lnTo>
                  <a:lnTo>
                    <a:pt x="279" y="777"/>
                  </a:lnTo>
                  <a:lnTo>
                    <a:pt x="272" y="778"/>
                  </a:lnTo>
                  <a:lnTo>
                    <a:pt x="266" y="776"/>
                  </a:lnTo>
                  <a:lnTo>
                    <a:pt x="257" y="774"/>
                  </a:lnTo>
                  <a:lnTo>
                    <a:pt x="247" y="771"/>
                  </a:lnTo>
                  <a:lnTo>
                    <a:pt x="225" y="767"/>
                  </a:lnTo>
                  <a:lnTo>
                    <a:pt x="186" y="772"/>
                  </a:lnTo>
                  <a:lnTo>
                    <a:pt x="177" y="774"/>
                  </a:lnTo>
                  <a:lnTo>
                    <a:pt x="171" y="777"/>
                  </a:lnTo>
                  <a:lnTo>
                    <a:pt x="165" y="791"/>
                  </a:lnTo>
                  <a:lnTo>
                    <a:pt x="165" y="796"/>
                  </a:lnTo>
                  <a:lnTo>
                    <a:pt x="161" y="808"/>
                  </a:lnTo>
                  <a:lnTo>
                    <a:pt x="154" y="822"/>
                  </a:lnTo>
                  <a:lnTo>
                    <a:pt x="147" y="833"/>
                  </a:lnTo>
                  <a:lnTo>
                    <a:pt x="143" y="827"/>
                  </a:lnTo>
                  <a:lnTo>
                    <a:pt x="137" y="826"/>
                  </a:lnTo>
                  <a:lnTo>
                    <a:pt x="126" y="821"/>
                  </a:lnTo>
                  <a:lnTo>
                    <a:pt x="116" y="823"/>
                  </a:lnTo>
                  <a:lnTo>
                    <a:pt x="98" y="824"/>
                  </a:lnTo>
                  <a:lnTo>
                    <a:pt x="94" y="824"/>
                  </a:lnTo>
                  <a:lnTo>
                    <a:pt x="92" y="821"/>
                  </a:lnTo>
                  <a:lnTo>
                    <a:pt x="83" y="811"/>
                  </a:lnTo>
                  <a:lnTo>
                    <a:pt x="76" y="793"/>
                  </a:lnTo>
                  <a:lnTo>
                    <a:pt x="72" y="788"/>
                  </a:lnTo>
                  <a:lnTo>
                    <a:pt x="68" y="779"/>
                  </a:lnTo>
                  <a:lnTo>
                    <a:pt x="61" y="774"/>
                  </a:lnTo>
                  <a:lnTo>
                    <a:pt x="55" y="764"/>
                  </a:lnTo>
                  <a:lnTo>
                    <a:pt x="50" y="759"/>
                  </a:lnTo>
                  <a:lnTo>
                    <a:pt x="48" y="755"/>
                  </a:lnTo>
                  <a:lnTo>
                    <a:pt x="48" y="749"/>
                  </a:lnTo>
                  <a:lnTo>
                    <a:pt x="50" y="743"/>
                  </a:lnTo>
                  <a:lnTo>
                    <a:pt x="55" y="738"/>
                  </a:lnTo>
                  <a:lnTo>
                    <a:pt x="63" y="738"/>
                  </a:lnTo>
                  <a:lnTo>
                    <a:pt x="66" y="737"/>
                  </a:lnTo>
                  <a:lnTo>
                    <a:pt x="66" y="732"/>
                  </a:lnTo>
                  <a:lnTo>
                    <a:pt x="58" y="716"/>
                  </a:lnTo>
                  <a:lnTo>
                    <a:pt x="55" y="715"/>
                  </a:lnTo>
                  <a:lnTo>
                    <a:pt x="54" y="712"/>
                  </a:lnTo>
                  <a:lnTo>
                    <a:pt x="54" y="707"/>
                  </a:lnTo>
                  <a:lnTo>
                    <a:pt x="65" y="682"/>
                  </a:lnTo>
                  <a:lnTo>
                    <a:pt x="70" y="674"/>
                  </a:lnTo>
                  <a:lnTo>
                    <a:pt x="76" y="664"/>
                  </a:lnTo>
                  <a:lnTo>
                    <a:pt x="73" y="654"/>
                  </a:lnTo>
                  <a:lnTo>
                    <a:pt x="73" y="643"/>
                  </a:lnTo>
                  <a:lnTo>
                    <a:pt x="72" y="620"/>
                  </a:lnTo>
                  <a:lnTo>
                    <a:pt x="82" y="594"/>
                  </a:lnTo>
                  <a:lnTo>
                    <a:pt x="83" y="582"/>
                  </a:lnTo>
                  <a:lnTo>
                    <a:pt x="61" y="550"/>
                  </a:lnTo>
                  <a:lnTo>
                    <a:pt x="53" y="537"/>
                  </a:lnTo>
                  <a:lnTo>
                    <a:pt x="41" y="527"/>
                  </a:lnTo>
                  <a:lnTo>
                    <a:pt x="37" y="506"/>
                  </a:lnTo>
                  <a:lnTo>
                    <a:pt x="6" y="376"/>
                  </a:lnTo>
                  <a:lnTo>
                    <a:pt x="0" y="340"/>
                  </a:lnTo>
                  <a:lnTo>
                    <a:pt x="118" y="144"/>
                  </a:lnTo>
                  <a:lnTo>
                    <a:pt x="126" y="129"/>
                  </a:lnTo>
                  <a:lnTo>
                    <a:pt x="155" y="100"/>
                  </a:lnTo>
                  <a:lnTo>
                    <a:pt x="174" y="44"/>
                  </a:lnTo>
                  <a:lnTo>
                    <a:pt x="197" y="20"/>
                  </a:lnTo>
                  <a:lnTo>
                    <a:pt x="206" y="20"/>
                  </a:lnTo>
                  <a:lnTo>
                    <a:pt x="236" y="0"/>
                  </a:lnTo>
                  <a:lnTo>
                    <a:pt x="274" y="16"/>
                  </a:lnTo>
                  <a:lnTo>
                    <a:pt x="275" y="13"/>
                  </a:lnTo>
                  <a:lnTo>
                    <a:pt x="283" y="14"/>
                  </a:lnTo>
                  <a:lnTo>
                    <a:pt x="284" y="11"/>
                  </a:lnTo>
                  <a:lnTo>
                    <a:pt x="315" y="17"/>
                  </a:lnTo>
                  <a:lnTo>
                    <a:pt x="346" y="17"/>
                  </a:lnTo>
                  <a:lnTo>
                    <a:pt x="346" y="21"/>
                  </a:lnTo>
                  <a:lnTo>
                    <a:pt x="360" y="22"/>
                  </a:lnTo>
                  <a:lnTo>
                    <a:pt x="377" y="43"/>
                  </a:lnTo>
                  <a:lnTo>
                    <a:pt x="383" y="43"/>
                  </a:lnTo>
                  <a:lnTo>
                    <a:pt x="386" y="60"/>
                  </a:lnTo>
                  <a:lnTo>
                    <a:pt x="396" y="60"/>
                  </a:lnTo>
                  <a:lnTo>
                    <a:pt x="401" y="67"/>
                  </a:lnTo>
                  <a:lnTo>
                    <a:pt x="412" y="69"/>
                  </a:lnTo>
                  <a:lnTo>
                    <a:pt x="418" y="83"/>
                  </a:lnTo>
                  <a:lnTo>
                    <a:pt x="449" y="105"/>
                  </a:lnTo>
                  <a:lnTo>
                    <a:pt x="452" y="116"/>
                  </a:lnTo>
                  <a:lnTo>
                    <a:pt x="466" y="130"/>
                  </a:lnTo>
                  <a:lnTo>
                    <a:pt x="475" y="161"/>
                  </a:lnTo>
                  <a:lnTo>
                    <a:pt x="513" y="224"/>
                  </a:lnTo>
                  <a:lnTo>
                    <a:pt x="510" y="227"/>
                  </a:lnTo>
                  <a:lnTo>
                    <a:pt x="523" y="264"/>
                  </a:lnTo>
                  <a:lnTo>
                    <a:pt x="530" y="272"/>
                  </a:lnTo>
                  <a:lnTo>
                    <a:pt x="560" y="304"/>
                  </a:lnTo>
                  <a:lnTo>
                    <a:pt x="579" y="329"/>
                  </a:lnTo>
                </a:path>
              </a:pathLst>
            </a:custGeom>
            <a:solidFill>
              <a:srgbClr val="0000CC">
                <a:alpha val="30196"/>
              </a:srgb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106" name="Freeform 33"/>
            <p:cNvSpPr>
              <a:spLocks/>
            </p:cNvSpPr>
            <p:nvPr/>
          </p:nvSpPr>
          <p:spPr bwMode="auto">
            <a:xfrm>
              <a:off x="2842" y="1422"/>
              <a:ext cx="519" cy="944"/>
            </a:xfrm>
            <a:custGeom>
              <a:avLst/>
              <a:gdLst>
                <a:gd name="T0" fmla="*/ 377 w 398"/>
                <a:gd name="T1" fmla="*/ 1174 h 754"/>
                <a:gd name="T2" fmla="*/ 617 w 398"/>
                <a:gd name="T3" fmla="*/ 1168 h 754"/>
                <a:gd name="T4" fmla="*/ 767 w 398"/>
                <a:gd name="T5" fmla="*/ 747 h 754"/>
                <a:gd name="T6" fmla="*/ 549 w 398"/>
                <a:gd name="T7" fmla="*/ 689 h 754"/>
                <a:gd name="T8" fmla="*/ 419 w 398"/>
                <a:gd name="T9" fmla="*/ 749 h 754"/>
                <a:gd name="T10" fmla="*/ 578 w 398"/>
                <a:gd name="T11" fmla="*/ 475 h 754"/>
                <a:gd name="T12" fmla="*/ 990 w 398"/>
                <a:gd name="T13" fmla="*/ 280 h 754"/>
                <a:gd name="T14" fmla="*/ 1453 w 398"/>
                <a:gd name="T15" fmla="*/ 149 h 754"/>
                <a:gd name="T16" fmla="*/ 1540 w 398"/>
                <a:gd name="T17" fmla="*/ 262 h 754"/>
                <a:gd name="T18" fmla="*/ 1796 w 398"/>
                <a:gd name="T19" fmla="*/ 671 h 754"/>
                <a:gd name="T20" fmla="*/ 1814 w 398"/>
                <a:gd name="T21" fmla="*/ 780 h 754"/>
                <a:gd name="T22" fmla="*/ 1875 w 398"/>
                <a:gd name="T23" fmla="*/ 925 h 754"/>
                <a:gd name="T24" fmla="*/ 1839 w 398"/>
                <a:gd name="T25" fmla="*/ 1114 h 754"/>
                <a:gd name="T26" fmla="*/ 2096 w 398"/>
                <a:gd name="T27" fmla="*/ 1248 h 754"/>
                <a:gd name="T28" fmla="*/ 2232 w 398"/>
                <a:gd name="T29" fmla="*/ 1466 h 754"/>
                <a:gd name="T30" fmla="*/ 2407 w 398"/>
                <a:gd name="T31" fmla="*/ 1588 h 754"/>
                <a:gd name="T32" fmla="*/ 2723 w 398"/>
                <a:gd name="T33" fmla="*/ 1785 h 754"/>
                <a:gd name="T34" fmla="*/ 2881 w 398"/>
                <a:gd name="T35" fmla="*/ 1743 h 754"/>
                <a:gd name="T36" fmla="*/ 3109 w 398"/>
                <a:gd name="T37" fmla="*/ 1830 h 754"/>
                <a:gd name="T38" fmla="*/ 3319 w 398"/>
                <a:gd name="T39" fmla="*/ 2275 h 754"/>
                <a:gd name="T40" fmla="*/ 2701 w 398"/>
                <a:gd name="T41" fmla="*/ 2686 h 754"/>
                <a:gd name="T42" fmla="*/ 2504 w 398"/>
                <a:gd name="T43" fmla="*/ 2711 h 754"/>
                <a:gd name="T44" fmla="*/ 2428 w 398"/>
                <a:gd name="T45" fmla="*/ 2856 h 754"/>
                <a:gd name="T46" fmla="*/ 2420 w 398"/>
                <a:gd name="T47" fmla="*/ 2967 h 754"/>
                <a:gd name="T48" fmla="*/ 2146 w 398"/>
                <a:gd name="T49" fmla="*/ 3055 h 754"/>
                <a:gd name="T50" fmla="*/ 2000 w 398"/>
                <a:gd name="T51" fmla="*/ 3137 h 754"/>
                <a:gd name="T52" fmla="*/ 1809 w 398"/>
                <a:gd name="T53" fmla="*/ 3178 h 754"/>
                <a:gd name="T54" fmla="*/ 1931 w 398"/>
                <a:gd name="T55" fmla="*/ 3333 h 754"/>
                <a:gd name="T56" fmla="*/ 1896 w 398"/>
                <a:gd name="T57" fmla="*/ 3621 h 754"/>
                <a:gd name="T58" fmla="*/ 2043 w 398"/>
                <a:gd name="T59" fmla="*/ 3763 h 754"/>
                <a:gd name="T60" fmla="*/ 2088 w 398"/>
                <a:gd name="T61" fmla="*/ 3825 h 754"/>
                <a:gd name="T62" fmla="*/ 1856 w 398"/>
                <a:gd name="T63" fmla="*/ 4001 h 754"/>
                <a:gd name="T64" fmla="*/ 1651 w 398"/>
                <a:gd name="T65" fmla="*/ 3993 h 754"/>
                <a:gd name="T66" fmla="*/ 1534 w 398"/>
                <a:gd name="T67" fmla="*/ 4123 h 754"/>
                <a:gd name="T68" fmla="*/ 1372 w 398"/>
                <a:gd name="T69" fmla="*/ 4346 h 754"/>
                <a:gd name="T70" fmla="*/ 1348 w 398"/>
                <a:gd name="T71" fmla="*/ 4477 h 754"/>
                <a:gd name="T72" fmla="*/ 1069 w 398"/>
                <a:gd name="T73" fmla="*/ 4551 h 754"/>
                <a:gd name="T74" fmla="*/ 820 w 398"/>
                <a:gd name="T75" fmla="*/ 3943 h 754"/>
                <a:gd name="T76" fmla="*/ 659 w 398"/>
                <a:gd name="T77" fmla="*/ 3597 h 754"/>
                <a:gd name="T78" fmla="*/ 520 w 398"/>
                <a:gd name="T79" fmla="*/ 3268 h 754"/>
                <a:gd name="T80" fmla="*/ 502 w 398"/>
                <a:gd name="T81" fmla="*/ 3099 h 754"/>
                <a:gd name="T82" fmla="*/ 447 w 398"/>
                <a:gd name="T83" fmla="*/ 2905 h 754"/>
                <a:gd name="T84" fmla="*/ 443 w 398"/>
                <a:gd name="T85" fmla="*/ 2762 h 754"/>
                <a:gd name="T86" fmla="*/ 678 w 398"/>
                <a:gd name="T87" fmla="*/ 2506 h 754"/>
                <a:gd name="T88" fmla="*/ 1016 w 398"/>
                <a:gd name="T89" fmla="*/ 2563 h 754"/>
                <a:gd name="T90" fmla="*/ 1095 w 398"/>
                <a:gd name="T91" fmla="*/ 2440 h 754"/>
                <a:gd name="T92" fmla="*/ 716 w 398"/>
                <a:gd name="T93" fmla="*/ 2312 h 754"/>
                <a:gd name="T94" fmla="*/ 789 w 398"/>
                <a:gd name="T95" fmla="*/ 2234 h 754"/>
                <a:gd name="T96" fmla="*/ 549 w 398"/>
                <a:gd name="T97" fmla="*/ 2136 h 754"/>
                <a:gd name="T98" fmla="*/ 356 w 398"/>
                <a:gd name="T99" fmla="*/ 1986 h 754"/>
                <a:gd name="T100" fmla="*/ 295 w 398"/>
                <a:gd name="T101" fmla="*/ 1660 h 754"/>
                <a:gd name="T102" fmla="*/ 0 w 398"/>
                <a:gd name="T103" fmla="*/ 1417 h 7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8"/>
                <a:gd name="T157" fmla="*/ 0 h 754"/>
                <a:gd name="T158" fmla="*/ 398 w 398"/>
                <a:gd name="T159" fmla="*/ 754 h 75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8" h="754">
                  <a:moveTo>
                    <a:pt x="0" y="235"/>
                  </a:moveTo>
                  <a:lnTo>
                    <a:pt x="11" y="227"/>
                  </a:lnTo>
                  <a:lnTo>
                    <a:pt x="34" y="201"/>
                  </a:lnTo>
                  <a:lnTo>
                    <a:pt x="45" y="195"/>
                  </a:lnTo>
                  <a:lnTo>
                    <a:pt x="51" y="190"/>
                  </a:lnTo>
                  <a:lnTo>
                    <a:pt x="54" y="186"/>
                  </a:lnTo>
                  <a:lnTo>
                    <a:pt x="62" y="185"/>
                  </a:lnTo>
                  <a:lnTo>
                    <a:pt x="74" y="193"/>
                  </a:lnTo>
                  <a:lnTo>
                    <a:pt x="81" y="190"/>
                  </a:lnTo>
                  <a:lnTo>
                    <a:pt x="87" y="171"/>
                  </a:lnTo>
                  <a:lnTo>
                    <a:pt x="94" y="167"/>
                  </a:lnTo>
                  <a:lnTo>
                    <a:pt x="92" y="124"/>
                  </a:lnTo>
                  <a:lnTo>
                    <a:pt x="87" y="118"/>
                  </a:lnTo>
                  <a:lnTo>
                    <a:pt x="81" y="120"/>
                  </a:lnTo>
                  <a:lnTo>
                    <a:pt x="68" y="112"/>
                  </a:lnTo>
                  <a:lnTo>
                    <a:pt x="66" y="114"/>
                  </a:lnTo>
                  <a:lnTo>
                    <a:pt x="67" y="122"/>
                  </a:lnTo>
                  <a:lnTo>
                    <a:pt x="62" y="127"/>
                  </a:lnTo>
                  <a:lnTo>
                    <a:pt x="57" y="124"/>
                  </a:lnTo>
                  <a:lnTo>
                    <a:pt x="50" y="125"/>
                  </a:lnTo>
                  <a:lnTo>
                    <a:pt x="48" y="102"/>
                  </a:lnTo>
                  <a:lnTo>
                    <a:pt x="49" y="96"/>
                  </a:lnTo>
                  <a:lnTo>
                    <a:pt x="61" y="91"/>
                  </a:lnTo>
                  <a:lnTo>
                    <a:pt x="69" y="78"/>
                  </a:lnTo>
                  <a:lnTo>
                    <a:pt x="74" y="74"/>
                  </a:lnTo>
                  <a:lnTo>
                    <a:pt x="93" y="73"/>
                  </a:lnTo>
                  <a:lnTo>
                    <a:pt x="115" y="65"/>
                  </a:lnTo>
                  <a:lnTo>
                    <a:pt x="118" y="46"/>
                  </a:lnTo>
                  <a:lnTo>
                    <a:pt x="126" y="15"/>
                  </a:lnTo>
                  <a:lnTo>
                    <a:pt x="149" y="6"/>
                  </a:lnTo>
                  <a:lnTo>
                    <a:pt x="158" y="16"/>
                  </a:lnTo>
                  <a:lnTo>
                    <a:pt x="173" y="25"/>
                  </a:lnTo>
                  <a:lnTo>
                    <a:pt x="179" y="12"/>
                  </a:lnTo>
                  <a:lnTo>
                    <a:pt x="192" y="0"/>
                  </a:lnTo>
                  <a:lnTo>
                    <a:pt x="205" y="19"/>
                  </a:lnTo>
                  <a:lnTo>
                    <a:pt x="185" y="43"/>
                  </a:lnTo>
                  <a:lnTo>
                    <a:pt x="191" y="56"/>
                  </a:lnTo>
                  <a:lnTo>
                    <a:pt x="204" y="64"/>
                  </a:lnTo>
                  <a:lnTo>
                    <a:pt x="207" y="91"/>
                  </a:lnTo>
                  <a:lnTo>
                    <a:pt x="215" y="111"/>
                  </a:lnTo>
                  <a:lnTo>
                    <a:pt x="218" y="114"/>
                  </a:lnTo>
                  <a:lnTo>
                    <a:pt x="217" y="116"/>
                  </a:lnTo>
                  <a:lnTo>
                    <a:pt x="219" y="118"/>
                  </a:lnTo>
                  <a:lnTo>
                    <a:pt x="217" y="129"/>
                  </a:lnTo>
                  <a:lnTo>
                    <a:pt x="210" y="136"/>
                  </a:lnTo>
                  <a:lnTo>
                    <a:pt x="209" y="144"/>
                  </a:lnTo>
                  <a:lnTo>
                    <a:pt x="222" y="149"/>
                  </a:lnTo>
                  <a:lnTo>
                    <a:pt x="225" y="153"/>
                  </a:lnTo>
                  <a:lnTo>
                    <a:pt x="228" y="155"/>
                  </a:lnTo>
                  <a:lnTo>
                    <a:pt x="228" y="159"/>
                  </a:lnTo>
                  <a:lnTo>
                    <a:pt x="222" y="167"/>
                  </a:lnTo>
                  <a:lnTo>
                    <a:pt x="220" y="185"/>
                  </a:lnTo>
                  <a:lnTo>
                    <a:pt x="224" y="187"/>
                  </a:lnTo>
                  <a:lnTo>
                    <a:pt x="233" y="187"/>
                  </a:lnTo>
                  <a:lnTo>
                    <a:pt x="254" y="194"/>
                  </a:lnTo>
                  <a:lnTo>
                    <a:pt x="251" y="207"/>
                  </a:lnTo>
                  <a:lnTo>
                    <a:pt x="258" y="212"/>
                  </a:lnTo>
                  <a:lnTo>
                    <a:pt x="257" y="229"/>
                  </a:lnTo>
                  <a:lnTo>
                    <a:pt x="259" y="242"/>
                  </a:lnTo>
                  <a:lnTo>
                    <a:pt x="267" y="243"/>
                  </a:lnTo>
                  <a:lnTo>
                    <a:pt x="271" y="247"/>
                  </a:lnTo>
                  <a:lnTo>
                    <a:pt x="274" y="249"/>
                  </a:lnTo>
                  <a:lnTo>
                    <a:pt x="284" y="261"/>
                  </a:lnTo>
                  <a:lnTo>
                    <a:pt x="288" y="263"/>
                  </a:lnTo>
                  <a:lnTo>
                    <a:pt x="293" y="283"/>
                  </a:lnTo>
                  <a:lnTo>
                    <a:pt x="306" y="281"/>
                  </a:lnTo>
                  <a:lnTo>
                    <a:pt x="317" y="282"/>
                  </a:lnTo>
                  <a:lnTo>
                    <a:pt x="326" y="296"/>
                  </a:lnTo>
                  <a:lnTo>
                    <a:pt x="329" y="298"/>
                  </a:lnTo>
                  <a:lnTo>
                    <a:pt x="335" y="294"/>
                  </a:lnTo>
                  <a:lnTo>
                    <a:pt x="336" y="291"/>
                  </a:lnTo>
                  <a:lnTo>
                    <a:pt x="344" y="288"/>
                  </a:lnTo>
                  <a:lnTo>
                    <a:pt x="348" y="288"/>
                  </a:lnTo>
                  <a:lnTo>
                    <a:pt x="362" y="289"/>
                  </a:lnTo>
                  <a:lnTo>
                    <a:pt x="371" y="292"/>
                  </a:lnTo>
                  <a:lnTo>
                    <a:pt x="372" y="303"/>
                  </a:lnTo>
                  <a:lnTo>
                    <a:pt x="373" y="353"/>
                  </a:lnTo>
                  <a:lnTo>
                    <a:pt x="375" y="363"/>
                  </a:lnTo>
                  <a:lnTo>
                    <a:pt x="375" y="377"/>
                  </a:lnTo>
                  <a:lnTo>
                    <a:pt x="397" y="377"/>
                  </a:lnTo>
                  <a:lnTo>
                    <a:pt x="397" y="388"/>
                  </a:lnTo>
                  <a:lnTo>
                    <a:pt x="364" y="414"/>
                  </a:lnTo>
                  <a:lnTo>
                    <a:pt x="326" y="445"/>
                  </a:lnTo>
                  <a:lnTo>
                    <a:pt x="323" y="445"/>
                  </a:lnTo>
                  <a:lnTo>
                    <a:pt x="315" y="451"/>
                  </a:lnTo>
                  <a:lnTo>
                    <a:pt x="309" y="448"/>
                  </a:lnTo>
                  <a:lnTo>
                    <a:pt x="302" y="448"/>
                  </a:lnTo>
                  <a:lnTo>
                    <a:pt x="299" y="449"/>
                  </a:lnTo>
                  <a:lnTo>
                    <a:pt x="298" y="455"/>
                  </a:lnTo>
                  <a:lnTo>
                    <a:pt x="291" y="460"/>
                  </a:lnTo>
                  <a:lnTo>
                    <a:pt x="290" y="467"/>
                  </a:lnTo>
                  <a:lnTo>
                    <a:pt x="291" y="473"/>
                  </a:lnTo>
                  <a:lnTo>
                    <a:pt x="289" y="478"/>
                  </a:lnTo>
                  <a:lnTo>
                    <a:pt x="290" y="487"/>
                  </a:lnTo>
                  <a:lnTo>
                    <a:pt x="291" y="489"/>
                  </a:lnTo>
                  <a:lnTo>
                    <a:pt x="289" y="492"/>
                  </a:lnTo>
                  <a:lnTo>
                    <a:pt x="280" y="492"/>
                  </a:lnTo>
                  <a:lnTo>
                    <a:pt x="270" y="494"/>
                  </a:lnTo>
                  <a:lnTo>
                    <a:pt x="264" y="498"/>
                  </a:lnTo>
                  <a:lnTo>
                    <a:pt x="256" y="506"/>
                  </a:lnTo>
                  <a:lnTo>
                    <a:pt x="248" y="507"/>
                  </a:lnTo>
                  <a:lnTo>
                    <a:pt x="245" y="510"/>
                  </a:lnTo>
                  <a:lnTo>
                    <a:pt x="244" y="516"/>
                  </a:lnTo>
                  <a:lnTo>
                    <a:pt x="239" y="520"/>
                  </a:lnTo>
                  <a:lnTo>
                    <a:pt x="234" y="522"/>
                  </a:lnTo>
                  <a:lnTo>
                    <a:pt x="234" y="520"/>
                  </a:lnTo>
                  <a:lnTo>
                    <a:pt x="228" y="520"/>
                  </a:lnTo>
                  <a:lnTo>
                    <a:pt x="216" y="526"/>
                  </a:lnTo>
                  <a:lnTo>
                    <a:pt x="214" y="535"/>
                  </a:lnTo>
                  <a:lnTo>
                    <a:pt x="216" y="536"/>
                  </a:lnTo>
                  <a:lnTo>
                    <a:pt x="228" y="538"/>
                  </a:lnTo>
                  <a:lnTo>
                    <a:pt x="231" y="552"/>
                  </a:lnTo>
                  <a:lnTo>
                    <a:pt x="236" y="561"/>
                  </a:lnTo>
                  <a:lnTo>
                    <a:pt x="232" y="569"/>
                  </a:lnTo>
                  <a:lnTo>
                    <a:pt x="226" y="583"/>
                  </a:lnTo>
                  <a:lnTo>
                    <a:pt x="227" y="600"/>
                  </a:lnTo>
                  <a:lnTo>
                    <a:pt x="229" y="612"/>
                  </a:lnTo>
                  <a:lnTo>
                    <a:pt x="233" y="613"/>
                  </a:lnTo>
                  <a:lnTo>
                    <a:pt x="235" y="615"/>
                  </a:lnTo>
                  <a:lnTo>
                    <a:pt x="245" y="624"/>
                  </a:lnTo>
                  <a:lnTo>
                    <a:pt x="249" y="629"/>
                  </a:lnTo>
                  <a:lnTo>
                    <a:pt x="252" y="630"/>
                  </a:lnTo>
                  <a:lnTo>
                    <a:pt x="254" y="632"/>
                  </a:lnTo>
                  <a:lnTo>
                    <a:pt x="250" y="634"/>
                  </a:lnTo>
                  <a:lnTo>
                    <a:pt x="248" y="653"/>
                  </a:lnTo>
                  <a:lnTo>
                    <a:pt x="232" y="654"/>
                  </a:lnTo>
                  <a:lnTo>
                    <a:pt x="226" y="663"/>
                  </a:lnTo>
                  <a:lnTo>
                    <a:pt x="222" y="663"/>
                  </a:lnTo>
                  <a:lnTo>
                    <a:pt x="210" y="659"/>
                  </a:lnTo>
                  <a:lnTo>
                    <a:pt x="207" y="659"/>
                  </a:lnTo>
                  <a:lnTo>
                    <a:pt x="204" y="660"/>
                  </a:lnTo>
                  <a:lnTo>
                    <a:pt x="198" y="661"/>
                  </a:lnTo>
                  <a:lnTo>
                    <a:pt x="197" y="660"/>
                  </a:lnTo>
                  <a:lnTo>
                    <a:pt x="192" y="663"/>
                  </a:lnTo>
                  <a:lnTo>
                    <a:pt x="190" y="665"/>
                  </a:lnTo>
                  <a:lnTo>
                    <a:pt x="183" y="683"/>
                  </a:lnTo>
                  <a:lnTo>
                    <a:pt x="182" y="721"/>
                  </a:lnTo>
                  <a:lnTo>
                    <a:pt x="179" y="724"/>
                  </a:lnTo>
                  <a:lnTo>
                    <a:pt x="176" y="725"/>
                  </a:lnTo>
                  <a:lnTo>
                    <a:pt x="164" y="720"/>
                  </a:lnTo>
                  <a:lnTo>
                    <a:pt x="158" y="723"/>
                  </a:lnTo>
                  <a:lnTo>
                    <a:pt x="155" y="728"/>
                  </a:lnTo>
                  <a:lnTo>
                    <a:pt x="159" y="732"/>
                  </a:lnTo>
                  <a:lnTo>
                    <a:pt x="161" y="741"/>
                  </a:lnTo>
                  <a:lnTo>
                    <a:pt x="154" y="749"/>
                  </a:lnTo>
                  <a:lnTo>
                    <a:pt x="154" y="746"/>
                  </a:lnTo>
                  <a:lnTo>
                    <a:pt x="128" y="745"/>
                  </a:lnTo>
                  <a:lnTo>
                    <a:pt x="128" y="753"/>
                  </a:lnTo>
                  <a:lnTo>
                    <a:pt x="103" y="752"/>
                  </a:lnTo>
                  <a:lnTo>
                    <a:pt x="99" y="742"/>
                  </a:lnTo>
                  <a:lnTo>
                    <a:pt x="100" y="663"/>
                  </a:lnTo>
                  <a:lnTo>
                    <a:pt x="98" y="653"/>
                  </a:lnTo>
                  <a:lnTo>
                    <a:pt x="90" y="638"/>
                  </a:lnTo>
                  <a:lnTo>
                    <a:pt x="82" y="627"/>
                  </a:lnTo>
                  <a:lnTo>
                    <a:pt x="79" y="618"/>
                  </a:lnTo>
                  <a:lnTo>
                    <a:pt x="79" y="596"/>
                  </a:lnTo>
                  <a:lnTo>
                    <a:pt x="81" y="586"/>
                  </a:lnTo>
                  <a:lnTo>
                    <a:pt x="79" y="571"/>
                  </a:lnTo>
                  <a:lnTo>
                    <a:pt x="77" y="565"/>
                  </a:lnTo>
                  <a:lnTo>
                    <a:pt x="62" y="541"/>
                  </a:lnTo>
                  <a:lnTo>
                    <a:pt x="54" y="531"/>
                  </a:lnTo>
                  <a:lnTo>
                    <a:pt x="59" y="528"/>
                  </a:lnTo>
                  <a:lnTo>
                    <a:pt x="62" y="517"/>
                  </a:lnTo>
                  <a:lnTo>
                    <a:pt x="60" y="513"/>
                  </a:lnTo>
                  <a:lnTo>
                    <a:pt x="59" y="507"/>
                  </a:lnTo>
                  <a:lnTo>
                    <a:pt x="60" y="501"/>
                  </a:lnTo>
                  <a:lnTo>
                    <a:pt x="54" y="486"/>
                  </a:lnTo>
                  <a:lnTo>
                    <a:pt x="54" y="481"/>
                  </a:lnTo>
                  <a:lnTo>
                    <a:pt x="57" y="476"/>
                  </a:lnTo>
                  <a:lnTo>
                    <a:pt x="62" y="472"/>
                  </a:lnTo>
                  <a:lnTo>
                    <a:pt x="63" y="461"/>
                  </a:lnTo>
                  <a:lnTo>
                    <a:pt x="53" y="458"/>
                  </a:lnTo>
                  <a:lnTo>
                    <a:pt x="52" y="444"/>
                  </a:lnTo>
                  <a:lnTo>
                    <a:pt x="54" y="432"/>
                  </a:lnTo>
                  <a:lnTo>
                    <a:pt x="61" y="425"/>
                  </a:lnTo>
                  <a:lnTo>
                    <a:pt x="81" y="415"/>
                  </a:lnTo>
                  <a:lnTo>
                    <a:pt x="92" y="422"/>
                  </a:lnTo>
                  <a:lnTo>
                    <a:pt x="114" y="425"/>
                  </a:lnTo>
                  <a:lnTo>
                    <a:pt x="115" y="424"/>
                  </a:lnTo>
                  <a:lnTo>
                    <a:pt x="121" y="424"/>
                  </a:lnTo>
                  <a:lnTo>
                    <a:pt x="134" y="421"/>
                  </a:lnTo>
                  <a:lnTo>
                    <a:pt x="139" y="414"/>
                  </a:lnTo>
                  <a:lnTo>
                    <a:pt x="140" y="409"/>
                  </a:lnTo>
                  <a:lnTo>
                    <a:pt x="131" y="404"/>
                  </a:lnTo>
                  <a:lnTo>
                    <a:pt x="127" y="405"/>
                  </a:lnTo>
                  <a:lnTo>
                    <a:pt x="105" y="400"/>
                  </a:lnTo>
                  <a:lnTo>
                    <a:pt x="107" y="393"/>
                  </a:lnTo>
                  <a:lnTo>
                    <a:pt x="86" y="383"/>
                  </a:lnTo>
                  <a:lnTo>
                    <a:pt x="81" y="380"/>
                  </a:lnTo>
                  <a:lnTo>
                    <a:pt x="84" y="372"/>
                  </a:lnTo>
                  <a:lnTo>
                    <a:pt x="95" y="373"/>
                  </a:lnTo>
                  <a:lnTo>
                    <a:pt x="94" y="370"/>
                  </a:lnTo>
                  <a:lnTo>
                    <a:pt x="88" y="363"/>
                  </a:lnTo>
                  <a:lnTo>
                    <a:pt x="83" y="362"/>
                  </a:lnTo>
                  <a:lnTo>
                    <a:pt x="80" y="363"/>
                  </a:lnTo>
                  <a:lnTo>
                    <a:pt x="66" y="354"/>
                  </a:lnTo>
                  <a:lnTo>
                    <a:pt x="52" y="338"/>
                  </a:lnTo>
                  <a:lnTo>
                    <a:pt x="51" y="335"/>
                  </a:lnTo>
                  <a:lnTo>
                    <a:pt x="43" y="331"/>
                  </a:lnTo>
                  <a:lnTo>
                    <a:pt x="42" y="328"/>
                  </a:lnTo>
                  <a:lnTo>
                    <a:pt x="48" y="306"/>
                  </a:lnTo>
                  <a:lnTo>
                    <a:pt x="38" y="301"/>
                  </a:lnTo>
                  <a:lnTo>
                    <a:pt x="41" y="294"/>
                  </a:lnTo>
                  <a:lnTo>
                    <a:pt x="35" y="275"/>
                  </a:lnTo>
                  <a:lnTo>
                    <a:pt x="17" y="270"/>
                  </a:lnTo>
                  <a:lnTo>
                    <a:pt x="14" y="261"/>
                  </a:lnTo>
                  <a:lnTo>
                    <a:pt x="7" y="251"/>
                  </a:lnTo>
                  <a:lnTo>
                    <a:pt x="0" y="235"/>
                  </a:lnTo>
                </a:path>
              </a:pathLst>
            </a:custGeom>
            <a:solidFill>
              <a:srgbClr val="0000CC">
                <a:alpha val="30196"/>
              </a:srgb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107" name="Freeform 34"/>
            <p:cNvSpPr>
              <a:spLocks/>
            </p:cNvSpPr>
            <p:nvPr/>
          </p:nvSpPr>
          <p:spPr bwMode="auto">
            <a:xfrm>
              <a:off x="3043" y="1443"/>
              <a:ext cx="558" cy="1121"/>
            </a:xfrm>
            <a:custGeom>
              <a:avLst/>
              <a:gdLst>
                <a:gd name="T0" fmla="*/ 3464 w 429"/>
                <a:gd name="T1" fmla="*/ 1958 h 895"/>
                <a:gd name="T2" fmla="*/ 3123 w 429"/>
                <a:gd name="T3" fmla="*/ 2565 h 895"/>
                <a:gd name="T4" fmla="*/ 2959 w 429"/>
                <a:gd name="T5" fmla="*/ 2779 h 895"/>
                <a:gd name="T6" fmla="*/ 2868 w 429"/>
                <a:gd name="T7" fmla="*/ 3076 h 895"/>
                <a:gd name="T8" fmla="*/ 2876 w 429"/>
                <a:gd name="T9" fmla="*/ 3244 h 895"/>
                <a:gd name="T10" fmla="*/ 2846 w 429"/>
                <a:gd name="T11" fmla="*/ 3711 h 895"/>
                <a:gd name="T12" fmla="*/ 2942 w 429"/>
                <a:gd name="T13" fmla="*/ 4454 h 895"/>
                <a:gd name="T14" fmla="*/ 2969 w 429"/>
                <a:gd name="T15" fmla="*/ 4553 h 895"/>
                <a:gd name="T16" fmla="*/ 2994 w 429"/>
                <a:gd name="T17" fmla="*/ 4637 h 895"/>
                <a:gd name="T18" fmla="*/ 2949 w 429"/>
                <a:gd name="T19" fmla="*/ 4788 h 895"/>
                <a:gd name="T20" fmla="*/ 2933 w 429"/>
                <a:gd name="T21" fmla="*/ 4915 h 895"/>
                <a:gd name="T22" fmla="*/ 2846 w 429"/>
                <a:gd name="T23" fmla="*/ 4959 h 895"/>
                <a:gd name="T24" fmla="*/ 2798 w 429"/>
                <a:gd name="T25" fmla="*/ 5106 h 895"/>
                <a:gd name="T26" fmla="*/ 2897 w 429"/>
                <a:gd name="T27" fmla="*/ 5152 h 895"/>
                <a:gd name="T28" fmla="*/ 2942 w 429"/>
                <a:gd name="T29" fmla="*/ 5354 h 895"/>
                <a:gd name="T30" fmla="*/ 2849 w 429"/>
                <a:gd name="T31" fmla="*/ 5382 h 895"/>
                <a:gd name="T32" fmla="*/ 2639 w 429"/>
                <a:gd name="T33" fmla="*/ 5224 h 895"/>
                <a:gd name="T34" fmla="*/ 2531 w 429"/>
                <a:gd name="T35" fmla="*/ 5188 h 895"/>
                <a:gd name="T36" fmla="*/ 2372 w 429"/>
                <a:gd name="T37" fmla="*/ 5236 h 895"/>
                <a:gd name="T38" fmla="*/ 2240 w 429"/>
                <a:gd name="T39" fmla="*/ 5246 h 895"/>
                <a:gd name="T40" fmla="*/ 2151 w 429"/>
                <a:gd name="T41" fmla="*/ 5236 h 895"/>
                <a:gd name="T42" fmla="*/ 1361 w 429"/>
                <a:gd name="T43" fmla="*/ 5236 h 895"/>
                <a:gd name="T44" fmla="*/ 1065 w 429"/>
                <a:gd name="T45" fmla="*/ 5224 h 895"/>
                <a:gd name="T46" fmla="*/ 817 w 429"/>
                <a:gd name="T47" fmla="*/ 4941 h 895"/>
                <a:gd name="T48" fmla="*/ 754 w 429"/>
                <a:gd name="T49" fmla="*/ 5033 h 895"/>
                <a:gd name="T50" fmla="*/ 125 w 429"/>
                <a:gd name="T51" fmla="*/ 4817 h 895"/>
                <a:gd name="T52" fmla="*/ 251 w 429"/>
                <a:gd name="T53" fmla="*/ 4590 h 895"/>
                <a:gd name="T54" fmla="*/ 46 w 429"/>
                <a:gd name="T55" fmla="*/ 4484 h 895"/>
                <a:gd name="T56" fmla="*/ 60 w 429"/>
                <a:gd name="T57" fmla="*/ 4371 h 895"/>
                <a:gd name="T58" fmla="*/ 83 w 429"/>
                <a:gd name="T59" fmla="*/ 4249 h 895"/>
                <a:gd name="T60" fmla="*/ 237 w 429"/>
                <a:gd name="T61" fmla="*/ 4024 h 895"/>
                <a:gd name="T62" fmla="*/ 359 w 429"/>
                <a:gd name="T63" fmla="*/ 3885 h 895"/>
                <a:gd name="T64" fmla="*/ 551 w 429"/>
                <a:gd name="T65" fmla="*/ 3902 h 895"/>
                <a:gd name="T66" fmla="*/ 790 w 429"/>
                <a:gd name="T67" fmla="*/ 3721 h 895"/>
                <a:gd name="T68" fmla="*/ 741 w 429"/>
                <a:gd name="T69" fmla="*/ 3665 h 895"/>
                <a:gd name="T70" fmla="*/ 598 w 429"/>
                <a:gd name="T71" fmla="*/ 3518 h 895"/>
                <a:gd name="T72" fmla="*/ 630 w 429"/>
                <a:gd name="T73" fmla="*/ 3231 h 895"/>
                <a:gd name="T74" fmla="*/ 511 w 429"/>
                <a:gd name="T75" fmla="*/ 3071 h 895"/>
                <a:gd name="T76" fmla="*/ 696 w 429"/>
                <a:gd name="T77" fmla="*/ 3040 h 895"/>
                <a:gd name="T78" fmla="*/ 839 w 429"/>
                <a:gd name="T79" fmla="*/ 2951 h 895"/>
                <a:gd name="T80" fmla="*/ 1112 w 429"/>
                <a:gd name="T81" fmla="*/ 2858 h 895"/>
                <a:gd name="T82" fmla="*/ 1125 w 429"/>
                <a:gd name="T83" fmla="*/ 2752 h 895"/>
                <a:gd name="T84" fmla="*/ 1191 w 429"/>
                <a:gd name="T85" fmla="*/ 2604 h 895"/>
                <a:gd name="T86" fmla="*/ 1385 w 429"/>
                <a:gd name="T87" fmla="*/ 2584 h 895"/>
                <a:gd name="T88" fmla="*/ 1991 w 429"/>
                <a:gd name="T89" fmla="*/ 2168 h 895"/>
                <a:gd name="T90" fmla="*/ 1787 w 429"/>
                <a:gd name="T91" fmla="*/ 1722 h 895"/>
                <a:gd name="T92" fmla="*/ 1558 w 429"/>
                <a:gd name="T93" fmla="*/ 1632 h 895"/>
                <a:gd name="T94" fmla="*/ 1411 w 429"/>
                <a:gd name="T95" fmla="*/ 1680 h 895"/>
                <a:gd name="T96" fmla="*/ 1093 w 429"/>
                <a:gd name="T97" fmla="*/ 1479 h 895"/>
                <a:gd name="T98" fmla="*/ 923 w 429"/>
                <a:gd name="T99" fmla="*/ 1356 h 895"/>
                <a:gd name="T100" fmla="*/ 792 w 429"/>
                <a:gd name="T101" fmla="*/ 1135 h 895"/>
                <a:gd name="T102" fmla="*/ 544 w 429"/>
                <a:gd name="T103" fmla="*/ 1011 h 895"/>
                <a:gd name="T104" fmla="*/ 580 w 429"/>
                <a:gd name="T105" fmla="*/ 809 h 895"/>
                <a:gd name="T106" fmla="*/ 518 w 429"/>
                <a:gd name="T107" fmla="*/ 670 h 895"/>
                <a:gd name="T108" fmla="*/ 497 w 429"/>
                <a:gd name="T109" fmla="*/ 554 h 895"/>
                <a:gd name="T110" fmla="*/ 251 w 429"/>
                <a:gd name="T111" fmla="*/ 148 h 895"/>
                <a:gd name="T112" fmla="*/ 739 w 429"/>
                <a:gd name="T113" fmla="*/ 224 h 895"/>
                <a:gd name="T114" fmla="*/ 1126 w 429"/>
                <a:gd name="T115" fmla="*/ 1129 h 895"/>
                <a:gd name="T116" fmla="*/ 1705 w 429"/>
                <a:gd name="T117" fmla="*/ 1440 h 895"/>
                <a:gd name="T118" fmla="*/ 2211 w 429"/>
                <a:gd name="T119" fmla="*/ 1609 h 895"/>
                <a:gd name="T120" fmla="*/ 3265 w 429"/>
                <a:gd name="T121" fmla="*/ 1795 h 8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9"/>
                <a:gd name="T184" fmla="*/ 0 h 895"/>
                <a:gd name="T185" fmla="*/ 429 w 429"/>
                <a:gd name="T186" fmla="*/ 895 h 8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9" h="895">
                  <a:moveTo>
                    <a:pt x="428" y="275"/>
                  </a:moveTo>
                  <a:lnTo>
                    <a:pt x="424" y="307"/>
                  </a:lnTo>
                  <a:lnTo>
                    <a:pt x="423" y="314"/>
                  </a:lnTo>
                  <a:lnTo>
                    <a:pt x="423" y="323"/>
                  </a:lnTo>
                  <a:lnTo>
                    <a:pt x="416" y="356"/>
                  </a:lnTo>
                  <a:lnTo>
                    <a:pt x="410" y="365"/>
                  </a:lnTo>
                  <a:lnTo>
                    <a:pt x="397" y="389"/>
                  </a:lnTo>
                  <a:lnTo>
                    <a:pt x="381" y="423"/>
                  </a:lnTo>
                  <a:lnTo>
                    <a:pt x="372" y="451"/>
                  </a:lnTo>
                  <a:lnTo>
                    <a:pt x="370" y="451"/>
                  </a:lnTo>
                  <a:lnTo>
                    <a:pt x="362" y="456"/>
                  </a:lnTo>
                  <a:lnTo>
                    <a:pt x="361" y="459"/>
                  </a:lnTo>
                  <a:lnTo>
                    <a:pt x="353" y="475"/>
                  </a:lnTo>
                  <a:lnTo>
                    <a:pt x="353" y="479"/>
                  </a:lnTo>
                  <a:lnTo>
                    <a:pt x="353" y="491"/>
                  </a:lnTo>
                  <a:lnTo>
                    <a:pt x="350" y="508"/>
                  </a:lnTo>
                  <a:lnTo>
                    <a:pt x="347" y="508"/>
                  </a:lnTo>
                  <a:lnTo>
                    <a:pt x="337" y="519"/>
                  </a:lnTo>
                  <a:lnTo>
                    <a:pt x="343" y="534"/>
                  </a:lnTo>
                  <a:lnTo>
                    <a:pt x="351" y="536"/>
                  </a:lnTo>
                  <a:lnTo>
                    <a:pt x="353" y="551"/>
                  </a:lnTo>
                  <a:lnTo>
                    <a:pt x="344" y="600"/>
                  </a:lnTo>
                  <a:lnTo>
                    <a:pt x="344" y="606"/>
                  </a:lnTo>
                  <a:lnTo>
                    <a:pt x="347" y="612"/>
                  </a:lnTo>
                  <a:lnTo>
                    <a:pt x="346" y="618"/>
                  </a:lnTo>
                  <a:lnTo>
                    <a:pt x="349" y="662"/>
                  </a:lnTo>
                  <a:lnTo>
                    <a:pt x="347" y="668"/>
                  </a:lnTo>
                  <a:lnTo>
                    <a:pt x="359" y="735"/>
                  </a:lnTo>
                  <a:lnTo>
                    <a:pt x="360" y="740"/>
                  </a:lnTo>
                  <a:lnTo>
                    <a:pt x="361" y="744"/>
                  </a:lnTo>
                  <a:lnTo>
                    <a:pt x="362" y="747"/>
                  </a:lnTo>
                  <a:lnTo>
                    <a:pt x="362" y="751"/>
                  </a:lnTo>
                  <a:lnTo>
                    <a:pt x="363" y="755"/>
                  </a:lnTo>
                  <a:lnTo>
                    <a:pt x="364" y="760"/>
                  </a:lnTo>
                  <a:lnTo>
                    <a:pt x="363" y="763"/>
                  </a:lnTo>
                  <a:lnTo>
                    <a:pt x="365" y="766"/>
                  </a:lnTo>
                  <a:lnTo>
                    <a:pt x="367" y="785"/>
                  </a:lnTo>
                  <a:lnTo>
                    <a:pt x="365" y="785"/>
                  </a:lnTo>
                  <a:lnTo>
                    <a:pt x="362" y="785"/>
                  </a:lnTo>
                  <a:lnTo>
                    <a:pt x="360" y="791"/>
                  </a:lnTo>
                  <a:lnTo>
                    <a:pt x="359" y="800"/>
                  </a:lnTo>
                  <a:lnTo>
                    <a:pt x="361" y="803"/>
                  </a:lnTo>
                  <a:lnTo>
                    <a:pt x="360" y="807"/>
                  </a:lnTo>
                  <a:lnTo>
                    <a:pt x="358" y="811"/>
                  </a:lnTo>
                  <a:lnTo>
                    <a:pt x="353" y="811"/>
                  </a:lnTo>
                  <a:lnTo>
                    <a:pt x="353" y="813"/>
                  </a:lnTo>
                  <a:lnTo>
                    <a:pt x="350" y="813"/>
                  </a:lnTo>
                  <a:lnTo>
                    <a:pt x="347" y="819"/>
                  </a:lnTo>
                  <a:lnTo>
                    <a:pt x="344" y="825"/>
                  </a:lnTo>
                  <a:lnTo>
                    <a:pt x="347" y="826"/>
                  </a:lnTo>
                  <a:lnTo>
                    <a:pt x="344" y="831"/>
                  </a:lnTo>
                  <a:lnTo>
                    <a:pt x="341" y="843"/>
                  </a:lnTo>
                  <a:lnTo>
                    <a:pt x="347" y="853"/>
                  </a:lnTo>
                  <a:lnTo>
                    <a:pt x="350" y="853"/>
                  </a:lnTo>
                  <a:lnTo>
                    <a:pt x="352" y="850"/>
                  </a:lnTo>
                  <a:lnTo>
                    <a:pt x="354" y="850"/>
                  </a:lnTo>
                  <a:lnTo>
                    <a:pt x="354" y="860"/>
                  </a:lnTo>
                  <a:lnTo>
                    <a:pt x="356" y="867"/>
                  </a:lnTo>
                  <a:lnTo>
                    <a:pt x="357" y="877"/>
                  </a:lnTo>
                  <a:lnTo>
                    <a:pt x="359" y="884"/>
                  </a:lnTo>
                  <a:lnTo>
                    <a:pt x="362" y="887"/>
                  </a:lnTo>
                  <a:lnTo>
                    <a:pt x="363" y="893"/>
                  </a:lnTo>
                  <a:lnTo>
                    <a:pt x="356" y="894"/>
                  </a:lnTo>
                  <a:lnTo>
                    <a:pt x="348" y="889"/>
                  </a:lnTo>
                  <a:lnTo>
                    <a:pt x="335" y="878"/>
                  </a:lnTo>
                  <a:lnTo>
                    <a:pt x="330" y="872"/>
                  </a:lnTo>
                  <a:lnTo>
                    <a:pt x="326" y="869"/>
                  </a:lnTo>
                  <a:lnTo>
                    <a:pt x="322" y="862"/>
                  </a:lnTo>
                  <a:lnTo>
                    <a:pt x="319" y="860"/>
                  </a:lnTo>
                  <a:lnTo>
                    <a:pt x="313" y="859"/>
                  </a:lnTo>
                  <a:lnTo>
                    <a:pt x="311" y="857"/>
                  </a:lnTo>
                  <a:lnTo>
                    <a:pt x="309" y="857"/>
                  </a:lnTo>
                  <a:lnTo>
                    <a:pt x="303" y="862"/>
                  </a:lnTo>
                  <a:lnTo>
                    <a:pt x="301" y="867"/>
                  </a:lnTo>
                  <a:lnTo>
                    <a:pt x="294" y="866"/>
                  </a:lnTo>
                  <a:lnTo>
                    <a:pt x="290" y="865"/>
                  </a:lnTo>
                  <a:lnTo>
                    <a:pt x="282" y="865"/>
                  </a:lnTo>
                  <a:lnTo>
                    <a:pt x="278" y="866"/>
                  </a:lnTo>
                  <a:lnTo>
                    <a:pt x="279" y="864"/>
                  </a:lnTo>
                  <a:lnTo>
                    <a:pt x="274" y="866"/>
                  </a:lnTo>
                  <a:lnTo>
                    <a:pt x="275" y="864"/>
                  </a:lnTo>
                  <a:lnTo>
                    <a:pt x="266" y="864"/>
                  </a:lnTo>
                  <a:lnTo>
                    <a:pt x="264" y="866"/>
                  </a:lnTo>
                  <a:lnTo>
                    <a:pt x="262" y="865"/>
                  </a:lnTo>
                  <a:lnTo>
                    <a:pt x="208" y="870"/>
                  </a:lnTo>
                  <a:lnTo>
                    <a:pt x="209" y="866"/>
                  </a:lnTo>
                  <a:lnTo>
                    <a:pt x="187" y="871"/>
                  </a:lnTo>
                  <a:lnTo>
                    <a:pt x="166" y="865"/>
                  </a:lnTo>
                  <a:lnTo>
                    <a:pt x="158" y="868"/>
                  </a:lnTo>
                  <a:lnTo>
                    <a:pt x="148" y="865"/>
                  </a:lnTo>
                  <a:lnTo>
                    <a:pt x="139" y="865"/>
                  </a:lnTo>
                  <a:lnTo>
                    <a:pt x="130" y="862"/>
                  </a:lnTo>
                  <a:lnTo>
                    <a:pt x="125" y="853"/>
                  </a:lnTo>
                  <a:lnTo>
                    <a:pt x="123" y="841"/>
                  </a:lnTo>
                  <a:lnTo>
                    <a:pt x="117" y="827"/>
                  </a:lnTo>
                  <a:lnTo>
                    <a:pt x="99" y="816"/>
                  </a:lnTo>
                  <a:lnTo>
                    <a:pt x="90" y="815"/>
                  </a:lnTo>
                  <a:lnTo>
                    <a:pt x="90" y="818"/>
                  </a:lnTo>
                  <a:lnTo>
                    <a:pt x="93" y="825"/>
                  </a:lnTo>
                  <a:lnTo>
                    <a:pt x="92" y="831"/>
                  </a:lnTo>
                  <a:lnTo>
                    <a:pt x="40" y="810"/>
                  </a:lnTo>
                  <a:lnTo>
                    <a:pt x="19" y="804"/>
                  </a:lnTo>
                  <a:lnTo>
                    <a:pt x="18" y="801"/>
                  </a:lnTo>
                  <a:lnTo>
                    <a:pt x="15" y="795"/>
                  </a:lnTo>
                  <a:lnTo>
                    <a:pt x="19" y="778"/>
                  </a:lnTo>
                  <a:lnTo>
                    <a:pt x="27" y="776"/>
                  </a:lnTo>
                  <a:lnTo>
                    <a:pt x="29" y="774"/>
                  </a:lnTo>
                  <a:lnTo>
                    <a:pt x="31" y="758"/>
                  </a:lnTo>
                  <a:lnTo>
                    <a:pt x="19" y="748"/>
                  </a:lnTo>
                  <a:lnTo>
                    <a:pt x="19" y="742"/>
                  </a:lnTo>
                  <a:lnTo>
                    <a:pt x="16" y="739"/>
                  </a:lnTo>
                  <a:lnTo>
                    <a:pt x="5" y="741"/>
                  </a:lnTo>
                  <a:lnTo>
                    <a:pt x="3" y="739"/>
                  </a:lnTo>
                  <a:lnTo>
                    <a:pt x="1" y="735"/>
                  </a:lnTo>
                  <a:lnTo>
                    <a:pt x="0" y="730"/>
                  </a:lnTo>
                  <a:lnTo>
                    <a:pt x="7" y="722"/>
                  </a:lnTo>
                  <a:lnTo>
                    <a:pt x="5" y="713"/>
                  </a:lnTo>
                  <a:lnTo>
                    <a:pt x="1" y="709"/>
                  </a:lnTo>
                  <a:lnTo>
                    <a:pt x="4" y="704"/>
                  </a:lnTo>
                  <a:lnTo>
                    <a:pt x="10" y="701"/>
                  </a:lnTo>
                  <a:lnTo>
                    <a:pt x="22" y="706"/>
                  </a:lnTo>
                  <a:lnTo>
                    <a:pt x="25" y="705"/>
                  </a:lnTo>
                  <a:lnTo>
                    <a:pt x="28" y="702"/>
                  </a:lnTo>
                  <a:lnTo>
                    <a:pt x="29" y="664"/>
                  </a:lnTo>
                  <a:lnTo>
                    <a:pt x="36" y="646"/>
                  </a:lnTo>
                  <a:lnTo>
                    <a:pt x="38" y="644"/>
                  </a:lnTo>
                  <a:lnTo>
                    <a:pt x="43" y="641"/>
                  </a:lnTo>
                  <a:lnTo>
                    <a:pt x="44" y="642"/>
                  </a:lnTo>
                  <a:lnTo>
                    <a:pt x="50" y="641"/>
                  </a:lnTo>
                  <a:lnTo>
                    <a:pt x="53" y="640"/>
                  </a:lnTo>
                  <a:lnTo>
                    <a:pt x="56" y="640"/>
                  </a:lnTo>
                  <a:lnTo>
                    <a:pt x="68" y="644"/>
                  </a:lnTo>
                  <a:lnTo>
                    <a:pt x="72" y="644"/>
                  </a:lnTo>
                  <a:lnTo>
                    <a:pt x="78" y="635"/>
                  </a:lnTo>
                  <a:lnTo>
                    <a:pt x="94" y="634"/>
                  </a:lnTo>
                  <a:lnTo>
                    <a:pt x="96" y="615"/>
                  </a:lnTo>
                  <a:lnTo>
                    <a:pt x="100" y="613"/>
                  </a:lnTo>
                  <a:lnTo>
                    <a:pt x="98" y="611"/>
                  </a:lnTo>
                  <a:lnTo>
                    <a:pt x="95" y="610"/>
                  </a:lnTo>
                  <a:lnTo>
                    <a:pt x="91" y="605"/>
                  </a:lnTo>
                  <a:lnTo>
                    <a:pt x="81" y="596"/>
                  </a:lnTo>
                  <a:lnTo>
                    <a:pt x="79" y="594"/>
                  </a:lnTo>
                  <a:lnTo>
                    <a:pt x="75" y="593"/>
                  </a:lnTo>
                  <a:lnTo>
                    <a:pt x="73" y="581"/>
                  </a:lnTo>
                  <a:lnTo>
                    <a:pt x="72" y="564"/>
                  </a:lnTo>
                  <a:lnTo>
                    <a:pt x="78" y="550"/>
                  </a:lnTo>
                  <a:lnTo>
                    <a:pt x="82" y="542"/>
                  </a:lnTo>
                  <a:lnTo>
                    <a:pt x="77" y="533"/>
                  </a:lnTo>
                  <a:lnTo>
                    <a:pt x="74" y="519"/>
                  </a:lnTo>
                  <a:lnTo>
                    <a:pt x="62" y="517"/>
                  </a:lnTo>
                  <a:lnTo>
                    <a:pt x="60" y="516"/>
                  </a:lnTo>
                  <a:lnTo>
                    <a:pt x="62" y="507"/>
                  </a:lnTo>
                  <a:lnTo>
                    <a:pt x="74" y="501"/>
                  </a:lnTo>
                  <a:lnTo>
                    <a:pt x="80" y="501"/>
                  </a:lnTo>
                  <a:lnTo>
                    <a:pt x="80" y="503"/>
                  </a:lnTo>
                  <a:lnTo>
                    <a:pt x="85" y="501"/>
                  </a:lnTo>
                  <a:lnTo>
                    <a:pt x="90" y="497"/>
                  </a:lnTo>
                  <a:lnTo>
                    <a:pt x="91" y="491"/>
                  </a:lnTo>
                  <a:lnTo>
                    <a:pt x="94" y="488"/>
                  </a:lnTo>
                  <a:lnTo>
                    <a:pt x="102" y="487"/>
                  </a:lnTo>
                  <a:lnTo>
                    <a:pt x="110" y="479"/>
                  </a:lnTo>
                  <a:lnTo>
                    <a:pt x="116" y="475"/>
                  </a:lnTo>
                  <a:lnTo>
                    <a:pt x="126" y="473"/>
                  </a:lnTo>
                  <a:lnTo>
                    <a:pt x="135" y="473"/>
                  </a:lnTo>
                  <a:lnTo>
                    <a:pt x="137" y="470"/>
                  </a:lnTo>
                  <a:lnTo>
                    <a:pt x="136" y="468"/>
                  </a:lnTo>
                  <a:lnTo>
                    <a:pt x="135" y="459"/>
                  </a:lnTo>
                  <a:lnTo>
                    <a:pt x="137" y="454"/>
                  </a:lnTo>
                  <a:lnTo>
                    <a:pt x="136" y="448"/>
                  </a:lnTo>
                  <a:lnTo>
                    <a:pt x="137" y="441"/>
                  </a:lnTo>
                  <a:lnTo>
                    <a:pt x="144" y="436"/>
                  </a:lnTo>
                  <a:lnTo>
                    <a:pt x="145" y="430"/>
                  </a:lnTo>
                  <a:lnTo>
                    <a:pt x="148" y="429"/>
                  </a:lnTo>
                  <a:lnTo>
                    <a:pt x="155" y="429"/>
                  </a:lnTo>
                  <a:lnTo>
                    <a:pt x="161" y="432"/>
                  </a:lnTo>
                  <a:lnTo>
                    <a:pt x="169" y="426"/>
                  </a:lnTo>
                  <a:lnTo>
                    <a:pt x="172" y="426"/>
                  </a:lnTo>
                  <a:lnTo>
                    <a:pt x="210" y="395"/>
                  </a:lnTo>
                  <a:lnTo>
                    <a:pt x="243" y="369"/>
                  </a:lnTo>
                  <a:lnTo>
                    <a:pt x="243" y="358"/>
                  </a:lnTo>
                  <a:lnTo>
                    <a:pt x="221" y="358"/>
                  </a:lnTo>
                  <a:lnTo>
                    <a:pt x="221" y="344"/>
                  </a:lnTo>
                  <a:lnTo>
                    <a:pt x="219" y="334"/>
                  </a:lnTo>
                  <a:lnTo>
                    <a:pt x="218" y="284"/>
                  </a:lnTo>
                  <a:lnTo>
                    <a:pt x="217" y="273"/>
                  </a:lnTo>
                  <a:lnTo>
                    <a:pt x="208" y="270"/>
                  </a:lnTo>
                  <a:lnTo>
                    <a:pt x="194" y="269"/>
                  </a:lnTo>
                  <a:lnTo>
                    <a:pt x="190" y="269"/>
                  </a:lnTo>
                  <a:lnTo>
                    <a:pt x="182" y="272"/>
                  </a:lnTo>
                  <a:lnTo>
                    <a:pt x="181" y="275"/>
                  </a:lnTo>
                  <a:lnTo>
                    <a:pt x="175" y="279"/>
                  </a:lnTo>
                  <a:lnTo>
                    <a:pt x="172" y="277"/>
                  </a:lnTo>
                  <a:lnTo>
                    <a:pt x="163" y="263"/>
                  </a:lnTo>
                  <a:lnTo>
                    <a:pt x="152" y="262"/>
                  </a:lnTo>
                  <a:lnTo>
                    <a:pt x="139" y="264"/>
                  </a:lnTo>
                  <a:lnTo>
                    <a:pt x="134" y="244"/>
                  </a:lnTo>
                  <a:lnTo>
                    <a:pt x="130" y="242"/>
                  </a:lnTo>
                  <a:lnTo>
                    <a:pt x="120" y="230"/>
                  </a:lnTo>
                  <a:lnTo>
                    <a:pt x="117" y="228"/>
                  </a:lnTo>
                  <a:lnTo>
                    <a:pt x="113" y="224"/>
                  </a:lnTo>
                  <a:lnTo>
                    <a:pt x="105" y="223"/>
                  </a:lnTo>
                  <a:lnTo>
                    <a:pt x="103" y="210"/>
                  </a:lnTo>
                  <a:lnTo>
                    <a:pt x="104" y="193"/>
                  </a:lnTo>
                  <a:lnTo>
                    <a:pt x="97" y="188"/>
                  </a:lnTo>
                  <a:lnTo>
                    <a:pt x="100" y="175"/>
                  </a:lnTo>
                  <a:lnTo>
                    <a:pt x="79" y="168"/>
                  </a:lnTo>
                  <a:lnTo>
                    <a:pt x="70" y="168"/>
                  </a:lnTo>
                  <a:lnTo>
                    <a:pt x="66" y="166"/>
                  </a:lnTo>
                  <a:lnTo>
                    <a:pt x="68" y="148"/>
                  </a:lnTo>
                  <a:lnTo>
                    <a:pt x="74" y="140"/>
                  </a:lnTo>
                  <a:lnTo>
                    <a:pt x="74" y="136"/>
                  </a:lnTo>
                  <a:lnTo>
                    <a:pt x="71" y="134"/>
                  </a:lnTo>
                  <a:lnTo>
                    <a:pt x="68" y="130"/>
                  </a:lnTo>
                  <a:lnTo>
                    <a:pt x="55" y="125"/>
                  </a:lnTo>
                  <a:lnTo>
                    <a:pt x="56" y="117"/>
                  </a:lnTo>
                  <a:lnTo>
                    <a:pt x="63" y="110"/>
                  </a:lnTo>
                  <a:lnTo>
                    <a:pt x="65" y="99"/>
                  </a:lnTo>
                  <a:lnTo>
                    <a:pt x="63" y="97"/>
                  </a:lnTo>
                  <a:lnTo>
                    <a:pt x="64" y="95"/>
                  </a:lnTo>
                  <a:lnTo>
                    <a:pt x="61" y="92"/>
                  </a:lnTo>
                  <a:lnTo>
                    <a:pt x="53" y="72"/>
                  </a:lnTo>
                  <a:lnTo>
                    <a:pt x="50" y="45"/>
                  </a:lnTo>
                  <a:lnTo>
                    <a:pt x="37" y="37"/>
                  </a:lnTo>
                  <a:lnTo>
                    <a:pt x="31" y="24"/>
                  </a:lnTo>
                  <a:lnTo>
                    <a:pt x="51" y="0"/>
                  </a:lnTo>
                  <a:lnTo>
                    <a:pt x="54" y="4"/>
                  </a:lnTo>
                  <a:lnTo>
                    <a:pt x="72" y="14"/>
                  </a:lnTo>
                  <a:lnTo>
                    <a:pt x="90" y="37"/>
                  </a:lnTo>
                  <a:lnTo>
                    <a:pt x="96" y="75"/>
                  </a:lnTo>
                  <a:lnTo>
                    <a:pt x="104" y="117"/>
                  </a:lnTo>
                  <a:lnTo>
                    <a:pt x="123" y="143"/>
                  </a:lnTo>
                  <a:lnTo>
                    <a:pt x="138" y="186"/>
                  </a:lnTo>
                  <a:lnTo>
                    <a:pt x="162" y="215"/>
                  </a:lnTo>
                  <a:lnTo>
                    <a:pt x="198" y="225"/>
                  </a:lnTo>
                  <a:lnTo>
                    <a:pt x="197" y="229"/>
                  </a:lnTo>
                  <a:lnTo>
                    <a:pt x="208" y="238"/>
                  </a:lnTo>
                  <a:lnTo>
                    <a:pt x="221" y="236"/>
                  </a:lnTo>
                  <a:lnTo>
                    <a:pt x="259" y="257"/>
                  </a:lnTo>
                  <a:lnTo>
                    <a:pt x="265" y="257"/>
                  </a:lnTo>
                  <a:lnTo>
                    <a:pt x="270" y="266"/>
                  </a:lnTo>
                  <a:lnTo>
                    <a:pt x="325" y="266"/>
                  </a:lnTo>
                  <a:lnTo>
                    <a:pt x="360" y="276"/>
                  </a:lnTo>
                  <a:lnTo>
                    <a:pt x="377" y="293"/>
                  </a:lnTo>
                  <a:lnTo>
                    <a:pt x="398" y="296"/>
                  </a:lnTo>
                  <a:lnTo>
                    <a:pt x="428" y="275"/>
                  </a:lnTo>
                </a:path>
              </a:pathLst>
            </a:custGeom>
            <a:solidFill>
              <a:srgbClr val="0000CC">
                <a:alpha val="30196"/>
              </a:srgb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108" name="Freeform 35"/>
            <p:cNvSpPr>
              <a:spLocks/>
            </p:cNvSpPr>
            <p:nvPr/>
          </p:nvSpPr>
          <p:spPr bwMode="auto">
            <a:xfrm>
              <a:off x="3317" y="3071"/>
              <a:ext cx="207" cy="117"/>
            </a:xfrm>
            <a:custGeom>
              <a:avLst/>
              <a:gdLst>
                <a:gd name="T0" fmla="*/ 143 w 158"/>
                <a:gd name="T1" fmla="*/ 78 h 93"/>
                <a:gd name="T2" fmla="*/ 194 w 158"/>
                <a:gd name="T3" fmla="*/ 91 h 93"/>
                <a:gd name="T4" fmla="*/ 305 w 158"/>
                <a:gd name="T5" fmla="*/ 91 h 93"/>
                <a:gd name="T6" fmla="*/ 386 w 158"/>
                <a:gd name="T7" fmla="*/ 98 h 93"/>
                <a:gd name="T8" fmla="*/ 506 w 158"/>
                <a:gd name="T9" fmla="*/ 75 h 93"/>
                <a:gd name="T10" fmla="*/ 621 w 158"/>
                <a:gd name="T11" fmla="*/ 16 h 93"/>
                <a:gd name="T12" fmla="*/ 702 w 158"/>
                <a:gd name="T13" fmla="*/ 0 h 93"/>
                <a:gd name="T14" fmla="*/ 705 w 158"/>
                <a:gd name="T15" fmla="*/ 62 h 93"/>
                <a:gd name="T16" fmla="*/ 782 w 158"/>
                <a:gd name="T17" fmla="*/ 72 h 93"/>
                <a:gd name="T18" fmla="*/ 835 w 158"/>
                <a:gd name="T19" fmla="*/ 91 h 93"/>
                <a:gd name="T20" fmla="*/ 900 w 158"/>
                <a:gd name="T21" fmla="*/ 98 h 93"/>
                <a:gd name="T22" fmla="*/ 947 w 158"/>
                <a:gd name="T23" fmla="*/ 114 h 93"/>
                <a:gd name="T24" fmla="*/ 998 w 158"/>
                <a:gd name="T25" fmla="*/ 155 h 93"/>
                <a:gd name="T26" fmla="*/ 1066 w 158"/>
                <a:gd name="T27" fmla="*/ 172 h 93"/>
                <a:gd name="T28" fmla="*/ 1066 w 158"/>
                <a:gd name="T29" fmla="*/ 233 h 93"/>
                <a:gd name="T30" fmla="*/ 1086 w 158"/>
                <a:gd name="T31" fmla="*/ 264 h 93"/>
                <a:gd name="T32" fmla="*/ 1173 w 158"/>
                <a:gd name="T33" fmla="*/ 259 h 93"/>
                <a:gd name="T34" fmla="*/ 1234 w 158"/>
                <a:gd name="T35" fmla="*/ 270 h 93"/>
                <a:gd name="T36" fmla="*/ 1256 w 158"/>
                <a:gd name="T37" fmla="*/ 340 h 93"/>
                <a:gd name="T38" fmla="*/ 1319 w 158"/>
                <a:gd name="T39" fmla="*/ 340 h 93"/>
                <a:gd name="T40" fmla="*/ 1351 w 158"/>
                <a:gd name="T41" fmla="*/ 357 h 93"/>
                <a:gd name="T42" fmla="*/ 1322 w 158"/>
                <a:gd name="T43" fmla="*/ 430 h 93"/>
                <a:gd name="T44" fmla="*/ 1255 w 158"/>
                <a:gd name="T45" fmla="*/ 430 h 93"/>
                <a:gd name="T46" fmla="*/ 1173 w 158"/>
                <a:gd name="T47" fmla="*/ 418 h 93"/>
                <a:gd name="T48" fmla="*/ 1095 w 158"/>
                <a:gd name="T49" fmla="*/ 440 h 93"/>
                <a:gd name="T50" fmla="*/ 1095 w 158"/>
                <a:gd name="T51" fmla="*/ 487 h 93"/>
                <a:gd name="T52" fmla="*/ 1044 w 158"/>
                <a:gd name="T53" fmla="*/ 526 h 93"/>
                <a:gd name="T54" fmla="*/ 985 w 158"/>
                <a:gd name="T55" fmla="*/ 538 h 93"/>
                <a:gd name="T56" fmla="*/ 934 w 158"/>
                <a:gd name="T57" fmla="*/ 503 h 93"/>
                <a:gd name="T58" fmla="*/ 913 w 158"/>
                <a:gd name="T59" fmla="*/ 478 h 93"/>
                <a:gd name="T60" fmla="*/ 819 w 158"/>
                <a:gd name="T61" fmla="*/ 516 h 93"/>
                <a:gd name="T62" fmla="*/ 748 w 158"/>
                <a:gd name="T63" fmla="*/ 579 h 93"/>
                <a:gd name="T64" fmla="*/ 663 w 158"/>
                <a:gd name="T65" fmla="*/ 554 h 93"/>
                <a:gd name="T66" fmla="*/ 614 w 158"/>
                <a:gd name="T67" fmla="*/ 538 h 93"/>
                <a:gd name="T68" fmla="*/ 506 w 158"/>
                <a:gd name="T69" fmla="*/ 487 h 93"/>
                <a:gd name="T70" fmla="*/ 426 w 158"/>
                <a:gd name="T71" fmla="*/ 410 h 93"/>
                <a:gd name="T72" fmla="*/ 389 w 158"/>
                <a:gd name="T73" fmla="*/ 370 h 93"/>
                <a:gd name="T74" fmla="*/ 333 w 158"/>
                <a:gd name="T75" fmla="*/ 293 h 93"/>
                <a:gd name="T76" fmla="*/ 297 w 158"/>
                <a:gd name="T77" fmla="*/ 264 h 93"/>
                <a:gd name="T78" fmla="*/ 275 w 158"/>
                <a:gd name="T79" fmla="*/ 234 h 93"/>
                <a:gd name="T80" fmla="*/ 93 w 158"/>
                <a:gd name="T81" fmla="*/ 245 h 93"/>
                <a:gd name="T82" fmla="*/ 50 w 158"/>
                <a:gd name="T83" fmla="*/ 198 h 93"/>
                <a:gd name="T84" fmla="*/ 37 w 158"/>
                <a:gd name="T85" fmla="*/ 143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8"/>
                <a:gd name="T130" fmla="*/ 0 h 93"/>
                <a:gd name="T131" fmla="*/ 158 w 158"/>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8" h="93">
                  <a:moveTo>
                    <a:pt x="0" y="21"/>
                  </a:moveTo>
                  <a:lnTo>
                    <a:pt x="16" y="13"/>
                  </a:lnTo>
                  <a:lnTo>
                    <a:pt x="19" y="13"/>
                  </a:lnTo>
                  <a:lnTo>
                    <a:pt x="22" y="14"/>
                  </a:lnTo>
                  <a:lnTo>
                    <a:pt x="28" y="15"/>
                  </a:lnTo>
                  <a:lnTo>
                    <a:pt x="35" y="14"/>
                  </a:lnTo>
                  <a:lnTo>
                    <a:pt x="40" y="15"/>
                  </a:lnTo>
                  <a:lnTo>
                    <a:pt x="44" y="16"/>
                  </a:lnTo>
                  <a:lnTo>
                    <a:pt x="54" y="14"/>
                  </a:lnTo>
                  <a:lnTo>
                    <a:pt x="58" y="12"/>
                  </a:lnTo>
                  <a:lnTo>
                    <a:pt x="61" y="8"/>
                  </a:lnTo>
                  <a:lnTo>
                    <a:pt x="72" y="2"/>
                  </a:lnTo>
                  <a:lnTo>
                    <a:pt x="77" y="2"/>
                  </a:lnTo>
                  <a:lnTo>
                    <a:pt x="81" y="0"/>
                  </a:lnTo>
                  <a:lnTo>
                    <a:pt x="78" y="8"/>
                  </a:lnTo>
                  <a:lnTo>
                    <a:pt x="82" y="10"/>
                  </a:lnTo>
                  <a:lnTo>
                    <a:pt x="87" y="10"/>
                  </a:lnTo>
                  <a:lnTo>
                    <a:pt x="90" y="11"/>
                  </a:lnTo>
                  <a:lnTo>
                    <a:pt x="92" y="13"/>
                  </a:lnTo>
                  <a:lnTo>
                    <a:pt x="96" y="14"/>
                  </a:lnTo>
                  <a:lnTo>
                    <a:pt x="99" y="11"/>
                  </a:lnTo>
                  <a:lnTo>
                    <a:pt x="104" y="16"/>
                  </a:lnTo>
                  <a:lnTo>
                    <a:pt x="105" y="18"/>
                  </a:lnTo>
                  <a:lnTo>
                    <a:pt x="109" y="18"/>
                  </a:lnTo>
                  <a:lnTo>
                    <a:pt x="114" y="22"/>
                  </a:lnTo>
                  <a:lnTo>
                    <a:pt x="115" y="25"/>
                  </a:lnTo>
                  <a:lnTo>
                    <a:pt x="120" y="25"/>
                  </a:lnTo>
                  <a:lnTo>
                    <a:pt x="123" y="28"/>
                  </a:lnTo>
                  <a:lnTo>
                    <a:pt x="121" y="34"/>
                  </a:lnTo>
                  <a:lnTo>
                    <a:pt x="123" y="37"/>
                  </a:lnTo>
                  <a:lnTo>
                    <a:pt x="123" y="42"/>
                  </a:lnTo>
                  <a:lnTo>
                    <a:pt x="125" y="42"/>
                  </a:lnTo>
                  <a:lnTo>
                    <a:pt x="130" y="42"/>
                  </a:lnTo>
                  <a:lnTo>
                    <a:pt x="135" y="41"/>
                  </a:lnTo>
                  <a:lnTo>
                    <a:pt x="139" y="42"/>
                  </a:lnTo>
                  <a:lnTo>
                    <a:pt x="142" y="43"/>
                  </a:lnTo>
                  <a:lnTo>
                    <a:pt x="144" y="48"/>
                  </a:lnTo>
                  <a:lnTo>
                    <a:pt x="145" y="54"/>
                  </a:lnTo>
                  <a:lnTo>
                    <a:pt x="148" y="56"/>
                  </a:lnTo>
                  <a:lnTo>
                    <a:pt x="152" y="54"/>
                  </a:lnTo>
                  <a:lnTo>
                    <a:pt x="156" y="56"/>
                  </a:lnTo>
                  <a:lnTo>
                    <a:pt x="156" y="57"/>
                  </a:lnTo>
                  <a:lnTo>
                    <a:pt x="157" y="62"/>
                  </a:lnTo>
                  <a:lnTo>
                    <a:pt x="153" y="69"/>
                  </a:lnTo>
                  <a:lnTo>
                    <a:pt x="150" y="70"/>
                  </a:lnTo>
                  <a:lnTo>
                    <a:pt x="144" y="69"/>
                  </a:lnTo>
                  <a:lnTo>
                    <a:pt x="141" y="69"/>
                  </a:lnTo>
                  <a:lnTo>
                    <a:pt x="135" y="67"/>
                  </a:lnTo>
                  <a:lnTo>
                    <a:pt x="131" y="69"/>
                  </a:lnTo>
                  <a:lnTo>
                    <a:pt x="127" y="70"/>
                  </a:lnTo>
                  <a:lnTo>
                    <a:pt x="126" y="74"/>
                  </a:lnTo>
                  <a:lnTo>
                    <a:pt x="127" y="78"/>
                  </a:lnTo>
                  <a:lnTo>
                    <a:pt x="123" y="79"/>
                  </a:lnTo>
                  <a:lnTo>
                    <a:pt x="120" y="84"/>
                  </a:lnTo>
                  <a:lnTo>
                    <a:pt x="118" y="85"/>
                  </a:lnTo>
                  <a:lnTo>
                    <a:pt x="114" y="86"/>
                  </a:lnTo>
                  <a:lnTo>
                    <a:pt x="113" y="83"/>
                  </a:lnTo>
                  <a:lnTo>
                    <a:pt x="108" y="80"/>
                  </a:lnTo>
                  <a:lnTo>
                    <a:pt x="107" y="77"/>
                  </a:lnTo>
                  <a:lnTo>
                    <a:pt x="105" y="76"/>
                  </a:lnTo>
                  <a:lnTo>
                    <a:pt x="97" y="80"/>
                  </a:lnTo>
                  <a:lnTo>
                    <a:pt x="95" y="82"/>
                  </a:lnTo>
                  <a:lnTo>
                    <a:pt x="95" y="85"/>
                  </a:lnTo>
                  <a:lnTo>
                    <a:pt x="86" y="92"/>
                  </a:lnTo>
                  <a:lnTo>
                    <a:pt x="77" y="91"/>
                  </a:lnTo>
                  <a:lnTo>
                    <a:pt x="76" y="88"/>
                  </a:lnTo>
                  <a:lnTo>
                    <a:pt x="74" y="87"/>
                  </a:lnTo>
                  <a:lnTo>
                    <a:pt x="70" y="86"/>
                  </a:lnTo>
                  <a:lnTo>
                    <a:pt x="59" y="80"/>
                  </a:lnTo>
                  <a:lnTo>
                    <a:pt x="58" y="78"/>
                  </a:lnTo>
                  <a:lnTo>
                    <a:pt x="51" y="70"/>
                  </a:lnTo>
                  <a:lnTo>
                    <a:pt x="49" y="65"/>
                  </a:lnTo>
                  <a:lnTo>
                    <a:pt x="48" y="63"/>
                  </a:lnTo>
                  <a:lnTo>
                    <a:pt x="45" y="60"/>
                  </a:lnTo>
                  <a:lnTo>
                    <a:pt x="43" y="57"/>
                  </a:lnTo>
                  <a:lnTo>
                    <a:pt x="38" y="47"/>
                  </a:lnTo>
                  <a:lnTo>
                    <a:pt x="37" y="45"/>
                  </a:lnTo>
                  <a:lnTo>
                    <a:pt x="34" y="42"/>
                  </a:lnTo>
                  <a:lnTo>
                    <a:pt x="33" y="39"/>
                  </a:lnTo>
                  <a:lnTo>
                    <a:pt x="31" y="38"/>
                  </a:lnTo>
                  <a:lnTo>
                    <a:pt x="22" y="42"/>
                  </a:lnTo>
                  <a:lnTo>
                    <a:pt x="11" y="39"/>
                  </a:lnTo>
                  <a:lnTo>
                    <a:pt x="11" y="38"/>
                  </a:lnTo>
                  <a:lnTo>
                    <a:pt x="6" y="32"/>
                  </a:lnTo>
                  <a:lnTo>
                    <a:pt x="7" y="24"/>
                  </a:lnTo>
                  <a:lnTo>
                    <a:pt x="4" y="23"/>
                  </a:lnTo>
                  <a:lnTo>
                    <a:pt x="0" y="21"/>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109" name="Freeform 36"/>
            <p:cNvSpPr>
              <a:spLocks/>
            </p:cNvSpPr>
            <p:nvPr/>
          </p:nvSpPr>
          <p:spPr bwMode="auto">
            <a:xfrm>
              <a:off x="3004" y="2976"/>
              <a:ext cx="340" cy="371"/>
            </a:xfrm>
            <a:custGeom>
              <a:avLst/>
              <a:gdLst>
                <a:gd name="T0" fmla="*/ 163 w 261"/>
                <a:gd name="T1" fmla="*/ 1465 h 297"/>
                <a:gd name="T2" fmla="*/ 125 w 261"/>
                <a:gd name="T3" fmla="*/ 1539 h 297"/>
                <a:gd name="T4" fmla="*/ 46 w 261"/>
                <a:gd name="T5" fmla="*/ 1664 h 297"/>
                <a:gd name="T6" fmla="*/ 173 w 261"/>
                <a:gd name="T7" fmla="*/ 1680 h 297"/>
                <a:gd name="T8" fmla="*/ 275 w 261"/>
                <a:gd name="T9" fmla="*/ 1734 h 297"/>
                <a:gd name="T10" fmla="*/ 550 w 261"/>
                <a:gd name="T11" fmla="*/ 1551 h 297"/>
                <a:gd name="T12" fmla="*/ 692 w 261"/>
                <a:gd name="T13" fmla="*/ 1541 h 297"/>
                <a:gd name="T14" fmla="*/ 779 w 261"/>
                <a:gd name="T15" fmla="*/ 1504 h 297"/>
                <a:gd name="T16" fmla="*/ 921 w 261"/>
                <a:gd name="T17" fmla="*/ 1417 h 297"/>
                <a:gd name="T18" fmla="*/ 981 w 261"/>
                <a:gd name="T19" fmla="*/ 1417 h 297"/>
                <a:gd name="T20" fmla="*/ 1050 w 261"/>
                <a:gd name="T21" fmla="*/ 1339 h 297"/>
                <a:gd name="T22" fmla="*/ 1239 w 261"/>
                <a:gd name="T23" fmla="*/ 1195 h 297"/>
                <a:gd name="T24" fmla="*/ 1324 w 261"/>
                <a:gd name="T25" fmla="*/ 1102 h 297"/>
                <a:gd name="T26" fmla="*/ 1351 w 261"/>
                <a:gd name="T27" fmla="*/ 994 h 297"/>
                <a:gd name="T28" fmla="*/ 1286 w 261"/>
                <a:gd name="T29" fmla="*/ 908 h 297"/>
                <a:gd name="T30" fmla="*/ 1368 w 261"/>
                <a:gd name="T31" fmla="*/ 832 h 297"/>
                <a:gd name="T32" fmla="*/ 1408 w 261"/>
                <a:gd name="T33" fmla="*/ 782 h 297"/>
                <a:gd name="T34" fmla="*/ 1447 w 261"/>
                <a:gd name="T35" fmla="*/ 712 h 297"/>
                <a:gd name="T36" fmla="*/ 1488 w 261"/>
                <a:gd name="T37" fmla="*/ 672 h 297"/>
                <a:gd name="T38" fmla="*/ 1514 w 261"/>
                <a:gd name="T39" fmla="*/ 687 h 297"/>
                <a:gd name="T40" fmla="*/ 1583 w 261"/>
                <a:gd name="T41" fmla="*/ 720 h 297"/>
                <a:gd name="T42" fmla="*/ 1695 w 261"/>
                <a:gd name="T43" fmla="*/ 878 h 297"/>
                <a:gd name="T44" fmla="*/ 1700 w 261"/>
                <a:gd name="T45" fmla="*/ 1007 h 297"/>
                <a:gd name="T46" fmla="*/ 1773 w 261"/>
                <a:gd name="T47" fmla="*/ 1066 h 297"/>
                <a:gd name="T48" fmla="*/ 1826 w 261"/>
                <a:gd name="T49" fmla="*/ 1204 h 297"/>
                <a:gd name="T50" fmla="*/ 2000 w 261"/>
                <a:gd name="T51" fmla="*/ 1253 h 297"/>
                <a:gd name="T52" fmla="*/ 2080 w 261"/>
                <a:gd name="T53" fmla="*/ 1160 h 297"/>
                <a:gd name="T54" fmla="*/ 2103 w 261"/>
                <a:gd name="T55" fmla="*/ 928 h 297"/>
                <a:gd name="T56" fmla="*/ 2084 w 261"/>
                <a:gd name="T57" fmla="*/ 712 h 297"/>
                <a:gd name="T58" fmla="*/ 2131 w 261"/>
                <a:gd name="T59" fmla="*/ 565 h 297"/>
                <a:gd name="T60" fmla="*/ 2131 w 261"/>
                <a:gd name="T61" fmla="*/ 456 h 297"/>
                <a:gd name="T62" fmla="*/ 1957 w 261"/>
                <a:gd name="T63" fmla="*/ 365 h 297"/>
                <a:gd name="T64" fmla="*/ 1760 w 261"/>
                <a:gd name="T65" fmla="*/ 388 h 297"/>
                <a:gd name="T66" fmla="*/ 1665 w 261"/>
                <a:gd name="T67" fmla="*/ 196 h 297"/>
                <a:gd name="T68" fmla="*/ 1452 w 261"/>
                <a:gd name="T69" fmla="*/ 244 h 297"/>
                <a:gd name="T70" fmla="*/ 1211 w 261"/>
                <a:gd name="T71" fmla="*/ 331 h 297"/>
                <a:gd name="T72" fmla="*/ 1161 w 261"/>
                <a:gd name="T73" fmla="*/ 212 h 297"/>
                <a:gd name="T74" fmla="*/ 969 w 261"/>
                <a:gd name="T75" fmla="*/ 57 h 297"/>
                <a:gd name="T76" fmla="*/ 707 w 261"/>
                <a:gd name="T77" fmla="*/ 186 h 297"/>
                <a:gd name="T78" fmla="*/ 707 w 261"/>
                <a:gd name="T79" fmla="*/ 217 h 297"/>
                <a:gd name="T80" fmla="*/ 629 w 261"/>
                <a:gd name="T81" fmla="*/ 305 h 297"/>
                <a:gd name="T82" fmla="*/ 483 w 261"/>
                <a:gd name="T83" fmla="*/ 362 h 297"/>
                <a:gd name="T84" fmla="*/ 521 w 261"/>
                <a:gd name="T85" fmla="*/ 443 h 297"/>
                <a:gd name="T86" fmla="*/ 498 w 261"/>
                <a:gd name="T87" fmla="*/ 508 h 297"/>
                <a:gd name="T88" fmla="*/ 421 w 261"/>
                <a:gd name="T89" fmla="*/ 643 h 297"/>
                <a:gd name="T90" fmla="*/ 352 w 261"/>
                <a:gd name="T91" fmla="*/ 672 h 297"/>
                <a:gd name="T92" fmla="*/ 387 w 261"/>
                <a:gd name="T93" fmla="*/ 766 h 297"/>
                <a:gd name="T94" fmla="*/ 447 w 261"/>
                <a:gd name="T95" fmla="*/ 889 h 297"/>
                <a:gd name="T96" fmla="*/ 323 w 261"/>
                <a:gd name="T97" fmla="*/ 932 h 297"/>
                <a:gd name="T98" fmla="*/ 225 w 261"/>
                <a:gd name="T99" fmla="*/ 1086 h 297"/>
                <a:gd name="T100" fmla="*/ 146 w 261"/>
                <a:gd name="T101" fmla="*/ 1210 h 297"/>
                <a:gd name="T102" fmla="*/ 1 w 261"/>
                <a:gd name="T103" fmla="*/ 1332 h 2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1"/>
                <a:gd name="T157" fmla="*/ 0 h 297"/>
                <a:gd name="T158" fmla="*/ 261 w 261"/>
                <a:gd name="T159" fmla="*/ 297 h 2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1" h="297">
                  <a:moveTo>
                    <a:pt x="0" y="231"/>
                  </a:moveTo>
                  <a:lnTo>
                    <a:pt x="3" y="239"/>
                  </a:lnTo>
                  <a:lnTo>
                    <a:pt x="5" y="241"/>
                  </a:lnTo>
                  <a:lnTo>
                    <a:pt x="18" y="245"/>
                  </a:lnTo>
                  <a:lnTo>
                    <a:pt x="20" y="247"/>
                  </a:lnTo>
                  <a:lnTo>
                    <a:pt x="20" y="250"/>
                  </a:lnTo>
                  <a:lnTo>
                    <a:pt x="18" y="251"/>
                  </a:lnTo>
                  <a:lnTo>
                    <a:pt x="18" y="253"/>
                  </a:lnTo>
                  <a:lnTo>
                    <a:pt x="15" y="257"/>
                  </a:lnTo>
                  <a:lnTo>
                    <a:pt x="15" y="259"/>
                  </a:lnTo>
                  <a:lnTo>
                    <a:pt x="15" y="266"/>
                  </a:lnTo>
                  <a:lnTo>
                    <a:pt x="14" y="273"/>
                  </a:lnTo>
                  <a:lnTo>
                    <a:pt x="11" y="275"/>
                  </a:lnTo>
                  <a:lnTo>
                    <a:pt x="9" y="279"/>
                  </a:lnTo>
                  <a:lnTo>
                    <a:pt x="5" y="281"/>
                  </a:lnTo>
                  <a:lnTo>
                    <a:pt x="5" y="282"/>
                  </a:lnTo>
                  <a:lnTo>
                    <a:pt x="8" y="285"/>
                  </a:lnTo>
                  <a:lnTo>
                    <a:pt x="10" y="285"/>
                  </a:lnTo>
                  <a:lnTo>
                    <a:pt x="13" y="281"/>
                  </a:lnTo>
                  <a:lnTo>
                    <a:pt x="21" y="283"/>
                  </a:lnTo>
                  <a:lnTo>
                    <a:pt x="23" y="285"/>
                  </a:lnTo>
                  <a:lnTo>
                    <a:pt x="21" y="288"/>
                  </a:lnTo>
                  <a:lnTo>
                    <a:pt x="21" y="296"/>
                  </a:lnTo>
                  <a:lnTo>
                    <a:pt x="31" y="296"/>
                  </a:lnTo>
                  <a:lnTo>
                    <a:pt x="33" y="292"/>
                  </a:lnTo>
                  <a:lnTo>
                    <a:pt x="44" y="281"/>
                  </a:lnTo>
                  <a:lnTo>
                    <a:pt x="50" y="269"/>
                  </a:lnTo>
                  <a:lnTo>
                    <a:pt x="62" y="266"/>
                  </a:lnTo>
                  <a:lnTo>
                    <a:pt x="65" y="263"/>
                  </a:lnTo>
                  <a:lnTo>
                    <a:pt x="67" y="262"/>
                  </a:lnTo>
                  <a:lnTo>
                    <a:pt x="72" y="265"/>
                  </a:lnTo>
                  <a:lnTo>
                    <a:pt x="73" y="263"/>
                  </a:lnTo>
                  <a:lnTo>
                    <a:pt x="78" y="260"/>
                  </a:lnTo>
                  <a:lnTo>
                    <a:pt x="82" y="262"/>
                  </a:lnTo>
                  <a:lnTo>
                    <a:pt x="83" y="260"/>
                  </a:lnTo>
                  <a:lnTo>
                    <a:pt x="87" y="259"/>
                  </a:lnTo>
                  <a:lnTo>
                    <a:pt x="89" y="260"/>
                  </a:lnTo>
                  <a:lnTo>
                    <a:pt x="90" y="257"/>
                  </a:lnTo>
                  <a:lnTo>
                    <a:pt x="90" y="256"/>
                  </a:lnTo>
                  <a:lnTo>
                    <a:pt x="94" y="254"/>
                  </a:lnTo>
                  <a:lnTo>
                    <a:pt x="97" y="255"/>
                  </a:lnTo>
                  <a:lnTo>
                    <a:pt x="103" y="245"/>
                  </a:lnTo>
                  <a:lnTo>
                    <a:pt x="105" y="242"/>
                  </a:lnTo>
                  <a:lnTo>
                    <a:pt x="107" y="239"/>
                  </a:lnTo>
                  <a:lnTo>
                    <a:pt x="111" y="239"/>
                  </a:lnTo>
                  <a:lnTo>
                    <a:pt x="108" y="235"/>
                  </a:lnTo>
                  <a:lnTo>
                    <a:pt x="111" y="232"/>
                  </a:lnTo>
                  <a:lnTo>
                    <a:pt x="115" y="236"/>
                  </a:lnTo>
                  <a:lnTo>
                    <a:pt x="117" y="237"/>
                  </a:lnTo>
                  <a:lnTo>
                    <a:pt x="118" y="239"/>
                  </a:lnTo>
                  <a:lnTo>
                    <a:pt x="120" y="237"/>
                  </a:lnTo>
                  <a:lnTo>
                    <a:pt x="122" y="235"/>
                  </a:lnTo>
                  <a:lnTo>
                    <a:pt x="126" y="231"/>
                  </a:lnTo>
                  <a:lnTo>
                    <a:pt x="127" y="228"/>
                  </a:lnTo>
                  <a:lnTo>
                    <a:pt x="127" y="226"/>
                  </a:lnTo>
                  <a:lnTo>
                    <a:pt x="136" y="216"/>
                  </a:lnTo>
                  <a:lnTo>
                    <a:pt x="137" y="213"/>
                  </a:lnTo>
                  <a:lnTo>
                    <a:pt x="138" y="211"/>
                  </a:lnTo>
                  <a:lnTo>
                    <a:pt x="145" y="207"/>
                  </a:lnTo>
                  <a:lnTo>
                    <a:pt x="149" y="202"/>
                  </a:lnTo>
                  <a:lnTo>
                    <a:pt x="152" y="201"/>
                  </a:lnTo>
                  <a:lnTo>
                    <a:pt x="154" y="198"/>
                  </a:lnTo>
                  <a:lnTo>
                    <a:pt x="154" y="194"/>
                  </a:lnTo>
                  <a:lnTo>
                    <a:pt x="158" y="187"/>
                  </a:lnTo>
                  <a:lnTo>
                    <a:pt x="160" y="186"/>
                  </a:lnTo>
                  <a:lnTo>
                    <a:pt x="164" y="180"/>
                  </a:lnTo>
                  <a:lnTo>
                    <a:pt x="162" y="176"/>
                  </a:lnTo>
                  <a:lnTo>
                    <a:pt x="163" y="174"/>
                  </a:lnTo>
                  <a:lnTo>
                    <a:pt x="162" y="170"/>
                  </a:lnTo>
                  <a:lnTo>
                    <a:pt x="163" y="168"/>
                  </a:lnTo>
                  <a:lnTo>
                    <a:pt x="162" y="167"/>
                  </a:lnTo>
                  <a:lnTo>
                    <a:pt x="160" y="167"/>
                  </a:lnTo>
                  <a:lnTo>
                    <a:pt x="158" y="164"/>
                  </a:lnTo>
                  <a:lnTo>
                    <a:pt x="155" y="160"/>
                  </a:lnTo>
                  <a:lnTo>
                    <a:pt x="155" y="153"/>
                  </a:lnTo>
                  <a:lnTo>
                    <a:pt x="157" y="151"/>
                  </a:lnTo>
                  <a:lnTo>
                    <a:pt x="158" y="148"/>
                  </a:lnTo>
                  <a:lnTo>
                    <a:pt x="157" y="146"/>
                  </a:lnTo>
                  <a:lnTo>
                    <a:pt x="159" y="145"/>
                  </a:lnTo>
                  <a:lnTo>
                    <a:pt x="165" y="140"/>
                  </a:lnTo>
                  <a:lnTo>
                    <a:pt x="166" y="137"/>
                  </a:lnTo>
                  <a:lnTo>
                    <a:pt x="168" y="138"/>
                  </a:lnTo>
                  <a:lnTo>
                    <a:pt x="168" y="136"/>
                  </a:lnTo>
                  <a:lnTo>
                    <a:pt x="170" y="133"/>
                  </a:lnTo>
                  <a:lnTo>
                    <a:pt x="170" y="132"/>
                  </a:lnTo>
                  <a:lnTo>
                    <a:pt x="171" y="130"/>
                  </a:lnTo>
                  <a:lnTo>
                    <a:pt x="171" y="128"/>
                  </a:lnTo>
                  <a:lnTo>
                    <a:pt x="171" y="127"/>
                  </a:lnTo>
                  <a:lnTo>
                    <a:pt x="171" y="122"/>
                  </a:lnTo>
                  <a:lnTo>
                    <a:pt x="174" y="120"/>
                  </a:lnTo>
                  <a:lnTo>
                    <a:pt x="177" y="121"/>
                  </a:lnTo>
                  <a:lnTo>
                    <a:pt x="178" y="120"/>
                  </a:lnTo>
                  <a:lnTo>
                    <a:pt x="178" y="118"/>
                  </a:lnTo>
                  <a:lnTo>
                    <a:pt x="180" y="117"/>
                  </a:lnTo>
                  <a:lnTo>
                    <a:pt x="180" y="114"/>
                  </a:lnTo>
                  <a:lnTo>
                    <a:pt x="183" y="108"/>
                  </a:lnTo>
                  <a:lnTo>
                    <a:pt x="185" y="108"/>
                  </a:lnTo>
                  <a:lnTo>
                    <a:pt x="185" y="111"/>
                  </a:lnTo>
                  <a:lnTo>
                    <a:pt x="183" y="114"/>
                  </a:lnTo>
                  <a:lnTo>
                    <a:pt x="183" y="116"/>
                  </a:lnTo>
                  <a:lnTo>
                    <a:pt x="184" y="118"/>
                  </a:lnTo>
                  <a:lnTo>
                    <a:pt x="186" y="118"/>
                  </a:lnTo>
                  <a:lnTo>
                    <a:pt x="188" y="118"/>
                  </a:lnTo>
                  <a:lnTo>
                    <a:pt x="192" y="119"/>
                  </a:lnTo>
                  <a:lnTo>
                    <a:pt x="191" y="121"/>
                  </a:lnTo>
                  <a:lnTo>
                    <a:pt x="192" y="126"/>
                  </a:lnTo>
                  <a:lnTo>
                    <a:pt x="192" y="133"/>
                  </a:lnTo>
                  <a:lnTo>
                    <a:pt x="192" y="134"/>
                  </a:lnTo>
                  <a:lnTo>
                    <a:pt x="203" y="142"/>
                  </a:lnTo>
                  <a:lnTo>
                    <a:pt x="204" y="148"/>
                  </a:lnTo>
                  <a:lnTo>
                    <a:pt x="205" y="158"/>
                  </a:lnTo>
                  <a:lnTo>
                    <a:pt x="209" y="162"/>
                  </a:lnTo>
                  <a:lnTo>
                    <a:pt x="208" y="164"/>
                  </a:lnTo>
                  <a:lnTo>
                    <a:pt x="205" y="165"/>
                  </a:lnTo>
                  <a:lnTo>
                    <a:pt x="205" y="170"/>
                  </a:lnTo>
                  <a:lnTo>
                    <a:pt x="207" y="173"/>
                  </a:lnTo>
                  <a:lnTo>
                    <a:pt x="207" y="175"/>
                  </a:lnTo>
                  <a:lnTo>
                    <a:pt x="211" y="176"/>
                  </a:lnTo>
                  <a:lnTo>
                    <a:pt x="212" y="179"/>
                  </a:lnTo>
                  <a:lnTo>
                    <a:pt x="214" y="180"/>
                  </a:lnTo>
                  <a:lnTo>
                    <a:pt x="214" y="185"/>
                  </a:lnTo>
                  <a:lnTo>
                    <a:pt x="214" y="188"/>
                  </a:lnTo>
                  <a:lnTo>
                    <a:pt x="217" y="196"/>
                  </a:lnTo>
                  <a:lnTo>
                    <a:pt x="220" y="200"/>
                  </a:lnTo>
                  <a:lnTo>
                    <a:pt x="220" y="203"/>
                  </a:lnTo>
                  <a:lnTo>
                    <a:pt x="223" y="209"/>
                  </a:lnTo>
                  <a:lnTo>
                    <a:pt x="229" y="210"/>
                  </a:lnTo>
                  <a:lnTo>
                    <a:pt x="234" y="210"/>
                  </a:lnTo>
                  <a:lnTo>
                    <a:pt x="236" y="211"/>
                  </a:lnTo>
                  <a:lnTo>
                    <a:pt x="241" y="211"/>
                  </a:lnTo>
                  <a:lnTo>
                    <a:pt x="243" y="210"/>
                  </a:lnTo>
                  <a:lnTo>
                    <a:pt x="244" y="209"/>
                  </a:lnTo>
                  <a:lnTo>
                    <a:pt x="247" y="204"/>
                  </a:lnTo>
                  <a:lnTo>
                    <a:pt x="249" y="201"/>
                  </a:lnTo>
                  <a:lnTo>
                    <a:pt x="250" y="196"/>
                  </a:lnTo>
                  <a:lnTo>
                    <a:pt x="251" y="186"/>
                  </a:lnTo>
                  <a:lnTo>
                    <a:pt x="249" y="173"/>
                  </a:lnTo>
                  <a:lnTo>
                    <a:pt x="251" y="167"/>
                  </a:lnTo>
                  <a:lnTo>
                    <a:pt x="253" y="165"/>
                  </a:lnTo>
                  <a:lnTo>
                    <a:pt x="253" y="156"/>
                  </a:lnTo>
                  <a:lnTo>
                    <a:pt x="252" y="150"/>
                  </a:lnTo>
                  <a:lnTo>
                    <a:pt x="253" y="142"/>
                  </a:lnTo>
                  <a:lnTo>
                    <a:pt x="252" y="133"/>
                  </a:lnTo>
                  <a:lnTo>
                    <a:pt x="252" y="121"/>
                  </a:lnTo>
                  <a:lnTo>
                    <a:pt x="252" y="120"/>
                  </a:lnTo>
                  <a:lnTo>
                    <a:pt x="247" y="114"/>
                  </a:lnTo>
                  <a:lnTo>
                    <a:pt x="248" y="106"/>
                  </a:lnTo>
                  <a:lnTo>
                    <a:pt x="245" y="105"/>
                  </a:lnTo>
                  <a:lnTo>
                    <a:pt x="241" y="103"/>
                  </a:lnTo>
                  <a:lnTo>
                    <a:pt x="257" y="95"/>
                  </a:lnTo>
                  <a:lnTo>
                    <a:pt x="260" y="90"/>
                  </a:lnTo>
                  <a:lnTo>
                    <a:pt x="259" y="84"/>
                  </a:lnTo>
                  <a:lnTo>
                    <a:pt x="259" y="83"/>
                  </a:lnTo>
                  <a:lnTo>
                    <a:pt x="259" y="81"/>
                  </a:lnTo>
                  <a:lnTo>
                    <a:pt x="257" y="77"/>
                  </a:lnTo>
                  <a:lnTo>
                    <a:pt x="255" y="74"/>
                  </a:lnTo>
                  <a:lnTo>
                    <a:pt x="253" y="66"/>
                  </a:lnTo>
                  <a:lnTo>
                    <a:pt x="251" y="63"/>
                  </a:lnTo>
                  <a:lnTo>
                    <a:pt x="248" y="62"/>
                  </a:lnTo>
                  <a:lnTo>
                    <a:pt x="236" y="62"/>
                  </a:lnTo>
                  <a:lnTo>
                    <a:pt x="232" y="61"/>
                  </a:lnTo>
                  <a:lnTo>
                    <a:pt x="221" y="60"/>
                  </a:lnTo>
                  <a:lnTo>
                    <a:pt x="220" y="59"/>
                  </a:lnTo>
                  <a:lnTo>
                    <a:pt x="218" y="63"/>
                  </a:lnTo>
                  <a:lnTo>
                    <a:pt x="212" y="66"/>
                  </a:lnTo>
                  <a:lnTo>
                    <a:pt x="205" y="66"/>
                  </a:lnTo>
                  <a:lnTo>
                    <a:pt x="205" y="63"/>
                  </a:lnTo>
                  <a:lnTo>
                    <a:pt x="208" y="48"/>
                  </a:lnTo>
                  <a:lnTo>
                    <a:pt x="204" y="36"/>
                  </a:lnTo>
                  <a:lnTo>
                    <a:pt x="201" y="34"/>
                  </a:lnTo>
                  <a:lnTo>
                    <a:pt x="195" y="34"/>
                  </a:lnTo>
                  <a:lnTo>
                    <a:pt x="192" y="35"/>
                  </a:lnTo>
                  <a:lnTo>
                    <a:pt x="187" y="36"/>
                  </a:lnTo>
                  <a:lnTo>
                    <a:pt x="181" y="38"/>
                  </a:lnTo>
                  <a:lnTo>
                    <a:pt x="175" y="41"/>
                  </a:lnTo>
                  <a:lnTo>
                    <a:pt x="169" y="56"/>
                  </a:lnTo>
                  <a:lnTo>
                    <a:pt x="165" y="57"/>
                  </a:lnTo>
                  <a:lnTo>
                    <a:pt x="161" y="57"/>
                  </a:lnTo>
                  <a:lnTo>
                    <a:pt x="157" y="57"/>
                  </a:lnTo>
                  <a:lnTo>
                    <a:pt x="146" y="56"/>
                  </a:lnTo>
                  <a:lnTo>
                    <a:pt x="146" y="50"/>
                  </a:lnTo>
                  <a:lnTo>
                    <a:pt x="143" y="47"/>
                  </a:lnTo>
                  <a:lnTo>
                    <a:pt x="143" y="43"/>
                  </a:lnTo>
                  <a:lnTo>
                    <a:pt x="140" y="42"/>
                  </a:lnTo>
                  <a:lnTo>
                    <a:pt x="140" y="36"/>
                  </a:lnTo>
                  <a:lnTo>
                    <a:pt x="137" y="31"/>
                  </a:lnTo>
                  <a:lnTo>
                    <a:pt x="132" y="9"/>
                  </a:lnTo>
                  <a:lnTo>
                    <a:pt x="130" y="6"/>
                  </a:lnTo>
                  <a:lnTo>
                    <a:pt x="122" y="10"/>
                  </a:lnTo>
                  <a:lnTo>
                    <a:pt x="117" y="10"/>
                  </a:lnTo>
                  <a:lnTo>
                    <a:pt x="107" y="8"/>
                  </a:lnTo>
                  <a:lnTo>
                    <a:pt x="100" y="3"/>
                  </a:lnTo>
                  <a:lnTo>
                    <a:pt x="93" y="3"/>
                  </a:lnTo>
                  <a:lnTo>
                    <a:pt x="90" y="0"/>
                  </a:lnTo>
                  <a:lnTo>
                    <a:pt x="85" y="31"/>
                  </a:lnTo>
                  <a:lnTo>
                    <a:pt x="83" y="30"/>
                  </a:lnTo>
                  <a:lnTo>
                    <a:pt x="81" y="25"/>
                  </a:lnTo>
                  <a:lnTo>
                    <a:pt x="79" y="25"/>
                  </a:lnTo>
                  <a:lnTo>
                    <a:pt x="82" y="35"/>
                  </a:lnTo>
                  <a:lnTo>
                    <a:pt x="85" y="37"/>
                  </a:lnTo>
                  <a:lnTo>
                    <a:pt x="84" y="42"/>
                  </a:lnTo>
                  <a:lnTo>
                    <a:pt x="81" y="49"/>
                  </a:lnTo>
                  <a:lnTo>
                    <a:pt x="81" y="53"/>
                  </a:lnTo>
                  <a:lnTo>
                    <a:pt x="78" y="52"/>
                  </a:lnTo>
                  <a:lnTo>
                    <a:pt x="76" y="51"/>
                  </a:lnTo>
                  <a:lnTo>
                    <a:pt x="70" y="61"/>
                  </a:lnTo>
                  <a:lnTo>
                    <a:pt x="67" y="62"/>
                  </a:lnTo>
                  <a:lnTo>
                    <a:pt x="64" y="61"/>
                  </a:lnTo>
                  <a:lnTo>
                    <a:pt x="62" y="59"/>
                  </a:lnTo>
                  <a:lnTo>
                    <a:pt x="58" y="61"/>
                  </a:lnTo>
                  <a:lnTo>
                    <a:pt x="57" y="65"/>
                  </a:lnTo>
                  <a:lnTo>
                    <a:pt x="60" y="63"/>
                  </a:lnTo>
                  <a:lnTo>
                    <a:pt x="60" y="73"/>
                  </a:lnTo>
                  <a:lnTo>
                    <a:pt x="62" y="72"/>
                  </a:lnTo>
                  <a:lnTo>
                    <a:pt x="63" y="75"/>
                  </a:lnTo>
                  <a:lnTo>
                    <a:pt x="64" y="76"/>
                  </a:lnTo>
                  <a:lnTo>
                    <a:pt x="65" y="80"/>
                  </a:lnTo>
                  <a:lnTo>
                    <a:pt x="64" y="81"/>
                  </a:lnTo>
                  <a:lnTo>
                    <a:pt x="62" y="85"/>
                  </a:lnTo>
                  <a:lnTo>
                    <a:pt x="60" y="86"/>
                  </a:lnTo>
                  <a:lnTo>
                    <a:pt x="58" y="87"/>
                  </a:lnTo>
                  <a:lnTo>
                    <a:pt x="57" y="99"/>
                  </a:lnTo>
                  <a:lnTo>
                    <a:pt x="58" y="101"/>
                  </a:lnTo>
                  <a:lnTo>
                    <a:pt x="58" y="103"/>
                  </a:lnTo>
                  <a:lnTo>
                    <a:pt x="51" y="108"/>
                  </a:lnTo>
                  <a:lnTo>
                    <a:pt x="50" y="107"/>
                  </a:lnTo>
                  <a:lnTo>
                    <a:pt x="47" y="108"/>
                  </a:lnTo>
                  <a:lnTo>
                    <a:pt x="45" y="107"/>
                  </a:lnTo>
                  <a:lnTo>
                    <a:pt x="42" y="108"/>
                  </a:lnTo>
                  <a:lnTo>
                    <a:pt x="42" y="114"/>
                  </a:lnTo>
                  <a:lnTo>
                    <a:pt x="45" y="117"/>
                  </a:lnTo>
                  <a:lnTo>
                    <a:pt x="47" y="117"/>
                  </a:lnTo>
                  <a:lnTo>
                    <a:pt x="47" y="125"/>
                  </a:lnTo>
                  <a:lnTo>
                    <a:pt x="44" y="127"/>
                  </a:lnTo>
                  <a:lnTo>
                    <a:pt x="47" y="130"/>
                  </a:lnTo>
                  <a:lnTo>
                    <a:pt x="50" y="134"/>
                  </a:lnTo>
                  <a:lnTo>
                    <a:pt x="49" y="136"/>
                  </a:lnTo>
                  <a:lnTo>
                    <a:pt x="49" y="139"/>
                  </a:lnTo>
                  <a:lnTo>
                    <a:pt x="52" y="141"/>
                  </a:lnTo>
                  <a:lnTo>
                    <a:pt x="54" y="150"/>
                  </a:lnTo>
                  <a:lnTo>
                    <a:pt x="49" y="152"/>
                  </a:lnTo>
                  <a:lnTo>
                    <a:pt x="47" y="154"/>
                  </a:lnTo>
                  <a:lnTo>
                    <a:pt x="42" y="152"/>
                  </a:lnTo>
                  <a:lnTo>
                    <a:pt x="39" y="155"/>
                  </a:lnTo>
                  <a:lnTo>
                    <a:pt x="39" y="158"/>
                  </a:lnTo>
                  <a:lnTo>
                    <a:pt x="36" y="161"/>
                  </a:lnTo>
                  <a:lnTo>
                    <a:pt x="33" y="162"/>
                  </a:lnTo>
                  <a:lnTo>
                    <a:pt x="33" y="177"/>
                  </a:lnTo>
                  <a:lnTo>
                    <a:pt x="28" y="181"/>
                  </a:lnTo>
                  <a:lnTo>
                    <a:pt x="27" y="183"/>
                  </a:lnTo>
                  <a:lnTo>
                    <a:pt x="29" y="187"/>
                  </a:lnTo>
                  <a:lnTo>
                    <a:pt x="27" y="189"/>
                  </a:lnTo>
                  <a:lnTo>
                    <a:pt x="26" y="190"/>
                  </a:lnTo>
                  <a:lnTo>
                    <a:pt x="22" y="193"/>
                  </a:lnTo>
                  <a:lnTo>
                    <a:pt x="18" y="204"/>
                  </a:lnTo>
                  <a:lnTo>
                    <a:pt x="5" y="214"/>
                  </a:lnTo>
                  <a:lnTo>
                    <a:pt x="5" y="219"/>
                  </a:lnTo>
                  <a:lnTo>
                    <a:pt x="3" y="221"/>
                  </a:lnTo>
                  <a:lnTo>
                    <a:pt x="2" y="223"/>
                  </a:lnTo>
                  <a:lnTo>
                    <a:pt x="1" y="225"/>
                  </a:lnTo>
                  <a:lnTo>
                    <a:pt x="0" y="231"/>
                  </a:lnTo>
                </a:path>
              </a:pathLst>
            </a:custGeom>
            <a:solidFill>
              <a:srgbClr val="0000CC">
                <a:alpha val="30196"/>
              </a:srgb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110" name="Freeform 37"/>
            <p:cNvSpPr>
              <a:spLocks/>
            </p:cNvSpPr>
            <p:nvPr/>
          </p:nvSpPr>
          <p:spPr bwMode="auto">
            <a:xfrm>
              <a:off x="3092" y="2722"/>
              <a:ext cx="390" cy="370"/>
            </a:xfrm>
            <a:custGeom>
              <a:avLst/>
              <a:gdLst>
                <a:gd name="T0" fmla="*/ 108 w 300"/>
                <a:gd name="T1" fmla="*/ 807 h 296"/>
                <a:gd name="T2" fmla="*/ 356 w 300"/>
                <a:gd name="T3" fmla="*/ 736 h 296"/>
                <a:gd name="T4" fmla="*/ 484 w 300"/>
                <a:gd name="T5" fmla="*/ 595 h 296"/>
                <a:gd name="T6" fmla="*/ 709 w 300"/>
                <a:gd name="T7" fmla="*/ 319 h 296"/>
                <a:gd name="T8" fmla="*/ 879 w 300"/>
                <a:gd name="T9" fmla="*/ 290 h 296"/>
                <a:gd name="T10" fmla="*/ 1018 w 300"/>
                <a:gd name="T11" fmla="*/ 232 h 296"/>
                <a:gd name="T12" fmla="*/ 1105 w 300"/>
                <a:gd name="T13" fmla="*/ 110 h 296"/>
                <a:gd name="T14" fmla="*/ 1274 w 300"/>
                <a:gd name="T15" fmla="*/ 139 h 296"/>
                <a:gd name="T16" fmla="*/ 1411 w 300"/>
                <a:gd name="T17" fmla="*/ 171 h 296"/>
                <a:gd name="T18" fmla="*/ 1525 w 300"/>
                <a:gd name="T19" fmla="*/ 186 h 296"/>
                <a:gd name="T20" fmla="*/ 1656 w 300"/>
                <a:gd name="T21" fmla="*/ 186 h 296"/>
                <a:gd name="T22" fmla="*/ 1656 w 300"/>
                <a:gd name="T23" fmla="*/ 21 h 296"/>
                <a:gd name="T24" fmla="*/ 1819 w 300"/>
                <a:gd name="T25" fmla="*/ 26 h 296"/>
                <a:gd name="T26" fmla="*/ 1800 w 300"/>
                <a:gd name="T27" fmla="*/ 164 h 296"/>
                <a:gd name="T28" fmla="*/ 2045 w 300"/>
                <a:gd name="T29" fmla="*/ 217 h 296"/>
                <a:gd name="T30" fmla="*/ 2097 w 300"/>
                <a:gd name="T31" fmla="*/ 290 h 296"/>
                <a:gd name="T32" fmla="*/ 2202 w 300"/>
                <a:gd name="T33" fmla="*/ 328 h 296"/>
                <a:gd name="T34" fmla="*/ 2097 w 300"/>
                <a:gd name="T35" fmla="*/ 512 h 296"/>
                <a:gd name="T36" fmla="*/ 2029 w 300"/>
                <a:gd name="T37" fmla="*/ 589 h 296"/>
                <a:gd name="T38" fmla="*/ 1927 w 300"/>
                <a:gd name="T39" fmla="*/ 549 h 296"/>
                <a:gd name="T40" fmla="*/ 1817 w 300"/>
                <a:gd name="T41" fmla="*/ 663 h 296"/>
                <a:gd name="T42" fmla="*/ 1678 w 300"/>
                <a:gd name="T43" fmla="*/ 713 h 296"/>
                <a:gd name="T44" fmla="*/ 1846 w 300"/>
                <a:gd name="T45" fmla="*/ 699 h 296"/>
                <a:gd name="T46" fmla="*/ 1752 w 300"/>
                <a:gd name="T47" fmla="*/ 814 h 296"/>
                <a:gd name="T48" fmla="*/ 1800 w 300"/>
                <a:gd name="T49" fmla="*/ 1052 h 296"/>
                <a:gd name="T50" fmla="*/ 1982 w 300"/>
                <a:gd name="T51" fmla="*/ 977 h 296"/>
                <a:gd name="T52" fmla="*/ 2302 w 300"/>
                <a:gd name="T53" fmla="*/ 765 h 296"/>
                <a:gd name="T54" fmla="*/ 2428 w 300"/>
                <a:gd name="T55" fmla="*/ 857 h 296"/>
                <a:gd name="T56" fmla="*/ 2241 w 300"/>
                <a:gd name="T57" fmla="*/ 1036 h 296"/>
                <a:gd name="T58" fmla="*/ 2119 w 300"/>
                <a:gd name="T59" fmla="*/ 1114 h 296"/>
                <a:gd name="T60" fmla="*/ 2029 w 300"/>
                <a:gd name="T61" fmla="*/ 1140 h 296"/>
                <a:gd name="T62" fmla="*/ 2202 w 300"/>
                <a:gd name="T63" fmla="*/ 1295 h 296"/>
                <a:gd name="T64" fmla="*/ 2153 w 300"/>
                <a:gd name="T65" fmla="*/ 1405 h 296"/>
                <a:gd name="T66" fmla="*/ 2045 w 300"/>
                <a:gd name="T67" fmla="*/ 1619 h 296"/>
                <a:gd name="T68" fmla="*/ 1903 w 300"/>
                <a:gd name="T69" fmla="*/ 1711 h 296"/>
                <a:gd name="T70" fmla="*/ 1734 w 300"/>
                <a:gd name="T71" fmla="*/ 1756 h 296"/>
                <a:gd name="T72" fmla="*/ 1559 w 300"/>
                <a:gd name="T73" fmla="*/ 1741 h 296"/>
                <a:gd name="T74" fmla="*/ 1548 w 300"/>
                <a:gd name="T75" fmla="*/ 1667 h 296"/>
                <a:gd name="T76" fmla="*/ 1500 w 300"/>
                <a:gd name="T77" fmla="*/ 1570 h 296"/>
                <a:gd name="T78" fmla="*/ 1334 w 300"/>
                <a:gd name="T79" fmla="*/ 1540 h 296"/>
                <a:gd name="T80" fmla="*/ 1170 w 300"/>
                <a:gd name="T81" fmla="*/ 1570 h 296"/>
                <a:gd name="T82" fmla="*/ 1105 w 300"/>
                <a:gd name="T83" fmla="*/ 1389 h 296"/>
                <a:gd name="T84" fmla="*/ 962 w 300"/>
                <a:gd name="T85" fmla="*/ 1389 h 296"/>
                <a:gd name="T86" fmla="*/ 783 w 300"/>
                <a:gd name="T87" fmla="*/ 1511 h 296"/>
                <a:gd name="T88" fmla="*/ 629 w 300"/>
                <a:gd name="T89" fmla="*/ 1469 h 296"/>
                <a:gd name="T90" fmla="*/ 580 w 300"/>
                <a:gd name="T91" fmla="*/ 1389 h 296"/>
                <a:gd name="T92" fmla="*/ 434 w 300"/>
                <a:gd name="T93" fmla="*/ 1234 h 296"/>
                <a:gd name="T94" fmla="*/ 192 w 300"/>
                <a:gd name="T95" fmla="*/ 1189 h 296"/>
                <a:gd name="T96" fmla="*/ 131 w 300"/>
                <a:gd name="T97" fmla="*/ 1140 h 2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0"/>
                <a:gd name="T148" fmla="*/ 0 h 296"/>
                <a:gd name="T149" fmla="*/ 300 w 300"/>
                <a:gd name="T150" fmla="*/ 296 h 2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0" h="296">
                  <a:moveTo>
                    <a:pt x="0" y="178"/>
                  </a:moveTo>
                  <a:lnTo>
                    <a:pt x="7" y="171"/>
                  </a:lnTo>
                  <a:lnTo>
                    <a:pt x="10" y="166"/>
                  </a:lnTo>
                  <a:lnTo>
                    <a:pt x="13" y="136"/>
                  </a:lnTo>
                  <a:lnTo>
                    <a:pt x="21" y="133"/>
                  </a:lnTo>
                  <a:lnTo>
                    <a:pt x="25" y="133"/>
                  </a:lnTo>
                  <a:lnTo>
                    <a:pt x="34" y="130"/>
                  </a:lnTo>
                  <a:lnTo>
                    <a:pt x="44" y="124"/>
                  </a:lnTo>
                  <a:lnTo>
                    <a:pt x="56" y="120"/>
                  </a:lnTo>
                  <a:lnTo>
                    <a:pt x="60" y="117"/>
                  </a:lnTo>
                  <a:lnTo>
                    <a:pt x="58" y="104"/>
                  </a:lnTo>
                  <a:lnTo>
                    <a:pt x="59" y="100"/>
                  </a:lnTo>
                  <a:lnTo>
                    <a:pt x="64" y="94"/>
                  </a:lnTo>
                  <a:lnTo>
                    <a:pt x="65" y="90"/>
                  </a:lnTo>
                  <a:lnTo>
                    <a:pt x="77" y="76"/>
                  </a:lnTo>
                  <a:lnTo>
                    <a:pt x="87" y="53"/>
                  </a:lnTo>
                  <a:lnTo>
                    <a:pt x="89" y="43"/>
                  </a:lnTo>
                  <a:lnTo>
                    <a:pt x="91" y="44"/>
                  </a:lnTo>
                  <a:lnTo>
                    <a:pt x="98" y="49"/>
                  </a:lnTo>
                  <a:lnTo>
                    <a:pt x="108" y="49"/>
                  </a:lnTo>
                  <a:lnTo>
                    <a:pt x="112" y="48"/>
                  </a:lnTo>
                  <a:lnTo>
                    <a:pt x="117" y="40"/>
                  </a:lnTo>
                  <a:lnTo>
                    <a:pt x="122" y="39"/>
                  </a:lnTo>
                  <a:lnTo>
                    <a:pt x="125" y="39"/>
                  </a:lnTo>
                  <a:lnTo>
                    <a:pt x="130" y="37"/>
                  </a:lnTo>
                  <a:lnTo>
                    <a:pt x="132" y="34"/>
                  </a:lnTo>
                  <a:lnTo>
                    <a:pt x="134" y="21"/>
                  </a:lnTo>
                  <a:lnTo>
                    <a:pt x="135" y="18"/>
                  </a:lnTo>
                  <a:lnTo>
                    <a:pt x="141" y="17"/>
                  </a:lnTo>
                  <a:lnTo>
                    <a:pt x="144" y="15"/>
                  </a:lnTo>
                  <a:lnTo>
                    <a:pt x="151" y="18"/>
                  </a:lnTo>
                  <a:lnTo>
                    <a:pt x="156" y="24"/>
                  </a:lnTo>
                  <a:lnTo>
                    <a:pt x="159" y="27"/>
                  </a:lnTo>
                  <a:lnTo>
                    <a:pt x="163" y="28"/>
                  </a:lnTo>
                  <a:lnTo>
                    <a:pt x="168" y="28"/>
                  </a:lnTo>
                  <a:lnTo>
                    <a:pt x="173" y="29"/>
                  </a:lnTo>
                  <a:lnTo>
                    <a:pt x="177" y="31"/>
                  </a:lnTo>
                  <a:lnTo>
                    <a:pt x="179" y="30"/>
                  </a:lnTo>
                  <a:lnTo>
                    <a:pt x="184" y="30"/>
                  </a:lnTo>
                  <a:lnTo>
                    <a:pt x="187" y="31"/>
                  </a:lnTo>
                  <a:lnTo>
                    <a:pt x="190" y="31"/>
                  </a:lnTo>
                  <a:lnTo>
                    <a:pt x="197" y="33"/>
                  </a:lnTo>
                  <a:lnTo>
                    <a:pt x="200" y="33"/>
                  </a:lnTo>
                  <a:lnTo>
                    <a:pt x="203" y="31"/>
                  </a:lnTo>
                  <a:lnTo>
                    <a:pt x="205" y="27"/>
                  </a:lnTo>
                  <a:lnTo>
                    <a:pt x="204" y="15"/>
                  </a:lnTo>
                  <a:lnTo>
                    <a:pt x="202" y="8"/>
                  </a:lnTo>
                  <a:lnTo>
                    <a:pt x="203" y="4"/>
                  </a:lnTo>
                  <a:lnTo>
                    <a:pt x="212" y="2"/>
                  </a:lnTo>
                  <a:lnTo>
                    <a:pt x="215" y="0"/>
                  </a:lnTo>
                  <a:lnTo>
                    <a:pt x="219" y="2"/>
                  </a:lnTo>
                  <a:lnTo>
                    <a:pt x="223" y="5"/>
                  </a:lnTo>
                  <a:lnTo>
                    <a:pt x="224" y="9"/>
                  </a:lnTo>
                  <a:lnTo>
                    <a:pt x="220" y="18"/>
                  </a:lnTo>
                  <a:lnTo>
                    <a:pt x="219" y="22"/>
                  </a:lnTo>
                  <a:lnTo>
                    <a:pt x="221" y="27"/>
                  </a:lnTo>
                  <a:lnTo>
                    <a:pt x="236" y="44"/>
                  </a:lnTo>
                  <a:lnTo>
                    <a:pt x="246" y="39"/>
                  </a:lnTo>
                  <a:lnTo>
                    <a:pt x="248" y="37"/>
                  </a:lnTo>
                  <a:lnTo>
                    <a:pt x="251" y="37"/>
                  </a:lnTo>
                  <a:lnTo>
                    <a:pt x="254" y="38"/>
                  </a:lnTo>
                  <a:lnTo>
                    <a:pt x="252" y="45"/>
                  </a:lnTo>
                  <a:lnTo>
                    <a:pt x="252" y="48"/>
                  </a:lnTo>
                  <a:lnTo>
                    <a:pt x="258" y="49"/>
                  </a:lnTo>
                  <a:lnTo>
                    <a:pt x="261" y="49"/>
                  </a:lnTo>
                  <a:lnTo>
                    <a:pt x="263" y="50"/>
                  </a:lnTo>
                  <a:lnTo>
                    <a:pt x="264" y="52"/>
                  </a:lnTo>
                  <a:lnTo>
                    <a:pt x="270" y="55"/>
                  </a:lnTo>
                  <a:lnTo>
                    <a:pt x="269" y="62"/>
                  </a:lnTo>
                  <a:lnTo>
                    <a:pt x="264" y="72"/>
                  </a:lnTo>
                  <a:lnTo>
                    <a:pt x="258" y="78"/>
                  </a:lnTo>
                  <a:lnTo>
                    <a:pt x="258" y="86"/>
                  </a:lnTo>
                  <a:lnTo>
                    <a:pt x="258" y="100"/>
                  </a:lnTo>
                  <a:lnTo>
                    <a:pt x="257" y="101"/>
                  </a:lnTo>
                  <a:lnTo>
                    <a:pt x="252" y="101"/>
                  </a:lnTo>
                  <a:lnTo>
                    <a:pt x="249" y="99"/>
                  </a:lnTo>
                  <a:lnTo>
                    <a:pt x="245" y="96"/>
                  </a:lnTo>
                  <a:lnTo>
                    <a:pt x="241" y="95"/>
                  </a:lnTo>
                  <a:lnTo>
                    <a:pt x="239" y="93"/>
                  </a:lnTo>
                  <a:lnTo>
                    <a:pt x="236" y="92"/>
                  </a:lnTo>
                  <a:lnTo>
                    <a:pt x="232" y="94"/>
                  </a:lnTo>
                  <a:lnTo>
                    <a:pt x="230" y="95"/>
                  </a:lnTo>
                  <a:lnTo>
                    <a:pt x="225" y="110"/>
                  </a:lnTo>
                  <a:lnTo>
                    <a:pt x="222" y="111"/>
                  </a:lnTo>
                  <a:lnTo>
                    <a:pt x="215" y="111"/>
                  </a:lnTo>
                  <a:lnTo>
                    <a:pt x="209" y="114"/>
                  </a:lnTo>
                  <a:lnTo>
                    <a:pt x="207" y="117"/>
                  </a:lnTo>
                  <a:lnTo>
                    <a:pt x="206" y="120"/>
                  </a:lnTo>
                  <a:lnTo>
                    <a:pt x="209" y="120"/>
                  </a:lnTo>
                  <a:lnTo>
                    <a:pt x="214" y="121"/>
                  </a:lnTo>
                  <a:lnTo>
                    <a:pt x="218" y="120"/>
                  </a:lnTo>
                  <a:lnTo>
                    <a:pt x="226" y="117"/>
                  </a:lnTo>
                  <a:lnTo>
                    <a:pt x="226" y="120"/>
                  </a:lnTo>
                  <a:lnTo>
                    <a:pt x="222" y="126"/>
                  </a:lnTo>
                  <a:lnTo>
                    <a:pt x="215" y="134"/>
                  </a:lnTo>
                  <a:lnTo>
                    <a:pt x="215" y="137"/>
                  </a:lnTo>
                  <a:lnTo>
                    <a:pt x="212" y="142"/>
                  </a:lnTo>
                  <a:lnTo>
                    <a:pt x="215" y="177"/>
                  </a:lnTo>
                  <a:lnTo>
                    <a:pt x="218" y="178"/>
                  </a:lnTo>
                  <a:lnTo>
                    <a:pt x="221" y="177"/>
                  </a:lnTo>
                  <a:lnTo>
                    <a:pt x="224" y="177"/>
                  </a:lnTo>
                  <a:lnTo>
                    <a:pt x="226" y="175"/>
                  </a:lnTo>
                  <a:lnTo>
                    <a:pt x="236" y="171"/>
                  </a:lnTo>
                  <a:lnTo>
                    <a:pt x="243" y="165"/>
                  </a:lnTo>
                  <a:lnTo>
                    <a:pt x="255" y="152"/>
                  </a:lnTo>
                  <a:lnTo>
                    <a:pt x="273" y="137"/>
                  </a:lnTo>
                  <a:lnTo>
                    <a:pt x="276" y="132"/>
                  </a:lnTo>
                  <a:lnTo>
                    <a:pt x="282" y="129"/>
                  </a:lnTo>
                  <a:lnTo>
                    <a:pt x="283" y="129"/>
                  </a:lnTo>
                  <a:lnTo>
                    <a:pt x="286" y="128"/>
                  </a:lnTo>
                  <a:lnTo>
                    <a:pt x="292" y="134"/>
                  </a:lnTo>
                  <a:lnTo>
                    <a:pt x="298" y="144"/>
                  </a:lnTo>
                  <a:lnTo>
                    <a:pt x="299" y="154"/>
                  </a:lnTo>
                  <a:lnTo>
                    <a:pt x="294" y="160"/>
                  </a:lnTo>
                  <a:lnTo>
                    <a:pt x="280" y="169"/>
                  </a:lnTo>
                  <a:lnTo>
                    <a:pt x="275" y="174"/>
                  </a:lnTo>
                  <a:lnTo>
                    <a:pt x="270" y="185"/>
                  </a:lnTo>
                  <a:lnTo>
                    <a:pt x="268" y="187"/>
                  </a:lnTo>
                  <a:lnTo>
                    <a:pt x="265" y="188"/>
                  </a:lnTo>
                  <a:lnTo>
                    <a:pt x="260" y="187"/>
                  </a:lnTo>
                  <a:lnTo>
                    <a:pt x="258" y="186"/>
                  </a:lnTo>
                  <a:lnTo>
                    <a:pt x="253" y="185"/>
                  </a:lnTo>
                  <a:lnTo>
                    <a:pt x="249" y="188"/>
                  </a:lnTo>
                  <a:lnTo>
                    <a:pt x="249" y="191"/>
                  </a:lnTo>
                  <a:lnTo>
                    <a:pt x="257" y="197"/>
                  </a:lnTo>
                  <a:lnTo>
                    <a:pt x="258" y="200"/>
                  </a:lnTo>
                  <a:lnTo>
                    <a:pt x="268" y="206"/>
                  </a:lnTo>
                  <a:lnTo>
                    <a:pt x="270" y="217"/>
                  </a:lnTo>
                  <a:lnTo>
                    <a:pt x="267" y="222"/>
                  </a:lnTo>
                  <a:lnTo>
                    <a:pt x="265" y="224"/>
                  </a:lnTo>
                  <a:lnTo>
                    <a:pt x="264" y="228"/>
                  </a:lnTo>
                  <a:lnTo>
                    <a:pt x="264" y="235"/>
                  </a:lnTo>
                  <a:lnTo>
                    <a:pt x="261" y="242"/>
                  </a:lnTo>
                  <a:lnTo>
                    <a:pt x="253" y="252"/>
                  </a:lnTo>
                  <a:lnTo>
                    <a:pt x="250" y="263"/>
                  </a:lnTo>
                  <a:lnTo>
                    <a:pt x="251" y="271"/>
                  </a:lnTo>
                  <a:lnTo>
                    <a:pt x="253" y="279"/>
                  </a:lnTo>
                  <a:lnTo>
                    <a:pt x="249" y="281"/>
                  </a:lnTo>
                  <a:lnTo>
                    <a:pt x="244" y="281"/>
                  </a:lnTo>
                  <a:lnTo>
                    <a:pt x="233" y="287"/>
                  </a:lnTo>
                  <a:lnTo>
                    <a:pt x="230" y="291"/>
                  </a:lnTo>
                  <a:lnTo>
                    <a:pt x="226" y="293"/>
                  </a:lnTo>
                  <a:lnTo>
                    <a:pt x="216" y="295"/>
                  </a:lnTo>
                  <a:lnTo>
                    <a:pt x="212" y="294"/>
                  </a:lnTo>
                  <a:lnTo>
                    <a:pt x="207" y="293"/>
                  </a:lnTo>
                  <a:lnTo>
                    <a:pt x="200" y="294"/>
                  </a:lnTo>
                  <a:lnTo>
                    <a:pt x="194" y="293"/>
                  </a:lnTo>
                  <a:lnTo>
                    <a:pt x="191" y="292"/>
                  </a:lnTo>
                  <a:lnTo>
                    <a:pt x="188" y="292"/>
                  </a:lnTo>
                  <a:lnTo>
                    <a:pt x="191" y="287"/>
                  </a:lnTo>
                  <a:lnTo>
                    <a:pt x="190" y="281"/>
                  </a:lnTo>
                  <a:lnTo>
                    <a:pt x="190" y="280"/>
                  </a:lnTo>
                  <a:lnTo>
                    <a:pt x="190" y="278"/>
                  </a:lnTo>
                  <a:lnTo>
                    <a:pt x="188" y="274"/>
                  </a:lnTo>
                  <a:lnTo>
                    <a:pt x="186" y="271"/>
                  </a:lnTo>
                  <a:lnTo>
                    <a:pt x="184" y="263"/>
                  </a:lnTo>
                  <a:lnTo>
                    <a:pt x="182" y="260"/>
                  </a:lnTo>
                  <a:lnTo>
                    <a:pt x="179" y="259"/>
                  </a:lnTo>
                  <a:lnTo>
                    <a:pt x="167" y="259"/>
                  </a:lnTo>
                  <a:lnTo>
                    <a:pt x="163" y="258"/>
                  </a:lnTo>
                  <a:lnTo>
                    <a:pt x="152" y="257"/>
                  </a:lnTo>
                  <a:lnTo>
                    <a:pt x="151" y="256"/>
                  </a:lnTo>
                  <a:lnTo>
                    <a:pt x="149" y="260"/>
                  </a:lnTo>
                  <a:lnTo>
                    <a:pt x="143" y="263"/>
                  </a:lnTo>
                  <a:lnTo>
                    <a:pt x="136" y="263"/>
                  </a:lnTo>
                  <a:lnTo>
                    <a:pt x="136" y="260"/>
                  </a:lnTo>
                  <a:lnTo>
                    <a:pt x="139" y="245"/>
                  </a:lnTo>
                  <a:lnTo>
                    <a:pt x="135" y="233"/>
                  </a:lnTo>
                  <a:lnTo>
                    <a:pt x="132" y="231"/>
                  </a:lnTo>
                  <a:lnTo>
                    <a:pt x="126" y="231"/>
                  </a:lnTo>
                  <a:lnTo>
                    <a:pt x="123" y="232"/>
                  </a:lnTo>
                  <a:lnTo>
                    <a:pt x="118" y="233"/>
                  </a:lnTo>
                  <a:lnTo>
                    <a:pt x="112" y="235"/>
                  </a:lnTo>
                  <a:lnTo>
                    <a:pt x="106" y="238"/>
                  </a:lnTo>
                  <a:lnTo>
                    <a:pt x="100" y="253"/>
                  </a:lnTo>
                  <a:lnTo>
                    <a:pt x="96" y="254"/>
                  </a:lnTo>
                  <a:lnTo>
                    <a:pt x="92" y="254"/>
                  </a:lnTo>
                  <a:lnTo>
                    <a:pt x="88" y="254"/>
                  </a:lnTo>
                  <a:lnTo>
                    <a:pt x="77" y="253"/>
                  </a:lnTo>
                  <a:lnTo>
                    <a:pt x="77" y="247"/>
                  </a:lnTo>
                  <a:lnTo>
                    <a:pt x="74" y="244"/>
                  </a:lnTo>
                  <a:lnTo>
                    <a:pt x="74" y="240"/>
                  </a:lnTo>
                  <a:lnTo>
                    <a:pt x="71" y="239"/>
                  </a:lnTo>
                  <a:lnTo>
                    <a:pt x="71" y="233"/>
                  </a:lnTo>
                  <a:lnTo>
                    <a:pt x="68" y="228"/>
                  </a:lnTo>
                  <a:lnTo>
                    <a:pt x="63" y="206"/>
                  </a:lnTo>
                  <a:lnTo>
                    <a:pt x="61" y="203"/>
                  </a:lnTo>
                  <a:lnTo>
                    <a:pt x="53" y="207"/>
                  </a:lnTo>
                  <a:lnTo>
                    <a:pt x="48" y="207"/>
                  </a:lnTo>
                  <a:lnTo>
                    <a:pt x="38" y="205"/>
                  </a:lnTo>
                  <a:lnTo>
                    <a:pt x="31" y="200"/>
                  </a:lnTo>
                  <a:lnTo>
                    <a:pt x="24" y="200"/>
                  </a:lnTo>
                  <a:lnTo>
                    <a:pt x="21" y="197"/>
                  </a:lnTo>
                  <a:lnTo>
                    <a:pt x="18" y="194"/>
                  </a:lnTo>
                  <a:lnTo>
                    <a:pt x="18" y="191"/>
                  </a:lnTo>
                  <a:lnTo>
                    <a:pt x="16" y="191"/>
                  </a:lnTo>
                  <a:lnTo>
                    <a:pt x="11" y="189"/>
                  </a:lnTo>
                  <a:lnTo>
                    <a:pt x="0" y="181"/>
                  </a:lnTo>
                  <a:lnTo>
                    <a:pt x="0" y="178"/>
                  </a:lnTo>
                </a:path>
              </a:pathLst>
            </a:custGeom>
            <a:solidFill>
              <a:srgbClr val="0000CC">
                <a:alpha val="30196"/>
              </a:srgb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111" name="Freeform 38"/>
            <p:cNvSpPr>
              <a:spLocks/>
            </p:cNvSpPr>
            <p:nvPr/>
          </p:nvSpPr>
          <p:spPr bwMode="auto">
            <a:xfrm>
              <a:off x="3162" y="3188"/>
              <a:ext cx="173" cy="159"/>
            </a:xfrm>
            <a:custGeom>
              <a:avLst/>
              <a:gdLst>
                <a:gd name="T0" fmla="*/ 21 w 133"/>
                <a:gd name="T1" fmla="*/ 396 h 126"/>
                <a:gd name="T2" fmla="*/ 64 w 133"/>
                <a:gd name="T3" fmla="*/ 366 h 126"/>
                <a:gd name="T4" fmla="*/ 78 w 133"/>
                <a:gd name="T5" fmla="*/ 328 h 126"/>
                <a:gd name="T6" fmla="*/ 161 w 133"/>
                <a:gd name="T7" fmla="*/ 245 h 126"/>
                <a:gd name="T8" fmla="*/ 221 w 133"/>
                <a:gd name="T9" fmla="*/ 202 h 126"/>
                <a:gd name="T10" fmla="*/ 276 w 133"/>
                <a:gd name="T11" fmla="*/ 170 h 126"/>
                <a:gd name="T12" fmla="*/ 294 w 133"/>
                <a:gd name="T13" fmla="*/ 122 h 126"/>
                <a:gd name="T14" fmla="*/ 350 w 133"/>
                <a:gd name="T15" fmla="*/ 74 h 126"/>
                <a:gd name="T16" fmla="*/ 393 w 133"/>
                <a:gd name="T17" fmla="*/ 32 h 126"/>
                <a:gd name="T18" fmla="*/ 518 w 133"/>
                <a:gd name="T19" fmla="*/ 50 h 126"/>
                <a:gd name="T20" fmla="*/ 552 w 133"/>
                <a:gd name="T21" fmla="*/ 63 h 126"/>
                <a:gd name="T22" fmla="*/ 628 w 133"/>
                <a:gd name="T23" fmla="*/ 74 h 126"/>
                <a:gd name="T24" fmla="*/ 731 w 133"/>
                <a:gd name="T25" fmla="*/ 0 h 126"/>
                <a:gd name="T26" fmla="*/ 770 w 133"/>
                <a:gd name="T27" fmla="*/ 25 h 126"/>
                <a:gd name="T28" fmla="*/ 790 w 133"/>
                <a:gd name="T29" fmla="*/ 63 h 126"/>
                <a:gd name="T30" fmla="*/ 817 w 133"/>
                <a:gd name="T31" fmla="*/ 138 h 126"/>
                <a:gd name="T32" fmla="*/ 839 w 133"/>
                <a:gd name="T33" fmla="*/ 182 h 126"/>
                <a:gd name="T34" fmla="*/ 905 w 133"/>
                <a:gd name="T35" fmla="*/ 230 h 126"/>
                <a:gd name="T36" fmla="*/ 964 w 133"/>
                <a:gd name="T37" fmla="*/ 231 h 126"/>
                <a:gd name="T38" fmla="*/ 1028 w 133"/>
                <a:gd name="T39" fmla="*/ 230 h 126"/>
                <a:gd name="T40" fmla="*/ 1063 w 133"/>
                <a:gd name="T41" fmla="*/ 187 h 126"/>
                <a:gd name="T42" fmla="*/ 1085 w 133"/>
                <a:gd name="T43" fmla="*/ 220 h 126"/>
                <a:gd name="T44" fmla="*/ 1085 w 133"/>
                <a:gd name="T45" fmla="*/ 271 h 126"/>
                <a:gd name="T46" fmla="*/ 1030 w 133"/>
                <a:gd name="T47" fmla="*/ 298 h 126"/>
                <a:gd name="T48" fmla="*/ 1063 w 133"/>
                <a:gd name="T49" fmla="*/ 328 h 126"/>
                <a:gd name="T50" fmla="*/ 981 w 133"/>
                <a:gd name="T51" fmla="*/ 414 h 126"/>
                <a:gd name="T52" fmla="*/ 1012 w 133"/>
                <a:gd name="T53" fmla="*/ 427 h 126"/>
                <a:gd name="T54" fmla="*/ 1047 w 133"/>
                <a:gd name="T55" fmla="*/ 464 h 126"/>
                <a:gd name="T56" fmla="*/ 1065 w 133"/>
                <a:gd name="T57" fmla="*/ 491 h 126"/>
                <a:gd name="T58" fmla="*/ 1030 w 133"/>
                <a:gd name="T59" fmla="*/ 511 h 126"/>
                <a:gd name="T60" fmla="*/ 989 w 133"/>
                <a:gd name="T61" fmla="*/ 511 h 126"/>
                <a:gd name="T62" fmla="*/ 989 w 133"/>
                <a:gd name="T63" fmla="*/ 524 h 126"/>
                <a:gd name="T64" fmla="*/ 981 w 133"/>
                <a:gd name="T65" fmla="*/ 598 h 126"/>
                <a:gd name="T66" fmla="*/ 979 w 133"/>
                <a:gd name="T67" fmla="*/ 688 h 126"/>
                <a:gd name="T68" fmla="*/ 921 w 133"/>
                <a:gd name="T69" fmla="*/ 705 h 126"/>
                <a:gd name="T70" fmla="*/ 855 w 133"/>
                <a:gd name="T71" fmla="*/ 659 h 126"/>
                <a:gd name="T72" fmla="*/ 817 w 133"/>
                <a:gd name="T73" fmla="*/ 637 h 126"/>
                <a:gd name="T74" fmla="*/ 741 w 133"/>
                <a:gd name="T75" fmla="*/ 695 h 126"/>
                <a:gd name="T76" fmla="*/ 674 w 133"/>
                <a:gd name="T77" fmla="*/ 739 h 126"/>
                <a:gd name="T78" fmla="*/ 631 w 133"/>
                <a:gd name="T79" fmla="*/ 755 h 126"/>
                <a:gd name="T80" fmla="*/ 546 w 133"/>
                <a:gd name="T81" fmla="*/ 782 h 126"/>
                <a:gd name="T82" fmla="*/ 511 w 133"/>
                <a:gd name="T83" fmla="*/ 804 h 126"/>
                <a:gd name="T84" fmla="*/ 497 w 133"/>
                <a:gd name="T85" fmla="*/ 766 h 126"/>
                <a:gd name="T86" fmla="*/ 460 w 133"/>
                <a:gd name="T87" fmla="*/ 726 h 126"/>
                <a:gd name="T88" fmla="*/ 401 w 133"/>
                <a:gd name="T89" fmla="*/ 665 h 126"/>
                <a:gd name="T90" fmla="*/ 354 w 133"/>
                <a:gd name="T91" fmla="*/ 607 h 126"/>
                <a:gd name="T92" fmla="*/ 302 w 133"/>
                <a:gd name="T93" fmla="*/ 621 h 126"/>
                <a:gd name="T94" fmla="*/ 190 w 133"/>
                <a:gd name="T95" fmla="*/ 665 h 126"/>
                <a:gd name="T96" fmla="*/ 146 w 133"/>
                <a:gd name="T97" fmla="*/ 645 h 126"/>
                <a:gd name="T98" fmla="*/ 101 w 133"/>
                <a:gd name="T99" fmla="*/ 491 h 126"/>
                <a:gd name="T100" fmla="*/ 1 w 133"/>
                <a:gd name="T101" fmla="*/ 427 h 1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126"/>
                <a:gd name="T155" fmla="*/ 133 w 133"/>
                <a:gd name="T156" fmla="*/ 126 h 1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126">
                  <a:moveTo>
                    <a:pt x="0" y="64"/>
                  </a:moveTo>
                  <a:lnTo>
                    <a:pt x="2" y="62"/>
                  </a:lnTo>
                  <a:lnTo>
                    <a:pt x="4" y="60"/>
                  </a:lnTo>
                  <a:lnTo>
                    <a:pt x="8" y="56"/>
                  </a:lnTo>
                  <a:lnTo>
                    <a:pt x="9" y="53"/>
                  </a:lnTo>
                  <a:lnTo>
                    <a:pt x="9" y="51"/>
                  </a:lnTo>
                  <a:lnTo>
                    <a:pt x="18" y="41"/>
                  </a:lnTo>
                  <a:lnTo>
                    <a:pt x="19" y="38"/>
                  </a:lnTo>
                  <a:lnTo>
                    <a:pt x="20" y="36"/>
                  </a:lnTo>
                  <a:lnTo>
                    <a:pt x="27" y="32"/>
                  </a:lnTo>
                  <a:lnTo>
                    <a:pt x="31" y="27"/>
                  </a:lnTo>
                  <a:lnTo>
                    <a:pt x="34" y="26"/>
                  </a:lnTo>
                  <a:lnTo>
                    <a:pt x="36" y="23"/>
                  </a:lnTo>
                  <a:lnTo>
                    <a:pt x="36" y="19"/>
                  </a:lnTo>
                  <a:lnTo>
                    <a:pt x="40" y="12"/>
                  </a:lnTo>
                  <a:lnTo>
                    <a:pt x="42" y="11"/>
                  </a:lnTo>
                  <a:lnTo>
                    <a:pt x="46" y="5"/>
                  </a:lnTo>
                  <a:lnTo>
                    <a:pt x="48" y="5"/>
                  </a:lnTo>
                  <a:lnTo>
                    <a:pt x="53" y="7"/>
                  </a:lnTo>
                  <a:lnTo>
                    <a:pt x="63" y="8"/>
                  </a:lnTo>
                  <a:lnTo>
                    <a:pt x="65" y="9"/>
                  </a:lnTo>
                  <a:lnTo>
                    <a:pt x="68" y="10"/>
                  </a:lnTo>
                  <a:lnTo>
                    <a:pt x="72" y="12"/>
                  </a:lnTo>
                  <a:lnTo>
                    <a:pt x="76" y="11"/>
                  </a:lnTo>
                  <a:lnTo>
                    <a:pt x="83" y="3"/>
                  </a:lnTo>
                  <a:lnTo>
                    <a:pt x="89" y="0"/>
                  </a:lnTo>
                  <a:lnTo>
                    <a:pt x="93" y="1"/>
                  </a:lnTo>
                  <a:lnTo>
                    <a:pt x="94" y="4"/>
                  </a:lnTo>
                  <a:lnTo>
                    <a:pt x="96" y="5"/>
                  </a:lnTo>
                  <a:lnTo>
                    <a:pt x="96" y="10"/>
                  </a:lnTo>
                  <a:lnTo>
                    <a:pt x="96" y="13"/>
                  </a:lnTo>
                  <a:lnTo>
                    <a:pt x="99" y="21"/>
                  </a:lnTo>
                  <a:lnTo>
                    <a:pt x="102" y="25"/>
                  </a:lnTo>
                  <a:lnTo>
                    <a:pt x="102" y="28"/>
                  </a:lnTo>
                  <a:lnTo>
                    <a:pt x="105" y="34"/>
                  </a:lnTo>
                  <a:lnTo>
                    <a:pt x="111" y="35"/>
                  </a:lnTo>
                  <a:lnTo>
                    <a:pt x="116" y="35"/>
                  </a:lnTo>
                  <a:lnTo>
                    <a:pt x="118" y="36"/>
                  </a:lnTo>
                  <a:lnTo>
                    <a:pt x="123" y="36"/>
                  </a:lnTo>
                  <a:lnTo>
                    <a:pt x="125" y="35"/>
                  </a:lnTo>
                  <a:lnTo>
                    <a:pt x="126" y="34"/>
                  </a:lnTo>
                  <a:lnTo>
                    <a:pt x="129" y="29"/>
                  </a:lnTo>
                  <a:lnTo>
                    <a:pt x="131" y="26"/>
                  </a:lnTo>
                  <a:lnTo>
                    <a:pt x="132" y="34"/>
                  </a:lnTo>
                  <a:lnTo>
                    <a:pt x="132" y="40"/>
                  </a:lnTo>
                  <a:lnTo>
                    <a:pt x="132" y="42"/>
                  </a:lnTo>
                  <a:lnTo>
                    <a:pt x="131" y="43"/>
                  </a:lnTo>
                  <a:lnTo>
                    <a:pt x="126" y="47"/>
                  </a:lnTo>
                  <a:lnTo>
                    <a:pt x="127" y="48"/>
                  </a:lnTo>
                  <a:lnTo>
                    <a:pt x="129" y="51"/>
                  </a:lnTo>
                  <a:lnTo>
                    <a:pt x="121" y="57"/>
                  </a:lnTo>
                  <a:lnTo>
                    <a:pt x="120" y="64"/>
                  </a:lnTo>
                  <a:lnTo>
                    <a:pt x="123" y="66"/>
                  </a:lnTo>
                  <a:lnTo>
                    <a:pt x="124" y="66"/>
                  </a:lnTo>
                  <a:lnTo>
                    <a:pt x="126" y="68"/>
                  </a:lnTo>
                  <a:lnTo>
                    <a:pt x="128" y="72"/>
                  </a:lnTo>
                  <a:lnTo>
                    <a:pt x="130" y="74"/>
                  </a:lnTo>
                  <a:lnTo>
                    <a:pt x="130" y="76"/>
                  </a:lnTo>
                  <a:lnTo>
                    <a:pt x="129" y="79"/>
                  </a:lnTo>
                  <a:lnTo>
                    <a:pt x="126" y="79"/>
                  </a:lnTo>
                  <a:lnTo>
                    <a:pt x="124" y="80"/>
                  </a:lnTo>
                  <a:lnTo>
                    <a:pt x="121" y="79"/>
                  </a:lnTo>
                  <a:lnTo>
                    <a:pt x="120" y="81"/>
                  </a:lnTo>
                  <a:lnTo>
                    <a:pt x="121" y="82"/>
                  </a:lnTo>
                  <a:lnTo>
                    <a:pt x="120" y="88"/>
                  </a:lnTo>
                  <a:lnTo>
                    <a:pt x="120" y="93"/>
                  </a:lnTo>
                  <a:lnTo>
                    <a:pt x="120" y="96"/>
                  </a:lnTo>
                  <a:lnTo>
                    <a:pt x="119" y="107"/>
                  </a:lnTo>
                  <a:lnTo>
                    <a:pt x="114" y="111"/>
                  </a:lnTo>
                  <a:lnTo>
                    <a:pt x="112" y="109"/>
                  </a:lnTo>
                  <a:lnTo>
                    <a:pt x="108" y="103"/>
                  </a:lnTo>
                  <a:lnTo>
                    <a:pt x="104" y="102"/>
                  </a:lnTo>
                  <a:lnTo>
                    <a:pt x="102" y="100"/>
                  </a:lnTo>
                  <a:lnTo>
                    <a:pt x="99" y="99"/>
                  </a:lnTo>
                  <a:lnTo>
                    <a:pt x="97" y="103"/>
                  </a:lnTo>
                  <a:lnTo>
                    <a:pt x="91" y="108"/>
                  </a:lnTo>
                  <a:lnTo>
                    <a:pt x="83" y="109"/>
                  </a:lnTo>
                  <a:lnTo>
                    <a:pt x="82" y="115"/>
                  </a:lnTo>
                  <a:lnTo>
                    <a:pt x="80" y="116"/>
                  </a:lnTo>
                  <a:lnTo>
                    <a:pt x="78" y="117"/>
                  </a:lnTo>
                  <a:lnTo>
                    <a:pt x="74" y="117"/>
                  </a:lnTo>
                  <a:lnTo>
                    <a:pt x="67" y="121"/>
                  </a:lnTo>
                  <a:lnTo>
                    <a:pt x="66" y="123"/>
                  </a:lnTo>
                  <a:lnTo>
                    <a:pt x="62" y="125"/>
                  </a:lnTo>
                  <a:lnTo>
                    <a:pt x="61" y="121"/>
                  </a:lnTo>
                  <a:lnTo>
                    <a:pt x="61" y="119"/>
                  </a:lnTo>
                  <a:lnTo>
                    <a:pt x="58" y="114"/>
                  </a:lnTo>
                  <a:lnTo>
                    <a:pt x="56" y="113"/>
                  </a:lnTo>
                  <a:lnTo>
                    <a:pt x="51" y="106"/>
                  </a:lnTo>
                  <a:lnTo>
                    <a:pt x="49" y="104"/>
                  </a:lnTo>
                  <a:lnTo>
                    <a:pt x="46" y="97"/>
                  </a:lnTo>
                  <a:lnTo>
                    <a:pt x="43" y="94"/>
                  </a:lnTo>
                  <a:lnTo>
                    <a:pt x="41" y="94"/>
                  </a:lnTo>
                  <a:lnTo>
                    <a:pt x="37" y="97"/>
                  </a:lnTo>
                  <a:lnTo>
                    <a:pt x="34" y="102"/>
                  </a:lnTo>
                  <a:lnTo>
                    <a:pt x="23" y="104"/>
                  </a:lnTo>
                  <a:lnTo>
                    <a:pt x="20" y="104"/>
                  </a:lnTo>
                  <a:lnTo>
                    <a:pt x="18" y="100"/>
                  </a:lnTo>
                  <a:lnTo>
                    <a:pt x="14" y="89"/>
                  </a:lnTo>
                  <a:lnTo>
                    <a:pt x="12" y="76"/>
                  </a:lnTo>
                  <a:lnTo>
                    <a:pt x="3" y="76"/>
                  </a:lnTo>
                  <a:lnTo>
                    <a:pt x="1" y="66"/>
                  </a:lnTo>
                  <a:lnTo>
                    <a:pt x="0" y="64"/>
                  </a:lnTo>
                </a:path>
              </a:pathLst>
            </a:custGeom>
            <a:solidFill>
              <a:schemeClr val="bg2">
                <a:alpha val="30196"/>
              </a:schemeClr>
            </a:solidFill>
            <a:ln w="12700" cap="rnd">
              <a:solidFill>
                <a:srgbClr val="C0C0C0"/>
              </a:solidFill>
              <a:round/>
              <a:headEnd type="none" w="sm" len="sm"/>
              <a:tailEnd type="none" w="sm" len="sm"/>
            </a:ln>
          </p:spPr>
          <p:txBody>
            <a:bodyPr/>
            <a:lstStyle/>
            <a:p>
              <a:pPr algn="l" eaLnBrk="0" hangingPunct="0"/>
              <a:endParaRPr lang="es-ES" sz="1800" b="0" u="none"/>
            </a:p>
          </p:txBody>
        </p:sp>
        <p:sp>
          <p:nvSpPr>
            <p:cNvPr id="39112" name="Freeform 39"/>
            <p:cNvSpPr>
              <a:spLocks/>
            </p:cNvSpPr>
            <p:nvPr/>
          </p:nvSpPr>
          <p:spPr bwMode="auto">
            <a:xfrm>
              <a:off x="3213" y="3108"/>
              <a:ext cx="72" cy="102"/>
            </a:xfrm>
            <a:custGeom>
              <a:avLst/>
              <a:gdLst>
                <a:gd name="T0" fmla="*/ 0 w 55"/>
                <a:gd name="T1" fmla="*/ 315 h 80"/>
                <a:gd name="T2" fmla="*/ 21 w 55"/>
                <a:gd name="T3" fmla="*/ 300 h 80"/>
                <a:gd name="T4" fmla="*/ 27 w 55"/>
                <a:gd name="T5" fmla="*/ 279 h 80"/>
                <a:gd name="T6" fmla="*/ 21 w 55"/>
                <a:gd name="T7" fmla="*/ 261 h 80"/>
                <a:gd name="T8" fmla="*/ 35 w 55"/>
                <a:gd name="T9" fmla="*/ 256 h 80"/>
                <a:gd name="T10" fmla="*/ 85 w 55"/>
                <a:gd name="T11" fmla="*/ 221 h 80"/>
                <a:gd name="T12" fmla="*/ 93 w 55"/>
                <a:gd name="T13" fmla="*/ 201 h 80"/>
                <a:gd name="T14" fmla="*/ 111 w 55"/>
                <a:gd name="T15" fmla="*/ 205 h 80"/>
                <a:gd name="T16" fmla="*/ 111 w 55"/>
                <a:gd name="T17" fmla="*/ 199 h 80"/>
                <a:gd name="T18" fmla="*/ 132 w 55"/>
                <a:gd name="T19" fmla="*/ 173 h 80"/>
                <a:gd name="T20" fmla="*/ 132 w 55"/>
                <a:gd name="T21" fmla="*/ 172 h 80"/>
                <a:gd name="T22" fmla="*/ 135 w 55"/>
                <a:gd name="T23" fmla="*/ 156 h 80"/>
                <a:gd name="T24" fmla="*/ 135 w 55"/>
                <a:gd name="T25" fmla="*/ 143 h 80"/>
                <a:gd name="T26" fmla="*/ 135 w 55"/>
                <a:gd name="T27" fmla="*/ 135 h 80"/>
                <a:gd name="T28" fmla="*/ 135 w 55"/>
                <a:gd name="T29" fmla="*/ 97 h 80"/>
                <a:gd name="T30" fmla="*/ 165 w 55"/>
                <a:gd name="T31" fmla="*/ 83 h 80"/>
                <a:gd name="T32" fmla="*/ 190 w 55"/>
                <a:gd name="T33" fmla="*/ 96 h 80"/>
                <a:gd name="T34" fmla="*/ 198 w 55"/>
                <a:gd name="T35" fmla="*/ 83 h 80"/>
                <a:gd name="T36" fmla="*/ 198 w 55"/>
                <a:gd name="T37" fmla="*/ 75 h 80"/>
                <a:gd name="T38" fmla="*/ 216 w 55"/>
                <a:gd name="T39" fmla="*/ 60 h 80"/>
                <a:gd name="T40" fmla="*/ 216 w 55"/>
                <a:gd name="T41" fmla="*/ 46 h 80"/>
                <a:gd name="T42" fmla="*/ 240 w 55"/>
                <a:gd name="T43" fmla="*/ 0 h 80"/>
                <a:gd name="T44" fmla="*/ 259 w 55"/>
                <a:gd name="T45" fmla="*/ 0 h 80"/>
                <a:gd name="T46" fmla="*/ 259 w 55"/>
                <a:gd name="T47" fmla="*/ 22 h 80"/>
                <a:gd name="T48" fmla="*/ 240 w 55"/>
                <a:gd name="T49" fmla="*/ 46 h 80"/>
                <a:gd name="T50" fmla="*/ 240 w 55"/>
                <a:gd name="T51" fmla="*/ 59 h 80"/>
                <a:gd name="T52" fmla="*/ 249 w 55"/>
                <a:gd name="T53" fmla="*/ 75 h 80"/>
                <a:gd name="T54" fmla="*/ 274 w 55"/>
                <a:gd name="T55" fmla="*/ 75 h 80"/>
                <a:gd name="T56" fmla="*/ 283 w 55"/>
                <a:gd name="T57" fmla="*/ 75 h 80"/>
                <a:gd name="T58" fmla="*/ 314 w 55"/>
                <a:gd name="T59" fmla="*/ 76 h 80"/>
                <a:gd name="T60" fmla="*/ 312 w 55"/>
                <a:gd name="T61" fmla="*/ 96 h 80"/>
                <a:gd name="T62" fmla="*/ 314 w 55"/>
                <a:gd name="T63" fmla="*/ 124 h 80"/>
                <a:gd name="T64" fmla="*/ 314 w 55"/>
                <a:gd name="T65" fmla="*/ 173 h 80"/>
                <a:gd name="T66" fmla="*/ 314 w 55"/>
                <a:gd name="T67" fmla="*/ 182 h 80"/>
                <a:gd name="T68" fmla="*/ 411 w 55"/>
                <a:gd name="T69" fmla="*/ 235 h 80"/>
                <a:gd name="T70" fmla="*/ 423 w 55"/>
                <a:gd name="T71" fmla="*/ 279 h 80"/>
                <a:gd name="T72" fmla="*/ 427 w 55"/>
                <a:gd name="T73" fmla="*/ 354 h 80"/>
                <a:gd name="T74" fmla="*/ 470 w 55"/>
                <a:gd name="T75" fmla="*/ 377 h 80"/>
                <a:gd name="T76" fmla="*/ 453 w 55"/>
                <a:gd name="T77" fmla="*/ 391 h 80"/>
                <a:gd name="T78" fmla="*/ 427 w 55"/>
                <a:gd name="T79" fmla="*/ 402 h 80"/>
                <a:gd name="T80" fmla="*/ 427 w 55"/>
                <a:gd name="T81" fmla="*/ 432 h 80"/>
                <a:gd name="T82" fmla="*/ 449 w 55"/>
                <a:gd name="T83" fmla="*/ 454 h 80"/>
                <a:gd name="T84" fmla="*/ 449 w 55"/>
                <a:gd name="T85" fmla="*/ 465 h 80"/>
                <a:gd name="T86" fmla="*/ 398 w 55"/>
                <a:gd name="T87" fmla="*/ 488 h 80"/>
                <a:gd name="T88" fmla="*/ 339 w 55"/>
                <a:gd name="T89" fmla="*/ 542 h 80"/>
                <a:gd name="T90" fmla="*/ 304 w 55"/>
                <a:gd name="T91" fmla="*/ 551 h 80"/>
                <a:gd name="T92" fmla="*/ 274 w 55"/>
                <a:gd name="T93" fmla="*/ 537 h 80"/>
                <a:gd name="T94" fmla="*/ 240 w 55"/>
                <a:gd name="T95" fmla="*/ 530 h 80"/>
                <a:gd name="T96" fmla="*/ 226 w 55"/>
                <a:gd name="T97" fmla="*/ 527 h 80"/>
                <a:gd name="T98" fmla="*/ 135 w 55"/>
                <a:gd name="T99" fmla="*/ 515 h 80"/>
                <a:gd name="T100" fmla="*/ 93 w 55"/>
                <a:gd name="T101" fmla="*/ 502 h 80"/>
                <a:gd name="T102" fmla="*/ 79 w 55"/>
                <a:gd name="T103" fmla="*/ 502 h 80"/>
                <a:gd name="T104" fmla="*/ 60 w 55"/>
                <a:gd name="T105" fmla="*/ 479 h 80"/>
                <a:gd name="T106" fmla="*/ 65 w 55"/>
                <a:gd name="T107" fmla="*/ 459 h 80"/>
                <a:gd name="T108" fmla="*/ 60 w 55"/>
                <a:gd name="T109" fmla="*/ 432 h 80"/>
                <a:gd name="T110" fmla="*/ 65 w 55"/>
                <a:gd name="T111" fmla="*/ 416 h 80"/>
                <a:gd name="T112" fmla="*/ 60 w 55"/>
                <a:gd name="T113" fmla="*/ 413 h 80"/>
                <a:gd name="T114" fmla="*/ 46 w 55"/>
                <a:gd name="T115" fmla="*/ 413 h 80"/>
                <a:gd name="T116" fmla="*/ 27 w 55"/>
                <a:gd name="T117" fmla="*/ 391 h 80"/>
                <a:gd name="T118" fmla="*/ 0 w 55"/>
                <a:gd name="T119" fmla="*/ 360 h 80"/>
                <a:gd name="T120" fmla="*/ 0 w 55"/>
                <a:gd name="T121" fmla="*/ 315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5"/>
                <a:gd name="T184" fmla="*/ 0 h 80"/>
                <a:gd name="T185" fmla="*/ 55 w 55"/>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5" h="80">
                  <a:moveTo>
                    <a:pt x="0" y="45"/>
                  </a:moveTo>
                  <a:lnTo>
                    <a:pt x="2" y="43"/>
                  </a:lnTo>
                  <a:lnTo>
                    <a:pt x="3" y="40"/>
                  </a:lnTo>
                  <a:lnTo>
                    <a:pt x="2" y="38"/>
                  </a:lnTo>
                  <a:lnTo>
                    <a:pt x="4" y="37"/>
                  </a:lnTo>
                  <a:lnTo>
                    <a:pt x="10" y="32"/>
                  </a:lnTo>
                  <a:lnTo>
                    <a:pt x="11" y="29"/>
                  </a:lnTo>
                  <a:lnTo>
                    <a:pt x="13" y="30"/>
                  </a:lnTo>
                  <a:lnTo>
                    <a:pt x="13" y="28"/>
                  </a:lnTo>
                  <a:lnTo>
                    <a:pt x="15" y="25"/>
                  </a:lnTo>
                  <a:lnTo>
                    <a:pt x="15" y="24"/>
                  </a:lnTo>
                  <a:lnTo>
                    <a:pt x="16" y="22"/>
                  </a:lnTo>
                  <a:lnTo>
                    <a:pt x="16" y="20"/>
                  </a:lnTo>
                  <a:lnTo>
                    <a:pt x="16" y="19"/>
                  </a:lnTo>
                  <a:lnTo>
                    <a:pt x="16" y="14"/>
                  </a:lnTo>
                  <a:lnTo>
                    <a:pt x="19" y="12"/>
                  </a:lnTo>
                  <a:lnTo>
                    <a:pt x="22" y="13"/>
                  </a:lnTo>
                  <a:lnTo>
                    <a:pt x="23" y="12"/>
                  </a:lnTo>
                  <a:lnTo>
                    <a:pt x="23" y="10"/>
                  </a:lnTo>
                  <a:lnTo>
                    <a:pt x="25" y="9"/>
                  </a:lnTo>
                  <a:lnTo>
                    <a:pt x="25" y="6"/>
                  </a:lnTo>
                  <a:lnTo>
                    <a:pt x="28" y="0"/>
                  </a:lnTo>
                  <a:lnTo>
                    <a:pt x="30" y="0"/>
                  </a:lnTo>
                  <a:lnTo>
                    <a:pt x="30" y="3"/>
                  </a:lnTo>
                  <a:lnTo>
                    <a:pt x="28" y="6"/>
                  </a:lnTo>
                  <a:lnTo>
                    <a:pt x="28" y="8"/>
                  </a:lnTo>
                  <a:lnTo>
                    <a:pt x="29" y="10"/>
                  </a:lnTo>
                  <a:lnTo>
                    <a:pt x="31" y="10"/>
                  </a:lnTo>
                  <a:lnTo>
                    <a:pt x="33" y="10"/>
                  </a:lnTo>
                  <a:lnTo>
                    <a:pt x="37" y="11"/>
                  </a:lnTo>
                  <a:lnTo>
                    <a:pt x="36" y="13"/>
                  </a:lnTo>
                  <a:lnTo>
                    <a:pt x="37" y="18"/>
                  </a:lnTo>
                  <a:lnTo>
                    <a:pt x="37" y="25"/>
                  </a:lnTo>
                  <a:lnTo>
                    <a:pt x="37" y="26"/>
                  </a:lnTo>
                  <a:lnTo>
                    <a:pt x="48" y="34"/>
                  </a:lnTo>
                  <a:lnTo>
                    <a:pt x="49" y="40"/>
                  </a:lnTo>
                  <a:lnTo>
                    <a:pt x="50" y="50"/>
                  </a:lnTo>
                  <a:lnTo>
                    <a:pt x="54" y="54"/>
                  </a:lnTo>
                  <a:lnTo>
                    <a:pt x="53" y="56"/>
                  </a:lnTo>
                  <a:lnTo>
                    <a:pt x="50" y="57"/>
                  </a:lnTo>
                  <a:lnTo>
                    <a:pt x="50" y="62"/>
                  </a:lnTo>
                  <a:lnTo>
                    <a:pt x="52" y="65"/>
                  </a:lnTo>
                  <a:lnTo>
                    <a:pt x="52" y="67"/>
                  </a:lnTo>
                  <a:lnTo>
                    <a:pt x="46" y="70"/>
                  </a:lnTo>
                  <a:lnTo>
                    <a:pt x="39" y="78"/>
                  </a:lnTo>
                  <a:lnTo>
                    <a:pt x="35" y="79"/>
                  </a:lnTo>
                  <a:lnTo>
                    <a:pt x="31" y="77"/>
                  </a:lnTo>
                  <a:lnTo>
                    <a:pt x="28" y="76"/>
                  </a:lnTo>
                  <a:lnTo>
                    <a:pt x="26" y="75"/>
                  </a:lnTo>
                  <a:lnTo>
                    <a:pt x="16" y="74"/>
                  </a:lnTo>
                  <a:lnTo>
                    <a:pt x="11" y="72"/>
                  </a:lnTo>
                  <a:lnTo>
                    <a:pt x="9" y="72"/>
                  </a:lnTo>
                  <a:lnTo>
                    <a:pt x="7" y="68"/>
                  </a:lnTo>
                  <a:lnTo>
                    <a:pt x="8" y="66"/>
                  </a:lnTo>
                  <a:lnTo>
                    <a:pt x="7" y="62"/>
                  </a:lnTo>
                  <a:lnTo>
                    <a:pt x="8" y="60"/>
                  </a:lnTo>
                  <a:lnTo>
                    <a:pt x="7" y="59"/>
                  </a:lnTo>
                  <a:lnTo>
                    <a:pt x="5" y="59"/>
                  </a:lnTo>
                  <a:lnTo>
                    <a:pt x="3" y="56"/>
                  </a:lnTo>
                  <a:lnTo>
                    <a:pt x="0" y="52"/>
                  </a:lnTo>
                  <a:lnTo>
                    <a:pt x="0" y="45"/>
                  </a:lnTo>
                </a:path>
              </a:pathLst>
            </a:custGeom>
            <a:solidFill>
              <a:srgbClr val="0000CC">
                <a:alpha val="30196"/>
              </a:srgbClr>
            </a:solidFill>
            <a:ln w="12700" cap="rnd">
              <a:solidFill>
                <a:srgbClr val="C0C0C0"/>
              </a:solidFill>
              <a:round/>
              <a:headEnd type="none" w="sm" len="sm"/>
              <a:tailEnd type="none" w="sm" len="sm"/>
            </a:ln>
          </p:spPr>
          <p:txBody>
            <a:bodyPr/>
            <a:lstStyle/>
            <a:p>
              <a:pPr algn="l" eaLnBrk="0" hangingPunct="0"/>
              <a:endParaRPr lang="es-ES" sz="1800" b="0" u="none"/>
            </a:p>
          </p:txBody>
        </p:sp>
      </p:grpSp>
      <p:graphicFrame>
        <p:nvGraphicFramePr>
          <p:cNvPr id="44239" name="Group 207"/>
          <p:cNvGraphicFramePr>
            <a:graphicFrameLocks noGrp="1"/>
          </p:cNvGraphicFramePr>
          <p:nvPr/>
        </p:nvGraphicFramePr>
        <p:xfrm>
          <a:off x="231775" y="2500313"/>
          <a:ext cx="3600450" cy="3230880"/>
        </p:xfrm>
        <a:graphic>
          <a:graphicData uri="http://schemas.openxmlformats.org/drawingml/2006/table">
            <a:tbl>
              <a:tblPr/>
              <a:tblGrid>
                <a:gridCol w="1924050"/>
                <a:gridCol w="1676400"/>
              </a:tblGrid>
              <a:tr h="40481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bg1"/>
                          </a:solidFill>
                          <a:effectLst/>
                          <a:latin typeface="Arial" charset="0"/>
                          <a:cs typeface="Arial" charset="0"/>
                        </a:rPr>
                        <a:t>Rama Industrial de las Empresas de Nuevo León Encuestadas</a:t>
                      </a:r>
                      <a:endParaRPr kumimoji="0" lang="es-ES" sz="1800" b="0" i="0" u="none" strike="noStrike" cap="none" normalizeH="0" baseline="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bg1"/>
                          </a:solidFill>
                          <a:effectLst/>
                          <a:latin typeface="Arial" charset="0"/>
                          <a:cs typeface="Arial" charset="0"/>
                        </a:rPr>
                        <a:t>Porcentaje </a:t>
                      </a:r>
                      <a:endParaRPr kumimoji="0" lang="es-ES" sz="1800" b="0" i="0" u="none" strike="noStrike" cap="none" normalizeH="0" baseline="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r>
              <a:tr h="192088">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it-IT" sz="900" b="1" i="0" u="none" strike="noStrike" cap="none" normalizeH="0" baseline="0" smtClean="0">
                          <a:ln>
                            <a:noFill/>
                          </a:ln>
                          <a:solidFill>
                            <a:schemeClr val="bg1"/>
                          </a:solidFill>
                          <a:effectLst/>
                          <a:latin typeface="Verdana" pitchFamily="34" charset="0"/>
                          <a:cs typeface="Arial" charset="0"/>
                        </a:rPr>
                        <a:t>Qu</a:t>
                      </a:r>
                      <a:r>
                        <a:rPr kumimoji="0" lang="it-IT" sz="900" b="1" i="0" u="none" strike="noStrike" cap="none" normalizeH="0" baseline="0" smtClean="0">
                          <a:ln>
                            <a:noFill/>
                          </a:ln>
                          <a:solidFill>
                            <a:schemeClr val="bg1"/>
                          </a:solidFill>
                          <a:effectLst/>
                          <a:latin typeface="Arial" charset="0"/>
                          <a:cs typeface="Arial" charset="0"/>
                        </a:rPr>
                        <a:t>í</a:t>
                      </a:r>
                      <a:r>
                        <a:rPr kumimoji="0" lang="it-IT" sz="900" b="1" i="0" u="none" strike="noStrike" cap="none" normalizeH="0" baseline="0" smtClean="0">
                          <a:ln>
                            <a:noFill/>
                          </a:ln>
                          <a:solidFill>
                            <a:schemeClr val="bg1"/>
                          </a:solidFill>
                          <a:effectLst/>
                          <a:latin typeface="Verdana" pitchFamily="34" charset="0"/>
                          <a:cs typeface="Arial" charset="0"/>
                        </a:rPr>
                        <a:t>mica</a:t>
                      </a:r>
                      <a:endParaRPr kumimoji="0" lang="it-IT" sz="18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accent2"/>
                          </a:solidFill>
                          <a:effectLst/>
                          <a:latin typeface="Arial" charset="0"/>
                          <a:cs typeface="Arial" charset="0"/>
                        </a:rPr>
                        <a:t>21%</a:t>
                      </a:r>
                      <a:endParaRPr kumimoji="0" lang="es-ES" sz="1800" b="0" i="0" u="none"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s-MX" sz="900" b="1" i="0" u="none" strike="noStrike" cap="none" normalizeH="0" baseline="0" smtClean="0">
                          <a:ln>
                            <a:noFill/>
                          </a:ln>
                          <a:solidFill>
                            <a:schemeClr val="bg1"/>
                          </a:solidFill>
                          <a:effectLst/>
                          <a:latin typeface="Verdana" pitchFamily="34" charset="0"/>
                          <a:cs typeface="Arial" charset="0"/>
                        </a:rPr>
                        <a:t>Pinturas y recubrimientos</a:t>
                      </a:r>
                      <a:endParaRPr kumimoji="0" lang="es-MX" sz="18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accent2"/>
                          </a:solidFill>
                          <a:effectLst/>
                          <a:latin typeface="Arial" charset="0"/>
                          <a:cs typeface="Arial" charset="0"/>
                        </a:rPr>
                        <a:t>13%</a:t>
                      </a:r>
                      <a:endParaRPr kumimoji="0" lang="es-ES" sz="1800" b="0" i="0" u="none"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bg1"/>
                          </a:solidFill>
                          <a:effectLst/>
                          <a:latin typeface="Verdana" pitchFamily="34" charset="0"/>
                          <a:cs typeface="Arial" charset="0"/>
                        </a:rPr>
                        <a:t>Materiales el</a:t>
                      </a:r>
                      <a:r>
                        <a:rPr kumimoji="0" lang="es-ES" sz="900" b="1" i="0" u="none" strike="noStrike" cap="none" normalizeH="0" baseline="0" smtClean="0">
                          <a:ln>
                            <a:noFill/>
                          </a:ln>
                          <a:solidFill>
                            <a:schemeClr val="bg1"/>
                          </a:solidFill>
                          <a:effectLst/>
                          <a:latin typeface="Arial" charset="0"/>
                          <a:cs typeface="Arial" charset="0"/>
                        </a:rPr>
                        <a:t>é</a:t>
                      </a:r>
                      <a:r>
                        <a:rPr kumimoji="0" lang="es-ES" sz="900" b="1" i="0" u="none" strike="noStrike" cap="none" normalizeH="0" baseline="0" smtClean="0">
                          <a:ln>
                            <a:noFill/>
                          </a:ln>
                          <a:solidFill>
                            <a:schemeClr val="bg1"/>
                          </a:solidFill>
                          <a:effectLst/>
                          <a:latin typeface="Verdana" pitchFamily="34" charset="0"/>
                          <a:cs typeface="Arial" charset="0"/>
                        </a:rPr>
                        <a:t>ctricos</a:t>
                      </a:r>
                      <a:endParaRPr kumimoji="0" lang="es-ES" sz="18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accent2"/>
                          </a:solidFill>
                          <a:effectLst/>
                          <a:latin typeface="Arial" charset="0"/>
                          <a:cs typeface="Arial" charset="0"/>
                        </a:rPr>
                        <a:t>13%</a:t>
                      </a:r>
                      <a:endParaRPr kumimoji="0" lang="es-ES" sz="1800" b="0" i="0" u="none"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s-MX" sz="900" b="1" i="0" u="none" strike="noStrike" cap="none" normalizeH="0" baseline="0" smtClean="0">
                          <a:ln>
                            <a:noFill/>
                          </a:ln>
                          <a:solidFill>
                            <a:schemeClr val="bg1"/>
                          </a:solidFill>
                          <a:effectLst/>
                          <a:latin typeface="Verdana" pitchFamily="34" charset="0"/>
                          <a:cs typeface="Arial" charset="0"/>
                        </a:rPr>
                        <a:t>Acero</a:t>
                      </a:r>
                      <a:endParaRPr kumimoji="0" lang="es-MX" sz="18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accent2"/>
                          </a:solidFill>
                          <a:effectLst/>
                          <a:latin typeface="Arial" charset="0"/>
                          <a:cs typeface="Arial" charset="0"/>
                        </a:rPr>
                        <a:t>8%</a:t>
                      </a:r>
                      <a:endParaRPr kumimoji="0" lang="es-ES" sz="1800" b="0" i="0" u="none"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bg1"/>
                          </a:solidFill>
                          <a:effectLst/>
                          <a:latin typeface="Verdana" pitchFamily="34" charset="0"/>
                          <a:cs typeface="Arial" charset="0"/>
                        </a:rPr>
                        <a:t>Pl</a:t>
                      </a:r>
                      <a:r>
                        <a:rPr kumimoji="0" lang="es-ES" sz="900" b="1" i="0" u="none" strike="noStrike" cap="none" normalizeH="0" baseline="0" smtClean="0">
                          <a:ln>
                            <a:noFill/>
                          </a:ln>
                          <a:solidFill>
                            <a:schemeClr val="bg1"/>
                          </a:solidFill>
                          <a:effectLst/>
                          <a:latin typeface="Arial" charset="0"/>
                          <a:cs typeface="Arial" charset="0"/>
                        </a:rPr>
                        <a:t>á</a:t>
                      </a:r>
                      <a:r>
                        <a:rPr kumimoji="0" lang="es-ES" sz="900" b="1" i="0" u="none" strike="noStrike" cap="none" normalizeH="0" baseline="0" smtClean="0">
                          <a:ln>
                            <a:noFill/>
                          </a:ln>
                          <a:solidFill>
                            <a:schemeClr val="bg1"/>
                          </a:solidFill>
                          <a:effectLst/>
                          <a:latin typeface="Verdana" pitchFamily="34" charset="0"/>
                          <a:cs typeface="Arial" charset="0"/>
                        </a:rPr>
                        <a:t>sticos-Calzado</a:t>
                      </a:r>
                      <a:endParaRPr kumimoji="0" lang="es-ES" sz="18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accent2"/>
                          </a:solidFill>
                          <a:effectLst/>
                          <a:latin typeface="Arial" charset="0"/>
                          <a:cs typeface="Arial" charset="0"/>
                        </a:rPr>
                        <a:t>8%</a:t>
                      </a:r>
                      <a:endParaRPr kumimoji="0" lang="es-ES" sz="1800" b="0" i="0" u="none"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bg1"/>
                          </a:solidFill>
                          <a:effectLst/>
                          <a:latin typeface="Verdana" pitchFamily="34" charset="0"/>
                          <a:cs typeface="Arial" charset="0"/>
                        </a:rPr>
                        <a:t>Textiles y Fibras</a:t>
                      </a:r>
                      <a:endParaRPr kumimoji="0" lang="es-ES" sz="18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accent2"/>
                          </a:solidFill>
                          <a:effectLst/>
                          <a:latin typeface="Arial" charset="0"/>
                          <a:cs typeface="Arial" charset="0"/>
                        </a:rPr>
                        <a:t>8%</a:t>
                      </a:r>
                      <a:endParaRPr kumimoji="0" lang="es-ES" sz="1800" b="0" i="0" u="none"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bg1"/>
                          </a:solidFill>
                          <a:effectLst/>
                          <a:latin typeface="Verdana" pitchFamily="34" charset="0"/>
                          <a:cs typeface="Arial" charset="0"/>
                        </a:rPr>
                        <a:t>Vidrio</a:t>
                      </a:r>
                      <a:endParaRPr kumimoji="0" lang="es-ES" sz="18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accent2"/>
                          </a:solidFill>
                          <a:effectLst/>
                          <a:latin typeface="Arial" charset="0"/>
                          <a:cs typeface="Arial" charset="0"/>
                        </a:rPr>
                        <a:t>8%</a:t>
                      </a:r>
                      <a:endParaRPr kumimoji="0" lang="es-ES" sz="1800" b="0" i="0" u="none"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it-IT" sz="900" b="1" i="0" u="none" strike="noStrike" cap="none" normalizeH="0" baseline="0" smtClean="0">
                          <a:ln>
                            <a:noFill/>
                          </a:ln>
                          <a:solidFill>
                            <a:schemeClr val="bg1"/>
                          </a:solidFill>
                          <a:effectLst/>
                          <a:latin typeface="Verdana" pitchFamily="34" charset="0"/>
                          <a:cs typeface="Arial" charset="0"/>
                        </a:rPr>
                        <a:t>Alimentos</a:t>
                      </a:r>
                      <a:endParaRPr kumimoji="0" lang="it-IT" sz="18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accent2"/>
                          </a:solidFill>
                          <a:effectLst/>
                          <a:latin typeface="Arial" charset="0"/>
                          <a:cs typeface="Arial" charset="0"/>
                        </a:rPr>
                        <a:t>8%</a:t>
                      </a:r>
                      <a:endParaRPr kumimoji="0" lang="es-ES" sz="1800" b="0" i="0" u="none"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s-MX" sz="900" b="1" i="0" u="none" strike="noStrike" cap="none" normalizeH="0" baseline="0" smtClean="0">
                          <a:ln>
                            <a:noFill/>
                          </a:ln>
                          <a:solidFill>
                            <a:schemeClr val="bg1"/>
                          </a:solidFill>
                          <a:effectLst/>
                          <a:latin typeface="Verdana" pitchFamily="34" charset="0"/>
                          <a:cs typeface="Arial" charset="0"/>
                        </a:rPr>
                        <a:t>Productos Cer</a:t>
                      </a:r>
                      <a:r>
                        <a:rPr kumimoji="0" lang="es-MX" sz="900" b="1" i="0" u="none" strike="noStrike" cap="none" normalizeH="0" baseline="0" smtClean="0">
                          <a:ln>
                            <a:noFill/>
                          </a:ln>
                          <a:solidFill>
                            <a:schemeClr val="bg1"/>
                          </a:solidFill>
                          <a:effectLst/>
                          <a:latin typeface="Arial" charset="0"/>
                          <a:cs typeface="Arial" charset="0"/>
                        </a:rPr>
                        <a:t>á</a:t>
                      </a:r>
                      <a:r>
                        <a:rPr kumimoji="0" lang="es-MX" sz="900" b="1" i="0" u="none" strike="noStrike" cap="none" normalizeH="0" baseline="0" smtClean="0">
                          <a:ln>
                            <a:noFill/>
                          </a:ln>
                          <a:solidFill>
                            <a:schemeClr val="bg1"/>
                          </a:solidFill>
                          <a:effectLst/>
                          <a:latin typeface="Verdana" pitchFamily="34" charset="0"/>
                          <a:cs typeface="Arial" charset="0"/>
                        </a:rPr>
                        <a:t>micos</a:t>
                      </a:r>
                      <a:endParaRPr kumimoji="0" lang="es-MX" sz="18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accent2"/>
                          </a:solidFill>
                          <a:effectLst/>
                          <a:latin typeface="Arial" charset="0"/>
                          <a:cs typeface="Arial" charset="0"/>
                        </a:rPr>
                        <a:t>4%</a:t>
                      </a:r>
                      <a:endParaRPr kumimoji="0" lang="es-ES" sz="1800" b="0" i="0" u="none"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s-MX" sz="900" b="1" i="0" u="none" strike="noStrike" cap="none" normalizeH="0" baseline="0" smtClean="0">
                          <a:ln>
                            <a:noFill/>
                          </a:ln>
                          <a:solidFill>
                            <a:schemeClr val="bg1"/>
                          </a:solidFill>
                          <a:effectLst/>
                          <a:latin typeface="Verdana" pitchFamily="34" charset="0"/>
                          <a:cs typeface="Arial" charset="0"/>
                        </a:rPr>
                        <a:t>Cementos</a:t>
                      </a:r>
                      <a:endParaRPr kumimoji="0" lang="es-MX" sz="18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accent2"/>
                          </a:solidFill>
                          <a:effectLst/>
                          <a:latin typeface="Arial" charset="0"/>
                          <a:cs typeface="Arial" charset="0"/>
                        </a:rPr>
                        <a:t>4%</a:t>
                      </a:r>
                      <a:endParaRPr kumimoji="0" lang="es-ES" sz="1800" b="0" i="0" u="none"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it-IT" sz="900" b="1" i="0" u="none" strike="noStrike" cap="none" normalizeH="0" baseline="0" smtClean="0">
                          <a:ln>
                            <a:noFill/>
                          </a:ln>
                          <a:solidFill>
                            <a:schemeClr val="bg1"/>
                          </a:solidFill>
                          <a:effectLst/>
                          <a:latin typeface="Verdana" pitchFamily="34" charset="0"/>
                          <a:cs typeface="Arial" charset="0"/>
                        </a:rPr>
                        <a:t>Aluminio y Metales</a:t>
                      </a:r>
                      <a:endParaRPr kumimoji="0" lang="it-IT" sz="18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accent2"/>
                          </a:solidFill>
                          <a:effectLst/>
                          <a:latin typeface="Arial" charset="0"/>
                          <a:cs typeface="Arial" charset="0"/>
                        </a:rPr>
                        <a:t>4%</a:t>
                      </a:r>
                      <a:endParaRPr kumimoji="0" lang="es-ES" sz="1800" b="0" i="0" u="none"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9341" name="Text Box 77"/>
          <p:cNvSpPr txBox="1">
            <a:spLocks noChangeArrowheads="1"/>
          </p:cNvSpPr>
          <p:nvPr/>
        </p:nvSpPr>
        <p:spPr bwMode="auto">
          <a:xfrm>
            <a:off x="5222875" y="5535613"/>
            <a:ext cx="3581400" cy="942975"/>
          </a:xfrm>
          <a:prstGeom prst="rect">
            <a:avLst/>
          </a:prstGeom>
          <a:solidFill>
            <a:srgbClr val="969696"/>
          </a:solidFill>
          <a:ln w="9525" algn="ctr">
            <a:noFill/>
            <a:miter lim="800000"/>
            <a:headEnd/>
            <a:tailEnd/>
          </a:ln>
          <a:effectLst>
            <a:outerShdw dist="107763" dir="18900000" algn="ctr" rotWithShape="0">
              <a:schemeClr val="bg2">
                <a:alpha val="50000"/>
              </a:schemeClr>
            </a:outerShdw>
          </a:effectLst>
        </p:spPr>
        <p:txBody>
          <a:bodyPr>
            <a:spAutoFit/>
          </a:bodyPr>
          <a:lstStyle/>
          <a:p>
            <a:pPr algn="l">
              <a:defRPr/>
            </a:pPr>
            <a:r>
              <a:rPr lang="es-ES" sz="1400" u="none">
                <a:solidFill>
                  <a:schemeClr val="bg1"/>
                </a:solidFill>
              </a:rPr>
              <a:t>101 proyectos utilizando conceptos nanotecnológicos de los cuales 88 son con apoyo de IES o CPI´s nacionales o internacionales / 25 % en NL</a:t>
            </a:r>
          </a:p>
        </p:txBody>
      </p:sp>
      <p:sp>
        <p:nvSpPr>
          <p:cNvPr id="38957" name="Text Box 78"/>
          <p:cNvSpPr txBox="1">
            <a:spLocks noChangeArrowheads="1"/>
          </p:cNvSpPr>
          <p:nvPr/>
        </p:nvSpPr>
        <p:spPr bwMode="auto">
          <a:xfrm>
            <a:off x="3959225" y="171450"/>
            <a:ext cx="5184775" cy="336550"/>
          </a:xfrm>
          <a:prstGeom prst="rect">
            <a:avLst/>
          </a:prstGeom>
          <a:noFill/>
          <a:ln w="9525">
            <a:noFill/>
            <a:miter lim="800000"/>
            <a:headEnd/>
            <a:tailEnd/>
          </a:ln>
        </p:spPr>
        <p:txBody>
          <a:bodyPr>
            <a:spAutoFit/>
          </a:bodyPr>
          <a:lstStyle/>
          <a:p>
            <a:r>
              <a:rPr lang="es-ES" sz="1600" u="none">
                <a:solidFill>
                  <a:srgbClr val="A50021"/>
                </a:solidFill>
              </a:rPr>
              <a:t>Ubicación geográfica de las Empresas encuestadas</a:t>
            </a:r>
          </a:p>
        </p:txBody>
      </p:sp>
      <p:grpSp>
        <p:nvGrpSpPr>
          <p:cNvPr id="38958" name="Group 208"/>
          <p:cNvGrpSpPr>
            <a:grpSpLocks/>
          </p:cNvGrpSpPr>
          <p:nvPr/>
        </p:nvGrpSpPr>
        <p:grpSpPr bwMode="auto">
          <a:xfrm>
            <a:off x="4229100" y="1274763"/>
            <a:ext cx="4884738" cy="3705225"/>
            <a:chOff x="2664" y="803"/>
            <a:chExt cx="3077" cy="2334"/>
          </a:xfrm>
        </p:grpSpPr>
        <p:grpSp>
          <p:nvGrpSpPr>
            <p:cNvPr id="38960" name="Freeform 82"/>
            <p:cNvGrpSpPr>
              <a:grpSpLocks/>
            </p:cNvGrpSpPr>
            <p:nvPr/>
          </p:nvGrpSpPr>
          <p:grpSpPr bwMode="auto">
            <a:xfrm>
              <a:off x="3917" y="906"/>
              <a:ext cx="983" cy="979"/>
              <a:chOff x="6217920" y="1438656"/>
              <a:chExt cx="1560576" cy="1554480"/>
            </a:xfrm>
          </p:grpSpPr>
          <p:pic>
            <p:nvPicPr>
              <p:cNvPr id="39079" name="Freeform 82"/>
              <p:cNvPicPr>
                <a:picLocks noChangeArrowheads="1"/>
              </p:cNvPicPr>
              <p:nvPr/>
            </p:nvPicPr>
            <p:blipFill>
              <a:blip r:embed="rId3" cstate="print"/>
              <a:srcRect/>
              <a:stretch>
                <a:fillRect/>
              </a:stretch>
            </p:blipFill>
            <p:spPr bwMode="auto">
              <a:xfrm>
                <a:off x="6217920" y="1438656"/>
                <a:ext cx="1560576" cy="1554480"/>
              </a:xfrm>
              <a:prstGeom prst="rect">
                <a:avLst/>
              </a:prstGeom>
              <a:noFill/>
              <a:ln w="9525">
                <a:noFill/>
                <a:miter lim="800000"/>
                <a:headEnd/>
                <a:tailEnd/>
              </a:ln>
            </p:spPr>
          </p:pic>
          <p:sp>
            <p:nvSpPr>
              <p:cNvPr id="39080" name="Text Box 48"/>
              <p:cNvSpPr txBox="1">
                <a:spLocks noChangeArrowheads="1"/>
              </p:cNvSpPr>
              <p:nvPr/>
            </p:nvSpPr>
            <p:spPr bwMode="auto">
              <a:xfrm>
                <a:off x="6278563" y="1474788"/>
                <a:ext cx="1444625" cy="1444625"/>
              </a:xfrm>
              <a:prstGeom prst="rect">
                <a:avLst/>
              </a:prstGeom>
              <a:noFill/>
              <a:ln w="9525">
                <a:noFill/>
                <a:miter lim="800000"/>
                <a:headEnd/>
                <a:tailEnd/>
              </a:ln>
            </p:spPr>
            <p:txBody>
              <a:bodyPr/>
              <a:lstStyle/>
              <a:p>
                <a:endParaRPr lang="es-MX">
                  <a:solidFill>
                    <a:srgbClr val="FFFFFF"/>
                  </a:solidFill>
                </a:endParaRPr>
              </a:p>
            </p:txBody>
          </p:sp>
        </p:grpSp>
        <p:grpSp>
          <p:nvGrpSpPr>
            <p:cNvPr id="38961" name="Freeform 83"/>
            <p:cNvGrpSpPr>
              <a:grpSpLocks/>
            </p:cNvGrpSpPr>
            <p:nvPr/>
          </p:nvGrpSpPr>
          <p:grpSpPr bwMode="auto">
            <a:xfrm>
              <a:off x="3732" y="2066"/>
              <a:ext cx="983" cy="791"/>
              <a:chOff x="5925312" y="3279648"/>
              <a:chExt cx="1560576" cy="1255776"/>
            </a:xfrm>
          </p:grpSpPr>
          <p:pic>
            <p:nvPicPr>
              <p:cNvPr id="39077" name="Freeform 83"/>
              <p:cNvPicPr>
                <a:picLocks noChangeArrowheads="1"/>
              </p:cNvPicPr>
              <p:nvPr/>
            </p:nvPicPr>
            <p:blipFill>
              <a:blip r:embed="rId4" cstate="print"/>
              <a:srcRect/>
              <a:stretch>
                <a:fillRect/>
              </a:stretch>
            </p:blipFill>
            <p:spPr bwMode="auto">
              <a:xfrm>
                <a:off x="5925312" y="3279648"/>
                <a:ext cx="1560576" cy="1255776"/>
              </a:xfrm>
              <a:prstGeom prst="rect">
                <a:avLst/>
              </a:prstGeom>
              <a:noFill/>
              <a:ln w="9525">
                <a:noFill/>
                <a:miter lim="800000"/>
                <a:headEnd/>
                <a:tailEnd/>
              </a:ln>
            </p:spPr>
          </p:pic>
          <p:sp>
            <p:nvSpPr>
              <p:cNvPr id="39078" name="Text Box 51"/>
              <p:cNvSpPr txBox="1">
                <a:spLocks noChangeArrowheads="1"/>
              </p:cNvSpPr>
              <p:nvPr/>
            </p:nvSpPr>
            <p:spPr bwMode="auto">
              <a:xfrm>
                <a:off x="5984876" y="3314700"/>
                <a:ext cx="1446213" cy="1147762"/>
              </a:xfrm>
              <a:prstGeom prst="rect">
                <a:avLst/>
              </a:prstGeom>
              <a:noFill/>
              <a:ln w="9525">
                <a:noFill/>
                <a:miter lim="800000"/>
                <a:headEnd/>
                <a:tailEnd/>
              </a:ln>
            </p:spPr>
            <p:txBody>
              <a:bodyPr/>
              <a:lstStyle/>
              <a:p>
                <a:endParaRPr lang="es-MX">
                  <a:solidFill>
                    <a:srgbClr val="FFFFFF"/>
                  </a:solidFill>
                </a:endParaRPr>
              </a:p>
            </p:txBody>
          </p:sp>
        </p:grpSp>
        <p:grpSp>
          <p:nvGrpSpPr>
            <p:cNvPr id="38962" name="Freeform 84"/>
            <p:cNvGrpSpPr>
              <a:grpSpLocks/>
            </p:cNvGrpSpPr>
            <p:nvPr/>
          </p:nvGrpSpPr>
          <p:grpSpPr bwMode="auto">
            <a:xfrm>
              <a:off x="3667" y="2108"/>
              <a:ext cx="680" cy="979"/>
              <a:chOff x="5821680" y="3346704"/>
              <a:chExt cx="1078992" cy="1554480"/>
            </a:xfrm>
          </p:grpSpPr>
          <p:pic>
            <p:nvPicPr>
              <p:cNvPr id="39075" name="Freeform 84"/>
              <p:cNvPicPr>
                <a:picLocks noChangeArrowheads="1"/>
              </p:cNvPicPr>
              <p:nvPr/>
            </p:nvPicPr>
            <p:blipFill>
              <a:blip r:embed="rId5" cstate="print"/>
              <a:srcRect/>
              <a:stretch>
                <a:fillRect/>
              </a:stretch>
            </p:blipFill>
            <p:spPr bwMode="auto">
              <a:xfrm>
                <a:off x="5821680" y="3346704"/>
                <a:ext cx="1078992" cy="1554480"/>
              </a:xfrm>
              <a:prstGeom prst="rect">
                <a:avLst/>
              </a:prstGeom>
              <a:noFill/>
              <a:ln w="9525">
                <a:noFill/>
                <a:miter lim="800000"/>
                <a:headEnd/>
                <a:tailEnd/>
              </a:ln>
            </p:spPr>
          </p:pic>
          <p:sp>
            <p:nvSpPr>
              <p:cNvPr id="39076" name="Text Box 54"/>
              <p:cNvSpPr txBox="1">
                <a:spLocks noChangeArrowheads="1"/>
              </p:cNvSpPr>
              <p:nvPr/>
            </p:nvSpPr>
            <p:spPr bwMode="auto">
              <a:xfrm>
                <a:off x="5884863" y="3386138"/>
                <a:ext cx="958850" cy="1444625"/>
              </a:xfrm>
              <a:prstGeom prst="rect">
                <a:avLst/>
              </a:prstGeom>
              <a:noFill/>
              <a:ln w="9525">
                <a:noFill/>
                <a:miter lim="800000"/>
                <a:headEnd/>
                <a:tailEnd/>
              </a:ln>
            </p:spPr>
            <p:txBody>
              <a:bodyPr/>
              <a:lstStyle/>
              <a:p>
                <a:endParaRPr lang="es-MX">
                  <a:solidFill>
                    <a:srgbClr val="FFFFFF"/>
                  </a:solidFill>
                </a:endParaRPr>
              </a:p>
            </p:txBody>
          </p:sp>
        </p:grpSp>
        <p:grpSp>
          <p:nvGrpSpPr>
            <p:cNvPr id="38963" name="Freeform 85"/>
            <p:cNvGrpSpPr>
              <a:grpSpLocks/>
            </p:cNvGrpSpPr>
            <p:nvPr/>
          </p:nvGrpSpPr>
          <p:grpSpPr bwMode="auto">
            <a:xfrm>
              <a:off x="3183" y="2108"/>
              <a:ext cx="557" cy="979"/>
              <a:chOff x="5053584" y="3346704"/>
              <a:chExt cx="883920" cy="1554480"/>
            </a:xfrm>
          </p:grpSpPr>
          <p:pic>
            <p:nvPicPr>
              <p:cNvPr id="39073" name="Freeform 85"/>
              <p:cNvPicPr>
                <a:picLocks noChangeArrowheads="1"/>
              </p:cNvPicPr>
              <p:nvPr/>
            </p:nvPicPr>
            <p:blipFill>
              <a:blip r:embed="rId6" cstate="print"/>
              <a:srcRect/>
              <a:stretch>
                <a:fillRect/>
              </a:stretch>
            </p:blipFill>
            <p:spPr bwMode="auto">
              <a:xfrm>
                <a:off x="5053584" y="3346704"/>
                <a:ext cx="883920" cy="1554480"/>
              </a:xfrm>
              <a:prstGeom prst="rect">
                <a:avLst/>
              </a:prstGeom>
              <a:noFill/>
              <a:ln w="9525">
                <a:noFill/>
                <a:miter lim="800000"/>
                <a:headEnd/>
                <a:tailEnd/>
              </a:ln>
            </p:spPr>
          </p:pic>
          <p:sp>
            <p:nvSpPr>
              <p:cNvPr id="39074" name="Text Box 57"/>
              <p:cNvSpPr txBox="1">
                <a:spLocks noChangeArrowheads="1"/>
              </p:cNvSpPr>
              <p:nvPr/>
            </p:nvSpPr>
            <p:spPr bwMode="auto">
              <a:xfrm>
                <a:off x="5116513" y="3386138"/>
                <a:ext cx="765175" cy="1444625"/>
              </a:xfrm>
              <a:prstGeom prst="rect">
                <a:avLst/>
              </a:prstGeom>
              <a:noFill/>
              <a:ln w="9525">
                <a:noFill/>
                <a:miter lim="800000"/>
                <a:headEnd/>
                <a:tailEnd/>
              </a:ln>
            </p:spPr>
            <p:txBody>
              <a:bodyPr/>
              <a:lstStyle/>
              <a:p>
                <a:endParaRPr lang="es-MX">
                  <a:solidFill>
                    <a:srgbClr val="FFFFFF"/>
                  </a:solidFill>
                </a:endParaRPr>
              </a:p>
            </p:txBody>
          </p:sp>
        </p:grpSp>
        <p:grpSp>
          <p:nvGrpSpPr>
            <p:cNvPr id="38964" name="Freeform 86"/>
            <p:cNvGrpSpPr>
              <a:grpSpLocks/>
            </p:cNvGrpSpPr>
            <p:nvPr/>
          </p:nvGrpSpPr>
          <p:grpSpPr bwMode="auto">
            <a:xfrm>
              <a:off x="2872" y="2097"/>
              <a:ext cx="845" cy="841"/>
              <a:chOff x="4559808" y="3328416"/>
              <a:chExt cx="1341120" cy="1335024"/>
            </a:xfrm>
          </p:grpSpPr>
          <p:pic>
            <p:nvPicPr>
              <p:cNvPr id="39071" name="Freeform 86"/>
              <p:cNvPicPr>
                <a:picLocks noChangeArrowheads="1"/>
              </p:cNvPicPr>
              <p:nvPr/>
            </p:nvPicPr>
            <p:blipFill>
              <a:blip r:embed="rId7" cstate="print"/>
              <a:srcRect/>
              <a:stretch>
                <a:fillRect/>
              </a:stretch>
            </p:blipFill>
            <p:spPr bwMode="auto">
              <a:xfrm>
                <a:off x="4559808" y="3328416"/>
                <a:ext cx="1341120" cy="1335024"/>
              </a:xfrm>
              <a:prstGeom prst="rect">
                <a:avLst/>
              </a:prstGeom>
              <a:noFill/>
              <a:ln w="9525">
                <a:noFill/>
                <a:miter lim="800000"/>
                <a:headEnd/>
                <a:tailEnd/>
              </a:ln>
            </p:spPr>
          </p:pic>
          <p:sp>
            <p:nvSpPr>
              <p:cNvPr id="39072" name="Text Box 60"/>
              <p:cNvSpPr txBox="1">
                <a:spLocks noChangeArrowheads="1"/>
              </p:cNvSpPr>
              <p:nvPr/>
            </p:nvSpPr>
            <p:spPr bwMode="auto">
              <a:xfrm>
                <a:off x="4621213" y="3365500"/>
                <a:ext cx="1223963" cy="1223962"/>
              </a:xfrm>
              <a:prstGeom prst="rect">
                <a:avLst/>
              </a:prstGeom>
              <a:noFill/>
              <a:ln w="9525">
                <a:noFill/>
                <a:miter lim="800000"/>
                <a:headEnd/>
                <a:tailEnd/>
              </a:ln>
            </p:spPr>
            <p:txBody>
              <a:bodyPr/>
              <a:lstStyle/>
              <a:p>
                <a:endParaRPr lang="es-MX">
                  <a:solidFill>
                    <a:srgbClr val="FFFFFF"/>
                  </a:solidFill>
                </a:endParaRPr>
              </a:p>
            </p:txBody>
          </p:sp>
        </p:grpSp>
        <p:grpSp>
          <p:nvGrpSpPr>
            <p:cNvPr id="38965" name="Freeform 87"/>
            <p:cNvGrpSpPr>
              <a:grpSpLocks/>
            </p:cNvGrpSpPr>
            <p:nvPr/>
          </p:nvGrpSpPr>
          <p:grpSpPr bwMode="auto">
            <a:xfrm>
              <a:off x="2726" y="2077"/>
              <a:ext cx="979" cy="549"/>
              <a:chOff x="4328160" y="3297936"/>
              <a:chExt cx="1554480" cy="871728"/>
            </a:xfrm>
          </p:grpSpPr>
          <p:pic>
            <p:nvPicPr>
              <p:cNvPr id="39069" name="Freeform 87"/>
              <p:cNvPicPr>
                <a:picLocks noChangeArrowheads="1"/>
              </p:cNvPicPr>
              <p:nvPr/>
            </p:nvPicPr>
            <p:blipFill>
              <a:blip r:embed="rId8" cstate="print"/>
              <a:srcRect/>
              <a:stretch>
                <a:fillRect/>
              </a:stretch>
            </p:blipFill>
            <p:spPr bwMode="auto">
              <a:xfrm>
                <a:off x="4328160" y="3297936"/>
                <a:ext cx="1554480" cy="871728"/>
              </a:xfrm>
              <a:prstGeom prst="rect">
                <a:avLst/>
              </a:prstGeom>
              <a:noFill/>
              <a:ln w="9525">
                <a:noFill/>
                <a:miter lim="800000"/>
                <a:headEnd/>
                <a:tailEnd/>
              </a:ln>
            </p:spPr>
          </p:pic>
          <p:sp>
            <p:nvSpPr>
              <p:cNvPr id="39070" name="Text Box 63"/>
              <p:cNvSpPr txBox="1">
                <a:spLocks noChangeArrowheads="1"/>
              </p:cNvSpPr>
              <p:nvPr/>
            </p:nvSpPr>
            <p:spPr bwMode="auto">
              <a:xfrm>
                <a:off x="4389438" y="3332163"/>
                <a:ext cx="1436688" cy="765175"/>
              </a:xfrm>
              <a:prstGeom prst="rect">
                <a:avLst/>
              </a:prstGeom>
              <a:noFill/>
              <a:ln w="9525">
                <a:noFill/>
                <a:miter lim="800000"/>
                <a:headEnd/>
                <a:tailEnd/>
              </a:ln>
            </p:spPr>
            <p:txBody>
              <a:bodyPr/>
              <a:lstStyle/>
              <a:p>
                <a:endParaRPr lang="es-MX">
                  <a:solidFill>
                    <a:srgbClr val="FFFFFF"/>
                  </a:solidFill>
                </a:endParaRPr>
              </a:p>
            </p:txBody>
          </p:sp>
        </p:grpSp>
        <p:grpSp>
          <p:nvGrpSpPr>
            <p:cNvPr id="38966" name="Freeform 88"/>
            <p:cNvGrpSpPr>
              <a:grpSpLocks/>
            </p:cNvGrpSpPr>
            <p:nvPr/>
          </p:nvGrpSpPr>
          <p:grpSpPr bwMode="auto">
            <a:xfrm>
              <a:off x="2723" y="1805"/>
              <a:ext cx="979" cy="415"/>
              <a:chOff x="4322064" y="2865120"/>
              <a:chExt cx="1554480" cy="658368"/>
            </a:xfrm>
          </p:grpSpPr>
          <p:pic>
            <p:nvPicPr>
              <p:cNvPr id="39067" name="Freeform 88"/>
              <p:cNvPicPr>
                <a:picLocks noChangeArrowheads="1"/>
              </p:cNvPicPr>
              <p:nvPr/>
            </p:nvPicPr>
            <p:blipFill>
              <a:blip r:embed="rId9" cstate="print"/>
              <a:srcRect/>
              <a:stretch>
                <a:fillRect/>
              </a:stretch>
            </p:blipFill>
            <p:spPr bwMode="auto">
              <a:xfrm>
                <a:off x="4322064" y="2865120"/>
                <a:ext cx="1554480" cy="658368"/>
              </a:xfrm>
              <a:prstGeom prst="rect">
                <a:avLst/>
              </a:prstGeom>
              <a:noFill/>
              <a:ln w="9525">
                <a:noFill/>
                <a:miter lim="800000"/>
                <a:headEnd/>
                <a:tailEnd/>
              </a:ln>
            </p:spPr>
          </p:pic>
          <p:sp>
            <p:nvSpPr>
              <p:cNvPr id="39068" name="Text Box 66"/>
              <p:cNvSpPr txBox="1">
                <a:spLocks noChangeArrowheads="1"/>
              </p:cNvSpPr>
              <p:nvPr/>
            </p:nvSpPr>
            <p:spPr bwMode="auto">
              <a:xfrm>
                <a:off x="4375151" y="2898775"/>
                <a:ext cx="1446213" cy="549275"/>
              </a:xfrm>
              <a:prstGeom prst="rect">
                <a:avLst/>
              </a:prstGeom>
              <a:noFill/>
              <a:ln w="9525">
                <a:noFill/>
                <a:miter lim="800000"/>
                <a:headEnd/>
                <a:tailEnd/>
              </a:ln>
            </p:spPr>
            <p:txBody>
              <a:bodyPr/>
              <a:lstStyle/>
              <a:p>
                <a:endParaRPr lang="es-MX">
                  <a:solidFill>
                    <a:srgbClr val="FFFFFF"/>
                  </a:solidFill>
                </a:endParaRPr>
              </a:p>
            </p:txBody>
          </p:sp>
        </p:grpSp>
        <p:grpSp>
          <p:nvGrpSpPr>
            <p:cNvPr id="38967" name="Freeform 89"/>
            <p:cNvGrpSpPr>
              <a:grpSpLocks/>
            </p:cNvGrpSpPr>
            <p:nvPr/>
          </p:nvGrpSpPr>
          <p:grpSpPr bwMode="auto">
            <a:xfrm>
              <a:off x="2757" y="1567"/>
              <a:ext cx="948" cy="538"/>
              <a:chOff x="4376928" y="2487168"/>
              <a:chExt cx="1505712" cy="853440"/>
            </a:xfrm>
          </p:grpSpPr>
          <p:pic>
            <p:nvPicPr>
              <p:cNvPr id="39065" name="Freeform 89"/>
              <p:cNvPicPr>
                <a:picLocks noChangeArrowheads="1"/>
              </p:cNvPicPr>
              <p:nvPr/>
            </p:nvPicPr>
            <p:blipFill>
              <a:blip r:embed="rId10" cstate="print"/>
              <a:srcRect/>
              <a:stretch>
                <a:fillRect/>
              </a:stretch>
            </p:blipFill>
            <p:spPr bwMode="auto">
              <a:xfrm>
                <a:off x="4376928" y="2487168"/>
                <a:ext cx="1505712" cy="853440"/>
              </a:xfrm>
              <a:prstGeom prst="rect">
                <a:avLst/>
              </a:prstGeom>
              <a:noFill/>
              <a:ln w="9525">
                <a:noFill/>
                <a:miter lim="800000"/>
                <a:headEnd/>
                <a:tailEnd/>
              </a:ln>
            </p:spPr>
          </p:pic>
          <p:sp>
            <p:nvSpPr>
              <p:cNvPr id="39066" name="Text Box 69"/>
              <p:cNvSpPr txBox="1">
                <a:spLocks noChangeArrowheads="1"/>
              </p:cNvSpPr>
              <p:nvPr/>
            </p:nvSpPr>
            <p:spPr bwMode="auto">
              <a:xfrm>
                <a:off x="4438651" y="2525713"/>
                <a:ext cx="1389063" cy="744537"/>
              </a:xfrm>
              <a:prstGeom prst="rect">
                <a:avLst/>
              </a:prstGeom>
              <a:noFill/>
              <a:ln w="9525">
                <a:noFill/>
                <a:miter lim="800000"/>
                <a:headEnd/>
                <a:tailEnd/>
              </a:ln>
            </p:spPr>
            <p:txBody>
              <a:bodyPr/>
              <a:lstStyle/>
              <a:p>
                <a:endParaRPr lang="es-MX">
                  <a:solidFill>
                    <a:srgbClr val="FFFFFF"/>
                  </a:solidFill>
                </a:endParaRPr>
              </a:p>
            </p:txBody>
          </p:sp>
        </p:grpSp>
        <p:grpSp>
          <p:nvGrpSpPr>
            <p:cNvPr id="38968" name="Freeform 90"/>
            <p:cNvGrpSpPr>
              <a:grpSpLocks/>
            </p:cNvGrpSpPr>
            <p:nvPr/>
          </p:nvGrpSpPr>
          <p:grpSpPr bwMode="auto">
            <a:xfrm>
              <a:off x="2861" y="1382"/>
              <a:ext cx="852" cy="710"/>
              <a:chOff x="4541520" y="2194560"/>
              <a:chExt cx="1353312" cy="1127760"/>
            </a:xfrm>
          </p:grpSpPr>
          <p:pic>
            <p:nvPicPr>
              <p:cNvPr id="39063" name="Freeform 90"/>
              <p:cNvPicPr>
                <a:picLocks noChangeArrowheads="1"/>
              </p:cNvPicPr>
              <p:nvPr/>
            </p:nvPicPr>
            <p:blipFill>
              <a:blip r:embed="rId11" cstate="print"/>
              <a:srcRect/>
              <a:stretch>
                <a:fillRect/>
              </a:stretch>
            </p:blipFill>
            <p:spPr bwMode="auto">
              <a:xfrm>
                <a:off x="4541520" y="2194560"/>
                <a:ext cx="1353312" cy="1127760"/>
              </a:xfrm>
              <a:prstGeom prst="rect">
                <a:avLst/>
              </a:prstGeom>
              <a:noFill/>
              <a:ln w="9525">
                <a:noFill/>
                <a:miter lim="800000"/>
                <a:headEnd/>
                <a:tailEnd/>
              </a:ln>
            </p:spPr>
          </p:pic>
          <p:sp>
            <p:nvSpPr>
              <p:cNvPr id="39064" name="Text Box 72"/>
              <p:cNvSpPr txBox="1">
                <a:spLocks noChangeArrowheads="1"/>
              </p:cNvSpPr>
              <p:nvPr/>
            </p:nvSpPr>
            <p:spPr bwMode="auto">
              <a:xfrm>
                <a:off x="4600576" y="2230438"/>
                <a:ext cx="1238250" cy="1020762"/>
              </a:xfrm>
              <a:prstGeom prst="rect">
                <a:avLst/>
              </a:prstGeom>
              <a:noFill/>
              <a:ln w="9525">
                <a:noFill/>
                <a:miter lim="800000"/>
                <a:headEnd/>
                <a:tailEnd/>
              </a:ln>
            </p:spPr>
            <p:txBody>
              <a:bodyPr/>
              <a:lstStyle/>
              <a:p>
                <a:endParaRPr lang="es-MX">
                  <a:solidFill>
                    <a:srgbClr val="FFFFFF"/>
                  </a:solidFill>
                </a:endParaRPr>
              </a:p>
            </p:txBody>
          </p:sp>
        </p:grpSp>
        <p:grpSp>
          <p:nvGrpSpPr>
            <p:cNvPr id="38969" name="Freeform 91"/>
            <p:cNvGrpSpPr>
              <a:grpSpLocks/>
            </p:cNvGrpSpPr>
            <p:nvPr/>
          </p:nvGrpSpPr>
          <p:grpSpPr bwMode="auto">
            <a:xfrm>
              <a:off x="3007" y="1229"/>
              <a:ext cx="714" cy="856"/>
              <a:chOff x="4773168" y="1950720"/>
              <a:chExt cx="1133856" cy="1359408"/>
            </a:xfrm>
          </p:grpSpPr>
          <p:pic>
            <p:nvPicPr>
              <p:cNvPr id="39061" name="Freeform 91"/>
              <p:cNvPicPr>
                <a:picLocks noChangeArrowheads="1"/>
              </p:cNvPicPr>
              <p:nvPr/>
            </p:nvPicPr>
            <p:blipFill>
              <a:blip r:embed="rId12" cstate="print"/>
              <a:srcRect/>
              <a:stretch>
                <a:fillRect/>
              </a:stretch>
            </p:blipFill>
            <p:spPr bwMode="auto">
              <a:xfrm>
                <a:off x="4773168" y="1950720"/>
                <a:ext cx="1133856" cy="1359408"/>
              </a:xfrm>
              <a:prstGeom prst="rect">
                <a:avLst/>
              </a:prstGeom>
              <a:noFill/>
              <a:ln w="9525">
                <a:noFill/>
                <a:miter lim="800000"/>
                <a:headEnd/>
                <a:tailEnd/>
              </a:ln>
            </p:spPr>
          </p:pic>
          <p:sp>
            <p:nvSpPr>
              <p:cNvPr id="39062" name="Text Box 75"/>
              <p:cNvSpPr txBox="1">
                <a:spLocks noChangeArrowheads="1"/>
              </p:cNvSpPr>
              <p:nvPr/>
            </p:nvSpPr>
            <p:spPr bwMode="auto">
              <a:xfrm>
                <a:off x="4832351" y="1984375"/>
                <a:ext cx="1022350" cy="1250950"/>
              </a:xfrm>
              <a:prstGeom prst="rect">
                <a:avLst/>
              </a:prstGeom>
              <a:noFill/>
              <a:ln w="9525">
                <a:noFill/>
                <a:miter lim="800000"/>
                <a:headEnd/>
                <a:tailEnd/>
              </a:ln>
            </p:spPr>
            <p:txBody>
              <a:bodyPr/>
              <a:lstStyle/>
              <a:p>
                <a:endParaRPr lang="es-MX">
                  <a:solidFill>
                    <a:srgbClr val="FFFFFF"/>
                  </a:solidFill>
                </a:endParaRPr>
              </a:p>
            </p:txBody>
          </p:sp>
        </p:grpSp>
        <p:grpSp>
          <p:nvGrpSpPr>
            <p:cNvPr id="38970" name="Freeform 92"/>
            <p:cNvGrpSpPr>
              <a:grpSpLocks/>
            </p:cNvGrpSpPr>
            <p:nvPr/>
          </p:nvGrpSpPr>
          <p:grpSpPr bwMode="auto">
            <a:xfrm>
              <a:off x="3206" y="1148"/>
              <a:ext cx="526" cy="929"/>
              <a:chOff x="5090160" y="1822704"/>
              <a:chExt cx="835152" cy="1475232"/>
            </a:xfrm>
          </p:grpSpPr>
          <p:pic>
            <p:nvPicPr>
              <p:cNvPr id="39059" name="Freeform 92"/>
              <p:cNvPicPr>
                <a:picLocks noChangeArrowheads="1"/>
              </p:cNvPicPr>
              <p:nvPr/>
            </p:nvPicPr>
            <p:blipFill>
              <a:blip r:embed="rId13" cstate="print"/>
              <a:srcRect/>
              <a:stretch>
                <a:fillRect/>
              </a:stretch>
            </p:blipFill>
            <p:spPr bwMode="auto">
              <a:xfrm>
                <a:off x="5090160" y="1822704"/>
                <a:ext cx="835152" cy="1475232"/>
              </a:xfrm>
              <a:prstGeom prst="rect">
                <a:avLst/>
              </a:prstGeom>
              <a:noFill/>
              <a:ln w="9525">
                <a:noFill/>
                <a:miter lim="800000"/>
                <a:headEnd/>
                <a:tailEnd/>
              </a:ln>
            </p:spPr>
          </p:pic>
          <p:sp>
            <p:nvSpPr>
              <p:cNvPr id="39060" name="Text Box 78"/>
              <p:cNvSpPr txBox="1">
                <a:spLocks noChangeArrowheads="1"/>
              </p:cNvSpPr>
              <p:nvPr/>
            </p:nvSpPr>
            <p:spPr bwMode="auto">
              <a:xfrm>
                <a:off x="5148263" y="1860550"/>
                <a:ext cx="722313" cy="1365250"/>
              </a:xfrm>
              <a:prstGeom prst="rect">
                <a:avLst/>
              </a:prstGeom>
              <a:noFill/>
              <a:ln w="9525">
                <a:noFill/>
                <a:miter lim="800000"/>
                <a:headEnd/>
                <a:tailEnd/>
              </a:ln>
            </p:spPr>
            <p:txBody>
              <a:bodyPr/>
              <a:lstStyle/>
              <a:p>
                <a:endParaRPr lang="es-MX">
                  <a:solidFill>
                    <a:srgbClr val="FFFFFF"/>
                  </a:solidFill>
                </a:endParaRPr>
              </a:p>
            </p:txBody>
          </p:sp>
        </p:grpSp>
        <p:grpSp>
          <p:nvGrpSpPr>
            <p:cNvPr id="38971" name="Freeform 93"/>
            <p:cNvGrpSpPr>
              <a:grpSpLocks/>
            </p:cNvGrpSpPr>
            <p:nvPr/>
          </p:nvGrpSpPr>
          <p:grpSpPr bwMode="auto">
            <a:xfrm>
              <a:off x="3372" y="1114"/>
              <a:ext cx="369" cy="960"/>
              <a:chOff x="5352288" y="1767840"/>
              <a:chExt cx="585216" cy="1524000"/>
            </a:xfrm>
          </p:grpSpPr>
          <p:pic>
            <p:nvPicPr>
              <p:cNvPr id="39057" name="Freeform 93"/>
              <p:cNvPicPr>
                <a:picLocks noChangeArrowheads="1"/>
              </p:cNvPicPr>
              <p:nvPr/>
            </p:nvPicPr>
            <p:blipFill>
              <a:blip r:embed="rId14" cstate="print"/>
              <a:srcRect/>
              <a:stretch>
                <a:fillRect/>
              </a:stretch>
            </p:blipFill>
            <p:spPr bwMode="auto">
              <a:xfrm>
                <a:off x="5352288" y="1767840"/>
                <a:ext cx="585216" cy="1524000"/>
              </a:xfrm>
              <a:prstGeom prst="rect">
                <a:avLst/>
              </a:prstGeom>
              <a:noFill/>
              <a:ln w="9525">
                <a:noFill/>
                <a:miter lim="800000"/>
                <a:headEnd/>
                <a:tailEnd/>
              </a:ln>
            </p:spPr>
          </p:pic>
          <p:sp>
            <p:nvSpPr>
              <p:cNvPr id="39058" name="Text Box 81"/>
              <p:cNvSpPr txBox="1">
                <a:spLocks noChangeArrowheads="1"/>
              </p:cNvSpPr>
              <p:nvPr/>
            </p:nvSpPr>
            <p:spPr bwMode="auto">
              <a:xfrm>
                <a:off x="5414963" y="1803400"/>
                <a:ext cx="469900" cy="1417637"/>
              </a:xfrm>
              <a:prstGeom prst="rect">
                <a:avLst/>
              </a:prstGeom>
              <a:noFill/>
              <a:ln w="9525">
                <a:noFill/>
                <a:miter lim="800000"/>
                <a:headEnd/>
                <a:tailEnd/>
              </a:ln>
            </p:spPr>
            <p:txBody>
              <a:bodyPr/>
              <a:lstStyle/>
              <a:p>
                <a:endParaRPr lang="es-MX">
                  <a:solidFill>
                    <a:srgbClr val="FFFFFF"/>
                  </a:solidFill>
                </a:endParaRPr>
              </a:p>
            </p:txBody>
          </p:sp>
        </p:grpSp>
        <p:grpSp>
          <p:nvGrpSpPr>
            <p:cNvPr id="38972" name="Freeform 94"/>
            <p:cNvGrpSpPr>
              <a:grpSpLocks/>
            </p:cNvGrpSpPr>
            <p:nvPr/>
          </p:nvGrpSpPr>
          <p:grpSpPr bwMode="auto">
            <a:xfrm>
              <a:off x="3502" y="1102"/>
              <a:ext cx="246" cy="972"/>
              <a:chOff x="5559552" y="1749552"/>
              <a:chExt cx="390144" cy="1542288"/>
            </a:xfrm>
          </p:grpSpPr>
          <p:pic>
            <p:nvPicPr>
              <p:cNvPr id="39055" name="Freeform 94"/>
              <p:cNvPicPr>
                <a:picLocks noChangeArrowheads="1"/>
              </p:cNvPicPr>
              <p:nvPr/>
            </p:nvPicPr>
            <p:blipFill>
              <a:blip r:embed="rId15" cstate="print"/>
              <a:srcRect/>
              <a:stretch>
                <a:fillRect/>
              </a:stretch>
            </p:blipFill>
            <p:spPr bwMode="auto">
              <a:xfrm>
                <a:off x="5559552" y="1749552"/>
                <a:ext cx="390144" cy="1542288"/>
              </a:xfrm>
              <a:prstGeom prst="rect">
                <a:avLst/>
              </a:prstGeom>
              <a:noFill/>
              <a:ln w="9525">
                <a:noFill/>
                <a:miter lim="800000"/>
                <a:headEnd/>
                <a:tailEnd/>
              </a:ln>
            </p:spPr>
          </p:pic>
          <p:sp>
            <p:nvSpPr>
              <p:cNvPr id="39056" name="Text Box 84"/>
              <p:cNvSpPr txBox="1">
                <a:spLocks noChangeArrowheads="1"/>
              </p:cNvSpPr>
              <p:nvPr/>
            </p:nvSpPr>
            <p:spPr bwMode="auto">
              <a:xfrm>
                <a:off x="5619751" y="1785938"/>
                <a:ext cx="274638" cy="1433512"/>
              </a:xfrm>
              <a:prstGeom prst="rect">
                <a:avLst/>
              </a:prstGeom>
              <a:noFill/>
              <a:ln w="9525">
                <a:noFill/>
                <a:miter lim="800000"/>
                <a:headEnd/>
                <a:tailEnd/>
              </a:ln>
            </p:spPr>
            <p:txBody>
              <a:bodyPr/>
              <a:lstStyle/>
              <a:p>
                <a:endParaRPr lang="es-MX">
                  <a:solidFill>
                    <a:srgbClr val="FFFFFF"/>
                  </a:solidFill>
                </a:endParaRPr>
              </a:p>
            </p:txBody>
          </p:sp>
        </p:grpSp>
        <p:grpSp>
          <p:nvGrpSpPr>
            <p:cNvPr id="38973" name="Freeform 95"/>
            <p:cNvGrpSpPr>
              <a:grpSpLocks/>
            </p:cNvGrpSpPr>
            <p:nvPr/>
          </p:nvGrpSpPr>
          <p:grpSpPr bwMode="auto">
            <a:xfrm>
              <a:off x="3567" y="1094"/>
              <a:ext cx="180" cy="979"/>
              <a:chOff x="5663184" y="1737360"/>
              <a:chExt cx="286512" cy="1554480"/>
            </a:xfrm>
          </p:grpSpPr>
          <p:pic>
            <p:nvPicPr>
              <p:cNvPr id="39053" name="Freeform 95"/>
              <p:cNvPicPr>
                <a:picLocks noChangeArrowheads="1"/>
              </p:cNvPicPr>
              <p:nvPr/>
            </p:nvPicPr>
            <p:blipFill>
              <a:blip r:embed="rId16" cstate="print"/>
              <a:srcRect/>
              <a:stretch>
                <a:fillRect/>
              </a:stretch>
            </p:blipFill>
            <p:spPr bwMode="auto">
              <a:xfrm>
                <a:off x="5663184" y="1737360"/>
                <a:ext cx="286512" cy="1554480"/>
              </a:xfrm>
              <a:prstGeom prst="rect">
                <a:avLst/>
              </a:prstGeom>
              <a:noFill/>
              <a:ln w="9525">
                <a:noFill/>
                <a:miter lim="800000"/>
                <a:headEnd/>
                <a:tailEnd/>
              </a:ln>
            </p:spPr>
          </p:pic>
          <p:sp>
            <p:nvSpPr>
              <p:cNvPr id="39054" name="Text Box 87"/>
              <p:cNvSpPr txBox="1">
                <a:spLocks noChangeArrowheads="1"/>
              </p:cNvSpPr>
              <p:nvPr/>
            </p:nvSpPr>
            <p:spPr bwMode="auto">
              <a:xfrm>
                <a:off x="5721351" y="1776413"/>
                <a:ext cx="176213" cy="1441450"/>
              </a:xfrm>
              <a:prstGeom prst="rect">
                <a:avLst/>
              </a:prstGeom>
              <a:noFill/>
              <a:ln w="9525">
                <a:noFill/>
                <a:miter lim="800000"/>
                <a:headEnd/>
                <a:tailEnd/>
              </a:ln>
            </p:spPr>
            <p:txBody>
              <a:bodyPr/>
              <a:lstStyle/>
              <a:p>
                <a:endParaRPr lang="es-MX">
                  <a:solidFill>
                    <a:srgbClr val="FFFFFF"/>
                  </a:solidFill>
                </a:endParaRPr>
              </a:p>
            </p:txBody>
          </p:sp>
        </p:grpSp>
        <p:grpSp>
          <p:nvGrpSpPr>
            <p:cNvPr id="38974" name="Freeform 96"/>
            <p:cNvGrpSpPr>
              <a:grpSpLocks/>
            </p:cNvGrpSpPr>
            <p:nvPr/>
          </p:nvGrpSpPr>
          <p:grpSpPr bwMode="auto">
            <a:xfrm>
              <a:off x="3617" y="1094"/>
              <a:ext cx="134" cy="979"/>
              <a:chOff x="5742432" y="1737360"/>
              <a:chExt cx="213360" cy="1554480"/>
            </a:xfrm>
          </p:grpSpPr>
          <p:pic>
            <p:nvPicPr>
              <p:cNvPr id="39051" name="Freeform 96"/>
              <p:cNvPicPr>
                <a:picLocks noChangeArrowheads="1"/>
              </p:cNvPicPr>
              <p:nvPr/>
            </p:nvPicPr>
            <p:blipFill>
              <a:blip r:embed="rId17" cstate="print"/>
              <a:srcRect/>
              <a:stretch>
                <a:fillRect/>
              </a:stretch>
            </p:blipFill>
            <p:spPr bwMode="auto">
              <a:xfrm>
                <a:off x="5742432" y="1737360"/>
                <a:ext cx="213360" cy="1554480"/>
              </a:xfrm>
              <a:prstGeom prst="rect">
                <a:avLst/>
              </a:prstGeom>
              <a:noFill/>
              <a:ln w="9525">
                <a:noFill/>
                <a:miter lim="800000"/>
                <a:headEnd/>
                <a:tailEnd/>
              </a:ln>
            </p:spPr>
          </p:pic>
          <p:sp>
            <p:nvSpPr>
              <p:cNvPr id="39052" name="Text Box 90"/>
              <p:cNvSpPr txBox="1">
                <a:spLocks noChangeArrowheads="1"/>
              </p:cNvSpPr>
              <p:nvPr/>
            </p:nvSpPr>
            <p:spPr bwMode="auto">
              <a:xfrm>
                <a:off x="5802313" y="1774825"/>
                <a:ext cx="101600" cy="1443037"/>
              </a:xfrm>
              <a:prstGeom prst="rect">
                <a:avLst/>
              </a:prstGeom>
              <a:noFill/>
              <a:ln w="9525">
                <a:noFill/>
                <a:miter lim="800000"/>
                <a:headEnd/>
                <a:tailEnd/>
              </a:ln>
            </p:spPr>
            <p:txBody>
              <a:bodyPr/>
              <a:lstStyle/>
              <a:p>
                <a:endParaRPr lang="es-MX">
                  <a:solidFill>
                    <a:srgbClr val="FFFFFF"/>
                  </a:solidFill>
                </a:endParaRPr>
              </a:p>
            </p:txBody>
          </p:sp>
        </p:grpSp>
        <p:sp>
          <p:nvSpPr>
            <p:cNvPr id="38975" name="Rectangle 97"/>
            <p:cNvSpPr>
              <a:spLocks noChangeArrowheads="1"/>
            </p:cNvSpPr>
            <p:nvPr/>
          </p:nvSpPr>
          <p:spPr bwMode="auto">
            <a:xfrm>
              <a:off x="2960" y="803"/>
              <a:ext cx="2170" cy="115"/>
            </a:xfrm>
            <a:prstGeom prst="rect">
              <a:avLst/>
            </a:prstGeom>
            <a:noFill/>
            <a:ln w="9525">
              <a:noFill/>
              <a:miter lim="800000"/>
              <a:headEnd/>
              <a:tailEnd/>
            </a:ln>
          </p:spPr>
          <p:txBody>
            <a:bodyPr wrap="none" lIns="0" tIns="0" rIns="0" bIns="0">
              <a:spAutoFit/>
            </a:bodyPr>
            <a:lstStyle/>
            <a:p>
              <a:r>
                <a:rPr lang="es-MX" u="none">
                  <a:solidFill>
                    <a:srgbClr val="000080"/>
                  </a:solidFill>
                </a:rPr>
                <a:t>Empresas Encuestadas por Entidad Federativa </a:t>
              </a:r>
              <a:endParaRPr lang="es-MX"/>
            </a:p>
          </p:txBody>
        </p:sp>
        <p:sp>
          <p:nvSpPr>
            <p:cNvPr id="38976" name="Rectangle 98"/>
            <p:cNvSpPr>
              <a:spLocks noChangeArrowheads="1"/>
            </p:cNvSpPr>
            <p:nvPr/>
          </p:nvSpPr>
          <p:spPr bwMode="auto">
            <a:xfrm>
              <a:off x="4676" y="1052"/>
              <a:ext cx="144" cy="86"/>
            </a:xfrm>
            <a:prstGeom prst="rect">
              <a:avLst/>
            </a:prstGeom>
            <a:noFill/>
            <a:ln w="9525">
              <a:noFill/>
              <a:miter lim="800000"/>
              <a:headEnd/>
              <a:tailEnd/>
            </a:ln>
          </p:spPr>
          <p:txBody>
            <a:bodyPr wrap="none" lIns="0" tIns="0" rIns="0" bIns="0">
              <a:spAutoFit/>
            </a:bodyPr>
            <a:lstStyle/>
            <a:p>
              <a:r>
                <a:rPr lang="es-MX" sz="900" u="none">
                  <a:solidFill>
                    <a:srgbClr val="000080"/>
                  </a:solidFill>
                </a:rPr>
                <a:t>25%</a:t>
              </a:r>
              <a:endParaRPr lang="es-MX"/>
            </a:p>
          </p:txBody>
        </p:sp>
        <p:sp>
          <p:nvSpPr>
            <p:cNvPr id="38977" name="Rectangle 99"/>
            <p:cNvSpPr>
              <a:spLocks noChangeArrowheads="1"/>
            </p:cNvSpPr>
            <p:nvPr/>
          </p:nvSpPr>
          <p:spPr bwMode="auto">
            <a:xfrm>
              <a:off x="4684" y="2487"/>
              <a:ext cx="144" cy="86"/>
            </a:xfrm>
            <a:prstGeom prst="rect">
              <a:avLst/>
            </a:prstGeom>
            <a:noFill/>
            <a:ln w="9525">
              <a:noFill/>
              <a:miter lim="800000"/>
              <a:headEnd/>
              <a:tailEnd/>
            </a:ln>
          </p:spPr>
          <p:txBody>
            <a:bodyPr wrap="none" lIns="0" tIns="0" rIns="0" bIns="0">
              <a:spAutoFit/>
            </a:bodyPr>
            <a:lstStyle/>
            <a:p>
              <a:r>
                <a:rPr lang="es-MX" sz="900" u="none">
                  <a:solidFill>
                    <a:srgbClr val="000080"/>
                  </a:solidFill>
                </a:rPr>
                <a:t>14%</a:t>
              </a:r>
              <a:endParaRPr lang="es-MX"/>
            </a:p>
          </p:txBody>
        </p:sp>
        <p:sp>
          <p:nvSpPr>
            <p:cNvPr id="38978" name="Rectangle 100"/>
            <p:cNvSpPr>
              <a:spLocks noChangeArrowheads="1"/>
            </p:cNvSpPr>
            <p:nvPr/>
          </p:nvSpPr>
          <p:spPr bwMode="auto">
            <a:xfrm>
              <a:off x="4107" y="3041"/>
              <a:ext cx="144" cy="86"/>
            </a:xfrm>
            <a:prstGeom prst="rect">
              <a:avLst/>
            </a:prstGeom>
            <a:noFill/>
            <a:ln w="9525">
              <a:noFill/>
              <a:miter lim="800000"/>
              <a:headEnd/>
              <a:tailEnd/>
            </a:ln>
          </p:spPr>
          <p:txBody>
            <a:bodyPr wrap="none" lIns="0" tIns="0" rIns="0" bIns="0">
              <a:spAutoFit/>
            </a:bodyPr>
            <a:lstStyle/>
            <a:p>
              <a:r>
                <a:rPr lang="es-MX" sz="900" u="none">
                  <a:solidFill>
                    <a:srgbClr val="000080"/>
                  </a:solidFill>
                </a:rPr>
                <a:t>11%</a:t>
              </a:r>
              <a:endParaRPr lang="es-MX"/>
            </a:p>
          </p:txBody>
        </p:sp>
        <p:sp>
          <p:nvSpPr>
            <p:cNvPr id="38979" name="Rectangle 101"/>
            <p:cNvSpPr>
              <a:spLocks noChangeArrowheads="1"/>
            </p:cNvSpPr>
            <p:nvPr/>
          </p:nvSpPr>
          <p:spPr bwMode="auto">
            <a:xfrm>
              <a:off x="3370" y="3051"/>
              <a:ext cx="104" cy="86"/>
            </a:xfrm>
            <a:prstGeom prst="rect">
              <a:avLst/>
            </a:prstGeom>
            <a:noFill/>
            <a:ln w="9525">
              <a:noFill/>
              <a:miter lim="800000"/>
              <a:headEnd/>
              <a:tailEnd/>
            </a:ln>
          </p:spPr>
          <p:txBody>
            <a:bodyPr wrap="none" lIns="0" tIns="0" rIns="0" bIns="0">
              <a:spAutoFit/>
            </a:bodyPr>
            <a:lstStyle/>
            <a:p>
              <a:r>
                <a:rPr lang="es-MX" sz="900" u="none">
                  <a:solidFill>
                    <a:srgbClr val="000080"/>
                  </a:solidFill>
                </a:rPr>
                <a:t>8%</a:t>
              </a:r>
              <a:endParaRPr lang="es-MX"/>
            </a:p>
          </p:txBody>
        </p:sp>
        <p:sp>
          <p:nvSpPr>
            <p:cNvPr id="38980" name="Rectangle 102"/>
            <p:cNvSpPr>
              <a:spLocks noChangeArrowheads="1"/>
            </p:cNvSpPr>
            <p:nvPr/>
          </p:nvSpPr>
          <p:spPr bwMode="auto">
            <a:xfrm>
              <a:off x="2951" y="2804"/>
              <a:ext cx="104" cy="86"/>
            </a:xfrm>
            <a:prstGeom prst="rect">
              <a:avLst/>
            </a:prstGeom>
            <a:noFill/>
            <a:ln w="9525">
              <a:noFill/>
              <a:miter lim="800000"/>
              <a:headEnd/>
              <a:tailEnd/>
            </a:ln>
          </p:spPr>
          <p:txBody>
            <a:bodyPr wrap="none" lIns="0" tIns="0" rIns="0" bIns="0">
              <a:spAutoFit/>
            </a:bodyPr>
            <a:lstStyle/>
            <a:p>
              <a:r>
                <a:rPr lang="es-MX" sz="900" u="none">
                  <a:solidFill>
                    <a:srgbClr val="000080"/>
                  </a:solidFill>
                </a:rPr>
                <a:t>7%</a:t>
              </a:r>
              <a:endParaRPr lang="es-MX"/>
            </a:p>
          </p:txBody>
        </p:sp>
        <p:sp>
          <p:nvSpPr>
            <p:cNvPr id="38981" name="Rectangle 103"/>
            <p:cNvSpPr>
              <a:spLocks noChangeArrowheads="1"/>
            </p:cNvSpPr>
            <p:nvPr/>
          </p:nvSpPr>
          <p:spPr bwMode="auto">
            <a:xfrm>
              <a:off x="2714" y="2383"/>
              <a:ext cx="104" cy="86"/>
            </a:xfrm>
            <a:prstGeom prst="rect">
              <a:avLst/>
            </a:prstGeom>
            <a:noFill/>
            <a:ln w="9525">
              <a:noFill/>
              <a:miter lim="800000"/>
              <a:headEnd/>
              <a:tailEnd/>
            </a:ln>
          </p:spPr>
          <p:txBody>
            <a:bodyPr wrap="none" lIns="0" tIns="0" rIns="0" bIns="0">
              <a:spAutoFit/>
            </a:bodyPr>
            <a:lstStyle/>
            <a:p>
              <a:r>
                <a:rPr lang="es-MX" sz="900" u="none">
                  <a:solidFill>
                    <a:srgbClr val="000080"/>
                  </a:solidFill>
                </a:rPr>
                <a:t>7%</a:t>
              </a:r>
              <a:endParaRPr lang="es-MX"/>
            </a:p>
          </p:txBody>
        </p:sp>
        <p:sp>
          <p:nvSpPr>
            <p:cNvPr id="38982" name="Rectangle 104"/>
            <p:cNvSpPr>
              <a:spLocks noChangeArrowheads="1"/>
            </p:cNvSpPr>
            <p:nvPr/>
          </p:nvSpPr>
          <p:spPr bwMode="auto">
            <a:xfrm>
              <a:off x="2664" y="1947"/>
              <a:ext cx="104" cy="86"/>
            </a:xfrm>
            <a:prstGeom prst="rect">
              <a:avLst/>
            </a:prstGeom>
            <a:noFill/>
            <a:ln w="9525">
              <a:noFill/>
              <a:miter lim="800000"/>
              <a:headEnd/>
              <a:tailEnd/>
            </a:ln>
          </p:spPr>
          <p:txBody>
            <a:bodyPr wrap="none" lIns="0" tIns="0" rIns="0" bIns="0">
              <a:spAutoFit/>
            </a:bodyPr>
            <a:lstStyle/>
            <a:p>
              <a:r>
                <a:rPr lang="es-MX" sz="900" u="none">
                  <a:solidFill>
                    <a:srgbClr val="000080"/>
                  </a:solidFill>
                </a:rPr>
                <a:t>6%</a:t>
              </a:r>
              <a:endParaRPr lang="es-MX"/>
            </a:p>
          </p:txBody>
        </p:sp>
        <p:sp>
          <p:nvSpPr>
            <p:cNvPr id="38983" name="Rectangle 105"/>
            <p:cNvSpPr>
              <a:spLocks noChangeArrowheads="1"/>
            </p:cNvSpPr>
            <p:nvPr/>
          </p:nvSpPr>
          <p:spPr bwMode="auto">
            <a:xfrm>
              <a:off x="2740" y="1623"/>
              <a:ext cx="104" cy="86"/>
            </a:xfrm>
            <a:prstGeom prst="rect">
              <a:avLst/>
            </a:prstGeom>
            <a:noFill/>
            <a:ln w="9525">
              <a:noFill/>
              <a:miter lim="800000"/>
              <a:headEnd/>
              <a:tailEnd/>
            </a:ln>
          </p:spPr>
          <p:txBody>
            <a:bodyPr wrap="none" lIns="0" tIns="0" rIns="0" bIns="0">
              <a:spAutoFit/>
            </a:bodyPr>
            <a:lstStyle/>
            <a:p>
              <a:r>
                <a:rPr lang="es-MX" sz="900" u="none">
                  <a:solidFill>
                    <a:srgbClr val="000080"/>
                  </a:solidFill>
                </a:rPr>
                <a:t>4%</a:t>
              </a:r>
              <a:endParaRPr lang="es-MX"/>
            </a:p>
          </p:txBody>
        </p:sp>
        <p:sp>
          <p:nvSpPr>
            <p:cNvPr id="38984" name="Rectangle 106"/>
            <p:cNvSpPr>
              <a:spLocks noChangeArrowheads="1"/>
            </p:cNvSpPr>
            <p:nvPr/>
          </p:nvSpPr>
          <p:spPr bwMode="auto">
            <a:xfrm>
              <a:off x="2872" y="1378"/>
              <a:ext cx="104" cy="86"/>
            </a:xfrm>
            <a:prstGeom prst="rect">
              <a:avLst/>
            </a:prstGeom>
            <a:noFill/>
            <a:ln w="9525">
              <a:noFill/>
              <a:miter lim="800000"/>
              <a:headEnd/>
              <a:tailEnd/>
            </a:ln>
          </p:spPr>
          <p:txBody>
            <a:bodyPr wrap="none" lIns="0" tIns="0" rIns="0" bIns="0">
              <a:spAutoFit/>
            </a:bodyPr>
            <a:lstStyle/>
            <a:p>
              <a:r>
                <a:rPr lang="es-MX" sz="900" u="none">
                  <a:solidFill>
                    <a:srgbClr val="000080"/>
                  </a:solidFill>
                </a:rPr>
                <a:t>4%</a:t>
              </a:r>
              <a:endParaRPr lang="es-MX"/>
            </a:p>
          </p:txBody>
        </p:sp>
        <p:sp>
          <p:nvSpPr>
            <p:cNvPr id="38985" name="Rectangle 107"/>
            <p:cNvSpPr>
              <a:spLocks noChangeArrowheads="1"/>
            </p:cNvSpPr>
            <p:nvPr/>
          </p:nvSpPr>
          <p:spPr bwMode="auto">
            <a:xfrm>
              <a:off x="3043" y="1193"/>
              <a:ext cx="104" cy="86"/>
            </a:xfrm>
            <a:prstGeom prst="rect">
              <a:avLst/>
            </a:prstGeom>
            <a:noFill/>
            <a:ln w="9525">
              <a:noFill/>
              <a:miter lim="800000"/>
              <a:headEnd/>
              <a:tailEnd/>
            </a:ln>
          </p:spPr>
          <p:txBody>
            <a:bodyPr wrap="none" lIns="0" tIns="0" rIns="0" bIns="0">
              <a:spAutoFit/>
            </a:bodyPr>
            <a:lstStyle/>
            <a:p>
              <a:r>
                <a:rPr lang="es-MX" sz="900" u="none">
                  <a:solidFill>
                    <a:srgbClr val="000080"/>
                  </a:solidFill>
                </a:rPr>
                <a:t>4%</a:t>
              </a:r>
              <a:endParaRPr lang="es-MX"/>
            </a:p>
          </p:txBody>
        </p:sp>
        <p:sp>
          <p:nvSpPr>
            <p:cNvPr id="38986" name="Rectangle 108"/>
            <p:cNvSpPr>
              <a:spLocks noChangeArrowheads="1"/>
            </p:cNvSpPr>
            <p:nvPr/>
          </p:nvSpPr>
          <p:spPr bwMode="auto">
            <a:xfrm>
              <a:off x="3235" y="1075"/>
              <a:ext cx="104" cy="86"/>
            </a:xfrm>
            <a:prstGeom prst="rect">
              <a:avLst/>
            </a:prstGeom>
            <a:noFill/>
            <a:ln w="9525">
              <a:noFill/>
              <a:miter lim="800000"/>
              <a:headEnd/>
              <a:tailEnd/>
            </a:ln>
          </p:spPr>
          <p:txBody>
            <a:bodyPr wrap="none" lIns="0" tIns="0" rIns="0" bIns="0">
              <a:spAutoFit/>
            </a:bodyPr>
            <a:lstStyle/>
            <a:p>
              <a:r>
                <a:rPr lang="es-MX" sz="900" u="none">
                  <a:solidFill>
                    <a:srgbClr val="000080"/>
                  </a:solidFill>
                </a:rPr>
                <a:t>3%</a:t>
              </a:r>
              <a:endParaRPr lang="es-MX"/>
            </a:p>
          </p:txBody>
        </p:sp>
        <p:sp>
          <p:nvSpPr>
            <p:cNvPr id="38987" name="Rectangle 109"/>
            <p:cNvSpPr>
              <a:spLocks noChangeArrowheads="1"/>
            </p:cNvSpPr>
            <p:nvPr/>
          </p:nvSpPr>
          <p:spPr bwMode="auto">
            <a:xfrm>
              <a:off x="3410" y="1016"/>
              <a:ext cx="104" cy="86"/>
            </a:xfrm>
            <a:prstGeom prst="rect">
              <a:avLst/>
            </a:prstGeom>
            <a:noFill/>
            <a:ln w="9525">
              <a:noFill/>
              <a:miter lim="800000"/>
              <a:headEnd/>
              <a:tailEnd/>
            </a:ln>
          </p:spPr>
          <p:txBody>
            <a:bodyPr wrap="none" lIns="0" tIns="0" rIns="0" bIns="0">
              <a:spAutoFit/>
            </a:bodyPr>
            <a:lstStyle/>
            <a:p>
              <a:r>
                <a:rPr lang="es-MX" sz="900" u="none">
                  <a:solidFill>
                    <a:srgbClr val="000080"/>
                  </a:solidFill>
                </a:rPr>
                <a:t>2%</a:t>
              </a:r>
              <a:endParaRPr lang="es-MX"/>
            </a:p>
          </p:txBody>
        </p:sp>
        <p:sp>
          <p:nvSpPr>
            <p:cNvPr id="38988" name="Rectangle 110"/>
            <p:cNvSpPr>
              <a:spLocks noChangeArrowheads="1"/>
            </p:cNvSpPr>
            <p:nvPr/>
          </p:nvSpPr>
          <p:spPr bwMode="auto">
            <a:xfrm>
              <a:off x="3604" y="959"/>
              <a:ext cx="104" cy="86"/>
            </a:xfrm>
            <a:prstGeom prst="rect">
              <a:avLst/>
            </a:prstGeom>
            <a:noFill/>
            <a:ln w="9525">
              <a:noFill/>
              <a:miter lim="800000"/>
              <a:headEnd/>
              <a:tailEnd/>
            </a:ln>
          </p:spPr>
          <p:txBody>
            <a:bodyPr wrap="none" lIns="0" tIns="0" rIns="0" bIns="0">
              <a:spAutoFit/>
            </a:bodyPr>
            <a:lstStyle/>
            <a:p>
              <a:r>
                <a:rPr lang="es-MX" sz="900" u="none">
                  <a:solidFill>
                    <a:srgbClr val="000080"/>
                  </a:solidFill>
                </a:rPr>
                <a:t>1%</a:t>
              </a:r>
              <a:endParaRPr lang="es-MX"/>
            </a:p>
          </p:txBody>
        </p:sp>
        <p:sp>
          <p:nvSpPr>
            <p:cNvPr id="38989" name="Rectangle 111"/>
            <p:cNvSpPr>
              <a:spLocks noChangeArrowheads="1"/>
            </p:cNvSpPr>
            <p:nvPr/>
          </p:nvSpPr>
          <p:spPr bwMode="auto">
            <a:xfrm>
              <a:off x="3717" y="940"/>
              <a:ext cx="104" cy="86"/>
            </a:xfrm>
            <a:prstGeom prst="rect">
              <a:avLst/>
            </a:prstGeom>
            <a:noFill/>
            <a:ln w="9525">
              <a:noFill/>
              <a:miter lim="800000"/>
              <a:headEnd/>
              <a:tailEnd/>
            </a:ln>
          </p:spPr>
          <p:txBody>
            <a:bodyPr wrap="none" lIns="0" tIns="0" rIns="0" bIns="0">
              <a:spAutoFit/>
            </a:bodyPr>
            <a:lstStyle/>
            <a:p>
              <a:r>
                <a:rPr lang="es-MX" sz="900" u="none">
                  <a:solidFill>
                    <a:srgbClr val="000080"/>
                  </a:solidFill>
                </a:rPr>
                <a:t>1%</a:t>
              </a:r>
              <a:endParaRPr lang="es-MX"/>
            </a:p>
          </p:txBody>
        </p:sp>
        <p:sp>
          <p:nvSpPr>
            <p:cNvPr id="38990" name="Rectangle 112"/>
            <p:cNvSpPr>
              <a:spLocks noChangeArrowheads="1"/>
            </p:cNvSpPr>
            <p:nvPr/>
          </p:nvSpPr>
          <p:spPr bwMode="auto">
            <a:xfrm>
              <a:off x="3512" y="984"/>
              <a:ext cx="104" cy="86"/>
            </a:xfrm>
            <a:prstGeom prst="rect">
              <a:avLst/>
            </a:prstGeom>
            <a:noFill/>
            <a:ln w="9525">
              <a:noFill/>
              <a:miter lim="800000"/>
              <a:headEnd/>
              <a:tailEnd/>
            </a:ln>
          </p:spPr>
          <p:txBody>
            <a:bodyPr wrap="none" lIns="0" tIns="0" rIns="0" bIns="0">
              <a:spAutoFit/>
            </a:bodyPr>
            <a:lstStyle/>
            <a:p>
              <a:r>
                <a:rPr lang="es-MX" sz="900" u="none">
                  <a:solidFill>
                    <a:srgbClr val="000080"/>
                  </a:solidFill>
                </a:rPr>
                <a:t>1%</a:t>
              </a:r>
              <a:endParaRPr lang="es-MX"/>
            </a:p>
          </p:txBody>
        </p:sp>
        <p:grpSp>
          <p:nvGrpSpPr>
            <p:cNvPr id="38991" name="Rectangle 113"/>
            <p:cNvGrpSpPr>
              <a:grpSpLocks/>
            </p:cNvGrpSpPr>
            <p:nvPr/>
          </p:nvGrpSpPr>
          <p:grpSpPr bwMode="auto">
            <a:xfrm>
              <a:off x="4957" y="1117"/>
              <a:ext cx="119" cy="115"/>
              <a:chOff x="7869936" y="1773936"/>
              <a:chExt cx="188976" cy="182880"/>
            </a:xfrm>
          </p:grpSpPr>
          <p:pic>
            <p:nvPicPr>
              <p:cNvPr id="39049" name="Rectangle 113"/>
              <p:cNvPicPr>
                <a:picLocks noChangeArrowheads="1"/>
              </p:cNvPicPr>
              <p:nvPr/>
            </p:nvPicPr>
            <p:blipFill>
              <a:blip r:embed="rId18" cstate="print"/>
              <a:srcRect/>
              <a:stretch>
                <a:fillRect/>
              </a:stretch>
            </p:blipFill>
            <p:spPr bwMode="auto">
              <a:xfrm>
                <a:off x="7869936" y="1773936"/>
                <a:ext cx="188976" cy="182880"/>
              </a:xfrm>
              <a:prstGeom prst="rect">
                <a:avLst/>
              </a:prstGeom>
              <a:noFill/>
              <a:ln w="9525">
                <a:noFill/>
                <a:miter lim="800000"/>
                <a:headEnd/>
                <a:tailEnd/>
              </a:ln>
            </p:spPr>
          </p:pic>
          <p:sp>
            <p:nvSpPr>
              <p:cNvPr id="39050" name="Text Box 109"/>
              <p:cNvSpPr txBox="1">
                <a:spLocks noChangeArrowheads="1"/>
              </p:cNvSpPr>
              <p:nvPr/>
            </p:nvSpPr>
            <p:spPr bwMode="auto">
              <a:xfrm>
                <a:off x="7929563" y="1809750"/>
                <a:ext cx="73025" cy="74612"/>
              </a:xfrm>
              <a:prstGeom prst="rect">
                <a:avLst/>
              </a:prstGeom>
              <a:noFill/>
              <a:ln w="9525">
                <a:noFill/>
                <a:miter lim="800000"/>
                <a:headEnd/>
                <a:tailEnd/>
              </a:ln>
            </p:spPr>
            <p:txBody>
              <a:bodyPr/>
              <a:lstStyle/>
              <a:p>
                <a:endParaRPr lang="es-MX">
                  <a:solidFill>
                    <a:srgbClr val="FFFFFF"/>
                  </a:solidFill>
                </a:endParaRPr>
              </a:p>
            </p:txBody>
          </p:sp>
        </p:grpSp>
        <p:sp>
          <p:nvSpPr>
            <p:cNvPr id="38992" name="Rectangle 114"/>
            <p:cNvSpPr>
              <a:spLocks noChangeArrowheads="1"/>
            </p:cNvSpPr>
            <p:nvPr/>
          </p:nvSpPr>
          <p:spPr bwMode="auto">
            <a:xfrm>
              <a:off x="5142" y="1119"/>
              <a:ext cx="412" cy="86"/>
            </a:xfrm>
            <a:prstGeom prst="rect">
              <a:avLst/>
            </a:prstGeom>
            <a:noFill/>
            <a:ln w="9525">
              <a:noFill/>
              <a:miter lim="800000"/>
              <a:headEnd/>
              <a:tailEnd/>
            </a:ln>
          </p:spPr>
          <p:txBody>
            <a:bodyPr wrap="none" lIns="0" tIns="0" rIns="0" bIns="0">
              <a:spAutoFit/>
            </a:bodyPr>
            <a:lstStyle/>
            <a:p>
              <a:r>
                <a:rPr lang="es-MX" sz="900" u="none">
                  <a:solidFill>
                    <a:srgbClr val="000080"/>
                  </a:solidFill>
                </a:rPr>
                <a:t>Nuevo León</a:t>
              </a:r>
              <a:endParaRPr lang="es-MX"/>
            </a:p>
          </p:txBody>
        </p:sp>
        <p:grpSp>
          <p:nvGrpSpPr>
            <p:cNvPr id="38993" name="Rectangle 115"/>
            <p:cNvGrpSpPr>
              <a:grpSpLocks/>
            </p:cNvGrpSpPr>
            <p:nvPr/>
          </p:nvGrpSpPr>
          <p:grpSpPr bwMode="auto">
            <a:xfrm>
              <a:off x="4957" y="1233"/>
              <a:ext cx="119" cy="115"/>
              <a:chOff x="7869936" y="1956816"/>
              <a:chExt cx="188976" cy="182880"/>
            </a:xfrm>
          </p:grpSpPr>
          <p:pic>
            <p:nvPicPr>
              <p:cNvPr id="39047" name="Rectangle 115"/>
              <p:cNvPicPr>
                <a:picLocks noChangeArrowheads="1"/>
              </p:cNvPicPr>
              <p:nvPr/>
            </p:nvPicPr>
            <p:blipFill>
              <a:blip r:embed="rId19" cstate="print"/>
              <a:srcRect/>
              <a:stretch>
                <a:fillRect/>
              </a:stretch>
            </p:blipFill>
            <p:spPr bwMode="auto">
              <a:xfrm>
                <a:off x="7869936" y="1956816"/>
                <a:ext cx="188976" cy="182880"/>
              </a:xfrm>
              <a:prstGeom prst="rect">
                <a:avLst/>
              </a:prstGeom>
              <a:noFill/>
              <a:ln w="9525">
                <a:noFill/>
                <a:miter lim="800000"/>
                <a:headEnd/>
                <a:tailEnd/>
              </a:ln>
            </p:spPr>
          </p:pic>
          <p:sp>
            <p:nvSpPr>
              <p:cNvPr id="39048" name="Text Box 113"/>
              <p:cNvSpPr txBox="1">
                <a:spLocks noChangeArrowheads="1"/>
              </p:cNvSpPr>
              <p:nvPr/>
            </p:nvSpPr>
            <p:spPr bwMode="auto">
              <a:xfrm>
                <a:off x="7929563" y="1992313"/>
                <a:ext cx="73025" cy="74612"/>
              </a:xfrm>
              <a:prstGeom prst="rect">
                <a:avLst/>
              </a:prstGeom>
              <a:noFill/>
              <a:ln w="9525">
                <a:noFill/>
                <a:miter lim="800000"/>
                <a:headEnd/>
                <a:tailEnd/>
              </a:ln>
            </p:spPr>
            <p:txBody>
              <a:bodyPr/>
              <a:lstStyle/>
              <a:p>
                <a:endParaRPr lang="es-MX">
                  <a:solidFill>
                    <a:srgbClr val="FFFFFF"/>
                  </a:solidFill>
                </a:endParaRPr>
              </a:p>
            </p:txBody>
          </p:sp>
        </p:grpSp>
        <p:sp>
          <p:nvSpPr>
            <p:cNvPr id="38994" name="Rectangle 116"/>
            <p:cNvSpPr>
              <a:spLocks noChangeArrowheads="1"/>
            </p:cNvSpPr>
            <p:nvPr/>
          </p:nvSpPr>
          <p:spPr bwMode="auto">
            <a:xfrm>
              <a:off x="5122" y="1234"/>
              <a:ext cx="244" cy="86"/>
            </a:xfrm>
            <a:prstGeom prst="rect">
              <a:avLst/>
            </a:prstGeom>
            <a:noFill/>
            <a:ln w="9525">
              <a:noFill/>
              <a:miter lim="800000"/>
              <a:headEnd/>
              <a:tailEnd/>
            </a:ln>
          </p:spPr>
          <p:txBody>
            <a:bodyPr wrap="none" lIns="0" tIns="0" rIns="0" bIns="0">
              <a:spAutoFit/>
            </a:bodyPr>
            <a:lstStyle/>
            <a:p>
              <a:r>
                <a:rPr lang="es-MX" sz="900" u="none">
                  <a:solidFill>
                    <a:srgbClr val="000080"/>
                  </a:solidFill>
                </a:rPr>
                <a:t>Jalisco</a:t>
              </a:r>
              <a:endParaRPr lang="es-MX"/>
            </a:p>
          </p:txBody>
        </p:sp>
        <p:grpSp>
          <p:nvGrpSpPr>
            <p:cNvPr id="38995" name="Rectangle 117"/>
            <p:cNvGrpSpPr>
              <a:grpSpLocks/>
            </p:cNvGrpSpPr>
            <p:nvPr/>
          </p:nvGrpSpPr>
          <p:grpSpPr bwMode="auto">
            <a:xfrm>
              <a:off x="4957" y="1348"/>
              <a:ext cx="119" cy="115"/>
              <a:chOff x="7869936" y="2139696"/>
              <a:chExt cx="188976" cy="182880"/>
            </a:xfrm>
          </p:grpSpPr>
          <p:pic>
            <p:nvPicPr>
              <p:cNvPr id="39045" name="Rectangle 117"/>
              <p:cNvPicPr>
                <a:picLocks noChangeArrowheads="1"/>
              </p:cNvPicPr>
              <p:nvPr/>
            </p:nvPicPr>
            <p:blipFill>
              <a:blip r:embed="rId20" cstate="print"/>
              <a:srcRect/>
              <a:stretch>
                <a:fillRect/>
              </a:stretch>
            </p:blipFill>
            <p:spPr bwMode="auto">
              <a:xfrm>
                <a:off x="7869936" y="2139696"/>
                <a:ext cx="188976" cy="182880"/>
              </a:xfrm>
              <a:prstGeom prst="rect">
                <a:avLst/>
              </a:prstGeom>
              <a:noFill/>
              <a:ln w="9525">
                <a:noFill/>
                <a:miter lim="800000"/>
                <a:headEnd/>
                <a:tailEnd/>
              </a:ln>
            </p:spPr>
          </p:pic>
          <p:sp>
            <p:nvSpPr>
              <p:cNvPr id="39046" name="Text Box 117"/>
              <p:cNvSpPr txBox="1">
                <a:spLocks noChangeArrowheads="1"/>
              </p:cNvSpPr>
              <p:nvPr/>
            </p:nvSpPr>
            <p:spPr bwMode="auto">
              <a:xfrm>
                <a:off x="7929563" y="2174875"/>
                <a:ext cx="73025" cy="74612"/>
              </a:xfrm>
              <a:prstGeom prst="rect">
                <a:avLst/>
              </a:prstGeom>
              <a:noFill/>
              <a:ln w="9525">
                <a:noFill/>
                <a:miter lim="800000"/>
                <a:headEnd/>
                <a:tailEnd/>
              </a:ln>
            </p:spPr>
            <p:txBody>
              <a:bodyPr/>
              <a:lstStyle/>
              <a:p>
                <a:endParaRPr lang="es-MX">
                  <a:solidFill>
                    <a:srgbClr val="FFFFFF"/>
                  </a:solidFill>
                </a:endParaRPr>
              </a:p>
            </p:txBody>
          </p:sp>
        </p:grpSp>
        <p:sp>
          <p:nvSpPr>
            <p:cNvPr id="38996" name="Rectangle 118"/>
            <p:cNvSpPr>
              <a:spLocks noChangeArrowheads="1"/>
            </p:cNvSpPr>
            <p:nvPr/>
          </p:nvSpPr>
          <p:spPr bwMode="auto">
            <a:xfrm>
              <a:off x="5141" y="1348"/>
              <a:ext cx="396" cy="86"/>
            </a:xfrm>
            <a:prstGeom prst="rect">
              <a:avLst/>
            </a:prstGeom>
            <a:noFill/>
            <a:ln w="9525">
              <a:noFill/>
              <a:miter lim="800000"/>
              <a:headEnd/>
              <a:tailEnd/>
            </a:ln>
          </p:spPr>
          <p:txBody>
            <a:bodyPr wrap="none" lIns="0" tIns="0" rIns="0" bIns="0">
              <a:spAutoFit/>
            </a:bodyPr>
            <a:lstStyle/>
            <a:p>
              <a:r>
                <a:rPr lang="es-MX" sz="900" u="none">
                  <a:solidFill>
                    <a:srgbClr val="000080"/>
                  </a:solidFill>
                </a:rPr>
                <a:t>Guanajuato</a:t>
              </a:r>
              <a:endParaRPr lang="es-MX"/>
            </a:p>
          </p:txBody>
        </p:sp>
        <p:grpSp>
          <p:nvGrpSpPr>
            <p:cNvPr id="38997" name="Rectangle 119"/>
            <p:cNvGrpSpPr>
              <a:grpSpLocks/>
            </p:cNvGrpSpPr>
            <p:nvPr/>
          </p:nvGrpSpPr>
          <p:grpSpPr bwMode="auto">
            <a:xfrm>
              <a:off x="4957" y="1463"/>
              <a:ext cx="119" cy="115"/>
              <a:chOff x="7869936" y="2322576"/>
              <a:chExt cx="188976" cy="182880"/>
            </a:xfrm>
          </p:grpSpPr>
          <p:pic>
            <p:nvPicPr>
              <p:cNvPr id="39043" name="Rectangle 119"/>
              <p:cNvPicPr>
                <a:picLocks noChangeArrowheads="1"/>
              </p:cNvPicPr>
              <p:nvPr/>
            </p:nvPicPr>
            <p:blipFill>
              <a:blip r:embed="rId21" cstate="print"/>
              <a:srcRect/>
              <a:stretch>
                <a:fillRect/>
              </a:stretch>
            </p:blipFill>
            <p:spPr bwMode="auto">
              <a:xfrm>
                <a:off x="7869936" y="2322576"/>
                <a:ext cx="188976" cy="182880"/>
              </a:xfrm>
              <a:prstGeom prst="rect">
                <a:avLst/>
              </a:prstGeom>
              <a:noFill/>
              <a:ln w="9525">
                <a:noFill/>
                <a:miter lim="800000"/>
                <a:headEnd/>
                <a:tailEnd/>
              </a:ln>
            </p:spPr>
          </p:pic>
          <p:sp>
            <p:nvSpPr>
              <p:cNvPr id="39044" name="Text Box 121"/>
              <p:cNvSpPr txBox="1">
                <a:spLocks noChangeArrowheads="1"/>
              </p:cNvSpPr>
              <p:nvPr/>
            </p:nvSpPr>
            <p:spPr bwMode="auto">
              <a:xfrm>
                <a:off x="7929563" y="2357438"/>
                <a:ext cx="73025" cy="74612"/>
              </a:xfrm>
              <a:prstGeom prst="rect">
                <a:avLst/>
              </a:prstGeom>
              <a:noFill/>
              <a:ln w="9525">
                <a:noFill/>
                <a:miter lim="800000"/>
                <a:headEnd/>
                <a:tailEnd/>
              </a:ln>
            </p:spPr>
            <p:txBody>
              <a:bodyPr/>
              <a:lstStyle/>
              <a:p>
                <a:endParaRPr lang="es-MX">
                  <a:solidFill>
                    <a:srgbClr val="FFFFFF"/>
                  </a:solidFill>
                </a:endParaRPr>
              </a:p>
            </p:txBody>
          </p:sp>
        </p:grpSp>
        <p:sp>
          <p:nvSpPr>
            <p:cNvPr id="38998" name="Rectangle 120"/>
            <p:cNvSpPr>
              <a:spLocks noChangeArrowheads="1"/>
            </p:cNvSpPr>
            <p:nvPr/>
          </p:nvSpPr>
          <p:spPr bwMode="auto">
            <a:xfrm>
              <a:off x="5131" y="1463"/>
              <a:ext cx="304" cy="86"/>
            </a:xfrm>
            <a:prstGeom prst="rect">
              <a:avLst/>
            </a:prstGeom>
            <a:noFill/>
            <a:ln w="9525">
              <a:noFill/>
              <a:miter lim="800000"/>
              <a:headEnd/>
              <a:tailEnd/>
            </a:ln>
          </p:spPr>
          <p:txBody>
            <a:bodyPr wrap="none" lIns="0" tIns="0" rIns="0" bIns="0">
              <a:spAutoFit/>
            </a:bodyPr>
            <a:lstStyle/>
            <a:p>
              <a:r>
                <a:rPr lang="es-MX" sz="900" u="none">
                  <a:solidFill>
                    <a:srgbClr val="000080"/>
                  </a:solidFill>
                </a:rPr>
                <a:t>Coahuila</a:t>
              </a:r>
              <a:endParaRPr lang="es-MX"/>
            </a:p>
          </p:txBody>
        </p:sp>
        <p:grpSp>
          <p:nvGrpSpPr>
            <p:cNvPr id="38999" name="Rectangle 121"/>
            <p:cNvGrpSpPr>
              <a:grpSpLocks/>
            </p:cNvGrpSpPr>
            <p:nvPr/>
          </p:nvGrpSpPr>
          <p:grpSpPr bwMode="auto">
            <a:xfrm>
              <a:off x="4957" y="1578"/>
              <a:ext cx="119" cy="115"/>
              <a:chOff x="7869936" y="2505456"/>
              <a:chExt cx="188976" cy="182880"/>
            </a:xfrm>
          </p:grpSpPr>
          <p:pic>
            <p:nvPicPr>
              <p:cNvPr id="39041" name="Rectangle 121"/>
              <p:cNvPicPr>
                <a:picLocks noChangeArrowheads="1"/>
              </p:cNvPicPr>
              <p:nvPr/>
            </p:nvPicPr>
            <p:blipFill>
              <a:blip r:embed="rId22" cstate="print"/>
              <a:srcRect/>
              <a:stretch>
                <a:fillRect/>
              </a:stretch>
            </p:blipFill>
            <p:spPr bwMode="auto">
              <a:xfrm>
                <a:off x="7869936" y="2505456"/>
                <a:ext cx="188976" cy="182880"/>
              </a:xfrm>
              <a:prstGeom prst="rect">
                <a:avLst/>
              </a:prstGeom>
              <a:noFill/>
              <a:ln w="9525">
                <a:noFill/>
                <a:miter lim="800000"/>
                <a:headEnd/>
                <a:tailEnd/>
              </a:ln>
            </p:spPr>
          </p:pic>
          <p:sp>
            <p:nvSpPr>
              <p:cNvPr id="39042" name="Text Box 125"/>
              <p:cNvSpPr txBox="1">
                <a:spLocks noChangeArrowheads="1"/>
              </p:cNvSpPr>
              <p:nvPr/>
            </p:nvSpPr>
            <p:spPr bwMode="auto">
              <a:xfrm>
                <a:off x="7929563" y="2540000"/>
                <a:ext cx="73025" cy="74612"/>
              </a:xfrm>
              <a:prstGeom prst="rect">
                <a:avLst/>
              </a:prstGeom>
              <a:noFill/>
              <a:ln w="9525">
                <a:noFill/>
                <a:miter lim="800000"/>
                <a:headEnd/>
                <a:tailEnd/>
              </a:ln>
            </p:spPr>
            <p:txBody>
              <a:bodyPr/>
              <a:lstStyle/>
              <a:p>
                <a:endParaRPr lang="es-MX">
                  <a:solidFill>
                    <a:srgbClr val="FFFFFF"/>
                  </a:solidFill>
                </a:endParaRPr>
              </a:p>
            </p:txBody>
          </p:sp>
        </p:grpSp>
        <p:sp>
          <p:nvSpPr>
            <p:cNvPr id="39000" name="Rectangle 122"/>
            <p:cNvSpPr>
              <a:spLocks noChangeArrowheads="1"/>
            </p:cNvSpPr>
            <p:nvPr/>
          </p:nvSpPr>
          <p:spPr bwMode="auto">
            <a:xfrm>
              <a:off x="5097" y="1579"/>
              <a:ext cx="176" cy="86"/>
            </a:xfrm>
            <a:prstGeom prst="rect">
              <a:avLst/>
            </a:prstGeom>
            <a:noFill/>
            <a:ln w="9525">
              <a:noFill/>
              <a:miter lim="800000"/>
              <a:headEnd/>
              <a:tailEnd/>
            </a:ln>
          </p:spPr>
          <p:txBody>
            <a:bodyPr wrap="none" lIns="0" tIns="0" rIns="0" bIns="0">
              <a:spAutoFit/>
            </a:bodyPr>
            <a:lstStyle/>
            <a:p>
              <a:r>
                <a:rPr lang="es-MX" sz="900" u="none">
                  <a:solidFill>
                    <a:srgbClr val="000080"/>
                  </a:solidFill>
                </a:rPr>
                <a:t>  D.F.</a:t>
              </a:r>
              <a:endParaRPr lang="es-MX"/>
            </a:p>
          </p:txBody>
        </p:sp>
        <p:grpSp>
          <p:nvGrpSpPr>
            <p:cNvPr id="39001" name="Rectangle 123"/>
            <p:cNvGrpSpPr>
              <a:grpSpLocks/>
            </p:cNvGrpSpPr>
            <p:nvPr/>
          </p:nvGrpSpPr>
          <p:grpSpPr bwMode="auto">
            <a:xfrm>
              <a:off x="4957" y="1693"/>
              <a:ext cx="119" cy="115"/>
              <a:chOff x="7869936" y="2688336"/>
              <a:chExt cx="188976" cy="182880"/>
            </a:xfrm>
          </p:grpSpPr>
          <p:pic>
            <p:nvPicPr>
              <p:cNvPr id="39039" name="Rectangle 123"/>
              <p:cNvPicPr>
                <a:picLocks noChangeArrowheads="1"/>
              </p:cNvPicPr>
              <p:nvPr/>
            </p:nvPicPr>
            <p:blipFill>
              <a:blip r:embed="rId23" cstate="print"/>
              <a:srcRect/>
              <a:stretch>
                <a:fillRect/>
              </a:stretch>
            </p:blipFill>
            <p:spPr bwMode="auto">
              <a:xfrm>
                <a:off x="7869936" y="2688336"/>
                <a:ext cx="188976" cy="182880"/>
              </a:xfrm>
              <a:prstGeom prst="rect">
                <a:avLst/>
              </a:prstGeom>
              <a:noFill/>
              <a:ln w="9525">
                <a:noFill/>
                <a:miter lim="800000"/>
                <a:headEnd/>
                <a:tailEnd/>
              </a:ln>
            </p:spPr>
          </p:pic>
          <p:sp>
            <p:nvSpPr>
              <p:cNvPr id="39040" name="Text Box 129"/>
              <p:cNvSpPr txBox="1">
                <a:spLocks noChangeArrowheads="1"/>
              </p:cNvSpPr>
              <p:nvPr/>
            </p:nvSpPr>
            <p:spPr bwMode="auto">
              <a:xfrm>
                <a:off x="7929563" y="2722563"/>
                <a:ext cx="73025" cy="73025"/>
              </a:xfrm>
              <a:prstGeom prst="rect">
                <a:avLst/>
              </a:prstGeom>
              <a:noFill/>
              <a:ln w="9525">
                <a:noFill/>
                <a:miter lim="800000"/>
                <a:headEnd/>
                <a:tailEnd/>
              </a:ln>
            </p:spPr>
            <p:txBody>
              <a:bodyPr/>
              <a:lstStyle/>
              <a:p>
                <a:endParaRPr lang="es-MX">
                  <a:solidFill>
                    <a:srgbClr val="FFFFFF"/>
                  </a:solidFill>
                </a:endParaRPr>
              </a:p>
            </p:txBody>
          </p:sp>
        </p:grpSp>
        <p:sp>
          <p:nvSpPr>
            <p:cNvPr id="39002" name="Rectangle 124"/>
            <p:cNvSpPr>
              <a:spLocks noChangeArrowheads="1"/>
            </p:cNvSpPr>
            <p:nvPr/>
          </p:nvSpPr>
          <p:spPr bwMode="auto">
            <a:xfrm>
              <a:off x="5133" y="1693"/>
              <a:ext cx="608" cy="86"/>
            </a:xfrm>
            <a:prstGeom prst="rect">
              <a:avLst/>
            </a:prstGeom>
            <a:noFill/>
            <a:ln w="9525">
              <a:noFill/>
              <a:miter lim="800000"/>
              <a:headEnd/>
              <a:tailEnd/>
            </a:ln>
          </p:spPr>
          <p:txBody>
            <a:bodyPr wrap="none" lIns="0" tIns="0" rIns="0" bIns="0">
              <a:spAutoFit/>
            </a:bodyPr>
            <a:lstStyle/>
            <a:p>
              <a:r>
                <a:rPr lang="es-MX" sz="900" u="none">
                  <a:solidFill>
                    <a:srgbClr val="000080"/>
                  </a:solidFill>
                </a:rPr>
                <a:t>Estado de México</a:t>
              </a:r>
              <a:endParaRPr lang="es-MX"/>
            </a:p>
          </p:txBody>
        </p:sp>
        <p:grpSp>
          <p:nvGrpSpPr>
            <p:cNvPr id="39003" name="Rectangle 125"/>
            <p:cNvGrpSpPr>
              <a:grpSpLocks/>
            </p:cNvGrpSpPr>
            <p:nvPr/>
          </p:nvGrpSpPr>
          <p:grpSpPr bwMode="auto">
            <a:xfrm>
              <a:off x="4957" y="1809"/>
              <a:ext cx="119" cy="115"/>
              <a:chOff x="7869936" y="2871216"/>
              <a:chExt cx="188976" cy="182880"/>
            </a:xfrm>
          </p:grpSpPr>
          <p:pic>
            <p:nvPicPr>
              <p:cNvPr id="39037" name="Rectangle 125"/>
              <p:cNvPicPr>
                <a:picLocks noChangeArrowheads="1"/>
              </p:cNvPicPr>
              <p:nvPr/>
            </p:nvPicPr>
            <p:blipFill>
              <a:blip r:embed="rId24" cstate="print"/>
              <a:srcRect/>
              <a:stretch>
                <a:fillRect/>
              </a:stretch>
            </p:blipFill>
            <p:spPr bwMode="auto">
              <a:xfrm>
                <a:off x="7869936" y="2871216"/>
                <a:ext cx="188976" cy="182880"/>
              </a:xfrm>
              <a:prstGeom prst="rect">
                <a:avLst/>
              </a:prstGeom>
              <a:noFill/>
              <a:ln w="9525">
                <a:noFill/>
                <a:miter lim="800000"/>
                <a:headEnd/>
                <a:tailEnd/>
              </a:ln>
            </p:spPr>
          </p:pic>
          <p:sp>
            <p:nvSpPr>
              <p:cNvPr id="39038" name="Text Box 133"/>
              <p:cNvSpPr txBox="1">
                <a:spLocks noChangeArrowheads="1"/>
              </p:cNvSpPr>
              <p:nvPr/>
            </p:nvSpPr>
            <p:spPr bwMode="auto">
              <a:xfrm>
                <a:off x="7929563" y="2905125"/>
                <a:ext cx="73025" cy="73025"/>
              </a:xfrm>
              <a:prstGeom prst="rect">
                <a:avLst/>
              </a:prstGeom>
              <a:noFill/>
              <a:ln w="9525">
                <a:noFill/>
                <a:miter lim="800000"/>
                <a:headEnd/>
                <a:tailEnd/>
              </a:ln>
            </p:spPr>
            <p:txBody>
              <a:bodyPr/>
              <a:lstStyle/>
              <a:p>
                <a:endParaRPr lang="es-MX">
                  <a:solidFill>
                    <a:srgbClr val="FFFFFF"/>
                  </a:solidFill>
                </a:endParaRPr>
              </a:p>
            </p:txBody>
          </p:sp>
        </p:grpSp>
        <p:sp>
          <p:nvSpPr>
            <p:cNvPr id="39004" name="Rectangle 126"/>
            <p:cNvSpPr>
              <a:spLocks noChangeArrowheads="1"/>
            </p:cNvSpPr>
            <p:nvPr/>
          </p:nvSpPr>
          <p:spPr bwMode="auto">
            <a:xfrm>
              <a:off x="5133" y="1808"/>
              <a:ext cx="372" cy="86"/>
            </a:xfrm>
            <a:prstGeom prst="rect">
              <a:avLst/>
            </a:prstGeom>
            <a:noFill/>
            <a:ln w="9525">
              <a:noFill/>
              <a:miter lim="800000"/>
              <a:headEnd/>
              <a:tailEnd/>
            </a:ln>
          </p:spPr>
          <p:txBody>
            <a:bodyPr wrap="none" lIns="0" tIns="0" rIns="0" bIns="0">
              <a:spAutoFit/>
            </a:bodyPr>
            <a:lstStyle/>
            <a:p>
              <a:r>
                <a:rPr lang="es-MX" sz="900" u="none">
                  <a:solidFill>
                    <a:srgbClr val="000080"/>
                  </a:solidFill>
                </a:rPr>
                <a:t>Chihuahua</a:t>
              </a:r>
              <a:endParaRPr lang="es-MX"/>
            </a:p>
          </p:txBody>
        </p:sp>
        <p:grpSp>
          <p:nvGrpSpPr>
            <p:cNvPr id="39005" name="Rectangle 127"/>
            <p:cNvGrpSpPr>
              <a:grpSpLocks/>
            </p:cNvGrpSpPr>
            <p:nvPr/>
          </p:nvGrpSpPr>
          <p:grpSpPr bwMode="auto">
            <a:xfrm>
              <a:off x="4957" y="1924"/>
              <a:ext cx="119" cy="115"/>
              <a:chOff x="7869936" y="3054096"/>
              <a:chExt cx="188976" cy="182880"/>
            </a:xfrm>
          </p:grpSpPr>
          <p:pic>
            <p:nvPicPr>
              <p:cNvPr id="39035" name="Rectangle 127"/>
              <p:cNvPicPr>
                <a:picLocks noChangeArrowheads="1"/>
              </p:cNvPicPr>
              <p:nvPr/>
            </p:nvPicPr>
            <p:blipFill>
              <a:blip r:embed="rId25" cstate="print"/>
              <a:srcRect/>
              <a:stretch>
                <a:fillRect/>
              </a:stretch>
            </p:blipFill>
            <p:spPr bwMode="auto">
              <a:xfrm>
                <a:off x="7869936" y="3054096"/>
                <a:ext cx="188976" cy="182880"/>
              </a:xfrm>
              <a:prstGeom prst="rect">
                <a:avLst/>
              </a:prstGeom>
              <a:noFill/>
              <a:ln w="9525">
                <a:noFill/>
                <a:miter lim="800000"/>
                <a:headEnd/>
                <a:tailEnd/>
              </a:ln>
            </p:spPr>
          </p:pic>
          <p:sp>
            <p:nvSpPr>
              <p:cNvPr id="39036" name="Text Box 137"/>
              <p:cNvSpPr txBox="1">
                <a:spLocks noChangeArrowheads="1"/>
              </p:cNvSpPr>
              <p:nvPr/>
            </p:nvSpPr>
            <p:spPr bwMode="auto">
              <a:xfrm>
                <a:off x="7929563" y="3087688"/>
                <a:ext cx="73025" cy="74612"/>
              </a:xfrm>
              <a:prstGeom prst="rect">
                <a:avLst/>
              </a:prstGeom>
              <a:noFill/>
              <a:ln w="9525">
                <a:noFill/>
                <a:miter lim="800000"/>
                <a:headEnd/>
                <a:tailEnd/>
              </a:ln>
            </p:spPr>
            <p:txBody>
              <a:bodyPr/>
              <a:lstStyle/>
              <a:p>
                <a:endParaRPr lang="es-MX">
                  <a:solidFill>
                    <a:srgbClr val="FFFFFF"/>
                  </a:solidFill>
                </a:endParaRPr>
              </a:p>
            </p:txBody>
          </p:sp>
        </p:grpSp>
        <p:sp>
          <p:nvSpPr>
            <p:cNvPr id="39006" name="Rectangle 128"/>
            <p:cNvSpPr>
              <a:spLocks noChangeArrowheads="1"/>
            </p:cNvSpPr>
            <p:nvPr/>
          </p:nvSpPr>
          <p:spPr bwMode="auto">
            <a:xfrm>
              <a:off x="5134" y="1923"/>
              <a:ext cx="504" cy="86"/>
            </a:xfrm>
            <a:prstGeom prst="rect">
              <a:avLst/>
            </a:prstGeom>
            <a:noFill/>
            <a:ln w="9525">
              <a:noFill/>
              <a:miter lim="800000"/>
              <a:headEnd/>
              <a:tailEnd/>
            </a:ln>
          </p:spPr>
          <p:txBody>
            <a:bodyPr wrap="none" lIns="0" tIns="0" rIns="0" bIns="0">
              <a:spAutoFit/>
            </a:bodyPr>
            <a:lstStyle/>
            <a:p>
              <a:r>
                <a:rPr lang="es-MX" sz="900" u="none">
                  <a:solidFill>
                    <a:srgbClr val="000080"/>
                  </a:solidFill>
                </a:rPr>
                <a:t>Baja California</a:t>
              </a:r>
              <a:endParaRPr lang="es-MX"/>
            </a:p>
          </p:txBody>
        </p:sp>
        <p:grpSp>
          <p:nvGrpSpPr>
            <p:cNvPr id="39007" name="Rectangle 129"/>
            <p:cNvGrpSpPr>
              <a:grpSpLocks/>
            </p:cNvGrpSpPr>
            <p:nvPr/>
          </p:nvGrpSpPr>
          <p:grpSpPr bwMode="auto">
            <a:xfrm>
              <a:off x="4957" y="2035"/>
              <a:ext cx="119" cy="115"/>
              <a:chOff x="7869936" y="3230880"/>
              <a:chExt cx="188976" cy="182880"/>
            </a:xfrm>
          </p:grpSpPr>
          <p:pic>
            <p:nvPicPr>
              <p:cNvPr id="39033" name="Rectangle 129"/>
              <p:cNvPicPr>
                <a:picLocks noChangeArrowheads="1"/>
              </p:cNvPicPr>
              <p:nvPr/>
            </p:nvPicPr>
            <p:blipFill>
              <a:blip r:embed="rId26" cstate="print"/>
              <a:srcRect/>
              <a:stretch>
                <a:fillRect/>
              </a:stretch>
            </p:blipFill>
            <p:spPr bwMode="auto">
              <a:xfrm>
                <a:off x="7869936" y="3230880"/>
                <a:ext cx="188976" cy="182880"/>
              </a:xfrm>
              <a:prstGeom prst="rect">
                <a:avLst/>
              </a:prstGeom>
              <a:noFill/>
              <a:ln w="9525">
                <a:noFill/>
                <a:miter lim="800000"/>
                <a:headEnd/>
                <a:tailEnd/>
              </a:ln>
            </p:spPr>
          </p:pic>
          <p:sp>
            <p:nvSpPr>
              <p:cNvPr id="39034" name="Text Box 141"/>
              <p:cNvSpPr txBox="1">
                <a:spLocks noChangeArrowheads="1"/>
              </p:cNvSpPr>
              <p:nvPr/>
            </p:nvSpPr>
            <p:spPr bwMode="auto">
              <a:xfrm>
                <a:off x="7929563" y="3268663"/>
                <a:ext cx="73025" cy="74612"/>
              </a:xfrm>
              <a:prstGeom prst="rect">
                <a:avLst/>
              </a:prstGeom>
              <a:noFill/>
              <a:ln w="9525">
                <a:noFill/>
                <a:miter lim="800000"/>
                <a:headEnd/>
                <a:tailEnd/>
              </a:ln>
            </p:spPr>
            <p:txBody>
              <a:bodyPr/>
              <a:lstStyle/>
              <a:p>
                <a:endParaRPr lang="es-MX">
                  <a:solidFill>
                    <a:srgbClr val="FFFFFF"/>
                  </a:solidFill>
                </a:endParaRPr>
              </a:p>
            </p:txBody>
          </p:sp>
        </p:grpSp>
        <p:sp>
          <p:nvSpPr>
            <p:cNvPr id="39008" name="Rectangle 130"/>
            <p:cNvSpPr>
              <a:spLocks noChangeArrowheads="1"/>
            </p:cNvSpPr>
            <p:nvPr/>
          </p:nvSpPr>
          <p:spPr bwMode="auto">
            <a:xfrm>
              <a:off x="5134" y="2038"/>
              <a:ext cx="344" cy="86"/>
            </a:xfrm>
            <a:prstGeom prst="rect">
              <a:avLst/>
            </a:prstGeom>
            <a:noFill/>
            <a:ln w="9525">
              <a:noFill/>
              <a:miter lim="800000"/>
              <a:headEnd/>
              <a:tailEnd/>
            </a:ln>
          </p:spPr>
          <p:txBody>
            <a:bodyPr wrap="none" lIns="0" tIns="0" rIns="0" bIns="0">
              <a:spAutoFit/>
            </a:bodyPr>
            <a:lstStyle/>
            <a:p>
              <a:r>
                <a:rPr lang="es-MX" sz="900" u="none">
                  <a:solidFill>
                    <a:srgbClr val="000080"/>
                  </a:solidFill>
                </a:rPr>
                <a:t>Querétaro</a:t>
              </a:r>
              <a:endParaRPr lang="es-MX"/>
            </a:p>
          </p:txBody>
        </p:sp>
        <p:grpSp>
          <p:nvGrpSpPr>
            <p:cNvPr id="39009" name="Rectangle 131"/>
            <p:cNvGrpSpPr>
              <a:grpSpLocks/>
            </p:cNvGrpSpPr>
            <p:nvPr/>
          </p:nvGrpSpPr>
          <p:grpSpPr bwMode="auto">
            <a:xfrm>
              <a:off x="4957" y="2150"/>
              <a:ext cx="119" cy="115"/>
              <a:chOff x="7869936" y="3413760"/>
              <a:chExt cx="188976" cy="182880"/>
            </a:xfrm>
          </p:grpSpPr>
          <p:pic>
            <p:nvPicPr>
              <p:cNvPr id="39031" name="Rectangle 131"/>
              <p:cNvPicPr>
                <a:picLocks noChangeArrowheads="1"/>
              </p:cNvPicPr>
              <p:nvPr/>
            </p:nvPicPr>
            <p:blipFill>
              <a:blip r:embed="rId27" cstate="print"/>
              <a:srcRect/>
              <a:stretch>
                <a:fillRect/>
              </a:stretch>
            </p:blipFill>
            <p:spPr bwMode="auto">
              <a:xfrm>
                <a:off x="7869936" y="3413760"/>
                <a:ext cx="188976" cy="182880"/>
              </a:xfrm>
              <a:prstGeom prst="rect">
                <a:avLst/>
              </a:prstGeom>
              <a:noFill/>
              <a:ln w="9525">
                <a:noFill/>
                <a:miter lim="800000"/>
                <a:headEnd/>
                <a:tailEnd/>
              </a:ln>
            </p:spPr>
          </p:pic>
          <p:sp>
            <p:nvSpPr>
              <p:cNvPr id="39032" name="Text Box 145"/>
              <p:cNvSpPr txBox="1">
                <a:spLocks noChangeArrowheads="1"/>
              </p:cNvSpPr>
              <p:nvPr/>
            </p:nvSpPr>
            <p:spPr bwMode="auto">
              <a:xfrm>
                <a:off x="7929563" y="3451225"/>
                <a:ext cx="73025" cy="74612"/>
              </a:xfrm>
              <a:prstGeom prst="rect">
                <a:avLst/>
              </a:prstGeom>
              <a:noFill/>
              <a:ln w="9525">
                <a:noFill/>
                <a:miter lim="800000"/>
                <a:headEnd/>
                <a:tailEnd/>
              </a:ln>
            </p:spPr>
            <p:txBody>
              <a:bodyPr/>
              <a:lstStyle/>
              <a:p>
                <a:endParaRPr lang="es-MX">
                  <a:solidFill>
                    <a:srgbClr val="FFFFFF"/>
                  </a:solidFill>
                </a:endParaRPr>
              </a:p>
            </p:txBody>
          </p:sp>
        </p:grpSp>
        <p:sp>
          <p:nvSpPr>
            <p:cNvPr id="39010" name="Rectangle 132"/>
            <p:cNvSpPr>
              <a:spLocks noChangeArrowheads="1"/>
            </p:cNvSpPr>
            <p:nvPr/>
          </p:nvSpPr>
          <p:spPr bwMode="auto">
            <a:xfrm>
              <a:off x="5139" y="2153"/>
              <a:ext cx="396" cy="86"/>
            </a:xfrm>
            <a:prstGeom prst="rect">
              <a:avLst/>
            </a:prstGeom>
            <a:noFill/>
            <a:ln w="9525">
              <a:noFill/>
              <a:miter lim="800000"/>
              <a:headEnd/>
              <a:tailEnd/>
            </a:ln>
          </p:spPr>
          <p:txBody>
            <a:bodyPr wrap="none" lIns="0" tIns="0" rIns="0" bIns="0">
              <a:spAutoFit/>
            </a:bodyPr>
            <a:lstStyle/>
            <a:p>
              <a:r>
                <a:rPr lang="es-MX" sz="900" u="none">
                  <a:solidFill>
                    <a:srgbClr val="000080"/>
                  </a:solidFill>
                </a:rPr>
                <a:t>Tamaulipas</a:t>
              </a:r>
              <a:endParaRPr lang="es-MX"/>
            </a:p>
          </p:txBody>
        </p:sp>
        <p:grpSp>
          <p:nvGrpSpPr>
            <p:cNvPr id="39011" name="Rectangle 133"/>
            <p:cNvGrpSpPr>
              <a:grpSpLocks/>
            </p:cNvGrpSpPr>
            <p:nvPr/>
          </p:nvGrpSpPr>
          <p:grpSpPr bwMode="auto">
            <a:xfrm>
              <a:off x="4957" y="2266"/>
              <a:ext cx="119" cy="115"/>
              <a:chOff x="7869936" y="3596640"/>
              <a:chExt cx="188976" cy="182880"/>
            </a:xfrm>
          </p:grpSpPr>
          <p:pic>
            <p:nvPicPr>
              <p:cNvPr id="39029" name="Rectangle 133"/>
              <p:cNvPicPr>
                <a:picLocks noChangeArrowheads="1"/>
              </p:cNvPicPr>
              <p:nvPr/>
            </p:nvPicPr>
            <p:blipFill>
              <a:blip r:embed="rId28" cstate="print"/>
              <a:srcRect/>
              <a:stretch>
                <a:fillRect/>
              </a:stretch>
            </p:blipFill>
            <p:spPr bwMode="auto">
              <a:xfrm>
                <a:off x="7869936" y="3596640"/>
                <a:ext cx="188976" cy="182880"/>
              </a:xfrm>
              <a:prstGeom prst="rect">
                <a:avLst/>
              </a:prstGeom>
              <a:noFill/>
              <a:ln w="9525">
                <a:noFill/>
                <a:miter lim="800000"/>
                <a:headEnd/>
                <a:tailEnd/>
              </a:ln>
            </p:spPr>
          </p:pic>
          <p:sp>
            <p:nvSpPr>
              <p:cNvPr id="39030" name="Text Box 149"/>
              <p:cNvSpPr txBox="1">
                <a:spLocks noChangeArrowheads="1"/>
              </p:cNvSpPr>
              <p:nvPr/>
            </p:nvSpPr>
            <p:spPr bwMode="auto">
              <a:xfrm>
                <a:off x="7929563" y="3633788"/>
                <a:ext cx="73025" cy="74612"/>
              </a:xfrm>
              <a:prstGeom prst="rect">
                <a:avLst/>
              </a:prstGeom>
              <a:noFill/>
              <a:ln w="9525">
                <a:noFill/>
                <a:miter lim="800000"/>
                <a:headEnd/>
                <a:tailEnd/>
              </a:ln>
            </p:spPr>
            <p:txBody>
              <a:bodyPr/>
              <a:lstStyle/>
              <a:p>
                <a:endParaRPr lang="es-MX">
                  <a:solidFill>
                    <a:srgbClr val="FFFFFF"/>
                  </a:solidFill>
                </a:endParaRPr>
              </a:p>
            </p:txBody>
          </p:sp>
        </p:grpSp>
        <p:sp>
          <p:nvSpPr>
            <p:cNvPr id="39012" name="Rectangle 134"/>
            <p:cNvSpPr>
              <a:spLocks noChangeArrowheads="1"/>
            </p:cNvSpPr>
            <p:nvPr/>
          </p:nvSpPr>
          <p:spPr bwMode="auto">
            <a:xfrm>
              <a:off x="5143" y="2268"/>
              <a:ext cx="540" cy="86"/>
            </a:xfrm>
            <a:prstGeom prst="rect">
              <a:avLst/>
            </a:prstGeom>
            <a:noFill/>
            <a:ln w="9525">
              <a:noFill/>
              <a:miter lim="800000"/>
              <a:headEnd/>
              <a:tailEnd/>
            </a:ln>
          </p:spPr>
          <p:txBody>
            <a:bodyPr wrap="none" lIns="0" tIns="0" rIns="0" bIns="0">
              <a:spAutoFit/>
            </a:bodyPr>
            <a:lstStyle/>
            <a:p>
              <a:r>
                <a:rPr lang="es-MX" sz="900" u="none">
                  <a:solidFill>
                    <a:srgbClr val="000080"/>
                  </a:solidFill>
                </a:rPr>
                <a:t>San Luis Potosí</a:t>
              </a:r>
              <a:endParaRPr lang="es-MX"/>
            </a:p>
          </p:txBody>
        </p:sp>
        <p:grpSp>
          <p:nvGrpSpPr>
            <p:cNvPr id="39013" name="Rectangle 135"/>
            <p:cNvGrpSpPr>
              <a:grpSpLocks/>
            </p:cNvGrpSpPr>
            <p:nvPr/>
          </p:nvGrpSpPr>
          <p:grpSpPr bwMode="auto">
            <a:xfrm>
              <a:off x="4957" y="2381"/>
              <a:ext cx="119" cy="115"/>
              <a:chOff x="7869936" y="3779520"/>
              <a:chExt cx="188976" cy="182880"/>
            </a:xfrm>
          </p:grpSpPr>
          <p:pic>
            <p:nvPicPr>
              <p:cNvPr id="39027" name="Rectangle 135"/>
              <p:cNvPicPr>
                <a:picLocks noChangeArrowheads="1"/>
              </p:cNvPicPr>
              <p:nvPr/>
            </p:nvPicPr>
            <p:blipFill>
              <a:blip r:embed="rId29" cstate="print"/>
              <a:srcRect/>
              <a:stretch>
                <a:fillRect/>
              </a:stretch>
            </p:blipFill>
            <p:spPr bwMode="auto">
              <a:xfrm>
                <a:off x="7869936" y="3779520"/>
                <a:ext cx="188976" cy="182880"/>
              </a:xfrm>
              <a:prstGeom prst="rect">
                <a:avLst/>
              </a:prstGeom>
              <a:noFill/>
              <a:ln w="9525">
                <a:noFill/>
                <a:miter lim="800000"/>
                <a:headEnd/>
                <a:tailEnd/>
              </a:ln>
            </p:spPr>
          </p:pic>
          <p:sp>
            <p:nvSpPr>
              <p:cNvPr id="39028" name="Text Box 153"/>
              <p:cNvSpPr txBox="1">
                <a:spLocks noChangeArrowheads="1"/>
              </p:cNvSpPr>
              <p:nvPr/>
            </p:nvSpPr>
            <p:spPr bwMode="auto">
              <a:xfrm>
                <a:off x="7929563" y="3816350"/>
                <a:ext cx="73025" cy="74612"/>
              </a:xfrm>
              <a:prstGeom prst="rect">
                <a:avLst/>
              </a:prstGeom>
              <a:noFill/>
              <a:ln w="9525">
                <a:noFill/>
                <a:miter lim="800000"/>
                <a:headEnd/>
                <a:tailEnd/>
              </a:ln>
            </p:spPr>
            <p:txBody>
              <a:bodyPr/>
              <a:lstStyle/>
              <a:p>
                <a:endParaRPr lang="es-MX">
                  <a:solidFill>
                    <a:srgbClr val="FFFFFF"/>
                  </a:solidFill>
                </a:endParaRPr>
              </a:p>
            </p:txBody>
          </p:sp>
        </p:grpSp>
        <p:sp>
          <p:nvSpPr>
            <p:cNvPr id="39014" name="Rectangle 136"/>
            <p:cNvSpPr>
              <a:spLocks noChangeArrowheads="1"/>
            </p:cNvSpPr>
            <p:nvPr/>
          </p:nvSpPr>
          <p:spPr bwMode="auto">
            <a:xfrm>
              <a:off x="5134" y="2382"/>
              <a:ext cx="348" cy="86"/>
            </a:xfrm>
            <a:prstGeom prst="rect">
              <a:avLst/>
            </a:prstGeom>
            <a:noFill/>
            <a:ln w="9525">
              <a:noFill/>
              <a:miter lim="800000"/>
              <a:headEnd/>
              <a:tailEnd/>
            </a:ln>
          </p:spPr>
          <p:txBody>
            <a:bodyPr wrap="none" lIns="0" tIns="0" rIns="0" bIns="0">
              <a:spAutoFit/>
            </a:bodyPr>
            <a:lstStyle/>
            <a:p>
              <a:r>
                <a:rPr lang="es-MX" sz="900" u="none">
                  <a:solidFill>
                    <a:srgbClr val="000080"/>
                  </a:solidFill>
                </a:rPr>
                <a:t>Zacatecas</a:t>
              </a:r>
              <a:endParaRPr lang="es-MX"/>
            </a:p>
          </p:txBody>
        </p:sp>
        <p:grpSp>
          <p:nvGrpSpPr>
            <p:cNvPr id="39015" name="Rectangle 137"/>
            <p:cNvGrpSpPr>
              <a:grpSpLocks/>
            </p:cNvGrpSpPr>
            <p:nvPr/>
          </p:nvGrpSpPr>
          <p:grpSpPr bwMode="auto">
            <a:xfrm>
              <a:off x="4957" y="2496"/>
              <a:ext cx="119" cy="115"/>
              <a:chOff x="7869936" y="3962400"/>
              <a:chExt cx="188976" cy="182880"/>
            </a:xfrm>
          </p:grpSpPr>
          <p:pic>
            <p:nvPicPr>
              <p:cNvPr id="39025" name="Rectangle 137"/>
              <p:cNvPicPr>
                <a:picLocks noChangeArrowheads="1"/>
              </p:cNvPicPr>
              <p:nvPr/>
            </p:nvPicPr>
            <p:blipFill>
              <a:blip r:embed="rId30" cstate="print"/>
              <a:srcRect/>
              <a:stretch>
                <a:fillRect/>
              </a:stretch>
            </p:blipFill>
            <p:spPr bwMode="auto">
              <a:xfrm>
                <a:off x="7869936" y="3962400"/>
                <a:ext cx="188976" cy="182880"/>
              </a:xfrm>
              <a:prstGeom prst="rect">
                <a:avLst/>
              </a:prstGeom>
              <a:noFill/>
              <a:ln w="9525">
                <a:noFill/>
                <a:miter lim="800000"/>
                <a:headEnd/>
                <a:tailEnd/>
              </a:ln>
            </p:spPr>
          </p:pic>
          <p:sp>
            <p:nvSpPr>
              <p:cNvPr id="39026" name="Text Box 157"/>
              <p:cNvSpPr txBox="1">
                <a:spLocks noChangeArrowheads="1"/>
              </p:cNvSpPr>
              <p:nvPr/>
            </p:nvSpPr>
            <p:spPr bwMode="auto">
              <a:xfrm>
                <a:off x="7929563" y="3998913"/>
                <a:ext cx="73025" cy="74612"/>
              </a:xfrm>
              <a:prstGeom prst="rect">
                <a:avLst/>
              </a:prstGeom>
              <a:noFill/>
              <a:ln w="9525">
                <a:noFill/>
                <a:miter lim="800000"/>
                <a:headEnd/>
                <a:tailEnd/>
              </a:ln>
            </p:spPr>
            <p:txBody>
              <a:bodyPr/>
              <a:lstStyle/>
              <a:p>
                <a:endParaRPr lang="es-MX">
                  <a:solidFill>
                    <a:srgbClr val="FFFFFF"/>
                  </a:solidFill>
                </a:endParaRPr>
              </a:p>
            </p:txBody>
          </p:sp>
        </p:grpSp>
        <p:sp>
          <p:nvSpPr>
            <p:cNvPr id="39016" name="Rectangle 138"/>
            <p:cNvSpPr>
              <a:spLocks noChangeArrowheads="1"/>
            </p:cNvSpPr>
            <p:nvPr/>
          </p:nvSpPr>
          <p:spPr bwMode="auto">
            <a:xfrm>
              <a:off x="5126" y="2497"/>
              <a:ext cx="264" cy="86"/>
            </a:xfrm>
            <a:prstGeom prst="rect">
              <a:avLst/>
            </a:prstGeom>
            <a:noFill/>
            <a:ln w="9525">
              <a:noFill/>
              <a:miter lim="800000"/>
              <a:headEnd/>
              <a:tailEnd/>
            </a:ln>
          </p:spPr>
          <p:txBody>
            <a:bodyPr wrap="none" lIns="0" tIns="0" rIns="0" bIns="0">
              <a:spAutoFit/>
            </a:bodyPr>
            <a:lstStyle/>
            <a:p>
              <a:r>
                <a:rPr lang="es-MX" sz="900" u="none">
                  <a:solidFill>
                    <a:srgbClr val="000080"/>
                  </a:solidFill>
                </a:rPr>
                <a:t>Hidalgo</a:t>
              </a:r>
              <a:endParaRPr lang="es-MX"/>
            </a:p>
          </p:txBody>
        </p:sp>
        <p:grpSp>
          <p:nvGrpSpPr>
            <p:cNvPr id="39017" name="Rectangle 139"/>
            <p:cNvGrpSpPr>
              <a:grpSpLocks/>
            </p:cNvGrpSpPr>
            <p:nvPr/>
          </p:nvGrpSpPr>
          <p:grpSpPr bwMode="auto">
            <a:xfrm>
              <a:off x="4957" y="2611"/>
              <a:ext cx="119" cy="115"/>
              <a:chOff x="7869936" y="4145280"/>
              <a:chExt cx="188976" cy="182880"/>
            </a:xfrm>
          </p:grpSpPr>
          <p:pic>
            <p:nvPicPr>
              <p:cNvPr id="39023" name="Rectangle 139"/>
              <p:cNvPicPr>
                <a:picLocks noChangeArrowheads="1"/>
              </p:cNvPicPr>
              <p:nvPr/>
            </p:nvPicPr>
            <p:blipFill>
              <a:blip r:embed="rId31" cstate="print"/>
              <a:srcRect/>
              <a:stretch>
                <a:fillRect/>
              </a:stretch>
            </p:blipFill>
            <p:spPr bwMode="auto">
              <a:xfrm>
                <a:off x="7869936" y="4145280"/>
                <a:ext cx="188976" cy="182880"/>
              </a:xfrm>
              <a:prstGeom prst="rect">
                <a:avLst/>
              </a:prstGeom>
              <a:noFill/>
              <a:ln w="9525">
                <a:noFill/>
                <a:miter lim="800000"/>
                <a:headEnd/>
                <a:tailEnd/>
              </a:ln>
            </p:spPr>
          </p:pic>
          <p:sp>
            <p:nvSpPr>
              <p:cNvPr id="39024" name="Text Box 161"/>
              <p:cNvSpPr txBox="1">
                <a:spLocks noChangeArrowheads="1"/>
              </p:cNvSpPr>
              <p:nvPr/>
            </p:nvSpPr>
            <p:spPr bwMode="auto">
              <a:xfrm>
                <a:off x="7929563" y="4181475"/>
                <a:ext cx="73025" cy="74612"/>
              </a:xfrm>
              <a:prstGeom prst="rect">
                <a:avLst/>
              </a:prstGeom>
              <a:noFill/>
              <a:ln w="9525">
                <a:noFill/>
                <a:miter lim="800000"/>
                <a:headEnd/>
                <a:tailEnd/>
              </a:ln>
            </p:spPr>
            <p:txBody>
              <a:bodyPr/>
              <a:lstStyle/>
              <a:p>
                <a:endParaRPr lang="es-MX">
                  <a:solidFill>
                    <a:srgbClr val="FFFFFF"/>
                  </a:solidFill>
                </a:endParaRPr>
              </a:p>
            </p:txBody>
          </p:sp>
        </p:grpSp>
        <p:sp>
          <p:nvSpPr>
            <p:cNvPr id="39018" name="Rectangle 140"/>
            <p:cNvSpPr>
              <a:spLocks noChangeArrowheads="1"/>
            </p:cNvSpPr>
            <p:nvPr/>
          </p:nvSpPr>
          <p:spPr bwMode="auto">
            <a:xfrm>
              <a:off x="5124" y="2613"/>
              <a:ext cx="256" cy="86"/>
            </a:xfrm>
            <a:prstGeom prst="rect">
              <a:avLst/>
            </a:prstGeom>
            <a:noFill/>
            <a:ln w="9525">
              <a:noFill/>
              <a:miter lim="800000"/>
              <a:headEnd/>
              <a:tailEnd/>
            </a:ln>
          </p:spPr>
          <p:txBody>
            <a:bodyPr wrap="none" lIns="0" tIns="0" rIns="0" bIns="0">
              <a:spAutoFit/>
            </a:bodyPr>
            <a:lstStyle/>
            <a:p>
              <a:r>
                <a:rPr lang="es-MX" sz="900" u="none">
                  <a:solidFill>
                    <a:srgbClr val="000080"/>
                  </a:solidFill>
                </a:rPr>
                <a:t>Sinaloa</a:t>
              </a:r>
              <a:endParaRPr lang="es-MX"/>
            </a:p>
          </p:txBody>
        </p:sp>
        <p:grpSp>
          <p:nvGrpSpPr>
            <p:cNvPr id="39019" name="Rectangle 141"/>
            <p:cNvGrpSpPr>
              <a:grpSpLocks/>
            </p:cNvGrpSpPr>
            <p:nvPr/>
          </p:nvGrpSpPr>
          <p:grpSpPr bwMode="auto">
            <a:xfrm>
              <a:off x="4957" y="2726"/>
              <a:ext cx="119" cy="115"/>
              <a:chOff x="7869936" y="4328160"/>
              <a:chExt cx="188976" cy="182880"/>
            </a:xfrm>
          </p:grpSpPr>
          <p:pic>
            <p:nvPicPr>
              <p:cNvPr id="39021" name="Rectangle 141"/>
              <p:cNvPicPr>
                <a:picLocks noChangeArrowheads="1"/>
              </p:cNvPicPr>
              <p:nvPr/>
            </p:nvPicPr>
            <p:blipFill>
              <a:blip r:embed="rId32" cstate="print"/>
              <a:srcRect/>
              <a:stretch>
                <a:fillRect/>
              </a:stretch>
            </p:blipFill>
            <p:spPr bwMode="auto">
              <a:xfrm>
                <a:off x="7869936" y="4328160"/>
                <a:ext cx="188976" cy="182880"/>
              </a:xfrm>
              <a:prstGeom prst="rect">
                <a:avLst/>
              </a:prstGeom>
              <a:noFill/>
              <a:ln w="9525">
                <a:noFill/>
                <a:miter lim="800000"/>
                <a:headEnd/>
                <a:tailEnd/>
              </a:ln>
            </p:spPr>
          </p:pic>
          <p:sp>
            <p:nvSpPr>
              <p:cNvPr id="39022" name="Text Box 165"/>
              <p:cNvSpPr txBox="1">
                <a:spLocks noChangeArrowheads="1"/>
              </p:cNvSpPr>
              <p:nvPr/>
            </p:nvSpPr>
            <p:spPr bwMode="auto">
              <a:xfrm>
                <a:off x="7929563" y="4364038"/>
                <a:ext cx="73025" cy="73025"/>
              </a:xfrm>
              <a:prstGeom prst="rect">
                <a:avLst/>
              </a:prstGeom>
              <a:noFill/>
              <a:ln w="9525">
                <a:noFill/>
                <a:miter lim="800000"/>
                <a:headEnd/>
                <a:tailEnd/>
              </a:ln>
            </p:spPr>
            <p:txBody>
              <a:bodyPr/>
              <a:lstStyle/>
              <a:p>
                <a:endParaRPr lang="es-MX">
                  <a:solidFill>
                    <a:srgbClr val="FFFFFF"/>
                  </a:solidFill>
                </a:endParaRPr>
              </a:p>
            </p:txBody>
          </p:sp>
        </p:grpSp>
        <p:sp>
          <p:nvSpPr>
            <p:cNvPr id="39020" name="Rectangle 142"/>
            <p:cNvSpPr>
              <a:spLocks noChangeArrowheads="1"/>
            </p:cNvSpPr>
            <p:nvPr/>
          </p:nvSpPr>
          <p:spPr bwMode="auto">
            <a:xfrm>
              <a:off x="5130" y="2727"/>
              <a:ext cx="304" cy="86"/>
            </a:xfrm>
            <a:prstGeom prst="rect">
              <a:avLst/>
            </a:prstGeom>
            <a:noFill/>
            <a:ln w="9525">
              <a:noFill/>
              <a:miter lim="800000"/>
              <a:headEnd/>
              <a:tailEnd/>
            </a:ln>
          </p:spPr>
          <p:txBody>
            <a:bodyPr wrap="none" lIns="0" tIns="0" rIns="0" bIns="0">
              <a:spAutoFit/>
            </a:bodyPr>
            <a:lstStyle/>
            <a:p>
              <a:r>
                <a:rPr lang="es-MX" sz="900" u="none">
                  <a:solidFill>
                    <a:srgbClr val="000080"/>
                  </a:solidFill>
                </a:rPr>
                <a:t>Veracruz</a:t>
              </a:r>
              <a:endParaRPr lang="es-MX"/>
            </a:p>
          </p:txBody>
        </p:sp>
      </p:grpSp>
      <p:sp>
        <p:nvSpPr>
          <p:cNvPr id="38959" name="Rectangle 206"/>
          <p:cNvSpPr>
            <a:spLocks noChangeArrowheads="1"/>
          </p:cNvSpPr>
          <p:nvPr/>
        </p:nvSpPr>
        <p:spPr bwMode="auto">
          <a:xfrm>
            <a:off x="3389313" y="774700"/>
            <a:ext cx="2027237" cy="366713"/>
          </a:xfrm>
          <a:prstGeom prst="rect">
            <a:avLst/>
          </a:prstGeom>
          <a:solidFill>
            <a:srgbClr val="808080"/>
          </a:solidFill>
          <a:ln w="9525" algn="ctr">
            <a:noFill/>
            <a:miter lim="800000"/>
            <a:headEnd/>
            <a:tailEnd/>
          </a:ln>
        </p:spPr>
        <p:txBody>
          <a:bodyPr wrap="none">
            <a:spAutoFit/>
          </a:bodyPr>
          <a:lstStyle/>
          <a:p>
            <a:r>
              <a:rPr lang="es-MX" sz="1400" u="none">
                <a:solidFill>
                  <a:schemeClr val="bg1"/>
                </a:solidFill>
              </a:rPr>
              <a:t>Total: 94 </a:t>
            </a:r>
            <a:r>
              <a:rPr lang="es-MX" sz="1800" u="none">
                <a:solidFill>
                  <a:schemeClr val="bg1"/>
                </a:solidFill>
              </a:rPr>
              <a:t>empresas</a:t>
            </a:r>
            <a:endParaRPr lang="es-ES" sz="1800" u="none">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3"/>
          <p:cNvGrpSpPr>
            <a:grpSpLocks/>
          </p:cNvGrpSpPr>
          <p:nvPr/>
        </p:nvGrpSpPr>
        <p:grpSpPr bwMode="auto">
          <a:xfrm>
            <a:off x="0" y="0"/>
            <a:ext cx="9144000" cy="1838325"/>
            <a:chOff x="0" y="0"/>
            <a:chExt cx="5760" cy="1158"/>
          </a:xfrm>
        </p:grpSpPr>
        <p:pic>
          <p:nvPicPr>
            <p:cNvPr id="39957" name="Picture 4" descr="Logo"/>
            <p:cNvPicPr>
              <a:picLocks noChangeAspect="1" noChangeArrowheads="1"/>
            </p:cNvPicPr>
            <p:nvPr/>
          </p:nvPicPr>
          <p:blipFill>
            <a:blip r:embed="rId3" cstate="print"/>
            <a:srcRect/>
            <a:stretch>
              <a:fillRect/>
            </a:stretch>
          </p:blipFill>
          <p:spPr bwMode="auto">
            <a:xfrm>
              <a:off x="0" y="0"/>
              <a:ext cx="3828" cy="1158"/>
            </a:xfrm>
            <a:prstGeom prst="rect">
              <a:avLst/>
            </a:prstGeom>
            <a:noFill/>
            <a:ln w="9525">
              <a:noFill/>
              <a:miter lim="800000"/>
              <a:headEnd/>
              <a:tailEnd/>
            </a:ln>
          </p:spPr>
        </p:pic>
        <p:pic>
          <p:nvPicPr>
            <p:cNvPr id="39958" name="Picture 5" descr="iStock_000003748874XSmall"/>
            <p:cNvPicPr>
              <a:picLocks noChangeAspect="1" noChangeArrowheads="1"/>
            </p:cNvPicPr>
            <p:nvPr/>
          </p:nvPicPr>
          <p:blipFill>
            <a:blip r:embed="rId4" cstate="print"/>
            <a:srcRect/>
            <a:stretch>
              <a:fillRect/>
            </a:stretch>
          </p:blipFill>
          <p:spPr bwMode="auto">
            <a:xfrm>
              <a:off x="3822" y="0"/>
              <a:ext cx="1938" cy="1157"/>
            </a:xfrm>
            <a:prstGeom prst="rect">
              <a:avLst/>
            </a:prstGeom>
            <a:noFill/>
            <a:ln w="9525">
              <a:noFill/>
              <a:miter lim="800000"/>
              <a:headEnd/>
              <a:tailEnd/>
            </a:ln>
          </p:spPr>
        </p:pic>
      </p:grpSp>
      <p:sp>
        <p:nvSpPr>
          <p:cNvPr id="39939" name="Text Box 6"/>
          <p:cNvSpPr txBox="1">
            <a:spLocks noChangeArrowheads="1"/>
          </p:cNvSpPr>
          <p:nvPr/>
        </p:nvSpPr>
        <p:spPr bwMode="auto">
          <a:xfrm>
            <a:off x="-1920875" y="5599113"/>
            <a:ext cx="184150" cy="366712"/>
          </a:xfrm>
          <a:prstGeom prst="rect">
            <a:avLst/>
          </a:prstGeom>
          <a:noFill/>
          <a:ln w="9525">
            <a:noFill/>
            <a:miter lim="800000"/>
            <a:headEnd/>
            <a:tailEnd/>
          </a:ln>
        </p:spPr>
        <p:txBody>
          <a:bodyPr wrap="none">
            <a:spAutoFit/>
          </a:bodyPr>
          <a:lstStyle/>
          <a:p>
            <a:pPr algn="l"/>
            <a:endParaRPr lang="es-ES" sz="1800" b="0" u="none"/>
          </a:p>
        </p:txBody>
      </p:sp>
      <p:pic>
        <p:nvPicPr>
          <p:cNvPr id="39940" name="Picture 9" descr="foto primera evento gobernador cluster nanotecnologia"/>
          <p:cNvPicPr>
            <a:picLocks noChangeAspect="1" noChangeArrowheads="1"/>
          </p:cNvPicPr>
          <p:nvPr/>
        </p:nvPicPr>
        <p:blipFill>
          <a:blip r:embed="rId5" cstate="print"/>
          <a:srcRect/>
          <a:stretch>
            <a:fillRect/>
          </a:stretch>
        </p:blipFill>
        <p:spPr bwMode="auto">
          <a:xfrm>
            <a:off x="12700" y="1590675"/>
            <a:ext cx="4760913" cy="2109788"/>
          </a:xfrm>
          <a:prstGeom prst="rect">
            <a:avLst/>
          </a:prstGeom>
          <a:noFill/>
          <a:ln w="9525">
            <a:noFill/>
            <a:miter lim="800000"/>
            <a:headEnd/>
            <a:tailEnd/>
          </a:ln>
        </p:spPr>
      </p:pic>
      <p:grpSp>
        <p:nvGrpSpPr>
          <p:cNvPr id="39941" name="Text Box 11"/>
          <p:cNvGrpSpPr>
            <a:grpSpLocks/>
          </p:cNvGrpSpPr>
          <p:nvPr/>
        </p:nvGrpSpPr>
        <p:grpSpPr bwMode="auto">
          <a:xfrm>
            <a:off x="4900613" y="2392363"/>
            <a:ext cx="3835400" cy="3206750"/>
            <a:chOff x="3087" y="1390"/>
            <a:chExt cx="2416" cy="2020"/>
          </a:xfrm>
        </p:grpSpPr>
        <p:pic>
          <p:nvPicPr>
            <p:cNvPr id="39955" name="Text Box 11"/>
            <p:cNvPicPr>
              <a:picLocks noChangeArrowheads="1"/>
            </p:cNvPicPr>
            <p:nvPr/>
          </p:nvPicPr>
          <p:blipFill>
            <a:blip r:embed="rId6" cstate="print"/>
            <a:srcRect/>
            <a:stretch>
              <a:fillRect/>
            </a:stretch>
          </p:blipFill>
          <p:spPr bwMode="auto">
            <a:xfrm>
              <a:off x="3087" y="1390"/>
              <a:ext cx="2416" cy="2020"/>
            </a:xfrm>
            <a:prstGeom prst="rect">
              <a:avLst/>
            </a:prstGeom>
            <a:noFill/>
            <a:ln w="9525">
              <a:noFill/>
              <a:miter lim="800000"/>
              <a:headEnd/>
              <a:tailEnd/>
            </a:ln>
          </p:spPr>
        </p:pic>
        <p:sp>
          <p:nvSpPr>
            <p:cNvPr id="39956" name="Text Box 7"/>
            <p:cNvSpPr txBox="1">
              <a:spLocks noChangeArrowheads="1"/>
            </p:cNvSpPr>
            <p:nvPr/>
          </p:nvSpPr>
          <p:spPr bwMode="auto">
            <a:xfrm>
              <a:off x="3135" y="1413"/>
              <a:ext cx="2335" cy="1879"/>
            </a:xfrm>
            <a:prstGeom prst="rect">
              <a:avLst/>
            </a:prstGeom>
            <a:noFill/>
            <a:ln w="9525">
              <a:noFill/>
              <a:miter lim="800000"/>
              <a:headEnd/>
              <a:tailEnd/>
            </a:ln>
          </p:spPr>
          <p:txBody>
            <a:bodyPr>
              <a:spAutoFit/>
            </a:bodyPr>
            <a:lstStyle/>
            <a:p>
              <a:pPr algn="ctr">
                <a:lnSpc>
                  <a:spcPct val="20000"/>
                </a:lnSpc>
                <a:spcBef>
                  <a:spcPct val="50000"/>
                </a:spcBef>
              </a:pPr>
              <a:endParaRPr lang="es-MX" sz="1600" u="none">
                <a:solidFill>
                  <a:srgbClr val="660033"/>
                </a:solidFill>
                <a:cs typeface="Arial" charset="0"/>
              </a:endParaRPr>
            </a:p>
            <a:p>
              <a:pPr algn="ctr">
                <a:spcBef>
                  <a:spcPct val="50000"/>
                </a:spcBef>
              </a:pPr>
              <a:r>
                <a:rPr lang="es-MX" u="none">
                  <a:solidFill>
                    <a:srgbClr val="A50021"/>
                  </a:solidFill>
                  <a:cs typeface="Arial" charset="0"/>
                </a:rPr>
                <a:t>PROYECTO ESTRATÉGICO de  NL</a:t>
              </a:r>
            </a:p>
            <a:p>
              <a:pPr algn="l">
                <a:spcBef>
                  <a:spcPct val="50000"/>
                </a:spcBef>
                <a:buFontTx/>
                <a:buChar char="•"/>
              </a:pPr>
              <a:r>
                <a:rPr lang="es-MX" sz="1600" b="0" u="none">
                  <a:solidFill>
                    <a:schemeClr val="hlink"/>
                  </a:solidFill>
                  <a:cs typeface="Arial" charset="0"/>
                </a:rPr>
                <a:t> 57 Millones de pesos</a:t>
              </a:r>
            </a:p>
            <a:p>
              <a:pPr algn="l">
                <a:spcBef>
                  <a:spcPct val="50000"/>
                </a:spcBef>
                <a:buFontTx/>
                <a:buChar char="•"/>
              </a:pPr>
              <a:r>
                <a:rPr lang="es-MX" sz="1600" b="0" u="none">
                  <a:solidFill>
                    <a:schemeClr val="hlink"/>
                  </a:solidFill>
                  <a:cs typeface="Arial" charset="0"/>
                </a:rPr>
                <a:t> 5 Plataformas tecnológicas</a:t>
              </a:r>
            </a:p>
            <a:p>
              <a:pPr algn="l">
                <a:spcBef>
                  <a:spcPct val="50000"/>
                </a:spcBef>
              </a:pPr>
              <a:r>
                <a:rPr lang="es-MX" sz="1600" b="0" u="none">
                  <a:solidFill>
                    <a:srgbClr val="0000FF"/>
                  </a:solidFill>
                  <a:cs typeface="Arial" charset="0"/>
                </a:rPr>
                <a:t>     </a:t>
              </a:r>
              <a:r>
                <a:rPr lang="es-MX" sz="1600" b="0" u="none">
                  <a:solidFill>
                    <a:srgbClr val="A50021"/>
                  </a:solidFill>
                  <a:cs typeface="Arial" charset="0"/>
                </a:rPr>
                <a:t>(Plantas piloto)</a:t>
              </a:r>
            </a:p>
            <a:p>
              <a:pPr algn="l">
                <a:spcBef>
                  <a:spcPct val="50000"/>
                </a:spcBef>
              </a:pPr>
              <a:r>
                <a:rPr lang="es-MX" sz="1600" b="0" u="none">
                  <a:solidFill>
                    <a:srgbClr val="0000FF"/>
                  </a:solidFill>
                  <a:cs typeface="Arial" charset="0"/>
                </a:rPr>
                <a:t>     </a:t>
              </a:r>
              <a:r>
                <a:rPr lang="es-MX" sz="1600" b="0" u="none">
                  <a:solidFill>
                    <a:schemeClr val="accent2"/>
                  </a:solidFill>
                  <a:cs typeface="Arial" charset="0"/>
                </a:rPr>
                <a:t>2 Nanopartículas </a:t>
              </a:r>
            </a:p>
            <a:p>
              <a:pPr algn="l">
                <a:spcBef>
                  <a:spcPct val="50000"/>
                </a:spcBef>
              </a:pPr>
              <a:r>
                <a:rPr lang="es-MX" sz="1600" b="0" u="none">
                  <a:solidFill>
                    <a:schemeClr val="accent2"/>
                  </a:solidFill>
                  <a:cs typeface="Arial" charset="0"/>
                </a:rPr>
                <a:t>     1 Nanotubos de carbón</a:t>
              </a:r>
            </a:p>
            <a:p>
              <a:pPr algn="l">
                <a:spcBef>
                  <a:spcPct val="50000"/>
                </a:spcBef>
              </a:pPr>
              <a:r>
                <a:rPr lang="es-MX" sz="1600" b="0" u="none">
                  <a:solidFill>
                    <a:schemeClr val="accent2"/>
                  </a:solidFill>
                  <a:cs typeface="Arial" charset="0"/>
                </a:rPr>
                <a:t>     1 Recubrimientos CVD</a:t>
              </a:r>
            </a:p>
            <a:p>
              <a:pPr algn="l">
                <a:spcBef>
                  <a:spcPct val="50000"/>
                </a:spcBef>
              </a:pPr>
              <a:r>
                <a:rPr lang="es-MX" sz="1600" b="0" u="none">
                  <a:solidFill>
                    <a:schemeClr val="accent2"/>
                  </a:solidFill>
                  <a:cs typeface="Arial" charset="0"/>
                </a:rPr>
                <a:t>     1 Aplicaciones a producto final</a:t>
              </a:r>
              <a:endParaRPr lang="es-ES" sz="1600" b="0" u="none">
                <a:solidFill>
                  <a:schemeClr val="accent2"/>
                </a:solidFill>
                <a:cs typeface="Arial" charset="0"/>
              </a:endParaRPr>
            </a:p>
          </p:txBody>
        </p:sp>
      </p:grpSp>
      <p:grpSp>
        <p:nvGrpSpPr>
          <p:cNvPr id="39942" name="Group 12"/>
          <p:cNvGrpSpPr>
            <a:grpSpLocks/>
          </p:cNvGrpSpPr>
          <p:nvPr/>
        </p:nvGrpSpPr>
        <p:grpSpPr bwMode="auto">
          <a:xfrm>
            <a:off x="-7938" y="3454400"/>
            <a:ext cx="4760913" cy="2282825"/>
            <a:chOff x="-5" y="1967"/>
            <a:chExt cx="2999" cy="1438"/>
          </a:xfrm>
        </p:grpSpPr>
        <p:pic>
          <p:nvPicPr>
            <p:cNvPr id="39952" name="Picture 13" descr="095"/>
            <p:cNvPicPr>
              <a:picLocks noChangeAspect="1" noChangeArrowheads="1"/>
            </p:cNvPicPr>
            <p:nvPr/>
          </p:nvPicPr>
          <p:blipFill>
            <a:blip r:embed="rId7" cstate="print"/>
            <a:srcRect/>
            <a:stretch>
              <a:fillRect/>
            </a:stretch>
          </p:blipFill>
          <p:spPr bwMode="auto">
            <a:xfrm>
              <a:off x="147" y="1967"/>
              <a:ext cx="2781" cy="1438"/>
            </a:xfrm>
            <a:prstGeom prst="rect">
              <a:avLst/>
            </a:prstGeom>
            <a:noFill/>
            <a:ln w="9525">
              <a:noFill/>
              <a:miter lim="800000"/>
              <a:headEnd/>
              <a:tailEnd/>
            </a:ln>
          </p:spPr>
        </p:pic>
        <p:sp>
          <p:nvSpPr>
            <p:cNvPr id="39953" name="Oval 14"/>
            <p:cNvSpPr>
              <a:spLocks noChangeArrowheads="1"/>
            </p:cNvSpPr>
            <p:nvPr/>
          </p:nvSpPr>
          <p:spPr bwMode="auto">
            <a:xfrm>
              <a:off x="-5" y="2326"/>
              <a:ext cx="2999" cy="270"/>
            </a:xfrm>
            <a:prstGeom prst="ellipse">
              <a:avLst/>
            </a:prstGeom>
            <a:noFill/>
            <a:ln w="38100" algn="ctr">
              <a:solidFill>
                <a:srgbClr val="A50021"/>
              </a:solidFill>
              <a:round/>
              <a:headEnd/>
              <a:tailEnd/>
            </a:ln>
          </p:spPr>
          <p:txBody>
            <a:bodyPr wrap="none" anchor="ctr"/>
            <a:lstStyle/>
            <a:p>
              <a:endParaRPr lang="es-MX"/>
            </a:p>
          </p:txBody>
        </p:sp>
        <p:pic>
          <p:nvPicPr>
            <p:cNvPr id="39954" name="Picture 15" descr="095"/>
            <p:cNvPicPr>
              <a:picLocks noChangeAspect="1" noChangeArrowheads="1"/>
            </p:cNvPicPr>
            <p:nvPr/>
          </p:nvPicPr>
          <p:blipFill>
            <a:blip r:embed="rId7" cstate="print"/>
            <a:srcRect l="32722" t="27121" r="63809" b="68637"/>
            <a:stretch>
              <a:fillRect/>
            </a:stretch>
          </p:blipFill>
          <p:spPr bwMode="auto">
            <a:xfrm>
              <a:off x="989" y="2367"/>
              <a:ext cx="82" cy="52"/>
            </a:xfrm>
            <a:prstGeom prst="rect">
              <a:avLst/>
            </a:prstGeom>
            <a:noFill/>
            <a:ln w="9525">
              <a:noFill/>
              <a:miter lim="800000"/>
              <a:headEnd/>
              <a:tailEnd/>
            </a:ln>
          </p:spPr>
        </p:pic>
      </p:grpSp>
      <p:sp>
        <p:nvSpPr>
          <p:cNvPr id="39943" name="Text Box 17"/>
          <p:cNvSpPr txBox="1">
            <a:spLocks noChangeArrowheads="1"/>
          </p:cNvSpPr>
          <p:nvPr/>
        </p:nvSpPr>
        <p:spPr bwMode="auto">
          <a:xfrm>
            <a:off x="5181600" y="976313"/>
            <a:ext cx="3225800" cy="457200"/>
          </a:xfrm>
          <a:prstGeom prst="rect">
            <a:avLst/>
          </a:prstGeom>
          <a:noFill/>
          <a:ln w="9525" algn="ctr">
            <a:noFill/>
            <a:miter lim="800000"/>
            <a:headEnd/>
            <a:tailEnd/>
          </a:ln>
        </p:spPr>
        <p:txBody>
          <a:bodyPr>
            <a:spAutoFit/>
          </a:bodyPr>
          <a:lstStyle/>
          <a:p>
            <a:pPr marL="342900" indent="-342900" algn="l" eaLnBrk="0" hangingPunct="0">
              <a:spcBef>
                <a:spcPct val="50000"/>
              </a:spcBef>
            </a:pPr>
            <a:endParaRPr lang="es-ES" sz="2400" b="0" u="none">
              <a:solidFill>
                <a:schemeClr val="accent2"/>
              </a:solidFill>
              <a:latin typeface="Arial Black" pitchFamily="34" charset="0"/>
            </a:endParaRPr>
          </a:p>
        </p:txBody>
      </p:sp>
      <p:sp>
        <p:nvSpPr>
          <p:cNvPr id="39944" name="Text Box 18"/>
          <p:cNvSpPr txBox="1">
            <a:spLocks noChangeArrowheads="1"/>
          </p:cNvSpPr>
          <p:nvPr/>
        </p:nvSpPr>
        <p:spPr bwMode="auto">
          <a:xfrm>
            <a:off x="4879975" y="2144713"/>
            <a:ext cx="3924300" cy="336550"/>
          </a:xfrm>
          <a:prstGeom prst="rect">
            <a:avLst/>
          </a:prstGeom>
          <a:noFill/>
          <a:ln w="9525" algn="ctr">
            <a:noFill/>
            <a:miter lim="800000"/>
            <a:headEnd/>
            <a:tailEnd/>
          </a:ln>
        </p:spPr>
        <p:txBody>
          <a:bodyPr>
            <a:spAutoFit/>
          </a:bodyPr>
          <a:lstStyle/>
          <a:p>
            <a:pPr marL="342900" indent="-342900" algn="ctr" eaLnBrk="0" hangingPunct="0">
              <a:spcBef>
                <a:spcPct val="50000"/>
              </a:spcBef>
            </a:pPr>
            <a:r>
              <a:rPr lang="es-MX" sz="1600" u="none">
                <a:solidFill>
                  <a:schemeClr val="accent2"/>
                </a:solidFill>
              </a:rPr>
              <a:t>Incubadora de Nanotecnología</a:t>
            </a:r>
            <a:endParaRPr lang="es-ES" sz="1600" u="none">
              <a:solidFill>
                <a:schemeClr val="accent2"/>
              </a:solidFill>
            </a:endParaRPr>
          </a:p>
        </p:txBody>
      </p:sp>
      <p:grpSp>
        <p:nvGrpSpPr>
          <p:cNvPr id="39945" name="Text Box 19"/>
          <p:cNvGrpSpPr>
            <a:grpSpLocks/>
          </p:cNvGrpSpPr>
          <p:nvPr/>
        </p:nvGrpSpPr>
        <p:grpSpPr bwMode="auto">
          <a:xfrm>
            <a:off x="541338" y="5802313"/>
            <a:ext cx="3775075" cy="650875"/>
            <a:chOff x="3084" y="3683"/>
            <a:chExt cx="2442" cy="529"/>
          </a:xfrm>
        </p:grpSpPr>
        <p:pic>
          <p:nvPicPr>
            <p:cNvPr id="39950" name="Text Box 19"/>
            <p:cNvPicPr>
              <a:picLocks noChangeArrowheads="1"/>
            </p:cNvPicPr>
            <p:nvPr/>
          </p:nvPicPr>
          <p:blipFill>
            <a:blip r:embed="rId8" cstate="print"/>
            <a:srcRect/>
            <a:stretch>
              <a:fillRect/>
            </a:stretch>
          </p:blipFill>
          <p:spPr bwMode="auto">
            <a:xfrm>
              <a:off x="3084" y="3683"/>
              <a:ext cx="2442" cy="529"/>
            </a:xfrm>
            <a:prstGeom prst="rect">
              <a:avLst/>
            </a:prstGeom>
            <a:noFill/>
            <a:ln w="9525">
              <a:noFill/>
              <a:miter lim="800000"/>
              <a:headEnd/>
              <a:tailEnd/>
            </a:ln>
          </p:spPr>
        </p:pic>
        <p:sp>
          <p:nvSpPr>
            <p:cNvPr id="39951" name="Text Box 13"/>
            <p:cNvSpPr txBox="1">
              <a:spLocks noChangeArrowheads="1"/>
            </p:cNvSpPr>
            <p:nvPr/>
          </p:nvSpPr>
          <p:spPr bwMode="auto">
            <a:xfrm>
              <a:off x="3129" y="3708"/>
              <a:ext cx="2332" cy="420"/>
            </a:xfrm>
            <a:prstGeom prst="rect">
              <a:avLst/>
            </a:prstGeom>
            <a:noFill/>
            <a:ln w="9525">
              <a:noFill/>
              <a:miter lim="800000"/>
              <a:headEnd/>
              <a:tailEnd/>
            </a:ln>
          </p:spPr>
          <p:txBody>
            <a:bodyPr>
              <a:spAutoFit/>
            </a:bodyPr>
            <a:lstStyle/>
            <a:p>
              <a:pPr algn="l"/>
              <a:r>
                <a:rPr lang="es-MX" sz="1400" u="none">
                  <a:solidFill>
                    <a:schemeClr val="bg1"/>
                  </a:solidFill>
                </a:rPr>
                <a:t>El Director General del CIMAV funge como Presidente del Cluster </a:t>
              </a:r>
              <a:endParaRPr lang="es-ES" sz="1400" u="none">
                <a:solidFill>
                  <a:schemeClr val="bg1"/>
                </a:solidFill>
              </a:endParaRPr>
            </a:p>
          </p:txBody>
        </p:sp>
      </p:grpSp>
      <p:grpSp>
        <p:nvGrpSpPr>
          <p:cNvPr id="39946" name="Text Box 19"/>
          <p:cNvGrpSpPr>
            <a:grpSpLocks/>
          </p:cNvGrpSpPr>
          <p:nvPr/>
        </p:nvGrpSpPr>
        <p:grpSpPr bwMode="auto">
          <a:xfrm>
            <a:off x="541338" y="5802313"/>
            <a:ext cx="3775075" cy="650875"/>
            <a:chOff x="3084" y="3683"/>
            <a:chExt cx="2442" cy="529"/>
          </a:xfrm>
        </p:grpSpPr>
        <p:pic>
          <p:nvPicPr>
            <p:cNvPr id="39948" name="Text Box 19"/>
            <p:cNvPicPr>
              <a:picLocks noChangeArrowheads="1"/>
            </p:cNvPicPr>
            <p:nvPr/>
          </p:nvPicPr>
          <p:blipFill>
            <a:blip r:embed="rId8" cstate="print"/>
            <a:srcRect/>
            <a:stretch>
              <a:fillRect/>
            </a:stretch>
          </p:blipFill>
          <p:spPr bwMode="auto">
            <a:xfrm>
              <a:off x="3084" y="3683"/>
              <a:ext cx="2442" cy="529"/>
            </a:xfrm>
            <a:prstGeom prst="rect">
              <a:avLst/>
            </a:prstGeom>
            <a:noFill/>
            <a:ln w="9525">
              <a:noFill/>
              <a:miter lim="800000"/>
              <a:headEnd/>
              <a:tailEnd/>
            </a:ln>
          </p:spPr>
        </p:pic>
        <p:sp>
          <p:nvSpPr>
            <p:cNvPr id="39949" name="Text Box 13"/>
            <p:cNvSpPr txBox="1">
              <a:spLocks noChangeArrowheads="1"/>
            </p:cNvSpPr>
            <p:nvPr/>
          </p:nvSpPr>
          <p:spPr bwMode="auto">
            <a:xfrm>
              <a:off x="3129" y="3708"/>
              <a:ext cx="2332" cy="420"/>
            </a:xfrm>
            <a:prstGeom prst="rect">
              <a:avLst/>
            </a:prstGeom>
            <a:noFill/>
            <a:ln w="9525">
              <a:noFill/>
              <a:miter lim="800000"/>
              <a:headEnd/>
              <a:tailEnd/>
            </a:ln>
          </p:spPr>
          <p:txBody>
            <a:bodyPr>
              <a:spAutoFit/>
            </a:bodyPr>
            <a:lstStyle/>
            <a:p>
              <a:pPr algn="ctr"/>
              <a:r>
                <a:rPr lang="es-MX" sz="1400" u="none">
                  <a:solidFill>
                    <a:schemeClr val="bg1"/>
                  </a:solidFill>
                </a:rPr>
                <a:t>El Director General del CIMAV funge como Presidente del Cluster </a:t>
              </a:r>
              <a:endParaRPr lang="es-ES" sz="1400" u="none">
                <a:solidFill>
                  <a:schemeClr val="bg1"/>
                </a:solidFill>
              </a:endParaRPr>
            </a:p>
          </p:txBody>
        </p:sp>
      </p:grpSp>
      <p:sp>
        <p:nvSpPr>
          <p:cNvPr id="39947" name="Text Box 36"/>
          <p:cNvSpPr txBox="1">
            <a:spLocks noChangeArrowheads="1"/>
          </p:cNvSpPr>
          <p:nvPr/>
        </p:nvSpPr>
        <p:spPr bwMode="auto">
          <a:xfrm>
            <a:off x="5297488" y="5995988"/>
            <a:ext cx="2816225" cy="274637"/>
          </a:xfrm>
          <a:prstGeom prst="rect">
            <a:avLst/>
          </a:prstGeom>
          <a:solidFill>
            <a:srgbClr val="3333CC"/>
          </a:solidFill>
          <a:ln w="9525" algn="ctr">
            <a:noFill/>
            <a:miter lim="800000"/>
            <a:headEnd/>
            <a:tailEnd/>
          </a:ln>
        </p:spPr>
        <p:txBody>
          <a:bodyPr>
            <a:spAutoFit/>
          </a:bodyPr>
          <a:lstStyle/>
          <a:p>
            <a:pPr>
              <a:spcBef>
                <a:spcPct val="50000"/>
              </a:spcBef>
            </a:pPr>
            <a:r>
              <a:rPr lang="es-MX" u="none">
                <a:solidFill>
                  <a:schemeClr val="bg1"/>
                </a:solidFill>
              </a:rPr>
              <a:t>Administrada por CIMAV-Monterrey</a:t>
            </a:r>
            <a:endParaRPr lang="es-ES" u="none">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908175" y="185738"/>
            <a:ext cx="7292975" cy="312737"/>
          </a:xfrm>
          <a:prstGeom prst="rect">
            <a:avLst/>
          </a:prstGeom>
          <a:noFill/>
          <a:ln w="9525" algn="ctr">
            <a:noFill/>
            <a:miter lim="800000"/>
            <a:headEnd/>
            <a:tailEnd/>
          </a:ln>
        </p:spPr>
        <p:txBody>
          <a:bodyPr>
            <a:spAutoFit/>
          </a:bodyPr>
          <a:lstStyle/>
          <a:p>
            <a:pPr>
              <a:lnSpc>
                <a:spcPct val="90000"/>
              </a:lnSpc>
              <a:spcBef>
                <a:spcPct val="50000"/>
              </a:spcBef>
            </a:pPr>
            <a:r>
              <a:rPr lang="es-MX" sz="1600" u="none">
                <a:solidFill>
                  <a:srgbClr val="990033"/>
                </a:solidFill>
              </a:rPr>
              <a:t>Compañías integradas al Cluster de Nanotecnología de Nuevo León</a:t>
            </a:r>
          </a:p>
        </p:txBody>
      </p:sp>
      <p:sp>
        <p:nvSpPr>
          <p:cNvPr id="40963" name="Rectangle 11"/>
          <p:cNvSpPr>
            <a:spLocks noChangeArrowheads="1"/>
          </p:cNvSpPr>
          <p:nvPr/>
        </p:nvSpPr>
        <p:spPr bwMode="auto">
          <a:xfrm>
            <a:off x="3608388" y="987425"/>
            <a:ext cx="1920875" cy="312738"/>
          </a:xfrm>
          <a:prstGeom prst="rect">
            <a:avLst/>
          </a:prstGeom>
          <a:noFill/>
          <a:ln w="9525" algn="ctr">
            <a:noFill/>
            <a:miter lim="800000"/>
            <a:headEnd/>
            <a:tailEnd/>
          </a:ln>
        </p:spPr>
        <p:txBody>
          <a:bodyPr>
            <a:spAutoFit/>
          </a:bodyPr>
          <a:lstStyle/>
          <a:p>
            <a:pPr algn="ctr">
              <a:lnSpc>
                <a:spcPct val="90000"/>
              </a:lnSpc>
              <a:spcBef>
                <a:spcPct val="50000"/>
              </a:spcBef>
            </a:pPr>
            <a:r>
              <a:rPr lang="es-MX" sz="1600" u="none">
                <a:solidFill>
                  <a:srgbClr val="990033"/>
                </a:solidFill>
              </a:rPr>
              <a:t>16 empresas</a:t>
            </a:r>
          </a:p>
        </p:txBody>
      </p:sp>
      <p:grpSp>
        <p:nvGrpSpPr>
          <p:cNvPr id="40964" name="Group 13"/>
          <p:cNvGrpSpPr>
            <a:grpSpLocks/>
          </p:cNvGrpSpPr>
          <p:nvPr/>
        </p:nvGrpSpPr>
        <p:grpSpPr bwMode="auto">
          <a:xfrm>
            <a:off x="6386513" y="1503363"/>
            <a:ext cx="2282825" cy="4233862"/>
            <a:chOff x="3120" y="1203"/>
            <a:chExt cx="1438" cy="2667"/>
          </a:xfrm>
        </p:grpSpPr>
        <p:sp>
          <p:nvSpPr>
            <p:cNvPr id="40980" name="Rectangle 14"/>
            <p:cNvSpPr>
              <a:spLocks noChangeArrowheads="1"/>
            </p:cNvSpPr>
            <p:nvPr/>
          </p:nvSpPr>
          <p:spPr bwMode="auto">
            <a:xfrm>
              <a:off x="3164" y="1740"/>
              <a:ext cx="552"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Lamosa, S.A. de </a:t>
              </a:r>
              <a:endParaRPr lang="es-MX" sz="1800" b="0" u="none"/>
            </a:p>
          </p:txBody>
        </p:sp>
        <p:sp>
          <p:nvSpPr>
            <p:cNvPr id="40981" name="Rectangle 15"/>
            <p:cNvSpPr>
              <a:spLocks noChangeArrowheads="1"/>
            </p:cNvSpPr>
            <p:nvPr/>
          </p:nvSpPr>
          <p:spPr bwMode="auto">
            <a:xfrm>
              <a:off x="3727" y="1740"/>
              <a:ext cx="12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C.V</a:t>
              </a:r>
              <a:endParaRPr lang="es-MX" sz="1800" b="0" u="none"/>
            </a:p>
          </p:txBody>
        </p:sp>
        <p:sp>
          <p:nvSpPr>
            <p:cNvPr id="40982" name="Rectangle 16"/>
            <p:cNvSpPr>
              <a:spLocks noChangeArrowheads="1"/>
            </p:cNvSpPr>
            <p:nvPr/>
          </p:nvSpPr>
          <p:spPr bwMode="auto">
            <a:xfrm>
              <a:off x="3848" y="1740"/>
              <a:ext cx="2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a:t>
              </a:r>
              <a:endParaRPr lang="es-MX" sz="1800" b="0" u="none"/>
            </a:p>
          </p:txBody>
        </p:sp>
        <p:sp>
          <p:nvSpPr>
            <p:cNvPr id="40983" name="Rectangle 17"/>
            <p:cNvSpPr>
              <a:spLocks noChangeArrowheads="1"/>
            </p:cNvSpPr>
            <p:nvPr/>
          </p:nvSpPr>
          <p:spPr bwMode="auto">
            <a:xfrm>
              <a:off x="3164" y="1898"/>
              <a:ext cx="52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MABE, S.A. DE </a:t>
              </a:r>
              <a:endParaRPr lang="es-MX" sz="1800" b="0" u="none"/>
            </a:p>
          </p:txBody>
        </p:sp>
        <p:sp>
          <p:nvSpPr>
            <p:cNvPr id="40984" name="Rectangle 18"/>
            <p:cNvSpPr>
              <a:spLocks noChangeArrowheads="1"/>
            </p:cNvSpPr>
            <p:nvPr/>
          </p:nvSpPr>
          <p:spPr bwMode="auto">
            <a:xfrm>
              <a:off x="3694" y="1898"/>
              <a:ext cx="12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C.V</a:t>
              </a:r>
              <a:endParaRPr lang="es-MX" sz="1800" b="0" u="none"/>
            </a:p>
          </p:txBody>
        </p:sp>
        <p:sp>
          <p:nvSpPr>
            <p:cNvPr id="40985" name="Rectangle 19"/>
            <p:cNvSpPr>
              <a:spLocks noChangeArrowheads="1"/>
            </p:cNvSpPr>
            <p:nvPr/>
          </p:nvSpPr>
          <p:spPr bwMode="auto">
            <a:xfrm>
              <a:off x="3816" y="1898"/>
              <a:ext cx="2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a:t>
              </a:r>
              <a:endParaRPr lang="es-MX" sz="1800" b="0" u="none"/>
            </a:p>
          </p:txBody>
        </p:sp>
        <p:sp>
          <p:nvSpPr>
            <p:cNvPr id="40986" name="Rectangle 20"/>
            <p:cNvSpPr>
              <a:spLocks noChangeArrowheads="1"/>
            </p:cNvSpPr>
            <p:nvPr/>
          </p:nvSpPr>
          <p:spPr bwMode="auto">
            <a:xfrm>
              <a:off x="3164" y="1585"/>
              <a:ext cx="616"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Cydsa, Corporativo</a:t>
              </a:r>
              <a:endParaRPr lang="es-MX" sz="1800" b="0" u="none"/>
            </a:p>
          </p:txBody>
        </p:sp>
        <p:sp>
          <p:nvSpPr>
            <p:cNvPr id="40987" name="Rectangle 21"/>
            <p:cNvSpPr>
              <a:spLocks noChangeArrowheads="1"/>
            </p:cNvSpPr>
            <p:nvPr/>
          </p:nvSpPr>
          <p:spPr bwMode="auto">
            <a:xfrm>
              <a:off x="3164" y="3766"/>
              <a:ext cx="30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Whirlpool</a:t>
              </a:r>
              <a:endParaRPr lang="es-MX" sz="1800" b="0" u="none"/>
            </a:p>
          </p:txBody>
        </p:sp>
        <p:sp>
          <p:nvSpPr>
            <p:cNvPr id="40988" name="Rectangle 22"/>
            <p:cNvSpPr>
              <a:spLocks noChangeArrowheads="1"/>
            </p:cNvSpPr>
            <p:nvPr/>
          </p:nvSpPr>
          <p:spPr bwMode="auto">
            <a:xfrm>
              <a:off x="3164" y="3610"/>
              <a:ext cx="58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Vitro Corporativo, </a:t>
              </a:r>
              <a:endParaRPr lang="es-MX" sz="1800" b="0" u="none"/>
            </a:p>
          </p:txBody>
        </p:sp>
        <p:sp>
          <p:nvSpPr>
            <p:cNvPr id="40989" name="Rectangle 23"/>
            <p:cNvSpPr>
              <a:spLocks noChangeArrowheads="1"/>
            </p:cNvSpPr>
            <p:nvPr/>
          </p:nvSpPr>
          <p:spPr bwMode="auto">
            <a:xfrm>
              <a:off x="3756" y="3610"/>
              <a:ext cx="116"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S.A</a:t>
              </a:r>
              <a:endParaRPr lang="es-MX" sz="1800" b="0" u="none"/>
            </a:p>
          </p:txBody>
        </p:sp>
        <p:sp>
          <p:nvSpPr>
            <p:cNvPr id="40990" name="Rectangle 24"/>
            <p:cNvSpPr>
              <a:spLocks noChangeArrowheads="1"/>
            </p:cNvSpPr>
            <p:nvPr/>
          </p:nvSpPr>
          <p:spPr bwMode="auto">
            <a:xfrm>
              <a:off x="3873" y="3610"/>
              <a:ext cx="14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 de </a:t>
              </a:r>
              <a:endParaRPr lang="es-MX" sz="1800" b="0" u="none"/>
            </a:p>
          </p:txBody>
        </p:sp>
        <p:sp>
          <p:nvSpPr>
            <p:cNvPr id="40991" name="Rectangle 25"/>
            <p:cNvSpPr>
              <a:spLocks noChangeArrowheads="1"/>
            </p:cNvSpPr>
            <p:nvPr/>
          </p:nvSpPr>
          <p:spPr bwMode="auto">
            <a:xfrm>
              <a:off x="4017" y="3610"/>
              <a:ext cx="12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C.V</a:t>
              </a:r>
              <a:endParaRPr lang="es-MX" sz="1800" b="0" u="none"/>
            </a:p>
          </p:txBody>
        </p:sp>
        <p:sp>
          <p:nvSpPr>
            <p:cNvPr id="40992" name="Rectangle 26"/>
            <p:cNvSpPr>
              <a:spLocks noChangeArrowheads="1"/>
            </p:cNvSpPr>
            <p:nvPr/>
          </p:nvSpPr>
          <p:spPr bwMode="auto">
            <a:xfrm>
              <a:off x="4139" y="3610"/>
              <a:ext cx="2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a:t>
              </a:r>
              <a:endParaRPr lang="es-MX" sz="1800" b="0" u="none"/>
            </a:p>
          </p:txBody>
        </p:sp>
        <p:sp>
          <p:nvSpPr>
            <p:cNvPr id="40993" name="Rectangle 27"/>
            <p:cNvSpPr>
              <a:spLocks noChangeArrowheads="1"/>
            </p:cNvSpPr>
            <p:nvPr/>
          </p:nvSpPr>
          <p:spPr bwMode="auto">
            <a:xfrm>
              <a:off x="3164" y="3455"/>
              <a:ext cx="276"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Viakable</a:t>
              </a:r>
              <a:endParaRPr lang="es-MX" sz="1800" b="0" u="none"/>
            </a:p>
          </p:txBody>
        </p:sp>
        <p:sp>
          <p:nvSpPr>
            <p:cNvPr id="40994" name="Rectangle 28"/>
            <p:cNvSpPr>
              <a:spLocks noChangeArrowheads="1"/>
            </p:cNvSpPr>
            <p:nvPr/>
          </p:nvSpPr>
          <p:spPr bwMode="auto">
            <a:xfrm>
              <a:off x="3164" y="3298"/>
              <a:ext cx="22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Univex</a:t>
              </a:r>
              <a:endParaRPr lang="es-MX" sz="1800" b="0" u="none"/>
            </a:p>
          </p:txBody>
        </p:sp>
        <p:sp>
          <p:nvSpPr>
            <p:cNvPr id="40995" name="Rectangle 29"/>
            <p:cNvSpPr>
              <a:spLocks noChangeArrowheads="1"/>
            </p:cNvSpPr>
            <p:nvPr/>
          </p:nvSpPr>
          <p:spPr bwMode="auto">
            <a:xfrm>
              <a:off x="3387" y="3298"/>
              <a:ext cx="4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 </a:t>
              </a:r>
              <a:endParaRPr lang="es-MX" sz="1800" b="0" u="none"/>
            </a:p>
          </p:txBody>
        </p:sp>
        <p:sp>
          <p:nvSpPr>
            <p:cNvPr id="40996" name="Rectangle 30"/>
            <p:cNvSpPr>
              <a:spLocks noChangeArrowheads="1"/>
            </p:cNvSpPr>
            <p:nvPr/>
          </p:nvSpPr>
          <p:spPr bwMode="auto">
            <a:xfrm>
              <a:off x="3429" y="3298"/>
              <a:ext cx="116"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S.A</a:t>
              </a:r>
              <a:endParaRPr lang="es-MX" sz="1800" b="0" u="none"/>
            </a:p>
          </p:txBody>
        </p:sp>
        <p:sp>
          <p:nvSpPr>
            <p:cNvPr id="40997" name="Rectangle 31"/>
            <p:cNvSpPr>
              <a:spLocks noChangeArrowheads="1"/>
            </p:cNvSpPr>
            <p:nvPr/>
          </p:nvSpPr>
          <p:spPr bwMode="auto">
            <a:xfrm>
              <a:off x="3546" y="3298"/>
              <a:ext cx="4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 </a:t>
              </a:r>
              <a:endParaRPr lang="es-MX" sz="1800" b="0" u="none"/>
            </a:p>
          </p:txBody>
        </p:sp>
        <p:sp>
          <p:nvSpPr>
            <p:cNvPr id="40998" name="Rectangle 32"/>
            <p:cNvSpPr>
              <a:spLocks noChangeArrowheads="1"/>
            </p:cNvSpPr>
            <p:nvPr/>
          </p:nvSpPr>
          <p:spPr bwMode="auto">
            <a:xfrm>
              <a:off x="3164" y="3144"/>
              <a:ext cx="264"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Ternium</a:t>
              </a:r>
              <a:endParaRPr lang="es-MX" sz="1800" b="0" u="none"/>
            </a:p>
          </p:txBody>
        </p:sp>
        <p:sp>
          <p:nvSpPr>
            <p:cNvPr id="40999" name="Rectangle 33"/>
            <p:cNvSpPr>
              <a:spLocks noChangeArrowheads="1"/>
            </p:cNvSpPr>
            <p:nvPr/>
          </p:nvSpPr>
          <p:spPr bwMode="auto">
            <a:xfrm>
              <a:off x="3164" y="2986"/>
              <a:ext cx="256"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Simplex</a:t>
              </a:r>
              <a:endParaRPr lang="es-MX" sz="1800" b="0" u="none"/>
            </a:p>
          </p:txBody>
        </p:sp>
        <p:sp>
          <p:nvSpPr>
            <p:cNvPr id="41000" name="Rectangle 34"/>
            <p:cNvSpPr>
              <a:spLocks noChangeArrowheads="1"/>
            </p:cNvSpPr>
            <p:nvPr/>
          </p:nvSpPr>
          <p:spPr bwMode="auto">
            <a:xfrm>
              <a:off x="3424" y="2986"/>
              <a:ext cx="4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 </a:t>
              </a:r>
              <a:endParaRPr lang="es-MX" sz="1800" b="0" u="none"/>
            </a:p>
          </p:txBody>
        </p:sp>
        <p:sp>
          <p:nvSpPr>
            <p:cNvPr id="41001" name="Rectangle 35"/>
            <p:cNvSpPr>
              <a:spLocks noChangeArrowheads="1"/>
            </p:cNvSpPr>
            <p:nvPr/>
          </p:nvSpPr>
          <p:spPr bwMode="auto">
            <a:xfrm>
              <a:off x="3465" y="2986"/>
              <a:ext cx="116"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S.A</a:t>
              </a:r>
              <a:endParaRPr lang="es-MX" sz="1800" b="0" u="none"/>
            </a:p>
          </p:txBody>
        </p:sp>
        <p:sp>
          <p:nvSpPr>
            <p:cNvPr id="41002" name="Rectangle 36"/>
            <p:cNvSpPr>
              <a:spLocks noChangeArrowheads="1"/>
            </p:cNvSpPr>
            <p:nvPr/>
          </p:nvSpPr>
          <p:spPr bwMode="auto">
            <a:xfrm>
              <a:off x="3583" y="2986"/>
              <a:ext cx="16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  de </a:t>
              </a:r>
              <a:endParaRPr lang="es-MX" sz="1800" b="0" u="none"/>
            </a:p>
          </p:txBody>
        </p:sp>
        <p:sp>
          <p:nvSpPr>
            <p:cNvPr id="41003" name="Rectangle 37"/>
            <p:cNvSpPr>
              <a:spLocks noChangeArrowheads="1"/>
            </p:cNvSpPr>
            <p:nvPr/>
          </p:nvSpPr>
          <p:spPr bwMode="auto">
            <a:xfrm>
              <a:off x="3747" y="2986"/>
              <a:ext cx="12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C.V</a:t>
              </a:r>
              <a:endParaRPr lang="es-MX" sz="1800" b="0" u="none"/>
            </a:p>
          </p:txBody>
        </p:sp>
        <p:sp>
          <p:nvSpPr>
            <p:cNvPr id="41004" name="Rectangle 38"/>
            <p:cNvSpPr>
              <a:spLocks noChangeArrowheads="1"/>
            </p:cNvSpPr>
            <p:nvPr/>
          </p:nvSpPr>
          <p:spPr bwMode="auto">
            <a:xfrm>
              <a:off x="3869" y="2986"/>
              <a:ext cx="2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a:t>
              </a:r>
              <a:endParaRPr lang="es-MX" sz="1800" b="0" u="none"/>
            </a:p>
          </p:txBody>
        </p:sp>
        <p:sp>
          <p:nvSpPr>
            <p:cNvPr id="41005" name="Rectangle 39"/>
            <p:cNvSpPr>
              <a:spLocks noChangeArrowheads="1"/>
            </p:cNvSpPr>
            <p:nvPr/>
          </p:nvSpPr>
          <p:spPr bwMode="auto">
            <a:xfrm>
              <a:off x="3164" y="2832"/>
              <a:ext cx="54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Sigma Alimentos</a:t>
              </a:r>
              <a:endParaRPr lang="es-MX" sz="1800" b="0" u="none"/>
            </a:p>
          </p:txBody>
        </p:sp>
        <p:sp>
          <p:nvSpPr>
            <p:cNvPr id="41006" name="Rectangle 40"/>
            <p:cNvSpPr>
              <a:spLocks noChangeArrowheads="1"/>
            </p:cNvSpPr>
            <p:nvPr/>
          </p:nvSpPr>
          <p:spPr bwMode="auto">
            <a:xfrm>
              <a:off x="3164" y="2675"/>
              <a:ext cx="248"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SEDEC</a:t>
              </a:r>
              <a:endParaRPr lang="es-MX" sz="1800" b="0" u="none"/>
            </a:p>
          </p:txBody>
        </p:sp>
        <p:sp>
          <p:nvSpPr>
            <p:cNvPr id="41007" name="Rectangle 41"/>
            <p:cNvSpPr>
              <a:spLocks noChangeArrowheads="1"/>
            </p:cNvSpPr>
            <p:nvPr/>
          </p:nvSpPr>
          <p:spPr bwMode="auto">
            <a:xfrm>
              <a:off x="3164" y="2520"/>
              <a:ext cx="204"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Prolec</a:t>
              </a:r>
              <a:endParaRPr lang="es-MX" sz="1800" b="0" u="none"/>
            </a:p>
          </p:txBody>
        </p:sp>
        <p:sp>
          <p:nvSpPr>
            <p:cNvPr id="41008" name="Rectangle 42"/>
            <p:cNvSpPr>
              <a:spLocks noChangeArrowheads="1"/>
            </p:cNvSpPr>
            <p:nvPr/>
          </p:nvSpPr>
          <p:spPr bwMode="auto">
            <a:xfrm>
              <a:off x="3393" y="2520"/>
              <a:ext cx="124"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G.E</a:t>
              </a:r>
              <a:endParaRPr lang="es-MX" sz="1800" b="0" u="none"/>
            </a:p>
          </p:txBody>
        </p:sp>
        <p:sp>
          <p:nvSpPr>
            <p:cNvPr id="41009" name="Rectangle 43"/>
            <p:cNvSpPr>
              <a:spLocks noChangeArrowheads="1"/>
            </p:cNvSpPr>
            <p:nvPr/>
          </p:nvSpPr>
          <p:spPr bwMode="auto">
            <a:xfrm>
              <a:off x="3520" y="2520"/>
              <a:ext cx="2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a:t>
              </a:r>
              <a:endParaRPr lang="es-MX" sz="1800" b="0" u="none"/>
            </a:p>
          </p:txBody>
        </p:sp>
        <p:sp>
          <p:nvSpPr>
            <p:cNvPr id="41010" name="Rectangle 44"/>
            <p:cNvSpPr>
              <a:spLocks noChangeArrowheads="1"/>
            </p:cNvSpPr>
            <p:nvPr/>
          </p:nvSpPr>
          <p:spPr bwMode="auto">
            <a:xfrm>
              <a:off x="3164" y="2364"/>
              <a:ext cx="24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Palmex</a:t>
              </a:r>
              <a:endParaRPr lang="es-MX" sz="1800" b="0" u="none"/>
            </a:p>
          </p:txBody>
        </p:sp>
        <p:sp>
          <p:nvSpPr>
            <p:cNvPr id="41011" name="Rectangle 45"/>
            <p:cNvSpPr>
              <a:spLocks noChangeArrowheads="1"/>
            </p:cNvSpPr>
            <p:nvPr/>
          </p:nvSpPr>
          <p:spPr bwMode="auto">
            <a:xfrm>
              <a:off x="3429" y="2364"/>
              <a:ext cx="336"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Alimentos </a:t>
              </a:r>
              <a:endParaRPr lang="es-MX" sz="1800" b="0" u="none"/>
            </a:p>
          </p:txBody>
        </p:sp>
        <p:sp>
          <p:nvSpPr>
            <p:cNvPr id="41012" name="Rectangle 46"/>
            <p:cNvSpPr>
              <a:spLocks noChangeArrowheads="1"/>
            </p:cNvSpPr>
            <p:nvPr/>
          </p:nvSpPr>
          <p:spPr bwMode="auto">
            <a:xfrm>
              <a:off x="3771" y="2364"/>
              <a:ext cx="116"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S.A</a:t>
              </a:r>
              <a:endParaRPr lang="es-MX" sz="1800" b="0" u="none"/>
            </a:p>
          </p:txBody>
        </p:sp>
        <p:sp>
          <p:nvSpPr>
            <p:cNvPr id="41013" name="Rectangle 47"/>
            <p:cNvSpPr>
              <a:spLocks noChangeArrowheads="1"/>
            </p:cNvSpPr>
            <p:nvPr/>
          </p:nvSpPr>
          <p:spPr bwMode="auto">
            <a:xfrm>
              <a:off x="3888" y="2364"/>
              <a:ext cx="14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 de </a:t>
              </a:r>
              <a:endParaRPr lang="es-MX" sz="1800" b="0" u="none"/>
            </a:p>
          </p:txBody>
        </p:sp>
        <p:sp>
          <p:nvSpPr>
            <p:cNvPr id="41014" name="Rectangle 48"/>
            <p:cNvSpPr>
              <a:spLocks noChangeArrowheads="1"/>
            </p:cNvSpPr>
            <p:nvPr/>
          </p:nvSpPr>
          <p:spPr bwMode="auto">
            <a:xfrm>
              <a:off x="4032" y="2364"/>
              <a:ext cx="12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C.V</a:t>
              </a:r>
              <a:endParaRPr lang="es-MX" sz="1800" b="0" u="none"/>
            </a:p>
          </p:txBody>
        </p:sp>
        <p:sp>
          <p:nvSpPr>
            <p:cNvPr id="41015" name="Rectangle 49"/>
            <p:cNvSpPr>
              <a:spLocks noChangeArrowheads="1"/>
            </p:cNvSpPr>
            <p:nvPr/>
          </p:nvSpPr>
          <p:spPr bwMode="auto">
            <a:xfrm>
              <a:off x="4154" y="2364"/>
              <a:ext cx="4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 </a:t>
              </a:r>
              <a:endParaRPr lang="es-MX" sz="1800" b="0" u="none"/>
            </a:p>
          </p:txBody>
        </p:sp>
        <p:sp>
          <p:nvSpPr>
            <p:cNvPr id="41016" name="Rectangle 50"/>
            <p:cNvSpPr>
              <a:spLocks noChangeArrowheads="1"/>
            </p:cNvSpPr>
            <p:nvPr/>
          </p:nvSpPr>
          <p:spPr bwMode="auto">
            <a:xfrm>
              <a:off x="3164" y="2209"/>
              <a:ext cx="264"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Owens  </a:t>
              </a:r>
              <a:endParaRPr lang="es-MX" sz="1800" b="0" u="none"/>
            </a:p>
          </p:txBody>
        </p:sp>
        <p:sp>
          <p:nvSpPr>
            <p:cNvPr id="41017" name="Rectangle 51"/>
            <p:cNvSpPr>
              <a:spLocks noChangeArrowheads="1"/>
            </p:cNvSpPr>
            <p:nvPr/>
          </p:nvSpPr>
          <p:spPr bwMode="auto">
            <a:xfrm>
              <a:off x="3433" y="2209"/>
              <a:ext cx="252"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Corning</a:t>
              </a:r>
              <a:endParaRPr lang="es-MX" sz="1800" b="0" u="none"/>
            </a:p>
          </p:txBody>
        </p:sp>
        <p:sp>
          <p:nvSpPr>
            <p:cNvPr id="41018" name="Rectangle 52"/>
            <p:cNvSpPr>
              <a:spLocks noChangeArrowheads="1"/>
            </p:cNvSpPr>
            <p:nvPr/>
          </p:nvSpPr>
          <p:spPr bwMode="auto">
            <a:xfrm>
              <a:off x="3690" y="2209"/>
              <a:ext cx="208"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 S de </a:t>
              </a:r>
              <a:endParaRPr lang="es-MX" sz="1800" b="0" u="none"/>
            </a:p>
          </p:txBody>
        </p:sp>
        <p:sp>
          <p:nvSpPr>
            <p:cNvPr id="41019" name="Rectangle 53"/>
            <p:cNvSpPr>
              <a:spLocks noChangeArrowheads="1"/>
            </p:cNvSpPr>
            <p:nvPr/>
          </p:nvSpPr>
          <p:spPr bwMode="auto">
            <a:xfrm>
              <a:off x="3903" y="2209"/>
              <a:ext cx="112"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R.L</a:t>
              </a:r>
              <a:endParaRPr lang="es-MX" sz="1800" b="0" u="none"/>
            </a:p>
          </p:txBody>
        </p:sp>
        <p:sp>
          <p:nvSpPr>
            <p:cNvPr id="41020" name="Rectangle 54"/>
            <p:cNvSpPr>
              <a:spLocks noChangeArrowheads="1"/>
            </p:cNvSpPr>
            <p:nvPr/>
          </p:nvSpPr>
          <p:spPr bwMode="auto">
            <a:xfrm>
              <a:off x="4017" y="2209"/>
              <a:ext cx="14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 de </a:t>
              </a:r>
              <a:endParaRPr lang="es-MX" sz="1800" b="0" u="none"/>
            </a:p>
          </p:txBody>
        </p:sp>
        <p:sp>
          <p:nvSpPr>
            <p:cNvPr id="41021" name="Rectangle 55"/>
            <p:cNvSpPr>
              <a:spLocks noChangeArrowheads="1"/>
            </p:cNvSpPr>
            <p:nvPr/>
          </p:nvSpPr>
          <p:spPr bwMode="auto">
            <a:xfrm>
              <a:off x="4160" y="2209"/>
              <a:ext cx="12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C.V</a:t>
              </a:r>
              <a:endParaRPr lang="es-MX" sz="1800" b="0" u="none"/>
            </a:p>
          </p:txBody>
        </p:sp>
        <p:sp>
          <p:nvSpPr>
            <p:cNvPr id="41022" name="Rectangle 56"/>
            <p:cNvSpPr>
              <a:spLocks noChangeArrowheads="1"/>
            </p:cNvSpPr>
            <p:nvPr/>
          </p:nvSpPr>
          <p:spPr bwMode="auto">
            <a:xfrm>
              <a:off x="4281" y="2209"/>
              <a:ext cx="2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a:t>
              </a:r>
              <a:endParaRPr lang="es-MX" sz="1800" b="0" u="none"/>
            </a:p>
          </p:txBody>
        </p:sp>
        <p:sp>
          <p:nvSpPr>
            <p:cNvPr id="41023" name="Rectangle 57"/>
            <p:cNvSpPr>
              <a:spLocks noChangeArrowheads="1"/>
            </p:cNvSpPr>
            <p:nvPr/>
          </p:nvSpPr>
          <p:spPr bwMode="auto">
            <a:xfrm>
              <a:off x="3164" y="2053"/>
              <a:ext cx="564"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METALSA, S. de </a:t>
              </a:r>
              <a:endParaRPr lang="es-MX" sz="1800" b="0" u="none"/>
            </a:p>
          </p:txBody>
        </p:sp>
        <p:sp>
          <p:nvSpPr>
            <p:cNvPr id="41024" name="Rectangle 58"/>
            <p:cNvSpPr>
              <a:spLocks noChangeArrowheads="1"/>
            </p:cNvSpPr>
            <p:nvPr/>
          </p:nvSpPr>
          <p:spPr bwMode="auto">
            <a:xfrm>
              <a:off x="3740" y="2053"/>
              <a:ext cx="112"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R.L</a:t>
              </a:r>
              <a:endParaRPr lang="es-MX" sz="1800" b="0" u="none"/>
            </a:p>
          </p:txBody>
        </p:sp>
        <p:sp>
          <p:nvSpPr>
            <p:cNvPr id="41025" name="Rectangle 59"/>
            <p:cNvSpPr>
              <a:spLocks noChangeArrowheads="1"/>
            </p:cNvSpPr>
            <p:nvPr/>
          </p:nvSpPr>
          <p:spPr bwMode="auto">
            <a:xfrm>
              <a:off x="3854" y="2053"/>
              <a:ext cx="2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a:t>
              </a:r>
              <a:endParaRPr lang="es-MX" sz="1800" b="0" u="none"/>
            </a:p>
          </p:txBody>
        </p:sp>
        <p:sp>
          <p:nvSpPr>
            <p:cNvPr id="41026" name="Rectangle 60"/>
            <p:cNvSpPr>
              <a:spLocks noChangeArrowheads="1"/>
            </p:cNvSpPr>
            <p:nvPr/>
          </p:nvSpPr>
          <p:spPr bwMode="auto">
            <a:xfrm>
              <a:off x="3164" y="1428"/>
              <a:ext cx="52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Cemex Central, </a:t>
              </a:r>
              <a:endParaRPr lang="es-MX" sz="1800" b="0" u="none"/>
            </a:p>
          </p:txBody>
        </p:sp>
        <p:sp>
          <p:nvSpPr>
            <p:cNvPr id="41027" name="Rectangle 61"/>
            <p:cNvSpPr>
              <a:spLocks noChangeArrowheads="1"/>
            </p:cNvSpPr>
            <p:nvPr/>
          </p:nvSpPr>
          <p:spPr bwMode="auto">
            <a:xfrm>
              <a:off x="3694" y="1428"/>
              <a:ext cx="116"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S.A</a:t>
              </a:r>
              <a:endParaRPr lang="es-MX" sz="1800" b="0" u="none"/>
            </a:p>
          </p:txBody>
        </p:sp>
        <p:sp>
          <p:nvSpPr>
            <p:cNvPr id="41028" name="Rectangle 62"/>
            <p:cNvSpPr>
              <a:spLocks noChangeArrowheads="1"/>
            </p:cNvSpPr>
            <p:nvPr/>
          </p:nvSpPr>
          <p:spPr bwMode="auto">
            <a:xfrm>
              <a:off x="3812" y="1428"/>
              <a:ext cx="16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 DE </a:t>
              </a:r>
              <a:endParaRPr lang="es-MX" sz="1800" b="0" u="none"/>
            </a:p>
          </p:txBody>
        </p:sp>
        <p:sp>
          <p:nvSpPr>
            <p:cNvPr id="41029" name="Rectangle 63"/>
            <p:cNvSpPr>
              <a:spLocks noChangeArrowheads="1"/>
            </p:cNvSpPr>
            <p:nvPr/>
          </p:nvSpPr>
          <p:spPr bwMode="auto">
            <a:xfrm>
              <a:off x="3975" y="1428"/>
              <a:ext cx="12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C.V</a:t>
              </a:r>
              <a:endParaRPr lang="es-MX" sz="1800" b="0" u="none"/>
            </a:p>
          </p:txBody>
        </p:sp>
        <p:sp>
          <p:nvSpPr>
            <p:cNvPr id="41030" name="Rectangle 64"/>
            <p:cNvSpPr>
              <a:spLocks noChangeArrowheads="1"/>
            </p:cNvSpPr>
            <p:nvPr/>
          </p:nvSpPr>
          <p:spPr bwMode="auto">
            <a:xfrm>
              <a:off x="4096" y="1428"/>
              <a:ext cx="20" cy="86"/>
            </a:xfrm>
            <a:prstGeom prst="rect">
              <a:avLst/>
            </a:prstGeom>
            <a:noFill/>
            <a:ln w="9525">
              <a:noFill/>
              <a:miter lim="800000"/>
              <a:headEnd/>
              <a:tailEnd/>
            </a:ln>
          </p:spPr>
          <p:txBody>
            <a:bodyPr wrap="none" lIns="0" tIns="0" rIns="0" bIns="0">
              <a:spAutoFit/>
            </a:bodyPr>
            <a:lstStyle/>
            <a:p>
              <a:pPr algn="l"/>
              <a:r>
                <a:rPr lang="es-MX" sz="900" b="0" u="none">
                  <a:solidFill>
                    <a:srgbClr val="333399"/>
                  </a:solidFill>
                </a:rPr>
                <a:t>.</a:t>
              </a:r>
              <a:endParaRPr lang="es-MX" sz="1800" b="0" u="none"/>
            </a:p>
          </p:txBody>
        </p:sp>
        <p:sp>
          <p:nvSpPr>
            <p:cNvPr id="41031" name="Rectangle 65"/>
            <p:cNvSpPr>
              <a:spLocks noChangeArrowheads="1"/>
            </p:cNvSpPr>
            <p:nvPr/>
          </p:nvSpPr>
          <p:spPr bwMode="auto">
            <a:xfrm>
              <a:off x="3120" y="1203"/>
              <a:ext cx="1438" cy="175"/>
            </a:xfrm>
            <a:prstGeom prst="rect">
              <a:avLst/>
            </a:prstGeom>
            <a:solidFill>
              <a:srgbClr val="969696"/>
            </a:solidFill>
            <a:ln w="9525">
              <a:noFill/>
              <a:miter lim="800000"/>
              <a:headEnd/>
              <a:tailEnd/>
            </a:ln>
          </p:spPr>
          <p:txBody>
            <a:bodyPr/>
            <a:lstStyle/>
            <a:p>
              <a:endParaRPr lang="es-MX"/>
            </a:p>
          </p:txBody>
        </p:sp>
        <p:sp>
          <p:nvSpPr>
            <p:cNvPr id="41032" name="Rectangle 66"/>
            <p:cNvSpPr>
              <a:spLocks noChangeArrowheads="1"/>
            </p:cNvSpPr>
            <p:nvPr/>
          </p:nvSpPr>
          <p:spPr bwMode="auto">
            <a:xfrm>
              <a:off x="3207" y="1267"/>
              <a:ext cx="1266" cy="96"/>
            </a:xfrm>
            <a:prstGeom prst="rect">
              <a:avLst/>
            </a:prstGeom>
            <a:noFill/>
            <a:ln w="9525">
              <a:noFill/>
              <a:miter lim="800000"/>
              <a:headEnd/>
              <a:tailEnd/>
            </a:ln>
          </p:spPr>
          <p:txBody>
            <a:bodyPr wrap="none" lIns="0" tIns="0" rIns="0" bIns="0">
              <a:spAutoFit/>
            </a:bodyPr>
            <a:lstStyle/>
            <a:p>
              <a:pPr algn="l"/>
              <a:r>
                <a:rPr lang="es-MX" sz="1000" u="none">
                  <a:solidFill>
                    <a:srgbClr val="FFFFFF"/>
                  </a:solidFill>
                </a:rPr>
                <a:t>Empresas que integran el Cluster</a:t>
              </a:r>
              <a:endParaRPr lang="es-MX" sz="1800" b="0" u="none"/>
            </a:p>
          </p:txBody>
        </p:sp>
        <p:sp>
          <p:nvSpPr>
            <p:cNvPr id="41033" name="Line 67"/>
            <p:cNvSpPr>
              <a:spLocks noChangeShapeType="1"/>
            </p:cNvSpPr>
            <p:nvPr/>
          </p:nvSpPr>
          <p:spPr bwMode="auto">
            <a:xfrm>
              <a:off x="3120" y="1203"/>
              <a:ext cx="1438" cy="0"/>
            </a:xfrm>
            <a:prstGeom prst="line">
              <a:avLst/>
            </a:prstGeom>
            <a:noFill/>
            <a:ln w="9525" cap="rnd">
              <a:solidFill>
                <a:srgbClr val="000000"/>
              </a:solidFill>
              <a:round/>
              <a:headEnd/>
              <a:tailEnd/>
            </a:ln>
          </p:spPr>
          <p:txBody>
            <a:bodyPr/>
            <a:lstStyle/>
            <a:p>
              <a:endParaRPr lang="es-MX"/>
            </a:p>
          </p:txBody>
        </p:sp>
        <p:sp>
          <p:nvSpPr>
            <p:cNvPr id="41034" name="Line 68"/>
            <p:cNvSpPr>
              <a:spLocks noChangeShapeType="1"/>
            </p:cNvSpPr>
            <p:nvPr/>
          </p:nvSpPr>
          <p:spPr bwMode="auto">
            <a:xfrm>
              <a:off x="3120" y="3870"/>
              <a:ext cx="1438" cy="0"/>
            </a:xfrm>
            <a:prstGeom prst="line">
              <a:avLst/>
            </a:prstGeom>
            <a:noFill/>
            <a:ln w="9525" cap="rnd">
              <a:solidFill>
                <a:srgbClr val="000000"/>
              </a:solidFill>
              <a:round/>
              <a:headEnd/>
              <a:tailEnd/>
            </a:ln>
          </p:spPr>
          <p:txBody>
            <a:bodyPr/>
            <a:lstStyle/>
            <a:p>
              <a:endParaRPr lang="es-MX"/>
            </a:p>
          </p:txBody>
        </p:sp>
        <p:sp>
          <p:nvSpPr>
            <p:cNvPr id="41035" name="Line 69"/>
            <p:cNvSpPr>
              <a:spLocks noChangeShapeType="1"/>
            </p:cNvSpPr>
            <p:nvPr/>
          </p:nvSpPr>
          <p:spPr bwMode="auto">
            <a:xfrm>
              <a:off x="3120" y="1203"/>
              <a:ext cx="0" cy="2667"/>
            </a:xfrm>
            <a:prstGeom prst="line">
              <a:avLst/>
            </a:prstGeom>
            <a:noFill/>
            <a:ln w="9525" cap="rnd">
              <a:solidFill>
                <a:srgbClr val="000000"/>
              </a:solidFill>
              <a:round/>
              <a:headEnd/>
              <a:tailEnd/>
            </a:ln>
          </p:spPr>
          <p:txBody>
            <a:bodyPr/>
            <a:lstStyle/>
            <a:p>
              <a:endParaRPr lang="es-MX"/>
            </a:p>
          </p:txBody>
        </p:sp>
        <p:sp>
          <p:nvSpPr>
            <p:cNvPr id="41036" name="Line 70"/>
            <p:cNvSpPr>
              <a:spLocks noChangeShapeType="1"/>
            </p:cNvSpPr>
            <p:nvPr/>
          </p:nvSpPr>
          <p:spPr bwMode="auto">
            <a:xfrm>
              <a:off x="4558" y="1203"/>
              <a:ext cx="0" cy="2667"/>
            </a:xfrm>
            <a:prstGeom prst="line">
              <a:avLst/>
            </a:prstGeom>
            <a:noFill/>
            <a:ln w="9525" cap="rnd">
              <a:solidFill>
                <a:srgbClr val="000000"/>
              </a:solidFill>
              <a:round/>
              <a:headEnd/>
              <a:tailEnd/>
            </a:ln>
          </p:spPr>
          <p:txBody>
            <a:bodyPr/>
            <a:lstStyle/>
            <a:p>
              <a:endParaRPr lang="es-MX"/>
            </a:p>
          </p:txBody>
        </p:sp>
        <p:sp>
          <p:nvSpPr>
            <p:cNvPr id="41037" name="Line 71"/>
            <p:cNvSpPr>
              <a:spLocks noChangeShapeType="1"/>
            </p:cNvSpPr>
            <p:nvPr/>
          </p:nvSpPr>
          <p:spPr bwMode="auto">
            <a:xfrm>
              <a:off x="3120" y="1378"/>
              <a:ext cx="1438" cy="0"/>
            </a:xfrm>
            <a:prstGeom prst="line">
              <a:avLst/>
            </a:prstGeom>
            <a:noFill/>
            <a:ln w="9525" cap="rnd">
              <a:solidFill>
                <a:srgbClr val="000000"/>
              </a:solidFill>
              <a:round/>
              <a:headEnd/>
              <a:tailEnd/>
            </a:ln>
          </p:spPr>
          <p:txBody>
            <a:bodyPr/>
            <a:lstStyle/>
            <a:p>
              <a:endParaRPr lang="es-MX"/>
            </a:p>
          </p:txBody>
        </p:sp>
        <p:sp>
          <p:nvSpPr>
            <p:cNvPr id="41038" name="Line 72"/>
            <p:cNvSpPr>
              <a:spLocks noChangeShapeType="1"/>
            </p:cNvSpPr>
            <p:nvPr/>
          </p:nvSpPr>
          <p:spPr bwMode="auto">
            <a:xfrm>
              <a:off x="3120" y="1532"/>
              <a:ext cx="1438" cy="0"/>
            </a:xfrm>
            <a:prstGeom prst="line">
              <a:avLst/>
            </a:prstGeom>
            <a:noFill/>
            <a:ln w="9525" cap="rnd">
              <a:solidFill>
                <a:srgbClr val="000000"/>
              </a:solidFill>
              <a:round/>
              <a:headEnd/>
              <a:tailEnd/>
            </a:ln>
          </p:spPr>
          <p:txBody>
            <a:bodyPr/>
            <a:lstStyle/>
            <a:p>
              <a:endParaRPr lang="es-MX"/>
            </a:p>
          </p:txBody>
        </p:sp>
        <p:sp>
          <p:nvSpPr>
            <p:cNvPr id="41039" name="Line 73"/>
            <p:cNvSpPr>
              <a:spLocks noChangeShapeType="1"/>
            </p:cNvSpPr>
            <p:nvPr/>
          </p:nvSpPr>
          <p:spPr bwMode="auto">
            <a:xfrm>
              <a:off x="3120" y="2157"/>
              <a:ext cx="1438" cy="0"/>
            </a:xfrm>
            <a:prstGeom prst="line">
              <a:avLst/>
            </a:prstGeom>
            <a:noFill/>
            <a:ln w="9525" cap="rnd">
              <a:solidFill>
                <a:srgbClr val="000000"/>
              </a:solidFill>
              <a:round/>
              <a:headEnd/>
              <a:tailEnd/>
            </a:ln>
          </p:spPr>
          <p:txBody>
            <a:bodyPr/>
            <a:lstStyle/>
            <a:p>
              <a:endParaRPr lang="es-MX"/>
            </a:p>
          </p:txBody>
        </p:sp>
        <p:sp>
          <p:nvSpPr>
            <p:cNvPr id="41040" name="Line 74"/>
            <p:cNvSpPr>
              <a:spLocks noChangeShapeType="1"/>
            </p:cNvSpPr>
            <p:nvPr/>
          </p:nvSpPr>
          <p:spPr bwMode="auto">
            <a:xfrm>
              <a:off x="3120" y="2312"/>
              <a:ext cx="1438" cy="0"/>
            </a:xfrm>
            <a:prstGeom prst="line">
              <a:avLst/>
            </a:prstGeom>
            <a:noFill/>
            <a:ln w="9525" cap="rnd">
              <a:solidFill>
                <a:srgbClr val="000000"/>
              </a:solidFill>
              <a:round/>
              <a:headEnd/>
              <a:tailEnd/>
            </a:ln>
          </p:spPr>
          <p:txBody>
            <a:bodyPr/>
            <a:lstStyle/>
            <a:p>
              <a:endParaRPr lang="es-MX"/>
            </a:p>
          </p:txBody>
        </p:sp>
        <p:sp>
          <p:nvSpPr>
            <p:cNvPr id="41041" name="Line 75"/>
            <p:cNvSpPr>
              <a:spLocks noChangeShapeType="1"/>
            </p:cNvSpPr>
            <p:nvPr/>
          </p:nvSpPr>
          <p:spPr bwMode="auto">
            <a:xfrm>
              <a:off x="3120" y="2468"/>
              <a:ext cx="1438" cy="0"/>
            </a:xfrm>
            <a:prstGeom prst="line">
              <a:avLst/>
            </a:prstGeom>
            <a:noFill/>
            <a:ln w="9525" cap="rnd">
              <a:solidFill>
                <a:srgbClr val="000000"/>
              </a:solidFill>
              <a:round/>
              <a:headEnd/>
              <a:tailEnd/>
            </a:ln>
          </p:spPr>
          <p:txBody>
            <a:bodyPr/>
            <a:lstStyle/>
            <a:p>
              <a:endParaRPr lang="es-MX"/>
            </a:p>
          </p:txBody>
        </p:sp>
        <p:sp>
          <p:nvSpPr>
            <p:cNvPr id="41042" name="Line 76"/>
            <p:cNvSpPr>
              <a:spLocks noChangeShapeType="1"/>
            </p:cNvSpPr>
            <p:nvPr/>
          </p:nvSpPr>
          <p:spPr bwMode="auto">
            <a:xfrm>
              <a:off x="3120" y="2624"/>
              <a:ext cx="1438" cy="0"/>
            </a:xfrm>
            <a:prstGeom prst="line">
              <a:avLst/>
            </a:prstGeom>
            <a:noFill/>
            <a:ln w="9525" cap="rnd">
              <a:solidFill>
                <a:srgbClr val="000000"/>
              </a:solidFill>
              <a:round/>
              <a:headEnd/>
              <a:tailEnd/>
            </a:ln>
          </p:spPr>
          <p:txBody>
            <a:bodyPr/>
            <a:lstStyle/>
            <a:p>
              <a:endParaRPr lang="es-MX"/>
            </a:p>
          </p:txBody>
        </p:sp>
        <p:sp>
          <p:nvSpPr>
            <p:cNvPr id="41043" name="Line 77"/>
            <p:cNvSpPr>
              <a:spLocks noChangeShapeType="1"/>
            </p:cNvSpPr>
            <p:nvPr/>
          </p:nvSpPr>
          <p:spPr bwMode="auto">
            <a:xfrm>
              <a:off x="3120" y="2779"/>
              <a:ext cx="1438" cy="0"/>
            </a:xfrm>
            <a:prstGeom prst="line">
              <a:avLst/>
            </a:prstGeom>
            <a:noFill/>
            <a:ln w="9525" cap="rnd">
              <a:solidFill>
                <a:srgbClr val="000000"/>
              </a:solidFill>
              <a:round/>
              <a:headEnd/>
              <a:tailEnd/>
            </a:ln>
          </p:spPr>
          <p:txBody>
            <a:bodyPr/>
            <a:lstStyle/>
            <a:p>
              <a:endParaRPr lang="es-MX"/>
            </a:p>
          </p:txBody>
        </p:sp>
        <p:sp>
          <p:nvSpPr>
            <p:cNvPr id="41044" name="Line 78"/>
            <p:cNvSpPr>
              <a:spLocks noChangeShapeType="1"/>
            </p:cNvSpPr>
            <p:nvPr/>
          </p:nvSpPr>
          <p:spPr bwMode="auto">
            <a:xfrm>
              <a:off x="3120" y="2935"/>
              <a:ext cx="1438" cy="0"/>
            </a:xfrm>
            <a:prstGeom prst="line">
              <a:avLst/>
            </a:prstGeom>
            <a:noFill/>
            <a:ln w="9525" cap="rnd">
              <a:solidFill>
                <a:srgbClr val="000000"/>
              </a:solidFill>
              <a:round/>
              <a:headEnd/>
              <a:tailEnd/>
            </a:ln>
          </p:spPr>
          <p:txBody>
            <a:bodyPr/>
            <a:lstStyle/>
            <a:p>
              <a:endParaRPr lang="es-MX"/>
            </a:p>
          </p:txBody>
        </p:sp>
        <p:sp>
          <p:nvSpPr>
            <p:cNvPr id="41045" name="Line 79"/>
            <p:cNvSpPr>
              <a:spLocks noChangeShapeType="1"/>
            </p:cNvSpPr>
            <p:nvPr/>
          </p:nvSpPr>
          <p:spPr bwMode="auto">
            <a:xfrm>
              <a:off x="3120" y="3091"/>
              <a:ext cx="1438" cy="0"/>
            </a:xfrm>
            <a:prstGeom prst="line">
              <a:avLst/>
            </a:prstGeom>
            <a:noFill/>
            <a:ln w="9525" cap="rnd">
              <a:solidFill>
                <a:srgbClr val="000000"/>
              </a:solidFill>
              <a:round/>
              <a:headEnd/>
              <a:tailEnd/>
            </a:ln>
          </p:spPr>
          <p:txBody>
            <a:bodyPr/>
            <a:lstStyle/>
            <a:p>
              <a:endParaRPr lang="es-MX"/>
            </a:p>
          </p:txBody>
        </p:sp>
        <p:sp>
          <p:nvSpPr>
            <p:cNvPr id="41046" name="Line 80"/>
            <p:cNvSpPr>
              <a:spLocks noChangeShapeType="1"/>
            </p:cNvSpPr>
            <p:nvPr/>
          </p:nvSpPr>
          <p:spPr bwMode="auto">
            <a:xfrm>
              <a:off x="3120" y="3247"/>
              <a:ext cx="1438" cy="0"/>
            </a:xfrm>
            <a:prstGeom prst="line">
              <a:avLst/>
            </a:prstGeom>
            <a:noFill/>
            <a:ln w="9525" cap="rnd">
              <a:solidFill>
                <a:srgbClr val="000000"/>
              </a:solidFill>
              <a:round/>
              <a:headEnd/>
              <a:tailEnd/>
            </a:ln>
          </p:spPr>
          <p:txBody>
            <a:bodyPr/>
            <a:lstStyle/>
            <a:p>
              <a:endParaRPr lang="es-MX"/>
            </a:p>
          </p:txBody>
        </p:sp>
        <p:sp>
          <p:nvSpPr>
            <p:cNvPr id="41047" name="Line 81"/>
            <p:cNvSpPr>
              <a:spLocks noChangeShapeType="1"/>
            </p:cNvSpPr>
            <p:nvPr/>
          </p:nvSpPr>
          <p:spPr bwMode="auto">
            <a:xfrm>
              <a:off x="3120" y="3402"/>
              <a:ext cx="1438" cy="0"/>
            </a:xfrm>
            <a:prstGeom prst="line">
              <a:avLst/>
            </a:prstGeom>
            <a:noFill/>
            <a:ln w="9525" cap="rnd">
              <a:solidFill>
                <a:srgbClr val="000000"/>
              </a:solidFill>
              <a:round/>
              <a:headEnd/>
              <a:tailEnd/>
            </a:ln>
          </p:spPr>
          <p:txBody>
            <a:bodyPr/>
            <a:lstStyle/>
            <a:p>
              <a:endParaRPr lang="es-MX"/>
            </a:p>
          </p:txBody>
        </p:sp>
        <p:sp>
          <p:nvSpPr>
            <p:cNvPr id="41048" name="Line 82"/>
            <p:cNvSpPr>
              <a:spLocks noChangeShapeType="1"/>
            </p:cNvSpPr>
            <p:nvPr/>
          </p:nvSpPr>
          <p:spPr bwMode="auto">
            <a:xfrm>
              <a:off x="3120" y="3558"/>
              <a:ext cx="1438" cy="0"/>
            </a:xfrm>
            <a:prstGeom prst="line">
              <a:avLst/>
            </a:prstGeom>
            <a:noFill/>
            <a:ln w="9525" cap="rnd">
              <a:solidFill>
                <a:srgbClr val="000000"/>
              </a:solidFill>
              <a:round/>
              <a:headEnd/>
              <a:tailEnd/>
            </a:ln>
          </p:spPr>
          <p:txBody>
            <a:bodyPr/>
            <a:lstStyle/>
            <a:p>
              <a:endParaRPr lang="es-MX"/>
            </a:p>
          </p:txBody>
        </p:sp>
        <p:sp>
          <p:nvSpPr>
            <p:cNvPr id="41049" name="Line 83"/>
            <p:cNvSpPr>
              <a:spLocks noChangeShapeType="1"/>
            </p:cNvSpPr>
            <p:nvPr/>
          </p:nvSpPr>
          <p:spPr bwMode="auto">
            <a:xfrm>
              <a:off x="3120" y="3714"/>
              <a:ext cx="1438" cy="0"/>
            </a:xfrm>
            <a:prstGeom prst="line">
              <a:avLst/>
            </a:prstGeom>
            <a:noFill/>
            <a:ln w="9525" cap="rnd">
              <a:solidFill>
                <a:srgbClr val="000000"/>
              </a:solidFill>
              <a:round/>
              <a:headEnd/>
              <a:tailEnd/>
            </a:ln>
          </p:spPr>
          <p:txBody>
            <a:bodyPr/>
            <a:lstStyle/>
            <a:p>
              <a:endParaRPr lang="es-MX"/>
            </a:p>
          </p:txBody>
        </p:sp>
        <p:sp>
          <p:nvSpPr>
            <p:cNvPr id="41050" name="Line 84"/>
            <p:cNvSpPr>
              <a:spLocks noChangeShapeType="1"/>
            </p:cNvSpPr>
            <p:nvPr/>
          </p:nvSpPr>
          <p:spPr bwMode="auto">
            <a:xfrm>
              <a:off x="3120" y="1688"/>
              <a:ext cx="1438" cy="0"/>
            </a:xfrm>
            <a:prstGeom prst="line">
              <a:avLst/>
            </a:prstGeom>
            <a:noFill/>
            <a:ln w="9525">
              <a:solidFill>
                <a:srgbClr val="000000"/>
              </a:solidFill>
              <a:round/>
              <a:headEnd/>
              <a:tailEnd/>
            </a:ln>
          </p:spPr>
          <p:txBody>
            <a:bodyPr/>
            <a:lstStyle/>
            <a:p>
              <a:endParaRPr lang="es-MX"/>
            </a:p>
          </p:txBody>
        </p:sp>
        <p:sp>
          <p:nvSpPr>
            <p:cNvPr id="41051" name="Line 85"/>
            <p:cNvSpPr>
              <a:spLocks noChangeShapeType="1"/>
            </p:cNvSpPr>
            <p:nvPr/>
          </p:nvSpPr>
          <p:spPr bwMode="auto">
            <a:xfrm>
              <a:off x="3120" y="2001"/>
              <a:ext cx="1438" cy="0"/>
            </a:xfrm>
            <a:prstGeom prst="line">
              <a:avLst/>
            </a:prstGeom>
            <a:noFill/>
            <a:ln w="9525">
              <a:solidFill>
                <a:srgbClr val="000000"/>
              </a:solidFill>
              <a:round/>
              <a:headEnd/>
              <a:tailEnd/>
            </a:ln>
          </p:spPr>
          <p:txBody>
            <a:bodyPr/>
            <a:lstStyle/>
            <a:p>
              <a:endParaRPr lang="es-MX"/>
            </a:p>
          </p:txBody>
        </p:sp>
        <p:sp>
          <p:nvSpPr>
            <p:cNvPr id="41052" name="Line 86"/>
            <p:cNvSpPr>
              <a:spLocks noChangeShapeType="1"/>
            </p:cNvSpPr>
            <p:nvPr/>
          </p:nvSpPr>
          <p:spPr bwMode="auto">
            <a:xfrm>
              <a:off x="3120" y="1845"/>
              <a:ext cx="1438" cy="0"/>
            </a:xfrm>
            <a:prstGeom prst="line">
              <a:avLst/>
            </a:prstGeom>
            <a:noFill/>
            <a:ln w="9525">
              <a:solidFill>
                <a:srgbClr val="000000"/>
              </a:solidFill>
              <a:round/>
              <a:headEnd/>
              <a:tailEnd/>
            </a:ln>
          </p:spPr>
          <p:txBody>
            <a:bodyPr/>
            <a:lstStyle/>
            <a:p>
              <a:endParaRPr lang="es-MX"/>
            </a:p>
          </p:txBody>
        </p:sp>
      </p:grpSp>
      <p:pic>
        <p:nvPicPr>
          <p:cNvPr id="40965" name="Picture 87"/>
          <p:cNvPicPr>
            <a:picLocks noChangeAspect="1" noChangeArrowheads="1"/>
          </p:cNvPicPr>
          <p:nvPr/>
        </p:nvPicPr>
        <p:blipFill>
          <a:blip r:embed="rId3" cstate="print"/>
          <a:srcRect/>
          <a:stretch>
            <a:fillRect/>
          </a:stretch>
        </p:blipFill>
        <p:spPr bwMode="auto">
          <a:xfrm>
            <a:off x="536575" y="1420813"/>
            <a:ext cx="1560513" cy="938212"/>
          </a:xfrm>
          <a:prstGeom prst="rect">
            <a:avLst/>
          </a:prstGeom>
          <a:noFill/>
          <a:ln w="9525">
            <a:noFill/>
            <a:miter lim="800000"/>
            <a:headEnd/>
            <a:tailEnd/>
          </a:ln>
        </p:spPr>
      </p:pic>
      <p:pic>
        <p:nvPicPr>
          <p:cNvPr id="40966" name="Picture 88"/>
          <p:cNvPicPr>
            <a:picLocks noChangeAspect="1" noChangeArrowheads="1"/>
          </p:cNvPicPr>
          <p:nvPr/>
        </p:nvPicPr>
        <p:blipFill>
          <a:blip r:embed="rId4" cstate="print"/>
          <a:srcRect/>
          <a:stretch>
            <a:fillRect/>
          </a:stretch>
        </p:blipFill>
        <p:spPr bwMode="auto">
          <a:xfrm>
            <a:off x="2346325" y="1457325"/>
            <a:ext cx="1682750" cy="742950"/>
          </a:xfrm>
          <a:prstGeom prst="rect">
            <a:avLst/>
          </a:prstGeom>
          <a:noFill/>
          <a:ln w="9525">
            <a:noFill/>
            <a:miter lim="800000"/>
            <a:headEnd/>
            <a:tailEnd/>
          </a:ln>
        </p:spPr>
      </p:pic>
      <p:pic>
        <p:nvPicPr>
          <p:cNvPr id="40967" name="Picture 92"/>
          <p:cNvPicPr>
            <a:picLocks noChangeAspect="1" noChangeArrowheads="1"/>
          </p:cNvPicPr>
          <p:nvPr/>
        </p:nvPicPr>
        <p:blipFill>
          <a:blip r:embed="rId5" cstate="print"/>
          <a:srcRect/>
          <a:stretch>
            <a:fillRect/>
          </a:stretch>
        </p:blipFill>
        <p:spPr bwMode="auto">
          <a:xfrm>
            <a:off x="4011613" y="1431925"/>
            <a:ext cx="1803400" cy="946150"/>
          </a:xfrm>
          <a:prstGeom prst="rect">
            <a:avLst/>
          </a:prstGeom>
          <a:noFill/>
          <a:ln w="9525">
            <a:noFill/>
            <a:miter lim="800000"/>
            <a:headEnd/>
            <a:tailEnd/>
          </a:ln>
        </p:spPr>
      </p:pic>
      <p:pic>
        <p:nvPicPr>
          <p:cNvPr id="40968" name="Picture 95"/>
          <p:cNvPicPr>
            <a:picLocks noChangeAspect="1" noChangeArrowheads="1"/>
          </p:cNvPicPr>
          <p:nvPr/>
        </p:nvPicPr>
        <p:blipFill>
          <a:blip r:embed="rId6" cstate="print"/>
          <a:srcRect/>
          <a:stretch>
            <a:fillRect/>
          </a:stretch>
        </p:blipFill>
        <p:spPr bwMode="auto">
          <a:xfrm>
            <a:off x="4286250" y="2246313"/>
            <a:ext cx="1081088" cy="808037"/>
          </a:xfrm>
          <a:prstGeom prst="rect">
            <a:avLst/>
          </a:prstGeom>
          <a:noFill/>
          <a:ln w="9525">
            <a:noFill/>
            <a:miter lim="800000"/>
            <a:headEnd/>
            <a:tailEnd/>
          </a:ln>
        </p:spPr>
      </p:pic>
      <p:pic>
        <p:nvPicPr>
          <p:cNvPr id="40969" name="Picture 96"/>
          <p:cNvPicPr>
            <a:picLocks noChangeAspect="1" noChangeArrowheads="1"/>
          </p:cNvPicPr>
          <p:nvPr/>
        </p:nvPicPr>
        <p:blipFill>
          <a:blip r:embed="rId7" cstate="print"/>
          <a:srcRect/>
          <a:stretch>
            <a:fillRect/>
          </a:stretch>
        </p:blipFill>
        <p:spPr bwMode="auto">
          <a:xfrm>
            <a:off x="2439988" y="2381250"/>
            <a:ext cx="1419225" cy="593725"/>
          </a:xfrm>
          <a:prstGeom prst="rect">
            <a:avLst/>
          </a:prstGeom>
          <a:noFill/>
          <a:ln w="9525">
            <a:noFill/>
            <a:miter lim="800000"/>
            <a:headEnd/>
            <a:tailEnd/>
          </a:ln>
        </p:spPr>
      </p:pic>
      <p:pic>
        <p:nvPicPr>
          <p:cNvPr id="40970" name="Picture 97"/>
          <p:cNvPicPr>
            <a:picLocks noChangeAspect="1" noChangeArrowheads="1"/>
          </p:cNvPicPr>
          <p:nvPr/>
        </p:nvPicPr>
        <p:blipFill>
          <a:blip r:embed="rId8" cstate="print"/>
          <a:srcRect/>
          <a:stretch>
            <a:fillRect/>
          </a:stretch>
        </p:blipFill>
        <p:spPr bwMode="auto">
          <a:xfrm>
            <a:off x="579438" y="2962275"/>
            <a:ext cx="1146175" cy="939800"/>
          </a:xfrm>
          <a:prstGeom prst="rect">
            <a:avLst/>
          </a:prstGeom>
          <a:noFill/>
          <a:ln w="9525">
            <a:noFill/>
            <a:miter lim="800000"/>
            <a:headEnd/>
            <a:tailEnd/>
          </a:ln>
        </p:spPr>
      </p:pic>
      <p:pic>
        <p:nvPicPr>
          <p:cNvPr id="40971" name="Picture 98"/>
          <p:cNvPicPr>
            <a:picLocks noChangeAspect="1" noChangeArrowheads="1"/>
          </p:cNvPicPr>
          <p:nvPr/>
        </p:nvPicPr>
        <p:blipFill>
          <a:blip r:embed="rId9" cstate="print"/>
          <a:srcRect/>
          <a:stretch>
            <a:fillRect/>
          </a:stretch>
        </p:blipFill>
        <p:spPr bwMode="auto">
          <a:xfrm>
            <a:off x="2170113" y="3297238"/>
            <a:ext cx="1895475" cy="684212"/>
          </a:xfrm>
          <a:prstGeom prst="rect">
            <a:avLst/>
          </a:prstGeom>
          <a:noFill/>
          <a:ln w="9525">
            <a:noFill/>
            <a:miter lim="800000"/>
            <a:headEnd/>
            <a:tailEnd/>
          </a:ln>
        </p:spPr>
      </p:pic>
      <p:pic>
        <p:nvPicPr>
          <p:cNvPr id="40972" name="Picture 99"/>
          <p:cNvPicPr>
            <a:picLocks noChangeAspect="1" noChangeArrowheads="1"/>
          </p:cNvPicPr>
          <p:nvPr/>
        </p:nvPicPr>
        <p:blipFill>
          <a:blip r:embed="rId10" cstate="print"/>
          <a:srcRect/>
          <a:stretch>
            <a:fillRect/>
          </a:stretch>
        </p:blipFill>
        <p:spPr bwMode="auto">
          <a:xfrm>
            <a:off x="2371725" y="3913188"/>
            <a:ext cx="1609725" cy="866775"/>
          </a:xfrm>
          <a:prstGeom prst="rect">
            <a:avLst/>
          </a:prstGeom>
          <a:noFill/>
          <a:ln w="9525">
            <a:noFill/>
            <a:miter lim="800000"/>
            <a:headEnd/>
            <a:tailEnd/>
          </a:ln>
        </p:spPr>
      </p:pic>
      <p:pic>
        <p:nvPicPr>
          <p:cNvPr id="40973" name="Picture 100"/>
          <p:cNvPicPr>
            <a:picLocks noChangeAspect="1" noChangeArrowheads="1"/>
          </p:cNvPicPr>
          <p:nvPr/>
        </p:nvPicPr>
        <p:blipFill>
          <a:blip r:embed="rId11" cstate="print"/>
          <a:srcRect/>
          <a:stretch>
            <a:fillRect/>
          </a:stretch>
        </p:blipFill>
        <p:spPr bwMode="auto">
          <a:xfrm>
            <a:off x="420688" y="3986213"/>
            <a:ext cx="1524000" cy="714375"/>
          </a:xfrm>
          <a:prstGeom prst="rect">
            <a:avLst/>
          </a:prstGeom>
          <a:noFill/>
          <a:ln w="9525">
            <a:noFill/>
            <a:miter lim="800000"/>
            <a:headEnd/>
            <a:tailEnd/>
          </a:ln>
        </p:spPr>
      </p:pic>
      <p:pic>
        <p:nvPicPr>
          <p:cNvPr id="40974" name="Picture 101"/>
          <p:cNvPicPr>
            <a:picLocks noChangeAspect="1" noChangeArrowheads="1"/>
          </p:cNvPicPr>
          <p:nvPr/>
        </p:nvPicPr>
        <p:blipFill>
          <a:blip r:embed="rId12" cstate="print"/>
          <a:srcRect/>
          <a:stretch>
            <a:fillRect/>
          </a:stretch>
        </p:blipFill>
        <p:spPr bwMode="auto">
          <a:xfrm>
            <a:off x="4078288" y="3333750"/>
            <a:ext cx="1573212" cy="933450"/>
          </a:xfrm>
          <a:prstGeom prst="rect">
            <a:avLst/>
          </a:prstGeom>
          <a:noFill/>
          <a:ln w="9525">
            <a:noFill/>
            <a:miter lim="800000"/>
            <a:headEnd/>
            <a:tailEnd/>
          </a:ln>
        </p:spPr>
      </p:pic>
      <p:pic>
        <p:nvPicPr>
          <p:cNvPr id="40975" name="Picture 102"/>
          <p:cNvPicPr>
            <a:picLocks noChangeAspect="1" noChangeArrowheads="1"/>
          </p:cNvPicPr>
          <p:nvPr/>
        </p:nvPicPr>
        <p:blipFill>
          <a:blip r:embed="rId13" cstate="print"/>
          <a:srcRect/>
          <a:stretch>
            <a:fillRect/>
          </a:stretch>
        </p:blipFill>
        <p:spPr bwMode="auto">
          <a:xfrm>
            <a:off x="2425700" y="4992688"/>
            <a:ext cx="1341438" cy="963612"/>
          </a:xfrm>
          <a:prstGeom prst="rect">
            <a:avLst/>
          </a:prstGeom>
          <a:noFill/>
          <a:ln w="9525">
            <a:noFill/>
            <a:miter lim="800000"/>
            <a:headEnd/>
            <a:tailEnd/>
          </a:ln>
        </p:spPr>
      </p:pic>
      <p:pic>
        <p:nvPicPr>
          <p:cNvPr id="40976" name="Picture 103"/>
          <p:cNvPicPr>
            <a:picLocks noChangeAspect="1" noChangeArrowheads="1"/>
          </p:cNvPicPr>
          <p:nvPr/>
        </p:nvPicPr>
        <p:blipFill>
          <a:blip r:embed="rId14" cstate="print"/>
          <a:srcRect/>
          <a:stretch>
            <a:fillRect/>
          </a:stretch>
        </p:blipFill>
        <p:spPr bwMode="auto">
          <a:xfrm>
            <a:off x="4114800" y="4340225"/>
            <a:ext cx="1511300" cy="628650"/>
          </a:xfrm>
          <a:prstGeom prst="rect">
            <a:avLst/>
          </a:prstGeom>
          <a:noFill/>
          <a:ln w="9525">
            <a:noFill/>
            <a:miter lim="800000"/>
            <a:headEnd/>
            <a:tailEnd/>
          </a:ln>
        </p:spPr>
      </p:pic>
      <p:pic>
        <p:nvPicPr>
          <p:cNvPr id="40977" name="Picture 104"/>
          <p:cNvPicPr>
            <a:picLocks noChangeAspect="1" noChangeArrowheads="1"/>
          </p:cNvPicPr>
          <p:nvPr/>
        </p:nvPicPr>
        <p:blipFill>
          <a:blip r:embed="rId15" cstate="print"/>
          <a:srcRect/>
          <a:stretch>
            <a:fillRect/>
          </a:stretch>
        </p:blipFill>
        <p:spPr bwMode="auto">
          <a:xfrm>
            <a:off x="4170363" y="5181600"/>
            <a:ext cx="1487487" cy="742950"/>
          </a:xfrm>
          <a:prstGeom prst="rect">
            <a:avLst/>
          </a:prstGeom>
          <a:noFill/>
          <a:ln w="9525">
            <a:noFill/>
            <a:miter lim="800000"/>
            <a:headEnd/>
            <a:tailEnd/>
          </a:ln>
        </p:spPr>
      </p:pic>
      <p:pic>
        <p:nvPicPr>
          <p:cNvPr id="40978" name="Picture 105"/>
          <p:cNvPicPr>
            <a:picLocks noChangeAspect="1" noChangeArrowheads="1"/>
          </p:cNvPicPr>
          <p:nvPr/>
        </p:nvPicPr>
        <p:blipFill>
          <a:blip r:embed="rId16" cstate="print"/>
          <a:srcRect/>
          <a:stretch>
            <a:fillRect/>
          </a:stretch>
        </p:blipFill>
        <p:spPr bwMode="auto">
          <a:xfrm>
            <a:off x="188913" y="4956175"/>
            <a:ext cx="1938337" cy="1042988"/>
          </a:xfrm>
          <a:prstGeom prst="rect">
            <a:avLst/>
          </a:prstGeom>
          <a:noFill/>
          <a:ln w="9525">
            <a:noFill/>
            <a:miter lim="800000"/>
            <a:headEnd/>
            <a:tailEnd/>
          </a:ln>
        </p:spPr>
      </p:pic>
      <p:pic>
        <p:nvPicPr>
          <p:cNvPr id="40979" name="Picture 110"/>
          <p:cNvPicPr>
            <a:picLocks noChangeAspect="1" noChangeArrowheads="1"/>
          </p:cNvPicPr>
          <p:nvPr/>
        </p:nvPicPr>
        <p:blipFill>
          <a:blip r:embed="rId17" cstate="print"/>
          <a:srcRect/>
          <a:stretch>
            <a:fillRect/>
          </a:stretch>
        </p:blipFill>
        <p:spPr bwMode="auto">
          <a:xfrm>
            <a:off x="554038" y="2316163"/>
            <a:ext cx="1463675" cy="7016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900238" y="165100"/>
            <a:ext cx="7253287" cy="311150"/>
          </a:xfrm>
          <a:prstGeom prst="rect">
            <a:avLst/>
          </a:prstGeom>
          <a:noFill/>
          <a:ln w="9525" algn="ctr">
            <a:noFill/>
            <a:miter lim="800000"/>
            <a:headEnd/>
            <a:tailEnd/>
          </a:ln>
        </p:spPr>
        <p:txBody>
          <a:bodyPr anchor="ctr">
            <a:spAutoFit/>
          </a:bodyPr>
          <a:lstStyle/>
          <a:p>
            <a:pPr>
              <a:lnSpc>
                <a:spcPct val="80000"/>
              </a:lnSpc>
            </a:pPr>
            <a:r>
              <a:rPr lang="es-MX" sz="1800" u="none">
                <a:solidFill>
                  <a:srgbClr val="990033"/>
                </a:solidFill>
              </a:rPr>
              <a:t>Instituciones Académicas integradas al Cluster de Nuevo León</a:t>
            </a:r>
          </a:p>
        </p:txBody>
      </p:sp>
      <p:sp>
        <p:nvSpPr>
          <p:cNvPr id="41987" name="Text Box 3"/>
          <p:cNvSpPr txBox="1">
            <a:spLocks noChangeArrowheads="1"/>
          </p:cNvSpPr>
          <p:nvPr/>
        </p:nvSpPr>
        <p:spPr bwMode="auto">
          <a:xfrm>
            <a:off x="493713" y="4122738"/>
            <a:ext cx="1428750" cy="366712"/>
          </a:xfrm>
          <a:prstGeom prst="rect">
            <a:avLst/>
          </a:prstGeom>
          <a:noFill/>
          <a:ln w="9525" algn="ctr">
            <a:noFill/>
            <a:miter lim="800000"/>
            <a:headEnd/>
            <a:tailEnd/>
          </a:ln>
        </p:spPr>
        <p:txBody>
          <a:bodyPr wrap="none" anchor="ctr">
            <a:spAutoFit/>
          </a:bodyPr>
          <a:lstStyle/>
          <a:p>
            <a:pPr algn="ctr"/>
            <a:r>
              <a:rPr lang="es-MX" sz="1800" u="none">
                <a:solidFill>
                  <a:srgbClr val="990033"/>
                </a:solidFill>
              </a:rPr>
              <a:t>Extranjeras</a:t>
            </a:r>
          </a:p>
        </p:txBody>
      </p:sp>
      <p:sp>
        <p:nvSpPr>
          <p:cNvPr id="41988" name="Rectangle 4"/>
          <p:cNvSpPr>
            <a:spLocks noChangeArrowheads="1"/>
          </p:cNvSpPr>
          <p:nvPr/>
        </p:nvSpPr>
        <p:spPr bwMode="auto">
          <a:xfrm>
            <a:off x="465138" y="4535488"/>
            <a:ext cx="6286500" cy="942975"/>
          </a:xfrm>
          <a:prstGeom prst="rect">
            <a:avLst/>
          </a:prstGeom>
          <a:noFill/>
          <a:ln w="9525" algn="ctr">
            <a:noFill/>
            <a:miter lim="800000"/>
            <a:headEnd/>
            <a:tailEnd/>
          </a:ln>
        </p:spPr>
        <p:txBody>
          <a:bodyPr>
            <a:spAutoFit/>
          </a:bodyPr>
          <a:lstStyle/>
          <a:p>
            <a:pPr marL="185738" indent="-185738" algn="l">
              <a:buFontTx/>
              <a:buChar char="•"/>
            </a:pPr>
            <a:r>
              <a:rPr lang="en-US" sz="1400" i="1" u="none">
                <a:solidFill>
                  <a:schemeClr val="accent2"/>
                </a:solidFill>
              </a:rPr>
              <a:t>Arizona State University :</a:t>
            </a:r>
            <a:r>
              <a:rPr lang="en-US" sz="1400" b="0" i="1" u="none">
                <a:solidFill>
                  <a:srgbClr val="0000CC"/>
                </a:solidFill>
              </a:rPr>
              <a:t> </a:t>
            </a:r>
            <a:r>
              <a:rPr lang="en-US" sz="1400" b="0" i="1" u="none">
                <a:solidFill>
                  <a:srgbClr val="CC0000"/>
                </a:solidFill>
              </a:rPr>
              <a:t>Nanotechnology Cluster of North America</a:t>
            </a:r>
            <a:r>
              <a:rPr lang="en-US" sz="1400" i="1" u="none">
                <a:solidFill>
                  <a:srgbClr val="CC0000"/>
                </a:solidFill>
              </a:rPr>
              <a:t> </a:t>
            </a:r>
          </a:p>
          <a:p>
            <a:pPr marL="185738" indent="-185738" algn="l">
              <a:buFontTx/>
              <a:buChar char="•"/>
            </a:pPr>
            <a:r>
              <a:rPr lang="en-US" sz="1400" i="1" u="none">
                <a:solidFill>
                  <a:schemeClr val="accent2"/>
                </a:solidFill>
              </a:rPr>
              <a:t>University of Texas:</a:t>
            </a:r>
            <a:r>
              <a:rPr lang="en-US" sz="1400" b="0" i="1" u="none">
                <a:solidFill>
                  <a:srgbClr val="0000CC"/>
                </a:solidFill>
              </a:rPr>
              <a:t> </a:t>
            </a:r>
            <a:r>
              <a:rPr lang="en-US" sz="1400" b="0" i="1" u="none">
                <a:solidFill>
                  <a:srgbClr val="CC0000"/>
                </a:solidFill>
              </a:rPr>
              <a:t>IC</a:t>
            </a:r>
            <a:r>
              <a:rPr lang="en-US" sz="1400" b="0" i="1" u="none" baseline="30000">
                <a:solidFill>
                  <a:srgbClr val="CC0000"/>
                </a:solidFill>
              </a:rPr>
              <a:t>2</a:t>
            </a:r>
            <a:r>
              <a:rPr lang="en-US" sz="1400" b="0" i="1" u="none">
                <a:solidFill>
                  <a:srgbClr val="CC0000"/>
                </a:solidFill>
              </a:rPr>
              <a:t>: Business plans and Tech Transfer, MCS&amp;T</a:t>
            </a:r>
          </a:p>
          <a:p>
            <a:pPr marL="185738" indent="-185738" algn="l">
              <a:buFontTx/>
              <a:buChar char="•"/>
            </a:pPr>
            <a:r>
              <a:rPr lang="en-US" sz="1400" i="1" u="none">
                <a:solidFill>
                  <a:schemeClr val="accent2"/>
                </a:solidFill>
              </a:rPr>
              <a:t>Universidad de Texas: </a:t>
            </a:r>
            <a:r>
              <a:rPr lang="en-US" sz="1400" b="0" i="1" u="none">
                <a:solidFill>
                  <a:srgbClr val="CC0000"/>
                </a:solidFill>
              </a:rPr>
              <a:t>San Antonio: Nanotecnología y Nuevos</a:t>
            </a:r>
            <a:r>
              <a:rPr lang="en-US" sz="1400" i="1" u="none">
                <a:solidFill>
                  <a:schemeClr val="accent2"/>
                </a:solidFill>
              </a:rPr>
              <a:t> </a:t>
            </a:r>
            <a:r>
              <a:rPr lang="en-US" sz="1400" b="0" i="1" u="none">
                <a:solidFill>
                  <a:srgbClr val="CC0000"/>
                </a:solidFill>
              </a:rPr>
              <a:t>Materilaes</a:t>
            </a:r>
          </a:p>
          <a:p>
            <a:pPr marL="185738" indent="-185738" algn="l">
              <a:buFontTx/>
              <a:buChar char="•"/>
            </a:pPr>
            <a:r>
              <a:rPr lang="en-US" sz="1400" i="1" u="none">
                <a:solidFill>
                  <a:schemeClr val="accent2"/>
                </a:solidFill>
              </a:rPr>
              <a:t>Texas A&amp;M:</a:t>
            </a:r>
            <a:r>
              <a:rPr lang="en-US" sz="1400" i="1" u="none">
                <a:solidFill>
                  <a:srgbClr val="0000CC"/>
                </a:solidFill>
              </a:rPr>
              <a:t> </a:t>
            </a:r>
            <a:r>
              <a:rPr lang="en-US" sz="1400" b="0" i="1" u="none">
                <a:solidFill>
                  <a:srgbClr val="CC0000"/>
                </a:solidFill>
              </a:rPr>
              <a:t>Manufacturing</a:t>
            </a:r>
          </a:p>
        </p:txBody>
      </p:sp>
      <p:sp>
        <p:nvSpPr>
          <p:cNvPr id="41989" name="Text Box 5"/>
          <p:cNvSpPr txBox="1">
            <a:spLocks noChangeArrowheads="1"/>
          </p:cNvSpPr>
          <p:nvPr/>
        </p:nvSpPr>
        <p:spPr bwMode="auto">
          <a:xfrm>
            <a:off x="407988" y="1220788"/>
            <a:ext cx="7970837" cy="1793875"/>
          </a:xfrm>
          <a:prstGeom prst="rect">
            <a:avLst/>
          </a:prstGeom>
          <a:noFill/>
          <a:ln w="9525" algn="ctr">
            <a:noFill/>
            <a:miter lim="800000"/>
            <a:headEnd/>
            <a:tailEnd/>
          </a:ln>
        </p:spPr>
        <p:txBody>
          <a:bodyPr anchor="ctr">
            <a:spAutoFit/>
          </a:bodyPr>
          <a:lstStyle/>
          <a:p>
            <a:pPr marL="185738" indent="-185738" algn="l">
              <a:buFontTx/>
              <a:buChar char="•"/>
            </a:pPr>
            <a:r>
              <a:rPr lang="es-MX" sz="1400" i="1" u="none">
                <a:solidFill>
                  <a:schemeClr val="accent2"/>
                </a:solidFill>
              </a:rPr>
              <a:t>CIDESI:</a:t>
            </a:r>
            <a:r>
              <a:rPr lang="es-MX" sz="1400" b="0" i="1" u="none">
                <a:solidFill>
                  <a:schemeClr val="accent2"/>
                </a:solidFill>
              </a:rPr>
              <a:t> Centro de Ingeniería y Desarrollo Industrial</a:t>
            </a:r>
            <a:r>
              <a:rPr lang="es-MX" sz="1400" b="0" i="1" u="none">
                <a:solidFill>
                  <a:srgbClr val="0000CC"/>
                </a:solidFill>
              </a:rPr>
              <a:t> </a:t>
            </a:r>
            <a:r>
              <a:rPr lang="es-MX" sz="1400" b="0" i="1" u="none">
                <a:solidFill>
                  <a:srgbClr val="CC0000"/>
                </a:solidFill>
              </a:rPr>
              <a:t>(Diseño y fabricación de equipo)</a:t>
            </a:r>
          </a:p>
          <a:p>
            <a:pPr marL="185738" indent="-185738" algn="l">
              <a:buFontTx/>
              <a:buChar char="•"/>
            </a:pPr>
            <a:r>
              <a:rPr lang="es-MX" sz="1400" i="1" u="none">
                <a:solidFill>
                  <a:schemeClr val="accent2"/>
                </a:solidFill>
              </a:rPr>
              <a:t>UANL:</a:t>
            </a:r>
            <a:r>
              <a:rPr lang="es-MX" sz="1400" b="0" i="1" u="none">
                <a:solidFill>
                  <a:schemeClr val="accent2"/>
                </a:solidFill>
              </a:rPr>
              <a:t> Universidad Autónoma de Nuevo León</a:t>
            </a:r>
            <a:r>
              <a:rPr lang="es-MX" sz="1400" b="0" i="1" u="none">
                <a:solidFill>
                  <a:srgbClr val="0000CC"/>
                </a:solidFill>
              </a:rPr>
              <a:t> </a:t>
            </a:r>
            <a:r>
              <a:rPr lang="es-MX" sz="1400" b="0" i="1" u="none">
                <a:solidFill>
                  <a:srgbClr val="CC0000"/>
                </a:solidFill>
              </a:rPr>
              <a:t>(Nanopartículas y nanomateriales)</a:t>
            </a:r>
            <a:endParaRPr lang="es-MX" sz="1400" i="1" u="none">
              <a:solidFill>
                <a:srgbClr val="CC0000"/>
              </a:solidFill>
            </a:endParaRPr>
          </a:p>
          <a:p>
            <a:pPr marL="185738" indent="-185738" algn="l">
              <a:buFontTx/>
              <a:buChar char="•"/>
            </a:pPr>
            <a:r>
              <a:rPr lang="es-MX" sz="1400" i="1" u="none">
                <a:solidFill>
                  <a:schemeClr val="accent2"/>
                </a:solidFill>
              </a:rPr>
              <a:t>CIMAV:</a:t>
            </a:r>
            <a:r>
              <a:rPr lang="es-MX" sz="1400" b="0" i="1" u="none">
                <a:solidFill>
                  <a:schemeClr val="accent2"/>
                </a:solidFill>
              </a:rPr>
              <a:t> Centro de Investigación en Materiales Avanzados</a:t>
            </a:r>
            <a:r>
              <a:rPr lang="es-MX" sz="1400" b="0" i="1" u="none">
                <a:solidFill>
                  <a:srgbClr val="0000CC"/>
                </a:solidFill>
              </a:rPr>
              <a:t> </a:t>
            </a:r>
            <a:r>
              <a:rPr lang="es-MX" sz="1400" b="0" i="1" u="none">
                <a:solidFill>
                  <a:srgbClr val="CC0000"/>
                </a:solidFill>
              </a:rPr>
              <a:t>(Nanopartículas y nanomateriales)</a:t>
            </a:r>
          </a:p>
          <a:p>
            <a:pPr marL="185738" indent="-185738" algn="l">
              <a:buFontTx/>
              <a:buChar char="•"/>
            </a:pPr>
            <a:r>
              <a:rPr lang="es-MX" sz="1400" i="1" u="none">
                <a:solidFill>
                  <a:schemeClr val="accent2"/>
                </a:solidFill>
              </a:rPr>
              <a:t>ITESM:</a:t>
            </a:r>
            <a:r>
              <a:rPr lang="es-MX" sz="1400" b="0" i="1" u="none">
                <a:solidFill>
                  <a:schemeClr val="accent2"/>
                </a:solidFill>
              </a:rPr>
              <a:t> Instituto Tecnológico y de Estudios Superiores de Monterrey</a:t>
            </a:r>
            <a:r>
              <a:rPr lang="es-MX" sz="1400" b="0" i="1" u="none">
                <a:solidFill>
                  <a:srgbClr val="0000CC"/>
                </a:solidFill>
              </a:rPr>
              <a:t> </a:t>
            </a:r>
            <a:r>
              <a:rPr lang="es-MX" sz="1400" b="0" i="1" u="none">
                <a:solidFill>
                  <a:srgbClr val="CC0000"/>
                </a:solidFill>
              </a:rPr>
              <a:t>(Nanomateriales)</a:t>
            </a:r>
          </a:p>
          <a:p>
            <a:pPr marL="185738" indent="-185738" algn="l">
              <a:buFontTx/>
              <a:buChar char="•"/>
            </a:pPr>
            <a:r>
              <a:rPr lang="es-MX" sz="1400" i="1" u="none">
                <a:solidFill>
                  <a:schemeClr val="accent2"/>
                </a:solidFill>
              </a:rPr>
              <a:t>IIE:</a:t>
            </a:r>
            <a:r>
              <a:rPr lang="es-MX" sz="1400" b="0" i="1" u="none">
                <a:solidFill>
                  <a:schemeClr val="accent2"/>
                </a:solidFill>
              </a:rPr>
              <a:t> Instituto de Investigaciones Eléctricas</a:t>
            </a:r>
            <a:r>
              <a:rPr lang="es-MX" sz="1400" b="0" i="1" u="none">
                <a:solidFill>
                  <a:srgbClr val="CC0000"/>
                </a:solidFill>
              </a:rPr>
              <a:t> (Nanomateriales y sus aplicaciones en energía)</a:t>
            </a:r>
          </a:p>
          <a:p>
            <a:pPr marL="185738" indent="-185738" algn="l">
              <a:buFontTx/>
              <a:buChar char="•"/>
            </a:pPr>
            <a:r>
              <a:rPr lang="es-MX" sz="1400" i="1" u="none">
                <a:solidFill>
                  <a:schemeClr val="accent2"/>
                </a:solidFill>
              </a:rPr>
              <a:t>CIQA:</a:t>
            </a:r>
            <a:r>
              <a:rPr lang="es-MX" sz="1400" b="0" i="1" u="none">
                <a:solidFill>
                  <a:schemeClr val="accent2"/>
                </a:solidFill>
              </a:rPr>
              <a:t> Centro de Investigación en Química Aplicada</a:t>
            </a:r>
            <a:r>
              <a:rPr lang="es-MX" sz="1400" b="0" i="1" u="none">
                <a:solidFill>
                  <a:srgbClr val="0000CC"/>
                </a:solidFill>
              </a:rPr>
              <a:t> </a:t>
            </a:r>
            <a:r>
              <a:rPr lang="es-MX" sz="1400" b="0" i="1" u="none">
                <a:solidFill>
                  <a:srgbClr val="CC0000"/>
                </a:solidFill>
              </a:rPr>
              <a:t>(Nanocompuestos de matriz polimérica)</a:t>
            </a:r>
          </a:p>
          <a:p>
            <a:pPr marL="185738" indent="-185738" algn="l">
              <a:buFontTx/>
              <a:buChar char="•"/>
            </a:pPr>
            <a:r>
              <a:rPr lang="es-MX" sz="1400" i="1" u="none">
                <a:solidFill>
                  <a:schemeClr val="accent2"/>
                </a:solidFill>
              </a:rPr>
              <a:t>CIAD: </a:t>
            </a:r>
            <a:r>
              <a:rPr lang="es-MX" sz="1400" b="0" i="1" u="none">
                <a:solidFill>
                  <a:schemeClr val="accent2"/>
                </a:solidFill>
              </a:rPr>
              <a:t>Centro de Investigación en Alimentación y Desarrollo</a:t>
            </a:r>
            <a:r>
              <a:rPr lang="es-MX" sz="1400" b="0" i="1" u="none">
                <a:solidFill>
                  <a:srgbClr val="0000CC"/>
                </a:solidFill>
              </a:rPr>
              <a:t> </a:t>
            </a:r>
            <a:r>
              <a:rPr lang="es-MX" sz="1400" b="0" i="1" u="none">
                <a:solidFill>
                  <a:srgbClr val="CC0000"/>
                </a:solidFill>
              </a:rPr>
              <a:t>(Nanobiotecnología)</a:t>
            </a:r>
          </a:p>
          <a:p>
            <a:pPr marL="185738" indent="-185738" algn="l">
              <a:buFontTx/>
              <a:buChar char="•"/>
            </a:pPr>
            <a:r>
              <a:rPr lang="es-MX" sz="1400" i="1" u="none">
                <a:solidFill>
                  <a:schemeClr val="accent2"/>
                </a:solidFill>
              </a:rPr>
              <a:t>CINVESTAV:</a:t>
            </a:r>
            <a:r>
              <a:rPr lang="es-MX" sz="1400" b="0" i="1" u="none">
                <a:solidFill>
                  <a:schemeClr val="accent2"/>
                </a:solidFill>
              </a:rPr>
              <a:t> Centro de Investigación y de Estudios Avanzados del IPN</a:t>
            </a:r>
            <a:r>
              <a:rPr lang="es-MX" sz="1400" b="0" i="1" u="none">
                <a:solidFill>
                  <a:srgbClr val="CC0000"/>
                </a:solidFill>
              </a:rPr>
              <a:t> (nanobio)</a:t>
            </a:r>
          </a:p>
        </p:txBody>
      </p:sp>
      <p:sp>
        <p:nvSpPr>
          <p:cNvPr id="41990" name="Text Box 6"/>
          <p:cNvSpPr txBox="1">
            <a:spLocks noChangeArrowheads="1"/>
          </p:cNvSpPr>
          <p:nvPr/>
        </p:nvSpPr>
        <p:spPr bwMode="auto">
          <a:xfrm>
            <a:off x="485775" y="882650"/>
            <a:ext cx="1390650" cy="366713"/>
          </a:xfrm>
          <a:prstGeom prst="rect">
            <a:avLst/>
          </a:prstGeom>
          <a:noFill/>
          <a:ln w="9525" algn="ctr">
            <a:noFill/>
            <a:miter lim="800000"/>
            <a:headEnd/>
            <a:tailEnd/>
          </a:ln>
        </p:spPr>
        <p:txBody>
          <a:bodyPr wrap="none" anchor="ctr">
            <a:spAutoFit/>
          </a:bodyPr>
          <a:lstStyle/>
          <a:p>
            <a:pPr algn="ctr"/>
            <a:r>
              <a:rPr lang="es-MX" sz="1800" u="none">
                <a:solidFill>
                  <a:srgbClr val="990033"/>
                </a:solidFill>
              </a:rPr>
              <a:t>Nacionales</a:t>
            </a:r>
          </a:p>
        </p:txBody>
      </p:sp>
      <p:pic>
        <p:nvPicPr>
          <p:cNvPr id="41991" name="Picture 7" descr="Home">
            <a:hlinkClick r:id="rId3" tooltip="Home"/>
          </p:cNvPr>
          <p:cNvPicPr>
            <a:picLocks noChangeAspect="1" noChangeArrowheads="1"/>
          </p:cNvPicPr>
          <p:nvPr/>
        </p:nvPicPr>
        <p:blipFill>
          <a:blip r:embed="rId4" cstate="print">
            <a:clrChange>
              <a:clrFrom>
                <a:srgbClr val="FFFFFF"/>
              </a:clrFrom>
              <a:clrTo>
                <a:srgbClr val="FFFFFF">
                  <a:alpha val="0"/>
                </a:srgbClr>
              </a:clrTo>
            </a:clrChange>
          </a:blip>
          <a:srcRect l="10840" r="9618" b="11838"/>
          <a:stretch>
            <a:fillRect/>
          </a:stretch>
        </p:blipFill>
        <p:spPr bwMode="auto">
          <a:xfrm>
            <a:off x="2474913" y="5422900"/>
            <a:ext cx="1095375" cy="452438"/>
          </a:xfrm>
          <a:prstGeom prst="rect">
            <a:avLst/>
          </a:prstGeom>
          <a:noFill/>
          <a:ln w="9525">
            <a:noFill/>
            <a:miter lim="800000"/>
            <a:headEnd/>
            <a:tailEnd/>
          </a:ln>
        </p:spPr>
      </p:pic>
      <p:pic>
        <p:nvPicPr>
          <p:cNvPr id="41992" name="Picture 8"/>
          <p:cNvPicPr>
            <a:picLocks noChangeAspect="1" noChangeArrowheads="1"/>
          </p:cNvPicPr>
          <p:nvPr/>
        </p:nvPicPr>
        <p:blipFill>
          <a:blip r:embed="rId5" cstate="print">
            <a:clrChange>
              <a:clrFrom>
                <a:srgbClr val="FFFFFF"/>
              </a:clrFrom>
              <a:clrTo>
                <a:srgbClr val="FFFFFF">
                  <a:alpha val="0"/>
                </a:srgbClr>
              </a:clrTo>
            </a:clrChange>
          </a:blip>
          <a:srcRect l="51306" t="63129" r="20964" b="24600"/>
          <a:stretch>
            <a:fillRect/>
          </a:stretch>
        </p:blipFill>
        <p:spPr bwMode="auto">
          <a:xfrm>
            <a:off x="4835525" y="6038850"/>
            <a:ext cx="2160588" cy="750888"/>
          </a:xfrm>
          <a:prstGeom prst="rect">
            <a:avLst/>
          </a:prstGeom>
          <a:noFill/>
          <a:ln w="9525" algn="ctr">
            <a:noFill/>
            <a:miter lim="800000"/>
            <a:headEnd/>
            <a:tailEnd/>
          </a:ln>
        </p:spPr>
      </p:pic>
      <p:pic>
        <p:nvPicPr>
          <p:cNvPr id="41993" name="Picture 9" descr="logo"/>
          <p:cNvPicPr>
            <a:picLocks noChangeAspect="1" noChangeArrowheads="1"/>
          </p:cNvPicPr>
          <p:nvPr/>
        </p:nvPicPr>
        <p:blipFill>
          <a:blip r:embed="rId6" cstate="print">
            <a:clrChange>
              <a:clrFrom>
                <a:srgbClr val="FFFFFF"/>
              </a:clrFrom>
              <a:clrTo>
                <a:srgbClr val="FFFFFF">
                  <a:alpha val="0"/>
                </a:srgbClr>
              </a:clrTo>
            </a:clrChange>
          </a:blip>
          <a:srcRect b="25961"/>
          <a:stretch>
            <a:fillRect/>
          </a:stretch>
        </p:blipFill>
        <p:spPr bwMode="auto">
          <a:xfrm>
            <a:off x="5980113" y="3100388"/>
            <a:ext cx="679450" cy="576262"/>
          </a:xfrm>
          <a:prstGeom prst="rect">
            <a:avLst/>
          </a:prstGeom>
          <a:noFill/>
          <a:ln w="9525">
            <a:noFill/>
            <a:miter lim="800000"/>
            <a:headEnd/>
            <a:tailEnd/>
          </a:ln>
        </p:spPr>
      </p:pic>
      <p:pic>
        <p:nvPicPr>
          <p:cNvPr id="41994" name="Picture 10"/>
          <p:cNvPicPr>
            <a:picLocks noChangeAspect="1" noChangeArrowheads="1"/>
          </p:cNvPicPr>
          <p:nvPr/>
        </p:nvPicPr>
        <p:blipFill>
          <a:blip r:embed="rId7" cstate="print">
            <a:clrChange>
              <a:clrFrom>
                <a:srgbClr val="FFFFFF"/>
              </a:clrFrom>
              <a:clrTo>
                <a:srgbClr val="FFFFFF">
                  <a:alpha val="0"/>
                </a:srgbClr>
              </a:clrTo>
            </a:clrChange>
          </a:blip>
          <a:srcRect l="5713" t="57422" r="75246" b="31628"/>
          <a:stretch>
            <a:fillRect/>
          </a:stretch>
        </p:blipFill>
        <p:spPr bwMode="auto">
          <a:xfrm>
            <a:off x="0" y="3027363"/>
            <a:ext cx="1541463" cy="922337"/>
          </a:xfrm>
          <a:prstGeom prst="rect">
            <a:avLst/>
          </a:prstGeom>
          <a:noFill/>
          <a:ln w="9525" algn="ctr">
            <a:noFill/>
            <a:miter lim="800000"/>
            <a:headEnd/>
            <a:tailEnd/>
          </a:ln>
        </p:spPr>
      </p:pic>
      <p:pic>
        <p:nvPicPr>
          <p:cNvPr id="41995" name="Picture 11"/>
          <p:cNvPicPr>
            <a:picLocks noChangeAspect="1" noChangeArrowheads="1"/>
          </p:cNvPicPr>
          <p:nvPr/>
        </p:nvPicPr>
        <p:blipFill>
          <a:blip r:embed="rId7" cstate="print">
            <a:clrChange>
              <a:clrFrom>
                <a:srgbClr val="FFFFFF"/>
              </a:clrFrom>
              <a:clrTo>
                <a:srgbClr val="FFFFFF">
                  <a:alpha val="0"/>
                </a:srgbClr>
              </a:clrTo>
            </a:clrChange>
          </a:blip>
          <a:srcRect l="63943" t="57973" r="19820" b="33301"/>
          <a:stretch>
            <a:fillRect/>
          </a:stretch>
        </p:blipFill>
        <p:spPr bwMode="auto">
          <a:xfrm>
            <a:off x="1403350" y="3113088"/>
            <a:ext cx="1008063" cy="563562"/>
          </a:xfrm>
          <a:prstGeom prst="rect">
            <a:avLst/>
          </a:prstGeom>
          <a:noFill/>
          <a:ln w="9525" algn="ctr">
            <a:noFill/>
            <a:miter lim="800000"/>
            <a:headEnd/>
            <a:tailEnd/>
          </a:ln>
        </p:spPr>
      </p:pic>
      <p:pic>
        <p:nvPicPr>
          <p:cNvPr id="41996" name="Picture 12"/>
          <p:cNvPicPr>
            <a:picLocks noChangeAspect="1" noChangeArrowheads="1"/>
          </p:cNvPicPr>
          <p:nvPr/>
        </p:nvPicPr>
        <p:blipFill>
          <a:blip r:embed="rId7" cstate="print">
            <a:clrChange>
              <a:clrFrom>
                <a:srgbClr val="FFFFFF"/>
              </a:clrFrom>
              <a:clrTo>
                <a:srgbClr val="FFFFFF">
                  <a:alpha val="0"/>
                </a:srgbClr>
              </a:clrTo>
            </a:clrChange>
          </a:blip>
          <a:srcRect l="26328" t="59331" r="62413" b="33133"/>
          <a:stretch>
            <a:fillRect/>
          </a:stretch>
        </p:blipFill>
        <p:spPr bwMode="auto">
          <a:xfrm>
            <a:off x="2555875" y="3225800"/>
            <a:ext cx="863600" cy="450850"/>
          </a:xfrm>
          <a:prstGeom prst="rect">
            <a:avLst/>
          </a:prstGeom>
          <a:noFill/>
          <a:ln w="9525" algn="ctr">
            <a:noFill/>
            <a:miter lim="800000"/>
            <a:headEnd/>
            <a:tailEnd/>
          </a:ln>
        </p:spPr>
      </p:pic>
      <p:pic>
        <p:nvPicPr>
          <p:cNvPr id="41997" name="Picture 13"/>
          <p:cNvPicPr>
            <a:picLocks noChangeAspect="1" noChangeArrowheads="1"/>
          </p:cNvPicPr>
          <p:nvPr/>
        </p:nvPicPr>
        <p:blipFill>
          <a:blip r:embed="rId7" cstate="print">
            <a:clrChange>
              <a:clrFrom>
                <a:srgbClr val="FFFFFF"/>
              </a:clrFrom>
              <a:clrTo>
                <a:srgbClr val="FFFFFF">
                  <a:alpha val="0"/>
                </a:srgbClr>
              </a:clrTo>
            </a:clrChange>
          </a:blip>
          <a:srcRect l="43858" t="59819" r="42758" b="33589"/>
          <a:stretch>
            <a:fillRect/>
          </a:stretch>
        </p:blipFill>
        <p:spPr bwMode="auto">
          <a:xfrm>
            <a:off x="3581400" y="3171825"/>
            <a:ext cx="919163" cy="542925"/>
          </a:xfrm>
          <a:prstGeom prst="rect">
            <a:avLst/>
          </a:prstGeom>
          <a:noFill/>
          <a:ln w="9525" algn="ctr">
            <a:noFill/>
            <a:miter lim="800000"/>
            <a:headEnd/>
            <a:tailEnd/>
          </a:ln>
        </p:spPr>
      </p:pic>
      <p:pic>
        <p:nvPicPr>
          <p:cNvPr id="41998" name="Picture 14"/>
          <p:cNvPicPr>
            <a:picLocks noChangeAspect="1" noChangeArrowheads="1"/>
          </p:cNvPicPr>
          <p:nvPr/>
        </p:nvPicPr>
        <p:blipFill>
          <a:blip r:embed="rId8" cstate="print"/>
          <a:srcRect/>
          <a:stretch>
            <a:fillRect/>
          </a:stretch>
        </p:blipFill>
        <p:spPr bwMode="auto">
          <a:xfrm>
            <a:off x="4881563" y="3171825"/>
            <a:ext cx="842962" cy="508000"/>
          </a:xfrm>
          <a:prstGeom prst="rect">
            <a:avLst/>
          </a:prstGeom>
          <a:noFill/>
          <a:ln w="9525">
            <a:noFill/>
            <a:miter lim="800000"/>
            <a:headEnd/>
            <a:tailEnd/>
          </a:ln>
        </p:spPr>
      </p:pic>
      <p:pic>
        <p:nvPicPr>
          <p:cNvPr id="41999" name="Picture 15"/>
          <p:cNvPicPr>
            <a:picLocks noChangeAspect="1" noChangeArrowheads="1"/>
          </p:cNvPicPr>
          <p:nvPr/>
        </p:nvPicPr>
        <p:blipFill>
          <a:blip r:embed="rId9" cstate="print"/>
          <a:srcRect/>
          <a:stretch>
            <a:fillRect/>
          </a:stretch>
        </p:blipFill>
        <p:spPr bwMode="auto">
          <a:xfrm>
            <a:off x="6935788" y="3151188"/>
            <a:ext cx="804862" cy="565150"/>
          </a:xfrm>
          <a:prstGeom prst="rect">
            <a:avLst/>
          </a:prstGeom>
          <a:noFill/>
          <a:ln w="9525" algn="ctr">
            <a:noFill/>
            <a:miter lim="800000"/>
            <a:headEnd/>
            <a:tailEnd/>
          </a:ln>
        </p:spPr>
      </p:pic>
      <p:pic>
        <p:nvPicPr>
          <p:cNvPr id="42000" name="Picture 19" descr="The University of Texas at Austin. What Starts Here Changes The World"/>
          <p:cNvPicPr>
            <a:picLocks noChangeAspect="1" noChangeArrowheads="1"/>
          </p:cNvPicPr>
          <p:nvPr/>
        </p:nvPicPr>
        <p:blipFill>
          <a:blip r:embed="rId10" cstate="print"/>
          <a:srcRect/>
          <a:stretch>
            <a:fillRect/>
          </a:stretch>
        </p:blipFill>
        <p:spPr bwMode="auto">
          <a:xfrm>
            <a:off x="942975" y="6056313"/>
            <a:ext cx="3473450" cy="354012"/>
          </a:xfrm>
          <a:prstGeom prst="rect">
            <a:avLst/>
          </a:prstGeom>
          <a:noFill/>
          <a:ln w="9525">
            <a:noFill/>
            <a:miter lim="800000"/>
            <a:headEnd/>
            <a:tailEnd/>
          </a:ln>
        </p:spPr>
      </p:pic>
      <p:pic>
        <p:nvPicPr>
          <p:cNvPr id="42001" name="Picture 21" descr="Texas A&amp;M University primary mark">
            <a:hlinkClick r:id="rId11" tooltip="Texas A&amp;M University Home"/>
          </p:cNvPr>
          <p:cNvPicPr>
            <a:picLocks noChangeAspect="1" noChangeArrowheads="1"/>
          </p:cNvPicPr>
          <p:nvPr/>
        </p:nvPicPr>
        <p:blipFill>
          <a:blip r:embed="rId12" cstate="print"/>
          <a:srcRect/>
          <a:stretch>
            <a:fillRect/>
          </a:stretch>
        </p:blipFill>
        <p:spPr bwMode="auto">
          <a:xfrm>
            <a:off x="4124325" y="5519738"/>
            <a:ext cx="1709738" cy="4159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PROYECTO  ARQ INCUB NANO rojo-gris"/>
          <p:cNvPicPr>
            <a:picLocks noGrp="1" noChangeAspect="1" noChangeArrowheads="1"/>
          </p:cNvPicPr>
          <p:nvPr>
            <p:ph idx="1"/>
          </p:nvPr>
        </p:nvPicPr>
        <p:blipFill>
          <a:blip r:embed="rId3" cstate="print"/>
          <a:srcRect/>
          <a:stretch>
            <a:fillRect/>
          </a:stretch>
        </p:blipFill>
        <p:spPr bwMode="auto">
          <a:xfrm>
            <a:off x="109538" y="928688"/>
            <a:ext cx="8931275" cy="4992687"/>
          </a:xfrm>
          <a:noFill/>
          <a:ln>
            <a:miter lim="800000"/>
            <a:headEnd/>
            <a:tailEnd/>
          </a:ln>
        </p:spPr>
      </p:pic>
      <p:sp>
        <p:nvSpPr>
          <p:cNvPr id="43011" name="Rectangle 10"/>
          <p:cNvSpPr>
            <a:spLocks noChangeArrowheads="1"/>
          </p:cNvSpPr>
          <p:nvPr/>
        </p:nvSpPr>
        <p:spPr bwMode="auto">
          <a:xfrm>
            <a:off x="5019675" y="128588"/>
            <a:ext cx="4124325" cy="311150"/>
          </a:xfrm>
          <a:prstGeom prst="rect">
            <a:avLst/>
          </a:prstGeom>
          <a:noFill/>
          <a:ln w="9525" algn="ctr">
            <a:noFill/>
            <a:miter lim="800000"/>
            <a:headEnd/>
            <a:tailEnd/>
          </a:ln>
        </p:spPr>
        <p:txBody>
          <a:bodyPr anchor="ctr">
            <a:spAutoFit/>
          </a:bodyPr>
          <a:lstStyle/>
          <a:p>
            <a:pPr>
              <a:lnSpc>
                <a:spcPct val="80000"/>
              </a:lnSpc>
            </a:pPr>
            <a:r>
              <a:rPr lang="es-MX" sz="1800" u="none">
                <a:solidFill>
                  <a:srgbClr val="990033"/>
                </a:solidFill>
              </a:rPr>
              <a:t>Incubadora de Nanotecnología</a:t>
            </a:r>
          </a:p>
        </p:txBody>
      </p:sp>
      <p:sp>
        <p:nvSpPr>
          <p:cNvPr id="43012" name="Text Box 10"/>
          <p:cNvSpPr txBox="1">
            <a:spLocks noChangeArrowheads="1"/>
          </p:cNvSpPr>
          <p:nvPr/>
        </p:nvSpPr>
        <p:spPr bwMode="auto">
          <a:xfrm>
            <a:off x="2414588" y="5957888"/>
            <a:ext cx="3995737" cy="304800"/>
          </a:xfrm>
          <a:prstGeom prst="rect">
            <a:avLst/>
          </a:prstGeom>
          <a:solidFill>
            <a:srgbClr val="808080"/>
          </a:solidFill>
          <a:ln w="9525" algn="ctr">
            <a:noFill/>
            <a:miter lim="800000"/>
            <a:headEnd/>
            <a:tailEnd/>
          </a:ln>
        </p:spPr>
        <p:txBody>
          <a:bodyPr>
            <a:spAutoFit/>
          </a:bodyPr>
          <a:lstStyle/>
          <a:p>
            <a:pPr>
              <a:spcBef>
                <a:spcPct val="50000"/>
              </a:spcBef>
            </a:pPr>
            <a:r>
              <a:rPr lang="es-MX" sz="1400" i="1" u="none">
                <a:solidFill>
                  <a:schemeClr val="bg1"/>
                </a:solidFill>
              </a:rPr>
              <a:t>Inauguración 1ª semana de septiembre/2009</a:t>
            </a:r>
            <a:endParaRPr lang="es-ES" sz="1400" i="1" u="none">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Text Box 3"/>
          <p:cNvGrpSpPr>
            <a:grpSpLocks/>
          </p:cNvGrpSpPr>
          <p:nvPr/>
        </p:nvGrpSpPr>
        <p:grpSpPr bwMode="auto">
          <a:xfrm>
            <a:off x="85725" y="876300"/>
            <a:ext cx="8997950" cy="3309938"/>
            <a:chOff x="54" y="534"/>
            <a:chExt cx="5668" cy="2085"/>
          </a:xfrm>
        </p:grpSpPr>
        <p:pic>
          <p:nvPicPr>
            <p:cNvPr id="44041" name="Text Box 3"/>
            <p:cNvPicPr>
              <a:picLocks noChangeArrowheads="1"/>
            </p:cNvPicPr>
            <p:nvPr/>
          </p:nvPicPr>
          <p:blipFill>
            <a:blip r:embed="rId3" cstate="print"/>
            <a:srcRect/>
            <a:stretch>
              <a:fillRect/>
            </a:stretch>
          </p:blipFill>
          <p:spPr bwMode="auto">
            <a:xfrm>
              <a:off x="54" y="534"/>
              <a:ext cx="5668" cy="2085"/>
            </a:xfrm>
            <a:prstGeom prst="rect">
              <a:avLst/>
            </a:prstGeom>
            <a:noFill/>
            <a:ln w="9525">
              <a:noFill/>
              <a:miter lim="800000"/>
              <a:headEnd/>
              <a:tailEnd/>
            </a:ln>
          </p:spPr>
        </p:pic>
        <p:sp>
          <p:nvSpPr>
            <p:cNvPr id="44042" name="Text Box 3"/>
            <p:cNvSpPr txBox="1">
              <a:spLocks noChangeArrowheads="1"/>
            </p:cNvSpPr>
            <p:nvPr/>
          </p:nvSpPr>
          <p:spPr bwMode="auto">
            <a:xfrm>
              <a:off x="93" y="571"/>
              <a:ext cx="5595" cy="1994"/>
            </a:xfrm>
            <a:prstGeom prst="rect">
              <a:avLst/>
            </a:prstGeom>
            <a:noFill/>
            <a:ln w="9525">
              <a:noFill/>
              <a:miter lim="800000"/>
              <a:headEnd/>
              <a:tailEnd/>
            </a:ln>
          </p:spPr>
          <p:txBody>
            <a:bodyPr>
              <a:spAutoFit/>
            </a:bodyPr>
            <a:lstStyle/>
            <a:p>
              <a:pPr marL="457200" indent="-457200" algn="ctr" eaLnBrk="0" hangingPunct="0">
                <a:lnSpc>
                  <a:spcPct val="90000"/>
                </a:lnSpc>
              </a:pPr>
              <a:r>
                <a:rPr lang="es-MX" sz="1400" i="1" u="none">
                  <a:solidFill>
                    <a:schemeClr val="accent2"/>
                  </a:solidFill>
                  <a:cs typeface="Arial" charset="0"/>
                </a:rPr>
                <a:t>La Incubadora instalará equipos con las siguientes plataformas tecnológicas </a:t>
              </a:r>
            </a:p>
            <a:p>
              <a:pPr marL="457200" indent="-457200" algn="ctr" eaLnBrk="0" hangingPunct="0">
                <a:lnSpc>
                  <a:spcPct val="90000"/>
                </a:lnSpc>
              </a:pPr>
              <a:r>
                <a:rPr lang="es-MX" sz="1400" i="1" u="none">
                  <a:solidFill>
                    <a:schemeClr val="accent2"/>
                  </a:solidFill>
                  <a:cs typeface="Arial" charset="0"/>
                </a:rPr>
                <a:t>(10 Millones de $USA)	</a:t>
              </a:r>
            </a:p>
            <a:p>
              <a:pPr marL="457200" indent="-457200" algn="l" eaLnBrk="0" hangingPunct="0">
                <a:lnSpc>
                  <a:spcPct val="90000"/>
                </a:lnSpc>
              </a:pPr>
              <a:endParaRPr lang="es-MX" sz="1400" i="1" u="none">
                <a:solidFill>
                  <a:srgbClr val="0000CC"/>
                </a:solidFill>
                <a:cs typeface="Arial" charset="0"/>
              </a:endParaRPr>
            </a:p>
            <a:p>
              <a:pPr marL="457200" indent="-457200" algn="l" eaLnBrk="0" hangingPunct="0">
                <a:lnSpc>
                  <a:spcPct val="90000"/>
                </a:lnSpc>
                <a:buFontTx/>
                <a:buAutoNum type="arabicPeriod"/>
              </a:pPr>
              <a:r>
                <a:rPr lang="es-MX" sz="1400" b="0" i="1" u="none">
                  <a:solidFill>
                    <a:schemeClr val="accent2"/>
                  </a:solidFill>
                  <a:cs typeface="Arial" charset="0"/>
                </a:rPr>
                <a:t>Nanopartículas  (top-down, bottom-up)</a:t>
              </a:r>
            </a:p>
            <a:p>
              <a:pPr marL="914400" lvl="1" indent="-457200" algn="l" eaLnBrk="0" hangingPunct="0">
                <a:lnSpc>
                  <a:spcPct val="90000"/>
                </a:lnSpc>
                <a:buFontTx/>
                <a:buAutoNum type="arabicPeriod"/>
              </a:pPr>
              <a:r>
                <a:rPr lang="es-MX" sz="1400" b="0" i="1" u="none">
                  <a:solidFill>
                    <a:schemeClr val="accent2"/>
                  </a:solidFill>
                  <a:cs typeface="Arial" charset="0"/>
                </a:rPr>
                <a:t>Química Húmeda (UASL)</a:t>
              </a:r>
            </a:p>
            <a:p>
              <a:pPr marL="914400" lvl="1" indent="-457200" algn="l" eaLnBrk="0" hangingPunct="0">
                <a:lnSpc>
                  <a:spcPct val="90000"/>
                </a:lnSpc>
                <a:buFontTx/>
                <a:buAutoNum type="arabicPeriod"/>
              </a:pPr>
              <a:r>
                <a:rPr lang="es-MX" sz="1400" b="0" i="1" u="none">
                  <a:solidFill>
                    <a:srgbClr val="CC0000"/>
                  </a:solidFill>
                  <a:cs typeface="Arial" charset="0"/>
                </a:rPr>
                <a:t>Método Físico/Químico (XETACOM)*</a:t>
              </a:r>
            </a:p>
            <a:p>
              <a:pPr marL="914400" lvl="1" indent="-457200" algn="l" eaLnBrk="0" hangingPunct="0">
                <a:lnSpc>
                  <a:spcPct val="90000"/>
                </a:lnSpc>
                <a:buFontTx/>
                <a:buAutoNum type="arabicPeriod"/>
              </a:pPr>
              <a:endParaRPr lang="es-MX" sz="1400" b="0" i="1" u="none">
                <a:solidFill>
                  <a:srgbClr val="CC0000"/>
                </a:solidFill>
                <a:cs typeface="Arial" charset="0"/>
              </a:endParaRPr>
            </a:p>
            <a:p>
              <a:pPr marL="457200" indent="-457200" algn="l" eaLnBrk="0" hangingPunct="0">
                <a:lnSpc>
                  <a:spcPct val="90000"/>
                </a:lnSpc>
                <a:buFontTx/>
                <a:buAutoNum type="arabicPeriod"/>
              </a:pPr>
              <a:r>
                <a:rPr lang="es-MX" sz="1400" i="1" u="none">
                  <a:solidFill>
                    <a:schemeClr val="accent2"/>
                  </a:solidFill>
                  <a:cs typeface="Arial" charset="0"/>
                </a:rPr>
                <a:t>Nanopelículas </a:t>
              </a:r>
            </a:p>
            <a:p>
              <a:pPr marL="914400" lvl="1" indent="-457200" algn="l" eaLnBrk="0" hangingPunct="0">
                <a:lnSpc>
                  <a:spcPct val="90000"/>
                </a:lnSpc>
              </a:pPr>
              <a:r>
                <a:rPr lang="es-MX" sz="1400" i="1" u="none">
                  <a:solidFill>
                    <a:schemeClr val="accent2"/>
                  </a:solidFill>
                  <a:cs typeface="Arial" charset="0"/>
                </a:rPr>
                <a:t>1. Aerosol Assisted Chemical Vapor Deposition (CIMAV)</a:t>
              </a:r>
            </a:p>
            <a:p>
              <a:pPr marL="914400" lvl="1" indent="-457200" algn="l" eaLnBrk="0" hangingPunct="0">
                <a:lnSpc>
                  <a:spcPct val="90000"/>
                </a:lnSpc>
                <a:buFontTx/>
                <a:buAutoNum type="arabicPeriod"/>
              </a:pPr>
              <a:endParaRPr lang="es-MX" sz="1400" i="1" u="none">
                <a:solidFill>
                  <a:schemeClr val="accent2"/>
                </a:solidFill>
                <a:cs typeface="Arial" charset="0"/>
              </a:endParaRPr>
            </a:p>
            <a:p>
              <a:pPr marL="457200" indent="-457200" algn="l" eaLnBrk="0" hangingPunct="0">
                <a:lnSpc>
                  <a:spcPct val="90000"/>
                </a:lnSpc>
                <a:buFontTx/>
                <a:buAutoNum type="arabicPeriod"/>
              </a:pPr>
              <a:r>
                <a:rPr lang="es-MX" sz="1400" b="0" i="1" u="none">
                  <a:solidFill>
                    <a:srgbClr val="CC0000"/>
                  </a:solidFill>
                  <a:cs typeface="Arial" charset="0"/>
                </a:rPr>
                <a:t>Nanocompuestos de Matriz Polímerica (PP, PE, Nylon, PVC.)(CAN-Hanburg)*</a:t>
              </a:r>
            </a:p>
            <a:p>
              <a:pPr marL="914400" lvl="1" indent="-457200" algn="l" eaLnBrk="0" hangingPunct="0">
                <a:lnSpc>
                  <a:spcPct val="90000"/>
                </a:lnSpc>
              </a:pPr>
              <a:endParaRPr lang="es-MX" sz="1400" b="0" i="1" u="none">
                <a:solidFill>
                  <a:srgbClr val="CC0000"/>
                </a:solidFill>
                <a:cs typeface="Arial" charset="0"/>
              </a:endParaRPr>
            </a:p>
            <a:p>
              <a:pPr marL="457200" indent="-457200" algn="l" eaLnBrk="0" hangingPunct="0">
                <a:lnSpc>
                  <a:spcPct val="90000"/>
                </a:lnSpc>
                <a:buFontTx/>
                <a:buAutoNum type="arabicPeriod"/>
              </a:pPr>
              <a:r>
                <a:rPr lang="es-MX" sz="1400" i="1" u="none">
                  <a:solidFill>
                    <a:schemeClr val="accent2"/>
                  </a:solidFill>
                  <a:cs typeface="Arial" charset="0"/>
                </a:rPr>
                <a:t>Nanotubos de Carbón (CIMAV)</a:t>
              </a:r>
            </a:p>
            <a:p>
              <a:pPr marL="457200" indent="-457200" algn="l" eaLnBrk="0" hangingPunct="0">
                <a:lnSpc>
                  <a:spcPct val="90000"/>
                </a:lnSpc>
              </a:pPr>
              <a:endParaRPr lang="es-MX" sz="1400" i="1" u="none">
                <a:solidFill>
                  <a:schemeClr val="accent2"/>
                </a:solidFill>
                <a:cs typeface="Arial" charset="0"/>
              </a:endParaRPr>
            </a:p>
            <a:p>
              <a:pPr marL="457200" indent="-457200" algn="l" eaLnBrk="0" hangingPunct="0">
                <a:lnSpc>
                  <a:spcPct val="90000"/>
                </a:lnSpc>
                <a:buFontTx/>
                <a:buAutoNum type="arabicPeriod" startAt="5"/>
              </a:pPr>
              <a:r>
                <a:rPr lang="es-MX" sz="1400" b="0" i="1" u="none">
                  <a:solidFill>
                    <a:schemeClr val="accent2"/>
                  </a:solidFill>
                  <a:cs typeface="Arial" charset="0"/>
                </a:rPr>
                <a:t>Nanobiotecnología (Fluidos Supercríticos) (CICY)</a:t>
              </a:r>
              <a:r>
                <a:rPr lang="es-MX" sz="1400" b="0" i="1" u="none">
                  <a:solidFill>
                    <a:srgbClr val="CC0000"/>
                  </a:solidFill>
                  <a:cs typeface="Arial" charset="0"/>
                </a:rPr>
                <a:t> </a:t>
              </a:r>
            </a:p>
            <a:p>
              <a:pPr marL="457200" indent="-457200" algn="l" eaLnBrk="0" hangingPunct="0">
                <a:lnSpc>
                  <a:spcPct val="90000"/>
                </a:lnSpc>
              </a:pPr>
              <a:r>
                <a:rPr lang="es-MX" sz="1400" b="0" i="1" u="none">
                  <a:solidFill>
                    <a:srgbClr val="CC0000"/>
                  </a:solidFill>
                  <a:cs typeface="Arial" charset="0"/>
                </a:rPr>
                <a:t>          </a:t>
              </a:r>
              <a:r>
                <a:rPr lang="es-MX" sz="800" b="0" i="1" u="none">
                  <a:solidFill>
                    <a:srgbClr val="CC0000"/>
                  </a:solidFill>
                  <a:cs typeface="Arial" charset="0"/>
                </a:rPr>
                <a:t>* Foreign Technologies</a:t>
              </a:r>
            </a:p>
          </p:txBody>
        </p:sp>
      </p:grpSp>
      <p:sp>
        <p:nvSpPr>
          <p:cNvPr id="44035" name="Rectangle 5"/>
          <p:cNvSpPr>
            <a:spLocks noChangeArrowheads="1"/>
          </p:cNvSpPr>
          <p:nvPr/>
        </p:nvSpPr>
        <p:spPr bwMode="auto">
          <a:xfrm>
            <a:off x="-142875" y="612775"/>
            <a:ext cx="9329738" cy="336550"/>
          </a:xfrm>
          <a:prstGeom prst="rect">
            <a:avLst/>
          </a:prstGeom>
          <a:noFill/>
          <a:ln w="9525" algn="ctr">
            <a:noFill/>
            <a:miter lim="800000"/>
            <a:headEnd/>
            <a:tailEnd/>
          </a:ln>
        </p:spPr>
        <p:txBody>
          <a:bodyPr anchor="ctr">
            <a:spAutoFit/>
          </a:bodyPr>
          <a:lstStyle/>
          <a:p>
            <a:pPr algn="ctr"/>
            <a:r>
              <a:rPr lang="es-MX" sz="1600" u="none">
                <a:solidFill>
                  <a:schemeClr val="accent2"/>
                </a:solidFill>
                <a:cs typeface="Arial" charset="0"/>
              </a:rPr>
              <a:t>Plataformas</a:t>
            </a:r>
          </a:p>
        </p:txBody>
      </p:sp>
      <p:grpSp>
        <p:nvGrpSpPr>
          <p:cNvPr id="44036" name="Text Box 3"/>
          <p:cNvGrpSpPr>
            <a:grpSpLocks/>
          </p:cNvGrpSpPr>
          <p:nvPr/>
        </p:nvGrpSpPr>
        <p:grpSpPr bwMode="auto">
          <a:xfrm>
            <a:off x="55563" y="4395788"/>
            <a:ext cx="9101137" cy="2339975"/>
            <a:chOff x="35" y="2769"/>
            <a:chExt cx="5733" cy="1474"/>
          </a:xfrm>
        </p:grpSpPr>
        <p:pic>
          <p:nvPicPr>
            <p:cNvPr id="44039" name="Text Box 3"/>
            <p:cNvPicPr>
              <a:picLocks noChangeArrowheads="1"/>
            </p:cNvPicPr>
            <p:nvPr/>
          </p:nvPicPr>
          <p:blipFill>
            <a:blip r:embed="rId4" cstate="print"/>
            <a:srcRect/>
            <a:stretch>
              <a:fillRect/>
            </a:stretch>
          </p:blipFill>
          <p:spPr bwMode="auto">
            <a:xfrm>
              <a:off x="35" y="2769"/>
              <a:ext cx="5733" cy="1474"/>
            </a:xfrm>
            <a:prstGeom prst="rect">
              <a:avLst/>
            </a:prstGeom>
            <a:noFill/>
            <a:ln w="9525">
              <a:noFill/>
              <a:miter lim="800000"/>
              <a:headEnd/>
              <a:tailEnd/>
            </a:ln>
          </p:spPr>
        </p:pic>
        <p:sp>
          <p:nvSpPr>
            <p:cNvPr id="44040" name="Text Box 7"/>
            <p:cNvSpPr txBox="1">
              <a:spLocks noChangeArrowheads="1"/>
            </p:cNvSpPr>
            <p:nvPr/>
          </p:nvSpPr>
          <p:spPr bwMode="auto">
            <a:xfrm>
              <a:off x="74" y="2792"/>
              <a:ext cx="5650" cy="1398"/>
            </a:xfrm>
            <a:prstGeom prst="rect">
              <a:avLst/>
            </a:prstGeom>
            <a:noFill/>
            <a:ln w="9525">
              <a:noFill/>
              <a:miter lim="800000"/>
              <a:headEnd/>
              <a:tailEnd/>
            </a:ln>
          </p:spPr>
          <p:txBody>
            <a:bodyPr>
              <a:spAutoFit/>
            </a:bodyPr>
            <a:lstStyle/>
            <a:p>
              <a:pPr marL="342900" indent="-342900" algn="ctr" eaLnBrk="0" hangingPunct="0"/>
              <a:r>
                <a:rPr lang="es-ES_tradnl" sz="1400" i="1" u="none">
                  <a:solidFill>
                    <a:schemeClr val="accent2"/>
                  </a:solidFill>
                  <a:cs typeface="Arial" charset="0"/>
                </a:rPr>
                <a:t>Las plantas piloto fueron seleccionadas de acuerdo a las siguientes consideraciones:</a:t>
              </a:r>
            </a:p>
            <a:p>
              <a:pPr marL="342900" indent="-342900" algn="ctr" eaLnBrk="0" hangingPunct="0"/>
              <a:endParaRPr lang="es-ES_tradnl" sz="1400" i="1" u="none">
                <a:solidFill>
                  <a:schemeClr val="accent2"/>
                </a:solidFill>
                <a:cs typeface="Arial" charset="0"/>
              </a:endParaRPr>
            </a:p>
            <a:p>
              <a:pPr marL="342900" indent="-342900" algn="just" eaLnBrk="0" hangingPunct="0">
                <a:buFontTx/>
                <a:buAutoNum type="arabicPeriod"/>
              </a:pPr>
              <a:r>
                <a:rPr lang="es-ES_tradnl" sz="1400" b="0" i="1" u="none">
                  <a:solidFill>
                    <a:schemeClr val="accent2"/>
                  </a:solidFill>
                  <a:cs typeface="Arial" charset="0"/>
                </a:rPr>
                <a:t>Patentada, aplicada o en proceso.</a:t>
              </a:r>
            </a:p>
            <a:p>
              <a:pPr marL="342900" indent="-342900" algn="just" eaLnBrk="0" hangingPunct="0">
                <a:buFontTx/>
                <a:buAutoNum type="arabicPeriod"/>
              </a:pPr>
              <a:endParaRPr lang="es-ES_tradnl" sz="1400" b="0" i="1" u="none">
                <a:solidFill>
                  <a:schemeClr val="accent2"/>
                </a:solidFill>
                <a:cs typeface="Arial" charset="0"/>
              </a:endParaRPr>
            </a:p>
            <a:p>
              <a:pPr marL="342900" indent="-342900" algn="just" eaLnBrk="0" hangingPunct="0">
                <a:buFontTx/>
                <a:buAutoNum type="arabicPeriod"/>
              </a:pPr>
              <a:r>
                <a:rPr lang="es-ES_tradnl" sz="1400" b="0" i="1" u="none">
                  <a:solidFill>
                    <a:schemeClr val="accent2"/>
                  </a:solidFill>
                  <a:cs typeface="Arial" charset="0"/>
                </a:rPr>
                <a:t>Capacidad mínima  kg/h</a:t>
              </a:r>
            </a:p>
            <a:p>
              <a:pPr marL="342900" indent="-342900" algn="just" eaLnBrk="0" hangingPunct="0">
                <a:buFontTx/>
                <a:buAutoNum type="arabicPeriod"/>
              </a:pPr>
              <a:endParaRPr lang="es-ES_tradnl" sz="1400" b="0" i="1" u="none">
                <a:solidFill>
                  <a:schemeClr val="accent2"/>
                </a:solidFill>
                <a:cs typeface="Arial" charset="0"/>
              </a:endParaRPr>
            </a:p>
            <a:p>
              <a:pPr marL="342900" indent="-342900" algn="just" eaLnBrk="0" hangingPunct="0">
                <a:buFontTx/>
                <a:buAutoNum type="arabicPeriod"/>
              </a:pPr>
              <a:r>
                <a:rPr lang="es-ES_tradnl" sz="1400" b="0" i="1" u="none">
                  <a:solidFill>
                    <a:schemeClr val="accent2"/>
                  </a:solidFill>
                  <a:cs typeface="Arial" charset="0"/>
                </a:rPr>
                <a:t>Las Plantas Piloto deberán producir un amplio rango de productos y ser flexibles para la experimentación</a:t>
              </a:r>
            </a:p>
            <a:p>
              <a:pPr marL="342900" indent="-342900" algn="just" eaLnBrk="0" hangingPunct="0">
                <a:buFontTx/>
                <a:buAutoNum type="arabicPeriod"/>
              </a:pPr>
              <a:endParaRPr lang="es-ES_tradnl" sz="1400" b="0" i="1" u="none">
                <a:solidFill>
                  <a:schemeClr val="accent2"/>
                </a:solidFill>
                <a:cs typeface="Arial" charset="0"/>
              </a:endParaRPr>
            </a:p>
            <a:p>
              <a:pPr marL="342900" indent="-342900" algn="just" eaLnBrk="0" hangingPunct="0">
                <a:buFontTx/>
                <a:buAutoNum type="arabicPeriod"/>
              </a:pPr>
              <a:r>
                <a:rPr lang="es-ES_tradnl" sz="1400" b="0" i="1" u="none">
                  <a:solidFill>
                    <a:schemeClr val="accent2"/>
                  </a:solidFill>
                  <a:cs typeface="Arial" charset="0"/>
                </a:rPr>
                <a:t>La institución o empresa recibirá un pago inicial por el derecho a mostrar la tecnología sin perder la propiedad de la misma.</a:t>
              </a:r>
            </a:p>
          </p:txBody>
        </p:sp>
      </p:grpSp>
      <p:sp>
        <p:nvSpPr>
          <p:cNvPr id="44037" name="Rectangle 8"/>
          <p:cNvSpPr>
            <a:spLocks noChangeArrowheads="1"/>
          </p:cNvSpPr>
          <p:nvPr/>
        </p:nvSpPr>
        <p:spPr bwMode="auto">
          <a:xfrm>
            <a:off x="3779838" y="4143375"/>
            <a:ext cx="1528762" cy="336550"/>
          </a:xfrm>
          <a:prstGeom prst="rect">
            <a:avLst/>
          </a:prstGeom>
          <a:noFill/>
          <a:ln w="9525" algn="ctr">
            <a:noFill/>
            <a:miter lim="800000"/>
            <a:headEnd/>
            <a:tailEnd/>
          </a:ln>
        </p:spPr>
        <p:txBody>
          <a:bodyPr wrap="none">
            <a:spAutoFit/>
          </a:bodyPr>
          <a:lstStyle/>
          <a:p>
            <a:r>
              <a:rPr lang="es-MX" sz="1600" u="none">
                <a:solidFill>
                  <a:schemeClr val="accent2"/>
                </a:solidFill>
              </a:rPr>
              <a:t>Plantas Piloto</a:t>
            </a:r>
          </a:p>
        </p:txBody>
      </p:sp>
      <p:sp>
        <p:nvSpPr>
          <p:cNvPr id="44038" name="Rectangle 16"/>
          <p:cNvSpPr>
            <a:spLocks noChangeArrowheads="1"/>
          </p:cNvSpPr>
          <p:nvPr/>
        </p:nvSpPr>
        <p:spPr bwMode="auto">
          <a:xfrm>
            <a:off x="5019675" y="128588"/>
            <a:ext cx="4124325" cy="311150"/>
          </a:xfrm>
          <a:prstGeom prst="rect">
            <a:avLst/>
          </a:prstGeom>
          <a:noFill/>
          <a:ln w="9525" algn="ctr">
            <a:noFill/>
            <a:miter lim="800000"/>
            <a:headEnd/>
            <a:tailEnd/>
          </a:ln>
        </p:spPr>
        <p:txBody>
          <a:bodyPr anchor="ctr">
            <a:spAutoFit/>
          </a:bodyPr>
          <a:lstStyle/>
          <a:p>
            <a:pPr>
              <a:lnSpc>
                <a:spcPct val="80000"/>
              </a:lnSpc>
            </a:pPr>
            <a:r>
              <a:rPr lang="es-MX" sz="1800" u="none">
                <a:solidFill>
                  <a:srgbClr val="990033"/>
                </a:solidFill>
              </a:rPr>
              <a:t>Incubadora de Nanotecnología</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4906963" y="128588"/>
            <a:ext cx="4124325" cy="311150"/>
          </a:xfrm>
          <a:prstGeom prst="rect">
            <a:avLst/>
          </a:prstGeom>
          <a:noFill/>
          <a:ln w="9525" algn="ctr">
            <a:noFill/>
            <a:miter lim="800000"/>
            <a:headEnd/>
            <a:tailEnd/>
          </a:ln>
        </p:spPr>
        <p:txBody>
          <a:bodyPr anchor="ctr">
            <a:spAutoFit/>
          </a:bodyPr>
          <a:lstStyle/>
          <a:p>
            <a:pPr>
              <a:lnSpc>
                <a:spcPct val="80000"/>
              </a:lnSpc>
            </a:pPr>
            <a:r>
              <a:rPr lang="es-MX" sz="1800" u="none">
                <a:solidFill>
                  <a:srgbClr val="990033"/>
                </a:solidFill>
              </a:rPr>
              <a:t>AERI´s y Clusters</a:t>
            </a:r>
          </a:p>
        </p:txBody>
      </p:sp>
      <p:pic>
        <p:nvPicPr>
          <p:cNvPr id="45059" name="Text Box 3"/>
          <p:cNvPicPr>
            <a:picLocks noChangeArrowheads="1"/>
          </p:cNvPicPr>
          <p:nvPr/>
        </p:nvPicPr>
        <p:blipFill>
          <a:blip r:embed="rId3" cstate="print"/>
          <a:srcRect/>
          <a:stretch>
            <a:fillRect/>
          </a:stretch>
        </p:blipFill>
        <p:spPr bwMode="auto">
          <a:xfrm>
            <a:off x="244475" y="765175"/>
            <a:ext cx="8620125" cy="6092825"/>
          </a:xfrm>
          <a:prstGeom prst="rect">
            <a:avLst/>
          </a:prstGeom>
          <a:noFill/>
          <a:ln w="9525">
            <a:noFill/>
            <a:miter lim="800000"/>
            <a:headEnd/>
            <a:tailEnd/>
          </a:ln>
        </p:spPr>
      </p:pic>
      <p:sp>
        <p:nvSpPr>
          <p:cNvPr id="45060" name="Rectangle 4"/>
          <p:cNvSpPr>
            <a:spLocks noChangeArrowheads="1"/>
          </p:cNvSpPr>
          <p:nvPr/>
        </p:nvSpPr>
        <p:spPr bwMode="auto">
          <a:xfrm>
            <a:off x="307975" y="909638"/>
            <a:ext cx="8464550" cy="5434012"/>
          </a:xfrm>
          <a:prstGeom prst="rect">
            <a:avLst/>
          </a:prstGeom>
          <a:noFill/>
          <a:ln w="19050" algn="ctr">
            <a:noFill/>
            <a:miter lim="800000"/>
            <a:headEnd/>
            <a:tailEnd/>
          </a:ln>
        </p:spPr>
        <p:txBody>
          <a:bodyPr anchor="ctr">
            <a:spAutoFit/>
          </a:bodyPr>
          <a:lstStyle/>
          <a:p>
            <a:pPr algn="l"/>
            <a:r>
              <a:rPr lang="es-ES" sz="1300" b="0" u="none">
                <a:solidFill>
                  <a:srgbClr val="A50021"/>
                </a:solidFill>
              </a:rPr>
              <a:t>Red del sector de electrodomésticos </a:t>
            </a:r>
          </a:p>
          <a:p>
            <a:pPr algn="l"/>
            <a:r>
              <a:rPr lang="it-IT" sz="1300" b="0" u="none">
                <a:solidFill>
                  <a:schemeClr val="accent2"/>
                </a:solidFill>
              </a:rPr>
              <a:t>Coordinación: Grupo </a:t>
            </a:r>
            <a:r>
              <a:rPr lang="es-ES" sz="1300" b="0" u="none">
                <a:solidFill>
                  <a:schemeClr val="accent2"/>
                </a:solidFill>
              </a:rPr>
              <a:t>MABE</a:t>
            </a:r>
          </a:p>
          <a:p>
            <a:pPr algn="l"/>
            <a:r>
              <a:rPr lang="es-ES" sz="1300" b="0" u="none">
                <a:solidFill>
                  <a:schemeClr val="accent2"/>
                </a:solidFill>
              </a:rPr>
              <a:t>Centro Coordinador: </a:t>
            </a:r>
            <a:r>
              <a:rPr lang="it-IT" sz="1300" b="0" u="none">
                <a:solidFill>
                  <a:schemeClr val="accent2"/>
                </a:solidFill>
              </a:rPr>
              <a:t>Centro de Investigación y Desarrollo Tecnológico MABE</a:t>
            </a:r>
            <a:endParaRPr lang="es-ES" sz="1300" b="0" u="none">
              <a:solidFill>
                <a:schemeClr val="accent2"/>
              </a:solidFill>
            </a:endParaRPr>
          </a:p>
          <a:p>
            <a:pPr algn="l"/>
            <a:r>
              <a:rPr lang="it-IT" sz="1300" b="0" u="none">
                <a:solidFill>
                  <a:schemeClr val="accent2"/>
                </a:solidFill>
              </a:rPr>
              <a:t>Participantes: 7 empresas y 9 Centros de Investigación </a:t>
            </a:r>
            <a:endParaRPr lang="es-ES" sz="1300" b="0" u="none">
              <a:solidFill>
                <a:schemeClr val="accent2"/>
              </a:solidFill>
            </a:endParaRPr>
          </a:p>
          <a:p>
            <a:pPr algn="l"/>
            <a:endParaRPr lang="es-MX" sz="1300" b="0" u="none">
              <a:solidFill>
                <a:srgbClr val="A50021"/>
              </a:solidFill>
            </a:endParaRPr>
          </a:p>
          <a:p>
            <a:pPr algn="l"/>
            <a:r>
              <a:rPr lang="es-MX" sz="1300" b="0" u="none">
                <a:solidFill>
                  <a:srgbClr val="A50021"/>
                </a:solidFill>
              </a:rPr>
              <a:t>Red de innovación para sistemas de corte y doblez reconfigurables de aceros especiales</a:t>
            </a:r>
            <a:r>
              <a:rPr lang="es-MX" sz="1300" b="0" u="none">
                <a:solidFill>
                  <a:schemeClr val="accent2"/>
                </a:solidFill>
              </a:rPr>
              <a:t> </a:t>
            </a:r>
            <a:endParaRPr lang="es-ES" sz="1300" b="0" u="none">
              <a:solidFill>
                <a:schemeClr val="accent2"/>
              </a:solidFill>
            </a:endParaRPr>
          </a:p>
          <a:p>
            <a:pPr algn="l"/>
            <a:r>
              <a:rPr lang="es-MX" sz="1300" b="0" u="none">
                <a:solidFill>
                  <a:schemeClr val="accent2"/>
                </a:solidFill>
              </a:rPr>
              <a:t>Empresa Coordinadora:  Metalsa</a:t>
            </a:r>
            <a:endParaRPr lang="es-ES" sz="1300" b="0" u="none">
              <a:solidFill>
                <a:schemeClr val="accent2"/>
              </a:solidFill>
            </a:endParaRPr>
          </a:p>
          <a:p>
            <a:pPr algn="l"/>
            <a:r>
              <a:rPr lang="pt-BR" sz="1300" b="0" u="none">
                <a:solidFill>
                  <a:schemeClr val="accent2"/>
                </a:solidFill>
              </a:rPr>
              <a:t>Participantes: Interlatin S. de R. L. de C.V., FUMEC, CIMAV y CIDESI</a:t>
            </a:r>
            <a:endParaRPr lang="es-ES" sz="1300" b="0" u="none">
              <a:solidFill>
                <a:schemeClr val="accent2"/>
              </a:solidFill>
            </a:endParaRPr>
          </a:p>
          <a:p>
            <a:pPr algn="l"/>
            <a:endParaRPr lang="es-MX" sz="1300" b="0" u="none">
              <a:solidFill>
                <a:schemeClr val="accent2"/>
              </a:solidFill>
            </a:endParaRPr>
          </a:p>
          <a:p>
            <a:pPr algn="l"/>
            <a:r>
              <a:rPr lang="es-MX" sz="1300" b="0" u="none">
                <a:solidFill>
                  <a:srgbClr val="A50021"/>
                </a:solidFill>
              </a:rPr>
              <a:t>Red de tratamientos térmicos para la producción de componentes estructurales</a:t>
            </a:r>
            <a:r>
              <a:rPr lang="es-ES" b="0"/>
              <a:t> </a:t>
            </a:r>
            <a:endParaRPr lang="es-ES" sz="1300" b="0" u="none">
              <a:solidFill>
                <a:srgbClr val="A50021"/>
              </a:solidFill>
            </a:endParaRPr>
          </a:p>
          <a:p>
            <a:pPr algn="l"/>
            <a:r>
              <a:rPr lang="pt-BR" sz="1300" b="0" u="none">
                <a:solidFill>
                  <a:schemeClr val="accent2"/>
                </a:solidFill>
              </a:rPr>
              <a:t>Empresa Coordinadora: Metalsa</a:t>
            </a:r>
            <a:endParaRPr lang="es-ES" sz="1300" b="0" u="none">
              <a:solidFill>
                <a:schemeClr val="accent2"/>
              </a:solidFill>
            </a:endParaRPr>
          </a:p>
          <a:p>
            <a:pPr algn="l"/>
            <a:r>
              <a:rPr lang="pt-BR" sz="1300" b="0" u="none">
                <a:solidFill>
                  <a:schemeClr val="accent2"/>
                </a:solidFill>
              </a:rPr>
              <a:t>Participantes: </a:t>
            </a:r>
            <a:r>
              <a:rPr lang="es-ES" b="0" u="none">
                <a:solidFill>
                  <a:schemeClr val="accent2"/>
                </a:solidFill>
              </a:rPr>
              <a:t>Coenergía S.A. de C.V., CIMAV, COMIMSA, CINVESTAV Saltillo y FUMEC</a:t>
            </a:r>
            <a:endParaRPr lang="es-ES" sz="1300" b="0" u="none">
              <a:solidFill>
                <a:schemeClr val="accent2"/>
              </a:solidFill>
            </a:endParaRPr>
          </a:p>
          <a:p>
            <a:pPr algn="l"/>
            <a:endParaRPr lang="es-MX" sz="1300" b="0" u="none">
              <a:solidFill>
                <a:schemeClr val="accent2"/>
              </a:solidFill>
            </a:endParaRPr>
          </a:p>
          <a:p>
            <a:pPr algn="l"/>
            <a:r>
              <a:rPr lang="es-MX" sz="1300" b="0" u="none">
                <a:solidFill>
                  <a:srgbClr val="A50021"/>
                </a:solidFill>
              </a:rPr>
              <a:t>Red de innovación y sustentabilidad en materiales y procesos plásticos</a:t>
            </a:r>
          </a:p>
          <a:p>
            <a:pPr algn="l"/>
            <a:r>
              <a:rPr lang="es-MX" sz="1300" b="0" u="none">
                <a:solidFill>
                  <a:schemeClr val="accent2"/>
                </a:solidFill>
              </a:rPr>
              <a:t>Empresa Coordinadora: Grupo Bimbo</a:t>
            </a:r>
          </a:p>
          <a:p>
            <a:pPr algn="l"/>
            <a:r>
              <a:rPr lang="es-MX" sz="1300" b="0" u="none">
                <a:solidFill>
                  <a:schemeClr val="accent2"/>
                </a:solidFill>
              </a:rPr>
              <a:t>Centro Coordinador: CIQA</a:t>
            </a:r>
            <a:endParaRPr lang="es-ES" sz="1300" b="0" u="none">
              <a:solidFill>
                <a:schemeClr val="accent2"/>
              </a:solidFill>
            </a:endParaRPr>
          </a:p>
          <a:p>
            <a:pPr algn="l"/>
            <a:r>
              <a:rPr lang="es-MX" sz="1300" b="0" u="none">
                <a:solidFill>
                  <a:schemeClr val="accent2"/>
                </a:solidFill>
              </a:rPr>
              <a:t>Participantes: </a:t>
            </a:r>
            <a:r>
              <a:rPr lang="pt-BR" b="0" u="none">
                <a:solidFill>
                  <a:schemeClr val="accent2"/>
                </a:solidFill>
              </a:rPr>
              <a:t>CIBNOR, CIQA, </a:t>
            </a:r>
            <a:r>
              <a:rPr lang="pt-BR" u="none">
                <a:solidFill>
                  <a:schemeClr val="accent2"/>
                </a:solidFill>
              </a:rPr>
              <a:t>CIMAV</a:t>
            </a:r>
            <a:r>
              <a:rPr lang="pt-BR" b="0" u="none">
                <a:solidFill>
                  <a:schemeClr val="accent2"/>
                </a:solidFill>
              </a:rPr>
              <a:t>, PEMEX, AGUSA y FRAGOMEX</a:t>
            </a:r>
          </a:p>
          <a:p>
            <a:pPr algn="l"/>
            <a:endParaRPr lang="es-ES" sz="1300" b="0" u="none">
              <a:solidFill>
                <a:schemeClr val="accent2"/>
              </a:solidFill>
            </a:endParaRPr>
          </a:p>
          <a:p>
            <a:pPr algn="l"/>
            <a:r>
              <a:rPr lang="es-MX" sz="1300" b="0" u="none">
                <a:solidFill>
                  <a:srgbClr val="A50021"/>
                </a:solidFill>
              </a:rPr>
              <a:t>Red de innovación de sistemas micro electromecánicos (MEMS)</a:t>
            </a:r>
          </a:p>
          <a:p>
            <a:pPr algn="l"/>
            <a:r>
              <a:rPr lang="es-MX" sz="1300" b="0" u="none">
                <a:solidFill>
                  <a:schemeClr val="accent2"/>
                </a:solidFill>
              </a:rPr>
              <a:t>Institución Coordinadora: FUMEC</a:t>
            </a:r>
          </a:p>
          <a:p>
            <a:pPr algn="l"/>
            <a:r>
              <a:rPr lang="es-MX" sz="1300" b="0" u="none">
                <a:solidFill>
                  <a:schemeClr val="accent2"/>
                </a:solidFill>
              </a:rPr>
              <a:t>Participantes: </a:t>
            </a:r>
            <a:r>
              <a:rPr lang="pt-BR" u="none">
                <a:solidFill>
                  <a:schemeClr val="accent2"/>
                </a:solidFill>
              </a:rPr>
              <a:t>UPAEP, UACJ, RD Research &amp; Technology S.A. de C.V., </a:t>
            </a:r>
            <a:r>
              <a:rPr lang="es-MX" u="none">
                <a:solidFill>
                  <a:schemeClr val="accent2"/>
                </a:solidFill>
              </a:rPr>
              <a:t>Biomédica Integral S.A. de C.V., Consorcio Mexicano de Microsistemas (CMM) y </a:t>
            </a:r>
            <a:r>
              <a:rPr lang="pt-BR" u="none">
                <a:solidFill>
                  <a:schemeClr val="accent2"/>
                </a:solidFill>
              </a:rPr>
              <a:t>CIMAV</a:t>
            </a:r>
            <a:endParaRPr lang="es-MX" u="none">
              <a:solidFill>
                <a:schemeClr val="accent2"/>
              </a:solidFill>
            </a:endParaRPr>
          </a:p>
          <a:p>
            <a:pPr algn="l"/>
            <a:endParaRPr lang="es-MX" sz="1300" b="0" u="none">
              <a:solidFill>
                <a:schemeClr val="accent2"/>
              </a:solidFill>
            </a:endParaRPr>
          </a:p>
          <a:p>
            <a:pPr algn="l"/>
            <a:r>
              <a:rPr lang="es-MX" sz="1300" b="0" u="none">
                <a:solidFill>
                  <a:srgbClr val="A50021"/>
                </a:solidFill>
              </a:rPr>
              <a:t>Clusters del Estado de Nuevo León:</a:t>
            </a:r>
            <a:endParaRPr lang="es-ES" sz="1300" b="0" u="none">
              <a:solidFill>
                <a:srgbClr val="A50021"/>
              </a:solidFill>
            </a:endParaRPr>
          </a:p>
          <a:p>
            <a:pPr algn="l">
              <a:buFontTx/>
              <a:buChar char="•"/>
            </a:pPr>
            <a:r>
              <a:rPr lang="es-MX" sz="1300" b="0" u="none">
                <a:solidFill>
                  <a:schemeClr val="accent2"/>
                </a:solidFill>
              </a:rPr>
              <a:t> Automotriz</a:t>
            </a:r>
            <a:endParaRPr lang="es-ES" sz="1300" b="0" u="none">
              <a:solidFill>
                <a:schemeClr val="accent2"/>
              </a:solidFill>
            </a:endParaRPr>
          </a:p>
          <a:p>
            <a:pPr algn="l">
              <a:buFontTx/>
              <a:buChar char="•"/>
            </a:pPr>
            <a:r>
              <a:rPr lang="es-MX" sz="1300" b="0" u="none">
                <a:solidFill>
                  <a:schemeClr val="accent2"/>
                </a:solidFill>
              </a:rPr>
              <a:t> Aeronáutica</a:t>
            </a:r>
            <a:endParaRPr lang="es-ES" sz="1300" b="0" u="none">
              <a:solidFill>
                <a:schemeClr val="accent2"/>
              </a:solidFill>
            </a:endParaRPr>
          </a:p>
          <a:p>
            <a:pPr algn="l">
              <a:buFontTx/>
              <a:buChar char="•"/>
            </a:pPr>
            <a:r>
              <a:rPr lang="es-MX" sz="1300" b="0" u="none">
                <a:solidFill>
                  <a:schemeClr val="accent2"/>
                </a:solidFill>
              </a:rPr>
              <a:t> Nanotecnología</a:t>
            </a:r>
          </a:p>
        </p:txBody>
      </p:sp>
      <p:sp>
        <p:nvSpPr>
          <p:cNvPr id="45061" name="Text Box 15"/>
          <p:cNvSpPr txBox="1">
            <a:spLocks noChangeArrowheads="1"/>
          </p:cNvSpPr>
          <p:nvPr/>
        </p:nvSpPr>
        <p:spPr bwMode="auto">
          <a:xfrm>
            <a:off x="3884613" y="5267325"/>
            <a:ext cx="4854575" cy="1406525"/>
          </a:xfrm>
          <a:prstGeom prst="rect">
            <a:avLst/>
          </a:prstGeom>
          <a:solidFill>
            <a:schemeClr val="accent2"/>
          </a:solidFill>
          <a:ln w="9525" algn="ctr">
            <a:noFill/>
            <a:miter lim="800000"/>
            <a:headEnd/>
            <a:tailEnd/>
          </a:ln>
        </p:spPr>
        <p:txBody>
          <a:bodyPr>
            <a:spAutoFit/>
          </a:bodyPr>
          <a:lstStyle/>
          <a:p>
            <a:pPr marL="179388" indent="-179388" algn="l">
              <a:lnSpc>
                <a:spcPct val="80000"/>
              </a:lnSpc>
            </a:pPr>
            <a:r>
              <a:rPr lang="es-MX" b="0" u="none">
                <a:solidFill>
                  <a:schemeClr val="bg1"/>
                </a:solidFill>
              </a:rPr>
              <a:t>Propuesta 2009 AERI: Red de Innovación en Nanotecnología</a:t>
            </a:r>
          </a:p>
          <a:p>
            <a:pPr marL="179388" indent="-179388" algn="l">
              <a:lnSpc>
                <a:spcPct val="80000"/>
              </a:lnSpc>
            </a:pPr>
            <a:endParaRPr lang="es-MX" b="0" u="none">
              <a:solidFill>
                <a:schemeClr val="bg1"/>
              </a:solidFill>
            </a:endParaRPr>
          </a:p>
          <a:p>
            <a:pPr marL="179388" indent="-179388" algn="l">
              <a:lnSpc>
                <a:spcPct val="80000"/>
              </a:lnSpc>
            </a:pPr>
            <a:r>
              <a:rPr lang="es-MX" b="0" u="none">
                <a:solidFill>
                  <a:schemeClr val="bg1"/>
                </a:solidFill>
              </a:rPr>
              <a:t>Coordinado por el CIMAV </a:t>
            </a:r>
          </a:p>
          <a:p>
            <a:pPr marL="179388" indent="-179388" algn="l">
              <a:lnSpc>
                <a:spcPct val="80000"/>
              </a:lnSpc>
            </a:pPr>
            <a:r>
              <a:rPr lang="es-MX" b="0" u="none">
                <a:solidFill>
                  <a:schemeClr val="bg1"/>
                </a:solidFill>
              </a:rPr>
              <a:t>Cluster de Nanotecnología del Edo. de N.L</a:t>
            </a:r>
          </a:p>
          <a:p>
            <a:pPr marL="179388" indent="-179388" algn="l">
              <a:lnSpc>
                <a:spcPct val="80000"/>
              </a:lnSpc>
            </a:pPr>
            <a:r>
              <a:rPr lang="es-MX" b="0" u="none">
                <a:solidFill>
                  <a:schemeClr val="bg1"/>
                </a:solidFill>
              </a:rPr>
              <a:t>Integrantes:</a:t>
            </a:r>
          </a:p>
          <a:p>
            <a:pPr marL="179388" indent="-179388" algn="l">
              <a:lnSpc>
                <a:spcPct val="80000"/>
              </a:lnSpc>
              <a:buFontTx/>
              <a:buChar char="•"/>
            </a:pPr>
            <a:r>
              <a:rPr lang="es-MX" b="0" u="none">
                <a:solidFill>
                  <a:schemeClr val="bg1"/>
                </a:solidFill>
              </a:rPr>
              <a:t>5 IES o CPI´s</a:t>
            </a:r>
          </a:p>
          <a:p>
            <a:pPr marL="179388" indent="-179388" algn="l">
              <a:lnSpc>
                <a:spcPct val="80000"/>
              </a:lnSpc>
              <a:buFontTx/>
              <a:buChar char="•"/>
            </a:pPr>
            <a:r>
              <a:rPr lang="es-MX" b="0" u="none">
                <a:solidFill>
                  <a:schemeClr val="bg1"/>
                </a:solidFill>
              </a:rPr>
              <a:t>2 agrupaciones y/o cámaras empresariales</a:t>
            </a:r>
          </a:p>
          <a:p>
            <a:pPr marL="179388" indent="-179388" algn="l">
              <a:lnSpc>
                <a:spcPct val="80000"/>
              </a:lnSpc>
              <a:buFontTx/>
              <a:buChar char="•"/>
            </a:pPr>
            <a:r>
              <a:rPr lang="es-MX" b="0" u="none">
                <a:solidFill>
                  <a:schemeClr val="bg1"/>
                </a:solidFill>
              </a:rPr>
              <a:t>17 empresas </a:t>
            </a:r>
          </a:p>
          <a:p>
            <a:pPr marL="179388" indent="-179388" algn="l">
              <a:lnSpc>
                <a:spcPct val="80000"/>
              </a:lnSpc>
              <a:buFontTx/>
              <a:buChar char="•"/>
            </a:pPr>
            <a:r>
              <a:rPr lang="es-MX" b="0" u="none">
                <a:solidFill>
                  <a:schemeClr val="bg1"/>
                </a:solidFill>
              </a:rPr>
              <a:t>Instituto de Innovación y Transferencia de Tecnología de NL</a:t>
            </a:r>
            <a:endParaRPr lang="es-ES" b="0" u="none">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C:\DOCUME~1\EDMUND~1.CIM\CONFIG~1\Temp\Rar$DR22.35609\Nano3.jpg"/>
          <p:cNvPicPr>
            <a:picLocks noChangeAspect="1" noChangeArrowheads="1"/>
          </p:cNvPicPr>
          <p:nvPr/>
        </p:nvPicPr>
        <p:blipFill>
          <a:blip r:embed="rId3" cstate="print"/>
          <a:srcRect/>
          <a:stretch>
            <a:fillRect/>
          </a:stretch>
        </p:blipFill>
        <p:spPr bwMode="auto">
          <a:xfrm>
            <a:off x="-79375" y="3797300"/>
            <a:ext cx="3919538" cy="3116263"/>
          </a:xfrm>
          <a:prstGeom prst="rect">
            <a:avLst/>
          </a:prstGeom>
          <a:noFill/>
          <a:ln w="9525">
            <a:noFill/>
            <a:miter lim="800000"/>
            <a:headEnd/>
            <a:tailEnd/>
          </a:ln>
        </p:spPr>
      </p:pic>
      <p:pic>
        <p:nvPicPr>
          <p:cNvPr id="46083" name="Picture 2" descr="C:\DOCUME~1\EDMUND~1.CIM\CONFIG~1\Temp\Rar$DR22.35609\Nano.jpg"/>
          <p:cNvPicPr>
            <a:picLocks noChangeAspect="1" noChangeArrowheads="1"/>
          </p:cNvPicPr>
          <p:nvPr/>
        </p:nvPicPr>
        <p:blipFill>
          <a:blip r:embed="rId4" cstate="print"/>
          <a:srcRect/>
          <a:stretch>
            <a:fillRect/>
          </a:stretch>
        </p:blipFill>
        <p:spPr bwMode="auto">
          <a:xfrm>
            <a:off x="3114675" y="2835275"/>
            <a:ext cx="2798763" cy="3498850"/>
          </a:xfrm>
          <a:prstGeom prst="rect">
            <a:avLst/>
          </a:prstGeom>
          <a:noFill/>
          <a:ln w="9525">
            <a:noFill/>
            <a:miter lim="800000"/>
            <a:headEnd/>
            <a:tailEnd/>
          </a:ln>
        </p:spPr>
      </p:pic>
      <p:pic>
        <p:nvPicPr>
          <p:cNvPr id="46084" name="Picture 4" descr="C:\DOCUME~1\EDMUND~1.CIM\CONFIG~1\Temp\Rar$DR22.35609\Nano2.jpg"/>
          <p:cNvPicPr>
            <a:picLocks noChangeAspect="1" noChangeArrowheads="1"/>
          </p:cNvPicPr>
          <p:nvPr/>
        </p:nvPicPr>
        <p:blipFill>
          <a:blip r:embed="rId5" cstate="print"/>
          <a:srcRect/>
          <a:stretch>
            <a:fillRect/>
          </a:stretch>
        </p:blipFill>
        <p:spPr bwMode="auto">
          <a:xfrm>
            <a:off x="5237163" y="1590675"/>
            <a:ext cx="3803650" cy="3030538"/>
          </a:xfrm>
          <a:prstGeom prst="rect">
            <a:avLst/>
          </a:prstGeom>
          <a:noFill/>
          <a:ln w="9525">
            <a:noFill/>
            <a:miter lim="800000"/>
            <a:headEnd/>
            <a:tailEnd/>
          </a:ln>
        </p:spPr>
      </p:pic>
      <p:pic>
        <p:nvPicPr>
          <p:cNvPr id="46085" name="Picture 3" descr="C:\DOCUME~1\EDMUND~1.CIM\CONFIG~1\Temp\Rar$DR22.35609\Nano1.jpg"/>
          <p:cNvPicPr>
            <a:picLocks noChangeAspect="1" noChangeArrowheads="1"/>
          </p:cNvPicPr>
          <p:nvPr/>
        </p:nvPicPr>
        <p:blipFill>
          <a:blip r:embed="rId6" cstate="print"/>
          <a:srcRect/>
          <a:stretch>
            <a:fillRect/>
          </a:stretch>
        </p:blipFill>
        <p:spPr bwMode="auto">
          <a:xfrm>
            <a:off x="5248275" y="4090988"/>
            <a:ext cx="3798888" cy="2955925"/>
          </a:xfrm>
          <a:prstGeom prst="rect">
            <a:avLst/>
          </a:prstGeom>
          <a:noFill/>
          <a:ln w="9525">
            <a:noFill/>
            <a:miter lim="800000"/>
            <a:headEnd/>
            <a:tailEnd/>
          </a:ln>
        </p:spPr>
      </p:pic>
      <p:sp>
        <p:nvSpPr>
          <p:cNvPr id="46086" name="11 CuadroTexto"/>
          <p:cNvSpPr txBox="1">
            <a:spLocks noChangeArrowheads="1"/>
          </p:cNvSpPr>
          <p:nvPr/>
        </p:nvSpPr>
        <p:spPr bwMode="auto">
          <a:xfrm>
            <a:off x="322263" y="976313"/>
            <a:ext cx="8420100" cy="2006600"/>
          </a:xfrm>
          <a:prstGeom prst="rect">
            <a:avLst/>
          </a:prstGeom>
          <a:noFill/>
          <a:ln w="9525">
            <a:noFill/>
            <a:miter lim="800000"/>
            <a:headEnd/>
            <a:tailEnd/>
          </a:ln>
        </p:spPr>
        <p:txBody>
          <a:bodyPr>
            <a:spAutoFit/>
          </a:bodyPr>
          <a:lstStyle/>
          <a:p>
            <a:pPr algn="just"/>
            <a:r>
              <a:rPr lang="es-ES" sz="1400" u="none">
                <a:solidFill>
                  <a:srgbClr val="2D2D8A"/>
                </a:solidFill>
              </a:rPr>
              <a:t>En el mes de octubre, en el marco de la celebración del </a:t>
            </a:r>
            <a:r>
              <a:rPr lang="es-ES" sz="1400" u="none">
                <a:solidFill>
                  <a:srgbClr val="A50021"/>
                </a:solidFill>
              </a:rPr>
              <a:t>XIV Aniversario del CIMAV</a:t>
            </a:r>
            <a:r>
              <a:rPr lang="es-ES" sz="1400" u="none">
                <a:solidFill>
                  <a:srgbClr val="2D2D8A"/>
                </a:solidFill>
              </a:rPr>
              <a:t>, se llevó a cabo la inauguración del </a:t>
            </a:r>
            <a:r>
              <a:rPr lang="es-ES" sz="1400" u="none">
                <a:solidFill>
                  <a:srgbClr val="A50021"/>
                </a:solidFill>
              </a:rPr>
              <a:t>Laboratorio Nacional de Nanotecnología</a:t>
            </a:r>
            <a:r>
              <a:rPr lang="es-ES" sz="1400" u="none">
                <a:solidFill>
                  <a:srgbClr val="2D2D8A"/>
                </a:solidFill>
              </a:rPr>
              <a:t>, contando con la presencia de:</a:t>
            </a:r>
          </a:p>
          <a:p>
            <a:pPr algn="just"/>
            <a:endParaRPr lang="es-ES" sz="1400" u="none">
              <a:solidFill>
                <a:srgbClr val="2D2D8A"/>
              </a:solidFill>
            </a:endParaRPr>
          </a:p>
          <a:p>
            <a:pPr algn="just"/>
            <a:r>
              <a:rPr lang="es-ES" sz="1400" u="none">
                <a:solidFill>
                  <a:srgbClr val="A50021"/>
                </a:solidFill>
              </a:rPr>
              <a:t>C.P. José Reyes Baeza</a:t>
            </a:r>
          </a:p>
          <a:p>
            <a:pPr algn="just"/>
            <a:r>
              <a:rPr lang="es-ES" sz="1400" u="none">
                <a:solidFill>
                  <a:srgbClr val="A50021"/>
                </a:solidFill>
              </a:rPr>
              <a:t>Gobernador Constitucional del Estado de Chihuahua</a:t>
            </a:r>
          </a:p>
          <a:p>
            <a:pPr algn="just"/>
            <a:endParaRPr lang="es-ES" sz="1400" u="none">
              <a:solidFill>
                <a:srgbClr val="A50021"/>
              </a:solidFill>
            </a:endParaRPr>
          </a:p>
          <a:p>
            <a:pPr algn="just"/>
            <a:r>
              <a:rPr lang="es-ES" sz="1400" u="none">
                <a:solidFill>
                  <a:srgbClr val="A50021"/>
                </a:solidFill>
              </a:rPr>
              <a:t>Mto. Juan Romero Hicks</a:t>
            </a:r>
          </a:p>
          <a:p>
            <a:pPr algn="just"/>
            <a:r>
              <a:rPr lang="es-ES" sz="1400" u="none">
                <a:solidFill>
                  <a:srgbClr val="A50021"/>
                </a:solidFill>
              </a:rPr>
              <a:t>Director General del CONACyT</a:t>
            </a:r>
          </a:p>
          <a:p>
            <a:pPr algn="just"/>
            <a:endParaRPr lang="es-MX" sz="1400" u="none">
              <a:solidFill>
                <a:srgbClr val="2D2D8A"/>
              </a:solidFill>
            </a:endParaRPr>
          </a:p>
        </p:txBody>
      </p:sp>
      <p:pic>
        <p:nvPicPr>
          <p:cNvPr id="46087" name="Picture 30" descr="Logo Nanotech"/>
          <p:cNvPicPr>
            <a:picLocks noChangeAspect="1" noChangeArrowheads="1"/>
          </p:cNvPicPr>
          <p:nvPr/>
        </p:nvPicPr>
        <p:blipFill>
          <a:blip r:embed="rId7" cstate="print">
            <a:clrChange>
              <a:clrFrom>
                <a:srgbClr val="F9FCFF"/>
              </a:clrFrom>
              <a:clrTo>
                <a:srgbClr val="F9FCFF">
                  <a:alpha val="0"/>
                </a:srgbClr>
              </a:clrTo>
            </a:clrChange>
          </a:blip>
          <a:srcRect/>
          <a:stretch>
            <a:fillRect/>
          </a:stretch>
        </p:blipFill>
        <p:spPr bwMode="auto">
          <a:xfrm>
            <a:off x="6534150" y="-71438"/>
            <a:ext cx="2609850" cy="8016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611188" y="1470025"/>
            <a:ext cx="3352800" cy="942975"/>
          </a:xfrm>
          <a:prstGeom prst="rect">
            <a:avLst/>
          </a:prstGeom>
          <a:solidFill>
            <a:srgbClr val="808080"/>
          </a:solidFill>
          <a:ln w="9525">
            <a:noFill/>
            <a:miter lim="800000"/>
            <a:headEnd/>
            <a:tailEnd/>
          </a:ln>
        </p:spPr>
        <p:txBody>
          <a:bodyPr>
            <a:spAutoFit/>
          </a:bodyPr>
          <a:lstStyle/>
          <a:p>
            <a:pPr marL="342900" indent="-342900" algn="l">
              <a:buFontTx/>
              <a:buChar char="•"/>
            </a:pPr>
            <a:r>
              <a:rPr lang="en-US" sz="1400" i="1" u="none">
                <a:solidFill>
                  <a:schemeClr val="bg1"/>
                </a:solidFill>
              </a:rPr>
              <a:t>STEM Resolución: 0.08nm</a:t>
            </a:r>
          </a:p>
          <a:p>
            <a:pPr marL="342900" indent="-342900" algn="l">
              <a:buFontTx/>
              <a:buChar char="•"/>
            </a:pPr>
            <a:r>
              <a:rPr lang="en-US" sz="1400" i="1" u="none">
                <a:solidFill>
                  <a:schemeClr val="bg1"/>
                </a:solidFill>
              </a:rPr>
              <a:t>Amplificación: hasta 1,300,000</a:t>
            </a:r>
          </a:p>
          <a:p>
            <a:pPr marL="342900" indent="-342900" algn="l">
              <a:buFontTx/>
              <a:buChar char="•"/>
            </a:pPr>
            <a:r>
              <a:rPr lang="en-US" sz="1400" i="1" u="none">
                <a:solidFill>
                  <a:schemeClr val="bg1"/>
                </a:solidFill>
              </a:rPr>
              <a:t>Corrector STEM Cs</a:t>
            </a:r>
          </a:p>
          <a:p>
            <a:pPr marL="342900" indent="-342900" algn="l">
              <a:buFontTx/>
              <a:buChar char="•"/>
            </a:pPr>
            <a:r>
              <a:rPr lang="en-US" sz="1400" i="1" u="none">
                <a:solidFill>
                  <a:schemeClr val="bg1"/>
                </a:solidFill>
              </a:rPr>
              <a:t>GAT-777 Gatan STEMPACK</a:t>
            </a:r>
            <a:endParaRPr lang="es-MX" sz="1400" i="1" u="none">
              <a:solidFill>
                <a:schemeClr val="bg1"/>
              </a:solidFill>
            </a:endParaRPr>
          </a:p>
        </p:txBody>
      </p:sp>
      <p:sp>
        <p:nvSpPr>
          <p:cNvPr id="709635" name="Rectangle 3"/>
          <p:cNvSpPr>
            <a:spLocks noChangeArrowheads="1"/>
          </p:cNvSpPr>
          <p:nvPr/>
        </p:nvSpPr>
        <p:spPr bwMode="auto">
          <a:xfrm>
            <a:off x="971550" y="1014413"/>
            <a:ext cx="2978150" cy="366712"/>
          </a:xfrm>
          <a:prstGeom prst="rect">
            <a:avLst/>
          </a:prstGeom>
          <a:noFill/>
          <a:ln w="9525">
            <a:noFill/>
            <a:miter lim="800000"/>
            <a:headEnd/>
            <a:tailEnd/>
          </a:ln>
          <a:effectLst/>
        </p:spPr>
        <p:txBody>
          <a:bodyPr wrap="none">
            <a:spAutoFit/>
          </a:bodyPr>
          <a:lstStyle/>
          <a:p>
            <a:pPr algn="l">
              <a:defRPr/>
            </a:pPr>
            <a:r>
              <a:rPr lang="en-US" sz="1800" i="1" u="none">
                <a:solidFill>
                  <a:srgbClr val="A50021"/>
                </a:solidFill>
                <a:effectLst>
                  <a:outerShdw blurRad="38100" dist="38100" dir="2700000" algn="tl">
                    <a:srgbClr val="C0C0C0"/>
                  </a:outerShdw>
                </a:effectLst>
                <a:latin typeface="Arial" pitchFamily="34" charset="0"/>
              </a:rPr>
              <a:t>JEOL-2200FS HR-FE-TEM</a:t>
            </a:r>
            <a:endParaRPr lang="es-ES" sz="1800" i="1" u="none">
              <a:solidFill>
                <a:srgbClr val="A50021"/>
              </a:solidFill>
              <a:effectLst>
                <a:outerShdw blurRad="38100" dist="38100" dir="2700000" algn="tl">
                  <a:srgbClr val="C0C0C0"/>
                </a:outerShdw>
              </a:effectLst>
              <a:latin typeface="Arial" pitchFamily="34" charset="0"/>
            </a:endParaRPr>
          </a:p>
        </p:txBody>
      </p:sp>
      <p:pic>
        <p:nvPicPr>
          <p:cNvPr id="47108" name="Picture 4" descr="jem-2200fs"/>
          <p:cNvPicPr>
            <a:picLocks noChangeAspect="1" noChangeArrowheads="1"/>
          </p:cNvPicPr>
          <p:nvPr/>
        </p:nvPicPr>
        <p:blipFill>
          <a:blip r:embed="rId3" cstate="print"/>
          <a:srcRect/>
          <a:stretch>
            <a:fillRect/>
          </a:stretch>
        </p:blipFill>
        <p:spPr bwMode="auto">
          <a:xfrm>
            <a:off x="971550" y="2525713"/>
            <a:ext cx="2979738" cy="3716337"/>
          </a:xfrm>
          <a:prstGeom prst="rect">
            <a:avLst/>
          </a:prstGeom>
          <a:noFill/>
          <a:ln w="9525">
            <a:noFill/>
            <a:miter lim="800000"/>
            <a:headEnd/>
            <a:tailEnd/>
          </a:ln>
        </p:spPr>
      </p:pic>
      <p:pic>
        <p:nvPicPr>
          <p:cNvPr id="47109" name="Picture 5"/>
          <p:cNvPicPr>
            <a:picLocks noChangeAspect="1" noChangeArrowheads="1"/>
          </p:cNvPicPr>
          <p:nvPr/>
        </p:nvPicPr>
        <p:blipFill>
          <a:blip r:embed="rId4" cstate="print"/>
          <a:srcRect/>
          <a:stretch>
            <a:fillRect/>
          </a:stretch>
        </p:blipFill>
        <p:spPr bwMode="auto">
          <a:xfrm>
            <a:off x="4803775" y="2462213"/>
            <a:ext cx="4303713" cy="4005262"/>
          </a:xfrm>
          <a:prstGeom prst="rect">
            <a:avLst/>
          </a:prstGeom>
          <a:noFill/>
          <a:ln w="9525">
            <a:noFill/>
            <a:miter lim="800000"/>
            <a:headEnd/>
            <a:tailEnd/>
          </a:ln>
        </p:spPr>
      </p:pic>
      <p:sp>
        <p:nvSpPr>
          <p:cNvPr id="47110" name="Rectangle 6"/>
          <p:cNvSpPr>
            <a:spLocks noChangeArrowheads="1"/>
          </p:cNvSpPr>
          <p:nvPr/>
        </p:nvSpPr>
        <p:spPr bwMode="auto">
          <a:xfrm>
            <a:off x="5651500" y="1516063"/>
            <a:ext cx="2555875" cy="701675"/>
          </a:xfrm>
          <a:prstGeom prst="rect">
            <a:avLst/>
          </a:prstGeom>
          <a:solidFill>
            <a:srgbClr val="808080"/>
          </a:solidFill>
          <a:ln w="9525">
            <a:noFill/>
            <a:miter lim="800000"/>
            <a:headEnd/>
            <a:tailEnd/>
          </a:ln>
        </p:spPr>
        <p:txBody>
          <a:bodyPr>
            <a:spAutoFit/>
          </a:bodyPr>
          <a:lstStyle/>
          <a:p>
            <a:pPr algn="l">
              <a:buFontTx/>
              <a:buChar char="•"/>
            </a:pPr>
            <a:r>
              <a:rPr lang="en-US" sz="1600" u="none">
                <a:solidFill>
                  <a:schemeClr val="bg1"/>
                </a:solidFill>
              </a:rPr>
              <a:t>  </a:t>
            </a:r>
            <a:r>
              <a:rPr lang="en-US" i="1" u="none">
                <a:solidFill>
                  <a:schemeClr val="bg1"/>
                </a:solidFill>
              </a:rPr>
              <a:t>Resolución 0.20 nm</a:t>
            </a:r>
          </a:p>
          <a:p>
            <a:pPr algn="l">
              <a:buFontTx/>
              <a:buChar char="•"/>
            </a:pPr>
            <a:r>
              <a:rPr lang="en-US" i="1" u="none">
                <a:solidFill>
                  <a:schemeClr val="bg1"/>
                </a:solidFill>
              </a:rPr>
              <a:t>   Amplificación 750,000</a:t>
            </a:r>
          </a:p>
          <a:p>
            <a:pPr algn="l">
              <a:buFontTx/>
              <a:buChar char="•"/>
            </a:pPr>
            <a:r>
              <a:rPr lang="en-US" i="1" u="none">
                <a:solidFill>
                  <a:schemeClr val="bg1"/>
                </a:solidFill>
              </a:rPr>
              <a:t>   Modos TEM/STEM</a:t>
            </a:r>
          </a:p>
        </p:txBody>
      </p:sp>
      <p:sp>
        <p:nvSpPr>
          <p:cNvPr id="709639" name="Rectangle 7"/>
          <p:cNvSpPr>
            <a:spLocks noChangeArrowheads="1"/>
          </p:cNvSpPr>
          <p:nvPr/>
        </p:nvSpPr>
        <p:spPr bwMode="auto">
          <a:xfrm>
            <a:off x="5724525" y="1006475"/>
            <a:ext cx="2495550" cy="366713"/>
          </a:xfrm>
          <a:prstGeom prst="rect">
            <a:avLst/>
          </a:prstGeom>
          <a:noFill/>
          <a:ln w="9525">
            <a:noFill/>
            <a:miter lim="800000"/>
            <a:headEnd/>
            <a:tailEnd/>
          </a:ln>
          <a:effectLst/>
        </p:spPr>
        <p:txBody>
          <a:bodyPr wrap="none">
            <a:spAutoFit/>
          </a:bodyPr>
          <a:lstStyle/>
          <a:p>
            <a:pPr algn="l">
              <a:defRPr/>
            </a:pPr>
            <a:r>
              <a:rPr lang="es-ES" sz="1800" i="1" u="none">
                <a:solidFill>
                  <a:srgbClr val="A50021"/>
                </a:solidFill>
                <a:effectLst>
                  <a:outerShdw blurRad="38100" dist="38100" dir="2700000" algn="tl">
                    <a:srgbClr val="C0C0C0"/>
                  </a:outerShdw>
                </a:effectLst>
                <a:latin typeface="Arial" pitchFamily="34" charset="0"/>
              </a:rPr>
              <a:t>PHILIPS CM-200 TEM</a:t>
            </a:r>
          </a:p>
        </p:txBody>
      </p:sp>
      <p:sp>
        <p:nvSpPr>
          <p:cNvPr id="47112" name="Text Box 9"/>
          <p:cNvSpPr txBox="1">
            <a:spLocks noChangeArrowheads="1"/>
          </p:cNvSpPr>
          <p:nvPr/>
        </p:nvSpPr>
        <p:spPr bwMode="auto">
          <a:xfrm>
            <a:off x="2921000" y="561975"/>
            <a:ext cx="3295650" cy="366713"/>
          </a:xfrm>
          <a:prstGeom prst="rect">
            <a:avLst/>
          </a:prstGeom>
          <a:noFill/>
          <a:ln w="9525" algn="ctr">
            <a:noFill/>
            <a:miter lim="800000"/>
            <a:headEnd/>
            <a:tailEnd/>
          </a:ln>
        </p:spPr>
        <p:txBody>
          <a:bodyPr wrap="none" anchor="ctr">
            <a:spAutoFit/>
          </a:bodyPr>
          <a:lstStyle/>
          <a:p>
            <a:pPr algn="ctr"/>
            <a:r>
              <a:rPr lang="es-MX" sz="1800" u="none">
                <a:solidFill>
                  <a:srgbClr val="990033"/>
                </a:solidFill>
              </a:rPr>
              <a:t>Infraestructura Experimental</a:t>
            </a:r>
          </a:p>
        </p:txBody>
      </p:sp>
      <p:pic>
        <p:nvPicPr>
          <p:cNvPr id="47113" name="Picture 30" descr="Logo Nanotech"/>
          <p:cNvPicPr>
            <a:picLocks noChangeAspect="1" noChangeArrowheads="1"/>
          </p:cNvPicPr>
          <p:nvPr/>
        </p:nvPicPr>
        <p:blipFill>
          <a:blip r:embed="rId5" cstate="print">
            <a:clrChange>
              <a:clrFrom>
                <a:srgbClr val="F9FCFF"/>
              </a:clrFrom>
              <a:clrTo>
                <a:srgbClr val="F9FCFF">
                  <a:alpha val="0"/>
                </a:srgbClr>
              </a:clrTo>
            </a:clrChange>
          </a:blip>
          <a:srcRect/>
          <a:stretch>
            <a:fillRect/>
          </a:stretch>
        </p:blipFill>
        <p:spPr bwMode="auto">
          <a:xfrm>
            <a:off x="6534150" y="-71438"/>
            <a:ext cx="2609850" cy="8016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57163" y="1749425"/>
            <a:ext cx="2800350" cy="942975"/>
          </a:xfrm>
          <a:prstGeom prst="rect">
            <a:avLst/>
          </a:prstGeom>
          <a:solidFill>
            <a:srgbClr val="808080"/>
          </a:solidFill>
          <a:ln w="9525">
            <a:noFill/>
            <a:miter lim="800000"/>
            <a:headEnd/>
            <a:tailEnd/>
          </a:ln>
        </p:spPr>
        <p:txBody>
          <a:bodyPr>
            <a:spAutoFit/>
          </a:bodyPr>
          <a:lstStyle/>
          <a:p>
            <a:pPr marL="342900" indent="-342900" algn="l">
              <a:buFontTx/>
              <a:buChar char="•"/>
            </a:pPr>
            <a:r>
              <a:rPr lang="es-MX" sz="1400" i="1" u="none">
                <a:solidFill>
                  <a:schemeClr val="bg1"/>
                </a:solidFill>
              </a:rPr>
              <a:t>Resolución: 1.0nm</a:t>
            </a:r>
          </a:p>
          <a:p>
            <a:pPr marL="342900" indent="-342900" algn="l">
              <a:buFontTx/>
              <a:buChar char="•"/>
            </a:pPr>
            <a:r>
              <a:rPr lang="es-MX" sz="1400" i="1" u="none">
                <a:solidFill>
                  <a:schemeClr val="bg1"/>
                </a:solidFill>
              </a:rPr>
              <a:t>Amplificación 1,000,000X</a:t>
            </a:r>
          </a:p>
          <a:p>
            <a:pPr marL="342900" indent="-342900" algn="l">
              <a:buFontTx/>
              <a:buChar char="•"/>
            </a:pPr>
            <a:r>
              <a:rPr lang="es-MX" sz="1400" i="1" u="none">
                <a:solidFill>
                  <a:schemeClr val="bg1"/>
                </a:solidFill>
              </a:rPr>
              <a:t>Detector STEM </a:t>
            </a:r>
          </a:p>
          <a:p>
            <a:pPr marL="342900" indent="-342900" algn="l">
              <a:buFontTx/>
              <a:buChar char="•"/>
            </a:pPr>
            <a:r>
              <a:rPr lang="es-MX" sz="1400" i="1" u="none">
                <a:solidFill>
                  <a:schemeClr val="bg1"/>
                </a:solidFill>
              </a:rPr>
              <a:t>Alto vacío</a:t>
            </a:r>
          </a:p>
        </p:txBody>
      </p:sp>
      <p:sp>
        <p:nvSpPr>
          <p:cNvPr id="713731" name="Rectangle 3"/>
          <p:cNvSpPr>
            <a:spLocks noChangeArrowheads="1"/>
          </p:cNvSpPr>
          <p:nvPr/>
        </p:nvSpPr>
        <p:spPr bwMode="auto">
          <a:xfrm>
            <a:off x="303213" y="1068388"/>
            <a:ext cx="2181225" cy="336550"/>
          </a:xfrm>
          <a:prstGeom prst="rect">
            <a:avLst/>
          </a:prstGeom>
          <a:noFill/>
          <a:ln w="9525">
            <a:noFill/>
            <a:miter lim="800000"/>
            <a:headEnd/>
            <a:tailEnd/>
          </a:ln>
          <a:effectLst/>
        </p:spPr>
        <p:txBody>
          <a:bodyPr wrap="none">
            <a:spAutoFit/>
          </a:bodyPr>
          <a:lstStyle/>
          <a:p>
            <a:pPr algn="l">
              <a:defRPr/>
            </a:pPr>
            <a:r>
              <a:rPr lang="en-US" sz="1600" i="1" u="none">
                <a:solidFill>
                  <a:srgbClr val="A50021"/>
                </a:solidFill>
                <a:effectLst>
                  <a:outerShdw blurRad="38100" dist="38100" dir="2700000" algn="tl">
                    <a:srgbClr val="C0C0C0"/>
                  </a:outerShdw>
                </a:effectLst>
                <a:latin typeface="Arial" pitchFamily="34" charset="0"/>
              </a:rPr>
              <a:t>JEOL-7401F FE-SEM</a:t>
            </a:r>
            <a:endParaRPr lang="es-ES" sz="1600" i="1" u="none">
              <a:solidFill>
                <a:srgbClr val="A50021"/>
              </a:solidFill>
              <a:effectLst>
                <a:outerShdw blurRad="38100" dist="38100" dir="2700000" algn="tl">
                  <a:srgbClr val="C0C0C0"/>
                </a:outerShdw>
              </a:effectLst>
              <a:latin typeface="Arial" pitchFamily="34" charset="0"/>
            </a:endParaRPr>
          </a:p>
        </p:txBody>
      </p:sp>
      <p:pic>
        <p:nvPicPr>
          <p:cNvPr id="48132" name="Picture 4"/>
          <p:cNvPicPr>
            <a:picLocks noChangeAspect="1" noChangeArrowheads="1"/>
          </p:cNvPicPr>
          <p:nvPr/>
        </p:nvPicPr>
        <p:blipFill>
          <a:blip r:embed="rId3" cstate="print"/>
          <a:srcRect/>
          <a:stretch>
            <a:fillRect/>
          </a:stretch>
        </p:blipFill>
        <p:spPr bwMode="auto">
          <a:xfrm>
            <a:off x="-165100" y="2646363"/>
            <a:ext cx="3292475" cy="3790950"/>
          </a:xfrm>
          <a:prstGeom prst="rect">
            <a:avLst/>
          </a:prstGeom>
          <a:noFill/>
          <a:ln w="9525">
            <a:noFill/>
            <a:miter lim="800000"/>
            <a:headEnd/>
            <a:tailEnd/>
          </a:ln>
        </p:spPr>
      </p:pic>
      <p:pic>
        <p:nvPicPr>
          <p:cNvPr id="48133" name="Picture 5"/>
          <p:cNvPicPr>
            <a:picLocks noChangeAspect="1" noChangeArrowheads="1"/>
          </p:cNvPicPr>
          <p:nvPr/>
        </p:nvPicPr>
        <p:blipFill>
          <a:blip r:embed="rId4" cstate="print"/>
          <a:srcRect/>
          <a:stretch>
            <a:fillRect/>
          </a:stretch>
        </p:blipFill>
        <p:spPr bwMode="auto">
          <a:xfrm>
            <a:off x="2663825" y="2603500"/>
            <a:ext cx="3743325" cy="3767138"/>
          </a:xfrm>
          <a:prstGeom prst="rect">
            <a:avLst/>
          </a:prstGeom>
          <a:noFill/>
          <a:ln w="9525">
            <a:noFill/>
            <a:miter lim="800000"/>
            <a:headEnd/>
            <a:tailEnd/>
          </a:ln>
        </p:spPr>
      </p:pic>
      <p:sp>
        <p:nvSpPr>
          <p:cNvPr id="713734" name="Rectangle 6"/>
          <p:cNvSpPr>
            <a:spLocks noChangeArrowheads="1"/>
          </p:cNvSpPr>
          <p:nvPr/>
        </p:nvSpPr>
        <p:spPr bwMode="auto">
          <a:xfrm>
            <a:off x="3346450" y="1062038"/>
            <a:ext cx="2135188" cy="581025"/>
          </a:xfrm>
          <a:prstGeom prst="rect">
            <a:avLst/>
          </a:prstGeom>
          <a:noFill/>
          <a:ln w="9525">
            <a:noFill/>
            <a:miter lim="800000"/>
            <a:headEnd/>
            <a:tailEnd/>
          </a:ln>
          <a:effectLst/>
        </p:spPr>
        <p:txBody>
          <a:bodyPr wrap="none">
            <a:spAutoFit/>
          </a:bodyPr>
          <a:lstStyle/>
          <a:p>
            <a:pPr algn="ctr">
              <a:defRPr/>
            </a:pPr>
            <a:r>
              <a:rPr lang="en-US" sz="1600" i="1" u="none">
                <a:solidFill>
                  <a:srgbClr val="A50021"/>
                </a:solidFill>
                <a:effectLst>
                  <a:outerShdw blurRad="38100" dist="38100" dir="2700000" algn="tl">
                    <a:srgbClr val="C0C0C0"/>
                  </a:outerShdw>
                </a:effectLst>
                <a:latin typeface="Arial" pitchFamily="34" charset="0"/>
              </a:rPr>
              <a:t>Nova 200 NanoSEM </a:t>
            </a:r>
          </a:p>
          <a:p>
            <a:pPr algn="ctr">
              <a:defRPr/>
            </a:pPr>
            <a:r>
              <a:rPr lang="en-US" sz="1600" i="1" u="none">
                <a:solidFill>
                  <a:srgbClr val="A50021"/>
                </a:solidFill>
                <a:effectLst>
                  <a:outerShdw blurRad="38100" dist="38100" dir="2700000" algn="tl">
                    <a:srgbClr val="C0C0C0"/>
                  </a:outerShdw>
                </a:effectLst>
                <a:latin typeface="Arial" pitchFamily="34" charset="0"/>
              </a:rPr>
              <a:t>HR-FE-SEM</a:t>
            </a:r>
            <a:endParaRPr lang="es-ES" sz="1600" i="1" u="none">
              <a:solidFill>
                <a:srgbClr val="A50021"/>
              </a:solidFill>
              <a:effectLst>
                <a:outerShdw blurRad="38100" dist="38100" dir="2700000" algn="tl">
                  <a:srgbClr val="C0C0C0"/>
                </a:outerShdw>
              </a:effectLst>
              <a:latin typeface="Arial" pitchFamily="34" charset="0"/>
            </a:endParaRPr>
          </a:p>
        </p:txBody>
      </p:sp>
      <p:sp>
        <p:nvSpPr>
          <p:cNvPr id="48135" name="Rectangle 7"/>
          <p:cNvSpPr>
            <a:spLocks noChangeArrowheads="1"/>
          </p:cNvSpPr>
          <p:nvPr/>
        </p:nvSpPr>
        <p:spPr bwMode="auto">
          <a:xfrm>
            <a:off x="3214688" y="1749425"/>
            <a:ext cx="2544762" cy="942975"/>
          </a:xfrm>
          <a:prstGeom prst="rect">
            <a:avLst/>
          </a:prstGeom>
          <a:solidFill>
            <a:srgbClr val="808080"/>
          </a:solidFill>
          <a:ln w="9525">
            <a:noFill/>
            <a:miter lim="800000"/>
            <a:headEnd/>
            <a:tailEnd/>
          </a:ln>
        </p:spPr>
        <p:txBody>
          <a:bodyPr>
            <a:spAutoFit/>
          </a:bodyPr>
          <a:lstStyle/>
          <a:p>
            <a:pPr algn="l">
              <a:buFontTx/>
              <a:buChar char="•"/>
            </a:pPr>
            <a:r>
              <a:rPr lang="en-US" sz="1400" i="1" u="none">
                <a:solidFill>
                  <a:schemeClr val="bg1"/>
                </a:solidFill>
              </a:rPr>
              <a:t> </a:t>
            </a:r>
            <a:r>
              <a:rPr lang="es-MX" sz="1400" i="1" u="none">
                <a:solidFill>
                  <a:schemeClr val="bg1"/>
                </a:solidFill>
              </a:rPr>
              <a:t>Resolución: 1.0  nm,  </a:t>
            </a:r>
          </a:p>
          <a:p>
            <a:pPr algn="l">
              <a:buFontTx/>
              <a:buChar char="•"/>
            </a:pPr>
            <a:r>
              <a:rPr lang="es-MX" sz="1400" i="1" u="none">
                <a:solidFill>
                  <a:schemeClr val="bg1"/>
                </a:solidFill>
              </a:rPr>
              <a:t> Amplificación 1,000,000 X</a:t>
            </a:r>
          </a:p>
          <a:p>
            <a:pPr algn="l">
              <a:buFontTx/>
              <a:buChar char="•"/>
            </a:pPr>
            <a:r>
              <a:rPr lang="es-MX" sz="1400" i="1" u="none">
                <a:solidFill>
                  <a:schemeClr val="bg1"/>
                </a:solidFill>
              </a:rPr>
              <a:t> Detector STEM</a:t>
            </a:r>
          </a:p>
          <a:p>
            <a:pPr algn="l">
              <a:buFontTx/>
              <a:buChar char="•"/>
            </a:pPr>
            <a:r>
              <a:rPr lang="es-MX" sz="1400" i="1" u="none">
                <a:solidFill>
                  <a:schemeClr val="bg1"/>
                </a:solidFill>
              </a:rPr>
              <a:t> Bajo-alto vacío</a:t>
            </a:r>
          </a:p>
        </p:txBody>
      </p:sp>
      <p:pic>
        <p:nvPicPr>
          <p:cNvPr id="48136" name="Picture 8"/>
          <p:cNvPicPr>
            <a:picLocks noChangeAspect="1" noChangeArrowheads="1"/>
          </p:cNvPicPr>
          <p:nvPr/>
        </p:nvPicPr>
        <p:blipFill>
          <a:blip r:embed="rId5" cstate="print"/>
          <a:srcRect/>
          <a:stretch>
            <a:fillRect/>
          </a:stretch>
        </p:blipFill>
        <p:spPr bwMode="auto">
          <a:xfrm>
            <a:off x="5980113" y="2535238"/>
            <a:ext cx="3371850" cy="3829050"/>
          </a:xfrm>
          <a:prstGeom prst="rect">
            <a:avLst/>
          </a:prstGeom>
          <a:noFill/>
          <a:ln w="9525">
            <a:noFill/>
            <a:miter lim="800000"/>
            <a:headEnd/>
            <a:tailEnd/>
          </a:ln>
        </p:spPr>
      </p:pic>
      <p:sp>
        <p:nvSpPr>
          <p:cNvPr id="713737" name="Rectangle 9"/>
          <p:cNvSpPr>
            <a:spLocks noChangeArrowheads="1"/>
          </p:cNvSpPr>
          <p:nvPr/>
        </p:nvSpPr>
        <p:spPr bwMode="auto">
          <a:xfrm>
            <a:off x="6588125" y="1054100"/>
            <a:ext cx="1933575" cy="336550"/>
          </a:xfrm>
          <a:prstGeom prst="rect">
            <a:avLst/>
          </a:prstGeom>
          <a:noFill/>
          <a:ln w="9525">
            <a:noFill/>
            <a:miter lim="800000"/>
            <a:headEnd/>
            <a:tailEnd/>
          </a:ln>
          <a:effectLst/>
        </p:spPr>
        <p:txBody>
          <a:bodyPr wrap="none">
            <a:spAutoFit/>
          </a:bodyPr>
          <a:lstStyle/>
          <a:p>
            <a:pPr algn="l">
              <a:defRPr/>
            </a:pPr>
            <a:r>
              <a:rPr lang="es-ES" sz="1600" i="1" u="none">
                <a:solidFill>
                  <a:srgbClr val="A50021"/>
                </a:solidFill>
                <a:effectLst>
                  <a:outerShdw blurRad="38100" dist="38100" dir="2700000" algn="tl">
                    <a:srgbClr val="C0C0C0"/>
                  </a:outerShdw>
                </a:effectLst>
                <a:latin typeface="Arial" pitchFamily="34" charset="0"/>
              </a:rPr>
              <a:t>JSM 5800-LV SEM</a:t>
            </a:r>
          </a:p>
        </p:txBody>
      </p:sp>
      <p:sp>
        <p:nvSpPr>
          <p:cNvPr id="48138" name="Rectangle 10"/>
          <p:cNvSpPr>
            <a:spLocks noChangeArrowheads="1"/>
          </p:cNvSpPr>
          <p:nvPr/>
        </p:nvSpPr>
        <p:spPr bwMode="auto">
          <a:xfrm>
            <a:off x="6200775" y="1787525"/>
            <a:ext cx="2879725" cy="730250"/>
          </a:xfrm>
          <a:prstGeom prst="rect">
            <a:avLst/>
          </a:prstGeom>
          <a:solidFill>
            <a:srgbClr val="808080"/>
          </a:solidFill>
          <a:ln w="9525">
            <a:noFill/>
            <a:miter lim="800000"/>
            <a:headEnd/>
            <a:tailEnd/>
          </a:ln>
        </p:spPr>
        <p:txBody>
          <a:bodyPr>
            <a:spAutoFit/>
          </a:bodyPr>
          <a:lstStyle/>
          <a:p>
            <a:pPr algn="l">
              <a:buFontTx/>
              <a:buChar char="•"/>
            </a:pPr>
            <a:r>
              <a:rPr lang="en-US" sz="1400" i="1" u="none">
                <a:solidFill>
                  <a:schemeClr val="bg1"/>
                </a:solidFill>
              </a:rPr>
              <a:t>  Filamento de Tungsteno</a:t>
            </a:r>
          </a:p>
          <a:p>
            <a:pPr algn="l">
              <a:buFontTx/>
              <a:buChar char="•"/>
            </a:pPr>
            <a:r>
              <a:rPr lang="en-US" sz="1400" i="1" u="none">
                <a:solidFill>
                  <a:schemeClr val="bg1"/>
                </a:solidFill>
              </a:rPr>
              <a:t>  Resolución: 3.0 nm</a:t>
            </a:r>
          </a:p>
          <a:p>
            <a:pPr algn="l">
              <a:buFontTx/>
              <a:buChar char="•"/>
            </a:pPr>
            <a:r>
              <a:rPr lang="en-US" sz="1400" i="1" u="none">
                <a:solidFill>
                  <a:schemeClr val="bg1"/>
                </a:solidFill>
              </a:rPr>
              <a:t>  Amplificación 500,000x</a:t>
            </a:r>
          </a:p>
        </p:txBody>
      </p:sp>
      <p:sp>
        <p:nvSpPr>
          <p:cNvPr id="48139" name="Text Box 13"/>
          <p:cNvSpPr txBox="1">
            <a:spLocks noChangeArrowheads="1"/>
          </p:cNvSpPr>
          <p:nvPr/>
        </p:nvSpPr>
        <p:spPr bwMode="auto">
          <a:xfrm>
            <a:off x="2921000" y="561975"/>
            <a:ext cx="3295650" cy="366713"/>
          </a:xfrm>
          <a:prstGeom prst="rect">
            <a:avLst/>
          </a:prstGeom>
          <a:noFill/>
          <a:ln w="9525" algn="ctr">
            <a:noFill/>
            <a:miter lim="800000"/>
            <a:headEnd/>
            <a:tailEnd/>
          </a:ln>
        </p:spPr>
        <p:txBody>
          <a:bodyPr wrap="none" anchor="ctr">
            <a:spAutoFit/>
          </a:bodyPr>
          <a:lstStyle/>
          <a:p>
            <a:pPr algn="ctr"/>
            <a:r>
              <a:rPr lang="es-MX" sz="1800" u="none">
                <a:solidFill>
                  <a:srgbClr val="990033"/>
                </a:solidFill>
              </a:rPr>
              <a:t>Infraestructura Experimental</a:t>
            </a:r>
          </a:p>
        </p:txBody>
      </p:sp>
      <p:pic>
        <p:nvPicPr>
          <p:cNvPr id="48140" name="Picture 30" descr="Logo Nanotech"/>
          <p:cNvPicPr>
            <a:picLocks noChangeAspect="1" noChangeArrowheads="1"/>
          </p:cNvPicPr>
          <p:nvPr/>
        </p:nvPicPr>
        <p:blipFill>
          <a:blip r:embed="rId6" cstate="print">
            <a:clrChange>
              <a:clrFrom>
                <a:srgbClr val="F9FCFF"/>
              </a:clrFrom>
              <a:clrTo>
                <a:srgbClr val="F9FCFF">
                  <a:alpha val="0"/>
                </a:srgbClr>
              </a:clrTo>
            </a:clrChange>
          </a:blip>
          <a:srcRect/>
          <a:stretch>
            <a:fillRect/>
          </a:stretch>
        </p:blipFill>
        <p:spPr bwMode="auto">
          <a:xfrm>
            <a:off x="6534150" y="-71438"/>
            <a:ext cx="2609850" cy="8016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175" y="3021013"/>
            <a:ext cx="9144000" cy="457200"/>
          </a:xfrm>
          <a:prstGeom prst="rect">
            <a:avLst/>
          </a:prstGeom>
          <a:noFill/>
          <a:ln w="9525" algn="ctr">
            <a:noFill/>
            <a:miter lim="800000"/>
            <a:headEnd/>
            <a:tailEnd/>
          </a:ln>
        </p:spPr>
        <p:txBody>
          <a:bodyPr>
            <a:spAutoFit/>
          </a:bodyPr>
          <a:lstStyle/>
          <a:p>
            <a:pPr marL="342900" indent="-342900" algn="ctr" eaLnBrk="0" hangingPunct="0">
              <a:spcBef>
                <a:spcPct val="50000"/>
              </a:spcBef>
              <a:buFontTx/>
              <a:buAutoNum type="arabicPeriod"/>
            </a:pPr>
            <a:r>
              <a:rPr lang="es-ES_tradnl" sz="2400" u="none">
                <a:solidFill>
                  <a:schemeClr val="accent2"/>
                </a:solidFill>
              </a:rPr>
              <a:t>Lista de Asistencia. Declaración del Quórum Legal</a:t>
            </a:r>
          </a:p>
        </p:txBody>
      </p:sp>
      <p:sp>
        <p:nvSpPr>
          <p:cNvPr id="790535" name="Line 7"/>
          <p:cNvSpPr>
            <a:spLocks noChangeShapeType="1"/>
          </p:cNvSpPr>
          <p:nvPr/>
        </p:nvSpPr>
        <p:spPr bwMode="auto">
          <a:xfrm>
            <a:off x="3454400" y="3449638"/>
            <a:ext cx="5689600" cy="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es-MX"/>
          </a:p>
        </p:txBody>
      </p:sp>
      <p:pic>
        <p:nvPicPr>
          <p:cNvPr id="3076" name="Picture 13" descr="Logo letras"/>
          <p:cNvPicPr>
            <a:picLocks noChangeAspect="1" noChangeArrowheads="1"/>
          </p:cNvPicPr>
          <p:nvPr/>
        </p:nvPicPr>
        <p:blipFill>
          <a:blip r:embed="rId3" cstate="print"/>
          <a:srcRect r="-6464" b="-33463"/>
          <a:stretch>
            <a:fillRect/>
          </a:stretch>
        </p:blipFill>
        <p:spPr bwMode="auto">
          <a:xfrm>
            <a:off x="111125" y="115888"/>
            <a:ext cx="4443413" cy="5445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55638" y="1684338"/>
            <a:ext cx="3455987" cy="1155700"/>
          </a:xfrm>
          <a:prstGeom prst="rect">
            <a:avLst/>
          </a:prstGeom>
          <a:solidFill>
            <a:srgbClr val="808080"/>
          </a:solidFill>
          <a:ln w="9525">
            <a:noFill/>
            <a:miter lim="800000"/>
            <a:headEnd/>
            <a:tailEnd/>
          </a:ln>
        </p:spPr>
        <p:txBody>
          <a:bodyPr>
            <a:spAutoFit/>
          </a:bodyPr>
          <a:lstStyle/>
          <a:p>
            <a:pPr marL="342900" indent="-342900" algn="l">
              <a:buFontTx/>
              <a:buChar char="•"/>
            </a:pPr>
            <a:r>
              <a:rPr lang="en-US" sz="1400" i="1" u="none">
                <a:solidFill>
                  <a:schemeClr val="bg1"/>
                </a:solidFill>
              </a:rPr>
              <a:t>Resolución: 5.0 nm</a:t>
            </a:r>
          </a:p>
          <a:p>
            <a:pPr marL="342900" indent="-342900" algn="l">
              <a:buFontTx/>
              <a:buChar char="•"/>
            </a:pPr>
            <a:r>
              <a:rPr lang="en-US" sz="1400" i="1" u="none">
                <a:solidFill>
                  <a:schemeClr val="bg1"/>
                </a:solidFill>
              </a:rPr>
              <a:t>Amplificación:  400,000x</a:t>
            </a:r>
          </a:p>
          <a:p>
            <a:pPr marL="342900" indent="-342900" algn="l">
              <a:buFontTx/>
              <a:buChar char="•"/>
            </a:pPr>
            <a:r>
              <a:rPr lang="en-US" sz="1400" i="1" u="none">
                <a:solidFill>
                  <a:schemeClr val="bg1"/>
                </a:solidFill>
              </a:rPr>
              <a:t>Cañón de Ga </a:t>
            </a:r>
          </a:p>
          <a:p>
            <a:pPr marL="342900" indent="-342900" algn="l">
              <a:buFontTx/>
              <a:buChar char="•"/>
            </a:pPr>
            <a:r>
              <a:rPr lang="en-US" sz="1400" i="1" u="none">
                <a:solidFill>
                  <a:schemeClr val="bg1"/>
                </a:solidFill>
              </a:rPr>
              <a:t>Unidad para deposicón de metales</a:t>
            </a:r>
          </a:p>
          <a:p>
            <a:pPr marL="342900" indent="-342900" algn="l">
              <a:buFontTx/>
              <a:buChar char="•"/>
            </a:pPr>
            <a:r>
              <a:rPr lang="en-US" sz="1400" i="1" u="none">
                <a:solidFill>
                  <a:schemeClr val="bg1"/>
                </a:solidFill>
              </a:rPr>
              <a:t>Nanomanipulador</a:t>
            </a:r>
            <a:endParaRPr lang="es-MX" sz="1400" i="1" u="none">
              <a:solidFill>
                <a:schemeClr val="bg1"/>
              </a:solidFill>
            </a:endParaRPr>
          </a:p>
        </p:txBody>
      </p:sp>
      <p:sp>
        <p:nvSpPr>
          <p:cNvPr id="715779" name="Rectangle 3"/>
          <p:cNvSpPr>
            <a:spLocks noChangeArrowheads="1"/>
          </p:cNvSpPr>
          <p:nvPr/>
        </p:nvSpPr>
        <p:spPr bwMode="auto">
          <a:xfrm>
            <a:off x="1258888" y="1249363"/>
            <a:ext cx="1733550" cy="366712"/>
          </a:xfrm>
          <a:prstGeom prst="rect">
            <a:avLst/>
          </a:prstGeom>
          <a:noFill/>
          <a:ln w="9525">
            <a:noFill/>
            <a:miter lim="800000"/>
            <a:headEnd/>
            <a:tailEnd/>
          </a:ln>
          <a:effectLst/>
        </p:spPr>
        <p:txBody>
          <a:bodyPr wrap="none">
            <a:spAutoFit/>
          </a:bodyPr>
          <a:lstStyle/>
          <a:p>
            <a:pPr algn="l">
              <a:defRPr/>
            </a:pPr>
            <a:r>
              <a:rPr lang="en-US" sz="1800" i="1" u="none">
                <a:solidFill>
                  <a:srgbClr val="A50021"/>
                </a:solidFill>
                <a:effectLst>
                  <a:outerShdw blurRad="38100" dist="38100" dir="2700000" algn="tl">
                    <a:srgbClr val="C0C0C0"/>
                  </a:outerShdw>
                </a:effectLst>
                <a:latin typeface="Arial" pitchFamily="34" charset="0"/>
              </a:rPr>
              <a:t>JEOL-9320FIB</a:t>
            </a:r>
            <a:endParaRPr lang="es-ES" sz="1800" i="1" u="none">
              <a:solidFill>
                <a:srgbClr val="A50021"/>
              </a:solidFill>
              <a:effectLst>
                <a:outerShdw blurRad="38100" dist="38100" dir="2700000" algn="tl">
                  <a:srgbClr val="C0C0C0"/>
                </a:outerShdw>
              </a:effectLst>
              <a:latin typeface="Arial" pitchFamily="34" charset="0"/>
            </a:endParaRPr>
          </a:p>
        </p:txBody>
      </p:sp>
      <p:pic>
        <p:nvPicPr>
          <p:cNvPr id="49156" name="Picture 4"/>
          <p:cNvPicPr>
            <a:picLocks noChangeAspect="1" noChangeArrowheads="1"/>
          </p:cNvPicPr>
          <p:nvPr/>
        </p:nvPicPr>
        <p:blipFill>
          <a:blip r:embed="rId3" cstate="print"/>
          <a:srcRect/>
          <a:stretch>
            <a:fillRect/>
          </a:stretch>
        </p:blipFill>
        <p:spPr bwMode="auto">
          <a:xfrm>
            <a:off x="152400" y="2706688"/>
            <a:ext cx="4230688" cy="4164012"/>
          </a:xfrm>
          <a:prstGeom prst="rect">
            <a:avLst/>
          </a:prstGeom>
          <a:noFill/>
          <a:ln w="9525">
            <a:noFill/>
            <a:miter lim="800000"/>
            <a:headEnd/>
            <a:tailEnd/>
          </a:ln>
        </p:spPr>
      </p:pic>
      <p:sp>
        <p:nvSpPr>
          <p:cNvPr id="49157" name="Text Box 5"/>
          <p:cNvSpPr txBox="1">
            <a:spLocks noChangeArrowheads="1"/>
          </p:cNvSpPr>
          <p:nvPr/>
        </p:nvSpPr>
        <p:spPr bwMode="auto">
          <a:xfrm>
            <a:off x="3127375" y="663575"/>
            <a:ext cx="2901950" cy="366713"/>
          </a:xfrm>
          <a:prstGeom prst="rect">
            <a:avLst/>
          </a:prstGeom>
          <a:noFill/>
          <a:ln w="9525" algn="ctr">
            <a:noFill/>
            <a:miter lim="800000"/>
            <a:headEnd/>
            <a:tailEnd/>
          </a:ln>
        </p:spPr>
        <p:txBody>
          <a:bodyPr wrap="none" anchor="ctr">
            <a:spAutoFit/>
          </a:bodyPr>
          <a:lstStyle/>
          <a:p>
            <a:pPr algn="ctr"/>
            <a:r>
              <a:rPr lang="es-ES" sz="1800" u="none">
                <a:solidFill>
                  <a:srgbClr val="990033"/>
                </a:solidFill>
              </a:rPr>
              <a:t>Preparación de Muestras</a:t>
            </a:r>
          </a:p>
        </p:txBody>
      </p:sp>
      <p:sp>
        <p:nvSpPr>
          <p:cNvPr id="49158" name="Text Box 6"/>
          <p:cNvSpPr txBox="1">
            <a:spLocks noChangeArrowheads="1"/>
          </p:cNvSpPr>
          <p:nvPr/>
        </p:nvSpPr>
        <p:spPr bwMode="auto">
          <a:xfrm>
            <a:off x="5292725" y="1349375"/>
            <a:ext cx="2698750" cy="366713"/>
          </a:xfrm>
          <a:prstGeom prst="rect">
            <a:avLst/>
          </a:prstGeom>
          <a:noFill/>
          <a:ln w="9525">
            <a:noFill/>
            <a:miter lim="800000"/>
            <a:headEnd/>
            <a:tailEnd/>
          </a:ln>
        </p:spPr>
        <p:txBody>
          <a:bodyPr>
            <a:spAutoFit/>
          </a:bodyPr>
          <a:lstStyle/>
          <a:p>
            <a:pPr algn="l">
              <a:spcBef>
                <a:spcPct val="50000"/>
              </a:spcBef>
            </a:pPr>
            <a:r>
              <a:rPr lang="en-US" sz="1800" i="1" u="none">
                <a:solidFill>
                  <a:srgbClr val="A50021"/>
                </a:solidFill>
              </a:rPr>
              <a:t>Decapado por Plasma</a:t>
            </a:r>
          </a:p>
        </p:txBody>
      </p:sp>
      <p:pic>
        <p:nvPicPr>
          <p:cNvPr id="49159" name="Picture 14" descr="Plasma Etching"/>
          <p:cNvPicPr>
            <a:picLocks noChangeAspect="1" noChangeArrowheads="1"/>
          </p:cNvPicPr>
          <p:nvPr/>
        </p:nvPicPr>
        <p:blipFill>
          <a:blip r:embed="rId4" cstate="print"/>
          <a:srcRect/>
          <a:stretch>
            <a:fillRect/>
          </a:stretch>
        </p:blipFill>
        <p:spPr bwMode="auto">
          <a:xfrm>
            <a:off x="4425950" y="2633663"/>
            <a:ext cx="4638675" cy="4243387"/>
          </a:xfrm>
          <a:prstGeom prst="rect">
            <a:avLst/>
          </a:prstGeom>
          <a:noFill/>
          <a:ln w="9525">
            <a:noFill/>
            <a:miter lim="800000"/>
            <a:headEnd/>
            <a:tailEnd/>
          </a:ln>
        </p:spPr>
      </p:pic>
      <p:sp>
        <p:nvSpPr>
          <p:cNvPr id="49160" name="Text Box 15"/>
          <p:cNvSpPr txBox="1">
            <a:spLocks noChangeArrowheads="1"/>
          </p:cNvSpPr>
          <p:nvPr/>
        </p:nvSpPr>
        <p:spPr bwMode="auto">
          <a:xfrm>
            <a:off x="5010150" y="1778000"/>
            <a:ext cx="3725863" cy="730250"/>
          </a:xfrm>
          <a:prstGeom prst="rect">
            <a:avLst/>
          </a:prstGeom>
          <a:solidFill>
            <a:srgbClr val="808080"/>
          </a:solidFill>
          <a:ln w="9525">
            <a:noFill/>
            <a:miter lim="800000"/>
            <a:headEnd/>
            <a:tailEnd/>
          </a:ln>
        </p:spPr>
        <p:txBody>
          <a:bodyPr>
            <a:spAutoFit/>
          </a:bodyPr>
          <a:lstStyle/>
          <a:p>
            <a:pPr marL="342900" indent="-342900" algn="l">
              <a:buFontTx/>
              <a:buChar char="•"/>
            </a:pPr>
            <a:r>
              <a:rPr lang="es-MX" sz="1400" i="1" u="none">
                <a:solidFill>
                  <a:schemeClr val="bg1"/>
                </a:solidFill>
              </a:rPr>
              <a:t>Decapado por plasma (Ar)</a:t>
            </a:r>
          </a:p>
          <a:p>
            <a:pPr marL="342900" indent="-342900" algn="l">
              <a:buFontTx/>
              <a:buChar char="•"/>
            </a:pPr>
            <a:r>
              <a:rPr lang="es-MX" sz="1400" i="1" u="none">
                <a:solidFill>
                  <a:schemeClr val="bg1"/>
                </a:solidFill>
              </a:rPr>
              <a:t>Voltage de aceleración    2-6 kV</a:t>
            </a:r>
          </a:p>
          <a:p>
            <a:pPr marL="342900" indent="-342900" algn="l">
              <a:buFontTx/>
              <a:buChar char="•"/>
            </a:pPr>
            <a:r>
              <a:rPr lang="es-MX" sz="1400" i="1" u="none">
                <a:solidFill>
                  <a:schemeClr val="bg1"/>
                </a:solidFill>
              </a:rPr>
              <a:t>Velocidad de decapado 1.3 µm/min</a:t>
            </a:r>
            <a:r>
              <a:rPr lang="es-MX" sz="1400" i="1" u="none">
                <a:solidFill>
                  <a:schemeClr val="accent2"/>
                </a:solidFill>
              </a:rPr>
              <a:t> </a:t>
            </a:r>
          </a:p>
        </p:txBody>
      </p:sp>
      <p:pic>
        <p:nvPicPr>
          <p:cNvPr id="49161" name="Picture 30" descr="Logo Nanotech"/>
          <p:cNvPicPr>
            <a:picLocks noChangeAspect="1" noChangeArrowheads="1"/>
          </p:cNvPicPr>
          <p:nvPr/>
        </p:nvPicPr>
        <p:blipFill>
          <a:blip r:embed="rId5" cstate="print">
            <a:clrChange>
              <a:clrFrom>
                <a:srgbClr val="F9FCFF"/>
              </a:clrFrom>
              <a:clrTo>
                <a:srgbClr val="F9FCFF">
                  <a:alpha val="0"/>
                </a:srgbClr>
              </a:clrTo>
            </a:clrChange>
          </a:blip>
          <a:srcRect/>
          <a:stretch>
            <a:fillRect/>
          </a:stretch>
        </p:blipFill>
        <p:spPr bwMode="auto">
          <a:xfrm>
            <a:off x="6534150" y="-71438"/>
            <a:ext cx="2609850" cy="8016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4752975" y="1647825"/>
            <a:ext cx="4067175" cy="2228850"/>
          </a:xfrm>
          <a:prstGeom prst="rect">
            <a:avLst/>
          </a:prstGeom>
          <a:solidFill>
            <a:srgbClr val="969696">
              <a:alpha val="23137"/>
            </a:srgbClr>
          </a:solidFill>
          <a:ln w="9525">
            <a:solidFill>
              <a:schemeClr val="bg2"/>
            </a:solidFill>
            <a:miter lim="800000"/>
            <a:headEnd/>
            <a:tailEnd/>
          </a:ln>
        </p:spPr>
        <p:txBody>
          <a:bodyPr>
            <a:spAutoFit/>
          </a:bodyPr>
          <a:lstStyle/>
          <a:p>
            <a:pPr marL="342900" indent="-342900" algn="l">
              <a:buFontTx/>
              <a:buChar char="•"/>
            </a:pPr>
            <a:r>
              <a:rPr lang="es-MX" sz="1400" i="1" u="none">
                <a:solidFill>
                  <a:srgbClr val="003399"/>
                </a:solidFill>
              </a:rPr>
              <a:t>Modo de Contacto AFM </a:t>
            </a:r>
          </a:p>
          <a:p>
            <a:pPr marL="342900" indent="-342900" algn="l">
              <a:buFontTx/>
              <a:buChar char="•"/>
            </a:pPr>
            <a:r>
              <a:rPr lang="es-MX" sz="1400" i="1" u="none">
                <a:solidFill>
                  <a:srgbClr val="003399"/>
                </a:solidFill>
              </a:rPr>
              <a:t>Modo Tapping </a:t>
            </a:r>
          </a:p>
          <a:p>
            <a:pPr marL="342900" indent="-342900" algn="l">
              <a:buFontTx/>
              <a:buChar char="•"/>
            </a:pPr>
            <a:r>
              <a:rPr lang="es-MX" sz="1400" i="1" u="none">
                <a:solidFill>
                  <a:srgbClr val="003399"/>
                </a:solidFill>
              </a:rPr>
              <a:t>Modo de Fuerza Lateral (LFM)</a:t>
            </a:r>
          </a:p>
          <a:p>
            <a:pPr marL="342900" indent="-342900" algn="l">
              <a:buFontTx/>
              <a:buChar char="•"/>
            </a:pPr>
            <a:r>
              <a:rPr lang="es-MX" sz="1400" i="1" u="none">
                <a:solidFill>
                  <a:srgbClr val="003399"/>
                </a:solidFill>
              </a:rPr>
              <a:t>Modo de Fuerza Magnética (MFM)</a:t>
            </a:r>
          </a:p>
          <a:p>
            <a:pPr marL="342900" indent="-342900" algn="l">
              <a:buFontTx/>
              <a:buChar char="•"/>
            </a:pPr>
            <a:r>
              <a:rPr lang="es-MX" sz="1400" i="1" u="none">
                <a:solidFill>
                  <a:srgbClr val="003399"/>
                </a:solidFill>
              </a:rPr>
              <a:t>Modo de Tunelamiento (STM)</a:t>
            </a:r>
          </a:p>
          <a:p>
            <a:pPr marL="342900" indent="-342900" algn="l">
              <a:buFontTx/>
              <a:buChar char="•"/>
            </a:pPr>
            <a:r>
              <a:rPr lang="es-MX" sz="1400" i="1" u="none">
                <a:solidFill>
                  <a:srgbClr val="003399"/>
                </a:solidFill>
              </a:rPr>
              <a:t>Modo de Fuerza Eléctrica (EFM)</a:t>
            </a:r>
          </a:p>
          <a:p>
            <a:pPr marL="342900" indent="-342900" algn="l">
              <a:buFontTx/>
              <a:buChar char="•"/>
            </a:pPr>
            <a:r>
              <a:rPr lang="es-MX" sz="1400" i="1" u="none">
                <a:solidFill>
                  <a:srgbClr val="003399"/>
                </a:solidFill>
              </a:rPr>
              <a:t>Modo de Barrido Capacitivo (SCM)</a:t>
            </a:r>
          </a:p>
          <a:p>
            <a:pPr marL="342900" indent="-342900" algn="l">
              <a:buFontTx/>
              <a:buChar char="•"/>
            </a:pPr>
            <a:r>
              <a:rPr lang="es-MX" sz="1400" i="1" u="none">
                <a:solidFill>
                  <a:srgbClr val="003399"/>
                </a:solidFill>
              </a:rPr>
              <a:t>Modo de Potencial de Superficie (SPM)</a:t>
            </a:r>
          </a:p>
          <a:p>
            <a:pPr marL="342900" indent="-342900" algn="l">
              <a:buFontTx/>
              <a:buChar char="•"/>
            </a:pPr>
            <a:r>
              <a:rPr lang="es-MX" sz="1400" i="1" u="none">
                <a:solidFill>
                  <a:srgbClr val="003399"/>
                </a:solidFill>
              </a:rPr>
              <a:t>Modo de Electroquímico</a:t>
            </a:r>
          </a:p>
          <a:p>
            <a:pPr marL="342900" indent="-342900" algn="l">
              <a:buFontTx/>
              <a:buChar char="•"/>
            </a:pPr>
            <a:r>
              <a:rPr lang="es-MX" sz="1400" i="1" u="none">
                <a:solidFill>
                  <a:srgbClr val="A50021"/>
                </a:solidFill>
              </a:rPr>
              <a:t>Nanoindentación/Nanorayado</a:t>
            </a:r>
          </a:p>
        </p:txBody>
      </p:sp>
      <p:pic>
        <p:nvPicPr>
          <p:cNvPr id="50179" name="Picture 4" descr="DSC00927"/>
          <p:cNvPicPr>
            <a:picLocks noChangeAspect="1" noChangeArrowheads="1"/>
          </p:cNvPicPr>
          <p:nvPr/>
        </p:nvPicPr>
        <p:blipFill>
          <a:blip r:embed="rId3" cstate="print"/>
          <a:srcRect/>
          <a:stretch>
            <a:fillRect/>
          </a:stretch>
        </p:blipFill>
        <p:spPr bwMode="auto">
          <a:xfrm>
            <a:off x="5827713" y="3713163"/>
            <a:ext cx="2646362" cy="3290887"/>
          </a:xfrm>
          <a:prstGeom prst="rect">
            <a:avLst/>
          </a:prstGeom>
          <a:noFill/>
          <a:ln w="9525">
            <a:noFill/>
            <a:miter lim="800000"/>
            <a:headEnd/>
            <a:tailEnd/>
          </a:ln>
        </p:spPr>
      </p:pic>
      <p:pic>
        <p:nvPicPr>
          <p:cNvPr id="50180" name="Picture 5" descr="DSC00926"/>
          <p:cNvPicPr>
            <a:picLocks noChangeAspect="1" noChangeArrowheads="1"/>
          </p:cNvPicPr>
          <p:nvPr/>
        </p:nvPicPr>
        <p:blipFill>
          <a:blip r:embed="rId4" cstate="print"/>
          <a:srcRect/>
          <a:stretch>
            <a:fillRect/>
          </a:stretch>
        </p:blipFill>
        <p:spPr bwMode="auto">
          <a:xfrm>
            <a:off x="-171450" y="847725"/>
            <a:ext cx="4706938" cy="6034088"/>
          </a:xfrm>
          <a:prstGeom prst="rect">
            <a:avLst/>
          </a:prstGeom>
          <a:noFill/>
          <a:ln w="9525">
            <a:noFill/>
            <a:miter lim="800000"/>
            <a:headEnd/>
            <a:tailEnd/>
          </a:ln>
        </p:spPr>
      </p:pic>
      <p:sp>
        <p:nvSpPr>
          <p:cNvPr id="717831" name="Rectangle 7"/>
          <p:cNvSpPr>
            <a:spLocks noChangeArrowheads="1"/>
          </p:cNvSpPr>
          <p:nvPr/>
        </p:nvSpPr>
        <p:spPr bwMode="auto">
          <a:xfrm>
            <a:off x="5541963" y="949325"/>
            <a:ext cx="2116137" cy="457200"/>
          </a:xfrm>
          <a:prstGeom prst="rect">
            <a:avLst/>
          </a:prstGeom>
          <a:noFill/>
          <a:ln w="9525">
            <a:noFill/>
            <a:miter lim="800000"/>
            <a:headEnd/>
            <a:tailEnd/>
          </a:ln>
          <a:effectLst/>
        </p:spPr>
        <p:txBody>
          <a:bodyPr>
            <a:spAutoFit/>
          </a:bodyPr>
          <a:lstStyle/>
          <a:p>
            <a:pPr algn="l">
              <a:defRPr/>
            </a:pPr>
            <a:r>
              <a:rPr lang="es-MX" sz="2400" i="1" u="none">
                <a:solidFill>
                  <a:srgbClr val="A50021"/>
                </a:solidFill>
                <a:effectLst>
                  <a:outerShdw blurRad="38100" dist="38100" dir="2700000" algn="tl">
                    <a:srgbClr val="C0C0C0"/>
                  </a:outerShdw>
                </a:effectLst>
              </a:rPr>
              <a:t>Nanoscopio</a:t>
            </a:r>
            <a:endParaRPr lang="es-MX" sz="2400" u="none">
              <a:solidFill>
                <a:srgbClr val="003399"/>
              </a:solidFill>
              <a:effectLst>
                <a:outerShdw blurRad="38100" dist="38100" dir="2700000" algn="tl">
                  <a:srgbClr val="C0C0C0"/>
                </a:outerShdw>
              </a:effectLst>
            </a:endParaRPr>
          </a:p>
        </p:txBody>
      </p:sp>
      <p:pic>
        <p:nvPicPr>
          <p:cNvPr id="50182" name="Picture 30" descr="Logo Nanotech"/>
          <p:cNvPicPr>
            <a:picLocks noChangeAspect="1" noChangeArrowheads="1"/>
          </p:cNvPicPr>
          <p:nvPr/>
        </p:nvPicPr>
        <p:blipFill>
          <a:blip r:embed="rId5" cstate="print">
            <a:clrChange>
              <a:clrFrom>
                <a:srgbClr val="F9FCFF"/>
              </a:clrFrom>
              <a:clrTo>
                <a:srgbClr val="F9FCFF">
                  <a:alpha val="0"/>
                </a:srgbClr>
              </a:clrTo>
            </a:clrChange>
          </a:blip>
          <a:srcRect/>
          <a:stretch>
            <a:fillRect/>
          </a:stretch>
        </p:blipFill>
        <p:spPr bwMode="auto">
          <a:xfrm>
            <a:off x="6534150" y="-71438"/>
            <a:ext cx="2609850" cy="8016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4"/>
          <p:cNvSpPr>
            <a:spLocks noChangeArrowheads="1"/>
          </p:cNvSpPr>
          <p:nvPr/>
        </p:nvSpPr>
        <p:spPr bwMode="auto">
          <a:xfrm>
            <a:off x="6176963" y="1700213"/>
            <a:ext cx="2825750" cy="641350"/>
          </a:xfrm>
          <a:prstGeom prst="rect">
            <a:avLst/>
          </a:prstGeom>
          <a:noFill/>
          <a:ln w="9525">
            <a:noFill/>
            <a:miter lim="800000"/>
            <a:headEnd/>
            <a:tailEnd/>
          </a:ln>
        </p:spPr>
        <p:txBody>
          <a:bodyPr wrap="none">
            <a:spAutoFit/>
          </a:bodyPr>
          <a:lstStyle/>
          <a:p>
            <a:pPr algn="l"/>
            <a:r>
              <a:rPr lang="es-MX" sz="1800" u="none">
                <a:solidFill>
                  <a:srgbClr val="093479"/>
                </a:solidFill>
              </a:rPr>
              <a:t>Ejemplos de Resultados</a:t>
            </a:r>
          </a:p>
          <a:p>
            <a:pPr algn="l"/>
            <a:r>
              <a:rPr lang="es-MX" sz="1800" u="none">
                <a:solidFill>
                  <a:srgbClr val="093479"/>
                </a:solidFill>
              </a:rPr>
              <a:t>con TEM:  </a:t>
            </a:r>
            <a:r>
              <a:rPr lang="es-MX" sz="1800" u="none">
                <a:solidFill>
                  <a:srgbClr val="7E0407"/>
                </a:solidFill>
              </a:rPr>
              <a:t>Si(110)</a:t>
            </a:r>
          </a:p>
        </p:txBody>
      </p:sp>
      <p:pic>
        <p:nvPicPr>
          <p:cNvPr id="281605" name="Picture 5" descr="Si110 tratada"/>
          <p:cNvPicPr>
            <a:picLocks noChangeAspect="1" noChangeArrowheads="1"/>
          </p:cNvPicPr>
          <p:nvPr/>
        </p:nvPicPr>
        <p:blipFill>
          <a:blip r:embed="rId2" cstate="print"/>
          <a:srcRect/>
          <a:stretch>
            <a:fillRect/>
          </a:stretch>
        </p:blipFill>
        <p:spPr bwMode="auto">
          <a:xfrm>
            <a:off x="-96838" y="420688"/>
            <a:ext cx="6469063" cy="6461125"/>
          </a:xfrm>
          <a:prstGeom prst="rect">
            <a:avLst/>
          </a:prstGeom>
          <a:noFill/>
        </p:spPr>
      </p:pic>
      <p:pic>
        <p:nvPicPr>
          <p:cNvPr id="175108" name="Picture 6" descr="Si110 Intensidades copy copy"/>
          <p:cNvPicPr>
            <a:picLocks noChangeAspect="1" noChangeArrowheads="1"/>
          </p:cNvPicPr>
          <p:nvPr/>
        </p:nvPicPr>
        <p:blipFill>
          <a:blip r:embed="rId3" cstate="print"/>
          <a:srcRect/>
          <a:stretch>
            <a:fillRect/>
          </a:stretch>
        </p:blipFill>
        <p:spPr bwMode="auto">
          <a:xfrm>
            <a:off x="3995738" y="3303588"/>
            <a:ext cx="5040312" cy="257333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30" name="Object 2"/>
          <p:cNvGraphicFramePr>
            <a:graphicFrameLocks noGrp="1" noChangeAspect="1"/>
          </p:cNvGraphicFramePr>
          <p:nvPr>
            <p:ph/>
          </p:nvPr>
        </p:nvGraphicFramePr>
        <p:xfrm>
          <a:off x="0" y="-1588"/>
          <a:ext cx="9144000" cy="6859588"/>
        </p:xfrm>
        <a:graphic>
          <a:graphicData uri="http://schemas.openxmlformats.org/presentationml/2006/ole">
            <p:oleObj spid="_x0000_s176130" name="Presentation" r:id="rId3" imgW="4571986" imgH="3428925" progId="PowerPoint.Show.8">
              <p:embed/>
            </p:oleObj>
          </a:graphicData>
        </a:graphic>
      </p:graphicFrame>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a:stretch>
            <a:fillRect/>
          </a:stretch>
        </p:blipFill>
        <p:spPr bwMode="auto">
          <a:xfrm>
            <a:off x="3702050" y="2106613"/>
            <a:ext cx="1733550" cy="1801812"/>
          </a:xfrm>
          <a:prstGeom prst="rect">
            <a:avLst/>
          </a:prstGeom>
          <a:noFill/>
          <a:ln w="9525">
            <a:noFill/>
            <a:miter lim="800000"/>
            <a:headEnd/>
            <a:tailEnd/>
          </a:ln>
        </p:spPr>
      </p:pic>
      <p:sp>
        <p:nvSpPr>
          <p:cNvPr id="51203" name="Rectangle 3"/>
          <p:cNvSpPr>
            <a:spLocks noChangeArrowheads="1"/>
          </p:cNvSpPr>
          <p:nvPr/>
        </p:nvSpPr>
        <p:spPr bwMode="auto">
          <a:xfrm>
            <a:off x="2573338" y="179388"/>
            <a:ext cx="6599237" cy="311150"/>
          </a:xfrm>
          <a:prstGeom prst="rect">
            <a:avLst/>
          </a:prstGeom>
          <a:noFill/>
          <a:ln w="9525" algn="ctr">
            <a:noFill/>
            <a:miter lim="800000"/>
            <a:headEnd/>
            <a:tailEnd/>
          </a:ln>
        </p:spPr>
        <p:txBody>
          <a:bodyPr anchor="ctr">
            <a:spAutoFit/>
          </a:bodyPr>
          <a:lstStyle/>
          <a:p>
            <a:pPr>
              <a:lnSpc>
                <a:spcPct val="80000"/>
              </a:lnSpc>
            </a:pPr>
            <a:r>
              <a:rPr lang="es-MX" sz="1800" u="none">
                <a:solidFill>
                  <a:srgbClr val="990033"/>
                </a:solidFill>
              </a:rPr>
              <a:t>EUA – México Taller de Ciencia de Materiales</a:t>
            </a:r>
          </a:p>
        </p:txBody>
      </p:sp>
      <p:sp>
        <p:nvSpPr>
          <p:cNvPr id="51204" name="Text Box 4"/>
          <p:cNvSpPr txBox="1">
            <a:spLocks noChangeArrowheads="1"/>
          </p:cNvSpPr>
          <p:nvPr/>
        </p:nvSpPr>
        <p:spPr bwMode="auto">
          <a:xfrm>
            <a:off x="2203450" y="779463"/>
            <a:ext cx="4776788" cy="671512"/>
          </a:xfrm>
          <a:prstGeom prst="rect">
            <a:avLst/>
          </a:prstGeom>
          <a:noFill/>
          <a:ln w="9525">
            <a:noFill/>
            <a:miter lim="800000"/>
            <a:headEnd/>
            <a:tailEnd/>
          </a:ln>
        </p:spPr>
        <p:txBody>
          <a:bodyPr>
            <a:spAutoFit/>
          </a:bodyPr>
          <a:lstStyle/>
          <a:p>
            <a:pPr algn="ctr">
              <a:spcBef>
                <a:spcPct val="50000"/>
              </a:spcBef>
            </a:pPr>
            <a:r>
              <a:rPr lang="es-MX" sz="1400" u="none">
                <a:solidFill>
                  <a:schemeClr val="accent2"/>
                </a:solidFill>
              </a:rPr>
              <a:t>Chihuahua, Chih. Del 5 al 8 de Febrero de 2008</a:t>
            </a:r>
          </a:p>
          <a:p>
            <a:pPr algn="ctr">
              <a:spcBef>
                <a:spcPct val="50000"/>
              </a:spcBef>
            </a:pPr>
            <a:r>
              <a:rPr lang="es-MX" sz="1600" u="none">
                <a:solidFill>
                  <a:schemeClr val="accent2"/>
                </a:solidFill>
              </a:rPr>
              <a:t>Objetivo:</a:t>
            </a:r>
            <a:r>
              <a:rPr lang="es-MX" sz="1400" u="none">
                <a:solidFill>
                  <a:schemeClr val="accent2"/>
                </a:solidFill>
              </a:rPr>
              <a:t> Identificar oportunidades de colaboración</a:t>
            </a:r>
          </a:p>
        </p:txBody>
      </p:sp>
      <p:sp>
        <p:nvSpPr>
          <p:cNvPr id="51205" name="Rectangle 5"/>
          <p:cNvSpPr>
            <a:spLocks noChangeArrowheads="1"/>
          </p:cNvSpPr>
          <p:nvPr/>
        </p:nvSpPr>
        <p:spPr bwMode="auto">
          <a:xfrm>
            <a:off x="5519738" y="1790700"/>
            <a:ext cx="3878262" cy="4692650"/>
          </a:xfrm>
          <a:prstGeom prst="rect">
            <a:avLst/>
          </a:prstGeom>
          <a:noFill/>
          <a:ln w="9525">
            <a:noFill/>
            <a:miter lim="800000"/>
            <a:headEnd/>
            <a:tailEnd/>
          </a:ln>
        </p:spPr>
        <p:txBody>
          <a:bodyPr>
            <a:spAutoFit/>
          </a:bodyPr>
          <a:lstStyle/>
          <a:p>
            <a:pPr algn="ctr">
              <a:lnSpc>
                <a:spcPct val="120000"/>
              </a:lnSpc>
            </a:pPr>
            <a:r>
              <a:rPr lang="es-MX" u="none">
                <a:solidFill>
                  <a:srgbClr val="660033"/>
                </a:solidFill>
              </a:rPr>
              <a:t>18 Instituciones Mexicanas</a:t>
            </a:r>
          </a:p>
          <a:p>
            <a:pPr algn="ctr">
              <a:lnSpc>
                <a:spcPct val="120000"/>
              </a:lnSpc>
            </a:pPr>
            <a:r>
              <a:rPr lang="es-MX" u="none">
                <a:solidFill>
                  <a:schemeClr val="accent2"/>
                </a:solidFill>
              </a:rPr>
              <a:t>41 Investigadores / 8 del CIMAV</a:t>
            </a:r>
          </a:p>
          <a:p>
            <a:pPr algn="l">
              <a:lnSpc>
                <a:spcPct val="120000"/>
              </a:lnSpc>
            </a:pPr>
            <a:endParaRPr lang="en-US" u="none">
              <a:solidFill>
                <a:schemeClr val="accent2"/>
              </a:solidFill>
            </a:endParaRPr>
          </a:p>
          <a:p>
            <a:pPr algn="l">
              <a:lnSpc>
                <a:spcPct val="120000"/>
              </a:lnSpc>
              <a:buFontTx/>
              <a:buChar char="•"/>
            </a:pPr>
            <a:r>
              <a:rPr lang="en-US" u="none">
                <a:solidFill>
                  <a:schemeClr val="accent2"/>
                </a:solidFill>
              </a:rPr>
              <a:t> CIMAV</a:t>
            </a:r>
            <a:r>
              <a:rPr lang="en-US" b="0" u="none">
                <a:solidFill>
                  <a:schemeClr val="accent2"/>
                </a:solidFill>
              </a:rPr>
              <a:t> </a:t>
            </a:r>
            <a:r>
              <a:rPr lang="en-US" u="none">
                <a:solidFill>
                  <a:schemeClr val="accent2"/>
                </a:solidFill>
              </a:rPr>
              <a:t>(Chihuahua)</a:t>
            </a:r>
          </a:p>
          <a:p>
            <a:pPr algn="l">
              <a:lnSpc>
                <a:spcPct val="120000"/>
              </a:lnSpc>
              <a:buFontTx/>
              <a:buChar char="•"/>
            </a:pPr>
            <a:r>
              <a:rPr lang="en-US" u="none">
                <a:solidFill>
                  <a:schemeClr val="accent2"/>
                </a:solidFill>
              </a:rPr>
              <a:t> CIDESI</a:t>
            </a:r>
            <a:r>
              <a:rPr lang="en-US" b="0" u="none">
                <a:solidFill>
                  <a:schemeClr val="accent2"/>
                </a:solidFill>
              </a:rPr>
              <a:t> </a:t>
            </a:r>
            <a:r>
              <a:rPr lang="en-US" u="none">
                <a:solidFill>
                  <a:schemeClr val="accent2"/>
                </a:solidFill>
              </a:rPr>
              <a:t>(Querétaro)</a:t>
            </a:r>
          </a:p>
          <a:p>
            <a:pPr algn="l">
              <a:lnSpc>
                <a:spcPct val="120000"/>
              </a:lnSpc>
              <a:buFontTx/>
              <a:buChar char="•"/>
            </a:pPr>
            <a:r>
              <a:rPr lang="en-US" b="0" u="none">
                <a:solidFill>
                  <a:schemeClr val="accent2"/>
                </a:solidFill>
              </a:rPr>
              <a:t> </a:t>
            </a:r>
            <a:r>
              <a:rPr lang="en-US" u="none">
                <a:solidFill>
                  <a:schemeClr val="accent2"/>
                </a:solidFill>
              </a:rPr>
              <a:t>CINVESTAV</a:t>
            </a:r>
            <a:r>
              <a:rPr lang="en-US" b="0" u="none">
                <a:solidFill>
                  <a:schemeClr val="accent2"/>
                </a:solidFill>
              </a:rPr>
              <a:t> </a:t>
            </a:r>
            <a:r>
              <a:rPr lang="en-US" u="none">
                <a:solidFill>
                  <a:schemeClr val="accent2"/>
                </a:solidFill>
              </a:rPr>
              <a:t>(Querétaro / México)</a:t>
            </a:r>
          </a:p>
          <a:p>
            <a:pPr algn="just">
              <a:lnSpc>
                <a:spcPct val="120000"/>
              </a:lnSpc>
              <a:buFontTx/>
              <a:buChar char="•"/>
            </a:pPr>
            <a:r>
              <a:rPr lang="en-US" u="none">
                <a:solidFill>
                  <a:schemeClr val="accent2"/>
                </a:solidFill>
              </a:rPr>
              <a:t> CIO</a:t>
            </a:r>
            <a:r>
              <a:rPr lang="en-US" b="0" u="none">
                <a:solidFill>
                  <a:schemeClr val="accent2"/>
                </a:solidFill>
              </a:rPr>
              <a:t> </a:t>
            </a:r>
            <a:r>
              <a:rPr lang="en-US" u="none">
                <a:solidFill>
                  <a:schemeClr val="accent2"/>
                </a:solidFill>
              </a:rPr>
              <a:t>(Guanajuato)</a:t>
            </a:r>
          </a:p>
          <a:p>
            <a:pPr algn="l">
              <a:lnSpc>
                <a:spcPct val="120000"/>
              </a:lnSpc>
              <a:buFontTx/>
              <a:buChar char="•"/>
            </a:pPr>
            <a:r>
              <a:rPr lang="en-US" b="0" u="none">
                <a:solidFill>
                  <a:schemeClr val="accent2"/>
                </a:solidFill>
              </a:rPr>
              <a:t> </a:t>
            </a:r>
            <a:r>
              <a:rPr lang="en-US" u="none">
                <a:solidFill>
                  <a:schemeClr val="accent2"/>
                </a:solidFill>
              </a:rPr>
              <a:t>CIQA</a:t>
            </a:r>
            <a:r>
              <a:rPr lang="en-US" b="0" u="none">
                <a:solidFill>
                  <a:schemeClr val="accent2"/>
                </a:solidFill>
              </a:rPr>
              <a:t> </a:t>
            </a:r>
            <a:r>
              <a:rPr lang="en-US" u="none">
                <a:solidFill>
                  <a:schemeClr val="accent2"/>
                </a:solidFill>
              </a:rPr>
              <a:t>(Coahuila)</a:t>
            </a:r>
          </a:p>
          <a:p>
            <a:pPr algn="l">
              <a:lnSpc>
                <a:spcPct val="120000"/>
              </a:lnSpc>
              <a:buFontTx/>
              <a:buChar char="•"/>
            </a:pPr>
            <a:r>
              <a:rPr lang="en-US" b="0" u="none">
                <a:solidFill>
                  <a:schemeClr val="accent2"/>
                </a:solidFill>
              </a:rPr>
              <a:t> </a:t>
            </a:r>
            <a:r>
              <a:rPr lang="en-US" u="none">
                <a:solidFill>
                  <a:schemeClr val="accent2"/>
                </a:solidFill>
              </a:rPr>
              <a:t>CICESE</a:t>
            </a:r>
            <a:r>
              <a:rPr lang="en-US" b="0" u="none">
                <a:solidFill>
                  <a:schemeClr val="accent2"/>
                </a:solidFill>
              </a:rPr>
              <a:t> </a:t>
            </a:r>
            <a:r>
              <a:rPr lang="en-US" u="none">
                <a:solidFill>
                  <a:schemeClr val="accent2"/>
                </a:solidFill>
              </a:rPr>
              <a:t>(Baja California)</a:t>
            </a:r>
          </a:p>
          <a:p>
            <a:pPr algn="l">
              <a:lnSpc>
                <a:spcPct val="120000"/>
              </a:lnSpc>
              <a:buFontTx/>
              <a:buChar char="•"/>
            </a:pPr>
            <a:r>
              <a:rPr lang="en-US" b="0" u="none">
                <a:solidFill>
                  <a:schemeClr val="accent2"/>
                </a:solidFill>
              </a:rPr>
              <a:t> </a:t>
            </a:r>
            <a:r>
              <a:rPr lang="en-US" u="none">
                <a:solidFill>
                  <a:schemeClr val="accent2"/>
                </a:solidFill>
              </a:rPr>
              <a:t>CONACYT</a:t>
            </a:r>
            <a:r>
              <a:rPr lang="en-US" b="0" u="none">
                <a:solidFill>
                  <a:schemeClr val="accent2"/>
                </a:solidFill>
              </a:rPr>
              <a:t> </a:t>
            </a:r>
            <a:r>
              <a:rPr lang="en-US" u="none">
                <a:solidFill>
                  <a:schemeClr val="accent2"/>
                </a:solidFill>
              </a:rPr>
              <a:t>(México)</a:t>
            </a:r>
          </a:p>
          <a:p>
            <a:pPr algn="l">
              <a:lnSpc>
                <a:spcPct val="120000"/>
              </a:lnSpc>
              <a:buFontTx/>
              <a:buChar char="•"/>
            </a:pPr>
            <a:r>
              <a:rPr lang="en-US" u="none">
                <a:solidFill>
                  <a:schemeClr val="accent2"/>
                </a:solidFill>
              </a:rPr>
              <a:t> INAOE</a:t>
            </a:r>
            <a:r>
              <a:rPr lang="en-US" b="0" u="none">
                <a:solidFill>
                  <a:schemeClr val="accent2"/>
                </a:solidFill>
              </a:rPr>
              <a:t> </a:t>
            </a:r>
            <a:r>
              <a:rPr lang="en-US" u="none">
                <a:solidFill>
                  <a:schemeClr val="accent2"/>
                </a:solidFill>
              </a:rPr>
              <a:t>(Puebla)</a:t>
            </a:r>
          </a:p>
          <a:p>
            <a:pPr algn="l">
              <a:lnSpc>
                <a:spcPct val="120000"/>
              </a:lnSpc>
              <a:buFontTx/>
              <a:buChar char="•"/>
            </a:pPr>
            <a:r>
              <a:rPr lang="en-US" b="0" u="none">
                <a:solidFill>
                  <a:schemeClr val="accent2"/>
                </a:solidFill>
              </a:rPr>
              <a:t> </a:t>
            </a:r>
            <a:r>
              <a:rPr lang="en-US" u="none">
                <a:solidFill>
                  <a:schemeClr val="accent2"/>
                </a:solidFill>
              </a:rPr>
              <a:t>IPICYT</a:t>
            </a:r>
            <a:r>
              <a:rPr lang="en-US" b="0" u="none">
                <a:solidFill>
                  <a:schemeClr val="accent2"/>
                </a:solidFill>
              </a:rPr>
              <a:t> </a:t>
            </a:r>
            <a:r>
              <a:rPr lang="en-US" u="none">
                <a:solidFill>
                  <a:schemeClr val="accent2"/>
                </a:solidFill>
              </a:rPr>
              <a:t>(San Luis Potosí)</a:t>
            </a:r>
          </a:p>
          <a:p>
            <a:pPr algn="l">
              <a:lnSpc>
                <a:spcPct val="120000"/>
              </a:lnSpc>
              <a:buFontTx/>
              <a:buChar char="•"/>
            </a:pPr>
            <a:r>
              <a:rPr lang="en-US" b="0" u="none">
                <a:solidFill>
                  <a:schemeClr val="accent2"/>
                </a:solidFill>
              </a:rPr>
              <a:t> </a:t>
            </a:r>
            <a:r>
              <a:rPr lang="en-US" u="none">
                <a:solidFill>
                  <a:schemeClr val="accent2"/>
                </a:solidFill>
              </a:rPr>
              <a:t>IPN</a:t>
            </a:r>
            <a:r>
              <a:rPr lang="en-US" b="0" u="none">
                <a:solidFill>
                  <a:schemeClr val="accent2"/>
                </a:solidFill>
              </a:rPr>
              <a:t> </a:t>
            </a:r>
            <a:r>
              <a:rPr lang="en-US" u="none">
                <a:solidFill>
                  <a:schemeClr val="accent2"/>
                </a:solidFill>
              </a:rPr>
              <a:t>(México)</a:t>
            </a:r>
          </a:p>
          <a:p>
            <a:pPr algn="l">
              <a:lnSpc>
                <a:spcPct val="120000"/>
              </a:lnSpc>
              <a:buFontTx/>
              <a:buChar char="•"/>
            </a:pPr>
            <a:r>
              <a:rPr lang="en-US" u="none">
                <a:solidFill>
                  <a:schemeClr val="accent2"/>
                </a:solidFill>
              </a:rPr>
              <a:t> ITESM</a:t>
            </a:r>
            <a:r>
              <a:rPr lang="en-US" b="0" u="none">
                <a:solidFill>
                  <a:schemeClr val="accent2"/>
                </a:solidFill>
              </a:rPr>
              <a:t> </a:t>
            </a:r>
            <a:r>
              <a:rPr lang="en-US" u="none">
                <a:solidFill>
                  <a:schemeClr val="accent2"/>
                </a:solidFill>
              </a:rPr>
              <a:t>(Nuevo León / Estado de México)</a:t>
            </a:r>
          </a:p>
          <a:p>
            <a:pPr algn="l">
              <a:lnSpc>
                <a:spcPct val="120000"/>
              </a:lnSpc>
              <a:buFontTx/>
              <a:buChar char="•"/>
            </a:pPr>
            <a:r>
              <a:rPr lang="en-US" b="0" u="none">
                <a:solidFill>
                  <a:schemeClr val="accent2"/>
                </a:solidFill>
              </a:rPr>
              <a:t> </a:t>
            </a:r>
            <a:r>
              <a:rPr lang="en-US" u="none">
                <a:solidFill>
                  <a:schemeClr val="accent2"/>
                </a:solidFill>
              </a:rPr>
              <a:t>UACH (Chihuahua)</a:t>
            </a:r>
          </a:p>
          <a:p>
            <a:pPr algn="l">
              <a:lnSpc>
                <a:spcPct val="120000"/>
              </a:lnSpc>
              <a:buFontTx/>
              <a:buChar char="•"/>
            </a:pPr>
            <a:r>
              <a:rPr lang="en-US" b="0" u="none">
                <a:solidFill>
                  <a:schemeClr val="accent2"/>
                </a:solidFill>
              </a:rPr>
              <a:t> </a:t>
            </a:r>
            <a:r>
              <a:rPr lang="en-US" u="none">
                <a:solidFill>
                  <a:schemeClr val="accent2"/>
                </a:solidFill>
              </a:rPr>
              <a:t>UACJ (Chihuahua)</a:t>
            </a:r>
          </a:p>
          <a:p>
            <a:pPr algn="l">
              <a:lnSpc>
                <a:spcPct val="120000"/>
              </a:lnSpc>
              <a:buFontTx/>
              <a:buChar char="•"/>
            </a:pPr>
            <a:r>
              <a:rPr lang="en-US" b="0" u="none">
                <a:solidFill>
                  <a:schemeClr val="accent2"/>
                </a:solidFill>
              </a:rPr>
              <a:t> </a:t>
            </a:r>
            <a:r>
              <a:rPr lang="en-US" u="none">
                <a:solidFill>
                  <a:schemeClr val="accent2"/>
                </a:solidFill>
              </a:rPr>
              <a:t>UASLP (San Luis Potosí)</a:t>
            </a:r>
          </a:p>
          <a:p>
            <a:pPr algn="l">
              <a:lnSpc>
                <a:spcPct val="120000"/>
              </a:lnSpc>
              <a:buFontTx/>
              <a:buChar char="•"/>
            </a:pPr>
            <a:r>
              <a:rPr lang="en-US" b="0" u="none">
                <a:solidFill>
                  <a:schemeClr val="accent2"/>
                </a:solidFill>
              </a:rPr>
              <a:t> </a:t>
            </a:r>
            <a:r>
              <a:rPr lang="en-US" u="none">
                <a:solidFill>
                  <a:schemeClr val="accent2"/>
                </a:solidFill>
              </a:rPr>
              <a:t>UANL</a:t>
            </a:r>
            <a:r>
              <a:rPr lang="en-US" b="0" u="none">
                <a:solidFill>
                  <a:schemeClr val="accent2"/>
                </a:solidFill>
              </a:rPr>
              <a:t> </a:t>
            </a:r>
            <a:r>
              <a:rPr lang="en-US" u="none">
                <a:solidFill>
                  <a:schemeClr val="accent2"/>
                </a:solidFill>
              </a:rPr>
              <a:t>(Nuevo León)</a:t>
            </a:r>
          </a:p>
          <a:p>
            <a:pPr algn="l">
              <a:lnSpc>
                <a:spcPct val="120000"/>
              </a:lnSpc>
              <a:buFontTx/>
              <a:buChar char="•"/>
            </a:pPr>
            <a:r>
              <a:rPr lang="en-US" b="0" u="none">
                <a:solidFill>
                  <a:schemeClr val="accent2"/>
                </a:solidFill>
              </a:rPr>
              <a:t> </a:t>
            </a:r>
            <a:r>
              <a:rPr lang="en-US" u="none">
                <a:solidFill>
                  <a:schemeClr val="accent2"/>
                </a:solidFill>
              </a:rPr>
              <a:t>UNAM (México)</a:t>
            </a:r>
          </a:p>
          <a:p>
            <a:pPr algn="l">
              <a:lnSpc>
                <a:spcPct val="120000"/>
              </a:lnSpc>
              <a:buFontTx/>
              <a:buChar char="•"/>
            </a:pPr>
            <a:r>
              <a:rPr lang="es-MX" u="none">
                <a:solidFill>
                  <a:schemeClr val="accent2"/>
                </a:solidFill>
              </a:rPr>
              <a:t> Ejército</a:t>
            </a:r>
            <a:r>
              <a:rPr lang="en-US" u="none">
                <a:solidFill>
                  <a:schemeClr val="accent2"/>
                </a:solidFill>
              </a:rPr>
              <a:t> Mexicano</a:t>
            </a:r>
            <a:r>
              <a:rPr lang="en-US" b="0" u="none">
                <a:solidFill>
                  <a:schemeClr val="accent2"/>
                </a:solidFill>
              </a:rPr>
              <a:t>  </a:t>
            </a:r>
            <a:r>
              <a:rPr lang="en-US" u="none">
                <a:solidFill>
                  <a:schemeClr val="accent2"/>
                </a:solidFill>
              </a:rPr>
              <a:t>(México)</a:t>
            </a:r>
          </a:p>
          <a:p>
            <a:pPr algn="l">
              <a:lnSpc>
                <a:spcPct val="120000"/>
              </a:lnSpc>
              <a:buFontTx/>
              <a:buChar char="•"/>
            </a:pPr>
            <a:r>
              <a:rPr lang="en-US" u="none">
                <a:solidFill>
                  <a:schemeClr val="accent2"/>
                </a:solidFill>
              </a:rPr>
              <a:t> Fuerza Aérea Mexicana</a:t>
            </a:r>
            <a:r>
              <a:rPr lang="en-US" b="0" u="none">
                <a:solidFill>
                  <a:schemeClr val="accent2"/>
                </a:solidFill>
              </a:rPr>
              <a:t> </a:t>
            </a:r>
            <a:r>
              <a:rPr lang="en-US" u="none">
                <a:solidFill>
                  <a:schemeClr val="accent2"/>
                </a:solidFill>
              </a:rPr>
              <a:t>(México)</a:t>
            </a:r>
          </a:p>
        </p:txBody>
      </p:sp>
      <p:sp>
        <p:nvSpPr>
          <p:cNvPr id="51206" name="Rectangle 6"/>
          <p:cNvSpPr>
            <a:spLocks noChangeArrowheads="1"/>
          </p:cNvSpPr>
          <p:nvPr/>
        </p:nvSpPr>
        <p:spPr bwMode="auto">
          <a:xfrm>
            <a:off x="128588" y="1687513"/>
            <a:ext cx="4552950" cy="4418012"/>
          </a:xfrm>
          <a:prstGeom prst="rect">
            <a:avLst/>
          </a:prstGeom>
          <a:noFill/>
          <a:ln w="9525">
            <a:noFill/>
            <a:miter lim="800000"/>
            <a:headEnd/>
            <a:tailEnd/>
          </a:ln>
        </p:spPr>
        <p:txBody>
          <a:bodyPr>
            <a:spAutoFit/>
          </a:bodyPr>
          <a:lstStyle/>
          <a:p>
            <a:pPr algn="ctr">
              <a:lnSpc>
                <a:spcPct val="110000"/>
              </a:lnSpc>
              <a:spcBef>
                <a:spcPct val="50000"/>
              </a:spcBef>
            </a:pPr>
            <a:r>
              <a:rPr lang="es-MX" u="none">
                <a:solidFill>
                  <a:srgbClr val="660033"/>
                </a:solidFill>
              </a:rPr>
              <a:t>3 Instituciones de Estados Unidos</a:t>
            </a:r>
          </a:p>
          <a:p>
            <a:pPr algn="ctr">
              <a:lnSpc>
                <a:spcPct val="110000"/>
              </a:lnSpc>
              <a:spcBef>
                <a:spcPct val="50000"/>
              </a:spcBef>
            </a:pPr>
            <a:r>
              <a:rPr lang="es-MX" u="none">
                <a:solidFill>
                  <a:schemeClr val="accent2"/>
                </a:solidFill>
              </a:rPr>
              <a:t>23 Investigadores</a:t>
            </a:r>
          </a:p>
          <a:p>
            <a:pPr algn="l">
              <a:lnSpc>
                <a:spcPct val="110000"/>
              </a:lnSpc>
            </a:pPr>
            <a:endParaRPr lang="en-US" u="none">
              <a:solidFill>
                <a:srgbClr val="660033"/>
              </a:solidFill>
            </a:endParaRPr>
          </a:p>
          <a:p>
            <a:pPr algn="l">
              <a:lnSpc>
                <a:spcPct val="110000"/>
              </a:lnSpc>
            </a:pPr>
            <a:r>
              <a:rPr lang="en-US" u="none">
                <a:solidFill>
                  <a:srgbClr val="CC0000"/>
                </a:solidFill>
              </a:rPr>
              <a:t>U.S. Air Force:</a:t>
            </a:r>
          </a:p>
          <a:p>
            <a:pPr algn="l">
              <a:lnSpc>
                <a:spcPct val="110000"/>
              </a:lnSpc>
            </a:pPr>
            <a:endParaRPr lang="en-US" u="none">
              <a:solidFill>
                <a:srgbClr val="CC0000"/>
              </a:solidFill>
            </a:endParaRPr>
          </a:p>
          <a:p>
            <a:pPr algn="l">
              <a:lnSpc>
                <a:spcPct val="110000"/>
              </a:lnSpc>
            </a:pPr>
            <a:r>
              <a:rPr lang="en-US" u="none">
                <a:solidFill>
                  <a:schemeClr val="accent2"/>
                </a:solidFill>
              </a:rPr>
              <a:t>AFRL – Arlington, Virginia                             </a:t>
            </a:r>
          </a:p>
          <a:p>
            <a:pPr algn="l">
              <a:lnSpc>
                <a:spcPct val="110000"/>
              </a:lnSpc>
            </a:pPr>
            <a:r>
              <a:rPr lang="en-US" u="none">
                <a:solidFill>
                  <a:schemeClr val="accent2"/>
                </a:solidFill>
              </a:rPr>
              <a:t>(RXPJ, RXBC, RXBP, RXPBJ, RW, ITO)</a:t>
            </a:r>
          </a:p>
          <a:p>
            <a:pPr algn="l">
              <a:lnSpc>
                <a:spcPct val="110000"/>
              </a:lnSpc>
            </a:pPr>
            <a:r>
              <a:rPr lang="en-US" u="none">
                <a:solidFill>
                  <a:schemeClr val="accent2"/>
                </a:solidFill>
              </a:rPr>
              <a:t>AFOSR</a:t>
            </a:r>
            <a:r>
              <a:rPr lang="en-US" b="0" u="none">
                <a:solidFill>
                  <a:schemeClr val="accent2"/>
                </a:solidFill>
              </a:rPr>
              <a:t> – </a:t>
            </a:r>
            <a:r>
              <a:rPr lang="en-US" u="none">
                <a:solidFill>
                  <a:schemeClr val="accent2"/>
                </a:solidFill>
              </a:rPr>
              <a:t>Arlington, Virginia (SOARD, NE, NA)</a:t>
            </a:r>
            <a:r>
              <a:rPr lang="en-US" u="none">
                <a:solidFill>
                  <a:srgbClr val="CC0000"/>
                </a:solidFill>
              </a:rPr>
              <a:t> </a:t>
            </a:r>
          </a:p>
          <a:p>
            <a:pPr algn="l">
              <a:lnSpc>
                <a:spcPct val="110000"/>
              </a:lnSpc>
            </a:pPr>
            <a:endParaRPr lang="en-US" u="none">
              <a:solidFill>
                <a:srgbClr val="CC0000"/>
              </a:solidFill>
            </a:endParaRPr>
          </a:p>
          <a:p>
            <a:pPr algn="l">
              <a:lnSpc>
                <a:spcPct val="110000"/>
              </a:lnSpc>
            </a:pPr>
            <a:r>
              <a:rPr lang="en-US" u="none">
                <a:solidFill>
                  <a:srgbClr val="CC0000"/>
                </a:solidFill>
              </a:rPr>
              <a:t>U.S. Army:</a:t>
            </a:r>
          </a:p>
          <a:p>
            <a:pPr algn="l">
              <a:lnSpc>
                <a:spcPct val="110000"/>
              </a:lnSpc>
            </a:pPr>
            <a:endParaRPr lang="en-US" u="none">
              <a:solidFill>
                <a:srgbClr val="CC0000"/>
              </a:solidFill>
            </a:endParaRPr>
          </a:p>
          <a:p>
            <a:pPr algn="l">
              <a:lnSpc>
                <a:spcPct val="110000"/>
              </a:lnSpc>
            </a:pPr>
            <a:r>
              <a:rPr lang="es-ES" u="none">
                <a:solidFill>
                  <a:schemeClr val="accent2"/>
                </a:solidFill>
              </a:rPr>
              <a:t>ITC – Americas</a:t>
            </a:r>
            <a:r>
              <a:rPr lang="es-ES" b="0" u="none">
                <a:solidFill>
                  <a:schemeClr val="accent2"/>
                </a:solidFill>
              </a:rPr>
              <a:t> - </a:t>
            </a:r>
            <a:r>
              <a:rPr lang="es-ES" u="none">
                <a:solidFill>
                  <a:schemeClr val="accent2"/>
                </a:solidFill>
              </a:rPr>
              <a:t>Santiago, Chile</a:t>
            </a:r>
            <a:r>
              <a:rPr lang="es-ES" b="0" u="none">
                <a:solidFill>
                  <a:schemeClr val="accent2"/>
                </a:solidFill>
              </a:rPr>
              <a:t> </a:t>
            </a:r>
          </a:p>
          <a:p>
            <a:pPr algn="l">
              <a:lnSpc>
                <a:spcPct val="110000"/>
              </a:lnSpc>
            </a:pPr>
            <a:r>
              <a:rPr lang="es-ES" u="none">
                <a:solidFill>
                  <a:schemeClr val="accent2"/>
                </a:solidFill>
              </a:rPr>
              <a:t>ITC-AME (LA)</a:t>
            </a:r>
            <a:r>
              <a:rPr lang="es-ES" b="0" u="none">
                <a:solidFill>
                  <a:schemeClr val="accent2"/>
                </a:solidFill>
              </a:rPr>
              <a:t> – </a:t>
            </a:r>
            <a:r>
              <a:rPr lang="es-ES" u="none">
                <a:solidFill>
                  <a:schemeClr val="accent2"/>
                </a:solidFill>
              </a:rPr>
              <a:t>Buenos Aires, Argentina</a:t>
            </a:r>
          </a:p>
          <a:p>
            <a:pPr algn="l">
              <a:lnSpc>
                <a:spcPct val="110000"/>
              </a:lnSpc>
            </a:pPr>
            <a:r>
              <a:rPr lang="es-ES" u="none">
                <a:solidFill>
                  <a:schemeClr val="accent2"/>
                </a:solidFill>
              </a:rPr>
              <a:t>ARL</a:t>
            </a:r>
            <a:r>
              <a:rPr lang="es-ES" b="0" u="none">
                <a:solidFill>
                  <a:schemeClr val="accent2"/>
                </a:solidFill>
              </a:rPr>
              <a:t> – </a:t>
            </a:r>
            <a:r>
              <a:rPr lang="es-MX" u="none">
                <a:solidFill>
                  <a:schemeClr val="accent2"/>
                </a:solidFill>
              </a:rPr>
              <a:t>Adelphi, Maryland</a:t>
            </a:r>
            <a:r>
              <a:rPr lang="es-MX" b="0" u="none">
                <a:solidFill>
                  <a:schemeClr val="accent2"/>
                </a:solidFill>
              </a:rPr>
              <a:t> </a:t>
            </a:r>
            <a:endParaRPr lang="es-ES" b="0" u="none">
              <a:solidFill>
                <a:schemeClr val="accent2"/>
              </a:solidFill>
            </a:endParaRPr>
          </a:p>
          <a:p>
            <a:pPr algn="l">
              <a:lnSpc>
                <a:spcPct val="110000"/>
              </a:lnSpc>
            </a:pPr>
            <a:r>
              <a:rPr lang="es-ES" u="none">
                <a:solidFill>
                  <a:schemeClr val="accent2"/>
                </a:solidFill>
              </a:rPr>
              <a:t>AMRDEC </a:t>
            </a:r>
            <a:r>
              <a:rPr lang="es-ES" b="0" u="none">
                <a:solidFill>
                  <a:schemeClr val="accent2"/>
                </a:solidFill>
              </a:rPr>
              <a:t>– </a:t>
            </a:r>
            <a:r>
              <a:rPr lang="es-MX" u="none">
                <a:solidFill>
                  <a:schemeClr val="accent2"/>
                </a:solidFill>
              </a:rPr>
              <a:t>Huntsville, Alabama </a:t>
            </a:r>
            <a:endParaRPr lang="es-ES" u="none">
              <a:solidFill>
                <a:schemeClr val="accent2"/>
              </a:solidFill>
            </a:endParaRPr>
          </a:p>
          <a:p>
            <a:pPr algn="l">
              <a:lnSpc>
                <a:spcPct val="110000"/>
              </a:lnSpc>
            </a:pPr>
            <a:r>
              <a:rPr lang="es-ES" u="none">
                <a:solidFill>
                  <a:schemeClr val="accent2"/>
                </a:solidFill>
              </a:rPr>
              <a:t>ARDEC</a:t>
            </a:r>
            <a:r>
              <a:rPr lang="es-ES" b="0" u="none">
                <a:solidFill>
                  <a:schemeClr val="accent2"/>
                </a:solidFill>
              </a:rPr>
              <a:t> – </a:t>
            </a:r>
            <a:r>
              <a:rPr lang="es-MX" u="none">
                <a:solidFill>
                  <a:schemeClr val="accent2"/>
                </a:solidFill>
              </a:rPr>
              <a:t>Picatinny, New Jersey </a:t>
            </a:r>
            <a:endParaRPr lang="es-ES" u="none">
              <a:solidFill>
                <a:schemeClr val="accent2"/>
              </a:solidFill>
            </a:endParaRPr>
          </a:p>
          <a:p>
            <a:pPr algn="l">
              <a:lnSpc>
                <a:spcPct val="110000"/>
              </a:lnSpc>
            </a:pPr>
            <a:r>
              <a:rPr lang="es-ES" u="none">
                <a:solidFill>
                  <a:schemeClr val="accent2"/>
                </a:solidFill>
              </a:rPr>
              <a:t>NORTHCOM</a:t>
            </a:r>
            <a:r>
              <a:rPr lang="es-ES" b="0" u="none">
                <a:solidFill>
                  <a:schemeClr val="accent2"/>
                </a:solidFill>
              </a:rPr>
              <a:t> – </a:t>
            </a:r>
            <a:r>
              <a:rPr lang="es-ES" u="none">
                <a:solidFill>
                  <a:schemeClr val="accent2"/>
                </a:solidFill>
              </a:rPr>
              <a:t>Colorado, Springs</a:t>
            </a:r>
          </a:p>
          <a:p>
            <a:pPr algn="l">
              <a:lnSpc>
                <a:spcPct val="110000"/>
              </a:lnSpc>
              <a:buFontTx/>
              <a:buChar char="•"/>
            </a:pPr>
            <a:endParaRPr lang="es-ES" u="none">
              <a:solidFill>
                <a:schemeClr val="accent2"/>
              </a:solidFill>
            </a:endParaRPr>
          </a:p>
          <a:p>
            <a:pPr algn="l">
              <a:lnSpc>
                <a:spcPct val="110000"/>
              </a:lnSpc>
            </a:pPr>
            <a:r>
              <a:rPr lang="es-ES" u="none">
                <a:solidFill>
                  <a:srgbClr val="CC0000"/>
                </a:solidFill>
              </a:rPr>
              <a:t>U.S. Navy:</a:t>
            </a:r>
          </a:p>
          <a:p>
            <a:pPr algn="l">
              <a:lnSpc>
                <a:spcPct val="110000"/>
              </a:lnSpc>
            </a:pPr>
            <a:endParaRPr lang="es-ES" u="none">
              <a:solidFill>
                <a:srgbClr val="CC0000"/>
              </a:solidFill>
            </a:endParaRPr>
          </a:p>
          <a:p>
            <a:pPr algn="l">
              <a:lnSpc>
                <a:spcPct val="110000"/>
              </a:lnSpc>
            </a:pPr>
            <a:r>
              <a:rPr lang="es-ES" u="none">
                <a:solidFill>
                  <a:schemeClr val="accent2"/>
                </a:solidFill>
              </a:rPr>
              <a:t>Office of Naval Research</a:t>
            </a:r>
            <a:r>
              <a:rPr lang="es-ES" b="0" u="none">
                <a:solidFill>
                  <a:schemeClr val="accent2"/>
                </a:solidFill>
              </a:rPr>
              <a:t> </a:t>
            </a:r>
            <a:r>
              <a:rPr lang="es-ES" u="none">
                <a:solidFill>
                  <a:schemeClr val="accent2"/>
                </a:solidFill>
              </a:rPr>
              <a:t>– Global</a:t>
            </a:r>
            <a:r>
              <a:rPr lang="es-ES" b="0" u="none">
                <a:solidFill>
                  <a:schemeClr val="accent2"/>
                </a:solidFill>
              </a:rPr>
              <a:t>, </a:t>
            </a:r>
            <a:r>
              <a:rPr lang="es-ES" u="none">
                <a:solidFill>
                  <a:schemeClr val="accent2"/>
                </a:solidFill>
              </a:rPr>
              <a:t>Santiago, Chile</a:t>
            </a:r>
            <a:endParaRPr lang="en-US" u="none">
              <a:solidFill>
                <a:schemeClr val="accent2"/>
              </a:solidFill>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274" name="Group 3"/>
          <p:cNvGrpSpPr>
            <a:grpSpLocks/>
          </p:cNvGrpSpPr>
          <p:nvPr/>
        </p:nvGrpSpPr>
        <p:grpSpPr bwMode="auto">
          <a:xfrm>
            <a:off x="1562100" y="893763"/>
            <a:ext cx="5364163" cy="5710237"/>
            <a:chOff x="0" y="0"/>
            <a:chExt cx="2700" cy="2874"/>
          </a:xfrm>
        </p:grpSpPr>
        <p:pic>
          <p:nvPicPr>
            <p:cNvPr id="182275" name="Picture 4" descr="lnk_map_country_01-Brazil_o"/>
            <p:cNvPicPr>
              <a:picLocks noChangeAspect="1" noChangeArrowheads="1"/>
            </p:cNvPicPr>
            <p:nvPr/>
          </p:nvPicPr>
          <p:blipFill>
            <a:blip r:embed="rId3" cstate="print"/>
            <a:srcRect/>
            <a:stretch>
              <a:fillRect/>
            </a:stretch>
          </p:blipFill>
          <p:spPr bwMode="auto">
            <a:xfrm>
              <a:off x="0" y="0"/>
              <a:ext cx="2700" cy="2874"/>
            </a:xfrm>
            <a:prstGeom prst="rect">
              <a:avLst/>
            </a:prstGeom>
            <a:noFill/>
            <a:ln w="9525">
              <a:noFill/>
              <a:miter lim="800000"/>
              <a:headEnd/>
              <a:tailEnd/>
            </a:ln>
          </p:spPr>
        </p:pic>
        <p:sp>
          <p:nvSpPr>
            <p:cNvPr id="182276" name="Rectangle 5">
              <a:hlinkClick r:id="rId4"/>
              <a:hlinkHover r:id="rId5" action="ppaction://hlinkfile"/>
            </p:cNvPr>
            <p:cNvSpPr>
              <a:spLocks noChangeArrowheads="1"/>
            </p:cNvSpPr>
            <p:nvPr/>
          </p:nvSpPr>
          <p:spPr bwMode="auto">
            <a:xfrm>
              <a:off x="324" y="264"/>
              <a:ext cx="306" cy="138"/>
            </a:xfrm>
            <a:prstGeom prst="rect">
              <a:avLst/>
            </a:prstGeom>
            <a:noFill/>
            <a:ln w="9525">
              <a:noFill/>
              <a:miter lim="800000"/>
              <a:headEnd/>
              <a:tailEnd/>
            </a:ln>
          </p:spPr>
          <p:txBody>
            <a:bodyPr>
              <a:spAutoFit/>
            </a:bodyPr>
            <a:lstStyle/>
            <a:p>
              <a:endParaRPr lang="es-MX"/>
            </a:p>
          </p:txBody>
        </p:sp>
        <p:sp>
          <p:nvSpPr>
            <p:cNvPr id="182277" name="Freeform 6">
              <a:hlinkClick r:id="rId6"/>
              <a:hlinkHover r:id="rId7" action="ppaction://hlinkfile"/>
            </p:cNvPr>
            <p:cNvSpPr>
              <a:spLocks/>
            </p:cNvSpPr>
            <p:nvPr/>
          </p:nvSpPr>
          <p:spPr bwMode="auto">
            <a:xfrm>
              <a:off x="1350" y="1842"/>
              <a:ext cx="366" cy="696"/>
            </a:xfrm>
            <a:custGeom>
              <a:avLst/>
              <a:gdLst>
                <a:gd name="T0" fmla="*/ 126 w 366"/>
                <a:gd name="T1" fmla="*/ 90 h 696"/>
                <a:gd name="T2" fmla="*/ 84 w 366"/>
                <a:gd name="T3" fmla="*/ 234 h 696"/>
                <a:gd name="T4" fmla="*/ 6 w 366"/>
                <a:gd name="T5" fmla="*/ 426 h 696"/>
                <a:gd name="T6" fmla="*/ 0 w 366"/>
                <a:gd name="T7" fmla="*/ 696 h 696"/>
                <a:gd name="T8" fmla="*/ 168 w 366"/>
                <a:gd name="T9" fmla="*/ 504 h 696"/>
                <a:gd name="T10" fmla="*/ 348 w 366"/>
                <a:gd name="T11" fmla="*/ 426 h 696"/>
                <a:gd name="T12" fmla="*/ 366 w 366"/>
                <a:gd name="T13" fmla="*/ 390 h 696"/>
                <a:gd name="T14" fmla="*/ 294 w 366"/>
                <a:gd name="T15" fmla="*/ 312 h 696"/>
                <a:gd name="T16" fmla="*/ 366 w 366"/>
                <a:gd name="T17" fmla="*/ 138 h 696"/>
                <a:gd name="T18" fmla="*/ 348 w 366"/>
                <a:gd name="T19" fmla="*/ 60 h 696"/>
                <a:gd name="T20" fmla="*/ 168 w 366"/>
                <a:gd name="T21" fmla="*/ 0 h 696"/>
                <a:gd name="T22" fmla="*/ 126 w 366"/>
                <a:gd name="T23" fmla="*/ 90 h 6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6"/>
                <a:gd name="T37" fmla="*/ 0 h 696"/>
                <a:gd name="T38" fmla="*/ 366 w 366"/>
                <a:gd name="T39" fmla="*/ 696 h 6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6" h="696">
                  <a:moveTo>
                    <a:pt x="126" y="90"/>
                  </a:moveTo>
                  <a:lnTo>
                    <a:pt x="84" y="234"/>
                  </a:lnTo>
                  <a:lnTo>
                    <a:pt x="6" y="426"/>
                  </a:lnTo>
                  <a:lnTo>
                    <a:pt x="0" y="696"/>
                  </a:lnTo>
                  <a:lnTo>
                    <a:pt x="168" y="504"/>
                  </a:lnTo>
                  <a:lnTo>
                    <a:pt x="348" y="426"/>
                  </a:lnTo>
                  <a:lnTo>
                    <a:pt x="366" y="390"/>
                  </a:lnTo>
                  <a:lnTo>
                    <a:pt x="294" y="312"/>
                  </a:lnTo>
                  <a:lnTo>
                    <a:pt x="366" y="138"/>
                  </a:lnTo>
                  <a:lnTo>
                    <a:pt x="348" y="60"/>
                  </a:lnTo>
                  <a:lnTo>
                    <a:pt x="168" y="0"/>
                  </a:lnTo>
                  <a:lnTo>
                    <a:pt x="126" y="90"/>
                  </a:lnTo>
                  <a:close/>
                </a:path>
              </a:pathLst>
            </a:custGeom>
            <a:noFill/>
            <a:ln w="9525">
              <a:noFill/>
              <a:round/>
              <a:headEnd/>
              <a:tailEnd/>
            </a:ln>
          </p:spPr>
          <p:txBody>
            <a:bodyPr>
              <a:spAutoFit/>
            </a:bodyPr>
            <a:lstStyle/>
            <a:p>
              <a:endParaRPr lang="es-MX"/>
            </a:p>
          </p:txBody>
        </p:sp>
        <p:sp>
          <p:nvSpPr>
            <p:cNvPr id="182278" name="Freeform 7">
              <a:hlinkClick r:id="rId8"/>
              <a:hlinkHover r:id="rId9" action="ppaction://hlinkfile"/>
            </p:cNvPr>
            <p:cNvSpPr>
              <a:spLocks/>
            </p:cNvSpPr>
            <p:nvPr/>
          </p:nvSpPr>
          <p:spPr bwMode="auto">
            <a:xfrm>
              <a:off x="1434" y="1080"/>
              <a:ext cx="960" cy="732"/>
            </a:xfrm>
            <a:custGeom>
              <a:avLst/>
              <a:gdLst>
                <a:gd name="T0" fmla="*/ 0 w 960"/>
                <a:gd name="T1" fmla="*/ 282 h 732"/>
                <a:gd name="T2" fmla="*/ 54 w 960"/>
                <a:gd name="T3" fmla="*/ 102 h 732"/>
                <a:gd name="T4" fmla="*/ 210 w 960"/>
                <a:gd name="T5" fmla="*/ 0 h 732"/>
                <a:gd name="T6" fmla="*/ 456 w 960"/>
                <a:gd name="T7" fmla="*/ 78 h 732"/>
                <a:gd name="T8" fmla="*/ 660 w 960"/>
                <a:gd name="T9" fmla="*/ 102 h 732"/>
                <a:gd name="T10" fmla="*/ 960 w 960"/>
                <a:gd name="T11" fmla="*/ 192 h 732"/>
                <a:gd name="T12" fmla="*/ 846 w 960"/>
                <a:gd name="T13" fmla="*/ 414 h 732"/>
                <a:gd name="T14" fmla="*/ 768 w 960"/>
                <a:gd name="T15" fmla="*/ 678 h 732"/>
                <a:gd name="T16" fmla="*/ 654 w 960"/>
                <a:gd name="T17" fmla="*/ 732 h 732"/>
                <a:gd name="T18" fmla="*/ 408 w 960"/>
                <a:gd name="T19" fmla="*/ 732 h 732"/>
                <a:gd name="T20" fmla="*/ 372 w 960"/>
                <a:gd name="T21" fmla="*/ 498 h 732"/>
                <a:gd name="T22" fmla="*/ 204 w 960"/>
                <a:gd name="T23" fmla="*/ 384 h 732"/>
                <a:gd name="T24" fmla="*/ 0 w 960"/>
                <a:gd name="T25" fmla="*/ 282 h 7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0"/>
                <a:gd name="T40" fmla="*/ 0 h 732"/>
                <a:gd name="T41" fmla="*/ 960 w 960"/>
                <a:gd name="T42" fmla="*/ 732 h 7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0" h="732">
                  <a:moveTo>
                    <a:pt x="0" y="282"/>
                  </a:moveTo>
                  <a:lnTo>
                    <a:pt x="54" y="102"/>
                  </a:lnTo>
                  <a:lnTo>
                    <a:pt x="210" y="0"/>
                  </a:lnTo>
                  <a:lnTo>
                    <a:pt x="456" y="78"/>
                  </a:lnTo>
                  <a:lnTo>
                    <a:pt x="660" y="102"/>
                  </a:lnTo>
                  <a:lnTo>
                    <a:pt x="960" y="192"/>
                  </a:lnTo>
                  <a:lnTo>
                    <a:pt x="846" y="414"/>
                  </a:lnTo>
                  <a:lnTo>
                    <a:pt x="768" y="678"/>
                  </a:lnTo>
                  <a:lnTo>
                    <a:pt x="654" y="732"/>
                  </a:lnTo>
                  <a:lnTo>
                    <a:pt x="408" y="732"/>
                  </a:lnTo>
                  <a:lnTo>
                    <a:pt x="372" y="498"/>
                  </a:lnTo>
                  <a:lnTo>
                    <a:pt x="204" y="384"/>
                  </a:lnTo>
                  <a:lnTo>
                    <a:pt x="0" y="282"/>
                  </a:lnTo>
                  <a:close/>
                </a:path>
              </a:pathLst>
            </a:custGeom>
            <a:noFill/>
            <a:ln w="9525">
              <a:noFill/>
              <a:round/>
              <a:headEnd/>
              <a:tailEnd/>
            </a:ln>
          </p:spPr>
          <p:txBody>
            <a:bodyPr>
              <a:spAutoFit/>
            </a:bodyPr>
            <a:lstStyle/>
            <a:p>
              <a:endParaRPr lang="es-MX"/>
            </a:p>
          </p:txBody>
        </p:sp>
      </p:grpSp>
      <p:sp>
        <p:nvSpPr>
          <p:cNvPr id="182279" name="Text Box 9"/>
          <p:cNvSpPr txBox="1">
            <a:spLocks noChangeArrowheads="1"/>
          </p:cNvSpPr>
          <p:nvPr/>
        </p:nvSpPr>
        <p:spPr bwMode="auto">
          <a:xfrm>
            <a:off x="4605338" y="5935663"/>
            <a:ext cx="2997200" cy="588962"/>
          </a:xfrm>
          <a:prstGeom prst="rect">
            <a:avLst/>
          </a:prstGeom>
          <a:noFill/>
          <a:ln w="9525">
            <a:noFill/>
            <a:miter lim="800000"/>
            <a:headEnd/>
            <a:tailEnd/>
          </a:ln>
        </p:spPr>
        <p:txBody>
          <a:bodyPr wrap="none">
            <a:spAutoFit/>
          </a:bodyPr>
          <a:lstStyle/>
          <a:p>
            <a:pPr algn="ctr"/>
            <a:r>
              <a:rPr lang="pt-BR" u="none"/>
              <a:t>Univ Tecnologica Nacional</a:t>
            </a:r>
            <a:r>
              <a:rPr lang="pt-BR" sz="2000" u="none"/>
              <a:t> </a:t>
            </a:r>
            <a:r>
              <a:rPr lang="en-GB" u="none"/>
              <a:t>-1</a:t>
            </a:r>
          </a:p>
          <a:p>
            <a:pPr algn="ctr"/>
            <a:r>
              <a:rPr lang="en-GB" u="none">
                <a:solidFill>
                  <a:schemeClr val="accent2"/>
                </a:solidFill>
              </a:rPr>
              <a:t>Plaza Huincul, Arg (Aerodynamic CFD)</a:t>
            </a:r>
            <a:endParaRPr lang="es-MX"/>
          </a:p>
        </p:txBody>
      </p:sp>
      <p:sp>
        <p:nvSpPr>
          <p:cNvPr id="182280" name="Text Box 10"/>
          <p:cNvSpPr txBox="1">
            <a:spLocks noChangeArrowheads="1"/>
          </p:cNvSpPr>
          <p:nvPr/>
        </p:nvSpPr>
        <p:spPr bwMode="auto">
          <a:xfrm>
            <a:off x="5789613" y="5210175"/>
            <a:ext cx="3028950" cy="649288"/>
          </a:xfrm>
          <a:prstGeom prst="rect">
            <a:avLst/>
          </a:prstGeom>
          <a:noFill/>
          <a:ln w="9525">
            <a:noFill/>
            <a:miter lim="800000"/>
            <a:headEnd/>
            <a:tailEnd/>
          </a:ln>
        </p:spPr>
        <p:txBody>
          <a:bodyPr wrap="none">
            <a:spAutoFit/>
          </a:bodyPr>
          <a:lstStyle/>
          <a:p>
            <a:pPr algn="ctr"/>
            <a:r>
              <a:rPr lang="en-US" u="none"/>
              <a:t>Univ Nacional del Centro de la </a:t>
            </a:r>
          </a:p>
          <a:p>
            <a:pPr algn="ctr"/>
            <a:r>
              <a:rPr lang="en-US" u="none"/>
              <a:t>Provincia de Buenos Aires </a:t>
            </a:r>
            <a:r>
              <a:rPr lang="en-GB" u="none"/>
              <a:t>(UNICEN) -1</a:t>
            </a:r>
          </a:p>
          <a:p>
            <a:pPr algn="ctr"/>
            <a:r>
              <a:rPr lang="en-GB" u="none">
                <a:solidFill>
                  <a:schemeClr val="accent2"/>
                </a:solidFill>
              </a:rPr>
              <a:t>Buenos Aires, Arg (Sensors)</a:t>
            </a:r>
            <a:endParaRPr lang="es-MX"/>
          </a:p>
        </p:txBody>
      </p:sp>
      <p:sp>
        <p:nvSpPr>
          <p:cNvPr id="150538" name="Line 11"/>
          <p:cNvSpPr>
            <a:spLocks noChangeShapeType="1"/>
          </p:cNvSpPr>
          <p:nvPr/>
        </p:nvSpPr>
        <p:spPr bwMode="auto">
          <a:xfrm flipH="1" flipV="1">
            <a:off x="4999038" y="5311775"/>
            <a:ext cx="838200" cy="200025"/>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spAutoFit/>
          </a:bodyPr>
          <a:lstStyle/>
          <a:p>
            <a:pPr>
              <a:defRPr/>
            </a:pPr>
            <a:endParaRPr lang="es-MX"/>
          </a:p>
        </p:txBody>
      </p:sp>
      <p:sp>
        <p:nvSpPr>
          <p:cNvPr id="150539" name="Line 13"/>
          <p:cNvSpPr>
            <a:spLocks noChangeShapeType="1"/>
          </p:cNvSpPr>
          <p:nvPr/>
        </p:nvSpPr>
        <p:spPr bwMode="auto">
          <a:xfrm flipH="1" flipV="1">
            <a:off x="4486275" y="5356225"/>
            <a:ext cx="830263" cy="574675"/>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spAutoFit/>
          </a:bodyPr>
          <a:lstStyle/>
          <a:p>
            <a:pPr>
              <a:defRPr/>
            </a:pPr>
            <a:endParaRPr lang="es-MX"/>
          </a:p>
        </p:txBody>
      </p:sp>
      <p:sp>
        <p:nvSpPr>
          <p:cNvPr id="182283" name="Text Box 14"/>
          <p:cNvSpPr txBox="1">
            <a:spLocks noChangeArrowheads="1"/>
          </p:cNvSpPr>
          <p:nvPr/>
        </p:nvSpPr>
        <p:spPr bwMode="auto">
          <a:xfrm>
            <a:off x="1431925" y="4510088"/>
            <a:ext cx="2254250" cy="466725"/>
          </a:xfrm>
          <a:prstGeom prst="rect">
            <a:avLst/>
          </a:prstGeom>
          <a:noFill/>
          <a:ln w="9525">
            <a:noFill/>
            <a:miter lim="800000"/>
            <a:headEnd/>
            <a:tailEnd/>
          </a:ln>
        </p:spPr>
        <p:txBody>
          <a:bodyPr>
            <a:spAutoFit/>
          </a:bodyPr>
          <a:lstStyle/>
          <a:p>
            <a:pPr algn="ctr"/>
            <a:r>
              <a:rPr lang="en-US" u="none"/>
              <a:t>Fundacion Biociencia </a:t>
            </a:r>
            <a:r>
              <a:rPr lang="en-GB" u="none"/>
              <a:t>-1</a:t>
            </a:r>
          </a:p>
          <a:p>
            <a:pPr algn="ctr"/>
            <a:r>
              <a:rPr lang="en-GB" u="none">
                <a:solidFill>
                  <a:schemeClr val="accent2"/>
                </a:solidFill>
              </a:rPr>
              <a:t>Santiago, Chile (Biophysics)</a:t>
            </a:r>
            <a:endParaRPr lang="es-MX"/>
          </a:p>
        </p:txBody>
      </p:sp>
      <p:sp>
        <p:nvSpPr>
          <p:cNvPr id="182284" name="Text Box 15"/>
          <p:cNvSpPr txBox="1">
            <a:spLocks noChangeArrowheads="1"/>
          </p:cNvSpPr>
          <p:nvPr/>
        </p:nvSpPr>
        <p:spPr bwMode="auto">
          <a:xfrm>
            <a:off x="1073150" y="4976813"/>
            <a:ext cx="2625725" cy="466725"/>
          </a:xfrm>
          <a:prstGeom prst="rect">
            <a:avLst/>
          </a:prstGeom>
          <a:noFill/>
          <a:ln w="9525">
            <a:noFill/>
            <a:miter lim="800000"/>
            <a:headEnd/>
            <a:tailEnd/>
          </a:ln>
        </p:spPr>
        <p:txBody>
          <a:bodyPr>
            <a:spAutoFit/>
          </a:bodyPr>
          <a:lstStyle/>
          <a:p>
            <a:pPr algn="ctr"/>
            <a:r>
              <a:rPr lang="en-US" u="none"/>
              <a:t>Univ of Santiago Chile  </a:t>
            </a:r>
            <a:r>
              <a:rPr lang="en-GB" u="none"/>
              <a:t>-1</a:t>
            </a:r>
          </a:p>
          <a:p>
            <a:pPr algn="ctr"/>
            <a:r>
              <a:rPr lang="en-GB" u="none">
                <a:solidFill>
                  <a:schemeClr val="accent2"/>
                </a:solidFill>
              </a:rPr>
              <a:t>Santiago, Chile (Nanomagnetics)</a:t>
            </a:r>
            <a:endParaRPr lang="es-MX"/>
          </a:p>
        </p:txBody>
      </p:sp>
      <p:sp>
        <p:nvSpPr>
          <p:cNvPr id="182285" name="Text Box 16"/>
          <p:cNvSpPr txBox="1">
            <a:spLocks noChangeArrowheads="1"/>
          </p:cNvSpPr>
          <p:nvPr/>
        </p:nvSpPr>
        <p:spPr bwMode="auto">
          <a:xfrm>
            <a:off x="1562100" y="5443538"/>
            <a:ext cx="2124075" cy="466725"/>
          </a:xfrm>
          <a:prstGeom prst="rect">
            <a:avLst/>
          </a:prstGeom>
          <a:noFill/>
          <a:ln w="9525">
            <a:noFill/>
            <a:miter lim="800000"/>
            <a:headEnd/>
            <a:tailEnd/>
          </a:ln>
        </p:spPr>
        <p:txBody>
          <a:bodyPr>
            <a:spAutoFit/>
          </a:bodyPr>
          <a:lstStyle/>
          <a:p>
            <a:pPr algn="ctr"/>
            <a:r>
              <a:rPr lang="en-US" u="none"/>
              <a:t>Univ of Chile </a:t>
            </a:r>
            <a:r>
              <a:rPr lang="en-GB" u="none"/>
              <a:t>-1</a:t>
            </a:r>
          </a:p>
          <a:p>
            <a:pPr algn="ctr"/>
            <a:r>
              <a:rPr lang="en-GB" u="none">
                <a:solidFill>
                  <a:schemeClr val="accent2"/>
                </a:solidFill>
              </a:rPr>
              <a:t>Santiago, Chile (Ceramics)</a:t>
            </a:r>
            <a:endParaRPr lang="es-MX"/>
          </a:p>
        </p:txBody>
      </p:sp>
      <p:sp>
        <p:nvSpPr>
          <p:cNvPr id="150543" name="Line 17"/>
          <p:cNvSpPr>
            <a:spLocks noChangeShapeType="1"/>
          </p:cNvSpPr>
          <p:nvPr/>
        </p:nvSpPr>
        <p:spPr bwMode="auto">
          <a:xfrm>
            <a:off x="3686175" y="4692650"/>
            <a:ext cx="544513" cy="347663"/>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spAutoFit/>
          </a:bodyPr>
          <a:lstStyle/>
          <a:p>
            <a:pPr>
              <a:defRPr/>
            </a:pPr>
            <a:endParaRPr lang="es-MX"/>
          </a:p>
        </p:txBody>
      </p:sp>
      <p:sp>
        <p:nvSpPr>
          <p:cNvPr id="150544" name="Line 18"/>
          <p:cNvSpPr>
            <a:spLocks noChangeShapeType="1"/>
          </p:cNvSpPr>
          <p:nvPr/>
        </p:nvSpPr>
        <p:spPr bwMode="auto">
          <a:xfrm flipV="1">
            <a:off x="3698875" y="5108575"/>
            <a:ext cx="531813" cy="6985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spAutoFit/>
          </a:bodyPr>
          <a:lstStyle/>
          <a:p>
            <a:pPr>
              <a:defRPr/>
            </a:pPr>
            <a:endParaRPr lang="es-MX"/>
          </a:p>
        </p:txBody>
      </p:sp>
      <p:sp>
        <p:nvSpPr>
          <p:cNvPr id="150545" name="Line 19"/>
          <p:cNvSpPr>
            <a:spLocks noChangeShapeType="1"/>
          </p:cNvSpPr>
          <p:nvPr/>
        </p:nvSpPr>
        <p:spPr bwMode="auto">
          <a:xfrm flipV="1">
            <a:off x="3686175" y="5129213"/>
            <a:ext cx="544513" cy="517525"/>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spAutoFit/>
          </a:bodyPr>
          <a:lstStyle/>
          <a:p>
            <a:pPr>
              <a:defRPr/>
            </a:pPr>
            <a:endParaRPr lang="es-MX"/>
          </a:p>
        </p:txBody>
      </p:sp>
      <p:sp>
        <p:nvSpPr>
          <p:cNvPr id="182289" name="Text Box 20"/>
          <p:cNvSpPr txBox="1">
            <a:spLocks noChangeArrowheads="1"/>
          </p:cNvSpPr>
          <p:nvPr/>
        </p:nvSpPr>
        <p:spPr bwMode="auto">
          <a:xfrm>
            <a:off x="6237288" y="4097338"/>
            <a:ext cx="2906712" cy="466725"/>
          </a:xfrm>
          <a:prstGeom prst="rect">
            <a:avLst/>
          </a:prstGeom>
          <a:noFill/>
          <a:ln w="9525">
            <a:noFill/>
            <a:miter lim="800000"/>
            <a:headEnd/>
            <a:tailEnd/>
          </a:ln>
        </p:spPr>
        <p:txBody>
          <a:bodyPr wrap="none">
            <a:spAutoFit/>
          </a:bodyPr>
          <a:lstStyle/>
          <a:p>
            <a:pPr algn="ctr"/>
            <a:r>
              <a:rPr lang="en-GB" u="none"/>
              <a:t>Universidad ORT Uruguay -1</a:t>
            </a:r>
          </a:p>
          <a:p>
            <a:pPr algn="ctr"/>
            <a:r>
              <a:rPr lang="en-GB" u="none">
                <a:solidFill>
                  <a:schemeClr val="accent2"/>
                </a:solidFill>
              </a:rPr>
              <a:t>Montevideo, Ur (Computational Math)</a:t>
            </a:r>
            <a:endParaRPr lang="es-MX"/>
          </a:p>
        </p:txBody>
      </p:sp>
      <p:sp>
        <p:nvSpPr>
          <p:cNvPr id="182290" name="Text Box 21"/>
          <p:cNvSpPr txBox="1">
            <a:spLocks noChangeArrowheads="1"/>
          </p:cNvSpPr>
          <p:nvPr/>
        </p:nvSpPr>
        <p:spPr bwMode="auto">
          <a:xfrm>
            <a:off x="6029325" y="3505200"/>
            <a:ext cx="3114675" cy="466725"/>
          </a:xfrm>
          <a:prstGeom prst="rect">
            <a:avLst/>
          </a:prstGeom>
          <a:noFill/>
          <a:ln w="9525">
            <a:noFill/>
            <a:miter lim="800000"/>
            <a:headEnd/>
            <a:tailEnd/>
          </a:ln>
        </p:spPr>
        <p:txBody>
          <a:bodyPr wrap="none">
            <a:spAutoFit/>
          </a:bodyPr>
          <a:lstStyle/>
          <a:p>
            <a:pPr algn="ctr"/>
            <a:r>
              <a:rPr lang="es-ES" u="none"/>
              <a:t>Universidad de la Republica</a:t>
            </a:r>
            <a:r>
              <a:rPr lang="en-GB" u="none"/>
              <a:t> -1</a:t>
            </a:r>
          </a:p>
          <a:p>
            <a:pPr algn="ctr"/>
            <a:r>
              <a:rPr lang="en-GB" u="none">
                <a:solidFill>
                  <a:schemeClr val="accent2"/>
                </a:solidFill>
              </a:rPr>
              <a:t>Montevideo, Ur (Semiconductors lasers)</a:t>
            </a:r>
            <a:endParaRPr lang="es-MX"/>
          </a:p>
        </p:txBody>
      </p:sp>
      <p:sp>
        <p:nvSpPr>
          <p:cNvPr id="150548" name="Line 22"/>
          <p:cNvSpPr>
            <a:spLocks noChangeShapeType="1"/>
          </p:cNvSpPr>
          <p:nvPr/>
        </p:nvSpPr>
        <p:spPr bwMode="auto">
          <a:xfrm flipH="1">
            <a:off x="5232400" y="4398963"/>
            <a:ext cx="1004888" cy="693737"/>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spAutoFit/>
          </a:bodyPr>
          <a:lstStyle/>
          <a:p>
            <a:pPr>
              <a:defRPr/>
            </a:pPr>
            <a:endParaRPr lang="es-MX"/>
          </a:p>
        </p:txBody>
      </p:sp>
      <p:sp>
        <p:nvSpPr>
          <p:cNvPr id="150549" name="Line 23"/>
          <p:cNvSpPr>
            <a:spLocks noChangeShapeType="1"/>
          </p:cNvSpPr>
          <p:nvPr/>
        </p:nvSpPr>
        <p:spPr bwMode="auto">
          <a:xfrm flipH="1">
            <a:off x="5168900" y="3971925"/>
            <a:ext cx="860425" cy="1133475"/>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spAutoFit/>
          </a:bodyPr>
          <a:lstStyle/>
          <a:p>
            <a:pPr>
              <a:defRPr/>
            </a:pPr>
            <a:endParaRPr lang="es-MX"/>
          </a:p>
        </p:txBody>
      </p:sp>
      <p:sp>
        <p:nvSpPr>
          <p:cNvPr id="182293" name="Oval 24"/>
          <p:cNvSpPr>
            <a:spLocks noChangeArrowheads="1"/>
          </p:cNvSpPr>
          <p:nvPr/>
        </p:nvSpPr>
        <p:spPr bwMode="auto">
          <a:xfrm>
            <a:off x="5037138" y="5178425"/>
            <a:ext cx="88900" cy="88900"/>
          </a:xfrm>
          <a:prstGeom prst="ellipse">
            <a:avLst/>
          </a:prstGeom>
          <a:solidFill>
            <a:srgbClr val="FF0000"/>
          </a:solidFill>
          <a:ln w="9525">
            <a:noFill/>
            <a:round/>
            <a:headEnd/>
            <a:tailEnd/>
          </a:ln>
        </p:spPr>
        <p:txBody>
          <a:bodyPr wrap="none" anchor="ctr">
            <a:spAutoFit/>
          </a:bodyPr>
          <a:lstStyle/>
          <a:p>
            <a:pPr algn="ctr"/>
            <a:endParaRPr lang="es-MX"/>
          </a:p>
        </p:txBody>
      </p:sp>
      <p:sp>
        <p:nvSpPr>
          <p:cNvPr id="182294" name="Oval 25"/>
          <p:cNvSpPr>
            <a:spLocks noChangeArrowheads="1"/>
          </p:cNvSpPr>
          <p:nvPr/>
        </p:nvSpPr>
        <p:spPr bwMode="auto">
          <a:xfrm>
            <a:off x="4230688" y="5040313"/>
            <a:ext cx="88900" cy="88900"/>
          </a:xfrm>
          <a:prstGeom prst="ellipse">
            <a:avLst/>
          </a:prstGeom>
          <a:solidFill>
            <a:srgbClr val="FF0000"/>
          </a:solidFill>
          <a:ln w="9525">
            <a:noFill/>
            <a:round/>
            <a:headEnd/>
            <a:tailEnd/>
          </a:ln>
        </p:spPr>
        <p:txBody>
          <a:bodyPr wrap="none" anchor="ctr">
            <a:spAutoFit/>
          </a:bodyPr>
          <a:lstStyle/>
          <a:p>
            <a:pPr algn="ctr"/>
            <a:endParaRPr lang="es-MX"/>
          </a:p>
        </p:txBody>
      </p:sp>
      <p:sp>
        <p:nvSpPr>
          <p:cNvPr id="182295" name="Oval 26"/>
          <p:cNvSpPr>
            <a:spLocks noChangeArrowheads="1"/>
          </p:cNvSpPr>
          <p:nvPr/>
        </p:nvSpPr>
        <p:spPr bwMode="auto">
          <a:xfrm>
            <a:off x="4397375" y="5267325"/>
            <a:ext cx="88900" cy="88900"/>
          </a:xfrm>
          <a:prstGeom prst="ellipse">
            <a:avLst/>
          </a:prstGeom>
          <a:solidFill>
            <a:srgbClr val="FF0000"/>
          </a:solidFill>
          <a:ln w="9525">
            <a:noFill/>
            <a:round/>
            <a:headEnd/>
            <a:tailEnd/>
          </a:ln>
        </p:spPr>
        <p:txBody>
          <a:bodyPr wrap="none" anchor="ctr">
            <a:spAutoFit/>
          </a:bodyPr>
          <a:lstStyle/>
          <a:p>
            <a:pPr algn="ctr"/>
            <a:endParaRPr lang="es-MX"/>
          </a:p>
        </p:txBody>
      </p:sp>
      <p:sp>
        <p:nvSpPr>
          <p:cNvPr id="182296" name="Oval 27"/>
          <p:cNvSpPr>
            <a:spLocks noChangeArrowheads="1"/>
          </p:cNvSpPr>
          <p:nvPr/>
        </p:nvSpPr>
        <p:spPr bwMode="auto">
          <a:xfrm>
            <a:off x="2241550" y="1227138"/>
            <a:ext cx="88900" cy="88900"/>
          </a:xfrm>
          <a:prstGeom prst="ellipse">
            <a:avLst/>
          </a:prstGeom>
          <a:solidFill>
            <a:srgbClr val="FF0000"/>
          </a:solidFill>
          <a:ln w="9525">
            <a:noFill/>
            <a:round/>
            <a:headEnd/>
            <a:tailEnd/>
          </a:ln>
        </p:spPr>
        <p:txBody>
          <a:bodyPr wrap="none" anchor="ctr">
            <a:spAutoFit/>
          </a:bodyPr>
          <a:lstStyle/>
          <a:p>
            <a:pPr algn="ctr"/>
            <a:endParaRPr lang="es-MX"/>
          </a:p>
        </p:txBody>
      </p:sp>
      <p:sp>
        <p:nvSpPr>
          <p:cNvPr id="182297" name="Oval 29"/>
          <p:cNvSpPr>
            <a:spLocks noChangeArrowheads="1"/>
          </p:cNvSpPr>
          <p:nvPr/>
        </p:nvSpPr>
        <p:spPr bwMode="auto">
          <a:xfrm>
            <a:off x="4900613" y="5222875"/>
            <a:ext cx="88900" cy="88900"/>
          </a:xfrm>
          <a:prstGeom prst="ellipse">
            <a:avLst/>
          </a:prstGeom>
          <a:solidFill>
            <a:srgbClr val="FF0000"/>
          </a:solidFill>
          <a:ln w="9525">
            <a:noFill/>
            <a:round/>
            <a:headEnd/>
            <a:tailEnd/>
          </a:ln>
        </p:spPr>
        <p:txBody>
          <a:bodyPr wrap="none" anchor="ctr">
            <a:spAutoFit/>
          </a:bodyPr>
          <a:lstStyle/>
          <a:p>
            <a:pPr algn="ctr"/>
            <a:endParaRPr lang="es-MX"/>
          </a:p>
        </p:txBody>
      </p:sp>
      <p:sp>
        <p:nvSpPr>
          <p:cNvPr id="182298" name="Oval 30"/>
          <p:cNvSpPr>
            <a:spLocks noChangeArrowheads="1"/>
          </p:cNvSpPr>
          <p:nvPr/>
        </p:nvSpPr>
        <p:spPr bwMode="auto">
          <a:xfrm>
            <a:off x="2608263" y="1976438"/>
            <a:ext cx="88900" cy="88900"/>
          </a:xfrm>
          <a:prstGeom prst="ellipse">
            <a:avLst/>
          </a:prstGeom>
          <a:solidFill>
            <a:srgbClr val="FF0000"/>
          </a:solidFill>
          <a:ln w="9525">
            <a:noFill/>
            <a:round/>
            <a:headEnd/>
            <a:tailEnd/>
          </a:ln>
        </p:spPr>
        <p:txBody>
          <a:bodyPr wrap="none" anchor="ctr">
            <a:spAutoFit/>
          </a:bodyPr>
          <a:lstStyle/>
          <a:p>
            <a:pPr algn="ctr"/>
            <a:endParaRPr lang="es-MX"/>
          </a:p>
        </p:txBody>
      </p:sp>
      <p:sp>
        <p:nvSpPr>
          <p:cNvPr id="182299" name="Text Box 31"/>
          <p:cNvSpPr txBox="1">
            <a:spLocks noChangeArrowheads="1"/>
          </p:cNvSpPr>
          <p:nvPr/>
        </p:nvSpPr>
        <p:spPr bwMode="auto">
          <a:xfrm>
            <a:off x="65088" y="2043113"/>
            <a:ext cx="2792412" cy="457200"/>
          </a:xfrm>
          <a:prstGeom prst="rect">
            <a:avLst/>
          </a:prstGeom>
          <a:noFill/>
          <a:ln w="9525">
            <a:noFill/>
            <a:miter lim="800000"/>
            <a:headEnd/>
            <a:tailEnd/>
          </a:ln>
        </p:spPr>
        <p:txBody>
          <a:bodyPr>
            <a:spAutoFit/>
          </a:bodyPr>
          <a:lstStyle/>
          <a:p>
            <a:pPr algn="ctr"/>
            <a:r>
              <a:rPr lang="es-ES" u="none"/>
              <a:t>ITESM</a:t>
            </a:r>
            <a:r>
              <a:rPr lang="pt-BR" u="none"/>
              <a:t>-1</a:t>
            </a:r>
            <a:endParaRPr lang="en-GB" u="none"/>
          </a:p>
          <a:p>
            <a:pPr algn="ctr"/>
            <a:r>
              <a:rPr lang="en-GB" u="none">
                <a:solidFill>
                  <a:schemeClr val="accent2"/>
                </a:solidFill>
              </a:rPr>
              <a:t>Atizapan</a:t>
            </a:r>
            <a:endParaRPr lang="es-MX" u="none">
              <a:solidFill>
                <a:srgbClr val="009900"/>
              </a:solidFill>
            </a:endParaRPr>
          </a:p>
        </p:txBody>
      </p:sp>
      <p:sp>
        <p:nvSpPr>
          <p:cNvPr id="182300" name="Text Box 32"/>
          <p:cNvSpPr txBox="1">
            <a:spLocks noChangeArrowheads="1"/>
          </p:cNvSpPr>
          <p:nvPr/>
        </p:nvSpPr>
        <p:spPr bwMode="auto">
          <a:xfrm>
            <a:off x="2173288" y="785813"/>
            <a:ext cx="2787650" cy="639762"/>
          </a:xfrm>
          <a:prstGeom prst="rect">
            <a:avLst/>
          </a:prstGeom>
          <a:noFill/>
          <a:ln w="9525">
            <a:noFill/>
            <a:miter lim="800000"/>
            <a:headEnd/>
            <a:tailEnd/>
          </a:ln>
        </p:spPr>
        <p:txBody>
          <a:bodyPr>
            <a:spAutoFit/>
          </a:bodyPr>
          <a:lstStyle/>
          <a:p>
            <a:pPr algn="ctr"/>
            <a:r>
              <a:rPr lang="es-ES" u="none">
                <a:solidFill>
                  <a:srgbClr val="CC0000"/>
                </a:solidFill>
              </a:rPr>
              <a:t>CIMAV</a:t>
            </a:r>
            <a:r>
              <a:rPr lang="pt-BR" u="none">
                <a:solidFill>
                  <a:srgbClr val="CC0000"/>
                </a:solidFill>
              </a:rPr>
              <a:t>-3</a:t>
            </a:r>
          </a:p>
          <a:p>
            <a:pPr algn="ctr"/>
            <a:r>
              <a:rPr lang="pt-BR" u="none">
                <a:solidFill>
                  <a:srgbClr val="CC0000"/>
                </a:solidFill>
              </a:rPr>
              <a:t>Chihauhua</a:t>
            </a:r>
            <a:endParaRPr lang="en-GB" u="none">
              <a:solidFill>
                <a:srgbClr val="CC0000"/>
              </a:solidFill>
            </a:endParaRPr>
          </a:p>
          <a:p>
            <a:pPr algn="ctr"/>
            <a:endParaRPr lang="es-MX"/>
          </a:p>
        </p:txBody>
      </p:sp>
      <p:sp>
        <p:nvSpPr>
          <p:cNvPr id="182301" name="Text Box 33"/>
          <p:cNvSpPr txBox="1">
            <a:spLocks noChangeArrowheads="1"/>
          </p:cNvSpPr>
          <p:nvPr/>
        </p:nvSpPr>
        <p:spPr bwMode="auto">
          <a:xfrm>
            <a:off x="5278438" y="2192338"/>
            <a:ext cx="2894012" cy="457200"/>
          </a:xfrm>
          <a:prstGeom prst="rect">
            <a:avLst/>
          </a:prstGeom>
          <a:noFill/>
          <a:ln w="9525">
            <a:noFill/>
            <a:miter lim="800000"/>
            <a:headEnd/>
            <a:tailEnd/>
          </a:ln>
        </p:spPr>
        <p:txBody>
          <a:bodyPr>
            <a:spAutoFit/>
          </a:bodyPr>
          <a:lstStyle/>
          <a:p>
            <a:pPr algn="ctr"/>
            <a:r>
              <a:rPr lang="en-US" u="none"/>
              <a:t>Univesidad de Guanajuato- </a:t>
            </a:r>
            <a:r>
              <a:rPr lang="pt-BR" u="none"/>
              <a:t>1</a:t>
            </a:r>
            <a:endParaRPr lang="en-GB" u="none"/>
          </a:p>
          <a:p>
            <a:pPr algn="ctr"/>
            <a:r>
              <a:rPr lang="en-GB" u="none">
                <a:solidFill>
                  <a:schemeClr val="accent2"/>
                </a:solidFill>
              </a:rPr>
              <a:t>Guanajuato</a:t>
            </a:r>
            <a:endParaRPr lang="es-MX"/>
          </a:p>
        </p:txBody>
      </p:sp>
      <p:sp>
        <p:nvSpPr>
          <p:cNvPr id="150559" name="Line 34"/>
          <p:cNvSpPr>
            <a:spLocks noChangeShapeType="1"/>
          </p:cNvSpPr>
          <p:nvPr/>
        </p:nvSpPr>
        <p:spPr bwMode="auto">
          <a:xfrm flipH="1">
            <a:off x="2020888" y="2027238"/>
            <a:ext cx="600075" cy="180975"/>
          </a:xfrm>
          <a:prstGeom prst="line">
            <a:avLst/>
          </a:prstGeom>
          <a:ln>
            <a:headEnd type="triangle" w="med" len="med"/>
            <a:tailEnd/>
          </a:ln>
        </p:spPr>
        <p:style>
          <a:lnRef idx="3">
            <a:schemeClr val="accent2"/>
          </a:lnRef>
          <a:fillRef idx="0">
            <a:schemeClr val="accent2"/>
          </a:fillRef>
          <a:effectRef idx="2">
            <a:schemeClr val="accent2"/>
          </a:effectRef>
          <a:fontRef idx="minor">
            <a:schemeClr val="tx1"/>
          </a:fontRef>
        </p:style>
        <p:txBody>
          <a:bodyPr>
            <a:spAutoFit/>
          </a:bodyPr>
          <a:lstStyle/>
          <a:p>
            <a:pPr>
              <a:defRPr/>
            </a:pPr>
            <a:endParaRPr lang="es-MX"/>
          </a:p>
        </p:txBody>
      </p:sp>
      <p:sp>
        <p:nvSpPr>
          <p:cNvPr id="150560" name="Line 35"/>
          <p:cNvSpPr>
            <a:spLocks noChangeShapeType="1"/>
          </p:cNvSpPr>
          <p:nvPr/>
        </p:nvSpPr>
        <p:spPr bwMode="auto">
          <a:xfrm flipH="1">
            <a:off x="2330450" y="1073150"/>
            <a:ext cx="654050" cy="153988"/>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spAutoFit/>
          </a:bodyPr>
          <a:lstStyle/>
          <a:p>
            <a:pPr>
              <a:defRPr/>
            </a:pPr>
            <a:endParaRPr lang="es-MX"/>
          </a:p>
        </p:txBody>
      </p:sp>
      <p:sp>
        <p:nvSpPr>
          <p:cNvPr id="150561" name="Line 36"/>
          <p:cNvSpPr>
            <a:spLocks noChangeShapeType="1"/>
          </p:cNvSpPr>
          <p:nvPr/>
        </p:nvSpPr>
        <p:spPr bwMode="auto">
          <a:xfrm flipH="1">
            <a:off x="2622550" y="1692275"/>
            <a:ext cx="2108200" cy="15240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spAutoFit/>
          </a:bodyPr>
          <a:lstStyle/>
          <a:p>
            <a:pPr>
              <a:defRPr/>
            </a:pPr>
            <a:endParaRPr lang="es-MX"/>
          </a:p>
        </p:txBody>
      </p:sp>
      <p:sp>
        <p:nvSpPr>
          <p:cNvPr id="182305" name="Text Box 37"/>
          <p:cNvSpPr txBox="1">
            <a:spLocks noChangeArrowheads="1"/>
          </p:cNvSpPr>
          <p:nvPr/>
        </p:nvSpPr>
        <p:spPr bwMode="auto">
          <a:xfrm>
            <a:off x="4129088" y="1392238"/>
            <a:ext cx="3028950" cy="457200"/>
          </a:xfrm>
          <a:prstGeom prst="rect">
            <a:avLst/>
          </a:prstGeom>
          <a:noFill/>
          <a:ln w="9525">
            <a:noFill/>
            <a:miter lim="800000"/>
            <a:headEnd/>
            <a:tailEnd/>
          </a:ln>
        </p:spPr>
        <p:txBody>
          <a:bodyPr>
            <a:spAutoFit/>
          </a:bodyPr>
          <a:lstStyle/>
          <a:p>
            <a:pPr algn="ctr"/>
            <a:r>
              <a:rPr lang="en-US" u="none"/>
              <a:t>IPICYT – 2</a:t>
            </a:r>
          </a:p>
          <a:p>
            <a:pPr algn="ctr"/>
            <a:r>
              <a:rPr lang="en-US" u="none">
                <a:solidFill>
                  <a:schemeClr val="accent2"/>
                </a:solidFill>
              </a:rPr>
              <a:t>San Luis Potosi </a:t>
            </a:r>
            <a:endParaRPr lang="es-MX"/>
          </a:p>
        </p:txBody>
      </p:sp>
      <p:sp>
        <p:nvSpPr>
          <p:cNvPr id="182306" name="Text Box 38"/>
          <p:cNvSpPr txBox="1">
            <a:spLocks noChangeArrowheads="1"/>
          </p:cNvSpPr>
          <p:nvPr/>
        </p:nvSpPr>
        <p:spPr bwMode="auto">
          <a:xfrm>
            <a:off x="896938" y="2849563"/>
            <a:ext cx="2603500" cy="457200"/>
          </a:xfrm>
          <a:prstGeom prst="rect">
            <a:avLst/>
          </a:prstGeom>
          <a:noFill/>
          <a:ln w="9525">
            <a:noFill/>
            <a:miter lim="800000"/>
            <a:headEnd/>
            <a:tailEnd/>
          </a:ln>
        </p:spPr>
        <p:txBody>
          <a:bodyPr>
            <a:spAutoFit/>
          </a:bodyPr>
          <a:lstStyle/>
          <a:p>
            <a:pPr algn="ctr"/>
            <a:r>
              <a:rPr lang="en-US" u="none"/>
              <a:t>INAOE– 1 </a:t>
            </a:r>
          </a:p>
          <a:p>
            <a:pPr algn="ctr"/>
            <a:r>
              <a:rPr lang="en-US" u="none">
                <a:solidFill>
                  <a:schemeClr val="accent2"/>
                </a:solidFill>
              </a:rPr>
              <a:t>Puebla </a:t>
            </a:r>
            <a:endParaRPr lang="es-MX"/>
          </a:p>
        </p:txBody>
      </p:sp>
      <p:sp>
        <p:nvSpPr>
          <p:cNvPr id="182307" name="Oval 40"/>
          <p:cNvSpPr>
            <a:spLocks noChangeArrowheads="1"/>
          </p:cNvSpPr>
          <p:nvPr/>
        </p:nvSpPr>
        <p:spPr bwMode="auto">
          <a:xfrm>
            <a:off x="2697163" y="2014538"/>
            <a:ext cx="88900" cy="88900"/>
          </a:xfrm>
          <a:prstGeom prst="ellipse">
            <a:avLst/>
          </a:prstGeom>
          <a:solidFill>
            <a:srgbClr val="FF0000"/>
          </a:solidFill>
          <a:ln w="9525">
            <a:noFill/>
            <a:round/>
            <a:headEnd/>
            <a:tailEnd/>
          </a:ln>
        </p:spPr>
        <p:txBody>
          <a:bodyPr wrap="none" anchor="ctr">
            <a:spAutoFit/>
          </a:bodyPr>
          <a:lstStyle/>
          <a:p>
            <a:pPr algn="ctr"/>
            <a:endParaRPr lang="es-MX"/>
          </a:p>
        </p:txBody>
      </p:sp>
      <p:sp>
        <p:nvSpPr>
          <p:cNvPr id="182308" name="Oval 42"/>
          <p:cNvSpPr>
            <a:spLocks noChangeArrowheads="1"/>
          </p:cNvSpPr>
          <p:nvPr/>
        </p:nvSpPr>
        <p:spPr bwMode="auto">
          <a:xfrm>
            <a:off x="2571750" y="1819275"/>
            <a:ext cx="88900" cy="88900"/>
          </a:xfrm>
          <a:prstGeom prst="ellipse">
            <a:avLst/>
          </a:prstGeom>
          <a:solidFill>
            <a:srgbClr val="FF0000"/>
          </a:solidFill>
          <a:ln w="9525">
            <a:noFill/>
            <a:round/>
            <a:headEnd/>
            <a:tailEnd/>
          </a:ln>
        </p:spPr>
        <p:txBody>
          <a:bodyPr wrap="none" anchor="ctr">
            <a:spAutoFit/>
          </a:bodyPr>
          <a:lstStyle/>
          <a:p>
            <a:pPr algn="ctr"/>
            <a:endParaRPr lang="es-MX"/>
          </a:p>
        </p:txBody>
      </p:sp>
      <p:sp>
        <p:nvSpPr>
          <p:cNvPr id="150566" name="Line 44"/>
          <p:cNvSpPr>
            <a:spLocks noChangeShapeType="1"/>
          </p:cNvSpPr>
          <p:nvPr/>
        </p:nvSpPr>
        <p:spPr bwMode="auto">
          <a:xfrm flipH="1" flipV="1">
            <a:off x="2595563" y="1946275"/>
            <a:ext cx="3119437" cy="504825"/>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spAutoFit/>
          </a:bodyPr>
          <a:lstStyle/>
          <a:p>
            <a:pPr>
              <a:defRPr/>
            </a:pPr>
            <a:endParaRPr lang="es-MX"/>
          </a:p>
        </p:txBody>
      </p:sp>
      <p:sp>
        <p:nvSpPr>
          <p:cNvPr id="182310" name="Oval 45"/>
          <p:cNvSpPr>
            <a:spLocks noChangeArrowheads="1"/>
          </p:cNvSpPr>
          <p:nvPr/>
        </p:nvSpPr>
        <p:spPr bwMode="auto">
          <a:xfrm>
            <a:off x="2546350" y="1908175"/>
            <a:ext cx="88900" cy="88900"/>
          </a:xfrm>
          <a:prstGeom prst="ellipse">
            <a:avLst/>
          </a:prstGeom>
          <a:solidFill>
            <a:srgbClr val="FF0000"/>
          </a:solidFill>
          <a:ln w="9525">
            <a:noFill/>
            <a:round/>
            <a:headEnd/>
            <a:tailEnd/>
          </a:ln>
        </p:spPr>
        <p:txBody>
          <a:bodyPr wrap="none" anchor="ctr">
            <a:spAutoFit/>
          </a:bodyPr>
          <a:lstStyle/>
          <a:p>
            <a:pPr algn="ctr"/>
            <a:endParaRPr lang="es-MX"/>
          </a:p>
        </p:txBody>
      </p:sp>
      <p:sp>
        <p:nvSpPr>
          <p:cNvPr id="150568" name="Line 47"/>
          <p:cNvSpPr>
            <a:spLocks noChangeShapeType="1"/>
          </p:cNvSpPr>
          <p:nvPr/>
        </p:nvSpPr>
        <p:spPr bwMode="auto">
          <a:xfrm flipV="1">
            <a:off x="2738438" y="2065338"/>
            <a:ext cx="246062" cy="923925"/>
          </a:xfrm>
          <a:prstGeom prst="line">
            <a:avLst/>
          </a:prstGeom>
          <a:noFill/>
          <a:ln w="38100" algn="ctr">
            <a:solidFill>
              <a:schemeClr val="accent2"/>
            </a:solidFill>
            <a:round/>
            <a:headEnd/>
            <a:tailEnd/>
          </a:ln>
          <a:effectLst>
            <a:outerShdw dist="23000" dir="5400000" rotWithShape="0">
              <a:srgbClr val="000000">
                <a:alpha val="34999"/>
              </a:srgbClr>
            </a:outerShdw>
          </a:effectLst>
        </p:spPr>
        <p:txBody>
          <a:bodyPr>
            <a:spAutoFit/>
          </a:bodyPr>
          <a:lstStyle/>
          <a:p>
            <a:endParaRPr lang="es-MX"/>
          </a:p>
        </p:txBody>
      </p:sp>
      <p:sp>
        <p:nvSpPr>
          <p:cNvPr id="150569" name="Line 48"/>
          <p:cNvSpPr>
            <a:spLocks noChangeShapeType="1"/>
          </p:cNvSpPr>
          <p:nvPr/>
        </p:nvSpPr>
        <p:spPr bwMode="auto">
          <a:xfrm flipH="1">
            <a:off x="2786063" y="2065338"/>
            <a:ext cx="198437" cy="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spAutoFit/>
          </a:bodyPr>
          <a:lstStyle/>
          <a:p>
            <a:pPr>
              <a:defRPr/>
            </a:pPr>
            <a:endParaRPr lang="es-MX"/>
          </a:p>
        </p:txBody>
      </p:sp>
      <p:sp>
        <p:nvSpPr>
          <p:cNvPr id="182313" name="Text Box 31"/>
          <p:cNvSpPr txBox="1">
            <a:spLocks noChangeArrowheads="1"/>
          </p:cNvSpPr>
          <p:nvPr/>
        </p:nvSpPr>
        <p:spPr bwMode="auto">
          <a:xfrm>
            <a:off x="192088" y="992188"/>
            <a:ext cx="1763712" cy="639762"/>
          </a:xfrm>
          <a:prstGeom prst="rect">
            <a:avLst/>
          </a:prstGeom>
          <a:noFill/>
          <a:ln w="9525">
            <a:noFill/>
            <a:miter lim="800000"/>
            <a:headEnd/>
            <a:tailEnd/>
          </a:ln>
        </p:spPr>
        <p:txBody>
          <a:bodyPr>
            <a:spAutoFit/>
          </a:bodyPr>
          <a:lstStyle/>
          <a:p>
            <a:pPr algn="ctr"/>
            <a:r>
              <a:rPr lang="es-ES" u="none"/>
              <a:t>CIQA</a:t>
            </a:r>
            <a:r>
              <a:rPr lang="pt-BR" u="none"/>
              <a:t>-2</a:t>
            </a:r>
            <a:endParaRPr lang="en-GB" u="none"/>
          </a:p>
          <a:p>
            <a:pPr algn="ctr"/>
            <a:r>
              <a:rPr lang="en-GB" u="none">
                <a:solidFill>
                  <a:schemeClr val="accent2"/>
                </a:solidFill>
              </a:rPr>
              <a:t>Saltillo</a:t>
            </a:r>
          </a:p>
          <a:p>
            <a:pPr algn="ctr"/>
            <a:endParaRPr lang="es-MX"/>
          </a:p>
        </p:txBody>
      </p:sp>
      <p:cxnSp>
        <p:nvCxnSpPr>
          <p:cNvPr id="150571" name="Straight Arrow Connector 58"/>
          <p:cNvCxnSpPr>
            <a:cxnSpLocks noChangeShapeType="1"/>
            <a:endCxn id="182313" idx="3"/>
          </p:cNvCxnSpPr>
          <p:nvPr/>
        </p:nvCxnSpPr>
        <p:spPr bwMode="auto">
          <a:xfrm flipH="1" flipV="1">
            <a:off x="1955800" y="1312863"/>
            <a:ext cx="620713" cy="268287"/>
          </a:xfrm>
          <a:prstGeom prst="straightConnector1">
            <a:avLst/>
          </a:prstGeom>
          <a:noFill/>
          <a:ln w="38100" algn="ctr">
            <a:solidFill>
              <a:schemeClr val="accent2"/>
            </a:solidFill>
            <a:round/>
            <a:headEnd type="triangle" w="med" len="med"/>
            <a:tailEnd/>
          </a:ln>
          <a:effectLst>
            <a:outerShdw dist="23000" dir="5400000" rotWithShape="0">
              <a:srgbClr val="000000">
                <a:alpha val="34999"/>
              </a:srgbClr>
            </a:outerShdw>
          </a:effectLst>
        </p:spPr>
      </p:cxnSp>
      <p:sp>
        <p:nvSpPr>
          <p:cNvPr id="182315" name="Oval 27"/>
          <p:cNvSpPr>
            <a:spLocks noChangeArrowheads="1"/>
          </p:cNvSpPr>
          <p:nvPr/>
        </p:nvSpPr>
        <p:spPr bwMode="auto">
          <a:xfrm>
            <a:off x="2582863" y="1549400"/>
            <a:ext cx="88900" cy="88900"/>
          </a:xfrm>
          <a:prstGeom prst="ellipse">
            <a:avLst/>
          </a:prstGeom>
          <a:solidFill>
            <a:srgbClr val="FF0000"/>
          </a:solidFill>
          <a:ln w="9525">
            <a:noFill/>
            <a:round/>
            <a:headEnd/>
            <a:tailEnd/>
          </a:ln>
        </p:spPr>
        <p:txBody>
          <a:bodyPr wrap="none" anchor="ctr">
            <a:spAutoFit/>
          </a:bodyPr>
          <a:lstStyle/>
          <a:p>
            <a:pPr algn="ctr"/>
            <a:endParaRPr lang="es-MX"/>
          </a:p>
        </p:txBody>
      </p:sp>
      <p:sp>
        <p:nvSpPr>
          <p:cNvPr id="182316" name="Text Box 4"/>
          <p:cNvSpPr txBox="1">
            <a:spLocks noChangeArrowheads="1"/>
          </p:cNvSpPr>
          <p:nvPr/>
        </p:nvSpPr>
        <p:spPr bwMode="auto">
          <a:xfrm>
            <a:off x="5510213" y="76200"/>
            <a:ext cx="2940050" cy="366713"/>
          </a:xfrm>
          <a:prstGeom prst="rect">
            <a:avLst/>
          </a:prstGeom>
          <a:noFill/>
          <a:ln w="9525" algn="ctr">
            <a:noFill/>
            <a:miter lim="800000"/>
            <a:headEnd/>
            <a:tailEnd/>
          </a:ln>
        </p:spPr>
        <p:txBody>
          <a:bodyPr wrap="none" anchor="ctr">
            <a:spAutoFit/>
          </a:bodyPr>
          <a:lstStyle/>
          <a:p>
            <a:pPr algn="ctr"/>
            <a:r>
              <a:rPr lang="es-MX" sz="1800" u="none">
                <a:solidFill>
                  <a:srgbClr val="990033"/>
                </a:solidFill>
              </a:rPr>
              <a:t>10 Proyectos Aprobados </a:t>
            </a: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9"/>
          <p:cNvSpPr>
            <a:spLocks noChangeArrowheads="1"/>
          </p:cNvSpPr>
          <p:nvPr/>
        </p:nvSpPr>
        <p:spPr bwMode="auto">
          <a:xfrm>
            <a:off x="5091113" y="163513"/>
            <a:ext cx="4052887" cy="304800"/>
          </a:xfrm>
          <a:prstGeom prst="rect">
            <a:avLst/>
          </a:prstGeom>
          <a:noFill/>
          <a:ln w="9525" algn="ctr">
            <a:noFill/>
            <a:miter lim="800000"/>
            <a:headEnd/>
            <a:tailEnd/>
          </a:ln>
        </p:spPr>
        <p:txBody>
          <a:bodyPr>
            <a:spAutoFit/>
          </a:bodyPr>
          <a:lstStyle/>
          <a:p>
            <a:r>
              <a:rPr lang="es-ES" sz="1400" u="none">
                <a:solidFill>
                  <a:srgbClr val="A50021"/>
                </a:solidFill>
              </a:rPr>
              <a:t>Cluster de Nanotecnología de Norteamérica</a:t>
            </a:r>
          </a:p>
        </p:txBody>
      </p:sp>
      <p:sp>
        <p:nvSpPr>
          <p:cNvPr id="52227" name="Rectangle 10"/>
          <p:cNvSpPr>
            <a:spLocks noChangeArrowheads="1"/>
          </p:cNvSpPr>
          <p:nvPr/>
        </p:nvSpPr>
        <p:spPr bwMode="auto">
          <a:xfrm>
            <a:off x="182563" y="1087438"/>
            <a:ext cx="8739187" cy="730250"/>
          </a:xfrm>
          <a:prstGeom prst="rect">
            <a:avLst/>
          </a:prstGeom>
          <a:noFill/>
          <a:ln w="9525" algn="ctr">
            <a:noFill/>
            <a:miter lim="800000"/>
            <a:headEnd/>
            <a:tailEnd/>
          </a:ln>
        </p:spPr>
        <p:txBody>
          <a:bodyPr anchor="ctr">
            <a:spAutoFit/>
          </a:bodyPr>
          <a:lstStyle/>
          <a:p>
            <a:pPr algn="l"/>
            <a:r>
              <a:rPr lang="es-MX" sz="1400" b="0" u="none">
                <a:solidFill>
                  <a:schemeClr val="accent2"/>
                </a:solidFill>
              </a:rPr>
              <a:t>A raíz de del convenio de colaboración </a:t>
            </a:r>
            <a:r>
              <a:rPr lang="es-ES" sz="1400" b="0" u="none">
                <a:solidFill>
                  <a:schemeClr val="accent2"/>
                </a:solidFill>
              </a:rPr>
              <a:t>entre el </a:t>
            </a:r>
            <a:r>
              <a:rPr lang="es-MX" sz="1400" b="0" u="none">
                <a:solidFill>
                  <a:schemeClr val="accent2"/>
                </a:solidFill>
              </a:rPr>
              <a:t>CIMAV y la </a:t>
            </a:r>
            <a:r>
              <a:rPr lang="es-MX" sz="1400" u="none">
                <a:solidFill>
                  <a:srgbClr val="660033"/>
                </a:solidFill>
              </a:rPr>
              <a:t>Universidad Estatal de Arizona en EUA</a:t>
            </a:r>
            <a:r>
              <a:rPr lang="es-MX" sz="1400" b="0" u="none">
                <a:solidFill>
                  <a:schemeClr val="accent2"/>
                </a:solidFill>
              </a:rPr>
              <a:t> para la integración del </a:t>
            </a:r>
            <a:r>
              <a:rPr lang="es-MX" sz="1400" u="none">
                <a:solidFill>
                  <a:srgbClr val="660033"/>
                </a:solidFill>
              </a:rPr>
              <a:t>“Cluster de Nanotecnología de Norteamérica”</a:t>
            </a:r>
            <a:r>
              <a:rPr lang="es-ES" sz="1400" u="none">
                <a:solidFill>
                  <a:srgbClr val="660033"/>
                </a:solidFill>
              </a:rPr>
              <a:t> </a:t>
            </a:r>
            <a:r>
              <a:rPr lang="es-ES" sz="1400" b="0" u="none">
                <a:solidFill>
                  <a:schemeClr val="accent2"/>
                </a:solidFill>
              </a:rPr>
              <a:t>firmado a finales del 2007, surgieron tres proyectos de colaboración:</a:t>
            </a:r>
          </a:p>
        </p:txBody>
      </p:sp>
      <p:sp>
        <p:nvSpPr>
          <p:cNvPr id="52228" name="Rectangle 16"/>
          <p:cNvSpPr>
            <a:spLocks noChangeArrowheads="1"/>
          </p:cNvSpPr>
          <p:nvPr/>
        </p:nvSpPr>
        <p:spPr bwMode="auto">
          <a:xfrm>
            <a:off x="3019425" y="679450"/>
            <a:ext cx="3068638" cy="366713"/>
          </a:xfrm>
          <a:prstGeom prst="rect">
            <a:avLst/>
          </a:prstGeom>
          <a:noFill/>
          <a:ln w="9525" algn="ctr">
            <a:noFill/>
            <a:miter lim="800000"/>
            <a:headEnd/>
            <a:tailEnd/>
          </a:ln>
        </p:spPr>
        <p:txBody>
          <a:bodyPr anchor="ctr">
            <a:spAutoFit/>
          </a:bodyPr>
          <a:lstStyle/>
          <a:p>
            <a:pPr algn="ctr"/>
            <a:r>
              <a:rPr lang="es-MX" sz="1800" u="none">
                <a:solidFill>
                  <a:srgbClr val="A50021"/>
                </a:solidFill>
              </a:rPr>
              <a:t>Convenio ASU</a:t>
            </a:r>
            <a:endParaRPr lang="es-ES" sz="1800" u="none">
              <a:solidFill>
                <a:srgbClr val="A50021"/>
              </a:solidFill>
            </a:endParaRPr>
          </a:p>
        </p:txBody>
      </p:sp>
      <p:pic>
        <p:nvPicPr>
          <p:cNvPr id="52229" name="Picture 17"/>
          <p:cNvPicPr>
            <a:picLocks noChangeAspect="1" noChangeArrowheads="1"/>
          </p:cNvPicPr>
          <p:nvPr/>
        </p:nvPicPr>
        <p:blipFill>
          <a:blip r:embed="rId3" cstate="print"/>
          <a:srcRect/>
          <a:stretch>
            <a:fillRect/>
          </a:stretch>
        </p:blipFill>
        <p:spPr bwMode="auto">
          <a:xfrm>
            <a:off x="2590800" y="3167063"/>
            <a:ext cx="4011613" cy="2506662"/>
          </a:xfrm>
          <a:prstGeom prst="rect">
            <a:avLst/>
          </a:prstGeom>
          <a:noFill/>
          <a:ln w="9525">
            <a:noFill/>
            <a:miter lim="800000"/>
            <a:headEnd/>
            <a:tailEnd/>
          </a:ln>
        </p:spPr>
      </p:pic>
      <p:pic>
        <p:nvPicPr>
          <p:cNvPr id="52230" name="Picture 22"/>
          <p:cNvPicPr>
            <a:picLocks noChangeAspect="1" noChangeArrowheads="1"/>
          </p:cNvPicPr>
          <p:nvPr/>
        </p:nvPicPr>
        <p:blipFill>
          <a:blip r:embed="rId4" cstate="print"/>
          <a:srcRect/>
          <a:stretch>
            <a:fillRect/>
          </a:stretch>
        </p:blipFill>
        <p:spPr bwMode="auto">
          <a:xfrm>
            <a:off x="-201613" y="3162300"/>
            <a:ext cx="3182938" cy="2498725"/>
          </a:xfrm>
          <a:prstGeom prst="rect">
            <a:avLst/>
          </a:prstGeom>
          <a:noFill/>
          <a:ln w="9525">
            <a:noFill/>
            <a:miter lim="800000"/>
            <a:headEnd/>
            <a:tailEnd/>
          </a:ln>
        </p:spPr>
      </p:pic>
      <p:pic>
        <p:nvPicPr>
          <p:cNvPr id="52231" name="Picture 23"/>
          <p:cNvPicPr>
            <a:picLocks noChangeAspect="1" noChangeArrowheads="1"/>
          </p:cNvPicPr>
          <p:nvPr/>
        </p:nvPicPr>
        <p:blipFill>
          <a:blip r:embed="rId5" cstate="print"/>
          <a:srcRect/>
          <a:stretch>
            <a:fillRect/>
          </a:stretch>
        </p:blipFill>
        <p:spPr bwMode="auto">
          <a:xfrm>
            <a:off x="6192838" y="3186113"/>
            <a:ext cx="3189287" cy="2474912"/>
          </a:xfrm>
          <a:prstGeom prst="rect">
            <a:avLst/>
          </a:prstGeom>
          <a:noFill/>
          <a:ln w="9525">
            <a:noFill/>
            <a:miter lim="800000"/>
            <a:headEnd/>
            <a:tailEnd/>
          </a:ln>
        </p:spPr>
      </p:pic>
      <p:sp>
        <p:nvSpPr>
          <p:cNvPr id="52232" name="Rectangle 60"/>
          <p:cNvSpPr>
            <a:spLocks noChangeArrowheads="1"/>
          </p:cNvSpPr>
          <p:nvPr/>
        </p:nvSpPr>
        <p:spPr bwMode="auto">
          <a:xfrm>
            <a:off x="298450" y="1971675"/>
            <a:ext cx="7708900" cy="1450975"/>
          </a:xfrm>
          <a:prstGeom prst="rect">
            <a:avLst/>
          </a:prstGeom>
          <a:noFill/>
          <a:ln w="9525" algn="ctr">
            <a:noFill/>
            <a:miter lim="800000"/>
            <a:headEnd/>
            <a:tailEnd/>
          </a:ln>
        </p:spPr>
        <p:txBody>
          <a:bodyPr wrap="none">
            <a:spAutoFit/>
          </a:bodyPr>
          <a:lstStyle/>
          <a:p>
            <a:pPr marL="342900" indent="-342900" algn="l" fontAlgn="ctr">
              <a:lnSpc>
                <a:spcPct val="160000"/>
              </a:lnSpc>
              <a:buFontTx/>
              <a:buAutoNum type="arabicPeriod"/>
            </a:pPr>
            <a:r>
              <a:rPr lang="es-MX" sz="1400" b="0" u="none">
                <a:solidFill>
                  <a:srgbClr val="800000"/>
                </a:solidFill>
              </a:rPr>
              <a:t>Desarrollo de Diodos Orgánicos Emisores de Luz y Fotovoltaicos Orgánicos</a:t>
            </a:r>
          </a:p>
          <a:p>
            <a:pPr marL="342900" indent="-342900" algn="l" fontAlgn="ctr">
              <a:lnSpc>
                <a:spcPct val="160000"/>
              </a:lnSpc>
              <a:buFontTx/>
              <a:buAutoNum type="arabicPeriod"/>
            </a:pPr>
            <a:r>
              <a:rPr lang="es-MX" sz="1400" b="0" u="none">
                <a:solidFill>
                  <a:srgbClr val="800000"/>
                </a:solidFill>
              </a:rPr>
              <a:t>Modelación y Simulación de Bioestructuras Moleculares y Transporte de Carga en Líquidos</a:t>
            </a:r>
          </a:p>
          <a:p>
            <a:pPr marL="342900" indent="-342900" algn="l" fontAlgn="ctr">
              <a:lnSpc>
                <a:spcPct val="160000"/>
              </a:lnSpc>
              <a:buFontTx/>
              <a:buAutoNum type="arabicPeriod"/>
            </a:pPr>
            <a:r>
              <a:rPr lang="es-MX" sz="1400" b="0" u="none">
                <a:solidFill>
                  <a:srgbClr val="800000"/>
                </a:solidFill>
              </a:rPr>
              <a:t>Aplicaciones Electrónicas de Nanotubos Carbón Preparados en CIMAV</a:t>
            </a:r>
          </a:p>
          <a:p>
            <a:pPr marL="342900" indent="-342900" algn="l" fontAlgn="ctr">
              <a:lnSpc>
                <a:spcPct val="160000"/>
              </a:lnSpc>
              <a:buFontTx/>
              <a:buAutoNum type="arabicPeriod"/>
            </a:pPr>
            <a:endParaRPr lang="es-MX" sz="1400" b="0" u="none">
              <a:solidFill>
                <a:srgbClr val="800000"/>
              </a:solidFill>
            </a:endParaRPr>
          </a:p>
        </p:txBody>
      </p:sp>
      <p:sp>
        <p:nvSpPr>
          <p:cNvPr id="52240" name="Text Box 16"/>
          <p:cNvSpPr txBox="1">
            <a:spLocks noChangeArrowheads="1"/>
          </p:cNvSpPr>
          <p:nvPr/>
        </p:nvSpPr>
        <p:spPr bwMode="auto">
          <a:xfrm>
            <a:off x="3378200" y="5753100"/>
            <a:ext cx="2298700" cy="823913"/>
          </a:xfrm>
          <a:prstGeom prst="rect">
            <a:avLst/>
          </a:prstGeom>
          <a:solidFill>
            <a:srgbClr val="808080"/>
          </a:solidFill>
          <a:ln w="9525" algn="ctr">
            <a:noFill/>
            <a:miter lim="800000"/>
            <a:headEnd/>
            <a:tailEnd/>
          </a:ln>
          <a:effectLst>
            <a:outerShdw dist="107763" dir="18900000" algn="ctr" rotWithShape="0">
              <a:srgbClr val="808080">
                <a:alpha val="50000"/>
              </a:srgbClr>
            </a:outerShdw>
          </a:effectLst>
        </p:spPr>
        <p:txBody>
          <a:bodyPr>
            <a:spAutoFit/>
          </a:bodyPr>
          <a:lstStyle/>
          <a:p>
            <a:pPr algn="l">
              <a:spcBef>
                <a:spcPct val="50000"/>
              </a:spcBef>
            </a:pPr>
            <a:r>
              <a:rPr lang="es-MX" u="none">
                <a:solidFill>
                  <a:schemeClr val="bg1"/>
                </a:solidFill>
              </a:rPr>
              <a:t>Acuerdos similares con:</a:t>
            </a:r>
          </a:p>
          <a:p>
            <a:pPr algn="l">
              <a:spcBef>
                <a:spcPct val="50000"/>
              </a:spcBef>
              <a:buFontTx/>
              <a:buChar char="•"/>
            </a:pPr>
            <a:r>
              <a:rPr lang="es-MX" u="none">
                <a:solidFill>
                  <a:schemeClr val="bg1"/>
                </a:solidFill>
              </a:rPr>
              <a:t>  UT Austin y San Antonio</a:t>
            </a:r>
          </a:p>
          <a:p>
            <a:pPr algn="l">
              <a:spcBef>
                <a:spcPct val="50000"/>
              </a:spcBef>
              <a:buFontTx/>
              <a:buChar char="•"/>
            </a:pPr>
            <a:r>
              <a:rPr lang="es-MX" u="none">
                <a:solidFill>
                  <a:schemeClr val="bg1"/>
                </a:solidFill>
              </a:rPr>
              <a:t>  SUNY en Albany</a:t>
            </a:r>
            <a:endParaRPr lang="es-ES" u="none">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Text Box 3"/>
          <p:cNvPicPr>
            <a:picLocks noChangeArrowheads="1"/>
          </p:cNvPicPr>
          <p:nvPr/>
        </p:nvPicPr>
        <p:blipFill>
          <a:blip r:embed="rId3" cstate="print"/>
          <a:srcRect/>
          <a:stretch>
            <a:fillRect/>
          </a:stretch>
        </p:blipFill>
        <p:spPr bwMode="auto">
          <a:xfrm>
            <a:off x="314325" y="1098550"/>
            <a:ext cx="8501063" cy="2201863"/>
          </a:xfrm>
          <a:prstGeom prst="rect">
            <a:avLst/>
          </a:prstGeom>
          <a:noFill/>
          <a:ln w="9525">
            <a:noFill/>
            <a:miter lim="800000"/>
            <a:headEnd/>
            <a:tailEnd/>
          </a:ln>
        </p:spPr>
      </p:pic>
      <p:pic>
        <p:nvPicPr>
          <p:cNvPr id="53251" name="Picture 2" descr="ime_r1_c1"/>
          <p:cNvPicPr>
            <a:picLocks noChangeAspect="1" noChangeArrowheads="1"/>
          </p:cNvPicPr>
          <p:nvPr/>
        </p:nvPicPr>
        <p:blipFill>
          <a:blip r:embed="rId4" cstate="print">
            <a:clrChange>
              <a:clrFrom>
                <a:srgbClr val="FFFFFF"/>
              </a:clrFrom>
              <a:clrTo>
                <a:srgbClr val="FFFFFF">
                  <a:alpha val="0"/>
                </a:srgbClr>
              </a:clrTo>
            </a:clrChange>
          </a:blip>
          <a:srcRect r="80855" b="4482"/>
          <a:stretch>
            <a:fillRect/>
          </a:stretch>
        </p:blipFill>
        <p:spPr bwMode="auto">
          <a:xfrm>
            <a:off x="5724525" y="5983288"/>
            <a:ext cx="1622425" cy="758825"/>
          </a:xfrm>
          <a:prstGeom prst="rect">
            <a:avLst/>
          </a:prstGeom>
          <a:noFill/>
          <a:ln w="9525">
            <a:noFill/>
            <a:miter lim="800000"/>
            <a:headEnd/>
            <a:tailEnd/>
          </a:ln>
        </p:spPr>
      </p:pic>
      <p:pic>
        <p:nvPicPr>
          <p:cNvPr id="53252" name="Picture 3" descr="Secretaria%20Relaciones%20Exteriores%20M%C3%A9xico"/>
          <p:cNvPicPr>
            <a:picLocks noChangeAspect="1" noChangeArrowheads="1"/>
          </p:cNvPicPr>
          <p:nvPr/>
        </p:nvPicPr>
        <p:blipFill>
          <a:blip r:embed="rId5" cstate="print"/>
          <a:srcRect/>
          <a:stretch>
            <a:fillRect/>
          </a:stretch>
        </p:blipFill>
        <p:spPr bwMode="auto">
          <a:xfrm>
            <a:off x="2832100" y="4941888"/>
            <a:ext cx="947738" cy="631825"/>
          </a:xfrm>
          <a:prstGeom prst="rect">
            <a:avLst/>
          </a:prstGeom>
          <a:noFill/>
          <a:ln w="9525">
            <a:noFill/>
            <a:miter lim="800000"/>
            <a:headEnd/>
            <a:tailEnd/>
          </a:ln>
        </p:spPr>
      </p:pic>
      <p:sp>
        <p:nvSpPr>
          <p:cNvPr id="53253" name="Text Box 5"/>
          <p:cNvSpPr txBox="1">
            <a:spLocks noChangeArrowheads="1"/>
          </p:cNvSpPr>
          <p:nvPr/>
        </p:nvSpPr>
        <p:spPr bwMode="auto">
          <a:xfrm>
            <a:off x="2300288" y="76200"/>
            <a:ext cx="6777037" cy="434975"/>
          </a:xfrm>
          <a:prstGeom prst="rect">
            <a:avLst/>
          </a:prstGeom>
          <a:noFill/>
          <a:ln w="9525" algn="ctr">
            <a:noFill/>
            <a:miter lim="800000"/>
            <a:headEnd/>
            <a:tailEnd/>
          </a:ln>
        </p:spPr>
        <p:txBody>
          <a:bodyPr wrap="none">
            <a:spAutoFit/>
          </a:bodyPr>
          <a:lstStyle/>
          <a:p>
            <a:pPr marL="342900" indent="-342900" algn="l">
              <a:lnSpc>
                <a:spcPct val="140000"/>
              </a:lnSpc>
            </a:pPr>
            <a:r>
              <a:rPr lang="es-ES" sz="1600" u="none">
                <a:solidFill>
                  <a:srgbClr val="A50021"/>
                </a:solidFill>
                <a:cs typeface="Arial" charset="0"/>
              </a:rPr>
              <a:t>Punto Nacional de Contacto en Nanotecnología y Nuevos Materiales</a:t>
            </a:r>
          </a:p>
        </p:txBody>
      </p:sp>
      <p:pic>
        <p:nvPicPr>
          <p:cNvPr id="53254" name="Picture 5" descr="0000016406"/>
          <p:cNvPicPr>
            <a:picLocks noChangeAspect="1" noChangeArrowheads="1"/>
          </p:cNvPicPr>
          <p:nvPr/>
        </p:nvPicPr>
        <p:blipFill>
          <a:blip r:embed="rId6" cstate="print"/>
          <a:srcRect/>
          <a:stretch>
            <a:fillRect/>
          </a:stretch>
        </p:blipFill>
        <p:spPr bwMode="auto">
          <a:xfrm>
            <a:off x="4643438" y="4989513"/>
            <a:ext cx="990600" cy="671512"/>
          </a:xfrm>
          <a:prstGeom prst="rect">
            <a:avLst/>
          </a:prstGeom>
          <a:noFill/>
          <a:ln w="9525">
            <a:noFill/>
            <a:miter lim="800000"/>
            <a:headEnd/>
            <a:tailEnd/>
          </a:ln>
        </p:spPr>
      </p:pic>
      <p:pic>
        <p:nvPicPr>
          <p:cNvPr id="53255" name="Picture 6" descr="nafin"/>
          <p:cNvPicPr>
            <a:picLocks noChangeAspect="1" noChangeArrowheads="1"/>
          </p:cNvPicPr>
          <p:nvPr/>
        </p:nvPicPr>
        <p:blipFill>
          <a:blip r:embed="rId7" cstate="print"/>
          <a:srcRect/>
          <a:stretch>
            <a:fillRect/>
          </a:stretch>
        </p:blipFill>
        <p:spPr bwMode="auto">
          <a:xfrm>
            <a:off x="1476375" y="6092825"/>
            <a:ext cx="1223963" cy="566738"/>
          </a:xfrm>
          <a:prstGeom prst="rect">
            <a:avLst/>
          </a:prstGeom>
          <a:noFill/>
          <a:ln w="9525">
            <a:noFill/>
            <a:miter lim="800000"/>
            <a:headEnd/>
            <a:tailEnd/>
          </a:ln>
        </p:spPr>
      </p:pic>
      <p:graphicFrame>
        <p:nvGraphicFramePr>
          <p:cNvPr id="206884" name="Group 36"/>
          <p:cNvGraphicFramePr>
            <a:graphicFrameLocks noGrp="1"/>
          </p:cNvGraphicFramePr>
          <p:nvPr>
            <p:ph idx="4294967295"/>
          </p:nvPr>
        </p:nvGraphicFramePr>
        <p:xfrm>
          <a:off x="457200" y="1228725"/>
          <a:ext cx="8229600" cy="1920240"/>
        </p:xfrm>
        <a:graphic>
          <a:graphicData uri="http://schemas.openxmlformats.org/drawingml/2006/table">
            <a:tbl>
              <a:tblPr/>
              <a:tblGrid>
                <a:gridCol w="3359150"/>
                <a:gridCol w="4870450"/>
              </a:tblGrid>
              <a:tr h="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rPr>
                        <a:t>Área</a:t>
                      </a: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rPr>
                        <a:t>Institución</a:t>
                      </a: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2"/>
                    </a:solidFill>
                  </a:tcPr>
                </a:tc>
              </a:tr>
              <a:tr h="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rPr>
                        <a:t>Cooperación Internacional para el Desarrollo</a:t>
                      </a: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ITESM</a:t>
                      </a:r>
                      <a:r>
                        <a:rPr kumimoji="0" lang="es-ES" sz="1200" b="0" i="0" u="none" strike="noStrike" cap="none" normalizeH="0" baseline="0" smtClean="0">
                          <a:ln>
                            <a:noFill/>
                          </a:ln>
                          <a:solidFill>
                            <a:schemeClr val="accent2"/>
                          </a:solidFill>
                          <a:effectLst/>
                          <a:latin typeface="Arial" charset="0"/>
                        </a:rPr>
                        <a:t> -Campus Guadalajara</a:t>
                      </a: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rPr>
                        <a:t>Energías Alternativas</a:t>
                      </a: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rPr>
                        <a:t>Instituto de Investigaciones Eléctricas (</a:t>
                      </a:r>
                      <a:r>
                        <a:rPr kumimoji="0" lang="es-ES" sz="1200" b="1" i="0" u="none" strike="noStrike" cap="none" normalizeH="0" baseline="0" smtClean="0">
                          <a:ln>
                            <a:noFill/>
                          </a:ln>
                          <a:solidFill>
                            <a:schemeClr val="accent2"/>
                          </a:solidFill>
                          <a:effectLst/>
                          <a:latin typeface="Arial" charset="0"/>
                        </a:rPr>
                        <a:t>IIE</a:t>
                      </a:r>
                      <a:r>
                        <a:rPr kumimoji="0" lang="es-ES" sz="1200" b="0" i="0" u="none" strike="noStrike" cap="none" normalizeH="0" baseline="0" smtClean="0">
                          <a:ln>
                            <a:noFill/>
                          </a:ln>
                          <a:solidFill>
                            <a:schemeClr val="accent2"/>
                          </a:solidFill>
                          <a:effectLst/>
                          <a:latin typeface="Arial" charset="0"/>
                        </a:rPr>
                        <a:t>)</a:t>
                      </a: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rPr>
                        <a:t>Medio Ambiente y Cambio Climático</a:t>
                      </a: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rPr>
                        <a:t>Instituto Mexicano de Tecnologías del Agua (</a:t>
                      </a:r>
                      <a:r>
                        <a:rPr kumimoji="0" lang="es-ES" sz="1200" b="1" i="0" u="none" strike="noStrike" cap="none" normalizeH="0" baseline="0" smtClean="0">
                          <a:ln>
                            <a:noFill/>
                          </a:ln>
                          <a:solidFill>
                            <a:schemeClr val="accent2"/>
                          </a:solidFill>
                          <a:effectLst/>
                          <a:latin typeface="Arial" charset="0"/>
                        </a:rPr>
                        <a:t>IMTA</a:t>
                      </a:r>
                      <a:r>
                        <a:rPr kumimoji="0" lang="es-ES" sz="1200" b="0" i="0" u="none" strike="noStrike" cap="none" normalizeH="0" baseline="0" smtClean="0">
                          <a:ln>
                            <a:noFill/>
                          </a:ln>
                          <a:solidFill>
                            <a:schemeClr val="accent2"/>
                          </a:solidFill>
                          <a:effectLst/>
                          <a:latin typeface="Arial" charset="0"/>
                        </a:rPr>
                        <a:t>)</a:t>
                      </a: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rPr>
                        <a:t>Nanotecnología y Nuevos Materiales</a:t>
                      </a: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rPr>
                        <a:t>Centro de Investigación en Materiales Avanzados (CIMAV)</a:t>
                      </a: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99CCFF"/>
                    </a:solidFill>
                  </a:tcPr>
                </a:tc>
              </a:tr>
              <a:tr h="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rPr>
                        <a:t>Sector Automotriz</a:t>
                      </a: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rPr>
                        <a:t>Fundación México Estados Unidos para la Ciencia (</a:t>
                      </a:r>
                      <a:r>
                        <a:rPr kumimoji="0" lang="es-ES" sz="1200" b="1" i="0" u="none" strike="noStrike" cap="none" normalizeH="0" baseline="0" smtClean="0">
                          <a:ln>
                            <a:noFill/>
                          </a:ln>
                          <a:solidFill>
                            <a:schemeClr val="accent2"/>
                          </a:solidFill>
                          <a:effectLst/>
                          <a:latin typeface="Arial" charset="0"/>
                        </a:rPr>
                        <a:t>FUMEC</a:t>
                      </a:r>
                      <a:r>
                        <a:rPr kumimoji="0" lang="es-ES" sz="1200" b="0" i="0" u="none" strike="noStrike" cap="none" normalizeH="0" baseline="0" smtClean="0">
                          <a:ln>
                            <a:noFill/>
                          </a:ln>
                          <a:solidFill>
                            <a:schemeClr val="accent2"/>
                          </a:solidFill>
                          <a:effectLst/>
                          <a:latin typeface="Arial" charset="0"/>
                        </a:rPr>
                        <a:t>)</a:t>
                      </a: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rPr>
                        <a:t>Tecnologías de la Información y Comunicación</a:t>
                      </a: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ITESM</a:t>
                      </a:r>
                      <a:r>
                        <a:rPr kumimoji="0" lang="es-ES" sz="1200" b="0" i="0" u="none" strike="noStrike" cap="none" normalizeH="0" baseline="0" smtClean="0">
                          <a:ln>
                            <a:noFill/>
                          </a:ln>
                          <a:solidFill>
                            <a:schemeClr val="accent2"/>
                          </a:solidFill>
                          <a:effectLst/>
                          <a:latin typeface="Arial" charset="0"/>
                        </a:rPr>
                        <a:t>-Campus Edo. Mex.</a:t>
                      </a: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53282" name="Text Box 4"/>
          <p:cNvSpPr txBox="1">
            <a:spLocks noChangeArrowheads="1"/>
          </p:cNvSpPr>
          <p:nvPr/>
        </p:nvSpPr>
        <p:spPr bwMode="auto">
          <a:xfrm>
            <a:off x="312738" y="3284538"/>
            <a:ext cx="8518525" cy="1430337"/>
          </a:xfrm>
          <a:prstGeom prst="rect">
            <a:avLst/>
          </a:prstGeom>
          <a:noFill/>
          <a:ln w="9525">
            <a:noFill/>
            <a:miter lim="800000"/>
            <a:headEnd/>
            <a:tailEnd/>
          </a:ln>
        </p:spPr>
        <p:txBody>
          <a:bodyPr>
            <a:spAutoFit/>
          </a:bodyPr>
          <a:lstStyle/>
          <a:p>
            <a:pPr marL="177800" indent="-177800" algn="ctr">
              <a:spcBef>
                <a:spcPct val="50000"/>
              </a:spcBef>
              <a:buClr>
                <a:srgbClr val="990000"/>
              </a:buClr>
              <a:buFont typeface="Wingdings" pitchFamily="2" charset="2"/>
              <a:buNone/>
            </a:pPr>
            <a:r>
              <a:rPr lang="es-MX" sz="1800" u="none">
                <a:solidFill>
                  <a:srgbClr val="800000"/>
                </a:solidFill>
                <a:cs typeface="Arial" charset="0"/>
              </a:rPr>
              <a:t>Objetivos</a:t>
            </a:r>
          </a:p>
          <a:p>
            <a:pPr marL="177800" indent="-177800" algn="l">
              <a:spcBef>
                <a:spcPct val="50000"/>
              </a:spcBef>
              <a:buClr>
                <a:srgbClr val="990000"/>
              </a:buClr>
              <a:buFont typeface="Wingdings" pitchFamily="2" charset="2"/>
              <a:buChar char="ü"/>
            </a:pPr>
            <a:r>
              <a:rPr lang="es-MX" sz="1400" u="none">
                <a:solidFill>
                  <a:schemeClr val="accent2"/>
                </a:solidFill>
                <a:cs typeface="Arial" charset="0"/>
              </a:rPr>
              <a:t>Promover y Coordinar la Cooperación de México con la Comunidad Científica y Tecnológica Internacional y con Talentos Mexicanos en el Exterior (Proyectos, negocios, formación de recursos humanos, intercambio de investigadores, etc.)</a:t>
            </a:r>
          </a:p>
          <a:p>
            <a:pPr marL="177800" indent="-177800" algn="l">
              <a:spcBef>
                <a:spcPct val="50000"/>
              </a:spcBef>
              <a:buClr>
                <a:srgbClr val="990000"/>
              </a:buClr>
              <a:buFont typeface="Wingdings" pitchFamily="2" charset="2"/>
              <a:buChar char="ü"/>
            </a:pPr>
            <a:r>
              <a:rPr lang="es-MX" sz="1400" u="none">
                <a:solidFill>
                  <a:schemeClr val="accent2"/>
                </a:solidFill>
                <a:cs typeface="Arial" charset="0"/>
              </a:rPr>
              <a:t>Realizar y Mantener un Mapeo de las Capacidades Científicas y Tecnológicas Nacionales</a:t>
            </a:r>
          </a:p>
        </p:txBody>
      </p:sp>
      <p:pic>
        <p:nvPicPr>
          <p:cNvPr id="53283" name="Picture 34" descr="Secretaría de Economía">
            <a:hlinkClick r:id="rId8"/>
          </p:cNvPr>
          <p:cNvPicPr>
            <a:picLocks noChangeAspect="1" noChangeArrowheads="1"/>
          </p:cNvPicPr>
          <p:nvPr/>
        </p:nvPicPr>
        <p:blipFill>
          <a:blip r:embed="rId9" cstate="print"/>
          <a:srcRect/>
          <a:stretch>
            <a:fillRect/>
          </a:stretch>
        </p:blipFill>
        <p:spPr bwMode="auto">
          <a:xfrm>
            <a:off x="3924300" y="6092825"/>
            <a:ext cx="947738" cy="6318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4"/>
          <p:cNvSpPr txBox="1">
            <a:spLocks noChangeArrowheads="1"/>
          </p:cNvSpPr>
          <p:nvPr/>
        </p:nvSpPr>
        <p:spPr bwMode="auto">
          <a:xfrm>
            <a:off x="1042988" y="1492250"/>
            <a:ext cx="6985000" cy="3521075"/>
          </a:xfrm>
          <a:prstGeom prst="rect">
            <a:avLst/>
          </a:prstGeom>
          <a:noFill/>
          <a:ln w="9525">
            <a:noFill/>
            <a:miter lim="800000"/>
            <a:headEnd/>
            <a:tailEnd/>
          </a:ln>
        </p:spPr>
        <p:txBody>
          <a:bodyPr>
            <a:spAutoFit/>
          </a:bodyPr>
          <a:lstStyle/>
          <a:p>
            <a:pPr marL="342900" indent="-342900" algn="ctr">
              <a:spcBef>
                <a:spcPct val="50000"/>
              </a:spcBef>
            </a:pPr>
            <a:r>
              <a:rPr lang="es-MX" sz="2400" i="1" u="none">
                <a:solidFill>
                  <a:srgbClr val="CC0000"/>
                </a:solidFill>
              </a:rPr>
              <a:t>Requerimientos para Instituciones o Empresas Candidatas a PNC</a:t>
            </a:r>
            <a:endParaRPr lang="es-ES" sz="2400" i="1" u="none">
              <a:solidFill>
                <a:srgbClr val="CC0000"/>
              </a:solidFill>
            </a:endParaRPr>
          </a:p>
          <a:p>
            <a:pPr marL="342900" indent="-342900" algn="l">
              <a:spcBef>
                <a:spcPct val="50000"/>
              </a:spcBef>
            </a:pPr>
            <a:endParaRPr lang="es-MX" sz="1800" b="0" u="none"/>
          </a:p>
          <a:p>
            <a:pPr marL="342900" indent="-342900" algn="l">
              <a:spcBef>
                <a:spcPct val="50000"/>
              </a:spcBef>
              <a:buFontTx/>
              <a:buAutoNum type="arabicPeriod"/>
            </a:pPr>
            <a:r>
              <a:rPr lang="es-MX" sz="2000" u="none">
                <a:solidFill>
                  <a:srgbClr val="093479"/>
                </a:solidFill>
              </a:rPr>
              <a:t>Institución/empresa con infraestructura humana y experimental en el tema </a:t>
            </a:r>
          </a:p>
          <a:p>
            <a:pPr marL="342900" indent="-342900" algn="l">
              <a:spcBef>
                <a:spcPct val="50000"/>
              </a:spcBef>
              <a:buFontTx/>
              <a:buAutoNum type="arabicPeriod"/>
            </a:pPr>
            <a:r>
              <a:rPr lang="es-MX" sz="2000" u="none">
                <a:solidFill>
                  <a:srgbClr val="093479"/>
                </a:solidFill>
              </a:rPr>
              <a:t>Responsable técnico con experiencia y reconocimiento internacional</a:t>
            </a:r>
          </a:p>
          <a:p>
            <a:pPr marL="342900" indent="-342900" algn="l">
              <a:spcBef>
                <a:spcPct val="50000"/>
              </a:spcBef>
              <a:buFontTx/>
              <a:buAutoNum type="arabicPeriod"/>
            </a:pPr>
            <a:r>
              <a:rPr lang="es-MX" sz="2000" u="none">
                <a:solidFill>
                  <a:srgbClr val="093479"/>
                </a:solidFill>
              </a:rPr>
              <a:t>Plan de acción, que permita cumplir los objetivos del PNC</a:t>
            </a:r>
            <a:endParaRPr lang="es-ES" sz="2000" u="none">
              <a:solidFill>
                <a:srgbClr val="093479"/>
              </a:solidFill>
            </a:endParaRP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77154" name="Diagram 2"/>
          <p:cNvGraphicFramePr>
            <a:graphicFrameLocks/>
          </p:cNvGraphicFramePr>
          <p:nvPr>
            <p:ph idx="4294967295"/>
          </p:nvPr>
        </p:nvGraphicFramePr>
        <p:xfrm>
          <a:off x="554038" y="941388"/>
          <a:ext cx="7904162" cy="4835525"/>
        </p:xfrm>
        <a:graphic>
          <a:graphicData uri="http://schemas.openxmlformats.org/drawingml/2006/compatibility">
            <com:legacyDrawing xmlns:com="http://schemas.openxmlformats.org/drawingml/2006/compatibility" spid="_x0000_s177154"/>
          </a:graphicData>
        </a:graphic>
      </p:graphicFrame>
      <p:sp>
        <p:nvSpPr>
          <p:cNvPr id="177173" name="_s1044"/>
          <p:cNvSpPr>
            <a:spLocks noChangeArrowheads="1"/>
          </p:cNvSpPr>
          <p:nvPr/>
        </p:nvSpPr>
        <p:spPr bwMode="auto">
          <a:xfrm>
            <a:off x="2647950" y="5626100"/>
            <a:ext cx="2014538" cy="820738"/>
          </a:xfrm>
          <a:prstGeom prst="roundRect">
            <a:avLst>
              <a:gd name="adj" fmla="val 50000"/>
            </a:avLst>
          </a:prstGeom>
          <a:solidFill>
            <a:srgbClr val="454199"/>
          </a:solidFill>
          <a:ln w="9525">
            <a:noFill/>
            <a:round/>
            <a:headEnd/>
            <a:tailEnd/>
          </a:ln>
        </p:spPr>
        <p:txBody>
          <a:bodyPr wrap="none" lIns="0" tIns="0" rIns="0" bIns="0" anchor="ctr"/>
          <a:lstStyle/>
          <a:p>
            <a:pPr algn="ctr"/>
            <a:r>
              <a:rPr lang="en-US" sz="1000" i="1" u="none">
                <a:solidFill>
                  <a:schemeClr val="bg1"/>
                </a:solidFill>
              </a:rPr>
              <a:t>Persona de </a:t>
            </a:r>
            <a:r>
              <a:rPr lang="es-MX" sz="1000" i="1" u="none">
                <a:solidFill>
                  <a:schemeClr val="bg1"/>
                </a:solidFill>
              </a:rPr>
              <a:t>Apoyo</a:t>
            </a:r>
          </a:p>
          <a:p>
            <a:pPr algn="ctr"/>
            <a:r>
              <a:rPr lang="es-MX" sz="1000" i="1" u="none">
                <a:solidFill>
                  <a:schemeClr val="bg1"/>
                </a:solidFill>
              </a:rPr>
              <a:t>Mantenimiento </a:t>
            </a:r>
          </a:p>
          <a:p>
            <a:pPr algn="ctr"/>
            <a:r>
              <a:rPr lang="es-MX" sz="1000" i="1" u="none">
                <a:solidFill>
                  <a:schemeClr val="bg1"/>
                </a:solidFill>
              </a:rPr>
              <a:t>Plataforma Tecnológica</a:t>
            </a:r>
          </a:p>
        </p:txBody>
      </p:sp>
      <p:sp>
        <p:nvSpPr>
          <p:cNvPr id="177174" name="_s1044"/>
          <p:cNvSpPr>
            <a:spLocks noChangeArrowheads="1"/>
          </p:cNvSpPr>
          <p:nvPr/>
        </p:nvSpPr>
        <p:spPr bwMode="auto">
          <a:xfrm>
            <a:off x="4768850" y="5626100"/>
            <a:ext cx="1871663" cy="820738"/>
          </a:xfrm>
          <a:prstGeom prst="roundRect">
            <a:avLst>
              <a:gd name="adj" fmla="val 50000"/>
            </a:avLst>
          </a:prstGeom>
          <a:solidFill>
            <a:schemeClr val="accent2"/>
          </a:solidFill>
          <a:ln w="9525">
            <a:noFill/>
            <a:round/>
            <a:headEnd/>
            <a:tailEnd/>
          </a:ln>
        </p:spPr>
        <p:txBody>
          <a:bodyPr wrap="none" lIns="0" tIns="0" rIns="0" bIns="0" anchor="ctr"/>
          <a:lstStyle/>
          <a:p>
            <a:pPr algn="ctr"/>
            <a:r>
              <a:rPr lang="en-US" sz="1000" i="1" u="none">
                <a:solidFill>
                  <a:schemeClr val="bg1"/>
                </a:solidFill>
              </a:rPr>
              <a:t>Persona de </a:t>
            </a:r>
            <a:r>
              <a:rPr lang="es-MX" sz="1000" i="1" u="none">
                <a:solidFill>
                  <a:schemeClr val="bg1"/>
                </a:solidFill>
              </a:rPr>
              <a:t>Apoyo</a:t>
            </a:r>
          </a:p>
          <a:p>
            <a:pPr algn="ctr"/>
            <a:r>
              <a:rPr lang="es-MX" sz="1000" i="1" u="none">
                <a:solidFill>
                  <a:schemeClr val="bg1"/>
                </a:solidFill>
              </a:rPr>
              <a:t>Gestión y </a:t>
            </a:r>
          </a:p>
          <a:p>
            <a:pPr algn="ctr"/>
            <a:r>
              <a:rPr lang="es-MX" sz="1000" i="1" u="none">
                <a:solidFill>
                  <a:schemeClr val="bg1"/>
                </a:solidFill>
              </a:rPr>
              <a:t>Logística </a:t>
            </a:r>
          </a:p>
        </p:txBody>
      </p:sp>
      <p:sp>
        <p:nvSpPr>
          <p:cNvPr id="177176" name="Text Box 24"/>
          <p:cNvSpPr txBox="1">
            <a:spLocks noChangeArrowheads="1"/>
          </p:cNvSpPr>
          <p:nvPr/>
        </p:nvSpPr>
        <p:spPr bwMode="auto">
          <a:xfrm>
            <a:off x="6048375" y="80963"/>
            <a:ext cx="3095625" cy="311150"/>
          </a:xfrm>
          <a:prstGeom prst="rect">
            <a:avLst/>
          </a:prstGeom>
          <a:noFill/>
          <a:ln w="9525" algn="ctr">
            <a:noFill/>
            <a:miter lim="800000"/>
            <a:headEnd/>
            <a:tailEnd/>
          </a:ln>
          <a:effectLst/>
        </p:spPr>
        <p:txBody>
          <a:bodyPr anchor="ctr">
            <a:spAutoFit/>
          </a:bodyPr>
          <a:lstStyle/>
          <a:p>
            <a:pPr>
              <a:lnSpc>
                <a:spcPct val="80000"/>
              </a:lnSpc>
            </a:pPr>
            <a:r>
              <a:rPr lang="es-MX" sz="1800" u="none">
                <a:solidFill>
                  <a:srgbClr val="990033"/>
                </a:solidFill>
              </a:rPr>
              <a:t>Estructura de Gestión</a:t>
            </a:r>
            <a:endParaRPr lang="es-ES" sz="1800" u="none">
              <a:solidFill>
                <a:srgbClr val="990033"/>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463" y="3005138"/>
            <a:ext cx="9144001" cy="457200"/>
          </a:xfrm>
          <a:prstGeom prst="rect">
            <a:avLst/>
          </a:prstGeom>
          <a:noFill/>
          <a:ln w="9525" algn="ctr">
            <a:noFill/>
            <a:miter lim="800000"/>
            <a:headEnd/>
            <a:tailEnd/>
          </a:ln>
        </p:spPr>
        <p:txBody>
          <a:bodyPr>
            <a:spAutoFit/>
          </a:bodyPr>
          <a:lstStyle/>
          <a:p>
            <a:pPr marL="342900" indent="-342900" algn="ctr" eaLnBrk="0" hangingPunct="0">
              <a:spcBef>
                <a:spcPct val="50000"/>
              </a:spcBef>
            </a:pPr>
            <a:r>
              <a:rPr lang="es-MX" sz="2400" u="none">
                <a:solidFill>
                  <a:schemeClr val="accent2"/>
                </a:solidFill>
              </a:rPr>
              <a:t>2. Lectura y aprobación, en su caso, del orden del día</a:t>
            </a:r>
            <a:r>
              <a:rPr lang="es-ES" sz="2400" u="none">
                <a:solidFill>
                  <a:schemeClr val="accent2"/>
                </a:solidFill>
              </a:rPr>
              <a:t> </a:t>
            </a:r>
          </a:p>
        </p:txBody>
      </p:sp>
      <p:sp>
        <p:nvSpPr>
          <p:cNvPr id="790535" name="Line 7"/>
          <p:cNvSpPr>
            <a:spLocks noChangeShapeType="1"/>
          </p:cNvSpPr>
          <p:nvPr/>
        </p:nvSpPr>
        <p:spPr bwMode="auto">
          <a:xfrm>
            <a:off x="3454400" y="3449638"/>
            <a:ext cx="5689600" cy="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es-MX"/>
          </a:p>
        </p:txBody>
      </p:sp>
      <p:pic>
        <p:nvPicPr>
          <p:cNvPr id="4100" name="Picture 13" descr="Logo letras"/>
          <p:cNvPicPr>
            <a:picLocks noChangeAspect="1" noChangeArrowheads="1"/>
          </p:cNvPicPr>
          <p:nvPr/>
        </p:nvPicPr>
        <p:blipFill>
          <a:blip r:embed="rId3" cstate="print"/>
          <a:srcRect r="-6464" b="-33463"/>
          <a:stretch>
            <a:fillRect/>
          </a:stretch>
        </p:blipFill>
        <p:spPr bwMode="auto">
          <a:xfrm>
            <a:off x="111125" y="115888"/>
            <a:ext cx="4443413" cy="5445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ChangeArrowheads="1"/>
          </p:cNvSpPr>
          <p:nvPr/>
        </p:nvSpPr>
        <p:spPr bwMode="auto">
          <a:xfrm>
            <a:off x="309563" y="1144588"/>
            <a:ext cx="8534400" cy="1008062"/>
          </a:xfrm>
          <a:prstGeom prst="rect">
            <a:avLst/>
          </a:prstGeom>
          <a:noFill/>
          <a:ln w="9525" algn="ctr">
            <a:noFill/>
            <a:miter lim="800000"/>
            <a:headEnd/>
            <a:tailEnd/>
          </a:ln>
        </p:spPr>
        <p:txBody>
          <a:bodyPr>
            <a:spAutoFit/>
          </a:bodyPr>
          <a:lstStyle/>
          <a:p>
            <a:pPr algn="l"/>
            <a:r>
              <a:rPr lang="es-ES" sz="1600" b="0" u="none">
                <a:solidFill>
                  <a:schemeClr val="accent2"/>
                </a:solidFill>
              </a:rPr>
              <a:t>Las 4 propuestas finalistas </a:t>
            </a:r>
            <a:r>
              <a:rPr lang="es-MX" sz="1600" b="0" u="none">
                <a:solidFill>
                  <a:schemeClr val="accent2"/>
                </a:solidFill>
              </a:rPr>
              <a:t>de </a:t>
            </a:r>
            <a:r>
              <a:rPr lang="es-ES" sz="1600" b="0" u="none">
                <a:solidFill>
                  <a:schemeClr val="accent2"/>
                </a:solidFill>
              </a:rPr>
              <a:t>la “Convocatoria para Presentación de Ideas para la Realización de Megaproyectos de Investigación Científica o Tecnológica 2006”, se integraron para formar la </a:t>
            </a:r>
            <a:r>
              <a:rPr lang="es-MX" sz="1600" b="0" u="none">
                <a:solidFill>
                  <a:srgbClr val="800000"/>
                </a:solidFill>
              </a:rPr>
              <a:t>Red Temática de Nanociencias y Nuevos Materiales</a:t>
            </a:r>
            <a:endParaRPr lang="es-MX" sz="1600" b="0" u="none">
              <a:solidFill>
                <a:schemeClr val="accent2"/>
              </a:solidFill>
            </a:endParaRPr>
          </a:p>
          <a:p>
            <a:endParaRPr lang="es-MX"/>
          </a:p>
        </p:txBody>
      </p:sp>
      <p:sp>
        <p:nvSpPr>
          <p:cNvPr id="55299" name="Rectangle 6"/>
          <p:cNvSpPr>
            <a:spLocks noChangeArrowheads="1"/>
          </p:cNvSpPr>
          <p:nvPr/>
        </p:nvSpPr>
        <p:spPr bwMode="auto">
          <a:xfrm>
            <a:off x="3444875" y="533400"/>
            <a:ext cx="2217738" cy="579438"/>
          </a:xfrm>
          <a:prstGeom prst="rect">
            <a:avLst/>
          </a:prstGeom>
          <a:noFill/>
          <a:ln w="9525" algn="ctr">
            <a:noFill/>
            <a:miter lim="800000"/>
            <a:headEnd/>
            <a:tailEnd/>
          </a:ln>
        </p:spPr>
        <p:txBody>
          <a:bodyPr wrap="none">
            <a:spAutoFit/>
          </a:bodyPr>
          <a:lstStyle/>
          <a:p>
            <a:pPr algn="ctr"/>
            <a:endParaRPr lang="es-MX" sz="1800" u="none">
              <a:solidFill>
                <a:srgbClr val="800000"/>
              </a:solidFill>
            </a:endParaRPr>
          </a:p>
          <a:p>
            <a:pPr algn="ctr"/>
            <a:r>
              <a:rPr lang="es-MX" sz="1400" u="none">
                <a:solidFill>
                  <a:srgbClr val="192581"/>
                </a:solidFill>
              </a:rPr>
              <a:t>CIMAV – UNAM - IPICYT</a:t>
            </a:r>
            <a:endParaRPr lang="es-MX" sz="1400">
              <a:solidFill>
                <a:srgbClr val="192581"/>
              </a:solidFill>
            </a:endParaRPr>
          </a:p>
        </p:txBody>
      </p:sp>
      <p:grpSp>
        <p:nvGrpSpPr>
          <p:cNvPr id="55300" name="Rectangle 4"/>
          <p:cNvGrpSpPr>
            <a:grpSpLocks/>
          </p:cNvGrpSpPr>
          <p:nvPr/>
        </p:nvGrpSpPr>
        <p:grpSpPr bwMode="auto">
          <a:xfrm>
            <a:off x="96838" y="2493963"/>
            <a:ext cx="3981450" cy="2784475"/>
            <a:chOff x="61" y="1571"/>
            <a:chExt cx="2508" cy="1754"/>
          </a:xfrm>
        </p:grpSpPr>
        <p:pic>
          <p:nvPicPr>
            <p:cNvPr id="55346" name="Rectangle 4"/>
            <p:cNvPicPr>
              <a:picLocks noChangeArrowheads="1"/>
            </p:cNvPicPr>
            <p:nvPr/>
          </p:nvPicPr>
          <p:blipFill>
            <a:blip r:embed="rId3" cstate="print"/>
            <a:srcRect/>
            <a:stretch>
              <a:fillRect/>
            </a:stretch>
          </p:blipFill>
          <p:spPr bwMode="auto">
            <a:xfrm>
              <a:off x="61" y="1571"/>
              <a:ext cx="2508" cy="1754"/>
            </a:xfrm>
            <a:prstGeom prst="rect">
              <a:avLst/>
            </a:prstGeom>
            <a:noFill/>
            <a:ln w="9525">
              <a:noFill/>
              <a:miter lim="800000"/>
              <a:headEnd/>
              <a:tailEnd/>
            </a:ln>
          </p:spPr>
        </p:pic>
        <p:sp>
          <p:nvSpPr>
            <p:cNvPr id="55347" name="Text Box 5"/>
            <p:cNvSpPr txBox="1">
              <a:spLocks noChangeArrowheads="1"/>
            </p:cNvSpPr>
            <p:nvPr/>
          </p:nvSpPr>
          <p:spPr bwMode="auto">
            <a:xfrm>
              <a:off x="99" y="1601"/>
              <a:ext cx="2437" cy="1668"/>
            </a:xfrm>
            <a:prstGeom prst="rect">
              <a:avLst/>
            </a:prstGeom>
            <a:noFill/>
            <a:ln w="9525">
              <a:noFill/>
              <a:miter lim="800000"/>
              <a:headEnd/>
              <a:tailEnd/>
            </a:ln>
          </p:spPr>
          <p:txBody>
            <a:bodyPr anchor="ctr">
              <a:spAutoFit/>
            </a:bodyPr>
            <a:lstStyle/>
            <a:p>
              <a:pPr marL="177800" indent="-177800" algn="l">
                <a:buClr>
                  <a:srgbClr val="800000"/>
                </a:buClr>
                <a:buSzPts val="1200"/>
                <a:buFont typeface="Wingdings" pitchFamily="2" charset="2"/>
                <a:buChar char="ü"/>
              </a:pPr>
              <a:r>
                <a:rPr lang="es-ES" u="none">
                  <a:solidFill>
                    <a:schemeClr val="accent2"/>
                  </a:solidFill>
                </a:rPr>
                <a:t> Se participa en la Coordinación de la </a:t>
              </a:r>
              <a:r>
                <a:rPr lang="es-MX" u="none">
                  <a:solidFill>
                    <a:schemeClr val="accent2"/>
                  </a:solidFill>
                </a:rPr>
                <a:t>Red</a:t>
              </a:r>
            </a:p>
            <a:p>
              <a:pPr marL="177800" indent="-177800" algn="l"/>
              <a:endParaRPr lang="es-MX" u="none">
                <a:solidFill>
                  <a:schemeClr val="accent2"/>
                </a:solidFill>
              </a:endParaRPr>
            </a:p>
            <a:p>
              <a:pPr marL="177800" indent="-177800" algn="l">
                <a:buClr>
                  <a:srgbClr val="800000"/>
                </a:buClr>
                <a:buSzPts val="1200"/>
                <a:buFont typeface="Wingdings" pitchFamily="2" charset="2"/>
                <a:buChar char="ü"/>
              </a:pPr>
              <a:r>
                <a:rPr lang="es-MX" u="none">
                  <a:solidFill>
                    <a:schemeClr val="accent2"/>
                  </a:solidFill>
                </a:rPr>
                <a:t>$1.4 millones para organizar la red</a:t>
              </a:r>
            </a:p>
            <a:p>
              <a:pPr marL="177800" indent="-177800" algn="l"/>
              <a:endParaRPr lang="es-MX" u="none">
                <a:solidFill>
                  <a:schemeClr val="accent2"/>
                </a:solidFill>
              </a:endParaRPr>
            </a:p>
            <a:p>
              <a:pPr marL="177800" indent="-177800" algn="l">
                <a:buClr>
                  <a:srgbClr val="800000"/>
                </a:buClr>
                <a:buSzPts val="1200"/>
                <a:buFont typeface="Wingdings" pitchFamily="2" charset="2"/>
                <a:buChar char="ü"/>
              </a:pPr>
              <a:r>
                <a:rPr lang="es-MX" u="none">
                  <a:solidFill>
                    <a:schemeClr val="accent2"/>
                  </a:solidFill>
                </a:rPr>
                <a:t>Se definirán reglas internas de operación</a:t>
              </a:r>
            </a:p>
            <a:p>
              <a:pPr marL="177800" indent="-177800" algn="l"/>
              <a:endParaRPr lang="es-MX" u="none">
                <a:solidFill>
                  <a:schemeClr val="accent2"/>
                </a:solidFill>
              </a:endParaRPr>
            </a:p>
            <a:p>
              <a:pPr marL="177800" indent="-177800" algn="l">
                <a:buClr>
                  <a:srgbClr val="800000"/>
                </a:buClr>
                <a:buSzPts val="1200"/>
                <a:buFont typeface="Wingdings" pitchFamily="2" charset="2"/>
                <a:buChar char="ü"/>
              </a:pPr>
              <a:r>
                <a:rPr lang="es-MX" u="none">
                  <a:solidFill>
                    <a:schemeClr val="accent2"/>
                  </a:solidFill>
                </a:rPr>
                <a:t>Evento en Puebla con 40 líderes nacionales (5 Internacionales) en nanotecnología para:</a:t>
              </a:r>
            </a:p>
            <a:p>
              <a:pPr marL="177800" indent="-177800" algn="l"/>
              <a:endParaRPr lang="es-MX" u="none">
                <a:solidFill>
                  <a:schemeClr val="accent2"/>
                </a:solidFill>
              </a:endParaRPr>
            </a:p>
            <a:p>
              <a:pPr lvl="1" algn="l">
                <a:buClr>
                  <a:schemeClr val="accent2"/>
                </a:buClr>
                <a:buSzPts val="1200"/>
                <a:buFont typeface="Arial" charset="0"/>
                <a:buChar char="•"/>
              </a:pPr>
              <a:r>
                <a:rPr lang="es-MX" u="none">
                  <a:solidFill>
                    <a:schemeClr val="accent2"/>
                  </a:solidFill>
                </a:rPr>
                <a:t>Planear actividades</a:t>
              </a:r>
            </a:p>
            <a:p>
              <a:pPr lvl="1" algn="l">
                <a:buClr>
                  <a:schemeClr val="accent2"/>
                </a:buClr>
                <a:buSzPts val="1200"/>
                <a:buFont typeface="Arial" charset="0"/>
                <a:buChar char="•"/>
              </a:pPr>
              <a:r>
                <a:rPr lang="es-MX" u="none">
                  <a:solidFill>
                    <a:schemeClr val="accent2"/>
                  </a:solidFill>
                </a:rPr>
                <a:t>Definir áreas temáticas</a:t>
              </a:r>
            </a:p>
            <a:p>
              <a:pPr lvl="1" algn="l">
                <a:buClr>
                  <a:schemeClr val="accent2"/>
                </a:buClr>
                <a:buSzPts val="1200"/>
                <a:buFont typeface="Arial" charset="0"/>
                <a:buChar char="•"/>
              </a:pPr>
              <a:r>
                <a:rPr lang="es-MX" u="none">
                  <a:solidFill>
                    <a:schemeClr val="accent2"/>
                  </a:solidFill>
                </a:rPr>
                <a:t>Actualizar el mapeo de capacidades </a:t>
              </a:r>
            </a:p>
            <a:p>
              <a:pPr lvl="1" algn="l"/>
              <a:r>
                <a:rPr lang="es-MX" u="none">
                  <a:solidFill>
                    <a:schemeClr val="accent2"/>
                  </a:solidFill>
                </a:rPr>
                <a:t> de nanotecnología a nivel nacional</a:t>
              </a:r>
            </a:p>
            <a:p>
              <a:pPr marL="177800" indent="-177800" algn="l"/>
              <a:endParaRPr lang="es-MX" u="none">
                <a:solidFill>
                  <a:schemeClr val="accent2"/>
                </a:solidFill>
              </a:endParaRPr>
            </a:p>
          </p:txBody>
        </p:sp>
      </p:grpSp>
      <p:sp>
        <p:nvSpPr>
          <p:cNvPr id="196611" name="Freeform 3"/>
          <p:cNvSpPr>
            <a:spLocks noEditPoints="1"/>
          </p:cNvSpPr>
          <p:nvPr/>
        </p:nvSpPr>
        <p:spPr bwMode="gray">
          <a:xfrm rot="-1358056">
            <a:off x="4484688" y="3119438"/>
            <a:ext cx="4249737" cy="2622550"/>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21176"/>
                  <a:invGamma/>
                </a:schemeClr>
              </a:gs>
              <a:gs pos="100000">
                <a:schemeClr val="bg2">
                  <a:alpha val="70000"/>
                </a:schemeClr>
              </a:gs>
            </a:gsLst>
            <a:lin ang="0" scaled="1"/>
          </a:gradFill>
          <a:ln w="0">
            <a:noFill/>
            <a:prstDash val="solid"/>
            <a:round/>
            <a:headEnd/>
            <a:tailEnd/>
          </a:ln>
        </p:spPr>
        <p:txBody>
          <a:bodyPr/>
          <a:lstStyle/>
          <a:p>
            <a:pPr>
              <a:defRPr/>
            </a:pPr>
            <a:endParaRPr lang="es-MX" sz="700">
              <a:latin typeface="Arial" pitchFamily="34" charset="0"/>
            </a:endParaRPr>
          </a:p>
        </p:txBody>
      </p:sp>
      <p:grpSp>
        <p:nvGrpSpPr>
          <p:cNvPr id="55302" name="Oval 4"/>
          <p:cNvGrpSpPr>
            <a:grpSpLocks/>
          </p:cNvGrpSpPr>
          <p:nvPr/>
        </p:nvGrpSpPr>
        <p:grpSpPr bwMode="auto">
          <a:xfrm>
            <a:off x="7699375" y="4200525"/>
            <a:ext cx="895350" cy="779463"/>
            <a:chOff x="4850" y="2646"/>
            <a:chExt cx="564" cy="491"/>
          </a:xfrm>
        </p:grpSpPr>
        <p:pic>
          <p:nvPicPr>
            <p:cNvPr id="55344" name="Oval 4"/>
            <p:cNvPicPr>
              <a:picLocks noChangeArrowheads="1"/>
            </p:cNvPicPr>
            <p:nvPr/>
          </p:nvPicPr>
          <p:blipFill>
            <a:blip r:embed="rId4" cstate="print"/>
            <a:srcRect/>
            <a:stretch>
              <a:fillRect/>
            </a:stretch>
          </p:blipFill>
          <p:spPr bwMode="gray">
            <a:xfrm>
              <a:off x="4850" y="2646"/>
              <a:ext cx="564" cy="491"/>
            </a:xfrm>
            <a:prstGeom prst="rect">
              <a:avLst/>
            </a:prstGeom>
            <a:noFill/>
            <a:ln w="9525">
              <a:noFill/>
              <a:miter lim="800000"/>
              <a:headEnd/>
              <a:tailEnd/>
            </a:ln>
          </p:spPr>
        </p:pic>
        <p:sp>
          <p:nvSpPr>
            <p:cNvPr id="55345" name="Text Box 9"/>
            <p:cNvSpPr txBox="1">
              <a:spLocks noChangeArrowheads="1"/>
            </p:cNvSpPr>
            <p:nvPr/>
          </p:nvSpPr>
          <p:spPr bwMode="auto">
            <a:xfrm>
              <a:off x="4961" y="2731"/>
              <a:ext cx="348" cy="299"/>
            </a:xfrm>
            <a:prstGeom prst="rect">
              <a:avLst/>
            </a:prstGeom>
            <a:noFill/>
            <a:ln w="9525">
              <a:noFill/>
              <a:miter lim="800000"/>
              <a:headEnd/>
              <a:tailEnd/>
            </a:ln>
          </p:spPr>
          <p:txBody>
            <a:bodyPr wrap="none" anchor="ctr"/>
            <a:lstStyle/>
            <a:p>
              <a:pPr algn="ctr"/>
              <a:r>
                <a:rPr lang="es-MX" sz="700" u="none">
                  <a:solidFill>
                    <a:schemeClr val="bg1"/>
                  </a:solidFill>
                </a:rPr>
                <a:t>Medio</a:t>
              </a:r>
            </a:p>
            <a:p>
              <a:pPr algn="ctr"/>
              <a:r>
                <a:rPr lang="es-MX" sz="700" u="none">
                  <a:solidFill>
                    <a:schemeClr val="bg1"/>
                  </a:solidFill>
                </a:rPr>
                <a:t>Ambiente y</a:t>
              </a:r>
            </a:p>
            <a:p>
              <a:pPr algn="ctr"/>
              <a:r>
                <a:rPr lang="es-MX" sz="700" u="none">
                  <a:solidFill>
                    <a:schemeClr val="bg1"/>
                  </a:solidFill>
                </a:rPr>
                <a:t>Sustentabilidad</a:t>
              </a:r>
            </a:p>
            <a:p>
              <a:pPr algn="ctr"/>
              <a:endParaRPr lang="es-MX" sz="700">
                <a:solidFill>
                  <a:schemeClr val="bg1"/>
                </a:solidFill>
              </a:endParaRPr>
            </a:p>
          </p:txBody>
        </p:sp>
      </p:grpSp>
      <p:sp>
        <p:nvSpPr>
          <p:cNvPr id="55303" name="Text Box 5"/>
          <p:cNvSpPr txBox="1">
            <a:spLocks noChangeArrowheads="1"/>
          </p:cNvSpPr>
          <p:nvPr/>
        </p:nvSpPr>
        <p:spPr bwMode="auto">
          <a:xfrm>
            <a:off x="5611813" y="3584575"/>
            <a:ext cx="2279650" cy="1320800"/>
          </a:xfrm>
          <a:prstGeom prst="rect">
            <a:avLst/>
          </a:prstGeom>
          <a:noFill/>
          <a:ln w="9525">
            <a:noFill/>
            <a:miter lim="800000"/>
            <a:headEnd/>
            <a:tailEnd/>
          </a:ln>
        </p:spPr>
        <p:txBody>
          <a:bodyPr>
            <a:spAutoFit/>
          </a:bodyPr>
          <a:lstStyle/>
          <a:p>
            <a:pPr marL="88900" indent="-88900" algn="l">
              <a:buClr>
                <a:schemeClr val="accent2"/>
              </a:buClr>
              <a:buSzPts val="800"/>
              <a:buFont typeface="Arial" charset="0"/>
              <a:buChar char="•"/>
            </a:pPr>
            <a:r>
              <a:rPr lang="es-MX" sz="900" u="none">
                <a:solidFill>
                  <a:schemeClr val="accent2"/>
                </a:solidFill>
              </a:rPr>
              <a:t>Permite fomentar la interdisciplina</a:t>
            </a:r>
          </a:p>
          <a:p>
            <a:pPr marL="88900" indent="-88900" algn="l">
              <a:buClr>
                <a:schemeClr val="accent2"/>
              </a:buClr>
              <a:buSzPts val="800"/>
              <a:buFont typeface="Arial" charset="0"/>
              <a:buChar char="•"/>
            </a:pPr>
            <a:r>
              <a:rPr lang="es-MX" sz="900" u="none">
                <a:solidFill>
                  <a:schemeClr val="accent2"/>
                </a:solidFill>
              </a:rPr>
              <a:t>Provoca sinergia</a:t>
            </a:r>
          </a:p>
          <a:p>
            <a:pPr marL="88900" indent="-88900" algn="l">
              <a:buClr>
                <a:schemeClr val="accent2"/>
              </a:buClr>
              <a:buSzPts val="800"/>
              <a:buFont typeface="Arial" charset="0"/>
              <a:buChar char="•"/>
            </a:pPr>
            <a:r>
              <a:rPr lang="es-MX" sz="900" u="none">
                <a:solidFill>
                  <a:schemeClr val="accent2"/>
                </a:solidFill>
              </a:rPr>
              <a:t>Apoya en revertir la asimetría estatal</a:t>
            </a:r>
          </a:p>
          <a:p>
            <a:pPr marL="88900" indent="-88900" algn="l">
              <a:buClr>
                <a:schemeClr val="accent2"/>
              </a:buClr>
              <a:buSzPts val="800"/>
              <a:buFont typeface="Arial" charset="0"/>
              <a:buChar char="•"/>
            </a:pPr>
            <a:r>
              <a:rPr lang="es-MX" sz="900" u="none">
                <a:solidFill>
                  <a:schemeClr val="accent2"/>
                </a:solidFill>
              </a:rPr>
              <a:t>Atención a retos y oportunidades del país</a:t>
            </a:r>
          </a:p>
          <a:p>
            <a:pPr marL="88900" indent="-88900" algn="l">
              <a:buClr>
                <a:schemeClr val="accent2"/>
              </a:buClr>
              <a:buSzPts val="800"/>
              <a:buFont typeface="Arial" charset="0"/>
              <a:buChar char="•"/>
            </a:pPr>
            <a:r>
              <a:rPr lang="es-MX" sz="900" u="none">
                <a:solidFill>
                  <a:schemeClr val="accent2"/>
                </a:solidFill>
              </a:rPr>
              <a:t>Contribuye a la formación de Recursos Humanos</a:t>
            </a:r>
          </a:p>
          <a:p>
            <a:pPr marL="88900" indent="-88900" algn="l">
              <a:buClr>
                <a:schemeClr val="accent2"/>
              </a:buClr>
              <a:buSzPts val="800"/>
              <a:buFont typeface="Arial" charset="0"/>
              <a:buChar char="•"/>
            </a:pPr>
            <a:r>
              <a:rPr lang="es-MX" sz="900" u="none">
                <a:solidFill>
                  <a:schemeClr val="accent2"/>
                </a:solidFill>
              </a:rPr>
              <a:t>Participan más de 167 instituciones y 1163 investigadores</a:t>
            </a:r>
            <a:endParaRPr lang="es-MX" sz="900"/>
          </a:p>
        </p:txBody>
      </p:sp>
      <p:grpSp>
        <p:nvGrpSpPr>
          <p:cNvPr id="55304" name="Oval 6"/>
          <p:cNvGrpSpPr>
            <a:grpSpLocks/>
          </p:cNvGrpSpPr>
          <p:nvPr/>
        </p:nvGrpSpPr>
        <p:grpSpPr bwMode="auto">
          <a:xfrm>
            <a:off x="5583238" y="2828925"/>
            <a:ext cx="787400" cy="712788"/>
            <a:chOff x="3517" y="1782"/>
            <a:chExt cx="496" cy="449"/>
          </a:xfrm>
        </p:grpSpPr>
        <p:pic>
          <p:nvPicPr>
            <p:cNvPr id="55342" name="Oval 6"/>
            <p:cNvPicPr>
              <a:picLocks noChangeArrowheads="1"/>
            </p:cNvPicPr>
            <p:nvPr/>
          </p:nvPicPr>
          <p:blipFill>
            <a:blip r:embed="rId5" cstate="print"/>
            <a:srcRect/>
            <a:stretch>
              <a:fillRect/>
            </a:stretch>
          </p:blipFill>
          <p:spPr bwMode="gray">
            <a:xfrm>
              <a:off x="3517" y="1782"/>
              <a:ext cx="496" cy="449"/>
            </a:xfrm>
            <a:prstGeom prst="rect">
              <a:avLst/>
            </a:prstGeom>
            <a:noFill/>
            <a:ln w="9525">
              <a:noFill/>
              <a:miter lim="800000"/>
              <a:headEnd/>
              <a:tailEnd/>
            </a:ln>
          </p:spPr>
        </p:pic>
        <p:sp>
          <p:nvSpPr>
            <p:cNvPr id="55343" name="Text Box 13"/>
            <p:cNvSpPr txBox="1">
              <a:spLocks noChangeArrowheads="1"/>
            </p:cNvSpPr>
            <p:nvPr/>
          </p:nvSpPr>
          <p:spPr bwMode="auto">
            <a:xfrm>
              <a:off x="3618" y="1861"/>
              <a:ext cx="298" cy="268"/>
            </a:xfrm>
            <a:prstGeom prst="rect">
              <a:avLst/>
            </a:prstGeom>
            <a:noFill/>
            <a:ln w="9525">
              <a:noFill/>
              <a:miter lim="800000"/>
              <a:headEnd/>
              <a:tailEnd/>
            </a:ln>
          </p:spPr>
          <p:txBody>
            <a:bodyPr wrap="none" anchor="ctr"/>
            <a:lstStyle/>
            <a:p>
              <a:pPr algn="ctr"/>
              <a:r>
                <a:rPr lang="es-MX" sz="700" u="none">
                  <a:solidFill>
                    <a:schemeClr val="bg1"/>
                  </a:solidFill>
                </a:rPr>
                <a:t>Ecosistemas</a:t>
              </a:r>
            </a:p>
            <a:p>
              <a:pPr algn="ctr"/>
              <a:endParaRPr lang="es-MX" sz="700"/>
            </a:p>
          </p:txBody>
        </p:sp>
      </p:grpSp>
      <p:grpSp>
        <p:nvGrpSpPr>
          <p:cNvPr id="55305" name="Oval 7"/>
          <p:cNvGrpSpPr>
            <a:grpSpLocks/>
          </p:cNvGrpSpPr>
          <p:nvPr/>
        </p:nvGrpSpPr>
        <p:grpSpPr bwMode="auto">
          <a:xfrm>
            <a:off x="6261100" y="2578100"/>
            <a:ext cx="882650" cy="793750"/>
            <a:chOff x="3944" y="1624"/>
            <a:chExt cx="556" cy="500"/>
          </a:xfrm>
        </p:grpSpPr>
        <p:pic>
          <p:nvPicPr>
            <p:cNvPr id="55340" name="Oval 7"/>
            <p:cNvPicPr>
              <a:picLocks noChangeArrowheads="1"/>
            </p:cNvPicPr>
            <p:nvPr/>
          </p:nvPicPr>
          <p:blipFill>
            <a:blip r:embed="rId6" cstate="print"/>
            <a:srcRect/>
            <a:stretch>
              <a:fillRect/>
            </a:stretch>
          </p:blipFill>
          <p:spPr bwMode="gray">
            <a:xfrm>
              <a:off x="3944" y="1624"/>
              <a:ext cx="556" cy="500"/>
            </a:xfrm>
            <a:prstGeom prst="rect">
              <a:avLst/>
            </a:prstGeom>
            <a:noFill/>
            <a:ln w="9525">
              <a:noFill/>
              <a:miter lim="800000"/>
              <a:headEnd/>
              <a:tailEnd/>
            </a:ln>
          </p:spPr>
        </p:pic>
        <p:sp>
          <p:nvSpPr>
            <p:cNvPr id="55341" name="Text Box 16"/>
            <p:cNvSpPr txBox="1">
              <a:spLocks noChangeArrowheads="1"/>
            </p:cNvSpPr>
            <p:nvPr/>
          </p:nvSpPr>
          <p:spPr bwMode="auto">
            <a:xfrm>
              <a:off x="4054" y="1710"/>
              <a:ext cx="341" cy="304"/>
            </a:xfrm>
            <a:prstGeom prst="rect">
              <a:avLst/>
            </a:prstGeom>
            <a:noFill/>
            <a:ln w="9525">
              <a:noFill/>
              <a:miter lim="800000"/>
              <a:headEnd/>
              <a:tailEnd/>
            </a:ln>
          </p:spPr>
          <p:txBody>
            <a:bodyPr wrap="none" anchor="ctr"/>
            <a:lstStyle/>
            <a:p>
              <a:pPr algn="ctr"/>
              <a:r>
                <a:rPr lang="es-ES_tradnl" sz="700" u="none">
                  <a:solidFill>
                    <a:schemeClr val="bg1"/>
                  </a:solidFill>
                </a:rPr>
                <a:t>Complejidad, </a:t>
              </a:r>
            </a:p>
            <a:p>
              <a:pPr algn="ctr"/>
              <a:r>
                <a:rPr lang="es-ES_tradnl" sz="700" u="none">
                  <a:solidFill>
                    <a:schemeClr val="bg1"/>
                  </a:solidFill>
                </a:rPr>
                <a:t>Ciencia y </a:t>
              </a:r>
            </a:p>
            <a:p>
              <a:pPr algn="ctr"/>
              <a:r>
                <a:rPr lang="es-ES_tradnl" sz="700" u="none">
                  <a:solidFill>
                    <a:schemeClr val="bg1"/>
                  </a:solidFill>
                </a:rPr>
                <a:t>Sociedad</a:t>
              </a:r>
              <a:endParaRPr lang="es-MX" sz="700" u="none">
                <a:solidFill>
                  <a:schemeClr val="bg1"/>
                </a:solidFill>
              </a:endParaRPr>
            </a:p>
            <a:p>
              <a:pPr algn="ctr"/>
              <a:endParaRPr lang="es-MX" sz="700">
                <a:solidFill>
                  <a:schemeClr val="bg1"/>
                </a:solidFill>
              </a:endParaRPr>
            </a:p>
          </p:txBody>
        </p:sp>
      </p:grpSp>
      <p:grpSp>
        <p:nvGrpSpPr>
          <p:cNvPr id="55306" name="Oval 8"/>
          <p:cNvGrpSpPr>
            <a:grpSpLocks/>
          </p:cNvGrpSpPr>
          <p:nvPr/>
        </p:nvGrpSpPr>
        <p:grpSpPr bwMode="auto">
          <a:xfrm>
            <a:off x="4243388" y="4432300"/>
            <a:ext cx="663575" cy="693738"/>
            <a:chOff x="2673" y="2792"/>
            <a:chExt cx="418" cy="437"/>
          </a:xfrm>
        </p:grpSpPr>
        <p:pic>
          <p:nvPicPr>
            <p:cNvPr id="55338" name="Oval 8">
              <a:hlinkClick r:id="rId7" action="ppaction://hlinksldjump"/>
            </p:cNvPr>
            <p:cNvPicPr>
              <a:picLocks noChangeArrowheads="1"/>
            </p:cNvPicPr>
            <p:nvPr/>
          </p:nvPicPr>
          <p:blipFill>
            <a:blip r:embed="rId8" cstate="print"/>
            <a:srcRect/>
            <a:stretch>
              <a:fillRect/>
            </a:stretch>
          </p:blipFill>
          <p:spPr bwMode="gray">
            <a:xfrm>
              <a:off x="2673" y="2792"/>
              <a:ext cx="418" cy="437"/>
            </a:xfrm>
            <a:prstGeom prst="rect">
              <a:avLst/>
            </a:prstGeom>
            <a:noFill/>
            <a:ln w="9525">
              <a:noFill/>
              <a:miter lim="800000"/>
              <a:headEnd/>
              <a:tailEnd/>
            </a:ln>
          </p:spPr>
        </p:pic>
        <p:sp>
          <p:nvSpPr>
            <p:cNvPr id="55339" name="Text Box 19"/>
            <p:cNvSpPr txBox="1">
              <a:spLocks noChangeArrowheads="1"/>
            </p:cNvSpPr>
            <p:nvPr/>
          </p:nvSpPr>
          <p:spPr bwMode="auto">
            <a:xfrm>
              <a:off x="2762" y="2869"/>
              <a:ext cx="245" cy="260"/>
            </a:xfrm>
            <a:prstGeom prst="rect">
              <a:avLst/>
            </a:prstGeom>
            <a:noFill/>
            <a:ln w="9525">
              <a:noFill/>
              <a:miter lim="800000"/>
              <a:headEnd/>
              <a:tailEnd/>
            </a:ln>
          </p:spPr>
          <p:txBody>
            <a:bodyPr wrap="none" anchor="ctr"/>
            <a:lstStyle/>
            <a:p>
              <a:pPr algn="ctr"/>
              <a:r>
                <a:rPr lang="es-MX" sz="700" u="none">
                  <a:solidFill>
                    <a:srgbClr val="192581"/>
                  </a:solidFill>
                </a:rPr>
                <a:t>Agua</a:t>
              </a:r>
              <a:endParaRPr lang="es-MX" sz="700">
                <a:solidFill>
                  <a:srgbClr val="192581"/>
                </a:solidFill>
              </a:endParaRPr>
            </a:p>
          </p:txBody>
        </p:sp>
      </p:grpSp>
      <p:grpSp>
        <p:nvGrpSpPr>
          <p:cNvPr id="55307" name="Oval 9"/>
          <p:cNvGrpSpPr>
            <a:grpSpLocks/>
          </p:cNvGrpSpPr>
          <p:nvPr/>
        </p:nvGrpSpPr>
        <p:grpSpPr bwMode="auto">
          <a:xfrm>
            <a:off x="4475163" y="3810000"/>
            <a:ext cx="828675" cy="762000"/>
            <a:chOff x="2819" y="2400"/>
            <a:chExt cx="522" cy="480"/>
          </a:xfrm>
        </p:grpSpPr>
        <p:pic>
          <p:nvPicPr>
            <p:cNvPr id="55336" name="Oval 9"/>
            <p:cNvPicPr>
              <a:picLocks noChangeArrowheads="1"/>
            </p:cNvPicPr>
            <p:nvPr/>
          </p:nvPicPr>
          <p:blipFill>
            <a:blip r:embed="rId9" cstate="print"/>
            <a:srcRect/>
            <a:stretch>
              <a:fillRect/>
            </a:stretch>
          </p:blipFill>
          <p:spPr bwMode="gray">
            <a:xfrm>
              <a:off x="2819" y="2400"/>
              <a:ext cx="522" cy="480"/>
            </a:xfrm>
            <a:prstGeom prst="rect">
              <a:avLst/>
            </a:prstGeom>
            <a:noFill/>
            <a:ln w="9525">
              <a:noFill/>
              <a:miter lim="800000"/>
              <a:headEnd/>
              <a:tailEnd/>
            </a:ln>
          </p:spPr>
        </p:pic>
        <p:sp>
          <p:nvSpPr>
            <p:cNvPr id="55337" name="Text Box 22"/>
            <p:cNvSpPr txBox="1">
              <a:spLocks noChangeArrowheads="1"/>
            </p:cNvSpPr>
            <p:nvPr/>
          </p:nvSpPr>
          <p:spPr bwMode="auto">
            <a:xfrm>
              <a:off x="2928" y="2485"/>
              <a:ext cx="306" cy="289"/>
            </a:xfrm>
            <a:prstGeom prst="rect">
              <a:avLst/>
            </a:prstGeom>
            <a:noFill/>
            <a:ln w="9525">
              <a:noFill/>
              <a:miter lim="800000"/>
              <a:headEnd/>
              <a:tailEnd/>
            </a:ln>
          </p:spPr>
          <p:txBody>
            <a:bodyPr wrap="none" anchor="ctr"/>
            <a:lstStyle/>
            <a:p>
              <a:pPr algn="ctr"/>
              <a:r>
                <a:rPr lang="es-MX" sz="700" u="none">
                  <a:solidFill>
                    <a:schemeClr val="accent2"/>
                  </a:solidFill>
                </a:rPr>
                <a:t>Alimentos, </a:t>
              </a:r>
            </a:p>
            <a:p>
              <a:pPr algn="ctr"/>
              <a:r>
                <a:rPr lang="es-MX" sz="700" u="none">
                  <a:solidFill>
                    <a:schemeClr val="accent2"/>
                  </a:solidFill>
                </a:rPr>
                <a:t>Agricultura </a:t>
              </a:r>
            </a:p>
            <a:p>
              <a:pPr algn="ctr"/>
              <a:r>
                <a:rPr lang="es-MX" sz="700" u="none">
                  <a:solidFill>
                    <a:schemeClr val="accent2"/>
                  </a:solidFill>
                </a:rPr>
                <a:t>y </a:t>
              </a:r>
            </a:p>
            <a:p>
              <a:pPr algn="ctr"/>
              <a:r>
                <a:rPr lang="es-MX" sz="700" u="none">
                  <a:solidFill>
                    <a:schemeClr val="accent2"/>
                  </a:solidFill>
                </a:rPr>
                <a:t>Biotecnología </a:t>
              </a:r>
            </a:p>
            <a:p>
              <a:pPr algn="ctr"/>
              <a:endParaRPr lang="es-MX" sz="700">
                <a:solidFill>
                  <a:schemeClr val="accent2"/>
                </a:solidFill>
              </a:endParaRPr>
            </a:p>
          </p:txBody>
        </p:sp>
      </p:grpSp>
      <p:grpSp>
        <p:nvGrpSpPr>
          <p:cNvPr id="55308" name="Oval 11"/>
          <p:cNvGrpSpPr>
            <a:grpSpLocks/>
          </p:cNvGrpSpPr>
          <p:nvPr/>
        </p:nvGrpSpPr>
        <p:grpSpPr bwMode="auto">
          <a:xfrm>
            <a:off x="5668963" y="5297488"/>
            <a:ext cx="835025" cy="854075"/>
            <a:chOff x="3571" y="3337"/>
            <a:chExt cx="526" cy="538"/>
          </a:xfrm>
        </p:grpSpPr>
        <p:pic>
          <p:nvPicPr>
            <p:cNvPr id="55334" name="Oval 11"/>
            <p:cNvPicPr>
              <a:picLocks noChangeArrowheads="1"/>
            </p:cNvPicPr>
            <p:nvPr/>
          </p:nvPicPr>
          <p:blipFill>
            <a:blip r:embed="rId10" cstate="print"/>
            <a:srcRect/>
            <a:stretch>
              <a:fillRect/>
            </a:stretch>
          </p:blipFill>
          <p:spPr bwMode="gray">
            <a:xfrm>
              <a:off x="3571" y="3337"/>
              <a:ext cx="526" cy="538"/>
            </a:xfrm>
            <a:prstGeom prst="rect">
              <a:avLst/>
            </a:prstGeom>
            <a:noFill/>
            <a:ln w="9525">
              <a:noFill/>
              <a:miter lim="800000"/>
              <a:headEnd/>
              <a:tailEnd/>
            </a:ln>
          </p:spPr>
        </p:pic>
        <p:sp>
          <p:nvSpPr>
            <p:cNvPr id="55335" name="Text Box 25"/>
            <p:cNvSpPr txBox="1">
              <a:spLocks noChangeArrowheads="1"/>
            </p:cNvSpPr>
            <p:nvPr/>
          </p:nvSpPr>
          <p:spPr bwMode="auto">
            <a:xfrm>
              <a:off x="3676" y="3429"/>
              <a:ext cx="320" cy="332"/>
            </a:xfrm>
            <a:prstGeom prst="rect">
              <a:avLst/>
            </a:prstGeom>
            <a:noFill/>
            <a:ln w="9525">
              <a:noFill/>
              <a:miter lim="800000"/>
              <a:headEnd/>
              <a:tailEnd/>
            </a:ln>
          </p:spPr>
          <p:txBody>
            <a:bodyPr wrap="none" anchor="ctr"/>
            <a:lstStyle/>
            <a:p>
              <a:pPr algn="ctr"/>
              <a:r>
                <a:rPr lang="es-MX" sz="700" u="none">
                  <a:solidFill>
                    <a:schemeClr val="bg1"/>
                  </a:solidFill>
                </a:rPr>
                <a:t>Pobreza y</a:t>
              </a:r>
            </a:p>
            <a:p>
              <a:pPr algn="ctr"/>
              <a:r>
                <a:rPr lang="es-MX" sz="700" u="none">
                  <a:solidFill>
                    <a:schemeClr val="bg1"/>
                  </a:solidFill>
                </a:rPr>
                <a:t>Desarrollo </a:t>
              </a:r>
            </a:p>
            <a:p>
              <a:pPr algn="ctr"/>
              <a:r>
                <a:rPr lang="es-MX" sz="700" u="none">
                  <a:solidFill>
                    <a:schemeClr val="bg1"/>
                  </a:solidFill>
                </a:rPr>
                <a:t>Urbano</a:t>
              </a:r>
            </a:p>
            <a:p>
              <a:pPr algn="ctr"/>
              <a:endParaRPr lang="es-MX" sz="700">
                <a:solidFill>
                  <a:schemeClr val="bg1"/>
                </a:solidFill>
              </a:endParaRPr>
            </a:p>
          </p:txBody>
        </p:sp>
      </p:grpSp>
      <p:grpSp>
        <p:nvGrpSpPr>
          <p:cNvPr id="55309" name="Oval 12"/>
          <p:cNvGrpSpPr>
            <a:grpSpLocks/>
          </p:cNvGrpSpPr>
          <p:nvPr/>
        </p:nvGrpSpPr>
        <p:grpSpPr bwMode="auto">
          <a:xfrm>
            <a:off x="7138988" y="4705350"/>
            <a:ext cx="957262" cy="866775"/>
            <a:chOff x="4497" y="2964"/>
            <a:chExt cx="603" cy="546"/>
          </a:xfrm>
        </p:grpSpPr>
        <p:pic>
          <p:nvPicPr>
            <p:cNvPr id="55332" name="Oval 12"/>
            <p:cNvPicPr>
              <a:picLocks noChangeArrowheads="1"/>
            </p:cNvPicPr>
            <p:nvPr/>
          </p:nvPicPr>
          <p:blipFill>
            <a:blip r:embed="rId11" cstate="print"/>
            <a:srcRect/>
            <a:stretch>
              <a:fillRect/>
            </a:stretch>
          </p:blipFill>
          <p:spPr bwMode="gray">
            <a:xfrm>
              <a:off x="4497" y="2964"/>
              <a:ext cx="603" cy="546"/>
            </a:xfrm>
            <a:prstGeom prst="rect">
              <a:avLst/>
            </a:prstGeom>
            <a:noFill/>
            <a:ln w="9525">
              <a:noFill/>
              <a:miter lim="800000"/>
              <a:headEnd/>
              <a:tailEnd/>
            </a:ln>
          </p:spPr>
        </p:pic>
        <p:sp>
          <p:nvSpPr>
            <p:cNvPr id="55333" name="Text Box 28"/>
            <p:cNvSpPr txBox="1">
              <a:spLocks noChangeArrowheads="1"/>
            </p:cNvSpPr>
            <p:nvPr/>
          </p:nvSpPr>
          <p:spPr bwMode="auto">
            <a:xfrm>
              <a:off x="4625" y="3056"/>
              <a:ext cx="350" cy="338"/>
            </a:xfrm>
            <a:prstGeom prst="rect">
              <a:avLst/>
            </a:prstGeom>
            <a:noFill/>
            <a:ln w="9525">
              <a:noFill/>
              <a:miter lim="800000"/>
              <a:headEnd/>
              <a:tailEnd/>
            </a:ln>
          </p:spPr>
          <p:txBody>
            <a:bodyPr wrap="none" anchor="ctr"/>
            <a:lstStyle/>
            <a:p>
              <a:pPr algn="ctr"/>
              <a:r>
                <a:rPr lang="es-MX" sz="700" u="none">
                  <a:solidFill>
                    <a:schemeClr val="accent2"/>
                  </a:solidFill>
                </a:rPr>
                <a:t>Nanociencias </a:t>
              </a:r>
            </a:p>
            <a:p>
              <a:pPr algn="ctr"/>
              <a:r>
                <a:rPr lang="es-MX" sz="700" u="none">
                  <a:solidFill>
                    <a:schemeClr val="accent2"/>
                  </a:solidFill>
                </a:rPr>
                <a:t>y Nanotecnología</a:t>
              </a:r>
            </a:p>
            <a:p>
              <a:pPr algn="ctr"/>
              <a:endParaRPr lang="es-MX" sz="700">
                <a:solidFill>
                  <a:schemeClr val="accent2"/>
                </a:solidFill>
              </a:endParaRPr>
            </a:p>
          </p:txBody>
        </p:sp>
      </p:grpSp>
      <p:grpSp>
        <p:nvGrpSpPr>
          <p:cNvPr id="55310" name="Oval 13"/>
          <p:cNvGrpSpPr>
            <a:grpSpLocks/>
          </p:cNvGrpSpPr>
          <p:nvPr/>
        </p:nvGrpSpPr>
        <p:grpSpPr bwMode="auto">
          <a:xfrm>
            <a:off x="4370388" y="5005388"/>
            <a:ext cx="792162" cy="719137"/>
            <a:chOff x="2753" y="3153"/>
            <a:chExt cx="499" cy="453"/>
          </a:xfrm>
        </p:grpSpPr>
        <p:pic>
          <p:nvPicPr>
            <p:cNvPr id="55330" name="Oval 13"/>
            <p:cNvPicPr>
              <a:picLocks noChangeArrowheads="1"/>
            </p:cNvPicPr>
            <p:nvPr/>
          </p:nvPicPr>
          <p:blipFill>
            <a:blip r:embed="rId12" cstate="print"/>
            <a:srcRect/>
            <a:stretch>
              <a:fillRect/>
            </a:stretch>
          </p:blipFill>
          <p:spPr bwMode="gray">
            <a:xfrm>
              <a:off x="2753" y="3153"/>
              <a:ext cx="499" cy="453"/>
            </a:xfrm>
            <a:prstGeom prst="rect">
              <a:avLst/>
            </a:prstGeom>
            <a:noFill/>
            <a:ln w="9525">
              <a:noFill/>
              <a:miter lim="800000"/>
              <a:headEnd/>
              <a:tailEnd/>
            </a:ln>
          </p:spPr>
        </p:pic>
        <p:sp>
          <p:nvSpPr>
            <p:cNvPr id="55331" name="Text Box 31"/>
            <p:cNvSpPr txBox="1">
              <a:spLocks noChangeArrowheads="1"/>
            </p:cNvSpPr>
            <p:nvPr/>
          </p:nvSpPr>
          <p:spPr bwMode="auto">
            <a:xfrm>
              <a:off x="2854" y="3233"/>
              <a:ext cx="301" cy="270"/>
            </a:xfrm>
            <a:prstGeom prst="rect">
              <a:avLst/>
            </a:prstGeom>
            <a:noFill/>
            <a:ln w="9525">
              <a:noFill/>
              <a:miter lim="800000"/>
              <a:headEnd/>
              <a:tailEnd/>
            </a:ln>
          </p:spPr>
          <p:txBody>
            <a:bodyPr wrap="none" anchor="ctr"/>
            <a:lstStyle/>
            <a:p>
              <a:pPr algn="ctr"/>
              <a:r>
                <a:rPr lang="es-MX" sz="700" u="none">
                  <a:solidFill>
                    <a:schemeClr val="accent2"/>
                  </a:solidFill>
                </a:rPr>
                <a:t>Tecnologías</a:t>
              </a:r>
            </a:p>
            <a:p>
              <a:pPr algn="ctr"/>
              <a:r>
                <a:rPr lang="es-MX" sz="700" u="none">
                  <a:solidFill>
                    <a:schemeClr val="accent2"/>
                  </a:solidFill>
                </a:rPr>
                <a:t>de la</a:t>
              </a:r>
            </a:p>
            <a:p>
              <a:pPr algn="ctr"/>
              <a:r>
                <a:rPr lang="es-MX" sz="700" u="none">
                  <a:solidFill>
                    <a:schemeClr val="accent2"/>
                  </a:solidFill>
                </a:rPr>
                <a:t>Información</a:t>
              </a:r>
            </a:p>
            <a:p>
              <a:pPr algn="ctr"/>
              <a:endParaRPr lang="es-MX" sz="700">
                <a:solidFill>
                  <a:schemeClr val="accent2"/>
                </a:solidFill>
              </a:endParaRPr>
            </a:p>
          </p:txBody>
        </p:sp>
      </p:grpSp>
      <p:grpSp>
        <p:nvGrpSpPr>
          <p:cNvPr id="55311" name="Oval 14"/>
          <p:cNvGrpSpPr>
            <a:grpSpLocks/>
          </p:cNvGrpSpPr>
          <p:nvPr/>
        </p:nvGrpSpPr>
        <p:grpSpPr bwMode="auto">
          <a:xfrm>
            <a:off x="4968875" y="3219450"/>
            <a:ext cx="785813" cy="749300"/>
            <a:chOff x="3130" y="2028"/>
            <a:chExt cx="495" cy="472"/>
          </a:xfrm>
        </p:grpSpPr>
        <p:pic>
          <p:nvPicPr>
            <p:cNvPr id="55328" name="Oval 14"/>
            <p:cNvPicPr>
              <a:picLocks noChangeArrowheads="1"/>
            </p:cNvPicPr>
            <p:nvPr/>
          </p:nvPicPr>
          <p:blipFill>
            <a:blip r:embed="rId13" cstate="print"/>
            <a:srcRect/>
            <a:stretch>
              <a:fillRect/>
            </a:stretch>
          </p:blipFill>
          <p:spPr bwMode="gray">
            <a:xfrm>
              <a:off x="3130" y="2028"/>
              <a:ext cx="495" cy="472"/>
            </a:xfrm>
            <a:prstGeom prst="rect">
              <a:avLst/>
            </a:prstGeom>
            <a:noFill/>
            <a:ln w="9525">
              <a:noFill/>
              <a:miter lim="800000"/>
              <a:headEnd/>
              <a:tailEnd/>
            </a:ln>
          </p:spPr>
        </p:pic>
        <p:sp>
          <p:nvSpPr>
            <p:cNvPr id="55329" name="Text Box 34"/>
            <p:cNvSpPr txBox="1">
              <a:spLocks noChangeArrowheads="1"/>
            </p:cNvSpPr>
            <p:nvPr/>
          </p:nvSpPr>
          <p:spPr bwMode="auto">
            <a:xfrm>
              <a:off x="3231" y="2109"/>
              <a:ext cx="299" cy="284"/>
            </a:xfrm>
            <a:prstGeom prst="rect">
              <a:avLst/>
            </a:prstGeom>
            <a:noFill/>
            <a:ln w="9525">
              <a:noFill/>
              <a:miter lim="800000"/>
              <a:headEnd/>
              <a:tailEnd/>
            </a:ln>
          </p:spPr>
          <p:txBody>
            <a:bodyPr wrap="none" anchor="ctr"/>
            <a:lstStyle/>
            <a:p>
              <a:pPr algn="ctr"/>
              <a:r>
                <a:rPr lang="es-MX" sz="700" u="none">
                  <a:solidFill>
                    <a:schemeClr val="bg1"/>
                  </a:solidFill>
                </a:rPr>
                <a:t>Código de</a:t>
              </a:r>
              <a:br>
                <a:rPr lang="es-MX" sz="700" u="none">
                  <a:solidFill>
                    <a:schemeClr val="bg1"/>
                  </a:solidFill>
                </a:rPr>
              </a:br>
              <a:r>
                <a:rPr lang="es-MX" sz="700" u="none">
                  <a:solidFill>
                    <a:schemeClr val="bg1"/>
                  </a:solidFill>
                </a:rPr>
                <a:t>barras de</a:t>
              </a:r>
              <a:br>
                <a:rPr lang="es-MX" sz="700" u="none">
                  <a:solidFill>
                    <a:schemeClr val="bg1"/>
                  </a:solidFill>
                </a:rPr>
              </a:br>
              <a:r>
                <a:rPr lang="es-MX" sz="700" u="none">
                  <a:solidFill>
                    <a:schemeClr val="bg1"/>
                  </a:solidFill>
                </a:rPr>
                <a:t>la vida</a:t>
              </a:r>
            </a:p>
            <a:p>
              <a:pPr algn="ctr"/>
              <a:endParaRPr lang="es-MX" sz="700"/>
            </a:p>
          </p:txBody>
        </p:sp>
      </p:grpSp>
      <p:grpSp>
        <p:nvGrpSpPr>
          <p:cNvPr id="55312" name="Oval 15"/>
          <p:cNvGrpSpPr>
            <a:grpSpLocks/>
          </p:cNvGrpSpPr>
          <p:nvPr/>
        </p:nvGrpSpPr>
        <p:grpSpPr bwMode="auto">
          <a:xfrm>
            <a:off x="7034213" y="2517775"/>
            <a:ext cx="854075" cy="762000"/>
            <a:chOff x="4431" y="1586"/>
            <a:chExt cx="538" cy="480"/>
          </a:xfrm>
        </p:grpSpPr>
        <p:pic>
          <p:nvPicPr>
            <p:cNvPr id="55326" name="Oval 15"/>
            <p:cNvPicPr>
              <a:picLocks noChangeArrowheads="1"/>
            </p:cNvPicPr>
            <p:nvPr/>
          </p:nvPicPr>
          <p:blipFill>
            <a:blip r:embed="rId14" cstate="print"/>
            <a:srcRect/>
            <a:stretch>
              <a:fillRect/>
            </a:stretch>
          </p:blipFill>
          <p:spPr bwMode="gray">
            <a:xfrm>
              <a:off x="4431" y="1586"/>
              <a:ext cx="538" cy="480"/>
            </a:xfrm>
            <a:prstGeom prst="rect">
              <a:avLst/>
            </a:prstGeom>
            <a:noFill/>
            <a:ln w="9525">
              <a:noFill/>
              <a:miter lim="800000"/>
              <a:headEnd/>
              <a:tailEnd/>
            </a:ln>
          </p:spPr>
        </p:pic>
        <p:sp>
          <p:nvSpPr>
            <p:cNvPr id="55327" name="Text Box 37"/>
            <p:cNvSpPr txBox="1">
              <a:spLocks noChangeArrowheads="1"/>
            </p:cNvSpPr>
            <p:nvPr/>
          </p:nvSpPr>
          <p:spPr bwMode="auto">
            <a:xfrm>
              <a:off x="4538" y="1669"/>
              <a:ext cx="328" cy="290"/>
            </a:xfrm>
            <a:prstGeom prst="rect">
              <a:avLst/>
            </a:prstGeom>
            <a:noFill/>
            <a:ln w="9525">
              <a:noFill/>
              <a:miter lim="800000"/>
              <a:headEnd/>
              <a:tailEnd/>
            </a:ln>
          </p:spPr>
          <p:txBody>
            <a:bodyPr wrap="none" anchor="ctr"/>
            <a:lstStyle/>
            <a:p>
              <a:pPr algn="ctr"/>
              <a:r>
                <a:rPr lang="es-MX" sz="700" u="none">
                  <a:solidFill>
                    <a:schemeClr val="bg1"/>
                  </a:solidFill>
                </a:rPr>
                <a:t>Física de</a:t>
              </a:r>
            </a:p>
            <a:p>
              <a:pPr algn="ctr"/>
              <a:r>
                <a:rPr lang="es-MX" sz="700" u="none">
                  <a:solidFill>
                    <a:schemeClr val="bg1"/>
                  </a:solidFill>
                </a:rPr>
                <a:t>Altas </a:t>
              </a:r>
            </a:p>
            <a:p>
              <a:pPr algn="ctr"/>
              <a:r>
                <a:rPr lang="es-MX" sz="700" u="none">
                  <a:solidFill>
                    <a:schemeClr val="bg1"/>
                  </a:solidFill>
                </a:rPr>
                <a:t>Energías</a:t>
              </a:r>
            </a:p>
            <a:p>
              <a:pPr algn="ctr"/>
              <a:endParaRPr lang="es-MX" sz="700"/>
            </a:p>
          </p:txBody>
        </p:sp>
      </p:grpSp>
      <p:grpSp>
        <p:nvGrpSpPr>
          <p:cNvPr id="55313" name="Oval 16"/>
          <p:cNvGrpSpPr>
            <a:grpSpLocks/>
          </p:cNvGrpSpPr>
          <p:nvPr/>
        </p:nvGrpSpPr>
        <p:grpSpPr bwMode="auto">
          <a:xfrm>
            <a:off x="5005388" y="5353050"/>
            <a:ext cx="762000" cy="742950"/>
            <a:chOff x="3153" y="3372"/>
            <a:chExt cx="480" cy="468"/>
          </a:xfrm>
        </p:grpSpPr>
        <p:pic>
          <p:nvPicPr>
            <p:cNvPr id="55324" name="Oval 16"/>
            <p:cNvPicPr>
              <a:picLocks noChangeArrowheads="1"/>
            </p:cNvPicPr>
            <p:nvPr/>
          </p:nvPicPr>
          <p:blipFill>
            <a:blip r:embed="rId15" cstate="print"/>
            <a:srcRect/>
            <a:stretch>
              <a:fillRect/>
            </a:stretch>
          </p:blipFill>
          <p:spPr bwMode="gray">
            <a:xfrm>
              <a:off x="3153" y="3372"/>
              <a:ext cx="480" cy="468"/>
            </a:xfrm>
            <a:prstGeom prst="rect">
              <a:avLst/>
            </a:prstGeom>
            <a:noFill/>
            <a:ln w="9525">
              <a:noFill/>
              <a:miter lim="800000"/>
              <a:headEnd/>
              <a:tailEnd/>
            </a:ln>
          </p:spPr>
        </p:pic>
        <p:sp>
          <p:nvSpPr>
            <p:cNvPr id="55325" name="Text Box 40"/>
            <p:cNvSpPr txBox="1">
              <a:spLocks noChangeArrowheads="1"/>
            </p:cNvSpPr>
            <p:nvPr/>
          </p:nvSpPr>
          <p:spPr bwMode="auto">
            <a:xfrm>
              <a:off x="3252" y="3452"/>
              <a:ext cx="287" cy="284"/>
            </a:xfrm>
            <a:prstGeom prst="rect">
              <a:avLst/>
            </a:prstGeom>
            <a:noFill/>
            <a:ln w="9525">
              <a:noFill/>
              <a:miter lim="800000"/>
              <a:headEnd/>
              <a:tailEnd/>
            </a:ln>
          </p:spPr>
          <p:txBody>
            <a:bodyPr wrap="none" anchor="ctr"/>
            <a:lstStyle/>
            <a:p>
              <a:pPr algn="ctr"/>
              <a:r>
                <a:rPr lang="es-MX" sz="700" u="none">
                  <a:solidFill>
                    <a:schemeClr val="bg1"/>
                  </a:solidFill>
                </a:rPr>
                <a:t>Procesos</a:t>
              </a:r>
            </a:p>
            <a:p>
              <a:pPr algn="ctr"/>
              <a:r>
                <a:rPr lang="es-MX" sz="700" u="none">
                  <a:solidFill>
                    <a:schemeClr val="bg1"/>
                  </a:solidFill>
                </a:rPr>
                <a:t>Industriales</a:t>
              </a:r>
            </a:p>
            <a:p>
              <a:pPr algn="ctr"/>
              <a:endParaRPr lang="es-MX" sz="700"/>
            </a:p>
          </p:txBody>
        </p:sp>
      </p:grpSp>
      <p:grpSp>
        <p:nvGrpSpPr>
          <p:cNvPr id="55314" name="Oval 17"/>
          <p:cNvGrpSpPr>
            <a:grpSpLocks/>
          </p:cNvGrpSpPr>
          <p:nvPr/>
        </p:nvGrpSpPr>
        <p:grpSpPr bwMode="auto">
          <a:xfrm>
            <a:off x="6473825" y="5053013"/>
            <a:ext cx="854075" cy="854075"/>
            <a:chOff x="4078" y="3183"/>
            <a:chExt cx="538" cy="538"/>
          </a:xfrm>
        </p:grpSpPr>
        <p:pic>
          <p:nvPicPr>
            <p:cNvPr id="55322" name="Oval 17"/>
            <p:cNvPicPr>
              <a:picLocks noChangeArrowheads="1"/>
            </p:cNvPicPr>
            <p:nvPr/>
          </p:nvPicPr>
          <p:blipFill>
            <a:blip r:embed="rId16" cstate="print"/>
            <a:srcRect/>
            <a:stretch>
              <a:fillRect/>
            </a:stretch>
          </p:blipFill>
          <p:spPr bwMode="gray">
            <a:xfrm>
              <a:off x="4078" y="3183"/>
              <a:ext cx="538" cy="538"/>
            </a:xfrm>
            <a:prstGeom prst="rect">
              <a:avLst/>
            </a:prstGeom>
            <a:noFill/>
            <a:ln w="9525">
              <a:noFill/>
              <a:miter lim="800000"/>
              <a:headEnd/>
              <a:tailEnd/>
            </a:ln>
          </p:spPr>
        </p:pic>
        <p:sp>
          <p:nvSpPr>
            <p:cNvPr id="55323" name="Text Box 43"/>
            <p:cNvSpPr txBox="1">
              <a:spLocks noChangeArrowheads="1"/>
            </p:cNvSpPr>
            <p:nvPr/>
          </p:nvSpPr>
          <p:spPr bwMode="auto">
            <a:xfrm>
              <a:off x="4184" y="3274"/>
              <a:ext cx="328" cy="332"/>
            </a:xfrm>
            <a:prstGeom prst="rect">
              <a:avLst/>
            </a:prstGeom>
            <a:noFill/>
            <a:ln w="9525">
              <a:noFill/>
              <a:miter lim="800000"/>
              <a:headEnd/>
              <a:tailEnd/>
            </a:ln>
          </p:spPr>
          <p:txBody>
            <a:bodyPr wrap="none" anchor="ctr"/>
            <a:lstStyle/>
            <a:p>
              <a:pPr algn="ctr"/>
              <a:r>
                <a:rPr lang="es-MX" sz="700" u="none">
                  <a:solidFill>
                    <a:schemeClr val="bg1"/>
                  </a:solidFill>
                </a:rPr>
                <a:t>Nuevas</a:t>
              </a:r>
            </a:p>
            <a:p>
              <a:pPr algn="ctr"/>
              <a:r>
                <a:rPr lang="es-MX" sz="700" u="none">
                  <a:solidFill>
                    <a:schemeClr val="bg1"/>
                  </a:solidFill>
                </a:rPr>
                <a:t>Tendencias </a:t>
              </a:r>
            </a:p>
            <a:p>
              <a:pPr algn="ctr"/>
              <a:r>
                <a:rPr lang="es-MX" sz="700" u="none">
                  <a:solidFill>
                    <a:schemeClr val="bg1"/>
                  </a:solidFill>
                </a:rPr>
                <a:t>de la </a:t>
              </a:r>
            </a:p>
            <a:p>
              <a:pPr algn="ctr"/>
              <a:r>
                <a:rPr lang="es-MX" sz="700" u="none">
                  <a:solidFill>
                    <a:schemeClr val="bg1"/>
                  </a:solidFill>
                </a:rPr>
                <a:t>Medicina</a:t>
              </a:r>
            </a:p>
            <a:p>
              <a:pPr algn="ctr"/>
              <a:endParaRPr lang="es-MX" sz="700">
                <a:solidFill>
                  <a:schemeClr val="bg1"/>
                </a:solidFill>
              </a:endParaRPr>
            </a:p>
          </p:txBody>
        </p:sp>
      </p:grpSp>
      <p:grpSp>
        <p:nvGrpSpPr>
          <p:cNvPr id="55315" name="Oval 17"/>
          <p:cNvGrpSpPr>
            <a:grpSpLocks/>
          </p:cNvGrpSpPr>
          <p:nvPr/>
        </p:nvGrpSpPr>
        <p:grpSpPr bwMode="auto">
          <a:xfrm>
            <a:off x="7918450" y="3432175"/>
            <a:ext cx="963613" cy="914400"/>
            <a:chOff x="4988" y="2162"/>
            <a:chExt cx="607" cy="576"/>
          </a:xfrm>
        </p:grpSpPr>
        <p:pic>
          <p:nvPicPr>
            <p:cNvPr id="55320" name="Oval 17"/>
            <p:cNvPicPr>
              <a:picLocks noChangeArrowheads="1"/>
            </p:cNvPicPr>
            <p:nvPr/>
          </p:nvPicPr>
          <p:blipFill>
            <a:blip r:embed="rId17" cstate="print"/>
            <a:srcRect/>
            <a:stretch>
              <a:fillRect/>
            </a:stretch>
          </p:blipFill>
          <p:spPr bwMode="gray">
            <a:xfrm>
              <a:off x="4988" y="2162"/>
              <a:ext cx="607" cy="576"/>
            </a:xfrm>
            <a:prstGeom prst="rect">
              <a:avLst/>
            </a:prstGeom>
            <a:noFill/>
            <a:ln w="9525">
              <a:noFill/>
              <a:miter lim="800000"/>
              <a:headEnd/>
              <a:tailEnd/>
            </a:ln>
          </p:spPr>
        </p:pic>
        <p:sp>
          <p:nvSpPr>
            <p:cNvPr id="55321" name="Text Box 46"/>
            <p:cNvSpPr txBox="1">
              <a:spLocks noChangeArrowheads="1"/>
            </p:cNvSpPr>
            <p:nvPr/>
          </p:nvSpPr>
          <p:spPr bwMode="auto">
            <a:xfrm>
              <a:off x="5125" y="2259"/>
              <a:ext cx="339" cy="357"/>
            </a:xfrm>
            <a:prstGeom prst="rect">
              <a:avLst/>
            </a:prstGeom>
            <a:noFill/>
            <a:ln w="9525">
              <a:noFill/>
              <a:miter lim="800000"/>
              <a:headEnd/>
              <a:tailEnd/>
            </a:ln>
          </p:spPr>
          <p:txBody>
            <a:bodyPr wrap="none" anchor="ctr"/>
            <a:lstStyle/>
            <a:p>
              <a:pPr algn="ctr"/>
              <a:r>
                <a:rPr lang="es-MX" sz="700" u="none">
                  <a:solidFill>
                    <a:schemeClr val="accent2"/>
                  </a:solidFill>
                </a:rPr>
                <a:t>Modelos </a:t>
              </a:r>
            </a:p>
            <a:p>
              <a:pPr algn="ctr"/>
              <a:r>
                <a:rPr lang="es-MX" sz="700" u="none">
                  <a:solidFill>
                    <a:schemeClr val="accent2"/>
                  </a:solidFill>
                </a:rPr>
                <a:t>Matemáticos y</a:t>
              </a:r>
            </a:p>
            <a:p>
              <a:pPr algn="ctr"/>
              <a:r>
                <a:rPr lang="es-MX" sz="700" u="none">
                  <a:solidFill>
                    <a:schemeClr val="accent2"/>
                  </a:solidFill>
                </a:rPr>
                <a:t>Computacionales</a:t>
              </a:r>
            </a:p>
            <a:p>
              <a:pPr algn="ctr"/>
              <a:endParaRPr lang="es-MX" sz="700">
                <a:solidFill>
                  <a:schemeClr val="accent2"/>
                </a:solidFill>
              </a:endParaRPr>
            </a:p>
          </p:txBody>
        </p:sp>
      </p:grpSp>
      <p:grpSp>
        <p:nvGrpSpPr>
          <p:cNvPr id="55316" name="Oval 10"/>
          <p:cNvGrpSpPr>
            <a:grpSpLocks/>
          </p:cNvGrpSpPr>
          <p:nvPr/>
        </p:nvGrpSpPr>
        <p:grpSpPr bwMode="auto">
          <a:xfrm>
            <a:off x="7748588" y="2749550"/>
            <a:ext cx="914400" cy="804863"/>
            <a:chOff x="4881" y="1732"/>
            <a:chExt cx="576" cy="507"/>
          </a:xfrm>
        </p:grpSpPr>
        <p:pic>
          <p:nvPicPr>
            <p:cNvPr id="55318" name="Oval 10"/>
            <p:cNvPicPr>
              <a:picLocks noChangeArrowheads="1"/>
            </p:cNvPicPr>
            <p:nvPr/>
          </p:nvPicPr>
          <p:blipFill>
            <a:blip r:embed="rId18" cstate="print"/>
            <a:srcRect/>
            <a:stretch>
              <a:fillRect/>
            </a:stretch>
          </p:blipFill>
          <p:spPr bwMode="gray">
            <a:xfrm>
              <a:off x="4881" y="1732"/>
              <a:ext cx="576" cy="507"/>
            </a:xfrm>
            <a:prstGeom prst="rect">
              <a:avLst/>
            </a:prstGeom>
            <a:noFill/>
            <a:ln w="9525">
              <a:noFill/>
              <a:miter lim="800000"/>
              <a:headEnd/>
              <a:tailEnd/>
            </a:ln>
          </p:spPr>
        </p:pic>
        <p:sp>
          <p:nvSpPr>
            <p:cNvPr id="55319" name="Text Box 49"/>
            <p:cNvSpPr txBox="1">
              <a:spLocks noChangeArrowheads="1"/>
            </p:cNvSpPr>
            <p:nvPr/>
          </p:nvSpPr>
          <p:spPr bwMode="auto">
            <a:xfrm>
              <a:off x="4992" y="1820"/>
              <a:ext cx="356" cy="309"/>
            </a:xfrm>
            <a:prstGeom prst="rect">
              <a:avLst/>
            </a:prstGeom>
            <a:noFill/>
            <a:ln w="9525">
              <a:noFill/>
              <a:miter lim="800000"/>
              <a:headEnd/>
              <a:tailEnd/>
            </a:ln>
          </p:spPr>
          <p:txBody>
            <a:bodyPr wrap="none" anchor="ctr"/>
            <a:lstStyle/>
            <a:p>
              <a:pPr algn="ctr"/>
              <a:r>
                <a:rPr lang="es-MX" sz="700" u="none">
                  <a:solidFill>
                    <a:schemeClr val="bg1"/>
                  </a:solidFill>
                </a:rPr>
                <a:t>Fuentes</a:t>
              </a:r>
            </a:p>
            <a:p>
              <a:pPr algn="ctr"/>
              <a:r>
                <a:rPr lang="es-MX" sz="700" u="none">
                  <a:solidFill>
                    <a:schemeClr val="bg1"/>
                  </a:solidFill>
                </a:rPr>
                <a:t>de</a:t>
              </a:r>
            </a:p>
            <a:p>
              <a:pPr algn="ctr"/>
              <a:r>
                <a:rPr lang="es-MX" sz="700" u="none">
                  <a:solidFill>
                    <a:schemeClr val="bg1"/>
                  </a:solidFill>
                </a:rPr>
                <a:t>Energía</a:t>
              </a:r>
            </a:p>
            <a:p>
              <a:pPr algn="ctr"/>
              <a:endParaRPr lang="es-MX" sz="700"/>
            </a:p>
          </p:txBody>
        </p:sp>
      </p:grpSp>
      <p:sp>
        <p:nvSpPr>
          <p:cNvPr id="55317" name="Rectangle 57"/>
          <p:cNvSpPr>
            <a:spLocks noChangeArrowheads="1"/>
          </p:cNvSpPr>
          <p:nvPr/>
        </p:nvSpPr>
        <p:spPr bwMode="auto">
          <a:xfrm>
            <a:off x="2463800" y="147638"/>
            <a:ext cx="6680200" cy="312737"/>
          </a:xfrm>
          <a:prstGeom prst="rect">
            <a:avLst/>
          </a:prstGeom>
          <a:noFill/>
          <a:ln w="9525" algn="ctr">
            <a:noFill/>
            <a:miter lim="800000"/>
            <a:headEnd/>
            <a:tailEnd/>
          </a:ln>
        </p:spPr>
        <p:txBody>
          <a:bodyPr>
            <a:spAutoFit/>
          </a:bodyPr>
          <a:lstStyle/>
          <a:p>
            <a:pPr>
              <a:lnSpc>
                <a:spcPct val="90000"/>
              </a:lnSpc>
            </a:pPr>
            <a:r>
              <a:rPr lang="es-MX" sz="1600" u="none">
                <a:solidFill>
                  <a:srgbClr val="990033"/>
                </a:solidFill>
                <a:cs typeface="Arial" charset="0"/>
              </a:rPr>
              <a:t>Red Temática de Nanociencias y Nuevos Materiales</a:t>
            </a:r>
            <a:endParaRPr lang="es-ES" sz="1600" u="none">
              <a:solidFill>
                <a:srgbClr val="990033"/>
              </a:solidFill>
              <a:cs typeface="Arial" charset="0"/>
            </a:endParaRP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226" name="Group 377"/>
          <p:cNvGrpSpPr>
            <a:grpSpLocks/>
          </p:cNvGrpSpPr>
          <p:nvPr/>
        </p:nvGrpSpPr>
        <p:grpSpPr bwMode="auto">
          <a:xfrm>
            <a:off x="6243638" y="0"/>
            <a:ext cx="2900362" cy="666750"/>
            <a:chOff x="3933" y="0"/>
            <a:chExt cx="1827" cy="420"/>
          </a:xfrm>
        </p:grpSpPr>
        <p:pic>
          <p:nvPicPr>
            <p:cNvPr id="180227" name="Picture 190" descr="SREmision"/>
            <p:cNvPicPr>
              <a:picLocks noChangeAspect="1" noChangeArrowheads="1"/>
            </p:cNvPicPr>
            <p:nvPr/>
          </p:nvPicPr>
          <p:blipFill>
            <a:blip r:embed="rId3" cstate="print"/>
            <a:srcRect/>
            <a:stretch>
              <a:fillRect/>
            </a:stretch>
          </p:blipFill>
          <p:spPr bwMode="auto">
            <a:xfrm>
              <a:off x="4553" y="0"/>
              <a:ext cx="590" cy="403"/>
            </a:xfrm>
            <a:prstGeom prst="rect">
              <a:avLst/>
            </a:prstGeom>
            <a:noFill/>
            <a:ln w="9525">
              <a:noFill/>
              <a:miter lim="800000"/>
              <a:headEnd/>
              <a:tailEnd/>
            </a:ln>
          </p:spPr>
        </p:pic>
        <p:pic>
          <p:nvPicPr>
            <p:cNvPr id="180228" name="Picture 191" descr="firma_conacyt"/>
            <p:cNvPicPr>
              <a:picLocks noChangeAspect="1" noChangeArrowheads="1"/>
            </p:cNvPicPr>
            <p:nvPr/>
          </p:nvPicPr>
          <p:blipFill>
            <a:blip r:embed="rId4" cstate="print"/>
            <a:srcRect r="60666" b="34679"/>
            <a:stretch>
              <a:fillRect/>
            </a:stretch>
          </p:blipFill>
          <p:spPr bwMode="auto">
            <a:xfrm>
              <a:off x="5244" y="0"/>
              <a:ext cx="516" cy="420"/>
            </a:xfrm>
            <a:prstGeom prst="rect">
              <a:avLst/>
            </a:prstGeom>
            <a:noFill/>
            <a:ln w="9525">
              <a:noFill/>
              <a:miter lim="800000"/>
              <a:headEnd/>
              <a:tailEnd/>
            </a:ln>
          </p:spPr>
        </p:pic>
        <p:pic>
          <p:nvPicPr>
            <p:cNvPr id="180229" name="Picture 192" descr="banderaUE"/>
            <p:cNvPicPr>
              <a:picLocks noChangeAspect="1" noChangeArrowheads="1"/>
            </p:cNvPicPr>
            <p:nvPr/>
          </p:nvPicPr>
          <p:blipFill>
            <a:blip r:embed="rId5" cstate="print"/>
            <a:srcRect l="4070" t="5273" r="3488" b="2637"/>
            <a:stretch>
              <a:fillRect/>
            </a:stretch>
          </p:blipFill>
          <p:spPr bwMode="auto">
            <a:xfrm>
              <a:off x="3933" y="0"/>
              <a:ext cx="619" cy="404"/>
            </a:xfrm>
            <a:prstGeom prst="rect">
              <a:avLst/>
            </a:prstGeom>
            <a:noFill/>
            <a:ln w="9525">
              <a:noFill/>
              <a:miter lim="800000"/>
              <a:headEnd/>
              <a:tailEnd/>
            </a:ln>
          </p:spPr>
        </p:pic>
      </p:grpSp>
      <p:sp>
        <p:nvSpPr>
          <p:cNvPr id="180230" name="Rectangle 5"/>
          <p:cNvSpPr>
            <a:spLocks noChangeArrowheads="1"/>
          </p:cNvSpPr>
          <p:nvPr/>
        </p:nvSpPr>
        <p:spPr bwMode="auto">
          <a:xfrm>
            <a:off x="847725" y="2058988"/>
            <a:ext cx="7446963" cy="517525"/>
          </a:xfrm>
          <a:prstGeom prst="rect">
            <a:avLst/>
          </a:prstGeom>
          <a:noFill/>
          <a:ln w="9525" algn="ctr">
            <a:noFill/>
            <a:miter lim="800000"/>
            <a:headEnd/>
            <a:tailEnd/>
          </a:ln>
        </p:spPr>
        <p:txBody>
          <a:bodyPr wrap="none" anchor="ctr">
            <a:spAutoFit/>
          </a:bodyPr>
          <a:lstStyle/>
          <a:p>
            <a:pPr algn="ctr"/>
            <a:endParaRPr lang="es-ES" sz="1400" u="none">
              <a:solidFill>
                <a:srgbClr val="990033"/>
              </a:solidFill>
            </a:endParaRPr>
          </a:p>
          <a:p>
            <a:pPr algn="ctr"/>
            <a:r>
              <a:rPr lang="es-ES" sz="1400" u="none">
                <a:solidFill>
                  <a:srgbClr val="990033"/>
                </a:solidFill>
              </a:rPr>
              <a:t>Grupo de Trabajo de Expertos en Nanociencias, Nanotecnologias y Nuevos Materiales</a:t>
            </a:r>
            <a:endParaRPr lang="es-MX"/>
          </a:p>
        </p:txBody>
      </p:sp>
      <p:graphicFrame>
        <p:nvGraphicFramePr>
          <p:cNvPr id="53445" name="Group 197"/>
          <p:cNvGraphicFramePr>
            <a:graphicFrameLocks noGrp="1"/>
          </p:cNvGraphicFramePr>
          <p:nvPr/>
        </p:nvGraphicFramePr>
        <p:xfrm>
          <a:off x="349250" y="2608263"/>
          <a:ext cx="8502967" cy="3728406"/>
        </p:xfrm>
        <a:graphic>
          <a:graphicData uri="http://schemas.openxmlformats.org/drawingml/2006/table">
            <a:tbl>
              <a:tblPr/>
              <a:tblGrid>
                <a:gridCol w="1585913"/>
                <a:gridCol w="1014412"/>
                <a:gridCol w="208280"/>
                <a:gridCol w="1385887"/>
                <a:gridCol w="1123950"/>
                <a:gridCol w="280988"/>
                <a:gridCol w="1920875"/>
                <a:gridCol w="982662"/>
              </a:tblGrid>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René  López,</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ABN-Lab</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Rita Torres</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CONACYT </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Ricardo Benavides</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Peñoles</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Carmen Cano</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UG</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Iván Saldaña</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ABN-Labs</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Elder de la Rosa</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CIO</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Velumani Suhnamanoya</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Cinvestav</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Alex Elias Zúñiga</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ITESM</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Miguel Arroyo</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Vitro</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Gerardo Cabañas</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IPN</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Salvador Valtierra</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Owens Corning</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Humberto Terrones, </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IPCyT</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Sergio Fuentes</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CYNIN,UNAM</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Isaías Juárez</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UANL</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Joaquín Prado</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Metalsa</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Ignacio Garzón  </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IF, UNAM</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Gustavo F. Ortega</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Minera México</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Gregorio Hernández</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BUAP</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Sandra Rodil</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IIM,UNAM</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Leticia Flores Santos</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CID-MACRO-M</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Anel Olvera </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CONACYT</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David Díaz</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FQ,UNAM</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Orlando Severiano</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Sigma Alimentos</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Ma de los Angeles de los Ríos</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CONACYT </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Jesús Manuel Mera </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Mexichem</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Gonzalo Mitre</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Gpo Simplex</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Rogerio Sotelo</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CIAD</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Alfonso Torres</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INAOE</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Alfredo Aguilar</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CIMAV</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Oxana Kharissova</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CIIAIT-UANL</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José Contreras </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Prolec, GE</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Nelson Huitrón</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Mexichem</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Facundo Ruiz</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UASP</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Fermín Toscano</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ArcelorMittal</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Mauricio Terrones</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IPICyT</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Ricardo Viramontes</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Ternium</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Sebastián Díaz</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IPN</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Luis Valdés</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Lamosa</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Ruben Lazos</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CENAM</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Marcelo Videa</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ITESM</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Emmanuel Haro</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UAM</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Fernando Malanco</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rgbClr val="A50021"/>
                          </a:solidFill>
                          <a:effectLst/>
                          <a:latin typeface="Arial" charset="0"/>
                        </a:rPr>
                        <a:t>Minera México</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Héctor Efrén Samano </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CONACYT</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Jesús González</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CIMAV</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Francisco Vazquez</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smtClean="0">
                          <a:ln>
                            <a:noFill/>
                          </a:ln>
                          <a:solidFill>
                            <a:schemeClr val="accent2"/>
                          </a:solidFill>
                          <a:effectLst/>
                          <a:latin typeface="Arial" charset="0"/>
                        </a:rPr>
                        <a:t>CEMEX</a:t>
                      </a:r>
                      <a:endParaRPr kumimoji="0" lang="es-MX" sz="800" b="1" i="0" u="sng" strike="noStrike" cap="none" normalizeH="0" baseline="0" smtClean="0">
                        <a:ln>
                          <a:noFill/>
                        </a:ln>
                        <a:solidFill>
                          <a:schemeClr val="tx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180409" name="Rectangle 197"/>
          <p:cNvSpPr>
            <a:spLocks noChangeArrowheads="1"/>
          </p:cNvSpPr>
          <p:nvPr/>
        </p:nvSpPr>
        <p:spPr bwMode="auto">
          <a:xfrm>
            <a:off x="609600" y="582613"/>
            <a:ext cx="7916863" cy="641350"/>
          </a:xfrm>
          <a:prstGeom prst="rect">
            <a:avLst/>
          </a:prstGeom>
          <a:noFill/>
          <a:ln w="9525" algn="ctr">
            <a:noFill/>
            <a:miter lim="800000"/>
            <a:headEnd/>
            <a:tailEnd/>
          </a:ln>
        </p:spPr>
        <p:txBody>
          <a:bodyPr anchor="ctr">
            <a:spAutoFit/>
          </a:bodyPr>
          <a:lstStyle/>
          <a:p>
            <a:pPr algn="ctr"/>
            <a:r>
              <a:rPr lang="es-ES" sz="1800" u="none">
                <a:solidFill>
                  <a:srgbClr val="990033"/>
                </a:solidFill>
              </a:rPr>
              <a:t>Coordinated Call with México/Comunidad Europea</a:t>
            </a:r>
          </a:p>
          <a:p>
            <a:pPr algn="ctr"/>
            <a:r>
              <a:rPr lang="es-ES" sz="1800" u="none">
                <a:solidFill>
                  <a:srgbClr val="FF0000"/>
                </a:solidFill>
              </a:rPr>
              <a:t>Adding Value to Mining at Nanostructure Level</a:t>
            </a:r>
            <a:r>
              <a:rPr lang="es-ES" sz="1800" i="1" u="none">
                <a:solidFill>
                  <a:srgbClr val="FF0000"/>
                </a:solidFill>
              </a:rPr>
              <a:t>   </a:t>
            </a:r>
            <a:endParaRPr lang="es-MX" sz="1800" i="1" u="none">
              <a:solidFill>
                <a:srgbClr val="FF0000"/>
              </a:solidFill>
            </a:endParaRPr>
          </a:p>
        </p:txBody>
      </p:sp>
      <p:grpSp>
        <p:nvGrpSpPr>
          <p:cNvPr id="180410" name="Text Box 375"/>
          <p:cNvGrpSpPr>
            <a:grpSpLocks/>
          </p:cNvGrpSpPr>
          <p:nvPr/>
        </p:nvGrpSpPr>
        <p:grpSpPr bwMode="auto">
          <a:xfrm>
            <a:off x="2247900" y="1200150"/>
            <a:ext cx="4383088" cy="1116013"/>
            <a:chOff x="92" y="756"/>
            <a:chExt cx="2761" cy="703"/>
          </a:xfrm>
        </p:grpSpPr>
        <p:pic>
          <p:nvPicPr>
            <p:cNvPr id="180411" name="Text Box 375"/>
            <p:cNvPicPr>
              <a:picLocks noChangeArrowheads="1"/>
            </p:cNvPicPr>
            <p:nvPr/>
          </p:nvPicPr>
          <p:blipFill>
            <a:blip r:embed="rId6" cstate="print"/>
            <a:srcRect/>
            <a:stretch>
              <a:fillRect/>
            </a:stretch>
          </p:blipFill>
          <p:spPr bwMode="auto">
            <a:xfrm>
              <a:off x="92" y="756"/>
              <a:ext cx="2761" cy="703"/>
            </a:xfrm>
            <a:prstGeom prst="rect">
              <a:avLst/>
            </a:prstGeom>
            <a:noFill/>
            <a:ln w="9525">
              <a:noFill/>
              <a:miter lim="800000"/>
              <a:headEnd/>
              <a:tailEnd/>
            </a:ln>
          </p:spPr>
        </p:pic>
        <p:sp>
          <p:nvSpPr>
            <p:cNvPr id="180412" name="Text Box 184"/>
            <p:cNvSpPr txBox="1">
              <a:spLocks noChangeArrowheads="1"/>
            </p:cNvSpPr>
            <p:nvPr/>
          </p:nvSpPr>
          <p:spPr bwMode="auto">
            <a:xfrm>
              <a:off x="131" y="782"/>
              <a:ext cx="2687" cy="633"/>
            </a:xfrm>
            <a:prstGeom prst="rect">
              <a:avLst/>
            </a:prstGeom>
            <a:noFill/>
            <a:ln w="9525">
              <a:noFill/>
              <a:miter lim="800000"/>
              <a:headEnd/>
              <a:tailEnd/>
            </a:ln>
          </p:spPr>
          <p:txBody>
            <a:bodyPr>
              <a:spAutoFit/>
            </a:bodyPr>
            <a:lstStyle/>
            <a:p>
              <a:pPr algn="l"/>
              <a:r>
                <a:rPr lang="es-MX" u="none">
                  <a:solidFill>
                    <a:schemeClr val="accent2"/>
                  </a:solidFill>
                </a:rPr>
                <a:t>Antecedentes:</a:t>
              </a:r>
              <a:r>
                <a:rPr lang="es-MX" b="0" u="none">
                  <a:solidFill>
                    <a:schemeClr val="accent2"/>
                  </a:solidFill>
                </a:rPr>
                <a:t> </a:t>
              </a:r>
              <a:r>
                <a:rPr lang="en-US" u="none">
                  <a:solidFill>
                    <a:srgbClr val="800000"/>
                  </a:solidFill>
                </a:rPr>
                <a:t>Mexico Joint S&amp;T Committee Meeting</a:t>
              </a:r>
              <a:endParaRPr lang="es-MX" b="0" u="none">
                <a:solidFill>
                  <a:srgbClr val="800000"/>
                </a:solidFill>
              </a:endParaRPr>
            </a:p>
            <a:p>
              <a:pPr algn="l"/>
              <a:r>
                <a:rPr lang="es-MX" u="none">
                  <a:solidFill>
                    <a:schemeClr val="accent2"/>
                  </a:solidFill>
                </a:rPr>
                <a:t>Reuniones:</a:t>
              </a:r>
              <a:r>
                <a:rPr lang="es-MX" b="0" u="none">
                  <a:solidFill>
                    <a:schemeClr val="accent2"/>
                  </a:solidFill>
                </a:rPr>
                <a:t> Enero y marzo de 2008 en Bruselas </a:t>
              </a:r>
            </a:p>
            <a:p>
              <a:pPr algn="l"/>
              <a:r>
                <a:rPr lang="es-MX" u="none">
                  <a:solidFill>
                    <a:schemeClr val="accent2"/>
                  </a:solidFill>
                </a:rPr>
                <a:t>Tema:</a:t>
              </a:r>
              <a:r>
                <a:rPr lang="es-MX" b="0" u="none">
                  <a:solidFill>
                    <a:schemeClr val="accent2"/>
                  </a:solidFill>
                </a:rPr>
                <a:t> Nanotecnología</a:t>
              </a:r>
            </a:p>
            <a:p>
              <a:pPr algn="l"/>
              <a:r>
                <a:rPr lang="es-MX" b="0" u="none">
                  <a:solidFill>
                    <a:schemeClr val="accent2"/>
                  </a:solidFill>
                </a:rPr>
                <a:t>Creación de un Fondo de </a:t>
              </a:r>
              <a:r>
                <a:rPr lang="en-US" b="0" u="none">
                  <a:solidFill>
                    <a:schemeClr val="accent2"/>
                  </a:solidFill>
                </a:rPr>
                <a:t>20 millones de Euros (50:50 participation) </a:t>
              </a:r>
              <a:r>
                <a:rPr lang="es-MX" u="none">
                  <a:solidFill>
                    <a:schemeClr val="accent2"/>
                  </a:solidFill>
                </a:rPr>
                <a:t>para Nanotecnología</a:t>
              </a:r>
            </a:p>
          </p:txBody>
        </p:sp>
      </p:grpSp>
      <p:sp>
        <p:nvSpPr>
          <p:cNvPr id="180416" name="Text Box 198"/>
          <p:cNvSpPr txBox="1">
            <a:spLocks noChangeArrowheads="1"/>
          </p:cNvSpPr>
          <p:nvPr/>
        </p:nvSpPr>
        <p:spPr bwMode="auto">
          <a:xfrm>
            <a:off x="384175" y="6381750"/>
            <a:ext cx="6492875" cy="244475"/>
          </a:xfrm>
          <a:prstGeom prst="rect">
            <a:avLst/>
          </a:prstGeom>
          <a:solidFill>
            <a:srgbClr val="808080">
              <a:alpha val="83136"/>
            </a:srgbClr>
          </a:solidFill>
          <a:ln w="9525" algn="ctr">
            <a:noFill/>
            <a:miter lim="800000"/>
            <a:headEnd/>
            <a:tailEnd/>
          </a:ln>
        </p:spPr>
        <p:txBody>
          <a:bodyPr>
            <a:spAutoFit/>
          </a:bodyPr>
          <a:lstStyle/>
          <a:p>
            <a:pPr>
              <a:spcBef>
                <a:spcPct val="50000"/>
              </a:spcBef>
            </a:pPr>
            <a:r>
              <a:rPr lang="es-MX" sz="1000" u="none">
                <a:solidFill>
                  <a:schemeClr val="bg1"/>
                </a:solidFill>
              </a:rPr>
              <a:t>Obligada la participación de al menos 2 Empresas, 4 Instituciones Académicas, 2 de México y 2 de la CE</a:t>
            </a:r>
            <a:endParaRPr lang="es-ES" sz="1000" u="none">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2 Marcador de contenido"/>
          <p:cNvSpPr>
            <a:spLocks noGrp="1"/>
          </p:cNvSpPr>
          <p:nvPr>
            <p:ph idx="4294967295"/>
          </p:nvPr>
        </p:nvSpPr>
        <p:spPr bwMode="auto">
          <a:xfrm>
            <a:off x="0" y="4222750"/>
            <a:ext cx="4521200" cy="2635250"/>
          </a:xfrm>
          <a:prstGeom prst="rect">
            <a:avLst/>
          </a:prstGeom>
          <a:noFill/>
          <a:ln>
            <a:miter lim="800000"/>
            <a:headEnd/>
            <a:tailEnd/>
          </a:ln>
        </p:spPr>
        <p:txBody>
          <a:bodyPr/>
          <a:lstStyle/>
          <a:p>
            <a:pPr marL="363538" indent="-363538" eaLnBrk="1" hangingPunct="1">
              <a:lnSpc>
                <a:spcPct val="80000"/>
              </a:lnSpc>
              <a:buFontTx/>
              <a:buNone/>
            </a:pPr>
            <a:r>
              <a:rPr lang="es-MX" sz="1400" b="1" smtClean="0">
                <a:solidFill>
                  <a:schemeClr val="accent2"/>
                </a:solidFill>
              </a:rPr>
              <a:t>Actividades:</a:t>
            </a:r>
          </a:p>
          <a:p>
            <a:pPr marL="363538" indent="-363538" eaLnBrk="1" hangingPunct="1">
              <a:lnSpc>
                <a:spcPct val="80000"/>
              </a:lnSpc>
              <a:buFontTx/>
              <a:buNone/>
            </a:pPr>
            <a:endParaRPr lang="es-MX" sz="1400" b="1" smtClean="0">
              <a:solidFill>
                <a:schemeClr val="accent2"/>
              </a:solidFill>
            </a:endParaRPr>
          </a:p>
          <a:p>
            <a:pPr marL="363538" indent="-363538" eaLnBrk="1" hangingPunct="1">
              <a:lnSpc>
                <a:spcPct val="80000"/>
              </a:lnSpc>
              <a:spcAft>
                <a:spcPts val="600"/>
              </a:spcAft>
              <a:buClr>
                <a:srgbClr val="800000"/>
              </a:buClr>
              <a:buSzPct val="150000"/>
              <a:buFont typeface="Wingdings" pitchFamily="2" charset="2"/>
              <a:buChar char="ü"/>
            </a:pPr>
            <a:r>
              <a:rPr lang="es-MX" sz="1400" b="1" smtClean="0">
                <a:solidFill>
                  <a:srgbClr val="800000"/>
                </a:solidFill>
              </a:rPr>
              <a:t>Identificar bases de datos relevantes</a:t>
            </a:r>
          </a:p>
          <a:p>
            <a:pPr marL="363538" indent="-363538" eaLnBrk="1" hangingPunct="1">
              <a:lnSpc>
                <a:spcPct val="80000"/>
              </a:lnSpc>
              <a:spcAft>
                <a:spcPts val="600"/>
              </a:spcAft>
              <a:buClr>
                <a:srgbClr val="800000"/>
              </a:buClr>
              <a:buSzPct val="150000"/>
              <a:buFont typeface="Wingdings" pitchFamily="2" charset="2"/>
              <a:buChar char="ü"/>
            </a:pPr>
            <a:r>
              <a:rPr lang="es-MX" sz="1400" b="1" smtClean="0">
                <a:solidFill>
                  <a:srgbClr val="800000"/>
                </a:solidFill>
              </a:rPr>
              <a:t>Definir los factores críticos de vigilancia </a:t>
            </a:r>
          </a:p>
          <a:p>
            <a:pPr marL="363538" indent="-363538" eaLnBrk="1" hangingPunct="1">
              <a:lnSpc>
                <a:spcPct val="80000"/>
              </a:lnSpc>
              <a:spcAft>
                <a:spcPts val="600"/>
              </a:spcAft>
              <a:buClr>
                <a:srgbClr val="800000"/>
              </a:buClr>
              <a:buSzPct val="150000"/>
              <a:buFont typeface="Wingdings" pitchFamily="2" charset="2"/>
              <a:buChar char="ü"/>
            </a:pPr>
            <a:r>
              <a:rPr lang="es-MX" sz="1400" b="1" smtClean="0">
                <a:solidFill>
                  <a:srgbClr val="800000"/>
                </a:solidFill>
              </a:rPr>
              <a:t>Diseño de software apropiado (CIMAT)</a:t>
            </a:r>
          </a:p>
          <a:p>
            <a:pPr marL="363538" indent="-363538" eaLnBrk="1" hangingPunct="1">
              <a:lnSpc>
                <a:spcPct val="80000"/>
              </a:lnSpc>
              <a:spcAft>
                <a:spcPts val="600"/>
              </a:spcAft>
              <a:buClr>
                <a:srgbClr val="800000"/>
              </a:buClr>
              <a:buSzPct val="150000"/>
              <a:buFont typeface="Wingdings" pitchFamily="2" charset="2"/>
              <a:buChar char="ü"/>
            </a:pPr>
            <a:r>
              <a:rPr lang="es-MX" sz="1400" b="1" smtClean="0">
                <a:solidFill>
                  <a:srgbClr val="800000"/>
                </a:solidFill>
              </a:rPr>
              <a:t>Filtros software y humanos</a:t>
            </a:r>
          </a:p>
          <a:p>
            <a:pPr marL="363538" indent="-363538" eaLnBrk="1" hangingPunct="1">
              <a:lnSpc>
                <a:spcPct val="80000"/>
              </a:lnSpc>
              <a:spcAft>
                <a:spcPts val="600"/>
              </a:spcAft>
              <a:buClr>
                <a:srgbClr val="800000"/>
              </a:buClr>
              <a:buSzPct val="150000"/>
              <a:buFont typeface="Wingdings" pitchFamily="2" charset="2"/>
              <a:buChar char="ü"/>
            </a:pPr>
            <a:r>
              <a:rPr lang="es-MX" sz="1400" b="1" smtClean="0">
                <a:solidFill>
                  <a:srgbClr val="800000"/>
                </a:solidFill>
              </a:rPr>
              <a:t>Involucrar y entrenar al equipo de vigilancia</a:t>
            </a:r>
          </a:p>
          <a:p>
            <a:pPr marL="363538" indent="-363538" eaLnBrk="1" hangingPunct="1">
              <a:lnSpc>
                <a:spcPct val="80000"/>
              </a:lnSpc>
              <a:spcAft>
                <a:spcPts val="600"/>
              </a:spcAft>
              <a:buClr>
                <a:srgbClr val="800000"/>
              </a:buClr>
              <a:buSzPct val="150000"/>
              <a:buFont typeface="Wingdings" pitchFamily="2" charset="2"/>
              <a:buChar char="ü"/>
            </a:pPr>
            <a:r>
              <a:rPr lang="es-MX" sz="1400" b="1" smtClean="0">
                <a:solidFill>
                  <a:srgbClr val="800000"/>
                </a:solidFill>
              </a:rPr>
              <a:t>Medir resultados</a:t>
            </a:r>
          </a:p>
        </p:txBody>
      </p:sp>
      <p:sp>
        <p:nvSpPr>
          <p:cNvPr id="56323" name="Rectangle 4"/>
          <p:cNvSpPr>
            <a:spLocks noChangeArrowheads="1"/>
          </p:cNvSpPr>
          <p:nvPr/>
        </p:nvSpPr>
        <p:spPr bwMode="auto">
          <a:xfrm>
            <a:off x="6350" y="704850"/>
            <a:ext cx="9137650" cy="1660525"/>
          </a:xfrm>
          <a:prstGeom prst="rect">
            <a:avLst/>
          </a:prstGeom>
          <a:solidFill>
            <a:schemeClr val="accent2"/>
          </a:solidFill>
          <a:ln w="9525" algn="ctr">
            <a:noFill/>
            <a:miter lim="800000"/>
            <a:headEnd/>
            <a:tailEnd/>
          </a:ln>
        </p:spPr>
        <p:txBody>
          <a:bodyPr wrap="none" anchor="ctr"/>
          <a:lstStyle/>
          <a:p>
            <a:endParaRPr lang="es-MX" u="none"/>
          </a:p>
        </p:txBody>
      </p:sp>
      <p:pic>
        <p:nvPicPr>
          <p:cNvPr id="56324" name="Picture 5" descr="200014910-001"/>
          <p:cNvPicPr>
            <a:picLocks noChangeAspect="1" noChangeArrowheads="1"/>
          </p:cNvPicPr>
          <p:nvPr/>
        </p:nvPicPr>
        <p:blipFill>
          <a:blip r:embed="rId3" cstate="print"/>
          <a:srcRect/>
          <a:stretch>
            <a:fillRect/>
          </a:stretch>
        </p:blipFill>
        <p:spPr bwMode="auto">
          <a:xfrm>
            <a:off x="0" y="719138"/>
            <a:ext cx="3313113" cy="1649412"/>
          </a:xfrm>
          <a:prstGeom prst="rect">
            <a:avLst/>
          </a:prstGeom>
          <a:noFill/>
          <a:ln w="9525">
            <a:noFill/>
            <a:miter lim="800000"/>
            <a:headEnd/>
            <a:tailEnd/>
          </a:ln>
        </p:spPr>
      </p:pic>
      <p:pic>
        <p:nvPicPr>
          <p:cNvPr id="56325" name="WordArt 6"/>
          <p:cNvPicPr>
            <a:picLocks noChangeArrowheads="1"/>
          </p:cNvPicPr>
          <p:nvPr/>
        </p:nvPicPr>
        <p:blipFill>
          <a:blip r:embed="rId4" cstate="print"/>
          <a:srcRect/>
          <a:stretch>
            <a:fillRect/>
          </a:stretch>
        </p:blipFill>
        <p:spPr bwMode="auto">
          <a:xfrm>
            <a:off x="4548188" y="1212850"/>
            <a:ext cx="4297362" cy="469900"/>
          </a:xfrm>
          <a:prstGeom prst="rect">
            <a:avLst/>
          </a:prstGeom>
          <a:noFill/>
          <a:ln w="9525">
            <a:noFill/>
            <a:miter lim="800000"/>
            <a:headEnd/>
            <a:tailEnd/>
          </a:ln>
        </p:spPr>
      </p:pic>
      <p:grpSp>
        <p:nvGrpSpPr>
          <p:cNvPr id="56326" name="Group 7"/>
          <p:cNvGrpSpPr>
            <a:grpSpLocks/>
          </p:cNvGrpSpPr>
          <p:nvPr/>
        </p:nvGrpSpPr>
        <p:grpSpPr bwMode="auto">
          <a:xfrm>
            <a:off x="3465513" y="1027113"/>
            <a:ext cx="827087" cy="1035050"/>
            <a:chOff x="4423" y="2932"/>
            <a:chExt cx="984" cy="984"/>
          </a:xfrm>
        </p:grpSpPr>
        <p:sp>
          <p:nvSpPr>
            <p:cNvPr id="56339" name="Freeform 8"/>
            <p:cNvSpPr>
              <a:spLocks noEditPoints="1"/>
            </p:cNvSpPr>
            <p:nvPr/>
          </p:nvSpPr>
          <p:spPr bwMode="auto">
            <a:xfrm>
              <a:off x="4423" y="2932"/>
              <a:ext cx="984" cy="984"/>
            </a:xfrm>
            <a:custGeom>
              <a:avLst/>
              <a:gdLst>
                <a:gd name="T0" fmla="*/ 550 w 984"/>
                <a:gd name="T1" fmla="*/ 116 h 984"/>
                <a:gd name="T2" fmla="*/ 636 w 984"/>
                <a:gd name="T3" fmla="*/ 140 h 984"/>
                <a:gd name="T4" fmla="*/ 768 w 984"/>
                <a:gd name="T5" fmla="*/ 100 h 984"/>
                <a:gd name="T6" fmla="*/ 730 w 984"/>
                <a:gd name="T7" fmla="*/ 196 h 984"/>
                <a:gd name="T8" fmla="*/ 792 w 984"/>
                <a:gd name="T9" fmla="*/ 258 h 984"/>
                <a:gd name="T10" fmla="*/ 926 w 984"/>
                <a:gd name="T11" fmla="*/ 288 h 984"/>
                <a:gd name="T12" fmla="*/ 860 w 984"/>
                <a:gd name="T13" fmla="*/ 394 h 984"/>
                <a:gd name="T14" fmla="*/ 870 w 984"/>
                <a:gd name="T15" fmla="*/ 440 h 984"/>
                <a:gd name="T16" fmla="*/ 970 w 984"/>
                <a:gd name="T17" fmla="*/ 534 h 984"/>
                <a:gd name="T18" fmla="*/ 860 w 984"/>
                <a:gd name="T19" fmla="*/ 592 h 984"/>
                <a:gd name="T20" fmla="*/ 928 w 984"/>
                <a:gd name="T21" fmla="*/ 696 h 984"/>
                <a:gd name="T22" fmla="*/ 792 w 984"/>
                <a:gd name="T23" fmla="*/ 726 h 984"/>
                <a:gd name="T24" fmla="*/ 732 w 984"/>
                <a:gd name="T25" fmla="*/ 790 h 984"/>
                <a:gd name="T26" fmla="*/ 770 w 984"/>
                <a:gd name="T27" fmla="*/ 884 h 984"/>
                <a:gd name="T28" fmla="*/ 632 w 984"/>
                <a:gd name="T29" fmla="*/ 848 h 984"/>
                <a:gd name="T30" fmla="*/ 570 w 984"/>
                <a:gd name="T31" fmla="*/ 866 h 984"/>
                <a:gd name="T32" fmla="*/ 534 w 984"/>
                <a:gd name="T33" fmla="*/ 970 h 984"/>
                <a:gd name="T34" fmla="*/ 440 w 984"/>
                <a:gd name="T35" fmla="*/ 870 h 984"/>
                <a:gd name="T36" fmla="*/ 354 w 984"/>
                <a:gd name="T37" fmla="*/ 848 h 984"/>
                <a:gd name="T38" fmla="*/ 288 w 984"/>
                <a:gd name="T39" fmla="*/ 928 h 984"/>
                <a:gd name="T40" fmla="*/ 254 w 984"/>
                <a:gd name="T41" fmla="*/ 790 h 984"/>
                <a:gd name="T42" fmla="*/ 192 w 984"/>
                <a:gd name="T43" fmla="*/ 728 h 984"/>
                <a:gd name="T44" fmla="*/ 58 w 984"/>
                <a:gd name="T45" fmla="*/ 696 h 984"/>
                <a:gd name="T46" fmla="*/ 138 w 984"/>
                <a:gd name="T47" fmla="*/ 632 h 984"/>
                <a:gd name="T48" fmla="*/ 114 w 984"/>
                <a:gd name="T49" fmla="*/ 544 h 984"/>
                <a:gd name="T50" fmla="*/ 14 w 984"/>
                <a:gd name="T51" fmla="*/ 450 h 984"/>
                <a:gd name="T52" fmla="*/ 116 w 984"/>
                <a:gd name="T53" fmla="*/ 434 h 984"/>
                <a:gd name="T54" fmla="*/ 138 w 984"/>
                <a:gd name="T55" fmla="*/ 348 h 984"/>
                <a:gd name="T56" fmla="*/ 100 w 984"/>
                <a:gd name="T57" fmla="*/ 216 h 984"/>
                <a:gd name="T58" fmla="*/ 222 w 984"/>
                <a:gd name="T59" fmla="*/ 224 h 984"/>
                <a:gd name="T60" fmla="*/ 214 w 984"/>
                <a:gd name="T61" fmla="*/ 100 h 984"/>
                <a:gd name="T62" fmla="*/ 348 w 984"/>
                <a:gd name="T63" fmla="*/ 140 h 984"/>
                <a:gd name="T64" fmla="*/ 414 w 984"/>
                <a:gd name="T65" fmla="*/ 120 h 984"/>
                <a:gd name="T66" fmla="*/ 450 w 984"/>
                <a:gd name="T67" fmla="*/ 14 h 984"/>
                <a:gd name="T68" fmla="*/ 540 w 984"/>
                <a:gd name="T69" fmla="*/ 0 h 984"/>
                <a:gd name="T70" fmla="*/ 426 w 984"/>
                <a:gd name="T71" fmla="*/ 102 h 984"/>
                <a:gd name="T72" fmla="*/ 292 w 984"/>
                <a:gd name="T73" fmla="*/ 40 h 984"/>
                <a:gd name="T74" fmla="*/ 240 w 984"/>
                <a:gd name="T75" fmla="*/ 188 h 984"/>
                <a:gd name="T76" fmla="*/ 94 w 984"/>
                <a:gd name="T77" fmla="*/ 198 h 984"/>
                <a:gd name="T78" fmla="*/ 122 w 984"/>
                <a:gd name="T79" fmla="*/ 354 h 984"/>
                <a:gd name="T80" fmla="*/ 0 w 984"/>
                <a:gd name="T81" fmla="*/ 438 h 984"/>
                <a:gd name="T82" fmla="*/ 102 w 984"/>
                <a:gd name="T83" fmla="*/ 558 h 984"/>
                <a:gd name="T84" fmla="*/ 38 w 984"/>
                <a:gd name="T85" fmla="*/ 692 h 984"/>
                <a:gd name="T86" fmla="*/ 188 w 984"/>
                <a:gd name="T87" fmla="*/ 744 h 984"/>
                <a:gd name="T88" fmla="*/ 198 w 984"/>
                <a:gd name="T89" fmla="*/ 892 h 984"/>
                <a:gd name="T90" fmla="*/ 354 w 984"/>
                <a:gd name="T91" fmla="*/ 862 h 984"/>
                <a:gd name="T92" fmla="*/ 438 w 984"/>
                <a:gd name="T93" fmla="*/ 984 h 984"/>
                <a:gd name="T94" fmla="*/ 558 w 984"/>
                <a:gd name="T95" fmla="*/ 882 h 984"/>
                <a:gd name="T96" fmla="*/ 692 w 984"/>
                <a:gd name="T97" fmla="*/ 946 h 984"/>
                <a:gd name="T98" fmla="*/ 744 w 984"/>
                <a:gd name="T99" fmla="*/ 796 h 984"/>
                <a:gd name="T100" fmla="*/ 890 w 984"/>
                <a:gd name="T101" fmla="*/ 786 h 984"/>
                <a:gd name="T102" fmla="*/ 862 w 984"/>
                <a:gd name="T103" fmla="*/ 632 h 984"/>
                <a:gd name="T104" fmla="*/ 984 w 984"/>
                <a:gd name="T105" fmla="*/ 548 h 984"/>
                <a:gd name="T106" fmla="*/ 882 w 984"/>
                <a:gd name="T107" fmla="*/ 428 h 984"/>
                <a:gd name="T108" fmla="*/ 946 w 984"/>
                <a:gd name="T109" fmla="*/ 292 h 984"/>
                <a:gd name="T110" fmla="*/ 796 w 984"/>
                <a:gd name="T111" fmla="*/ 240 h 984"/>
                <a:gd name="T112" fmla="*/ 786 w 984"/>
                <a:gd name="T113" fmla="*/ 94 h 984"/>
                <a:gd name="T114" fmla="*/ 630 w 984"/>
                <a:gd name="T115" fmla="*/ 122 h 984"/>
                <a:gd name="T116" fmla="*/ 546 w 984"/>
                <a:gd name="T117" fmla="*/ 0 h 9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84"/>
                <a:gd name="T178" fmla="*/ 0 h 984"/>
                <a:gd name="T179" fmla="*/ 984 w 984"/>
                <a:gd name="T180" fmla="*/ 984 h 9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84" h="984">
                  <a:moveTo>
                    <a:pt x="534" y="14"/>
                  </a:moveTo>
                  <a:lnTo>
                    <a:pt x="534" y="14"/>
                  </a:lnTo>
                  <a:lnTo>
                    <a:pt x="544" y="114"/>
                  </a:lnTo>
                  <a:lnTo>
                    <a:pt x="550" y="116"/>
                  </a:lnTo>
                  <a:lnTo>
                    <a:pt x="590" y="124"/>
                  </a:lnTo>
                  <a:lnTo>
                    <a:pt x="630" y="138"/>
                  </a:lnTo>
                  <a:lnTo>
                    <a:pt x="636" y="140"/>
                  </a:lnTo>
                  <a:lnTo>
                    <a:pt x="696" y="58"/>
                  </a:lnTo>
                  <a:lnTo>
                    <a:pt x="768" y="100"/>
                  </a:lnTo>
                  <a:lnTo>
                    <a:pt x="726" y="192"/>
                  </a:lnTo>
                  <a:lnTo>
                    <a:pt x="730" y="196"/>
                  </a:lnTo>
                  <a:lnTo>
                    <a:pt x="762" y="222"/>
                  </a:lnTo>
                  <a:lnTo>
                    <a:pt x="788" y="254"/>
                  </a:lnTo>
                  <a:lnTo>
                    <a:pt x="792" y="258"/>
                  </a:lnTo>
                  <a:lnTo>
                    <a:pt x="884" y="216"/>
                  </a:lnTo>
                  <a:lnTo>
                    <a:pt x="926" y="288"/>
                  </a:lnTo>
                  <a:lnTo>
                    <a:pt x="844" y="348"/>
                  </a:lnTo>
                  <a:lnTo>
                    <a:pt x="846" y="352"/>
                  </a:lnTo>
                  <a:lnTo>
                    <a:pt x="860" y="394"/>
                  </a:lnTo>
                  <a:lnTo>
                    <a:pt x="866" y="414"/>
                  </a:lnTo>
                  <a:lnTo>
                    <a:pt x="870" y="434"/>
                  </a:lnTo>
                  <a:lnTo>
                    <a:pt x="870" y="440"/>
                  </a:lnTo>
                  <a:lnTo>
                    <a:pt x="970" y="450"/>
                  </a:lnTo>
                  <a:lnTo>
                    <a:pt x="970" y="534"/>
                  </a:lnTo>
                  <a:lnTo>
                    <a:pt x="870" y="544"/>
                  </a:lnTo>
                  <a:lnTo>
                    <a:pt x="870" y="550"/>
                  </a:lnTo>
                  <a:lnTo>
                    <a:pt x="860" y="592"/>
                  </a:lnTo>
                  <a:lnTo>
                    <a:pt x="848" y="632"/>
                  </a:lnTo>
                  <a:lnTo>
                    <a:pt x="846" y="636"/>
                  </a:lnTo>
                  <a:lnTo>
                    <a:pt x="928" y="696"/>
                  </a:lnTo>
                  <a:lnTo>
                    <a:pt x="884" y="768"/>
                  </a:lnTo>
                  <a:lnTo>
                    <a:pt x="792" y="726"/>
                  </a:lnTo>
                  <a:lnTo>
                    <a:pt x="790" y="732"/>
                  </a:lnTo>
                  <a:lnTo>
                    <a:pt x="762" y="762"/>
                  </a:lnTo>
                  <a:lnTo>
                    <a:pt x="732" y="790"/>
                  </a:lnTo>
                  <a:lnTo>
                    <a:pt x="728" y="792"/>
                  </a:lnTo>
                  <a:lnTo>
                    <a:pt x="770" y="884"/>
                  </a:lnTo>
                  <a:lnTo>
                    <a:pt x="696" y="928"/>
                  </a:lnTo>
                  <a:lnTo>
                    <a:pt x="636" y="846"/>
                  </a:lnTo>
                  <a:lnTo>
                    <a:pt x="632" y="848"/>
                  </a:lnTo>
                  <a:lnTo>
                    <a:pt x="612" y="854"/>
                  </a:lnTo>
                  <a:lnTo>
                    <a:pt x="592" y="860"/>
                  </a:lnTo>
                  <a:lnTo>
                    <a:pt x="570" y="866"/>
                  </a:lnTo>
                  <a:lnTo>
                    <a:pt x="550" y="870"/>
                  </a:lnTo>
                  <a:lnTo>
                    <a:pt x="544" y="870"/>
                  </a:lnTo>
                  <a:lnTo>
                    <a:pt x="534" y="970"/>
                  </a:lnTo>
                  <a:lnTo>
                    <a:pt x="450" y="970"/>
                  </a:lnTo>
                  <a:lnTo>
                    <a:pt x="440" y="870"/>
                  </a:lnTo>
                  <a:lnTo>
                    <a:pt x="434" y="870"/>
                  </a:lnTo>
                  <a:lnTo>
                    <a:pt x="394" y="860"/>
                  </a:lnTo>
                  <a:lnTo>
                    <a:pt x="354" y="848"/>
                  </a:lnTo>
                  <a:lnTo>
                    <a:pt x="348" y="846"/>
                  </a:lnTo>
                  <a:lnTo>
                    <a:pt x="288" y="928"/>
                  </a:lnTo>
                  <a:lnTo>
                    <a:pt x="216" y="886"/>
                  </a:lnTo>
                  <a:lnTo>
                    <a:pt x="258" y="794"/>
                  </a:lnTo>
                  <a:lnTo>
                    <a:pt x="254" y="790"/>
                  </a:lnTo>
                  <a:lnTo>
                    <a:pt x="222" y="762"/>
                  </a:lnTo>
                  <a:lnTo>
                    <a:pt x="196" y="732"/>
                  </a:lnTo>
                  <a:lnTo>
                    <a:pt x="192" y="728"/>
                  </a:lnTo>
                  <a:lnTo>
                    <a:pt x="100" y="770"/>
                  </a:lnTo>
                  <a:lnTo>
                    <a:pt x="58" y="696"/>
                  </a:lnTo>
                  <a:lnTo>
                    <a:pt x="140" y="638"/>
                  </a:lnTo>
                  <a:lnTo>
                    <a:pt x="138" y="632"/>
                  </a:lnTo>
                  <a:lnTo>
                    <a:pt x="124" y="592"/>
                  </a:lnTo>
                  <a:lnTo>
                    <a:pt x="118" y="570"/>
                  </a:lnTo>
                  <a:lnTo>
                    <a:pt x="116" y="550"/>
                  </a:lnTo>
                  <a:lnTo>
                    <a:pt x="114" y="544"/>
                  </a:lnTo>
                  <a:lnTo>
                    <a:pt x="14" y="534"/>
                  </a:lnTo>
                  <a:lnTo>
                    <a:pt x="14" y="450"/>
                  </a:lnTo>
                  <a:lnTo>
                    <a:pt x="114" y="440"/>
                  </a:lnTo>
                  <a:lnTo>
                    <a:pt x="116" y="434"/>
                  </a:lnTo>
                  <a:lnTo>
                    <a:pt x="124" y="394"/>
                  </a:lnTo>
                  <a:lnTo>
                    <a:pt x="136" y="354"/>
                  </a:lnTo>
                  <a:lnTo>
                    <a:pt x="138" y="348"/>
                  </a:lnTo>
                  <a:lnTo>
                    <a:pt x="56" y="290"/>
                  </a:lnTo>
                  <a:lnTo>
                    <a:pt x="100" y="216"/>
                  </a:lnTo>
                  <a:lnTo>
                    <a:pt x="192" y="258"/>
                  </a:lnTo>
                  <a:lnTo>
                    <a:pt x="194" y="254"/>
                  </a:lnTo>
                  <a:lnTo>
                    <a:pt x="222" y="224"/>
                  </a:lnTo>
                  <a:lnTo>
                    <a:pt x="252" y="196"/>
                  </a:lnTo>
                  <a:lnTo>
                    <a:pt x="256" y="192"/>
                  </a:lnTo>
                  <a:lnTo>
                    <a:pt x="214" y="100"/>
                  </a:lnTo>
                  <a:lnTo>
                    <a:pt x="288" y="58"/>
                  </a:lnTo>
                  <a:lnTo>
                    <a:pt x="348" y="140"/>
                  </a:lnTo>
                  <a:lnTo>
                    <a:pt x="352" y="138"/>
                  </a:lnTo>
                  <a:lnTo>
                    <a:pt x="392" y="124"/>
                  </a:lnTo>
                  <a:lnTo>
                    <a:pt x="414" y="120"/>
                  </a:lnTo>
                  <a:lnTo>
                    <a:pt x="434" y="116"/>
                  </a:lnTo>
                  <a:lnTo>
                    <a:pt x="440" y="114"/>
                  </a:lnTo>
                  <a:lnTo>
                    <a:pt x="450" y="14"/>
                  </a:lnTo>
                  <a:lnTo>
                    <a:pt x="534" y="14"/>
                  </a:lnTo>
                  <a:close/>
                  <a:moveTo>
                    <a:pt x="540" y="0"/>
                  </a:moveTo>
                  <a:lnTo>
                    <a:pt x="438" y="0"/>
                  </a:lnTo>
                  <a:lnTo>
                    <a:pt x="426" y="102"/>
                  </a:lnTo>
                  <a:lnTo>
                    <a:pt x="390" y="112"/>
                  </a:lnTo>
                  <a:lnTo>
                    <a:pt x="352" y="122"/>
                  </a:lnTo>
                  <a:lnTo>
                    <a:pt x="292" y="40"/>
                  </a:lnTo>
                  <a:lnTo>
                    <a:pt x="196" y="94"/>
                  </a:lnTo>
                  <a:lnTo>
                    <a:pt x="240" y="188"/>
                  </a:lnTo>
                  <a:lnTo>
                    <a:pt x="212" y="214"/>
                  </a:lnTo>
                  <a:lnTo>
                    <a:pt x="188" y="240"/>
                  </a:lnTo>
                  <a:lnTo>
                    <a:pt x="94" y="198"/>
                  </a:lnTo>
                  <a:lnTo>
                    <a:pt x="38" y="294"/>
                  </a:lnTo>
                  <a:lnTo>
                    <a:pt x="122" y="354"/>
                  </a:lnTo>
                  <a:lnTo>
                    <a:pt x="110" y="390"/>
                  </a:lnTo>
                  <a:lnTo>
                    <a:pt x="102" y="428"/>
                  </a:lnTo>
                  <a:lnTo>
                    <a:pt x="0" y="438"/>
                  </a:lnTo>
                  <a:lnTo>
                    <a:pt x="0" y="548"/>
                  </a:lnTo>
                  <a:lnTo>
                    <a:pt x="102" y="558"/>
                  </a:lnTo>
                  <a:lnTo>
                    <a:pt x="110" y="596"/>
                  </a:lnTo>
                  <a:lnTo>
                    <a:pt x="122" y="632"/>
                  </a:lnTo>
                  <a:lnTo>
                    <a:pt x="38" y="692"/>
                  </a:lnTo>
                  <a:lnTo>
                    <a:pt x="94" y="788"/>
                  </a:lnTo>
                  <a:lnTo>
                    <a:pt x="188" y="744"/>
                  </a:lnTo>
                  <a:lnTo>
                    <a:pt x="214" y="772"/>
                  </a:lnTo>
                  <a:lnTo>
                    <a:pt x="240" y="796"/>
                  </a:lnTo>
                  <a:lnTo>
                    <a:pt x="198" y="892"/>
                  </a:lnTo>
                  <a:lnTo>
                    <a:pt x="292" y="946"/>
                  </a:lnTo>
                  <a:lnTo>
                    <a:pt x="354" y="862"/>
                  </a:lnTo>
                  <a:lnTo>
                    <a:pt x="390" y="874"/>
                  </a:lnTo>
                  <a:lnTo>
                    <a:pt x="426" y="882"/>
                  </a:lnTo>
                  <a:lnTo>
                    <a:pt x="438" y="984"/>
                  </a:lnTo>
                  <a:lnTo>
                    <a:pt x="546" y="984"/>
                  </a:lnTo>
                  <a:lnTo>
                    <a:pt x="558" y="882"/>
                  </a:lnTo>
                  <a:lnTo>
                    <a:pt x="594" y="874"/>
                  </a:lnTo>
                  <a:lnTo>
                    <a:pt x="632" y="862"/>
                  </a:lnTo>
                  <a:lnTo>
                    <a:pt x="692" y="946"/>
                  </a:lnTo>
                  <a:lnTo>
                    <a:pt x="788" y="890"/>
                  </a:lnTo>
                  <a:lnTo>
                    <a:pt x="744" y="796"/>
                  </a:lnTo>
                  <a:lnTo>
                    <a:pt x="772" y="772"/>
                  </a:lnTo>
                  <a:lnTo>
                    <a:pt x="796" y="744"/>
                  </a:lnTo>
                  <a:lnTo>
                    <a:pt x="890" y="786"/>
                  </a:lnTo>
                  <a:lnTo>
                    <a:pt x="946" y="692"/>
                  </a:lnTo>
                  <a:lnTo>
                    <a:pt x="862" y="632"/>
                  </a:lnTo>
                  <a:lnTo>
                    <a:pt x="874" y="594"/>
                  </a:lnTo>
                  <a:lnTo>
                    <a:pt x="882" y="558"/>
                  </a:lnTo>
                  <a:lnTo>
                    <a:pt x="984" y="548"/>
                  </a:lnTo>
                  <a:lnTo>
                    <a:pt x="984" y="438"/>
                  </a:lnTo>
                  <a:lnTo>
                    <a:pt x="882" y="428"/>
                  </a:lnTo>
                  <a:lnTo>
                    <a:pt x="874" y="390"/>
                  </a:lnTo>
                  <a:lnTo>
                    <a:pt x="862" y="352"/>
                  </a:lnTo>
                  <a:lnTo>
                    <a:pt x="946" y="292"/>
                  </a:lnTo>
                  <a:lnTo>
                    <a:pt x="890" y="198"/>
                  </a:lnTo>
                  <a:lnTo>
                    <a:pt x="796" y="240"/>
                  </a:lnTo>
                  <a:lnTo>
                    <a:pt x="770" y="212"/>
                  </a:lnTo>
                  <a:lnTo>
                    <a:pt x="744" y="188"/>
                  </a:lnTo>
                  <a:lnTo>
                    <a:pt x="786" y="94"/>
                  </a:lnTo>
                  <a:lnTo>
                    <a:pt x="692" y="38"/>
                  </a:lnTo>
                  <a:lnTo>
                    <a:pt x="630" y="122"/>
                  </a:lnTo>
                  <a:lnTo>
                    <a:pt x="594" y="110"/>
                  </a:lnTo>
                  <a:lnTo>
                    <a:pt x="558" y="102"/>
                  </a:lnTo>
                  <a:lnTo>
                    <a:pt x="546" y="0"/>
                  </a:lnTo>
                  <a:lnTo>
                    <a:pt x="540" y="0"/>
                  </a:lnTo>
                  <a:close/>
                </a:path>
              </a:pathLst>
            </a:custGeom>
            <a:solidFill>
              <a:schemeClr val="accent1"/>
            </a:solidFill>
            <a:ln w="9525">
              <a:solidFill>
                <a:srgbClr val="95B3D7"/>
              </a:solidFill>
              <a:round/>
              <a:headEnd/>
              <a:tailEnd/>
            </a:ln>
          </p:spPr>
          <p:txBody>
            <a:bodyPr/>
            <a:lstStyle/>
            <a:p>
              <a:endParaRPr lang="es-MX" u="none"/>
            </a:p>
          </p:txBody>
        </p:sp>
        <p:sp>
          <p:nvSpPr>
            <p:cNvPr id="56340" name="Freeform 9"/>
            <p:cNvSpPr>
              <a:spLocks noEditPoints="1"/>
            </p:cNvSpPr>
            <p:nvPr/>
          </p:nvSpPr>
          <p:spPr bwMode="auto">
            <a:xfrm>
              <a:off x="4645" y="3156"/>
              <a:ext cx="540" cy="538"/>
            </a:xfrm>
            <a:custGeom>
              <a:avLst/>
              <a:gdLst>
                <a:gd name="T0" fmla="*/ 16 w 540"/>
                <a:gd name="T1" fmla="*/ 242 h 538"/>
                <a:gd name="T2" fmla="*/ 36 w 540"/>
                <a:gd name="T3" fmla="*/ 170 h 538"/>
                <a:gd name="T4" fmla="*/ 74 w 540"/>
                <a:gd name="T5" fmla="*/ 106 h 538"/>
                <a:gd name="T6" fmla="*/ 128 w 540"/>
                <a:gd name="T7" fmla="*/ 56 h 538"/>
                <a:gd name="T8" fmla="*/ 194 w 540"/>
                <a:gd name="T9" fmla="*/ 24 h 538"/>
                <a:gd name="T10" fmla="*/ 270 w 540"/>
                <a:gd name="T11" fmla="*/ 14 h 538"/>
                <a:gd name="T12" fmla="*/ 322 w 540"/>
                <a:gd name="T13" fmla="*/ 18 h 538"/>
                <a:gd name="T14" fmla="*/ 392 w 540"/>
                <a:gd name="T15" fmla="*/ 44 h 538"/>
                <a:gd name="T16" fmla="*/ 450 w 540"/>
                <a:gd name="T17" fmla="*/ 88 h 538"/>
                <a:gd name="T18" fmla="*/ 494 w 540"/>
                <a:gd name="T19" fmla="*/ 146 h 538"/>
                <a:gd name="T20" fmla="*/ 520 w 540"/>
                <a:gd name="T21" fmla="*/ 218 h 538"/>
                <a:gd name="T22" fmla="*/ 526 w 540"/>
                <a:gd name="T23" fmla="*/ 268 h 538"/>
                <a:gd name="T24" fmla="*/ 514 w 540"/>
                <a:gd name="T25" fmla="*/ 344 h 538"/>
                <a:gd name="T26" fmla="*/ 482 w 540"/>
                <a:gd name="T27" fmla="*/ 410 h 538"/>
                <a:gd name="T28" fmla="*/ 432 w 540"/>
                <a:gd name="T29" fmla="*/ 466 h 538"/>
                <a:gd name="T30" fmla="*/ 370 w 540"/>
                <a:gd name="T31" fmla="*/ 504 h 538"/>
                <a:gd name="T32" fmla="*/ 296 w 540"/>
                <a:gd name="T33" fmla="*/ 522 h 538"/>
                <a:gd name="T34" fmla="*/ 244 w 540"/>
                <a:gd name="T35" fmla="*/ 522 h 538"/>
                <a:gd name="T36" fmla="*/ 170 w 540"/>
                <a:gd name="T37" fmla="*/ 504 h 538"/>
                <a:gd name="T38" fmla="*/ 108 w 540"/>
                <a:gd name="T39" fmla="*/ 466 h 538"/>
                <a:gd name="T40" fmla="*/ 58 w 540"/>
                <a:gd name="T41" fmla="*/ 410 h 538"/>
                <a:gd name="T42" fmla="*/ 26 w 540"/>
                <a:gd name="T43" fmla="*/ 344 h 538"/>
                <a:gd name="T44" fmla="*/ 14 w 540"/>
                <a:gd name="T45" fmla="*/ 268 h 538"/>
                <a:gd name="T46" fmla="*/ 0 w 540"/>
                <a:gd name="T47" fmla="*/ 268 h 538"/>
                <a:gd name="T48" fmla="*/ 14 w 540"/>
                <a:gd name="T49" fmla="*/ 348 h 538"/>
                <a:gd name="T50" fmla="*/ 46 w 540"/>
                <a:gd name="T51" fmla="*/ 418 h 538"/>
                <a:gd name="T52" fmla="*/ 98 w 540"/>
                <a:gd name="T53" fmla="*/ 476 h 538"/>
                <a:gd name="T54" fmla="*/ 166 w 540"/>
                <a:gd name="T55" fmla="*/ 516 h 538"/>
                <a:gd name="T56" fmla="*/ 242 w 540"/>
                <a:gd name="T57" fmla="*/ 536 h 538"/>
                <a:gd name="T58" fmla="*/ 298 w 540"/>
                <a:gd name="T59" fmla="*/ 536 h 538"/>
                <a:gd name="T60" fmla="*/ 374 w 540"/>
                <a:gd name="T61" fmla="*/ 516 h 538"/>
                <a:gd name="T62" fmla="*/ 442 w 540"/>
                <a:gd name="T63" fmla="*/ 476 h 538"/>
                <a:gd name="T64" fmla="*/ 494 w 540"/>
                <a:gd name="T65" fmla="*/ 418 h 538"/>
                <a:gd name="T66" fmla="*/ 528 w 540"/>
                <a:gd name="T67" fmla="*/ 348 h 538"/>
                <a:gd name="T68" fmla="*/ 540 w 540"/>
                <a:gd name="T69" fmla="*/ 268 h 538"/>
                <a:gd name="T70" fmla="*/ 534 w 540"/>
                <a:gd name="T71" fmla="*/ 214 h 538"/>
                <a:gd name="T72" fmla="*/ 506 w 540"/>
                <a:gd name="T73" fmla="*/ 140 h 538"/>
                <a:gd name="T74" fmla="*/ 460 w 540"/>
                <a:gd name="T75" fmla="*/ 78 h 538"/>
                <a:gd name="T76" fmla="*/ 398 w 540"/>
                <a:gd name="T77" fmla="*/ 32 h 538"/>
                <a:gd name="T78" fmla="*/ 324 w 540"/>
                <a:gd name="T79" fmla="*/ 4 h 538"/>
                <a:gd name="T80" fmla="*/ 270 w 540"/>
                <a:gd name="T81" fmla="*/ 0 h 538"/>
                <a:gd name="T82" fmla="*/ 190 w 540"/>
                <a:gd name="T83" fmla="*/ 12 h 538"/>
                <a:gd name="T84" fmla="*/ 120 w 540"/>
                <a:gd name="T85" fmla="*/ 46 h 538"/>
                <a:gd name="T86" fmla="*/ 62 w 540"/>
                <a:gd name="T87" fmla="*/ 98 h 538"/>
                <a:gd name="T88" fmla="*/ 22 w 540"/>
                <a:gd name="T89" fmla="*/ 164 h 538"/>
                <a:gd name="T90" fmla="*/ 2 w 540"/>
                <a:gd name="T91" fmla="*/ 240 h 5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0"/>
                <a:gd name="T139" fmla="*/ 0 h 538"/>
                <a:gd name="T140" fmla="*/ 540 w 540"/>
                <a:gd name="T141" fmla="*/ 538 h 5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0" h="538">
                  <a:moveTo>
                    <a:pt x="14" y="268"/>
                  </a:moveTo>
                  <a:lnTo>
                    <a:pt x="14" y="268"/>
                  </a:lnTo>
                  <a:lnTo>
                    <a:pt x="16" y="242"/>
                  </a:lnTo>
                  <a:lnTo>
                    <a:pt x="20" y="218"/>
                  </a:lnTo>
                  <a:lnTo>
                    <a:pt x="26" y="192"/>
                  </a:lnTo>
                  <a:lnTo>
                    <a:pt x="36" y="170"/>
                  </a:lnTo>
                  <a:lnTo>
                    <a:pt x="46" y="146"/>
                  </a:lnTo>
                  <a:lnTo>
                    <a:pt x="58" y="126"/>
                  </a:lnTo>
                  <a:lnTo>
                    <a:pt x="74" y="106"/>
                  </a:lnTo>
                  <a:lnTo>
                    <a:pt x="90" y="88"/>
                  </a:lnTo>
                  <a:lnTo>
                    <a:pt x="108" y="72"/>
                  </a:lnTo>
                  <a:lnTo>
                    <a:pt x="128" y="56"/>
                  </a:lnTo>
                  <a:lnTo>
                    <a:pt x="148" y="44"/>
                  </a:lnTo>
                  <a:lnTo>
                    <a:pt x="170" y="34"/>
                  </a:lnTo>
                  <a:lnTo>
                    <a:pt x="194" y="24"/>
                  </a:lnTo>
                  <a:lnTo>
                    <a:pt x="218" y="18"/>
                  </a:lnTo>
                  <a:lnTo>
                    <a:pt x="244" y="14"/>
                  </a:lnTo>
                  <a:lnTo>
                    <a:pt x="270" y="14"/>
                  </a:lnTo>
                  <a:lnTo>
                    <a:pt x="296" y="14"/>
                  </a:lnTo>
                  <a:lnTo>
                    <a:pt x="322" y="18"/>
                  </a:lnTo>
                  <a:lnTo>
                    <a:pt x="346" y="24"/>
                  </a:lnTo>
                  <a:lnTo>
                    <a:pt x="370" y="34"/>
                  </a:lnTo>
                  <a:lnTo>
                    <a:pt x="392" y="44"/>
                  </a:lnTo>
                  <a:lnTo>
                    <a:pt x="412" y="56"/>
                  </a:lnTo>
                  <a:lnTo>
                    <a:pt x="432" y="72"/>
                  </a:lnTo>
                  <a:lnTo>
                    <a:pt x="450" y="88"/>
                  </a:lnTo>
                  <a:lnTo>
                    <a:pt x="466" y="106"/>
                  </a:lnTo>
                  <a:lnTo>
                    <a:pt x="482" y="126"/>
                  </a:lnTo>
                  <a:lnTo>
                    <a:pt x="494" y="146"/>
                  </a:lnTo>
                  <a:lnTo>
                    <a:pt x="506" y="170"/>
                  </a:lnTo>
                  <a:lnTo>
                    <a:pt x="514" y="192"/>
                  </a:lnTo>
                  <a:lnTo>
                    <a:pt x="520" y="218"/>
                  </a:lnTo>
                  <a:lnTo>
                    <a:pt x="524" y="242"/>
                  </a:lnTo>
                  <a:lnTo>
                    <a:pt x="526" y="268"/>
                  </a:lnTo>
                  <a:lnTo>
                    <a:pt x="524" y="294"/>
                  </a:lnTo>
                  <a:lnTo>
                    <a:pt x="520" y="320"/>
                  </a:lnTo>
                  <a:lnTo>
                    <a:pt x="514" y="344"/>
                  </a:lnTo>
                  <a:lnTo>
                    <a:pt x="506" y="368"/>
                  </a:lnTo>
                  <a:lnTo>
                    <a:pt x="494" y="390"/>
                  </a:lnTo>
                  <a:lnTo>
                    <a:pt x="482" y="410"/>
                  </a:lnTo>
                  <a:lnTo>
                    <a:pt x="466" y="430"/>
                  </a:lnTo>
                  <a:lnTo>
                    <a:pt x="450" y="448"/>
                  </a:lnTo>
                  <a:lnTo>
                    <a:pt x="432" y="466"/>
                  </a:lnTo>
                  <a:lnTo>
                    <a:pt x="412" y="480"/>
                  </a:lnTo>
                  <a:lnTo>
                    <a:pt x="392" y="492"/>
                  </a:lnTo>
                  <a:lnTo>
                    <a:pt x="370" y="504"/>
                  </a:lnTo>
                  <a:lnTo>
                    <a:pt x="346" y="512"/>
                  </a:lnTo>
                  <a:lnTo>
                    <a:pt x="322" y="518"/>
                  </a:lnTo>
                  <a:lnTo>
                    <a:pt x="296" y="522"/>
                  </a:lnTo>
                  <a:lnTo>
                    <a:pt x="270" y="524"/>
                  </a:lnTo>
                  <a:lnTo>
                    <a:pt x="244" y="522"/>
                  </a:lnTo>
                  <a:lnTo>
                    <a:pt x="218" y="518"/>
                  </a:lnTo>
                  <a:lnTo>
                    <a:pt x="194" y="512"/>
                  </a:lnTo>
                  <a:lnTo>
                    <a:pt x="170" y="504"/>
                  </a:lnTo>
                  <a:lnTo>
                    <a:pt x="148" y="492"/>
                  </a:lnTo>
                  <a:lnTo>
                    <a:pt x="128" y="480"/>
                  </a:lnTo>
                  <a:lnTo>
                    <a:pt x="108" y="466"/>
                  </a:lnTo>
                  <a:lnTo>
                    <a:pt x="90" y="448"/>
                  </a:lnTo>
                  <a:lnTo>
                    <a:pt x="74" y="430"/>
                  </a:lnTo>
                  <a:lnTo>
                    <a:pt x="58" y="410"/>
                  </a:lnTo>
                  <a:lnTo>
                    <a:pt x="46" y="390"/>
                  </a:lnTo>
                  <a:lnTo>
                    <a:pt x="36" y="368"/>
                  </a:lnTo>
                  <a:lnTo>
                    <a:pt x="26" y="344"/>
                  </a:lnTo>
                  <a:lnTo>
                    <a:pt x="20" y="320"/>
                  </a:lnTo>
                  <a:lnTo>
                    <a:pt x="16" y="294"/>
                  </a:lnTo>
                  <a:lnTo>
                    <a:pt x="14" y="268"/>
                  </a:lnTo>
                  <a:close/>
                  <a:moveTo>
                    <a:pt x="0" y="268"/>
                  </a:moveTo>
                  <a:lnTo>
                    <a:pt x="0" y="268"/>
                  </a:lnTo>
                  <a:lnTo>
                    <a:pt x="2" y="296"/>
                  </a:lnTo>
                  <a:lnTo>
                    <a:pt x="6" y="322"/>
                  </a:lnTo>
                  <a:lnTo>
                    <a:pt x="14" y="348"/>
                  </a:lnTo>
                  <a:lnTo>
                    <a:pt x="22" y="374"/>
                  </a:lnTo>
                  <a:lnTo>
                    <a:pt x="34" y="396"/>
                  </a:lnTo>
                  <a:lnTo>
                    <a:pt x="46" y="418"/>
                  </a:lnTo>
                  <a:lnTo>
                    <a:pt x="62" y="440"/>
                  </a:lnTo>
                  <a:lnTo>
                    <a:pt x="80" y="458"/>
                  </a:lnTo>
                  <a:lnTo>
                    <a:pt x="98" y="476"/>
                  </a:lnTo>
                  <a:lnTo>
                    <a:pt x="120" y="492"/>
                  </a:lnTo>
                  <a:lnTo>
                    <a:pt x="142" y="506"/>
                  </a:lnTo>
                  <a:lnTo>
                    <a:pt x="166" y="516"/>
                  </a:lnTo>
                  <a:lnTo>
                    <a:pt x="190" y="526"/>
                  </a:lnTo>
                  <a:lnTo>
                    <a:pt x="216" y="532"/>
                  </a:lnTo>
                  <a:lnTo>
                    <a:pt x="242" y="536"/>
                  </a:lnTo>
                  <a:lnTo>
                    <a:pt x="270" y="538"/>
                  </a:lnTo>
                  <a:lnTo>
                    <a:pt x="298" y="536"/>
                  </a:lnTo>
                  <a:lnTo>
                    <a:pt x="324" y="532"/>
                  </a:lnTo>
                  <a:lnTo>
                    <a:pt x="350" y="526"/>
                  </a:lnTo>
                  <a:lnTo>
                    <a:pt x="374" y="516"/>
                  </a:lnTo>
                  <a:lnTo>
                    <a:pt x="398" y="506"/>
                  </a:lnTo>
                  <a:lnTo>
                    <a:pt x="420" y="492"/>
                  </a:lnTo>
                  <a:lnTo>
                    <a:pt x="442" y="476"/>
                  </a:lnTo>
                  <a:lnTo>
                    <a:pt x="460" y="458"/>
                  </a:lnTo>
                  <a:lnTo>
                    <a:pt x="478" y="440"/>
                  </a:lnTo>
                  <a:lnTo>
                    <a:pt x="494" y="418"/>
                  </a:lnTo>
                  <a:lnTo>
                    <a:pt x="506" y="396"/>
                  </a:lnTo>
                  <a:lnTo>
                    <a:pt x="518" y="374"/>
                  </a:lnTo>
                  <a:lnTo>
                    <a:pt x="528" y="348"/>
                  </a:lnTo>
                  <a:lnTo>
                    <a:pt x="534" y="322"/>
                  </a:lnTo>
                  <a:lnTo>
                    <a:pt x="538" y="296"/>
                  </a:lnTo>
                  <a:lnTo>
                    <a:pt x="540" y="268"/>
                  </a:lnTo>
                  <a:lnTo>
                    <a:pt x="538" y="240"/>
                  </a:lnTo>
                  <a:lnTo>
                    <a:pt x="534" y="214"/>
                  </a:lnTo>
                  <a:lnTo>
                    <a:pt x="528" y="188"/>
                  </a:lnTo>
                  <a:lnTo>
                    <a:pt x="518" y="164"/>
                  </a:lnTo>
                  <a:lnTo>
                    <a:pt x="506" y="140"/>
                  </a:lnTo>
                  <a:lnTo>
                    <a:pt x="494" y="118"/>
                  </a:lnTo>
                  <a:lnTo>
                    <a:pt x="478" y="98"/>
                  </a:lnTo>
                  <a:lnTo>
                    <a:pt x="460" y="78"/>
                  </a:lnTo>
                  <a:lnTo>
                    <a:pt x="442" y="60"/>
                  </a:lnTo>
                  <a:lnTo>
                    <a:pt x="420" y="46"/>
                  </a:lnTo>
                  <a:lnTo>
                    <a:pt x="398" y="32"/>
                  </a:lnTo>
                  <a:lnTo>
                    <a:pt x="374" y="20"/>
                  </a:lnTo>
                  <a:lnTo>
                    <a:pt x="350" y="12"/>
                  </a:lnTo>
                  <a:lnTo>
                    <a:pt x="324" y="4"/>
                  </a:lnTo>
                  <a:lnTo>
                    <a:pt x="298" y="0"/>
                  </a:lnTo>
                  <a:lnTo>
                    <a:pt x="270" y="0"/>
                  </a:lnTo>
                  <a:lnTo>
                    <a:pt x="242" y="0"/>
                  </a:lnTo>
                  <a:lnTo>
                    <a:pt x="216" y="4"/>
                  </a:lnTo>
                  <a:lnTo>
                    <a:pt x="190" y="12"/>
                  </a:lnTo>
                  <a:lnTo>
                    <a:pt x="166" y="20"/>
                  </a:lnTo>
                  <a:lnTo>
                    <a:pt x="142" y="32"/>
                  </a:lnTo>
                  <a:lnTo>
                    <a:pt x="120" y="46"/>
                  </a:lnTo>
                  <a:lnTo>
                    <a:pt x="98" y="60"/>
                  </a:lnTo>
                  <a:lnTo>
                    <a:pt x="80" y="78"/>
                  </a:lnTo>
                  <a:lnTo>
                    <a:pt x="62" y="98"/>
                  </a:lnTo>
                  <a:lnTo>
                    <a:pt x="46" y="118"/>
                  </a:lnTo>
                  <a:lnTo>
                    <a:pt x="34" y="140"/>
                  </a:lnTo>
                  <a:lnTo>
                    <a:pt x="22" y="164"/>
                  </a:lnTo>
                  <a:lnTo>
                    <a:pt x="14" y="188"/>
                  </a:lnTo>
                  <a:lnTo>
                    <a:pt x="6" y="214"/>
                  </a:lnTo>
                  <a:lnTo>
                    <a:pt x="2" y="240"/>
                  </a:lnTo>
                  <a:lnTo>
                    <a:pt x="0" y="268"/>
                  </a:lnTo>
                  <a:close/>
                </a:path>
              </a:pathLst>
            </a:custGeom>
            <a:solidFill>
              <a:schemeClr val="accent1"/>
            </a:solidFill>
            <a:ln w="9525">
              <a:solidFill>
                <a:srgbClr val="95B3D7"/>
              </a:solidFill>
              <a:round/>
              <a:headEnd/>
              <a:tailEnd/>
            </a:ln>
          </p:spPr>
          <p:txBody>
            <a:bodyPr/>
            <a:lstStyle/>
            <a:p>
              <a:endParaRPr lang="es-MX" u="none"/>
            </a:p>
          </p:txBody>
        </p:sp>
        <p:sp>
          <p:nvSpPr>
            <p:cNvPr id="56341" name="Freeform 10"/>
            <p:cNvSpPr>
              <a:spLocks noEditPoints="1"/>
            </p:cNvSpPr>
            <p:nvPr/>
          </p:nvSpPr>
          <p:spPr bwMode="auto">
            <a:xfrm>
              <a:off x="4689" y="3198"/>
              <a:ext cx="452" cy="454"/>
            </a:xfrm>
            <a:custGeom>
              <a:avLst/>
              <a:gdLst>
                <a:gd name="T0" fmla="*/ 8 w 452"/>
                <a:gd name="T1" fmla="*/ 204 h 454"/>
                <a:gd name="T2" fmla="*/ 24 w 452"/>
                <a:gd name="T3" fmla="*/ 142 h 454"/>
                <a:gd name="T4" fmla="*/ 58 w 452"/>
                <a:gd name="T5" fmla="*/ 88 h 454"/>
                <a:gd name="T6" fmla="*/ 104 w 452"/>
                <a:gd name="T7" fmla="*/ 46 h 454"/>
                <a:gd name="T8" fmla="*/ 162 w 452"/>
                <a:gd name="T9" fmla="*/ 18 h 454"/>
                <a:gd name="T10" fmla="*/ 226 w 452"/>
                <a:gd name="T11" fmla="*/ 8 h 454"/>
                <a:gd name="T12" fmla="*/ 270 w 452"/>
                <a:gd name="T13" fmla="*/ 12 h 454"/>
                <a:gd name="T14" fmla="*/ 330 w 452"/>
                <a:gd name="T15" fmla="*/ 34 h 454"/>
                <a:gd name="T16" fmla="*/ 380 w 452"/>
                <a:gd name="T17" fmla="*/ 72 h 454"/>
                <a:gd name="T18" fmla="*/ 418 w 452"/>
                <a:gd name="T19" fmla="*/ 122 h 454"/>
                <a:gd name="T20" fmla="*/ 440 w 452"/>
                <a:gd name="T21" fmla="*/ 182 h 454"/>
                <a:gd name="T22" fmla="*/ 444 w 452"/>
                <a:gd name="T23" fmla="*/ 226 h 454"/>
                <a:gd name="T24" fmla="*/ 434 w 452"/>
                <a:gd name="T25" fmla="*/ 292 h 454"/>
                <a:gd name="T26" fmla="*/ 408 w 452"/>
                <a:gd name="T27" fmla="*/ 348 h 454"/>
                <a:gd name="T28" fmla="*/ 366 w 452"/>
                <a:gd name="T29" fmla="*/ 396 h 454"/>
                <a:gd name="T30" fmla="*/ 312 w 452"/>
                <a:gd name="T31" fmla="*/ 428 h 454"/>
                <a:gd name="T32" fmla="*/ 248 w 452"/>
                <a:gd name="T33" fmla="*/ 444 h 454"/>
                <a:gd name="T34" fmla="*/ 204 w 452"/>
                <a:gd name="T35" fmla="*/ 444 h 454"/>
                <a:gd name="T36" fmla="*/ 140 w 452"/>
                <a:gd name="T37" fmla="*/ 428 h 454"/>
                <a:gd name="T38" fmla="*/ 86 w 452"/>
                <a:gd name="T39" fmla="*/ 396 h 454"/>
                <a:gd name="T40" fmla="*/ 44 w 452"/>
                <a:gd name="T41" fmla="*/ 348 h 454"/>
                <a:gd name="T42" fmla="*/ 18 w 452"/>
                <a:gd name="T43" fmla="*/ 292 h 454"/>
                <a:gd name="T44" fmla="*/ 8 w 452"/>
                <a:gd name="T45" fmla="*/ 226 h 454"/>
                <a:gd name="T46" fmla="*/ 0 w 452"/>
                <a:gd name="T47" fmla="*/ 226 h 454"/>
                <a:gd name="T48" fmla="*/ 10 w 452"/>
                <a:gd name="T49" fmla="*/ 294 h 454"/>
                <a:gd name="T50" fmla="*/ 38 w 452"/>
                <a:gd name="T51" fmla="*/ 354 h 454"/>
                <a:gd name="T52" fmla="*/ 82 w 452"/>
                <a:gd name="T53" fmla="*/ 402 h 454"/>
                <a:gd name="T54" fmla="*/ 138 w 452"/>
                <a:gd name="T55" fmla="*/ 436 h 454"/>
                <a:gd name="T56" fmla="*/ 202 w 452"/>
                <a:gd name="T57" fmla="*/ 452 h 454"/>
                <a:gd name="T58" fmla="*/ 250 w 452"/>
                <a:gd name="T59" fmla="*/ 452 h 454"/>
                <a:gd name="T60" fmla="*/ 314 w 452"/>
                <a:gd name="T61" fmla="*/ 436 h 454"/>
                <a:gd name="T62" fmla="*/ 370 w 452"/>
                <a:gd name="T63" fmla="*/ 402 h 454"/>
                <a:gd name="T64" fmla="*/ 414 w 452"/>
                <a:gd name="T65" fmla="*/ 354 h 454"/>
                <a:gd name="T66" fmla="*/ 442 w 452"/>
                <a:gd name="T67" fmla="*/ 294 h 454"/>
                <a:gd name="T68" fmla="*/ 452 w 452"/>
                <a:gd name="T69" fmla="*/ 226 h 454"/>
                <a:gd name="T70" fmla="*/ 448 w 452"/>
                <a:gd name="T71" fmla="*/ 180 h 454"/>
                <a:gd name="T72" fmla="*/ 426 w 452"/>
                <a:gd name="T73" fmla="*/ 118 h 454"/>
                <a:gd name="T74" fmla="*/ 386 w 452"/>
                <a:gd name="T75" fmla="*/ 66 h 454"/>
                <a:gd name="T76" fmla="*/ 334 w 452"/>
                <a:gd name="T77" fmla="*/ 28 h 454"/>
                <a:gd name="T78" fmla="*/ 272 w 452"/>
                <a:gd name="T79" fmla="*/ 4 h 454"/>
                <a:gd name="T80" fmla="*/ 226 w 452"/>
                <a:gd name="T81" fmla="*/ 0 h 454"/>
                <a:gd name="T82" fmla="*/ 158 w 452"/>
                <a:gd name="T83" fmla="*/ 10 h 454"/>
                <a:gd name="T84" fmla="*/ 100 w 452"/>
                <a:gd name="T85" fmla="*/ 38 h 454"/>
                <a:gd name="T86" fmla="*/ 52 w 452"/>
                <a:gd name="T87" fmla="*/ 82 h 454"/>
                <a:gd name="T88" fmla="*/ 18 w 452"/>
                <a:gd name="T89" fmla="*/ 138 h 454"/>
                <a:gd name="T90" fmla="*/ 0 w 452"/>
                <a:gd name="T91" fmla="*/ 204 h 4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2"/>
                <a:gd name="T139" fmla="*/ 0 h 454"/>
                <a:gd name="T140" fmla="*/ 452 w 452"/>
                <a:gd name="T141" fmla="*/ 454 h 4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2" h="454">
                  <a:moveTo>
                    <a:pt x="8" y="226"/>
                  </a:moveTo>
                  <a:lnTo>
                    <a:pt x="8" y="226"/>
                  </a:lnTo>
                  <a:lnTo>
                    <a:pt x="8" y="204"/>
                  </a:lnTo>
                  <a:lnTo>
                    <a:pt x="12" y="182"/>
                  </a:lnTo>
                  <a:lnTo>
                    <a:pt x="18" y="162"/>
                  </a:lnTo>
                  <a:lnTo>
                    <a:pt x="24" y="142"/>
                  </a:lnTo>
                  <a:lnTo>
                    <a:pt x="34" y="122"/>
                  </a:lnTo>
                  <a:lnTo>
                    <a:pt x="44" y="104"/>
                  </a:lnTo>
                  <a:lnTo>
                    <a:pt x="58" y="88"/>
                  </a:lnTo>
                  <a:lnTo>
                    <a:pt x="72" y="72"/>
                  </a:lnTo>
                  <a:lnTo>
                    <a:pt x="86" y="58"/>
                  </a:lnTo>
                  <a:lnTo>
                    <a:pt x="104" y="46"/>
                  </a:lnTo>
                  <a:lnTo>
                    <a:pt x="122" y="34"/>
                  </a:lnTo>
                  <a:lnTo>
                    <a:pt x="140" y="24"/>
                  </a:lnTo>
                  <a:lnTo>
                    <a:pt x="162" y="18"/>
                  </a:lnTo>
                  <a:lnTo>
                    <a:pt x="182" y="12"/>
                  </a:lnTo>
                  <a:lnTo>
                    <a:pt x="204" y="8"/>
                  </a:lnTo>
                  <a:lnTo>
                    <a:pt x="226" y="8"/>
                  </a:lnTo>
                  <a:lnTo>
                    <a:pt x="248" y="8"/>
                  </a:lnTo>
                  <a:lnTo>
                    <a:pt x="270" y="12"/>
                  </a:lnTo>
                  <a:lnTo>
                    <a:pt x="292" y="18"/>
                  </a:lnTo>
                  <a:lnTo>
                    <a:pt x="312" y="24"/>
                  </a:lnTo>
                  <a:lnTo>
                    <a:pt x="330" y="34"/>
                  </a:lnTo>
                  <a:lnTo>
                    <a:pt x="348" y="46"/>
                  </a:lnTo>
                  <a:lnTo>
                    <a:pt x="366" y="58"/>
                  </a:lnTo>
                  <a:lnTo>
                    <a:pt x="380" y="72"/>
                  </a:lnTo>
                  <a:lnTo>
                    <a:pt x="394" y="88"/>
                  </a:lnTo>
                  <a:lnTo>
                    <a:pt x="408" y="104"/>
                  </a:lnTo>
                  <a:lnTo>
                    <a:pt x="418" y="122"/>
                  </a:lnTo>
                  <a:lnTo>
                    <a:pt x="428" y="142"/>
                  </a:lnTo>
                  <a:lnTo>
                    <a:pt x="434" y="162"/>
                  </a:lnTo>
                  <a:lnTo>
                    <a:pt x="440" y="182"/>
                  </a:lnTo>
                  <a:lnTo>
                    <a:pt x="444" y="204"/>
                  </a:lnTo>
                  <a:lnTo>
                    <a:pt x="444" y="226"/>
                  </a:lnTo>
                  <a:lnTo>
                    <a:pt x="444" y="248"/>
                  </a:lnTo>
                  <a:lnTo>
                    <a:pt x="440" y="270"/>
                  </a:lnTo>
                  <a:lnTo>
                    <a:pt x="434" y="292"/>
                  </a:lnTo>
                  <a:lnTo>
                    <a:pt x="428" y="312"/>
                  </a:lnTo>
                  <a:lnTo>
                    <a:pt x="418" y="330"/>
                  </a:lnTo>
                  <a:lnTo>
                    <a:pt x="408" y="348"/>
                  </a:lnTo>
                  <a:lnTo>
                    <a:pt x="394" y="366"/>
                  </a:lnTo>
                  <a:lnTo>
                    <a:pt x="380" y="382"/>
                  </a:lnTo>
                  <a:lnTo>
                    <a:pt x="366" y="396"/>
                  </a:lnTo>
                  <a:lnTo>
                    <a:pt x="348" y="408"/>
                  </a:lnTo>
                  <a:lnTo>
                    <a:pt x="330" y="418"/>
                  </a:lnTo>
                  <a:lnTo>
                    <a:pt x="312" y="428"/>
                  </a:lnTo>
                  <a:lnTo>
                    <a:pt x="292" y="436"/>
                  </a:lnTo>
                  <a:lnTo>
                    <a:pt x="270" y="440"/>
                  </a:lnTo>
                  <a:lnTo>
                    <a:pt x="248" y="444"/>
                  </a:lnTo>
                  <a:lnTo>
                    <a:pt x="226" y="446"/>
                  </a:lnTo>
                  <a:lnTo>
                    <a:pt x="204" y="444"/>
                  </a:lnTo>
                  <a:lnTo>
                    <a:pt x="182" y="440"/>
                  </a:lnTo>
                  <a:lnTo>
                    <a:pt x="162" y="436"/>
                  </a:lnTo>
                  <a:lnTo>
                    <a:pt x="140" y="428"/>
                  </a:lnTo>
                  <a:lnTo>
                    <a:pt x="122" y="418"/>
                  </a:lnTo>
                  <a:lnTo>
                    <a:pt x="104" y="408"/>
                  </a:lnTo>
                  <a:lnTo>
                    <a:pt x="86" y="396"/>
                  </a:lnTo>
                  <a:lnTo>
                    <a:pt x="72" y="382"/>
                  </a:lnTo>
                  <a:lnTo>
                    <a:pt x="58" y="366"/>
                  </a:lnTo>
                  <a:lnTo>
                    <a:pt x="44" y="348"/>
                  </a:lnTo>
                  <a:lnTo>
                    <a:pt x="34" y="330"/>
                  </a:lnTo>
                  <a:lnTo>
                    <a:pt x="24" y="312"/>
                  </a:lnTo>
                  <a:lnTo>
                    <a:pt x="18" y="292"/>
                  </a:lnTo>
                  <a:lnTo>
                    <a:pt x="12" y="270"/>
                  </a:lnTo>
                  <a:lnTo>
                    <a:pt x="8" y="248"/>
                  </a:lnTo>
                  <a:lnTo>
                    <a:pt x="8" y="226"/>
                  </a:lnTo>
                  <a:close/>
                  <a:moveTo>
                    <a:pt x="0" y="226"/>
                  </a:moveTo>
                  <a:lnTo>
                    <a:pt x="0" y="226"/>
                  </a:lnTo>
                  <a:lnTo>
                    <a:pt x="0" y="250"/>
                  </a:lnTo>
                  <a:lnTo>
                    <a:pt x="4" y="272"/>
                  </a:lnTo>
                  <a:lnTo>
                    <a:pt x="10" y="294"/>
                  </a:lnTo>
                  <a:lnTo>
                    <a:pt x="18" y="314"/>
                  </a:lnTo>
                  <a:lnTo>
                    <a:pt x="26" y="334"/>
                  </a:lnTo>
                  <a:lnTo>
                    <a:pt x="38" y="354"/>
                  </a:lnTo>
                  <a:lnTo>
                    <a:pt x="52" y="370"/>
                  </a:lnTo>
                  <a:lnTo>
                    <a:pt x="66" y="386"/>
                  </a:lnTo>
                  <a:lnTo>
                    <a:pt x="82" y="402"/>
                  </a:lnTo>
                  <a:lnTo>
                    <a:pt x="100" y="414"/>
                  </a:lnTo>
                  <a:lnTo>
                    <a:pt x="118" y="426"/>
                  </a:lnTo>
                  <a:lnTo>
                    <a:pt x="138" y="436"/>
                  </a:lnTo>
                  <a:lnTo>
                    <a:pt x="158" y="444"/>
                  </a:lnTo>
                  <a:lnTo>
                    <a:pt x="180" y="448"/>
                  </a:lnTo>
                  <a:lnTo>
                    <a:pt x="202" y="452"/>
                  </a:lnTo>
                  <a:lnTo>
                    <a:pt x="226" y="454"/>
                  </a:lnTo>
                  <a:lnTo>
                    <a:pt x="250" y="452"/>
                  </a:lnTo>
                  <a:lnTo>
                    <a:pt x="272" y="448"/>
                  </a:lnTo>
                  <a:lnTo>
                    <a:pt x="294" y="444"/>
                  </a:lnTo>
                  <a:lnTo>
                    <a:pt x="314" y="436"/>
                  </a:lnTo>
                  <a:lnTo>
                    <a:pt x="334" y="426"/>
                  </a:lnTo>
                  <a:lnTo>
                    <a:pt x="352" y="414"/>
                  </a:lnTo>
                  <a:lnTo>
                    <a:pt x="370" y="402"/>
                  </a:lnTo>
                  <a:lnTo>
                    <a:pt x="386" y="386"/>
                  </a:lnTo>
                  <a:lnTo>
                    <a:pt x="400" y="370"/>
                  </a:lnTo>
                  <a:lnTo>
                    <a:pt x="414" y="354"/>
                  </a:lnTo>
                  <a:lnTo>
                    <a:pt x="426" y="334"/>
                  </a:lnTo>
                  <a:lnTo>
                    <a:pt x="434" y="314"/>
                  </a:lnTo>
                  <a:lnTo>
                    <a:pt x="442" y="294"/>
                  </a:lnTo>
                  <a:lnTo>
                    <a:pt x="448" y="272"/>
                  </a:lnTo>
                  <a:lnTo>
                    <a:pt x="452" y="250"/>
                  </a:lnTo>
                  <a:lnTo>
                    <a:pt x="452" y="226"/>
                  </a:lnTo>
                  <a:lnTo>
                    <a:pt x="452" y="204"/>
                  </a:lnTo>
                  <a:lnTo>
                    <a:pt x="448" y="180"/>
                  </a:lnTo>
                  <a:lnTo>
                    <a:pt x="442" y="160"/>
                  </a:lnTo>
                  <a:lnTo>
                    <a:pt x="434" y="138"/>
                  </a:lnTo>
                  <a:lnTo>
                    <a:pt x="426" y="118"/>
                  </a:lnTo>
                  <a:lnTo>
                    <a:pt x="414" y="100"/>
                  </a:lnTo>
                  <a:lnTo>
                    <a:pt x="400" y="82"/>
                  </a:lnTo>
                  <a:lnTo>
                    <a:pt x="386" y="66"/>
                  </a:lnTo>
                  <a:lnTo>
                    <a:pt x="370" y="52"/>
                  </a:lnTo>
                  <a:lnTo>
                    <a:pt x="352" y="38"/>
                  </a:lnTo>
                  <a:lnTo>
                    <a:pt x="334" y="28"/>
                  </a:lnTo>
                  <a:lnTo>
                    <a:pt x="314" y="18"/>
                  </a:lnTo>
                  <a:lnTo>
                    <a:pt x="294" y="10"/>
                  </a:lnTo>
                  <a:lnTo>
                    <a:pt x="272" y="4"/>
                  </a:lnTo>
                  <a:lnTo>
                    <a:pt x="250" y="0"/>
                  </a:lnTo>
                  <a:lnTo>
                    <a:pt x="226" y="0"/>
                  </a:lnTo>
                  <a:lnTo>
                    <a:pt x="202" y="0"/>
                  </a:lnTo>
                  <a:lnTo>
                    <a:pt x="180" y="4"/>
                  </a:lnTo>
                  <a:lnTo>
                    <a:pt x="158" y="10"/>
                  </a:lnTo>
                  <a:lnTo>
                    <a:pt x="138" y="18"/>
                  </a:lnTo>
                  <a:lnTo>
                    <a:pt x="118" y="28"/>
                  </a:lnTo>
                  <a:lnTo>
                    <a:pt x="100" y="38"/>
                  </a:lnTo>
                  <a:lnTo>
                    <a:pt x="82" y="52"/>
                  </a:lnTo>
                  <a:lnTo>
                    <a:pt x="66" y="66"/>
                  </a:lnTo>
                  <a:lnTo>
                    <a:pt x="52" y="82"/>
                  </a:lnTo>
                  <a:lnTo>
                    <a:pt x="38" y="100"/>
                  </a:lnTo>
                  <a:lnTo>
                    <a:pt x="26" y="118"/>
                  </a:lnTo>
                  <a:lnTo>
                    <a:pt x="18" y="138"/>
                  </a:lnTo>
                  <a:lnTo>
                    <a:pt x="10" y="160"/>
                  </a:lnTo>
                  <a:lnTo>
                    <a:pt x="4" y="180"/>
                  </a:lnTo>
                  <a:lnTo>
                    <a:pt x="0" y="204"/>
                  </a:lnTo>
                  <a:lnTo>
                    <a:pt x="0" y="226"/>
                  </a:lnTo>
                  <a:close/>
                </a:path>
              </a:pathLst>
            </a:custGeom>
            <a:solidFill>
              <a:schemeClr val="accent1"/>
            </a:solidFill>
            <a:ln w="9525">
              <a:solidFill>
                <a:srgbClr val="95B3D7"/>
              </a:solidFill>
              <a:round/>
              <a:headEnd/>
              <a:tailEnd/>
            </a:ln>
          </p:spPr>
          <p:txBody>
            <a:bodyPr/>
            <a:lstStyle/>
            <a:p>
              <a:endParaRPr lang="es-MX" u="none"/>
            </a:p>
          </p:txBody>
        </p:sp>
        <p:sp>
          <p:nvSpPr>
            <p:cNvPr id="56342" name="Freeform 11"/>
            <p:cNvSpPr>
              <a:spLocks noEditPoints="1"/>
            </p:cNvSpPr>
            <p:nvPr/>
          </p:nvSpPr>
          <p:spPr bwMode="auto">
            <a:xfrm>
              <a:off x="4645" y="3156"/>
              <a:ext cx="540" cy="538"/>
            </a:xfrm>
            <a:custGeom>
              <a:avLst/>
              <a:gdLst>
                <a:gd name="T0" fmla="*/ 16 w 540"/>
                <a:gd name="T1" fmla="*/ 242 h 538"/>
                <a:gd name="T2" fmla="*/ 36 w 540"/>
                <a:gd name="T3" fmla="*/ 170 h 538"/>
                <a:gd name="T4" fmla="*/ 74 w 540"/>
                <a:gd name="T5" fmla="*/ 106 h 538"/>
                <a:gd name="T6" fmla="*/ 128 w 540"/>
                <a:gd name="T7" fmla="*/ 56 h 538"/>
                <a:gd name="T8" fmla="*/ 194 w 540"/>
                <a:gd name="T9" fmla="*/ 24 h 538"/>
                <a:gd name="T10" fmla="*/ 270 w 540"/>
                <a:gd name="T11" fmla="*/ 14 h 538"/>
                <a:gd name="T12" fmla="*/ 322 w 540"/>
                <a:gd name="T13" fmla="*/ 18 h 538"/>
                <a:gd name="T14" fmla="*/ 392 w 540"/>
                <a:gd name="T15" fmla="*/ 44 h 538"/>
                <a:gd name="T16" fmla="*/ 450 w 540"/>
                <a:gd name="T17" fmla="*/ 88 h 538"/>
                <a:gd name="T18" fmla="*/ 494 w 540"/>
                <a:gd name="T19" fmla="*/ 146 h 538"/>
                <a:gd name="T20" fmla="*/ 520 w 540"/>
                <a:gd name="T21" fmla="*/ 218 h 538"/>
                <a:gd name="T22" fmla="*/ 526 w 540"/>
                <a:gd name="T23" fmla="*/ 268 h 538"/>
                <a:gd name="T24" fmla="*/ 514 w 540"/>
                <a:gd name="T25" fmla="*/ 344 h 538"/>
                <a:gd name="T26" fmla="*/ 482 w 540"/>
                <a:gd name="T27" fmla="*/ 410 h 538"/>
                <a:gd name="T28" fmla="*/ 432 w 540"/>
                <a:gd name="T29" fmla="*/ 466 h 538"/>
                <a:gd name="T30" fmla="*/ 370 w 540"/>
                <a:gd name="T31" fmla="*/ 504 h 538"/>
                <a:gd name="T32" fmla="*/ 296 w 540"/>
                <a:gd name="T33" fmla="*/ 522 h 538"/>
                <a:gd name="T34" fmla="*/ 244 w 540"/>
                <a:gd name="T35" fmla="*/ 522 h 538"/>
                <a:gd name="T36" fmla="*/ 170 w 540"/>
                <a:gd name="T37" fmla="*/ 504 h 538"/>
                <a:gd name="T38" fmla="*/ 108 w 540"/>
                <a:gd name="T39" fmla="*/ 466 h 538"/>
                <a:gd name="T40" fmla="*/ 58 w 540"/>
                <a:gd name="T41" fmla="*/ 410 h 538"/>
                <a:gd name="T42" fmla="*/ 26 w 540"/>
                <a:gd name="T43" fmla="*/ 344 h 538"/>
                <a:gd name="T44" fmla="*/ 14 w 540"/>
                <a:gd name="T45" fmla="*/ 268 h 538"/>
                <a:gd name="T46" fmla="*/ 0 w 540"/>
                <a:gd name="T47" fmla="*/ 268 h 538"/>
                <a:gd name="T48" fmla="*/ 14 w 540"/>
                <a:gd name="T49" fmla="*/ 348 h 538"/>
                <a:gd name="T50" fmla="*/ 46 w 540"/>
                <a:gd name="T51" fmla="*/ 418 h 538"/>
                <a:gd name="T52" fmla="*/ 98 w 540"/>
                <a:gd name="T53" fmla="*/ 476 h 538"/>
                <a:gd name="T54" fmla="*/ 166 w 540"/>
                <a:gd name="T55" fmla="*/ 516 h 538"/>
                <a:gd name="T56" fmla="*/ 242 w 540"/>
                <a:gd name="T57" fmla="*/ 536 h 538"/>
                <a:gd name="T58" fmla="*/ 298 w 540"/>
                <a:gd name="T59" fmla="*/ 536 h 538"/>
                <a:gd name="T60" fmla="*/ 374 w 540"/>
                <a:gd name="T61" fmla="*/ 516 h 538"/>
                <a:gd name="T62" fmla="*/ 442 w 540"/>
                <a:gd name="T63" fmla="*/ 476 h 538"/>
                <a:gd name="T64" fmla="*/ 494 w 540"/>
                <a:gd name="T65" fmla="*/ 418 h 538"/>
                <a:gd name="T66" fmla="*/ 528 w 540"/>
                <a:gd name="T67" fmla="*/ 348 h 538"/>
                <a:gd name="T68" fmla="*/ 540 w 540"/>
                <a:gd name="T69" fmla="*/ 268 h 538"/>
                <a:gd name="T70" fmla="*/ 534 w 540"/>
                <a:gd name="T71" fmla="*/ 214 h 538"/>
                <a:gd name="T72" fmla="*/ 506 w 540"/>
                <a:gd name="T73" fmla="*/ 140 h 538"/>
                <a:gd name="T74" fmla="*/ 460 w 540"/>
                <a:gd name="T75" fmla="*/ 78 h 538"/>
                <a:gd name="T76" fmla="*/ 398 w 540"/>
                <a:gd name="T77" fmla="*/ 32 h 538"/>
                <a:gd name="T78" fmla="*/ 324 w 540"/>
                <a:gd name="T79" fmla="*/ 4 h 538"/>
                <a:gd name="T80" fmla="*/ 270 w 540"/>
                <a:gd name="T81" fmla="*/ 0 h 538"/>
                <a:gd name="T82" fmla="*/ 190 w 540"/>
                <a:gd name="T83" fmla="*/ 12 h 538"/>
                <a:gd name="T84" fmla="*/ 120 w 540"/>
                <a:gd name="T85" fmla="*/ 46 h 538"/>
                <a:gd name="T86" fmla="*/ 62 w 540"/>
                <a:gd name="T87" fmla="*/ 98 h 538"/>
                <a:gd name="T88" fmla="*/ 22 w 540"/>
                <a:gd name="T89" fmla="*/ 164 h 538"/>
                <a:gd name="T90" fmla="*/ 2 w 540"/>
                <a:gd name="T91" fmla="*/ 240 h 5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0"/>
                <a:gd name="T139" fmla="*/ 0 h 538"/>
                <a:gd name="T140" fmla="*/ 540 w 540"/>
                <a:gd name="T141" fmla="*/ 538 h 5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0" h="538">
                  <a:moveTo>
                    <a:pt x="14" y="268"/>
                  </a:moveTo>
                  <a:lnTo>
                    <a:pt x="14" y="268"/>
                  </a:lnTo>
                  <a:lnTo>
                    <a:pt x="16" y="242"/>
                  </a:lnTo>
                  <a:lnTo>
                    <a:pt x="20" y="218"/>
                  </a:lnTo>
                  <a:lnTo>
                    <a:pt x="26" y="192"/>
                  </a:lnTo>
                  <a:lnTo>
                    <a:pt x="36" y="170"/>
                  </a:lnTo>
                  <a:lnTo>
                    <a:pt x="46" y="146"/>
                  </a:lnTo>
                  <a:lnTo>
                    <a:pt x="58" y="126"/>
                  </a:lnTo>
                  <a:lnTo>
                    <a:pt x="74" y="106"/>
                  </a:lnTo>
                  <a:lnTo>
                    <a:pt x="90" y="88"/>
                  </a:lnTo>
                  <a:lnTo>
                    <a:pt x="108" y="72"/>
                  </a:lnTo>
                  <a:lnTo>
                    <a:pt x="128" y="56"/>
                  </a:lnTo>
                  <a:lnTo>
                    <a:pt x="148" y="44"/>
                  </a:lnTo>
                  <a:lnTo>
                    <a:pt x="170" y="34"/>
                  </a:lnTo>
                  <a:lnTo>
                    <a:pt x="194" y="24"/>
                  </a:lnTo>
                  <a:lnTo>
                    <a:pt x="218" y="18"/>
                  </a:lnTo>
                  <a:lnTo>
                    <a:pt x="244" y="14"/>
                  </a:lnTo>
                  <a:lnTo>
                    <a:pt x="270" y="14"/>
                  </a:lnTo>
                  <a:lnTo>
                    <a:pt x="296" y="14"/>
                  </a:lnTo>
                  <a:lnTo>
                    <a:pt x="322" y="18"/>
                  </a:lnTo>
                  <a:lnTo>
                    <a:pt x="346" y="24"/>
                  </a:lnTo>
                  <a:lnTo>
                    <a:pt x="370" y="34"/>
                  </a:lnTo>
                  <a:lnTo>
                    <a:pt x="392" y="44"/>
                  </a:lnTo>
                  <a:lnTo>
                    <a:pt x="412" y="56"/>
                  </a:lnTo>
                  <a:lnTo>
                    <a:pt x="432" y="72"/>
                  </a:lnTo>
                  <a:lnTo>
                    <a:pt x="450" y="88"/>
                  </a:lnTo>
                  <a:lnTo>
                    <a:pt x="466" y="106"/>
                  </a:lnTo>
                  <a:lnTo>
                    <a:pt x="482" y="126"/>
                  </a:lnTo>
                  <a:lnTo>
                    <a:pt x="494" y="146"/>
                  </a:lnTo>
                  <a:lnTo>
                    <a:pt x="506" y="170"/>
                  </a:lnTo>
                  <a:lnTo>
                    <a:pt x="514" y="192"/>
                  </a:lnTo>
                  <a:lnTo>
                    <a:pt x="520" y="218"/>
                  </a:lnTo>
                  <a:lnTo>
                    <a:pt x="524" y="242"/>
                  </a:lnTo>
                  <a:lnTo>
                    <a:pt x="526" y="268"/>
                  </a:lnTo>
                  <a:lnTo>
                    <a:pt x="524" y="294"/>
                  </a:lnTo>
                  <a:lnTo>
                    <a:pt x="520" y="320"/>
                  </a:lnTo>
                  <a:lnTo>
                    <a:pt x="514" y="344"/>
                  </a:lnTo>
                  <a:lnTo>
                    <a:pt x="506" y="368"/>
                  </a:lnTo>
                  <a:lnTo>
                    <a:pt x="494" y="390"/>
                  </a:lnTo>
                  <a:lnTo>
                    <a:pt x="482" y="410"/>
                  </a:lnTo>
                  <a:lnTo>
                    <a:pt x="466" y="430"/>
                  </a:lnTo>
                  <a:lnTo>
                    <a:pt x="450" y="448"/>
                  </a:lnTo>
                  <a:lnTo>
                    <a:pt x="432" y="466"/>
                  </a:lnTo>
                  <a:lnTo>
                    <a:pt x="412" y="480"/>
                  </a:lnTo>
                  <a:lnTo>
                    <a:pt x="392" y="492"/>
                  </a:lnTo>
                  <a:lnTo>
                    <a:pt x="370" y="504"/>
                  </a:lnTo>
                  <a:lnTo>
                    <a:pt x="346" y="512"/>
                  </a:lnTo>
                  <a:lnTo>
                    <a:pt x="322" y="518"/>
                  </a:lnTo>
                  <a:lnTo>
                    <a:pt x="296" y="522"/>
                  </a:lnTo>
                  <a:lnTo>
                    <a:pt x="270" y="524"/>
                  </a:lnTo>
                  <a:lnTo>
                    <a:pt x="244" y="522"/>
                  </a:lnTo>
                  <a:lnTo>
                    <a:pt x="218" y="518"/>
                  </a:lnTo>
                  <a:lnTo>
                    <a:pt x="194" y="512"/>
                  </a:lnTo>
                  <a:lnTo>
                    <a:pt x="170" y="504"/>
                  </a:lnTo>
                  <a:lnTo>
                    <a:pt x="148" y="492"/>
                  </a:lnTo>
                  <a:lnTo>
                    <a:pt x="128" y="480"/>
                  </a:lnTo>
                  <a:lnTo>
                    <a:pt x="108" y="466"/>
                  </a:lnTo>
                  <a:lnTo>
                    <a:pt x="90" y="448"/>
                  </a:lnTo>
                  <a:lnTo>
                    <a:pt x="74" y="430"/>
                  </a:lnTo>
                  <a:lnTo>
                    <a:pt x="58" y="410"/>
                  </a:lnTo>
                  <a:lnTo>
                    <a:pt x="46" y="390"/>
                  </a:lnTo>
                  <a:lnTo>
                    <a:pt x="36" y="368"/>
                  </a:lnTo>
                  <a:lnTo>
                    <a:pt x="26" y="344"/>
                  </a:lnTo>
                  <a:lnTo>
                    <a:pt x="20" y="320"/>
                  </a:lnTo>
                  <a:lnTo>
                    <a:pt x="16" y="294"/>
                  </a:lnTo>
                  <a:lnTo>
                    <a:pt x="14" y="268"/>
                  </a:lnTo>
                  <a:close/>
                  <a:moveTo>
                    <a:pt x="0" y="268"/>
                  </a:moveTo>
                  <a:lnTo>
                    <a:pt x="0" y="268"/>
                  </a:lnTo>
                  <a:lnTo>
                    <a:pt x="2" y="296"/>
                  </a:lnTo>
                  <a:lnTo>
                    <a:pt x="6" y="322"/>
                  </a:lnTo>
                  <a:lnTo>
                    <a:pt x="14" y="348"/>
                  </a:lnTo>
                  <a:lnTo>
                    <a:pt x="22" y="374"/>
                  </a:lnTo>
                  <a:lnTo>
                    <a:pt x="34" y="396"/>
                  </a:lnTo>
                  <a:lnTo>
                    <a:pt x="46" y="418"/>
                  </a:lnTo>
                  <a:lnTo>
                    <a:pt x="62" y="440"/>
                  </a:lnTo>
                  <a:lnTo>
                    <a:pt x="80" y="458"/>
                  </a:lnTo>
                  <a:lnTo>
                    <a:pt x="98" y="476"/>
                  </a:lnTo>
                  <a:lnTo>
                    <a:pt x="120" y="492"/>
                  </a:lnTo>
                  <a:lnTo>
                    <a:pt x="142" y="506"/>
                  </a:lnTo>
                  <a:lnTo>
                    <a:pt x="166" y="516"/>
                  </a:lnTo>
                  <a:lnTo>
                    <a:pt x="190" y="526"/>
                  </a:lnTo>
                  <a:lnTo>
                    <a:pt x="216" y="532"/>
                  </a:lnTo>
                  <a:lnTo>
                    <a:pt x="242" y="536"/>
                  </a:lnTo>
                  <a:lnTo>
                    <a:pt x="270" y="538"/>
                  </a:lnTo>
                  <a:lnTo>
                    <a:pt x="298" y="536"/>
                  </a:lnTo>
                  <a:lnTo>
                    <a:pt x="324" y="532"/>
                  </a:lnTo>
                  <a:lnTo>
                    <a:pt x="350" y="526"/>
                  </a:lnTo>
                  <a:lnTo>
                    <a:pt x="374" y="516"/>
                  </a:lnTo>
                  <a:lnTo>
                    <a:pt x="398" y="506"/>
                  </a:lnTo>
                  <a:lnTo>
                    <a:pt x="420" y="492"/>
                  </a:lnTo>
                  <a:lnTo>
                    <a:pt x="442" y="476"/>
                  </a:lnTo>
                  <a:lnTo>
                    <a:pt x="460" y="458"/>
                  </a:lnTo>
                  <a:lnTo>
                    <a:pt x="478" y="440"/>
                  </a:lnTo>
                  <a:lnTo>
                    <a:pt x="494" y="418"/>
                  </a:lnTo>
                  <a:lnTo>
                    <a:pt x="506" y="396"/>
                  </a:lnTo>
                  <a:lnTo>
                    <a:pt x="518" y="374"/>
                  </a:lnTo>
                  <a:lnTo>
                    <a:pt x="528" y="348"/>
                  </a:lnTo>
                  <a:lnTo>
                    <a:pt x="534" y="322"/>
                  </a:lnTo>
                  <a:lnTo>
                    <a:pt x="538" y="296"/>
                  </a:lnTo>
                  <a:lnTo>
                    <a:pt x="540" y="268"/>
                  </a:lnTo>
                  <a:lnTo>
                    <a:pt x="538" y="240"/>
                  </a:lnTo>
                  <a:lnTo>
                    <a:pt x="534" y="214"/>
                  </a:lnTo>
                  <a:lnTo>
                    <a:pt x="528" y="188"/>
                  </a:lnTo>
                  <a:lnTo>
                    <a:pt x="518" y="164"/>
                  </a:lnTo>
                  <a:lnTo>
                    <a:pt x="506" y="140"/>
                  </a:lnTo>
                  <a:lnTo>
                    <a:pt x="494" y="118"/>
                  </a:lnTo>
                  <a:lnTo>
                    <a:pt x="478" y="98"/>
                  </a:lnTo>
                  <a:lnTo>
                    <a:pt x="460" y="78"/>
                  </a:lnTo>
                  <a:lnTo>
                    <a:pt x="442" y="60"/>
                  </a:lnTo>
                  <a:lnTo>
                    <a:pt x="420" y="46"/>
                  </a:lnTo>
                  <a:lnTo>
                    <a:pt x="398" y="32"/>
                  </a:lnTo>
                  <a:lnTo>
                    <a:pt x="374" y="20"/>
                  </a:lnTo>
                  <a:lnTo>
                    <a:pt x="350" y="12"/>
                  </a:lnTo>
                  <a:lnTo>
                    <a:pt x="324" y="4"/>
                  </a:lnTo>
                  <a:lnTo>
                    <a:pt x="298" y="0"/>
                  </a:lnTo>
                  <a:lnTo>
                    <a:pt x="270" y="0"/>
                  </a:lnTo>
                  <a:lnTo>
                    <a:pt x="242" y="0"/>
                  </a:lnTo>
                  <a:lnTo>
                    <a:pt x="216" y="4"/>
                  </a:lnTo>
                  <a:lnTo>
                    <a:pt x="190" y="12"/>
                  </a:lnTo>
                  <a:lnTo>
                    <a:pt x="166" y="20"/>
                  </a:lnTo>
                  <a:lnTo>
                    <a:pt x="142" y="32"/>
                  </a:lnTo>
                  <a:lnTo>
                    <a:pt x="120" y="46"/>
                  </a:lnTo>
                  <a:lnTo>
                    <a:pt x="98" y="60"/>
                  </a:lnTo>
                  <a:lnTo>
                    <a:pt x="80" y="78"/>
                  </a:lnTo>
                  <a:lnTo>
                    <a:pt x="62" y="98"/>
                  </a:lnTo>
                  <a:lnTo>
                    <a:pt x="46" y="118"/>
                  </a:lnTo>
                  <a:lnTo>
                    <a:pt x="34" y="140"/>
                  </a:lnTo>
                  <a:lnTo>
                    <a:pt x="22" y="164"/>
                  </a:lnTo>
                  <a:lnTo>
                    <a:pt x="14" y="188"/>
                  </a:lnTo>
                  <a:lnTo>
                    <a:pt x="6" y="214"/>
                  </a:lnTo>
                  <a:lnTo>
                    <a:pt x="2" y="240"/>
                  </a:lnTo>
                  <a:lnTo>
                    <a:pt x="0" y="268"/>
                  </a:lnTo>
                  <a:close/>
                </a:path>
              </a:pathLst>
            </a:custGeom>
            <a:solidFill>
              <a:schemeClr val="accent1"/>
            </a:solidFill>
            <a:ln w="9525">
              <a:solidFill>
                <a:srgbClr val="95B3D7"/>
              </a:solidFill>
              <a:round/>
              <a:headEnd/>
              <a:tailEnd/>
            </a:ln>
          </p:spPr>
          <p:txBody>
            <a:bodyPr/>
            <a:lstStyle/>
            <a:p>
              <a:endParaRPr lang="es-MX" u="none"/>
            </a:p>
          </p:txBody>
        </p:sp>
        <p:sp>
          <p:nvSpPr>
            <p:cNvPr id="56343" name="Freeform 12"/>
            <p:cNvSpPr>
              <a:spLocks noEditPoints="1"/>
            </p:cNvSpPr>
            <p:nvPr/>
          </p:nvSpPr>
          <p:spPr bwMode="auto">
            <a:xfrm>
              <a:off x="4689" y="3198"/>
              <a:ext cx="452" cy="454"/>
            </a:xfrm>
            <a:custGeom>
              <a:avLst/>
              <a:gdLst>
                <a:gd name="T0" fmla="*/ 8 w 452"/>
                <a:gd name="T1" fmla="*/ 204 h 454"/>
                <a:gd name="T2" fmla="*/ 24 w 452"/>
                <a:gd name="T3" fmla="*/ 142 h 454"/>
                <a:gd name="T4" fmla="*/ 58 w 452"/>
                <a:gd name="T5" fmla="*/ 88 h 454"/>
                <a:gd name="T6" fmla="*/ 104 w 452"/>
                <a:gd name="T7" fmla="*/ 46 h 454"/>
                <a:gd name="T8" fmla="*/ 162 w 452"/>
                <a:gd name="T9" fmla="*/ 18 h 454"/>
                <a:gd name="T10" fmla="*/ 226 w 452"/>
                <a:gd name="T11" fmla="*/ 8 h 454"/>
                <a:gd name="T12" fmla="*/ 270 w 452"/>
                <a:gd name="T13" fmla="*/ 12 h 454"/>
                <a:gd name="T14" fmla="*/ 330 w 452"/>
                <a:gd name="T15" fmla="*/ 34 h 454"/>
                <a:gd name="T16" fmla="*/ 380 w 452"/>
                <a:gd name="T17" fmla="*/ 72 h 454"/>
                <a:gd name="T18" fmla="*/ 418 w 452"/>
                <a:gd name="T19" fmla="*/ 122 h 454"/>
                <a:gd name="T20" fmla="*/ 440 w 452"/>
                <a:gd name="T21" fmla="*/ 182 h 454"/>
                <a:gd name="T22" fmla="*/ 444 w 452"/>
                <a:gd name="T23" fmla="*/ 226 h 454"/>
                <a:gd name="T24" fmla="*/ 434 w 452"/>
                <a:gd name="T25" fmla="*/ 292 h 454"/>
                <a:gd name="T26" fmla="*/ 408 w 452"/>
                <a:gd name="T27" fmla="*/ 348 h 454"/>
                <a:gd name="T28" fmla="*/ 366 w 452"/>
                <a:gd name="T29" fmla="*/ 396 h 454"/>
                <a:gd name="T30" fmla="*/ 312 w 452"/>
                <a:gd name="T31" fmla="*/ 428 h 454"/>
                <a:gd name="T32" fmla="*/ 248 w 452"/>
                <a:gd name="T33" fmla="*/ 444 h 454"/>
                <a:gd name="T34" fmla="*/ 204 w 452"/>
                <a:gd name="T35" fmla="*/ 444 h 454"/>
                <a:gd name="T36" fmla="*/ 140 w 452"/>
                <a:gd name="T37" fmla="*/ 428 h 454"/>
                <a:gd name="T38" fmla="*/ 86 w 452"/>
                <a:gd name="T39" fmla="*/ 396 h 454"/>
                <a:gd name="T40" fmla="*/ 44 w 452"/>
                <a:gd name="T41" fmla="*/ 348 h 454"/>
                <a:gd name="T42" fmla="*/ 18 w 452"/>
                <a:gd name="T43" fmla="*/ 292 h 454"/>
                <a:gd name="T44" fmla="*/ 8 w 452"/>
                <a:gd name="T45" fmla="*/ 226 h 454"/>
                <a:gd name="T46" fmla="*/ 0 w 452"/>
                <a:gd name="T47" fmla="*/ 226 h 454"/>
                <a:gd name="T48" fmla="*/ 10 w 452"/>
                <a:gd name="T49" fmla="*/ 294 h 454"/>
                <a:gd name="T50" fmla="*/ 38 w 452"/>
                <a:gd name="T51" fmla="*/ 354 h 454"/>
                <a:gd name="T52" fmla="*/ 82 w 452"/>
                <a:gd name="T53" fmla="*/ 402 h 454"/>
                <a:gd name="T54" fmla="*/ 138 w 452"/>
                <a:gd name="T55" fmla="*/ 436 h 454"/>
                <a:gd name="T56" fmla="*/ 202 w 452"/>
                <a:gd name="T57" fmla="*/ 452 h 454"/>
                <a:gd name="T58" fmla="*/ 250 w 452"/>
                <a:gd name="T59" fmla="*/ 452 h 454"/>
                <a:gd name="T60" fmla="*/ 314 w 452"/>
                <a:gd name="T61" fmla="*/ 436 h 454"/>
                <a:gd name="T62" fmla="*/ 370 w 452"/>
                <a:gd name="T63" fmla="*/ 402 h 454"/>
                <a:gd name="T64" fmla="*/ 414 w 452"/>
                <a:gd name="T65" fmla="*/ 354 h 454"/>
                <a:gd name="T66" fmla="*/ 442 w 452"/>
                <a:gd name="T67" fmla="*/ 294 h 454"/>
                <a:gd name="T68" fmla="*/ 452 w 452"/>
                <a:gd name="T69" fmla="*/ 226 h 454"/>
                <a:gd name="T70" fmla="*/ 448 w 452"/>
                <a:gd name="T71" fmla="*/ 180 h 454"/>
                <a:gd name="T72" fmla="*/ 426 w 452"/>
                <a:gd name="T73" fmla="*/ 118 h 454"/>
                <a:gd name="T74" fmla="*/ 386 w 452"/>
                <a:gd name="T75" fmla="*/ 66 h 454"/>
                <a:gd name="T76" fmla="*/ 334 w 452"/>
                <a:gd name="T77" fmla="*/ 28 h 454"/>
                <a:gd name="T78" fmla="*/ 272 w 452"/>
                <a:gd name="T79" fmla="*/ 4 h 454"/>
                <a:gd name="T80" fmla="*/ 226 w 452"/>
                <a:gd name="T81" fmla="*/ 0 h 454"/>
                <a:gd name="T82" fmla="*/ 158 w 452"/>
                <a:gd name="T83" fmla="*/ 10 h 454"/>
                <a:gd name="T84" fmla="*/ 100 w 452"/>
                <a:gd name="T85" fmla="*/ 38 h 454"/>
                <a:gd name="T86" fmla="*/ 52 w 452"/>
                <a:gd name="T87" fmla="*/ 82 h 454"/>
                <a:gd name="T88" fmla="*/ 18 w 452"/>
                <a:gd name="T89" fmla="*/ 138 h 454"/>
                <a:gd name="T90" fmla="*/ 0 w 452"/>
                <a:gd name="T91" fmla="*/ 204 h 4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2"/>
                <a:gd name="T139" fmla="*/ 0 h 454"/>
                <a:gd name="T140" fmla="*/ 452 w 452"/>
                <a:gd name="T141" fmla="*/ 454 h 4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2" h="454">
                  <a:moveTo>
                    <a:pt x="8" y="226"/>
                  </a:moveTo>
                  <a:lnTo>
                    <a:pt x="8" y="226"/>
                  </a:lnTo>
                  <a:lnTo>
                    <a:pt x="8" y="204"/>
                  </a:lnTo>
                  <a:lnTo>
                    <a:pt x="12" y="182"/>
                  </a:lnTo>
                  <a:lnTo>
                    <a:pt x="18" y="162"/>
                  </a:lnTo>
                  <a:lnTo>
                    <a:pt x="24" y="142"/>
                  </a:lnTo>
                  <a:lnTo>
                    <a:pt x="34" y="122"/>
                  </a:lnTo>
                  <a:lnTo>
                    <a:pt x="44" y="104"/>
                  </a:lnTo>
                  <a:lnTo>
                    <a:pt x="58" y="88"/>
                  </a:lnTo>
                  <a:lnTo>
                    <a:pt x="72" y="72"/>
                  </a:lnTo>
                  <a:lnTo>
                    <a:pt x="86" y="58"/>
                  </a:lnTo>
                  <a:lnTo>
                    <a:pt x="104" y="46"/>
                  </a:lnTo>
                  <a:lnTo>
                    <a:pt x="122" y="34"/>
                  </a:lnTo>
                  <a:lnTo>
                    <a:pt x="140" y="24"/>
                  </a:lnTo>
                  <a:lnTo>
                    <a:pt x="162" y="18"/>
                  </a:lnTo>
                  <a:lnTo>
                    <a:pt x="182" y="12"/>
                  </a:lnTo>
                  <a:lnTo>
                    <a:pt x="204" y="8"/>
                  </a:lnTo>
                  <a:lnTo>
                    <a:pt x="226" y="8"/>
                  </a:lnTo>
                  <a:lnTo>
                    <a:pt x="248" y="8"/>
                  </a:lnTo>
                  <a:lnTo>
                    <a:pt x="270" y="12"/>
                  </a:lnTo>
                  <a:lnTo>
                    <a:pt x="292" y="18"/>
                  </a:lnTo>
                  <a:lnTo>
                    <a:pt x="312" y="24"/>
                  </a:lnTo>
                  <a:lnTo>
                    <a:pt x="330" y="34"/>
                  </a:lnTo>
                  <a:lnTo>
                    <a:pt x="348" y="46"/>
                  </a:lnTo>
                  <a:lnTo>
                    <a:pt x="366" y="58"/>
                  </a:lnTo>
                  <a:lnTo>
                    <a:pt x="380" y="72"/>
                  </a:lnTo>
                  <a:lnTo>
                    <a:pt x="394" y="88"/>
                  </a:lnTo>
                  <a:lnTo>
                    <a:pt x="408" y="104"/>
                  </a:lnTo>
                  <a:lnTo>
                    <a:pt x="418" y="122"/>
                  </a:lnTo>
                  <a:lnTo>
                    <a:pt x="428" y="142"/>
                  </a:lnTo>
                  <a:lnTo>
                    <a:pt x="434" y="162"/>
                  </a:lnTo>
                  <a:lnTo>
                    <a:pt x="440" y="182"/>
                  </a:lnTo>
                  <a:lnTo>
                    <a:pt x="444" y="204"/>
                  </a:lnTo>
                  <a:lnTo>
                    <a:pt x="444" y="226"/>
                  </a:lnTo>
                  <a:lnTo>
                    <a:pt x="444" y="248"/>
                  </a:lnTo>
                  <a:lnTo>
                    <a:pt x="440" y="270"/>
                  </a:lnTo>
                  <a:lnTo>
                    <a:pt x="434" y="292"/>
                  </a:lnTo>
                  <a:lnTo>
                    <a:pt x="428" y="312"/>
                  </a:lnTo>
                  <a:lnTo>
                    <a:pt x="418" y="330"/>
                  </a:lnTo>
                  <a:lnTo>
                    <a:pt x="408" y="348"/>
                  </a:lnTo>
                  <a:lnTo>
                    <a:pt x="394" y="366"/>
                  </a:lnTo>
                  <a:lnTo>
                    <a:pt x="380" y="382"/>
                  </a:lnTo>
                  <a:lnTo>
                    <a:pt x="366" y="396"/>
                  </a:lnTo>
                  <a:lnTo>
                    <a:pt x="348" y="408"/>
                  </a:lnTo>
                  <a:lnTo>
                    <a:pt x="330" y="418"/>
                  </a:lnTo>
                  <a:lnTo>
                    <a:pt x="312" y="428"/>
                  </a:lnTo>
                  <a:lnTo>
                    <a:pt x="292" y="436"/>
                  </a:lnTo>
                  <a:lnTo>
                    <a:pt x="270" y="440"/>
                  </a:lnTo>
                  <a:lnTo>
                    <a:pt x="248" y="444"/>
                  </a:lnTo>
                  <a:lnTo>
                    <a:pt x="226" y="446"/>
                  </a:lnTo>
                  <a:lnTo>
                    <a:pt x="204" y="444"/>
                  </a:lnTo>
                  <a:lnTo>
                    <a:pt x="182" y="440"/>
                  </a:lnTo>
                  <a:lnTo>
                    <a:pt x="162" y="436"/>
                  </a:lnTo>
                  <a:lnTo>
                    <a:pt x="140" y="428"/>
                  </a:lnTo>
                  <a:lnTo>
                    <a:pt x="122" y="418"/>
                  </a:lnTo>
                  <a:lnTo>
                    <a:pt x="104" y="408"/>
                  </a:lnTo>
                  <a:lnTo>
                    <a:pt x="86" y="396"/>
                  </a:lnTo>
                  <a:lnTo>
                    <a:pt x="72" y="382"/>
                  </a:lnTo>
                  <a:lnTo>
                    <a:pt x="58" y="366"/>
                  </a:lnTo>
                  <a:lnTo>
                    <a:pt x="44" y="348"/>
                  </a:lnTo>
                  <a:lnTo>
                    <a:pt x="34" y="330"/>
                  </a:lnTo>
                  <a:lnTo>
                    <a:pt x="24" y="312"/>
                  </a:lnTo>
                  <a:lnTo>
                    <a:pt x="18" y="292"/>
                  </a:lnTo>
                  <a:lnTo>
                    <a:pt x="12" y="270"/>
                  </a:lnTo>
                  <a:lnTo>
                    <a:pt x="8" y="248"/>
                  </a:lnTo>
                  <a:lnTo>
                    <a:pt x="8" y="226"/>
                  </a:lnTo>
                  <a:close/>
                  <a:moveTo>
                    <a:pt x="0" y="226"/>
                  </a:moveTo>
                  <a:lnTo>
                    <a:pt x="0" y="226"/>
                  </a:lnTo>
                  <a:lnTo>
                    <a:pt x="0" y="250"/>
                  </a:lnTo>
                  <a:lnTo>
                    <a:pt x="4" y="272"/>
                  </a:lnTo>
                  <a:lnTo>
                    <a:pt x="10" y="294"/>
                  </a:lnTo>
                  <a:lnTo>
                    <a:pt x="18" y="314"/>
                  </a:lnTo>
                  <a:lnTo>
                    <a:pt x="26" y="334"/>
                  </a:lnTo>
                  <a:lnTo>
                    <a:pt x="38" y="354"/>
                  </a:lnTo>
                  <a:lnTo>
                    <a:pt x="52" y="370"/>
                  </a:lnTo>
                  <a:lnTo>
                    <a:pt x="66" y="386"/>
                  </a:lnTo>
                  <a:lnTo>
                    <a:pt x="82" y="402"/>
                  </a:lnTo>
                  <a:lnTo>
                    <a:pt x="100" y="414"/>
                  </a:lnTo>
                  <a:lnTo>
                    <a:pt x="118" y="426"/>
                  </a:lnTo>
                  <a:lnTo>
                    <a:pt x="138" y="436"/>
                  </a:lnTo>
                  <a:lnTo>
                    <a:pt x="158" y="444"/>
                  </a:lnTo>
                  <a:lnTo>
                    <a:pt x="180" y="448"/>
                  </a:lnTo>
                  <a:lnTo>
                    <a:pt x="202" y="452"/>
                  </a:lnTo>
                  <a:lnTo>
                    <a:pt x="226" y="454"/>
                  </a:lnTo>
                  <a:lnTo>
                    <a:pt x="250" y="452"/>
                  </a:lnTo>
                  <a:lnTo>
                    <a:pt x="272" y="448"/>
                  </a:lnTo>
                  <a:lnTo>
                    <a:pt x="294" y="444"/>
                  </a:lnTo>
                  <a:lnTo>
                    <a:pt x="314" y="436"/>
                  </a:lnTo>
                  <a:lnTo>
                    <a:pt x="334" y="426"/>
                  </a:lnTo>
                  <a:lnTo>
                    <a:pt x="352" y="414"/>
                  </a:lnTo>
                  <a:lnTo>
                    <a:pt x="370" y="402"/>
                  </a:lnTo>
                  <a:lnTo>
                    <a:pt x="386" y="386"/>
                  </a:lnTo>
                  <a:lnTo>
                    <a:pt x="400" y="370"/>
                  </a:lnTo>
                  <a:lnTo>
                    <a:pt x="414" y="354"/>
                  </a:lnTo>
                  <a:lnTo>
                    <a:pt x="426" y="334"/>
                  </a:lnTo>
                  <a:lnTo>
                    <a:pt x="434" y="314"/>
                  </a:lnTo>
                  <a:lnTo>
                    <a:pt x="442" y="294"/>
                  </a:lnTo>
                  <a:lnTo>
                    <a:pt x="448" y="272"/>
                  </a:lnTo>
                  <a:lnTo>
                    <a:pt x="452" y="250"/>
                  </a:lnTo>
                  <a:lnTo>
                    <a:pt x="452" y="226"/>
                  </a:lnTo>
                  <a:lnTo>
                    <a:pt x="452" y="204"/>
                  </a:lnTo>
                  <a:lnTo>
                    <a:pt x="448" y="180"/>
                  </a:lnTo>
                  <a:lnTo>
                    <a:pt x="442" y="160"/>
                  </a:lnTo>
                  <a:lnTo>
                    <a:pt x="434" y="138"/>
                  </a:lnTo>
                  <a:lnTo>
                    <a:pt x="426" y="118"/>
                  </a:lnTo>
                  <a:lnTo>
                    <a:pt x="414" y="100"/>
                  </a:lnTo>
                  <a:lnTo>
                    <a:pt x="400" y="82"/>
                  </a:lnTo>
                  <a:lnTo>
                    <a:pt x="386" y="66"/>
                  </a:lnTo>
                  <a:lnTo>
                    <a:pt x="370" y="52"/>
                  </a:lnTo>
                  <a:lnTo>
                    <a:pt x="352" y="38"/>
                  </a:lnTo>
                  <a:lnTo>
                    <a:pt x="334" y="28"/>
                  </a:lnTo>
                  <a:lnTo>
                    <a:pt x="314" y="18"/>
                  </a:lnTo>
                  <a:lnTo>
                    <a:pt x="294" y="10"/>
                  </a:lnTo>
                  <a:lnTo>
                    <a:pt x="272" y="4"/>
                  </a:lnTo>
                  <a:lnTo>
                    <a:pt x="250" y="0"/>
                  </a:lnTo>
                  <a:lnTo>
                    <a:pt x="226" y="0"/>
                  </a:lnTo>
                  <a:lnTo>
                    <a:pt x="202" y="0"/>
                  </a:lnTo>
                  <a:lnTo>
                    <a:pt x="180" y="4"/>
                  </a:lnTo>
                  <a:lnTo>
                    <a:pt x="158" y="10"/>
                  </a:lnTo>
                  <a:lnTo>
                    <a:pt x="138" y="18"/>
                  </a:lnTo>
                  <a:lnTo>
                    <a:pt x="118" y="28"/>
                  </a:lnTo>
                  <a:lnTo>
                    <a:pt x="100" y="38"/>
                  </a:lnTo>
                  <a:lnTo>
                    <a:pt x="82" y="52"/>
                  </a:lnTo>
                  <a:lnTo>
                    <a:pt x="66" y="66"/>
                  </a:lnTo>
                  <a:lnTo>
                    <a:pt x="52" y="82"/>
                  </a:lnTo>
                  <a:lnTo>
                    <a:pt x="38" y="100"/>
                  </a:lnTo>
                  <a:lnTo>
                    <a:pt x="26" y="118"/>
                  </a:lnTo>
                  <a:lnTo>
                    <a:pt x="18" y="138"/>
                  </a:lnTo>
                  <a:lnTo>
                    <a:pt x="10" y="160"/>
                  </a:lnTo>
                  <a:lnTo>
                    <a:pt x="4" y="180"/>
                  </a:lnTo>
                  <a:lnTo>
                    <a:pt x="0" y="204"/>
                  </a:lnTo>
                  <a:lnTo>
                    <a:pt x="0" y="226"/>
                  </a:lnTo>
                  <a:close/>
                </a:path>
              </a:pathLst>
            </a:custGeom>
            <a:solidFill>
              <a:schemeClr val="accent1"/>
            </a:solidFill>
            <a:ln w="9525">
              <a:solidFill>
                <a:srgbClr val="95B3D7"/>
              </a:solidFill>
              <a:round/>
              <a:headEnd/>
              <a:tailEnd/>
            </a:ln>
          </p:spPr>
          <p:txBody>
            <a:bodyPr/>
            <a:lstStyle/>
            <a:p>
              <a:endParaRPr lang="es-MX" u="none"/>
            </a:p>
          </p:txBody>
        </p:sp>
      </p:grpSp>
      <p:grpSp>
        <p:nvGrpSpPr>
          <p:cNvPr id="56327" name="Group 13"/>
          <p:cNvGrpSpPr>
            <a:grpSpLocks/>
          </p:cNvGrpSpPr>
          <p:nvPr/>
        </p:nvGrpSpPr>
        <p:grpSpPr bwMode="auto">
          <a:xfrm rot="750800">
            <a:off x="2641600" y="1092200"/>
            <a:ext cx="889000" cy="939800"/>
            <a:chOff x="4423" y="2932"/>
            <a:chExt cx="984" cy="984"/>
          </a:xfrm>
        </p:grpSpPr>
        <p:sp>
          <p:nvSpPr>
            <p:cNvPr id="56334" name="Freeform 14"/>
            <p:cNvSpPr>
              <a:spLocks noEditPoints="1"/>
            </p:cNvSpPr>
            <p:nvPr/>
          </p:nvSpPr>
          <p:spPr bwMode="auto">
            <a:xfrm>
              <a:off x="4423" y="2932"/>
              <a:ext cx="984" cy="984"/>
            </a:xfrm>
            <a:custGeom>
              <a:avLst/>
              <a:gdLst>
                <a:gd name="T0" fmla="*/ 550 w 984"/>
                <a:gd name="T1" fmla="*/ 116 h 984"/>
                <a:gd name="T2" fmla="*/ 636 w 984"/>
                <a:gd name="T3" fmla="*/ 140 h 984"/>
                <a:gd name="T4" fmla="*/ 768 w 984"/>
                <a:gd name="T5" fmla="*/ 100 h 984"/>
                <a:gd name="T6" fmla="*/ 730 w 984"/>
                <a:gd name="T7" fmla="*/ 196 h 984"/>
                <a:gd name="T8" fmla="*/ 792 w 984"/>
                <a:gd name="T9" fmla="*/ 258 h 984"/>
                <a:gd name="T10" fmla="*/ 926 w 984"/>
                <a:gd name="T11" fmla="*/ 288 h 984"/>
                <a:gd name="T12" fmla="*/ 860 w 984"/>
                <a:gd name="T13" fmla="*/ 394 h 984"/>
                <a:gd name="T14" fmla="*/ 870 w 984"/>
                <a:gd name="T15" fmla="*/ 440 h 984"/>
                <a:gd name="T16" fmla="*/ 970 w 984"/>
                <a:gd name="T17" fmla="*/ 534 h 984"/>
                <a:gd name="T18" fmla="*/ 860 w 984"/>
                <a:gd name="T19" fmla="*/ 592 h 984"/>
                <a:gd name="T20" fmla="*/ 928 w 984"/>
                <a:gd name="T21" fmla="*/ 696 h 984"/>
                <a:gd name="T22" fmla="*/ 792 w 984"/>
                <a:gd name="T23" fmla="*/ 726 h 984"/>
                <a:gd name="T24" fmla="*/ 732 w 984"/>
                <a:gd name="T25" fmla="*/ 790 h 984"/>
                <a:gd name="T26" fmla="*/ 770 w 984"/>
                <a:gd name="T27" fmla="*/ 884 h 984"/>
                <a:gd name="T28" fmla="*/ 632 w 984"/>
                <a:gd name="T29" fmla="*/ 848 h 984"/>
                <a:gd name="T30" fmla="*/ 570 w 984"/>
                <a:gd name="T31" fmla="*/ 866 h 984"/>
                <a:gd name="T32" fmla="*/ 534 w 984"/>
                <a:gd name="T33" fmla="*/ 970 h 984"/>
                <a:gd name="T34" fmla="*/ 440 w 984"/>
                <a:gd name="T35" fmla="*/ 870 h 984"/>
                <a:gd name="T36" fmla="*/ 354 w 984"/>
                <a:gd name="T37" fmla="*/ 848 h 984"/>
                <a:gd name="T38" fmla="*/ 288 w 984"/>
                <a:gd name="T39" fmla="*/ 928 h 984"/>
                <a:gd name="T40" fmla="*/ 254 w 984"/>
                <a:gd name="T41" fmla="*/ 790 h 984"/>
                <a:gd name="T42" fmla="*/ 192 w 984"/>
                <a:gd name="T43" fmla="*/ 728 h 984"/>
                <a:gd name="T44" fmla="*/ 58 w 984"/>
                <a:gd name="T45" fmla="*/ 696 h 984"/>
                <a:gd name="T46" fmla="*/ 138 w 984"/>
                <a:gd name="T47" fmla="*/ 632 h 984"/>
                <a:gd name="T48" fmla="*/ 114 w 984"/>
                <a:gd name="T49" fmla="*/ 544 h 984"/>
                <a:gd name="T50" fmla="*/ 14 w 984"/>
                <a:gd name="T51" fmla="*/ 450 h 984"/>
                <a:gd name="T52" fmla="*/ 116 w 984"/>
                <a:gd name="T53" fmla="*/ 434 h 984"/>
                <a:gd name="T54" fmla="*/ 138 w 984"/>
                <a:gd name="T55" fmla="*/ 348 h 984"/>
                <a:gd name="T56" fmla="*/ 100 w 984"/>
                <a:gd name="T57" fmla="*/ 216 h 984"/>
                <a:gd name="T58" fmla="*/ 222 w 984"/>
                <a:gd name="T59" fmla="*/ 224 h 984"/>
                <a:gd name="T60" fmla="*/ 214 w 984"/>
                <a:gd name="T61" fmla="*/ 100 h 984"/>
                <a:gd name="T62" fmla="*/ 348 w 984"/>
                <a:gd name="T63" fmla="*/ 140 h 984"/>
                <a:gd name="T64" fmla="*/ 414 w 984"/>
                <a:gd name="T65" fmla="*/ 120 h 984"/>
                <a:gd name="T66" fmla="*/ 450 w 984"/>
                <a:gd name="T67" fmla="*/ 14 h 984"/>
                <a:gd name="T68" fmla="*/ 540 w 984"/>
                <a:gd name="T69" fmla="*/ 0 h 984"/>
                <a:gd name="T70" fmla="*/ 426 w 984"/>
                <a:gd name="T71" fmla="*/ 102 h 984"/>
                <a:gd name="T72" fmla="*/ 292 w 984"/>
                <a:gd name="T73" fmla="*/ 40 h 984"/>
                <a:gd name="T74" fmla="*/ 240 w 984"/>
                <a:gd name="T75" fmla="*/ 188 h 984"/>
                <a:gd name="T76" fmla="*/ 94 w 984"/>
                <a:gd name="T77" fmla="*/ 198 h 984"/>
                <a:gd name="T78" fmla="*/ 122 w 984"/>
                <a:gd name="T79" fmla="*/ 354 h 984"/>
                <a:gd name="T80" fmla="*/ 0 w 984"/>
                <a:gd name="T81" fmla="*/ 438 h 984"/>
                <a:gd name="T82" fmla="*/ 102 w 984"/>
                <a:gd name="T83" fmla="*/ 558 h 984"/>
                <a:gd name="T84" fmla="*/ 38 w 984"/>
                <a:gd name="T85" fmla="*/ 692 h 984"/>
                <a:gd name="T86" fmla="*/ 188 w 984"/>
                <a:gd name="T87" fmla="*/ 744 h 984"/>
                <a:gd name="T88" fmla="*/ 198 w 984"/>
                <a:gd name="T89" fmla="*/ 892 h 984"/>
                <a:gd name="T90" fmla="*/ 354 w 984"/>
                <a:gd name="T91" fmla="*/ 862 h 984"/>
                <a:gd name="T92" fmla="*/ 438 w 984"/>
                <a:gd name="T93" fmla="*/ 984 h 984"/>
                <a:gd name="T94" fmla="*/ 558 w 984"/>
                <a:gd name="T95" fmla="*/ 882 h 984"/>
                <a:gd name="T96" fmla="*/ 692 w 984"/>
                <a:gd name="T97" fmla="*/ 946 h 984"/>
                <a:gd name="T98" fmla="*/ 744 w 984"/>
                <a:gd name="T99" fmla="*/ 796 h 984"/>
                <a:gd name="T100" fmla="*/ 890 w 984"/>
                <a:gd name="T101" fmla="*/ 786 h 984"/>
                <a:gd name="T102" fmla="*/ 862 w 984"/>
                <a:gd name="T103" fmla="*/ 632 h 984"/>
                <a:gd name="T104" fmla="*/ 984 w 984"/>
                <a:gd name="T105" fmla="*/ 548 h 984"/>
                <a:gd name="T106" fmla="*/ 882 w 984"/>
                <a:gd name="T107" fmla="*/ 428 h 984"/>
                <a:gd name="T108" fmla="*/ 946 w 984"/>
                <a:gd name="T109" fmla="*/ 292 h 984"/>
                <a:gd name="T110" fmla="*/ 796 w 984"/>
                <a:gd name="T111" fmla="*/ 240 h 984"/>
                <a:gd name="T112" fmla="*/ 786 w 984"/>
                <a:gd name="T113" fmla="*/ 94 h 984"/>
                <a:gd name="T114" fmla="*/ 630 w 984"/>
                <a:gd name="T115" fmla="*/ 122 h 984"/>
                <a:gd name="T116" fmla="*/ 546 w 984"/>
                <a:gd name="T117" fmla="*/ 0 h 9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84"/>
                <a:gd name="T178" fmla="*/ 0 h 984"/>
                <a:gd name="T179" fmla="*/ 984 w 984"/>
                <a:gd name="T180" fmla="*/ 984 h 9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84" h="984">
                  <a:moveTo>
                    <a:pt x="534" y="14"/>
                  </a:moveTo>
                  <a:lnTo>
                    <a:pt x="534" y="14"/>
                  </a:lnTo>
                  <a:lnTo>
                    <a:pt x="544" y="114"/>
                  </a:lnTo>
                  <a:lnTo>
                    <a:pt x="550" y="116"/>
                  </a:lnTo>
                  <a:lnTo>
                    <a:pt x="590" y="124"/>
                  </a:lnTo>
                  <a:lnTo>
                    <a:pt x="630" y="138"/>
                  </a:lnTo>
                  <a:lnTo>
                    <a:pt x="636" y="140"/>
                  </a:lnTo>
                  <a:lnTo>
                    <a:pt x="696" y="58"/>
                  </a:lnTo>
                  <a:lnTo>
                    <a:pt x="768" y="100"/>
                  </a:lnTo>
                  <a:lnTo>
                    <a:pt x="726" y="192"/>
                  </a:lnTo>
                  <a:lnTo>
                    <a:pt x="730" y="196"/>
                  </a:lnTo>
                  <a:lnTo>
                    <a:pt x="762" y="222"/>
                  </a:lnTo>
                  <a:lnTo>
                    <a:pt x="788" y="254"/>
                  </a:lnTo>
                  <a:lnTo>
                    <a:pt x="792" y="258"/>
                  </a:lnTo>
                  <a:lnTo>
                    <a:pt x="884" y="216"/>
                  </a:lnTo>
                  <a:lnTo>
                    <a:pt x="926" y="288"/>
                  </a:lnTo>
                  <a:lnTo>
                    <a:pt x="844" y="348"/>
                  </a:lnTo>
                  <a:lnTo>
                    <a:pt x="846" y="352"/>
                  </a:lnTo>
                  <a:lnTo>
                    <a:pt x="860" y="394"/>
                  </a:lnTo>
                  <a:lnTo>
                    <a:pt x="866" y="414"/>
                  </a:lnTo>
                  <a:lnTo>
                    <a:pt x="870" y="434"/>
                  </a:lnTo>
                  <a:lnTo>
                    <a:pt x="870" y="440"/>
                  </a:lnTo>
                  <a:lnTo>
                    <a:pt x="970" y="450"/>
                  </a:lnTo>
                  <a:lnTo>
                    <a:pt x="970" y="534"/>
                  </a:lnTo>
                  <a:lnTo>
                    <a:pt x="870" y="544"/>
                  </a:lnTo>
                  <a:lnTo>
                    <a:pt x="870" y="550"/>
                  </a:lnTo>
                  <a:lnTo>
                    <a:pt x="860" y="592"/>
                  </a:lnTo>
                  <a:lnTo>
                    <a:pt x="848" y="632"/>
                  </a:lnTo>
                  <a:lnTo>
                    <a:pt x="846" y="636"/>
                  </a:lnTo>
                  <a:lnTo>
                    <a:pt x="928" y="696"/>
                  </a:lnTo>
                  <a:lnTo>
                    <a:pt x="884" y="768"/>
                  </a:lnTo>
                  <a:lnTo>
                    <a:pt x="792" y="726"/>
                  </a:lnTo>
                  <a:lnTo>
                    <a:pt x="790" y="732"/>
                  </a:lnTo>
                  <a:lnTo>
                    <a:pt x="762" y="762"/>
                  </a:lnTo>
                  <a:lnTo>
                    <a:pt x="732" y="790"/>
                  </a:lnTo>
                  <a:lnTo>
                    <a:pt x="728" y="792"/>
                  </a:lnTo>
                  <a:lnTo>
                    <a:pt x="770" y="884"/>
                  </a:lnTo>
                  <a:lnTo>
                    <a:pt x="696" y="928"/>
                  </a:lnTo>
                  <a:lnTo>
                    <a:pt x="636" y="846"/>
                  </a:lnTo>
                  <a:lnTo>
                    <a:pt x="632" y="848"/>
                  </a:lnTo>
                  <a:lnTo>
                    <a:pt x="612" y="854"/>
                  </a:lnTo>
                  <a:lnTo>
                    <a:pt x="592" y="860"/>
                  </a:lnTo>
                  <a:lnTo>
                    <a:pt x="570" y="866"/>
                  </a:lnTo>
                  <a:lnTo>
                    <a:pt x="550" y="870"/>
                  </a:lnTo>
                  <a:lnTo>
                    <a:pt x="544" y="870"/>
                  </a:lnTo>
                  <a:lnTo>
                    <a:pt x="534" y="970"/>
                  </a:lnTo>
                  <a:lnTo>
                    <a:pt x="450" y="970"/>
                  </a:lnTo>
                  <a:lnTo>
                    <a:pt x="440" y="870"/>
                  </a:lnTo>
                  <a:lnTo>
                    <a:pt x="434" y="870"/>
                  </a:lnTo>
                  <a:lnTo>
                    <a:pt x="394" y="860"/>
                  </a:lnTo>
                  <a:lnTo>
                    <a:pt x="354" y="848"/>
                  </a:lnTo>
                  <a:lnTo>
                    <a:pt x="348" y="846"/>
                  </a:lnTo>
                  <a:lnTo>
                    <a:pt x="288" y="928"/>
                  </a:lnTo>
                  <a:lnTo>
                    <a:pt x="216" y="886"/>
                  </a:lnTo>
                  <a:lnTo>
                    <a:pt x="258" y="794"/>
                  </a:lnTo>
                  <a:lnTo>
                    <a:pt x="254" y="790"/>
                  </a:lnTo>
                  <a:lnTo>
                    <a:pt x="222" y="762"/>
                  </a:lnTo>
                  <a:lnTo>
                    <a:pt x="196" y="732"/>
                  </a:lnTo>
                  <a:lnTo>
                    <a:pt x="192" y="728"/>
                  </a:lnTo>
                  <a:lnTo>
                    <a:pt x="100" y="770"/>
                  </a:lnTo>
                  <a:lnTo>
                    <a:pt x="58" y="696"/>
                  </a:lnTo>
                  <a:lnTo>
                    <a:pt x="140" y="638"/>
                  </a:lnTo>
                  <a:lnTo>
                    <a:pt x="138" y="632"/>
                  </a:lnTo>
                  <a:lnTo>
                    <a:pt x="124" y="592"/>
                  </a:lnTo>
                  <a:lnTo>
                    <a:pt x="118" y="570"/>
                  </a:lnTo>
                  <a:lnTo>
                    <a:pt x="116" y="550"/>
                  </a:lnTo>
                  <a:lnTo>
                    <a:pt x="114" y="544"/>
                  </a:lnTo>
                  <a:lnTo>
                    <a:pt x="14" y="534"/>
                  </a:lnTo>
                  <a:lnTo>
                    <a:pt x="14" y="450"/>
                  </a:lnTo>
                  <a:lnTo>
                    <a:pt x="114" y="440"/>
                  </a:lnTo>
                  <a:lnTo>
                    <a:pt x="116" y="434"/>
                  </a:lnTo>
                  <a:lnTo>
                    <a:pt x="124" y="394"/>
                  </a:lnTo>
                  <a:lnTo>
                    <a:pt x="136" y="354"/>
                  </a:lnTo>
                  <a:lnTo>
                    <a:pt x="138" y="348"/>
                  </a:lnTo>
                  <a:lnTo>
                    <a:pt x="56" y="290"/>
                  </a:lnTo>
                  <a:lnTo>
                    <a:pt x="100" y="216"/>
                  </a:lnTo>
                  <a:lnTo>
                    <a:pt x="192" y="258"/>
                  </a:lnTo>
                  <a:lnTo>
                    <a:pt x="194" y="254"/>
                  </a:lnTo>
                  <a:lnTo>
                    <a:pt x="222" y="224"/>
                  </a:lnTo>
                  <a:lnTo>
                    <a:pt x="252" y="196"/>
                  </a:lnTo>
                  <a:lnTo>
                    <a:pt x="256" y="192"/>
                  </a:lnTo>
                  <a:lnTo>
                    <a:pt x="214" y="100"/>
                  </a:lnTo>
                  <a:lnTo>
                    <a:pt x="288" y="58"/>
                  </a:lnTo>
                  <a:lnTo>
                    <a:pt x="348" y="140"/>
                  </a:lnTo>
                  <a:lnTo>
                    <a:pt x="352" y="138"/>
                  </a:lnTo>
                  <a:lnTo>
                    <a:pt x="392" y="124"/>
                  </a:lnTo>
                  <a:lnTo>
                    <a:pt x="414" y="120"/>
                  </a:lnTo>
                  <a:lnTo>
                    <a:pt x="434" y="116"/>
                  </a:lnTo>
                  <a:lnTo>
                    <a:pt x="440" y="114"/>
                  </a:lnTo>
                  <a:lnTo>
                    <a:pt x="450" y="14"/>
                  </a:lnTo>
                  <a:lnTo>
                    <a:pt x="534" y="14"/>
                  </a:lnTo>
                  <a:close/>
                  <a:moveTo>
                    <a:pt x="540" y="0"/>
                  </a:moveTo>
                  <a:lnTo>
                    <a:pt x="438" y="0"/>
                  </a:lnTo>
                  <a:lnTo>
                    <a:pt x="426" y="102"/>
                  </a:lnTo>
                  <a:lnTo>
                    <a:pt x="390" y="112"/>
                  </a:lnTo>
                  <a:lnTo>
                    <a:pt x="352" y="122"/>
                  </a:lnTo>
                  <a:lnTo>
                    <a:pt x="292" y="40"/>
                  </a:lnTo>
                  <a:lnTo>
                    <a:pt x="196" y="94"/>
                  </a:lnTo>
                  <a:lnTo>
                    <a:pt x="240" y="188"/>
                  </a:lnTo>
                  <a:lnTo>
                    <a:pt x="212" y="214"/>
                  </a:lnTo>
                  <a:lnTo>
                    <a:pt x="188" y="240"/>
                  </a:lnTo>
                  <a:lnTo>
                    <a:pt x="94" y="198"/>
                  </a:lnTo>
                  <a:lnTo>
                    <a:pt x="38" y="294"/>
                  </a:lnTo>
                  <a:lnTo>
                    <a:pt x="122" y="354"/>
                  </a:lnTo>
                  <a:lnTo>
                    <a:pt x="110" y="390"/>
                  </a:lnTo>
                  <a:lnTo>
                    <a:pt x="102" y="428"/>
                  </a:lnTo>
                  <a:lnTo>
                    <a:pt x="0" y="438"/>
                  </a:lnTo>
                  <a:lnTo>
                    <a:pt x="0" y="548"/>
                  </a:lnTo>
                  <a:lnTo>
                    <a:pt x="102" y="558"/>
                  </a:lnTo>
                  <a:lnTo>
                    <a:pt x="110" y="596"/>
                  </a:lnTo>
                  <a:lnTo>
                    <a:pt x="122" y="632"/>
                  </a:lnTo>
                  <a:lnTo>
                    <a:pt x="38" y="692"/>
                  </a:lnTo>
                  <a:lnTo>
                    <a:pt x="94" y="788"/>
                  </a:lnTo>
                  <a:lnTo>
                    <a:pt x="188" y="744"/>
                  </a:lnTo>
                  <a:lnTo>
                    <a:pt x="214" y="772"/>
                  </a:lnTo>
                  <a:lnTo>
                    <a:pt x="240" y="796"/>
                  </a:lnTo>
                  <a:lnTo>
                    <a:pt x="198" y="892"/>
                  </a:lnTo>
                  <a:lnTo>
                    <a:pt x="292" y="946"/>
                  </a:lnTo>
                  <a:lnTo>
                    <a:pt x="354" y="862"/>
                  </a:lnTo>
                  <a:lnTo>
                    <a:pt x="390" y="874"/>
                  </a:lnTo>
                  <a:lnTo>
                    <a:pt x="426" y="882"/>
                  </a:lnTo>
                  <a:lnTo>
                    <a:pt x="438" y="984"/>
                  </a:lnTo>
                  <a:lnTo>
                    <a:pt x="546" y="984"/>
                  </a:lnTo>
                  <a:lnTo>
                    <a:pt x="558" y="882"/>
                  </a:lnTo>
                  <a:lnTo>
                    <a:pt x="594" y="874"/>
                  </a:lnTo>
                  <a:lnTo>
                    <a:pt x="632" y="862"/>
                  </a:lnTo>
                  <a:lnTo>
                    <a:pt x="692" y="946"/>
                  </a:lnTo>
                  <a:lnTo>
                    <a:pt x="788" y="890"/>
                  </a:lnTo>
                  <a:lnTo>
                    <a:pt x="744" y="796"/>
                  </a:lnTo>
                  <a:lnTo>
                    <a:pt x="772" y="772"/>
                  </a:lnTo>
                  <a:lnTo>
                    <a:pt x="796" y="744"/>
                  </a:lnTo>
                  <a:lnTo>
                    <a:pt x="890" y="786"/>
                  </a:lnTo>
                  <a:lnTo>
                    <a:pt x="946" y="692"/>
                  </a:lnTo>
                  <a:lnTo>
                    <a:pt x="862" y="632"/>
                  </a:lnTo>
                  <a:lnTo>
                    <a:pt x="874" y="594"/>
                  </a:lnTo>
                  <a:lnTo>
                    <a:pt x="882" y="558"/>
                  </a:lnTo>
                  <a:lnTo>
                    <a:pt x="984" y="548"/>
                  </a:lnTo>
                  <a:lnTo>
                    <a:pt x="984" y="438"/>
                  </a:lnTo>
                  <a:lnTo>
                    <a:pt x="882" y="428"/>
                  </a:lnTo>
                  <a:lnTo>
                    <a:pt x="874" y="390"/>
                  </a:lnTo>
                  <a:lnTo>
                    <a:pt x="862" y="352"/>
                  </a:lnTo>
                  <a:lnTo>
                    <a:pt x="946" y="292"/>
                  </a:lnTo>
                  <a:lnTo>
                    <a:pt x="890" y="198"/>
                  </a:lnTo>
                  <a:lnTo>
                    <a:pt x="796" y="240"/>
                  </a:lnTo>
                  <a:lnTo>
                    <a:pt x="770" y="212"/>
                  </a:lnTo>
                  <a:lnTo>
                    <a:pt x="744" y="188"/>
                  </a:lnTo>
                  <a:lnTo>
                    <a:pt x="786" y="94"/>
                  </a:lnTo>
                  <a:lnTo>
                    <a:pt x="692" y="38"/>
                  </a:lnTo>
                  <a:lnTo>
                    <a:pt x="630" y="122"/>
                  </a:lnTo>
                  <a:lnTo>
                    <a:pt x="594" y="110"/>
                  </a:lnTo>
                  <a:lnTo>
                    <a:pt x="558" y="102"/>
                  </a:lnTo>
                  <a:lnTo>
                    <a:pt x="546" y="0"/>
                  </a:lnTo>
                  <a:lnTo>
                    <a:pt x="540" y="0"/>
                  </a:lnTo>
                  <a:close/>
                </a:path>
              </a:pathLst>
            </a:custGeom>
            <a:solidFill>
              <a:schemeClr val="accent1"/>
            </a:solidFill>
            <a:ln w="9525">
              <a:solidFill>
                <a:srgbClr val="95B3D7"/>
              </a:solidFill>
              <a:round/>
              <a:headEnd/>
              <a:tailEnd/>
            </a:ln>
          </p:spPr>
          <p:txBody>
            <a:bodyPr/>
            <a:lstStyle/>
            <a:p>
              <a:endParaRPr lang="es-MX" u="none"/>
            </a:p>
          </p:txBody>
        </p:sp>
        <p:sp>
          <p:nvSpPr>
            <p:cNvPr id="56335" name="Freeform 15"/>
            <p:cNvSpPr>
              <a:spLocks noEditPoints="1"/>
            </p:cNvSpPr>
            <p:nvPr/>
          </p:nvSpPr>
          <p:spPr bwMode="auto">
            <a:xfrm>
              <a:off x="4645" y="3156"/>
              <a:ext cx="540" cy="538"/>
            </a:xfrm>
            <a:custGeom>
              <a:avLst/>
              <a:gdLst>
                <a:gd name="T0" fmla="*/ 16 w 540"/>
                <a:gd name="T1" fmla="*/ 242 h 538"/>
                <a:gd name="T2" fmla="*/ 36 w 540"/>
                <a:gd name="T3" fmla="*/ 170 h 538"/>
                <a:gd name="T4" fmla="*/ 74 w 540"/>
                <a:gd name="T5" fmla="*/ 106 h 538"/>
                <a:gd name="T6" fmla="*/ 128 w 540"/>
                <a:gd name="T7" fmla="*/ 56 h 538"/>
                <a:gd name="T8" fmla="*/ 194 w 540"/>
                <a:gd name="T9" fmla="*/ 24 h 538"/>
                <a:gd name="T10" fmla="*/ 270 w 540"/>
                <a:gd name="T11" fmla="*/ 14 h 538"/>
                <a:gd name="T12" fmla="*/ 322 w 540"/>
                <a:gd name="T13" fmla="*/ 18 h 538"/>
                <a:gd name="T14" fmla="*/ 392 w 540"/>
                <a:gd name="T15" fmla="*/ 44 h 538"/>
                <a:gd name="T16" fmla="*/ 450 w 540"/>
                <a:gd name="T17" fmla="*/ 88 h 538"/>
                <a:gd name="T18" fmla="*/ 494 w 540"/>
                <a:gd name="T19" fmla="*/ 146 h 538"/>
                <a:gd name="T20" fmla="*/ 520 w 540"/>
                <a:gd name="T21" fmla="*/ 218 h 538"/>
                <a:gd name="T22" fmla="*/ 526 w 540"/>
                <a:gd name="T23" fmla="*/ 268 h 538"/>
                <a:gd name="T24" fmla="*/ 514 w 540"/>
                <a:gd name="T25" fmla="*/ 344 h 538"/>
                <a:gd name="T26" fmla="*/ 482 w 540"/>
                <a:gd name="T27" fmla="*/ 410 h 538"/>
                <a:gd name="T28" fmla="*/ 432 w 540"/>
                <a:gd name="T29" fmla="*/ 466 h 538"/>
                <a:gd name="T30" fmla="*/ 370 w 540"/>
                <a:gd name="T31" fmla="*/ 504 h 538"/>
                <a:gd name="T32" fmla="*/ 296 w 540"/>
                <a:gd name="T33" fmla="*/ 522 h 538"/>
                <a:gd name="T34" fmla="*/ 244 w 540"/>
                <a:gd name="T35" fmla="*/ 522 h 538"/>
                <a:gd name="T36" fmla="*/ 170 w 540"/>
                <a:gd name="T37" fmla="*/ 504 h 538"/>
                <a:gd name="T38" fmla="*/ 108 w 540"/>
                <a:gd name="T39" fmla="*/ 466 h 538"/>
                <a:gd name="T40" fmla="*/ 58 w 540"/>
                <a:gd name="T41" fmla="*/ 410 h 538"/>
                <a:gd name="T42" fmla="*/ 26 w 540"/>
                <a:gd name="T43" fmla="*/ 344 h 538"/>
                <a:gd name="T44" fmla="*/ 14 w 540"/>
                <a:gd name="T45" fmla="*/ 268 h 538"/>
                <a:gd name="T46" fmla="*/ 0 w 540"/>
                <a:gd name="T47" fmla="*/ 268 h 538"/>
                <a:gd name="T48" fmla="*/ 14 w 540"/>
                <a:gd name="T49" fmla="*/ 348 h 538"/>
                <a:gd name="T50" fmla="*/ 46 w 540"/>
                <a:gd name="T51" fmla="*/ 418 h 538"/>
                <a:gd name="T52" fmla="*/ 98 w 540"/>
                <a:gd name="T53" fmla="*/ 476 h 538"/>
                <a:gd name="T54" fmla="*/ 166 w 540"/>
                <a:gd name="T55" fmla="*/ 516 h 538"/>
                <a:gd name="T56" fmla="*/ 242 w 540"/>
                <a:gd name="T57" fmla="*/ 536 h 538"/>
                <a:gd name="T58" fmla="*/ 298 w 540"/>
                <a:gd name="T59" fmla="*/ 536 h 538"/>
                <a:gd name="T60" fmla="*/ 374 w 540"/>
                <a:gd name="T61" fmla="*/ 516 h 538"/>
                <a:gd name="T62" fmla="*/ 442 w 540"/>
                <a:gd name="T63" fmla="*/ 476 h 538"/>
                <a:gd name="T64" fmla="*/ 494 w 540"/>
                <a:gd name="T65" fmla="*/ 418 h 538"/>
                <a:gd name="T66" fmla="*/ 528 w 540"/>
                <a:gd name="T67" fmla="*/ 348 h 538"/>
                <a:gd name="T68" fmla="*/ 540 w 540"/>
                <a:gd name="T69" fmla="*/ 268 h 538"/>
                <a:gd name="T70" fmla="*/ 534 w 540"/>
                <a:gd name="T71" fmla="*/ 214 h 538"/>
                <a:gd name="T72" fmla="*/ 506 w 540"/>
                <a:gd name="T73" fmla="*/ 140 h 538"/>
                <a:gd name="T74" fmla="*/ 460 w 540"/>
                <a:gd name="T75" fmla="*/ 78 h 538"/>
                <a:gd name="T76" fmla="*/ 398 w 540"/>
                <a:gd name="T77" fmla="*/ 32 h 538"/>
                <a:gd name="T78" fmla="*/ 324 w 540"/>
                <a:gd name="T79" fmla="*/ 4 h 538"/>
                <a:gd name="T80" fmla="*/ 270 w 540"/>
                <a:gd name="T81" fmla="*/ 0 h 538"/>
                <a:gd name="T82" fmla="*/ 190 w 540"/>
                <a:gd name="T83" fmla="*/ 12 h 538"/>
                <a:gd name="T84" fmla="*/ 120 w 540"/>
                <a:gd name="T85" fmla="*/ 46 h 538"/>
                <a:gd name="T86" fmla="*/ 62 w 540"/>
                <a:gd name="T87" fmla="*/ 98 h 538"/>
                <a:gd name="T88" fmla="*/ 22 w 540"/>
                <a:gd name="T89" fmla="*/ 164 h 538"/>
                <a:gd name="T90" fmla="*/ 2 w 540"/>
                <a:gd name="T91" fmla="*/ 240 h 5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0"/>
                <a:gd name="T139" fmla="*/ 0 h 538"/>
                <a:gd name="T140" fmla="*/ 540 w 540"/>
                <a:gd name="T141" fmla="*/ 538 h 5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0" h="538">
                  <a:moveTo>
                    <a:pt x="14" y="268"/>
                  </a:moveTo>
                  <a:lnTo>
                    <a:pt x="14" y="268"/>
                  </a:lnTo>
                  <a:lnTo>
                    <a:pt x="16" y="242"/>
                  </a:lnTo>
                  <a:lnTo>
                    <a:pt x="20" y="218"/>
                  </a:lnTo>
                  <a:lnTo>
                    <a:pt x="26" y="192"/>
                  </a:lnTo>
                  <a:lnTo>
                    <a:pt x="36" y="170"/>
                  </a:lnTo>
                  <a:lnTo>
                    <a:pt x="46" y="146"/>
                  </a:lnTo>
                  <a:lnTo>
                    <a:pt x="58" y="126"/>
                  </a:lnTo>
                  <a:lnTo>
                    <a:pt x="74" y="106"/>
                  </a:lnTo>
                  <a:lnTo>
                    <a:pt x="90" y="88"/>
                  </a:lnTo>
                  <a:lnTo>
                    <a:pt x="108" y="72"/>
                  </a:lnTo>
                  <a:lnTo>
                    <a:pt x="128" y="56"/>
                  </a:lnTo>
                  <a:lnTo>
                    <a:pt x="148" y="44"/>
                  </a:lnTo>
                  <a:lnTo>
                    <a:pt x="170" y="34"/>
                  </a:lnTo>
                  <a:lnTo>
                    <a:pt x="194" y="24"/>
                  </a:lnTo>
                  <a:lnTo>
                    <a:pt x="218" y="18"/>
                  </a:lnTo>
                  <a:lnTo>
                    <a:pt x="244" y="14"/>
                  </a:lnTo>
                  <a:lnTo>
                    <a:pt x="270" y="14"/>
                  </a:lnTo>
                  <a:lnTo>
                    <a:pt x="296" y="14"/>
                  </a:lnTo>
                  <a:lnTo>
                    <a:pt x="322" y="18"/>
                  </a:lnTo>
                  <a:lnTo>
                    <a:pt x="346" y="24"/>
                  </a:lnTo>
                  <a:lnTo>
                    <a:pt x="370" y="34"/>
                  </a:lnTo>
                  <a:lnTo>
                    <a:pt x="392" y="44"/>
                  </a:lnTo>
                  <a:lnTo>
                    <a:pt x="412" y="56"/>
                  </a:lnTo>
                  <a:lnTo>
                    <a:pt x="432" y="72"/>
                  </a:lnTo>
                  <a:lnTo>
                    <a:pt x="450" y="88"/>
                  </a:lnTo>
                  <a:lnTo>
                    <a:pt x="466" y="106"/>
                  </a:lnTo>
                  <a:lnTo>
                    <a:pt x="482" y="126"/>
                  </a:lnTo>
                  <a:lnTo>
                    <a:pt x="494" y="146"/>
                  </a:lnTo>
                  <a:lnTo>
                    <a:pt x="506" y="170"/>
                  </a:lnTo>
                  <a:lnTo>
                    <a:pt x="514" y="192"/>
                  </a:lnTo>
                  <a:lnTo>
                    <a:pt x="520" y="218"/>
                  </a:lnTo>
                  <a:lnTo>
                    <a:pt x="524" y="242"/>
                  </a:lnTo>
                  <a:lnTo>
                    <a:pt x="526" y="268"/>
                  </a:lnTo>
                  <a:lnTo>
                    <a:pt x="524" y="294"/>
                  </a:lnTo>
                  <a:lnTo>
                    <a:pt x="520" y="320"/>
                  </a:lnTo>
                  <a:lnTo>
                    <a:pt x="514" y="344"/>
                  </a:lnTo>
                  <a:lnTo>
                    <a:pt x="506" y="368"/>
                  </a:lnTo>
                  <a:lnTo>
                    <a:pt x="494" y="390"/>
                  </a:lnTo>
                  <a:lnTo>
                    <a:pt x="482" y="410"/>
                  </a:lnTo>
                  <a:lnTo>
                    <a:pt x="466" y="430"/>
                  </a:lnTo>
                  <a:lnTo>
                    <a:pt x="450" y="448"/>
                  </a:lnTo>
                  <a:lnTo>
                    <a:pt x="432" y="466"/>
                  </a:lnTo>
                  <a:lnTo>
                    <a:pt x="412" y="480"/>
                  </a:lnTo>
                  <a:lnTo>
                    <a:pt x="392" y="492"/>
                  </a:lnTo>
                  <a:lnTo>
                    <a:pt x="370" y="504"/>
                  </a:lnTo>
                  <a:lnTo>
                    <a:pt x="346" y="512"/>
                  </a:lnTo>
                  <a:lnTo>
                    <a:pt x="322" y="518"/>
                  </a:lnTo>
                  <a:lnTo>
                    <a:pt x="296" y="522"/>
                  </a:lnTo>
                  <a:lnTo>
                    <a:pt x="270" y="524"/>
                  </a:lnTo>
                  <a:lnTo>
                    <a:pt x="244" y="522"/>
                  </a:lnTo>
                  <a:lnTo>
                    <a:pt x="218" y="518"/>
                  </a:lnTo>
                  <a:lnTo>
                    <a:pt x="194" y="512"/>
                  </a:lnTo>
                  <a:lnTo>
                    <a:pt x="170" y="504"/>
                  </a:lnTo>
                  <a:lnTo>
                    <a:pt x="148" y="492"/>
                  </a:lnTo>
                  <a:lnTo>
                    <a:pt x="128" y="480"/>
                  </a:lnTo>
                  <a:lnTo>
                    <a:pt x="108" y="466"/>
                  </a:lnTo>
                  <a:lnTo>
                    <a:pt x="90" y="448"/>
                  </a:lnTo>
                  <a:lnTo>
                    <a:pt x="74" y="430"/>
                  </a:lnTo>
                  <a:lnTo>
                    <a:pt x="58" y="410"/>
                  </a:lnTo>
                  <a:lnTo>
                    <a:pt x="46" y="390"/>
                  </a:lnTo>
                  <a:lnTo>
                    <a:pt x="36" y="368"/>
                  </a:lnTo>
                  <a:lnTo>
                    <a:pt x="26" y="344"/>
                  </a:lnTo>
                  <a:lnTo>
                    <a:pt x="20" y="320"/>
                  </a:lnTo>
                  <a:lnTo>
                    <a:pt x="16" y="294"/>
                  </a:lnTo>
                  <a:lnTo>
                    <a:pt x="14" y="268"/>
                  </a:lnTo>
                  <a:close/>
                  <a:moveTo>
                    <a:pt x="0" y="268"/>
                  </a:moveTo>
                  <a:lnTo>
                    <a:pt x="0" y="268"/>
                  </a:lnTo>
                  <a:lnTo>
                    <a:pt x="2" y="296"/>
                  </a:lnTo>
                  <a:lnTo>
                    <a:pt x="6" y="322"/>
                  </a:lnTo>
                  <a:lnTo>
                    <a:pt x="14" y="348"/>
                  </a:lnTo>
                  <a:lnTo>
                    <a:pt x="22" y="374"/>
                  </a:lnTo>
                  <a:lnTo>
                    <a:pt x="34" y="396"/>
                  </a:lnTo>
                  <a:lnTo>
                    <a:pt x="46" y="418"/>
                  </a:lnTo>
                  <a:lnTo>
                    <a:pt x="62" y="440"/>
                  </a:lnTo>
                  <a:lnTo>
                    <a:pt x="80" y="458"/>
                  </a:lnTo>
                  <a:lnTo>
                    <a:pt x="98" y="476"/>
                  </a:lnTo>
                  <a:lnTo>
                    <a:pt x="120" y="492"/>
                  </a:lnTo>
                  <a:lnTo>
                    <a:pt x="142" y="506"/>
                  </a:lnTo>
                  <a:lnTo>
                    <a:pt x="166" y="516"/>
                  </a:lnTo>
                  <a:lnTo>
                    <a:pt x="190" y="526"/>
                  </a:lnTo>
                  <a:lnTo>
                    <a:pt x="216" y="532"/>
                  </a:lnTo>
                  <a:lnTo>
                    <a:pt x="242" y="536"/>
                  </a:lnTo>
                  <a:lnTo>
                    <a:pt x="270" y="538"/>
                  </a:lnTo>
                  <a:lnTo>
                    <a:pt x="298" y="536"/>
                  </a:lnTo>
                  <a:lnTo>
                    <a:pt x="324" y="532"/>
                  </a:lnTo>
                  <a:lnTo>
                    <a:pt x="350" y="526"/>
                  </a:lnTo>
                  <a:lnTo>
                    <a:pt x="374" y="516"/>
                  </a:lnTo>
                  <a:lnTo>
                    <a:pt x="398" y="506"/>
                  </a:lnTo>
                  <a:lnTo>
                    <a:pt x="420" y="492"/>
                  </a:lnTo>
                  <a:lnTo>
                    <a:pt x="442" y="476"/>
                  </a:lnTo>
                  <a:lnTo>
                    <a:pt x="460" y="458"/>
                  </a:lnTo>
                  <a:lnTo>
                    <a:pt x="478" y="440"/>
                  </a:lnTo>
                  <a:lnTo>
                    <a:pt x="494" y="418"/>
                  </a:lnTo>
                  <a:lnTo>
                    <a:pt x="506" y="396"/>
                  </a:lnTo>
                  <a:lnTo>
                    <a:pt x="518" y="374"/>
                  </a:lnTo>
                  <a:lnTo>
                    <a:pt x="528" y="348"/>
                  </a:lnTo>
                  <a:lnTo>
                    <a:pt x="534" y="322"/>
                  </a:lnTo>
                  <a:lnTo>
                    <a:pt x="538" y="296"/>
                  </a:lnTo>
                  <a:lnTo>
                    <a:pt x="540" y="268"/>
                  </a:lnTo>
                  <a:lnTo>
                    <a:pt x="538" y="240"/>
                  </a:lnTo>
                  <a:lnTo>
                    <a:pt x="534" y="214"/>
                  </a:lnTo>
                  <a:lnTo>
                    <a:pt x="528" y="188"/>
                  </a:lnTo>
                  <a:lnTo>
                    <a:pt x="518" y="164"/>
                  </a:lnTo>
                  <a:lnTo>
                    <a:pt x="506" y="140"/>
                  </a:lnTo>
                  <a:lnTo>
                    <a:pt x="494" y="118"/>
                  </a:lnTo>
                  <a:lnTo>
                    <a:pt x="478" y="98"/>
                  </a:lnTo>
                  <a:lnTo>
                    <a:pt x="460" y="78"/>
                  </a:lnTo>
                  <a:lnTo>
                    <a:pt x="442" y="60"/>
                  </a:lnTo>
                  <a:lnTo>
                    <a:pt x="420" y="46"/>
                  </a:lnTo>
                  <a:lnTo>
                    <a:pt x="398" y="32"/>
                  </a:lnTo>
                  <a:lnTo>
                    <a:pt x="374" y="20"/>
                  </a:lnTo>
                  <a:lnTo>
                    <a:pt x="350" y="12"/>
                  </a:lnTo>
                  <a:lnTo>
                    <a:pt x="324" y="4"/>
                  </a:lnTo>
                  <a:lnTo>
                    <a:pt x="298" y="0"/>
                  </a:lnTo>
                  <a:lnTo>
                    <a:pt x="270" y="0"/>
                  </a:lnTo>
                  <a:lnTo>
                    <a:pt x="242" y="0"/>
                  </a:lnTo>
                  <a:lnTo>
                    <a:pt x="216" y="4"/>
                  </a:lnTo>
                  <a:lnTo>
                    <a:pt x="190" y="12"/>
                  </a:lnTo>
                  <a:lnTo>
                    <a:pt x="166" y="20"/>
                  </a:lnTo>
                  <a:lnTo>
                    <a:pt x="142" y="32"/>
                  </a:lnTo>
                  <a:lnTo>
                    <a:pt x="120" y="46"/>
                  </a:lnTo>
                  <a:lnTo>
                    <a:pt x="98" y="60"/>
                  </a:lnTo>
                  <a:lnTo>
                    <a:pt x="80" y="78"/>
                  </a:lnTo>
                  <a:lnTo>
                    <a:pt x="62" y="98"/>
                  </a:lnTo>
                  <a:lnTo>
                    <a:pt x="46" y="118"/>
                  </a:lnTo>
                  <a:lnTo>
                    <a:pt x="34" y="140"/>
                  </a:lnTo>
                  <a:lnTo>
                    <a:pt x="22" y="164"/>
                  </a:lnTo>
                  <a:lnTo>
                    <a:pt x="14" y="188"/>
                  </a:lnTo>
                  <a:lnTo>
                    <a:pt x="6" y="214"/>
                  </a:lnTo>
                  <a:lnTo>
                    <a:pt x="2" y="240"/>
                  </a:lnTo>
                  <a:lnTo>
                    <a:pt x="0" y="268"/>
                  </a:lnTo>
                  <a:close/>
                </a:path>
              </a:pathLst>
            </a:custGeom>
            <a:solidFill>
              <a:schemeClr val="accent1"/>
            </a:solidFill>
            <a:ln w="9525">
              <a:solidFill>
                <a:srgbClr val="95B3D7"/>
              </a:solidFill>
              <a:round/>
              <a:headEnd/>
              <a:tailEnd/>
            </a:ln>
          </p:spPr>
          <p:txBody>
            <a:bodyPr/>
            <a:lstStyle/>
            <a:p>
              <a:endParaRPr lang="es-MX" u="none"/>
            </a:p>
          </p:txBody>
        </p:sp>
        <p:sp>
          <p:nvSpPr>
            <p:cNvPr id="56336" name="Freeform 16"/>
            <p:cNvSpPr>
              <a:spLocks noEditPoints="1"/>
            </p:cNvSpPr>
            <p:nvPr/>
          </p:nvSpPr>
          <p:spPr bwMode="auto">
            <a:xfrm>
              <a:off x="4689" y="3198"/>
              <a:ext cx="452" cy="454"/>
            </a:xfrm>
            <a:custGeom>
              <a:avLst/>
              <a:gdLst>
                <a:gd name="T0" fmla="*/ 8 w 452"/>
                <a:gd name="T1" fmla="*/ 204 h 454"/>
                <a:gd name="T2" fmla="*/ 24 w 452"/>
                <a:gd name="T3" fmla="*/ 142 h 454"/>
                <a:gd name="T4" fmla="*/ 58 w 452"/>
                <a:gd name="T5" fmla="*/ 88 h 454"/>
                <a:gd name="T6" fmla="*/ 104 w 452"/>
                <a:gd name="T7" fmla="*/ 46 h 454"/>
                <a:gd name="T8" fmla="*/ 162 w 452"/>
                <a:gd name="T9" fmla="*/ 18 h 454"/>
                <a:gd name="T10" fmla="*/ 226 w 452"/>
                <a:gd name="T11" fmla="*/ 8 h 454"/>
                <a:gd name="T12" fmla="*/ 270 w 452"/>
                <a:gd name="T13" fmla="*/ 12 h 454"/>
                <a:gd name="T14" fmla="*/ 330 w 452"/>
                <a:gd name="T15" fmla="*/ 34 h 454"/>
                <a:gd name="T16" fmla="*/ 380 w 452"/>
                <a:gd name="T17" fmla="*/ 72 h 454"/>
                <a:gd name="T18" fmla="*/ 418 w 452"/>
                <a:gd name="T19" fmla="*/ 122 h 454"/>
                <a:gd name="T20" fmla="*/ 440 w 452"/>
                <a:gd name="T21" fmla="*/ 182 h 454"/>
                <a:gd name="T22" fmla="*/ 444 w 452"/>
                <a:gd name="T23" fmla="*/ 226 h 454"/>
                <a:gd name="T24" fmla="*/ 434 w 452"/>
                <a:gd name="T25" fmla="*/ 292 h 454"/>
                <a:gd name="T26" fmla="*/ 408 w 452"/>
                <a:gd name="T27" fmla="*/ 348 h 454"/>
                <a:gd name="T28" fmla="*/ 366 w 452"/>
                <a:gd name="T29" fmla="*/ 396 h 454"/>
                <a:gd name="T30" fmla="*/ 312 w 452"/>
                <a:gd name="T31" fmla="*/ 428 h 454"/>
                <a:gd name="T32" fmla="*/ 248 w 452"/>
                <a:gd name="T33" fmla="*/ 444 h 454"/>
                <a:gd name="T34" fmla="*/ 204 w 452"/>
                <a:gd name="T35" fmla="*/ 444 h 454"/>
                <a:gd name="T36" fmla="*/ 140 w 452"/>
                <a:gd name="T37" fmla="*/ 428 h 454"/>
                <a:gd name="T38" fmla="*/ 86 w 452"/>
                <a:gd name="T39" fmla="*/ 396 h 454"/>
                <a:gd name="T40" fmla="*/ 44 w 452"/>
                <a:gd name="T41" fmla="*/ 348 h 454"/>
                <a:gd name="T42" fmla="*/ 18 w 452"/>
                <a:gd name="T43" fmla="*/ 292 h 454"/>
                <a:gd name="T44" fmla="*/ 8 w 452"/>
                <a:gd name="T45" fmla="*/ 226 h 454"/>
                <a:gd name="T46" fmla="*/ 0 w 452"/>
                <a:gd name="T47" fmla="*/ 226 h 454"/>
                <a:gd name="T48" fmla="*/ 10 w 452"/>
                <a:gd name="T49" fmla="*/ 294 h 454"/>
                <a:gd name="T50" fmla="*/ 38 w 452"/>
                <a:gd name="T51" fmla="*/ 354 h 454"/>
                <a:gd name="T52" fmla="*/ 82 w 452"/>
                <a:gd name="T53" fmla="*/ 402 h 454"/>
                <a:gd name="T54" fmla="*/ 138 w 452"/>
                <a:gd name="T55" fmla="*/ 436 h 454"/>
                <a:gd name="T56" fmla="*/ 202 w 452"/>
                <a:gd name="T57" fmla="*/ 452 h 454"/>
                <a:gd name="T58" fmla="*/ 250 w 452"/>
                <a:gd name="T59" fmla="*/ 452 h 454"/>
                <a:gd name="T60" fmla="*/ 314 w 452"/>
                <a:gd name="T61" fmla="*/ 436 h 454"/>
                <a:gd name="T62" fmla="*/ 370 w 452"/>
                <a:gd name="T63" fmla="*/ 402 h 454"/>
                <a:gd name="T64" fmla="*/ 414 w 452"/>
                <a:gd name="T65" fmla="*/ 354 h 454"/>
                <a:gd name="T66" fmla="*/ 442 w 452"/>
                <a:gd name="T67" fmla="*/ 294 h 454"/>
                <a:gd name="T68" fmla="*/ 452 w 452"/>
                <a:gd name="T69" fmla="*/ 226 h 454"/>
                <a:gd name="T70" fmla="*/ 448 w 452"/>
                <a:gd name="T71" fmla="*/ 180 h 454"/>
                <a:gd name="T72" fmla="*/ 426 w 452"/>
                <a:gd name="T73" fmla="*/ 118 h 454"/>
                <a:gd name="T74" fmla="*/ 386 w 452"/>
                <a:gd name="T75" fmla="*/ 66 h 454"/>
                <a:gd name="T76" fmla="*/ 334 w 452"/>
                <a:gd name="T77" fmla="*/ 28 h 454"/>
                <a:gd name="T78" fmla="*/ 272 w 452"/>
                <a:gd name="T79" fmla="*/ 4 h 454"/>
                <a:gd name="T80" fmla="*/ 226 w 452"/>
                <a:gd name="T81" fmla="*/ 0 h 454"/>
                <a:gd name="T82" fmla="*/ 158 w 452"/>
                <a:gd name="T83" fmla="*/ 10 h 454"/>
                <a:gd name="T84" fmla="*/ 100 w 452"/>
                <a:gd name="T85" fmla="*/ 38 h 454"/>
                <a:gd name="T86" fmla="*/ 52 w 452"/>
                <a:gd name="T87" fmla="*/ 82 h 454"/>
                <a:gd name="T88" fmla="*/ 18 w 452"/>
                <a:gd name="T89" fmla="*/ 138 h 454"/>
                <a:gd name="T90" fmla="*/ 0 w 452"/>
                <a:gd name="T91" fmla="*/ 204 h 4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2"/>
                <a:gd name="T139" fmla="*/ 0 h 454"/>
                <a:gd name="T140" fmla="*/ 452 w 452"/>
                <a:gd name="T141" fmla="*/ 454 h 4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2" h="454">
                  <a:moveTo>
                    <a:pt x="8" y="226"/>
                  </a:moveTo>
                  <a:lnTo>
                    <a:pt x="8" y="226"/>
                  </a:lnTo>
                  <a:lnTo>
                    <a:pt x="8" y="204"/>
                  </a:lnTo>
                  <a:lnTo>
                    <a:pt x="12" y="182"/>
                  </a:lnTo>
                  <a:lnTo>
                    <a:pt x="18" y="162"/>
                  </a:lnTo>
                  <a:lnTo>
                    <a:pt x="24" y="142"/>
                  </a:lnTo>
                  <a:lnTo>
                    <a:pt x="34" y="122"/>
                  </a:lnTo>
                  <a:lnTo>
                    <a:pt x="44" y="104"/>
                  </a:lnTo>
                  <a:lnTo>
                    <a:pt x="58" y="88"/>
                  </a:lnTo>
                  <a:lnTo>
                    <a:pt x="72" y="72"/>
                  </a:lnTo>
                  <a:lnTo>
                    <a:pt x="86" y="58"/>
                  </a:lnTo>
                  <a:lnTo>
                    <a:pt x="104" y="46"/>
                  </a:lnTo>
                  <a:lnTo>
                    <a:pt x="122" y="34"/>
                  </a:lnTo>
                  <a:lnTo>
                    <a:pt x="140" y="24"/>
                  </a:lnTo>
                  <a:lnTo>
                    <a:pt x="162" y="18"/>
                  </a:lnTo>
                  <a:lnTo>
                    <a:pt x="182" y="12"/>
                  </a:lnTo>
                  <a:lnTo>
                    <a:pt x="204" y="8"/>
                  </a:lnTo>
                  <a:lnTo>
                    <a:pt x="226" y="8"/>
                  </a:lnTo>
                  <a:lnTo>
                    <a:pt x="248" y="8"/>
                  </a:lnTo>
                  <a:lnTo>
                    <a:pt x="270" y="12"/>
                  </a:lnTo>
                  <a:lnTo>
                    <a:pt x="292" y="18"/>
                  </a:lnTo>
                  <a:lnTo>
                    <a:pt x="312" y="24"/>
                  </a:lnTo>
                  <a:lnTo>
                    <a:pt x="330" y="34"/>
                  </a:lnTo>
                  <a:lnTo>
                    <a:pt x="348" y="46"/>
                  </a:lnTo>
                  <a:lnTo>
                    <a:pt x="366" y="58"/>
                  </a:lnTo>
                  <a:lnTo>
                    <a:pt x="380" y="72"/>
                  </a:lnTo>
                  <a:lnTo>
                    <a:pt x="394" y="88"/>
                  </a:lnTo>
                  <a:lnTo>
                    <a:pt x="408" y="104"/>
                  </a:lnTo>
                  <a:lnTo>
                    <a:pt x="418" y="122"/>
                  </a:lnTo>
                  <a:lnTo>
                    <a:pt x="428" y="142"/>
                  </a:lnTo>
                  <a:lnTo>
                    <a:pt x="434" y="162"/>
                  </a:lnTo>
                  <a:lnTo>
                    <a:pt x="440" y="182"/>
                  </a:lnTo>
                  <a:lnTo>
                    <a:pt x="444" y="204"/>
                  </a:lnTo>
                  <a:lnTo>
                    <a:pt x="444" y="226"/>
                  </a:lnTo>
                  <a:lnTo>
                    <a:pt x="444" y="248"/>
                  </a:lnTo>
                  <a:lnTo>
                    <a:pt x="440" y="270"/>
                  </a:lnTo>
                  <a:lnTo>
                    <a:pt x="434" y="292"/>
                  </a:lnTo>
                  <a:lnTo>
                    <a:pt x="428" y="312"/>
                  </a:lnTo>
                  <a:lnTo>
                    <a:pt x="418" y="330"/>
                  </a:lnTo>
                  <a:lnTo>
                    <a:pt x="408" y="348"/>
                  </a:lnTo>
                  <a:lnTo>
                    <a:pt x="394" y="366"/>
                  </a:lnTo>
                  <a:lnTo>
                    <a:pt x="380" y="382"/>
                  </a:lnTo>
                  <a:lnTo>
                    <a:pt x="366" y="396"/>
                  </a:lnTo>
                  <a:lnTo>
                    <a:pt x="348" y="408"/>
                  </a:lnTo>
                  <a:lnTo>
                    <a:pt x="330" y="418"/>
                  </a:lnTo>
                  <a:lnTo>
                    <a:pt x="312" y="428"/>
                  </a:lnTo>
                  <a:lnTo>
                    <a:pt x="292" y="436"/>
                  </a:lnTo>
                  <a:lnTo>
                    <a:pt x="270" y="440"/>
                  </a:lnTo>
                  <a:lnTo>
                    <a:pt x="248" y="444"/>
                  </a:lnTo>
                  <a:lnTo>
                    <a:pt x="226" y="446"/>
                  </a:lnTo>
                  <a:lnTo>
                    <a:pt x="204" y="444"/>
                  </a:lnTo>
                  <a:lnTo>
                    <a:pt x="182" y="440"/>
                  </a:lnTo>
                  <a:lnTo>
                    <a:pt x="162" y="436"/>
                  </a:lnTo>
                  <a:lnTo>
                    <a:pt x="140" y="428"/>
                  </a:lnTo>
                  <a:lnTo>
                    <a:pt x="122" y="418"/>
                  </a:lnTo>
                  <a:lnTo>
                    <a:pt x="104" y="408"/>
                  </a:lnTo>
                  <a:lnTo>
                    <a:pt x="86" y="396"/>
                  </a:lnTo>
                  <a:lnTo>
                    <a:pt x="72" y="382"/>
                  </a:lnTo>
                  <a:lnTo>
                    <a:pt x="58" y="366"/>
                  </a:lnTo>
                  <a:lnTo>
                    <a:pt x="44" y="348"/>
                  </a:lnTo>
                  <a:lnTo>
                    <a:pt x="34" y="330"/>
                  </a:lnTo>
                  <a:lnTo>
                    <a:pt x="24" y="312"/>
                  </a:lnTo>
                  <a:lnTo>
                    <a:pt x="18" y="292"/>
                  </a:lnTo>
                  <a:lnTo>
                    <a:pt x="12" y="270"/>
                  </a:lnTo>
                  <a:lnTo>
                    <a:pt x="8" y="248"/>
                  </a:lnTo>
                  <a:lnTo>
                    <a:pt x="8" y="226"/>
                  </a:lnTo>
                  <a:close/>
                  <a:moveTo>
                    <a:pt x="0" y="226"/>
                  </a:moveTo>
                  <a:lnTo>
                    <a:pt x="0" y="226"/>
                  </a:lnTo>
                  <a:lnTo>
                    <a:pt x="0" y="250"/>
                  </a:lnTo>
                  <a:lnTo>
                    <a:pt x="4" y="272"/>
                  </a:lnTo>
                  <a:lnTo>
                    <a:pt x="10" y="294"/>
                  </a:lnTo>
                  <a:lnTo>
                    <a:pt x="18" y="314"/>
                  </a:lnTo>
                  <a:lnTo>
                    <a:pt x="26" y="334"/>
                  </a:lnTo>
                  <a:lnTo>
                    <a:pt x="38" y="354"/>
                  </a:lnTo>
                  <a:lnTo>
                    <a:pt x="52" y="370"/>
                  </a:lnTo>
                  <a:lnTo>
                    <a:pt x="66" y="386"/>
                  </a:lnTo>
                  <a:lnTo>
                    <a:pt x="82" y="402"/>
                  </a:lnTo>
                  <a:lnTo>
                    <a:pt x="100" y="414"/>
                  </a:lnTo>
                  <a:lnTo>
                    <a:pt x="118" y="426"/>
                  </a:lnTo>
                  <a:lnTo>
                    <a:pt x="138" y="436"/>
                  </a:lnTo>
                  <a:lnTo>
                    <a:pt x="158" y="444"/>
                  </a:lnTo>
                  <a:lnTo>
                    <a:pt x="180" y="448"/>
                  </a:lnTo>
                  <a:lnTo>
                    <a:pt x="202" y="452"/>
                  </a:lnTo>
                  <a:lnTo>
                    <a:pt x="226" y="454"/>
                  </a:lnTo>
                  <a:lnTo>
                    <a:pt x="250" y="452"/>
                  </a:lnTo>
                  <a:lnTo>
                    <a:pt x="272" y="448"/>
                  </a:lnTo>
                  <a:lnTo>
                    <a:pt x="294" y="444"/>
                  </a:lnTo>
                  <a:lnTo>
                    <a:pt x="314" y="436"/>
                  </a:lnTo>
                  <a:lnTo>
                    <a:pt x="334" y="426"/>
                  </a:lnTo>
                  <a:lnTo>
                    <a:pt x="352" y="414"/>
                  </a:lnTo>
                  <a:lnTo>
                    <a:pt x="370" y="402"/>
                  </a:lnTo>
                  <a:lnTo>
                    <a:pt x="386" y="386"/>
                  </a:lnTo>
                  <a:lnTo>
                    <a:pt x="400" y="370"/>
                  </a:lnTo>
                  <a:lnTo>
                    <a:pt x="414" y="354"/>
                  </a:lnTo>
                  <a:lnTo>
                    <a:pt x="426" y="334"/>
                  </a:lnTo>
                  <a:lnTo>
                    <a:pt x="434" y="314"/>
                  </a:lnTo>
                  <a:lnTo>
                    <a:pt x="442" y="294"/>
                  </a:lnTo>
                  <a:lnTo>
                    <a:pt x="448" y="272"/>
                  </a:lnTo>
                  <a:lnTo>
                    <a:pt x="452" y="250"/>
                  </a:lnTo>
                  <a:lnTo>
                    <a:pt x="452" y="226"/>
                  </a:lnTo>
                  <a:lnTo>
                    <a:pt x="452" y="204"/>
                  </a:lnTo>
                  <a:lnTo>
                    <a:pt x="448" y="180"/>
                  </a:lnTo>
                  <a:lnTo>
                    <a:pt x="442" y="160"/>
                  </a:lnTo>
                  <a:lnTo>
                    <a:pt x="434" y="138"/>
                  </a:lnTo>
                  <a:lnTo>
                    <a:pt x="426" y="118"/>
                  </a:lnTo>
                  <a:lnTo>
                    <a:pt x="414" y="100"/>
                  </a:lnTo>
                  <a:lnTo>
                    <a:pt x="400" y="82"/>
                  </a:lnTo>
                  <a:lnTo>
                    <a:pt x="386" y="66"/>
                  </a:lnTo>
                  <a:lnTo>
                    <a:pt x="370" y="52"/>
                  </a:lnTo>
                  <a:lnTo>
                    <a:pt x="352" y="38"/>
                  </a:lnTo>
                  <a:lnTo>
                    <a:pt x="334" y="28"/>
                  </a:lnTo>
                  <a:lnTo>
                    <a:pt x="314" y="18"/>
                  </a:lnTo>
                  <a:lnTo>
                    <a:pt x="294" y="10"/>
                  </a:lnTo>
                  <a:lnTo>
                    <a:pt x="272" y="4"/>
                  </a:lnTo>
                  <a:lnTo>
                    <a:pt x="250" y="0"/>
                  </a:lnTo>
                  <a:lnTo>
                    <a:pt x="226" y="0"/>
                  </a:lnTo>
                  <a:lnTo>
                    <a:pt x="202" y="0"/>
                  </a:lnTo>
                  <a:lnTo>
                    <a:pt x="180" y="4"/>
                  </a:lnTo>
                  <a:lnTo>
                    <a:pt x="158" y="10"/>
                  </a:lnTo>
                  <a:lnTo>
                    <a:pt x="138" y="18"/>
                  </a:lnTo>
                  <a:lnTo>
                    <a:pt x="118" y="28"/>
                  </a:lnTo>
                  <a:lnTo>
                    <a:pt x="100" y="38"/>
                  </a:lnTo>
                  <a:lnTo>
                    <a:pt x="82" y="52"/>
                  </a:lnTo>
                  <a:lnTo>
                    <a:pt x="66" y="66"/>
                  </a:lnTo>
                  <a:lnTo>
                    <a:pt x="52" y="82"/>
                  </a:lnTo>
                  <a:lnTo>
                    <a:pt x="38" y="100"/>
                  </a:lnTo>
                  <a:lnTo>
                    <a:pt x="26" y="118"/>
                  </a:lnTo>
                  <a:lnTo>
                    <a:pt x="18" y="138"/>
                  </a:lnTo>
                  <a:lnTo>
                    <a:pt x="10" y="160"/>
                  </a:lnTo>
                  <a:lnTo>
                    <a:pt x="4" y="180"/>
                  </a:lnTo>
                  <a:lnTo>
                    <a:pt x="0" y="204"/>
                  </a:lnTo>
                  <a:lnTo>
                    <a:pt x="0" y="226"/>
                  </a:lnTo>
                  <a:close/>
                </a:path>
              </a:pathLst>
            </a:custGeom>
            <a:solidFill>
              <a:schemeClr val="accent1"/>
            </a:solidFill>
            <a:ln w="9525">
              <a:solidFill>
                <a:srgbClr val="95B3D7"/>
              </a:solidFill>
              <a:round/>
              <a:headEnd/>
              <a:tailEnd/>
            </a:ln>
          </p:spPr>
          <p:txBody>
            <a:bodyPr/>
            <a:lstStyle/>
            <a:p>
              <a:endParaRPr lang="es-MX" u="none"/>
            </a:p>
          </p:txBody>
        </p:sp>
        <p:sp>
          <p:nvSpPr>
            <p:cNvPr id="56337" name="Freeform 17"/>
            <p:cNvSpPr>
              <a:spLocks noEditPoints="1"/>
            </p:cNvSpPr>
            <p:nvPr/>
          </p:nvSpPr>
          <p:spPr bwMode="auto">
            <a:xfrm>
              <a:off x="4645" y="3156"/>
              <a:ext cx="540" cy="538"/>
            </a:xfrm>
            <a:custGeom>
              <a:avLst/>
              <a:gdLst>
                <a:gd name="T0" fmla="*/ 16 w 540"/>
                <a:gd name="T1" fmla="*/ 242 h 538"/>
                <a:gd name="T2" fmla="*/ 36 w 540"/>
                <a:gd name="T3" fmla="*/ 170 h 538"/>
                <a:gd name="T4" fmla="*/ 74 w 540"/>
                <a:gd name="T5" fmla="*/ 106 h 538"/>
                <a:gd name="T6" fmla="*/ 128 w 540"/>
                <a:gd name="T7" fmla="*/ 56 h 538"/>
                <a:gd name="T8" fmla="*/ 194 w 540"/>
                <a:gd name="T9" fmla="*/ 24 h 538"/>
                <a:gd name="T10" fmla="*/ 270 w 540"/>
                <a:gd name="T11" fmla="*/ 14 h 538"/>
                <a:gd name="T12" fmla="*/ 322 w 540"/>
                <a:gd name="T13" fmla="*/ 18 h 538"/>
                <a:gd name="T14" fmla="*/ 392 w 540"/>
                <a:gd name="T15" fmla="*/ 44 h 538"/>
                <a:gd name="T16" fmla="*/ 450 w 540"/>
                <a:gd name="T17" fmla="*/ 88 h 538"/>
                <a:gd name="T18" fmla="*/ 494 w 540"/>
                <a:gd name="T19" fmla="*/ 146 h 538"/>
                <a:gd name="T20" fmla="*/ 520 w 540"/>
                <a:gd name="T21" fmla="*/ 218 h 538"/>
                <a:gd name="T22" fmla="*/ 526 w 540"/>
                <a:gd name="T23" fmla="*/ 268 h 538"/>
                <a:gd name="T24" fmla="*/ 514 w 540"/>
                <a:gd name="T25" fmla="*/ 344 h 538"/>
                <a:gd name="T26" fmla="*/ 482 w 540"/>
                <a:gd name="T27" fmla="*/ 410 h 538"/>
                <a:gd name="T28" fmla="*/ 432 w 540"/>
                <a:gd name="T29" fmla="*/ 466 h 538"/>
                <a:gd name="T30" fmla="*/ 370 w 540"/>
                <a:gd name="T31" fmla="*/ 504 h 538"/>
                <a:gd name="T32" fmla="*/ 296 w 540"/>
                <a:gd name="T33" fmla="*/ 522 h 538"/>
                <a:gd name="T34" fmla="*/ 244 w 540"/>
                <a:gd name="T35" fmla="*/ 522 h 538"/>
                <a:gd name="T36" fmla="*/ 170 w 540"/>
                <a:gd name="T37" fmla="*/ 504 h 538"/>
                <a:gd name="T38" fmla="*/ 108 w 540"/>
                <a:gd name="T39" fmla="*/ 466 h 538"/>
                <a:gd name="T40" fmla="*/ 58 w 540"/>
                <a:gd name="T41" fmla="*/ 410 h 538"/>
                <a:gd name="T42" fmla="*/ 26 w 540"/>
                <a:gd name="T43" fmla="*/ 344 h 538"/>
                <a:gd name="T44" fmla="*/ 14 w 540"/>
                <a:gd name="T45" fmla="*/ 268 h 538"/>
                <a:gd name="T46" fmla="*/ 0 w 540"/>
                <a:gd name="T47" fmla="*/ 268 h 538"/>
                <a:gd name="T48" fmla="*/ 14 w 540"/>
                <a:gd name="T49" fmla="*/ 348 h 538"/>
                <a:gd name="T50" fmla="*/ 46 w 540"/>
                <a:gd name="T51" fmla="*/ 418 h 538"/>
                <a:gd name="T52" fmla="*/ 98 w 540"/>
                <a:gd name="T53" fmla="*/ 476 h 538"/>
                <a:gd name="T54" fmla="*/ 166 w 540"/>
                <a:gd name="T55" fmla="*/ 516 h 538"/>
                <a:gd name="T56" fmla="*/ 242 w 540"/>
                <a:gd name="T57" fmla="*/ 536 h 538"/>
                <a:gd name="T58" fmla="*/ 298 w 540"/>
                <a:gd name="T59" fmla="*/ 536 h 538"/>
                <a:gd name="T60" fmla="*/ 374 w 540"/>
                <a:gd name="T61" fmla="*/ 516 h 538"/>
                <a:gd name="T62" fmla="*/ 442 w 540"/>
                <a:gd name="T63" fmla="*/ 476 h 538"/>
                <a:gd name="T64" fmla="*/ 494 w 540"/>
                <a:gd name="T65" fmla="*/ 418 h 538"/>
                <a:gd name="T66" fmla="*/ 528 w 540"/>
                <a:gd name="T67" fmla="*/ 348 h 538"/>
                <a:gd name="T68" fmla="*/ 540 w 540"/>
                <a:gd name="T69" fmla="*/ 268 h 538"/>
                <a:gd name="T70" fmla="*/ 534 w 540"/>
                <a:gd name="T71" fmla="*/ 214 h 538"/>
                <a:gd name="T72" fmla="*/ 506 w 540"/>
                <a:gd name="T73" fmla="*/ 140 h 538"/>
                <a:gd name="T74" fmla="*/ 460 w 540"/>
                <a:gd name="T75" fmla="*/ 78 h 538"/>
                <a:gd name="T76" fmla="*/ 398 w 540"/>
                <a:gd name="T77" fmla="*/ 32 h 538"/>
                <a:gd name="T78" fmla="*/ 324 w 540"/>
                <a:gd name="T79" fmla="*/ 4 h 538"/>
                <a:gd name="T80" fmla="*/ 270 w 540"/>
                <a:gd name="T81" fmla="*/ 0 h 538"/>
                <a:gd name="T82" fmla="*/ 190 w 540"/>
                <a:gd name="T83" fmla="*/ 12 h 538"/>
                <a:gd name="T84" fmla="*/ 120 w 540"/>
                <a:gd name="T85" fmla="*/ 46 h 538"/>
                <a:gd name="T86" fmla="*/ 62 w 540"/>
                <a:gd name="T87" fmla="*/ 98 h 538"/>
                <a:gd name="T88" fmla="*/ 22 w 540"/>
                <a:gd name="T89" fmla="*/ 164 h 538"/>
                <a:gd name="T90" fmla="*/ 2 w 540"/>
                <a:gd name="T91" fmla="*/ 240 h 5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0"/>
                <a:gd name="T139" fmla="*/ 0 h 538"/>
                <a:gd name="T140" fmla="*/ 540 w 540"/>
                <a:gd name="T141" fmla="*/ 538 h 5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0" h="538">
                  <a:moveTo>
                    <a:pt x="14" y="268"/>
                  </a:moveTo>
                  <a:lnTo>
                    <a:pt x="14" y="268"/>
                  </a:lnTo>
                  <a:lnTo>
                    <a:pt x="16" y="242"/>
                  </a:lnTo>
                  <a:lnTo>
                    <a:pt x="20" y="218"/>
                  </a:lnTo>
                  <a:lnTo>
                    <a:pt x="26" y="192"/>
                  </a:lnTo>
                  <a:lnTo>
                    <a:pt x="36" y="170"/>
                  </a:lnTo>
                  <a:lnTo>
                    <a:pt x="46" y="146"/>
                  </a:lnTo>
                  <a:lnTo>
                    <a:pt x="58" y="126"/>
                  </a:lnTo>
                  <a:lnTo>
                    <a:pt x="74" y="106"/>
                  </a:lnTo>
                  <a:lnTo>
                    <a:pt x="90" y="88"/>
                  </a:lnTo>
                  <a:lnTo>
                    <a:pt x="108" y="72"/>
                  </a:lnTo>
                  <a:lnTo>
                    <a:pt x="128" y="56"/>
                  </a:lnTo>
                  <a:lnTo>
                    <a:pt x="148" y="44"/>
                  </a:lnTo>
                  <a:lnTo>
                    <a:pt x="170" y="34"/>
                  </a:lnTo>
                  <a:lnTo>
                    <a:pt x="194" y="24"/>
                  </a:lnTo>
                  <a:lnTo>
                    <a:pt x="218" y="18"/>
                  </a:lnTo>
                  <a:lnTo>
                    <a:pt x="244" y="14"/>
                  </a:lnTo>
                  <a:lnTo>
                    <a:pt x="270" y="14"/>
                  </a:lnTo>
                  <a:lnTo>
                    <a:pt x="296" y="14"/>
                  </a:lnTo>
                  <a:lnTo>
                    <a:pt x="322" y="18"/>
                  </a:lnTo>
                  <a:lnTo>
                    <a:pt x="346" y="24"/>
                  </a:lnTo>
                  <a:lnTo>
                    <a:pt x="370" y="34"/>
                  </a:lnTo>
                  <a:lnTo>
                    <a:pt x="392" y="44"/>
                  </a:lnTo>
                  <a:lnTo>
                    <a:pt x="412" y="56"/>
                  </a:lnTo>
                  <a:lnTo>
                    <a:pt x="432" y="72"/>
                  </a:lnTo>
                  <a:lnTo>
                    <a:pt x="450" y="88"/>
                  </a:lnTo>
                  <a:lnTo>
                    <a:pt x="466" y="106"/>
                  </a:lnTo>
                  <a:lnTo>
                    <a:pt x="482" y="126"/>
                  </a:lnTo>
                  <a:lnTo>
                    <a:pt x="494" y="146"/>
                  </a:lnTo>
                  <a:lnTo>
                    <a:pt x="506" y="170"/>
                  </a:lnTo>
                  <a:lnTo>
                    <a:pt x="514" y="192"/>
                  </a:lnTo>
                  <a:lnTo>
                    <a:pt x="520" y="218"/>
                  </a:lnTo>
                  <a:lnTo>
                    <a:pt x="524" y="242"/>
                  </a:lnTo>
                  <a:lnTo>
                    <a:pt x="526" y="268"/>
                  </a:lnTo>
                  <a:lnTo>
                    <a:pt x="524" y="294"/>
                  </a:lnTo>
                  <a:lnTo>
                    <a:pt x="520" y="320"/>
                  </a:lnTo>
                  <a:lnTo>
                    <a:pt x="514" y="344"/>
                  </a:lnTo>
                  <a:lnTo>
                    <a:pt x="506" y="368"/>
                  </a:lnTo>
                  <a:lnTo>
                    <a:pt x="494" y="390"/>
                  </a:lnTo>
                  <a:lnTo>
                    <a:pt x="482" y="410"/>
                  </a:lnTo>
                  <a:lnTo>
                    <a:pt x="466" y="430"/>
                  </a:lnTo>
                  <a:lnTo>
                    <a:pt x="450" y="448"/>
                  </a:lnTo>
                  <a:lnTo>
                    <a:pt x="432" y="466"/>
                  </a:lnTo>
                  <a:lnTo>
                    <a:pt x="412" y="480"/>
                  </a:lnTo>
                  <a:lnTo>
                    <a:pt x="392" y="492"/>
                  </a:lnTo>
                  <a:lnTo>
                    <a:pt x="370" y="504"/>
                  </a:lnTo>
                  <a:lnTo>
                    <a:pt x="346" y="512"/>
                  </a:lnTo>
                  <a:lnTo>
                    <a:pt x="322" y="518"/>
                  </a:lnTo>
                  <a:lnTo>
                    <a:pt x="296" y="522"/>
                  </a:lnTo>
                  <a:lnTo>
                    <a:pt x="270" y="524"/>
                  </a:lnTo>
                  <a:lnTo>
                    <a:pt x="244" y="522"/>
                  </a:lnTo>
                  <a:lnTo>
                    <a:pt x="218" y="518"/>
                  </a:lnTo>
                  <a:lnTo>
                    <a:pt x="194" y="512"/>
                  </a:lnTo>
                  <a:lnTo>
                    <a:pt x="170" y="504"/>
                  </a:lnTo>
                  <a:lnTo>
                    <a:pt x="148" y="492"/>
                  </a:lnTo>
                  <a:lnTo>
                    <a:pt x="128" y="480"/>
                  </a:lnTo>
                  <a:lnTo>
                    <a:pt x="108" y="466"/>
                  </a:lnTo>
                  <a:lnTo>
                    <a:pt x="90" y="448"/>
                  </a:lnTo>
                  <a:lnTo>
                    <a:pt x="74" y="430"/>
                  </a:lnTo>
                  <a:lnTo>
                    <a:pt x="58" y="410"/>
                  </a:lnTo>
                  <a:lnTo>
                    <a:pt x="46" y="390"/>
                  </a:lnTo>
                  <a:lnTo>
                    <a:pt x="36" y="368"/>
                  </a:lnTo>
                  <a:lnTo>
                    <a:pt x="26" y="344"/>
                  </a:lnTo>
                  <a:lnTo>
                    <a:pt x="20" y="320"/>
                  </a:lnTo>
                  <a:lnTo>
                    <a:pt x="16" y="294"/>
                  </a:lnTo>
                  <a:lnTo>
                    <a:pt x="14" y="268"/>
                  </a:lnTo>
                  <a:close/>
                  <a:moveTo>
                    <a:pt x="0" y="268"/>
                  </a:moveTo>
                  <a:lnTo>
                    <a:pt x="0" y="268"/>
                  </a:lnTo>
                  <a:lnTo>
                    <a:pt x="2" y="296"/>
                  </a:lnTo>
                  <a:lnTo>
                    <a:pt x="6" y="322"/>
                  </a:lnTo>
                  <a:lnTo>
                    <a:pt x="14" y="348"/>
                  </a:lnTo>
                  <a:lnTo>
                    <a:pt x="22" y="374"/>
                  </a:lnTo>
                  <a:lnTo>
                    <a:pt x="34" y="396"/>
                  </a:lnTo>
                  <a:lnTo>
                    <a:pt x="46" y="418"/>
                  </a:lnTo>
                  <a:lnTo>
                    <a:pt x="62" y="440"/>
                  </a:lnTo>
                  <a:lnTo>
                    <a:pt x="80" y="458"/>
                  </a:lnTo>
                  <a:lnTo>
                    <a:pt x="98" y="476"/>
                  </a:lnTo>
                  <a:lnTo>
                    <a:pt x="120" y="492"/>
                  </a:lnTo>
                  <a:lnTo>
                    <a:pt x="142" y="506"/>
                  </a:lnTo>
                  <a:lnTo>
                    <a:pt x="166" y="516"/>
                  </a:lnTo>
                  <a:lnTo>
                    <a:pt x="190" y="526"/>
                  </a:lnTo>
                  <a:lnTo>
                    <a:pt x="216" y="532"/>
                  </a:lnTo>
                  <a:lnTo>
                    <a:pt x="242" y="536"/>
                  </a:lnTo>
                  <a:lnTo>
                    <a:pt x="270" y="538"/>
                  </a:lnTo>
                  <a:lnTo>
                    <a:pt x="298" y="536"/>
                  </a:lnTo>
                  <a:lnTo>
                    <a:pt x="324" y="532"/>
                  </a:lnTo>
                  <a:lnTo>
                    <a:pt x="350" y="526"/>
                  </a:lnTo>
                  <a:lnTo>
                    <a:pt x="374" y="516"/>
                  </a:lnTo>
                  <a:lnTo>
                    <a:pt x="398" y="506"/>
                  </a:lnTo>
                  <a:lnTo>
                    <a:pt x="420" y="492"/>
                  </a:lnTo>
                  <a:lnTo>
                    <a:pt x="442" y="476"/>
                  </a:lnTo>
                  <a:lnTo>
                    <a:pt x="460" y="458"/>
                  </a:lnTo>
                  <a:lnTo>
                    <a:pt x="478" y="440"/>
                  </a:lnTo>
                  <a:lnTo>
                    <a:pt x="494" y="418"/>
                  </a:lnTo>
                  <a:lnTo>
                    <a:pt x="506" y="396"/>
                  </a:lnTo>
                  <a:lnTo>
                    <a:pt x="518" y="374"/>
                  </a:lnTo>
                  <a:lnTo>
                    <a:pt x="528" y="348"/>
                  </a:lnTo>
                  <a:lnTo>
                    <a:pt x="534" y="322"/>
                  </a:lnTo>
                  <a:lnTo>
                    <a:pt x="538" y="296"/>
                  </a:lnTo>
                  <a:lnTo>
                    <a:pt x="540" y="268"/>
                  </a:lnTo>
                  <a:lnTo>
                    <a:pt x="538" y="240"/>
                  </a:lnTo>
                  <a:lnTo>
                    <a:pt x="534" y="214"/>
                  </a:lnTo>
                  <a:lnTo>
                    <a:pt x="528" y="188"/>
                  </a:lnTo>
                  <a:lnTo>
                    <a:pt x="518" y="164"/>
                  </a:lnTo>
                  <a:lnTo>
                    <a:pt x="506" y="140"/>
                  </a:lnTo>
                  <a:lnTo>
                    <a:pt x="494" y="118"/>
                  </a:lnTo>
                  <a:lnTo>
                    <a:pt x="478" y="98"/>
                  </a:lnTo>
                  <a:lnTo>
                    <a:pt x="460" y="78"/>
                  </a:lnTo>
                  <a:lnTo>
                    <a:pt x="442" y="60"/>
                  </a:lnTo>
                  <a:lnTo>
                    <a:pt x="420" y="46"/>
                  </a:lnTo>
                  <a:lnTo>
                    <a:pt x="398" y="32"/>
                  </a:lnTo>
                  <a:lnTo>
                    <a:pt x="374" y="20"/>
                  </a:lnTo>
                  <a:lnTo>
                    <a:pt x="350" y="12"/>
                  </a:lnTo>
                  <a:lnTo>
                    <a:pt x="324" y="4"/>
                  </a:lnTo>
                  <a:lnTo>
                    <a:pt x="298" y="0"/>
                  </a:lnTo>
                  <a:lnTo>
                    <a:pt x="270" y="0"/>
                  </a:lnTo>
                  <a:lnTo>
                    <a:pt x="242" y="0"/>
                  </a:lnTo>
                  <a:lnTo>
                    <a:pt x="216" y="4"/>
                  </a:lnTo>
                  <a:lnTo>
                    <a:pt x="190" y="12"/>
                  </a:lnTo>
                  <a:lnTo>
                    <a:pt x="166" y="20"/>
                  </a:lnTo>
                  <a:lnTo>
                    <a:pt x="142" y="32"/>
                  </a:lnTo>
                  <a:lnTo>
                    <a:pt x="120" y="46"/>
                  </a:lnTo>
                  <a:lnTo>
                    <a:pt x="98" y="60"/>
                  </a:lnTo>
                  <a:lnTo>
                    <a:pt x="80" y="78"/>
                  </a:lnTo>
                  <a:lnTo>
                    <a:pt x="62" y="98"/>
                  </a:lnTo>
                  <a:lnTo>
                    <a:pt x="46" y="118"/>
                  </a:lnTo>
                  <a:lnTo>
                    <a:pt x="34" y="140"/>
                  </a:lnTo>
                  <a:lnTo>
                    <a:pt x="22" y="164"/>
                  </a:lnTo>
                  <a:lnTo>
                    <a:pt x="14" y="188"/>
                  </a:lnTo>
                  <a:lnTo>
                    <a:pt x="6" y="214"/>
                  </a:lnTo>
                  <a:lnTo>
                    <a:pt x="2" y="240"/>
                  </a:lnTo>
                  <a:lnTo>
                    <a:pt x="0" y="268"/>
                  </a:lnTo>
                  <a:close/>
                </a:path>
              </a:pathLst>
            </a:custGeom>
            <a:solidFill>
              <a:schemeClr val="accent1"/>
            </a:solidFill>
            <a:ln w="9525">
              <a:solidFill>
                <a:srgbClr val="95B3D7"/>
              </a:solidFill>
              <a:round/>
              <a:headEnd/>
              <a:tailEnd/>
            </a:ln>
          </p:spPr>
          <p:txBody>
            <a:bodyPr/>
            <a:lstStyle/>
            <a:p>
              <a:endParaRPr lang="es-MX" u="none"/>
            </a:p>
          </p:txBody>
        </p:sp>
        <p:sp>
          <p:nvSpPr>
            <p:cNvPr id="56338" name="Freeform 18"/>
            <p:cNvSpPr>
              <a:spLocks noEditPoints="1"/>
            </p:cNvSpPr>
            <p:nvPr/>
          </p:nvSpPr>
          <p:spPr bwMode="auto">
            <a:xfrm>
              <a:off x="4689" y="3198"/>
              <a:ext cx="452" cy="454"/>
            </a:xfrm>
            <a:custGeom>
              <a:avLst/>
              <a:gdLst>
                <a:gd name="T0" fmla="*/ 8 w 452"/>
                <a:gd name="T1" fmla="*/ 204 h 454"/>
                <a:gd name="T2" fmla="*/ 24 w 452"/>
                <a:gd name="T3" fmla="*/ 142 h 454"/>
                <a:gd name="T4" fmla="*/ 58 w 452"/>
                <a:gd name="T5" fmla="*/ 88 h 454"/>
                <a:gd name="T6" fmla="*/ 104 w 452"/>
                <a:gd name="T7" fmla="*/ 46 h 454"/>
                <a:gd name="T8" fmla="*/ 162 w 452"/>
                <a:gd name="T9" fmla="*/ 18 h 454"/>
                <a:gd name="T10" fmla="*/ 226 w 452"/>
                <a:gd name="T11" fmla="*/ 8 h 454"/>
                <a:gd name="T12" fmla="*/ 270 w 452"/>
                <a:gd name="T13" fmla="*/ 12 h 454"/>
                <a:gd name="T14" fmla="*/ 330 w 452"/>
                <a:gd name="T15" fmla="*/ 34 h 454"/>
                <a:gd name="T16" fmla="*/ 380 w 452"/>
                <a:gd name="T17" fmla="*/ 72 h 454"/>
                <a:gd name="T18" fmla="*/ 418 w 452"/>
                <a:gd name="T19" fmla="*/ 122 h 454"/>
                <a:gd name="T20" fmla="*/ 440 w 452"/>
                <a:gd name="T21" fmla="*/ 182 h 454"/>
                <a:gd name="T22" fmla="*/ 444 w 452"/>
                <a:gd name="T23" fmla="*/ 226 h 454"/>
                <a:gd name="T24" fmla="*/ 434 w 452"/>
                <a:gd name="T25" fmla="*/ 292 h 454"/>
                <a:gd name="T26" fmla="*/ 408 w 452"/>
                <a:gd name="T27" fmla="*/ 348 h 454"/>
                <a:gd name="T28" fmla="*/ 366 w 452"/>
                <a:gd name="T29" fmla="*/ 396 h 454"/>
                <a:gd name="T30" fmla="*/ 312 w 452"/>
                <a:gd name="T31" fmla="*/ 428 h 454"/>
                <a:gd name="T32" fmla="*/ 248 w 452"/>
                <a:gd name="T33" fmla="*/ 444 h 454"/>
                <a:gd name="T34" fmla="*/ 204 w 452"/>
                <a:gd name="T35" fmla="*/ 444 h 454"/>
                <a:gd name="T36" fmla="*/ 140 w 452"/>
                <a:gd name="T37" fmla="*/ 428 h 454"/>
                <a:gd name="T38" fmla="*/ 86 w 452"/>
                <a:gd name="T39" fmla="*/ 396 h 454"/>
                <a:gd name="T40" fmla="*/ 44 w 452"/>
                <a:gd name="T41" fmla="*/ 348 h 454"/>
                <a:gd name="T42" fmla="*/ 18 w 452"/>
                <a:gd name="T43" fmla="*/ 292 h 454"/>
                <a:gd name="T44" fmla="*/ 8 w 452"/>
                <a:gd name="T45" fmla="*/ 226 h 454"/>
                <a:gd name="T46" fmla="*/ 0 w 452"/>
                <a:gd name="T47" fmla="*/ 226 h 454"/>
                <a:gd name="T48" fmla="*/ 10 w 452"/>
                <a:gd name="T49" fmla="*/ 294 h 454"/>
                <a:gd name="T50" fmla="*/ 38 w 452"/>
                <a:gd name="T51" fmla="*/ 354 h 454"/>
                <a:gd name="T52" fmla="*/ 82 w 452"/>
                <a:gd name="T53" fmla="*/ 402 h 454"/>
                <a:gd name="T54" fmla="*/ 138 w 452"/>
                <a:gd name="T55" fmla="*/ 436 h 454"/>
                <a:gd name="T56" fmla="*/ 202 w 452"/>
                <a:gd name="T57" fmla="*/ 452 h 454"/>
                <a:gd name="T58" fmla="*/ 250 w 452"/>
                <a:gd name="T59" fmla="*/ 452 h 454"/>
                <a:gd name="T60" fmla="*/ 314 w 452"/>
                <a:gd name="T61" fmla="*/ 436 h 454"/>
                <a:gd name="T62" fmla="*/ 370 w 452"/>
                <a:gd name="T63" fmla="*/ 402 h 454"/>
                <a:gd name="T64" fmla="*/ 414 w 452"/>
                <a:gd name="T65" fmla="*/ 354 h 454"/>
                <a:gd name="T66" fmla="*/ 442 w 452"/>
                <a:gd name="T67" fmla="*/ 294 h 454"/>
                <a:gd name="T68" fmla="*/ 452 w 452"/>
                <a:gd name="T69" fmla="*/ 226 h 454"/>
                <a:gd name="T70" fmla="*/ 448 w 452"/>
                <a:gd name="T71" fmla="*/ 180 h 454"/>
                <a:gd name="T72" fmla="*/ 426 w 452"/>
                <a:gd name="T73" fmla="*/ 118 h 454"/>
                <a:gd name="T74" fmla="*/ 386 w 452"/>
                <a:gd name="T75" fmla="*/ 66 h 454"/>
                <a:gd name="T76" fmla="*/ 334 w 452"/>
                <a:gd name="T77" fmla="*/ 28 h 454"/>
                <a:gd name="T78" fmla="*/ 272 w 452"/>
                <a:gd name="T79" fmla="*/ 4 h 454"/>
                <a:gd name="T80" fmla="*/ 226 w 452"/>
                <a:gd name="T81" fmla="*/ 0 h 454"/>
                <a:gd name="T82" fmla="*/ 158 w 452"/>
                <a:gd name="T83" fmla="*/ 10 h 454"/>
                <a:gd name="T84" fmla="*/ 100 w 452"/>
                <a:gd name="T85" fmla="*/ 38 h 454"/>
                <a:gd name="T86" fmla="*/ 52 w 452"/>
                <a:gd name="T87" fmla="*/ 82 h 454"/>
                <a:gd name="T88" fmla="*/ 18 w 452"/>
                <a:gd name="T89" fmla="*/ 138 h 454"/>
                <a:gd name="T90" fmla="*/ 0 w 452"/>
                <a:gd name="T91" fmla="*/ 204 h 4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2"/>
                <a:gd name="T139" fmla="*/ 0 h 454"/>
                <a:gd name="T140" fmla="*/ 452 w 452"/>
                <a:gd name="T141" fmla="*/ 454 h 4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2" h="454">
                  <a:moveTo>
                    <a:pt x="8" y="226"/>
                  </a:moveTo>
                  <a:lnTo>
                    <a:pt x="8" y="226"/>
                  </a:lnTo>
                  <a:lnTo>
                    <a:pt x="8" y="204"/>
                  </a:lnTo>
                  <a:lnTo>
                    <a:pt x="12" y="182"/>
                  </a:lnTo>
                  <a:lnTo>
                    <a:pt x="18" y="162"/>
                  </a:lnTo>
                  <a:lnTo>
                    <a:pt x="24" y="142"/>
                  </a:lnTo>
                  <a:lnTo>
                    <a:pt x="34" y="122"/>
                  </a:lnTo>
                  <a:lnTo>
                    <a:pt x="44" y="104"/>
                  </a:lnTo>
                  <a:lnTo>
                    <a:pt x="58" y="88"/>
                  </a:lnTo>
                  <a:lnTo>
                    <a:pt x="72" y="72"/>
                  </a:lnTo>
                  <a:lnTo>
                    <a:pt x="86" y="58"/>
                  </a:lnTo>
                  <a:lnTo>
                    <a:pt x="104" y="46"/>
                  </a:lnTo>
                  <a:lnTo>
                    <a:pt x="122" y="34"/>
                  </a:lnTo>
                  <a:lnTo>
                    <a:pt x="140" y="24"/>
                  </a:lnTo>
                  <a:lnTo>
                    <a:pt x="162" y="18"/>
                  </a:lnTo>
                  <a:lnTo>
                    <a:pt x="182" y="12"/>
                  </a:lnTo>
                  <a:lnTo>
                    <a:pt x="204" y="8"/>
                  </a:lnTo>
                  <a:lnTo>
                    <a:pt x="226" y="8"/>
                  </a:lnTo>
                  <a:lnTo>
                    <a:pt x="248" y="8"/>
                  </a:lnTo>
                  <a:lnTo>
                    <a:pt x="270" y="12"/>
                  </a:lnTo>
                  <a:lnTo>
                    <a:pt x="292" y="18"/>
                  </a:lnTo>
                  <a:lnTo>
                    <a:pt x="312" y="24"/>
                  </a:lnTo>
                  <a:lnTo>
                    <a:pt x="330" y="34"/>
                  </a:lnTo>
                  <a:lnTo>
                    <a:pt x="348" y="46"/>
                  </a:lnTo>
                  <a:lnTo>
                    <a:pt x="366" y="58"/>
                  </a:lnTo>
                  <a:lnTo>
                    <a:pt x="380" y="72"/>
                  </a:lnTo>
                  <a:lnTo>
                    <a:pt x="394" y="88"/>
                  </a:lnTo>
                  <a:lnTo>
                    <a:pt x="408" y="104"/>
                  </a:lnTo>
                  <a:lnTo>
                    <a:pt x="418" y="122"/>
                  </a:lnTo>
                  <a:lnTo>
                    <a:pt x="428" y="142"/>
                  </a:lnTo>
                  <a:lnTo>
                    <a:pt x="434" y="162"/>
                  </a:lnTo>
                  <a:lnTo>
                    <a:pt x="440" y="182"/>
                  </a:lnTo>
                  <a:lnTo>
                    <a:pt x="444" y="204"/>
                  </a:lnTo>
                  <a:lnTo>
                    <a:pt x="444" y="226"/>
                  </a:lnTo>
                  <a:lnTo>
                    <a:pt x="444" y="248"/>
                  </a:lnTo>
                  <a:lnTo>
                    <a:pt x="440" y="270"/>
                  </a:lnTo>
                  <a:lnTo>
                    <a:pt x="434" y="292"/>
                  </a:lnTo>
                  <a:lnTo>
                    <a:pt x="428" y="312"/>
                  </a:lnTo>
                  <a:lnTo>
                    <a:pt x="418" y="330"/>
                  </a:lnTo>
                  <a:lnTo>
                    <a:pt x="408" y="348"/>
                  </a:lnTo>
                  <a:lnTo>
                    <a:pt x="394" y="366"/>
                  </a:lnTo>
                  <a:lnTo>
                    <a:pt x="380" y="382"/>
                  </a:lnTo>
                  <a:lnTo>
                    <a:pt x="366" y="396"/>
                  </a:lnTo>
                  <a:lnTo>
                    <a:pt x="348" y="408"/>
                  </a:lnTo>
                  <a:lnTo>
                    <a:pt x="330" y="418"/>
                  </a:lnTo>
                  <a:lnTo>
                    <a:pt x="312" y="428"/>
                  </a:lnTo>
                  <a:lnTo>
                    <a:pt x="292" y="436"/>
                  </a:lnTo>
                  <a:lnTo>
                    <a:pt x="270" y="440"/>
                  </a:lnTo>
                  <a:lnTo>
                    <a:pt x="248" y="444"/>
                  </a:lnTo>
                  <a:lnTo>
                    <a:pt x="226" y="446"/>
                  </a:lnTo>
                  <a:lnTo>
                    <a:pt x="204" y="444"/>
                  </a:lnTo>
                  <a:lnTo>
                    <a:pt x="182" y="440"/>
                  </a:lnTo>
                  <a:lnTo>
                    <a:pt x="162" y="436"/>
                  </a:lnTo>
                  <a:lnTo>
                    <a:pt x="140" y="428"/>
                  </a:lnTo>
                  <a:lnTo>
                    <a:pt x="122" y="418"/>
                  </a:lnTo>
                  <a:lnTo>
                    <a:pt x="104" y="408"/>
                  </a:lnTo>
                  <a:lnTo>
                    <a:pt x="86" y="396"/>
                  </a:lnTo>
                  <a:lnTo>
                    <a:pt x="72" y="382"/>
                  </a:lnTo>
                  <a:lnTo>
                    <a:pt x="58" y="366"/>
                  </a:lnTo>
                  <a:lnTo>
                    <a:pt x="44" y="348"/>
                  </a:lnTo>
                  <a:lnTo>
                    <a:pt x="34" y="330"/>
                  </a:lnTo>
                  <a:lnTo>
                    <a:pt x="24" y="312"/>
                  </a:lnTo>
                  <a:lnTo>
                    <a:pt x="18" y="292"/>
                  </a:lnTo>
                  <a:lnTo>
                    <a:pt x="12" y="270"/>
                  </a:lnTo>
                  <a:lnTo>
                    <a:pt x="8" y="248"/>
                  </a:lnTo>
                  <a:lnTo>
                    <a:pt x="8" y="226"/>
                  </a:lnTo>
                  <a:close/>
                  <a:moveTo>
                    <a:pt x="0" y="226"/>
                  </a:moveTo>
                  <a:lnTo>
                    <a:pt x="0" y="226"/>
                  </a:lnTo>
                  <a:lnTo>
                    <a:pt x="0" y="250"/>
                  </a:lnTo>
                  <a:lnTo>
                    <a:pt x="4" y="272"/>
                  </a:lnTo>
                  <a:lnTo>
                    <a:pt x="10" y="294"/>
                  </a:lnTo>
                  <a:lnTo>
                    <a:pt x="18" y="314"/>
                  </a:lnTo>
                  <a:lnTo>
                    <a:pt x="26" y="334"/>
                  </a:lnTo>
                  <a:lnTo>
                    <a:pt x="38" y="354"/>
                  </a:lnTo>
                  <a:lnTo>
                    <a:pt x="52" y="370"/>
                  </a:lnTo>
                  <a:lnTo>
                    <a:pt x="66" y="386"/>
                  </a:lnTo>
                  <a:lnTo>
                    <a:pt x="82" y="402"/>
                  </a:lnTo>
                  <a:lnTo>
                    <a:pt x="100" y="414"/>
                  </a:lnTo>
                  <a:lnTo>
                    <a:pt x="118" y="426"/>
                  </a:lnTo>
                  <a:lnTo>
                    <a:pt x="138" y="436"/>
                  </a:lnTo>
                  <a:lnTo>
                    <a:pt x="158" y="444"/>
                  </a:lnTo>
                  <a:lnTo>
                    <a:pt x="180" y="448"/>
                  </a:lnTo>
                  <a:lnTo>
                    <a:pt x="202" y="452"/>
                  </a:lnTo>
                  <a:lnTo>
                    <a:pt x="226" y="454"/>
                  </a:lnTo>
                  <a:lnTo>
                    <a:pt x="250" y="452"/>
                  </a:lnTo>
                  <a:lnTo>
                    <a:pt x="272" y="448"/>
                  </a:lnTo>
                  <a:lnTo>
                    <a:pt x="294" y="444"/>
                  </a:lnTo>
                  <a:lnTo>
                    <a:pt x="314" y="436"/>
                  </a:lnTo>
                  <a:lnTo>
                    <a:pt x="334" y="426"/>
                  </a:lnTo>
                  <a:lnTo>
                    <a:pt x="352" y="414"/>
                  </a:lnTo>
                  <a:lnTo>
                    <a:pt x="370" y="402"/>
                  </a:lnTo>
                  <a:lnTo>
                    <a:pt x="386" y="386"/>
                  </a:lnTo>
                  <a:lnTo>
                    <a:pt x="400" y="370"/>
                  </a:lnTo>
                  <a:lnTo>
                    <a:pt x="414" y="354"/>
                  </a:lnTo>
                  <a:lnTo>
                    <a:pt x="426" y="334"/>
                  </a:lnTo>
                  <a:lnTo>
                    <a:pt x="434" y="314"/>
                  </a:lnTo>
                  <a:lnTo>
                    <a:pt x="442" y="294"/>
                  </a:lnTo>
                  <a:lnTo>
                    <a:pt x="448" y="272"/>
                  </a:lnTo>
                  <a:lnTo>
                    <a:pt x="452" y="250"/>
                  </a:lnTo>
                  <a:lnTo>
                    <a:pt x="452" y="226"/>
                  </a:lnTo>
                  <a:lnTo>
                    <a:pt x="452" y="204"/>
                  </a:lnTo>
                  <a:lnTo>
                    <a:pt x="448" y="180"/>
                  </a:lnTo>
                  <a:lnTo>
                    <a:pt x="442" y="160"/>
                  </a:lnTo>
                  <a:lnTo>
                    <a:pt x="434" y="138"/>
                  </a:lnTo>
                  <a:lnTo>
                    <a:pt x="426" y="118"/>
                  </a:lnTo>
                  <a:lnTo>
                    <a:pt x="414" y="100"/>
                  </a:lnTo>
                  <a:lnTo>
                    <a:pt x="400" y="82"/>
                  </a:lnTo>
                  <a:lnTo>
                    <a:pt x="386" y="66"/>
                  </a:lnTo>
                  <a:lnTo>
                    <a:pt x="370" y="52"/>
                  </a:lnTo>
                  <a:lnTo>
                    <a:pt x="352" y="38"/>
                  </a:lnTo>
                  <a:lnTo>
                    <a:pt x="334" y="28"/>
                  </a:lnTo>
                  <a:lnTo>
                    <a:pt x="314" y="18"/>
                  </a:lnTo>
                  <a:lnTo>
                    <a:pt x="294" y="10"/>
                  </a:lnTo>
                  <a:lnTo>
                    <a:pt x="272" y="4"/>
                  </a:lnTo>
                  <a:lnTo>
                    <a:pt x="250" y="0"/>
                  </a:lnTo>
                  <a:lnTo>
                    <a:pt x="226" y="0"/>
                  </a:lnTo>
                  <a:lnTo>
                    <a:pt x="202" y="0"/>
                  </a:lnTo>
                  <a:lnTo>
                    <a:pt x="180" y="4"/>
                  </a:lnTo>
                  <a:lnTo>
                    <a:pt x="158" y="10"/>
                  </a:lnTo>
                  <a:lnTo>
                    <a:pt x="138" y="18"/>
                  </a:lnTo>
                  <a:lnTo>
                    <a:pt x="118" y="28"/>
                  </a:lnTo>
                  <a:lnTo>
                    <a:pt x="100" y="38"/>
                  </a:lnTo>
                  <a:lnTo>
                    <a:pt x="82" y="52"/>
                  </a:lnTo>
                  <a:lnTo>
                    <a:pt x="66" y="66"/>
                  </a:lnTo>
                  <a:lnTo>
                    <a:pt x="52" y="82"/>
                  </a:lnTo>
                  <a:lnTo>
                    <a:pt x="38" y="100"/>
                  </a:lnTo>
                  <a:lnTo>
                    <a:pt x="26" y="118"/>
                  </a:lnTo>
                  <a:lnTo>
                    <a:pt x="18" y="138"/>
                  </a:lnTo>
                  <a:lnTo>
                    <a:pt x="10" y="160"/>
                  </a:lnTo>
                  <a:lnTo>
                    <a:pt x="4" y="180"/>
                  </a:lnTo>
                  <a:lnTo>
                    <a:pt x="0" y="204"/>
                  </a:lnTo>
                  <a:lnTo>
                    <a:pt x="0" y="226"/>
                  </a:lnTo>
                  <a:close/>
                </a:path>
              </a:pathLst>
            </a:custGeom>
            <a:solidFill>
              <a:schemeClr val="accent1"/>
            </a:solidFill>
            <a:ln w="9525">
              <a:solidFill>
                <a:srgbClr val="95B3D7"/>
              </a:solidFill>
              <a:round/>
              <a:headEnd/>
              <a:tailEnd/>
            </a:ln>
          </p:spPr>
          <p:txBody>
            <a:bodyPr/>
            <a:lstStyle/>
            <a:p>
              <a:endParaRPr lang="es-MX" u="none"/>
            </a:p>
          </p:txBody>
        </p:sp>
      </p:grpSp>
      <p:sp>
        <p:nvSpPr>
          <p:cNvPr id="821267" name="WordArt 19"/>
          <p:cNvSpPr>
            <a:spLocks noChangeArrowheads="1" noChangeShapeType="1" noTextEdit="1"/>
          </p:cNvSpPr>
          <p:nvPr/>
        </p:nvSpPr>
        <p:spPr bwMode="auto">
          <a:xfrm>
            <a:off x="6600825" y="1698625"/>
            <a:ext cx="2214563" cy="123825"/>
          </a:xfrm>
          <a:prstGeom prst="rect">
            <a:avLst/>
          </a:prstGeom>
        </p:spPr>
        <p:txBody>
          <a:bodyPr wrap="none" fromWordArt="1">
            <a:prstTxWarp prst="textPlain">
              <a:avLst>
                <a:gd name="adj" fmla="val 50000"/>
              </a:avLst>
            </a:prstTxWarp>
          </a:bodyPr>
          <a:lstStyle/>
          <a:p>
            <a:pPr algn="ctr">
              <a:defRPr/>
            </a:pPr>
            <a:r>
              <a:rPr lang="es-MX" sz="3600" kern="10">
                <a:ln w="9525">
                  <a:noFill/>
                  <a:round/>
                  <a:headEnd/>
                  <a:tailEnd/>
                </a:ln>
                <a:solidFill>
                  <a:srgbClr val="99CCFF"/>
                </a:solidFill>
                <a:latin typeface="Arial Black"/>
              </a:rPr>
              <a:t>en el CIMAV</a:t>
            </a:r>
          </a:p>
        </p:txBody>
      </p:sp>
      <p:grpSp>
        <p:nvGrpSpPr>
          <p:cNvPr id="56329" name="Group 28"/>
          <p:cNvGrpSpPr>
            <a:grpSpLocks/>
          </p:cNvGrpSpPr>
          <p:nvPr/>
        </p:nvGrpSpPr>
        <p:grpSpPr bwMode="auto">
          <a:xfrm>
            <a:off x="4318000" y="3324225"/>
            <a:ext cx="4945063" cy="2117725"/>
            <a:chOff x="2720" y="2004"/>
            <a:chExt cx="3115" cy="1334"/>
          </a:xfrm>
        </p:grpSpPr>
        <p:pic>
          <p:nvPicPr>
            <p:cNvPr id="56332" name="Rectangle 376"/>
            <p:cNvPicPr>
              <a:picLocks noChangeArrowheads="1"/>
            </p:cNvPicPr>
            <p:nvPr/>
          </p:nvPicPr>
          <p:blipFill>
            <a:blip r:embed="rId5" cstate="print"/>
            <a:srcRect/>
            <a:stretch>
              <a:fillRect/>
            </a:stretch>
          </p:blipFill>
          <p:spPr bwMode="auto">
            <a:xfrm>
              <a:off x="2720" y="2004"/>
              <a:ext cx="3050" cy="1334"/>
            </a:xfrm>
            <a:prstGeom prst="rect">
              <a:avLst/>
            </a:prstGeom>
            <a:noFill/>
            <a:ln w="9525">
              <a:noFill/>
              <a:miter lim="800000"/>
              <a:headEnd/>
              <a:tailEnd/>
            </a:ln>
          </p:spPr>
        </p:pic>
        <p:sp>
          <p:nvSpPr>
            <p:cNvPr id="56333" name="Text Box 20"/>
            <p:cNvSpPr txBox="1">
              <a:spLocks noChangeArrowheads="1"/>
            </p:cNvSpPr>
            <p:nvPr/>
          </p:nvSpPr>
          <p:spPr bwMode="auto">
            <a:xfrm>
              <a:off x="2816" y="2060"/>
              <a:ext cx="3019" cy="1078"/>
            </a:xfrm>
            <a:prstGeom prst="rect">
              <a:avLst/>
            </a:prstGeom>
            <a:noFill/>
            <a:ln w="9525" algn="ctr">
              <a:noFill/>
              <a:miter lim="800000"/>
              <a:headEnd/>
              <a:tailEnd/>
            </a:ln>
          </p:spPr>
          <p:txBody>
            <a:bodyPr>
              <a:spAutoFit/>
            </a:bodyPr>
            <a:lstStyle/>
            <a:p>
              <a:pPr marL="182563" indent="-182563" algn="l">
                <a:lnSpc>
                  <a:spcPct val="130000"/>
                </a:lnSpc>
              </a:pPr>
              <a:r>
                <a:rPr lang="es-ES" sz="1400" u="none">
                  <a:solidFill>
                    <a:schemeClr val="accent2"/>
                  </a:solidFill>
                </a:rPr>
                <a:t>Costo: 1.8 millones de pesos</a:t>
              </a:r>
            </a:p>
            <a:p>
              <a:pPr marL="182563" indent="-182563" algn="l">
                <a:lnSpc>
                  <a:spcPct val="130000"/>
                </a:lnSpc>
              </a:pPr>
              <a:r>
                <a:rPr lang="es-MX" sz="1400" u="none">
                  <a:solidFill>
                    <a:schemeClr val="accent2"/>
                  </a:solidFill>
                </a:rPr>
                <a:t>Financiamiento del CIMAV con apoyo de:</a:t>
              </a:r>
            </a:p>
            <a:p>
              <a:pPr marL="182563" indent="-182563" algn="l">
                <a:lnSpc>
                  <a:spcPct val="130000"/>
                </a:lnSpc>
                <a:buSzPct val="140000"/>
                <a:buFont typeface="Wingdings" pitchFamily="2" charset="2"/>
                <a:buChar char="ü"/>
              </a:pPr>
              <a:r>
                <a:rPr lang="es-ES" sz="1400" u="none">
                  <a:solidFill>
                    <a:srgbClr val="800000"/>
                  </a:solidFill>
                </a:rPr>
                <a:t>Cluster de Nanotecnología de Nuevo León</a:t>
              </a:r>
            </a:p>
            <a:p>
              <a:pPr marL="182563" indent="-182563" algn="l">
                <a:lnSpc>
                  <a:spcPct val="80000"/>
                </a:lnSpc>
                <a:spcBef>
                  <a:spcPct val="20000"/>
                </a:spcBef>
                <a:spcAft>
                  <a:spcPts val="600"/>
                </a:spcAft>
                <a:buClr>
                  <a:srgbClr val="800000"/>
                </a:buClr>
                <a:buSzPct val="140000"/>
                <a:buFont typeface="Wingdings" pitchFamily="2" charset="2"/>
                <a:buChar char="ü"/>
              </a:pPr>
              <a:r>
                <a:rPr lang="es-ES" sz="1400" u="none">
                  <a:solidFill>
                    <a:srgbClr val="800000"/>
                  </a:solidFill>
                </a:rPr>
                <a:t>UTSA a través del ICNAM</a:t>
              </a:r>
            </a:p>
            <a:p>
              <a:pPr marL="182563" indent="-182563" algn="l">
                <a:lnSpc>
                  <a:spcPct val="80000"/>
                </a:lnSpc>
                <a:spcBef>
                  <a:spcPct val="20000"/>
                </a:spcBef>
                <a:spcAft>
                  <a:spcPts val="600"/>
                </a:spcAft>
                <a:buClr>
                  <a:srgbClr val="800000"/>
                </a:buClr>
                <a:buSzPct val="140000"/>
                <a:buFont typeface="Wingdings" pitchFamily="2" charset="2"/>
                <a:buChar char="ü"/>
              </a:pPr>
              <a:r>
                <a:rPr lang="es-ES" sz="1400" u="none">
                  <a:solidFill>
                    <a:srgbClr val="800000"/>
                  </a:solidFill>
                </a:rPr>
                <a:t>Red Temática de Nanociencia y Nuevos Materiales</a:t>
              </a:r>
            </a:p>
            <a:p>
              <a:pPr marL="182563" indent="-182563" algn="l">
                <a:lnSpc>
                  <a:spcPct val="80000"/>
                </a:lnSpc>
                <a:spcBef>
                  <a:spcPct val="20000"/>
                </a:spcBef>
                <a:spcAft>
                  <a:spcPts val="600"/>
                </a:spcAft>
                <a:buClr>
                  <a:srgbClr val="800000"/>
                </a:buClr>
                <a:buSzPct val="140000"/>
                <a:buFont typeface="Wingdings" pitchFamily="2" charset="2"/>
                <a:buChar char="ü"/>
              </a:pPr>
              <a:r>
                <a:rPr lang="es-MX" sz="1400" u="none">
                  <a:solidFill>
                    <a:srgbClr val="800000"/>
                  </a:solidFill>
                </a:rPr>
                <a:t>FOMIX Chihuahua - CONACYT</a:t>
              </a:r>
              <a:endParaRPr lang="es-ES" sz="1400" u="none">
                <a:solidFill>
                  <a:srgbClr val="800000"/>
                </a:solidFill>
              </a:endParaRPr>
            </a:p>
          </p:txBody>
        </p:sp>
      </p:grpSp>
      <p:sp>
        <p:nvSpPr>
          <p:cNvPr id="56330" name="2 Marcador de contenido"/>
          <p:cNvSpPr>
            <a:spLocks/>
          </p:cNvSpPr>
          <p:nvPr/>
        </p:nvSpPr>
        <p:spPr bwMode="auto">
          <a:xfrm>
            <a:off x="252413" y="2349500"/>
            <a:ext cx="4649787" cy="792163"/>
          </a:xfrm>
          <a:prstGeom prst="rect">
            <a:avLst/>
          </a:prstGeom>
          <a:noFill/>
          <a:ln w="9525">
            <a:noFill/>
            <a:miter lim="800000"/>
            <a:headEnd/>
            <a:tailEnd/>
          </a:ln>
        </p:spPr>
        <p:txBody>
          <a:bodyPr/>
          <a:lstStyle/>
          <a:p>
            <a:pPr marL="87313" indent="-87313" algn="l">
              <a:spcBef>
                <a:spcPct val="20000"/>
              </a:spcBef>
              <a:buFontTx/>
              <a:buChar char="•"/>
            </a:pPr>
            <a:endParaRPr lang="es-MX" sz="1400" u="none">
              <a:solidFill>
                <a:srgbClr val="003399"/>
              </a:solidFill>
            </a:endParaRPr>
          </a:p>
        </p:txBody>
      </p:sp>
      <p:sp>
        <p:nvSpPr>
          <p:cNvPr id="56331" name="Text Box 7"/>
          <p:cNvSpPr txBox="1">
            <a:spLocks noChangeArrowheads="1"/>
          </p:cNvSpPr>
          <p:nvPr/>
        </p:nvSpPr>
        <p:spPr bwMode="auto">
          <a:xfrm>
            <a:off x="150813" y="2509838"/>
            <a:ext cx="4132262" cy="1708150"/>
          </a:xfrm>
          <a:prstGeom prst="rect">
            <a:avLst/>
          </a:prstGeom>
          <a:noFill/>
          <a:ln w="9525" algn="ctr">
            <a:noFill/>
            <a:miter lim="800000"/>
            <a:headEnd/>
            <a:tailEnd/>
          </a:ln>
        </p:spPr>
        <p:txBody>
          <a:bodyPr/>
          <a:lstStyle/>
          <a:p>
            <a:pPr marL="363538" indent="-363538" algn="l">
              <a:lnSpc>
                <a:spcPct val="80000"/>
              </a:lnSpc>
              <a:spcBef>
                <a:spcPct val="20000"/>
              </a:spcBef>
              <a:spcAft>
                <a:spcPts val="600"/>
              </a:spcAft>
              <a:buClr>
                <a:srgbClr val="800000"/>
              </a:buClr>
              <a:buSzPct val="150000"/>
              <a:buFont typeface="Wingdings" pitchFamily="2" charset="2"/>
              <a:buChar char="ü"/>
            </a:pPr>
            <a:r>
              <a:rPr lang="es-MX" sz="1400" u="none">
                <a:solidFill>
                  <a:schemeClr val="accent2"/>
                </a:solidFill>
              </a:rPr>
              <a:t>Forma organizada, selectiva y permanente de captar información del exterior, analizarla y convertirla en conocimiento.</a:t>
            </a:r>
          </a:p>
          <a:p>
            <a:pPr marL="363538" indent="-363538" algn="l">
              <a:lnSpc>
                <a:spcPct val="80000"/>
              </a:lnSpc>
              <a:spcBef>
                <a:spcPct val="20000"/>
              </a:spcBef>
              <a:spcAft>
                <a:spcPts val="600"/>
              </a:spcAft>
              <a:buClr>
                <a:srgbClr val="800000"/>
              </a:buClr>
              <a:buSzPct val="150000"/>
              <a:buFont typeface="Wingdings" pitchFamily="2" charset="2"/>
              <a:buChar char="ü"/>
            </a:pPr>
            <a:endParaRPr lang="es-MX" sz="1400" u="none">
              <a:solidFill>
                <a:schemeClr val="accent2"/>
              </a:solidFill>
            </a:endParaRPr>
          </a:p>
          <a:p>
            <a:pPr marL="363538" indent="-363538" algn="l">
              <a:lnSpc>
                <a:spcPct val="80000"/>
              </a:lnSpc>
              <a:spcBef>
                <a:spcPct val="20000"/>
              </a:spcBef>
              <a:spcAft>
                <a:spcPts val="600"/>
              </a:spcAft>
              <a:buClr>
                <a:srgbClr val="800000"/>
              </a:buClr>
              <a:buSzPct val="150000"/>
              <a:buFont typeface="Wingdings" pitchFamily="2" charset="2"/>
              <a:buChar char="ü"/>
            </a:pPr>
            <a:r>
              <a:rPr lang="es-MX" sz="1400" u="none">
                <a:solidFill>
                  <a:schemeClr val="accent2"/>
                </a:solidFill>
                <a:cs typeface="Arial" charset="0"/>
              </a:rPr>
              <a:t>El proceso de vigilancia aporta información relevante para los procesos de innovación en la aplicación y utilización de nuevas tecnologías.</a:t>
            </a: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0" y="3060700"/>
            <a:ext cx="9144000" cy="396875"/>
          </a:xfrm>
          <a:prstGeom prst="rect">
            <a:avLst/>
          </a:prstGeom>
          <a:noFill/>
          <a:ln w="9525" algn="ctr">
            <a:noFill/>
            <a:miter lim="800000"/>
            <a:headEnd/>
            <a:tailEnd/>
          </a:ln>
        </p:spPr>
        <p:txBody>
          <a:bodyPr>
            <a:spAutoFit/>
          </a:bodyPr>
          <a:lstStyle/>
          <a:p>
            <a:pPr algn="ctr"/>
            <a:r>
              <a:rPr lang="es-MX" sz="2000" u="none">
                <a:solidFill>
                  <a:schemeClr val="accent2"/>
                </a:solidFill>
              </a:rPr>
              <a:t>Resultados Relevantes 2004 - 2009</a:t>
            </a:r>
            <a:endParaRPr lang="es-ES" sz="2000" u="none">
              <a:solidFill>
                <a:schemeClr val="accent2"/>
              </a:solidFill>
            </a:endParaRPr>
          </a:p>
        </p:txBody>
      </p:sp>
      <p:sp>
        <p:nvSpPr>
          <p:cNvPr id="790535" name="Line 7"/>
          <p:cNvSpPr>
            <a:spLocks noChangeShapeType="1"/>
          </p:cNvSpPr>
          <p:nvPr/>
        </p:nvSpPr>
        <p:spPr bwMode="auto">
          <a:xfrm>
            <a:off x="3454400" y="3449638"/>
            <a:ext cx="5689600" cy="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es-MX"/>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Rectangle 12"/>
          <p:cNvPicPr>
            <a:picLocks noChangeArrowheads="1"/>
          </p:cNvPicPr>
          <p:nvPr/>
        </p:nvPicPr>
        <p:blipFill>
          <a:blip r:embed="rId3" cstate="print"/>
          <a:srcRect/>
          <a:stretch>
            <a:fillRect/>
          </a:stretch>
        </p:blipFill>
        <p:spPr bwMode="auto">
          <a:xfrm>
            <a:off x="4643438" y="4149725"/>
            <a:ext cx="4103687" cy="2519363"/>
          </a:xfrm>
          <a:prstGeom prst="rect">
            <a:avLst/>
          </a:prstGeom>
          <a:noFill/>
          <a:ln w="9525">
            <a:noFill/>
            <a:miter lim="800000"/>
            <a:headEnd/>
            <a:tailEnd/>
          </a:ln>
        </p:spPr>
      </p:pic>
      <p:sp>
        <p:nvSpPr>
          <p:cNvPr id="60419" name="Text Box 187"/>
          <p:cNvSpPr txBox="1">
            <a:spLocks noChangeArrowheads="1"/>
          </p:cNvSpPr>
          <p:nvPr/>
        </p:nvSpPr>
        <p:spPr bwMode="auto">
          <a:xfrm>
            <a:off x="4787900" y="692150"/>
            <a:ext cx="3995738" cy="517525"/>
          </a:xfrm>
          <a:prstGeom prst="rect">
            <a:avLst/>
          </a:prstGeom>
          <a:noFill/>
          <a:ln w="9525">
            <a:noFill/>
            <a:miter lim="800000"/>
            <a:headEnd/>
            <a:tailEnd/>
          </a:ln>
        </p:spPr>
        <p:txBody>
          <a:bodyPr>
            <a:spAutoFit/>
          </a:bodyPr>
          <a:lstStyle/>
          <a:p>
            <a:pPr algn="ctr"/>
            <a:r>
              <a:rPr lang="es-ES" sz="1400" u="none">
                <a:solidFill>
                  <a:srgbClr val="A50021"/>
                </a:solidFill>
              </a:rPr>
              <a:t>Grados Académicos del Personal </a:t>
            </a:r>
          </a:p>
          <a:p>
            <a:pPr algn="ctr"/>
            <a:r>
              <a:rPr lang="es-ES" sz="1400" u="none">
                <a:solidFill>
                  <a:srgbClr val="A50021"/>
                </a:solidFill>
              </a:rPr>
              <a:t>Científico y Tecnológico </a:t>
            </a:r>
          </a:p>
        </p:txBody>
      </p:sp>
      <p:grpSp>
        <p:nvGrpSpPr>
          <p:cNvPr id="60420" name="Group 717"/>
          <p:cNvGrpSpPr>
            <a:grpSpLocks/>
          </p:cNvGrpSpPr>
          <p:nvPr/>
        </p:nvGrpSpPr>
        <p:grpSpPr bwMode="auto">
          <a:xfrm>
            <a:off x="0" y="2133600"/>
            <a:ext cx="4572000" cy="2735263"/>
            <a:chOff x="214" y="618"/>
            <a:chExt cx="2666" cy="1669"/>
          </a:xfrm>
        </p:grpSpPr>
        <p:pic>
          <p:nvPicPr>
            <p:cNvPr id="60514" name="Picture 158"/>
            <p:cNvPicPr>
              <a:picLocks noChangeAspect="1" noChangeArrowheads="1"/>
            </p:cNvPicPr>
            <p:nvPr/>
          </p:nvPicPr>
          <p:blipFill>
            <a:blip r:embed="rId4" cstate="print"/>
            <a:srcRect/>
            <a:stretch>
              <a:fillRect/>
            </a:stretch>
          </p:blipFill>
          <p:spPr bwMode="auto">
            <a:xfrm>
              <a:off x="214" y="618"/>
              <a:ext cx="2666" cy="1669"/>
            </a:xfrm>
            <a:prstGeom prst="rect">
              <a:avLst/>
            </a:prstGeom>
            <a:noFill/>
            <a:ln w="9525">
              <a:noFill/>
              <a:miter lim="800000"/>
              <a:headEnd/>
              <a:tailEnd/>
            </a:ln>
          </p:spPr>
        </p:pic>
        <p:grpSp>
          <p:nvGrpSpPr>
            <p:cNvPr id="60515" name="Group 188"/>
            <p:cNvGrpSpPr>
              <a:grpSpLocks noChangeAspect="1"/>
            </p:cNvGrpSpPr>
            <p:nvPr/>
          </p:nvGrpSpPr>
          <p:grpSpPr bwMode="auto">
            <a:xfrm>
              <a:off x="433" y="732"/>
              <a:ext cx="2201" cy="1480"/>
              <a:chOff x="113" y="300"/>
              <a:chExt cx="2631" cy="1679"/>
            </a:xfrm>
          </p:grpSpPr>
          <p:sp>
            <p:nvSpPr>
              <p:cNvPr id="57533" name="AutoShape 189"/>
              <p:cNvSpPr>
                <a:spLocks noChangeAspect="1" noChangeArrowheads="1" noTextEdit="1"/>
              </p:cNvSpPr>
              <p:nvPr/>
            </p:nvSpPr>
            <p:spPr bwMode="auto">
              <a:xfrm>
                <a:off x="113" y="300"/>
                <a:ext cx="2629" cy="1679"/>
              </a:xfrm>
              <a:prstGeom prst="rect">
                <a:avLst/>
              </a:prstGeom>
              <a:noFill/>
              <a:ln w="9525" algn="ctr">
                <a:noFill/>
                <a:miter lim="800000"/>
                <a:headEnd/>
                <a:tailEnd/>
              </a:ln>
              <a:effectLst>
                <a:outerShdw dist="107763" dir="18900000" algn="ctr" rotWithShape="0">
                  <a:schemeClr val="bg2">
                    <a:alpha val="50000"/>
                  </a:schemeClr>
                </a:outerShdw>
              </a:effectLst>
            </p:spPr>
            <p:txBody>
              <a:bodyPr/>
              <a:lstStyle/>
              <a:p>
                <a:pPr algn="l">
                  <a:defRPr/>
                </a:pPr>
                <a:endParaRPr lang="es-MX" sz="2800" b="0" u="none"/>
              </a:p>
            </p:txBody>
          </p:sp>
          <p:grpSp>
            <p:nvGrpSpPr>
              <p:cNvPr id="60517" name="Rectangle 190"/>
              <p:cNvGrpSpPr>
                <a:grpSpLocks/>
              </p:cNvGrpSpPr>
              <p:nvPr/>
            </p:nvGrpSpPr>
            <p:grpSpPr bwMode="auto">
              <a:xfrm>
                <a:off x="608" y="1133"/>
                <a:ext cx="285" cy="663"/>
                <a:chOff x="1085088" y="2371344"/>
                <a:chExt cx="408432" cy="957072"/>
              </a:xfrm>
            </p:grpSpPr>
            <p:pic>
              <p:nvPicPr>
                <p:cNvPr id="60591" name="Rectangle 190"/>
                <p:cNvPicPr>
                  <a:picLocks noChangeArrowheads="1"/>
                </p:cNvPicPr>
                <p:nvPr/>
              </p:nvPicPr>
              <p:blipFill>
                <a:blip r:embed="rId5" cstate="print"/>
                <a:srcRect/>
                <a:stretch>
                  <a:fillRect/>
                </a:stretch>
              </p:blipFill>
              <p:spPr bwMode="auto">
                <a:xfrm>
                  <a:off x="1085088" y="2371344"/>
                  <a:ext cx="408432" cy="957072"/>
                </a:xfrm>
                <a:prstGeom prst="rect">
                  <a:avLst/>
                </a:prstGeom>
                <a:noFill/>
                <a:ln w="9525">
                  <a:noFill/>
                  <a:miter lim="800000"/>
                  <a:headEnd/>
                  <a:tailEnd/>
                </a:ln>
              </p:spPr>
            </p:pic>
            <p:sp>
              <p:nvSpPr>
                <p:cNvPr id="60592" name="Text Box 11"/>
                <p:cNvSpPr txBox="1">
                  <a:spLocks noChangeArrowheads="1"/>
                </p:cNvSpPr>
                <p:nvPr/>
              </p:nvSpPr>
              <p:spPr bwMode="auto">
                <a:xfrm>
                  <a:off x="1147409" y="2407389"/>
                  <a:ext cx="288364" cy="846548"/>
                </a:xfrm>
                <a:prstGeom prst="rect">
                  <a:avLst/>
                </a:prstGeom>
                <a:noFill/>
                <a:ln w="9525">
                  <a:noFill/>
                  <a:miter lim="800000"/>
                  <a:headEnd/>
                  <a:tailEnd/>
                </a:ln>
              </p:spPr>
              <p:txBody>
                <a:bodyPr/>
                <a:lstStyle/>
                <a:p>
                  <a:pPr algn="l"/>
                  <a:endParaRPr lang="es-MX" sz="2800" b="0" u="none">
                    <a:solidFill>
                      <a:srgbClr val="FFFFFF"/>
                    </a:solidFill>
                  </a:endParaRPr>
                </a:p>
              </p:txBody>
            </p:sp>
          </p:grpSp>
          <p:grpSp>
            <p:nvGrpSpPr>
              <p:cNvPr id="60518" name="Rectangle 191"/>
              <p:cNvGrpSpPr>
                <a:grpSpLocks/>
              </p:cNvGrpSpPr>
              <p:nvPr/>
            </p:nvGrpSpPr>
            <p:grpSpPr bwMode="auto">
              <a:xfrm>
                <a:off x="1708" y="977"/>
                <a:ext cx="280" cy="819"/>
                <a:chOff x="2663952" y="2145792"/>
                <a:chExt cx="402336" cy="1182624"/>
              </a:xfrm>
            </p:grpSpPr>
            <p:pic>
              <p:nvPicPr>
                <p:cNvPr id="60589" name="Rectangle 191"/>
                <p:cNvPicPr>
                  <a:picLocks noChangeArrowheads="1"/>
                </p:cNvPicPr>
                <p:nvPr/>
              </p:nvPicPr>
              <p:blipFill>
                <a:blip r:embed="rId6" cstate="print"/>
                <a:srcRect/>
                <a:stretch>
                  <a:fillRect/>
                </a:stretch>
              </p:blipFill>
              <p:spPr bwMode="auto">
                <a:xfrm>
                  <a:off x="2663952" y="2145792"/>
                  <a:ext cx="402336" cy="1182624"/>
                </a:xfrm>
                <a:prstGeom prst="rect">
                  <a:avLst/>
                </a:prstGeom>
                <a:noFill/>
                <a:ln w="9525">
                  <a:noFill/>
                  <a:miter lim="800000"/>
                  <a:headEnd/>
                  <a:tailEnd/>
                </a:ln>
              </p:spPr>
            </p:pic>
            <p:sp>
              <p:nvSpPr>
                <p:cNvPr id="60590" name="Text Box 14"/>
                <p:cNvSpPr txBox="1">
                  <a:spLocks noChangeArrowheads="1"/>
                </p:cNvSpPr>
                <p:nvPr/>
              </p:nvSpPr>
              <p:spPr bwMode="auto">
                <a:xfrm>
                  <a:off x="2725522" y="2180584"/>
                  <a:ext cx="286930" cy="1073353"/>
                </a:xfrm>
                <a:prstGeom prst="rect">
                  <a:avLst/>
                </a:prstGeom>
                <a:noFill/>
                <a:ln w="9525">
                  <a:noFill/>
                  <a:miter lim="800000"/>
                  <a:headEnd/>
                  <a:tailEnd/>
                </a:ln>
              </p:spPr>
              <p:txBody>
                <a:bodyPr/>
                <a:lstStyle/>
                <a:p>
                  <a:pPr algn="l"/>
                  <a:endParaRPr lang="es-MX" sz="2800" b="0" u="none">
                    <a:solidFill>
                      <a:srgbClr val="FFFFFF"/>
                    </a:solidFill>
                  </a:endParaRPr>
                </a:p>
              </p:txBody>
            </p:sp>
          </p:grpSp>
          <p:grpSp>
            <p:nvGrpSpPr>
              <p:cNvPr id="60519" name="Rectangle 192"/>
              <p:cNvGrpSpPr>
                <a:grpSpLocks/>
              </p:cNvGrpSpPr>
              <p:nvPr/>
            </p:nvGrpSpPr>
            <p:grpSpPr bwMode="auto">
              <a:xfrm>
                <a:off x="812" y="1635"/>
                <a:ext cx="280" cy="160"/>
                <a:chOff x="1377696" y="3096768"/>
                <a:chExt cx="402336" cy="231648"/>
              </a:xfrm>
            </p:grpSpPr>
            <p:pic>
              <p:nvPicPr>
                <p:cNvPr id="60587" name="Rectangle 192"/>
                <p:cNvPicPr>
                  <a:picLocks noChangeArrowheads="1"/>
                </p:cNvPicPr>
                <p:nvPr/>
              </p:nvPicPr>
              <p:blipFill>
                <a:blip r:embed="rId7" cstate="print"/>
                <a:srcRect/>
                <a:stretch>
                  <a:fillRect/>
                </a:stretch>
              </p:blipFill>
              <p:spPr bwMode="auto">
                <a:xfrm>
                  <a:off x="1377696" y="3096768"/>
                  <a:ext cx="402336" cy="231648"/>
                </a:xfrm>
                <a:prstGeom prst="rect">
                  <a:avLst/>
                </a:prstGeom>
                <a:noFill/>
                <a:ln w="9525">
                  <a:noFill/>
                  <a:miter lim="800000"/>
                  <a:headEnd/>
                  <a:tailEnd/>
                </a:ln>
              </p:spPr>
            </p:pic>
            <p:sp>
              <p:nvSpPr>
                <p:cNvPr id="60588" name="Text Box 17"/>
                <p:cNvSpPr txBox="1">
                  <a:spLocks noChangeArrowheads="1"/>
                </p:cNvSpPr>
                <p:nvPr/>
              </p:nvSpPr>
              <p:spPr bwMode="auto">
                <a:xfrm>
                  <a:off x="1435774" y="3132589"/>
                  <a:ext cx="286930" cy="121348"/>
                </a:xfrm>
                <a:prstGeom prst="rect">
                  <a:avLst/>
                </a:prstGeom>
                <a:noFill/>
                <a:ln w="9525">
                  <a:noFill/>
                  <a:miter lim="800000"/>
                  <a:headEnd/>
                  <a:tailEnd/>
                </a:ln>
              </p:spPr>
              <p:txBody>
                <a:bodyPr/>
                <a:lstStyle/>
                <a:p>
                  <a:pPr algn="l"/>
                  <a:endParaRPr lang="es-MX" sz="2800" b="0" u="none">
                    <a:solidFill>
                      <a:srgbClr val="FFFFFF"/>
                    </a:solidFill>
                  </a:endParaRPr>
                </a:p>
              </p:txBody>
            </p:sp>
          </p:grpSp>
          <p:grpSp>
            <p:nvGrpSpPr>
              <p:cNvPr id="60520" name="Rectangle 193"/>
              <p:cNvGrpSpPr>
                <a:grpSpLocks/>
              </p:cNvGrpSpPr>
              <p:nvPr/>
            </p:nvGrpSpPr>
            <p:grpSpPr bwMode="auto">
              <a:xfrm>
                <a:off x="1908" y="1677"/>
                <a:ext cx="280" cy="118"/>
                <a:chOff x="2950464" y="3157728"/>
                <a:chExt cx="402336" cy="170688"/>
              </a:xfrm>
            </p:grpSpPr>
            <p:pic>
              <p:nvPicPr>
                <p:cNvPr id="60585" name="Rectangle 193"/>
                <p:cNvPicPr>
                  <a:picLocks noChangeArrowheads="1"/>
                </p:cNvPicPr>
                <p:nvPr/>
              </p:nvPicPr>
              <p:blipFill>
                <a:blip r:embed="rId8" cstate="print"/>
                <a:srcRect/>
                <a:stretch>
                  <a:fillRect/>
                </a:stretch>
              </p:blipFill>
              <p:spPr bwMode="auto">
                <a:xfrm>
                  <a:off x="2950464" y="3157728"/>
                  <a:ext cx="402336" cy="170688"/>
                </a:xfrm>
                <a:prstGeom prst="rect">
                  <a:avLst/>
                </a:prstGeom>
                <a:noFill/>
                <a:ln w="9525">
                  <a:noFill/>
                  <a:miter lim="800000"/>
                  <a:headEnd/>
                  <a:tailEnd/>
                </a:ln>
              </p:spPr>
            </p:pic>
            <p:sp>
              <p:nvSpPr>
                <p:cNvPr id="60586" name="Text Box 20"/>
                <p:cNvSpPr txBox="1">
                  <a:spLocks noChangeArrowheads="1"/>
                </p:cNvSpPr>
                <p:nvPr/>
              </p:nvSpPr>
              <p:spPr bwMode="auto">
                <a:xfrm>
                  <a:off x="3012451" y="3193263"/>
                  <a:ext cx="285495" cy="60674"/>
                </a:xfrm>
                <a:prstGeom prst="rect">
                  <a:avLst/>
                </a:prstGeom>
                <a:noFill/>
                <a:ln w="9525">
                  <a:noFill/>
                  <a:miter lim="800000"/>
                  <a:headEnd/>
                  <a:tailEnd/>
                </a:ln>
              </p:spPr>
              <p:txBody>
                <a:bodyPr/>
                <a:lstStyle/>
                <a:p>
                  <a:pPr algn="l"/>
                  <a:endParaRPr lang="es-MX" sz="2800" b="0" u="none">
                    <a:solidFill>
                      <a:srgbClr val="FFFFFF"/>
                    </a:solidFill>
                  </a:endParaRPr>
                </a:p>
              </p:txBody>
            </p:sp>
          </p:grpSp>
          <p:grpSp>
            <p:nvGrpSpPr>
              <p:cNvPr id="60521" name="Rectangle 194"/>
              <p:cNvGrpSpPr>
                <a:grpSpLocks/>
              </p:cNvGrpSpPr>
              <p:nvPr/>
            </p:nvGrpSpPr>
            <p:grpSpPr bwMode="auto">
              <a:xfrm>
                <a:off x="1011" y="1475"/>
                <a:ext cx="276" cy="321"/>
                <a:chOff x="1664208" y="2865120"/>
                <a:chExt cx="396240" cy="463296"/>
              </a:xfrm>
            </p:grpSpPr>
            <p:pic>
              <p:nvPicPr>
                <p:cNvPr id="60583" name="Rectangle 194"/>
                <p:cNvPicPr>
                  <a:picLocks noChangeArrowheads="1"/>
                </p:cNvPicPr>
                <p:nvPr/>
              </p:nvPicPr>
              <p:blipFill>
                <a:blip r:embed="rId9" cstate="print"/>
                <a:srcRect/>
                <a:stretch>
                  <a:fillRect/>
                </a:stretch>
              </p:blipFill>
              <p:spPr bwMode="auto">
                <a:xfrm>
                  <a:off x="1664208" y="2865120"/>
                  <a:ext cx="396240" cy="463296"/>
                </a:xfrm>
                <a:prstGeom prst="rect">
                  <a:avLst/>
                </a:prstGeom>
                <a:noFill/>
                <a:ln w="9525">
                  <a:noFill/>
                  <a:miter lim="800000"/>
                  <a:headEnd/>
                  <a:tailEnd/>
                </a:ln>
              </p:spPr>
            </p:pic>
            <p:sp>
              <p:nvSpPr>
                <p:cNvPr id="60584" name="Text Box 23"/>
                <p:cNvSpPr txBox="1">
                  <a:spLocks noChangeArrowheads="1"/>
                </p:cNvSpPr>
                <p:nvPr/>
              </p:nvSpPr>
              <p:spPr bwMode="auto">
                <a:xfrm>
                  <a:off x="1722703" y="2904339"/>
                  <a:ext cx="285495" cy="349598"/>
                </a:xfrm>
                <a:prstGeom prst="rect">
                  <a:avLst/>
                </a:prstGeom>
                <a:noFill/>
                <a:ln w="9525">
                  <a:noFill/>
                  <a:miter lim="800000"/>
                  <a:headEnd/>
                  <a:tailEnd/>
                </a:ln>
              </p:spPr>
              <p:txBody>
                <a:bodyPr/>
                <a:lstStyle/>
                <a:p>
                  <a:pPr algn="l"/>
                  <a:endParaRPr lang="es-MX" sz="2800" b="0" u="none">
                    <a:solidFill>
                      <a:srgbClr val="FFFFFF"/>
                    </a:solidFill>
                  </a:endParaRPr>
                </a:p>
              </p:txBody>
            </p:sp>
          </p:grpSp>
          <p:grpSp>
            <p:nvGrpSpPr>
              <p:cNvPr id="60522" name="Rectangle 195"/>
              <p:cNvGrpSpPr>
                <a:grpSpLocks/>
              </p:cNvGrpSpPr>
              <p:nvPr/>
            </p:nvGrpSpPr>
            <p:grpSpPr bwMode="auto">
              <a:xfrm>
                <a:off x="2108" y="1471"/>
                <a:ext cx="280" cy="325"/>
                <a:chOff x="3236976" y="2859024"/>
                <a:chExt cx="402336" cy="469392"/>
              </a:xfrm>
            </p:grpSpPr>
            <p:pic>
              <p:nvPicPr>
                <p:cNvPr id="60581" name="Rectangle 195"/>
                <p:cNvPicPr>
                  <a:picLocks noChangeArrowheads="1"/>
                </p:cNvPicPr>
                <p:nvPr/>
              </p:nvPicPr>
              <p:blipFill>
                <a:blip r:embed="rId10" cstate="print"/>
                <a:srcRect/>
                <a:stretch>
                  <a:fillRect/>
                </a:stretch>
              </p:blipFill>
              <p:spPr bwMode="auto">
                <a:xfrm>
                  <a:off x="3236976" y="2859024"/>
                  <a:ext cx="402336" cy="469392"/>
                </a:xfrm>
                <a:prstGeom prst="rect">
                  <a:avLst/>
                </a:prstGeom>
                <a:noFill/>
                <a:ln w="9525">
                  <a:noFill/>
                  <a:miter lim="800000"/>
                  <a:headEnd/>
                  <a:tailEnd/>
                </a:ln>
              </p:spPr>
            </p:pic>
            <p:sp>
              <p:nvSpPr>
                <p:cNvPr id="60582" name="Text Box 26"/>
                <p:cNvSpPr txBox="1">
                  <a:spLocks noChangeArrowheads="1"/>
                </p:cNvSpPr>
                <p:nvPr/>
              </p:nvSpPr>
              <p:spPr bwMode="auto">
                <a:xfrm>
                  <a:off x="3297946" y="2895671"/>
                  <a:ext cx="286930" cy="358266"/>
                </a:xfrm>
                <a:prstGeom prst="rect">
                  <a:avLst/>
                </a:prstGeom>
                <a:noFill/>
                <a:ln w="9525">
                  <a:noFill/>
                  <a:miter lim="800000"/>
                  <a:headEnd/>
                  <a:tailEnd/>
                </a:ln>
              </p:spPr>
              <p:txBody>
                <a:bodyPr/>
                <a:lstStyle/>
                <a:p>
                  <a:pPr algn="l"/>
                  <a:endParaRPr lang="es-MX" sz="2800" b="0" u="none">
                    <a:solidFill>
                      <a:srgbClr val="FFFFFF"/>
                    </a:solidFill>
                  </a:endParaRPr>
                </a:p>
              </p:txBody>
            </p:sp>
          </p:grpSp>
          <p:grpSp>
            <p:nvGrpSpPr>
              <p:cNvPr id="60523" name="Rectangle 196"/>
              <p:cNvGrpSpPr>
                <a:grpSpLocks/>
              </p:cNvGrpSpPr>
              <p:nvPr/>
            </p:nvGrpSpPr>
            <p:grpSpPr bwMode="auto">
              <a:xfrm>
                <a:off x="1207" y="804"/>
                <a:ext cx="285" cy="992"/>
                <a:chOff x="1944624" y="1895856"/>
                <a:chExt cx="408432" cy="1432560"/>
              </a:xfrm>
            </p:grpSpPr>
            <p:pic>
              <p:nvPicPr>
                <p:cNvPr id="60579" name="Rectangle 196"/>
                <p:cNvPicPr>
                  <a:picLocks noChangeArrowheads="1"/>
                </p:cNvPicPr>
                <p:nvPr/>
              </p:nvPicPr>
              <p:blipFill>
                <a:blip r:embed="rId11" cstate="print"/>
                <a:srcRect/>
                <a:stretch>
                  <a:fillRect/>
                </a:stretch>
              </p:blipFill>
              <p:spPr bwMode="auto">
                <a:xfrm>
                  <a:off x="1944624" y="1895856"/>
                  <a:ext cx="408432" cy="1432560"/>
                </a:xfrm>
                <a:prstGeom prst="rect">
                  <a:avLst/>
                </a:prstGeom>
                <a:noFill/>
                <a:ln w="9525">
                  <a:noFill/>
                  <a:miter lim="800000"/>
                  <a:headEnd/>
                  <a:tailEnd/>
                </a:ln>
              </p:spPr>
            </p:pic>
            <p:sp>
              <p:nvSpPr>
                <p:cNvPr id="60580" name="Text Box 29"/>
                <p:cNvSpPr txBox="1">
                  <a:spLocks noChangeArrowheads="1"/>
                </p:cNvSpPr>
                <p:nvPr/>
              </p:nvSpPr>
              <p:spPr bwMode="auto">
                <a:xfrm>
                  <a:off x="2008198" y="1934999"/>
                  <a:ext cx="288364" cy="1318939"/>
                </a:xfrm>
                <a:prstGeom prst="rect">
                  <a:avLst/>
                </a:prstGeom>
                <a:noFill/>
                <a:ln w="9525">
                  <a:noFill/>
                  <a:miter lim="800000"/>
                  <a:headEnd/>
                  <a:tailEnd/>
                </a:ln>
              </p:spPr>
              <p:txBody>
                <a:bodyPr/>
                <a:lstStyle/>
                <a:p>
                  <a:pPr algn="l"/>
                  <a:endParaRPr lang="es-MX" sz="2800" b="0" u="none">
                    <a:solidFill>
                      <a:srgbClr val="FFFFFF"/>
                    </a:solidFill>
                  </a:endParaRPr>
                </a:p>
              </p:txBody>
            </p:sp>
          </p:grpSp>
          <p:grpSp>
            <p:nvGrpSpPr>
              <p:cNvPr id="60524" name="Rectangle 197"/>
              <p:cNvGrpSpPr>
                <a:grpSpLocks/>
              </p:cNvGrpSpPr>
              <p:nvPr/>
            </p:nvGrpSpPr>
            <p:grpSpPr bwMode="auto">
              <a:xfrm>
                <a:off x="2307" y="686"/>
                <a:ext cx="280" cy="1110"/>
                <a:chOff x="3523488" y="1725168"/>
                <a:chExt cx="402336" cy="1603248"/>
              </a:xfrm>
            </p:grpSpPr>
            <p:pic>
              <p:nvPicPr>
                <p:cNvPr id="60577" name="Rectangle 197"/>
                <p:cNvPicPr>
                  <a:picLocks noChangeArrowheads="1"/>
                </p:cNvPicPr>
                <p:nvPr/>
              </p:nvPicPr>
              <p:blipFill>
                <a:blip r:embed="rId12" cstate="print"/>
                <a:srcRect/>
                <a:stretch>
                  <a:fillRect/>
                </a:stretch>
              </p:blipFill>
              <p:spPr bwMode="auto">
                <a:xfrm>
                  <a:off x="3523488" y="1725168"/>
                  <a:ext cx="402336" cy="1603248"/>
                </a:xfrm>
                <a:prstGeom prst="rect">
                  <a:avLst/>
                </a:prstGeom>
                <a:noFill/>
                <a:ln w="9525">
                  <a:noFill/>
                  <a:miter lim="800000"/>
                  <a:headEnd/>
                  <a:tailEnd/>
                </a:ln>
              </p:spPr>
            </p:pic>
            <p:sp>
              <p:nvSpPr>
                <p:cNvPr id="60578" name="Text Box 32"/>
                <p:cNvSpPr txBox="1">
                  <a:spLocks noChangeArrowheads="1"/>
                </p:cNvSpPr>
                <p:nvPr/>
              </p:nvSpPr>
              <p:spPr bwMode="auto">
                <a:xfrm>
                  <a:off x="3584876" y="1761644"/>
                  <a:ext cx="285495" cy="1492293"/>
                </a:xfrm>
                <a:prstGeom prst="rect">
                  <a:avLst/>
                </a:prstGeom>
                <a:noFill/>
                <a:ln w="9525">
                  <a:noFill/>
                  <a:miter lim="800000"/>
                  <a:headEnd/>
                  <a:tailEnd/>
                </a:ln>
              </p:spPr>
              <p:txBody>
                <a:bodyPr/>
                <a:lstStyle/>
                <a:p>
                  <a:pPr algn="l"/>
                  <a:endParaRPr lang="es-MX" sz="2800" b="0" u="none">
                    <a:solidFill>
                      <a:srgbClr val="FFFFFF"/>
                    </a:solidFill>
                  </a:endParaRPr>
                </a:p>
              </p:txBody>
            </p:sp>
          </p:grpSp>
          <p:sp>
            <p:nvSpPr>
              <p:cNvPr id="60525" name="Line 198"/>
              <p:cNvSpPr>
                <a:spLocks noChangeShapeType="1"/>
              </p:cNvSpPr>
              <p:nvPr/>
            </p:nvSpPr>
            <p:spPr bwMode="auto">
              <a:xfrm>
                <a:off x="502" y="656"/>
                <a:ext cx="0" cy="1088"/>
              </a:xfrm>
              <a:prstGeom prst="line">
                <a:avLst/>
              </a:prstGeom>
              <a:noFill/>
              <a:ln w="0">
                <a:solidFill>
                  <a:srgbClr val="000000"/>
                </a:solidFill>
                <a:round/>
                <a:headEnd/>
                <a:tailEnd/>
              </a:ln>
            </p:spPr>
            <p:txBody>
              <a:bodyPr/>
              <a:lstStyle/>
              <a:p>
                <a:endParaRPr lang="es-MX"/>
              </a:p>
            </p:txBody>
          </p:sp>
          <p:sp>
            <p:nvSpPr>
              <p:cNvPr id="60526" name="Line 199"/>
              <p:cNvSpPr>
                <a:spLocks noChangeShapeType="1"/>
              </p:cNvSpPr>
              <p:nvPr/>
            </p:nvSpPr>
            <p:spPr bwMode="auto">
              <a:xfrm>
                <a:off x="476" y="1744"/>
                <a:ext cx="26" cy="0"/>
              </a:xfrm>
              <a:prstGeom prst="line">
                <a:avLst/>
              </a:prstGeom>
              <a:noFill/>
              <a:ln w="0">
                <a:solidFill>
                  <a:srgbClr val="000000"/>
                </a:solidFill>
                <a:round/>
                <a:headEnd/>
                <a:tailEnd/>
              </a:ln>
            </p:spPr>
            <p:txBody>
              <a:bodyPr/>
              <a:lstStyle/>
              <a:p>
                <a:endParaRPr lang="es-MX"/>
              </a:p>
            </p:txBody>
          </p:sp>
          <p:sp>
            <p:nvSpPr>
              <p:cNvPr id="60527" name="Line 200"/>
              <p:cNvSpPr>
                <a:spLocks noChangeShapeType="1"/>
              </p:cNvSpPr>
              <p:nvPr/>
            </p:nvSpPr>
            <p:spPr bwMode="auto">
              <a:xfrm>
                <a:off x="476" y="1624"/>
                <a:ext cx="26" cy="0"/>
              </a:xfrm>
              <a:prstGeom prst="line">
                <a:avLst/>
              </a:prstGeom>
              <a:noFill/>
              <a:ln w="0">
                <a:solidFill>
                  <a:srgbClr val="000000"/>
                </a:solidFill>
                <a:round/>
                <a:headEnd/>
                <a:tailEnd/>
              </a:ln>
            </p:spPr>
            <p:txBody>
              <a:bodyPr/>
              <a:lstStyle/>
              <a:p>
                <a:endParaRPr lang="es-MX"/>
              </a:p>
            </p:txBody>
          </p:sp>
          <p:sp>
            <p:nvSpPr>
              <p:cNvPr id="60528" name="Line 201"/>
              <p:cNvSpPr>
                <a:spLocks noChangeShapeType="1"/>
              </p:cNvSpPr>
              <p:nvPr/>
            </p:nvSpPr>
            <p:spPr bwMode="auto">
              <a:xfrm>
                <a:off x="476" y="1502"/>
                <a:ext cx="26" cy="0"/>
              </a:xfrm>
              <a:prstGeom prst="line">
                <a:avLst/>
              </a:prstGeom>
              <a:noFill/>
              <a:ln w="0">
                <a:solidFill>
                  <a:srgbClr val="000000"/>
                </a:solidFill>
                <a:round/>
                <a:headEnd/>
                <a:tailEnd/>
              </a:ln>
            </p:spPr>
            <p:txBody>
              <a:bodyPr/>
              <a:lstStyle/>
              <a:p>
                <a:endParaRPr lang="es-MX"/>
              </a:p>
            </p:txBody>
          </p:sp>
          <p:sp>
            <p:nvSpPr>
              <p:cNvPr id="60529" name="Line 202"/>
              <p:cNvSpPr>
                <a:spLocks noChangeShapeType="1"/>
              </p:cNvSpPr>
              <p:nvPr/>
            </p:nvSpPr>
            <p:spPr bwMode="auto">
              <a:xfrm>
                <a:off x="476" y="1381"/>
                <a:ext cx="26" cy="0"/>
              </a:xfrm>
              <a:prstGeom prst="line">
                <a:avLst/>
              </a:prstGeom>
              <a:noFill/>
              <a:ln w="0">
                <a:solidFill>
                  <a:srgbClr val="000000"/>
                </a:solidFill>
                <a:round/>
                <a:headEnd/>
                <a:tailEnd/>
              </a:ln>
            </p:spPr>
            <p:txBody>
              <a:bodyPr/>
              <a:lstStyle/>
              <a:p>
                <a:endParaRPr lang="es-MX"/>
              </a:p>
            </p:txBody>
          </p:sp>
          <p:sp>
            <p:nvSpPr>
              <p:cNvPr id="60530" name="Line 203"/>
              <p:cNvSpPr>
                <a:spLocks noChangeShapeType="1"/>
              </p:cNvSpPr>
              <p:nvPr/>
            </p:nvSpPr>
            <p:spPr bwMode="auto">
              <a:xfrm>
                <a:off x="476" y="1261"/>
                <a:ext cx="26" cy="0"/>
              </a:xfrm>
              <a:prstGeom prst="line">
                <a:avLst/>
              </a:prstGeom>
              <a:noFill/>
              <a:ln w="0">
                <a:solidFill>
                  <a:srgbClr val="000000"/>
                </a:solidFill>
                <a:round/>
                <a:headEnd/>
                <a:tailEnd/>
              </a:ln>
            </p:spPr>
            <p:txBody>
              <a:bodyPr/>
              <a:lstStyle/>
              <a:p>
                <a:endParaRPr lang="es-MX"/>
              </a:p>
            </p:txBody>
          </p:sp>
          <p:sp>
            <p:nvSpPr>
              <p:cNvPr id="60531" name="Line 204"/>
              <p:cNvSpPr>
                <a:spLocks noChangeShapeType="1"/>
              </p:cNvSpPr>
              <p:nvPr/>
            </p:nvSpPr>
            <p:spPr bwMode="auto">
              <a:xfrm>
                <a:off x="476" y="1139"/>
                <a:ext cx="26" cy="0"/>
              </a:xfrm>
              <a:prstGeom prst="line">
                <a:avLst/>
              </a:prstGeom>
              <a:noFill/>
              <a:ln w="0">
                <a:solidFill>
                  <a:srgbClr val="000000"/>
                </a:solidFill>
                <a:round/>
                <a:headEnd/>
                <a:tailEnd/>
              </a:ln>
            </p:spPr>
            <p:txBody>
              <a:bodyPr/>
              <a:lstStyle/>
              <a:p>
                <a:endParaRPr lang="es-MX"/>
              </a:p>
            </p:txBody>
          </p:sp>
          <p:sp>
            <p:nvSpPr>
              <p:cNvPr id="60532" name="Line 205"/>
              <p:cNvSpPr>
                <a:spLocks noChangeShapeType="1"/>
              </p:cNvSpPr>
              <p:nvPr/>
            </p:nvSpPr>
            <p:spPr bwMode="auto">
              <a:xfrm>
                <a:off x="476" y="1018"/>
                <a:ext cx="26" cy="0"/>
              </a:xfrm>
              <a:prstGeom prst="line">
                <a:avLst/>
              </a:prstGeom>
              <a:noFill/>
              <a:ln w="0">
                <a:solidFill>
                  <a:srgbClr val="000000"/>
                </a:solidFill>
                <a:round/>
                <a:headEnd/>
                <a:tailEnd/>
              </a:ln>
            </p:spPr>
            <p:txBody>
              <a:bodyPr/>
              <a:lstStyle/>
              <a:p>
                <a:endParaRPr lang="es-MX"/>
              </a:p>
            </p:txBody>
          </p:sp>
          <p:sp>
            <p:nvSpPr>
              <p:cNvPr id="60533" name="Line 206"/>
              <p:cNvSpPr>
                <a:spLocks noChangeShapeType="1"/>
              </p:cNvSpPr>
              <p:nvPr/>
            </p:nvSpPr>
            <p:spPr bwMode="auto">
              <a:xfrm>
                <a:off x="476" y="898"/>
                <a:ext cx="26" cy="0"/>
              </a:xfrm>
              <a:prstGeom prst="line">
                <a:avLst/>
              </a:prstGeom>
              <a:noFill/>
              <a:ln w="0">
                <a:solidFill>
                  <a:srgbClr val="000000"/>
                </a:solidFill>
                <a:round/>
                <a:headEnd/>
                <a:tailEnd/>
              </a:ln>
            </p:spPr>
            <p:txBody>
              <a:bodyPr/>
              <a:lstStyle/>
              <a:p>
                <a:endParaRPr lang="es-MX"/>
              </a:p>
            </p:txBody>
          </p:sp>
          <p:sp>
            <p:nvSpPr>
              <p:cNvPr id="60534" name="Line 207"/>
              <p:cNvSpPr>
                <a:spLocks noChangeShapeType="1"/>
              </p:cNvSpPr>
              <p:nvPr/>
            </p:nvSpPr>
            <p:spPr bwMode="auto">
              <a:xfrm>
                <a:off x="476" y="776"/>
                <a:ext cx="26" cy="0"/>
              </a:xfrm>
              <a:prstGeom prst="line">
                <a:avLst/>
              </a:prstGeom>
              <a:noFill/>
              <a:ln w="0">
                <a:solidFill>
                  <a:srgbClr val="000000"/>
                </a:solidFill>
                <a:round/>
                <a:headEnd/>
                <a:tailEnd/>
              </a:ln>
            </p:spPr>
            <p:txBody>
              <a:bodyPr/>
              <a:lstStyle/>
              <a:p>
                <a:endParaRPr lang="es-MX"/>
              </a:p>
            </p:txBody>
          </p:sp>
          <p:sp>
            <p:nvSpPr>
              <p:cNvPr id="60535" name="Line 208"/>
              <p:cNvSpPr>
                <a:spLocks noChangeShapeType="1"/>
              </p:cNvSpPr>
              <p:nvPr/>
            </p:nvSpPr>
            <p:spPr bwMode="auto">
              <a:xfrm>
                <a:off x="476" y="656"/>
                <a:ext cx="26" cy="0"/>
              </a:xfrm>
              <a:prstGeom prst="line">
                <a:avLst/>
              </a:prstGeom>
              <a:noFill/>
              <a:ln w="0">
                <a:solidFill>
                  <a:srgbClr val="000000"/>
                </a:solidFill>
                <a:round/>
                <a:headEnd/>
                <a:tailEnd/>
              </a:ln>
            </p:spPr>
            <p:txBody>
              <a:bodyPr/>
              <a:lstStyle/>
              <a:p>
                <a:endParaRPr lang="es-MX"/>
              </a:p>
            </p:txBody>
          </p:sp>
          <p:sp>
            <p:nvSpPr>
              <p:cNvPr id="60536" name="Line 209"/>
              <p:cNvSpPr>
                <a:spLocks noChangeShapeType="1"/>
              </p:cNvSpPr>
              <p:nvPr/>
            </p:nvSpPr>
            <p:spPr bwMode="auto">
              <a:xfrm>
                <a:off x="502" y="1744"/>
                <a:ext cx="2197" cy="0"/>
              </a:xfrm>
              <a:prstGeom prst="line">
                <a:avLst/>
              </a:prstGeom>
              <a:noFill/>
              <a:ln w="0">
                <a:solidFill>
                  <a:srgbClr val="000000"/>
                </a:solidFill>
                <a:round/>
                <a:headEnd/>
                <a:tailEnd/>
              </a:ln>
            </p:spPr>
            <p:txBody>
              <a:bodyPr/>
              <a:lstStyle/>
              <a:p>
                <a:endParaRPr lang="es-MX"/>
              </a:p>
            </p:txBody>
          </p:sp>
          <p:sp>
            <p:nvSpPr>
              <p:cNvPr id="60537" name="Line 210"/>
              <p:cNvSpPr>
                <a:spLocks noChangeShapeType="1"/>
              </p:cNvSpPr>
              <p:nvPr/>
            </p:nvSpPr>
            <p:spPr bwMode="auto">
              <a:xfrm flipV="1">
                <a:off x="502" y="1744"/>
                <a:ext cx="0" cy="31"/>
              </a:xfrm>
              <a:prstGeom prst="line">
                <a:avLst/>
              </a:prstGeom>
              <a:noFill/>
              <a:ln w="0">
                <a:solidFill>
                  <a:srgbClr val="000000"/>
                </a:solidFill>
                <a:round/>
                <a:headEnd/>
                <a:tailEnd/>
              </a:ln>
            </p:spPr>
            <p:txBody>
              <a:bodyPr/>
              <a:lstStyle/>
              <a:p>
                <a:endParaRPr lang="es-MX"/>
              </a:p>
            </p:txBody>
          </p:sp>
          <p:sp>
            <p:nvSpPr>
              <p:cNvPr id="60538" name="Line 211"/>
              <p:cNvSpPr>
                <a:spLocks noChangeShapeType="1"/>
              </p:cNvSpPr>
              <p:nvPr/>
            </p:nvSpPr>
            <p:spPr bwMode="auto">
              <a:xfrm flipV="1">
                <a:off x="1601" y="1744"/>
                <a:ext cx="0" cy="31"/>
              </a:xfrm>
              <a:prstGeom prst="line">
                <a:avLst/>
              </a:prstGeom>
              <a:noFill/>
              <a:ln w="0">
                <a:solidFill>
                  <a:srgbClr val="000000"/>
                </a:solidFill>
                <a:round/>
                <a:headEnd/>
                <a:tailEnd/>
              </a:ln>
            </p:spPr>
            <p:txBody>
              <a:bodyPr/>
              <a:lstStyle/>
              <a:p>
                <a:endParaRPr lang="es-MX"/>
              </a:p>
            </p:txBody>
          </p:sp>
          <p:sp>
            <p:nvSpPr>
              <p:cNvPr id="60539" name="Line 212"/>
              <p:cNvSpPr>
                <a:spLocks noChangeShapeType="1"/>
              </p:cNvSpPr>
              <p:nvPr/>
            </p:nvSpPr>
            <p:spPr bwMode="auto">
              <a:xfrm flipV="1">
                <a:off x="2699" y="1744"/>
                <a:ext cx="0" cy="31"/>
              </a:xfrm>
              <a:prstGeom prst="line">
                <a:avLst/>
              </a:prstGeom>
              <a:noFill/>
              <a:ln w="0">
                <a:solidFill>
                  <a:srgbClr val="000000"/>
                </a:solidFill>
                <a:round/>
                <a:headEnd/>
                <a:tailEnd/>
              </a:ln>
            </p:spPr>
            <p:txBody>
              <a:bodyPr/>
              <a:lstStyle/>
              <a:p>
                <a:endParaRPr lang="es-MX"/>
              </a:p>
            </p:txBody>
          </p:sp>
          <p:sp>
            <p:nvSpPr>
              <p:cNvPr id="60540" name="Rectangle 213"/>
              <p:cNvSpPr>
                <a:spLocks noChangeArrowheads="1"/>
              </p:cNvSpPr>
              <p:nvPr/>
            </p:nvSpPr>
            <p:spPr bwMode="auto">
              <a:xfrm>
                <a:off x="715" y="1061"/>
                <a:ext cx="98" cy="10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97</a:t>
                </a:r>
              </a:p>
            </p:txBody>
          </p:sp>
          <p:sp>
            <p:nvSpPr>
              <p:cNvPr id="60541" name="Rectangle 214"/>
              <p:cNvSpPr>
                <a:spLocks noChangeArrowheads="1"/>
              </p:cNvSpPr>
              <p:nvPr/>
            </p:nvSpPr>
            <p:spPr bwMode="auto">
              <a:xfrm>
                <a:off x="1773" y="891"/>
                <a:ext cx="146" cy="10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124</a:t>
                </a:r>
              </a:p>
            </p:txBody>
          </p:sp>
          <p:sp>
            <p:nvSpPr>
              <p:cNvPr id="60542" name="Rectangle 215"/>
              <p:cNvSpPr>
                <a:spLocks noChangeArrowheads="1"/>
              </p:cNvSpPr>
              <p:nvPr/>
            </p:nvSpPr>
            <p:spPr bwMode="auto">
              <a:xfrm>
                <a:off x="2020" y="1601"/>
                <a:ext cx="49" cy="105"/>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6</a:t>
                </a:r>
              </a:p>
            </p:txBody>
          </p:sp>
          <p:sp>
            <p:nvSpPr>
              <p:cNvPr id="60543" name="Rectangle 216"/>
              <p:cNvSpPr>
                <a:spLocks noChangeArrowheads="1"/>
              </p:cNvSpPr>
              <p:nvPr/>
            </p:nvSpPr>
            <p:spPr bwMode="auto">
              <a:xfrm>
                <a:off x="900" y="1550"/>
                <a:ext cx="97" cy="10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14</a:t>
                </a:r>
              </a:p>
            </p:txBody>
          </p:sp>
          <p:sp>
            <p:nvSpPr>
              <p:cNvPr id="60544" name="Rectangle 217"/>
              <p:cNvSpPr>
                <a:spLocks noChangeArrowheads="1"/>
              </p:cNvSpPr>
              <p:nvPr/>
            </p:nvSpPr>
            <p:spPr bwMode="auto">
              <a:xfrm>
                <a:off x="2207" y="1377"/>
                <a:ext cx="98" cy="105"/>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43</a:t>
                </a:r>
              </a:p>
            </p:txBody>
          </p:sp>
          <p:sp>
            <p:nvSpPr>
              <p:cNvPr id="60545" name="Rectangle 218"/>
              <p:cNvSpPr>
                <a:spLocks noChangeArrowheads="1"/>
              </p:cNvSpPr>
              <p:nvPr/>
            </p:nvSpPr>
            <p:spPr bwMode="auto">
              <a:xfrm>
                <a:off x="1111" y="1405"/>
                <a:ext cx="98" cy="10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40</a:t>
                </a:r>
              </a:p>
            </p:txBody>
          </p:sp>
          <p:sp>
            <p:nvSpPr>
              <p:cNvPr id="60546" name="Rectangle 219"/>
              <p:cNvSpPr>
                <a:spLocks noChangeArrowheads="1"/>
              </p:cNvSpPr>
              <p:nvPr/>
            </p:nvSpPr>
            <p:spPr bwMode="auto">
              <a:xfrm>
                <a:off x="1270" y="721"/>
                <a:ext cx="146" cy="105"/>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151</a:t>
                </a:r>
              </a:p>
            </p:txBody>
          </p:sp>
          <p:sp>
            <p:nvSpPr>
              <p:cNvPr id="60547" name="Rectangle 220"/>
              <p:cNvSpPr>
                <a:spLocks noChangeArrowheads="1"/>
              </p:cNvSpPr>
              <p:nvPr/>
            </p:nvSpPr>
            <p:spPr bwMode="auto">
              <a:xfrm>
                <a:off x="2372" y="605"/>
                <a:ext cx="146" cy="10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173</a:t>
                </a:r>
              </a:p>
            </p:txBody>
          </p:sp>
          <p:sp>
            <p:nvSpPr>
              <p:cNvPr id="60548" name="Rectangle 221"/>
              <p:cNvSpPr>
                <a:spLocks noChangeArrowheads="1"/>
              </p:cNvSpPr>
              <p:nvPr/>
            </p:nvSpPr>
            <p:spPr bwMode="auto">
              <a:xfrm>
                <a:off x="396" y="1698"/>
                <a:ext cx="49" cy="105"/>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0</a:t>
                </a:r>
              </a:p>
            </p:txBody>
          </p:sp>
          <p:sp>
            <p:nvSpPr>
              <p:cNvPr id="60549" name="Rectangle 222"/>
              <p:cNvSpPr>
                <a:spLocks noChangeArrowheads="1"/>
              </p:cNvSpPr>
              <p:nvPr/>
            </p:nvSpPr>
            <p:spPr bwMode="auto">
              <a:xfrm>
                <a:off x="352" y="1577"/>
                <a:ext cx="97" cy="105"/>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20</a:t>
                </a:r>
              </a:p>
            </p:txBody>
          </p:sp>
          <p:sp>
            <p:nvSpPr>
              <p:cNvPr id="60550" name="Rectangle 223"/>
              <p:cNvSpPr>
                <a:spLocks noChangeArrowheads="1"/>
              </p:cNvSpPr>
              <p:nvPr/>
            </p:nvSpPr>
            <p:spPr bwMode="auto">
              <a:xfrm>
                <a:off x="352" y="1455"/>
                <a:ext cx="97" cy="105"/>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40</a:t>
                </a:r>
              </a:p>
            </p:txBody>
          </p:sp>
          <p:sp>
            <p:nvSpPr>
              <p:cNvPr id="60551" name="Rectangle 224"/>
              <p:cNvSpPr>
                <a:spLocks noChangeArrowheads="1"/>
              </p:cNvSpPr>
              <p:nvPr/>
            </p:nvSpPr>
            <p:spPr bwMode="auto">
              <a:xfrm>
                <a:off x="352" y="1335"/>
                <a:ext cx="97" cy="10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60</a:t>
                </a:r>
              </a:p>
            </p:txBody>
          </p:sp>
          <p:sp>
            <p:nvSpPr>
              <p:cNvPr id="60552" name="Rectangle 225"/>
              <p:cNvSpPr>
                <a:spLocks noChangeArrowheads="1"/>
              </p:cNvSpPr>
              <p:nvPr/>
            </p:nvSpPr>
            <p:spPr bwMode="auto">
              <a:xfrm>
                <a:off x="352" y="1214"/>
                <a:ext cx="97" cy="10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80</a:t>
                </a:r>
              </a:p>
            </p:txBody>
          </p:sp>
          <p:sp>
            <p:nvSpPr>
              <p:cNvPr id="60553" name="Rectangle 226"/>
              <p:cNvSpPr>
                <a:spLocks noChangeArrowheads="1"/>
              </p:cNvSpPr>
              <p:nvPr/>
            </p:nvSpPr>
            <p:spPr bwMode="auto">
              <a:xfrm>
                <a:off x="309" y="1093"/>
                <a:ext cx="146" cy="10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100</a:t>
                </a:r>
              </a:p>
            </p:txBody>
          </p:sp>
          <p:sp>
            <p:nvSpPr>
              <p:cNvPr id="60554" name="Rectangle 227"/>
              <p:cNvSpPr>
                <a:spLocks noChangeArrowheads="1"/>
              </p:cNvSpPr>
              <p:nvPr/>
            </p:nvSpPr>
            <p:spPr bwMode="auto">
              <a:xfrm>
                <a:off x="309" y="972"/>
                <a:ext cx="146" cy="10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120</a:t>
                </a:r>
              </a:p>
            </p:txBody>
          </p:sp>
          <p:sp>
            <p:nvSpPr>
              <p:cNvPr id="60555" name="Rectangle 228"/>
              <p:cNvSpPr>
                <a:spLocks noChangeArrowheads="1"/>
              </p:cNvSpPr>
              <p:nvPr/>
            </p:nvSpPr>
            <p:spPr bwMode="auto">
              <a:xfrm>
                <a:off x="309" y="852"/>
                <a:ext cx="146" cy="105"/>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140</a:t>
                </a:r>
              </a:p>
            </p:txBody>
          </p:sp>
          <p:sp>
            <p:nvSpPr>
              <p:cNvPr id="60556" name="Rectangle 229"/>
              <p:cNvSpPr>
                <a:spLocks noChangeArrowheads="1"/>
              </p:cNvSpPr>
              <p:nvPr/>
            </p:nvSpPr>
            <p:spPr bwMode="auto">
              <a:xfrm>
                <a:off x="309" y="730"/>
                <a:ext cx="146" cy="105"/>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160</a:t>
                </a:r>
              </a:p>
            </p:txBody>
          </p:sp>
          <p:sp>
            <p:nvSpPr>
              <p:cNvPr id="60557" name="Rectangle 230"/>
              <p:cNvSpPr>
                <a:spLocks noChangeArrowheads="1"/>
              </p:cNvSpPr>
              <p:nvPr/>
            </p:nvSpPr>
            <p:spPr bwMode="auto">
              <a:xfrm>
                <a:off x="309" y="609"/>
                <a:ext cx="146" cy="105"/>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180</a:t>
                </a:r>
              </a:p>
            </p:txBody>
          </p:sp>
          <p:sp>
            <p:nvSpPr>
              <p:cNvPr id="60558" name="Rectangle 231"/>
              <p:cNvSpPr>
                <a:spLocks noChangeArrowheads="1"/>
              </p:cNvSpPr>
              <p:nvPr/>
            </p:nvSpPr>
            <p:spPr bwMode="auto">
              <a:xfrm>
                <a:off x="946" y="1832"/>
                <a:ext cx="195" cy="105"/>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2004</a:t>
                </a:r>
              </a:p>
            </p:txBody>
          </p:sp>
          <p:sp>
            <p:nvSpPr>
              <p:cNvPr id="60559" name="Rectangle 232"/>
              <p:cNvSpPr>
                <a:spLocks noChangeArrowheads="1"/>
              </p:cNvSpPr>
              <p:nvPr/>
            </p:nvSpPr>
            <p:spPr bwMode="auto">
              <a:xfrm>
                <a:off x="2046" y="1832"/>
                <a:ext cx="194" cy="105"/>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2008</a:t>
                </a:r>
              </a:p>
            </p:txBody>
          </p:sp>
          <p:sp>
            <p:nvSpPr>
              <p:cNvPr id="60560" name="Rectangle 233"/>
              <p:cNvSpPr>
                <a:spLocks noChangeArrowheads="1"/>
              </p:cNvSpPr>
              <p:nvPr/>
            </p:nvSpPr>
            <p:spPr bwMode="auto">
              <a:xfrm rot="-5400000">
                <a:off x="-226" y="1136"/>
                <a:ext cx="875" cy="107"/>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Número de Personas</a:t>
                </a:r>
              </a:p>
            </p:txBody>
          </p:sp>
          <p:grpSp>
            <p:nvGrpSpPr>
              <p:cNvPr id="60561" name="Rectangle 234"/>
              <p:cNvGrpSpPr>
                <a:grpSpLocks/>
              </p:cNvGrpSpPr>
              <p:nvPr/>
            </p:nvGrpSpPr>
            <p:grpSpPr bwMode="auto">
              <a:xfrm>
                <a:off x="442" y="319"/>
                <a:ext cx="119" cy="114"/>
                <a:chOff x="847344" y="1194816"/>
                <a:chExt cx="170688" cy="164592"/>
              </a:xfrm>
            </p:grpSpPr>
            <p:pic>
              <p:nvPicPr>
                <p:cNvPr id="60575" name="Rectangle 234"/>
                <p:cNvPicPr>
                  <a:picLocks noChangeArrowheads="1"/>
                </p:cNvPicPr>
                <p:nvPr/>
              </p:nvPicPr>
              <p:blipFill>
                <a:blip r:embed="rId13" cstate="print"/>
                <a:srcRect/>
                <a:stretch>
                  <a:fillRect/>
                </a:stretch>
              </p:blipFill>
              <p:spPr bwMode="auto">
                <a:xfrm>
                  <a:off x="847344" y="1194816"/>
                  <a:ext cx="170688" cy="164592"/>
                </a:xfrm>
                <a:prstGeom prst="rect">
                  <a:avLst/>
                </a:prstGeom>
                <a:noFill/>
                <a:ln w="9525">
                  <a:noFill/>
                  <a:miter lim="800000"/>
                  <a:headEnd/>
                  <a:tailEnd/>
                </a:ln>
              </p:spPr>
            </p:pic>
            <p:sp>
              <p:nvSpPr>
                <p:cNvPr id="60576" name="Text Box 71"/>
                <p:cNvSpPr txBox="1">
                  <a:spLocks noChangeArrowheads="1"/>
                </p:cNvSpPr>
                <p:nvPr/>
              </p:nvSpPr>
              <p:spPr bwMode="auto">
                <a:xfrm>
                  <a:off x="909258" y="1231468"/>
                  <a:ext cx="54517" cy="56340"/>
                </a:xfrm>
                <a:prstGeom prst="rect">
                  <a:avLst/>
                </a:prstGeom>
                <a:noFill/>
                <a:ln w="9525">
                  <a:noFill/>
                  <a:miter lim="800000"/>
                  <a:headEnd/>
                  <a:tailEnd/>
                </a:ln>
              </p:spPr>
              <p:txBody>
                <a:bodyPr/>
                <a:lstStyle/>
                <a:p>
                  <a:pPr algn="l"/>
                  <a:endParaRPr lang="es-MX" sz="2800" b="0" u="none">
                    <a:solidFill>
                      <a:srgbClr val="FFFFFF"/>
                    </a:solidFill>
                  </a:endParaRPr>
                </a:p>
              </p:txBody>
            </p:sp>
          </p:grpSp>
          <p:sp>
            <p:nvSpPr>
              <p:cNvPr id="60562" name="Rectangle 235"/>
              <p:cNvSpPr>
                <a:spLocks noChangeArrowheads="1"/>
              </p:cNvSpPr>
              <p:nvPr/>
            </p:nvSpPr>
            <p:spPr bwMode="auto">
              <a:xfrm>
                <a:off x="537" y="325"/>
                <a:ext cx="1844" cy="10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Científico y Tecnológico (Inc. Director Gral.)</a:t>
                </a:r>
              </a:p>
            </p:txBody>
          </p:sp>
          <p:grpSp>
            <p:nvGrpSpPr>
              <p:cNvPr id="60563" name="Rectangle 236"/>
              <p:cNvGrpSpPr>
                <a:grpSpLocks/>
              </p:cNvGrpSpPr>
              <p:nvPr/>
            </p:nvGrpSpPr>
            <p:grpSpPr bwMode="auto">
              <a:xfrm>
                <a:off x="442" y="403"/>
                <a:ext cx="119" cy="114"/>
                <a:chOff x="847344" y="1316736"/>
                <a:chExt cx="170688" cy="164592"/>
              </a:xfrm>
            </p:grpSpPr>
            <p:pic>
              <p:nvPicPr>
                <p:cNvPr id="60573" name="Rectangle 236"/>
                <p:cNvPicPr>
                  <a:picLocks noChangeArrowheads="1"/>
                </p:cNvPicPr>
                <p:nvPr/>
              </p:nvPicPr>
              <p:blipFill>
                <a:blip r:embed="rId14" cstate="print"/>
                <a:srcRect/>
                <a:stretch>
                  <a:fillRect/>
                </a:stretch>
              </p:blipFill>
              <p:spPr bwMode="auto">
                <a:xfrm>
                  <a:off x="847344" y="1316736"/>
                  <a:ext cx="170688" cy="164592"/>
                </a:xfrm>
                <a:prstGeom prst="rect">
                  <a:avLst/>
                </a:prstGeom>
                <a:noFill/>
                <a:ln w="9525">
                  <a:noFill/>
                  <a:miter lim="800000"/>
                  <a:headEnd/>
                  <a:tailEnd/>
                </a:ln>
              </p:spPr>
            </p:pic>
            <p:sp>
              <p:nvSpPr>
                <p:cNvPr id="60574" name="Text Box 75"/>
                <p:cNvSpPr txBox="1">
                  <a:spLocks noChangeArrowheads="1"/>
                </p:cNvSpPr>
                <p:nvPr/>
              </p:nvSpPr>
              <p:spPr bwMode="auto">
                <a:xfrm>
                  <a:off x="909258" y="1352816"/>
                  <a:ext cx="54517" cy="56340"/>
                </a:xfrm>
                <a:prstGeom prst="rect">
                  <a:avLst/>
                </a:prstGeom>
                <a:noFill/>
                <a:ln w="9525">
                  <a:noFill/>
                  <a:miter lim="800000"/>
                  <a:headEnd/>
                  <a:tailEnd/>
                </a:ln>
              </p:spPr>
              <p:txBody>
                <a:bodyPr/>
                <a:lstStyle/>
                <a:p>
                  <a:pPr algn="l"/>
                  <a:endParaRPr lang="es-MX" sz="2800" b="0" u="none">
                    <a:solidFill>
                      <a:srgbClr val="FFFFFF"/>
                    </a:solidFill>
                  </a:endParaRPr>
                </a:p>
              </p:txBody>
            </p:sp>
          </p:grpSp>
          <p:sp>
            <p:nvSpPr>
              <p:cNvPr id="60564" name="Rectangle 237"/>
              <p:cNvSpPr>
                <a:spLocks noChangeArrowheads="1"/>
              </p:cNvSpPr>
              <p:nvPr/>
            </p:nvSpPr>
            <p:spPr bwMode="auto">
              <a:xfrm>
                <a:off x="537" y="409"/>
                <a:ext cx="1533" cy="105"/>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Apoyo a las Actividades Sustantivas</a:t>
                </a:r>
              </a:p>
            </p:txBody>
          </p:sp>
          <p:grpSp>
            <p:nvGrpSpPr>
              <p:cNvPr id="60565" name="Rectangle 238"/>
              <p:cNvGrpSpPr>
                <a:grpSpLocks/>
              </p:cNvGrpSpPr>
              <p:nvPr/>
            </p:nvGrpSpPr>
            <p:grpSpPr bwMode="auto">
              <a:xfrm>
                <a:off x="442" y="487"/>
                <a:ext cx="119" cy="118"/>
                <a:chOff x="847344" y="1438656"/>
                <a:chExt cx="170688" cy="170688"/>
              </a:xfrm>
            </p:grpSpPr>
            <p:pic>
              <p:nvPicPr>
                <p:cNvPr id="60571" name="Rectangle 238"/>
                <p:cNvPicPr>
                  <a:picLocks noChangeArrowheads="1"/>
                </p:cNvPicPr>
                <p:nvPr/>
              </p:nvPicPr>
              <p:blipFill>
                <a:blip r:embed="rId15" cstate="print"/>
                <a:srcRect/>
                <a:stretch>
                  <a:fillRect/>
                </a:stretch>
              </p:blipFill>
              <p:spPr bwMode="auto">
                <a:xfrm>
                  <a:off x="847344" y="1438656"/>
                  <a:ext cx="170688" cy="170688"/>
                </a:xfrm>
                <a:prstGeom prst="rect">
                  <a:avLst/>
                </a:prstGeom>
                <a:noFill/>
                <a:ln w="9525">
                  <a:noFill/>
                  <a:miter lim="800000"/>
                  <a:headEnd/>
                  <a:tailEnd/>
                </a:ln>
              </p:spPr>
            </p:pic>
            <p:sp>
              <p:nvSpPr>
                <p:cNvPr id="60572" name="Text Box 79"/>
                <p:cNvSpPr txBox="1">
                  <a:spLocks noChangeArrowheads="1"/>
                </p:cNvSpPr>
                <p:nvPr/>
              </p:nvSpPr>
              <p:spPr bwMode="auto">
                <a:xfrm>
                  <a:off x="909258" y="1475609"/>
                  <a:ext cx="54517" cy="57785"/>
                </a:xfrm>
                <a:prstGeom prst="rect">
                  <a:avLst/>
                </a:prstGeom>
                <a:noFill/>
                <a:ln w="9525">
                  <a:noFill/>
                  <a:miter lim="800000"/>
                  <a:headEnd/>
                  <a:tailEnd/>
                </a:ln>
              </p:spPr>
              <p:txBody>
                <a:bodyPr/>
                <a:lstStyle/>
                <a:p>
                  <a:pPr algn="l"/>
                  <a:endParaRPr lang="es-MX" sz="2800" b="0" u="none">
                    <a:solidFill>
                      <a:srgbClr val="FFFFFF"/>
                    </a:solidFill>
                  </a:endParaRPr>
                </a:p>
              </p:txBody>
            </p:sp>
          </p:grpSp>
          <p:sp>
            <p:nvSpPr>
              <p:cNvPr id="60566" name="Rectangle 239"/>
              <p:cNvSpPr>
                <a:spLocks noChangeArrowheads="1"/>
              </p:cNvSpPr>
              <p:nvPr/>
            </p:nvSpPr>
            <p:spPr bwMode="auto">
              <a:xfrm>
                <a:off x="537" y="494"/>
                <a:ext cx="619" cy="10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Administrativo</a:t>
                </a:r>
              </a:p>
            </p:txBody>
          </p:sp>
          <p:grpSp>
            <p:nvGrpSpPr>
              <p:cNvPr id="60567" name="Rectangle 240"/>
              <p:cNvGrpSpPr>
                <a:grpSpLocks/>
              </p:cNvGrpSpPr>
              <p:nvPr/>
            </p:nvGrpSpPr>
            <p:grpSpPr bwMode="auto">
              <a:xfrm>
                <a:off x="442" y="572"/>
                <a:ext cx="119" cy="114"/>
                <a:chOff x="847344" y="1560576"/>
                <a:chExt cx="170688" cy="164592"/>
              </a:xfrm>
            </p:grpSpPr>
            <p:pic>
              <p:nvPicPr>
                <p:cNvPr id="60569" name="Rectangle 240"/>
                <p:cNvPicPr>
                  <a:picLocks noChangeArrowheads="1"/>
                </p:cNvPicPr>
                <p:nvPr/>
              </p:nvPicPr>
              <p:blipFill>
                <a:blip r:embed="rId16" cstate="print"/>
                <a:srcRect/>
                <a:stretch>
                  <a:fillRect/>
                </a:stretch>
              </p:blipFill>
              <p:spPr bwMode="auto">
                <a:xfrm>
                  <a:off x="847344" y="1560576"/>
                  <a:ext cx="170688" cy="164592"/>
                </a:xfrm>
                <a:prstGeom prst="rect">
                  <a:avLst/>
                </a:prstGeom>
                <a:noFill/>
                <a:ln w="9525">
                  <a:noFill/>
                  <a:miter lim="800000"/>
                  <a:headEnd/>
                  <a:tailEnd/>
                </a:ln>
              </p:spPr>
            </p:pic>
            <p:sp>
              <p:nvSpPr>
                <p:cNvPr id="60570" name="Text Box 83"/>
                <p:cNvSpPr txBox="1">
                  <a:spLocks noChangeArrowheads="1"/>
                </p:cNvSpPr>
                <p:nvPr/>
              </p:nvSpPr>
              <p:spPr bwMode="auto">
                <a:xfrm>
                  <a:off x="909258" y="1598402"/>
                  <a:ext cx="54517" cy="56340"/>
                </a:xfrm>
                <a:prstGeom prst="rect">
                  <a:avLst/>
                </a:prstGeom>
                <a:noFill/>
                <a:ln w="9525">
                  <a:noFill/>
                  <a:miter lim="800000"/>
                  <a:headEnd/>
                  <a:tailEnd/>
                </a:ln>
              </p:spPr>
              <p:txBody>
                <a:bodyPr/>
                <a:lstStyle/>
                <a:p>
                  <a:pPr algn="l"/>
                  <a:endParaRPr lang="es-MX" sz="2800" b="0" u="none">
                    <a:solidFill>
                      <a:srgbClr val="FFFFFF"/>
                    </a:solidFill>
                  </a:endParaRPr>
                </a:p>
              </p:txBody>
            </p:sp>
          </p:grpSp>
          <p:sp>
            <p:nvSpPr>
              <p:cNvPr id="60568" name="Rectangle 241"/>
              <p:cNvSpPr>
                <a:spLocks noChangeArrowheads="1"/>
              </p:cNvSpPr>
              <p:nvPr/>
            </p:nvSpPr>
            <p:spPr bwMode="auto">
              <a:xfrm>
                <a:off x="537" y="579"/>
                <a:ext cx="211" cy="10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Total</a:t>
                </a:r>
              </a:p>
            </p:txBody>
          </p:sp>
        </p:grpSp>
      </p:grpSp>
      <p:grpSp>
        <p:nvGrpSpPr>
          <p:cNvPr id="60421" name="Group 521"/>
          <p:cNvGrpSpPr>
            <a:grpSpLocks/>
          </p:cNvGrpSpPr>
          <p:nvPr/>
        </p:nvGrpSpPr>
        <p:grpSpPr bwMode="auto">
          <a:xfrm>
            <a:off x="4572000" y="1346200"/>
            <a:ext cx="4248150" cy="2659063"/>
            <a:chOff x="2573" y="2325"/>
            <a:chExt cx="3187" cy="1995"/>
          </a:xfrm>
        </p:grpSpPr>
        <p:pic>
          <p:nvPicPr>
            <p:cNvPr id="60427" name="Picture 158"/>
            <p:cNvPicPr>
              <a:picLocks noChangeAspect="1" noChangeArrowheads="1"/>
            </p:cNvPicPr>
            <p:nvPr/>
          </p:nvPicPr>
          <p:blipFill>
            <a:blip r:embed="rId17" cstate="print"/>
            <a:srcRect/>
            <a:stretch>
              <a:fillRect/>
            </a:stretch>
          </p:blipFill>
          <p:spPr bwMode="auto">
            <a:xfrm>
              <a:off x="2573" y="2325"/>
              <a:ext cx="3187" cy="1995"/>
            </a:xfrm>
            <a:prstGeom prst="rect">
              <a:avLst/>
            </a:prstGeom>
            <a:noFill/>
            <a:ln w="9525">
              <a:noFill/>
              <a:miter lim="800000"/>
              <a:headEnd/>
              <a:tailEnd/>
            </a:ln>
          </p:spPr>
        </p:pic>
        <p:grpSp>
          <p:nvGrpSpPr>
            <p:cNvPr id="60428" name="Group 131"/>
            <p:cNvGrpSpPr>
              <a:grpSpLocks noChangeAspect="1"/>
            </p:cNvGrpSpPr>
            <p:nvPr/>
          </p:nvGrpSpPr>
          <p:grpSpPr bwMode="auto">
            <a:xfrm>
              <a:off x="2654" y="2432"/>
              <a:ext cx="2880" cy="1703"/>
              <a:chOff x="2880" y="2160"/>
              <a:chExt cx="2880" cy="1995"/>
            </a:xfrm>
          </p:grpSpPr>
          <p:sp>
            <p:nvSpPr>
              <p:cNvPr id="60429" name="AutoShape 130"/>
              <p:cNvSpPr>
                <a:spLocks noChangeAspect="1" noChangeArrowheads="1" noTextEdit="1"/>
              </p:cNvSpPr>
              <p:nvPr/>
            </p:nvSpPr>
            <p:spPr bwMode="auto">
              <a:xfrm>
                <a:off x="2880" y="2160"/>
                <a:ext cx="2880" cy="1995"/>
              </a:xfrm>
              <a:prstGeom prst="rect">
                <a:avLst/>
              </a:prstGeom>
              <a:noFill/>
              <a:ln w="9525">
                <a:noFill/>
                <a:miter lim="800000"/>
                <a:headEnd/>
                <a:tailEnd/>
              </a:ln>
            </p:spPr>
            <p:txBody>
              <a:bodyPr/>
              <a:lstStyle/>
              <a:p>
                <a:endParaRPr lang="es-MX"/>
              </a:p>
            </p:txBody>
          </p:sp>
          <p:grpSp>
            <p:nvGrpSpPr>
              <p:cNvPr id="60430" name="Rectangle 132"/>
              <p:cNvGrpSpPr>
                <a:grpSpLocks/>
              </p:cNvGrpSpPr>
              <p:nvPr/>
            </p:nvGrpSpPr>
            <p:grpSpPr bwMode="auto">
              <a:xfrm>
                <a:off x="3348" y="3375"/>
                <a:ext cx="274" cy="546"/>
                <a:chOff x="5303520" y="5602224"/>
                <a:chExt cx="365760" cy="621792"/>
              </a:xfrm>
            </p:grpSpPr>
            <p:pic>
              <p:nvPicPr>
                <p:cNvPr id="60512" name="Rectangle 132"/>
                <p:cNvPicPr>
                  <a:picLocks noChangeArrowheads="1"/>
                </p:cNvPicPr>
                <p:nvPr/>
              </p:nvPicPr>
              <p:blipFill>
                <a:blip r:embed="rId18" cstate="print"/>
                <a:srcRect/>
                <a:stretch>
                  <a:fillRect/>
                </a:stretch>
              </p:blipFill>
              <p:spPr bwMode="auto">
                <a:xfrm>
                  <a:off x="5303520" y="5602224"/>
                  <a:ext cx="365760" cy="621792"/>
                </a:xfrm>
                <a:prstGeom prst="rect">
                  <a:avLst/>
                </a:prstGeom>
                <a:noFill/>
                <a:ln w="9525">
                  <a:noFill/>
                  <a:miter lim="800000"/>
                  <a:headEnd/>
                  <a:tailEnd/>
                </a:ln>
              </p:spPr>
            </p:pic>
            <p:sp>
              <p:nvSpPr>
                <p:cNvPr id="60513" name="Text Box 91"/>
                <p:cNvSpPr txBox="1">
                  <a:spLocks noChangeArrowheads="1"/>
                </p:cNvSpPr>
                <p:nvPr/>
              </p:nvSpPr>
              <p:spPr bwMode="auto">
                <a:xfrm>
                  <a:off x="5362447" y="5639263"/>
                  <a:ext cx="253263" cy="514276"/>
                </a:xfrm>
                <a:prstGeom prst="rect">
                  <a:avLst/>
                </a:prstGeom>
                <a:noFill/>
                <a:ln w="9525">
                  <a:noFill/>
                  <a:miter lim="800000"/>
                  <a:headEnd/>
                  <a:tailEnd/>
                </a:ln>
              </p:spPr>
              <p:txBody>
                <a:bodyPr/>
                <a:lstStyle/>
                <a:p>
                  <a:pPr algn="l"/>
                  <a:endParaRPr lang="es-MX" sz="1000" b="0" u="none">
                    <a:solidFill>
                      <a:srgbClr val="FFFFFF"/>
                    </a:solidFill>
                  </a:endParaRPr>
                </a:p>
              </p:txBody>
            </p:sp>
          </p:grpSp>
          <p:grpSp>
            <p:nvGrpSpPr>
              <p:cNvPr id="60431" name="Rectangle 133"/>
              <p:cNvGrpSpPr>
                <a:grpSpLocks/>
              </p:cNvGrpSpPr>
              <p:nvPr/>
            </p:nvGrpSpPr>
            <p:grpSpPr bwMode="auto">
              <a:xfrm>
                <a:off x="4578" y="3220"/>
                <a:ext cx="274" cy="702"/>
                <a:chOff x="6943344" y="5425440"/>
                <a:chExt cx="365760" cy="798576"/>
              </a:xfrm>
            </p:grpSpPr>
            <p:pic>
              <p:nvPicPr>
                <p:cNvPr id="60510" name="Rectangle 133"/>
                <p:cNvPicPr>
                  <a:picLocks noChangeArrowheads="1"/>
                </p:cNvPicPr>
                <p:nvPr/>
              </p:nvPicPr>
              <p:blipFill>
                <a:blip r:embed="rId19" cstate="print"/>
                <a:srcRect/>
                <a:stretch>
                  <a:fillRect/>
                </a:stretch>
              </p:blipFill>
              <p:spPr bwMode="auto">
                <a:xfrm>
                  <a:off x="6943344" y="5425440"/>
                  <a:ext cx="365760" cy="798576"/>
                </a:xfrm>
                <a:prstGeom prst="rect">
                  <a:avLst/>
                </a:prstGeom>
                <a:noFill/>
                <a:ln w="9525">
                  <a:noFill/>
                  <a:miter lim="800000"/>
                  <a:headEnd/>
                  <a:tailEnd/>
                </a:ln>
              </p:spPr>
            </p:pic>
            <p:sp>
              <p:nvSpPr>
                <p:cNvPr id="60511" name="Text Box 94"/>
                <p:cNvSpPr txBox="1">
                  <a:spLocks noChangeArrowheads="1"/>
                </p:cNvSpPr>
                <p:nvPr/>
              </p:nvSpPr>
              <p:spPr bwMode="auto">
                <a:xfrm>
                  <a:off x="7004656" y="5460632"/>
                  <a:ext cx="251930" cy="692907"/>
                </a:xfrm>
                <a:prstGeom prst="rect">
                  <a:avLst/>
                </a:prstGeom>
                <a:noFill/>
                <a:ln w="9525">
                  <a:noFill/>
                  <a:miter lim="800000"/>
                  <a:headEnd/>
                  <a:tailEnd/>
                </a:ln>
              </p:spPr>
              <p:txBody>
                <a:bodyPr/>
                <a:lstStyle/>
                <a:p>
                  <a:pPr algn="l"/>
                  <a:endParaRPr lang="es-MX" sz="1000" b="0" u="none">
                    <a:solidFill>
                      <a:srgbClr val="FFFFFF"/>
                    </a:solidFill>
                  </a:endParaRPr>
                </a:p>
              </p:txBody>
            </p:sp>
          </p:grpSp>
          <p:grpSp>
            <p:nvGrpSpPr>
              <p:cNvPr id="60432" name="Rectangle 134"/>
              <p:cNvGrpSpPr>
                <a:grpSpLocks/>
              </p:cNvGrpSpPr>
              <p:nvPr/>
            </p:nvGrpSpPr>
            <p:grpSpPr bwMode="auto">
              <a:xfrm>
                <a:off x="3535" y="3659"/>
                <a:ext cx="279" cy="263"/>
                <a:chOff x="5553456" y="5925312"/>
                <a:chExt cx="371856" cy="298704"/>
              </a:xfrm>
            </p:grpSpPr>
            <p:pic>
              <p:nvPicPr>
                <p:cNvPr id="60508" name="Rectangle 134"/>
                <p:cNvPicPr>
                  <a:picLocks noChangeArrowheads="1"/>
                </p:cNvPicPr>
                <p:nvPr/>
              </p:nvPicPr>
              <p:blipFill>
                <a:blip r:embed="rId20" cstate="print"/>
                <a:srcRect/>
                <a:stretch>
                  <a:fillRect/>
                </a:stretch>
              </p:blipFill>
              <p:spPr bwMode="auto">
                <a:xfrm>
                  <a:off x="5553456" y="5925312"/>
                  <a:ext cx="371856" cy="298704"/>
                </a:xfrm>
                <a:prstGeom prst="rect">
                  <a:avLst/>
                </a:prstGeom>
                <a:noFill/>
                <a:ln w="9525">
                  <a:noFill/>
                  <a:miter lim="800000"/>
                  <a:headEnd/>
                  <a:tailEnd/>
                </a:ln>
              </p:spPr>
            </p:pic>
            <p:sp>
              <p:nvSpPr>
                <p:cNvPr id="60509" name="Text Box 97"/>
                <p:cNvSpPr txBox="1">
                  <a:spLocks noChangeArrowheads="1"/>
                </p:cNvSpPr>
                <p:nvPr/>
              </p:nvSpPr>
              <p:spPr bwMode="auto">
                <a:xfrm>
                  <a:off x="5615709" y="5960116"/>
                  <a:ext cx="253263" cy="193422"/>
                </a:xfrm>
                <a:prstGeom prst="rect">
                  <a:avLst/>
                </a:prstGeom>
                <a:noFill/>
                <a:ln w="9525">
                  <a:noFill/>
                  <a:miter lim="800000"/>
                  <a:headEnd/>
                  <a:tailEnd/>
                </a:ln>
              </p:spPr>
              <p:txBody>
                <a:bodyPr/>
                <a:lstStyle/>
                <a:p>
                  <a:pPr algn="l"/>
                  <a:endParaRPr lang="es-MX" sz="1000" b="0" u="none">
                    <a:solidFill>
                      <a:srgbClr val="FFFFFF"/>
                    </a:solidFill>
                  </a:endParaRPr>
                </a:p>
              </p:txBody>
            </p:sp>
          </p:grpSp>
          <p:grpSp>
            <p:nvGrpSpPr>
              <p:cNvPr id="60433" name="Rectangle 135"/>
              <p:cNvGrpSpPr>
                <a:grpSpLocks/>
              </p:cNvGrpSpPr>
              <p:nvPr/>
            </p:nvGrpSpPr>
            <p:grpSpPr bwMode="auto">
              <a:xfrm>
                <a:off x="4766" y="3568"/>
                <a:ext cx="279" cy="354"/>
                <a:chOff x="7193280" y="5821680"/>
                <a:chExt cx="371856" cy="402336"/>
              </a:xfrm>
            </p:grpSpPr>
            <p:pic>
              <p:nvPicPr>
                <p:cNvPr id="60506" name="Rectangle 135"/>
                <p:cNvPicPr>
                  <a:picLocks noChangeArrowheads="1"/>
                </p:cNvPicPr>
                <p:nvPr/>
              </p:nvPicPr>
              <p:blipFill>
                <a:blip r:embed="rId21" cstate="print"/>
                <a:srcRect/>
                <a:stretch>
                  <a:fillRect/>
                </a:stretch>
              </p:blipFill>
              <p:spPr bwMode="auto">
                <a:xfrm>
                  <a:off x="7193280" y="5821680"/>
                  <a:ext cx="371856" cy="402336"/>
                </a:xfrm>
                <a:prstGeom prst="rect">
                  <a:avLst/>
                </a:prstGeom>
                <a:noFill/>
                <a:ln w="9525">
                  <a:noFill/>
                  <a:miter lim="800000"/>
                  <a:headEnd/>
                  <a:tailEnd/>
                </a:ln>
              </p:spPr>
            </p:pic>
            <p:sp>
              <p:nvSpPr>
                <p:cNvPr id="60507" name="Text Box 100"/>
                <p:cNvSpPr txBox="1">
                  <a:spLocks noChangeArrowheads="1"/>
                </p:cNvSpPr>
                <p:nvPr/>
              </p:nvSpPr>
              <p:spPr bwMode="auto">
                <a:xfrm>
                  <a:off x="7256586" y="5857716"/>
                  <a:ext cx="253263" cy="295822"/>
                </a:xfrm>
                <a:prstGeom prst="rect">
                  <a:avLst/>
                </a:prstGeom>
                <a:noFill/>
                <a:ln w="9525">
                  <a:noFill/>
                  <a:miter lim="800000"/>
                  <a:headEnd/>
                  <a:tailEnd/>
                </a:ln>
              </p:spPr>
              <p:txBody>
                <a:bodyPr/>
                <a:lstStyle/>
                <a:p>
                  <a:pPr algn="l"/>
                  <a:endParaRPr lang="es-MX" sz="1000" b="0" u="none">
                    <a:solidFill>
                      <a:srgbClr val="FFFFFF"/>
                    </a:solidFill>
                  </a:endParaRPr>
                </a:p>
              </p:txBody>
            </p:sp>
          </p:grpSp>
          <p:grpSp>
            <p:nvGrpSpPr>
              <p:cNvPr id="60434" name="Rectangle 136"/>
              <p:cNvGrpSpPr>
                <a:grpSpLocks/>
              </p:cNvGrpSpPr>
              <p:nvPr/>
            </p:nvGrpSpPr>
            <p:grpSpPr bwMode="auto">
              <a:xfrm>
                <a:off x="3727" y="3408"/>
                <a:ext cx="274" cy="514"/>
                <a:chOff x="5809488" y="5638800"/>
                <a:chExt cx="365760" cy="585216"/>
              </a:xfrm>
            </p:grpSpPr>
            <p:pic>
              <p:nvPicPr>
                <p:cNvPr id="60504" name="Rectangle 136"/>
                <p:cNvPicPr>
                  <a:picLocks noChangeArrowheads="1"/>
                </p:cNvPicPr>
                <p:nvPr/>
              </p:nvPicPr>
              <p:blipFill>
                <a:blip r:embed="rId22" cstate="print"/>
                <a:srcRect/>
                <a:stretch>
                  <a:fillRect/>
                </a:stretch>
              </p:blipFill>
              <p:spPr bwMode="auto">
                <a:xfrm>
                  <a:off x="5809488" y="5638800"/>
                  <a:ext cx="365760" cy="585216"/>
                </a:xfrm>
                <a:prstGeom prst="rect">
                  <a:avLst/>
                </a:prstGeom>
                <a:noFill/>
                <a:ln w="9525">
                  <a:noFill/>
                  <a:miter lim="800000"/>
                  <a:headEnd/>
                  <a:tailEnd/>
                </a:ln>
              </p:spPr>
            </p:pic>
            <p:sp>
              <p:nvSpPr>
                <p:cNvPr id="60505" name="Text Box 103"/>
                <p:cNvSpPr txBox="1">
                  <a:spLocks noChangeArrowheads="1"/>
                </p:cNvSpPr>
                <p:nvPr/>
              </p:nvSpPr>
              <p:spPr bwMode="auto">
                <a:xfrm>
                  <a:off x="5868972" y="5677947"/>
                  <a:ext cx="250597" cy="475591"/>
                </a:xfrm>
                <a:prstGeom prst="rect">
                  <a:avLst/>
                </a:prstGeom>
                <a:noFill/>
                <a:ln w="9525">
                  <a:noFill/>
                  <a:miter lim="800000"/>
                  <a:headEnd/>
                  <a:tailEnd/>
                </a:ln>
              </p:spPr>
              <p:txBody>
                <a:bodyPr/>
                <a:lstStyle/>
                <a:p>
                  <a:pPr algn="l"/>
                  <a:endParaRPr lang="es-MX" sz="1000" b="0" u="none">
                    <a:solidFill>
                      <a:srgbClr val="FFFFFF"/>
                    </a:solidFill>
                  </a:endParaRPr>
                </a:p>
              </p:txBody>
            </p:sp>
          </p:grpSp>
          <p:grpSp>
            <p:nvGrpSpPr>
              <p:cNvPr id="60435" name="Rectangle 137"/>
              <p:cNvGrpSpPr>
                <a:grpSpLocks/>
              </p:cNvGrpSpPr>
              <p:nvPr/>
            </p:nvGrpSpPr>
            <p:grpSpPr bwMode="auto">
              <a:xfrm>
                <a:off x="4958" y="3392"/>
                <a:ext cx="274" cy="530"/>
                <a:chOff x="7449312" y="5620512"/>
                <a:chExt cx="365760" cy="603504"/>
              </a:xfrm>
            </p:grpSpPr>
            <p:pic>
              <p:nvPicPr>
                <p:cNvPr id="60502" name="Rectangle 137"/>
                <p:cNvPicPr>
                  <a:picLocks noChangeArrowheads="1"/>
                </p:cNvPicPr>
                <p:nvPr/>
              </p:nvPicPr>
              <p:blipFill>
                <a:blip r:embed="rId23" cstate="print"/>
                <a:srcRect/>
                <a:stretch>
                  <a:fillRect/>
                </a:stretch>
              </p:blipFill>
              <p:spPr bwMode="auto">
                <a:xfrm>
                  <a:off x="7449312" y="5620512"/>
                  <a:ext cx="365760" cy="603504"/>
                </a:xfrm>
                <a:prstGeom prst="rect">
                  <a:avLst/>
                </a:prstGeom>
                <a:noFill/>
                <a:ln w="9525">
                  <a:noFill/>
                  <a:miter lim="800000"/>
                  <a:headEnd/>
                  <a:tailEnd/>
                </a:ln>
              </p:spPr>
            </p:pic>
            <p:sp>
              <p:nvSpPr>
                <p:cNvPr id="60503" name="Text Box 106"/>
                <p:cNvSpPr txBox="1">
                  <a:spLocks noChangeArrowheads="1"/>
                </p:cNvSpPr>
                <p:nvPr/>
              </p:nvSpPr>
              <p:spPr bwMode="auto">
                <a:xfrm>
                  <a:off x="7509849" y="5654054"/>
                  <a:ext cx="250597" cy="499485"/>
                </a:xfrm>
                <a:prstGeom prst="rect">
                  <a:avLst/>
                </a:prstGeom>
                <a:noFill/>
                <a:ln w="9525">
                  <a:noFill/>
                  <a:miter lim="800000"/>
                  <a:headEnd/>
                  <a:tailEnd/>
                </a:ln>
              </p:spPr>
              <p:txBody>
                <a:bodyPr/>
                <a:lstStyle/>
                <a:p>
                  <a:pPr algn="l"/>
                  <a:endParaRPr lang="es-MX" sz="1000" b="0" u="none">
                    <a:solidFill>
                      <a:srgbClr val="FFFFFF"/>
                    </a:solidFill>
                  </a:endParaRPr>
                </a:p>
              </p:txBody>
            </p:sp>
          </p:grpSp>
          <p:grpSp>
            <p:nvGrpSpPr>
              <p:cNvPr id="60436" name="Rectangle 138"/>
              <p:cNvGrpSpPr>
                <a:grpSpLocks/>
              </p:cNvGrpSpPr>
              <p:nvPr/>
            </p:nvGrpSpPr>
            <p:grpSpPr bwMode="auto">
              <a:xfrm>
                <a:off x="3915" y="3750"/>
                <a:ext cx="274" cy="171"/>
                <a:chOff x="6059424" y="6028944"/>
                <a:chExt cx="365760" cy="195072"/>
              </a:xfrm>
            </p:grpSpPr>
            <p:pic>
              <p:nvPicPr>
                <p:cNvPr id="60500" name="Rectangle 138"/>
                <p:cNvPicPr>
                  <a:picLocks noChangeArrowheads="1"/>
                </p:cNvPicPr>
                <p:nvPr/>
              </p:nvPicPr>
              <p:blipFill>
                <a:blip r:embed="rId24" cstate="print"/>
                <a:srcRect/>
                <a:stretch>
                  <a:fillRect/>
                </a:stretch>
              </p:blipFill>
              <p:spPr bwMode="auto">
                <a:xfrm>
                  <a:off x="6059424" y="6028944"/>
                  <a:ext cx="365760" cy="195072"/>
                </a:xfrm>
                <a:prstGeom prst="rect">
                  <a:avLst/>
                </a:prstGeom>
                <a:noFill/>
                <a:ln w="9525">
                  <a:noFill/>
                  <a:miter lim="800000"/>
                  <a:headEnd/>
                  <a:tailEnd/>
                </a:ln>
              </p:spPr>
            </p:pic>
            <p:sp>
              <p:nvSpPr>
                <p:cNvPr id="60501" name="Text Box 109"/>
                <p:cNvSpPr txBox="1">
                  <a:spLocks noChangeArrowheads="1"/>
                </p:cNvSpPr>
                <p:nvPr/>
              </p:nvSpPr>
              <p:spPr bwMode="auto">
                <a:xfrm>
                  <a:off x="6119569" y="6062516"/>
                  <a:ext cx="251930" cy="91022"/>
                </a:xfrm>
                <a:prstGeom prst="rect">
                  <a:avLst/>
                </a:prstGeom>
                <a:noFill/>
                <a:ln w="9525">
                  <a:noFill/>
                  <a:miter lim="800000"/>
                  <a:headEnd/>
                  <a:tailEnd/>
                </a:ln>
              </p:spPr>
              <p:txBody>
                <a:bodyPr/>
                <a:lstStyle/>
                <a:p>
                  <a:pPr algn="l"/>
                  <a:endParaRPr lang="es-MX" sz="1000" b="0" u="none">
                    <a:solidFill>
                      <a:srgbClr val="FFFFFF"/>
                    </a:solidFill>
                  </a:endParaRPr>
                </a:p>
              </p:txBody>
            </p:sp>
          </p:grpSp>
          <p:grpSp>
            <p:nvGrpSpPr>
              <p:cNvPr id="60437" name="Rectangle 139"/>
              <p:cNvGrpSpPr>
                <a:grpSpLocks/>
              </p:cNvGrpSpPr>
              <p:nvPr/>
            </p:nvGrpSpPr>
            <p:grpSpPr bwMode="auto">
              <a:xfrm>
                <a:off x="5145" y="3740"/>
                <a:ext cx="279" cy="182"/>
                <a:chOff x="7699248" y="6016752"/>
                <a:chExt cx="371856" cy="207264"/>
              </a:xfrm>
            </p:grpSpPr>
            <p:pic>
              <p:nvPicPr>
                <p:cNvPr id="60498" name="Rectangle 139"/>
                <p:cNvPicPr>
                  <a:picLocks noChangeArrowheads="1"/>
                </p:cNvPicPr>
                <p:nvPr/>
              </p:nvPicPr>
              <p:blipFill>
                <a:blip r:embed="rId25" cstate="print"/>
                <a:srcRect/>
                <a:stretch>
                  <a:fillRect/>
                </a:stretch>
              </p:blipFill>
              <p:spPr bwMode="auto">
                <a:xfrm>
                  <a:off x="7699248" y="6016752"/>
                  <a:ext cx="371856" cy="207264"/>
                </a:xfrm>
                <a:prstGeom prst="rect">
                  <a:avLst/>
                </a:prstGeom>
                <a:noFill/>
                <a:ln w="9525">
                  <a:noFill/>
                  <a:miter lim="800000"/>
                  <a:headEnd/>
                  <a:tailEnd/>
                </a:ln>
              </p:spPr>
            </p:pic>
            <p:sp>
              <p:nvSpPr>
                <p:cNvPr id="60499" name="Text Box 112"/>
                <p:cNvSpPr txBox="1">
                  <a:spLocks noChangeArrowheads="1"/>
                </p:cNvSpPr>
                <p:nvPr/>
              </p:nvSpPr>
              <p:spPr bwMode="auto">
                <a:xfrm>
                  <a:off x="7760446" y="6051138"/>
                  <a:ext cx="253263" cy="102400"/>
                </a:xfrm>
                <a:prstGeom prst="rect">
                  <a:avLst/>
                </a:prstGeom>
                <a:noFill/>
                <a:ln w="9525">
                  <a:noFill/>
                  <a:miter lim="800000"/>
                  <a:headEnd/>
                  <a:tailEnd/>
                </a:ln>
              </p:spPr>
              <p:txBody>
                <a:bodyPr/>
                <a:lstStyle/>
                <a:p>
                  <a:pPr algn="l"/>
                  <a:endParaRPr lang="es-MX" sz="1000" b="0" u="none">
                    <a:solidFill>
                      <a:srgbClr val="FFFFFF"/>
                    </a:solidFill>
                  </a:endParaRPr>
                </a:p>
              </p:txBody>
            </p:sp>
          </p:grpSp>
          <p:grpSp>
            <p:nvGrpSpPr>
              <p:cNvPr id="60438" name="Rectangle 140"/>
              <p:cNvGrpSpPr>
                <a:grpSpLocks/>
              </p:cNvGrpSpPr>
              <p:nvPr/>
            </p:nvGrpSpPr>
            <p:grpSpPr bwMode="auto">
              <a:xfrm>
                <a:off x="4102" y="2711"/>
                <a:ext cx="279" cy="1211"/>
                <a:chOff x="6309360" y="4846320"/>
                <a:chExt cx="371856" cy="1377696"/>
              </a:xfrm>
            </p:grpSpPr>
            <p:pic>
              <p:nvPicPr>
                <p:cNvPr id="60496" name="Rectangle 140"/>
                <p:cNvPicPr>
                  <a:picLocks noChangeArrowheads="1"/>
                </p:cNvPicPr>
                <p:nvPr/>
              </p:nvPicPr>
              <p:blipFill>
                <a:blip r:embed="rId26" cstate="print"/>
                <a:srcRect/>
                <a:stretch>
                  <a:fillRect/>
                </a:stretch>
              </p:blipFill>
              <p:spPr bwMode="auto">
                <a:xfrm>
                  <a:off x="6309360" y="4846320"/>
                  <a:ext cx="371856" cy="1377696"/>
                </a:xfrm>
                <a:prstGeom prst="rect">
                  <a:avLst/>
                </a:prstGeom>
                <a:noFill/>
                <a:ln w="9525">
                  <a:noFill/>
                  <a:miter lim="800000"/>
                  <a:headEnd/>
                  <a:tailEnd/>
                </a:ln>
              </p:spPr>
            </p:pic>
            <p:sp>
              <p:nvSpPr>
                <p:cNvPr id="60497" name="Text Box 115"/>
                <p:cNvSpPr txBox="1">
                  <a:spLocks noChangeArrowheads="1"/>
                </p:cNvSpPr>
                <p:nvPr/>
              </p:nvSpPr>
              <p:spPr bwMode="auto">
                <a:xfrm>
                  <a:off x="6371499" y="4882641"/>
                  <a:ext cx="253263" cy="1270898"/>
                </a:xfrm>
                <a:prstGeom prst="rect">
                  <a:avLst/>
                </a:prstGeom>
                <a:noFill/>
                <a:ln w="9525">
                  <a:noFill/>
                  <a:miter lim="800000"/>
                  <a:headEnd/>
                  <a:tailEnd/>
                </a:ln>
              </p:spPr>
              <p:txBody>
                <a:bodyPr/>
                <a:lstStyle/>
                <a:p>
                  <a:pPr algn="l"/>
                  <a:endParaRPr lang="es-MX" sz="1000" b="0" u="none">
                    <a:solidFill>
                      <a:srgbClr val="FFFFFF"/>
                    </a:solidFill>
                  </a:endParaRPr>
                </a:p>
              </p:txBody>
            </p:sp>
          </p:grpSp>
          <p:grpSp>
            <p:nvGrpSpPr>
              <p:cNvPr id="60439" name="Rectangle 141"/>
              <p:cNvGrpSpPr>
                <a:grpSpLocks/>
              </p:cNvGrpSpPr>
              <p:nvPr/>
            </p:nvGrpSpPr>
            <p:grpSpPr bwMode="auto">
              <a:xfrm>
                <a:off x="5337" y="2427"/>
                <a:ext cx="274" cy="1495"/>
                <a:chOff x="7955280" y="4523232"/>
                <a:chExt cx="365760" cy="1700784"/>
              </a:xfrm>
            </p:grpSpPr>
            <p:pic>
              <p:nvPicPr>
                <p:cNvPr id="60494" name="Rectangle 141"/>
                <p:cNvPicPr>
                  <a:picLocks noChangeArrowheads="1"/>
                </p:cNvPicPr>
                <p:nvPr/>
              </p:nvPicPr>
              <p:blipFill>
                <a:blip r:embed="rId27" cstate="print"/>
                <a:srcRect/>
                <a:stretch>
                  <a:fillRect/>
                </a:stretch>
              </p:blipFill>
              <p:spPr bwMode="auto">
                <a:xfrm>
                  <a:off x="7955280" y="4523232"/>
                  <a:ext cx="365760" cy="1700784"/>
                </a:xfrm>
                <a:prstGeom prst="rect">
                  <a:avLst/>
                </a:prstGeom>
                <a:noFill/>
                <a:ln w="9525">
                  <a:noFill/>
                  <a:miter lim="800000"/>
                  <a:headEnd/>
                  <a:tailEnd/>
                </a:ln>
              </p:spPr>
            </p:pic>
            <p:sp>
              <p:nvSpPr>
                <p:cNvPr id="60495" name="Text Box 118"/>
                <p:cNvSpPr txBox="1">
                  <a:spLocks noChangeArrowheads="1"/>
                </p:cNvSpPr>
                <p:nvPr/>
              </p:nvSpPr>
              <p:spPr bwMode="auto">
                <a:xfrm>
                  <a:off x="8013708" y="4561787"/>
                  <a:ext cx="251930" cy="1591751"/>
                </a:xfrm>
                <a:prstGeom prst="rect">
                  <a:avLst/>
                </a:prstGeom>
                <a:noFill/>
                <a:ln w="9525">
                  <a:noFill/>
                  <a:miter lim="800000"/>
                  <a:headEnd/>
                  <a:tailEnd/>
                </a:ln>
              </p:spPr>
              <p:txBody>
                <a:bodyPr/>
                <a:lstStyle/>
                <a:p>
                  <a:pPr algn="l"/>
                  <a:endParaRPr lang="es-MX" sz="1000" b="0" u="none">
                    <a:solidFill>
                      <a:srgbClr val="FFFFFF"/>
                    </a:solidFill>
                  </a:endParaRPr>
                </a:p>
              </p:txBody>
            </p:sp>
          </p:grpSp>
          <p:sp>
            <p:nvSpPr>
              <p:cNvPr id="60440" name="Line 142"/>
              <p:cNvSpPr>
                <a:spLocks noChangeShapeType="1"/>
              </p:cNvSpPr>
              <p:nvPr/>
            </p:nvSpPr>
            <p:spPr bwMode="auto">
              <a:xfrm>
                <a:off x="3250" y="2281"/>
                <a:ext cx="0" cy="1579"/>
              </a:xfrm>
              <a:prstGeom prst="line">
                <a:avLst/>
              </a:prstGeom>
              <a:noFill/>
              <a:ln w="0">
                <a:solidFill>
                  <a:srgbClr val="000000"/>
                </a:solidFill>
                <a:round/>
                <a:headEnd/>
                <a:tailEnd/>
              </a:ln>
            </p:spPr>
            <p:txBody>
              <a:bodyPr/>
              <a:lstStyle/>
              <a:p>
                <a:endParaRPr lang="es-MX"/>
              </a:p>
            </p:txBody>
          </p:sp>
          <p:sp>
            <p:nvSpPr>
              <p:cNvPr id="60441" name="Line 143"/>
              <p:cNvSpPr>
                <a:spLocks noChangeShapeType="1"/>
              </p:cNvSpPr>
              <p:nvPr/>
            </p:nvSpPr>
            <p:spPr bwMode="auto">
              <a:xfrm>
                <a:off x="3223" y="3860"/>
                <a:ext cx="27" cy="0"/>
              </a:xfrm>
              <a:prstGeom prst="line">
                <a:avLst/>
              </a:prstGeom>
              <a:noFill/>
              <a:ln w="0">
                <a:solidFill>
                  <a:srgbClr val="000000"/>
                </a:solidFill>
                <a:round/>
                <a:headEnd/>
                <a:tailEnd/>
              </a:ln>
            </p:spPr>
            <p:txBody>
              <a:bodyPr/>
              <a:lstStyle/>
              <a:p>
                <a:endParaRPr lang="es-MX"/>
              </a:p>
            </p:txBody>
          </p:sp>
          <p:sp>
            <p:nvSpPr>
              <p:cNvPr id="60442" name="Line 144"/>
              <p:cNvSpPr>
                <a:spLocks noChangeShapeType="1"/>
              </p:cNvSpPr>
              <p:nvPr/>
            </p:nvSpPr>
            <p:spPr bwMode="auto">
              <a:xfrm>
                <a:off x="3223" y="3635"/>
                <a:ext cx="27" cy="0"/>
              </a:xfrm>
              <a:prstGeom prst="line">
                <a:avLst/>
              </a:prstGeom>
              <a:noFill/>
              <a:ln w="0">
                <a:solidFill>
                  <a:srgbClr val="000000"/>
                </a:solidFill>
                <a:round/>
                <a:headEnd/>
                <a:tailEnd/>
              </a:ln>
            </p:spPr>
            <p:txBody>
              <a:bodyPr/>
              <a:lstStyle/>
              <a:p>
                <a:endParaRPr lang="es-MX"/>
              </a:p>
            </p:txBody>
          </p:sp>
          <p:sp>
            <p:nvSpPr>
              <p:cNvPr id="60443" name="Line 145"/>
              <p:cNvSpPr>
                <a:spLocks noChangeShapeType="1"/>
              </p:cNvSpPr>
              <p:nvPr/>
            </p:nvSpPr>
            <p:spPr bwMode="auto">
              <a:xfrm>
                <a:off x="3223" y="3408"/>
                <a:ext cx="27" cy="0"/>
              </a:xfrm>
              <a:prstGeom prst="line">
                <a:avLst/>
              </a:prstGeom>
              <a:noFill/>
              <a:ln w="0">
                <a:solidFill>
                  <a:srgbClr val="000000"/>
                </a:solidFill>
                <a:round/>
                <a:headEnd/>
                <a:tailEnd/>
              </a:ln>
            </p:spPr>
            <p:txBody>
              <a:bodyPr/>
              <a:lstStyle/>
              <a:p>
                <a:endParaRPr lang="es-MX"/>
              </a:p>
            </p:txBody>
          </p:sp>
          <p:sp>
            <p:nvSpPr>
              <p:cNvPr id="60444" name="Line 146"/>
              <p:cNvSpPr>
                <a:spLocks noChangeShapeType="1"/>
              </p:cNvSpPr>
              <p:nvPr/>
            </p:nvSpPr>
            <p:spPr bwMode="auto">
              <a:xfrm>
                <a:off x="3223" y="3184"/>
                <a:ext cx="27" cy="0"/>
              </a:xfrm>
              <a:prstGeom prst="line">
                <a:avLst/>
              </a:prstGeom>
              <a:noFill/>
              <a:ln w="0">
                <a:solidFill>
                  <a:srgbClr val="000000"/>
                </a:solidFill>
                <a:round/>
                <a:headEnd/>
                <a:tailEnd/>
              </a:ln>
            </p:spPr>
            <p:txBody>
              <a:bodyPr/>
              <a:lstStyle/>
              <a:p>
                <a:endParaRPr lang="es-MX"/>
              </a:p>
            </p:txBody>
          </p:sp>
          <p:sp>
            <p:nvSpPr>
              <p:cNvPr id="60445" name="Line 147"/>
              <p:cNvSpPr>
                <a:spLocks noChangeShapeType="1"/>
              </p:cNvSpPr>
              <p:nvPr/>
            </p:nvSpPr>
            <p:spPr bwMode="auto">
              <a:xfrm>
                <a:off x="3223" y="2957"/>
                <a:ext cx="27" cy="0"/>
              </a:xfrm>
              <a:prstGeom prst="line">
                <a:avLst/>
              </a:prstGeom>
              <a:noFill/>
              <a:ln w="0">
                <a:solidFill>
                  <a:srgbClr val="000000"/>
                </a:solidFill>
                <a:round/>
                <a:headEnd/>
                <a:tailEnd/>
              </a:ln>
            </p:spPr>
            <p:txBody>
              <a:bodyPr/>
              <a:lstStyle/>
              <a:p>
                <a:endParaRPr lang="es-MX"/>
              </a:p>
            </p:txBody>
          </p:sp>
          <p:sp>
            <p:nvSpPr>
              <p:cNvPr id="60446" name="Line 148"/>
              <p:cNvSpPr>
                <a:spLocks noChangeShapeType="1"/>
              </p:cNvSpPr>
              <p:nvPr/>
            </p:nvSpPr>
            <p:spPr bwMode="auto">
              <a:xfrm>
                <a:off x="3223" y="2732"/>
                <a:ext cx="27" cy="0"/>
              </a:xfrm>
              <a:prstGeom prst="line">
                <a:avLst/>
              </a:prstGeom>
              <a:noFill/>
              <a:ln w="0">
                <a:solidFill>
                  <a:srgbClr val="000000"/>
                </a:solidFill>
                <a:round/>
                <a:headEnd/>
                <a:tailEnd/>
              </a:ln>
            </p:spPr>
            <p:txBody>
              <a:bodyPr/>
              <a:lstStyle/>
              <a:p>
                <a:endParaRPr lang="es-MX"/>
              </a:p>
            </p:txBody>
          </p:sp>
          <p:sp>
            <p:nvSpPr>
              <p:cNvPr id="60447" name="Line 149"/>
              <p:cNvSpPr>
                <a:spLocks noChangeShapeType="1"/>
              </p:cNvSpPr>
              <p:nvPr/>
            </p:nvSpPr>
            <p:spPr bwMode="auto">
              <a:xfrm>
                <a:off x="3223" y="2506"/>
                <a:ext cx="27" cy="0"/>
              </a:xfrm>
              <a:prstGeom prst="line">
                <a:avLst/>
              </a:prstGeom>
              <a:noFill/>
              <a:ln w="0">
                <a:solidFill>
                  <a:srgbClr val="000000"/>
                </a:solidFill>
                <a:round/>
                <a:headEnd/>
                <a:tailEnd/>
              </a:ln>
            </p:spPr>
            <p:txBody>
              <a:bodyPr/>
              <a:lstStyle/>
              <a:p>
                <a:endParaRPr lang="es-MX"/>
              </a:p>
            </p:txBody>
          </p:sp>
          <p:sp>
            <p:nvSpPr>
              <p:cNvPr id="60448" name="Line 150"/>
              <p:cNvSpPr>
                <a:spLocks noChangeShapeType="1"/>
              </p:cNvSpPr>
              <p:nvPr/>
            </p:nvSpPr>
            <p:spPr bwMode="auto">
              <a:xfrm>
                <a:off x="3223" y="2281"/>
                <a:ext cx="27" cy="0"/>
              </a:xfrm>
              <a:prstGeom prst="line">
                <a:avLst/>
              </a:prstGeom>
              <a:noFill/>
              <a:ln w="0">
                <a:solidFill>
                  <a:srgbClr val="000000"/>
                </a:solidFill>
                <a:round/>
                <a:headEnd/>
                <a:tailEnd/>
              </a:ln>
            </p:spPr>
            <p:txBody>
              <a:bodyPr/>
              <a:lstStyle/>
              <a:p>
                <a:endParaRPr lang="es-MX"/>
              </a:p>
            </p:txBody>
          </p:sp>
          <p:sp>
            <p:nvSpPr>
              <p:cNvPr id="60449" name="Line 151"/>
              <p:cNvSpPr>
                <a:spLocks noChangeShapeType="1"/>
              </p:cNvSpPr>
              <p:nvPr/>
            </p:nvSpPr>
            <p:spPr bwMode="auto">
              <a:xfrm>
                <a:off x="3250" y="3860"/>
                <a:ext cx="2463" cy="0"/>
              </a:xfrm>
              <a:prstGeom prst="line">
                <a:avLst/>
              </a:prstGeom>
              <a:noFill/>
              <a:ln w="0">
                <a:solidFill>
                  <a:srgbClr val="000000"/>
                </a:solidFill>
                <a:round/>
                <a:headEnd/>
                <a:tailEnd/>
              </a:ln>
            </p:spPr>
            <p:txBody>
              <a:bodyPr/>
              <a:lstStyle/>
              <a:p>
                <a:endParaRPr lang="es-MX"/>
              </a:p>
            </p:txBody>
          </p:sp>
          <p:sp>
            <p:nvSpPr>
              <p:cNvPr id="60450" name="Line 152"/>
              <p:cNvSpPr>
                <a:spLocks noChangeShapeType="1"/>
              </p:cNvSpPr>
              <p:nvPr/>
            </p:nvSpPr>
            <p:spPr bwMode="auto">
              <a:xfrm flipV="1">
                <a:off x="3250" y="3860"/>
                <a:ext cx="0" cy="27"/>
              </a:xfrm>
              <a:prstGeom prst="line">
                <a:avLst/>
              </a:prstGeom>
              <a:noFill/>
              <a:ln w="0">
                <a:solidFill>
                  <a:srgbClr val="000000"/>
                </a:solidFill>
                <a:round/>
                <a:headEnd/>
                <a:tailEnd/>
              </a:ln>
            </p:spPr>
            <p:txBody>
              <a:bodyPr/>
              <a:lstStyle/>
              <a:p>
                <a:endParaRPr lang="es-MX"/>
              </a:p>
            </p:txBody>
          </p:sp>
          <p:sp>
            <p:nvSpPr>
              <p:cNvPr id="60451" name="Line 153"/>
              <p:cNvSpPr>
                <a:spLocks noChangeShapeType="1"/>
              </p:cNvSpPr>
              <p:nvPr/>
            </p:nvSpPr>
            <p:spPr bwMode="auto">
              <a:xfrm flipV="1">
                <a:off x="4481" y="3860"/>
                <a:ext cx="0" cy="27"/>
              </a:xfrm>
              <a:prstGeom prst="line">
                <a:avLst/>
              </a:prstGeom>
              <a:noFill/>
              <a:ln w="0">
                <a:solidFill>
                  <a:srgbClr val="000000"/>
                </a:solidFill>
                <a:round/>
                <a:headEnd/>
                <a:tailEnd/>
              </a:ln>
            </p:spPr>
            <p:txBody>
              <a:bodyPr/>
              <a:lstStyle/>
              <a:p>
                <a:endParaRPr lang="es-MX"/>
              </a:p>
            </p:txBody>
          </p:sp>
          <p:sp>
            <p:nvSpPr>
              <p:cNvPr id="60452" name="Line 154"/>
              <p:cNvSpPr>
                <a:spLocks noChangeShapeType="1"/>
              </p:cNvSpPr>
              <p:nvPr/>
            </p:nvSpPr>
            <p:spPr bwMode="auto">
              <a:xfrm flipV="1">
                <a:off x="5713" y="3860"/>
                <a:ext cx="0" cy="27"/>
              </a:xfrm>
              <a:prstGeom prst="line">
                <a:avLst/>
              </a:prstGeom>
              <a:noFill/>
              <a:ln w="0">
                <a:solidFill>
                  <a:srgbClr val="000000"/>
                </a:solidFill>
                <a:round/>
                <a:headEnd/>
                <a:tailEnd/>
              </a:ln>
            </p:spPr>
            <p:txBody>
              <a:bodyPr/>
              <a:lstStyle/>
              <a:p>
                <a:endParaRPr lang="es-MX"/>
              </a:p>
            </p:txBody>
          </p:sp>
          <p:sp>
            <p:nvSpPr>
              <p:cNvPr id="60453" name="Rectangle 155"/>
              <p:cNvSpPr>
                <a:spLocks noChangeArrowheads="1"/>
              </p:cNvSpPr>
              <p:nvPr/>
            </p:nvSpPr>
            <p:spPr bwMode="auto">
              <a:xfrm>
                <a:off x="3440" y="3279"/>
                <a:ext cx="105" cy="134"/>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40</a:t>
                </a:r>
                <a:endParaRPr lang="es-ES" sz="1000" b="0" u="none">
                  <a:solidFill>
                    <a:schemeClr val="accent2"/>
                  </a:solidFill>
                </a:endParaRPr>
              </a:p>
            </p:txBody>
          </p:sp>
          <p:sp>
            <p:nvSpPr>
              <p:cNvPr id="60454" name="Rectangle 156"/>
              <p:cNvSpPr>
                <a:spLocks noChangeArrowheads="1"/>
              </p:cNvSpPr>
              <p:nvPr/>
            </p:nvSpPr>
            <p:spPr bwMode="auto">
              <a:xfrm>
                <a:off x="4671" y="3123"/>
                <a:ext cx="105" cy="134"/>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54</a:t>
                </a:r>
                <a:endParaRPr lang="es-ES" sz="1000" b="0" u="none">
                  <a:solidFill>
                    <a:schemeClr val="accent2"/>
                  </a:solidFill>
                </a:endParaRPr>
              </a:p>
            </p:txBody>
          </p:sp>
          <p:sp>
            <p:nvSpPr>
              <p:cNvPr id="60455" name="Rectangle 157"/>
              <p:cNvSpPr>
                <a:spLocks noChangeArrowheads="1"/>
              </p:cNvSpPr>
              <p:nvPr/>
            </p:nvSpPr>
            <p:spPr bwMode="auto">
              <a:xfrm>
                <a:off x="3629" y="3561"/>
                <a:ext cx="105" cy="134"/>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15</a:t>
                </a:r>
                <a:endParaRPr lang="es-ES" sz="1000" b="0" u="none">
                  <a:solidFill>
                    <a:schemeClr val="accent2"/>
                  </a:solidFill>
                </a:endParaRPr>
              </a:p>
            </p:txBody>
          </p:sp>
          <p:sp>
            <p:nvSpPr>
              <p:cNvPr id="60456" name="Rectangle 158"/>
              <p:cNvSpPr>
                <a:spLocks noChangeArrowheads="1"/>
              </p:cNvSpPr>
              <p:nvPr/>
            </p:nvSpPr>
            <p:spPr bwMode="auto">
              <a:xfrm>
                <a:off x="4861" y="3470"/>
                <a:ext cx="105" cy="134"/>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23</a:t>
                </a:r>
                <a:endParaRPr lang="es-ES" sz="1000" b="0" u="none">
                  <a:solidFill>
                    <a:schemeClr val="accent2"/>
                  </a:solidFill>
                </a:endParaRPr>
              </a:p>
            </p:txBody>
          </p:sp>
          <p:sp>
            <p:nvSpPr>
              <p:cNvPr id="60457" name="Rectangle 159"/>
              <p:cNvSpPr>
                <a:spLocks noChangeArrowheads="1"/>
              </p:cNvSpPr>
              <p:nvPr/>
            </p:nvSpPr>
            <p:spPr bwMode="auto">
              <a:xfrm>
                <a:off x="3819" y="3314"/>
                <a:ext cx="104" cy="134"/>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37</a:t>
                </a:r>
                <a:endParaRPr lang="es-ES" sz="1000" b="0" u="none">
                  <a:solidFill>
                    <a:schemeClr val="accent2"/>
                  </a:solidFill>
                </a:endParaRPr>
              </a:p>
            </p:txBody>
          </p:sp>
          <p:sp>
            <p:nvSpPr>
              <p:cNvPr id="60458" name="Rectangle 160"/>
              <p:cNvSpPr>
                <a:spLocks noChangeArrowheads="1"/>
              </p:cNvSpPr>
              <p:nvPr/>
            </p:nvSpPr>
            <p:spPr bwMode="auto">
              <a:xfrm>
                <a:off x="5049" y="3291"/>
                <a:ext cx="105" cy="134"/>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39</a:t>
                </a:r>
                <a:endParaRPr lang="es-ES" sz="1000" b="0" u="none">
                  <a:solidFill>
                    <a:schemeClr val="accent2"/>
                  </a:solidFill>
                </a:endParaRPr>
              </a:p>
            </p:txBody>
          </p:sp>
          <p:sp>
            <p:nvSpPr>
              <p:cNvPr id="60459" name="Rectangle 161"/>
              <p:cNvSpPr>
                <a:spLocks noChangeArrowheads="1"/>
              </p:cNvSpPr>
              <p:nvPr/>
            </p:nvSpPr>
            <p:spPr bwMode="auto">
              <a:xfrm>
                <a:off x="4032" y="3651"/>
                <a:ext cx="52" cy="134"/>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7</a:t>
                </a:r>
                <a:endParaRPr lang="es-ES" sz="1000" b="0" u="none">
                  <a:solidFill>
                    <a:schemeClr val="accent2"/>
                  </a:solidFill>
                </a:endParaRPr>
              </a:p>
            </p:txBody>
          </p:sp>
          <p:sp>
            <p:nvSpPr>
              <p:cNvPr id="60460" name="Rectangle 162"/>
              <p:cNvSpPr>
                <a:spLocks noChangeArrowheads="1"/>
              </p:cNvSpPr>
              <p:nvPr/>
            </p:nvSpPr>
            <p:spPr bwMode="auto">
              <a:xfrm>
                <a:off x="5263" y="3642"/>
                <a:ext cx="53" cy="134"/>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8</a:t>
                </a:r>
                <a:endParaRPr lang="es-ES" sz="1000" b="0" u="none">
                  <a:solidFill>
                    <a:schemeClr val="accent2"/>
                  </a:solidFill>
                </a:endParaRPr>
              </a:p>
            </p:txBody>
          </p:sp>
          <p:sp>
            <p:nvSpPr>
              <p:cNvPr id="60461" name="Rectangle 163"/>
              <p:cNvSpPr>
                <a:spLocks noChangeArrowheads="1"/>
              </p:cNvSpPr>
              <p:nvPr/>
            </p:nvSpPr>
            <p:spPr bwMode="auto">
              <a:xfrm>
                <a:off x="4197" y="2615"/>
                <a:ext cx="105" cy="134"/>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99</a:t>
                </a:r>
                <a:endParaRPr lang="es-ES" sz="1000" b="0" u="none">
                  <a:solidFill>
                    <a:schemeClr val="accent2"/>
                  </a:solidFill>
                </a:endParaRPr>
              </a:p>
            </p:txBody>
          </p:sp>
          <p:sp>
            <p:nvSpPr>
              <p:cNvPr id="60462" name="Rectangle 164"/>
              <p:cNvSpPr>
                <a:spLocks noChangeArrowheads="1"/>
              </p:cNvSpPr>
              <p:nvPr/>
            </p:nvSpPr>
            <p:spPr bwMode="auto">
              <a:xfrm>
                <a:off x="5405" y="2333"/>
                <a:ext cx="157" cy="134"/>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124</a:t>
                </a:r>
                <a:endParaRPr lang="es-ES" sz="1000" b="0" u="none">
                  <a:solidFill>
                    <a:schemeClr val="accent2"/>
                  </a:solidFill>
                </a:endParaRPr>
              </a:p>
            </p:txBody>
          </p:sp>
          <p:sp>
            <p:nvSpPr>
              <p:cNvPr id="60463" name="Rectangle 165"/>
              <p:cNvSpPr>
                <a:spLocks noChangeArrowheads="1"/>
              </p:cNvSpPr>
              <p:nvPr/>
            </p:nvSpPr>
            <p:spPr bwMode="auto">
              <a:xfrm>
                <a:off x="3135" y="3810"/>
                <a:ext cx="52" cy="134"/>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0</a:t>
                </a:r>
                <a:endParaRPr lang="es-ES" sz="1000" b="0" u="none">
                  <a:solidFill>
                    <a:schemeClr val="accent2"/>
                  </a:solidFill>
                </a:endParaRPr>
              </a:p>
            </p:txBody>
          </p:sp>
          <p:sp>
            <p:nvSpPr>
              <p:cNvPr id="60464" name="Rectangle 166"/>
              <p:cNvSpPr>
                <a:spLocks noChangeArrowheads="1"/>
              </p:cNvSpPr>
              <p:nvPr/>
            </p:nvSpPr>
            <p:spPr bwMode="auto">
              <a:xfrm>
                <a:off x="3088" y="3583"/>
                <a:ext cx="105" cy="134"/>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20</a:t>
                </a:r>
                <a:endParaRPr lang="es-ES" sz="1000" b="0" u="none">
                  <a:solidFill>
                    <a:schemeClr val="accent2"/>
                  </a:solidFill>
                </a:endParaRPr>
              </a:p>
            </p:txBody>
          </p:sp>
          <p:sp>
            <p:nvSpPr>
              <p:cNvPr id="60465" name="Rectangle 167"/>
              <p:cNvSpPr>
                <a:spLocks noChangeArrowheads="1"/>
              </p:cNvSpPr>
              <p:nvPr/>
            </p:nvSpPr>
            <p:spPr bwMode="auto">
              <a:xfrm>
                <a:off x="3088" y="3360"/>
                <a:ext cx="105" cy="134"/>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40</a:t>
                </a:r>
                <a:endParaRPr lang="es-ES" sz="1000" b="0" u="none">
                  <a:solidFill>
                    <a:schemeClr val="accent2"/>
                  </a:solidFill>
                </a:endParaRPr>
              </a:p>
            </p:txBody>
          </p:sp>
          <p:sp>
            <p:nvSpPr>
              <p:cNvPr id="60466" name="Rectangle 168"/>
              <p:cNvSpPr>
                <a:spLocks noChangeArrowheads="1"/>
              </p:cNvSpPr>
              <p:nvPr/>
            </p:nvSpPr>
            <p:spPr bwMode="auto">
              <a:xfrm>
                <a:off x="3088" y="3137"/>
                <a:ext cx="105" cy="134"/>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60</a:t>
                </a:r>
                <a:endParaRPr lang="es-ES" sz="1000" b="0" u="none">
                  <a:solidFill>
                    <a:schemeClr val="accent2"/>
                  </a:solidFill>
                </a:endParaRPr>
              </a:p>
            </p:txBody>
          </p:sp>
          <p:sp>
            <p:nvSpPr>
              <p:cNvPr id="60467" name="Rectangle 169"/>
              <p:cNvSpPr>
                <a:spLocks noChangeArrowheads="1"/>
              </p:cNvSpPr>
              <p:nvPr/>
            </p:nvSpPr>
            <p:spPr bwMode="auto">
              <a:xfrm>
                <a:off x="3088" y="2909"/>
                <a:ext cx="105" cy="134"/>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80</a:t>
                </a:r>
                <a:endParaRPr lang="es-ES" sz="1000" b="0" u="none">
                  <a:solidFill>
                    <a:schemeClr val="accent2"/>
                  </a:solidFill>
                </a:endParaRPr>
              </a:p>
            </p:txBody>
          </p:sp>
          <p:sp>
            <p:nvSpPr>
              <p:cNvPr id="60468" name="Rectangle 170"/>
              <p:cNvSpPr>
                <a:spLocks noChangeArrowheads="1"/>
              </p:cNvSpPr>
              <p:nvPr/>
            </p:nvSpPr>
            <p:spPr bwMode="auto">
              <a:xfrm>
                <a:off x="3041" y="2682"/>
                <a:ext cx="157" cy="134"/>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100</a:t>
                </a:r>
                <a:endParaRPr lang="es-ES" sz="1000" b="0" u="none">
                  <a:solidFill>
                    <a:schemeClr val="accent2"/>
                  </a:solidFill>
                </a:endParaRPr>
              </a:p>
            </p:txBody>
          </p:sp>
          <p:sp>
            <p:nvSpPr>
              <p:cNvPr id="60469" name="Rectangle 171"/>
              <p:cNvSpPr>
                <a:spLocks noChangeArrowheads="1"/>
              </p:cNvSpPr>
              <p:nvPr/>
            </p:nvSpPr>
            <p:spPr bwMode="auto">
              <a:xfrm>
                <a:off x="3041" y="2459"/>
                <a:ext cx="157" cy="133"/>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120</a:t>
                </a:r>
                <a:endParaRPr lang="es-ES" sz="1000" b="0" u="none">
                  <a:solidFill>
                    <a:schemeClr val="accent2"/>
                  </a:solidFill>
                </a:endParaRPr>
              </a:p>
            </p:txBody>
          </p:sp>
          <p:sp>
            <p:nvSpPr>
              <p:cNvPr id="60470" name="Rectangle 172"/>
              <p:cNvSpPr>
                <a:spLocks noChangeArrowheads="1"/>
              </p:cNvSpPr>
              <p:nvPr/>
            </p:nvSpPr>
            <p:spPr bwMode="auto">
              <a:xfrm>
                <a:off x="3041" y="2231"/>
                <a:ext cx="157" cy="134"/>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140</a:t>
                </a:r>
                <a:endParaRPr lang="es-ES" sz="1000" b="0" u="none">
                  <a:solidFill>
                    <a:schemeClr val="accent2"/>
                  </a:solidFill>
                </a:endParaRPr>
              </a:p>
            </p:txBody>
          </p:sp>
          <p:sp>
            <p:nvSpPr>
              <p:cNvPr id="60471" name="Rectangle 173"/>
              <p:cNvSpPr>
                <a:spLocks noChangeArrowheads="1"/>
              </p:cNvSpPr>
              <p:nvPr/>
            </p:nvSpPr>
            <p:spPr bwMode="auto">
              <a:xfrm>
                <a:off x="3719" y="3939"/>
                <a:ext cx="331" cy="134"/>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Al 2003</a:t>
                </a:r>
                <a:endParaRPr lang="es-ES" sz="1000" b="0" u="none">
                  <a:solidFill>
                    <a:schemeClr val="accent2"/>
                  </a:solidFill>
                </a:endParaRPr>
              </a:p>
            </p:txBody>
          </p:sp>
          <p:sp>
            <p:nvSpPr>
              <p:cNvPr id="60472" name="Rectangle 174"/>
              <p:cNvSpPr>
                <a:spLocks noChangeArrowheads="1"/>
              </p:cNvSpPr>
              <p:nvPr/>
            </p:nvSpPr>
            <p:spPr bwMode="auto">
              <a:xfrm>
                <a:off x="4949" y="3939"/>
                <a:ext cx="331" cy="134"/>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Al 2008</a:t>
                </a:r>
                <a:endParaRPr lang="es-ES" sz="1000" b="0" u="none">
                  <a:solidFill>
                    <a:schemeClr val="accent2"/>
                  </a:solidFill>
                </a:endParaRPr>
              </a:p>
            </p:txBody>
          </p:sp>
          <p:sp>
            <p:nvSpPr>
              <p:cNvPr id="60473" name="Rectangle 175"/>
              <p:cNvSpPr>
                <a:spLocks noChangeArrowheads="1"/>
              </p:cNvSpPr>
              <p:nvPr/>
            </p:nvSpPr>
            <p:spPr bwMode="auto">
              <a:xfrm rot="-5400000">
                <a:off x="2438" y="2880"/>
                <a:ext cx="1074" cy="114"/>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Grados Académicos</a:t>
                </a:r>
                <a:endParaRPr lang="es-ES" sz="1000" b="0" u="none">
                  <a:solidFill>
                    <a:schemeClr val="accent2"/>
                  </a:solidFill>
                </a:endParaRPr>
              </a:p>
            </p:txBody>
          </p:sp>
          <p:grpSp>
            <p:nvGrpSpPr>
              <p:cNvPr id="60474" name="Rectangle 176"/>
              <p:cNvGrpSpPr>
                <a:grpSpLocks/>
              </p:cNvGrpSpPr>
              <p:nvPr/>
            </p:nvGrpSpPr>
            <p:grpSpPr bwMode="auto">
              <a:xfrm>
                <a:off x="3297" y="2175"/>
                <a:ext cx="142" cy="155"/>
                <a:chOff x="5236464" y="4236720"/>
                <a:chExt cx="188976" cy="176784"/>
              </a:xfrm>
            </p:grpSpPr>
            <p:pic>
              <p:nvPicPr>
                <p:cNvPr id="60492" name="Rectangle 176"/>
                <p:cNvPicPr>
                  <a:picLocks noChangeArrowheads="1"/>
                </p:cNvPicPr>
                <p:nvPr/>
              </p:nvPicPr>
              <p:blipFill>
                <a:blip r:embed="rId28" cstate="print"/>
                <a:srcRect/>
                <a:stretch>
                  <a:fillRect/>
                </a:stretch>
              </p:blipFill>
              <p:spPr bwMode="auto">
                <a:xfrm>
                  <a:off x="5236464" y="4236720"/>
                  <a:ext cx="188976" cy="176784"/>
                </a:xfrm>
                <a:prstGeom prst="rect">
                  <a:avLst/>
                </a:prstGeom>
                <a:noFill/>
                <a:ln w="9525">
                  <a:noFill/>
                  <a:miter lim="800000"/>
                  <a:headEnd/>
                  <a:tailEnd/>
                </a:ln>
              </p:spPr>
            </p:pic>
            <p:sp>
              <p:nvSpPr>
                <p:cNvPr id="60493" name="Text Box 155"/>
                <p:cNvSpPr txBox="1">
                  <a:spLocks noChangeArrowheads="1"/>
                </p:cNvSpPr>
                <p:nvPr/>
              </p:nvSpPr>
              <p:spPr bwMode="auto">
                <a:xfrm>
                  <a:off x="5295799" y="4276205"/>
                  <a:ext cx="73313" cy="63716"/>
                </a:xfrm>
                <a:prstGeom prst="rect">
                  <a:avLst/>
                </a:prstGeom>
                <a:noFill/>
                <a:ln w="9525">
                  <a:noFill/>
                  <a:miter lim="800000"/>
                  <a:headEnd/>
                  <a:tailEnd/>
                </a:ln>
              </p:spPr>
              <p:txBody>
                <a:bodyPr/>
                <a:lstStyle/>
                <a:p>
                  <a:pPr algn="l"/>
                  <a:endParaRPr lang="es-MX" sz="1000" b="0" u="none">
                    <a:solidFill>
                      <a:srgbClr val="FFFFFF"/>
                    </a:solidFill>
                  </a:endParaRPr>
                </a:p>
              </p:txBody>
            </p:sp>
          </p:grpSp>
          <p:sp>
            <p:nvSpPr>
              <p:cNvPr id="60475" name="Rectangle 177"/>
              <p:cNvSpPr>
                <a:spLocks noChangeArrowheads="1"/>
              </p:cNvSpPr>
              <p:nvPr/>
            </p:nvSpPr>
            <p:spPr bwMode="auto">
              <a:xfrm>
                <a:off x="3418" y="2187"/>
                <a:ext cx="477" cy="133"/>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Doctorado</a:t>
                </a:r>
                <a:endParaRPr lang="es-ES" sz="1000" b="0" u="none">
                  <a:solidFill>
                    <a:schemeClr val="accent2"/>
                  </a:solidFill>
                </a:endParaRPr>
              </a:p>
            </p:txBody>
          </p:sp>
          <p:grpSp>
            <p:nvGrpSpPr>
              <p:cNvPr id="60476" name="Rectangle 178"/>
              <p:cNvGrpSpPr>
                <a:grpSpLocks/>
              </p:cNvGrpSpPr>
              <p:nvPr/>
            </p:nvGrpSpPr>
            <p:grpSpPr bwMode="auto">
              <a:xfrm>
                <a:off x="3297" y="2282"/>
                <a:ext cx="142" cy="150"/>
                <a:chOff x="5236464" y="4358640"/>
                <a:chExt cx="188976" cy="170688"/>
              </a:xfrm>
            </p:grpSpPr>
            <p:pic>
              <p:nvPicPr>
                <p:cNvPr id="60490" name="Rectangle 178"/>
                <p:cNvPicPr>
                  <a:picLocks noChangeArrowheads="1"/>
                </p:cNvPicPr>
                <p:nvPr/>
              </p:nvPicPr>
              <p:blipFill>
                <a:blip r:embed="rId29" cstate="print"/>
                <a:srcRect/>
                <a:stretch>
                  <a:fillRect/>
                </a:stretch>
              </p:blipFill>
              <p:spPr bwMode="auto">
                <a:xfrm>
                  <a:off x="5236464" y="4358640"/>
                  <a:ext cx="188976" cy="170688"/>
                </a:xfrm>
                <a:prstGeom prst="rect">
                  <a:avLst/>
                </a:prstGeom>
                <a:noFill/>
                <a:ln w="9525">
                  <a:noFill/>
                  <a:miter lim="800000"/>
                  <a:headEnd/>
                  <a:tailEnd/>
                </a:ln>
              </p:spPr>
            </p:pic>
            <p:sp>
              <p:nvSpPr>
                <p:cNvPr id="60491" name="Text Box 159"/>
                <p:cNvSpPr txBox="1">
                  <a:spLocks noChangeArrowheads="1"/>
                </p:cNvSpPr>
                <p:nvPr/>
              </p:nvSpPr>
              <p:spPr bwMode="auto">
                <a:xfrm>
                  <a:off x="5295799" y="4393396"/>
                  <a:ext cx="73313" cy="62578"/>
                </a:xfrm>
                <a:prstGeom prst="rect">
                  <a:avLst/>
                </a:prstGeom>
                <a:noFill/>
                <a:ln w="9525">
                  <a:noFill/>
                  <a:miter lim="800000"/>
                  <a:headEnd/>
                  <a:tailEnd/>
                </a:ln>
              </p:spPr>
              <p:txBody>
                <a:bodyPr/>
                <a:lstStyle/>
                <a:p>
                  <a:pPr algn="l"/>
                  <a:endParaRPr lang="es-MX" sz="1000" b="0" u="none">
                    <a:solidFill>
                      <a:srgbClr val="FFFFFF"/>
                    </a:solidFill>
                  </a:endParaRPr>
                </a:p>
              </p:txBody>
            </p:sp>
          </p:grpSp>
          <p:sp>
            <p:nvSpPr>
              <p:cNvPr id="60477" name="Rectangle 179"/>
              <p:cNvSpPr>
                <a:spLocks noChangeArrowheads="1"/>
              </p:cNvSpPr>
              <p:nvPr/>
            </p:nvSpPr>
            <p:spPr bwMode="auto">
              <a:xfrm>
                <a:off x="3418" y="2288"/>
                <a:ext cx="385" cy="134"/>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Maestría</a:t>
                </a:r>
                <a:endParaRPr lang="es-ES" sz="1000" b="0" u="none">
                  <a:solidFill>
                    <a:schemeClr val="accent2"/>
                  </a:solidFill>
                </a:endParaRPr>
              </a:p>
            </p:txBody>
          </p:sp>
          <p:grpSp>
            <p:nvGrpSpPr>
              <p:cNvPr id="60478" name="Rectangle 180"/>
              <p:cNvGrpSpPr>
                <a:grpSpLocks/>
              </p:cNvGrpSpPr>
              <p:nvPr/>
            </p:nvGrpSpPr>
            <p:grpSpPr bwMode="auto">
              <a:xfrm>
                <a:off x="3297" y="2384"/>
                <a:ext cx="142" cy="150"/>
                <a:chOff x="5236464" y="4474464"/>
                <a:chExt cx="188976" cy="170688"/>
              </a:xfrm>
            </p:grpSpPr>
            <p:pic>
              <p:nvPicPr>
                <p:cNvPr id="60488" name="Rectangle 180"/>
                <p:cNvPicPr>
                  <a:picLocks noChangeArrowheads="1"/>
                </p:cNvPicPr>
                <p:nvPr/>
              </p:nvPicPr>
              <p:blipFill>
                <a:blip r:embed="rId30" cstate="print"/>
                <a:srcRect/>
                <a:stretch>
                  <a:fillRect/>
                </a:stretch>
              </p:blipFill>
              <p:spPr bwMode="auto">
                <a:xfrm>
                  <a:off x="5236464" y="4474464"/>
                  <a:ext cx="188976" cy="170688"/>
                </a:xfrm>
                <a:prstGeom prst="rect">
                  <a:avLst/>
                </a:prstGeom>
                <a:noFill/>
                <a:ln w="9525">
                  <a:noFill/>
                  <a:miter lim="800000"/>
                  <a:headEnd/>
                  <a:tailEnd/>
                </a:ln>
              </p:spPr>
            </p:pic>
            <p:sp>
              <p:nvSpPr>
                <p:cNvPr id="60489" name="Text Box 163"/>
                <p:cNvSpPr txBox="1">
                  <a:spLocks noChangeArrowheads="1"/>
                </p:cNvSpPr>
                <p:nvPr/>
              </p:nvSpPr>
              <p:spPr bwMode="auto">
                <a:xfrm>
                  <a:off x="5295799" y="4510587"/>
                  <a:ext cx="73313" cy="62578"/>
                </a:xfrm>
                <a:prstGeom prst="rect">
                  <a:avLst/>
                </a:prstGeom>
                <a:noFill/>
                <a:ln w="9525">
                  <a:noFill/>
                  <a:miter lim="800000"/>
                  <a:headEnd/>
                  <a:tailEnd/>
                </a:ln>
              </p:spPr>
              <p:txBody>
                <a:bodyPr/>
                <a:lstStyle/>
                <a:p>
                  <a:pPr algn="l"/>
                  <a:endParaRPr lang="es-MX" sz="1000" b="0" u="none">
                    <a:solidFill>
                      <a:srgbClr val="FFFFFF"/>
                    </a:solidFill>
                  </a:endParaRPr>
                </a:p>
              </p:txBody>
            </p:sp>
          </p:grpSp>
          <p:sp>
            <p:nvSpPr>
              <p:cNvPr id="60479" name="Rectangle 181"/>
              <p:cNvSpPr>
                <a:spLocks noChangeArrowheads="1"/>
              </p:cNvSpPr>
              <p:nvPr/>
            </p:nvSpPr>
            <p:spPr bwMode="auto">
              <a:xfrm>
                <a:off x="3418" y="2392"/>
                <a:ext cx="559" cy="134"/>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Licenciatura</a:t>
                </a:r>
                <a:endParaRPr lang="es-ES" sz="1000" b="0" u="none">
                  <a:solidFill>
                    <a:schemeClr val="accent2"/>
                  </a:solidFill>
                </a:endParaRPr>
              </a:p>
            </p:txBody>
          </p:sp>
          <p:grpSp>
            <p:nvGrpSpPr>
              <p:cNvPr id="60480" name="Rectangle 182"/>
              <p:cNvGrpSpPr>
                <a:grpSpLocks/>
              </p:cNvGrpSpPr>
              <p:nvPr/>
            </p:nvGrpSpPr>
            <p:grpSpPr bwMode="auto">
              <a:xfrm>
                <a:off x="3297" y="2486"/>
                <a:ext cx="142" cy="150"/>
                <a:chOff x="5236464" y="4590288"/>
                <a:chExt cx="188976" cy="170688"/>
              </a:xfrm>
            </p:grpSpPr>
            <p:pic>
              <p:nvPicPr>
                <p:cNvPr id="60486" name="Rectangle 182"/>
                <p:cNvPicPr>
                  <a:picLocks noChangeArrowheads="1"/>
                </p:cNvPicPr>
                <p:nvPr/>
              </p:nvPicPr>
              <p:blipFill>
                <a:blip r:embed="rId31" cstate="print"/>
                <a:srcRect/>
                <a:stretch>
                  <a:fillRect/>
                </a:stretch>
              </p:blipFill>
              <p:spPr bwMode="auto">
                <a:xfrm>
                  <a:off x="5236464" y="4590288"/>
                  <a:ext cx="188976" cy="170688"/>
                </a:xfrm>
                <a:prstGeom prst="rect">
                  <a:avLst/>
                </a:prstGeom>
                <a:noFill/>
                <a:ln w="9525">
                  <a:noFill/>
                  <a:miter lim="800000"/>
                  <a:headEnd/>
                  <a:tailEnd/>
                </a:ln>
              </p:spPr>
            </p:pic>
            <p:sp>
              <p:nvSpPr>
                <p:cNvPr id="60487" name="Text Box 167"/>
                <p:cNvSpPr txBox="1">
                  <a:spLocks noChangeArrowheads="1"/>
                </p:cNvSpPr>
                <p:nvPr/>
              </p:nvSpPr>
              <p:spPr bwMode="auto">
                <a:xfrm>
                  <a:off x="5295799" y="4626641"/>
                  <a:ext cx="73313" cy="62578"/>
                </a:xfrm>
                <a:prstGeom prst="rect">
                  <a:avLst/>
                </a:prstGeom>
                <a:noFill/>
                <a:ln w="9525">
                  <a:noFill/>
                  <a:miter lim="800000"/>
                  <a:headEnd/>
                  <a:tailEnd/>
                </a:ln>
              </p:spPr>
              <p:txBody>
                <a:bodyPr/>
                <a:lstStyle/>
                <a:p>
                  <a:pPr algn="l"/>
                  <a:endParaRPr lang="es-MX" sz="1000" b="0" u="none">
                    <a:solidFill>
                      <a:srgbClr val="FFFFFF"/>
                    </a:solidFill>
                  </a:endParaRPr>
                </a:p>
              </p:txBody>
            </p:sp>
          </p:grpSp>
          <p:sp>
            <p:nvSpPr>
              <p:cNvPr id="60481" name="Rectangle 183"/>
              <p:cNvSpPr>
                <a:spLocks noChangeArrowheads="1"/>
              </p:cNvSpPr>
              <p:nvPr/>
            </p:nvSpPr>
            <p:spPr bwMode="auto">
              <a:xfrm>
                <a:off x="3418" y="2493"/>
                <a:ext cx="1512" cy="134"/>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Formación Técnica Especializada</a:t>
                </a:r>
                <a:endParaRPr lang="es-ES" sz="1000" b="0" u="none">
                  <a:solidFill>
                    <a:schemeClr val="accent2"/>
                  </a:solidFill>
                </a:endParaRPr>
              </a:p>
            </p:txBody>
          </p:sp>
          <p:grpSp>
            <p:nvGrpSpPr>
              <p:cNvPr id="60482" name="Rectangle 184"/>
              <p:cNvGrpSpPr>
                <a:grpSpLocks/>
              </p:cNvGrpSpPr>
              <p:nvPr/>
            </p:nvGrpSpPr>
            <p:grpSpPr bwMode="auto">
              <a:xfrm>
                <a:off x="3297" y="2588"/>
                <a:ext cx="142" cy="150"/>
                <a:chOff x="5236464" y="4706112"/>
                <a:chExt cx="188976" cy="170688"/>
              </a:xfrm>
            </p:grpSpPr>
            <p:pic>
              <p:nvPicPr>
                <p:cNvPr id="60484" name="Rectangle 184"/>
                <p:cNvPicPr>
                  <a:picLocks noChangeArrowheads="1"/>
                </p:cNvPicPr>
                <p:nvPr/>
              </p:nvPicPr>
              <p:blipFill>
                <a:blip r:embed="rId32" cstate="print"/>
                <a:srcRect/>
                <a:stretch>
                  <a:fillRect/>
                </a:stretch>
              </p:blipFill>
              <p:spPr bwMode="auto">
                <a:xfrm>
                  <a:off x="5236464" y="4706112"/>
                  <a:ext cx="188976" cy="170688"/>
                </a:xfrm>
                <a:prstGeom prst="rect">
                  <a:avLst/>
                </a:prstGeom>
                <a:noFill/>
                <a:ln w="9525">
                  <a:noFill/>
                  <a:miter lim="800000"/>
                  <a:headEnd/>
                  <a:tailEnd/>
                </a:ln>
              </p:spPr>
            </p:pic>
            <p:sp>
              <p:nvSpPr>
                <p:cNvPr id="60485" name="Text Box 171"/>
                <p:cNvSpPr txBox="1">
                  <a:spLocks noChangeArrowheads="1"/>
                </p:cNvSpPr>
                <p:nvPr/>
              </p:nvSpPr>
              <p:spPr bwMode="auto">
                <a:xfrm>
                  <a:off x="5295799" y="4743832"/>
                  <a:ext cx="73313" cy="62578"/>
                </a:xfrm>
                <a:prstGeom prst="rect">
                  <a:avLst/>
                </a:prstGeom>
                <a:noFill/>
                <a:ln w="9525">
                  <a:noFill/>
                  <a:miter lim="800000"/>
                  <a:headEnd/>
                  <a:tailEnd/>
                </a:ln>
              </p:spPr>
              <p:txBody>
                <a:bodyPr/>
                <a:lstStyle/>
                <a:p>
                  <a:pPr algn="l"/>
                  <a:endParaRPr lang="es-MX" sz="1000" b="0" u="none">
                    <a:solidFill>
                      <a:srgbClr val="FFFFFF"/>
                    </a:solidFill>
                  </a:endParaRPr>
                </a:p>
              </p:txBody>
            </p:sp>
          </p:grpSp>
          <p:sp>
            <p:nvSpPr>
              <p:cNvPr id="60483" name="Rectangle 185"/>
              <p:cNvSpPr>
                <a:spLocks noChangeArrowheads="1"/>
              </p:cNvSpPr>
              <p:nvPr/>
            </p:nvSpPr>
            <p:spPr bwMode="auto">
              <a:xfrm>
                <a:off x="3418" y="2597"/>
                <a:ext cx="280" cy="134"/>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Total  </a:t>
                </a:r>
                <a:endParaRPr lang="es-ES" sz="1000" b="0" u="none">
                  <a:solidFill>
                    <a:schemeClr val="accent2"/>
                  </a:solidFill>
                </a:endParaRPr>
              </a:p>
            </p:txBody>
          </p:sp>
        </p:grpSp>
      </p:grpSp>
      <p:sp>
        <p:nvSpPr>
          <p:cNvPr id="60422" name="Text Box 186"/>
          <p:cNvSpPr txBox="1">
            <a:spLocks noChangeArrowheads="1"/>
          </p:cNvSpPr>
          <p:nvPr/>
        </p:nvSpPr>
        <p:spPr bwMode="auto">
          <a:xfrm>
            <a:off x="1692275" y="1412875"/>
            <a:ext cx="1808163" cy="366713"/>
          </a:xfrm>
          <a:prstGeom prst="rect">
            <a:avLst/>
          </a:prstGeom>
          <a:noFill/>
          <a:ln w="9525">
            <a:noFill/>
            <a:miter lim="800000"/>
            <a:headEnd/>
            <a:tailEnd/>
          </a:ln>
        </p:spPr>
        <p:txBody>
          <a:bodyPr wrap="none">
            <a:spAutoFit/>
          </a:bodyPr>
          <a:lstStyle/>
          <a:p>
            <a:pPr algn="l"/>
            <a:r>
              <a:rPr lang="es-ES" sz="1800" u="none">
                <a:solidFill>
                  <a:srgbClr val="A50021"/>
                </a:solidFill>
              </a:rPr>
              <a:t>Personal Total</a:t>
            </a:r>
            <a:r>
              <a:rPr lang="es-ES" sz="1400" u="none">
                <a:solidFill>
                  <a:srgbClr val="A50021"/>
                </a:solidFill>
              </a:rPr>
              <a:t> </a:t>
            </a:r>
          </a:p>
        </p:txBody>
      </p:sp>
      <p:sp>
        <p:nvSpPr>
          <p:cNvPr id="60423" name="Text Box 186"/>
          <p:cNvSpPr txBox="1">
            <a:spLocks noChangeArrowheads="1"/>
          </p:cNvSpPr>
          <p:nvPr/>
        </p:nvSpPr>
        <p:spPr bwMode="auto">
          <a:xfrm>
            <a:off x="5867400" y="4419600"/>
            <a:ext cx="1355725" cy="304800"/>
          </a:xfrm>
          <a:prstGeom prst="rect">
            <a:avLst/>
          </a:prstGeom>
          <a:noFill/>
          <a:ln w="9525">
            <a:noFill/>
            <a:miter lim="800000"/>
            <a:headEnd/>
            <a:tailEnd/>
          </a:ln>
        </p:spPr>
        <p:txBody>
          <a:bodyPr wrap="none">
            <a:spAutoFit/>
          </a:bodyPr>
          <a:lstStyle/>
          <a:p>
            <a:pPr algn="l"/>
            <a:r>
              <a:rPr lang="es-ES" sz="1400" u="none">
                <a:solidFill>
                  <a:srgbClr val="A50021"/>
                </a:solidFill>
              </a:rPr>
              <a:t>Evolución (%)</a:t>
            </a:r>
          </a:p>
        </p:txBody>
      </p:sp>
      <p:sp>
        <p:nvSpPr>
          <p:cNvPr id="60424" name="Text Box 186"/>
          <p:cNvSpPr txBox="1">
            <a:spLocks noChangeArrowheads="1"/>
          </p:cNvSpPr>
          <p:nvPr/>
        </p:nvSpPr>
        <p:spPr bwMode="auto">
          <a:xfrm>
            <a:off x="4787900" y="5013325"/>
            <a:ext cx="3816350" cy="1368425"/>
          </a:xfrm>
          <a:prstGeom prst="rect">
            <a:avLst/>
          </a:prstGeom>
          <a:noFill/>
          <a:ln w="9525">
            <a:noFill/>
            <a:miter lim="800000"/>
            <a:headEnd/>
            <a:tailEnd/>
          </a:ln>
        </p:spPr>
        <p:txBody>
          <a:bodyPr>
            <a:spAutoFit/>
          </a:bodyPr>
          <a:lstStyle/>
          <a:p>
            <a:pPr algn="l"/>
            <a:r>
              <a:rPr lang="es-ES" sz="1400" u="none">
                <a:solidFill>
                  <a:schemeClr val="accent2"/>
                </a:solidFill>
              </a:rPr>
              <a:t>Personal Total       		         15%</a:t>
            </a:r>
          </a:p>
          <a:p>
            <a:pPr algn="l"/>
            <a:r>
              <a:rPr lang="es-ES" sz="1400" u="none">
                <a:solidFill>
                  <a:schemeClr val="accent2"/>
                </a:solidFill>
              </a:rPr>
              <a:t>Personal Científico y Tecnológico       28%</a:t>
            </a:r>
          </a:p>
          <a:p>
            <a:pPr algn="l"/>
            <a:r>
              <a:rPr lang="es-ES" sz="1400" u="none">
                <a:solidFill>
                  <a:schemeClr val="accent2"/>
                </a:solidFill>
              </a:rPr>
              <a:t>Personal Administrativo                         8%</a:t>
            </a:r>
          </a:p>
          <a:p>
            <a:pPr algn="l"/>
            <a:r>
              <a:rPr lang="es-ES" sz="1400" u="none">
                <a:solidFill>
                  <a:schemeClr val="accent2"/>
                </a:solidFill>
              </a:rPr>
              <a:t>Personal CyT con doctorado                35%</a:t>
            </a:r>
          </a:p>
          <a:p>
            <a:pPr algn="l"/>
            <a:r>
              <a:rPr lang="es-ES" sz="1400" u="none">
                <a:solidFill>
                  <a:schemeClr val="accent2"/>
                </a:solidFill>
              </a:rPr>
              <a:t>Personal CyT con maestría                   53%</a:t>
            </a:r>
          </a:p>
          <a:p>
            <a:pPr algn="l"/>
            <a:r>
              <a:rPr lang="es-ES" sz="1400" u="none">
                <a:solidFill>
                  <a:schemeClr val="accent2"/>
                </a:solidFill>
              </a:rPr>
              <a:t>Personal CyT con licenciatura                5%</a:t>
            </a:r>
          </a:p>
        </p:txBody>
      </p:sp>
      <p:sp>
        <p:nvSpPr>
          <p:cNvPr id="60425" name="Line 176"/>
          <p:cNvSpPr>
            <a:spLocks noChangeShapeType="1"/>
          </p:cNvSpPr>
          <p:nvPr/>
        </p:nvSpPr>
        <p:spPr bwMode="auto">
          <a:xfrm>
            <a:off x="5592763" y="5686425"/>
            <a:ext cx="2809875" cy="0"/>
          </a:xfrm>
          <a:prstGeom prst="line">
            <a:avLst/>
          </a:prstGeom>
          <a:noFill/>
          <a:ln w="9525">
            <a:solidFill>
              <a:srgbClr val="CC0000"/>
            </a:solidFill>
            <a:round/>
            <a:headEnd/>
            <a:tailEnd/>
          </a:ln>
        </p:spPr>
        <p:txBody>
          <a:bodyPr/>
          <a:lstStyle/>
          <a:p>
            <a:endParaRPr lang="es-MX"/>
          </a:p>
        </p:txBody>
      </p:sp>
      <p:sp>
        <p:nvSpPr>
          <p:cNvPr id="60426" name="5 CuadroTexto"/>
          <p:cNvSpPr txBox="1">
            <a:spLocks noChangeArrowheads="1"/>
          </p:cNvSpPr>
          <p:nvPr/>
        </p:nvSpPr>
        <p:spPr bwMode="auto">
          <a:xfrm>
            <a:off x="5302250" y="85725"/>
            <a:ext cx="3841750" cy="366713"/>
          </a:xfrm>
          <a:prstGeom prst="rect">
            <a:avLst/>
          </a:prstGeom>
          <a:noFill/>
          <a:ln w="9525" algn="ctr">
            <a:noFill/>
            <a:miter lim="800000"/>
            <a:headEnd/>
            <a:tailEnd/>
          </a:ln>
        </p:spPr>
        <p:txBody>
          <a:bodyPr wrap="none">
            <a:spAutoFit/>
          </a:bodyPr>
          <a:lstStyle/>
          <a:p>
            <a:r>
              <a:rPr lang="es-ES" sz="1800" u="none">
                <a:solidFill>
                  <a:srgbClr val="A50021"/>
                </a:solidFill>
              </a:rPr>
              <a:t>Resultados Relevantes 2004-2009</a:t>
            </a:r>
            <a:endParaRPr lang="es-MX" sz="1800" u="none">
              <a:solidFill>
                <a:srgbClr val="A50021"/>
              </a:solidFill>
            </a:endParaRP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58"/>
          <p:cNvPicPr>
            <a:picLocks noChangeAspect="1" noChangeArrowheads="1"/>
          </p:cNvPicPr>
          <p:nvPr/>
        </p:nvPicPr>
        <p:blipFill>
          <a:blip r:embed="rId3" cstate="print"/>
          <a:srcRect/>
          <a:stretch>
            <a:fillRect/>
          </a:stretch>
        </p:blipFill>
        <p:spPr bwMode="auto">
          <a:xfrm>
            <a:off x="4284663" y="3500438"/>
            <a:ext cx="4786312" cy="3168650"/>
          </a:xfrm>
          <a:prstGeom prst="rect">
            <a:avLst/>
          </a:prstGeom>
          <a:noFill/>
          <a:ln w="9525">
            <a:noFill/>
            <a:miter lim="800000"/>
            <a:headEnd/>
            <a:tailEnd/>
          </a:ln>
        </p:spPr>
      </p:pic>
      <p:pic>
        <p:nvPicPr>
          <p:cNvPr id="62467" name="Rectangle 12"/>
          <p:cNvPicPr>
            <a:picLocks noChangeArrowheads="1"/>
          </p:cNvPicPr>
          <p:nvPr/>
        </p:nvPicPr>
        <p:blipFill>
          <a:blip r:embed="rId4" cstate="print"/>
          <a:srcRect/>
          <a:stretch>
            <a:fillRect/>
          </a:stretch>
        </p:blipFill>
        <p:spPr bwMode="auto">
          <a:xfrm>
            <a:off x="4859338" y="1700213"/>
            <a:ext cx="4103687" cy="1223962"/>
          </a:xfrm>
          <a:prstGeom prst="rect">
            <a:avLst/>
          </a:prstGeom>
          <a:noFill/>
          <a:ln w="9525">
            <a:noFill/>
            <a:miter lim="800000"/>
            <a:headEnd/>
            <a:tailEnd/>
          </a:ln>
        </p:spPr>
      </p:pic>
      <p:sp>
        <p:nvSpPr>
          <p:cNvPr id="62468" name="Text Box 225"/>
          <p:cNvSpPr txBox="1">
            <a:spLocks noChangeArrowheads="1"/>
          </p:cNvSpPr>
          <p:nvPr/>
        </p:nvSpPr>
        <p:spPr bwMode="auto">
          <a:xfrm>
            <a:off x="1339850" y="630238"/>
            <a:ext cx="1946275" cy="304800"/>
          </a:xfrm>
          <a:prstGeom prst="rect">
            <a:avLst/>
          </a:prstGeom>
          <a:noFill/>
          <a:ln w="9525">
            <a:noFill/>
            <a:miter lim="800000"/>
            <a:headEnd/>
            <a:tailEnd/>
          </a:ln>
        </p:spPr>
        <p:txBody>
          <a:bodyPr wrap="none">
            <a:spAutoFit/>
          </a:bodyPr>
          <a:lstStyle/>
          <a:p>
            <a:pPr algn="l"/>
            <a:r>
              <a:rPr lang="es-ES" sz="1400" u="none">
                <a:solidFill>
                  <a:srgbClr val="A50021"/>
                </a:solidFill>
              </a:rPr>
              <a:t>Artículos Publicados</a:t>
            </a:r>
          </a:p>
        </p:txBody>
      </p:sp>
      <p:pic>
        <p:nvPicPr>
          <p:cNvPr id="62469" name="Picture 158"/>
          <p:cNvPicPr>
            <a:picLocks noChangeAspect="1" noChangeArrowheads="1"/>
          </p:cNvPicPr>
          <p:nvPr/>
        </p:nvPicPr>
        <p:blipFill>
          <a:blip r:embed="rId3" cstate="print"/>
          <a:srcRect/>
          <a:stretch>
            <a:fillRect/>
          </a:stretch>
        </p:blipFill>
        <p:spPr bwMode="auto">
          <a:xfrm>
            <a:off x="-36513" y="790575"/>
            <a:ext cx="4786313" cy="3070225"/>
          </a:xfrm>
          <a:prstGeom prst="rect">
            <a:avLst/>
          </a:prstGeom>
          <a:noFill/>
          <a:ln w="9525">
            <a:noFill/>
            <a:miter lim="800000"/>
            <a:headEnd/>
            <a:tailEnd/>
          </a:ln>
        </p:spPr>
      </p:pic>
      <p:sp>
        <p:nvSpPr>
          <p:cNvPr id="62470" name="AutoShape 9"/>
          <p:cNvSpPr>
            <a:spLocks noChangeAspect="1" noChangeArrowheads="1" noTextEdit="1"/>
          </p:cNvSpPr>
          <p:nvPr/>
        </p:nvSpPr>
        <p:spPr bwMode="auto">
          <a:xfrm>
            <a:off x="34925" y="938213"/>
            <a:ext cx="4640263" cy="2717800"/>
          </a:xfrm>
          <a:prstGeom prst="rect">
            <a:avLst/>
          </a:prstGeom>
          <a:noFill/>
          <a:ln w="9525">
            <a:noFill/>
            <a:miter lim="800000"/>
            <a:headEnd/>
            <a:tailEnd/>
          </a:ln>
        </p:spPr>
        <p:txBody>
          <a:bodyPr/>
          <a:lstStyle/>
          <a:p>
            <a:endParaRPr lang="es-MX"/>
          </a:p>
        </p:txBody>
      </p:sp>
      <p:grpSp>
        <p:nvGrpSpPr>
          <p:cNvPr id="62471" name="Rectangle 11"/>
          <p:cNvGrpSpPr>
            <a:grpSpLocks/>
          </p:cNvGrpSpPr>
          <p:nvPr/>
        </p:nvGrpSpPr>
        <p:grpSpPr bwMode="auto">
          <a:xfrm>
            <a:off x="1036638" y="2176463"/>
            <a:ext cx="584200" cy="627062"/>
            <a:chOff x="653" y="1371"/>
            <a:chExt cx="368" cy="395"/>
          </a:xfrm>
        </p:grpSpPr>
        <p:pic>
          <p:nvPicPr>
            <p:cNvPr id="62571" name="Rectangle 11"/>
            <p:cNvPicPr>
              <a:picLocks noChangeArrowheads="1"/>
            </p:cNvPicPr>
            <p:nvPr/>
          </p:nvPicPr>
          <p:blipFill>
            <a:blip r:embed="rId5" cstate="print"/>
            <a:srcRect/>
            <a:stretch>
              <a:fillRect/>
            </a:stretch>
          </p:blipFill>
          <p:spPr bwMode="auto">
            <a:xfrm>
              <a:off x="653" y="1371"/>
              <a:ext cx="368" cy="395"/>
            </a:xfrm>
            <a:prstGeom prst="rect">
              <a:avLst/>
            </a:prstGeom>
            <a:noFill/>
            <a:ln w="9525">
              <a:noFill/>
              <a:miter lim="800000"/>
              <a:headEnd/>
              <a:tailEnd/>
            </a:ln>
          </p:spPr>
        </p:pic>
        <p:sp>
          <p:nvSpPr>
            <p:cNvPr id="62572" name="Text Box 9"/>
            <p:cNvSpPr txBox="1">
              <a:spLocks noChangeArrowheads="1"/>
            </p:cNvSpPr>
            <p:nvPr/>
          </p:nvSpPr>
          <p:spPr bwMode="auto">
            <a:xfrm>
              <a:off x="693" y="1392"/>
              <a:ext cx="295" cy="328"/>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62472" name="Rectangle 12"/>
          <p:cNvGrpSpPr>
            <a:grpSpLocks/>
          </p:cNvGrpSpPr>
          <p:nvPr/>
        </p:nvGrpSpPr>
        <p:grpSpPr bwMode="auto">
          <a:xfrm>
            <a:off x="2682875" y="1670050"/>
            <a:ext cx="584200" cy="1133475"/>
            <a:chOff x="1690" y="1052"/>
            <a:chExt cx="368" cy="714"/>
          </a:xfrm>
        </p:grpSpPr>
        <p:pic>
          <p:nvPicPr>
            <p:cNvPr id="62569" name="Rectangle 12"/>
            <p:cNvPicPr>
              <a:picLocks noChangeArrowheads="1"/>
            </p:cNvPicPr>
            <p:nvPr/>
          </p:nvPicPr>
          <p:blipFill>
            <a:blip r:embed="rId6" cstate="print"/>
            <a:srcRect/>
            <a:stretch>
              <a:fillRect/>
            </a:stretch>
          </p:blipFill>
          <p:spPr bwMode="auto">
            <a:xfrm>
              <a:off x="1690" y="1052"/>
              <a:ext cx="368" cy="714"/>
            </a:xfrm>
            <a:prstGeom prst="rect">
              <a:avLst/>
            </a:prstGeom>
            <a:noFill/>
            <a:ln w="9525">
              <a:noFill/>
              <a:miter lim="800000"/>
              <a:headEnd/>
              <a:tailEnd/>
            </a:ln>
          </p:spPr>
        </p:pic>
        <p:sp>
          <p:nvSpPr>
            <p:cNvPr id="62570" name="Text Box 12"/>
            <p:cNvSpPr txBox="1">
              <a:spLocks noChangeArrowheads="1"/>
            </p:cNvSpPr>
            <p:nvPr/>
          </p:nvSpPr>
          <p:spPr bwMode="auto">
            <a:xfrm>
              <a:off x="1729" y="1074"/>
              <a:ext cx="296" cy="646"/>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62473" name="Rectangle 13"/>
          <p:cNvGrpSpPr>
            <a:grpSpLocks/>
          </p:cNvGrpSpPr>
          <p:nvPr/>
        </p:nvGrpSpPr>
        <p:grpSpPr bwMode="auto">
          <a:xfrm>
            <a:off x="1504950" y="2176463"/>
            <a:ext cx="592138" cy="627062"/>
            <a:chOff x="948" y="1371"/>
            <a:chExt cx="373" cy="395"/>
          </a:xfrm>
        </p:grpSpPr>
        <p:pic>
          <p:nvPicPr>
            <p:cNvPr id="62567" name="Rectangle 13"/>
            <p:cNvPicPr>
              <a:picLocks noChangeArrowheads="1"/>
            </p:cNvPicPr>
            <p:nvPr/>
          </p:nvPicPr>
          <p:blipFill>
            <a:blip r:embed="rId7" cstate="print"/>
            <a:srcRect/>
            <a:stretch>
              <a:fillRect/>
            </a:stretch>
          </p:blipFill>
          <p:spPr bwMode="auto">
            <a:xfrm>
              <a:off x="948" y="1371"/>
              <a:ext cx="373" cy="395"/>
            </a:xfrm>
            <a:prstGeom prst="rect">
              <a:avLst/>
            </a:prstGeom>
            <a:noFill/>
            <a:ln w="9525">
              <a:noFill/>
              <a:miter lim="800000"/>
              <a:headEnd/>
              <a:tailEnd/>
            </a:ln>
          </p:spPr>
        </p:pic>
        <p:sp>
          <p:nvSpPr>
            <p:cNvPr id="62568" name="Text Box 15"/>
            <p:cNvSpPr txBox="1">
              <a:spLocks noChangeArrowheads="1"/>
            </p:cNvSpPr>
            <p:nvPr/>
          </p:nvSpPr>
          <p:spPr bwMode="auto">
            <a:xfrm>
              <a:off x="988" y="1395"/>
              <a:ext cx="297" cy="325"/>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62474" name="Rectangle 14"/>
          <p:cNvGrpSpPr>
            <a:grpSpLocks/>
          </p:cNvGrpSpPr>
          <p:nvPr/>
        </p:nvGrpSpPr>
        <p:grpSpPr bwMode="auto">
          <a:xfrm>
            <a:off x="3151188" y="1341438"/>
            <a:ext cx="592137" cy="1462087"/>
            <a:chOff x="1985" y="845"/>
            <a:chExt cx="373" cy="921"/>
          </a:xfrm>
        </p:grpSpPr>
        <p:pic>
          <p:nvPicPr>
            <p:cNvPr id="62565" name="Rectangle 14"/>
            <p:cNvPicPr>
              <a:picLocks noChangeArrowheads="1"/>
            </p:cNvPicPr>
            <p:nvPr/>
          </p:nvPicPr>
          <p:blipFill>
            <a:blip r:embed="rId8" cstate="print"/>
            <a:srcRect/>
            <a:stretch>
              <a:fillRect/>
            </a:stretch>
          </p:blipFill>
          <p:spPr bwMode="auto">
            <a:xfrm>
              <a:off x="1985" y="845"/>
              <a:ext cx="373" cy="921"/>
            </a:xfrm>
            <a:prstGeom prst="rect">
              <a:avLst/>
            </a:prstGeom>
            <a:noFill/>
            <a:ln w="9525">
              <a:noFill/>
              <a:miter lim="800000"/>
              <a:headEnd/>
              <a:tailEnd/>
            </a:ln>
          </p:spPr>
        </p:pic>
        <p:sp>
          <p:nvSpPr>
            <p:cNvPr id="62566" name="Text Box 18"/>
            <p:cNvSpPr txBox="1">
              <a:spLocks noChangeArrowheads="1"/>
            </p:cNvSpPr>
            <p:nvPr/>
          </p:nvSpPr>
          <p:spPr bwMode="auto">
            <a:xfrm>
              <a:off x="2025" y="867"/>
              <a:ext cx="297" cy="853"/>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62475" name="Line 15"/>
          <p:cNvSpPr>
            <a:spLocks noChangeShapeType="1"/>
          </p:cNvSpPr>
          <p:nvPr/>
        </p:nvSpPr>
        <p:spPr bwMode="auto">
          <a:xfrm>
            <a:off x="746125" y="1058863"/>
            <a:ext cx="0" cy="1673225"/>
          </a:xfrm>
          <a:prstGeom prst="line">
            <a:avLst/>
          </a:prstGeom>
          <a:noFill/>
          <a:ln w="0">
            <a:solidFill>
              <a:srgbClr val="000000"/>
            </a:solidFill>
            <a:round/>
            <a:headEnd/>
            <a:tailEnd/>
          </a:ln>
        </p:spPr>
        <p:txBody>
          <a:bodyPr/>
          <a:lstStyle/>
          <a:p>
            <a:endParaRPr lang="es-MX"/>
          </a:p>
        </p:txBody>
      </p:sp>
      <p:sp>
        <p:nvSpPr>
          <p:cNvPr id="62476" name="Line 16"/>
          <p:cNvSpPr>
            <a:spLocks noChangeShapeType="1"/>
          </p:cNvSpPr>
          <p:nvPr/>
        </p:nvSpPr>
        <p:spPr bwMode="auto">
          <a:xfrm>
            <a:off x="701675" y="2732088"/>
            <a:ext cx="88900" cy="0"/>
          </a:xfrm>
          <a:prstGeom prst="line">
            <a:avLst/>
          </a:prstGeom>
          <a:noFill/>
          <a:ln w="0">
            <a:solidFill>
              <a:srgbClr val="000000"/>
            </a:solidFill>
            <a:round/>
            <a:headEnd/>
            <a:tailEnd/>
          </a:ln>
        </p:spPr>
        <p:txBody>
          <a:bodyPr/>
          <a:lstStyle/>
          <a:p>
            <a:endParaRPr lang="es-MX"/>
          </a:p>
        </p:txBody>
      </p:sp>
      <p:sp>
        <p:nvSpPr>
          <p:cNvPr id="62477" name="Line 17"/>
          <p:cNvSpPr>
            <a:spLocks noChangeShapeType="1"/>
          </p:cNvSpPr>
          <p:nvPr/>
        </p:nvSpPr>
        <p:spPr bwMode="auto">
          <a:xfrm>
            <a:off x="701675" y="2452688"/>
            <a:ext cx="88900" cy="0"/>
          </a:xfrm>
          <a:prstGeom prst="line">
            <a:avLst/>
          </a:prstGeom>
          <a:noFill/>
          <a:ln w="0">
            <a:solidFill>
              <a:srgbClr val="000000"/>
            </a:solidFill>
            <a:round/>
            <a:headEnd/>
            <a:tailEnd/>
          </a:ln>
        </p:spPr>
        <p:txBody>
          <a:bodyPr/>
          <a:lstStyle/>
          <a:p>
            <a:endParaRPr lang="es-MX"/>
          </a:p>
        </p:txBody>
      </p:sp>
      <p:sp>
        <p:nvSpPr>
          <p:cNvPr id="62478" name="Line 18"/>
          <p:cNvSpPr>
            <a:spLocks noChangeShapeType="1"/>
          </p:cNvSpPr>
          <p:nvPr/>
        </p:nvSpPr>
        <p:spPr bwMode="auto">
          <a:xfrm>
            <a:off x="701675" y="2174875"/>
            <a:ext cx="88900" cy="0"/>
          </a:xfrm>
          <a:prstGeom prst="line">
            <a:avLst/>
          </a:prstGeom>
          <a:noFill/>
          <a:ln w="0">
            <a:solidFill>
              <a:srgbClr val="000000"/>
            </a:solidFill>
            <a:round/>
            <a:headEnd/>
            <a:tailEnd/>
          </a:ln>
        </p:spPr>
        <p:txBody>
          <a:bodyPr/>
          <a:lstStyle/>
          <a:p>
            <a:endParaRPr lang="es-MX"/>
          </a:p>
        </p:txBody>
      </p:sp>
      <p:sp>
        <p:nvSpPr>
          <p:cNvPr id="62479" name="Line 19"/>
          <p:cNvSpPr>
            <a:spLocks noChangeShapeType="1"/>
          </p:cNvSpPr>
          <p:nvPr/>
        </p:nvSpPr>
        <p:spPr bwMode="auto">
          <a:xfrm>
            <a:off x="701675" y="1895475"/>
            <a:ext cx="88900" cy="0"/>
          </a:xfrm>
          <a:prstGeom prst="line">
            <a:avLst/>
          </a:prstGeom>
          <a:noFill/>
          <a:ln w="0">
            <a:solidFill>
              <a:srgbClr val="000000"/>
            </a:solidFill>
            <a:round/>
            <a:headEnd/>
            <a:tailEnd/>
          </a:ln>
        </p:spPr>
        <p:txBody>
          <a:bodyPr/>
          <a:lstStyle/>
          <a:p>
            <a:endParaRPr lang="es-MX"/>
          </a:p>
        </p:txBody>
      </p:sp>
      <p:sp>
        <p:nvSpPr>
          <p:cNvPr id="62480" name="Line 20"/>
          <p:cNvSpPr>
            <a:spLocks noChangeShapeType="1"/>
          </p:cNvSpPr>
          <p:nvPr/>
        </p:nvSpPr>
        <p:spPr bwMode="auto">
          <a:xfrm>
            <a:off x="701675" y="1617663"/>
            <a:ext cx="88900" cy="0"/>
          </a:xfrm>
          <a:prstGeom prst="line">
            <a:avLst/>
          </a:prstGeom>
          <a:noFill/>
          <a:ln w="0">
            <a:solidFill>
              <a:srgbClr val="000000"/>
            </a:solidFill>
            <a:round/>
            <a:headEnd/>
            <a:tailEnd/>
          </a:ln>
        </p:spPr>
        <p:txBody>
          <a:bodyPr/>
          <a:lstStyle/>
          <a:p>
            <a:endParaRPr lang="es-MX"/>
          </a:p>
        </p:txBody>
      </p:sp>
      <p:sp>
        <p:nvSpPr>
          <p:cNvPr id="62481" name="Line 21"/>
          <p:cNvSpPr>
            <a:spLocks noChangeShapeType="1"/>
          </p:cNvSpPr>
          <p:nvPr/>
        </p:nvSpPr>
        <p:spPr bwMode="auto">
          <a:xfrm>
            <a:off x="701675" y="1338263"/>
            <a:ext cx="88900" cy="0"/>
          </a:xfrm>
          <a:prstGeom prst="line">
            <a:avLst/>
          </a:prstGeom>
          <a:noFill/>
          <a:ln w="0">
            <a:solidFill>
              <a:srgbClr val="000000"/>
            </a:solidFill>
            <a:round/>
            <a:headEnd/>
            <a:tailEnd/>
          </a:ln>
        </p:spPr>
        <p:txBody>
          <a:bodyPr/>
          <a:lstStyle/>
          <a:p>
            <a:endParaRPr lang="es-MX"/>
          </a:p>
        </p:txBody>
      </p:sp>
      <p:sp>
        <p:nvSpPr>
          <p:cNvPr id="62482" name="Line 22"/>
          <p:cNvSpPr>
            <a:spLocks noChangeShapeType="1"/>
          </p:cNvSpPr>
          <p:nvPr/>
        </p:nvSpPr>
        <p:spPr bwMode="auto">
          <a:xfrm>
            <a:off x="701675" y="1058863"/>
            <a:ext cx="88900" cy="0"/>
          </a:xfrm>
          <a:prstGeom prst="line">
            <a:avLst/>
          </a:prstGeom>
          <a:noFill/>
          <a:ln w="0">
            <a:solidFill>
              <a:srgbClr val="000000"/>
            </a:solidFill>
            <a:round/>
            <a:headEnd/>
            <a:tailEnd/>
          </a:ln>
        </p:spPr>
        <p:txBody>
          <a:bodyPr/>
          <a:lstStyle/>
          <a:p>
            <a:endParaRPr lang="es-MX"/>
          </a:p>
        </p:txBody>
      </p:sp>
      <p:sp>
        <p:nvSpPr>
          <p:cNvPr id="62483" name="Line 23"/>
          <p:cNvSpPr>
            <a:spLocks noChangeShapeType="1"/>
          </p:cNvSpPr>
          <p:nvPr/>
        </p:nvSpPr>
        <p:spPr bwMode="auto">
          <a:xfrm>
            <a:off x="746125" y="2732088"/>
            <a:ext cx="3290888" cy="0"/>
          </a:xfrm>
          <a:prstGeom prst="line">
            <a:avLst/>
          </a:prstGeom>
          <a:noFill/>
          <a:ln w="0">
            <a:solidFill>
              <a:srgbClr val="000000"/>
            </a:solidFill>
            <a:round/>
            <a:headEnd/>
            <a:tailEnd/>
          </a:ln>
        </p:spPr>
        <p:txBody>
          <a:bodyPr/>
          <a:lstStyle/>
          <a:p>
            <a:endParaRPr lang="es-MX"/>
          </a:p>
        </p:txBody>
      </p:sp>
      <p:sp>
        <p:nvSpPr>
          <p:cNvPr id="62484" name="Line 24"/>
          <p:cNvSpPr>
            <a:spLocks noChangeShapeType="1"/>
          </p:cNvSpPr>
          <p:nvPr/>
        </p:nvSpPr>
        <p:spPr bwMode="auto">
          <a:xfrm flipV="1">
            <a:off x="746125" y="2693988"/>
            <a:ext cx="0" cy="74612"/>
          </a:xfrm>
          <a:prstGeom prst="line">
            <a:avLst/>
          </a:prstGeom>
          <a:noFill/>
          <a:ln w="0">
            <a:solidFill>
              <a:srgbClr val="000000"/>
            </a:solidFill>
            <a:round/>
            <a:headEnd/>
            <a:tailEnd/>
          </a:ln>
        </p:spPr>
        <p:txBody>
          <a:bodyPr/>
          <a:lstStyle/>
          <a:p>
            <a:endParaRPr lang="es-MX"/>
          </a:p>
        </p:txBody>
      </p:sp>
      <p:sp>
        <p:nvSpPr>
          <p:cNvPr id="62485" name="Line 25"/>
          <p:cNvSpPr>
            <a:spLocks noChangeShapeType="1"/>
          </p:cNvSpPr>
          <p:nvPr/>
        </p:nvSpPr>
        <p:spPr bwMode="auto">
          <a:xfrm flipV="1">
            <a:off x="2390775" y="2693988"/>
            <a:ext cx="0" cy="74612"/>
          </a:xfrm>
          <a:prstGeom prst="line">
            <a:avLst/>
          </a:prstGeom>
          <a:noFill/>
          <a:ln w="0">
            <a:solidFill>
              <a:srgbClr val="000000"/>
            </a:solidFill>
            <a:round/>
            <a:headEnd/>
            <a:tailEnd/>
          </a:ln>
        </p:spPr>
        <p:txBody>
          <a:bodyPr/>
          <a:lstStyle/>
          <a:p>
            <a:endParaRPr lang="es-MX"/>
          </a:p>
        </p:txBody>
      </p:sp>
      <p:sp>
        <p:nvSpPr>
          <p:cNvPr id="62486" name="Line 26"/>
          <p:cNvSpPr>
            <a:spLocks noChangeShapeType="1"/>
          </p:cNvSpPr>
          <p:nvPr/>
        </p:nvSpPr>
        <p:spPr bwMode="auto">
          <a:xfrm flipV="1">
            <a:off x="4037013" y="2693988"/>
            <a:ext cx="0" cy="74612"/>
          </a:xfrm>
          <a:prstGeom prst="line">
            <a:avLst/>
          </a:prstGeom>
          <a:noFill/>
          <a:ln w="0">
            <a:solidFill>
              <a:srgbClr val="000000"/>
            </a:solidFill>
            <a:round/>
            <a:headEnd/>
            <a:tailEnd/>
          </a:ln>
        </p:spPr>
        <p:txBody>
          <a:bodyPr/>
          <a:lstStyle/>
          <a:p>
            <a:endParaRPr lang="es-MX"/>
          </a:p>
        </p:txBody>
      </p:sp>
      <p:sp>
        <p:nvSpPr>
          <p:cNvPr id="62487" name="Line 27"/>
          <p:cNvSpPr>
            <a:spLocks noChangeShapeType="1"/>
          </p:cNvSpPr>
          <p:nvPr/>
        </p:nvSpPr>
        <p:spPr bwMode="auto">
          <a:xfrm>
            <a:off x="4037013" y="1058863"/>
            <a:ext cx="0" cy="1673225"/>
          </a:xfrm>
          <a:prstGeom prst="line">
            <a:avLst/>
          </a:prstGeom>
          <a:noFill/>
          <a:ln w="0">
            <a:solidFill>
              <a:srgbClr val="000000"/>
            </a:solidFill>
            <a:round/>
            <a:headEnd/>
            <a:tailEnd/>
          </a:ln>
        </p:spPr>
        <p:txBody>
          <a:bodyPr/>
          <a:lstStyle/>
          <a:p>
            <a:endParaRPr lang="es-MX"/>
          </a:p>
        </p:txBody>
      </p:sp>
      <p:sp>
        <p:nvSpPr>
          <p:cNvPr id="62488" name="Line 28"/>
          <p:cNvSpPr>
            <a:spLocks noChangeShapeType="1"/>
          </p:cNvSpPr>
          <p:nvPr/>
        </p:nvSpPr>
        <p:spPr bwMode="auto">
          <a:xfrm>
            <a:off x="3992563" y="2732088"/>
            <a:ext cx="88900" cy="0"/>
          </a:xfrm>
          <a:prstGeom prst="line">
            <a:avLst/>
          </a:prstGeom>
          <a:noFill/>
          <a:ln w="0">
            <a:solidFill>
              <a:srgbClr val="000000"/>
            </a:solidFill>
            <a:round/>
            <a:headEnd/>
            <a:tailEnd/>
          </a:ln>
        </p:spPr>
        <p:txBody>
          <a:bodyPr/>
          <a:lstStyle/>
          <a:p>
            <a:endParaRPr lang="es-MX"/>
          </a:p>
        </p:txBody>
      </p:sp>
      <p:sp>
        <p:nvSpPr>
          <p:cNvPr id="62489" name="Line 29"/>
          <p:cNvSpPr>
            <a:spLocks noChangeShapeType="1"/>
          </p:cNvSpPr>
          <p:nvPr/>
        </p:nvSpPr>
        <p:spPr bwMode="auto">
          <a:xfrm>
            <a:off x="3992563" y="2397125"/>
            <a:ext cx="88900" cy="0"/>
          </a:xfrm>
          <a:prstGeom prst="line">
            <a:avLst/>
          </a:prstGeom>
          <a:noFill/>
          <a:ln w="0">
            <a:solidFill>
              <a:srgbClr val="000000"/>
            </a:solidFill>
            <a:round/>
            <a:headEnd/>
            <a:tailEnd/>
          </a:ln>
        </p:spPr>
        <p:txBody>
          <a:bodyPr/>
          <a:lstStyle/>
          <a:p>
            <a:endParaRPr lang="es-MX"/>
          </a:p>
        </p:txBody>
      </p:sp>
      <p:sp>
        <p:nvSpPr>
          <p:cNvPr id="62490" name="Line 30"/>
          <p:cNvSpPr>
            <a:spLocks noChangeShapeType="1"/>
          </p:cNvSpPr>
          <p:nvPr/>
        </p:nvSpPr>
        <p:spPr bwMode="auto">
          <a:xfrm>
            <a:off x="3992563" y="2062163"/>
            <a:ext cx="88900" cy="0"/>
          </a:xfrm>
          <a:prstGeom prst="line">
            <a:avLst/>
          </a:prstGeom>
          <a:noFill/>
          <a:ln w="0">
            <a:solidFill>
              <a:srgbClr val="000000"/>
            </a:solidFill>
            <a:round/>
            <a:headEnd/>
            <a:tailEnd/>
          </a:ln>
        </p:spPr>
        <p:txBody>
          <a:bodyPr/>
          <a:lstStyle/>
          <a:p>
            <a:endParaRPr lang="es-MX"/>
          </a:p>
        </p:txBody>
      </p:sp>
      <p:sp>
        <p:nvSpPr>
          <p:cNvPr id="62491" name="Line 31"/>
          <p:cNvSpPr>
            <a:spLocks noChangeShapeType="1"/>
          </p:cNvSpPr>
          <p:nvPr/>
        </p:nvSpPr>
        <p:spPr bwMode="auto">
          <a:xfrm>
            <a:off x="3992563" y="1728788"/>
            <a:ext cx="88900" cy="0"/>
          </a:xfrm>
          <a:prstGeom prst="line">
            <a:avLst/>
          </a:prstGeom>
          <a:noFill/>
          <a:ln w="0">
            <a:solidFill>
              <a:srgbClr val="000000"/>
            </a:solidFill>
            <a:round/>
            <a:headEnd/>
            <a:tailEnd/>
          </a:ln>
        </p:spPr>
        <p:txBody>
          <a:bodyPr/>
          <a:lstStyle/>
          <a:p>
            <a:endParaRPr lang="es-MX"/>
          </a:p>
        </p:txBody>
      </p:sp>
      <p:sp>
        <p:nvSpPr>
          <p:cNvPr id="62492" name="Line 32"/>
          <p:cNvSpPr>
            <a:spLocks noChangeShapeType="1"/>
          </p:cNvSpPr>
          <p:nvPr/>
        </p:nvSpPr>
        <p:spPr bwMode="auto">
          <a:xfrm>
            <a:off x="3992563" y="1393825"/>
            <a:ext cx="88900" cy="0"/>
          </a:xfrm>
          <a:prstGeom prst="line">
            <a:avLst/>
          </a:prstGeom>
          <a:noFill/>
          <a:ln w="0">
            <a:solidFill>
              <a:srgbClr val="000000"/>
            </a:solidFill>
            <a:round/>
            <a:headEnd/>
            <a:tailEnd/>
          </a:ln>
        </p:spPr>
        <p:txBody>
          <a:bodyPr/>
          <a:lstStyle/>
          <a:p>
            <a:endParaRPr lang="es-MX"/>
          </a:p>
        </p:txBody>
      </p:sp>
      <p:sp>
        <p:nvSpPr>
          <p:cNvPr id="62493" name="Line 33"/>
          <p:cNvSpPr>
            <a:spLocks noChangeShapeType="1"/>
          </p:cNvSpPr>
          <p:nvPr/>
        </p:nvSpPr>
        <p:spPr bwMode="auto">
          <a:xfrm>
            <a:off x="3992563" y="1058863"/>
            <a:ext cx="88900" cy="0"/>
          </a:xfrm>
          <a:prstGeom prst="line">
            <a:avLst/>
          </a:prstGeom>
          <a:noFill/>
          <a:ln w="0">
            <a:solidFill>
              <a:srgbClr val="000000"/>
            </a:solidFill>
            <a:round/>
            <a:headEnd/>
            <a:tailEnd/>
          </a:ln>
        </p:spPr>
        <p:txBody>
          <a:bodyPr/>
          <a:lstStyle/>
          <a:p>
            <a:endParaRPr lang="es-MX"/>
          </a:p>
        </p:txBody>
      </p:sp>
      <p:sp>
        <p:nvSpPr>
          <p:cNvPr id="62494" name="Line 34"/>
          <p:cNvSpPr>
            <a:spLocks noChangeShapeType="1"/>
          </p:cNvSpPr>
          <p:nvPr/>
        </p:nvSpPr>
        <p:spPr bwMode="auto">
          <a:xfrm flipV="1">
            <a:off x="1568450" y="1393825"/>
            <a:ext cx="1646238" cy="668338"/>
          </a:xfrm>
          <a:prstGeom prst="line">
            <a:avLst/>
          </a:prstGeom>
          <a:noFill/>
          <a:ln w="14288">
            <a:solidFill>
              <a:srgbClr val="808000"/>
            </a:solidFill>
            <a:round/>
            <a:headEnd/>
            <a:tailEnd/>
          </a:ln>
        </p:spPr>
        <p:txBody>
          <a:bodyPr/>
          <a:lstStyle/>
          <a:p>
            <a:endParaRPr lang="es-MX"/>
          </a:p>
        </p:txBody>
      </p:sp>
      <p:sp>
        <p:nvSpPr>
          <p:cNvPr id="62495" name="Freeform 35"/>
          <p:cNvSpPr>
            <a:spLocks/>
          </p:cNvSpPr>
          <p:nvPr/>
        </p:nvSpPr>
        <p:spPr bwMode="auto">
          <a:xfrm>
            <a:off x="1508125" y="1992313"/>
            <a:ext cx="161925" cy="98425"/>
          </a:xfrm>
          <a:custGeom>
            <a:avLst/>
            <a:gdLst>
              <a:gd name="T0" fmla="*/ 2147483647 w 21"/>
              <a:gd name="T1" fmla="*/ 0 h 21"/>
              <a:gd name="T2" fmla="*/ 2147483647 w 21"/>
              <a:gd name="T3" fmla="*/ 2147483647 h 21"/>
              <a:gd name="T4" fmla="*/ 0 w 21"/>
              <a:gd name="T5" fmla="*/ 2147483647 h 21"/>
              <a:gd name="T6" fmla="*/ 2147483647 w 21"/>
              <a:gd name="T7" fmla="*/ 0 h 21"/>
              <a:gd name="T8" fmla="*/ 0 60000 65536"/>
              <a:gd name="T9" fmla="*/ 0 60000 65536"/>
              <a:gd name="T10" fmla="*/ 0 60000 65536"/>
              <a:gd name="T11" fmla="*/ 0 60000 65536"/>
              <a:gd name="T12" fmla="*/ 0 w 21"/>
              <a:gd name="T13" fmla="*/ 0 h 21"/>
              <a:gd name="T14" fmla="*/ 21 w 21"/>
              <a:gd name="T15" fmla="*/ 21 h 21"/>
            </a:gdLst>
            <a:ahLst/>
            <a:cxnLst>
              <a:cxn ang="T8">
                <a:pos x="T0" y="T1"/>
              </a:cxn>
              <a:cxn ang="T9">
                <a:pos x="T2" y="T3"/>
              </a:cxn>
              <a:cxn ang="T10">
                <a:pos x="T4" y="T5"/>
              </a:cxn>
              <a:cxn ang="T11">
                <a:pos x="T6" y="T7"/>
              </a:cxn>
            </a:cxnLst>
            <a:rect l="T12" t="T13" r="T14" b="T15"/>
            <a:pathLst>
              <a:path w="21" h="21">
                <a:moveTo>
                  <a:pt x="10" y="0"/>
                </a:moveTo>
                <a:lnTo>
                  <a:pt x="21" y="21"/>
                </a:lnTo>
                <a:lnTo>
                  <a:pt x="0" y="21"/>
                </a:lnTo>
                <a:lnTo>
                  <a:pt x="10" y="0"/>
                </a:lnTo>
                <a:close/>
              </a:path>
            </a:pathLst>
          </a:custGeom>
          <a:solidFill>
            <a:srgbClr val="808000"/>
          </a:solidFill>
          <a:ln w="4763">
            <a:solidFill>
              <a:srgbClr val="808000"/>
            </a:solidFill>
            <a:round/>
            <a:headEnd/>
            <a:tailEnd/>
          </a:ln>
        </p:spPr>
        <p:txBody>
          <a:bodyPr/>
          <a:lstStyle/>
          <a:p>
            <a:pPr algn="l"/>
            <a:endParaRPr lang="es-MX" sz="1800" b="0" u="none"/>
          </a:p>
        </p:txBody>
      </p:sp>
      <p:sp>
        <p:nvSpPr>
          <p:cNvPr id="62496" name="Freeform 36"/>
          <p:cNvSpPr>
            <a:spLocks/>
          </p:cNvSpPr>
          <p:nvPr/>
        </p:nvSpPr>
        <p:spPr bwMode="auto">
          <a:xfrm>
            <a:off x="3197225" y="1379538"/>
            <a:ext cx="34925" cy="28575"/>
          </a:xfrm>
          <a:custGeom>
            <a:avLst/>
            <a:gdLst>
              <a:gd name="T0" fmla="*/ 27658940 w 21"/>
              <a:gd name="T1" fmla="*/ 0 h 21"/>
              <a:gd name="T2" fmla="*/ 69146512 w 21"/>
              <a:gd name="T3" fmla="*/ 20367169 h 21"/>
              <a:gd name="T4" fmla="*/ 0 w 21"/>
              <a:gd name="T5" fmla="*/ 20367169 h 21"/>
              <a:gd name="T6" fmla="*/ 27658940 w 21"/>
              <a:gd name="T7" fmla="*/ 0 h 21"/>
              <a:gd name="T8" fmla="*/ 0 60000 65536"/>
              <a:gd name="T9" fmla="*/ 0 60000 65536"/>
              <a:gd name="T10" fmla="*/ 0 60000 65536"/>
              <a:gd name="T11" fmla="*/ 0 60000 65536"/>
              <a:gd name="T12" fmla="*/ 0 w 21"/>
              <a:gd name="T13" fmla="*/ 0 h 21"/>
              <a:gd name="T14" fmla="*/ 21 w 21"/>
              <a:gd name="T15" fmla="*/ 21 h 21"/>
            </a:gdLst>
            <a:ahLst/>
            <a:cxnLst>
              <a:cxn ang="T8">
                <a:pos x="T0" y="T1"/>
              </a:cxn>
              <a:cxn ang="T9">
                <a:pos x="T2" y="T3"/>
              </a:cxn>
              <a:cxn ang="T10">
                <a:pos x="T4" y="T5"/>
              </a:cxn>
              <a:cxn ang="T11">
                <a:pos x="T6" y="T7"/>
              </a:cxn>
            </a:cxnLst>
            <a:rect l="T12" t="T13" r="T14" b="T15"/>
            <a:pathLst>
              <a:path w="21" h="21">
                <a:moveTo>
                  <a:pt x="10" y="0"/>
                </a:moveTo>
                <a:lnTo>
                  <a:pt x="21" y="21"/>
                </a:lnTo>
                <a:lnTo>
                  <a:pt x="0" y="21"/>
                </a:lnTo>
                <a:lnTo>
                  <a:pt x="10" y="0"/>
                </a:lnTo>
                <a:close/>
              </a:path>
            </a:pathLst>
          </a:custGeom>
          <a:solidFill>
            <a:srgbClr val="808000"/>
          </a:solidFill>
          <a:ln w="4763">
            <a:solidFill>
              <a:srgbClr val="808000"/>
            </a:solidFill>
            <a:round/>
            <a:headEnd/>
            <a:tailEnd/>
          </a:ln>
        </p:spPr>
        <p:txBody>
          <a:bodyPr/>
          <a:lstStyle/>
          <a:p>
            <a:pPr algn="l"/>
            <a:endParaRPr lang="es-MX" sz="1800" b="0" u="none"/>
          </a:p>
        </p:txBody>
      </p:sp>
      <p:sp>
        <p:nvSpPr>
          <p:cNvPr id="62497" name="Rectangle 37"/>
          <p:cNvSpPr>
            <a:spLocks noChangeArrowheads="1"/>
          </p:cNvSpPr>
          <p:nvPr/>
        </p:nvSpPr>
        <p:spPr bwMode="auto">
          <a:xfrm>
            <a:off x="1219200" y="2035175"/>
            <a:ext cx="233363" cy="16827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187</a:t>
            </a:r>
            <a:endParaRPr lang="es-ES" sz="1800" b="0" u="none">
              <a:solidFill>
                <a:schemeClr val="accent2"/>
              </a:solidFill>
            </a:endParaRPr>
          </a:p>
        </p:txBody>
      </p:sp>
      <p:sp>
        <p:nvSpPr>
          <p:cNvPr id="62498" name="Rectangle 38"/>
          <p:cNvSpPr>
            <a:spLocks noChangeArrowheads="1"/>
          </p:cNvSpPr>
          <p:nvPr/>
        </p:nvSpPr>
        <p:spPr bwMode="auto">
          <a:xfrm>
            <a:off x="2863850" y="1530350"/>
            <a:ext cx="233363" cy="16827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368</a:t>
            </a:r>
            <a:endParaRPr lang="es-ES" sz="1800" b="0" u="none">
              <a:solidFill>
                <a:schemeClr val="accent2"/>
              </a:solidFill>
            </a:endParaRPr>
          </a:p>
        </p:txBody>
      </p:sp>
      <p:sp>
        <p:nvSpPr>
          <p:cNvPr id="62499" name="Rectangle 39"/>
          <p:cNvSpPr>
            <a:spLocks noChangeArrowheads="1"/>
          </p:cNvSpPr>
          <p:nvPr/>
        </p:nvSpPr>
        <p:spPr bwMode="auto">
          <a:xfrm>
            <a:off x="1690688" y="2038350"/>
            <a:ext cx="233362" cy="16827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186</a:t>
            </a:r>
            <a:endParaRPr lang="es-ES" sz="1800" b="0" u="none">
              <a:solidFill>
                <a:schemeClr val="accent2"/>
              </a:solidFill>
            </a:endParaRPr>
          </a:p>
        </p:txBody>
      </p:sp>
      <p:sp>
        <p:nvSpPr>
          <p:cNvPr id="62500" name="Rectangle 40"/>
          <p:cNvSpPr>
            <a:spLocks noChangeArrowheads="1"/>
          </p:cNvSpPr>
          <p:nvPr/>
        </p:nvSpPr>
        <p:spPr bwMode="auto">
          <a:xfrm>
            <a:off x="3335338" y="1201738"/>
            <a:ext cx="233362" cy="16827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486</a:t>
            </a:r>
            <a:endParaRPr lang="es-ES" sz="1800" b="0" u="none">
              <a:solidFill>
                <a:schemeClr val="accent2"/>
              </a:solidFill>
            </a:endParaRPr>
          </a:p>
        </p:txBody>
      </p:sp>
      <p:sp>
        <p:nvSpPr>
          <p:cNvPr id="62501" name="Rectangle 41"/>
          <p:cNvSpPr>
            <a:spLocks noChangeArrowheads="1"/>
          </p:cNvSpPr>
          <p:nvPr/>
        </p:nvSpPr>
        <p:spPr bwMode="auto">
          <a:xfrm>
            <a:off x="561975" y="2665413"/>
            <a:ext cx="77788" cy="16827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0</a:t>
            </a:r>
            <a:endParaRPr lang="es-ES" sz="1800" b="0" u="none">
              <a:solidFill>
                <a:schemeClr val="accent2"/>
              </a:solidFill>
            </a:endParaRPr>
          </a:p>
        </p:txBody>
      </p:sp>
      <p:sp>
        <p:nvSpPr>
          <p:cNvPr id="62502" name="Rectangle 42"/>
          <p:cNvSpPr>
            <a:spLocks noChangeArrowheads="1"/>
          </p:cNvSpPr>
          <p:nvPr/>
        </p:nvSpPr>
        <p:spPr bwMode="auto">
          <a:xfrm>
            <a:off x="409575" y="2386013"/>
            <a:ext cx="233363" cy="16827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100</a:t>
            </a:r>
            <a:endParaRPr lang="es-ES" sz="1800" b="0" u="none">
              <a:solidFill>
                <a:schemeClr val="accent2"/>
              </a:solidFill>
            </a:endParaRPr>
          </a:p>
        </p:txBody>
      </p:sp>
      <p:sp>
        <p:nvSpPr>
          <p:cNvPr id="62503" name="Rectangle 43"/>
          <p:cNvSpPr>
            <a:spLocks noChangeArrowheads="1"/>
          </p:cNvSpPr>
          <p:nvPr/>
        </p:nvSpPr>
        <p:spPr bwMode="auto">
          <a:xfrm>
            <a:off x="409575" y="2108200"/>
            <a:ext cx="233363" cy="16827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200</a:t>
            </a:r>
            <a:endParaRPr lang="es-ES" sz="1800" b="0" u="none">
              <a:solidFill>
                <a:schemeClr val="accent2"/>
              </a:solidFill>
            </a:endParaRPr>
          </a:p>
        </p:txBody>
      </p:sp>
      <p:sp>
        <p:nvSpPr>
          <p:cNvPr id="62504" name="Rectangle 44"/>
          <p:cNvSpPr>
            <a:spLocks noChangeArrowheads="1"/>
          </p:cNvSpPr>
          <p:nvPr/>
        </p:nvSpPr>
        <p:spPr bwMode="auto">
          <a:xfrm>
            <a:off x="409575" y="1828800"/>
            <a:ext cx="233363" cy="16827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300</a:t>
            </a:r>
            <a:endParaRPr lang="es-ES" sz="1800" b="0" u="none">
              <a:solidFill>
                <a:schemeClr val="accent2"/>
              </a:solidFill>
            </a:endParaRPr>
          </a:p>
        </p:txBody>
      </p:sp>
      <p:sp>
        <p:nvSpPr>
          <p:cNvPr id="62505" name="Rectangle 45"/>
          <p:cNvSpPr>
            <a:spLocks noChangeArrowheads="1"/>
          </p:cNvSpPr>
          <p:nvPr/>
        </p:nvSpPr>
        <p:spPr bwMode="auto">
          <a:xfrm>
            <a:off x="409575" y="1550988"/>
            <a:ext cx="233363" cy="16827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400</a:t>
            </a:r>
            <a:endParaRPr lang="es-ES" sz="1800" b="0" u="none">
              <a:solidFill>
                <a:schemeClr val="accent2"/>
              </a:solidFill>
            </a:endParaRPr>
          </a:p>
        </p:txBody>
      </p:sp>
      <p:sp>
        <p:nvSpPr>
          <p:cNvPr id="62506" name="Rectangle 46"/>
          <p:cNvSpPr>
            <a:spLocks noChangeArrowheads="1"/>
          </p:cNvSpPr>
          <p:nvPr/>
        </p:nvSpPr>
        <p:spPr bwMode="auto">
          <a:xfrm>
            <a:off x="409575" y="1271588"/>
            <a:ext cx="233363" cy="16827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500</a:t>
            </a:r>
            <a:endParaRPr lang="es-ES" sz="1800" b="0" u="none">
              <a:solidFill>
                <a:schemeClr val="accent2"/>
              </a:solidFill>
            </a:endParaRPr>
          </a:p>
        </p:txBody>
      </p:sp>
      <p:sp>
        <p:nvSpPr>
          <p:cNvPr id="62507" name="Rectangle 47"/>
          <p:cNvSpPr>
            <a:spLocks noChangeArrowheads="1"/>
          </p:cNvSpPr>
          <p:nvPr/>
        </p:nvSpPr>
        <p:spPr bwMode="auto">
          <a:xfrm>
            <a:off x="409575" y="992188"/>
            <a:ext cx="233363" cy="16827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600</a:t>
            </a:r>
            <a:endParaRPr lang="es-ES" sz="1800" b="0" u="none">
              <a:solidFill>
                <a:schemeClr val="accent2"/>
              </a:solidFill>
            </a:endParaRPr>
          </a:p>
        </p:txBody>
      </p:sp>
      <p:sp>
        <p:nvSpPr>
          <p:cNvPr id="62508" name="Rectangle 48"/>
          <p:cNvSpPr>
            <a:spLocks noChangeArrowheads="1"/>
          </p:cNvSpPr>
          <p:nvPr/>
        </p:nvSpPr>
        <p:spPr bwMode="auto">
          <a:xfrm>
            <a:off x="1241425" y="2838450"/>
            <a:ext cx="668338" cy="16827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1999-2003</a:t>
            </a:r>
            <a:endParaRPr lang="es-ES" sz="1800" b="0" u="none">
              <a:solidFill>
                <a:schemeClr val="accent2"/>
              </a:solidFill>
            </a:endParaRPr>
          </a:p>
        </p:txBody>
      </p:sp>
      <p:sp>
        <p:nvSpPr>
          <p:cNvPr id="62509" name="Rectangle 49"/>
          <p:cNvSpPr>
            <a:spLocks noChangeArrowheads="1"/>
          </p:cNvSpPr>
          <p:nvPr/>
        </p:nvSpPr>
        <p:spPr bwMode="auto">
          <a:xfrm>
            <a:off x="2887663" y="2838450"/>
            <a:ext cx="668337" cy="16827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2004-2008</a:t>
            </a:r>
            <a:endParaRPr lang="es-ES" sz="1800" b="0" u="none">
              <a:solidFill>
                <a:schemeClr val="accent2"/>
              </a:solidFill>
            </a:endParaRPr>
          </a:p>
        </p:txBody>
      </p:sp>
      <p:sp>
        <p:nvSpPr>
          <p:cNvPr id="62510" name="Rectangle 50"/>
          <p:cNvSpPr>
            <a:spLocks noChangeArrowheads="1"/>
          </p:cNvSpPr>
          <p:nvPr/>
        </p:nvSpPr>
        <p:spPr bwMode="auto">
          <a:xfrm rot="-5400000">
            <a:off x="-383380" y="1802606"/>
            <a:ext cx="1389062" cy="16827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Artículos Publicados</a:t>
            </a:r>
            <a:endParaRPr lang="es-ES" sz="1800" b="0" u="none">
              <a:solidFill>
                <a:schemeClr val="accent2"/>
              </a:solidFill>
            </a:endParaRPr>
          </a:p>
        </p:txBody>
      </p:sp>
      <p:sp>
        <p:nvSpPr>
          <p:cNvPr id="62511" name="Rectangle 51"/>
          <p:cNvSpPr>
            <a:spLocks noChangeArrowheads="1"/>
          </p:cNvSpPr>
          <p:nvPr/>
        </p:nvSpPr>
        <p:spPr bwMode="auto">
          <a:xfrm>
            <a:off x="4144963" y="2665413"/>
            <a:ext cx="193675" cy="16827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0.0</a:t>
            </a:r>
            <a:endParaRPr lang="es-ES" sz="1800" b="0" u="none">
              <a:solidFill>
                <a:schemeClr val="accent2"/>
              </a:solidFill>
            </a:endParaRPr>
          </a:p>
        </p:txBody>
      </p:sp>
      <p:sp>
        <p:nvSpPr>
          <p:cNvPr id="62512" name="Rectangle 52"/>
          <p:cNvSpPr>
            <a:spLocks noChangeArrowheads="1"/>
          </p:cNvSpPr>
          <p:nvPr/>
        </p:nvSpPr>
        <p:spPr bwMode="auto">
          <a:xfrm>
            <a:off x="4144963" y="2330450"/>
            <a:ext cx="193675" cy="16827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0.5</a:t>
            </a:r>
            <a:endParaRPr lang="es-ES" sz="1800" b="0" u="none">
              <a:solidFill>
                <a:schemeClr val="accent2"/>
              </a:solidFill>
            </a:endParaRPr>
          </a:p>
        </p:txBody>
      </p:sp>
      <p:sp>
        <p:nvSpPr>
          <p:cNvPr id="62513" name="Rectangle 53"/>
          <p:cNvSpPr>
            <a:spLocks noChangeArrowheads="1"/>
          </p:cNvSpPr>
          <p:nvPr/>
        </p:nvSpPr>
        <p:spPr bwMode="auto">
          <a:xfrm>
            <a:off x="4144963" y="1995488"/>
            <a:ext cx="193675" cy="16827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1.0</a:t>
            </a:r>
            <a:endParaRPr lang="es-ES" sz="1800" b="0" u="none">
              <a:solidFill>
                <a:schemeClr val="accent2"/>
              </a:solidFill>
            </a:endParaRPr>
          </a:p>
        </p:txBody>
      </p:sp>
      <p:sp>
        <p:nvSpPr>
          <p:cNvPr id="62514" name="Rectangle 54"/>
          <p:cNvSpPr>
            <a:spLocks noChangeArrowheads="1"/>
          </p:cNvSpPr>
          <p:nvPr/>
        </p:nvSpPr>
        <p:spPr bwMode="auto">
          <a:xfrm>
            <a:off x="4144963" y="1662113"/>
            <a:ext cx="193675" cy="16827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1.5</a:t>
            </a:r>
            <a:endParaRPr lang="es-ES" sz="1800" b="0" u="none">
              <a:solidFill>
                <a:schemeClr val="accent2"/>
              </a:solidFill>
            </a:endParaRPr>
          </a:p>
        </p:txBody>
      </p:sp>
      <p:sp>
        <p:nvSpPr>
          <p:cNvPr id="62515" name="Rectangle 55"/>
          <p:cNvSpPr>
            <a:spLocks noChangeArrowheads="1"/>
          </p:cNvSpPr>
          <p:nvPr/>
        </p:nvSpPr>
        <p:spPr bwMode="auto">
          <a:xfrm>
            <a:off x="4144963" y="1327150"/>
            <a:ext cx="193675" cy="16827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2.0</a:t>
            </a:r>
            <a:endParaRPr lang="es-ES" sz="1800" b="0" u="none">
              <a:solidFill>
                <a:schemeClr val="accent2"/>
              </a:solidFill>
            </a:endParaRPr>
          </a:p>
        </p:txBody>
      </p:sp>
      <p:sp>
        <p:nvSpPr>
          <p:cNvPr id="62516" name="Rectangle 56"/>
          <p:cNvSpPr>
            <a:spLocks noChangeArrowheads="1"/>
          </p:cNvSpPr>
          <p:nvPr/>
        </p:nvSpPr>
        <p:spPr bwMode="auto">
          <a:xfrm>
            <a:off x="4144963" y="992188"/>
            <a:ext cx="193675" cy="16827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2.5</a:t>
            </a:r>
            <a:endParaRPr lang="es-ES" sz="1800" b="0" u="none">
              <a:solidFill>
                <a:schemeClr val="accent2"/>
              </a:solidFill>
            </a:endParaRPr>
          </a:p>
        </p:txBody>
      </p:sp>
      <p:sp>
        <p:nvSpPr>
          <p:cNvPr id="62517" name="Rectangle 57"/>
          <p:cNvSpPr>
            <a:spLocks noChangeArrowheads="1"/>
          </p:cNvSpPr>
          <p:nvPr/>
        </p:nvSpPr>
        <p:spPr bwMode="auto">
          <a:xfrm rot="5400000">
            <a:off x="3608388" y="1836738"/>
            <a:ext cx="1736725" cy="16827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Artículos por Investigador</a:t>
            </a:r>
            <a:endParaRPr lang="es-ES" sz="1800" b="0" u="none">
              <a:solidFill>
                <a:schemeClr val="accent2"/>
              </a:solidFill>
            </a:endParaRPr>
          </a:p>
        </p:txBody>
      </p:sp>
      <p:grpSp>
        <p:nvGrpSpPr>
          <p:cNvPr id="62518" name="Rectangle 58"/>
          <p:cNvGrpSpPr>
            <a:grpSpLocks/>
          </p:cNvGrpSpPr>
          <p:nvPr/>
        </p:nvGrpSpPr>
        <p:grpSpPr bwMode="auto">
          <a:xfrm>
            <a:off x="285750" y="3048000"/>
            <a:ext cx="257175" cy="165100"/>
            <a:chOff x="180" y="1920"/>
            <a:chExt cx="162" cy="104"/>
          </a:xfrm>
        </p:grpSpPr>
        <p:pic>
          <p:nvPicPr>
            <p:cNvPr id="62563" name="Rectangle 58"/>
            <p:cNvPicPr>
              <a:picLocks noChangeArrowheads="1"/>
            </p:cNvPicPr>
            <p:nvPr/>
          </p:nvPicPr>
          <p:blipFill>
            <a:blip r:embed="rId9" cstate="print"/>
            <a:srcRect/>
            <a:stretch>
              <a:fillRect/>
            </a:stretch>
          </p:blipFill>
          <p:spPr bwMode="auto">
            <a:xfrm>
              <a:off x="180" y="1920"/>
              <a:ext cx="162" cy="104"/>
            </a:xfrm>
            <a:prstGeom prst="rect">
              <a:avLst/>
            </a:prstGeom>
            <a:noFill/>
            <a:ln w="9525">
              <a:noFill/>
              <a:miter lim="800000"/>
              <a:headEnd/>
              <a:tailEnd/>
            </a:ln>
          </p:spPr>
        </p:pic>
        <p:sp>
          <p:nvSpPr>
            <p:cNvPr id="62564" name="Text Box 64"/>
            <p:cNvSpPr txBox="1">
              <a:spLocks noChangeArrowheads="1"/>
            </p:cNvSpPr>
            <p:nvPr/>
          </p:nvSpPr>
          <p:spPr bwMode="auto">
            <a:xfrm>
              <a:off x="218" y="1944"/>
              <a:ext cx="88" cy="32"/>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62519" name="Rectangle 59"/>
          <p:cNvSpPr>
            <a:spLocks noChangeArrowheads="1"/>
          </p:cNvSpPr>
          <p:nvPr/>
        </p:nvSpPr>
        <p:spPr bwMode="auto">
          <a:xfrm>
            <a:off x="604838" y="3006725"/>
            <a:ext cx="4144962" cy="409575"/>
          </a:xfrm>
          <a:prstGeom prst="rect">
            <a:avLst/>
          </a:prstGeom>
          <a:noFill/>
          <a:ln w="9525">
            <a:noFill/>
            <a:miter lim="800000"/>
            <a:headEnd/>
            <a:tailEnd/>
          </a:ln>
        </p:spPr>
        <p:txBody>
          <a:bodyPr lIns="0" tIns="0" rIns="0" bIns="0">
            <a:spAutoFit/>
          </a:bodyPr>
          <a:lstStyle/>
          <a:p>
            <a:pPr algn="l"/>
            <a:r>
              <a:rPr lang="es-ES" sz="900" u="none">
                <a:solidFill>
                  <a:schemeClr val="accent2"/>
                </a:solidFill>
              </a:rPr>
              <a:t>Artículos c/arbitraje publicados en revistas indexadas</a:t>
            </a:r>
          </a:p>
          <a:p>
            <a:pPr algn="l"/>
            <a:r>
              <a:rPr lang="es-ES" sz="900" u="none">
                <a:solidFill>
                  <a:schemeClr val="accent2"/>
                </a:solidFill>
              </a:rPr>
              <a:t> especializadas de circulación internacional</a:t>
            </a:r>
            <a:endParaRPr lang="es-ES" sz="900" b="0" u="none">
              <a:solidFill>
                <a:schemeClr val="accent2"/>
              </a:solidFill>
            </a:endParaRPr>
          </a:p>
          <a:p>
            <a:pPr algn="l"/>
            <a:endParaRPr lang="es-ES" sz="900" b="0" u="none">
              <a:solidFill>
                <a:schemeClr val="accent2"/>
              </a:solidFill>
            </a:endParaRPr>
          </a:p>
        </p:txBody>
      </p:sp>
      <p:grpSp>
        <p:nvGrpSpPr>
          <p:cNvPr id="62520" name="Rectangle 61"/>
          <p:cNvGrpSpPr>
            <a:grpSpLocks/>
          </p:cNvGrpSpPr>
          <p:nvPr/>
        </p:nvGrpSpPr>
        <p:grpSpPr bwMode="auto">
          <a:xfrm>
            <a:off x="285750" y="3236913"/>
            <a:ext cx="257175" cy="158750"/>
            <a:chOff x="180" y="2039"/>
            <a:chExt cx="162" cy="100"/>
          </a:xfrm>
        </p:grpSpPr>
        <p:pic>
          <p:nvPicPr>
            <p:cNvPr id="62561" name="Rectangle 61"/>
            <p:cNvPicPr>
              <a:picLocks noChangeArrowheads="1"/>
            </p:cNvPicPr>
            <p:nvPr/>
          </p:nvPicPr>
          <p:blipFill>
            <a:blip r:embed="rId10" cstate="print"/>
            <a:srcRect/>
            <a:stretch>
              <a:fillRect/>
            </a:stretch>
          </p:blipFill>
          <p:spPr bwMode="auto">
            <a:xfrm>
              <a:off x="180" y="2039"/>
              <a:ext cx="162" cy="100"/>
            </a:xfrm>
            <a:prstGeom prst="rect">
              <a:avLst/>
            </a:prstGeom>
            <a:noFill/>
            <a:ln w="9525">
              <a:noFill/>
              <a:miter lim="800000"/>
              <a:headEnd/>
              <a:tailEnd/>
            </a:ln>
          </p:spPr>
        </p:pic>
        <p:sp>
          <p:nvSpPr>
            <p:cNvPr id="62562" name="Text Box 68"/>
            <p:cNvSpPr txBox="1">
              <a:spLocks noChangeArrowheads="1"/>
            </p:cNvSpPr>
            <p:nvPr/>
          </p:nvSpPr>
          <p:spPr bwMode="auto">
            <a:xfrm>
              <a:off x="218" y="2061"/>
              <a:ext cx="88" cy="31"/>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62521" name="Rectangle 62"/>
          <p:cNvSpPr>
            <a:spLocks noChangeArrowheads="1"/>
          </p:cNvSpPr>
          <p:nvPr/>
        </p:nvSpPr>
        <p:spPr bwMode="auto">
          <a:xfrm>
            <a:off x="608013" y="3265488"/>
            <a:ext cx="3686175" cy="273050"/>
          </a:xfrm>
          <a:prstGeom prst="rect">
            <a:avLst/>
          </a:prstGeom>
          <a:noFill/>
          <a:ln w="9525">
            <a:noFill/>
            <a:miter lim="800000"/>
            <a:headEnd/>
            <a:tailEnd/>
          </a:ln>
        </p:spPr>
        <p:txBody>
          <a:bodyPr lIns="0" tIns="0" rIns="0" bIns="0">
            <a:spAutoFit/>
          </a:bodyPr>
          <a:lstStyle/>
          <a:p>
            <a:pPr algn="l"/>
            <a:r>
              <a:rPr lang="es-ES" sz="900" u="none">
                <a:solidFill>
                  <a:schemeClr val="accent2"/>
                </a:solidFill>
              </a:rPr>
              <a:t>Artículos c/arbitraje publicados en extenso en Congresos Internacionales</a:t>
            </a:r>
            <a:endParaRPr lang="es-ES" sz="900" b="0" u="none">
              <a:solidFill>
                <a:schemeClr val="accent2"/>
              </a:solidFill>
            </a:endParaRPr>
          </a:p>
        </p:txBody>
      </p:sp>
      <p:sp>
        <p:nvSpPr>
          <p:cNvPr id="62522" name="Freeform 64"/>
          <p:cNvSpPr>
            <a:spLocks/>
          </p:cNvSpPr>
          <p:nvPr/>
        </p:nvSpPr>
        <p:spPr bwMode="auto">
          <a:xfrm>
            <a:off x="373063" y="3514725"/>
            <a:ext cx="117475" cy="85725"/>
          </a:xfrm>
          <a:custGeom>
            <a:avLst/>
            <a:gdLst>
              <a:gd name="T0" fmla="*/ 2147483647 w 21"/>
              <a:gd name="T1" fmla="*/ 0 h 21"/>
              <a:gd name="T2" fmla="*/ 2147483647 w 21"/>
              <a:gd name="T3" fmla="*/ 2147483647 h 21"/>
              <a:gd name="T4" fmla="*/ 0 w 21"/>
              <a:gd name="T5" fmla="*/ 2147483647 h 21"/>
              <a:gd name="T6" fmla="*/ 2147483647 w 21"/>
              <a:gd name="T7" fmla="*/ 0 h 21"/>
              <a:gd name="T8" fmla="*/ 0 60000 65536"/>
              <a:gd name="T9" fmla="*/ 0 60000 65536"/>
              <a:gd name="T10" fmla="*/ 0 60000 65536"/>
              <a:gd name="T11" fmla="*/ 0 60000 65536"/>
              <a:gd name="T12" fmla="*/ 0 w 21"/>
              <a:gd name="T13" fmla="*/ 0 h 21"/>
              <a:gd name="T14" fmla="*/ 21 w 21"/>
              <a:gd name="T15" fmla="*/ 21 h 21"/>
            </a:gdLst>
            <a:ahLst/>
            <a:cxnLst>
              <a:cxn ang="T8">
                <a:pos x="T0" y="T1"/>
              </a:cxn>
              <a:cxn ang="T9">
                <a:pos x="T2" y="T3"/>
              </a:cxn>
              <a:cxn ang="T10">
                <a:pos x="T4" y="T5"/>
              </a:cxn>
              <a:cxn ang="T11">
                <a:pos x="T6" y="T7"/>
              </a:cxn>
            </a:cxnLst>
            <a:rect l="T12" t="T13" r="T14" b="T15"/>
            <a:pathLst>
              <a:path w="21" h="21">
                <a:moveTo>
                  <a:pt x="10" y="0"/>
                </a:moveTo>
                <a:lnTo>
                  <a:pt x="21" y="21"/>
                </a:lnTo>
                <a:lnTo>
                  <a:pt x="0" y="21"/>
                </a:lnTo>
                <a:lnTo>
                  <a:pt x="10" y="0"/>
                </a:lnTo>
                <a:close/>
              </a:path>
            </a:pathLst>
          </a:custGeom>
          <a:solidFill>
            <a:srgbClr val="808000"/>
          </a:solidFill>
          <a:ln w="4763">
            <a:solidFill>
              <a:srgbClr val="808000"/>
            </a:solidFill>
            <a:round/>
            <a:headEnd/>
            <a:tailEnd/>
          </a:ln>
        </p:spPr>
        <p:txBody>
          <a:bodyPr/>
          <a:lstStyle/>
          <a:p>
            <a:pPr algn="l"/>
            <a:endParaRPr lang="es-MX" sz="1800" b="0" u="none"/>
          </a:p>
        </p:txBody>
      </p:sp>
      <p:sp>
        <p:nvSpPr>
          <p:cNvPr id="62523" name="Rectangle 65"/>
          <p:cNvSpPr>
            <a:spLocks noChangeArrowheads="1"/>
          </p:cNvSpPr>
          <p:nvPr/>
        </p:nvSpPr>
        <p:spPr bwMode="auto">
          <a:xfrm>
            <a:off x="615950" y="3540125"/>
            <a:ext cx="2508250" cy="136525"/>
          </a:xfrm>
          <a:prstGeom prst="rect">
            <a:avLst/>
          </a:prstGeom>
          <a:noFill/>
          <a:ln w="9525">
            <a:noFill/>
            <a:miter lim="800000"/>
            <a:headEnd/>
            <a:tailEnd/>
          </a:ln>
        </p:spPr>
        <p:txBody>
          <a:bodyPr wrap="none" lIns="0" tIns="0" rIns="0" bIns="0">
            <a:spAutoFit/>
          </a:bodyPr>
          <a:lstStyle/>
          <a:p>
            <a:pPr algn="l"/>
            <a:r>
              <a:rPr lang="es-ES" sz="900" u="none">
                <a:solidFill>
                  <a:schemeClr val="accent2"/>
                </a:solidFill>
              </a:rPr>
              <a:t>Índice Promedio de Artículos por Investigador</a:t>
            </a:r>
            <a:endParaRPr lang="es-ES" sz="900" b="0" u="none">
              <a:solidFill>
                <a:schemeClr val="accent2"/>
              </a:solidFill>
            </a:endParaRPr>
          </a:p>
        </p:txBody>
      </p:sp>
      <p:sp>
        <p:nvSpPr>
          <p:cNvPr id="62524" name="Freeform 35"/>
          <p:cNvSpPr>
            <a:spLocks/>
          </p:cNvSpPr>
          <p:nvPr/>
        </p:nvSpPr>
        <p:spPr bwMode="auto">
          <a:xfrm flipH="1">
            <a:off x="3078163" y="1320800"/>
            <a:ext cx="187325" cy="125413"/>
          </a:xfrm>
          <a:custGeom>
            <a:avLst/>
            <a:gdLst>
              <a:gd name="T0" fmla="*/ 2147483647 w 21"/>
              <a:gd name="T1" fmla="*/ 0 h 21"/>
              <a:gd name="T2" fmla="*/ 2147483647 w 21"/>
              <a:gd name="T3" fmla="*/ 2147483647 h 21"/>
              <a:gd name="T4" fmla="*/ 0 w 21"/>
              <a:gd name="T5" fmla="*/ 2147483647 h 21"/>
              <a:gd name="T6" fmla="*/ 2147483647 w 21"/>
              <a:gd name="T7" fmla="*/ 0 h 21"/>
              <a:gd name="T8" fmla="*/ 0 60000 65536"/>
              <a:gd name="T9" fmla="*/ 0 60000 65536"/>
              <a:gd name="T10" fmla="*/ 0 60000 65536"/>
              <a:gd name="T11" fmla="*/ 0 60000 65536"/>
              <a:gd name="T12" fmla="*/ 0 w 21"/>
              <a:gd name="T13" fmla="*/ 0 h 21"/>
              <a:gd name="T14" fmla="*/ 21 w 21"/>
              <a:gd name="T15" fmla="*/ 21 h 21"/>
            </a:gdLst>
            <a:ahLst/>
            <a:cxnLst>
              <a:cxn ang="T8">
                <a:pos x="T0" y="T1"/>
              </a:cxn>
              <a:cxn ang="T9">
                <a:pos x="T2" y="T3"/>
              </a:cxn>
              <a:cxn ang="T10">
                <a:pos x="T4" y="T5"/>
              </a:cxn>
              <a:cxn ang="T11">
                <a:pos x="T6" y="T7"/>
              </a:cxn>
            </a:cxnLst>
            <a:rect l="T12" t="T13" r="T14" b="T15"/>
            <a:pathLst>
              <a:path w="21" h="21">
                <a:moveTo>
                  <a:pt x="10" y="0"/>
                </a:moveTo>
                <a:lnTo>
                  <a:pt x="21" y="21"/>
                </a:lnTo>
                <a:lnTo>
                  <a:pt x="0" y="21"/>
                </a:lnTo>
                <a:lnTo>
                  <a:pt x="10" y="0"/>
                </a:lnTo>
                <a:close/>
              </a:path>
            </a:pathLst>
          </a:custGeom>
          <a:solidFill>
            <a:srgbClr val="808000"/>
          </a:solidFill>
          <a:ln w="4763">
            <a:solidFill>
              <a:srgbClr val="808000"/>
            </a:solidFill>
            <a:round/>
            <a:headEnd/>
            <a:tailEnd/>
          </a:ln>
        </p:spPr>
        <p:txBody>
          <a:bodyPr/>
          <a:lstStyle/>
          <a:p>
            <a:pPr algn="l"/>
            <a:endParaRPr lang="es-MX" sz="1800" b="0" u="none"/>
          </a:p>
        </p:txBody>
      </p:sp>
      <p:sp>
        <p:nvSpPr>
          <p:cNvPr id="62525" name="230 Rectángulo"/>
          <p:cNvSpPr>
            <a:spLocks noChangeArrowheads="1"/>
          </p:cNvSpPr>
          <p:nvPr/>
        </p:nvSpPr>
        <p:spPr bwMode="auto">
          <a:xfrm>
            <a:off x="1485900" y="1789113"/>
            <a:ext cx="263525" cy="261937"/>
          </a:xfrm>
          <a:prstGeom prst="rect">
            <a:avLst/>
          </a:prstGeom>
          <a:noFill/>
          <a:ln w="9525">
            <a:noFill/>
            <a:miter lim="800000"/>
            <a:headEnd/>
            <a:tailEnd/>
          </a:ln>
        </p:spPr>
        <p:txBody>
          <a:bodyPr wrap="none">
            <a:spAutoFit/>
          </a:bodyPr>
          <a:lstStyle/>
          <a:p>
            <a:pPr algn="l"/>
            <a:r>
              <a:rPr lang="es-ES" sz="1100" u="none">
                <a:solidFill>
                  <a:schemeClr val="accent2"/>
                </a:solidFill>
              </a:rPr>
              <a:t>1</a:t>
            </a:r>
            <a:endParaRPr lang="es-MX" sz="1100" b="0" u="none"/>
          </a:p>
        </p:txBody>
      </p:sp>
      <p:sp>
        <p:nvSpPr>
          <p:cNvPr id="62526" name="231 Rectángulo"/>
          <p:cNvSpPr>
            <a:spLocks noChangeArrowheads="1"/>
          </p:cNvSpPr>
          <p:nvPr/>
        </p:nvSpPr>
        <p:spPr bwMode="auto">
          <a:xfrm>
            <a:off x="2986088" y="1146175"/>
            <a:ext cx="263525" cy="261938"/>
          </a:xfrm>
          <a:prstGeom prst="rect">
            <a:avLst/>
          </a:prstGeom>
          <a:noFill/>
          <a:ln w="9525">
            <a:noFill/>
            <a:miter lim="800000"/>
            <a:headEnd/>
            <a:tailEnd/>
          </a:ln>
        </p:spPr>
        <p:txBody>
          <a:bodyPr wrap="none">
            <a:spAutoFit/>
          </a:bodyPr>
          <a:lstStyle/>
          <a:p>
            <a:pPr algn="l"/>
            <a:r>
              <a:rPr lang="es-ES" sz="1100" u="none">
                <a:solidFill>
                  <a:schemeClr val="accent2"/>
                </a:solidFill>
              </a:rPr>
              <a:t>2</a:t>
            </a:r>
            <a:endParaRPr lang="es-MX" sz="1100" b="0" u="none"/>
          </a:p>
        </p:txBody>
      </p:sp>
      <p:sp>
        <p:nvSpPr>
          <p:cNvPr id="62527" name="Rectangle 76"/>
          <p:cNvSpPr>
            <a:spLocks noChangeArrowheads="1"/>
          </p:cNvSpPr>
          <p:nvPr/>
        </p:nvSpPr>
        <p:spPr bwMode="auto">
          <a:xfrm>
            <a:off x="5003800" y="1700213"/>
            <a:ext cx="3887788" cy="987425"/>
          </a:xfrm>
          <a:prstGeom prst="rect">
            <a:avLst/>
          </a:prstGeom>
          <a:noFill/>
          <a:ln w="9525" algn="ctr">
            <a:noFill/>
            <a:miter lim="800000"/>
            <a:headEnd/>
            <a:tailEnd/>
          </a:ln>
        </p:spPr>
        <p:txBody>
          <a:bodyPr>
            <a:spAutoFit/>
          </a:bodyPr>
          <a:lstStyle/>
          <a:p>
            <a:pPr algn="l">
              <a:lnSpc>
                <a:spcPct val="140000"/>
              </a:lnSpc>
            </a:pPr>
            <a:r>
              <a:rPr lang="es-ES" sz="1400" u="none">
                <a:solidFill>
                  <a:schemeClr val="accent2"/>
                </a:solidFill>
              </a:rPr>
              <a:t>Artículos en revistas     	          97%</a:t>
            </a:r>
          </a:p>
          <a:p>
            <a:pPr algn="l">
              <a:lnSpc>
                <a:spcPct val="140000"/>
              </a:lnSpc>
            </a:pPr>
            <a:r>
              <a:rPr lang="es-ES" sz="1400" u="none">
                <a:solidFill>
                  <a:schemeClr val="accent2"/>
                </a:solidFill>
              </a:rPr>
              <a:t>Artículos en Memorias Cong Int         161%</a:t>
            </a:r>
          </a:p>
          <a:p>
            <a:pPr algn="l">
              <a:lnSpc>
                <a:spcPct val="140000"/>
              </a:lnSpc>
            </a:pPr>
            <a:r>
              <a:rPr lang="es-ES" sz="1400" u="none">
                <a:solidFill>
                  <a:schemeClr val="accent2"/>
                </a:solidFill>
              </a:rPr>
              <a:t>Registro de Patentes                           291%</a:t>
            </a:r>
          </a:p>
        </p:txBody>
      </p:sp>
      <p:sp>
        <p:nvSpPr>
          <p:cNvPr id="62528" name="Text Box 186"/>
          <p:cNvSpPr txBox="1">
            <a:spLocks noChangeArrowheads="1"/>
          </p:cNvSpPr>
          <p:nvPr/>
        </p:nvSpPr>
        <p:spPr bwMode="auto">
          <a:xfrm>
            <a:off x="6096000" y="1108075"/>
            <a:ext cx="1355725" cy="304800"/>
          </a:xfrm>
          <a:prstGeom prst="rect">
            <a:avLst/>
          </a:prstGeom>
          <a:noFill/>
          <a:ln w="9525">
            <a:noFill/>
            <a:miter lim="800000"/>
            <a:headEnd/>
            <a:tailEnd/>
          </a:ln>
        </p:spPr>
        <p:txBody>
          <a:bodyPr wrap="none">
            <a:spAutoFit/>
          </a:bodyPr>
          <a:lstStyle/>
          <a:p>
            <a:pPr algn="l"/>
            <a:r>
              <a:rPr lang="es-ES" sz="1400" u="none">
                <a:solidFill>
                  <a:srgbClr val="A50021"/>
                </a:solidFill>
              </a:rPr>
              <a:t>Evolución (%)</a:t>
            </a:r>
          </a:p>
        </p:txBody>
      </p:sp>
      <p:grpSp>
        <p:nvGrpSpPr>
          <p:cNvPr id="62529" name="Rectangle 82"/>
          <p:cNvGrpSpPr>
            <a:grpSpLocks/>
          </p:cNvGrpSpPr>
          <p:nvPr/>
        </p:nvGrpSpPr>
        <p:grpSpPr bwMode="auto">
          <a:xfrm>
            <a:off x="5784850" y="5602288"/>
            <a:ext cx="622300" cy="560387"/>
            <a:chOff x="3644" y="3529"/>
            <a:chExt cx="392" cy="353"/>
          </a:xfrm>
        </p:grpSpPr>
        <p:pic>
          <p:nvPicPr>
            <p:cNvPr id="62559" name="Rectangle 82"/>
            <p:cNvPicPr>
              <a:picLocks noChangeArrowheads="1"/>
            </p:cNvPicPr>
            <p:nvPr/>
          </p:nvPicPr>
          <p:blipFill>
            <a:blip r:embed="rId11" cstate="print"/>
            <a:srcRect/>
            <a:stretch>
              <a:fillRect/>
            </a:stretch>
          </p:blipFill>
          <p:spPr bwMode="auto">
            <a:xfrm>
              <a:off x="3644" y="3529"/>
              <a:ext cx="392" cy="353"/>
            </a:xfrm>
            <a:prstGeom prst="rect">
              <a:avLst/>
            </a:prstGeom>
            <a:noFill/>
            <a:ln w="9525">
              <a:noFill/>
              <a:miter lim="800000"/>
              <a:headEnd/>
              <a:tailEnd/>
            </a:ln>
          </p:spPr>
        </p:pic>
        <p:sp>
          <p:nvSpPr>
            <p:cNvPr id="62560" name="Text Box 79"/>
            <p:cNvSpPr txBox="1">
              <a:spLocks noChangeArrowheads="1"/>
            </p:cNvSpPr>
            <p:nvPr/>
          </p:nvSpPr>
          <p:spPr bwMode="auto">
            <a:xfrm>
              <a:off x="3684" y="3551"/>
              <a:ext cx="318" cy="286"/>
            </a:xfrm>
            <a:prstGeom prst="rect">
              <a:avLst/>
            </a:prstGeom>
            <a:noFill/>
            <a:ln w="9525">
              <a:noFill/>
              <a:miter lim="800000"/>
              <a:headEnd/>
              <a:tailEnd/>
            </a:ln>
          </p:spPr>
          <p:txBody>
            <a:bodyPr/>
            <a:lstStyle/>
            <a:p>
              <a:pPr algn="l"/>
              <a:endParaRPr lang="es-MX" sz="2800" b="0" u="none">
                <a:solidFill>
                  <a:srgbClr val="FFFFFF"/>
                </a:solidFill>
              </a:endParaRPr>
            </a:p>
          </p:txBody>
        </p:sp>
      </p:grpSp>
      <p:grpSp>
        <p:nvGrpSpPr>
          <p:cNvPr id="62530" name="Rectangle 83"/>
          <p:cNvGrpSpPr>
            <a:grpSpLocks/>
          </p:cNvGrpSpPr>
          <p:nvPr/>
        </p:nvGrpSpPr>
        <p:grpSpPr bwMode="auto">
          <a:xfrm>
            <a:off x="7467600" y="4279900"/>
            <a:ext cx="615950" cy="1882775"/>
            <a:chOff x="4704" y="2696"/>
            <a:chExt cx="388" cy="1186"/>
          </a:xfrm>
        </p:grpSpPr>
        <p:pic>
          <p:nvPicPr>
            <p:cNvPr id="62557" name="Rectangle 83"/>
            <p:cNvPicPr>
              <a:picLocks noChangeArrowheads="1"/>
            </p:cNvPicPr>
            <p:nvPr/>
          </p:nvPicPr>
          <p:blipFill>
            <a:blip r:embed="rId12" cstate="print"/>
            <a:srcRect/>
            <a:stretch>
              <a:fillRect/>
            </a:stretch>
          </p:blipFill>
          <p:spPr bwMode="auto">
            <a:xfrm>
              <a:off x="4704" y="2696"/>
              <a:ext cx="388" cy="1186"/>
            </a:xfrm>
            <a:prstGeom prst="rect">
              <a:avLst/>
            </a:prstGeom>
            <a:noFill/>
            <a:ln w="9525">
              <a:noFill/>
              <a:miter lim="800000"/>
              <a:headEnd/>
              <a:tailEnd/>
            </a:ln>
          </p:spPr>
        </p:pic>
        <p:sp>
          <p:nvSpPr>
            <p:cNvPr id="62558" name="Text Box 82"/>
            <p:cNvSpPr txBox="1">
              <a:spLocks noChangeArrowheads="1"/>
            </p:cNvSpPr>
            <p:nvPr/>
          </p:nvSpPr>
          <p:spPr bwMode="auto">
            <a:xfrm>
              <a:off x="4741" y="2718"/>
              <a:ext cx="316" cy="1119"/>
            </a:xfrm>
            <a:prstGeom prst="rect">
              <a:avLst/>
            </a:prstGeom>
            <a:noFill/>
            <a:ln w="9525">
              <a:noFill/>
              <a:miter lim="800000"/>
              <a:headEnd/>
              <a:tailEnd/>
            </a:ln>
          </p:spPr>
          <p:txBody>
            <a:bodyPr/>
            <a:lstStyle/>
            <a:p>
              <a:pPr algn="l"/>
              <a:endParaRPr lang="es-MX" sz="2800" b="0" u="none">
                <a:solidFill>
                  <a:srgbClr val="FFFFFF"/>
                </a:solidFill>
              </a:endParaRPr>
            </a:p>
          </p:txBody>
        </p:sp>
      </p:grpSp>
      <p:sp>
        <p:nvSpPr>
          <p:cNvPr id="62531" name="Line 84"/>
          <p:cNvSpPr>
            <a:spLocks noChangeShapeType="1"/>
          </p:cNvSpPr>
          <p:nvPr/>
        </p:nvSpPr>
        <p:spPr bwMode="auto">
          <a:xfrm>
            <a:off x="5262563" y="4200525"/>
            <a:ext cx="0" cy="1890713"/>
          </a:xfrm>
          <a:prstGeom prst="line">
            <a:avLst/>
          </a:prstGeom>
          <a:noFill/>
          <a:ln w="0">
            <a:solidFill>
              <a:srgbClr val="000000"/>
            </a:solidFill>
            <a:round/>
            <a:headEnd/>
            <a:tailEnd/>
          </a:ln>
        </p:spPr>
        <p:txBody>
          <a:bodyPr/>
          <a:lstStyle/>
          <a:p>
            <a:endParaRPr lang="es-MX"/>
          </a:p>
        </p:txBody>
      </p:sp>
      <p:sp>
        <p:nvSpPr>
          <p:cNvPr id="62532" name="Line 85"/>
          <p:cNvSpPr>
            <a:spLocks noChangeShapeType="1"/>
          </p:cNvSpPr>
          <p:nvPr/>
        </p:nvSpPr>
        <p:spPr bwMode="auto">
          <a:xfrm>
            <a:off x="5227638" y="6091238"/>
            <a:ext cx="34925" cy="0"/>
          </a:xfrm>
          <a:prstGeom prst="line">
            <a:avLst/>
          </a:prstGeom>
          <a:noFill/>
          <a:ln w="0">
            <a:solidFill>
              <a:srgbClr val="000000"/>
            </a:solidFill>
            <a:round/>
            <a:headEnd/>
            <a:tailEnd/>
          </a:ln>
        </p:spPr>
        <p:txBody>
          <a:bodyPr/>
          <a:lstStyle/>
          <a:p>
            <a:endParaRPr lang="es-MX"/>
          </a:p>
        </p:txBody>
      </p:sp>
      <p:sp>
        <p:nvSpPr>
          <p:cNvPr id="62533" name="Line 86"/>
          <p:cNvSpPr>
            <a:spLocks noChangeShapeType="1"/>
          </p:cNvSpPr>
          <p:nvPr/>
        </p:nvSpPr>
        <p:spPr bwMode="auto">
          <a:xfrm>
            <a:off x="5227638" y="5713413"/>
            <a:ext cx="34925" cy="0"/>
          </a:xfrm>
          <a:prstGeom prst="line">
            <a:avLst/>
          </a:prstGeom>
          <a:noFill/>
          <a:ln w="0">
            <a:solidFill>
              <a:srgbClr val="000000"/>
            </a:solidFill>
            <a:round/>
            <a:headEnd/>
            <a:tailEnd/>
          </a:ln>
        </p:spPr>
        <p:txBody>
          <a:bodyPr/>
          <a:lstStyle/>
          <a:p>
            <a:endParaRPr lang="es-MX"/>
          </a:p>
        </p:txBody>
      </p:sp>
      <p:sp>
        <p:nvSpPr>
          <p:cNvPr id="62534" name="Line 87"/>
          <p:cNvSpPr>
            <a:spLocks noChangeShapeType="1"/>
          </p:cNvSpPr>
          <p:nvPr/>
        </p:nvSpPr>
        <p:spPr bwMode="auto">
          <a:xfrm>
            <a:off x="5227638" y="5335588"/>
            <a:ext cx="34925" cy="0"/>
          </a:xfrm>
          <a:prstGeom prst="line">
            <a:avLst/>
          </a:prstGeom>
          <a:noFill/>
          <a:ln w="0">
            <a:solidFill>
              <a:srgbClr val="000000"/>
            </a:solidFill>
            <a:round/>
            <a:headEnd/>
            <a:tailEnd/>
          </a:ln>
        </p:spPr>
        <p:txBody>
          <a:bodyPr/>
          <a:lstStyle/>
          <a:p>
            <a:endParaRPr lang="es-MX"/>
          </a:p>
        </p:txBody>
      </p:sp>
      <p:sp>
        <p:nvSpPr>
          <p:cNvPr id="62535" name="Line 88"/>
          <p:cNvSpPr>
            <a:spLocks noChangeShapeType="1"/>
          </p:cNvSpPr>
          <p:nvPr/>
        </p:nvSpPr>
        <p:spPr bwMode="auto">
          <a:xfrm>
            <a:off x="5227638" y="4956175"/>
            <a:ext cx="34925" cy="0"/>
          </a:xfrm>
          <a:prstGeom prst="line">
            <a:avLst/>
          </a:prstGeom>
          <a:noFill/>
          <a:ln w="0">
            <a:solidFill>
              <a:srgbClr val="000000"/>
            </a:solidFill>
            <a:round/>
            <a:headEnd/>
            <a:tailEnd/>
          </a:ln>
        </p:spPr>
        <p:txBody>
          <a:bodyPr/>
          <a:lstStyle/>
          <a:p>
            <a:endParaRPr lang="es-MX"/>
          </a:p>
        </p:txBody>
      </p:sp>
      <p:sp>
        <p:nvSpPr>
          <p:cNvPr id="62536" name="Line 89"/>
          <p:cNvSpPr>
            <a:spLocks noChangeShapeType="1"/>
          </p:cNvSpPr>
          <p:nvPr/>
        </p:nvSpPr>
        <p:spPr bwMode="auto">
          <a:xfrm>
            <a:off x="5227638" y="4578350"/>
            <a:ext cx="34925" cy="0"/>
          </a:xfrm>
          <a:prstGeom prst="line">
            <a:avLst/>
          </a:prstGeom>
          <a:noFill/>
          <a:ln w="0">
            <a:solidFill>
              <a:srgbClr val="000000"/>
            </a:solidFill>
            <a:round/>
            <a:headEnd/>
            <a:tailEnd/>
          </a:ln>
        </p:spPr>
        <p:txBody>
          <a:bodyPr/>
          <a:lstStyle/>
          <a:p>
            <a:endParaRPr lang="es-MX"/>
          </a:p>
        </p:txBody>
      </p:sp>
      <p:sp>
        <p:nvSpPr>
          <p:cNvPr id="62537" name="Line 90"/>
          <p:cNvSpPr>
            <a:spLocks noChangeShapeType="1"/>
          </p:cNvSpPr>
          <p:nvPr/>
        </p:nvSpPr>
        <p:spPr bwMode="auto">
          <a:xfrm>
            <a:off x="5227638" y="4200525"/>
            <a:ext cx="34925" cy="0"/>
          </a:xfrm>
          <a:prstGeom prst="line">
            <a:avLst/>
          </a:prstGeom>
          <a:noFill/>
          <a:ln w="0">
            <a:solidFill>
              <a:srgbClr val="000000"/>
            </a:solidFill>
            <a:round/>
            <a:headEnd/>
            <a:tailEnd/>
          </a:ln>
        </p:spPr>
        <p:txBody>
          <a:bodyPr/>
          <a:lstStyle/>
          <a:p>
            <a:endParaRPr lang="es-MX"/>
          </a:p>
        </p:txBody>
      </p:sp>
      <p:sp>
        <p:nvSpPr>
          <p:cNvPr id="62538" name="Line 91"/>
          <p:cNvSpPr>
            <a:spLocks noChangeShapeType="1"/>
          </p:cNvSpPr>
          <p:nvPr/>
        </p:nvSpPr>
        <p:spPr bwMode="auto">
          <a:xfrm>
            <a:off x="5262563" y="6091238"/>
            <a:ext cx="3351212" cy="0"/>
          </a:xfrm>
          <a:prstGeom prst="line">
            <a:avLst/>
          </a:prstGeom>
          <a:noFill/>
          <a:ln w="0">
            <a:solidFill>
              <a:srgbClr val="000000"/>
            </a:solidFill>
            <a:round/>
            <a:headEnd/>
            <a:tailEnd/>
          </a:ln>
        </p:spPr>
        <p:txBody>
          <a:bodyPr/>
          <a:lstStyle/>
          <a:p>
            <a:endParaRPr lang="es-MX"/>
          </a:p>
        </p:txBody>
      </p:sp>
      <p:sp>
        <p:nvSpPr>
          <p:cNvPr id="62539" name="Line 92"/>
          <p:cNvSpPr>
            <a:spLocks noChangeShapeType="1"/>
          </p:cNvSpPr>
          <p:nvPr/>
        </p:nvSpPr>
        <p:spPr bwMode="auto">
          <a:xfrm flipV="1">
            <a:off x="5262563" y="6091238"/>
            <a:ext cx="0" cy="55562"/>
          </a:xfrm>
          <a:prstGeom prst="line">
            <a:avLst/>
          </a:prstGeom>
          <a:noFill/>
          <a:ln w="0">
            <a:solidFill>
              <a:srgbClr val="000000"/>
            </a:solidFill>
            <a:round/>
            <a:headEnd/>
            <a:tailEnd/>
          </a:ln>
        </p:spPr>
        <p:txBody>
          <a:bodyPr/>
          <a:lstStyle/>
          <a:p>
            <a:endParaRPr lang="es-MX"/>
          </a:p>
        </p:txBody>
      </p:sp>
      <p:sp>
        <p:nvSpPr>
          <p:cNvPr id="62540" name="Line 93"/>
          <p:cNvSpPr>
            <a:spLocks noChangeShapeType="1"/>
          </p:cNvSpPr>
          <p:nvPr/>
        </p:nvSpPr>
        <p:spPr bwMode="auto">
          <a:xfrm flipV="1">
            <a:off x="6938963" y="6091238"/>
            <a:ext cx="0" cy="55562"/>
          </a:xfrm>
          <a:prstGeom prst="line">
            <a:avLst/>
          </a:prstGeom>
          <a:noFill/>
          <a:ln w="0">
            <a:solidFill>
              <a:srgbClr val="000000"/>
            </a:solidFill>
            <a:round/>
            <a:headEnd/>
            <a:tailEnd/>
          </a:ln>
        </p:spPr>
        <p:txBody>
          <a:bodyPr/>
          <a:lstStyle/>
          <a:p>
            <a:endParaRPr lang="es-MX"/>
          </a:p>
        </p:txBody>
      </p:sp>
      <p:sp>
        <p:nvSpPr>
          <p:cNvPr id="62541" name="Line 94"/>
          <p:cNvSpPr>
            <a:spLocks noChangeShapeType="1"/>
          </p:cNvSpPr>
          <p:nvPr/>
        </p:nvSpPr>
        <p:spPr bwMode="auto">
          <a:xfrm flipV="1">
            <a:off x="8613775" y="6091238"/>
            <a:ext cx="0" cy="55562"/>
          </a:xfrm>
          <a:prstGeom prst="line">
            <a:avLst/>
          </a:prstGeom>
          <a:noFill/>
          <a:ln w="0">
            <a:solidFill>
              <a:srgbClr val="000000"/>
            </a:solidFill>
            <a:round/>
            <a:headEnd/>
            <a:tailEnd/>
          </a:ln>
        </p:spPr>
        <p:txBody>
          <a:bodyPr/>
          <a:lstStyle/>
          <a:p>
            <a:endParaRPr lang="es-MX"/>
          </a:p>
        </p:txBody>
      </p:sp>
      <p:sp>
        <p:nvSpPr>
          <p:cNvPr id="62542" name="Rectangle 95"/>
          <p:cNvSpPr>
            <a:spLocks noChangeArrowheads="1"/>
          </p:cNvSpPr>
          <p:nvPr/>
        </p:nvSpPr>
        <p:spPr bwMode="auto">
          <a:xfrm>
            <a:off x="4716463" y="3276600"/>
            <a:ext cx="4030662" cy="304800"/>
          </a:xfrm>
          <a:prstGeom prst="rect">
            <a:avLst/>
          </a:prstGeom>
          <a:noFill/>
          <a:ln w="9525" algn="ctr">
            <a:noFill/>
            <a:miter lim="800000"/>
            <a:headEnd/>
            <a:tailEnd/>
          </a:ln>
        </p:spPr>
        <p:txBody>
          <a:bodyPr wrap="none">
            <a:spAutoFit/>
          </a:bodyPr>
          <a:lstStyle/>
          <a:p>
            <a:pPr algn="l"/>
            <a:r>
              <a:rPr lang="es-ES" sz="1400" u="none">
                <a:solidFill>
                  <a:srgbClr val="A50021"/>
                </a:solidFill>
              </a:rPr>
              <a:t>Solicitudes de Registro y/o Títulos de Patente</a:t>
            </a:r>
          </a:p>
        </p:txBody>
      </p:sp>
      <p:sp>
        <p:nvSpPr>
          <p:cNvPr id="62543" name="Rectangle 96"/>
          <p:cNvSpPr>
            <a:spLocks noChangeArrowheads="1"/>
          </p:cNvSpPr>
          <p:nvPr/>
        </p:nvSpPr>
        <p:spPr bwMode="auto">
          <a:xfrm>
            <a:off x="5988050" y="5416550"/>
            <a:ext cx="168275" cy="182563"/>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12</a:t>
            </a:r>
            <a:endParaRPr lang="es-ES" b="0" u="none">
              <a:solidFill>
                <a:schemeClr val="accent2"/>
              </a:solidFill>
            </a:endParaRPr>
          </a:p>
        </p:txBody>
      </p:sp>
      <p:sp>
        <p:nvSpPr>
          <p:cNvPr id="62544" name="Rectangle 97"/>
          <p:cNvSpPr>
            <a:spLocks noChangeArrowheads="1"/>
          </p:cNvSpPr>
          <p:nvPr/>
        </p:nvSpPr>
        <p:spPr bwMode="auto">
          <a:xfrm>
            <a:off x="7643813" y="4067175"/>
            <a:ext cx="168275" cy="182563"/>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47</a:t>
            </a:r>
            <a:endParaRPr lang="es-ES" b="0" u="none">
              <a:solidFill>
                <a:schemeClr val="accent2"/>
              </a:solidFill>
            </a:endParaRPr>
          </a:p>
        </p:txBody>
      </p:sp>
      <p:sp>
        <p:nvSpPr>
          <p:cNvPr id="62545" name="Rectangle 98"/>
          <p:cNvSpPr>
            <a:spLocks noChangeArrowheads="1"/>
          </p:cNvSpPr>
          <p:nvPr/>
        </p:nvSpPr>
        <p:spPr bwMode="auto">
          <a:xfrm>
            <a:off x="5110163" y="5989638"/>
            <a:ext cx="84137"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0</a:t>
            </a:r>
            <a:endParaRPr lang="es-ES" b="0" u="none">
              <a:solidFill>
                <a:schemeClr val="accent2"/>
              </a:solidFill>
            </a:endParaRPr>
          </a:p>
        </p:txBody>
      </p:sp>
      <p:sp>
        <p:nvSpPr>
          <p:cNvPr id="62546" name="Rectangle 99"/>
          <p:cNvSpPr>
            <a:spLocks noChangeArrowheads="1"/>
          </p:cNvSpPr>
          <p:nvPr/>
        </p:nvSpPr>
        <p:spPr bwMode="auto">
          <a:xfrm>
            <a:off x="5046663" y="5611813"/>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10</a:t>
            </a:r>
            <a:endParaRPr lang="es-ES" b="0" u="none">
              <a:solidFill>
                <a:schemeClr val="accent2"/>
              </a:solidFill>
            </a:endParaRPr>
          </a:p>
        </p:txBody>
      </p:sp>
      <p:sp>
        <p:nvSpPr>
          <p:cNvPr id="62547" name="Rectangle 100"/>
          <p:cNvSpPr>
            <a:spLocks noChangeArrowheads="1"/>
          </p:cNvSpPr>
          <p:nvPr/>
        </p:nvSpPr>
        <p:spPr bwMode="auto">
          <a:xfrm>
            <a:off x="5046663" y="5233988"/>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20</a:t>
            </a:r>
            <a:endParaRPr lang="es-ES" b="0" u="none">
              <a:solidFill>
                <a:schemeClr val="accent2"/>
              </a:solidFill>
            </a:endParaRPr>
          </a:p>
        </p:txBody>
      </p:sp>
      <p:sp>
        <p:nvSpPr>
          <p:cNvPr id="62548" name="Rectangle 101"/>
          <p:cNvSpPr>
            <a:spLocks noChangeArrowheads="1"/>
          </p:cNvSpPr>
          <p:nvPr/>
        </p:nvSpPr>
        <p:spPr bwMode="auto">
          <a:xfrm>
            <a:off x="5046663" y="4854575"/>
            <a:ext cx="168275" cy="182563"/>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30</a:t>
            </a:r>
            <a:endParaRPr lang="es-ES" b="0" u="none">
              <a:solidFill>
                <a:schemeClr val="accent2"/>
              </a:solidFill>
            </a:endParaRPr>
          </a:p>
        </p:txBody>
      </p:sp>
      <p:sp>
        <p:nvSpPr>
          <p:cNvPr id="62549" name="Rectangle 102"/>
          <p:cNvSpPr>
            <a:spLocks noChangeArrowheads="1"/>
          </p:cNvSpPr>
          <p:nvPr/>
        </p:nvSpPr>
        <p:spPr bwMode="auto">
          <a:xfrm>
            <a:off x="5046663" y="4478338"/>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40</a:t>
            </a:r>
            <a:endParaRPr lang="es-ES" b="0" u="none">
              <a:solidFill>
                <a:schemeClr val="accent2"/>
              </a:solidFill>
            </a:endParaRPr>
          </a:p>
        </p:txBody>
      </p:sp>
      <p:sp>
        <p:nvSpPr>
          <p:cNvPr id="62550" name="Rectangle 103"/>
          <p:cNvSpPr>
            <a:spLocks noChangeArrowheads="1"/>
          </p:cNvSpPr>
          <p:nvPr/>
        </p:nvSpPr>
        <p:spPr bwMode="auto">
          <a:xfrm>
            <a:off x="5046663" y="4100513"/>
            <a:ext cx="168275" cy="182562"/>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50</a:t>
            </a:r>
            <a:endParaRPr lang="es-ES" b="0" u="none">
              <a:solidFill>
                <a:schemeClr val="accent2"/>
              </a:solidFill>
            </a:endParaRPr>
          </a:p>
        </p:txBody>
      </p:sp>
      <p:sp>
        <p:nvSpPr>
          <p:cNvPr id="62551" name="Rectangle 104"/>
          <p:cNvSpPr>
            <a:spLocks noChangeArrowheads="1"/>
          </p:cNvSpPr>
          <p:nvPr/>
        </p:nvSpPr>
        <p:spPr bwMode="auto">
          <a:xfrm>
            <a:off x="5902325" y="6245225"/>
            <a:ext cx="531813" cy="182563"/>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Al 2004</a:t>
            </a:r>
            <a:endParaRPr lang="es-ES" b="0" u="none">
              <a:solidFill>
                <a:schemeClr val="accent2"/>
              </a:solidFill>
            </a:endParaRPr>
          </a:p>
        </p:txBody>
      </p:sp>
      <p:sp>
        <p:nvSpPr>
          <p:cNvPr id="62552" name="Rectangle 105"/>
          <p:cNvSpPr>
            <a:spLocks noChangeArrowheads="1"/>
          </p:cNvSpPr>
          <p:nvPr/>
        </p:nvSpPr>
        <p:spPr bwMode="auto">
          <a:xfrm>
            <a:off x="7575550" y="6245225"/>
            <a:ext cx="531813" cy="182563"/>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Al 2008</a:t>
            </a:r>
            <a:endParaRPr lang="es-ES" b="0" u="none">
              <a:solidFill>
                <a:schemeClr val="accent2"/>
              </a:solidFill>
            </a:endParaRPr>
          </a:p>
        </p:txBody>
      </p:sp>
      <p:sp>
        <p:nvSpPr>
          <p:cNvPr id="62553" name="Rectangle 106"/>
          <p:cNvSpPr>
            <a:spLocks noChangeArrowheads="1"/>
          </p:cNvSpPr>
          <p:nvPr/>
        </p:nvSpPr>
        <p:spPr bwMode="auto">
          <a:xfrm rot="-5400000">
            <a:off x="3620294" y="5041106"/>
            <a:ext cx="2549525" cy="182563"/>
          </a:xfrm>
          <a:prstGeom prst="rect">
            <a:avLst/>
          </a:prstGeom>
          <a:noFill/>
          <a:ln w="9525">
            <a:noFill/>
            <a:miter lim="800000"/>
            <a:headEnd/>
            <a:tailEnd/>
          </a:ln>
        </p:spPr>
        <p:txBody>
          <a:bodyPr wrap="none" lIns="0" tIns="0" rIns="0" bIns="0">
            <a:spAutoFit/>
          </a:bodyPr>
          <a:lstStyle/>
          <a:p>
            <a:pPr algn="l"/>
            <a:r>
              <a:rPr lang="es-ES" u="none">
                <a:solidFill>
                  <a:schemeClr val="accent2"/>
                </a:solidFill>
              </a:rPr>
              <a:t>Número de Solicitudes de Patentes</a:t>
            </a:r>
            <a:endParaRPr lang="es-ES" b="0" u="none">
              <a:solidFill>
                <a:schemeClr val="accent2"/>
              </a:solidFill>
            </a:endParaRPr>
          </a:p>
        </p:txBody>
      </p:sp>
      <p:pic>
        <p:nvPicPr>
          <p:cNvPr id="62554" name="Rectangle 12"/>
          <p:cNvPicPr>
            <a:picLocks noChangeArrowheads="1"/>
          </p:cNvPicPr>
          <p:nvPr/>
        </p:nvPicPr>
        <p:blipFill>
          <a:blip r:embed="rId4" cstate="print"/>
          <a:srcRect/>
          <a:stretch>
            <a:fillRect/>
          </a:stretch>
        </p:blipFill>
        <p:spPr bwMode="auto">
          <a:xfrm>
            <a:off x="180975" y="4221163"/>
            <a:ext cx="4103688" cy="2160587"/>
          </a:xfrm>
          <a:prstGeom prst="rect">
            <a:avLst/>
          </a:prstGeom>
          <a:noFill/>
          <a:ln w="9525">
            <a:noFill/>
            <a:miter lim="800000"/>
            <a:headEnd/>
            <a:tailEnd/>
          </a:ln>
        </p:spPr>
      </p:pic>
      <p:sp>
        <p:nvSpPr>
          <p:cNvPr id="62555" name="Text Box 107"/>
          <p:cNvSpPr txBox="1">
            <a:spLocks noChangeArrowheads="1"/>
          </p:cNvSpPr>
          <p:nvPr/>
        </p:nvSpPr>
        <p:spPr bwMode="auto">
          <a:xfrm>
            <a:off x="393700" y="4292600"/>
            <a:ext cx="3673475" cy="1952625"/>
          </a:xfrm>
          <a:prstGeom prst="rect">
            <a:avLst/>
          </a:prstGeom>
          <a:noFill/>
          <a:ln w="9525">
            <a:noFill/>
            <a:miter lim="800000"/>
            <a:headEnd/>
            <a:tailEnd/>
          </a:ln>
        </p:spPr>
        <p:txBody>
          <a:bodyPr>
            <a:spAutoFit/>
          </a:bodyPr>
          <a:lstStyle/>
          <a:p>
            <a:pPr algn="l">
              <a:spcBef>
                <a:spcPct val="50000"/>
              </a:spcBef>
            </a:pPr>
            <a:r>
              <a:rPr lang="es-MX" b="0" u="none"/>
              <a:t>             </a:t>
            </a:r>
            <a:r>
              <a:rPr lang="es-MX" sz="1400" u="none">
                <a:solidFill>
                  <a:srgbClr val="996633"/>
                </a:solidFill>
              </a:rPr>
              <a:t>            </a:t>
            </a:r>
            <a:r>
              <a:rPr lang="es-MX" sz="1400" u="none">
                <a:solidFill>
                  <a:srgbClr val="A50021"/>
                </a:solidFill>
              </a:rPr>
              <a:t>Patentes   </a:t>
            </a:r>
          </a:p>
          <a:p>
            <a:pPr algn="l">
              <a:spcBef>
                <a:spcPct val="50000"/>
              </a:spcBef>
            </a:pPr>
            <a:r>
              <a:rPr lang="es-MX" b="0" u="none"/>
              <a:t>             </a:t>
            </a:r>
            <a:r>
              <a:rPr lang="es-MX" u="none">
                <a:solidFill>
                  <a:srgbClr val="A50021"/>
                </a:solidFill>
              </a:rPr>
              <a:t>CIMAV/Otras Instituciones</a:t>
            </a:r>
          </a:p>
          <a:p>
            <a:pPr algn="l">
              <a:spcBef>
                <a:spcPct val="50000"/>
              </a:spcBef>
            </a:pPr>
            <a:r>
              <a:rPr lang="es-MX" u="none">
                <a:solidFill>
                  <a:schemeClr val="accent2"/>
                </a:solidFill>
              </a:rPr>
              <a:t>Institución                Patentes/Investigador-año</a:t>
            </a:r>
          </a:p>
          <a:p>
            <a:pPr algn="l">
              <a:spcBef>
                <a:spcPct val="50000"/>
              </a:spcBef>
            </a:pPr>
            <a:r>
              <a:rPr lang="es-MX" b="0" u="none">
                <a:solidFill>
                  <a:schemeClr val="accent2"/>
                </a:solidFill>
              </a:rPr>
              <a:t>CIMAV                                             4</a:t>
            </a:r>
          </a:p>
          <a:p>
            <a:pPr algn="l">
              <a:spcBef>
                <a:spcPct val="50000"/>
              </a:spcBef>
            </a:pPr>
            <a:r>
              <a:rPr lang="es-MX" b="0" u="none">
                <a:solidFill>
                  <a:schemeClr val="accent2"/>
                </a:solidFill>
              </a:rPr>
              <a:t>IMP                                                 20  </a:t>
            </a:r>
          </a:p>
          <a:p>
            <a:pPr algn="l">
              <a:spcBef>
                <a:spcPct val="50000"/>
              </a:spcBef>
            </a:pPr>
            <a:r>
              <a:rPr lang="es-MX" b="0" u="none">
                <a:solidFill>
                  <a:schemeClr val="accent2"/>
                </a:solidFill>
              </a:rPr>
              <a:t>ITESM                                             36</a:t>
            </a:r>
          </a:p>
          <a:p>
            <a:pPr algn="l">
              <a:spcBef>
                <a:spcPct val="50000"/>
              </a:spcBef>
            </a:pPr>
            <a:r>
              <a:rPr lang="es-MX" b="0" u="none">
                <a:solidFill>
                  <a:schemeClr val="accent2"/>
                </a:solidFill>
              </a:rPr>
              <a:t>UNAM                                            139</a:t>
            </a:r>
            <a:endParaRPr lang="es-ES" b="0" u="none">
              <a:solidFill>
                <a:schemeClr val="accent2"/>
              </a:solidFill>
            </a:endParaRPr>
          </a:p>
        </p:txBody>
      </p:sp>
      <p:sp>
        <p:nvSpPr>
          <p:cNvPr id="62556" name="5 CuadroTexto"/>
          <p:cNvSpPr txBox="1">
            <a:spLocks noChangeArrowheads="1"/>
          </p:cNvSpPr>
          <p:nvPr/>
        </p:nvSpPr>
        <p:spPr bwMode="auto">
          <a:xfrm>
            <a:off x="5302250" y="85725"/>
            <a:ext cx="3841750" cy="366713"/>
          </a:xfrm>
          <a:prstGeom prst="rect">
            <a:avLst/>
          </a:prstGeom>
          <a:noFill/>
          <a:ln w="9525" algn="ctr">
            <a:noFill/>
            <a:miter lim="800000"/>
            <a:headEnd/>
            <a:tailEnd/>
          </a:ln>
        </p:spPr>
        <p:txBody>
          <a:bodyPr wrap="none">
            <a:spAutoFit/>
          </a:bodyPr>
          <a:lstStyle/>
          <a:p>
            <a:r>
              <a:rPr lang="es-ES" sz="1800" u="none">
                <a:solidFill>
                  <a:srgbClr val="A50021"/>
                </a:solidFill>
              </a:rPr>
              <a:t>Resultados Relevantes 2004-2009</a:t>
            </a:r>
            <a:endParaRPr lang="es-MX" sz="1800" u="none">
              <a:solidFill>
                <a:srgbClr val="A50021"/>
              </a:solidFill>
            </a:endParaRP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Rectangle 12"/>
          <p:cNvPicPr>
            <a:picLocks noChangeArrowheads="1"/>
          </p:cNvPicPr>
          <p:nvPr/>
        </p:nvPicPr>
        <p:blipFill>
          <a:blip r:embed="rId3" cstate="print"/>
          <a:srcRect/>
          <a:stretch>
            <a:fillRect/>
          </a:stretch>
        </p:blipFill>
        <p:spPr bwMode="auto">
          <a:xfrm>
            <a:off x="4860925" y="4437063"/>
            <a:ext cx="4103688" cy="1584325"/>
          </a:xfrm>
          <a:prstGeom prst="rect">
            <a:avLst/>
          </a:prstGeom>
          <a:noFill/>
          <a:ln w="9525">
            <a:noFill/>
            <a:miter lim="800000"/>
            <a:headEnd/>
            <a:tailEnd/>
          </a:ln>
        </p:spPr>
      </p:pic>
      <p:grpSp>
        <p:nvGrpSpPr>
          <p:cNvPr id="61443" name="Group 2"/>
          <p:cNvGrpSpPr>
            <a:grpSpLocks/>
          </p:cNvGrpSpPr>
          <p:nvPr/>
        </p:nvGrpSpPr>
        <p:grpSpPr bwMode="auto">
          <a:xfrm>
            <a:off x="0" y="1701800"/>
            <a:ext cx="4643438" cy="3095625"/>
            <a:chOff x="-90" y="2285"/>
            <a:chExt cx="3015" cy="2080"/>
          </a:xfrm>
        </p:grpSpPr>
        <p:pic>
          <p:nvPicPr>
            <p:cNvPr id="61523" name="Picture 158"/>
            <p:cNvPicPr>
              <a:picLocks noChangeAspect="1" noChangeArrowheads="1"/>
            </p:cNvPicPr>
            <p:nvPr/>
          </p:nvPicPr>
          <p:blipFill>
            <a:blip r:embed="rId4" cstate="print"/>
            <a:srcRect/>
            <a:stretch>
              <a:fillRect/>
            </a:stretch>
          </p:blipFill>
          <p:spPr bwMode="auto">
            <a:xfrm>
              <a:off x="-90" y="2392"/>
              <a:ext cx="3015" cy="1973"/>
            </a:xfrm>
            <a:prstGeom prst="rect">
              <a:avLst/>
            </a:prstGeom>
            <a:noFill/>
            <a:ln w="9525">
              <a:noFill/>
              <a:miter lim="800000"/>
              <a:headEnd/>
              <a:tailEnd/>
            </a:ln>
          </p:spPr>
        </p:pic>
        <p:grpSp>
          <p:nvGrpSpPr>
            <p:cNvPr id="61524" name="Group 123"/>
            <p:cNvGrpSpPr>
              <a:grpSpLocks noChangeAspect="1"/>
            </p:cNvGrpSpPr>
            <p:nvPr/>
          </p:nvGrpSpPr>
          <p:grpSpPr bwMode="auto">
            <a:xfrm>
              <a:off x="-10" y="2601"/>
              <a:ext cx="2737" cy="1692"/>
              <a:chOff x="0" y="2207"/>
              <a:chExt cx="2880" cy="1994"/>
            </a:xfrm>
          </p:grpSpPr>
          <p:sp>
            <p:nvSpPr>
              <p:cNvPr id="61526" name="AutoShape 122"/>
              <p:cNvSpPr>
                <a:spLocks noChangeAspect="1" noChangeArrowheads="1" noTextEdit="1"/>
              </p:cNvSpPr>
              <p:nvPr/>
            </p:nvSpPr>
            <p:spPr bwMode="auto">
              <a:xfrm>
                <a:off x="0" y="2207"/>
                <a:ext cx="2880" cy="1994"/>
              </a:xfrm>
              <a:prstGeom prst="rect">
                <a:avLst/>
              </a:prstGeom>
              <a:noFill/>
              <a:ln w="9525">
                <a:noFill/>
                <a:miter lim="800000"/>
                <a:headEnd/>
                <a:tailEnd/>
              </a:ln>
            </p:spPr>
            <p:txBody>
              <a:bodyPr/>
              <a:lstStyle/>
              <a:p>
                <a:endParaRPr lang="es-MX"/>
              </a:p>
            </p:txBody>
          </p:sp>
          <p:grpSp>
            <p:nvGrpSpPr>
              <p:cNvPr id="61527" name="Rectangle 124"/>
              <p:cNvGrpSpPr>
                <a:grpSpLocks/>
              </p:cNvGrpSpPr>
              <p:nvPr/>
            </p:nvGrpSpPr>
            <p:grpSpPr bwMode="auto">
              <a:xfrm>
                <a:off x="623" y="3298"/>
                <a:ext cx="432" cy="670"/>
                <a:chOff x="1066800" y="2529840"/>
                <a:chExt cx="652272" cy="902208"/>
              </a:xfrm>
            </p:grpSpPr>
            <p:pic>
              <p:nvPicPr>
                <p:cNvPr id="61577" name="Rectangle 124"/>
                <p:cNvPicPr>
                  <a:picLocks noChangeArrowheads="1"/>
                </p:cNvPicPr>
                <p:nvPr/>
              </p:nvPicPr>
              <p:blipFill>
                <a:blip r:embed="rId5" cstate="print"/>
                <a:srcRect/>
                <a:stretch>
                  <a:fillRect/>
                </a:stretch>
              </p:blipFill>
              <p:spPr bwMode="auto">
                <a:xfrm>
                  <a:off x="1066800" y="2529840"/>
                  <a:ext cx="652272" cy="902208"/>
                </a:xfrm>
                <a:prstGeom prst="rect">
                  <a:avLst/>
                </a:prstGeom>
                <a:noFill/>
                <a:ln w="9525">
                  <a:noFill/>
                  <a:miter lim="800000"/>
                  <a:headEnd/>
                  <a:tailEnd/>
                </a:ln>
              </p:spPr>
            </p:pic>
            <p:sp>
              <p:nvSpPr>
                <p:cNvPr id="61578" name="Text Box 9"/>
                <p:cNvSpPr txBox="1">
                  <a:spLocks noChangeArrowheads="1"/>
                </p:cNvSpPr>
                <p:nvPr/>
              </p:nvSpPr>
              <p:spPr bwMode="auto">
                <a:xfrm>
                  <a:off x="1130270" y="2567817"/>
                  <a:ext cx="531054" cy="789381"/>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61528" name="Rectangle 125"/>
              <p:cNvGrpSpPr>
                <a:grpSpLocks/>
              </p:cNvGrpSpPr>
              <p:nvPr/>
            </p:nvGrpSpPr>
            <p:grpSpPr bwMode="auto">
              <a:xfrm>
                <a:off x="1855" y="2669"/>
                <a:ext cx="428" cy="1299"/>
                <a:chOff x="2926080" y="1682496"/>
                <a:chExt cx="646176" cy="1749552"/>
              </a:xfrm>
            </p:grpSpPr>
            <p:pic>
              <p:nvPicPr>
                <p:cNvPr id="61575" name="Rectangle 125"/>
                <p:cNvPicPr>
                  <a:picLocks noChangeArrowheads="1"/>
                </p:cNvPicPr>
                <p:nvPr/>
              </p:nvPicPr>
              <p:blipFill>
                <a:blip r:embed="rId6" cstate="print"/>
                <a:srcRect/>
                <a:stretch>
                  <a:fillRect/>
                </a:stretch>
              </p:blipFill>
              <p:spPr bwMode="auto">
                <a:xfrm>
                  <a:off x="2926080" y="1682496"/>
                  <a:ext cx="646176" cy="1749552"/>
                </a:xfrm>
                <a:prstGeom prst="rect">
                  <a:avLst/>
                </a:prstGeom>
                <a:noFill/>
                <a:ln w="9525">
                  <a:noFill/>
                  <a:miter lim="800000"/>
                  <a:headEnd/>
                  <a:tailEnd/>
                </a:ln>
              </p:spPr>
            </p:pic>
            <p:sp>
              <p:nvSpPr>
                <p:cNvPr id="61576" name="Text Box 12"/>
                <p:cNvSpPr txBox="1">
                  <a:spLocks noChangeArrowheads="1"/>
                </p:cNvSpPr>
                <p:nvPr/>
              </p:nvSpPr>
              <p:spPr bwMode="auto">
                <a:xfrm>
                  <a:off x="2988959" y="1721860"/>
                  <a:ext cx="529545" cy="1635338"/>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61529" name="Rectangle 126"/>
              <p:cNvGrpSpPr>
                <a:grpSpLocks/>
              </p:cNvGrpSpPr>
              <p:nvPr/>
            </p:nvGrpSpPr>
            <p:grpSpPr bwMode="auto">
              <a:xfrm>
                <a:off x="979" y="3370"/>
                <a:ext cx="428" cy="597"/>
                <a:chOff x="1603248" y="2627376"/>
                <a:chExt cx="646176" cy="804672"/>
              </a:xfrm>
            </p:grpSpPr>
            <p:pic>
              <p:nvPicPr>
                <p:cNvPr id="61573" name="Rectangle 126"/>
                <p:cNvPicPr>
                  <a:picLocks noChangeArrowheads="1"/>
                </p:cNvPicPr>
                <p:nvPr/>
              </p:nvPicPr>
              <p:blipFill>
                <a:blip r:embed="rId7" cstate="print"/>
                <a:srcRect/>
                <a:stretch>
                  <a:fillRect/>
                </a:stretch>
              </p:blipFill>
              <p:spPr bwMode="auto">
                <a:xfrm>
                  <a:off x="1603248" y="2627376"/>
                  <a:ext cx="646176" cy="804672"/>
                </a:xfrm>
                <a:prstGeom prst="rect">
                  <a:avLst/>
                </a:prstGeom>
                <a:noFill/>
                <a:ln w="9525">
                  <a:noFill/>
                  <a:miter lim="800000"/>
                  <a:headEnd/>
                  <a:tailEnd/>
                </a:ln>
              </p:spPr>
            </p:pic>
            <p:sp>
              <p:nvSpPr>
                <p:cNvPr id="61574" name="Text Box 15"/>
                <p:cNvSpPr txBox="1">
                  <a:spLocks noChangeArrowheads="1"/>
                </p:cNvSpPr>
                <p:nvPr/>
              </p:nvSpPr>
              <p:spPr bwMode="auto">
                <a:xfrm>
                  <a:off x="1661324" y="2664806"/>
                  <a:ext cx="531054" cy="692392"/>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61530" name="Rectangle 127"/>
              <p:cNvGrpSpPr>
                <a:grpSpLocks/>
              </p:cNvGrpSpPr>
              <p:nvPr/>
            </p:nvGrpSpPr>
            <p:grpSpPr bwMode="auto">
              <a:xfrm>
                <a:off x="2207" y="3162"/>
                <a:ext cx="428" cy="806"/>
                <a:chOff x="3456432" y="2346960"/>
                <a:chExt cx="646176" cy="1085088"/>
              </a:xfrm>
            </p:grpSpPr>
            <p:pic>
              <p:nvPicPr>
                <p:cNvPr id="61571" name="Rectangle 127"/>
                <p:cNvPicPr>
                  <a:picLocks noChangeArrowheads="1"/>
                </p:cNvPicPr>
                <p:nvPr/>
              </p:nvPicPr>
              <p:blipFill>
                <a:blip r:embed="rId8" cstate="print"/>
                <a:srcRect/>
                <a:stretch>
                  <a:fillRect/>
                </a:stretch>
              </p:blipFill>
              <p:spPr bwMode="auto">
                <a:xfrm>
                  <a:off x="3456432" y="2346960"/>
                  <a:ext cx="646176" cy="1085088"/>
                </a:xfrm>
                <a:prstGeom prst="rect">
                  <a:avLst/>
                </a:prstGeom>
                <a:noFill/>
                <a:ln w="9525">
                  <a:noFill/>
                  <a:miter lim="800000"/>
                  <a:headEnd/>
                  <a:tailEnd/>
                </a:ln>
              </p:spPr>
            </p:pic>
            <p:sp>
              <p:nvSpPr>
                <p:cNvPr id="61572" name="Text Box 18"/>
                <p:cNvSpPr txBox="1">
                  <a:spLocks noChangeArrowheads="1"/>
                </p:cNvSpPr>
                <p:nvPr/>
              </p:nvSpPr>
              <p:spPr bwMode="auto">
                <a:xfrm>
                  <a:off x="3518505" y="2383269"/>
                  <a:ext cx="529545" cy="973929"/>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61531" name="Line 128"/>
              <p:cNvSpPr>
                <a:spLocks noChangeShapeType="1"/>
              </p:cNvSpPr>
              <p:nvPr/>
            </p:nvSpPr>
            <p:spPr bwMode="auto">
              <a:xfrm>
                <a:off x="402" y="2611"/>
                <a:ext cx="0" cy="1301"/>
              </a:xfrm>
              <a:prstGeom prst="line">
                <a:avLst/>
              </a:prstGeom>
              <a:noFill/>
              <a:ln w="0">
                <a:solidFill>
                  <a:srgbClr val="000000"/>
                </a:solidFill>
                <a:round/>
                <a:headEnd/>
                <a:tailEnd/>
              </a:ln>
            </p:spPr>
            <p:txBody>
              <a:bodyPr/>
              <a:lstStyle/>
              <a:p>
                <a:endParaRPr lang="es-MX"/>
              </a:p>
            </p:txBody>
          </p:sp>
          <p:sp>
            <p:nvSpPr>
              <p:cNvPr id="61532" name="Line 129"/>
              <p:cNvSpPr>
                <a:spLocks noChangeShapeType="1"/>
              </p:cNvSpPr>
              <p:nvPr/>
            </p:nvSpPr>
            <p:spPr bwMode="auto">
              <a:xfrm>
                <a:off x="375" y="3912"/>
                <a:ext cx="27" cy="0"/>
              </a:xfrm>
              <a:prstGeom prst="line">
                <a:avLst/>
              </a:prstGeom>
              <a:noFill/>
              <a:ln w="0">
                <a:solidFill>
                  <a:srgbClr val="000000"/>
                </a:solidFill>
                <a:round/>
                <a:headEnd/>
                <a:tailEnd/>
              </a:ln>
            </p:spPr>
            <p:txBody>
              <a:bodyPr/>
              <a:lstStyle/>
              <a:p>
                <a:endParaRPr lang="es-MX"/>
              </a:p>
            </p:txBody>
          </p:sp>
          <p:sp>
            <p:nvSpPr>
              <p:cNvPr id="61533" name="Line 130"/>
              <p:cNvSpPr>
                <a:spLocks noChangeShapeType="1"/>
              </p:cNvSpPr>
              <p:nvPr/>
            </p:nvSpPr>
            <p:spPr bwMode="auto">
              <a:xfrm>
                <a:off x="375" y="3767"/>
                <a:ext cx="27" cy="0"/>
              </a:xfrm>
              <a:prstGeom prst="line">
                <a:avLst/>
              </a:prstGeom>
              <a:noFill/>
              <a:ln w="0">
                <a:solidFill>
                  <a:srgbClr val="000000"/>
                </a:solidFill>
                <a:round/>
                <a:headEnd/>
                <a:tailEnd/>
              </a:ln>
            </p:spPr>
            <p:txBody>
              <a:bodyPr/>
              <a:lstStyle/>
              <a:p>
                <a:endParaRPr lang="es-MX"/>
              </a:p>
            </p:txBody>
          </p:sp>
          <p:sp>
            <p:nvSpPr>
              <p:cNvPr id="61534" name="Line 131"/>
              <p:cNvSpPr>
                <a:spLocks noChangeShapeType="1"/>
              </p:cNvSpPr>
              <p:nvPr/>
            </p:nvSpPr>
            <p:spPr bwMode="auto">
              <a:xfrm>
                <a:off x="375" y="3623"/>
                <a:ext cx="27" cy="0"/>
              </a:xfrm>
              <a:prstGeom prst="line">
                <a:avLst/>
              </a:prstGeom>
              <a:noFill/>
              <a:ln w="0">
                <a:solidFill>
                  <a:srgbClr val="000000"/>
                </a:solidFill>
                <a:round/>
                <a:headEnd/>
                <a:tailEnd/>
              </a:ln>
            </p:spPr>
            <p:txBody>
              <a:bodyPr/>
              <a:lstStyle/>
              <a:p>
                <a:endParaRPr lang="es-MX"/>
              </a:p>
            </p:txBody>
          </p:sp>
          <p:sp>
            <p:nvSpPr>
              <p:cNvPr id="61535" name="Line 132"/>
              <p:cNvSpPr>
                <a:spLocks noChangeShapeType="1"/>
              </p:cNvSpPr>
              <p:nvPr/>
            </p:nvSpPr>
            <p:spPr bwMode="auto">
              <a:xfrm>
                <a:off x="375" y="3478"/>
                <a:ext cx="27" cy="0"/>
              </a:xfrm>
              <a:prstGeom prst="line">
                <a:avLst/>
              </a:prstGeom>
              <a:noFill/>
              <a:ln w="0">
                <a:solidFill>
                  <a:srgbClr val="000000"/>
                </a:solidFill>
                <a:round/>
                <a:headEnd/>
                <a:tailEnd/>
              </a:ln>
            </p:spPr>
            <p:txBody>
              <a:bodyPr/>
              <a:lstStyle/>
              <a:p>
                <a:endParaRPr lang="es-MX"/>
              </a:p>
            </p:txBody>
          </p:sp>
          <p:sp>
            <p:nvSpPr>
              <p:cNvPr id="61536" name="Line 133"/>
              <p:cNvSpPr>
                <a:spLocks noChangeShapeType="1"/>
              </p:cNvSpPr>
              <p:nvPr/>
            </p:nvSpPr>
            <p:spPr bwMode="auto">
              <a:xfrm>
                <a:off x="375" y="3334"/>
                <a:ext cx="27" cy="0"/>
              </a:xfrm>
              <a:prstGeom prst="line">
                <a:avLst/>
              </a:prstGeom>
              <a:noFill/>
              <a:ln w="0">
                <a:solidFill>
                  <a:srgbClr val="000000"/>
                </a:solidFill>
                <a:round/>
                <a:headEnd/>
                <a:tailEnd/>
              </a:ln>
            </p:spPr>
            <p:txBody>
              <a:bodyPr/>
              <a:lstStyle/>
              <a:p>
                <a:endParaRPr lang="es-MX"/>
              </a:p>
            </p:txBody>
          </p:sp>
          <p:sp>
            <p:nvSpPr>
              <p:cNvPr id="61537" name="Line 134"/>
              <p:cNvSpPr>
                <a:spLocks noChangeShapeType="1"/>
              </p:cNvSpPr>
              <p:nvPr/>
            </p:nvSpPr>
            <p:spPr bwMode="auto">
              <a:xfrm>
                <a:off x="375" y="3189"/>
                <a:ext cx="27" cy="0"/>
              </a:xfrm>
              <a:prstGeom prst="line">
                <a:avLst/>
              </a:prstGeom>
              <a:noFill/>
              <a:ln w="0">
                <a:solidFill>
                  <a:srgbClr val="000000"/>
                </a:solidFill>
                <a:round/>
                <a:headEnd/>
                <a:tailEnd/>
              </a:ln>
            </p:spPr>
            <p:txBody>
              <a:bodyPr/>
              <a:lstStyle/>
              <a:p>
                <a:endParaRPr lang="es-MX"/>
              </a:p>
            </p:txBody>
          </p:sp>
          <p:sp>
            <p:nvSpPr>
              <p:cNvPr id="61538" name="Line 135"/>
              <p:cNvSpPr>
                <a:spLocks noChangeShapeType="1"/>
              </p:cNvSpPr>
              <p:nvPr/>
            </p:nvSpPr>
            <p:spPr bwMode="auto">
              <a:xfrm>
                <a:off x="375" y="3045"/>
                <a:ext cx="27" cy="0"/>
              </a:xfrm>
              <a:prstGeom prst="line">
                <a:avLst/>
              </a:prstGeom>
              <a:noFill/>
              <a:ln w="0">
                <a:solidFill>
                  <a:srgbClr val="000000"/>
                </a:solidFill>
                <a:round/>
                <a:headEnd/>
                <a:tailEnd/>
              </a:ln>
            </p:spPr>
            <p:txBody>
              <a:bodyPr/>
              <a:lstStyle/>
              <a:p>
                <a:endParaRPr lang="es-MX"/>
              </a:p>
            </p:txBody>
          </p:sp>
          <p:sp>
            <p:nvSpPr>
              <p:cNvPr id="61539" name="Line 136"/>
              <p:cNvSpPr>
                <a:spLocks noChangeShapeType="1"/>
              </p:cNvSpPr>
              <p:nvPr/>
            </p:nvSpPr>
            <p:spPr bwMode="auto">
              <a:xfrm>
                <a:off x="375" y="2900"/>
                <a:ext cx="27" cy="0"/>
              </a:xfrm>
              <a:prstGeom prst="line">
                <a:avLst/>
              </a:prstGeom>
              <a:noFill/>
              <a:ln w="0">
                <a:solidFill>
                  <a:srgbClr val="000000"/>
                </a:solidFill>
                <a:round/>
                <a:headEnd/>
                <a:tailEnd/>
              </a:ln>
            </p:spPr>
            <p:txBody>
              <a:bodyPr/>
              <a:lstStyle/>
              <a:p>
                <a:endParaRPr lang="es-MX"/>
              </a:p>
            </p:txBody>
          </p:sp>
          <p:sp>
            <p:nvSpPr>
              <p:cNvPr id="61540" name="Line 137"/>
              <p:cNvSpPr>
                <a:spLocks noChangeShapeType="1"/>
              </p:cNvSpPr>
              <p:nvPr/>
            </p:nvSpPr>
            <p:spPr bwMode="auto">
              <a:xfrm>
                <a:off x="375" y="2756"/>
                <a:ext cx="27" cy="0"/>
              </a:xfrm>
              <a:prstGeom prst="line">
                <a:avLst/>
              </a:prstGeom>
              <a:noFill/>
              <a:ln w="0">
                <a:solidFill>
                  <a:srgbClr val="000000"/>
                </a:solidFill>
                <a:round/>
                <a:headEnd/>
                <a:tailEnd/>
              </a:ln>
            </p:spPr>
            <p:txBody>
              <a:bodyPr/>
              <a:lstStyle/>
              <a:p>
                <a:endParaRPr lang="es-MX"/>
              </a:p>
            </p:txBody>
          </p:sp>
          <p:sp>
            <p:nvSpPr>
              <p:cNvPr id="61541" name="Line 138"/>
              <p:cNvSpPr>
                <a:spLocks noChangeShapeType="1"/>
              </p:cNvSpPr>
              <p:nvPr/>
            </p:nvSpPr>
            <p:spPr bwMode="auto">
              <a:xfrm>
                <a:off x="375" y="2611"/>
                <a:ext cx="27" cy="0"/>
              </a:xfrm>
              <a:prstGeom prst="line">
                <a:avLst/>
              </a:prstGeom>
              <a:noFill/>
              <a:ln w="0">
                <a:solidFill>
                  <a:srgbClr val="000000"/>
                </a:solidFill>
                <a:round/>
                <a:headEnd/>
                <a:tailEnd/>
              </a:ln>
            </p:spPr>
            <p:txBody>
              <a:bodyPr/>
              <a:lstStyle/>
              <a:p>
                <a:endParaRPr lang="es-MX"/>
              </a:p>
            </p:txBody>
          </p:sp>
          <p:sp>
            <p:nvSpPr>
              <p:cNvPr id="61542" name="Line 139"/>
              <p:cNvSpPr>
                <a:spLocks noChangeShapeType="1"/>
              </p:cNvSpPr>
              <p:nvPr/>
            </p:nvSpPr>
            <p:spPr bwMode="auto">
              <a:xfrm>
                <a:off x="402" y="3912"/>
                <a:ext cx="2461" cy="0"/>
              </a:xfrm>
              <a:prstGeom prst="line">
                <a:avLst/>
              </a:prstGeom>
              <a:noFill/>
              <a:ln w="0">
                <a:solidFill>
                  <a:srgbClr val="000000"/>
                </a:solidFill>
                <a:round/>
                <a:headEnd/>
                <a:tailEnd/>
              </a:ln>
            </p:spPr>
            <p:txBody>
              <a:bodyPr/>
              <a:lstStyle/>
              <a:p>
                <a:endParaRPr lang="es-MX"/>
              </a:p>
            </p:txBody>
          </p:sp>
          <p:sp>
            <p:nvSpPr>
              <p:cNvPr id="61543" name="Line 140"/>
              <p:cNvSpPr>
                <a:spLocks noChangeShapeType="1"/>
              </p:cNvSpPr>
              <p:nvPr/>
            </p:nvSpPr>
            <p:spPr bwMode="auto">
              <a:xfrm flipV="1">
                <a:off x="402" y="3912"/>
                <a:ext cx="0" cy="28"/>
              </a:xfrm>
              <a:prstGeom prst="line">
                <a:avLst/>
              </a:prstGeom>
              <a:noFill/>
              <a:ln w="0">
                <a:solidFill>
                  <a:srgbClr val="000000"/>
                </a:solidFill>
                <a:round/>
                <a:headEnd/>
                <a:tailEnd/>
              </a:ln>
            </p:spPr>
            <p:txBody>
              <a:bodyPr/>
              <a:lstStyle/>
              <a:p>
                <a:endParaRPr lang="es-MX"/>
              </a:p>
            </p:txBody>
          </p:sp>
          <p:sp>
            <p:nvSpPr>
              <p:cNvPr id="61544" name="Line 141"/>
              <p:cNvSpPr>
                <a:spLocks noChangeShapeType="1"/>
              </p:cNvSpPr>
              <p:nvPr/>
            </p:nvSpPr>
            <p:spPr bwMode="auto">
              <a:xfrm flipV="1">
                <a:off x="1633" y="3912"/>
                <a:ext cx="0" cy="28"/>
              </a:xfrm>
              <a:prstGeom prst="line">
                <a:avLst/>
              </a:prstGeom>
              <a:noFill/>
              <a:ln w="0">
                <a:solidFill>
                  <a:srgbClr val="000000"/>
                </a:solidFill>
                <a:round/>
                <a:headEnd/>
                <a:tailEnd/>
              </a:ln>
            </p:spPr>
            <p:txBody>
              <a:bodyPr/>
              <a:lstStyle/>
              <a:p>
                <a:endParaRPr lang="es-MX"/>
              </a:p>
            </p:txBody>
          </p:sp>
          <p:sp>
            <p:nvSpPr>
              <p:cNvPr id="61545" name="Line 142"/>
              <p:cNvSpPr>
                <a:spLocks noChangeShapeType="1"/>
              </p:cNvSpPr>
              <p:nvPr/>
            </p:nvSpPr>
            <p:spPr bwMode="auto">
              <a:xfrm flipV="1">
                <a:off x="2863" y="3912"/>
                <a:ext cx="0" cy="28"/>
              </a:xfrm>
              <a:prstGeom prst="line">
                <a:avLst/>
              </a:prstGeom>
              <a:noFill/>
              <a:ln w="0">
                <a:solidFill>
                  <a:srgbClr val="000000"/>
                </a:solidFill>
                <a:round/>
                <a:headEnd/>
                <a:tailEnd/>
              </a:ln>
            </p:spPr>
            <p:txBody>
              <a:bodyPr/>
              <a:lstStyle/>
              <a:p>
                <a:endParaRPr lang="es-MX"/>
              </a:p>
            </p:txBody>
          </p:sp>
          <p:sp>
            <p:nvSpPr>
              <p:cNvPr id="61546" name="Rectangle 143"/>
              <p:cNvSpPr>
                <a:spLocks noChangeArrowheads="1"/>
              </p:cNvSpPr>
              <p:nvPr/>
            </p:nvSpPr>
            <p:spPr bwMode="auto">
              <a:xfrm>
                <a:off x="778" y="3235"/>
                <a:ext cx="106" cy="133"/>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81</a:t>
                </a:r>
                <a:endParaRPr lang="es-ES" sz="1800" b="0" u="none">
                  <a:solidFill>
                    <a:schemeClr val="accent2"/>
                  </a:solidFill>
                </a:endParaRPr>
              </a:p>
            </p:txBody>
          </p:sp>
          <p:sp>
            <p:nvSpPr>
              <p:cNvPr id="61547" name="Rectangle 144"/>
              <p:cNvSpPr>
                <a:spLocks noChangeArrowheads="1"/>
              </p:cNvSpPr>
              <p:nvPr/>
            </p:nvSpPr>
            <p:spPr bwMode="auto">
              <a:xfrm>
                <a:off x="1997" y="2597"/>
                <a:ext cx="159" cy="133"/>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168</a:t>
                </a:r>
                <a:endParaRPr lang="es-ES" sz="1800" b="0" u="none">
                  <a:solidFill>
                    <a:schemeClr val="accent2"/>
                  </a:solidFill>
                </a:endParaRPr>
              </a:p>
            </p:txBody>
          </p:sp>
          <p:sp>
            <p:nvSpPr>
              <p:cNvPr id="61548" name="Rectangle 145"/>
              <p:cNvSpPr>
                <a:spLocks noChangeArrowheads="1"/>
              </p:cNvSpPr>
              <p:nvPr/>
            </p:nvSpPr>
            <p:spPr bwMode="auto">
              <a:xfrm>
                <a:off x="1145" y="3311"/>
                <a:ext cx="107" cy="134"/>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71</a:t>
                </a:r>
                <a:endParaRPr lang="es-ES" sz="1800" b="0" u="none">
                  <a:solidFill>
                    <a:schemeClr val="accent2"/>
                  </a:solidFill>
                </a:endParaRPr>
              </a:p>
            </p:txBody>
          </p:sp>
          <p:sp>
            <p:nvSpPr>
              <p:cNvPr id="61549" name="Rectangle 146"/>
              <p:cNvSpPr>
                <a:spLocks noChangeArrowheads="1"/>
              </p:cNvSpPr>
              <p:nvPr/>
            </p:nvSpPr>
            <p:spPr bwMode="auto">
              <a:xfrm>
                <a:off x="2316" y="3079"/>
                <a:ext cx="159" cy="133"/>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100</a:t>
                </a:r>
                <a:endParaRPr lang="es-ES" sz="1800" b="0" u="none">
                  <a:solidFill>
                    <a:schemeClr val="accent2"/>
                  </a:solidFill>
                </a:endParaRPr>
              </a:p>
            </p:txBody>
          </p:sp>
          <p:sp>
            <p:nvSpPr>
              <p:cNvPr id="61550" name="Rectangle 147"/>
              <p:cNvSpPr>
                <a:spLocks noChangeArrowheads="1"/>
              </p:cNvSpPr>
              <p:nvPr/>
            </p:nvSpPr>
            <p:spPr bwMode="auto">
              <a:xfrm>
                <a:off x="289" y="3863"/>
                <a:ext cx="53" cy="133"/>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0</a:t>
                </a:r>
                <a:endParaRPr lang="es-ES" sz="1800" b="0" u="none">
                  <a:solidFill>
                    <a:schemeClr val="accent2"/>
                  </a:solidFill>
                </a:endParaRPr>
              </a:p>
            </p:txBody>
          </p:sp>
          <p:sp>
            <p:nvSpPr>
              <p:cNvPr id="61551" name="Rectangle 148"/>
              <p:cNvSpPr>
                <a:spLocks noChangeArrowheads="1"/>
              </p:cNvSpPr>
              <p:nvPr/>
            </p:nvSpPr>
            <p:spPr bwMode="auto">
              <a:xfrm>
                <a:off x="240" y="3719"/>
                <a:ext cx="106" cy="133"/>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20</a:t>
                </a:r>
                <a:endParaRPr lang="es-ES" sz="1800" b="0" u="none">
                  <a:solidFill>
                    <a:schemeClr val="accent2"/>
                  </a:solidFill>
                </a:endParaRPr>
              </a:p>
            </p:txBody>
          </p:sp>
          <p:sp>
            <p:nvSpPr>
              <p:cNvPr id="61552" name="Rectangle 149"/>
              <p:cNvSpPr>
                <a:spLocks noChangeArrowheads="1"/>
              </p:cNvSpPr>
              <p:nvPr/>
            </p:nvSpPr>
            <p:spPr bwMode="auto">
              <a:xfrm>
                <a:off x="240" y="3574"/>
                <a:ext cx="106" cy="133"/>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40</a:t>
                </a:r>
                <a:endParaRPr lang="es-ES" sz="1800" b="0" u="none">
                  <a:solidFill>
                    <a:schemeClr val="accent2"/>
                  </a:solidFill>
                </a:endParaRPr>
              </a:p>
            </p:txBody>
          </p:sp>
          <p:sp>
            <p:nvSpPr>
              <p:cNvPr id="61553" name="Rectangle 150"/>
              <p:cNvSpPr>
                <a:spLocks noChangeArrowheads="1"/>
              </p:cNvSpPr>
              <p:nvPr/>
            </p:nvSpPr>
            <p:spPr bwMode="auto">
              <a:xfrm>
                <a:off x="240" y="3430"/>
                <a:ext cx="106" cy="133"/>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60</a:t>
                </a:r>
                <a:endParaRPr lang="es-ES" sz="1800" b="0" u="none">
                  <a:solidFill>
                    <a:schemeClr val="accent2"/>
                  </a:solidFill>
                </a:endParaRPr>
              </a:p>
            </p:txBody>
          </p:sp>
          <p:sp>
            <p:nvSpPr>
              <p:cNvPr id="61554" name="Rectangle 151"/>
              <p:cNvSpPr>
                <a:spLocks noChangeArrowheads="1"/>
              </p:cNvSpPr>
              <p:nvPr/>
            </p:nvSpPr>
            <p:spPr bwMode="auto">
              <a:xfrm>
                <a:off x="240" y="3285"/>
                <a:ext cx="106" cy="133"/>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80</a:t>
                </a:r>
                <a:endParaRPr lang="es-ES" sz="1800" b="0" u="none">
                  <a:solidFill>
                    <a:schemeClr val="accent2"/>
                  </a:solidFill>
                </a:endParaRPr>
              </a:p>
            </p:txBody>
          </p:sp>
          <p:sp>
            <p:nvSpPr>
              <p:cNvPr id="61555" name="Rectangle 152"/>
              <p:cNvSpPr>
                <a:spLocks noChangeArrowheads="1"/>
              </p:cNvSpPr>
              <p:nvPr/>
            </p:nvSpPr>
            <p:spPr bwMode="auto">
              <a:xfrm>
                <a:off x="193" y="3141"/>
                <a:ext cx="160" cy="133"/>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100</a:t>
                </a:r>
                <a:endParaRPr lang="es-ES" sz="1800" b="0" u="none">
                  <a:solidFill>
                    <a:schemeClr val="accent2"/>
                  </a:solidFill>
                </a:endParaRPr>
              </a:p>
            </p:txBody>
          </p:sp>
          <p:sp>
            <p:nvSpPr>
              <p:cNvPr id="61556" name="Rectangle 153"/>
              <p:cNvSpPr>
                <a:spLocks noChangeArrowheads="1"/>
              </p:cNvSpPr>
              <p:nvPr/>
            </p:nvSpPr>
            <p:spPr bwMode="auto">
              <a:xfrm>
                <a:off x="193" y="2997"/>
                <a:ext cx="160" cy="133"/>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120</a:t>
                </a:r>
                <a:endParaRPr lang="es-ES" sz="1800" b="0" u="none">
                  <a:solidFill>
                    <a:schemeClr val="accent2"/>
                  </a:solidFill>
                </a:endParaRPr>
              </a:p>
            </p:txBody>
          </p:sp>
          <p:sp>
            <p:nvSpPr>
              <p:cNvPr id="61557" name="Rectangle 154"/>
              <p:cNvSpPr>
                <a:spLocks noChangeArrowheads="1"/>
              </p:cNvSpPr>
              <p:nvPr/>
            </p:nvSpPr>
            <p:spPr bwMode="auto">
              <a:xfrm>
                <a:off x="193" y="2850"/>
                <a:ext cx="160" cy="133"/>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140</a:t>
                </a:r>
                <a:endParaRPr lang="es-ES" sz="1800" b="0" u="none">
                  <a:solidFill>
                    <a:schemeClr val="accent2"/>
                  </a:solidFill>
                </a:endParaRPr>
              </a:p>
            </p:txBody>
          </p:sp>
          <p:sp>
            <p:nvSpPr>
              <p:cNvPr id="61558" name="Rectangle 155"/>
              <p:cNvSpPr>
                <a:spLocks noChangeArrowheads="1"/>
              </p:cNvSpPr>
              <p:nvPr/>
            </p:nvSpPr>
            <p:spPr bwMode="auto">
              <a:xfrm>
                <a:off x="193" y="2707"/>
                <a:ext cx="160" cy="133"/>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160</a:t>
                </a:r>
                <a:endParaRPr lang="es-ES" sz="1800" b="0" u="none">
                  <a:solidFill>
                    <a:schemeClr val="accent2"/>
                  </a:solidFill>
                </a:endParaRPr>
              </a:p>
            </p:txBody>
          </p:sp>
          <p:sp>
            <p:nvSpPr>
              <p:cNvPr id="61559" name="Rectangle 156"/>
              <p:cNvSpPr>
                <a:spLocks noChangeArrowheads="1"/>
              </p:cNvSpPr>
              <p:nvPr/>
            </p:nvSpPr>
            <p:spPr bwMode="auto">
              <a:xfrm>
                <a:off x="193" y="2563"/>
                <a:ext cx="160" cy="133"/>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180</a:t>
                </a:r>
                <a:endParaRPr lang="es-ES" sz="1800" b="0" u="none">
                  <a:solidFill>
                    <a:schemeClr val="accent2"/>
                  </a:solidFill>
                </a:endParaRPr>
              </a:p>
            </p:txBody>
          </p:sp>
          <p:sp>
            <p:nvSpPr>
              <p:cNvPr id="61560" name="Rectangle 157"/>
              <p:cNvSpPr>
                <a:spLocks noChangeArrowheads="1"/>
              </p:cNvSpPr>
              <p:nvPr/>
            </p:nvSpPr>
            <p:spPr bwMode="auto">
              <a:xfrm>
                <a:off x="869" y="3990"/>
                <a:ext cx="334" cy="133"/>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Al 2003</a:t>
                </a:r>
                <a:endParaRPr lang="es-ES" sz="1800" b="0" u="none">
                  <a:solidFill>
                    <a:schemeClr val="accent2"/>
                  </a:solidFill>
                </a:endParaRPr>
              </a:p>
            </p:txBody>
          </p:sp>
          <p:sp>
            <p:nvSpPr>
              <p:cNvPr id="61561" name="Rectangle 158"/>
              <p:cNvSpPr>
                <a:spLocks noChangeArrowheads="1"/>
              </p:cNvSpPr>
              <p:nvPr/>
            </p:nvSpPr>
            <p:spPr bwMode="auto">
              <a:xfrm>
                <a:off x="2100" y="3990"/>
                <a:ext cx="334" cy="133"/>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Al 2008</a:t>
                </a:r>
                <a:endParaRPr lang="es-ES" sz="1800" b="0" u="none">
                  <a:solidFill>
                    <a:schemeClr val="accent2"/>
                  </a:solidFill>
                </a:endParaRPr>
              </a:p>
            </p:txBody>
          </p:sp>
          <p:sp>
            <p:nvSpPr>
              <p:cNvPr id="61562" name="Rectangle 159"/>
              <p:cNvSpPr>
                <a:spLocks noChangeArrowheads="1"/>
              </p:cNvSpPr>
              <p:nvPr/>
            </p:nvSpPr>
            <p:spPr bwMode="auto">
              <a:xfrm rot="-5400000">
                <a:off x="-489" y="3027"/>
                <a:ext cx="1185" cy="11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Alumnos Matriculados</a:t>
                </a:r>
                <a:endParaRPr lang="es-ES" sz="1800" b="0" u="none">
                  <a:solidFill>
                    <a:schemeClr val="accent2"/>
                  </a:solidFill>
                </a:endParaRPr>
              </a:p>
            </p:txBody>
          </p:sp>
          <p:grpSp>
            <p:nvGrpSpPr>
              <p:cNvPr id="61563" name="Rectangle 160"/>
              <p:cNvGrpSpPr>
                <a:grpSpLocks/>
              </p:cNvGrpSpPr>
              <p:nvPr/>
            </p:nvGrpSpPr>
            <p:grpSpPr bwMode="auto">
              <a:xfrm>
                <a:off x="756" y="2316"/>
                <a:ext cx="133" cy="140"/>
                <a:chOff x="1267968" y="1207008"/>
                <a:chExt cx="201168" cy="188976"/>
              </a:xfrm>
            </p:grpSpPr>
            <p:pic>
              <p:nvPicPr>
                <p:cNvPr id="61569" name="Rectangle 160"/>
                <p:cNvPicPr>
                  <a:picLocks noChangeArrowheads="1"/>
                </p:cNvPicPr>
                <p:nvPr/>
              </p:nvPicPr>
              <p:blipFill>
                <a:blip r:embed="rId9" cstate="print"/>
                <a:srcRect/>
                <a:stretch>
                  <a:fillRect/>
                </a:stretch>
              </p:blipFill>
              <p:spPr bwMode="auto">
                <a:xfrm>
                  <a:off x="1267968" y="1207008"/>
                  <a:ext cx="201168" cy="188976"/>
                </a:xfrm>
                <a:prstGeom prst="rect">
                  <a:avLst/>
                </a:prstGeom>
                <a:noFill/>
                <a:ln w="9525">
                  <a:noFill/>
                  <a:miter lim="800000"/>
                  <a:headEnd/>
                  <a:tailEnd/>
                </a:ln>
              </p:spPr>
            </p:pic>
            <p:sp>
              <p:nvSpPr>
                <p:cNvPr id="61570" name="Text Box 53"/>
                <p:cNvSpPr txBox="1">
                  <a:spLocks noChangeArrowheads="1"/>
                </p:cNvSpPr>
                <p:nvPr/>
              </p:nvSpPr>
              <p:spPr bwMode="auto">
                <a:xfrm>
                  <a:off x="1330924" y="1246345"/>
                  <a:ext cx="82977" cy="74089"/>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61564" name="Rectangle 161"/>
              <p:cNvSpPr>
                <a:spLocks noChangeArrowheads="1"/>
              </p:cNvSpPr>
              <p:nvPr/>
            </p:nvSpPr>
            <p:spPr bwMode="auto">
              <a:xfrm>
                <a:off x="875" y="2320"/>
                <a:ext cx="1803" cy="133"/>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Estudiantes matriculados en Doctorado</a:t>
                </a:r>
                <a:endParaRPr lang="es-ES" sz="1800" b="0" u="none">
                  <a:solidFill>
                    <a:schemeClr val="accent2"/>
                  </a:solidFill>
                </a:endParaRPr>
              </a:p>
            </p:txBody>
          </p:sp>
          <p:grpSp>
            <p:nvGrpSpPr>
              <p:cNvPr id="61565" name="Rectangle 162"/>
              <p:cNvGrpSpPr>
                <a:grpSpLocks/>
              </p:cNvGrpSpPr>
              <p:nvPr/>
            </p:nvGrpSpPr>
            <p:grpSpPr bwMode="auto">
              <a:xfrm>
                <a:off x="756" y="2456"/>
                <a:ext cx="133" cy="136"/>
                <a:chOff x="1267968" y="1395984"/>
                <a:chExt cx="201168" cy="182880"/>
              </a:xfrm>
            </p:grpSpPr>
            <p:pic>
              <p:nvPicPr>
                <p:cNvPr id="61567" name="Rectangle 162"/>
                <p:cNvPicPr>
                  <a:picLocks noChangeArrowheads="1"/>
                </p:cNvPicPr>
                <p:nvPr/>
              </p:nvPicPr>
              <p:blipFill>
                <a:blip r:embed="rId10" cstate="print"/>
                <a:srcRect/>
                <a:stretch>
                  <a:fillRect/>
                </a:stretch>
              </p:blipFill>
              <p:spPr bwMode="auto">
                <a:xfrm>
                  <a:off x="1267968" y="1395984"/>
                  <a:ext cx="201168" cy="182880"/>
                </a:xfrm>
                <a:prstGeom prst="rect">
                  <a:avLst/>
                </a:prstGeom>
                <a:noFill/>
                <a:ln w="9525">
                  <a:noFill/>
                  <a:miter lim="800000"/>
                  <a:headEnd/>
                  <a:tailEnd/>
                </a:ln>
              </p:spPr>
            </p:pic>
            <p:sp>
              <p:nvSpPr>
                <p:cNvPr id="61568" name="Text Box 57"/>
                <p:cNvSpPr txBox="1">
                  <a:spLocks noChangeArrowheads="1"/>
                </p:cNvSpPr>
                <p:nvPr/>
              </p:nvSpPr>
              <p:spPr bwMode="auto">
                <a:xfrm>
                  <a:off x="1330924" y="1429546"/>
                  <a:ext cx="82977" cy="74089"/>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61566" name="Rectangle 163"/>
              <p:cNvSpPr>
                <a:spLocks noChangeArrowheads="1"/>
              </p:cNvSpPr>
              <p:nvPr/>
            </p:nvSpPr>
            <p:spPr bwMode="auto">
              <a:xfrm>
                <a:off x="875" y="2456"/>
                <a:ext cx="1660" cy="266"/>
              </a:xfrm>
              <a:prstGeom prst="rect">
                <a:avLst/>
              </a:prstGeom>
              <a:noFill/>
              <a:ln w="9525">
                <a:noFill/>
                <a:miter lim="800000"/>
                <a:headEnd/>
                <a:tailEnd/>
              </a:ln>
            </p:spPr>
            <p:txBody>
              <a:bodyPr lIns="0" tIns="0" rIns="0" bIns="0">
                <a:spAutoFit/>
              </a:bodyPr>
              <a:lstStyle/>
              <a:p>
                <a:pPr algn="l"/>
                <a:r>
                  <a:rPr lang="es-ES" sz="1100" u="none">
                    <a:solidFill>
                      <a:schemeClr val="accent2"/>
                    </a:solidFill>
                  </a:rPr>
                  <a:t>Estudiantes matriculados en Maestría</a:t>
                </a:r>
                <a:endParaRPr lang="es-ES" sz="1800" b="0" u="none">
                  <a:solidFill>
                    <a:schemeClr val="accent2"/>
                  </a:solidFill>
                </a:endParaRPr>
              </a:p>
            </p:txBody>
          </p:sp>
        </p:grpSp>
        <p:sp>
          <p:nvSpPr>
            <p:cNvPr id="61525" name="Text Box 227"/>
            <p:cNvSpPr txBox="1">
              <a:spLocks noChangeArrowheads="1"/>
            </p:cNvSpPr>
            <p:nvPr/>
          </p:nvSpPr>
          <p:spPr bwMode="auto">
            <a:xfrm>
              <a:off x="1104" y="2285"/>
              <a:ext cx="624" cy="205"/>
            </a:xfrm>
            <a:prstGeom prst="rect">
              <a:avLst/>
            </a:prstGeom>
            <a:noFill/>
            <a:ln w="9525">
              <a:noFill/>
              <a:miter lim="800000"/>
              <a:headEnd/>
              <a:tailEnd/>
            </a:ln>
          </p:spPr>
          <p:txBody>
            <a:bodyPr wrap="none">
              <a:spAutoFit/>
            </a:bodyPr>
            <a:lstStyle/>
            <a:p>
              <a:pPr algn="l"/>
              <a:r>
                <a:rPr lang="es-ES" sz="1400" u="none">
                  <a:solidFill>
                    <a:srgbClr val="A50021"/>
                  </a:solidFill>
                </a:rPr>
                <a:t>Matrícula</a:t>
              </a:r>
            </a:p>
          </p:txBody>
        </p:sp>
      </p:grpSp>
      <p:grpSp>
        <p:nvGrpSpPr>
          <p:cNvPr id="61444" name="Group 60"/>
          <p:cNvGrpSpPr>
            <a:grpSpLocks/>
          </p:cNvGrpSpPr>
          <p:nvPr/>
        </p:nvGrpSpPr>
        <p:grpSpPr bwMode="auto">
          <a:xfrm>
            <a:off x="4464050" y="658813"/>
            <a:ext cx="4716463" cy="3201987"/>
            <a:chOff x="2812" y="415"/>
            <a:chExt cx="2971" cy="2017"/>
          </a:xfrm>
        </p:grpSpPr>
        <p:pic>
          <p:nvPicPr>
            <p:cNvPr id="61448" name="Picture 158"/>
            <p:cNvPicPr>
              <a:picLocks noChangeAspect="1" noChangeArrowheads="1"/>
            </p:cNvPicPr>
            <p:nvPr/>
          </p:nvPicPr>
          <p:blipFill>
            <a:blip r:embed="rId11" cstate="print"/>
            <a:srcRect/>
            <a:stretch>
              <a:fillRect/>
            </a:stretch>
          </p:blipFill>
          <p:spPr bwMode="auto">
            <a:xfrm>
              <a:off x="2812" y="555"/>
              <a:ext cx="2971" cy="1877"/>
            </a:xfrm>
            <a:prstGeom prst="rect">
              <a:avLst/>
            </a:prstGeom>
            <a:noFill/>
            <a:ln w="9525">
              <a:noFill/>
              <a:miter lim="800000"/>
              <a:headEnd/>
              <a:tailEnd/>
            </a:ln>
          </p:spPr>
        </p:pic>
        <p:grpSp>
          <p:nvGrpSpPr>
            <p:cNvPr id="61449" name="229 Grupo"/>
            <p:cNvGrpSpPr>
              <a:grpSpLocks/>
            </p:cNvGrpSpPr>
            <p:nvPr/>
          </p:nvGrpSpPr>
          <p:grpSpPr bwMode="auto">
            <a:xfrm>
              <a:off x="2880" y="618"/>
              <a:ext cx="2746" cy="1727"/>
              <a:chOff x="4572000" y="3644900"/>
              <a:chExt cx="4661980" cy="3168650"/>
            </a:xfrm>
          </p:grpSpPr>
          <p:sp>
            <p:nvSpPr>
              <p:cNvPr id="61451" name="AutoShape 164"/>
              <p:cNvSpPr>
                <a:spLocks noChangeAspect="1" noChangeArrowheads="1" noTextEdit="1"/>
              </p:cNvSpPr>
              <p:nvPr/>
            </p:nvSpPr>
            <p:spPr bwMode="auto">
              <a:xfrm>
                <a:off x="4572000" y="3644900"/>
                <a:ext cx="4572000" cy="3168650"/>
              </a:xfrm>
              <a:prstGeom prst="rect">
                <a:avLst/>
              </a:prstGeom>
              <a:noFill/>
              <a:ln w="9525">
                <a:noFill/>
                <a:miter lim="800000"/>
                <a:headEnd/>
                <a:tailEnd/>
              </a:ln>
            </p:spPr>
            <p:txBody>
              <a:bodyPr/>
              <a:lstStyle/>
              <a:p>
                <a:endParaRPr lang="es-MX"/>
              </a:p>
            </p:txBody>
          </p:sp>
          <p:grpSp>
            <p:nvGrpSpPr>
              <p:cNvPr id="61452" name="Rectangle 166"/>
              <p:cNvGrpSpPr>
                <a:grpSpLocks/>
              </p:cNvGrpSpPr>
              <p:nvPr/>
            </p:nvGrpSpPr>
            <p:grpSpPr bwMode="auto">
              <a:xfrm>
                <a:off x="5513196" y="5452591"/>
                <a:ext cx="566928" cy="1043708"/>
                <a:chOff x="5529072" y="5529072"/>
                <a:chExt cx="566928" cy="944880"/>
              </a:xfrm>
            </p:grpSpPr>
            <p:pic>
              <p:nvPicPr>
                <p:cNvPr id="61521" name="Rectangle 166"/>
                <p:cNvPicPr>
                  <a:picLocks noChangeArrowheads="1"/>
                </p:cNvPicPr>
                <p:nvPr/>
              </p:nvPicPr>
              <p:blipFill>
                <a:blip r:embed="rId12" cstate="print"/>
                <a:srcRect/>
                <a:stretch>
                  <a:fillRect/>
                </a:stretch>
              </p:blipFill>
              <p:spPr bwMode="auto">
                <a:xfrm>
                  <a:off x="5529072" y="5529072"/>
                  <a:ext cx="566928" cy="944880"/>
                </a:xfrm>
                <a:prstGeom prst="rect">
                  <a:avLst/>
                </a:prstGeom>
                <a:noFill/>
                <a:ln w="9525">
                  <a:noFill/>
                  <a:miter lim="800000"/>
                  <a:headEnd/>
                  <a:tailEnd/>
                </a:ln>
              </p:spPr>
            </p:pic>
            <p:sp>
              <p:nvSpPr>
                <p:cNvPr id="61522" name="Text Box 66"/>
                <p:cNvSpPr txBox="1">
                  <a:spLocks noChangeArrowheads="1"/>
                </p:cNvSpPr>
                <p:nvPr/>
              </p:nvSpPr>
              <p:spPr bwMode="auto">
                <a:xfrm>
                  <a:off x="5592764" y="5563991"/>
                  <a:ext cx="450850" cy="839313"/>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61453" name="Rectangle 167"/>
              <p:cNvGrpSpPr>
                <a:grpSpLocks/>
              </p:cNvGrpSpPr>
              <p:nvPr/>
            </p:nvGrpSpPr>
            <p:grpSpPr bwMode="auto">
              <a:xfrm>
                <a:off x="7098156" y="4523354"/>
                <a:ext cx="566928" cy="1972945"/>
                <a:chOff x="7114032" y="4687824"/>
                <a:chExt cx="566928" cy="1786128"/>
              </a:xfrm>
            </p:grpSpPr>
            <p:pic>
              <p:nvPicPr>
                <p:cNvPr id="61519" name="Rectangle 167"/>
                <p:cNvPicPr>
                  <a:picLocks noChangeArrowheads="1"/>
                </p:cNvPicPr>
                <p:nvPr/>
              </p:nvPicPr>
              <p:blipFill>
                <a:blip r:embed="rId13" cstate="print"/>
                <a:srcRect/>
                <a:stretch>
                  <a:fillRect/>
                </a:stretch>
              </p:blipFill>
              <p:spPr bwMode="auto">
                <a:xfrm>
                  <a:off x="7114032" y="4687824"/>
                  <a:ext cx="566928" cy="1786128"/>
                </a:xfrm>
                <a:prstGeom prst="rect">
                  <a:avLst/>
                </a:prstGeom>
                <a:noFill/>
                <a:ln w="9525">
                  <a:noFill/>
                  <a:miter lim="800000"/>
                  <a:headEnd/>
                  <a:tailEnd/>
                </a:ln>
              </p:spPr>
            </p:pic>
            <p:sp>
              <p:nvSpPr>
                <p:cNvPr id="61520" name="Text Box 69"/>
                <p:cNvSpPr txBox="1">
                  <a:spLocks noChangeArrowheads="1"/>
                </p:cNvSpPr>
                <p:nvPr/>
              </p:nvSpPr>
              <p:spPr bwMode="auto">
                <a:xfrm>
                  <a:off x="7172326" y="4723240"/>
                  <a:ext cx="450850" cy="1680064"/>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61454" name="Rectangle 168"/>
              <p:cNvGrpSpPr>
                <a:grpSpLocks/>
              </p:cNvGrpSpPr>
              <p:nvPr/>
            </p:nvGrpSpPr>
            <p:grpSpPr bwMode="auto">
              <a:xfrm>
                <a:off x="5964300" y="5822940"/>
                <a:ext cx="573024" cy="673360"/>
                <a:chOff x="5980176" y="5864352"/>
                <a:chExt cx="573024" cy="609600"/>
              </a:xfrm>
            </p:grpSpPr>
            <p:pic>
              <p:nvPicPr>
                <p:cNvPr id="61517" name="Rectangle 168"/>
                <p:cNvPicPr>
                  <a:picLocks noChangeArrowheads="1"/>
                </p:cNvPicPr>
                <p:nvPr/>
              </p:nvPicPr>
              <p:blipFill>
                <a:blip r:embed="rId14" cstate="print"/>
                <a:srcRect/>
                <a:stretch>
                  <a:fillRect/>
                </a:stretch>
              </p:blipFill>
              <p:spPr bwMode="auto">
                <a:xfrm>
                  <a:off x="5980176" y="5864352"/>
                  <a:ext cx="573024" cy="609600"/>
                </a:xfrm>
                <a:prstGeom prst="rect">
                  <a:avLst/>
                </a:prstGeom>
                <a:noFill/>
                <a:ln w="9525">
                  <a:noFill/>
                  <a:miter lim="800000"/>
                  <a:headEnd/>
                  <a:tailEnd/>
                </a:ln>
              </p:spPr>
            </p:pic>
            <p:sp>
              <p:nvSpPr>
                <p:cNvPr id="61518" name="Text Box 72"/>
                <p:cNvSpPr txBox="1">
                  <a:spLocks noChangeArrowheads="1"/>
                </p:cNvSpPr>
                <p:nvPr/>
              </p:nvSpPr>
              <p:spPr bwMode="auto">
                <a:xfrm>
                  <a:off x="6043614" y="5901728"/>
                  <a:ext cx="452438" cy="501576"/>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61455" name="Rectangle 169"/>
              <p:cNvGrpSpPr>
                <a:grpSpLocks/>
              </p:cNvGrpSpPr>
              <p:nvPr/>
            </p:nvGrpSpPr>
            <p:grpSpPr bwMode="auto">
              <a:xfrm>
                <a:off x="7549260" y="5290985"/>
                <a:ext cx="560832" cy="1205315"/>
                <a:chOff x="7565136" y="5382768"/>
                <a:chExt cx="560832" cy="1091184"/>
              </a:xfrm>
            </p:grpSpPr>
            <p:pic>
              <p:nvPicPr>
                <p:cNvPr id="61515" name="Rectangle 169"/>
                <p:cNvPicPr>
                  <a:picLocks noChangeArrowheads="1"/>
                </p:cNvPicPr>
                <p:nvPr/>
              </p:nvPicPr>
              <p:blipFill>
                <a:blip r:embed="rId15" cstate="print"/>
                <a:srcRect/>
                <a:stretch>
                  <a:fillRect/>
                </a:stretch>
              </p:blipFill>
              <p:spPr bwMode="auto">
                <a:xfrm>
                  <a:off x="7565136" y="5382768"/>
                  <a:ext cx="560832" cy="1091184"/>
                </a:xfrm>
                <a:prstGeom prst="rect">
                  <a:avLst/>
                </a:prstGeom>
                <a:noFill/>
                <a:ln w="9525">
                  <a:noFill/>
                  <a:miter lim="800000"/>
                  <a:headEnd/>
                  <a:tailEnd/>
                </a:ln>
              </p:spPr>
            </p:pic>
            <p:sp>
              <p:nvSpPr>
                <p:cNvPr id="61516" name="Text Box 75"/>
                <p:cNvSpPr txBox="1">
                  <a:spLocks noChangeArrowheads="1"/>
                </p:cNvSpPr>
                <p:nvPr/>
              </p:nvSpPr>
              <p:spPr bwMode="auto">
                <a:xfrm>
                  <a:off x="7623176" y="5417399"/>
                  <a:ext cx="449263" cy="985906"/>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61456" name="Line 170"/>
              <p:cNvSpPr>
                <a:spLocks noChangeShapeType="1"/>
              </p:cNvSpPr>
              <p:nvPr/>
            </p:nvSpPr>
            <p:spPr bwMode="auto">
              <a:xfrm>
                <a:off x="5238750" y="4465638"/>
                <a:ext cx="0" cy="1952625"/>
              </a:xfrm>
              <a:prstGeom prst="line">
                <a:avLst/>
              </a:prstGeom>
              <a:noFill/>
              <a:ln w="0">
                <a:solidFill>
                  <a:srgbClr val="000000"/>
                </a:solidFill>
                <a:round/>
                <a:headEnd/>
                <a:tailEnd/>
              </a:ln>
            </p:spPr>
            <p:txBody>
              <a:bodyPr/>
              <a:lstStyle/>
              <a:p>
                <a:endParaRPr lang="es-MX"/>
              </a:p>
            </p:txBody>
          </p:sp>
          <p:sp>
            <p:nvSpPr>
              <p:cNvPr id="61457" name="Line 171"/>
              <p:cNvSpPr>
                <a:spLocks noChangeShapeType="1"/>
              </p:cNvSpPr>
              <p:nvPr/>
            </p:nvSpPr>
            <p:spPr bwMode="auto">
              <a:xfrm>
                <a:off x="5195888" y="6418263"/>
                <a:ext cx="87313" cy="0"/>
              </a:xfrm>
              <a:prstGeom prst="line">
                <a:avLst/>
              </a:prstGeom>
              <a:noFill/>
              <a:ln w="0">
                <a:solidFill>
                  <a:srgbClr val="000000"/>
                </a:solidFill>
                <a:round/>
                <a:headEnd/>
                <a:tailEnd/>
              </a:ln>
            </p:spPr>
            <p:txBody>
              <a:bodyPr/>
              <a:lstStyle/>
              <a:p>
                <a:endParaRPr lang="es-MX"/>
              </a:p>
            </p:txBody>
          </p:sp>
          <p:sp>
            <p:nvSpPr>
              <p:cNvPr id="61458" name="Line 172"/>
              <p:cNvSpPr>
                <a:spLocks noChangeShapeType="1"/>
              </p:cNvSpPr>
              <p:nvPr/>
            </p:nvSpPr>
            <p:spPr bwMode="auto">
              <a:xfrm>
                <a:off x="5195888" y="6092825"/>
                <a:ext cx="87313" cy="0"/>
              </a:xfrm>
              <a:prstGeom prst="line">
                <a:avLst/>
              </a:prstGeom>
              <a:noFill/>
              <a:ln w="0">
                <a:solidFill>
                  <a:srgbClr val="000000"/>
                </a:solidFill>
                <a:round/>
                <a:headEnd/>
                <a:tailEnd/>
              </a:ln>
            </p:spPr>
            <p:txBody>
              <a:bodyPr/>
              <a:lstStyle/>
              <a:p>
                <a:endParaRPr lang="es-MX"/>
              </a:p>
            </p:txBody>
          </p:sp>
          <p:sp>
            <p:nvSpPr>
              <p:cNvPr id="61459" name="Line 173"/>
              <p:cNvSpPr>
                <a:spLocks noChangeShapeType="1"/>
              </p:cNvSpPr>
              <p:nvPr/>
            </p:nvSpPr>
            <p:spPr bwMode="auto">
              <a:xfrm>
                <a:off x="5195888" y="5767388"/>
                <a:ext cx="87313" cy="0"/>
              </a:xfrm>
              <a:prstGeom prst="line">
                <a:avLst/>
              </a:prstGeom>
              <a:noFill/>
              <a:ln w="0">
                <a:solidFill>
                  <a:srgbClr val="000000"/>
                </a:solidFill>
                <a:round/>
                <a:headEnd/>
                <a:tailEnd/>
              </a:ln>
            </p:spPr>
            <p:txBody>
              <a:bodyPr/>
              <a:lstStyle/>
              <a:p>
                <a:endParaRPr lang="es-MX"/>
              </a:p>
            </p:txBody>
          </p:sp>
          <p:sp>
            <p:nvSpPr>
              <p:cNvPr id="61460" name="Line 174"/>
              <p:cNvSpPr>
                <a:spLocks noChangeShapeType="1"/>
              </p:cNvSpPr>
              <p:nvPr/>
            </p:nvSpPr>
            <p:spPr bwMode="auto">
              <a:xfrm>
                <a:off x="5195888" y="5441950"/>
                <a:ext cx="87313" cy="0"/>
              </a:xfrm>
              <a:prstGeom prst="line">
                <a:avLst/>
              </a:prstGeom>
              <a:noFill/>
              <a:ln w="0">
                <a:solidFill>
                  <a:srgbClr val="000000"/>
                </a:solidFill>
                <a:round/>
                <a:headEnd/>
                <a:tailEnd/>
              </a:ln>
            </p:spPr>
            <p:txBody>
              <a:bodyPr/>
              <a:lstStyle/>
              <a:p>
                <a:endParaRPr lang="es-MX"/>
              </a:p>
            </p:txBody>
          </p:sp>
          <p:sp>
            <p:nvSpPr>
              <p:cNvPr id="61461" name="Line 175"/>
              <p:cNvSpPr>
                <a:spLocks noChangeShapeType="1"/>
              </p:cNvSpPr>
              <p:nvPr/>
            </p:nvSpPr>
            <p:spPr bwMode="auto">
              <a:xfrm>
                <a:off x="5195888" y="5114925"/>
                <a:ext cx="87313" cy="0"/>
              </a:xfrm>
              <a:prstGeom prst="line">
                <a:avLst/>
              </a:prstGeom>
              <a:noFill/>
              <a:ln w="0">
                <a:solidFill>
                  <a:srgbClr val="000000"/>
                </a:solidFill>
                <a:round/>
                <a:headEnd/>
                <a:tailEnd/>
              </a:ln>
            </p:spPr>
            <p:txBody>
              <a:bodyPr/>
              <a:lstStyle/>
              <a:p>
                <a:endParaRPr lang="es-MX"/>
              </a:p>
            </p:txBody>
          </p:sp>
          <p:sp>
            <p:nvSpPr>
              <p:cNvPr id="61462" name="Line 176"/>
              <p:cNvSpPr>
                <a:spLocks noChangeShapeType="1"/>
              </p:cNvSpPr>
              <p:nvPr/>
            </p:nvSpPr>
            <p:spPr bwMode="auto">
              <a:xfrm>
                <a:off x="5195888" y="4789488"/>
                <a:ext cx="87313" cy="0"/>
              </a:xfrm>
              <a:prstGeom prst="line">
                <a:avLst/>
              </a:prstGeom>
              <a:noFill/>
              <a:ln w="0">
                <a:solidFill>
                  <a:srgbClr val="000000"/>
                </a:solidFill>
                <a:round/>
                <a:headEnd/>
                <a:tailEnd/>
              </a:ln>
            </p:spPr>
            <p:txBody>
              <a:bodyPr/>
              <a:lstStyle/>
              <a:p>
                <a:endParaRPr lang="es-MX"/>
              </a:p>
            </p:txBody>
          </p:sp>
          <p:sp>
            <p:nvSpPr>
              <p:cNvPr id="61463" name="Line 177"/>
              <p:cNvSpPr>
                <a:spLocks noChangeShapeType="1"/>
              </p:cNvSpPr>
              <p:nvPr/>
            </p:nvSpPr>
            <p:spPr bwMode="auto">
              <a:xfrm>
                <a:off x="5195888" y="4465638"/>
                <a:ext cx="87313" cy="0"/>
              </a:xfrm>
              <a:prstGeom prst="line">
                <a:avLst/>
              </a:prstGeom>
              <a:noFill/>
              <a:ln w="0">
                <a:solidFill>
                  <a:srgbClr val="000000"/>
                </a:solidFill>
                <a:round/>
                <a:headEnd/>
                <a:tailEnd/>
              </a:ln>
            </p:spPr>
            <p:txBody>
              <a:bodyPr/>
              <a:lstStyle/>
              <a:p>
                <a:endParaRPr lang="es-MX"/>
              </a:p>
            </p:txBody>
          </p:sp>
          <p:sp>
            <p:nvSpPr>
              <p:cNvPr id="61464" name="Line 178"/>
              <p:cNvSpPr>
                <a:spLocks noChangeShapeType="1"/>
              </p:cNvSpPr>
              <p:nvPr/>
            </p:nvSpPr>
            <p:spPr bwMode="auto">
              <a:xfrm>
                <a:off x="5238750" y="6418263"/>
                <a:ext cx="3157538" cy="0"/>
              </a:xfrm>
              <a:prstGeom prst="line">
                <a:avLst/>
              </a:prstGeom>
              <a:noFill/>
              <a:ln w="0">
                <a:solidFill>
                  <a:srgbClr val="000000"/>
                </a:solidFill>
                <a:round/>
                <a:headEnd/>
                <a:tailEnd/>
              </a:ln>
            </p:spPr>
            <p:txBody>
              <a:bodyPr/>
              <a:lstStyle/>
              <a:p>
                <a:endParaRPr lang="es-MX"/>
              </a:p>
            </p:txBody>
          </p:sp>
          <p:sp>
            <p:nvSpPr>
              <p:cNvPr id="61465" name="Line 179"/>
              <p:cNvSpPr>
                <a:spLocks noChangeShapeType="1"/>
              </p:cNvSpPr>
              <p:nvPr/>
            </p:nvSpPr>
            <p:spPr bwMode="auto">
              <a:xfrm flipV="1">
                <a:off x="5238750" y="6373813"/>
                <a:ext cx="0" cy="87313"/>
              </a:xfrm>
              <a:prstGeom prst="line">
                <a:avLst/>
              </a:prstGeom>
              <a:noFill/>
              <a:ln w="0">
                <a:solidFill>
                  <a:srgbClr val="000000"/>
                </a:solidFill>
                <a:round/>
                <a:headEnd/>
                <a:tailEnd/>
              </a:ln>
            </p:spPr>
            <p:txBody>
              <a:bodyPr/>
              <a:lstStyle/>
              <a:p>
                <a:endParaRPr lang="es-MX"/>
              </a:p>
            </p:txBody>
          </p:sp>
          <p:sp>
            <p:nvSpPr>
              <p:cNvPr id="61466" name="Line 180"/>
              <p:cNvSpPr>
                <a:spLocks noChangeShapeType="1"/>
              </p:cNvSpPr>
              <p:nvPr/>
            </p:nvSpPr>
            <p:spPr bwMode="auto">
              <a:xfrm flipV="1">
                <a:off x="6819900" y="6373813"/>
                <a:ext cx="0" cy="87313"/>
              </a:xfrm>
              <a:prstGeom prst="line">
                <a:avLst/>
              </a:prstGeom>
              <a:noFill/>
              <a:ln w="0">
                <a:solidFill>
                  <a:srgbClr val="000000"/>
                </a:solidFill>
                <a:round/>
                <a:headEnd/>
                <a:tailEnd/>
              </a:ln>
            </p:spPr>
            <p:txBody>
              <a:bodyPr/>
              <a:lstStyle/>
              <a:p>
                <a:endParaRPr lang="es-MX"/>
              </a:p>
            </p:txBody>
          </p:sp>
          <p:sp>
            <p:nvSpPr>
              <p:cNvPr id="61467" name="Line 181"/>
              <p:cNvSpPr>
                <a:spLocks noChangeShapeType="1"/>
              </p:cNvSpPr>
              <p:nvPr/>
            </p:nvSpPr>
            <p:spPr bwMode="auto">
              <a:xfrm flipV="1">
                <a:off x="8396288" y="6373813"/>
                <a:ext cx="0" cy="87313"/>
              </a:xfrm>
              <a:prstGeom prst="line">
                <a:avLst/>
              </a:prstGeom>
              <a:noFill/>
              <a:ln w="0">
                <a:solidFill>
                  <a:srgbClr val="000000"/>
                </a:solidFill>
                <a:round/>
                <a:headEnd/>
                <a:tailEnd/>
              </a:ln>
            </p:spPr>
            <p:txBody>
              <a:bodyPr/>
              <a:lstStyle/>
              <a:p>
                <a:endParaRPr lang="es-MX"/>
              </a:p>
            </p:txBody>
          </p:sp>
          <p:sp>
            <p:nvSpPr>
              <p:cNvPr id="61468" name="Line 182"/>
              <p:cNvSpPr>
                <a:spLocks noChangeShapeType="1"/>
              </p:cNvSpPr>
              <p:nvPr/>
            </p:nvSpPr>
            <p:spPr bwMode="auto">
              <a:xfrm>
                <a:off x="8396288" y="4465638"/>
                <a:ext cx="0" cy="1952625"/>
              </a:xfrm>
              <a:prstGeom prst="line">
                <a:avLst/>
              </a:prstGeom>
              <a:noFill/>
              <a:ln w="0">
                <a:solidFill>
                  <a:srgbClr val="000000"/>
                </a:solidFill>
                <a:round/>
                <a:headEnd/>
                <a:tailEnd/>
              </a:ln>
            </p:spPr>
            <p:txBody>
              <a:bodyPr/>
              <a:lstStyle/>
              <a:p>
                <a:endParaRPr lang="es-MX"/>
              </a:p>
            </p:txBody>
          </p:sp>
          <p:sp>
            <p:nvSpPr>
              <p:cNvPr id="61469" name="Line 183"/>
              <p:cNvSpPr>
                <a:spLocks noChangeShapeType="1"/>
              </p:cNvSpPr>
              <p:nvPr/>
            </p:nvSpPr>
            <p:spPr bwMode="auto">
              <a:xfrm>
                <a:off x="8353425" y="6418263"/>
                <a:ext cx="87313" cy="0"/>
              </a:xfrm>
              <a:prstGeom prst="line">
                <a:avLst/>
              </a:prstGeom>
              <a:noFill/>
              <a:ln w="0">
                <a:solidFill>
                  <a:srgbClr val="000000"/>
                </a:solidFill>
                <a:round/>
                <a:headEnd/>
                <a:tailEnd/>
              </a:ln>
            </p:spPr>
            <p:txBody>
              <a:bodyPr/>
              <a:lstStyle/>
              <a:p>
                <a:endParaRPr lang="es-MX"/>
              </a:p>
            </p:txBody>
          </p:sp>
          <p:sp>
            <p:nvSpPr>
              <p:cNvPr id="61470" name="Line 184"/>
              <p:cNvSpPr>
                <a:spLocks noChangeShapeType="1"/>
              </p:cNvSpPr>
              <p:nvPr/>
            </p:nvSpPr>
            <p:spPr bwMode="auto">
              <a:xfrm>
                <a:off x="8353425" y="6092825"/>
                <a:ext cx="87313" cy="0"/>
              </a:xfrm>
              <a:prstGeom prst="line">
                <a:avLst/>
              </a:prstGeom>
              <a:noFill/>
              <a:ln w="0">
                <a:solidFill>
                  <a:srgbClr val="000000"/>
                </a:solidFill>
                <a:round/>
                <a:headEnd/>
                <a:tailEnd/>
              </a:ln>
            </p:spPr>
            <p:txBody>
              <a:bodyPr/>
              <a:lstStyle/>
              <a:p>
                <a:endParaRPr lang="es-MX"/>
              </a:p>
            </p:txBody>
          </p:sp>
          <p:sp>
            <p:nvSpPr>
              <p:cNvPr id="61471" name="Line 185"/>
              <p:cNvSpPr>
                <a:spLocks noChangeShapeType="1"/>
              </p:cNvSpPr>
              <p:nvPr/>
            </p:nvSpPr>
            <p:spPr bwMode="auto">
              <a:xfrm>
                <a:off x="8353425" y="5767388"/>
                <a:ext cx="87313" cy="0"/>
              </a:xfrm>
              <a:prstGeom prst="line">
                <a:avLst/>
              </a:prstGeom>
              <a:noFill/>
              <a:ln w="0">
                <a:solidFill>
                  <a:srgbClr val="000000"/>
                </a:solidFill>
                <a:round/>
                <a:headEnd/>
                <a:tailEnd/>
              </a:ln>
            </p:spPr>
            <p:txBody>
              <a:bodyPr/>
              <a:lstStyle/>
              <a:p>
                <a:endParaRPr lang="es-MX"/>
              </a:p>
            </p:txBody>
          </p:sp>
          <p:sp>
            <p:nvSpPr>
              <p:cNvPr id="61472" name="Line 186"/>
              <p:cNvSpPr>
                <a:spLocks noChangeShapeType="1"/>
              </p:cNvSpPr>
              <p:nvPr/>
            </p:nvSpPr>
            <p:spPr bwMode="auto">
              <a:xfrm>
                <a:off x="8353425" y="5440363"/>
                <a:ext cx="87313" cy="0"/>
              </a:xfrm>
              <a:prstGeom prst="line">
                <a:avLst/>
              </a:prstGeom>
              <a:noFill/>
              <a:ln w="0">
                <a:solidFill>
                  <a:srgbClr val="000000"/>
                </a:solidFill>
                <a:round/>
                <a:headEnd/>
                <a:tailEnd/>
              </a:ln>
            </p:spPr>
            <p:txBody>
              <a:bodyPr/>
              <a:lstStyle/>
              <a:p>
                <a:endParaRPr lang="es-MX"/>
              </a:p>
            </p:txBody>
          </p:sp>
          <p:sp>
            <p:nvSpPr>
              <p:cNvPr id="61473" name="Line 187"/>
              <p:cNvSpPr>
                <a:spLocks noChangeShapeType="1"/>
              </p:cNvSpPr>
              <p:nvPr/>
            </p:nvSpPr>
            <p:spPr bwMode="auto">
              <a:xfrm>
                <a:off x="8353425" y="5114925"/>
                <a:ext cx="87313" cy="0"/>
              </a:xfrm>
              <a:prstGeom prst="line">
                <a:avLst/>
              </a:prstGeom>
              <a:noFill/>
              <a:ln w="0">
                <a:solidFill>
                  <a:srgbClr val="000000"/>
                </a:solidFill>
                <a:round/>
                <a:headEnd/>
                <a:tailEnd/>
              </a:ln>
            </p:spPr>
            <p:txBody>
              <a:bodyPr/>
              <a:lstStyle/>
              <a:p>
                <a:endParaRPr lang="es-MX"/>
              </a:p>
            </p:txBody>
          </p:sp>
          <p:sp>
            <p:nvSpPr>
              <p:cNvPr id="61474" name="Line 188"/>
              <p:cNvSpPr>
                <a:spLocks noChangeShapeType="1"/>
              </p:cNvSpPr>
              <p:nvPr/>
            </p:nvSpPr>
            <p:spPr bwMode="auto">
              <a:xfrm>
                <a:off x="8353425" y="4789488"/>
                <a:ext cx="87313" cy="0"/>
              </a:xfrm>
              <a:prstGeom prst="line">
                <a:avLst/>
              </a:prstGeom>
              <a:noFill/>
              <a:ln w="0">
                <a:solidFill>
                  <a:srgbClr val="000000"/>
                </a:solidFill>
                <a:round/>
                <a:headEnd/>
                <a:tailEnd/>
              </a:ln>
            </p:spPr>
            <p:txBody>
              <a:bodyPr/>
              <a:lstStyle/>
              <a:p>
                <a:endParaRPr lang="es-MX"/>
              </a:p>
            </p:txBody>
          </p:sp>
          <p:sp>
            <p:nvSpPr>
              <p:cNvPr id="61475" name="Line 189"/>
              <p:cNvSpPr>
                <a:spLocks noChangeShapeType="1"/>
              </p:cNvSpPr>
              <p:nvPr/>
            </p:nvSpPr>
            <p:spPr bwMode="auto">
              <a:xfrm>
                <a:off x="8353425" y="4465638"/>
                <a:ext cx="87313" cy="0"/>
              </a:xfrm>
              <a:prstGeom prst="line">
                <a:avLst/>
              </a:prstGeom>
              <a:noFill/>
              <a:ln w="0">
                <a:solidFill>
                  <a:srgbClr val="000000"/>
                </a:solidFill>
                <a:round/>
                <a:headEnd/>
                <a:tailEnd/>
              </a:ln>
            </p:spPr>
            <p:txBody>
              <a:bodyPr/>
              <a:lstStyle/>
              <a:p>
                <a:endParaRPr lang="es-MX"/>
              </a:p>
            </p:txBody>
          </p:sp>
          <p:sp>
            <p:nvSpPr>
              <p:cNvPr id="61476" name="Line 190"/>
              <p:cNvSpPr>
                <a:spLocks noChangeShapeType="1"/>
              </p:cNvSpPr>
              <p:nvPr/>
            </p:nvSpPr>
            <p:spPr bwMode="auto">
              <a:xfrm flipV="1">
                <a:off x="6027738" y="4789488"/>
                <a:ext cx="1579563" cy="815975"/>
              </a:xfrm>
              <a:prstGeom prst="line">
                <a:avLst/>
              </a:prstGeom>
              <a:noFill/>
              <a:ln w="14288">
                <a:solidFill>
                  <a:srgbClr val="0000FF"/>
                </a:solidFill>
                <a:round/>
                <a:headEnd/>
                <a:tailEnd/>
              </a:ln>
            </p:spPr>
            <p:txBody>
              <a:bodyPr/>
              <a:lstStyle/>
              <a:p>
                <a:endParaRPr lang="es-MX"/>
              </a:p>
            </p:txBody>
          </p:sp>
          <p:sp>
            <p:nvSpPr>
              <p:cNvPr id="61477" name="Freeform 191"/>
              <p:cNvSpPr>
                <a:spLocks/>
              </p:cNvSpPr>
              <p:nvPr/>
            </p:nvSpPr>
            <p:spPr bwMode="auto">
              <a:xfrm>
                <a:off x="6010275" y="5588000"/>
                <a:ext cx="34925" cy="34925"/>
              </a:xfrm>
              <a:custGeom>
                <a:avLst/>
                <a:gdLst>
                  <a:gd name="T0" fmla="*/ 2147483647 w 22"/>
                  <a:gd name="T1" fmla="*/ 0 h 22"/>
                  <a:gd name="T2" fmla="*/ 2147483647 w 22"/>
                  <a:gd name="T3" fmla="*/ 2147483647 h 22"/>
                  <a:gd name="T4" fmla="*/ 0 w 22"/>
                  <a:gd name="T5" fmla="*/ 2147483647 h 22"/>
                  <a:gd name="T6" fmla="*/ 2147483647 w 22"/>
                  <a:gd name="T7" fmla="*/ 0 h 22"/>
                  <a:gd name="T8" fmla="*/ 0 60000 65536"/>
                  <a:gd name="T9" fmla="*/ 0 60000 65536"/>
                  <a:gd name="T10" fmla="*/ 0 60000 65536"/>
                  <a:gd name="T11" fmla="*/ 0 60000 65536"/>
                  <a:gd name="T12" fmla="*/ 0 w 22"/>
                  <a:gd name="T13" fmla="*/ 0 h 22"/>
                  <a:gd name="T14" fmla="*/ 22 w 22"/>
                  <a:gd name="T15" fmla="*/ 22 h 22"/>
                </a:gdLst>
                <a:ahLst/>
                <a:cxnLst>
                  <a:cxn ang="T8">
                    <a:pos x="T0" y="T1"/>
                  </a:cxn>
                  <a:cxn ang="T9">
                    <a:pos x="T2" y="T3"/>
                  </a:cxn>
                  <a:cxn ang="T10">
                    <a:pos x="T4" y="T5"/>
                  </a:cxn>
                  <a:cxn ang="T11">
                    <a:pos x="T6" y="T7"/>
                  </a:cxn>
                </a:cxnLst>
                <a:rect l="T12" t="T13" r="T14" b="T15"/>
                <a:pathLst>
                  <a:path w="22" h="22">
                    <a:moveTo>
                      <a:pt x="11" y="0"/>
                    </a:moveTo>
                    <a:lnTo>
                      <a:pt x="22" y="22"/>
                    </a:lnTo>
                    <a:lnTo>
                      <a:pt x="0" y="22"/>
                    </a:lnTo>
                    <a:lnTo>
                      <a:pt x="11" y="0"/>
                    </a:lnTo>
                    <a:close/>
                  </a:path>
                </a:pathLst>
              </a:custGeom>
              <a:solidFill>
                <a:srgbClr val="0000FF"/>
              </a:solidFill>
              <a:ln w="4763">
                <a:solidFill>
                  <a:srgbClr val="0000FF"/>
                </a:solidFill>
                <a:round/>
                <a:headEnd/>
                <a:tailEnd/>
              </a:ln>
            </p:spPr>
            <p:txBody>
              <a:bodyPr/>
              <a:lstStyle/>
              <a:p>
                <a:pPr algn="l"/>
                <a:endParaRPr lang="es-MX" sz="1800" b="0" u="none"/>
              </a:p>
            </p:txBody>
          </p:sp>
          <p:sp>
            <p:nvSpPr>
              <p:cNvPr id="61478" name="Freeform 192"/>
              <p:cNvSpPr>
                <a:spLocks/>
              </p:cNvSpPr>
              <p:nvPr/>
            </p:nvSpPr>
            <p:spPr bwMode="auto">
              <a:xfrm>
                <a:off x="7591425" y="4773613"/>
                <a:ext cx="33338" cy="33338"/>
              </a:xfrm>
              <a:custGeom>
                <a:avLst/>
                <a:gdLst>
                  <a:gd name="T0" fmla="*/ 2147483647 w 21"/>
                  <a:gd name="T1" fmla="*/ 0 h 21"/>
                  <a:gd name="T2" fmla="*/ 2147483647 w 21"/>
                  <a:gd name="T3" fmla="*/ 2147483647 h 21"/>
                  <a:gd name="T4" fmla="*/ 0 w 21"/>
                  <a:gd name="T5" fmla="*/ 2147483647 h 21"/>
                  <a:gd name="T6" fmla="*/ 2147483647 w 21"/>
                  <a:gd name="T7" fmla="*/ 0 h 21"/>
                  <a:gd name="T8" fmla="*/ 0 60000 65536"/>
                  <a:gd name="T9" fmla="*/ 0 60000 65536"/>
                  <a:gd name="T10" fmla="*/ 0 60000 65536"/>
                  <a:gd name="T11" fmla="*/ 0 60000 65536"/>
                  <a:gd name="T12" fmla="*/ 0 w 21"/>
                  <a:gd name="T13" fmla="*/ 0 h 21"/>
                  <a:gd name="T14" fmla="*/ 21 w 21"/>
                  <a:gd name="T15" fmla="*/ 21 h 21"/>
                </a:gdLst>
                <a:ahLst/>
                <a:cxnLst>
                  <a:cxn ang="T8">
                    <a:pos x="T0" y="T1"/>
                  </a:cxn>
                  <a:cxn ang="T9">
                    <a:pos x="T2" y="T3"/>
                  </a:cxn>
                  <a:cxn ang="T10">
                    <a:pos x="T4" y="T5"/>
                  </a:cxn>
                  <a:cxn ang="T11">
                    <a:pos x="T6" y="T7"/>
                  </a:cxn>
                </a:cxnLst>
                <a:rect l="T12" t="T13" r="T14" b="T15"/>
                <a:pathLst>
                  <a:path w="21" h="21">
                    <a:moveTo>
                      <a:pt x="10" y="0"/>
                    </a:moveTo>
                    <a:lnTo>
                      <a:pt x="21" y="21"/>
                    </a:lnTo>
                    <a:lnTo>
                      <a:pt x="0" y="21"/>
                    </a:lnTo>
                    <a:lnTo>
                      <a:pt x="10" y="0"/>
                    </a:lnTo>
                    <a:close/>
                  </a:path>
                </a:pathLst>
              </a:custGeom>
              <a:solidFill>
                <a:srgbClr val="0000FF"/>
              </a:solidFill>
              <a:ln w="4763">
                <a:solidFill>
                  <a:srgbClr val="0000FF"/>
                </a:solidFill>
                <a:round/>
                <a:headEnd/>
                <a:tailEnd/>
              </a:ln>
            </p:spPr>
            <p:txBody>
              <a:bodyPr/>
              <a:lstStyle/>
              <a:p>
                <a:pPr algn="l"/>
                <a:endParaRPr lang="es-MX" sz="1800" b="0" u="none"/>
              </a:p>
            </p:txBody>
          </p:sp>
          <p:sp>
            <p:nvSpPr>
              <p:cNvPr id="61479" name="Rectangle 193"/>
              <p:cNvSpPr>
                <a:spLocks noChangeArrowheads="1"/>
              </p:cNvSpPr>
              <p:nvPr/>
            </p:nvSpPr>
            <p:spPr bwMode="auto">
              <a:xfrm>
                <a:off x="5728157" y="5288855"/>
                <a:ext cx="166378" cy="194486"/>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57</a:t>
                </a:r>
                <a:endParaRPr lang="es-ES" sz="1800" b="0" u="none">
                  <a:solidFill>
                    <a:schemeClr val="accent2"/>
                  </a:solidFill>
                </a:endParaRPr>
              </a:p>
            </p:txBody>
          </p:sp>
          <p:sp>
            <p:nvSpPr>
              <p:cNvPr id="61480" name="Rectangle 194"/>
              <p:cNvSpPr>
                <a:spLocks noChangeArrowheads="1"/>
              </p:cNvSpPr>
              <p:nvPr/>
            </p:nvSpPr>
            <p:spPr bwMode="auto">
              <a:xfrm>
                <a:off x="7242537" y="4400826"/>
                <a:ext cx="232590" cy="388971"/>
              </a:xfrm>
              <a:prstGeom prst="rect">
                <a:avLst/>
              </a:prstGeom>
              <a:noFill/>
              <a:ln w="9525">
                <a:noFill/>
                <a:miter lim="800000"/>
                <a:headEnd/>
                <a:tailEnd/>
              </a:ln>
            </p:spPr>
            <p:txBody>
              <a:bodyPr lIns="0" tIns="0" rIns="0" bIns="0">
                <a:spAutoFit/>
              </a:bodyPr>
              <a:lstStyle/>
              <a:p>
                <a:pPr algn="l"/>
                <a:r>
                  <a:rPr lang="es-ES" sz="1100" u="none">
                    <a:solidFill>
                      <a:schemeClr val="accent2"/>
                    </a:solidFill>
                  </a:rPr>
                  <a:t>114</a:t>
                </a:r>
                <a:endParaRPr lang="es-ES" sz="1800" b="0" u="none">
                  <a:solidFill>
                    <a:schemeClr val="accent2"/>
                  </a:solidFill>
                </a:endParaRPr>
              </a:p>
            </p:txBody>
          </p:sp>
          <p:sp>
            <p:nvSpPr>
              <p:cNvPr id="61481" name="Rectangle 195"/>
              <p:cNvSpPr>
                <a:spLocks noChangeArrowheads="1"/>
              </p:cNvSpPr>
              <p:nvPr/>
            </p:nvSpPr>
            <p:spPr bwMode="auto">
              <a:xfrm>
                <a:off x="6178057" y="5661314"/>
                <a:ext cx="166378" cy="19448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34</a:t>
                </a:r>
                <a:endParaRPr lang="es-ES" sz="1800" b="0" u="none">
                  <a:solidFill>
                    <a:schemeClr val="accent2"/>
                  </a:solidFill>
                </a:endParaRPr>
              </a:p>
            </p:txBody>
          </p:sp>
          <p:sp>
            <p:nvSpPr>
              <p:cNvPr id="61482" name="Rectangle 196"/>
              <p:cNvSpPr>
                <a:spLocks noChangeArrowheads="1"/>
              </p:cNvSpPr>
              <p:nvPr/>
            </p:nvSpPr>
            <p:spPr bwMode="auto">
              <a:xfrm>
                <a:off x="7756951" y="5125560"/>
                <a:ext cx="166378" cy="194486"/>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67</a:t>
                </a:r>
                <a:endParaRPr lang="es-ES" sz="1800" b="0" u="none">
                  <a:solidFill>
                    <a:schemeClr val="accent2"/>
                  </a:solidFill>
                </a:endParaRPr>
              </a:p>
            </p:txBody>
          </p:sp>
          <p:sp>
            <p:nvSpPr>
              <p:cNvPr id="61483" name="Rectangle 197"/>
              <p:cNvSpPr>
                <a:spLocks noChangeArrowheads="1"/>
              </p:cNvSpPr>
              <p:nvPr/>
            </p:nvSpPr>
            <p:spPr bwMode="auto">
              <a:xfrm>
                <a:off x="7610945" y="4659529"/>
                <a:ext cx="83189" cy="19448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a:t>
                </a:r>
                <a:endParaRPr lang="es-ES" sz="1800" b="0" u="none">
                  <a:solidFill>
                    <a:schemeClr val="accent2"/>
                  </a:solidFill>
                </a:endParaRPr>
              </a:p>
            </p:txBody>
          </p:sp>
          <p:sp>
            <p:nvSpPr>
              <p:cNvPr id="61484" name="Rectangle 198"/>
              <p:cNvSpPr>
                <a:spLocks noChangeArrowheads="1"/>
              </p:cNvSpPr>
              <p:nvPr/>
            </p:nvSpPr>
            <p:spPr bwMode="auto">
              <a:xfrm>
                <a:off x="6018470" y="5369585"/>
                <a:ext cx="207124" cy="194486"/>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0.5</a:t>
                </a:r>
                <a:endParaRPr lang="es-ES" sz="1800" b="0" u="none">
                  <a:solidFill>
                    <a:schemeClr val="accent2"/>
                  </a:solidFill>
                </a:endParaRPr>
              </a:p>
            </p:txBody>
          </p:sp>
          <p:sp>
            <p:nvSpPr>
              <p:cNvPr id="61485" name="Rectangle 199"/>
              <p:cNvSpPr>
                <a:spLocks noChangeArrowheads="1"/>
              </p:cNvSpPr>
              <p:nvPr/>
            </p:nvSpPr>
            <p:spPr bwMode="auto">
              <a:xfrm>
                <a:off x="5057552" y="6340179"/>
                <a:ext cx="83189" cy="194486"/>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0</a:t>
                </a:r>
                <a:endParaRPr lang="es-ES" sz="1800" b="0" u="none">
                  <a:solidFill>
                    <a:schemeClr val="accent2"/>
                  </a:solidFill>
                </a:endParaRPr>
              </a:p>
            </p:txBody>
          </p:sp>
          <p:sp>
            <p:nvSpPr>
              <p:cNvPr id="61486" name="Rectangle 200"/>
              <p:cNvSpPr>
                <a:spLocks noChangeArrowheads="1"/>
              </p:cNvSpPr>
              <p:nvPr/>
            </p:nvSpPr>
            <p:spPr bwMode="auto">
              <a:xfrm>
                <a:off x="4981154" y="6015424"/>
                <a:ext cx="166378" cy="194486"/>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20</a:t>
                </a:r>
                <a:endParaRPr lang="es-ES" sz="1800" b="0" u="none">
                  <a:solidFill>
                    <a:schemeClr val="accent2"/>
                  </a:solidFill>
                </a:endParaRPr>
              </a:p>
            </p:txBody>
          </p:sp>
          <p:sp>
            <p:nvSpPr>
              <p:cNvPr id="61487" name="Rectangle 201"/>
              <p:cNvSpPr>
                <a:spLocks noChangeArrowheads="1"/>
              </p:cNvSpPr>
              <p:nvPr/>
            </p:nvSpPr>
            <p:spPr bwMode="auto">
              <a:xfrm>
                <a:off x="4981154" y="5688835"/>
                <a:ext cx="166378" cy="194486"/>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40</a:t>
                </a:r>
                <a:endParaRPr lang="es-ES" sz="1800" b="0" u="none">
                  <a:solidFill>
                    <a:schemeClr val="accent2"/>
                  </a:solidFill>
                </a:endParaRPr>
              </a:p>
            </p:txBody>
          </p:sp>
          <p:sp>
            <p:nvSpPr>
              <p:cNvPr id="61488" name="Rectangle 202"/>
              <p:cNvSpPr>
                <a:spLocks noChangeArrowheads="1"/>
              </p:cNvSpPr>
              <p:nvPr/>
            </p:nvSpPr>
            <p:spPr bwMode="auto">
              <a:xfrm>
                <a:off x="4981154" y="5365915"/>
                <a:ext cx="166378" cy="194486"/>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60</a:t>
                </a:r>
                <a:endParaRPr lang="es-ES" sz="1800" b="0" u="none">
                  <a:solidFill>
                    <a:schemeClr val="accent2"/>
                  </a:solidFill>
                </a:endParaRPr>
              </a:p>
            </p:txBody>
          </p:sp>
          <p:sp>
            <p:nvSpPr>
              <p:cNvPr id="61489" name="Rectangle 203"/>
              <p:cNvSpPr>
                <a:spLocks noChangeArrowheads="1"/>
              </p:cNvSpPr>
              <p:nvPr/>
            </p:nvSpPr>
            <p:spPr bwMode="auto">
              <a:xfrm>
                <a:off x="4981154" y="5037491"/>
                <a:ext cx="166378" cy="194486"/>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80</a:t>
                </a:r>
                <a:endParaRPr lang="es-ES" sz="1800" b="0" u="none">
                  <a:solidFill>
                    <a:schemeClr val="accent2"/>
                  </a:solidFill>
                </a:endParaRPr>
              </a:p>
            </p:txBody>
          </p:sp>
          <p:sp>
            <p:nvSpPr>
              <p:cNvPr id="61490" name="Rectangle 204"/>
              <p:cNvSpPr>
                <a:spLocks noChangeArrowheads="1"/>
              </p:cNvSpPr>
              <p:nvPr/>
            </p:nvSpPr>
            <p:spPr bwMode="auto">
              <a:xfrm>
                <a:off x="4906454" y="4712737"/>
                <a:ext cx="249567" cy="194486"/>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100</a:t>
                </a:r>
                <a:endParaRPr lang="es-ES" sz="1800" b="0" u="none">
                  <a:solidFill>
                    <a:schemeClr val="accent2"/>
                  </a:solidFill>
                </a:endParaRPr>
              </a:p>
            </p:txBody>
          </p:sp>
          <p:sp>
            <p:nvSpPr>
              <p:cNvPr id="61491" name="Rectangle 205"/>
              <p:cNvSpPr>
                <a:spLocks noChangeArrowheads="1"/>
              </p:cNvSpPr>
              <p:nvPr/>
            </p:nvSpPr>
            <p:spPr bwMode="auto">
              <a:xfrm>
                <a:off x="4906454" y="4389817"/>
                <a:ext cx="249567" cy="194486"/>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120</a:t>
                </a:r>
                <a:endParaRPr lang="es-ES" sz="1800" b="0" u="none">
                  <a:solidFill>
                    <a:schemeClr val="accent2"/>
                  </a:solidFill>
                </a:endParaRPr>
              </a:p>
            </p:txBody>
          </p:sp>
          <p:sp>
            <p:nvSpPr>
              <p:cNvPr id="61492" name="Rectangle 206"/>
              <p:cNvSpPr>
                <a:spLocks noChangeArrowheads="1"/>
              </p:cNvSpPr>
              <p:nvPr/>
            </p:nvSpPr>
            <p:spPr bwMode="auto">
              <a:xfrm>
                <a:off x="5706087" y="6542004"/>
                <a:ext cx="714746" cy="194486"/>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1999-2003</a:t>
                </a:r>
                <a:endParaRPr lang="es-ES" sz="1800" b="0" u="none">
                  <a:solidFill>
                    <a:schemeClr val="accent2"/>
                  </a:solidFill>
                </a:endParaRPr>
              </a:p>
            </p:txBody>
          </p:sp>
          <p:sp>
            <p:nvSpPr>
              <p:cNvPr id="61493" name="Rectangle 207"/>
              <p:cNvSpPr>
                <a:spLocks noChangeArrowheads="1"/>
              </p:cNvSpPr>
              <p:nvPr/>
            </p:nvSpPr>
            <p:spPr bwMode="auto">
              <a:xfrm>
                <a:off x="7284980" y="6542004"/>
                <a:ext cx="714747" cy="194486"/>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2004-2008</a:t>
                </a:r>
                <a:endParaRPr lang="es-ES" sz="1800" b="0" u="none">
                  <a:solidFill>
                    <a:schemeClr val="accent2"/>
                  </a:solidFill>
                </a:endParaRPr>
              </a:p>
            </p:txBody>
          </p:sp>
          <p:sp>
            <p:nvSpPr>
              <p:cNvPr id="61494" name="Rectangle 208"/>
              <p:cNvSpPr>
                <a:spLocks noChangeArrowheads="1"/>
              </p:cNvSpPr>
              <p:nvPr/>
            </p:nvSpPr>
            <p:spPr bwMode="auto">
              <a:xfrm rot="-5400000">
                <a:off x="4001645" y="5039250"/>
                <a:ext cx="1588912" cy="179960"/>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Alumnos Graduados</a:t>
                </a:r>
                <a:endParaRPr lang="es-ES" sz="1800" b="0" u="none">
                  <a:solidFill>
                    <a:schemeClr val="accent2"/>
                  </a:solidFill>
                </a:endParaRPr>
              </a:p>
            </p:txBody>
          </p:sp>
          <p:sp>
            <p:nvSpPr>
              <p:cNvPr id="61495" name="Rectangle 209"/>
              <p:cNvSpPr>
                <a:spLocks noChangeArrowheads="1"/>
              </p:cNvSpPr>
              <p:nvPr/>
            </p:nvSpPr>
            <p:spPr bwMode="auto">
              <a:xfrm>
                <a:off x="8502256" y="6340179"/>
                <a:ext cx="83189" cy="194486"/>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0</a:t>
                </a:r>
                <a:endParaRPr lang="es-ES" sz="1800" b="0" u="none">
                  <a:solidFill>
                    <a:schemeClr val="accent2"/>
                  </a:solidFill>
                </a:endParaRPr>
              </a:p>
            </p:txBody>
          </p:sp>
          <p:sp>
            <p:nvSpPr>
              <p:cNvPr id="61496" name="Rectangle 210"/>
              <p:cNvSpPr>
                <a:spLocks noChangeArrowheads="1"/>
              </p:cNvSpPr>
              <p:nvPr/>
            </p:nvSpPr>
            <p:spPr bwMode="auto">
              <a:xfrm>
                <a:off x="8502256" y="6015424"/>
                <a:ext cx="207124" cy="194486"/>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0.2</a:t>
                </a:r>
                <a:endParaRPr lang="es-ES" sz="1800" b="0" u="none">
                  <a:solidFill>
                    <a:schemeClr val="accent2"/>
                  </a:solidFill>
                </a:endParaRPr>
              </a:p>
            </p:txBody>
          </p:sp>
          <p:sp>
            <p:nvSpPr>
              <p:cNvPr id="61497" name="Rectangle 211"/>
              <p:cNvSpPr>
                <a:spLocks noChangeArrowheads="1"/>
              </p:cNvSpPr>
              <p:nvPr/>
            </p:nvSpPr>
            <p:spPr bwMode="auto">
              <a:xfrm>
                <a:off x="8502256" y="5688835"/>
                <a:ext cx="207124" cy="194486"/>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0.4</a:t>
                </a:r>
                <a:endParaRPr lang="es-ES" sz="1800" b="0" u="none">
                  <a:solidFill>
                    <a:schemeClr val="accent2"/>
                  </a:solidFill>
                </a:endParaRPr>
              </a:p>
            </p:txBody>
          </p:sp>
          <p:sp>
            <p:nvSpPr>
              <p:cNvPr id="61498" name="Rectangle 212"/>
              <p:cNvSpPr>
                <a:spLocks noChangeArrowheads="1"/>
              </p:cNvSpPr>
              <p:nvPr/>
            </p:nvSpPr>
            <p:spPr bwMode="auto">
              <a:xfrm>
                <a:off x="8502256" y="5364081"/>
                <a:ext cx="207124" cy="19448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0.6</a:t>
                </a:r>
                <a:endParaRPr lang="es-ES" sz="1800" b="0" u="none">
                  <a:solidFill>
                    <a:schemeClr val="accent2"/>
                  </a:solidFill>
                </a:endParaRPr>
              </a:p>
            </p:txBody>
          </p:sp>
          <p:sp>
            <p:nvSpPr>
              <p:cNvPr id="61499" name="Rectangle 213"/>
              <p:cNvSpPr>
                <a:spLocks noChangeArrowheads="1"/>
              </p:cNvSpPr>
              <p:nvPr/>
            </p:nvSpPr>
            <p:spPr bwMode="auto">
              <a:xfrm>
                <a:off x="8502256" y="5037491"/>
                <a:ext cx="207124" cy="194486"/>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0.8</a:t>
                </a:r>
                <a:endParaRPr lang="es-ES" sz="1800" b="0" u="none">
                  <a:solidFill>
                    <a:schemeClr val="accent2"/>
                  </a:solidFill>
                </a:endParaRPr>
              </a:p>
            </p:txBody>
          </p:sp>
          <p:sp>
            <p:nvSpPr>
              <p:cNvPr id="61500" name="Rectangle 214"/>
              <p:cNvSpPr>
                <a:spLocks noChangeArrowheads="1"/>
              </p:cNvSpPr>
              <p:nvPr/>
            </p:nvSpPr>
            <p:spPr bwMode="auto">
              <a:xfrm>
                <a:off x="8502256" y="4712737"/>
                <a:ext cx="83189" cy="194486"/>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a:t>
                </a:r>
                <a:endParaRPr lang="es-ES" sz="1800" b="0" u="none">
                  <a:solidFill>
                    <a:schemeClr val="accent2"/>
                  </a:solidFill>
                </a:endParaRPr>
              </a:p>
            </p:txBody>
          </p:sp>
          <p:sp>
            <p:nvSpPr>
              <p:cNvPr id="61501" name="Rectangle 215"/>
              <p:cNvSpPr>
                <a:spLocks noChangeArrowheads="1"/>
              </p:cNvSpPr>
              <p:nvPr/>
            </p:nvSpPr>
            <p:spPr bwMode="auto">
              <a:xfrm>
                <a:off x="8502256" y="4389817"/>
                <a:ext cx="207124" cy="194486"/>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1.2</a:t>
                </a:r>
                <a:endParaRPr lang="es-ES" sz="1800" b="0" u="none">
                  <a:solidFill>
                    <a:schemeClr val="accent2"/>
                  </a:solidFill>
                </a:endParaRPr>
              </a:p>
            </p:txBody>
          </p:sp>
          <p:sp>
            <p:nvSpPr>
              <p:cNvPr id="61502" name="Rectangle 216"/>
              <p:cNvSpPr>
                <a:spLocks noChangeArrowheads="1"/>
              </p:cNvSpPr>
              <p:nvPr/>
            </p:nvSpPr>
            <p:spPr bwMode="auto">
              <a:xfrm rot="5400000">
                <a:off x="8017352" y="5358500"/>
                <a:ext cx="1937518" cy="179960"/>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Alumnos Graduados por </a:t>
                </a:r>
                <a:endParaRPr lang="es-ES" sz="1800" b="0" u="none">
                  <a:solidFill>
                    <a:schemeClr val="accent2"/>
                  </a:solidFill>
                </a:endParaRPr>
              </a:p>
            </p:txBody>
          </p:sp>
          <p:sp>
            <p:nvSpPr>
              <p:cNvPr id="61503" name="Rectangle 217"/>
              <p:cNvSpPr>
                <a:spLocks noChangeArrowheads="1"/>
              </p:cNvSpPr>
              <p:nvPr/>
            </p:nvSpPr>
            <p:spPr bwMode="auto">
              <a:xfrm rot="5400000">
                <a:off x="8339940" y="5262175"/>
                <a:ext cx="959585" cy="179960"/>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Investigador</a:t>
                </a:r>
                <a:endParaRPr lang="es-ES" sz="1800" b="0" u="none">
                  <a:solidFill>
                    <a:schemeClr val="accent2"/>
                  </a:solidFill>
                </a:endParaRPr>
              </a:p>
            </p:txBody>
          </p:sp>
          <p:grpSp>
            <p:nvGrpSpPr>
              <p:cNvPr id="61504" name="Rectangle 218"/>
              <p:cNvGrpSpPr>
                <a:grpSpLocks/>
              </p:cNvGrpSpPr>
              <p:nvPr/>
            </p:nvGrpSpPr>
            <p:grpSpPr bwMode="auto">
              <a:xfrm>
                <a:off x="4903596" y="3802859"/>
                <a:ext cx="249936" cy="208742"/>
                <a:chOff x="4919472" y="4035552"/>
                <a:chExt cx="249936" cy="188976"/>
              </a:xfrm>
            </p:grpSpPr>
            <p:pic>
              <p:nvPicPr>
                <p:cNvPr id="61513" name="Rectangle 218"/>
                <p:cNvPicPr>
                  <a:picLocks noChangeArrowheads="1"/>
                </p:cNvPicPr>
                <p:nvPr/>
              </p:nvPicPr>
              <p:blipFill>
                <a:blip r:embed="rId16" cstate="print"/>
                <a:srcRect/>
                <a:stretch>
                  <a:fillRect/>
                </a:stretch>
              </p:blipFill>
              <p:spPr bwMode="auto">
                <a:xfrm>
                  <a:off x="4919472" y="4035552"/>
                  <a:ext cx="249936" cy="188976"/>
                </a:xfrm>
                <a:prstGeom prst="rect">
                  <a:avLst/>
                </a:prstGeom>
                <a:noFill/>
                <a:ln w="9525">
                  <a:noFill/>
                  <a:miter lim="800000"/>
                  <a:headEnd/>
                  <a:tailEnd/>
                </a:ln>
              </p:spPr>
            </p:pic>
            <p:sp>
              <p:nvSpPr>
                <p:cNvPr id="61514" name="Text Box 126"/>
                <p:cNvSpPr txBox="1">
                  <a:spLocks noChangeArrowheads="1"/>
                </p:cNvSpPr>
                <p:nvPr/>
              </p:nvSpPr>
              <p:spPr bwMode="auto">
                <a:xfrm>
                  <a:off x="4981576" y="4070759"/>
                  <a:ext cx="134938" cy="79045"/>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61505" name="Rectangle 219"/>
              <p:cNvSpPr>
                <a:spLocks noChangeArrowheads="1"/>
              </p:cNvSpPr>
              <p:nvPr/>
            </p:nvSpPr>
            <p:spPr bwMode="auto">
              <a:xfrm>
                <a:off x="5135648" y="3802690"/>
                <a:ext cx="3624664" cy="194486"/>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Alumnos Graduados de los Programas de Maestría</a:t>
                </a:r>
                <a:endParaRPr lang="es-ES" sz="1800" b="0" u="none">
                  <a:solidFill>
                    <a:schemeClr val="accent2"/>
                  </a:solidFill>
                </a:endParaRPr>
              </a:p>
            </p:txBody>
          </p:sp>
          <p:grpSp>
            <p:nvGrpSpPr>
              <p:cNvPr id="61506" name="Rectangle 220"/>
              <p:cNvGrpSpPr>
                <a:grpSpLocks/>
              </p:cNvGrpSpPr>
              <p:nvPr/>
            </p:nvGrpSpPr>
            <p:grpSpPr bwMode="auto">
              <a:xfrm>
                <a:off x="4903596" y="3998134"/>
                <a:ext cx="249936" cy="208742"/>
                <a:chOff x="4919472" y="4212336"/>
                <a:chExt cx="249936" cy="188976"/>
              </a:xfrm>
            </p:grpSpPr>
            <p:pic>
              <p:nvPicPr>
                <p:cNvPr id="61511" name="Rectangle 220"/>
                <p:cNvPicPr>
                  <a:picLocks noChangeArrowheads="1"/>
                </p:cNvPicPr>
                <p:nvPr/>
              </p:nvPicPr>
              <p:blipFill>
                <a:blip r:embed="rId17" cstate="print"/>
                <a:srcRect/>
                <a:stretch>
                  <a:fillRect/>
                </a:stretch>
              </p:blipFill>
              <p:spPr bwMode="auto">
                <a:xfrm>
                  <a:off x="4919472" y="4212336"/>
                  <a:ext cx="249936" cy="188976"/>
                </a:xfrm>
                <a:prstGeom prst="rect">
                  <a:avLst/>
                </a:prstGeom>
                <a:noFill/>
                <a:ln w="9525">
                  <a:noFill/>
                  <a:miter lim="800000"/>
                  <a:headEnd/>
                  <a:tailEnd/>
                </a:ln>
              </p:spPr>
            </p:pic>
            <p:sp>
              <p:nvSpPr>
                <p:cNvPr id="61512" name="Text Box 130"/>
                <p:cNvSpPr txBox="1">
                  <a:spLocks noChangeArrowheads="1"/>
                </p:cNvSpPr>
                <p:nvPr/>
              </p:nvSpPr>
              <p:spPr bwMode="auto">
                <a:xfrm>
                  <a:off x="4981576" y="4250407"/>
                  <a:ext cx="134938" cy="79045"/>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61507" name="Rectangle 221"/>
              <p:cNvSpPr>
                <a:spLocks noChangeArrowheads="1"/>
              </p:cNvSpPr>
              <p:nvPr/>
            </p:nvSpPr>
            <p:spPr bwMode="auto">
              <a:xfrm>
                <a:off x="5135648" y="4000846"/>
                <a:ext cx="3768971" cy="194485"/>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Alumnos Graduados de los Programas de Doctorado</a:t>
                </a:r>
                <a:endParaRPr lang="es-ES" sz="1800" b="0" u="none">
                  <a:solidFill>
                    <a:schemeClr val="accent2"/>
                  </a:solidFill>
                </a:endParaRPr>
              </a:p>
            </p:txBody>
          </p:sp>
          <p:sp>
            <p:nvSpPr>
              <p:cNvPr id="61508" name="Line 222"/>
              <p:cNvSpPr>
                <a:spLocks noChangeShapeType="1"/>
              </p:cNvSpPr>
              <p:nvPr/>
            </p:nvSpPr>
            <p:spPr bwMode="auto">
              <a:xfrm>
                <a:off x="4965700" y="4279898"/>
                <a:ext cx="134938" cy="0"/>
              </a:xfrm>
              <a:prstGeom prst="line">
                <a:avLst/>
              </a:prstGeom>
              <a:noFill/>
              <a:ln w="14288">
                <a:solidFill>
                  <a:srgbClr val="0000FF"/>
                </a:solidFill>
                <a:round/>
                <a:headEnd/>
                <a:tailEnd/>
              </a:ln>
            </p:spPr>
            <p:txBody>
              <a:bodyPr/>
              <a:lstStyle/>
              <a:p>
                <a:endParaRPr lang="es-MX"/>
              </a:p>
            </p:txBody>
          </p:sp>
          <p:sp>
            <p:nvSpPr>
              <p:cNvPr id="61509" name="Freeform 223"/>
              <p:cNvSpPr>
                <a:spLocks/>
              </p:cNvSpPr>
              <p:nvPr/>
            </p:nvSpPr>
            <p:spPr bwMode="auto">
              <a:xfrm>
                <a:off x="5016500" y="4264023"/>
                <a:ext cx="33338" cy="33338"/>
              </a:xfrm>
              <a:custGeom>
                <a:avLst/>
                <a:gdLst>
                  <a:gd name="T0" fmla="*/ 2147483647 w 21"/>
                  <a:gd name="T1" fmla="*/ 0 h 21"/>
                  <a:gd name="T2" fmla="*/ 2147483647 w 21"/>
                  <a:gd name="T3" fmla="*/ 2147483647 h 21"/>
                  <a:gd name="T4" fmla="*/ 0 w 21"/>
                  <a:gd name="T5" fmla="*/ 2147483647 h 21"/>
                  <a:gd name="T6" fmla="*/ 2147483647 w 21"/>
                  <a:gd name="T7" fmla="*/ 0 h 21"/>
                  <a:gd name="T8" fmla="*/ 0 60000 65536"/>
                  <a:gd name="T9" fmla="*/ 0 60000 65536"/>
                  <a:gd name="T10" fmla="*/ 0 60000 65536"/>
                  <a:gd name="T11" fmla="*/ 0 60000 65536"/>
                  <a:gd name="T12" fmla="*/ 0 w 21"/>
                  <a:gd name="T13" fmla="*/ 0 h 21"/>
                  <a:gd name="T14" fmla="*/ 21 w 21"/>
                  <a:gd name="T15" fmla="*/ 21 h 21"/>
                </a:gdLst>
                <a:ahLst/>
                <a:cxnLst>
                  <a:cxn ang="T8">
                    <a:pos x="T0" y="T1"/>
                  </a:cxn>
                  <a:cxn ang="T9">
                    <a:pos x="T2" y="T3"/>
                  </a:cxn>
                  <a:cxn ang="T10">
                    <a:pos x="T4" y="T5"/>
                  </a:cxn>
                  <a:cxn ang="T11">
                    <a:pos x="T6" y="T7"/>
                  </a:cxn>
                </a:cxnLst>
                <a:rect l="T12" t="T13" r="T14" b="T15"/>
                <a:pathLst>
                  <a:path w="21" h="21">
                    <a:moveTo>
                      <a:pt x="10" y="0"/>
                    </a:moveTo>
                    <a:lnTo>
                      <a:pt x="21" y="21"/>
                    </a:lnTo>
                    <a:lnTo>
                      <a:pt x="0" y="21"/>
                    </a:lnTo>
                    <a:lnTo>
                      <a:pt x="10" y="0"/>
                    </a:lnTo>
                    <a:close/>
                  </a:path>
                </a:pathLst>
              </a:custGeom>
              <a:solidFill>
                <a:srgbClr val="0000FF"/>
              </a:solidFill>
              <a:ln w="4763">
                <a:solidFill>
                  <a:srgbClr val="0000FF"/>
                </a:solidFill>
                <a:round/>
                <a:headEnd/>
                <a:tailEnd/>
              </a:ln>
            </p:spPr>
            <p:txBody>
              <a:bodyPr/>
              <a:lstStyle/>
              <a:p>
                <a:pPr algn="l"/>
                <a:endParaRPr lang="es-MX" sz="1800" b="0" u="none"/>
              </a:p>
            </p:txBody>
          </p:sp>
          <p:sp>
            <p:nvSpPr>
              <p:cNvPr id="61510" name="Rectangle 224"/>
              <p:cNvSpPr>
                <a:spLocks noChangeArrowheads="1"/>
              </p:cNvSpPr>
              <p:nvPr/>
            </p:nvSpPr>
            <p:spPr bwMode="auto">
              <a:xfrm>
                <a:off x="5135648" y="4202670"/>
                <a:ext cx="4098332" cy="194486"/>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índice Promedio de Alumnos Graduados por Investigador</a:t>
                </a:r>
                <a:endParaRPr lang="es-ES" sz="1800" b="0" u="none">
                  <a:solidFill>
                    <a:schemeClr val="accent2"/>
                  </a:solidFill>
                </a:endParaRPr>
              </a:p>
            </p:txBody>
          </p:sp>
        </p:grpSp>
        <p:sp>
          <p:nvSpPr>
            <p:cNvPr id="61450" name="Text Box 228"/>
            <p:cNvSpPr txBox="1">
              <a:spLocks noChangeArrowheads="1"/>
            </p:cNvSpPr>
            <p:nvPr/>
          </p:nvSpPr>
          <p:spPr bwMode="auto">
            <a:xfrm>
              <a:off x="3983" y="415"/>
              <a:ext cx="893" cy="192"/>
            </a:xfrm>
            <a:prstGeom prst="rect">
              <a:avLst/>
            </a:prstGeom>
            <a:noFill/>
            <a:ln w="9525">
              <a:noFill/>
              <a:miter lim="800000"/>
              <a:headEnd/>
              <a:tailEnd/>
            </a:ln>
          </p:spPr>
          <p:txBody>
            <a:bodyPr>
              <a:spAutoFit/>
            </a:bodyPr>
            <a:lstStyle/>
            <a:p>
              <a:pPr algn="l"/>
              <a:r>
                <a:rPr lang="es-ES" sz="1400" u="none">
                  <a:solidFill>
                    <a:srgbClr val="A50021"/>
                  </a:solidFill>
                </a:rPr>
                <a:t>Graduados </a:t>
              </a:r>
            </a:p>
          </p:txBody>
        </p:sp>
      </p:grpSp>
      <p:sp>
        <p:nvSpPr>
          <p:cNvPr id="61445" name="Text Box 186"/>
          <p:cNvSpPr txBox="1">
            <a:spLocks noChangeArrowheads="1"/>
          </p:cNvSpPr>
          <p:nvPr/>
        </p:nvSpPr>
        <p:spPr bwMode="auto">
          <a:xfrm>
            <a:off x="5867400" y="4076700"/>
            <a:ext cx="1355725" cy="304800"/>
          </a:xfrm>
          <a:prstGeom prst="rect">
            <a:avLst/>
          </a:prstGeom>
          <a:noFill/>
          <a:ln w="9525">
            <a:noFill/>
            <a:miter lim="800000"/>
            <a:headEnd/>
            <a:tailEnd/>
          </a:ln>
        </p:spPr>
        <p:txBody>
          <a:bodyPr wrap="none">
            <a:spAutoFit/>
          </a:bodyPr>
          <a:lstStyle/>
          <a:p>
            <a:pPr algn="l"/>
            <a:r>
              <a:rPr lang="es-ES" sz="1400" u="none">
                <a:solidFill>
                  <a:srgbClr val="A50021"/>
                </a:solidFill>
              </a:rPr>
              <a:t>Evolución (%)</a:t>
            </a:r>
          </a:p>
        </p:txBody>
      </p:sp>
      <p:sp>
        <p:nvSpPr>
          <p:cNvPr id="61446" name="Text Box 186"/>
          <p:cNvSpPr txBox="1">
            <a:spLocks noChangeArrowheads="1"/>
          </p:cNvSpPr>
          <p:nvPr/>
        </p:nvSpPr>
        <p:spPr bwMode="auto">
          <a:xfrm>
            <a:off x="4932363" y="4591050"/>
            <a:ext cx="3816350" cy="1285875"/>
          </a:xfrm>
          <a:prstGeom prst="rect">
            <a:avLst/>
          </a:prstGeom>
          <a:noFill/>
          <a:ln w="9525">
            <a:noFill/>
            <a:miter lim="800000"/>
            <a:headEnd/>
            <a:tailEnd/>
          </a:ln>
        </p:spPr>
        <p:txBody>
          <a:bodyPr>
            <a:spAutoFit/>
          </a:bodyPr>
          <a:lstStyle/>
          <a:p>
            <a:pPr algn="l">
              <a:lnSpc>
                <a:spcPct val="140000"/>
              </a:lnSpc>
            </a:pPr>
            <a:r>
              <a:rPr lang="es-ES" sz="1400" u="none">
                <a:solidFill>
                  <a:schemeClr val="accent2"/>
                </a:solidFill>
              </a:rPr>
              <a:t>Matrícula Maestría                                  41%</a:t>
            </a:r>
          </a:p>
          <a:p>
            <a:pPr algn="l">
              <a:lnSpc>
                <a:spcPct val="140000"/>
              </a:lnSpc>
            </a:pPr>
            <a:r>
              <a:rPr lang="es-ES" sz="1400" u="none">
                <a:solidFill>
                  <a:schemeClr val="accent2"/>
                </a:solidFill>
              </a:rPr>
              <a:t>Matrícula Doctorado                            107%</a:t>
            </a:r>
          </a:p>
          <a:p>
            <a:pPr algn="l">
              <a:lnSpc>
                <a:spcPct val="140000"/>
              </a:lnSpc>
            </a:pPr>
            <a:r>
              <a:rPr lang="es-ES" sz="1400" u="none">
                <a:solidFill>
                  <a:schemeClr val="accent2"/>
                </a:solidFill>
              </a:rPr>
              <a:t>Alumnos Graduados Maestría            100%</a:t>
            </a:r>
          </a:p>
          <a:p>
            <a:pPr algn="l">
              <a:lnSpc>
                <a:spcPct val="140000"/>
              </a:lnSpc>
            </a:pPr>
            <a:r>
              <a:rPr lang="es-ES" sz="1400" u="none">
                <a:solidFill>
                  <a:schemeClr val="accent2"/>
                </a:solidFill>
              </a:rPr>
              <a:t>Alumnos Graduados Doctorado          97%</a:t>
            </a:r>
          </a:p>
        </p:txBody>
      </p:sp>
      <p:sp>
        <p:nvSpPr>
          <p:cNvPr id="61447" name="5 CuadroTexto"/>
          <p:cNvSpPr txBox="1">
            <a:spLocks noChangeArrowheads="1"/>
          </p:cNvSpPr>
          <p:nvPr/>
        </p:nvSpPr>
        <p:spPr bwMode="auto">
          <a:xfrm>
            <a:off x="5302250" y="85725"/>
            <a:ext cx="3841750" cy="366713"/>
          </a:xfrm>
          <a:prstGeom prst="rect">
            <a:avLst/>
          </a:prstGeom>
          <a:noFill/>
          <a:ln w="9525" algn="ctr">
            <a:noFill/>
            <a:miter lim="800000"/>
            <a:headEnd/>
            <a:tailEnd/>
          </a:ln>
        </p:spPr>
        <p:txBody>
          <a:bodyPr wrap="none">
            <a:spAutoFit/>
          </a:bodyPr>
          <a:lstStyle/>
          <a:p>
            <a:r>
              <a:rPr lang="es-ES" sz="1800" u="none">
                <a:solidFill>
                  <a:srgbClr val="A50021"/>
                </a:solidFill>
              </a:rPr>
              <a:t>Resultados Relevantes 2004-2009</a:t>
            </a:r>
            <a:endParaRPr lang="es-MX" sz="1800" u="none">
              <a:solidFill>
                <a:srgbClr val="A50021"/>
              </a:solidFill>
            </a:endParaRP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Rectangle 12"/>
          <p:cNvPicPr>
            <a:picLocks noChangeArrowheads="1"/>
          </p:cNvPicPr>
          <p:nvPr/>
        </p:nvPicPr>
        <p:blipFill>
          <a:blip r:embed="rId3" cstate="print"/>
          <a:srcRect/>
          <a:stretch>
            <a:fillRect/>
          </a:stretch>
        </p:blipFill>
        <p:spPr bwMode="auto">
          <a:xfrm>
            <a:off x="4860925" y="1200150"/>
            <a:ext cx="4103688" cy="1941513"/>
          </a:xfrm>
          <a:prstGeom prst="rect">
            <a:avLst/>
          </a:prstGeom>
          <a:noFill/>
          <a:ln w="9525">
            <a:noFill/>
            <a:miter lim="800000"/>
            <a:headEnd/>
            <a:tailEnd/>
          </a:ln>
        </p:spPr>
      </p:pic>
      <p:grpSp>
        <p:nvGrpSpPr>
          <p:cNvPr id="63491" name="Group 2"/>
          <p:cNvGrpSpPr>
            <a:grpSpLocks/>
          </p:cNvGrpSpPr>
          <p:nvPr/>
        </p:nvGrpSpPr>
        <p:grpSpPr bwMode="auto">
          <a:xfrm>
            <a:off x="-36513" y="3660775"/>
            <a:ext cx="4714876" cy="3357563"/>
            <a:chOff x="54" y="2178"/>
            <a:chExt cx="2970" cy="2115"/>
          </a:xfrm>
        </p:grpSpPr>
        <p:pic>
          <p:nvPicPr>
            <p:cNvPr id="63616" name="Picture 158"/>
            <p:cNvPicPr>
              <a:picLocks noChangeAspect="1" noChangeArrowheads="1"/>
            </p:cNvPicPr>
            <p:nvPr/>
          </p:nvPicPr>
          <p:blipFill>
            <a:blip r:embed="rId4" cstate="print"/>
            <a:srcRect/>
            <a:stretch>
              <a:fillRect/>
            </a:stretch>
          </p:blipFill>
          <p:spPr bwMode="auto">
            <a:xfrm>
              <a:off x="54" y="2242"/>
              <a:ext cx="2970" cy="2051"/>
            </a:xfrm>
            <a:prstGeom prst="rect">
              <a:avLst/>
            </a:prstGeom>
            <a:noFill/>
            <a:ln w="9525">
              <a:noFill/>
              <a:miter lim="800000"/>
              <a:headEnd/>
              <a:tailEnd/>
            </a:ln>
          </p:spPr>
        </p:pic>
        <p:grpSp>
          <p:nvGrpSpPr>
            <p:cNvPr id="63617" name="Group 89"/>
            <p:cNvGrpSpPr>
              <a:grpSpLocks noChangeAspect="1"/>
            </p:cNvGrpSpPr>
            <p:nvPr/>
          </p:nvGrpSpPr>
          <p:grpSpPr bwMode="auto">
            <a:xfrm>
              <a:off x="135" y="2370"/>
              <a:ext cx="2712" cy="1878"/>
              <a:chOff x="168" y="2159"/>
              <a:chExt cx="2712" cy="1878"/>
            </a:xfrm>
          </p:grpSpPr>
          <p:sp>
            <p:nvSpPr>
              <p:cNvPr id="63619" name="AutoShape 88"/>
              <p:cNvSpPr>
                <a:spLocks noChangeAspect="1" noChangeArrowheads="1" noTextEdit="1"/>
              </p:cNvSpPr>
              <p:nvPr/>
            </p:nvSpPr>
            <p:spPr bwMode="auto">
              <a:xfrm>
                <a:off x="168" y="2159"/>
                <a:ext cx="2712" cy="1878"/>
              </a:xfrm>
              <a:prstGeom prst="rect">
                <a:avLst/>
              </a:prstGeom>
              <a:noFill/>
              <a:ln w="9525">
                <a:noFill/>
                <a:miter lim="800000"/>
                <a:headEnd/>
                <a:tailEnd/>
              </a:ln>
            </p:spPr>
            <p:txBody>
              <a:bodyPr/>
              <a:lstStyle/>
              <a:p>
                <a:endParaRPr lang="es-MX"/>
              </a:p>
            </p:txBody>
          </p:sp>
          <p:grpSp>
            <p:nvGrpSpPr>
              <p:cNvPr id="63620" name="Rectangle 90"/>
              <p:cNvGrpSpPr>
                <a:grpSpLocks/>
              </p:cNvGrpSpPr>
              <p:nvPr/>
            </p:nvGrpSpPr>
            <p:grpSpPr bwMode="auto">
              <a:xfrm>
                <a:off x="598" y="3528"/>
                <a:ext cx="250" cy="280"/>
                <a:chOff x="774192" y="6138672"/>
                <a:chExt cx="396240" cy="445008"/>
              </a:xfrm>
            </p:grpSpPr>
            <p:pic>
              <p:nvPicPr>
                <p:cNvPr id="63700" name="Rectangle 90"/>
                <p:cNvPicPr>
                  <a:picLocks noChangeArrowheads="1"/>
                </p:cNvPicPr>
                <p:nvPr/>
              </p:nvPicPr>
              <p:blipFill>
                <a:blip r:embed="rId5" cstate="print"/>
                <a:srcRect/>
                <a:stretch>
                  <a:fillRect/>
                </a:stretch>
              </p:blipFill>
              <p:spPr bwMode="auto">
                <a:xfrm>
                  <a:off x="774192" y="6138672"/>
                  <a:ext cx="396240" cy="445008"/>
                </a:xfrm>
                <a:prstGeom prst="rect">
                  <a:avLst/>
                </a:prstGeom>
                <a:noFill/>
                <a:ln w="9525">
                  <a:noFill/>
                  <a:miter lim="800000"/>
                  <a:headEnd/>
                  <a:tailEnd/>
                </a:ln>
              </p:spPr>
            </p:pic>
            <p:sp>
              <p:nvSpPr>
                <p:cNvPr id="63701" name="Text Box 9"/>
                <p:cNvSpPr txBox="1">
                  <a:spLocks noChangeArrowheads="1"/>
                </p:cNvSpPr>
                <p:nvPr/>
              </p:nvSpPr>
              <p:spPr bwMode="auto">
                <a:xfrm>
                  <a:off x="833438" y="6173788"/>
                  <a:ext cx="282575" cy="336550"/>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63621" name="Rectangle 91"/>
              <p:cNvGrpSpPr>
                <a:grpSpLocks/>
              </p:cNvGrpSpPr>
              <p:nvPr/>
            </p:nvGrpSpPr>
            <p:grpSpPr bwMode="auto">
              <a:xfrm>
                <a:off x="1761" y="3328"/>
                <a:ext cx="250" cy="480"/>
                <a:chOff x="2621280" y="5821680"/>
                <a:chExt cx="396240" cy="762000"/>
              </a:xfrm>
            </p:grpSpPr>
            <p:pic>
              <p:nvPicPr>
                <p:cNvPr id="63698" name="Rectangle 91"/>
                <p:cNvPicPr>
                  <a:picLocks noChangeArrowheads="1"/>
                </p:cNvPicPr>
                <p:nvPr/>
              </p:nvPicPr>
              <p:blipFill>
                <a:blip r:embed="rId6" cstate="print"/>
                <a:srcRect/>
                <a:stretch>
                  <a:fillRect/>
                </a:stretch>
              </p:blipFill>
              <p:spPr bwMode="auto">
                <a:xfrm>
                  <a:off x="2621280" y="5821680"/>
                  <a:ext cx="396240" cy="762000"/>
                </a:xfrm>
                <a:prstGeom prst="rect">
                  <a:avLst/>
                </a:prstGeom>
                <a:noFill/>
                <a:ln w="9525">
                  <a:noFill/>
                  <a:miter lim="800000"/>
                  <a:headEnd/>
                  <a:tailEnd/>
                </a:ln>
              </p:spPr>
            </p:pic>
            <p:sp>
              <p:nvSpPr>
                <p:cNvPr id="63699" name="Text Box 12"/>
                <p:cNvSpPr txBox="1">
                  <a:spLocks noChangeArrowheads="1"/>
                </p:cNvSpPr>
                <p:nvPr/>
              </p:nvSpPr>
              <p:spPr bwMode="auto">
                <a:xfrm>
                  <a:off x="2682876" y="5856288"/>
                  <a:ext cx="282575" cy="654050"/>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63622" name="Rectangle 92"/>
              <p:cNvGrpSpPr>
                <a:grpSpLocks/>
              </p:cNvGrpSpPr>
              <p:nvPr/>
            </p:nvGrpSpPr>
            <p:grpSpPr bwMode="auto">
              <a:xfrm>
                <a:off x="774" y="3520"/>
                <a:ext cx="253" cy="288"/>
                <a:chOff x="1054608" y="6126480"/>
                <a:chExt cx="402336" cy="457200"/>
              </a:xfrm>
            </p:grpSpPr>
            <p:pic>
              <p:nvPicPr>
                <p:cNvPr id="63696" name="Rectangle 92"/>
                <p:cNvPicPr>
                  <a:picLocks noChangeArrowheads="1"/>
                </p:cNvPicPr>
                <p:nvPr/>
              </p:nvPicPr>
              <p:blipFill>
                <a:blip r:embed="rId7" cstate="print"/>
                <a:srcRect/>
                <a:stretch>
                  <a:fillRect/>
                </a:stretch>
              </p:blipFill>
              <p:spPr bwMode="auto">
                <a:xfrm>
                  <a:off x="1054608" y="6126480"/>
                  <a:ext cx="402336" cy="457200"/>
                </a:xfrm>
                <a:prstGeom prst="rect">
                  <a:avLst/>
                </a:prstGeom>
                <a:noFill/>
                <a:ln w="9525">
                  <a:noFill/>
                  <a:miter lim="800000"/>
                  <a:headEnd/>
                  <a:tailEnd/>
                </a:ln>
              </p:spPr>
            </p:pic>
            <p:sp>
              <p:nvSpPr>
                <p:cNvPr id="63697" name="Text Box 15"/>
                <p:cNvSpPr txBox="1">
                  <a:spLocks noChangeArrowheads="1"/>
                </p:cNvSpPr>
                <p:nvPr/>
              </p:nvSpPr>
              <p:spPr bwMode="auto">
                <a:xfrm>
                  <a:off x="1116013" y="6162675"/>
                  <a:ext cx="285750" cy="347663"/>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63623" name="Rectangle 93"/>
              <p:cNvGrpSpPr>
                <a:grpSpLocks/>
              </p:cNvGrpSpPr>
              <p:nvPr/>
            </p:nvGrpSpPr>
            <p:grpSpPr bwMode="auto">
              <a:xfrm>
                <a:off x="1938" y="3363"/>
                <a:ext cx="253" cy="445"/>
                <a:chOff x="2901696" y="5876544"/>
                <a:chExt cx="402336" cy="707136"/>
              </a:xfrm>
            </p:grpSpPr>
            <p:pic>
              <p:nvPicPr>
                <p:cNvPr id="63694" name="Rectangle 93"/>
                <p:cNvPicPr>
                  <a:picLocks noChangeArrowheads="1"/>
                </p:cNvPicPr>
                <p:nvPr/>
              </p:nvPicPr>
              <p:blipFill>
                <a:blip r:embed="rId8" cstate="print"/>
                <a:srcRect/>
                <a:stretch>
                  <a:fillRect/>
                </a:stretch>
              </p:blipFill>
              <p:spPr bwMode="auto">
                <a:xfrm>
                  <a:off x="2901696" y="5876544"/>
                  <a:ext cx="402336" cy="707136"/>
                </a:xfrm>
                <a:prstGeom prst="rect">
                  <a:avLst/>
                </a:prstGeom>
                <a:noFill/>
                <a:ln w="9525">
                  <a:noFill/>
                  <a:miter lim="800000"/>
                  <a:headEnd/>
                  <a:tailEnd/>
                </a:ln>
              </p:spPr>
            </p:pic>
            <p:sp>
              <p:nvSpPr>
                <p:cNvPr id="63695" name="Text Box 18"/>
                <p:cNvSpPr txBox="1">
                  <a:spLocks noChangeArrowheads="1"/>
                </p:cNvSpPr>
                <p:nvPr/>
              </p:nvSpPr>
              <p:spPr bwMode="auto">
                <a:xfrm>
                  <a:off x="2965451" y="5911850"/>
                  <a:ext cx="285750" cy="598488"/>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63624" name="Rectangle 94"/>
              <p:cNvGrpSpPr>
                <a:grpSpLocks/>
              </p:cNvGrpSpPr>
              <p:nvPr/>
            </p:nvGrpSpPr>
            <p:grpSpPr bwMode="auto">
              <a:xfrm>
                <a:off x="955" y="3489"/>
                <a:ext cx="253" cy="319"/>
                <a:chOff x="1341120" y="6077712"/>
                <a:chExt cx="402336" cy="505968"/>
              </a:xfrm>
            </p:grpSpPr>
            <p:pic>
              <p:nvPicPr>
                <p:cNvPr id="63692" name="Rectangle 94"/>
                <p:cNvPicPr>
                  <a:picLocks noChangeArrowheads="1"/>
                </p:cNvPicPr>
                <p:nvPr/>
              </p:nvPicPr>
              <p:blipFill>
                <a:blip r:embed="rId9" cstate="print"/>
                <a:srcRect/>
                <a:stretch>
                  <a:fillRect/>
                </a:stretch>
              </p:blipFill>
              <p:spPr bwMode="auto">
                <a:xfrm>
                  <a:off x="1341120" y="6077712"/>
                  <a:ext cx="402336" cy="505968"/>
                </a:xfrm>
                <a:prstGeom prst="rect">
                  <a:avLst/>
                </a:prstGeom>
                <a:noFill/>
                <a:ln w="9525">
                  <a:noFill/>
                  <a:miter lim="800000"/>
                  <a:headEnd/>
                  <a:tailEnd/>
                </a:ln>
              </p:spPr>
            </p:pic>
            <p:sp>
              <p:nvSpPr>
                <p:cNvPr id="63693" name="Text Box 21"/>
                <p:cNvSpPr txBox="1">
                  <a:spLocks noChangeArrowheads="1"/>
                </p:cNvSpPr>
                <p:nvPr/>
              </p:nvSpPr>
              <p:spPr bwMode="auto">
                <a:xfrm>
                  <a:off x="1401763" y="6115050"/>
                  <a:ext cx="284163" cy="395288"/>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63625" name="Rectangle 95"/>
              <p:cNvGrpSpPr>
                <a:grpSpLocks/>
              </p:cNvGrpSpPr>
              <p:nvPr/>
            </p:nvGrpSpPr>
            <p:grpSpPr bwMode="auto">
              <a:xfrm>
                <a:off x="2118" y="3367"/>
                <a:ext cx="253" cy="442"/>
                <a:chOff x="3188208" y="5882640"/>
                <a:chExt cx="402336" cy="701040"/>
              </a:xfrm>
            </p:grpSpPr>
            <p:pic>
              <p:nvPicPr>
                <p:cNvPr id="63690" name="Rectangle 95"/>
                <p:cNvPicPr>
                  <a:picLocks noChangeArrowheads="1"/>
                </p:cNvPicPr>
                <p:nvPr/>
              </p:nvPicPr>
              <p:blipFill>
                <a:blip r:embed="rId10" cstate="print"/>
                <a:srcRect/>
                <a:stretch>
                  <a:fillRect/>
                </a:stretch>
              </p:blipFill>
              <p:spPr bwMode="auto">
                <a:xfrm>
                  <a:off x="3188208" y="5882640"/>
                  <a:ext cx="402336" cy="701040"/>
                </a:xfrm>
                <a:prstGeom prst="rect">
                  <a:avLst/>
                </a:prstGeom>
                <a:noFill/>
                <a:ln w="9525">
                  <a:noFill/>
                  <a:miter lim="800000"/>
                  <a:headEnd/>
                  <a:tailEnd/>
                </a:ln>
              </p:spPr>
            </p:pic>
            <p:sp>
              <p:nvSpPr>
                <p:cNvPr id="63691" name="Text Box 24"/>
                <p:cNvSpPr txBox="1">
                  <a:spLocks noChangeArrowheads="1"/>
                </p:cNvSpPr>
                <p:nvPr/>
              </p:nvSpPr>
              <p:spPr bwMode="auto">
                <a:xfrm>
                  <a:off x="3251201" y="5919788"/>
                  <a:ext cx="284163" cy="590550"/>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63626" name="Rectangle 96"/>
              <p:cNvGrpSpPr>
                <a:grpSpLocks/>
              </p:cNvGrpSpPr>
              <p:nvPr/>
            </p:nvGrpSpPr>
            <p:grpSpPr bwMode="auto">
              <a:xfrm>
                <a:off x="1135" y="3658"/>
                <a:ext cx="250" cy="150"/>
                <a:chOff x="1627632" y="6345936"/>
                <a:chExt cx="396240" cy="237744"/>
              </a:xfrm>
            </p:grpSpPr>
            <p:pic>
              <p:nvPicPr>
                <p:cNvPr id="63688" name="Rectangle 96"/>
                <p:cNvPicPr>
                  <a:picLocks noChangeArrowheads="1"/>
                </p:cNvPicPr>
                <p:nvPr/>
              </p:nvPicPr>
              <p:blipFill>
                <a:blip r:embed="rId11" cstate="print"/>
                <a:srcRect/>
                <a:stretch>
                  <a:fillRect/>
                </a:stretch>
              </p:blipFill>
              <p:spPr bwMode="auto">
                <a:xfrm>
                  <a:off x="1627632" y="6345936"/>
                  <a:ext cx="396240" cy="237744"/>
                </a:xfrm>
                <a:prstGeom prst="rect">
                  <a:avLst/>
                </a:prstGeom>
                <a:noFill/>
                <a:ln w="9525">
                  <a:noFill/>
                  <a:miter lim="800000"/>
                  <a:headEnd/>
                  <a:tailEnd/>
                </a:ln>
              </p:spPr>
            </p:pic>
            <p:sp>
              <p:nvSpPr>
                <p:cNvPr id="63689" name="Text Box 27"/>
                <p:cNvSpPr txBox="1">
                  <a:spLocks noChangeArrowheads="1"/>
                </p:cNvSpPr>
                <p:nvPr/>
              </p:nvSpPr>
              <p:spPr bwMode="auto">
                <a:xfrm>
                  <a:off x="1685925" y="6381750"/>
                  <a:ext cx="285750" cy="128588"/>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63627" name="Rectangle 97"/>
              <p:cNvGrpSpPr>
                <a:grpSpLocks/>
              </p:cNvGrpSpPr>
              <p:nvPr/>
            </p:nvGrpSpPr>
            <p:grpSpPr bwMode="auto">
              <a:xfrm>
                <a:off x="2299" y="3620"/>
                <a:ext cx="253" cy="188"/>
                <a:chOff x="3474720" y="6284976"/>
                <a:chExt cx="402336" cy="298704"/>
              </a:xfrm>
            </p:grpSpPr>
            <p:pic>
              <p:nvPicPr>
                <p:cNvPr id="63686" name="Rectangle 97"/>
                <p:cNvPicPr>
                  <a:picLocks noChangeArrowheads="1"/>
                </p:cNvPicPr>
                <p:nvPr/>
              </p:nvPicPr>
              <p:blipFill>
                <a:blip r:embed="rId12" cstate="print"/>
                <a:srcRect/>
                <a:stretch>
                  <a:fillRect/>
                </a:stretch>
              </p:blipFill>
              <p:spPr bwMode="auto">
                <a:xfrm>
                  <a:off x="3474720" y="6284976"/>
                  <a:ext cx="402336" cy="298704"/>
                </a:xfrm>
                <a:prstGeom prst="rect">
                  <a:avLst/>
                </a:prstGeom>
                <a:noFill/>
                <a:ln w="9525">
                  <a:noFill/>
                  <a:miter lim="800000"/>
                  <a:headEnd/>
                  <a:tailEnd/>
                </a:ln>
              </p:spPr>
            </p:pic>
            <p:sp>
              <p:nvSpPr>
                <p:cNvPr id="63687" name="Text Box 30"/>
                <p:cNvSpPr txBox="1">
                  <a:spLocks noChangeArrowheads="1"/>
                </p:cNvSpPr>
                <p:nvPr/>
              </p:nvSpPr>
              <p:spPr bwMode="auto">
                <a:xfrm>
                  <a:off x="3535363" y="6319838"/>
                  <a:ext cx="285750" cy="190500"/>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63628" name="Rectangle 98"/>
              <p:cNvGrpSpPr>
                <a:grpSpLocks/>
              </p:cNvGrpSpPr>
              <p:nvPr/>
            </p:nvGrpSpPr>
            <p:grpSpPr bwMode="auto">
              <a:xfrm>
                <a:off x="1312" y="2979"/>
                <a:ext cx="253" cy="829"/>
                <a:chOff x="1908048" y="5266944"/>
                <a:chExt cx="402336" cy="1316736"/>
              </a:xfrm>
            </p:grpSpPr>
            <p:pic>
              <p:nvPicPr>
                <p:cNvPr id="63684" name="Rectangle 98"/>
                <p:cNvPicPr>
                  <a:picLocks noChangeArrowheads="1"/>
                </p:cNvPicPr>
                <p:nvPr/>
              </p:nvPicPr>
              <p:blipFill>
                <a:blip r:embed="rId13" cstate="print"/>
                <a:srcRect/>
                <a:stretch>
                  <a:fillRect/>
                </a:stretch>
              </p:blipFill>
              <p:spPr bwMode="auto">
                <a:xfrm>
                  <a:off x="1908048" y="5266944"/>
                  <a:ext cx="402336" cy="1316736"/>
                </a:xfrm>
                <a:prstGeom prst="rect">
                  <a:avLst/>
                </a:prstGeom>
                <a:noFill/>
                <a:ln w="9525">
                  <a:noFill/>
                  <a:miter lim="800000"/>
                  <a:headEnd/>
                  <a:tailEnd/>
                </a:ln>
              </p:spPr>
            </p:pic>
            <p:sp>
              <p:nvSpPr>
                <p:cNvPr id="63685" name="Text Box 33"/>
                <p:cNvSpPr txBox="1">
                  <a:spLocks noChangeArrowheads="1"/>
                </p:cNvSpPr>
                <p:nvPr/>
              </p:nvSpPr>
              <p:spPr bwMode="auto">
                <a:xfrm>
                  <a:off x="1971675" y="5305425"/>
                  <a:ext cx="282575" cy="1204913"/>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63629" name="Rectangle 99"/>
              <p:cNvGrpSpPr>
                <a:grpSpLocks/>
              </p:cNvGrpSpPr>
              <p:nvPr/>
            </p:nvGrpSpPr>
            <p:grpSpPr bwMode="auto">
              <a:xfrm>
                <a:off x="2479" y="2460"/>
                <a:ext cx="250" cy="1348"/>
                <a:chOff x="3761232" y="4443984"/>
                <a:chExt cx="396240" cy="2139696"/>
              </a:xfrm>
            </p:grpSpPr>
            <p:pic>
              <p:nvPicPr>
                <p:cNvPr id="63682" name="Rectangle 99"/>
                <p:cNvPicPr>
                  <a:picLocks noChangeArrowheads="1"/>
                </p:cNvPicPr>
                <p:nvPr/>
              </p:nvPicPr>
              <p:blipFill>
                <a:blip r:embed="rId14" cstate="print"/>
                <a:srcRect/>
                <a:stretch>
                  <a:fillRect/>
                </a:stretch>
              </p:blipFill>
              <p:spPr bwMode="auto">
                <a:xfrm>
                  <a:off x="3761232" y="4443984"/>
                  <a:ext cx="396240" cy="2139696"/>
                </a:xfrm>
                <a:prstGeom prst="rect">
                  <a:avLst/>
                </a:prstGeom>
                <a:noFill/>
                <a:ln w="9525">
                  <a:noFill/>
                  <a:miter lim="800000"/>
                  <a:headEnd/>
                  <a:tailEnd/>
                </a:ln>
              </p:spPr>
            </p:pic>
            <p:sp>
              <p:nvSpPr>
                <p:cNvPr id="63683" name="Text Box 36"/>
                <p:cNvSpPr txBox="1">
                  <a:spLocks noChangeArrowheads="1"/>
                </p:cNvSpPr>
                <p:nvPr/>
              </p:nvSpPr>
              <p:spPr bwMode="auto">
                <a:xfrm>
                  <a:off x="3821113" y="4479925"/>
                  <a:ext cx="284163" cy="2030413"/>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63630" name="Line 100"/>
              <p:cNvSpPr>
                <a:spLocks noChangeShapeType="1"/>
              </p:cNvSpPr>
              <p:nvPr/>
            </p:nvSpPr>
            <p:spPr bwMode="auto">
              <a:xfrm>
                <a:off x="501" y="2274"/>
                <a:ext cx="0" cy="1488"/>
              </a:xfrm>
              <a:prstGeom prst="line">
                <a:avLst/>
              </a:prstGeom>
              <a:noFill/>
              <a:ln w="0">
                <a:solidFill>
                  <a:srgbClr val="000000"/>
                </a:solidFill>
                <a:round/>
                <a:headEnd/>
                <a:tailEnd/>
              </a:ln>
            </p:spPr>
            <p:txBody>
              <a:bodyPr/>
              <a:lstStyle/>
              <a:p>
                <a:endParaRPr lang="es-MX"/>
              </a:p>
            </p:txBody>
          </p:sp>
          <p:sp>
            <p:nvSpPr>
              <p:cNvPr id="63631" name="Line 101"/>
              <p:cNvSpPr>
                <a:spLocks noChangeShapeType="1"/>
              </p:cNvSpPr>
              <p:nvPr/>
            </p:nvSpPr>
            <p:spPr bwMode="auto">
              <a:xfrm>
                <a:off x="475" y="3762"/>
                <a:ext cx="26" cy="0"/>
              </a:xfrm>
              <a:prstGeom prst="line">
                <a:avLst/>
              </a:prstGeom>
              <a:noFill/>
              <a:ln w="0">
                <a:solidFill>
                  <a:srgbClr val="000000"/>
                </a:solidFill>
                <a:round/>
                <a:headEnd/>
                <a:tailEnd/>
              </a:ln>
            </p:spPr>
            <p:txBody>
              <a:bodyPr/>
              <a:lstStyle/>
              <a:p>
                <a:endParaRPr lang="es-MX"/>
              </a:p>
            </p:txBody>
          </p:sp>
          <p:sp>
            <p:nvSpPr>
              <p:cNvPr id="63632" name="Line 102"/>
              <p:cNvSpPr>
                <a:spLocks noChangeShapeType="1"/>
              </p:cNvSpPr>
              <p:nvPr/>
            </p:nvSpPr>
            <p:spPr bwMode="auto">
              <a:xfrm>
                <a:off x="475" y="3514"/>
                <a:ext cx="26" cy="0"/>
              </a:xfrm>
              <a:prstGeom prst="line">
                <a:avLst/>
              </a:prstGeom>
              <a:noFill/>
              <a:ln w="0">
                <a:solidFill>
                  <a:srgbClr val="000000"/>
                </a:solidFill>
                <a:round/>
                <a:headEnd/>
                <a:tailEnd/>
              </a:ln>
            </p:spPr>
            <p:txBody>
              <a:bodyPr/>
              <a:lstStyle/>
              <a:p>
                <a:endParaRPr lang="es-MX"/>
              </a:p>
            </p:txBody>
          </p:sp>
          <p:sp>
            <p:nvSpPr>
              <p:cNvPr id="63633" name="Line 103"/>
              <p:cNvSpPr>
                <a:spLocks noChangeShapeType="1"/>
              </p:cNvSpPr>
              <p:nvPr/>
            </p:nvSpPr>
            <p:spPr bwMode="auto">
              <a:xfrm>
                <a:off x="475" y="3267"/>
                <a:ext cx="26" cy="0"/>
              </a:xfrm>
              <a:prstGeom prst="line">
                <a:avLst/>
              </a:prstGeom>
              <a:noFill/>
              <a:ln w="0">
                <a:solidFill>
                  <a:srgbClr val="000000"/>
                </a:solidFill>
                <a:round/>
                <a:headEnd/>
                <a:tailEnd/>
              </a:ln>
            </p:spPr>
            <p:txBody>
              <a:bodyPr/>
              <a:lstStyle/>
              <a:p>
                <a:endParaRPr lang="es-MX"/>
              </a:p>
            </p:txBody>
          </p:sp>
          <p:sp>
            <p:nvSpPr>
              <p:cNvPr id="63634" name="Line 104"/>
              <p:cNvSpPr>
                <a:spLocks noChangeShapeType="1"/>
              </p:cNvSpPr>
              <p:nvPr/>
            </p:nvSpPr>
            <p:spPr bwMode="auto">
              <a:xfrm>
                <a:off x="475" y="3019"/>
                <a:ext cx="26" cy="0"/>
              </a:xfrm>
              <a:prstGeom prst="line">
                <a:avLst/>
              </a:prstGeom>
              <a:noFill/>
              <a:ln w="0">
                <a:solidFill>
                  <a:srgbClr val="000000"/>
                </a:solidFill>
                <a:round/>
                <a:headEnd/>
                <a:tailEnd/>
              </a:ln>
            </p:spPr>
            <p:txBody>
              <a:bodyPr/>
              <a:lstStyle/>
              <a:p>
                <a:endParaRPr lang="es-MX"/>
              </a:p>
            </p:txBody>
          </p:sp>
          <p:sp>
            <p:nvSpPr>
              <p:cNvPr id="63635" name="Line 105"/>
              <p:cNvSpPr>
                <a:spLocks noChangeShapeType="1"/>
              </p:cNvSpPr>
              <p:nvPr/>
            </p:nvSpPr>
            <p:spPr bwMode="auto">
              <a:xfrm>
                <a:off x="475" y="2770"/>
                <a:ext cx="26" cy="0"/>
              </a:xfrm>
              <a:prstGeom prst="line">
                <a:avLst/>
              </a:prstGeom>
              <a:noFill/>
              <a:ln w="0">
                <a:solidFill>
                  <a:srgbClr val="000000"/>
                </a:solidFill>
                <a:round/>
                <a:headEnd/>
                <a:tailEnd/>
              </a:ln>
            </p:spPr>
            <p:txBody>
              <a:bodyPr/>
              <a:lstStyle/>
              <a:p>
                <a:endParaRPr lang="es-MX"/>
              </a:p>
            </p:txBody>
          </p:sp>
          <p:sp>
            <p:nvSpPr>
              <p:cNvPr id="63636" name="Line 106"/>
              <p:cNvSpPr>
                <a:spLocks noChangeShapeType="1"/>
              </p:cNvSpPr>
              <p:nvPr/>
            </p:nvSpPr>
            <p:spPr bwMode="auto">
              <a:xfrm>
                <a:off x="475" y="2522"/>
                <a:ext cx="26" cy="0"/>
              </a:xfrm>
              <a:prstGeom prst="line">
                <a:avLst/>
              </a:prstGeom>
              <a:noFill/>
              <a:ln w="0">
                <a:solidFill>
                  <a:srgbClr val="000000"/>
                </a:solidFill>
                <a:round/>
                <a:headEnd/>
                <a:tailEnd/>
              </a:ln>
            </p:spPr>
            <p:txBody>
              <a:bodyPr/>
              <a:lstStyle/>
              <a:p>
                <a:endParaRPr lang="es-MX"/>
              </a:p>
            </p:txBody>
          </p:sp>
          <p:sp>
            <p:nvSpPr>
              <p:cNvPr id="63637" name="Line 107"/>
              <p:cNvSpPr>
                <a:spLocks noChangeShapeType="1"/>
              </p:cNvSpPr>
              <p:nvPr/>
            </p:nvSpPr>
            <p:spPr bwMode="auto">
              <a:xfrm>
                <a:off x="475" y="2274"/>
                <a:ext cx="26" cy="0"/>
              </a:xfrm>
              <a:prstGeom prst="line">
                <a:avLst/>
              </a:prstGeom>
              <a:noFill/>
              <a:ln w="0">
                <a:solidFill>
                  <a:srgbClr val="000000"/>
                </a:solidFill>
                <a:round/>
                <a:headEnd/>
                <a:tailEnd/>
              </a:ln>
            </p:spPr>
            <p:txBody>
              <a:bodyPr/>
              <a:lstStyle/>
              <a:p>
                <a:endParaRPr lang="es-MX"/>
              </a:p>
            </p:txBody>
          </p:sp>
          <p:sp>
            <p:nvSpPr>
              <p:cNvPr id="63638" name="Line 108"/>
              <p:cNvSpPr>
                <a:spLocks noChangeShapeType="1"/>
              </p:cNvSpPr>
              <p:nvPr/>
            </p:nvSpPr>
            <p:spPr bwMode="auto">
              <a:xfrm>
                <a:off x="501" y="3762"/>
                <a:ext cx="2330" cy="0"/>
              </a:xfrm>
              <a:prstGeom prst="line">
                <a:avLst/>
              </a:prstGeom>
              <a:noFill/>
              <a:ln w="0">
                <a:solidFill>
                  <a:srgbClr val="000000"/>
                </a:solidFill>
                <a:round/>
                <a:headEnd/>
                <a:tailEnd/>
              </a:ln>
            </p:spPr>
            <p:txBody>
              <a:bodyPr/>
              <a:lstStyle/>
              <a:p>
                <a:endParaRPr lang="es-MX"/>
              </a:p>
            </p:txBody>
          </p:sp>
          <p:sp>
            <p:nvSpPr>
              <p:cNvPr id="63639" name="Line 109"/>
              <p:cNvSpPr>
                <a:spLocks noChangeShapeType="1"/>
              </p:cNvSpPr>
              <p:nvPr/>
            </p:nvSpPr>
            <p:spPr bwMode="auto">
              <a:xfrm flipV="1">
                <a:off x="501" y="3762"/>
                <a:ext cx="0" cy="26"/>
              </a:xfrm>
              <a:prstGeom prst="line">
                <a:avLst/>
              </a:prstGeom>
              <a:noFill/>
              <a:ln w="0">
                <a:solidFill>
                  <a:srgbClr val="000000"/>
                </a:solidFill>
                <a:round/>
                <a:headEnd/>
                <a:tailEnd/>
              </a:ln>
            </p:spPr>
            <p:txBody>
              <a:bodyPr/>
              <a:lstStyle/>
              <a:p>
                <a:endParaRPr lang="es-MX"/>
              </a:p>
            </p:txBody>
          </p:sp>
          <p:sp>
            <p:nvSpPr>
              <p:cNvPr id="63640" name="Line 110"/>
              <p:cNvSpPr>
                <a:spLocks noChangeShapeType="1"/>
              </p:cNvSpPr>
              <p:nvPr/>
            </p:nvSpPr>
            <p:spPr bwMode="auto">
              <a:xfrm flipV="1">
                <a:off x="1666" y="3762"/>
                <a:ext cx="0" cy="26"/>
              </a:xfrm>
              <a:prstGeom prst="line">
                <a:avLst/>
              </a:prstGeom>
              <a:noFill/>
              <a:ln w="0">
                <a:solidFill>
                  <a:srgbClr val="000000"/>
                </a:solidFill>
                <a:round/>
                <a:headEnd/>
                <a:tailEnd/>
              </a:ln>
            </p:spPr>
            <p:txBody>
              <a:bodyPr/>
              <a:lstStyle/>
              <a:p>
                <a:endParaRPr lang="es-MX"/>
              </a:p>
            </p:txBody>
          </p:sp>
          <p:sp>
            <p:nvSpPr>
              <p:cNvPr id="63641" name="Line 111"/>
              <p:cNvSpPr>
                <a:spLocks noChangeShapeType="1"/>
              </p:cNvSpPr>
              <p:nvPr/>
            </p:nvSpPr>
            <p:spPr bwMode="auto">
              <a:xfrm flipV="1">
                <a:off x="2831" y="3762"/>
                <a:ext cx="0" cy="26"/>
              </a:xfrm>
              <a:prstGeom prst="line">
                <a:avLst/>
              </a:prstGeom>
              <a:noFill/>
              <a:ln w="0">
                <a:solidFill>
                  <a:srgbClr val="000000"/>
                </a:solidFill>
                <a:round/>
                <a:headEnd/>
                <a:tailEnd/>
              </a:ln>
            </p:spPr>
            <p:txBody>
              <a:bodyPr/>
              <a:lstStyle/>
              <a:p>
                <a:endParaRPr lang="es-MX"/>
              </a:p>
            </p:txBody>
          </p:sp>
          <p:sp>
            <p:nvSpPr>
              <p:cNvPr id="63642" name="Rectangle 112"/>
              <p:cNvSpPr>
                <a:spLocks noChangeArrowheads="1"/>
              </p:cNvSpPr>
              <p:nvPr/>
            </p:nvSpPr>
            <p:spPr bwMode="auto">
              <a:xfrm>
                <a:off x="679" y="3429"/>
                <a:ext cx="88"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43</a:t>
                </a:r>
                <a:endParaRPr lang="es-ES" sz="1800" b="0" u="none">
                  <a:solidFill>
                    <a:schemeClr val="accent2"/>
                  </a:solidFill>
                </a:endParaRPr>
              </a:p>
            </p:txBody>
          </p:sp>
          <p:sp>
            <p:nvSpPr>
              <p:cNvPr id="63643" name="Rectangle 113"/>
              <p:cNvSpPr>
                <a:spLocks noChangeArrowheads="1"/>
              </p:cNvSpPr>
              <p:nvPr/>
            </p:nvSpPr>
            <p:spPr bwMode="auto">
              <a:xfrm>
                <a:off x="1844" y="3229"/>
                <a:ext cx="88"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83</a:t>
                </a:r>
                <a:endParaRPr lang="es-ES" sz="1800" b="0" u="none">
                  <a:solidFill>
                    <a:schemeClr val="accent2"/>
                  </a:solidFill>
                </a:endParaRPr>
              </a:p>
            </p:txBody>
          </p:sp>
          <p:sp>
            <p:nvSpPr>
              <p:cNvPr id="63644" name="Rectangle 114"/>
              <p:cNvSpPr>
                <a:spLocks noChangeArrowheads="1"/>
              </p:cNvSpPr>
              <p:nvPr/>
            </p:nvSpPr>
            <p:spPr bwMode="auto">
              <a:xfrm>
                <a:off x="858" y="3422"/>
                <a:ext cx="88"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44</a:t>
                </a:r>
                <a:endParaRPr lang="es-ES" sz="1800" b="0" u="none">
                  <a:solidFill>
                    <a:schemeClr val="accent2"/>
                  </a:solidFill>
                </a:endParaRPr>
              </a:p>
            </p:txBody>
          </p:sp>
          <p:sp>
            <p:nvSpPr>
              <p:cNvPr id="63645" name="Rectangle 115"/>
              <p:cNvSpPr>
                <a:spLocks noChangeArrowheads="1"/>
              </p:cNvSpPr>
              <p:nvPr/>
            </p:nvSpPr>
            <p:spPr bwMode="auto">
              <a:xfrm>
                <a:off x="2023" y="3264"/>
                <a:ext cx="88"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76</a:t>
                </a:r>
                <a:endParaRPr lang="es-ES" sz="1800" b="0" u="none">
                  <a:solidFill>
                    <a:schemeClr val="accent2"/>
                  </a:solidFill>
                </a:endParaRPr>
              </a:p>
            </p:txBody>
          </p:sp>
          <p:sp>
            <p:nvSpPr>
              <p:cNvPr id="63646" name="Rectangle 116"/>
              <p:cNvSpPr>
                <a:spLocks noChangeArrowheads="1"/>
              </p:cNvSpPr>
              <p:nvPr/>
            </p:nvSpPr>
            <p:spPr bwMode="auto">
              <a:xfrm>
                <a:off x="1038" y="3392"/>
                <a:ext cx="88"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50</a:t>
                </a:r>
                <a:endParaRPr lang="es-ES" sz="1800" b="0" u="none">
                  <a:solidFill>
                    <a:schemeClr val="accent2"/>
                  </a:solidFill>
                </a:endParaRPr>
              </a:p>
            </p:txBody>
          </p:sp>
          <p:sp>
            <p:nvSpPr>
              <p:cNvPr id="63647" name="Rectangle 117"/>
              <p:cNvSpPr>
                <a:spLocks noChangeArrowheads="1"/>
              </p:cNvSpPr>
              <p:nvPr/>
            </p:nvSpPr>
            <p:spPr bwMode="auto">
              <a:xfrm>
                <a:off x="2203" y="3269"/>
                <a:ext cx="88"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75</a:t>
                </a:r>
                <a:endParaRPr lang="es-ES" sz="1800" b="0" u="none">
                  <a:solidFill>
                    <a:schemeClr val="accent2"/>
                  </a:solidFill>
                </a:endParaRPr>
              </a:p>
            </p:txBody>
          </p:sp>
          <p:sp>
            <p:nvSpPr>
              <p:cNvPr id="63648" name="Rectangle 118"/>
              <p:cNvSpPr>
                <a:spLocks noChangeArrowheads="1"/>
              </p:cNvSpPr>
              <p:nvPr/>
            </p:nvSpPr>
            <p:spPr bwMode="auto">
              <a:xfrm>
                <a:off x="1216" y="3560"/>
                <a:ext cx="88"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16</a:t>
                </a:r>
                <a:endParaRPr lang="es-ES" sz="1800" b="0" u="none">
                  <a:solidFill>
                    <a:schemeClr val="accent2"/>
                  </a:solidFill>
                </a:endParaRPr>
              </a:p>
            </p:txBody>
          </p:sp>
          <p:sp>
            <p:nvSpPr>
              <p:cNvPr id="63649" name="Rectangle 119"/>
              <p:cNvSpPr>
                <a:spLocks noChangeArrowheads="1"/>
              </p:cNvSpPr>
              <p:nvPr/>
            </p:nvSpPr>
            <p:spPr bwMode="auto">
              <a:xfrm>
                <a:off x="2382" y="3521"/>
                <a:ext cx="88"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24</a:t>
                </a:r>
                <a:endParaRPr lang="es-ES" sz="1800" b="0" u="none">
                  <a:solidFill>
                    <a:schemeClr val="accent2"/>
                  </a:solidFill>
                </a:endParaRPr>
              </a:p>
            </p:txBody>
          </p:sp>
          <p:sp>
            <p:nvSpPr>
              <p:cNvPr id="63650" name="Rectangle 120"/>
              <p:cNvSpPr>
                <a:spLocks noChangeArrowheads="1"/>
              </p:cNvSpPr>
              <p:nvPr/>
            </p:nvSpPr>
            <p:spPr bwMode="auto">
              <a:xfrm>
                <a:off x="1375" y="2882"/>
                <a:ext cx="132"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153</a:t>
                </a:r>
                <a:endParaRPr lang="es-ES" sz="1800" b="0" u="none">
                  <a:solidFill>
                    <a:schemeClr val="accent2"/>
                  </a:solidFill>
                </a:endParaRPr>
              </a:p>
            </p:txBody>
          </p:sp>
          <p:sp>
            <p:nvSpPr>
              <p:cNvPr id="63651" name="Rectangle 121"/>
              <p:cNvSpPr>
                <a:spLocks noChangeArrowheads="1"/>
              </p:cNvSpPr>
              <p:nvPr/>
            </p:nvSpPr>
            <p:spPr bwMode="auto">
              <a:xfrm>
                <a:off x="2540" y="2362"/>
                <a:ext cx="132"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258</a:t>
                </a:r>
                <a:endParaRPr lang="es-ES" sz="1800" b="0" u="none">
                  <a:solidFill>
                    <a:schemeClr val="accent2"/>
                  </a:solidFill>
                </a:endParaRPr>
              </a:p>
            </p:txBody>
          </p:sp>
          <p:sp>
            <p:nvSpPr>
              <p:cNvPr id="63652" name="Rectangle 122"/>
              <p:cNvSpPr>
                <a:spLocks noChangeArrowheads="1"/>
              </p:cNvSpPr>
              <p:nvPr/>
            </p:nvSpPr>
            <p:spPr bwMode="auto">
              <a:xfrm>
                <a:off x="393" y="3716"/>
                <a:ext cx="44"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0</a:t>
                </a:r>
                <a:endParaRPr lang="es-ES" sz="1800" b="0" u="none">
                  <a:solidFill>
                    <a:schemeClr val="accent2"/>
                  </a:solidFill>
                </a:endParaRPr>
              </a:p>
            </p:txBody>
          </p:sp>
          <p:sp>
            <p:nvSpPr>
              <p:cNvPr id="63653" name="Rectangle 123"/>
              <p:cNvSpPr>
                <a:spLocks noChangeArrowheads="1"/>
              </p:cNvSpPr>
              <p:nvPr/>
            </p:nvSpPr>
            <p:spPr bwMode="auto">
              <a:xfrm>
                <a:off x="348" y="3468"/>
                <a:ext cx="88"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50</a:t>
                </a:r>
                <a:endParaRPr lang="es-ES" sz="1800" b="0" u="none">
                  <a:solidFill>
                    <a:schemeClr val="accent2"/>
                  </a:solidFill>
                </a:endParaRPr>
              </a:p>
            </p:txBody>
          </p:sp>
          <p:sp>
            <p:nvSpPr>
              <p:cNvPr id="63654" name="Rectangle 124"/>
              <p:cNvSpPr>
                <a:spLocks noChangeArrowheads="1"/>
              </p:cNvSpPr>
              <p:nvPr/>
            </p:nvSpPr>
            <p:spPr bwMode="auto">
              <a:xfrm>
                <a:off x="303" y="3220"/>
                <a:ext cx="132"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100</a:t>
                </a:r>
                <a:endParaRPr lang="es-ES" sz="1800" b="0" u="none">
                  <a:solidFill>
                    <a:schemeClr val="accent2"/>
                  </a:solidFill>
                </a:endParaRPr>
              </a:p>
            </p:txBody>
          </p:sp>
          <p:sp>
            <p:nvSpPr>
              <p:cNvPr id="63655" name="Rectangle 125"/>
              <p:cNvSpPr>
                <a:spLocks noChangeArrowheads="1"/>
              </p:cNvSpPr>
              <p:nvPr/>
            </p:nvSpPr>
            <p:spPr bwMode="auto">
              <a:xfrm>
                <a:off x="303" y="2973"/>
                <a:ext cx="132"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150</a:t>
                </a:r>
                <a:endParaRPr lang="es-ES" sz="1800" b="0" u="none">
                  <a:solidFill>
                    <a:schemeClr val="accent2"/>
                  </a:solidFill>
                </a:endParaRPr>
              </a:p>
            </p:txBody>
          </p:sp>
          <p:sp>
            <p:nvSpPr>
              <p:cNvPr id="63656" name="Rectangle 126"/>
              <p:cNvSpPr>
                <a:spLocks noChangeArrowheads="1"/>
              </p:cNvSpPr>
              <p:nvPr/>
            </p:nvSpPr>
            <p:spPr bwMode="auto">
              <a:xfrm>
                <a:off x="303" y="2724"/>
                <a:ext cx="132"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200</a:t>
                </a:r>
                <a:endParaRPr lang="es-ES" sz="1800" b="0" u="none">
                  <a:solidFill>
                    <a:schemeClr val="accent2"/>
                  </a:solidFill>
                </a:endParaRPr>
              </a:p>
            </p:txBody>
          </p:sp>
          <p:sp>
            <p:nvSpPr>
              <p:cNvPr id="63657" name="Rectangle 127"/>
              <p:cNvSpPr>
                <a:spLocks noChangeArrowheads="1"/>
              </p:cNvSpPr>
              <p:nvPr/>
            </p:nvSpPr>
            <p:spPr bwMode="auto">
              <a:xfrm>
                <a:off x="303" y="2476"/>
                <a:ext cx="132"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250</a:t>
                </a:r>
                <a:endParaRPr lang="es-ES" sz="1800" b="0" u="none">
                  <a:solidFill>
                    <a:schemeClr val="accent2"/>
                  </a:solidFill>
                </a:endParaRPr>
              </a:p>
            </p:txBody>
          </p:sp>
          <p:sp>
            <p:nvSpPr>
              <p:cNvPr id="63658" name="Rectangle 128"/>
              <p:cNvSpPr>
                <a:spLocks noChangeArrowheads="1"/>
              </p:cNvSpPr>
              <p:nvPr/>
            </p:nvSpPr>
            <p:spPr bwMode="auto">
              <a:xfrm>
                <a:off x="303" y="2228"/>
                <a:ext cx="132"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300</a:t>
                </a:r>
                <a:endParaRPr lang="es-ES" sz="1800" b="0" u="none">
                  <a:solidFill>
                    <a:schemeClr val="accent2"/>
                  </a:solidFill>
                </a:endParaRPr>
              </a:p>
            </p:txBody>
          </p:sp>
          <p:sp>
            <p:nvSpPr>
              <p:cNvPr id="63659" name="Rectangle 129"/>
              <p:cNvSpPr>
                <a:spLocks noChangeArrowheads="1"/>
              </p:cNvSpPr>
              <p:nvPr/>
            </p:nvSpPr>
            <p:spPr bwMode="auto">
              <a:xfrm>
                <a:off x="995" y="3835"/>
                <a:ext cx="176"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2003</a:t>
                </a:r>
                <a:endParaRPr lang="es-ES" sz="1800" b="0" u="none">
                  <a:solidFill>
                    <a:schemeClr val="accent2"/>
                  </a:solidFill>
                </a:endParaRPr>
              </a:p>
            </p:txBody>
          </p:sp>
          <p:sp>
            <p:nvSpPr>
              <p:cNvPr id="63660" name="Rectangle 130"/>
              <p:cNvSpPr>
                <a:spLocks noChangeArrowheads="1"/>
              </p:cNvSpPr>
              <p:nvPr/>
            </p:nvSpPr>
            <p:spPr bwMode="auto">
              <a:xfrm>
                <a:off x="2160" y="3835"/>
                <a:ext cx="176"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2008</a:t>
                </a:r>
                <a:endParaRPr lang="es-ES" sz="1800" b="0" u="none">
                  <a:solidFill>
                    <a:schemeClr val="accent2"/>
                  </a:solidFill>
                </a:endParaRPr>
              </a:p>
            </p:txBody>
          </p:sp>
          <p:sp>
            <p:nvSpPr>
              <p:cNvPr id="63661" name="Rectangle 131"/>
              <p:cNvSpPr>
                <a:spLocks noChangeArrowheads="1"/>
              </p:cNvSpPr>
              <p:nvPr/>
            </p:nvSpPr>
            <p:spPr bwMode="auto">
              <a:xfrm rot="-5400000">
                <a:off x="95" y="2970"/>
                <a:ext cx="310"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Clientes</a:t>
                </a:r>
                <a:endParaRPr lang="es-ES" sz="1800" b="0" u="none">
                  <a:solidFill>
                    <a:schemeClr val="accent2"/>
                  </a:solidFill>
                </a:endParaRPr>
              </a:p>
            </p:txBody>
          </p:sp>
          <p:grpSp>
            <p:nvGrpSpPr>
              <p:cNvPr id="63662" name="Rectangle 132"/>
              <p:cNvGrpSpPr>
                <a:grpSpLocks/>
              </p:cNvGrpSpPr>
              <p:nvPr/>
            </p:nvGrpSpPr>
            <p:grpSpPr bwMode="auto">
              <a:xfrm>
                <a:off x="544" y="2199"/>
                <a:ext cx="123" cy="119"/>
                <a:chOff x="688848" y="4029456"/>
                <a:chExt cx="195072" cy="188976"/>
              </a:xfrm>
            </p:grpSpPr>
            <p:pic>
              <p:nvPicPr>
                <p:cNvPr id="63680" name="Rectangle 132"/>
                <p:cNvPicPr>
                  <a:picLocks noChangeArrowheads="1"/>
                </p:cNvPicPr>
                <p:nvPr/>
              </p:nvPicPr>
              <p:blipFill>
                <a:blip r:embed="rId15" cstate="print"/>
                <a:srcRect/>
                <a:stretch>
                  <a:fillRect/>
                </a:stretch>
              </p:blipFill>
              <p:spPr bwMode="auto">
                <a:xfrm>
                  <a:off x="688848" y="4029456"/>
                  <a:ext cx="195072" cy="188976"/>
                </a:xfrm>
                <a:prstGeom prst="rect">
                  <a:avLst/>
                </a:prstGeom>
                <a:noFill/>
                <a:ln w="9525">
                  <a:noFill/>
                  <a:miter lim="800000"/>
                  <a:headEnd/>
                  <a:tailEnd/>
                </a:ln>
              </p:spPr>
            </p:pic>
            <p:sp>
              <p:nvSpPr>
                <p:cNvPr id="63681" name="Text Box 71"/>
                <p:cNvSpPr txBox="1">
                  <a:spLocks noChangeArrowheads="1"/>
                </p:cNvSpPr>
                <p:nvPr/>
              </p:nvSpPr>
              <p:spPr bwMode="auto">
                <a:xfrm>
                  <a:off x="747713" y="4064000"/>
                  <a:ext cx="82550" cy="82550"/>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63663" name="Rectangle 133"/>
              <p:cNvSpPr>
                <a:spLocks noChangeArrowheads="1"/>
              </p:cNvSpPr>
              <p:nvPr/>
            </p:nvSpPr>
            <p:spPr bwMode="auto">
              <a:xfrm>
                <a:off x="653" y="2198"/>
                <a:ext cx="1427"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Industria Maquiladora de Exportación</a:t>
                </a:r>
                <a:endParaRPr lang="es-ES" sz="1800" b="0" u="none">
                  <a:solidFill>
                    <a:schemeClr val="accent2"/>
                  </a:solidFill>
                </a:endParaRPr>
              </a:p>
            </p:txBody>
          </p:sp>
          <p:grpSp>
            <p:nvGrpSpPr>
              <p:cNvPr id="63664" name="Rectangle 134"/>
              <p:cNvGrpSpPr>
                <a:grpSpLocks/>
              </p:cNvGrpSpPr>
              <p:nvPr/>
            </p:nvGrpSpPr>
            <p:grpSpPr bwMode="auto">
              <a:xfrm>
                <a:off x="544" y="2330"/>
                <a:ext cx="123" cy="119"/>
                <a:chOff x="688848" y="4236720"/>
                <a:chExt cx="195072" cy="188976"/>
              </a:xfrm>
            </p:grpSpPr>
            <p:pic>
              <p:nvPicPr>
                <p:cNvPr id="63678" name="Rectangle 134"/>
                <p:cNvPicPr>
                  <a:picLocks noChangeArrowheads="1"/>
                </p:cNvPicPr>
                <p:nvPr/>
              </p:nvPicPr>
              <p:blipFill>
                <a:blip r:embed="rId16" cstate="print"/>
                <a:srcRect/>
                <a:stretch>
                  <a:fillRect/>
                </a:stretch>
              </p:blipFill>
              <p:spPr bwMode="auto">
                <a:xfrm>
                  <a:off x="688848" y="4236720"/>
                  <a:ext cx="195072" cy="188976"/>
                </a:xfrm>
                <a:prstGeom prst="rect">
                  <a:avLst/>
                </a:prstGeom>
                <a:noFill/>
                <a:ln w="9525">
                  <a:noFill/>
                  <a:miter lim="800000"/>
                  <a:headEnd/>
                  <a:tailEnd/>
                </a:ln>
              </p:spPr>
            </p:pic>
            <p:sp>
              <p:nvSpPr>
                <p:cNvPr id="63679" name="Text Box 75"/>
                <p:cNvSpPr txBox="1">
                  <a:spLocks noChangeArrowheads="1"/>
                </p:cNvSpPr>
                <p:nvPr/>
              </p:nvSpPr>
              <p:spPr bwMode="auto">
                <a:xfrm>
                  <a:off x="747713" y="4271963"/>
                  <a:ext cx="82550" cy="82550"/>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63665" name="Rectangle 135"/>
              <p:cNvSpPr>
                <a:spLocks noChangeArrowheads="1"/>
              </p:cNvSpPr>
              <p:nvPr/>
            </p:nvSpPr>
            <p:spPr bwMode="auto">
              <a:xfrm>
                <a:off x="653" y="2329"/>
                <a:ext cx="1305"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Mediana y Gran Empresa Nacional</a:t>
                </a:r>
                <a:endParaRPr lang="es-ES" sz="1800" b="0" u="none">
                  <a:solidFill>
                    <a:schemeClr val="accent2"/>
                  </a:solidFill>
                </a:endParaRPr>
              </a:p>
            </p:txBody>
          </p:sp>
          <p:grpSp>
            <p:nvGrpSpPr>
              <p:cNvPr id="63666" name="Rectangle 136"/>
              <p:cNvGrpSpPr>
                <a:grpSpLocks/>
              </p:cNvGrpSpPr>
              <p:nvPr/>
            </p:nvGrpSpPr>
            <p:grpSpPr bwMode="auto">
              <a:xfrm>
                <a:off x="544" y="2460"/>
                <a:ext cx="123" cy="119"/>
                <a:chOff x="688848" y="4443984"/>
                <a:chExt cx="195072" cy="188976"/>
              </a:xfrm>
            </p:grpSpPr>
            <p:pic>
              <p:nvPicPr>
                <p:cNvPr id="63676" name="Rectangle 136"/>
                <p:cNvPicPr>
                  <a:picLocks noChangeArrowheads="1"/>
                </p:cNvPicPr>
                <p:nvPr/>
              </p:nvPicPr>
              <p:blipFill>
                <a:blip r:embed="rId17" cstate="print"/>
                <a:srcRect/>
                <a:stretch>
                  <a:fillRect/>
                </a:stretch>
              </p:blipFill>
              <p:spPr bwMode="auto">
                <a:xfrm>
                  <a:off x="688848" y="4443984"/>
                  <a:ext cx="195072" cy="188976"/>
                </a:xfrm>
                <a:prstGeom prst="rect">
                  <a:avLst/>
                </a:prstGeom>
                <a:noFill/>
                <a:ln w="9525">
                  <a:noFill/>
                  <a:miter lim="800000"/>
                  <a:headEnd/>
                  <a:tailEnd/>
                </a:ln>
              </p:spPr>
            </p:pic>
            <p:sp>
              <p:nvSpPr>
                <p:cNvPr id="63677" name="Text Box 79"/>
                <p:cNvSpPr txBox="1">
                  <a:spLocks noChangeArrowheads="1"/>
                </p:cNvSpPr>
                <p:nvPr/>
              </p:nvSpPr>
              <p:spPr bwMode="auto">
                <a:xfrm>
                  <a:off x="747713" y="4478338"/>
                  <a:ext cx="82550" cy="80963"/>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63667" name="Rectangle 137"/>
              <p:cNvSpPr>
                <a:spLocks noChangeArrowheads="1"/>
              </p:cNvSpPr>
              <p:nvPr/>
            </p:nvSpPr>
            <p:spPr bwMode="auto">
              <a:xfrm>
                <a:off x="653" y="2459"/>
                <a:ext cx="991"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Micro y Pequeña Empresa</a:t>
                </a:r>
                <a:endParaRPr lang="es-ES" sz="1800" b="0" u="none">
                  <a:solidFill>
                    <a:schemeClr val="accent2"/>
                  </a:solidFill>
                </a:endParaRPr>
              </a:p>
            </p:txBody>
          </p:sp>
          <p:grpSp>
            <p:nvGrpSpPr>
              <p:cNvPr id="63668" name="Rectangle 138"/>
              <p:cNvGrpSpPr>
                <a:grpSpLocks/>
              </p:cNvGrpSpPr>
              <p:nvPr/>
            </p:nvGrpSpPr>
            <p:grpSpPr bwMode="auto">
              <a:xfrm>
                <a:off x="544" y="2591"/>
                <a:ext cx="123" cy="119"/>
                <a:chOff x="688848" y="4651248"/>
                <a:chExt cx="195072" cy="188976"/>
              </a:xfrm>
            </p:grpSpPr>
            <p:pic>
              <p:nvPicPr>
                <p:cNvPr id="63674" name="Rectangle 138"/>
                <p:cNvPicPr>
                  <a:picLocks noChangeArrowheads="1"/>
                </p:cNvPicPr>
                <p:nvPr/>
              </p:nvPicPr>
              <p:blipFill>
                <a:blip r:embed="rId18" cstate="print"/>
                <a:srcRect/>
                <a:stretch>
                  <a:fillRect/>
                </a:stretch>
              </p:blipFill>
              <p:spPr bwMode="auto">
                <a:xfrm>
                  <a:off x="688848" y="4651248"/>
                  <a:ext cx="195072" cy="188976"/>
                </a:xfrm>
                <a:prstGeom prst="rect">
                  <a:avLst/>
                </a:prstGeom>
                <a:noFill/>
                <a:ln w="9525">
                  <a:noFill/>
                  <a:miter lim="800000"/>
                  <a:headEnd/>
                  <a:tailEnd/>
                </a:ln>
              </p:spPr>
            </p:pic>
            <p:sp>
              <p:nvSpPr>
                <p:cNvPr id="63675" name="Text Box 83"/>
                <p:cNvSpPr txBox="1">
                  <a:spLocks noChangeArrowheads="1"/>
                </p:cNvSpPr>
                <p:nvPr/>
              </p:nvSpPr>
              <p:spPr bwMode="auto">
                <a:xfrm>
                  <a:off x="747713" y="4686300"/>
                  <a:ext cx="82550" cy="82550"/>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63669" name="Rectangle 139"/>
              <p:cNvSpPr>
                <a:spLocks noChangeArrowheads="1"/>
              </p:cNvSpPr>
              <p:nvPr/>
            </p:nvSpPr>
            <p:spPr bwMode="auto">
              <a:xfrm>
                <a:off x="653" y="2590"/>
                <a:ext cx="1116"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Sector Público e Institucional</a:t>
                </a:r>
                <a:endParaRPr lang="es-ES" sz="1800" b="0" u="none">
                  <a:solidFill>
                    <a:schemeClr val="accent2"/>
                  </a:solidFill>
                </a:endParaRPr>
              </a:p>
            </p:txBody>
          </p:sp>
          <p:grpSp>
            <p:nvGrpSpPr>
              <p:cNvPr id="63670" name="Rectangle 140"/>
              <p:cNvGrpSpPr>
                <a:grpSpLocks/>
              </p:cNvGrpSpPr>
              <p:nvPr/>
            </p:nvGrpSpPr>
            <p:grpSpPr bwMode="auto">
              <a:xfrm>
                <a:off x="544" y="2718"/>
                <a:ext cx="123" cy="123"/>
                <a:chOff x="688848" y="4852416"/>
                <a:chExt cx="195072" cy="195072"/>
              </a:xfrm>
            </p:grpSpPr>
            <p:pic>
              <p:nvPicPr>
                <p:cNvPr id="63672" name="Rectangle 140"/>
                <p:cNvPicPr>
                  <a:picLocks noChangeArrowheads="1"/>
                </p:cNvPicPr>
                <p:nvPr/>
              </p:nvPicPr>
              <p:blipFill>
                <a:blip r:embed="rId19" cstate="print"/>
                <a:srcRect/>
                <a:stretch>
                  <a:fillRect/>
                </a:stretch>
              </p:blipFill>
              <p:spPr bwMode="auto">
                <a:xfrm>
                  <a:off x="688848" y="4852416"/>
                  <a:ext cx="195072" cy="195072"/>
                </a:xfrm>
                <a:prstGeom prst="rect">
                  <a:avLst/>
                </a:prstGeom>
                <a:noFill/>
                <a:ln w="9525">
                  <a:noFill/>
                  <a:miter lim="800000"/>
                  <a:headEnd/>
                  <a:tailEnd/>
                </a:ln>
              </p:spPr>
            </p:pic>
            <p:sp>
              <p:nvSpPr>
                <p:cNvPr id="63673" name="Text Box 87"/>
                <p:cNvSpPr txBox="1">
                  <a:spLocks noChangeArrowheads="1"/>
                </p:cNvSpPr>
                <p:nvPr/>
              </p:nvSpPr>
              <p:spPr bwMode="auto">
                <a:xfrm>
                  <a:off x="747713" y="4891088"/>
                  <a:ext cx="82550" cy="82550"/>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63671" name="Rectangle 141"/>
              <p:cNvSpPr>
                <a:spLocks noChangeArrowheads="1"/>
              </p:cNvSpPr>
              <p:nvPr/>
            </p:nvSpPr>
            <p:spPr bwMode="auto">
              <a:xfrm>
                <a:off x="653" y="2719"/>
                <a:ext cx="267" cy="96"/>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TOTAL</a:t>
                </a:r>
                <a:endParaRPr lang="es-ES" sz="1800" b="0" u="none">
                  <a:solidFill>
                    <a:schemeClr val="accent2"/>
                  </a:solidFill>
                </a:endParaRPr>
              </a:p>
            </p:txBody>
          </p:sp>
        </p:grpSp>
        <p:sp>
          <p:nvSpPr>
            <p:cNvPr id="63618" name="Text Box 184"/>
            <p:cNvSpPr txBox="1">
              <a:spLocks noChangeArrowheads="1"/>
            </p:cNvSpPr>
            <p:nvPr/>
          </p:nvSpPr>
          <p:spPr bwMode="auto">
            <a:xfrm>
              <a:off x="1247" y="2178"/>
              <a:ext cx="550" cy="192"/>
            </a:xfrm>
            <a:prstGeom prst="rect">
              <a:avLst/>
            </a:prstGeom>
            <a:noFill/>
            <a:ln w="9525">
              <a:noFill/>
              <a:miter lim="800000"/>
              <a:headEnd/>
              <a:tailEnd/>
            </a:ln>
          </p:spPr>
          <p:txBody>
            <a:bodyPr wrap="none">
              <a:spAutoFit/>
            </a:bodyPr>
            <a:lstStyle/>
            <a:p>
              <a:pPr algn="l"/>
              <a:r>
                <a:rPr lang="es-ES" sz="1400" u="none">
                  <a:solidFill>
                    <a:srgbClr val="A50021"/>
                  </a:solidFill>
                </a:rPr>
                <a:t>Clientes</a:t>
              </a:r>
            </a:p>
          </p:txBody>
        </p:sp>
      </p:grpSp>
      <p:grpSp>
        <p:nvGrpSpPr>
          <p:cNvPr id="63492" name="Group 89"/>
          <p:cNvGrpSpPr>
            <a:grpSpLocks/>
          </p:cNvGrpSpPr>
          <p:nvPr/>
        </p:nvGrpSpPr>
        <p:grpSpPr bwMode="auto">
          <a:xfrm>
            <a:off x="4608513" y="3586163"/>
            <a:ext cx="4572000" cy="3371850"/>
            <a:chOff x="2898" y="2169"/>
            <a:chExt cx="2880" cy="2124"/>
          </a:xfrm>
        </p:grpSpPr>
        <p:pic>
          <p:nvPicPr>
            <p:cNvPr id="63562" name="Picture 158"/>
            <p:cNvPicPr>
              <a:picLocks noChangeAspect="1" noChangeArrowheads="1"/>
            </p:cNvPicPr>
            <p:nvPr/>
          </p:nvPicPr>
          <p:blipFill>
            <a:blip r:embed="rId4" cstate="print"/>
            <a:srcRect/>
            <a:stretch>
              <a:fillRect/>
            </a:stretch>
          </p:blipFill>
          <p:spPr bwMode="auto">
            <a:xfrm>
              <a:off x="2898" y="2242"/>
              <a:ext cx="2880" cy="2051"/>
            </a:xfrm>
            <a:prstGeom prst="rect">
              <a:avLst/>
            </a:prstGeom>
            <a:noFill/>
            <a:ln w="9525">
              <a:noFill/>
              <a:miter lim="800000"/>
              <a:headEnd/>
              <a:tailEnd/>
            </a:ln>
          </p:spPr>
        </p:pic>
        <p:grpSp>
          <p:nvGrpSpPr>
            <p:cNvPr id="63563" name="185 Grupo"/>
            <p:cNvGrpSpPr>
              <a:grpSpLocks/>
            </p:cNvGrpSpPr>
            <p:nvPr/>
          </p:nvGrpSpPr>
          <p:grpSpPr bwMode="auto">
            <a:xfrm>
              <a:off x="3025" y="2341"/>
              <a:ext cx="2564" cy="1916"/>
              <a:chOff x="4714876" y="3673498"/>
              <a:chExt cx="4070348" cy="3041650"/>
            </a:xfrm>
          </p:grpSpPr>
          <p:sp>
            <p:nvSpPr>
              <p:cNvPr id="63565" name="AutoShape 142"/>
              <p:cNvSpPr>
                <a:spLocks noChangeAspect="1" noChangeArrowheads="1" noTextEdit="1"/>
              </p:cNvSpPr>
              <p:nvPr/>
            </p:nvSpPr>
            <p:spPr bwMode="auto">
              <a:xfrm>
                <a:off x="4714876" y="3673498"/>
                <a:ext cx="4035423" cy="3041650"/>
              </a:xfrm>
              <a:prstGeom prst="rect">
                <a:avLst/>
              </a:prstGeom>
              <a:noFill/>
              <a:ln w="9525">
                <a:noFill/>
                <a:miter lim="800000"/>
                <a:headEnd/>
                <a:tailEnd/>
              </a:ln>
            </p:spPr>
            <p:txBody>
              <a:bodyPr/>
              <a:lstStyle/>
              <a:p>
                <a:endParaRPr lang="es-MX"/>
              </a:p>
            </p:txBody>
          </p:sp>
          <p:grpSp>
            <p:nvGrpSpPr>
              <p:cNvPr id="63566" name="Rectangle 144"/>
              <p:cNvGrpSpPr>
                <a:grpSpLocks/>
              </p:cNvGrpSpPr>
              <p:nvPr/>
            </p:nvGrpSpPr>
            <p:grpSpPr bwMode="auto">
              <a:xfrm>
                <a:off x="5738621" y="5934669"/>
                <a:ext cx="585216" cy="420624"/>
                <a:chOff x="5833872" y="6120384"/>
                <a:chExt cx="585216" cy="420624"/>
              </a:xfrm>
            </p:grpSpPr>
            <p:pic>
              <p:nvPicPr>
                <p:cNvPr id="63614" name="Rectangle 144"/>
                <p:cNvPicPr>
                  <a:picLocks noChangeArrowheads="1"/>
                </p:cNvPicPr>
                <p:nvPr/>
              </p:nvPicPr>
              <p:blipFill>
                <a:blip r:embed="rId20" cstate="print"/>
                <a:srcRect/>
                <a:stretch>
                  <a:fillRect/>
                </a:stretch>
              </p:blipFill>
              <p:spPr bwMode="auto">
                <a:xfrm>
                  <a:off x="5833872" y="6120384"/>
                  <a:ext cx="585216" cy="420624"/>
                </a:xfrm>
                <a:prstGeom prst="rect">
                  <a:avLst/>
                </a:prstGeom>
                <a:noFill/>
                <a:ln w="9525">
                  <a:noFill/>
                  <a:miter lim="800000"/>
                  <a:headEnd/>
                  <a:tailEnd/>
                </a:ln>
              </p:spPr>
            </p:pic>
            <p:sp>
              <p:nvSpPr>
                <p:cNvPr id="63615" name="Text Box 96"/>
                <p:cNvSpPr txBox="1">
                  <a:spLocks noChangeArrowheads="1"/>
                </p:cNvSpPr>
                <p:nvPr/>
              </p:nvSpPr>
              <p:spPr bwMode="auto">
                <a:xfrm>
                  <a:off x="5895185" y="6154738"/>
                  <a:ext cx="468150" cy="312738"/>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63567" name="Rectangle 145"/>
              <p:cNvGrpSpPr>
                <a:grpSpLocks/>
              </p:cNvGrpSpPr>
              <p:nvPr/>
            </p:nvGrpSpPr>
            <p:grpSpPr bwMode="auto">
              <a:xfrm>
                <a:off x="7378445" y="5294589"/>
                <a:ext cx="585216" cy="1060704"/>
                <a:chOff x="7473696" y="5480304"/>
                <a:chExt cx="585216" cy="1060704"/>
              </a:xfrm>
            </p:grpSpPr>
            <p:pic>
              <p:nvPicPr>
                <p:cNvPr id="63612" name="Rectangle 145"/>
                <p:cNvPicPr>
                  <a:picLocks noChangeArrowheads="1"/>
                </p:cNvPicPr>
                <p:nvPr/>
              </p:nvPicPr>
              <p:blipFill>
                <a:blip r:embed="rId21" cstate="print"/>
                <a:srcRect/>
                <a:stretch>
                  <a:fillRect/>
                </a:stretch>
              </p:blipFill>
              <p:spPr bwMode="auto">
                <a:xfrm>
                  <a:off x="7473696" y="5480304"/>
                  <a:ext cx="585216" cy="1060704"/>
                </a:xfrm>
                <a:prstGeom prst="rect">
                  <a:avLst/>
                </a:prstGeom>
                <a:noFill/>
                <a:ln w="9525">
                  <a:noFill/>
                  <a:miter lim="800000"/>
                  <a:headEnd/>
                  <a:tailEnd/>
                </a:ln>
              </p:spPr>
            </p:pic>
            <p:sp>
              <p:nvSpPr>
                <p:cNvPr id="63613" name="Text Box 99"/>
                <p:cNvSpPr txBox="1">
                  <a:spLocks noChangeArrowheads="1"/>
                </p:cNvSpPr>
                <p:nvPr/>
              </p:nvSpPr>
              <p:spPr bwMode="auto">
                <a:xfrm>
                  <a:off x="7534439" y="5519738"/>
                  <a:ext cx="468150" cy="947738"/>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63568" name="Rectangle 146"/>
              <p:cNvGrpSpPr>
                <a:grpSpLocks/>
              </p:cNvGrpSpPr>
              <p:nvPr/>
            </p:nvGrpSpPr>
            <p:grpSpPr bwMode="auto">
              <a:xfrm>
                <a:off x="6208013" y="5635965"/>
                <a:ext cx="585216" cy="719328"/>
                <a:chOff x="6303264" y="5821680"/>
                <a:chExt cx="585216" cy="719328"/>
              </a:xfrm>
            </p:grpSpPr>
            <p:pic>
              <p:nvPicPr>
                <p:cNvPr id="63610" name="Rectangle 146"/>
                <p:cNvPicPr>
                  <a:picLocks noChangeArrowheads="1"/>
                </p:cNvPicPr>
                <p:nvPr/>
              </p:nvPicPr>
              <p:blipFill>
                <a:blip r:embed="rId22" cstate="print"/>
                <a:srcRect/>
                <a:stretch>
                  <a:fillRect/>
                </a:stretch>
              </p:blipFill>
              <p:spPr bwMode="auto">
                <a:xfrm>
                  <a:off x="6303264" y="5821680"/>
                  <a:ext cx="585216" cy="719328"/>
                </a:xfrm>
                <a:prstGeom prst="rect">
                  <a:avLst/>
                </a:prstGeom>
                <a:noFill/>
                <a:ln w="9525">
                  <a:noFill/>
                  <a:miter lim="800000"/>
                  <a:headEnd/>
                  <a:tailEnd/>
                </a:ln>
              </p:spPr>
            </p:pic>
            <p:sp>
              <p:nvSpPr>
                <p:cNvPr id="63611" name="Text Box 102"/>
                <p:cNvSpPr txBox="1">
                  <a:spLocks noChangeArrowheads="1"/>
                </p:cNvSpPr>
                <p:nvPr/>
              </p:nvSpPr>
              <p:spPr bwMode="auto">
                <a:xfrm>
                  <a:off x="6363335" y="5856288"/>
                  <a:ext cx="468150" cy="611188"/>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63569" name="Rectangle 147"/>
              <p:cNvGrpSpPr>
                <a:grpSpLocks/>
              </p:cNvGrpSpPr>
              <p:nvPr/>
            </p:nvGrpSpPr>
            <p:grpSpPr bwMode="auto">
              <a:xfrm>
                <a:off x="7847836" y="4349709"/>
                <a:ext cx="585216" cy="2005584"/>
                <a:chOff x="7943088" y="4535424"/>
                <a:chExt cx="585216" cy="2005584"/>
              </a:xfrm>
            </p:grpSpPr>
            <p:pic>
              <p:nvPicPr>
                <p:cNvPr id="63608" name="Rectangle 147"/>
                <p:cNvPicPr>
                  <a:picLocks noChangeArrowheads="1"/>
                </p:cNvPicPr>
                <p:nvPr/>
              </p:nvPicPr>
              <p:blipFill>
                <a:blip r:embed="rId23" cstate="print"/>
                <a:srcRect/>
                <a:stretch>
                  <a:fillRect/>
                </a:stretch>
              </p:blipFill>
              <p:spPr bwMode="auto">
                <a:xfrm>
                  <a:off x="7943088" y="4535424"/>
                  <a:ext cx="585216" cy="2005584"/>
                </a:xfrm>
                <a:prstGeom prst="rect">
                  <a:avLst/>
                </a:prstGeom>
                <a:noFill/>
                <a:ln w="9525">
                  <a:noFill/>
                  <a:miter lim="800000"/>
                  <a:headEnd/>
                  <a:tailEnd/>
                </a:ln>
              </p:spPr>
            </p:pic>
            <p:sp>
              <p:nvSpPr>
                <p:cNvPr id="63609" name="Text Box 105"/>
                <p:cNvSpPr txBox="1">
                  <a:spLocks noChangeArrowheads="1"/>
                </p:cNvSpPr>
                <p:nvPr/>
              </p:nvSpPr>
              <p:spPr bwMode="auto">
                <a:xfrm>
                  <a:off x="8002589" y="4570413"/>
                  <a:ext cx="468150" cy="1897063"/>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63570" name="Line 148"/>
              <p:cNvSpPr>
                <a:spLocks noChangeShapeType="1"/>
              </p:cNvSpPr>
              <p:nvPr/>
            </p:nvSpPr>
            <p:spPr bwMode="auto">
              <a:xfrm>
                <a:off x="5448457" y="4286273"/>
                <a:ext cx="0" cy="1995488"/>
              </a:xfrm>
              <a:prstGeom prst="line">
                <a:avLst/>
              </a:prstGeom>
              <a:noFill/>
              <a:ln w="0">
                <a:solidFill>
                  <a:srgbClr val="000000"/>
                </a:solidFill>
                <a:round/>
                <a:headEnd/>
                <a:tailEnd/>
              </a:ln>
            </p:spPr>
            <p:txBody>
              <a:bodyPr/>
              <a:lstStyle/>
              <a:p>
                <a:endParaRPr lang="es-MX"/>
              </a:p>
            </p:txBody>
          </p:sp>
          <p:sp>
            <p:nvSpPr>
              <p:cNvPr id="63571" name="Line 149"/>
              <p:cNvSpPr>
                <a:spLocks noChangeShapeType="1"/>
              </p:cNvSpPr>
              <p:nvPr/>
            </p:nvSpPr>
            <p:spPr bwMode="auto">
              <a:xfrm>
                <a:off x="5409080" y="6281761"/>
                <a:ext cx="39377" cy="0"/>
              </a:xfrm>
              <a:prstGeom prst="line">
                <a:avLst/>
              </a:prstGeom>
              <a:noFill/>
              <a:ln w="0">
                <a:solidFill>
                  <a:srgbClr val="000000"/>
                </a:solidFill>
                <a:round/>
                <a:headEnd/>
                <a:tailEnd/>
              </a:ln>
            </p:spPr>
            <p:txBody>
              <a:bodyPr/>
              <a:lstStyle/>
              <a:p>
                <a:endParaRPr lang="es-MX"/>
              </a:p>
            </p:txBody>
          </p:sp>
          <p:sp>
            <p:nvSpPr>
              <p:cNvPr id="63572" name="Line 150"/>
              <p:cNvSpPr>
                <a:spLocks noChangeShapeType="1"/>
              </p:cNvSpPr>
              <p:nvPr/>
            </p:nvSpPr>
            <p:spPr bwMode="auto">
              <a:xfrm>
                <a:off x="5409080" y="6032523"/>
                <a:ext cx="39377" cy="0"/>
              </a:xfrm>
              <a:prstGeom prst="line">
                <a:avLst/>
              </a:prstGeom>
              <a:noFill/>
              <a:ln w="0">
                <a:solidFill>
                  <a:srgbClr val="000000"/>
                </a:solidFill>
                <a:round/>
                <a:headEnd/>
                <a:tailEnd/>
              </a:ln>
            </p:spPr>
            <p:txBody>
              <a:bodyPr/>
              <a:lstStyle/>
              <a:p>
                <a:endParaRPr lang="es-MX"/>
              </a:p>
            </p:txBody>
          </p:sp>
          <p:sp>
            <p:nvSpPr>
              <p:cNvPr id="63573" name="Line 151"/>
              <p:cNvSpPr>
                <a:spLocks noChangeShapeType="1"/>
              </p:cNvSpPr>
              <p:nvPr/>
            </p:nvSpPr>
            <p:spPr bwMode="auto">
              <a:xfrm>
                <a:off x="5409080" y="5781698"/>
                <a:ext cx="39377" cy="0"/>
              </a:xfrm>
              <a:prstGeom prst="line">
                <a:avLst/>
              </a:prstGeom>
              <a:noFill/>
              <a:ln w="0">
                <a:solidFill>
                  <a:srgbClr val="000000"/>
                </a:solidFill>
                <a:round/>
                <a:headEnd/>
                <a:tailEnd/>
              </a:ln>
            </p:spPr>
            <p:txBody>
              <a:bodyPr/>
              <a:lstStyle/>
              <a:p>
                <a:endParaRPr lang="es-MX"/>
              </a:p>
            </p:txBody>
          </p:sp>
          <p:sp>
            <p:nvSpPr>
              <p:cNvPr id="63574" name="Line 152"/>
              <p:cNvSpPr>
                <a:spLocks noChangeShapeType="1"/>
              </p:cNvSpPr>
              <p:nvPr/>
            </p:nvSpPr>
            <p:spPr bwMode="auto">
              <a:xfrm>
                <a:off x="5409080" y="5532461"/>
                <a:ext cx="39377" cy="0"/>
              </a:xfrm>
              <a:prstGeom prst="line">
                <a:avLst/>
              </a:prstGeom>
              <a:noFill/>
              <a:ln w="0">
                <a:solidFill>
                  <a:srgbClr val="000000"/>
                </a:solidFill>
                <a:round/>
                <a:headEnd/>
                <a:tailEnd/>
              </a:ln>
            </p:spPr>
            <p:txBody>
              <a:bodyPr/>
              <a:lstStyle/>
              <a:p>
                <a:endParaRPr lang="es-MX"/>
              </a:p>
            </p:txBody>
          </p:sp>
          <p:sp>
            <p:nvSpPr>
              <p:cNvPr id="63575" name="Line 153"/>
              <p:cNvSpPr>
                <a:spLocks noChangeShapeType="1"/>
              </p:cNvSpPr>
              <p:nvPr/>
            </p:nvSpPr>
            <p:spPr bwMode="auto">
              <a:xfrm>
                <a:off x="5409080" y="5284811"/>
                <a:ext cx="39377" cy="0"/>
              </a:xfrm>
              <a:prstGeom prst="line">
                <a:avLst/>
              </a:prstGeom>
              <a:noFill/>
              <a:ln w="0">
                <a:solidFill>
                  <a:srgbClr val="000000"/>
                </a:solidFill>
                <a:round/>
                <a:headEnd/>
                <a:tailEnd/>
              </a:ln>
            </p:spPr>
            <p:txBody>
              <a:bodyPr/>
              <a:lstStyle/>
              <a:p>
                <a:endParaRPr lang="es-MX"/>
              </a:p>
            </p:txBody>
          </p:sp>
          <p:sp>
            <p:nvSpPr>
              <p:cNvPr id="63576" name="Line 154"/>
              <p:cNvSpPr>
                <a:spLocks noChangeShapeType="1"/>
              </p:cNvSpPr>
              <p:nvPr/>
            </p:nvSpPr>
            <p:spPr bwMode="auto">
              <a:xfrm>
                <a:off x="5409080" y="5035573"/>
                <a:ext cx="39377" cy="0"/>
              </a:xfrm>
              <a:prstGeom prst="line">
                <a:avLst/>
              </a:prstGeom>
              <a:noFill/>
              <a:ln w="0">
                <a:solidFill>
                  <a:srgbClr val="000000"/>
                </a:solidFill>
                <a:round/>
                <a:headEnd/>
                <a:tailEnd/>
              </a:ln>
            </p:spPr>
            <p:txBody>
              <a:bodyPr/>
              <a:lstStyle/>
              <a:p>
                <a:endParaRPr lang="es-MX"/>
              </a:p>
            </p:txBody>
          </p:sp>
          <p:sp>
            <p:nvSpPr>
              <p:cNvPr id="63577" name="Line 155"/>
              <p:cNvSpPr>
                <a:spLocks noChangeShapeType="1"/>
              </p:cNvSpPr>
              <p:nvPr/>
            </p:nvSpPr>
            <p:spPr bwMode="auto">
              <a:xfrm>
                <a:off x="5409080" y="4786336"/>
                <a:ext cx="39377" cy="0"/>
              </a:xfrm>
              <a:prstGeom prst="line">
                <a:avLst/>
              </a:prstGeom>
              <a:noFill/>
              <a:ln w="0">
                <a:solidFill>
                  <a:srgbClr val="000000"/>
                </a:solidFill>
                <a:round/>
                <a:headEnd/>
                <a:tailEnd/>
              </a:ln>
            </p:spPr>
            <p:txBody>
              <a:bodyPr/>
              <a:lstStyle/>
              <a:p>
                <a:endParaRPr lang="es-MX"/>
              </a:p>
            </p:txBody>
          </p:sp>
          <p:sp>
            <p:nvSpPr>
              <p:cNvPr id="63578" name="Line 156"/>
              <p:cNvSpPr>
                <a:spLocks noChangeShapeType="1"/>
              </p:cNvSpPr>
              <p:nvPr/>
            </p:nvSpPr>
            <p:spPr bwMode="auto">
              <a:xfrm>
                <a:off x="5409080" y="4537098"/>
                <a:ext cx="39377" cy="0"/>
              </a:xfrm>
              <a:prstGeom prst="line">
                <a:avLst/>
              </a:prstGeom>
              <a:noFill/>
              <a:ln w="0">
                <a:solidFill>
                  <a:srgbClr val="000000"/>
                </a:solidFill>
                <a:round/>
                <a:headEnd/>
                <a:tailEnd/>
              </a:ln>
            </p:spPr>
            <p:txBody>
              <a:bodyPr/>
              <a:lstStyle/>
              <a:p>
                <a:endParaRPr lang="es-MX"/>
              </a:p>
            </p:txBody>
          </p:sp>
          <p:sp>
            <p:nvSpPr>
              <p:cNvPr id="63579" name="Line 157"/>
              <p:cNvSpPr>
                <a:spLocks noChangeShapeType="1"/>
              </p:cNvSpPr>
              <p:nvPr/>
            </p:nvSpPr>
            <p:spPr bwMode="auto">
              <a:xfrm>
                <a:off x="5409080" y="4286273"/>
                <a:ext cx="39377" cy="0"/>
              </a:xfrm>
              <a:prstGeom prst="line">
                <a:avLst/>
              </a:prstGeom>
              <a:noFill/>
              <a:ln w="0">
                <a:solidFill>
                  <a:srgbClr val="000000"/>
                </a:solidFill>
                <a:round/>
                <a:headEnd/>
                <a:tailEnd/>
              </a:ln>
            </p:spPr>
            <p:txBody>
              <a:bodyPr/>
              <a:lstStyle/>
              <a:p>
                <a:endParaRPr lang="es-MX"/>
              </a:p>
            </p:txBody>
          </p:sp>
          <p:sp>
            <p:nvSpPr>
              <p:cNvPr id="63580" name="Line 158"/>
              <p:cNvSpPr>
                <a:spLocks noChangeShapeType="1"/>
              </p:cNvSpPr>
              <p:nvPr/>
            </p:nvSpPr>
            <p:spPr bwMode="auto">
              <a:xfrm>
                <a:off x="5448457" y="6281761"/>
                <a:ext cx="3278508" cy="0"/>
              </a:xfrm>
              <a:prstGeom prst="line">
                <a:avLst/>
              </a:prstGeom>
              <a:noFill/>
              <a:ln w="0">
                <a:solidFill>
                  <a:srgbClr val="000000"/>
                </a:solidFill>
                <a:round/>
                <a:headEnd/>
                <a:tailEnd/>
              </a:ln>
            </p:spPr>
            <p:txBody>
              <a:bodyPr/>
              <a:lstStyle/>
              <a:p>
                <a:endParaRPr lang="es-MX"/>
              </a:p>
            </p:txBody>
          </p:sp>
          <p:sp>
            <p:nvSpPr>
              <p:cNvPr id="63581" name="Line 159"/>
              <p:cNvSpPr>
                <a:spLocks noChangeShapeType="1"/>
              </p:cNvSpPr>
              <p:nvPr/>
            </p:nvSpPr>
            <p:spPr bwMode="auto">
              <a:xfrm flipV="1">
                <a:off x="5448457" y="6281761"/>
                <a:ext cx="0" cy="41275"/>
              </a:xfrm>
              <a:prstGeom prst="line">
                <a:avLst/>
              </a:prstGeom>
              <a:noFill/>
              <a:ln w="0">
                <a:solidFill>
                  <a:srgbClr val="000000"/>
                </a:solidFill>
                <a:round/>
                <a:headEnd/>
                <a:tailEnd/>
              </a:ln>
            </p:spPr>
            <p:txBody>
              <a:bodyPr/>
              <a:lstStyle/>
              <a:p>
                <a:endParaRPr lang="es-MX"/>
              </a:p>
            </p:txBody>
          </p:sp>
          <p:sp>
            <p:nvSpPr>
              <p:cNvPr id="63582" name="Line 160"/>
              <p:cNvSpPr>
                <a:spLocks noChangeShapeType="1"/>
              </p:cNvSpPr>
              <p:nvPr/>
            </p:nvSpPr>
            <p:spPr bwMode="auto">
              <a:xfrm flipV="1">
                <a:off x="7087711" y="6281761"/>
                <a:ext cx="0" cy="41275"/>
              </a:xfrm>
              <a:prstGeom prst="line">
                <a:avLst/>
              </a:prstGeom>
              <a:noFill/>
              <a:ln w="0">
                <a:solidFill>
                  <a:srgbClr val="000000"/>
                </a:solidFill>
                <a:round/>
                <a:headEnd/>
                <a:tailEnd/>
              </a:ln>
            </p:spPr>
            <p:txBody>
              <a:bodyPr/>
              <a:lstStyle/>
              <a:p>
                <a:endParaRPr lang="es-MX"/>
              </a:p>
            </p:txBody>
          </p:sp>
          <p:sp>
            <p:nvSpPr>
              <p:cNvPr id="63583" name="Line 161"/>
              <p:cNvSpPr>
                <a:spLocks noChangeShapeType="1"/>
              </p:cNvSpPr>
              <p:nvPr/>
            </p:nvSpPr>
            <p:spPr bwMode="auto">
              <a:xfrm flipV="1">
                <a:off x="8726964" y="6281761"/>
                <a:ext cx="0" cy="41275"/>
              </a:xfrm>
              <a:prstGeom prst="line">
                <a:avLst/>
              </a:prstGeom>
              <a:noFill/>
              <a:ln w="0">
                <a:solidFill>
                  <a:srgbClr val="000000"/>
                </a:solidFill>
                <a:round/>
                <a:headEnd/>
                <a:tailEnd/>
              </a:ln>
            </p:spPr>
            <p:txBody>
              <a:bodyPr/>
              <a:lstStyle/>
              <a:p>
                <a:endParaRPr lang="es-MX"/>
              </a:p>
            </p:txBody>
          </p:sp>
          <p:sp>
            <p:nvSpPr>
              <p:cNvPr id="63584" name="Rectangle 162"/>
              <p:cNvSpPr>
                <a:spLocks noChangeArrowheads="1"/>
              </p:cNvSpPr>
              <p:nvPr/>
            </p:nvSpPr>
            <p:spPr bwMode="auto">
              <a:xfrm>
                <a:off x="5851525" y="5772173"/>
                <a:ext cx="384175" cy="152400"/>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25,016</a:t>
                </a:r>
                <a:endParaRPr lang="es-ES" sz="1800" b="0" u="none">
                  <a:solidFill>
                    <a:schemeClr val="accent2"/>
                  </a:solidFill>
                </a:endParaRPr>
              </a:p>
            </p:txBody>
          </p:sp>
          <p:sp>
            <p:nvSpPr>
              <p:cNvPr id="63585" name="Rectangle 163"/>
              <p:cNvSpPr>
                <a:spLocks noChangeArrowheads="1"/>
              </p:cNvSpPr>
              <p:nvPr/>
            </p:nvSpPr>
            <p:spPr bwMode="auto">
              <a:xfrm>
                <a:off x="7489825" y="5138761"/>
                <a:ext cx="384174" cy="152400"/>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75,901</a:t>
                </a:r>
                <a:endParaRPr lang="es-ES" sz="1800" b="0" u="none">
                  <a:solidFill>
                    <a:schemeClr val="accent2"/>
                  </a:solidFill>
                </a:endParaRPr>
              </a:p>
            </p:txBody>
          </p:sp>
          <p:sp>
            <p:nvSpPr>
              <p:cNvPr id="63586" name="Rectangle 164"/>
              <p:cNvSpPr>
                <a:spLocks noChangeArrowheads="1"/>
              </p:cNvSpPr>
              <p:nvPr/>
            </p:nvSpPr>
            <p:spPr bwMode="auto">
              <a:xfrm>
                <a:off x="6319838" y="5473723"/>
                <a:ext cx="384175" cy="152400"/>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49,047</a:t>
                </a:r>
                <a:endParaRPr lang="es-ES" sz="1800" b="0" u="none">
                  <a:solidFill>
                    <a:schemeClr val="accent2"/>
                  </a:solidFill>
                </a:endParaRPr>
              </a:p>
            </p:txBody>
          </p:sp>
          <p:sp>
            <p:nvSpPr>
              <p:cNvPr id="63587" name="Rectangle 165"/>
              <p:cNvSpPr>
                <a:spLocks noChangeArrowheads="1"/>
              </p:cNvSpPr>
              <p:nvPr/>
            </p:nvSpPr>
            <p:spPr bwMode="auto">
              <a:xfrm>
                <a:off x="7924799" y="4189436"/>
                <a:ext cx="454025" cy="152400"/>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152,059</a:t>
                </a:r>
                <a:endParaRPr lang="es-ES" sz="1800" b="0" u="none">
                  <a:solidFill>
                    <a:schemeClr val="accent2"/>
                  </a:solidFill>
                </a:endParaRPr>
              </a:p>
            </p:txBody>
          </p:sp>
          <p:sp>
            <p:nvSpPr>
              <p:cNvPr id="63588" name="Rectangle 166"/>
              <p:cNvSpPr>
                <a:spLocks noChangeArrowheads="1"/>
              </p:cNvSpPr>
              <p:nvPr/>
            </p:nvSpPr>
            <p:spPr bwMode="auto">
              <a:xfrm>
                <a:off x="5286376" y="6207148"/>
                <a:ext cx="69850" cy="152400"/>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0</a:t>
                </a:r>
                <a:endParaRPr lang="es-ES" sz="1800" b="0" u="none">
                  <a:solidFill>
                    <a:schemeClr val="accent2"/>
                  </a:solidFill>
                </a:endParaRPr>
              </a:p>
            </p:txBody>
          </p:sp>
          <p:sp>
            <p:nvSpPr>
              <p:cNvPr id="63589" name="Rectangle 167"/>
              <p:cNvSpPr>
                <a:spLocks noChangeArrowheads="1"/>
              </p:cNvSpPr>
              <p:nvPr/>
            </p:nvSpPr>
            <p:spPr bwMode="auto">
              <a:xfrm>
                <a:off x="4987926" y="5957911"/>
                <a:ext cx="384175" cy="152400"/>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20,000</a:t>
                </a:r>
                <a:endParaRPr lang="es-ES" sz="1800" b="0" u="none">
                  <a:solidFill>
                    <a:schemeClr val="accent2"/>
                  </a:solidFill>
                </a:endParaRPr>
              </a:p>
            </p:txBody>
          </p:sp>
          <p:sp>
            <p:nvSpPr>
              <p:cNvPr id="63590" name="Rectangle 168"/>
              <p:cNvSpPr>
                <a:spLocks noChangeArrowheads="1"/>
              </p:cNvSpPr>
              <p:nvPr/>
            </p:nvSpPr>
            <p:spPr bwMode="auto">
              <a:xfrm>
                <a:off x="4987926" y="5707086"/>
                <a:ext cx="384175" cy="152400"/>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40,000</a:t>
                </a:r>
                <a:endParaRPr lang="es-ES" sz="1800" b="0" u="none">
                  <a:solidFill>
                    <a:schemeClr val="accent2"/>
                  </a:solidFill>
                </a:endParaRPr>
              </a:p>
            </p:txBody>
          </p:sp>
          <p:sp>
            <p:nvSpPr>
              <p:cNvPr id="63591" name="Rectangle 169"/>
              <p:cNvSpPr>
                <a:spLocks noChangeArrowheads="1"/>
              </p:cNvSpPr>
              <p:nvPr/>
            </p:nvSpPr>
            <p:spPr bwMode="auto">
              <a:xfrm>
                <a:off x="4987926" y="5457848"/>
                <a:ext cx="384175" cy="152400"/>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60,000</a:t>
                </a:r>
                <a:endParaRPr lang="es-ES" sz="1800" b="0" u="none">
                  <a:solidFill>
                    <a:schemeClr val="accent2"/>
                  </a:solidFill>
                </a:endParaRPr>
              </a:p>
            </p:txBody>
          </p:sp>
          <p:sp>
            <p:nvSpPr>
              <p:cNvPr id="63592" name="Rectangle 170"/>
              <p:cNvSpPr>
                <a:spLocks noChangeArrowheads="1"/>
              </p:cNvSpPr>
              <p:nvPr/>
            </p:nvSpPr>
            <p:spPr bwMode="auto">
              <a:xfrm>
                <a:off x="4987926" y="5210198"/>
                <a:ext cx="384175" cy="152400"/>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80,000</a:t>
                </a:r>
                <a:endParaRPr lang="es-ES" sz="1800" b="0" u="none">
                  <a:solidFill>
                    <a:schemeClr val="accent2"/>
                  </a:solidFill>
                </a:endParaRPr>
              </a:p>
            </p:txBody>
          </p:sp>
          <p:sp>
            <p:nvSpPr>
              <p:cNvPr id="63593" name="Rectangle 171"/>
              <p:cNvSpPr>
                <a:spLocks noChangeArrowheads="1"/>
              </p:cNvSpPr>
              <p:nvPr/>
            </p:nvSpPr>
            <p:spPr bwMode="auto">
              <a:xfrm>
                <a:off x="4921251" y="4960961"/>
                <a:ext cx="454025" cy="152400"/>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100,000</a:t>
                </a:r>
                <a:endParaRPr lang="es-ES" sz="1800" b="0" u="none">
                  <a:solidFill>
                    <a:schemeClr val="accent2"/>
                  </a:solidFill>
                </a:endParaRPr>
              </a:p>
            </p:txBody>
          </p:sp>
          <p:sp>
            <p:nvSpPr>
              <p:cNvPr id="63594" name="Rectangle 172"/>
              <p:cNvSpPr>
                <a:spLocks noChangeArrowheads="1"/>
              </p:cNvSpPr>
              <p:nvPr/>
            </p:nvSpPr>
            <p:spPr bwMode="auto">
              <a:xfrm>
                <a:off x="4921251" y="4711723"/>
                <a:ext cx="454025" cy="152400"/>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120,000</a:t>
                </a:r>
                <a:endParaRPr lang="es-ES" sz="1800" b="0" u="none">
                  <a:solidFill>
                    <a:schemeClr val="accent2"/>
                  </a:solidFill>
                </a:endParaRPr>
              </a:p>
            </p:txBody>
          </p:sp>
          <p:sp>
            <p:nvSpPr>
              <p:cNvPr id="63595" name="Rectangle 173"/>
              <p:cNvSpPr>
                <a:spLocks noChangeArrowheads="1"/>
              </p:cNvSpPr>
              <p:nvPr/>
            </p:nvSpPr>
            <p:spPr bwMode="auto">
              <a:xfrm>
                <a:off x="4921251" y="4462486"/>
                <a:ext cx="454025" cy="152400"/>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140,000</a:t>
                </a:r>
                <a:endParaRPr lang="es-ES" sz="1800" b="0" u="none">
                  <a:solidFill>
                    <a:schemeClr val="accent2"/>
                  </a:solidFill>
                </a:endParaRPr>
              </a:p>
            </p:txBody>
          </p:sp>
          <p:sp>
            <p:nvSpPr>
              <p:cNvPr id="63596" name="Rectangle 174"/>
              <p:cNvSpPr>
                <a:spLocks noChangeArrowheads="1"/>
              </p:cNvSpPr>
              <p:nvPr/>
            </p:nvSpPr>
            <p:spPr bwMode="auto">
              <a:xfrm>
                <a:off x="4921251" y="4211661"/>
                <a:ext cx="454025" cy="152400"/>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160,000</a:t>
                </a:r>
                <a:endParaRPr lang="es-ES" sz="1800" b="0" u="none">
                  <a:solidFill>
                    <a:schemeClr val="accent2"/>
                  </a:solidFill>
                </a:endParaRPr>
              </a:p>
            </p:txBody>
          </p:sp>
          <p:sp>
            <p:nvSpPr>
              <p:cNvPr id="63597" name="Rectangle 175"/>
              <p:cNvSpPr>
                <a:spLocks noChangeArrowheads="1"/>
              </p:cNvSpPr>
              <p:nvPr/>
            </p:nvSpPr>
            <p:spPr bwMode="auto">
              <a:xfrm>
                <a:off x="5983288" y="6400823"/>
                <a:ext cx="601662" cy="152400"/>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1999-2003</a:t>
                </a:r>
                <a:endParaRPr lang="es-ES" sz="1800" b="0" u="none">
                  <a:solidFill>
                    <a:schemeClr val="accent2"/>
                  </a:solidFill>
                </a:endParaRPr>
              </a:p>
            </p:txBody>
          </p:sp>
          <p:sp>
            <p:nvSpPr>
              <p:cNvPr id="63598" name="Rectangle 176"/>
              <p:cNvSpPr>
                <a:spLocks noChangeArrowheads="1"/>
              </p:cNvSpPr>
              <p:nvPr/>
            </p:nvSpPr>
            <p:spPr bwMode="auto">
              <a:xfrm>
                <a:off x="7623175" y="6400823"/>
                <a:ext cx="601662" cy="152400"/>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2004-2008</a:t>
                </a:r>
                <a:endParaRPr lang="es-ES" sz="1800" b="0" u="none">
                  <a:solidFill>
                    <a:schemeClr val="accent2"/>
                  </a:solidFill>
                </a:endParaRPr>
              </a:p>
            </p:txBody>
          </p:sp>
          <p:sp>
            <p:nvSpPr>
              <p:cNvPr id="63599" name="Rectangle 177"/>
              <p:cNvSpPr>
                <a:spLocks noChangeArrowheads="1"/>
              </p:cNvSpPr>
              <p:nvPr/>
            </p:nvSpPr>
            <p:spPr bwMode="auto">
              <a:xfrm rot="-5400000">
                <a:off x="4540251" y="5005411"/>
                <a:ext cx="603250" cy="152400"/>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Miles de $</a:t>
                </a:r>
                <a:endParaRPr lang="es-ES" sz="1800" b="0" u="none">
                  <a:solidFill>
                    <a:schemeClr val="accent2"/>
                  </a:solidFill>
                </a:endParaRPr>
              </a:p>
            </p:txBody>
          </p:sp>
          <p:grpSp>
            <p:nvGrpSpPr>
              <p:cNvPr id="63600" name="Rectangle 178"/>
              <p:cNvGrpSpPr>
                <a:grpSpLocks/>
              </p:cNvGrpSpPr>
              <p:nvPr/>
            </p:nvGrpSpPr>
            <p:grpSpPr bwMode="auto">
              <a:xfrm>
                <a:off x="4824222" y="3843741"/>
                <a:ext cx="195072" cy="195072"/>
                <a:chOff x="4919472" y="4029456"/>
                <a:chExt cx="195072" cy="195072"/>
              </a:xfrm>
            </p:grpSpPr>
            <p:pic>
              <p:nvPicPr>
                <p:cNvPr id="63606" name="Rectangle 178"/>
                <p:cNvPicPr>
                  <a:picLocks noChangeArrowheads="1"/>
                </p:cNvPicPr>
                <p:nvPr/>
              </p:nvPicPr>
              <p:blipFill>
                <a:blip r:embed="rId24" cstate="print"/>
                <a:srcRect/>
                <a:stretch>
                  <a:fillRect/>
                </a:stretch>
              </p:blipFill>
              <p:spPr bwMode="auto">
                <a:xfrm>
                  <a:off x="4919472" y="4029456"/>
                  <a:ext cx="195072" cy="195072"/>
                </a:xfrm>
                <a:prstGeom prst="rect">
                  <a:avLst/>
                </a:prstGeom>
                <a:noFill/>
                <a:ln w="9525">
                  <a:noFill/>
                  <a:miter lim="800000"/>
                  <a:headEnd/>
                  <a:tailEnd/>
                </a:ln>
              </p:spPr>
            </p:pic>
            <p:sp>
              <p:nvSpPr>
                <p:cNvPr id="63607" name="Text Box 138"/>
                <p:cNvSpPr txBox="1">
                  <a:spLocks noChangeArrowheads="1"/>
                </p:cNvSpPr>
                <p:nvPr/>
              </p:nvSpPr>
              <p:spPr bwMode="auto">
                <a:xfrm>
                  <a:off x="4982218" y="4065813"/>
                  <a:ext cx="75837" cy="84138"/>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63601" name="Rectangle 179"/>
              <p:cNvSpPr>
                <a:spLocks noChangeArrowheads="1"/>
              </p:cNvSpPr>
              <p:nvPr/>
            </p:nvSpPr>
            <p:spPr bwMode="auto">
              <a:xfrm>
                <a:off x="4992688" y="3843361"/>
                <a:ext cx="3792536" cy="152400"/>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Propios (Proyectos y Servicios, Posgrado e Ingresos Diversos)</a:t>
                </a:r>
                <a:endParaRPr lang="es-ES" sz="1800" b="0" u="none">
                  <a:solidFill>
                    <a:schemeClr val="accent2"/>
                  </a:solidFill>
                </a:endParaRPr>
              </a:p>
            </p:txBody>
          </p:sp>
          <p:grpSp>
            <p:nvGrpSpPr>
              <p:cNvPr id="63602" name="Rectangle 180"/>
              <p:cNvGrpSpPr>
                <a:grpSpLocks/>
              </p:cNvGrpSpPr>
              <p:nvPr/>
            </p:nvGrpSpPr>
            <p:grpSpPr bwMode="auto">
              <a:xfrm>
                <a:off x="4824222" y="4038813"/>
                <a:ext cx="195072" cy="195072"/>
                <a:chOff x="4919472" y="4224528"/>
                <a:chExt cx="195072" cy="195072"/>
              </a:xfrm>
            </p:grpSpPr>
            <p:pic>
              <p:nvPicPr>
                <p:cNvPr id="63604" name="Rectangle 180"/>
                <p:cNvPicPr>
                  <a:picLocks noChangeArrowheads="1"/>
                </p:cNvPicPr>
                <p:nvPr/>
              </p:nvPicPr>
              <p:blipFill>
                <a:blip r:embed="rId25" cstate="print"/>
                <a:srcRect/>
                <a:stretch>
                  <a:fillRect/>
                </a:stretch>
              </p:blipFill>
              <p:spPr bwMode="auto">
                <a:xfrm>
                  <a:off x="4919472" y="4224528"/>
                  <a:ext cx="195072" cy="195072"/>
                </a:xfrm>
                <a:prstGeom prst="rect">
                  <a:avLst/>
                </a:prstGeom>
                <a:noFill/>
                <a:ln w="9525">
                  <a:noFill/>
                  <a:miter lim="800000"/>
                  <a:headEnd/>
                  <a:tailEnd/>
                </a:ln>
              </p:spPr>
            </p:pic>
            <p:sp>
              <p:nvSpPr>
                <p:cNvPr id="63605" name="Text Box 142"/>
                <p:cNvSpPr txBox="1">
                  <a:spLocks noChangeArrowheads="1"/>
                </p:cNvSpPr>
                <p:nvPr/>
              </p:nvSpPr>
              <p:spPr bwMode="auto">
                <a:xfrm>
                  <a:off x="4982218" y="4262663"/>
                  <a:ext cx="75837" cy="84138"/>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63603" name="Rectangle 181"/>
              <p:cNvSpPr>
                <a:spLocks noChangeArrowheads="1"/>
              </p:cNvSpPr>
              <p:nvPr/>
            </p:nvSpPr>
            <p:spPr bwMode="auto">
              <a:xfrm>
                <a:off x="4992688" y="4038623"/>
                <a:ext cx="2784474" cy="152400"/>
              </a:xfrm>
              <a:prstGeom prst="rect">
                <a:avLst/>
              </a:prstGeom>
              <a:noFill/>
              <a:ln w="9525">
                <a:noFill/>
                <a:miter lim="800000"/>
                <a:headEnd/>
                <a:tailEnd/>
              </a:ln>
            </p:spPr>
            <p:txBody>
              <a:bodyPr wrap="none" lIns="0" tIns="0" rIns="0" bIns="0">
                <a:spAutoFit/>
              </a:bodyPr>
              <a:lstStyle/>
              <a:p>
                <a:pPr algn="l"/>
                <a:r>
                  <a:rPr lang="es-ES" sz="1000" u="none">
                    <a:solidFill>
                      <a:schemeClr val="accent2"/>
                    </a:solidFill>
                  </a:rPr>
                  <a:t>Fondos ( Mixtos, Sectoriales e Institucionales)</a:t>
                </a:r>
                <a:endParaRPr lang="es-ES" sz="1800" b="0" u="none">
                  <a:solidFill>
                    <a:schemeClr val="accent2"/>
                  </a:solidFill>
                </a:endParaRPr>
              </a:p>
            </p:txBody>
          </p:sp>
        </p:grpSp>
        <p:sp>
          <p:nvSpPr>
            <p:cNvPr id="63564" name="Text Box 185"/>
            <p:cNvSpPr txBox="1">
              <a:spLocks noChangeArrowheads="1"/>
            </p:cNvSpPr>
            <p:nvPr/>
          </p:nvSpPr>
          <p:spPr bwMode="auto">
            <a:xfrm>
              <a:off x="3969" y="2169"/>
              <a:ext cx="581" cy="192"/>
            </a:xfrm>
            <a:prstGeom prst="rect">
              <a:avLst/>
            </a:prstGeom>
            <a:noFill/>
            <a:ln w="9525">
              <a:noFill/>
              <a:miter lim="800000"/>
              <a:headEnd/>
              <a:tailEnd/>
            </a:ln>
          </p:spPr>
          <p:txBody>
            <a:bodyPr wrap="none">
              <a:spAutoFit/>
            </a:bodyPr>
            <a:lstStyle/>
            <a:p>
              <a:pPr algn="l"/>
              <a:r>
                <a:rPr lang="es-ES" sz="1400" u="none">
                  <a:solidFill>
                    <a:srgbClr val="A50021"/>
                  </a:solidFill>
                </a:rPr>
                <a:t>Ingresos</a:t>
              </a:r>
            </a:p>
          </p:txBody>
        </p:sp>
      </p:grpSp>
      <p:grpSp>
        <p:nvGrpSpPr>
          <p:cNvPr id="63493" name="Group 145"/>
          <p:cNvGrpSpPr>
            <a:grpSpLocks/>
          </p:cNvGrpSpPr>
          <p:nvPr/>
        </p:nvGrpSpPr>
        <p:grpSpPr bwMode="auto">
          <a:xfrm>
            <a:off x="-130175" y="538163"/>
            <a:ext cx="4918075" cy="3230562"/>
            <a:chOff x="2725" y="333"/>
            <a:chExt cx="3098" cy="2035"/>
          </a:xfrm>
        </p:grpSpPr>
        <p:pic>
          <p:nvPicPr>
            <p:cNvPr id="63498" name="Picture 158"/>
            <p:cNvPicPr>
              <a:picLocks noChangeAspect="1" noChangeArrowheads="1"/>
            </p:cNvPicPr>
            <p:nvPr/>
          </p:nvPicPr>
          <p:blipFill>
            <a:blip r:embed="rId26" cstate="print"/>
            <a:srcRect/>
            <a:stretch>
              <a:fillRect/>
            </a:stretch>
          </p:blipFill>
          <p:spPr bwMode="auto">
            <a:xfrm>
              <a:off x="2763" y="415"/>
              <a:ext cx="3060" cy="1953"/>
            </a:xfrm>
            <a:prstGeom prst="rect">
              <a:avLst/>
            </a:prstGeom>
            <a:noFill/>
            <a:ln w="9525">
              <a:noFill/>
              <a:miter lim="800000"/>
              <a:headEnd/>
              <a:tailEnd/>
            </a:ln>
          </p:spPr>
        </p:pic>
        <p:sp>
          <p:nvSpPr>
            <p:cNvPr id="63499" name="AutoShape 66"/>
            <p:cNvSpPr>
              <a:spLocks noChangeAspect="1" noChangeArrowheads="1" noTextEdit="1"/>
            </p:cNvSpPr>
            <p:nvPr/>
          </p:nvSpPr>
          <p:spPr bwMode="auto">
            <a:xfrm>
              <a:off x="2725" y="550"/>
              <a:ext cx="2849" cy="1691"/>
            </a:xfrm>
            <a:prstGeom prst="rect">
              <a:avLst/>
            </a:prstGeom>
            <a:noFill/>
            <a:ln w="9525">
              <a:noFill/>
              <a:miter lim="800000"/>
              <a:headEnd/>
              <a:tailEnd/>
            </a:ln>
          </p:spPr>
          <p:txBody>
            <a:bodyPr/>
            <a:lstStyle/>
            <a:p>
              <a:endParaRPr lang="es-MX"/>
            </a:p>
          </p:txBody>
        </p:sp>
        <p:grpSp>
          <p:nvGrpSpPr>
            <p:cNvPr id="63500" name="Group 229"/>
            <p:cNvGrpSpPr>
              <a:grpSpLocks/>
            </p:cNvGrpSpPr>
            <p:nvPr/>
          </p:nvGrpSpPr>
          <p:grpSpPr bwMode="auto">
            <a:xfrm>
              <a:off x="2910" y="634"/>
              <a:ext cx="2786" cy="1574"/>
              <a:chOff x="2899" y="296"/>
              <a:chExt cx="2786" cy="1764"/>
            </a:xfrm>
          </p:grpSpPr>
          <p:grpSp>
            <p:nvGrpSpPr>
              <p:cNvPr id="63502" name="Rectangle 68"/>
              <p:cNvGrpSpPr>
                <a:grpSpLocks/>
              </p:cNvGrpSpPr>
              <p:nvPr/>
            </p:nvGrpSpPr>
            <p:grpSpPr bwMode="auto">
              <a:xfrm>
                <a:off x="3487" y="1330"/>
                <a:ext cx="499" cy="585"/>
                <a:chOff x="1097280" y="2481072"/>
                <a:chExt cx="792480" cy="829056"/>
              </a:xfrm>
            </p:grpSpPr>
            <p:pic>
              <p:nvPicPr>
                <p:cNvPr id="63560" name="Rectangle 68"/>
                <p:cNvPicPr>
                  <a:picLocks noChangeArrowheads="1"/>
                </p:cNvPicPr>
                <p:nvPr/>
              </p:nvPicPr>
              <p:blipFill>
                <a:blip r:embed="rId27" cstate="print"/>
                <a:srcRect/>
                <a:stretch>
                  <a:fillRect/>
                </a:stretch>
              </p:blipFill>
              <p:spPr bwMode="auto">
                <a:xfrm>
                  <a:off x="1097280" y="2481072"/>
                  <a:ext cx="792480" cy="829056"/>
                </a:xfrm>
                <a:prstGeom prst="rect">
                  <a:avLst/>
                </a:prstGeom>
                <a:noFill/>
                <a:ln w="9525">
                  <a:noFill/>
                  <a:miter lim="800000"/>
                  <a:headEnd/>
                  <a:tailEnd/>
                </a:ln>
              </p:spPr>
            </p:pic>
            <p:sp>
              <p:nvSpPr>
                <p:cNvPr id="63561" name="Text Box 152"/>
                <p:cNvSpPr txBox="1">
                  <a:spLocks noChangeArrowheads="1"/>
                </p:cNvSpPr>
                <p:nvPr/>
              </p:nvSpPr>
              <p:spPr bwMode="auto">
                <a:xfrm>
                  <a:off x="1157288" y="2518918"/>
                  <a:ext cx="676275" cy="716754"/>
                </a:xfrm>
                <a:prstGeom prst="rect">
                  <a:avLst/>
                </a:prstGeom>
                <a:noFill/>
                <a:ln w="9525">
                  <a:noFill/>
                  <a:miter lim="800000"/>
                  <a:headEnd/>
                  <a:tailEnd/>
                </a:ln>
              </p:spPr>
              <p:txBody>
                <a:bodyPr/>
                <a:lstStyle/>
                <a:p>
                  <a:pPr algn="l"/>
                  <a:endParaRPr lang="es-MX" sz="1800" b="0" u="none">
                    <a:solidFill>
                      <a:srgbClr val="FFFFFF"/>
                    </a:solidFill>
                  </a:endParaRPr>
                </a:p>
              </p:txBody>
            </p:sp>
          </p:grpSp>
          <p:grpSp>
            <p:nvGrpSpPr>
              <p:cNvPr id="63503" name="Rectangle 69"/>
              <p:cNvGrpSpPr>
                <a:grpSpLocks/>
              </p:cNvGrpSpPr>
              <p:nvPr/>
            </p:nvGrpSpPr>
            <p:grpSpPr bwMode="auto">
              <a:xfrm>
                <a:off x="4551" y="711"/>
                <a:ext cx="499" cy="1205"/>
                <a:chOff x="2785872" y="1603248"/>
                <a:chExt cx="792480" cy="1706880"/>
              </a:xfrm>
            </p:grpSpPr>
            <p:pic>
              <p:nvPicPr>
                <p:cNvPr id="63558" name="Rectangle 69"/>
                <p:cNvPicPr>
                  <a:picLocks noChangeArrowheads="1"/>
                </p:cNvPicPr>
                <p:nvPr/>
              </p:nvPicPr>
              <p:blipFill>
                <a:blip r:embed="rId28" cstate="print"/>
                <a:srcRect/>
                <a:stretch>
                  <a:fillRect/>
                </a:stretch>
              </p:blipFill>
              <p:spPr bwMode="auto">
                <a:xfrm>
                  <a:off x="2785872" y="1603248"/>
                  <a:ext cx="792480" cy="1706880"/>
                </a:xfrm>
                <a:prstGeom prst="rect">
                  <a:avLst/>
                </a:prstGeom>
                <a:noFill/>
                <a:ln w="9525">
                  <a:noFill/>
                  <a:miter lim="800000"/>
                  <a:headEnd/>
                  <a:tailEnd/>
                </a:ln>
              </p:spPr>
            </p:pic>
            <p:sp>
              <p:nvSpPr>
                <p:cNvPr id="63559" name="Text Box 155"/>
                <p:cNvSpPr txBox="1">
                  <a:spLocks noChangeArrowheads="1"/>
                </p:cNvSpPr>
                <p:nvPr/>
              </p:nvSpPr>
              <p:spPr bwMode="auto">
                <a:xfrm>
                  <a:off x="2846388" y="1637848"/>
                  <a:ext cx="677863" cy="1597824"/>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63504" name="Line 70"/>
              <p:cNvSpPr>
                <a:spLocks noChangeShapeType="1"/>
              </p:cNvSpPr>
              <p:nvPr/>
            </p:nvSpPr>
            <p:spPr bwMode="auto">
              <a:xfrm>
                <a:off x="3206" y="525"/>
                <a:ext cx="0" cy="1338"/>
              </a:xfrm>
              <a:prstGeom prst="line">
                <a:avLst/>
              </a:prstGeom>
              <a:noFill/>
              <a:ln w="0">
                <a:solidFill>
                  <a:srgbClr val="000000"/>
                </a:solidFill>
                <a:round/>
                <a:headEnd/>
                <a:tailEnd/>
              </a:ln>
            </p:spPr>
            <p:txBody>
              <a:bodyPr/>
              <a:lstStyle/>
              <a:p>
                <a:endParaRPr lang="es-MX"/>
              </a:p>
            </p:txBody>
          </p:sp>
          <p:sp>
            <p:nvSpPr>
              <p:cNvPr id="63505" name="Line 71"/>
              <p:cNvSpPr>
                <a:spLocks noChangeShapeType="1"/>
              </p:cNvSpPr>
              <p:nvPr/>
            </p:nvSpPr>
            <p:spPr bwMode="auto">
              <a:xfrm>
                <a:off x="3178" y="1863"/>
                <a:ext cx="55" cy="0"/>
              </a:xfrm>
              <a:prstGeom prst="line">
                <a:avLst/>
              </a:prstGeom>
              <a:noFill/>
              <a:ln w="0">
                <a:solidFill>
                  <a:srgbClr val="000000"/>
                </a:solidFill>
                <a:round/>
                <a:headEnd/>
                <a:tailEnd/>
              </a:ln>
            </p:spPr>
            <p:txBody>
              <a:bodyPr/>
              <a:lstStyle/>
              <a:p>
                <a:endParaRPr lang="es-MX"/>
              </a:p>
            </p:txBody>
          </p:sp>
          <p:sp>
            <p:nvSpPr>
              <p:cNvPr id="63506" name="Line 72"/>
              <p:cNvSpPr>
                <a:spLocks noChangeShapeType="1"/>
              </p:cNvSpPr>
              <p:nvPr/>
            </p:nvSpPr>
            <p:spPr bwMode="auto">
              <a:xfrm>
                <a:off x="3178" y="1673"/>
                <a:ext cx="55" cy="0"/>
              </a:xfrm>
              <a:prstGeom prst="line">
                <a:avLst/>
              </a:prstGeom>
              <a:noFill/>
              <a:ln w="0">
                <a:solidFill>
                  <a:srgbClr val="000000"/>
                </a:solidFill>
                <a:round/>
                <a:headEnd/>
                <a:tailEnd/>
              </a:ln>
            </p:spPr>
            <p:txBody>
              <a:bodyPr/>
              <a:lstStyle/>
              <a:p>
                <a:endParaRPr lang="es-MX"/>
              </a:p>
            </p:txBody>
          </p:sp>
          <p:sp>
            <p:nvSpPr>
              <p:cNvPr id="63507" name="Line 73"/>
              <p:cNvSpPr>
                <a:spLocks noChangeShapeType="1"/>
              </p:cNvSpPr>
              <p:nvPr/>
            </p:nvSpPr>
            <p:spPr bwMode="auto">
              <a:xfrm>
                <a:off x="3178" y="1481"/>
                <a:ext cx="55" cy="0"/>
              </a:xfrm>
              <a:prstGeom prst="line">
                <a:avLst/>
              </a:prstGeom>
              <a:noFill/>
              <a:ln w="0">
                <a:solidFill>
                  <a:srgbClr val="000000"/>
                </a:solidFill>
                <a:round/>
                <a:headEnd/>
                <a:tailEnd/>
              </a:ln>
            </p:spPr>
            <p:txBody>
              <a:bodyPr/>
              <a:lstStyle/>
              <a:p>
                <a:endParaRPr lang="es-MX"/>
              </a:p>
            </p:txBody>
          </p:sp>
          <p:sp>
            <p:nvSpPr>
              <p:cNvPr id="63508" name="Line 74"/>
              <p:cNvSpPr>
                <a:spLocks noChangeShapeType="1"/>
              </p:cNvSpPr>
              <p:nvPr/>
            </p:nvSpPr>
            <p:spPr bwMode="auto">
              <a:xfrm>
                <a:off x="3178" y="1290"/>
                <a:ext cx="55" cy="0"/>
              </a:xfrm>
              <a:prstGeom prst="line">
                <a:avLst/>
              </a:prstGeom>
              <a:noFill/>
              <a:ln w="0">
                <a:solidFill>
                  <a:srgbClr val="000000"/>
                </a:solidFill>
                <a:round/>
                <a:headEnd/>
                <a:tailEnd/>
              </a:ln>
            </p:spPr>
            <p:txBody>
              <a:bodyPr/>
              <a:lstStyle/>
              <a:p>
                <a:endParaRPr lang="es-MX"/>
              </a:p>
            </p:txBody>
          </p:sp>
          <p:sp>
            <p:nvSpPr>
              <p:cNvPr id="63509" name="Line 75"/>
              <p:cNvSpPr>
                <a:spLocks noChangeShapeType="1"/>
              </p:cNvSpPr>
              <p:nvPr/>
            </p:nvSpPr>
            <p:spPr bwMode="auto">
              <a:xfrm>
                <a:off x="3178" y="1098"/>
                <a:ext cx="55" cy="0"/>
              </a:xfrm>
              <a:prstGeom prst="line">
                <a:avLst/>
              </a:prstGeom>
              <a:noFill/>
              <a:ln w="0">
                <a:solidFill>
                  <a:srgbClr val="000000"/>
                </a:solidFill>
                <a:round/>
                <a:headEnd/>
                <a:tailEnd/>
              </a:ln>
            </p:spPr>
            <p:txBody>
              <a:bodyPr/>
              <a:lstStyle/>
              <a:p>
                <a:endParaRPr lang="es-MX"/>
              </a:p>
            </p:txBody>
          </p:sp>
          <p:sp>
            <p:nvSpPr>
              <p:cNvPr id="63510" name="Line 76"/>
              <p:cNvSpPr>
                <a:spLocks noChangeShapeType="1"/>
              </p:cNvSpPr>
              <p:nvPr/>
            </p:nvSpPr>
            <p:spPr bwMode="auto">
              <a:xfrm>
                <a:off x="3178" y="908"/>
                <a:ext cx="55" cy="0"/>
              </a:xfrm>
              <a:prstGeom prst="line">
                <a:avLst/>
              </a:prstGeom>
              <a:noFill/>
              <a:ln w="0">
                <a:solidFill>
                  <a:srgbClr val="000000"/>
                </a:solidFill>
                <a:round/>
                <a:headEnd/>
                <a:tailEnd/>
              </a:ln>
            </p:spPr>
            <p:txBody>
              <a:bodyPr/>
              <a:lstStyle/>
              <a:p>
                <a:endParaRPr lang="es-MX"/>
              </a:p>
            </p:txBody>
          </p:sp>
          <p:sp>
            <p:nvSpPr>
              <p:cNvPr id="63511" name="Line 77"/>
              <p:cNvSpPr>
                <a:spLocks noChangeShapeType="1"/>
              </p:cNvSpPr>
              <p:nvPr/>
            </p:nvSpPr>
            <p:spPr bwMode="auto">
              <a:xfrm>
                <a:off x="3178" y="716"/>
                <a:ext cx="55" cy="0"/>
              </a:xfrm>
              <a:prstGeom prst="line">
                <a:avLst/>
              </a:prstGeom>
              <a:noFill/>
              <a:ln w="0">
                <a:solidFill>
                  <a:srgbClr val="000000"/>
                </a:solidFill>
                <a:round/>
                <a:headEnd/>
                <a:tailEnd/>
              </a:ln>
            </p:spPr>
            <p:txBody>
              <a:bodyPr/>
              <a:lstStyle/>
              <a:p>
                <a:endParaRPr lang="es-MX"/>
              </a:p>
            </p:txBody>
          </p:sp>
          <p:sp>
            <p:nvSpPr>
              <p:cNvPr id="63512" name="Line 78"/>
              <p:cNvSpPr>
                <a:spLocks noChangeShapeType="1"/>
              </p:cNvSpPr>
              <p:nvPr/>
            </p:nvSpPr>
            <p:spPr bwMode="auto">
              <a:xfrm>
                <a:off x="3178" y="525"/>
                <a:ext cx="55" cy="0"/>
              </a:xfrm>
              <a:prstGeom prst="line">
                <a:avLst/>
              </a:prstGeom>
              <a:noFill/>
              <a:ln w="0">
                <a:solidFill>
                  <a:srgbClr val="000000"/>
                </a:solidFill>
                <a:round/>
                <a:headEnd/>
                <a:tailEnd/>
              </a:ln>
            </p:spPr>
            <p:txBody>
              <a:bodyPr/>
              <a:lstStyle/>
              <a:p>
                <a:endParaRPr lang="es-MX"/>
              </a:p>
            </p:txBody>
          </p:sp>
          <p:sp>
            <p:nvSpPr>
              <p:cNvPr id="63513" name="Line 79"/>
              <p:cNvSpPr>
                <a:spLocks noChangeShapeType="1"/>
              </p:cNvSpPr>
              <p:nvPr/>
            </p:nvSpPr>
            <p:spPr bwMode="auto">
              <a:xfrm>
                <a:off x="3206" y="1863"/>
                <a:ext cx="2129" cy="0"/>
              </a:xfrm>
              <a:prstGeom prst="line">
                <a:avLst/>
              </a:prstGeom>
              <a:noFill/>
              <a:ln w="0">
                <a:solidFill>
                  <a:srgbClr val="000000"/>
                </a:solidFill>
                <a:round/>
                <a:headEnd/>
                <a:tailEnd/>
              </a:ln>
            </p:spPr>
            <p:txBody>
              <a:bodyPr/>
              <a:lstStyle/>
              <a:p>
                <a:endParaRPr lang="es-MX"/>
              </a:p>
            </p:txBody>
          </p:sp>
          <p:sp>
            <p:nvSpPr>
              <p:cNvPr id="63514" name="Line 80"/>
              <p:cNvSpPr>
                <a:spLocks noChangeShapeType="1"/>
              </p:cNvSpPr>
              <p:nvPr/>
            </p:nvSpPr>
            <p:spPr bwMode="auto">
              <a:xfrm flipV="1">
                <a:off x="3206" y="1836"/>
                <a:ext cx="0" cy="55"/>
              </a:xfrm>
              <a:prstGeom prst="line">
                <a:avLst/>
              </a:prstGeom>
              <a:noFill/>
              <a:ln w="0">
                <a:solidFill>
                  <a:srgbClr val="000000"/>
                </a:solidFill>
                <a:round/>
                <a:headEnd/>
                <a:tailEnd/>
              </a:ln>
            </p:spPr>
            <p:txBody>
              <a:bodyPr/>
              <a:lstStyle/>
              <a:p>
                <a:endParaRPr lang="es-MX"/>
              </a:p>
            </p:txBody>
          </p:sp>
          <p:sp>
            <p:nvSpPr>
              <p:cNvPr id="63515" name="Line 81"/>
              <p:cNvSpPr>
                <a:spLocks noChangeShapeType="1"/>
              </p:cNvSpPr>
              <p:nvPr/>
            </p:nvSpPr>
            <p:spPr bwMode="auto">
              <a:xfrm flipV="1">
                <a:off x="4270" y="1836"/>
                <a:ext cx="0" cy="55"/>
              </a:xfrm>
              <a:prstGeom prst="line">
                <a:avLst/>
              </a:prstGeom>
              <a:noFill/>
              <a:ln w="0">
                <a:solidFill>
                  <a:srgbClr val="000000"/>
                </a:solidFill>
                <a:round/>
                <a:headEnd/>
                <a:tailEnd/>
              </a:ln>
            </p:spPr>
            <p:txBody>
              <a:bodyPr/>
              <a:lstStyle/>
              <a:p>
                <a:endParaRPr lang="es-MX"/>
              </a:p>
            </p:txBody>
          </p:sp>
          <p:sp>
            <p:nvSpPr>
              <p:cNvPr id="63516" name="Line 82"/>
              <p:cNvSpPr>
                <a:spLocks noChangeShapeType="1"/>
              </p:cNvSpPr>
              <p:nvPr/>
            </p:nvSpPr>
            <p:spPr bwMode="auto">
              <a:xfrm flipV="1">
                <a:off x="5335" y="1836"/>
                <a:ext cx="0" cy="55"/>
              </a:xfrm>
              <a:prstGeom prst="line">
                <a:avLst/>
              </a:prstGeom>
              <a:noFill/>
              <a:ln w="0">
                <a:solidFill>
                  <a:srgbClr val="000000"/>
                </a:solidFill>
                <a:round/>
                <a:headEnd/>
                <a:tailEnd/>
              </a:ln>
            </p:spPr>
            <p:txBody>
              <a:bodyPr/>
              <a:lstStyle/>
              <a:p>
                <a:endParaRPr lang="es-MX"/>
              </a:p>
            </p:txBody>
          </p:sp>
          <p:sp>
            <p:nvSpPr>
              <p:cNvPr id="63517" name="Line 83"/>
              <p:cNvSpPr>
                <a:spLocks noChangeShapeType="1"/>
              </p:cNvSpPr>
              <p:nvPr/>
            </p:nvSpPr>
            <p:spPr bwMode="auto">
              <a:xfrm>
                <a:off x="5335" y="525"/>
                <a:ext cx="0" cy="1338"/>
              </a:xfrm>
              <a:prstGeom prst="line">
                <a:avLst/>
              </a:prstGeom>
              <a:noFill/>
              <a:ln w="0">
                <a:solidFill>
                  <a:srgbClr val="000000"/>
                </a:solidFill>
                <a:round/>
                <a:headEnd/>
                <a:tailEnd/>
              </a:ln>
            </p:spPr>
            <p:txBody>
              <a:bodyPr/>
              <a:lstStyle/>
              <a:p>
                <a:endParaRPr lang="es-MX"/>
              </a:p>
            </p:txBody>
          </p:sp>
          <p:sp>
            <p:nvSpPr>
              <p:cNvPr id="63518" name="Line 84"/>
              <p:cNvSpPr>
                <a:spLocks noChangeShapeType="1"/>
              </p:cNvSpPr>
              <p:nvPr/>
            </p:nvSpPr>
            <p:spPr bwMode="auto">
              <a:xfrm>
                <a:off x="5308" y="1863"/>
                <a:ext cx="54" cy="0"/>
              </a:xfrm>
              <a:prstGeom prst="line">
                <a:avLst/>
              </a:prstGeom>
              <a:noFill/>
              <a:ln w="0">
                <a:solidFill>
                  <a:srgbClr val="000000"/>
                </a:solidFill>
                <a:round/>
                <a:headEnd/>
                <a:tailEnd/>
              </a:ln>
            </p:spPr>
            <p:txBody>
              <a:bodyPr/>
              <a:lstStyle/>
              <a:p>
                <a:endParaRPr lang="es-MX"/>
              </a:p>
            </p:txBody>
          </p:sp>
          <p:sp>
            <p:nvSpPr>
              <p:cNvPr id="63519" name="Line 85"/>
              <p:cNvSpPr>
                <a:spLocks noChangeShapeType="1"/>
              </p:cNvSpPr>
              <p:nvPr/>
            </p:nvSpPr>
            <p:spPr bwMode="auto">
              <a:xfrm>
                <a:off x="5308" y="1641"/>
                <a:ext cx="54" cy="0"/>
              </a:xfrm>
              <a:prstGeom prst="line">
                <a:avLst/>
              </a:prstGeom>
              <a:noFill/>
              <a:ln w="0">
                <a:solidFill>
                  <a:srgbClr val="000000"/>
                </a:solidFill>
                <a:round/>
                <a:headEnd/>
                <a:tailEnd/>
              </a:ln>
            </p:spPr>
            <p:txBody>
              <a:bodyPr/>
              <a:lstStyle/>
              <a:p>
                <a:endParaRPr lang="es-MX"/>
              </a:p>
            </p:txBody>
          </p:sp>
          <p:sp>
            <p:nvSpPr>
              <p:cNvPr id="63520" name="Line 86"/>
              <p:cNvSpPr>
                <a:spLocks noChangeShapeType="1"/>
              </p:cNvSpPr>
              <p:nvPr/>
            </p:nvSpPr>
            <p:spPr bwMode="auto">
              <a:xfrm>
                <a:off x="5308" y="1417"/>
                <a:ext cx="54" cy="0"/>
              </a:xfrm>
              <a:prstGeom prst="line">
                <a:avLst/>
              </a:prstGeom>
              <a:noFill/>
              <a:ln w="0">
                <a:solidFill>
                  <a:srgbClr val="000000"/>
                </a:solidFill>
                <a:round/>
                <a:headEnd/>
                <a:tailEnd/>
              </a:ln>
            </p:spPr>
            <p:txBody>
              <a:bodyPr/>
              <a:lstStyle/>
              <a:p>
                <a:endParaRPr lang="es-MX"/>
              </a:p>
            </p:txBody>
          </p:sp>
          <p:sp>
            <p:nvSpPr>
              <p:cNvPr id="63521" name="Line 87"/>
              <p:cNvSpPr>
                <a:spLocks noChangeShapeType="1"/>
              </p:cNvSpPr>
              <p:nvPr/>
            </p:nvSpPr>
            <p:spPr bwMode="auto">
              <a:xfrm>
                <a:off x="5308" y="1195"/>
                <a:ext cx="54" cy="0"/>
              </a:xfrm>
              <a:prstGeom prst="line">
                <a:avLst/>
              </a:prstGeom>
              <a:noFill/>
              <a:ln w="0">
                <a:solidFill>
                  <a:srgbClr val="000000"/>
                </a:solidFill>
                <a:round/>
                <a:headEnd/>
                <a:tailEnd/>
              </a:ln>
            </p:spPr>
            <p:txBody>
              <a:bodyPr/>
              <a:lstStyle/>
              <a:p>
                <a:endParaRPr lang="es-MX"/>
              </a:p>
            </p:txBody>
          </p:sp>
          <p:sp>
            <p:nvSpPr>
              <p:cNvPr id="63522" name="Line 88"/>
              <p:cNvSpPr>
                <a:spLocks noChangeShapeType="1"/>
              </p:cNvSpPr>
              <p:nvPr/>
            </p:nvSpPr>
            <p:spPr bwMode="auto">
              <a:xfrm>
                <a:off x="5308" y="971"/>
                <a:ext cx="54" cy="0"/>
              </a:xfrm>
              <a:prstGeom prst="line">
                <a:avLst/>
              </a:prstGeom>
              <a:noFill/>
              <a:ln w="0">
                <a:solidFill>
                  <a:srgbClr val="000000"/>
                </a:solidFill>
                <a:round/>
                <a:headEnd/>
                <a:tailEnd/>
              </a:ln>
            </p:spPr>
            <p:txBody>
              <a:bodyPr/>
              <a:lstStyle/>
              <a:p>
                <a:endParaRPr lang="es-MX"/>
              </a:p>
            </p:txBody>
          </p:sp>
          <p:sp>
            <p:nvSpPr>
              <p:cNvPr id="63523" name="Line 89"/>
              <p:cNvSpPr>
                <a:spLocks noChangeShapeType="1"/>
              </p:cNvSpPr>
              <p:nvPr/>
            </p:nvSpPr>
            <p:spPr bwMode="auto">
              <a:xfrm>
                <a:off x="5308" y="749"/>
                <a:ext cx="54" cy="0"/>
              </a:xfrm>
              <a:prstGeom prst="line">
                <a:avLst/>
              </a:prstGeom>
              <a:noFill/>
              <a:ln w="0">
                <a:solidFill>
                  <a:srgbClr val="000000"/>
                </a:solidFill>
                <a:round/>
                <a:headEnd/>
                <a:tailEnd/>
              </a:ln>
            </p:spPr>
            <p:txBody>
              <a:bodyPr/>
              <a:lstStyle/>
              <a:p>
                <a:endParaRPr lang="es-MX"/>
              </a:p>
            </p:txBody>
          </p:sp>
          <p:sp>
            <p:nvSpPr>
              <p:cNvPr id="63524" name="Line 90"/>
              <p:cNvSpPr>
                <a:spLocks noChangeShapeType="1"/>
              </p:cNvSpPr>
              <p:nvPr/>
            </p:nvSpPr>
            <p:spPr bwMode="auto">
              <a:xfrm>
                <a:off x="5308" y="525"/>
                <a:ext cx="54" cy="0"/>
              </a:xfrm>
              <a:prstGeom prst="line">
                <a:avLst/>
              </a:prstGeom>
              <a:noFill/>
              <a:ln w="0">
                <a:solidFill>
                  <a:srgbClr val="000000"/>
                </a:solidFill>
                <a:round/>
                <a:headEnd/>
                <a:tailEnd/>
              </a:ln>
            </p:spPr>
            <p:txBody>
              <a:bodyPr/>
              <a:lstStyle/>
              <a:p>
                <a:endParaRPr lang="es-MX"/>
              </a:p>
            </p:txBody>
          </p:sp>
          <p:sp>
            <p:nvSpPr>
              <p:cNvPr id="63525" name="Line 91"/>
              <p:cNvSpPr>
                <a:spLocks noChangeShapeType="1"/>
              </p:cNvSpPr>
              <p:nvPr/>
            </p:nvSpPr>
            <p:spPr bwMode="auto">
              <a:xfrm flipV="1">
                <a:off x="3738" y="667"/>
                <a:ext cx="1064" cy="540"/>
              </a:xfrm>
              <a:prstGeom prst="line">
                <a:avLst/>
              </a:prstGeom>
              <a:noFill/>
              <a:ln w="14288">
                <a:solidFill>
                  <a:srgbClr val="808000"/>
                </a:solidFill>
                <a:round/>
                <a:headEnd/>
                <a:tailEnd/>
              </a:ln>
            </p:spPr>
            <p:txBody>
              <a:bodyPr/>
              <a:lstStyle/>
              <a:p>
                <a:endParaRPr lang="es-MX"/>
              </a:p>
            </p:txBody>
          </p:sp>
          <p:sp>
            <p:nvSpPr>
              <p:cNvPr id="63526" name="Freeform 92"/>
              <p:cNvSpPr>
                <a:spLocks/>
              </p:cNvSpPr>
              <p:nvPr/>
            </p:nvSpPr>
            <p:spPr bwMode="auto">
              <a:xfrm>
                <a:off x="3727" y="1197"/>
                <a:ext cx="22" cy="21"/>
              </a:xfrm>
              <a:custGeom>
                <a:avLst/>
                <a:gdLst>
                  <a:gd name="T0" fmla="*/ 11 w 22"/>
                  <a:gd name="T1" fmla="*/ 0 h 21"/>
                  <a:gd name="T2" fmla="*/ 22 w 22"/>
                  <a:gd name="T3" fmla="*/ 21 h 21"/>
                  <a:gd name="T4" fmla="*/ 0 w 22"/>
                  <a:gd name="T5" fmla="*/ 21 h 21"/>
                  <a:gd name="T6" fmla="*/ 11 w 22"/>
                  <a:gd name="T7" fmla="*/ 0 h 21"/>
                  <a:gd name="T8" fmla="*/ 0 60000 65536"/>
                  <a:gd name="T9" fmla="*/ 0 60000 65536"/>
                  <a:gd name="T10" fmla="*/ 0 60000 65536"/>
                  <a:gd name="T11" fmla="*/ 0 60000 65536"/>
                  <a:gd name="T12" fmla="*/ 0 w 22"/>
                  <a:gd name="T13" fmla="*/ 0 h 21"/>
                  <a:gd name="T14" fmla="*/ 22 w 22"/>
                  <a:gd name="T15" fmla="*/ 21 h 21"/>
                </a:gdLst>
                <a:ahLst/>
                <a:cxnLst>
                  <a:cxn ang="T8">
                    <a:pos x="T0" y="T1"/>
                  </a:cxn>
                  <a:cxn ang="T9">
                    <a:pos x="T2" y="T3"/>
                  </a:cxn>
                  <a:cxn ang="T10">
                    <a:pos x="T4" y="T5"/>
                  </a:cxn>
                  <a:cxn ang="T11">
                    <a:pos x="T6" y="T7"/>
                  </a:cxn>
                </a:cxnLst>
                <a:rect l="T12" t="T13" r="T14" b="T15"/>
                <a:pathLst>
                  <a:path w="22" h="21">
                    <a:moveTo>
                      <a:pt x="11" y="0"/>
                    </a:moveTo>
                    <a:lnTo>
                      <a:pt x="22" y="21"/>
                    </a:lnTo>
                    <a:lnTo>
                      <a:pt x="0" y="21"/>
                    </a:lnTo>
                    <a:lnTo>
                      <a:pt x="11" y="0"/>
                    </a:lnTo>
                    <a:close/>
                  </a:path>
                </a:pathLst>
              </a:custGeom>
              <a:solidFill>
                <a:srgbClr val="808000"/>
              </a:solidFill>
              <a:ln w="4763">
                <a:solidFill>
                  <a:srgbClr val="808000"/>
                </a:solidFill>
                <a:round/>
                <a:headEnd/>
                <a:tailEnd/>
              </a:ln>
            </p:spPr>
            <p:txBody>
              <a:bodyPr/>
              <a:lstStyle/>
              <a:p>
                <a:pPr algn="l"/>
                <a:endParaRPr lang="es-MX" sz="1800" b="0" u="none"/>
              </a:p>
            </p:txBody>
          </p:sp>
          <p:sp>
            <p:nvSpPr>
              <p:cNvPr id="63527" name="Freeform 93"/>
              <p:cNvSpPr>
                <a:spLocks/>
              </p:cNvSpPr>
              <p:nvPr/>
            </p:nvSpPr>
            <p:spPr bwMode="auto">
              <a:xfrm>
                <a:off x="4792" y="657"/>
                <a:ext cx="21" cy="21"/>
              </a:xfrm>
              <a:custGeom>
                <a:avLst/>
                <a:gdLst>
                  <a:gd name="T0" fmla="*/ 10 w 21"/>
                  <a:gd name="T1" fmla="*/ 0 h 21"/>
                  <a:gd name="T2" fmla="*/ 21 w 21"/>
                  <a:gd name="T3" fmla="*/ 21 h 21"/>
                  <a:gd name="T4" fmla="*/ 0 w 21"/>
                  <a:gd name="T5" fmla="*/ 21 h 21"/>
                  <a:gd name="T6" fmla="*/ 10 w 21"/>
                  <a:gd name="T7" fmla="*/ 0 h 21"/>
                  <a:gd name="T8" fmla="*/ 0 60000 65536"/>
                  <a:gd name="T9" fmla="*/ 0 60000 65536"/>
                  <a:gd name="T10" fmla="*/ 0 60000 65536"/>
                  <a:gd name="T11" fmla="*/ 0 60000 65536"/>
                  <a:gd name="T12" fmla="*/ 0 w 21"/>
                  <a:gd name="T13" fmla="*/ 0 h 21"/>
                  <a:gd name="T14" fmla="*/ 21 w 21"/>
                  <a:gd name="T15" fmla="*/ 21 h 21"/>
                </a:gdLst>
                <a:ahLst/>
                <a:cxnLst>
                  <a:cxn ang="T8">
                    <a:pos x="T0" y="T1"/>
                  </a:cxn>
                  <a:cxn ang="T9">
                    <a:pos x="T2" y="T3"/>
                  </a:cxn>
                  <a:cxn ang="T10">
                    <a:pos x="T4" y="T5"/>
                  </a:cxn>
                  <a:cxn ang="T11">
                    <a:pos x="T6" y="T7"/>
                  </a:cxn>
                </a:cxnLst>
                <a:rect l="T12" t="T13" r="T14" b="T15"/>
                <a:pathLst>
                  <a:path w="21" h="21">
                    <a:moveTo>
                      <a:pt x="10" y="0"/>
                    </a:moveTo>
                    <a:lnTo>
                      <a:pt x="21" y="21"/>
                    </a:lnTo>
                    <a:lnTo>
                      <a:pt x="0" y="21"/>
                    </a:lnTo>
                    <a:lnTo>
                      <a:pt x="10" y="0"/>
                    </a:lnTo>
                    <a:close/>
                  </a:path>
                </a:pathLst>
              </a:custGeom>
              <a:solidFill>
                <a:srgbClr val="808000"/>
              </a:solidFill>
              <a:ln w="4763">
                <a:solidFill>
                  <a:srgbClr val="808000"/>
                </a:solidFill>
                <a:round/>
                <a:headEnd/>
                <a:tailEnd/>
              </a:ln>
            </p:spPr>
            <p:txBody>
              <a:bodyPr/>
              <a:lstStyle/>
              <a:p>
                <a:pPr algn="l"/>
                <a:endParaRPr lang="es-MX" sz="1800" b="0" u="none"/>
              </a:p>
            </p:txBody>
          </p:sp>
          <p:sp>
            <p:nvSpPr>
              <p:cNvPr id="3166" name="Rectangle 94"/>
              <p:cNvSpPr>
                <a:spLocks noChangeArrowheads="1"/>
              </p:cNvSpPr>
              <p:nvPr/>
            </p:nvSpPr>
            <p:spPr bwMode="auto">
              <a:xfrm>
                <a:off x="3691" y="1386"/>
                <a:ext cx="98" cy="119"/>
              </a:xfrm>
              <a:prstGeom prst="rect">
                <a:avLst/>
              </a:prstGeom>
              <a:noFill/>
              <a:ln w="9525">
                <a:noFill/>
                <a:miter lim="800000"/>
                <a:headEnd/>
                <a:tailEnd/>
              </a:ln>
            </p:spPr>
            <p:txBody>
              <a:bodyPr wrap="none" lIns="0" tIns="0" rIns="0" bIns="0">
                <a:spAutoFit/>
              </a:bodyPr>
              <a:lstStyle/>
              <a:p>
                <a:pPr algn="l">
                  <a:defRPr/>
                </a:pPr>
                <a:r>
                  <a:rPr lang="es-ES" sz="1100" u="none" dirty="0">
                    <a:solidFill>
                      <a:schemeClr val="accent6"/>
                    </a:solidFill>
                  </a:rPr>
                  <a:t>53</a:t>
                </a:r>
                <a:endParaRPr lang="es-ES" sz="1800" b="0" u="none" dirty="0">
                  <a:solidFill>
                    <a:schemeClr val="accent6"/>
                  </a:solidFill>
                </a:endParaRPr>
              </a:p>
            </p:txBody>
          </p:sp>
          <p:sp>
            <p:nvSpPr>
              <p:cNvPr id="3167" name="Rectangle 95"/>
              <p:cNvSpPr>
                <a:spLocks noChangeArrowheads="1"/>
              </p:cNvSpPr>
              <p:nvPr/>
            </p:nvSpPr>
            <p:spPr bwMode="auto">
              <a:xfrm>
                <a:off x="4733" y="785"/>
                <a:ext cx="147" cy="120"/>
              </a:xfrm>
              <a:prstGeom prst="rect">
                <a:avLst/>
              </a:prstGeom>
              <a:noFill/>
              <a:ln w="9525">
                <a:noFill/>
                <a:miter lim="800000"/>
                <a:headEnd/>
                <a:tailEnd/>
              </a:ln>
            </p:spPr>
            <p:txBody>
              <a:bodyPr wrap="none" lIns="0" tIns="0" rIns="0" bIns="0">
                <a:spAutoFit/>
              </a:bodyPr>
              <a:lstStyle/>
              <a:p>
                <a:pPr algn="l">
                  <a:defRPr/>
                </a:pPr>
                <a:r>
                  <a:rPr lang="es-ES" sz="1100" u="none">
                    <a:solidFill>
                      <a:schemeClr val="accent6"/>
                    </a:solidFill>
                  </a:rPr>
                  <a:t>118</a:t>
                </a:r>
                <a:endParaRPr lang="es-ES" sz="1800" b="0" u="none">
                  <a:solidFill>
                    <a:schemeClr val="accent6"/>
                  </a:solidFill>
                </a:endParaRPr>
              </a:p>
            </p:txBody>
          </p:sp>
          <p:sp>
            <p:nvSpPr>
              <p:cNvPr id="63530" name="Rectangle 96"/>
              <p:cNvSpPr>
                <a:spLocks noChangeArrowheads="1"/>
              </p:cNvSpPr>
              <p:nvPr/>
            </p:nvSpPr>
            <p:spPr bwMode="auto">
              <a:xfrm>
                <a:off x="3693" y="1089"/>
                <a:ext cx="122" cy="119"/>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1.5</a:t>
                </a:r>
                <a:endParaRPr lang="es-ES" sz="1800" b="0" u="none">
                  <a:solidFill>
                    <a:schemeClr val="accent2"/>
                  </a:solidFill>
                </a:endParaRPr>
              </a:p>
            </p:txBody>
          </p:sp>
          <p:sp>
            <p:nvSpPr>
              <p:cNvPr id="63531" name="Rectangle 97"/>
              <p:cNvSpPr>
                <a:spLocks noChangeArrowheads="1"/>
              </p:cNvSpPr>
              <p:nvPr/>
            </p:nvSpPr>
            <p:spPr bwMode="auto">
              <a:xfrm>
                <a:off x="4766" y="563"/>
                <a:ext cx="122" cy="119"/>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2.7</a:t>
                </a:r>
                <a:endParaRPr lang="es-ES" sz="1800" b="0" u="none">
                  <a:solidFill>
                    <a:schemeClr val="accent2"/>
                  </a:solidFill>
                </a:endParaRPr>
              </a:p>
            </p:txBody>
          </p:sp>
          <p:sp>
            <p:nvSpPr>
              <p:cNvPr id="63532" name="Rectangle 98"/>
              <p:cNvSpPr>
                <a:spLocks noChangeArrowheads="1"/>
              </p:cNvSpPr>
              <p:nvPr/>
            </p:nvSpPr>
            <p:spPr bwMode="auto">
              <a:xfrm>
                <a:off x="3092" y="1815"/>
                <a:ext cx="49" cy="118"/>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0</a:t>
                </a:r>
                <a:endParaRPr lang="es-ES" sz="1800" b="0" u="none">
                  <a:solidFill>
                    <a:schemeClr val="accent2"/>
                  </a:solidFill>
                </a:endParaRPr>
              </a:p>
            </p:txBody>
          </p:sp>
          <p:sp>
            <p:nvSpPr>
              <p:cNvPr id="63533" name="Rectangle 99"/>
              <p:cNvSpPr>
                <a:spLocks noChangeArrowheads="1"/>
              </p:cNvSpPr>
              <p:nvPr/>
            </p:nvSpPr>
            <p:spPr bwMode="auto">
              <a:xfrm>
                <a:off x="3045" y="1625"/>
                <a:ext cx="98" cy="119"/>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20</a:t>
                </a:r>
                <a:endParaRPr lang="es-ES" sz="1800" b="0" u="none">
                  <a:solidFill>
                    <a:schemeClr val="accent2"/>
                  </a:solidFill>
                </a:endParaRPr>
              </a:p>
            </p:txBody>
          </p:sp>
          <p:sp>
            <p:nvSpPr>
              <p:cNvPr id="63534" name="Rectangle 100"/>
              <p:cNvSpPr>
                <a:spLocks noChangeArrowheads="1"/>
              </p:cNvSpPr>
              <p:nvPr/>
            </p:nvSpPr>
            <p:spPr bwMode="auto">
              <a:xfrm>
                <a:off x="3045" y="1434"/>
                <a:ext cx="98" cy="118"/>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40</a:t>
                </a:r>
                <a:endParaRPr lang="es-ES" sz="1800" b="0" u="none">
                  <a:solidFill>
                    <a:schemeClr val="accent2"/>
                  </a:solidFill>
                </a:endParaRPr>
              </a:p>
            </p:txBody>
          </p:sp>
          <p:sp>
            <p:nvSpPr>
              <p:cNvPr id="63535" name="Rectangle 101"/>
              <p:cNvSpPr>
                <a:spLocks noChangeArrowheads="1"/>
              </p:cNvSpPr>
              <p:nvPr/>
            </p:nvSpPr>
            <p:spPr bwMode="auto">
              <a:xfrm>
                <a:off x="3045" y="1242"/>
                <a:ext cx="98" cy="119"/>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60</a:t>
                </a:r>
                <a:endParaRPr lang="es-ES" sz="1800" b="0" u="none">
                  <a:solidFill>
                    <a:schemeClr val="accent2"/>
                  </a:solidFill>
                </a:endParaRPr>
              </a:p>
            </p:txBody>
          </p:sp>
          <p:sp>
            <p:nvSpPr>
              <p:cNvPr id="63536" name="Rectangle 102"/>
              <p:cNvSpPr>
                <a:spLocks noChangeArrowheads="1"/>
              </p:cNvSpPr>
              <p:nvPr/>
            </p:nvSpPr>
            <p:spPr bwMode="auto">
              <a:xfrm>
                <a:off x="3045" y="1050"/>
                <a:ext cx="98" cy="119"/>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80</a:t>
                </a:r>
                <a:endParaRPr lang="es-ES" sz="1800" b="0" u="none">
                  <a:solidFill>
                    <a:schemeClr val="accent2"/>
                  </a:solidFill>
                </a:endParaRPr>
              </a:p>
            </p:txBody>
          </p:sp>
          <p:sp>
            <p:nvSpPr>
              <p:cNvPr id="63537" name="Rectangle 103"/>
              <p:cNvSpPr>
                <a:spLocks noChangeArrowheads="1"/>
              </p:cNvSpPr>
              <p:nvPr/>
            </p:nvSpPr>
            <p:spPr bwMode="auto">
              <a:xfrm>
                <a:off x="2998" y="859"/>
                <a:ext cx="147" cy="118"/>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100</a:t>
                </a:r>
                <a:endParaRPr lang="es-ES" sz="1800" b="0" u="none">
                  <a:solidFill>
                    <a:schemeClr val="accent2"/>
                  </a:solidFill>
                </a:endParaRPr>
              </a:p>
            </p:txBody>
          </p:sp>
          <p:sp>
            <p:nvSpPr>
              <p:cNvPr id="63538" name="Rectangle 104"/>
              <p:cNvSpPr>
                <a:spLocks noChangeArrowheads="1"/>
              </p:cNvSpPr>
              <p:nvPr/>
            </p:nvSpPr>
            <p:spPr bwMode="auto">
              <a:xfrm>
                <a:off x="2998" y="667"/>
                <a:ext cx="147" cy="119"/>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120</a:t>
                </a:r>
                <a:endParaRPr lang="es-ES" sz="1800" b="0" u="none">
                  <a:solidFill>
                    <a:schemeClr val="accent2"/>
                  </a:solidFill>
                </a:endParaRPr>
              </a:p>
            </p:txBody>
          </p:sp>
          <p:sp>
            <p:nvSpPr>
              <p:cNvPr id="63539" name="Rectangle 105"/>
              <p:cNvSpPr>
                <a:spLocks noChangeArrowheads="1"/>
              </p:cNvSpPr>
              <p:nvPr/>
            </p:nvSpPr>
            <p:spPr bwMode="auto">
              <a:xfrm>
                <a:off x="2998" y="478"/>
                <a:ext cx="147" cy="118"/>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140</a:t>
                </a:r>
                <a:endParaRPr lang="es-ES" sz="1800" b="0" u="none">
                  <a:solidFill>
                    <a:schemeClr val="accent2"/>
                  </a:solidFill>
                </a:endParaRPr>
              </a:p>
            </p:txBody>
          </p:sp>
          <p:sp>
            <p:nvSpPr>
              <p:cNvPr id="63540" name="Rectangle 106"/>
              <p:cNvSpPr>
                <a:spLocks noChangeArrowheads="1"/>
              </p:cNvSpPr>
              <p:nvPr/>
            </p:nvSpPr>
            <p:spPr bwMode="auto">
              <a:xfrm>
                <a:off x="3591" y="1941"/>
                <a:ext cx="308" cy="119"/>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Al 2003</a:t>
                </a:r>
                <a:endParaRPr lang="es-ES" sz="1800" b="0" u="none">
                  <a:solidFill>
                    <a:schemeClr val="accent2"/>
                  </a:solidFill>
                </a:endParaRPr>
              </a:p>
            </p:txBody>
          </p:sp>
          <p:sp>
            <p:nvSpPr>
              <p:cNvPr id="63541" name="Rectangle 107"/>
              <p:cNvSpPr>
                <a:spLocks noChangeArrowheads="1"/>
              </p:cNvSpPr>
              <p:nvPr/>
            </p:nvSpPr>
            <p:spPr bwMode="auto">
              <a:xfrm>
                <a:off x="4656" y="1941"/>
                <a:ext cx="308" cy="118"/>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Al 2008</a:t>
                </a:r>
                <a:endParaRPr lang="es-ES" sz="1800" b="0" u="none">
                  <a:solidFill>
                    <a:schemeClr val="accent2"/>
                  </a:solidFill>
                </a:endParaRPr>
              </a:p>
            </p:txBody>
          </p:sp>
          <p:sp>
            <p:nvSpPr>
              <p:cNvPr id="63542" name="Rectangle 108"/>
              <p:cNvSpPr>
                <a:spLocks noChangeArrowheads="1"/>
              </p:cNvSpPr>
              <p:nvPr/>
            </p:nvSpPr>
            <p:spPr bwMode="auto">
              <a:xfrm rot="-5400000">
                <a:off x="2494" y="1054"/>
                <a:ext cx="916" cy="106"/>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Proyectos Vigentes</a:t>
                </a:r>
                <a:endParaRPr lang="es-ES" sz="1800" b="0" u="none">
                  <a:solidFill>
                    <a:schemeClr val="accent2"/>
                  </a:solidFill>
                </a:endParaRPr>
              </a:p>
            </p:txBody>
          </p:sp>
          <p:sp>
            <p:nvSpPr>
              <p:cNvPr id="63543" name="Rectangle 109"/>
              <p:cNvSpPr>
                <a:spLocks noChangeArrowheads="1"/>
              </p:cNvSpPr>
              <p:nvPr/>
            </p:nvSpPr>
            <p:spPr bwMode="auto">
              <a:xfrm>
                <a:off x="5401" y="1815"/>
                <a:ext cx="122" cy="119"/>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0.0</a:t>
                </a:r>
                <a:endParaRPr lang="es-ES" sz="1800" b="0" u="none">
                  <a:solidFill>
                    <a:schemeClr val="accent2"/>
                  </a:solidFill>
                </a:endParaRPr>
              </a:p>
            </p:txBody>
          </p:sp>
          <p:sp>
            <p:nvSpPr>
              <p:cNvPr id="63544" name="Rectangle 110"/>
              <p:cNvSpPr>
                <a:spLocks noChangeArrowheads="1"/>
              </p:cNvSpPr>
              <p:nvPr/>
            </p:nvSpPr>
            <p:spPr bwMode="auto">
              <a:xfrm>
                <a:off x="5401" y="1593"/>
                <a:ext cx="122" cy="119"/>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0.5</a:t>
                </a:r>
                <a:endParaRPr lang="es-ES" sz="1800" b="0" u="none">
                  <a:solidFill>
                    <a:schemeClr val="accent2"/>
                  </a:solidFill>
                </a:endParaRPr>
              </a:p>
            </p:txBody>
          </p:sp>
          <p:sp>
            <p:nvSpPr>
              <p:cNvPr id="63545" name="Rectangle 111"/>
              <p:cNvSpPr>
                <a:spLocks noChangeArrowheads="1"/>
              </p:cNvSpPr>
              <p:nvPr/>
            </p:nvSpPr>
            <p:spPr bwMode="auto">
              <a:xfrm>
                <a:off x="5401" y="1369"/>
                <a:ext cx="122" cy="119"/>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1.0</a:t>
                </a:r>
                <a:endParaRPr lang="es-ES" sz="1800" b="0" u="none">
                  <a:solidFill>
                    <a:schemeClr val="accent2"/>
                  </a:solidFill>
                </a:endParaRPr>
              </a:p>
            </p:txBody>
          </p:sp>
          <p:sp>
            <p:nvSpPr>
              <p:cNvPr id="63546" name="Rectangle 112"/>
              <p:cNvSpPr>
                <a:spLocks noChangeArrowheads="1"/>
              </p:cNvSpPr>
              <p:nvPr/>
            </p:nvSpPr>
            <p:spPr bwMode="auto">
              <a:xfrm>
                <a:off x="5401" y="1147"/>
                <a:ext cx="122" cy="119"/>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1.5</a:t>
                </a:r>
                <a:endParaRPr lang="es-ES" sz="1800" b="0" u="none">
                  <a:solidFill>
                    <a:schemeClr val="accent2"/>
                  </a:solidFill>
                </a:endParaRPr>
              </a:p>
            </p:txBody>
          </p:sp>
          <p:sp>
            <p:nvSpPr>
              <p:cNvPr id="63547" name="Rectangle 113"/>
              <p:cNvSpPr>
                <a:spLocks noChangeArrowheads="1"/>
              </p:cNvSpPr>
              <p:nvPr/>
            </p:nvSpPr>
            <p:spPr bwMode="auto">
              <a:xfrm>
                <a:off x="5401" y="923"/>
                <a:ext cx="122" cy="118"/>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2.0</a:t>
                </a:r>
                <a:endParaRPr lang="es-ES" sz="1800" b="0" u="none">
                  <a:solidFill>
                    <a:schemeClr val="accent2"/>
                  </a:solidFill>
                </a:endParaRPr>
              </a:p>
            </p:txBody>
          </p:sp>
          <p:sp>
            <p:nvSpPr>
              <p:cNvPr id="63548" name="Rectangle 114"/>
              <p:cNvSpPr>
                <a:spLocks noChangeArrowheads="1"/>
              </p:cNvSpPr>
              <p:nvPr/>
            </p:nvSpPr>
            <p:spPr bwMode="auto">
              <a:xfrm>
                <a:off x="5401" y="701"/>
                <a:ext cx="122" cy="119"/>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2.5</a:t>
                </a:r>
                <a:endParaRPr lang="es-ES" sz="1800" b="0" u="none">
                  <a:solidFill>
                    <a:schemeClr val="accent2"/>
                  </a:solidFill>
                </a:endParaRPr>
              </a:p>
            </p:txBody>
          </p:sp>
          <p:sp>
            <p:nvSpPr>
              <p:cNvPr id="63549" name="Rectangle 115"/>
              <p:cNvSpPr>
                <a:spLocks noChangeArrowheads="1"/>
              </p:cNvSpPr>
              <p:nvPr/>
            </p:nvSpPr>
            <p:spPr bwMode="auto">
              <a:xfrm>
                <a:off x="5401" y="476"/>
                <a:ext cx="122" cy="119"/>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3.0</a:t>
                </a:r>
                <a:endParaRPr lang="es-ES" sz="1800" b="0" u="none">
                  <a:solidFill>
                    <a:schemeClr val="accent2"/>
                  </a:solidFill>
                </a:endParaRPr>
              </a:p>
            </p:txBody>
          </p:sp>
          <p:sp>
            <p:nvSpPr>
              <p:cNvPr id="63550" name="Rectangle 116"/>
              <p:cNvSpPr>
                <a:spLocks noChangeArrowheads="1"/>
              </p:cNvSpPr>
              <p:nvPr/>
            </p:nvSpPr>
            <p:spPr bwMode="auto">
              <a:xfrm rot="5400000">
                <a:off x="4993" y="1134"/>
                <a:ext cx="1277" cy="106"/>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Proyectos por Investigador</a:t>
                </a:r>
                <a:endParaRPr lang="es-ES" sz="1800" b="0" u="none">
                  <a:solidFill>
                    <a:schemeClr val="accent2"/>
                  </a:solidFill>
                </a:endParaRPr>
              </a:p>
            </p:txBody>
          </p:sp>
          <p:grpSp>
            <p:nvGrpSpPr>
              <p:cNvPr id="63551" name="Rectangle 117"/>
              <p:cNvGrpSpPr>
                <a:grpSpLocks/>
              </p:cNvGrpSpPr>
              <p:nvPr/>
            </p:nvGrpSpPr>
            <p:grpSpPr bwMode="auto">
              <a:xfrm>
                <a:off x="3506" y="293"/>
                <a:ext cx="157" cy="133"/>
                <a:chOff x="1127760" y="1011936"/>
                <a:chExt cx="249936" cy="188976"/>
              </a:xfrm>
            </p:grpSpPr>
            <p:pic>
              <p:nvPicPr>
                <p:cNvPr id="63556" name="Rectangle 117"/>
                <p:cNvPicPr>
                  <a:picLocks noChangeArrowheads="1"/>
                </p:cNvPicPr>
                <p:nvPr/>
              </p:nvPicPr>
              <p:blipFill>
                <a:blip r:embed="rId29" cstate="print"/>
                <a:srcRect/>
                <a:stretch>
                  <a:fillRect/>
                </a:stretch>
              </p:blipFill>
              <p:spPr bwMode="auto">
                <a:xfrm>
                  <a:off x="1127760" y="1011936"/>
                  <a:ext cx="249936" cy="188976"/>
                </a:xfrm>
                <a:prstGeom prst="rect">
                  <a:avLst/>
                </a:prstGeom>
                <a:noFill/>
                <a:ln w="9525">
                  <a:noFill/>
                  <a:miter lim="800000"/>
                  <a:headEnd/>
                  <a:tailEnd/>
                </a:ln>
              </p:spPr>
            </p:pic>
            <p:sp>
              <p:nvSpPr>
                <p:cNvPr id="63557" name="Text Box 205"/>
                <p:cNvSpPr txBox="1">
                  <a:spLocks noChangeArrowheads="1"/>
                </p:cNvSpPr>
                <p:nvPr/>
              </p:nvSpPr>
              <p:spPr bwMode="auto">
                <a:xfrm>
                  <a:off x="1187451" y="1051413"/>
                  <a:ext cx="134938" cy="76492"/>
                </a:xfrm>
                <a:prstGeom prst="rect">
                  <a:avLst/>
                </a:prstGeom>
                <a:noFill/>
                <a:ln w="9525">
                  <a:noFill/>
                  <a:miter lim="800000"/>
                  <a:headEnd/>
                  <a:tailEnd/>
                </a:ln>
              </p:spPr>
              <p:txBody>
                <a:bodyPr/>
                <a:lstStyle/>
                <a:p>
                  <a:pPr algn="l"/>
                  <a:endParaRPr lang="es-MX" sz="1800" b="0" u="none">
                    <a:solidFill>
                      <a:srgbClr val="FFFFFF"/>
                    </a:solidFill>
                  </a:endParaRPr>
                </a:p>
              </p:txBody>
            </p:sp>
          </p:grpSp>
          <p:sp>
            <p:nvSpPr>
              <p:cNvPr id="63552" name="Rectangle 118"/>
              <p:cNvSpPr>
                <a:spLocks noChangeArrowheads="1"/>
              </p:cNvSpPr>
              <p:nvPr/>
            </p:nvSpPr>
            <p:spPr bwMode="auto">
              <a:xfrm>
                <a:off x="3650" y="296"/>
                <a:ext cx="1131" cy="119"/>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Proyectos de I+D Vigentes </a:t>
                </a:r>
                <a:endParaRPr lang="es-ES" sz="1800" b="0" u="none">
                  <a:solidFill>
                    <a:schemeClr val="accent2"/>
                  </a:solidFill>
                </a:endParaRPr>
              </a:p>
            </p:txBody>
          </p:sp>
          <p:sp>
            <p:nvSpPr>
              <p:cNvPr id="63553" name="Line 119"/>
              <p:cNvSpPr>
                <a:spLocks noChangeShapeType="1"/>
              </p:cNvSpPr>
              <p:nvPr/>
            </p:nvSpPr>
            <p:spPr bwMode="auto">
              <a:xfrm>
                <a:off x="3544" y="468"/>
                <a:ext cx="85" cy="0"/>
              </a:xfrm>
              <a:prstGeom prst="line">
                <a:avLst/>
              </a:prstGeom>
              <a:noFill/>
              <a:ln w="4763">
                <a:solidFill>
                  <a:srgbClr val="808000"/>
                </a:solidFill>
                <a:round/>
                <a:headEnd/>
                <a:tailEnd/>
              </a:ln>
            </p:spPr>
            <p:txBody>
              <a:bodyPr/>
              <a:lstStyle/>
              <a:p>
                <a:endParaRPr lang="es-MX"/>
              </a:p>
            </p:txBody>
          </p:sp>
          <p:sp>
            <p:nvSpPr>
              <p:cNvPr id="63554" name="Freeform 120"/>
              <p:cNvSpPr>
                <a:spLocks/>
              </p:cNvSpPr>
              <p:nvPr/>
            </p:nvSpPr>
            <p:spPr bwMode="auto">
              <a:xfrm>
                <a:off x="3576" y="457"/>
                <a:ext cx="21" cy="21"/>
              </a:xfrm>
              <a:custGeom>
                <a:avLst/>
                <a:gdLst>
                  <a:gd name="T0" fmla="*/ 11 w 21"/>
                  <a:gd name="T1" fmla="*/ 0 h 21"/>
                  <a:gd name="T2" fmla="*/ 21 w 21"/>
                  <a:gd name="T3" fmla="*/ 21 h 21"/>
                  <a:gd name="T4" fmla="*/ 0 w 21"/>
                  <a:gd name="T5" fmla="*/ 21 h 21"/>
                  <a:gd name="T6" fmla="*/ 11 w 21"/>
                  <a:gd name="T7" fmla="*/ 0 h 21"/>
                  <a:gd name="T8" fmla="*/ 0 60000 65536"/>
                  <a:gd name="T9" fmla="*/ 0 60000 65536"/>
                  <a:gd name="T10" fmla="*/ 0 60000 65536"/>
                  <a:gd name="T11" fmla="*/ 0 60000 65536"/>
                  <a:gd name="T12" fmla="*/ 0 w 21"/>
                  <a:gd name="T13" fmla="*/ 0 h 21"/>
                  <a:gd name="T14" fmla="*/ 21 w 21"/>
                  <a:gd name="T15" fmla="*/ 21 h 21"/>
                </a:gdLst>
                <a:ahLst/>
                <a:cxnLst>
                  <a:cxn ang="T8">
                    <a:pos x="T0" y="T1"/>
                  </a:cxn>
                  <a:cxn ang="T9">
                    <a:pos x="T2" y="T3"/>
                  </a:cxn>
                  <a:cxn ang="T10">
                    <a:pos x="T4" y="T5"/>
                  </a:cxn>
                  <a:cxn ang="T11">
                    <a:pos x="T6" y="T7"/>
                  </a:cxn>
                </a:cxnLst>
                <a:rect l="T12" t="T13" r="T14" b="T15"/>
                <a:pathLst>
                  <a:path w="21" h="21">
                    <a:moveTo>
                      <a:pt x="11" y="0"/>
                    </a:moveTo>
                    <a:lnTo>
                      <a:pt x="21" y="21"/>
                    </a:lnTo>
                    <a:lnTo>
                      <a:pt x="0" y="21"/>
                    </a:lnTo>
                    <a:lnTo>
                      <a:pt x="11" y="0"/>
                    </a:lnTo>
                    <a:close/>
                  </a:path>
                </a:pathLst>
              </a:custGeom>
              <a:solidFill>
                <a:srgbClr val="808000"/>
              </a:solidFill>
              <a:ln w="4763">
                <a:solidFill>
                  <a:srgbClr val="808000"/>
                </a:solidFill>
                <a:round/>
                <a:headEnd/>
                <a:tailEnd/>
              </a:ln>
            </p:spPr>
            <p:txBody>
              <a:bodyPr/>
              <a:lstStyle/>
              <a:p>
                <a:pPr algn="l"/>
                <a:endParaRPr lang="es-MX" sz="1800" b="0" u="none"/>
              </a:p>
            </p:txBody>
          </p:sp>
          <p:sp>
            <p:nvSpPr>
              <p:cNvPr id="63555" name="Rectangle 121"/>
              <p:cNvSpPr>
                <a:spLocks noChangeArrowheads="1"/>
              </p:cNvSpPr>
              <p:nvPr/>
            </p:nvSpPr>
            <p:spPr bwMode="auto">
              <a:xfrm>
                <a:off x="3650" y="416"/>
                <a:ext cx="1544" cy="119"/>
              </a:xfrm>
              <a:prstGeom prst="rect">
                <a:avLst/>
              </a:prstGeom>
              <a:noFill/>
              <a:ln w="9525">
                <a:noFill/>
                <a:miter lim="800000"/>
                <a:headEnd/>
                <a:tailEnd/>
              </a:ln>
            </p:spPr>
            <p:txBody>
              <a:bodyPr wrap="none" lIns="0" tIns="0" rIns="0" bIns="0">
                <a:spAutoFit/>
              </a:bodyPr>
              <a:lstStyle/>
              <a:p>
                <a:pPr algn="l"/>
                <a:r>
                  <a:rPr lang="es-ES" sz="1100" u="none">
                    <a:solidFill>
                      <a:schemeClr val="accent2"/>
                    </a:solidFill>
                  </a:rPr>
                  <a:t>Índice de Proyectos por Investigador</a:t>
                </a:r>
                <a:endParaRPr lang="es-ES" sz="1800" b="0" u="none">
                  <a:solidFill>
                    <a:schemeClr val="accent2"/>
                  </a:solidFill>
                </a:endParaRPr>
              </a:p>
            </p:txBody>
          </p:sp>
        </p:grpSp>
        <p:sp>
          <p:nvSpPr>
            <p:cNvPr id="63501" name="Text Box 226"/>
            <p:cNvSpPr txBox="1">
              <a:spLocks noChangeArrowheads="1"/>
            </p:cNvSpPr>
            <p:nvPr/>
          </p:nvSpPr>
          <p:spPr bwMode="auto">
            <a:xfrm>
              <a:off x="3760" y="333"/>
              <a:ext cx="1025" cy="192"/>
            </a:xfrm>
            <a:prstGeom prst="rect">
              <a:avLst/>
            </a:prstGeom>
            <a:noFill/>
            <a:ln w="9525">
              <a:noFill/>
              <a:miter lim="800000"/>
              <a:headEnd/>
              <a:tailEnd/>
            </a:ln>
          </p:spPr>
          <p:txBody>
            <a:bodyPr wrap="none">
              <a:spAutoFit/>
            </a:bodyPr>
            <a:lstStyle/>
            <a:p>
              <a:pPr algn="l"/>
              <a:r>
                <a:rPr lang="es-ES" sz="1400" u="none">
                  <a:solidFill>
                    <a:srgbClr val="A50021"/>
                  </a:solidFill>
                </a:rPr>
                <a:t>Proyectos de I+D</a:t>
              </a:r>
            </a:p>
          </p:txBody>
        </p:sp>
      </p:grpSp>
      <p:sp>
        <p:nvSpPr>
          <p:cNvPr id="63494" name="Text Box 186"/>
          <p:cNvSpPr txBox="1">
            <a:spLocks noChangeArrowheads="1"/>
          </p:cNvSpPr>
          <p:nvPr/>
        </p:nvSpPr>
        <p:spPr bwMode="auto">
          <a:xfrm>
            <a:off x="5435600" y="1196975"/>
            <a:ext cx="3384550" cy="1790700"/>
          </a:xfrm>
          <a:prstGeom prst="rect">
            <a:avLst/>
          </a:prstGeom>
          <a:noFill/>
          <a:ln w="9525">
            <a:noFill/>
            <a:miter lim="800000"/>
            <a:headEnd/>
            <a:tailEnd/>
          </a:ln>
        </p:spPr>
        <p:txBody>
          <a:bodyPr>
            <a:spAutoFit/>
          </a:bodyPr>
          <a:lstStyle/>
          <a:p>
            <a:pPr algn="l">
              <a:lnSpc>
                <a:spcPct val="160000"/>
              </a:lnSpc>
            </a:pPr>
            <a:r>
              <a:rPr lang="es-ES" sz="1400" u="none">
                <a:solidFill>
                  <a:schemeClr val="accent2"/>
                </a:solidFill>
              </a:rPr>
              <a:t>Proyectos       	     123%</a:t>
            </a:r>
          </a:p>
          <a:p>
            <a:pPr algn="l">
              <a:lnSpc>
                <a:spcPct val="160000"/>
              </a:lnSpc>
            </a:pPr>
            <a:r>
              <a:rPr lang="es-ES" sz="1400" u="none">
                <a:solidFill>
                  <a:schemeClr val="accent2"/>
                </a:solidFill>
              </a:rPr>
              <a:t>Clientes                              69%</a:t>
            </a:r>
          </a:p>
          <a:p>
            <a:pPr algn="l">
              <a:lnSpc>
                <a:spcPct val="160000"/>
              </a:lnSpc>
            </a:pPr>
            <a:r>
              <a:rPr lang="es-ES" sz="1400" u="none">
                <a:solidFill>
                  <a:srgbClr val="A50021"/>
                </a:solidFill>
              </a:rPr>
              <a:t>Ingresos:</a:t>
            </a:r>
          </a:p>
          <a:p>
            <a:pPr marL="627063" lvl="1" indent="-169863" algn="l">
              <a:lnSpc>
                <a:spcPct val="160000"/>
              </a:lnSpc>
              <a:buFontTx/>
              <a:buChar char="•"/>
            </a:pPr>
            <a:r>
              <a:rPr lang="es-ES" sz="1400" u="none">
                <a:solidFill>
                  <a:schemeClr val="accent2"/>
                </a:solidFill>
              </a:rPr>
              <a:t>Propios                  203%</a:t>
            </a:r>
          </a:p>
          <a:p>
            <a:pPr marL="627063" lvl="1" indent="-169863" algn="l">
              <a:lnSpc>
                <a:spcPct val="160000"/>
              </a:lnSpc>
              <a:buFontTx/>
              <a:buChar char="•"/>
            </a:pPr>
            <a:r>
              <a:rPr lang="es-ES" sz="1400" u="none">
                <a:solidFill>
                  <a:schemeClr val="accent2"/>
                </a:solidFill>
              </a:rPr>
              <a:t>Fondos                  210%</a:t>
            </a:r>
          </a:p>
        </p:txBody>
      </p:sp>
      <p:sp>
        <p:nvSpPr>
          <p:cNvPr id="63495" name="Text Box 186"/>
          <p:cNvSpPr txBox="1">
            <a:spLocks noChangeArrowheads="1"/>
          </p:cNvSpPr>
          <p:nvPr/>
        </p:nvSpPr>
        <p:spPr bwMode="auto">
          <a:xfrm>
            <a:off x="6311900" y="892175"/>
            <a:ext cx="1355725" cy="304800"/>
          </a:xfrm>
          <a:prstGeom prst="rect">
            <a:avLst/>
          </a:prstGeom>
          <a:noFill/>
          <a:ln w="9525">
            <a:noFill/>
            <a:miter lim="800000"/>
            <a:headEnd/>
            <a:tailEnd/>
          </a:ln>
        </p:spPr>
        <p:txBody>
          <a:bodyPr wrap="none">
            <a:spAutoFit/>
          </a:bodyPr>
          <a:lstStyle/>
          <a:p>
            <a:pPr algn="l"/>
            <a:r>
              <a:rPr lang="es-ES" sz="1400" u="none">
                <a:solidFill>
                  <a:srgbClr val="A50021"/>
                </a:solidFill>
              </a:rPr>
              <a:t>Evolución (%)</a:t>
            </a:r>
          </a:p>
        </p:txBody>
      </p:sp>
      <p:sp>
        <p:nvSpPr>
          <p:cNvPr id="63496" name="Text Box 213"/>
          <p:cNvSpPr txBox="1">
            <a:spLocks noChangeArrowheads="1"/>
          </p:cNvSpPr>
          <p:nvPr/>
        </p:nvSpPr>
        <p:spPr bwMode="auto">
          <a:xfrm>
            <a:off x="2484438" y="5229225"/>
            <a:ext cx="1296987" cy="287338"/>
          </a:xfrm>
          <a:prstGeom prst="rect">
            <a:avLst/>
          </a:prstGeom>
          <a:solidFill>
            <a:schemeClr val="accent1">
              <a:alpha val="32156"/>
            </a:schemeClr>
          </a:solidFill>
          <a:ln w="12700">
            <a:solidFill>
              <a:srgbClr val="0000CC"/>
            </a:solidFill>
            <a:miter lim="800000"/>
            <a:headEnd/>
            <a:tailEnd/>
          </a:ln>
        </p:spPr>
        <p:txBody>
          <a:bodyPr>
            <a:spAutoFit/>
          </a:bodyPr>
          <a:lstStyle/>
          <a:p>
            <a:pPr algn="l">
              <a:spcBef>
                <a:spcPct val="50000"/>
              </a:spcBef>
            </a:pPr>
            <a:r>
              <a:rPr lang="es-MX" u="none">
                <a:solidFill>
                  <a:srgbClr val="000099"/>
                </a:solidFill>
              </a:rPr>
              <a:t>1006 servicios</a:t>
            </a:r>
            <a:endParaRPr lang="es-ES" u="none">
              <a:solidFill>
                <a:srgbClr val="000099"/>
              </a:solidFill>
            </a:endParaRPr>
          </a:p>
        </p:txBody>
      </p:sp>
      <p:sp>
        <p:nvSpPr>
          <p:cNvPr id="63497" name="5 CuadroTexto"/>
          <p:cNvSpPr txBox="1">
            <a:spLocks noChangeArrowheads="1"/>
          </p:cNvSpPr>
          <p:nvPr/>
        </p:nvSpPr>
        <p:spPr bwMode="auto">
          <a:xfrm>
            <a:off x="5302250" y="85725"/>
            <a:ext cx="3841750" cy="366713"/>
          </a:xfrm>
          <a:prstGeom prst="rect">
            <a:avLst/>
          </a:prstGeom>
          <a:noFill/>
          <a:ln w="9525" algn="ctr">
            <a:noFill/>
            <a:miter lim="800000"/>
            <a:headEnd/>
            <a:tailEnd/>
          </a:ln>
        </p:spPr>
        <p:txBody>
          <a:bodyPr wrap="none">
            <a:spAutoFit/>
          </a:bodyPr>
          <a:lstStyle/>
          <a:p>
            <a:r>
              <a:rPr lang="es-ES" sz="1800" u="none">
                <a:solidFill>
                  <a:srgbClr val="A50021"/>
                </a:solidFill>
              </a:rPr>
              <a:t>Resultados Relevantes 2004-2009</a:t>
            </a:r>
            <a:endParaRPr lang="es-MX" sz="1800" u="none">
              <a:solidFill>
                <a:srgbClr val="A50021"/>
              </a:solidFill>
            </a:endParaRPr>
          </a:p>
        </p:txBody>
      </p:sp>
      <p:sp>
        <p:nvSpPr>
          <p:cNvPr id="63709" name="Text Box 221"/>
          <p:cNvSpPr txBox="1">
            <a:spLocks noChangeArrowheads="1"/>
          </p:cNvSpPr>
          <p:nvPr/>
        </p:nvSpPr>
        <p:spPr bwMode="auto">
          <a:xfrm>
            <a:off x="6210300" y="4849813"/>
            <a:ext cx="1409700" cy="293687"/>
          </a:xfrm>
          <a:prstGeom prst="rect">
            <a:avLst/>
          </a:prstGeom>
          <a:solidFill>
            <a:schemeClr val="accent1">
              <a:alpha val="67000"/>
            </a:schemeClr>
          </a:solidFill>
          <a:ln w="19050" algn="ctr">
            <a:solidFill>
              <a:schemeClr val="tx1"/>
            </a:solidFill>
            <a:miter lim="800000"/>
            <a:headEnd/>
            <a:tailEnd/>
          </a:ln>
          <a:effectLst/>
        </p:spPr>
        <p:txBody>
          <a:bodyPr>
            <a:spAutoFit/>
          </a:bodyPr>
          <a:lstStyle/>
          <a:p>
            <a:pPr>
              <a:spcBef>
                <a:spcPct val="50000"/>
              </a:spcBef>
            </a:pPr>
            <a:r>
              <a:rPr lang="es-MX" u="none">
                <a:solidFill>
                  <a:schemeClr val="accent2"/>
                </a:solidFill>
              </a:rPr>
              <a:t>57 millones/año</a:t>
            </a:r>
            <a:endParaRPr lang="es-ES" u="none">
              <a:solidFill>
                <a:schemeClr val="accent2"/>
              </a:solidFill>
            </a:endParaRP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107950" y="1011238"/>
            <a:ext cx="9001125" cy="1095375"/>
          </a:xfrm>
          <a:prstGeom prst="rect">
            <a:avLst/>
          </a:prstGeom>
          <a:noFill/>
          <a:ln w="9525">
            <a:noFill/>
            <a:miter lim="800000"/>
            <a:headEnd/>
            <a:tailEnd/>
          </a:ln>
        </p:spPr>
        <p:txBody>
          <a:bodyPr>
            <a:spAutoFit/>
          </a:bodyPr>
          <a:lstStyle/>
          <a:p>
            <a:pPr marL="268288" indent="-268288" algn="l">
              <a:buClr>
                <a:srgbClr val="CC0000"/>
              </a:buClr>
              <a:buSzPct val="130000"/>
              <a:buFont typeface="Wingdings" pitchFamily="2" charset="2"/>
              <a:buChar char="ü"/>
            </a:pPr>
            <a:r>
              <a:rPr lang="es-MX" sz="1400" b="0" u="none">
                <a:solidFill>
                  <a:schemeClr val="accent2"/>
                </a:solidFill>
              </a:rPr>
              <a:t>Laboratorio Nacional de Nanotecnología en el CIMAV </a:t>
            </a:r>
          </a:p>
          <a:p>
            <a:pPr marL="268288" indent="-268288" algn="l">
              <a:buClr>
                <a:srgbClr val="CC0000"/>
              </a:buClr>
              <a:buSzPct val="130000"/>
              <a:buFont typeface="Wingdings" pitchFamily="2" charset="2"/>
              <a:buChar char="ü"/>
            </a:pPr>
            <a:r>
              <a:rPr lang="es-MX" sz="1400" b="0" u="none">
                <a:solidFill>
                  <a:schemeClr val="accent2"/>
                </a:solidFill>
              </a:rPr>
              <a:t>El CIMAV como Punto Nacional de Contacto Sectorial </a:t>
            </a:r>
          </a:p>
          <a:p>
            <a:pPr marL="268288" indent="-268288" algn="l">
              <a:buClr>
                <a:srgbClr val="CC0000"/>
              </a:buClr>
              <a:buSzPct val="130000"/>
              <a:buFont typeface="Wingdings" pitchFamily="2" charset="2"/>
              <a:buChar char="ü"/>
            </a:pPr>
            <a:r>
              <a:rPr lang="es-MX" sz="1400" b="0" u="none">
                <a:solidFill>
                  <a:schemeClr val="accent2"/>
                </a:solidFill>
              </a:rPr>
              <a:t>Red Nacional de Nanociencias y Nuevos Materiales del CONACYT. </a:t>
            </a:r>
            <a:endParaRPr lang="es-MX" sz="1000" b="0" u="none">
              <a:solidFill>
                <a:schemeClr val="accent2"/>
              </a:solidFill>
            </a:endParaRPr>
          </a:p>
          <a:p>
            <a:pPr marL="268288" indent="-268288" algn="l">
              <a:buClr>
                <a:srgbClr val="CC0000"/>
              </a:buClr>
              <a:buSzPct val="130000"/>
              <a:buFont typeface="Wingdings" pitchFamily="2" charset="2"/>
              <a:buChar char="ü"/>
            </a:pPr>
            <a:r>
              <a:rPr lang="es-ES" sz="1400" b="0" u="none">
                <a:solidFill>
                  <a:schemeClr val="accent2"/>
                </a:solidFill>
              </a:rPr>
              <a:t>Taller:  “Aplicaciones Industriales de la Nanotecnología” </a:t>
            </a:r>
          </a:p>
          <a:p>
            <a:pPr marL="268288" indent="-268288" algn="l">
              <a:buClr>
                <a:srgbClr val="CC0000"/>
              </a:buClr>
              <a:buSzPct val="130000"/>
              <a:buFont typeface="Wingdings" pitchFamily="2" charset="2"/>
              <a:buNone/>
            </a:pPr>
            <a:endParaRPr lang="es-ES" sz="1000" b="0" u="none">
              <a:solidFill>
                <a:schemeClr val="accent2"/>
              </a:solidFill>
            </a:endParaRPr>
          </a:p>
        </p:txBody>
      </p:sp>
      <p:sp>
        <p:nvSpPr>
          <p:cNvPr id="64515" name="Rectangle 66"/>
          <p:cNvSpPr>
            <a:spLocks noChangeArrowheads="1"/>
          </p:cNvSpPr>
          <p:nvPr/>
        </p:nvSpPr>
        <p:spPr bwMode="auto">
          <a:xfrm>
            <a:off x="250825" y="2019300"/>
            <a:ext cx="6191250" cy="396875"/>
          </a:xfrm>
          <a:prstGeom prst="rect">
            <a:avLst/>
          </a:prstGeom>
          <a:noFill/>
          <a:ln w="9525">
            <a:noFill/>
            <a:miter lim="800000"/>
            <a:headEnd/>
            <a:tailEnd/>
          </a:ln>
        </p:spPr>
        <p:txBody>
          <a:bodyPr wrap="none">
            <a:spAutoFit/>
          </a:bodyPr>
          <a:lstStyle/>
          <a:p>
            <a:pPr algn="l"/>
            <a:r>
              <a:rPr lang="es-MX" sz="2000" u="none">
                <a:solidFill>
                  <a:srgbClr val="990033"/>
                </a:solidFill>
              </a:rPr>
              <a:t>Programa “Módulos del Mundo de los Materiales”</a:t>
            </a:r>
            <a:endParaRPr lang="es-ES" sz="2000" u="none">
              <a:solidFill>
                <a:srgbClr val="990033"/>
              </a:solidFill>
            </a:endParaRPr>
          </a:p>
        </p:txBody>
      </p:sp>
      <p:sp>
        <p:nvSpPr>
          <p:cNvPr id="64516" name="Rectangle 4"/>
          <p:cNvSpPr>
            <a:spLocks noChangeArrowheads="1"/>
          </p:cNvSpPr>
          <p:nvPr/>
        </p:nvSpPr>
        <p:spPr bwMode="auto">
          <a:xfrm>
            <a:off x="107950" y="2373313"/>
            <a:ext cx="9001125" cy="1308100"/>
          </a:xfrm>
          <a:prstGeom prst="rect">
            <a:avLst/>
          </a:prstGeom>
          <a:noFill/>
          <a:ln w="9525">
            <a:noFill/>
            <a:miter lim="800000"/>
            <a:headEnd/>
            <a:tailEnd/>
          </a:ln>
        </p:spPr>
        <p:txBody>
          <a:bodyPr>
            <a:spAutoFit/>
          </a:bodyPr>
          <a:lstStyle/>
          <a:p>
            <a:pPr marL="268288" indent="-268288" algn="l">
              <a:lnSpc>
                <a:spcPct val="80000"/>
              </a:lnSpc>
              <a:buClr>
                <a:srgbClr val="CC0000"/>
              </a:buClr>
              <a:buSzPct val="130000"/>
              <a:buFont typeface="Wingdings" pitchFamily="2" charset="2"/>
              <a:buChar char="ü"/>
            </a:pPr>
            <a:r>
              <a:rPr lang="es-MX" sz="1400" b="0" u="none">
                <a:solidFill>
                  <a:schemeClr val="accent2"/>
                </a:solidFill>
              </a:rPr>
              <a:t>El programa se ha extendido a Chihuahua, Juárez, Nuevo Casas Grandes, Meoqui, Delicias y Cuauhtémoc </a:t>
            </a:r>
          </a:p>
          <a:p>
            <a:pPr marL="268288" indent="-268288" algn="l">
              <a:lnSpc>
                <a:spcPct val="80000"/>
              </a:lnSpc>
              <a:buClr>
                <a:srgbClr val="CC0000"/>
              </a:buClr>
              <a:buSzPct val="130000"/>
              <a:buFont typeface="Wingdings" pitchFamily="2" charset="2"/>
              <a:buChar char="ü"/>
            </a:pPr>
            <a:endParaRPr lang="es-MX" sz="1400" b="0" u="none">
              <a:solidFill>
                <a:schemeClr val="accent2"/>
              </a:solidFill>
            </a:endParaRPr>
          </a:p>
          <a:p>
            <a:pPr marL="268288" indent="-268288" algn="l">
              <a:lnSpc>
                <a:spcPct val="80000"/>
              </a:lnSpc>
              <a:buClr>
                <a:srgbClr val="CC0000"/>
              </a:buClr>
              <a:buSzPct val="130000"/>
              <a:buFont typeface="Wingdings" pitchFamily="2" charset="2"/>
              <a:buChar char="ü"/>
            </a:pPr>
            <a:endParaRPr lang="es-MX" sz="1400" b="0" u="none">
              <a:solidFill>
                <a:schemeClr val="accent2"/>
              </a:solidFill>
            </a:endParaRPr>
          </a:p>
          <a:p>
            <a:pPr marL="268288" indent="-268288" algn="l">
              <a:lnSpc>
                <a:spcPct val="80000"/>
              </a:lnSpc>
              <a:buClr>
                <a:srgbClr val="CC0000"/>
              </a:buClr>
              <a:buSzPct val="130000"/>
              <a:buFont typeface="Wingdings" pitchFamily="2" charset="2"/>
              <a:buNone/>
            </a:pPr>
            <a:endParaRPr lang="es-MX" sz="1400" b="0" u="none">
              <a:solidFill>
                <a:schemeClr val="accent2"/>
              </a:solidFill>
            </a:endParaRPr>
          </a:p>
          <a:p>
            <a:pPr marL="268288" indent="-268288" algn="l">
              <a:lnSpc>
                <a:spcPct val="80000"/>
              </a:lnSpc>
              <a:buClr>
                <a:srgbClr val="CC0000"/>
              </a:buClr>
              <a:buSzPct val="130000"/>
              <a:buFont typeface="Wingdings" pitchFamily="2" charset="2"/>
              <a:buNone/>
            </a:pPr>
            <a:endParaRPr lang="es-MX" sz="1000" b="0" u="none">
              <a:solidFill>
                <a:schemeClr val="accent2"/>
              </a:solidFill>
            </a:endParaRPr>
          </a:p>
          <a:p>
            <a:pPr marL="268288" indent="-268288" algn="l">
              <a:lnSpc>
                <a:spcPct val="80000"/>
              </a:lnSpc>
              <a:buClr>
                <a:srgbClr val="CC0000"/>
              </a:buClr>
              <a:buSzPct val="130000"/>
              <a:buFont typeface="Wingdings" pitchFamily="2" charset="2"/>
              <a:buNone/>
            </a:pPr>
            <a:endParaRPr lang="es-MX" sz="1000" b="0" u="none">
              <a:solidFill>
                <a:schemeClr val="accent2"/>
              </a:solidFill>
            </a:endParaRPr>
          </a:p>
          <a:p>
            <a:pPr marL="268288" indent="-268288" algn="l">
              <a:lnSpc>
                <a:spcPct val="80000"/>
              </a:lnSpc>
              <a:buClr>
                <a:srgbClr val="CC0000"/>
              </a:buClr>
              <a:buSzPct val="130000"/>
              <a:buFont typeface="Wingdings" pitchFamily="2" charset="2"/>
              <a:buNone/>
            </a:pPr>
            <a:endParaRPr lang="es-MX" sz="1000" b="0" u="none">
              <a:solidFill>
                <a:schemeClr val="accent2"/>
              </a:solidFill>
            </a:endParaRPr>
          </a:p>
          <a:p>
            <a:pPr marL="268288" indent="-268288" algn="l">
              <a:lnSpc>
                <a:spcPct val="80000"/>
              </a:lnSpc>
              <a:buClr>
                <a:srgbClr val="CC0000"/>
              </a:buClr>
              <a:buSzPct val="130000"/>
              <a:buFont typeface="Wingdings" pitchFamily="2" charset="2"/>
              <a:buChar char="ü"/>
            </a:pPr>
            <a:r>
              <a:rPr lang="es-MX" sz="1400" b="0" u="none">
                <a:solidFill>
                  <a:schemeClr val="accent2"/>
                </a:solidFill>
              </a:rPr>
              <a:t>Proyección Nacional e Internacional</a:t>
            </a:r>
          </a:p>
        </p:txBody>
      </p:sp>
      <p:graphicFrame>
        <p:nvGraphicFramePr>
          <p:cNvPr id="9267" name="Group 51"/>
          <p:cNvGraphicFramePr>
            <a:graphicFrameLocks noGrp="1"/>
          </p:cNvGraphicFramePr>
          <p:nvPr/>
        </p:nvGraphicFramePr>
        <p:xfrm>
          <a:off x="2320925" y="2720975"/>
          <a:ext cx="4502150" cy="655638"/>
        </p:xfrm>
        <a:graphic>
          <a:graphicData uri="http://schemas.openxmlformats.org/drawingml/2006/table">
            <a:tbl>
              <a:tblPr/>
              <a:tblGrid>
                <a:gridCol w="2773363"/>
                <a:gridCol w="1728787"/>
              </a:tblGrid>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smtClean="0">
                          <a:ln>
                            <a:noFill/>
                          </a:ln>
                          <a:solidFill>
                            <a:srgbClr val="FFFFFF"/>
                          </a:solidFill>
                          <a:effectLst/>
                          <a:latin typeface="Arial" charset="0"/>
                          <a:ea typeface="Times New Roman" pitchFamily="18" charset="0"/>
                          <a:cs typeface="Arial" charset="0"/>
                        </a:rPr>
                        <a:t>Maestros Capacitados 2006-2008</a:t>
                      </a:r>
                      <a:endParaRPr kumimoji="0" lang="es-MX"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8C8C8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smtClean="0">
                          <a:ln>
                            <a:noFill/>
                          </a:ln>
                          <a:solidFill>
                            <a:srgbClr val="FFFFFF"/>
                          </a:solidFill>
                          <a:effectLst/>
                          <a:latin typeface="Arial" charset="0"/>
                          <a:ea typeface="Times New Roman" pitchFamily="18" charset="0"/>
                          <a:cs typeface="Arial" charset="0"/>
                        </a:rPr>
                        <a:t>Alumnos 2006-2008</a:t>
                      </a:r>
                      <a:endParaRPr kumimoji="0" lang="es-MX"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8C8C8C"/>
                    </a:solidFill>
                  </a:tcPr>
                </a:tc>
              </a:tr>
              <a:tr h="296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bg1"/>
                          </a:solidFill>
                          <a:effectLst/>
                          <a:latin typeface="Arial" charset="0"/>
                          <a:ea typeface="Times New Roman" pitchFamily="18" charset="0"/>
                          <a:cs typeface="Arial" charset="0"/>
                        </a:rPr>
                        <a:t>220</a:t>
                      </a:r>
                      <a:endParaRPr kumimoji="0" lang="es-MX" sz="18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A0A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bg1"/>
                          </a:solidFill>
                          <a:effectLst/>
                          <a:latin typeface="Arial" charset="0"/>
                          <a:ea typeface="Times New Roman" pitchFamily="18" charset="0"/>
                          <a:cs typeface="Arial" charset="0"/>
                        </a:rPr>
                        <a:t>2, 370</a:t>
                      </a:r>
                      <a:endParaRPr kumimoji="0" lang="es-MX" sz="18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A0A0A0"/>
                    </a:solidFill>
                  </a:tcPr>
                </a:tc>
              </a:tr>
            </a:tbl>
          </a:graphicData>
        </a:graphic>
      </p:graphicFrame>
      <p:sp>
        <p:nvSpPr>
          <p:cNvPr id="64528" name="Rectangle 66"/>
          <p:cNvSpPr>
            <a:spLocks noChangeArrowheads="1"/>
          </p:cNvSpPr>
          <p:nvPr/>
        </p:nvSpPr>
        <p:spPr bwMode="auto">
          <a:xfrm>
            <a:off x="250825" y="3789363"/>
            <a:ext cx="6926263" cy="396875"/>
          </a:xfrm>
          <a:prstGeom prst="rect">
            <a:avLst/>
          </a:prstGeom>
          <a:noFill/>
          <a:ln w="9525">
            <a:noFill/>
            <a:miter lim="800000"/>
            <a:headEnd/>
            <a:tailEnd/>
          </a:ln>
        </p:spPr>
        <p:txBody>
          <a:bodyPr wrap="none">
            <a:spAutoFit/>
          </a:bodyPr>
          <a:lstStyle/>
          <a:p>
            <a:pPr algn="l"/>
            <a:r>
              <a:rPr lang="es-MX" sz="2000" u="none">
                <a:solidFill>
                  <a:srgbClr val="990033"/>
                </a:solidFill>
              </a:rPr>
              <a:t>Sistema de Monitoreo de Calidad del Aire en Chihuahua</a:t>
            </a:r>
            <a:endParaRPr lang="es-ES" sz="2000" u="none">
              <a:solidFill>
                <a:srgbClr val="990033"/>
              </a:solidFill>
            </a:endParaRPr>
          </a:p>
        </p:txBody>
      </p:sp>
      <p:sp>
        <p:nvSpPr>
          <p:cNvPr id="64529" name="Rectangle 66"/>
          <p:cNvSpPr>
            <a:spLocks noChangeArrowheads="1"/>
          </p:cNvSpPr>
          <p:nvPr/>
        </p:nvSpPr>
        <p:spPr bwMode="auto">
          <a:xfrm>
            <a:off x="273050" y="4365625"/>
            <a:ext cx="5262563" cy="396875"/>
          </a:xfrm>
          <a:prstGeom prst="rect">
            <a:avLst/>
          </a:prstGeom>
          <a:noFill/>
          <a:ln w="9525">
            <a:noFill/>
            <a:miter lim="800000"/>
            <a:headEnd/>
            <a:tailEnd/>
          </a:ln>
        </p:spPr>
        <p:txBody>
          <a:bodyPr wrap="none">
            <a:spAutoFit/>
          </a:bodyPr>
          <a:lstStyle/>
          <a:p>
            <a:pPr algn="l"/>
            <a:r>
              <a:rPr lang="es-MX" sz="2000" u="none">
                <a:solidFill>
                  <a:srgbClr val="990033"/>
                </a:solidFill>
              </a:rPr>
              <a:t>Participación en Redes, AERIS y Clusters </a:t>
            </a:r>
            <a:endParaRPr lang="es-ES" sz="2000" u="none">
              <a:solidFill>
                <a:srgbClr val="990033"/>
              </a:solidFill>
            </a:endParaRPr>
          </a:p>
        </p:txBody>
      </p:sp>
      <p:sp>
        <p:nvSpPr>
          <p:cNvPr id="64530" name="Rectangle 4"/>
          <p:cNvSpPr>
            <a:spLocks noChangeArrowheads="1"/>
          </p:cNvSpPr>
          <p:nvPr/>
        </p:nvSpPr>
        <p:spPr bwMode="auto">
          <a:xfrm>
            <a:off x="142875" y="4919663"/>
            <a:ext cx="9001125" cy="1350962"/>
          </a:xfrm>
          <a:prstGeom prst="rect">
            <a:avLst/>
          </a:prstGeom>
          <a:noFill/>
          <a:ln w="9525">
            <a:noFill/>
            <a:miter lim="800000"/>
            <a:headEnd/>
            <a:tailEnd/>
          </a:ln>
        </p:spPr>
        <p:txBody>
          <a:bodyPr>
            <a:spAutoFit/>
          </a:bodyPr>
          <a:lstStyle/>
          <a:p>
            <a:pPr marL="268288" indent="-268288" algn="l">
              <a:lnSpc>
                <a:spcPct val="90000"/>
              </a:lnSpc>
              <a:buClr>
                <a:srgbClr val="CC0000"/>
              </a:buClr>
              <a:buSzPct val="130000"/>
              <a:buFont typeface="Wingdings" pitchFamily="2" charset="2"/>
              <a:buChar char="ü"/>
            </a:pPr>
            <a:r>
              <a:rPr lang="es-MX" sz="1400" b="0" u="none">
                <a:solidFill>
                  <a:schemeClr val="accent2"/>
                </a:solidFill>
              </a:rPr>
              <a:t>Participación en 5 Redes Nacionales y 4 Internacionales</a:t>
            </a:r>
          </a:p>
          <a:p>
            <a:pPr marL="268288" indent="-268288" algn="l">
              <a:lnSpc>
                <a:spcPct val="90000"/>
              </a:lnSpc>
              <a:buClr>
                <a:srgbClr val="CC0000"/>
              </a:buClr>
              <a:buSzPct val="130000"/>
              <a:buFont typeface="Wingdings" pitchFamily="2" charset="2"/>
              <a:buChar char="ü"/>
            </a:pPr>
            <a:r>
              <a:rPr lang="es-MX" sz="1400" b="0" u="none">
                <a:solidFill>
                  <a:schemeClr val="accent2"/>
                </a:solidFill>
              </a:rPr>
              <a:t>Participación en 6 AERIS: </a:t>
            </a:r>
            <a:r>
              <a:rPr lang="es-ES" sz="1400" b="0" u="none">
                <a:solidFill>
                  <a:schemeClr val="accent2"/>
                </a:solidFill>
              </a:rPr>
              <a:t>Electrodomésticos; Sistemas</a:t>
            </a:r>
            <a:r>
              <a:rPr lang="es-MX" sz="1400" b="0" u="none">
                <a:solidFill>
                  <a:schemeClr val="accent2"/>
                </a:solidFill>
              </a:rPr>
              <a:t> de corte y doblez reconfigurables de aceros especiales; Tratamientos térmicos para la producción de componentes estructurales</a:t>
            </a:r>
            <a:r>
              <a:rPr lang="es-ES" sz="1400" b="0" u="none">
                <a:solidFill>
                  <a:schemeClr val="accent2"/>
                </a:solidFill>
              </a:rPr>
              <a:t> </a:t>
            </a:r>
            <a:r>
              <a:rPr lang="es-MX" sz="1400" b="0" u="none">
                <a:solidFill>
                  <a:schemeClr val="accent2"/>
                </a:solidFill>
              </a:rPr>
              <a:t>materiales; procesos plásticos; sistemas micro electromecánicos (MEMS) y Red de Innovación en Nanotecnología de Nuevo León</a:t>
            </a:r>
          </a:p>
          <a:p>
            <a:pPr marL="268288" indent="-268288" algn="l">
              <a:lnSpc>
                <a:spcPct val="70000"/>
              </a:lnSpc>
              <a:buClr>
                <a:srgbClr val="CC0000"/>
              </a:buClr>
              <a:buSzPct val="130000"/>
              <a:buFont typeface="Wingdings" pitchFamily="2" charset="2"/>
              <a:buNone/>
            </a:pPr>
            <a:endParaRPr lang="es-MX" sz="1400" b="0" u="none">
              <a:solidFill>
                <a:schemeClr val="accent2"/>
              </a:solidFill>
            </a:endParaRPr>
          </a:p>
          <a:p>
            <a:pPr marL="268288" indent="-268288" algn="l">
              <a:lnSpc>
                <a:spcPct val="70000"/>
              </a:lnSpc>
              <a:buClr>
                <a:srgbClr val="CC0000"/>
              </a:buClr>
              <a:buSzPct val="130000"/>
              <a:buFont typeface="Wingdings" pitchFamily="2" charset="2"/>
              <a:buChar char="ü"/>
            </a:pPr>
            <a:r>
              <a:rPr lang="es-MX" sz="1400" b="0" u="none">
                <a:solidFill>
                  <a:schemeClr val="accent2"/>
                </a:solidFill>
              </a:rPr>
              <a:t>Participación en 3 clusters: </a:t>
            </a:r>
            <a:r>
              <a:rPr lang="es-MX" b="0" u="none">
                <a:solidFill>
                  <a:schemeClr val="accent2"/>
                </a:solidFill>
              </a:rPr>
              <a:t>Automotriz; Aeronáutica y Nanotecnología</a:t>
            </a:r>
          </a:p>
        </p:txBody>
      </p:sp>
      <p:sp>
        <p:nvSpPr>
          <p:cNvPr id="64531" name="Rectangle 66"/>
          <p:cNvSpPr>
            <a:spLocks noChangeArrowheads="1"/>
          </p:cNvSpPr>
          <p:nvPr/>
        </p:nvSpPr>
        <p:spPr bwMode="auto">
          <a:xfrm>
            <a:off x="250825" y="606425"/>
            <a:ext cx="6051550" cy="366713"/>
          </a:xfrm>
          <a:prstGeom prst="rect">
            <a:avLst/>
          </a:prstGeom>
          <a:noFill/>
          <a:ln w="9525">
            <a:noFill/>
            <a:miter lim="800000"/>
            <a:headEnd/>
            <a:tailEnd/>
          </a:ln>
        </p:spPr>
        <p:txBody>
          <a:bodyPr wrap="none">
            <a:spAutoFit/>
          </a:bodyPr>
          <a:lstStyle/>
          <a:p>
            <a:pPr algn="l"/>
            <a:r>
              <a:rPr lang="es-MX" sz="1800" u="none">
                <a:solidFill>
                  <a:srgbClr val="990033"/>
                </a:solidFill>
              </a:rPr>
              <a:t>Programa Académico Institucional en Nanotecnología</a:t>
            </a:r>
            <a:endParaRPr lang="es-ES" sz="1800" u="none">
              <a:solidFill>
                <a:srgbClr val="990033"/>
              </a:solidFill>
            </a:endParaRPr>
          </a:p>
        </p:txBody>
      </p:sp>
      <p:sp>
        <p:nvSpPr>
          <p:cNvPr id="64532" name="5 CuadroTexto"/>
          <p:cNvSpPr txBox="1">
            <a:spLocks noChangeArrowheads="1"/>
          </p:cNvSpPr>
          <p:nvPr/>
        </p:nvSpPr>
        <p:spPr bwMode="auto">
          <a:xfrm>
            <a:off x="3079750" y="157163"/>
            <a:ext cx="6064250" cy="366712"/>
          </a:xfrm>
          <a:prstGeom prst="rect">
            <a:avLst/>
          </a:prstGeom>
          <a:noFill/>
          <a:ln w="9525" algn="ctr">
            <a:noFill/>
            <a:miter lim="800000"/>
            <a:headEnd/>
            <a:tailEnd/>
          </a:ln>
        </p:spPr>
        <p:txBody>
          <a:bodyPr wrap="none">
            <a:spAutoFit/>
          </a:bodyPr>
          <a:lstStyle/>
          <a:p>
            <a:r>
              <a:rPr lang="es-ES" sz="1800" u="none">
                <a:solidFill>
                  <a:srgbClr val="A50021"/>
                </a:solidFill>
              </a:rPr>
              <a:t>Proyectos Relevantes de Impacto Regional y Nacional</a:t>
            </a:r>
            <a:endParaRPr lang="es-MX" sz="1800" u="none">
              <a:solidFill>
                <a:srgbClr val="A50021"/>
              </a:solidFill>
            </a:endParaRP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6"/>
          <p:cNvSpPr>
            <a:spLocks noChangeArrowheads="1"/>
          </p:cNvSpPr>
          <p:nvPr/>
        </p:nvSpPr>
        <p:spPr bwMode="auto">
          <a:xfrm>
            <a:off x="390525" y="561975"/>
            <a:ext cx="3598863" cy="396875"/>
          </a:xfrm>
          <a:prstGeom prst="rect">
            <a:avLst/>
          </a:prstGeom>
          <a:noFill/>
          <a:ln w="9525">
            <a:noFill/>
            <a:miter lim="800000"/>
            <a:headEnd/>
            <a:tailEnd/>
          </a:ln>
        </p:spPr>
        <p:txBody>
          <a:bodyPr wrap="none">
            <a:spAutoFit/>
          </a:bodyPr>
          <a:lstStyle/>
          <a:p>
            <a:pPr algn="l"/>
            <a:r>
              <a:rPr lang="es-ES" sz="2000" u="none">
                <a:solidFill>
                  <a:srgbClr val="990033"/>
                </a:solidFill>
              </a:rPr>
              <a:t>Unidad CIMAV en Monterrey</a:t>
            </a:r>
          </a:p>
        </p:txBody>
      </p:sp>
      <p:sp>
        <p:nvSpPr>
          <p:cNvPr id="65539" name="Text Box 2"/>
          <p:cNvSpPr txBox="1">
            <a:spLocks noChangeArrowheads="1"/>
          </p:cNvSpPr>
          <p:nvPr/>
        </p:nvSpPr>
        <p:spPr bwMode="auto">
          <a:xfrm>
            <a:off x="92075" y="930275"/>
            <a:ext cx="5343525" cy="1265238"/>
          </a:xfrm>
          <a:prstGeom prst="rect">
            <a:avLst/>
          </a:prstGeom>
          <a:noFill/>
          <a:ln w="9525" algn="ctr">
            <a:noFill/>
            <a:miter lim="800000"/>
            <a:headEnd/>
            <a:tailEnd/>
          </a:ln>
        </p:spPr>
        <p:txBody>
          <a:bodyPr>
            <a:spAutoFit/>
          </a:bodyPr>
          <a:lstStyle/>
          <a:p>
            <a:pPr marL="268288" indent="-268288" algn="l">
              <a:lnSpc>
                <a:spcPct val="110000"/>
              </a:lnSpc>
              <a:buClr>
                <a:srgbClr val="CC0000"/>
              </a:buClr>
              <a:buSzPct val="130000"/>
              <a:buFont typeface="Wingdings" pitchFamily="2" charset="2"/>
              <a:buChar char="ü"/>
            </a:pPr>
            <a:r>
              <a:rPr lang="es-ES" sz="1400" b="0" u="none">
                <a:solidFill>
                  <a:schemeClr val="accent2"/>
                </a:solidFill>
                <a:cs typeface="Arial" charset="0"/>
              </a:rPr>
              <a:t> </a:t>
            </a:r>
            <a:r>
              <a:rPr lang="es-ES" sz="1600" b="0" u="none">
                <a:solidFill>
                  <a:schemeClr val="accent2"/>
                </a:solidFill>
                <a:cs typeface="Arial" charset="0"/>
              </a:rPr>
              <a:t>1</a:t>
            </a:r>
            <a:r>
              <a:rPr lang="es-ES" sz="1600" b="0" u="none" baseline="30000">
                <a:solidFill>
                  <a:schemeClr val="accent2"/>
                </a:solidFill>
                <a:cs typeface="Arial" charset="0"/>
              </a:rPr>
              <a:t>a</a:t>
            </a:r>
            <a:r>
              <a:rPr lang="es-ES" sz="1600" b="0" u="none">
                <a:solidFill>
                  <a:schemeClr val="accent2"/>
                </a:solidFill>
                <a:cs typeface="Arial" charset="0"/>
              </a:rPr>
              <a:t> etapa</a:t>
            </a:r>
            <a:r>
              <a:rPr lang="es-ES" sz="1400" b="0" u="none">
                <a:solidFill>
                  <a:schemeClr val="accent2"/>
                </a:solidFill>
                <a:cs typeface="Arial" charset="0"/>
              </a:rPr>
              <a:t>: Inauguración en abril del 2008</a:t>
            </a:r>
          </a:p>
          <a:p>
            <a:pPr marL="268288" indent="-268288" algn="l">
              <a:lnSpc>
                <a:spcPct val="110000"/>
              </a:lnSpc>
              <a:buClr>
                <a:srgbClr val="CC0000"/>
              </a:buClr>
              <a:buSzPct val="130000"/>
              <a:buFont typeface="Wingdings" pitchFamily="2" charset="2"/>
              <a:buNone/>
            </a:pPr>
            <a:r>
              <a:rPr lang="es-MX" sz="1400" b="0" u="none">
                <a:solidFill>
                  <a:schemeClr val="accent2"/>
                </a:solidFill>
                <a:cs typeface="Arial" charset="0"/>
              </a:rPr>
              <a:t>             </a:t>
            </a:r>
            <a:r>
              <a:rPr lang="es-MX" b="0" u="none">
                <a:solidFill>
                  <a:schemeClr val="accent2"/>
                </a:solidFill>
                <a:cs typeface="Arial" charset="0"/>
              </a:rPr>
              <a:t>Construcción $ 28 millones</a:t>
            </a:r>
            <a:endParaRPr lang="es-ES" b="0" u="none">
              <a:solidFill>
                <a:schemeClr val="accent2"/>
              </a:solidFill>
              <a:cs typeface="Arial" charset="0"/>
            </a:endParaRPr>
          </a:p>
          <a:p>
            <a:pPr marL="268288" indent="-268288" algn="l">
              <a:lnSpc>
                <a:spcPct val="110000"/>
              </a:lnSpc>
              <a:buClr>
                <a:srgbClr val="CC0000"/>
              </a:buClr>
              <a:buSzPct val="130000"/>
              <a:buFont typeface="Wingdings" pitchFamily="2" charset="2"/>
              <a:buNone/>
            </a:pPr>
            <a:r>
              <a:rPr lang="es-ES" b="0" u="none">
                <a:solidFill>
                  <a:schemeClr val="accent2"/>
                </a:solidFill>
                <a:cs typeface="Arial" charset="0"/>
              </a:rPr>
              <a:t>               Equipamiento: $ 25 millones</a:t>
            </a:r>
          </a:p>
          <a:p>
            <a:pPr marL="268288" indent="-268288" algn="l">
              <a:lnSpc>
                <a:spcPct val="110000"/>
              </a:lnSpc>
              <a:buClr>
                <a:srgbClr val="CC0000"/>
              </a:buClr>
              <a:buSzPct val="130000"/>
              <a:buFont typeface="Wingdings" pitchFamily="2" charset="2"/>
              <a:buNone/>
            </a:pPr>
            <a:r>
              <a:rPr lang="es-ES" b="0" u="none">
                <a:solidFill>
                  <a:schemeClr val="accent2"/>
                </a:solidFill>
              </a:rPr>
              <a:t>              10 Investigadores y 8 Técnicos</a:t>
            </a:r>
          </a:p>
          <a:p>
            <a:pPr marL="268288" indent="-268288" algn="l">
              <a:lnSpc>
                <a:spcPct val="110000"/>
              </a:lnSpc>
              <a:buClr>
                <a:srgbClr val="CC0000"/>
              </a:buClr>
              <a:buSzPct val="130000"/>
              <a:buFont typeface="Wingdings" pitchFamily="2" charset="2"/>
              <a:buChar char="ü"/>
            </a:pPr>
            <a:r>
              <a:rPr lang="es-ES" sz="1400" b="0" u="none">
                <a:solidFill>
                  <a:schemeClr val="accent2"/>
                </a:solidFill>
                <a:cs typeface="Arial" charset="0"/>
              </a:rPr>
              <a:t>  </a:t>
            </a:r>
            <a:r>
              <a:rPr lang="es-ES" sz="1600" b="0" u="none">
                <a:solidFill>
                  <a:schemeClr val="accent2"/>
                </a:solidFill>
                <a:cs typeface="Arial" charset="0"/>
              </a:rPr>
              <a:t>2</a:t>
            </a:r>
            <a:r>
              <a:rPr lang="es-ES" sz="1600" b="0" u="none" baseline="30000">
                <a:solidFill>
                  <a:schemeClr val="accent2"/>
                </a:solidFill>
                <a:cs typeface="Arial" charset="0"/>
              </a:rPr>
              <a:t>a</a:t>
            </a:r>
            <a:r>
              <a:rPr lang="es-ES" sz="1600" b="0" u="none">
                <a:solidFill>
                  <a:schemeClr val="accent2"/>
                </a:solidFill>
                <a:cs typeface="Arial" charset="0"/>
              </a:rPr>
              <a:t> etapa</a:t>
            </a:r>
            <a:r>
              <a:rPr lang="es-ES" sz="1400" b="0" u="none">
                <a:solidFill>
                  <a:schemeClr val="accent2"/>
                </a:solidFill>
                <a:cs typeface="Arial" charset="0"/>
              </a:rPr>
              <a:t>: aprobación construcción </a:t>
            </a:r>
            <a:r>
              <a:rPr lang="es-MX" sz="1400" b="0" u="none">
                <a:solidFill>
                  <a:schemeClr val="accent2"/>
                </a:solidFill>
                <a:cs typeface="Arial" charset="0"/>
              </a:rPr>
              <a:t>$ 22 millones para </a:t>
            </a:r>
            <a:r>
              <a:rPr lang="es-ES" sz="1400" b="0" u="none">
                <a:solidFill>
                  <a:schemeClr val="accent2"/>
                </a:solidFill>
                <a:cs typeface="Arial" charset="0"/>
              </a:rPr>
              <a:t>2009</a:t>
            </a:r>
          </a:p>
        </p:txBody>
      </p:sp>
      <p:pic>
        <p:nvPicPr>
          <p:cNvPr id="65540" name="Picture 7"/>
          <p:cNvPicPr>
            <a:picLocks noChangeAspect="1" noChangeArrowheads="1"/>
          </p:cNvPicPr>
          <p:nvPr/>
        </p:nvPicPr>
        <p:blipFill>
          <a:blip r:embed="rId3" cstate="print"/>
          <a:srcRect/>
          <a:stretch>
            <a:fillRect/>
          </a:stretch>
        </p:blipFill>
        <p:spPr bwMode="auto">
          <a:xfrm>
            <a:off x="4643438" y="581025"/>
            <a:ext cx="1533525" cy="431800"/>
          </a:xfrm>
          <a:prstGeom prst="rect">
            <a:avLst/>
          </a:prstGeom>
          <a:noFill/>
          <a:ln w="9525">
            <a:noFill/>
            <a:miter lim="800000"/>
            <a:headEnd/>
            <a:tailEnd/>
          </a:ln>
        </p:spPr>
      </p:pic>
      <p:pic>
        <p:nvPicPr>
          <p:cNvPr id="65541" name="Picture 9"/>
          <p:cNvPicPr>
            <a:picLocks noChangeAspect="1" noChangeArrowheads="1"/>
          </p:cNvPicPr>
          <p:nvPr/>
        </p:nvPicPr>
        <p:blipFill>
          <a:blip r:embed="rId4" cstate="print"/>
          <a:srcRect/>
          <a:stretch>
            <a:fillRect/>
          </a:stretch>
        </p:blipFill>
        <p:spPr bwMode="auto">
          <a:xfrm>
            <a:off x="6196013" y="581025"/>
            <a:ext cx="1008062" cy="417513"/>
          </a:xfrm>
          <a:prstGeom prst="rect">
            <a:avLst/>
          </a:prstGeom>
          <a:noFill/>
          <a:ln w="9525">
            <a:noFill/>
            <a:miter lim="800000"/>
            <a:headEnd/>
            <a:tailEnd/>
          </a:ln>
        </p:spPr>
      </p:pic>
      <p:pic>
        <p:nvPicPr>
          <p:cNvPr id="65542" name="Picture 3" descr="Logo Piit"/>
          <p:cNvPicPr>
            <a:picLocks noChangeAspect="1" noChangeArrowheads="1"/>
          </p:cNvPicPr>
          <p:nvPr/>
        </p:nvPicPr>
        <p:blipFill>
          <a:blip r:embed="rId5" cstate="print"/>
          <a:srcRect/>
          <a:stretch>
            <a:fillRect/>
          </a:stretch>
        </p:blipFill>
        <p:spPr bwMode="auto">
          <a:xfrm>
            <a:off x="7224713" y="590550"/>
            <a:ext cx="1919287" cy="414338"/>
          </a:xfrm>
          <a:prstGeom prst="rect">
            <a:avLst/>
          </a:prstGeom>
          <a:noFill/>
          <a:ln w="9525" algn="ctr">
            <a:noFill/>
            <a:miter lim="800000"/>
            <a:headEnd/>
            <a:tailEnd/>
          </a:ln>
        </p:spPr>
      </p:pic>
      <p:sp>
        <p:nvSpPr>
          <p:cNvPr id="65543" name="Rectangle 11"/>
          <p:cNvSpPr>
            <a:spLocks noChangeArrowheads="1"/>
          </p:cNvSpPr>
          <p:nvPr/>
        </p:nvSpPr>
        <p:spPr bwMode="auto">
          <a:xfrm>
            <a:off x="379413" y="2182813"/>
            <a:ext cx="7261225" cy="396875"/>
          </a:xfrm>
          <a:prstGeom prst="rect">
            <a:avLst/>
          </a:prstGeom>
          <a:noFill/>
          <a:ln w="9525">
            <a:noFill/>
            <a:miter lim="800000"/>
            <a:headEnd/>
            <a:tailEnd/>
          </a:ln>
        </p:spPr>
        <p:txBody>
          <a:bodyPr wrap="none">
            <a:spAutoFit/>
          </a:bodyPr>
          <a:lstStyle/>
          <a:p>
            <a:pPr algn="l"/>
            <a:r>
              <a:rPr lang="es-ES" sz="2000" u="none">
                <a:solidFill>
                  <a:srgbClr val="990033"/>
                </a:solidFill>
              </a:rPr>
              <a:t>Maestría en Comercialización de la Ciencia y la Tecnología</a:t>
            </a:r>
          </a:p>
        </p:txBody>
      </p:sp>
      <p:sp>
        <p:nvSpPr>
          <p:cNvPr id="65544" name="Rectangle 4"/>
          <p:cNvSpPr>
            <a:spLocks noChangeArrowheads="1"/>
          </p:cNvSpPr>
          <p:nvPr/>
        </p:nvSpPr>
        <p:spPr bwMode="auto">
          <a:xfrm>
            <a:off x="104775" y="2601913"/>
            <a:ext cx="9001125" cy="1008062"/>
          </a:xfrm>
          <a:prstGeom prst="rect">
            <a:avLst/>
          </a:prstGeom>
          <a:noFill/>
          <a:ln w="9525">
            <a:noFill/>
            <a:miter lim="800000"/>
            <a:headEnd/>
            <a:tailEnd/>
          </a:ln>
        </p:spPr>
        <p:txBody>
          <a:bodyPr>
            <a:spAutoFit/>
          </a:bodyPr>
          <a:lstStyle/>
          <a:p>
            <a:pPr marL="268288" indent="-268288" algn="l">
              <a:lnSpc>
                <a:spcPct val="70000"/>
              </a:lnSpc>
              <a:buClr>
                <a:srgbClr val="CC0000"/>
              </a:buClr>
              <a:buSzPct val="130000"/>
              <a:buFont typeface="Wingdings" pitchFamily="2" charset="2"/>
              <a:buChar char="ü"/>
            </a:pPr>
            <a:r>
              <a:rPr lang="es-MX" sz="1400" b="0" u="none">
                <a:solidFill>
                  <a:schemeClr val="accent2"/>
                </a:solidFill>
              </a:rPr>
              <a:t> Impartida en CIMAV Monterrey, por la </a:t>
            </a:r>
            <a:r>
              <a:rPr lang="es-ES" sz="1400" b="0" u="none">
                <a:solidFill>
                  <a:schemeClr val="accent2"/>
                </a:solidFill>
              </a:rPr>
              <a:t>Universidad de Texas en Austin y el Instituto IC2</a:t>
            </a:r>
            <a:endParaRPr lang="es-MX" sz="1400" b="0" u="none">
              <a:solidFill>
                <a:schemeClr val="accent2"/>
              </a:solidFill>
            </a:endParaRPr>
          </a:p>
          <a:p>
            <a:pPr marL="268288" indent="-268288" algn="l">
              <a:lnSpc>
                <a:spcPct val="70000"/>
              </a:lnSpc>
              <a:buClr>
                <a:srgbClr val="CC0000"/>
              </a:buClr>
              <a:buSzPct val="130000"/>
              <a:buFont typeface="Wingdings" pitchFamily="2" charset="2"/>
              <a:buNone/>
            </a:pPr>
            <a:endParaRPr lang="es-MX" sz="1000" b="0" u="none">
              <a:solidFill>
                <a:schemeClr val="accent2"/>
              </a:solidFill>
            </a:endParaRPr>
          </a:p>
          <a:p>
            <a:pPr marL="268288" indent="-268288" algn="l">
              <a:lnSpc>
                <a:spcPct val="70000"/>
              </a:lnSpc>
              <a:buClr>
                <a:srgbClr val="CC0000"/>
              </a:buClr>
              <a:buSzPct val="130000"/>
              <a:buFont typeface="Wingdings" pitchFamily="2" charset="2"/>
              <a:buChar char="ü"/>
            </a:pPr>
            <a:r>
              <a:rPr lang="es-MX" sz="1400" b="0" u="none">
                <a:solidFill>
                  <a:schemeClr val="accent2"/>
                </a:solidFill>
              </a:rPr>
              <a:t> Programa con apoyo financiero del CONACYT y el I2T2</a:t>
            </a:r>
          </a:p>
          <a:p>
            <a:pPr marL="268288" indent="-268288" algn="l">
              <a:lnSpc>
                <a:spcPct val="70000"/>
              </a:lnSpc>
              <a:buClr>
                <a:srgbClr val="CC0000"/>
              </a:buClr>
              <a:buSzPct val="130000"/>
              <a:buFont typeface="Wingdings" pitchFamily="2" charset="2"/>
              <a:buNone/>
            </a:pPr>
            <a:endParaRPr lang="es-MX" sz="1000" b="0" u="none">
              <a:solidFill>
                <a:schemeClr val="accent2"/>
              </a:solidFill>
            </a:endParaRPr>
          </a:p>
          <a:p>
            <a:pPr marL="268288" indent="-268288" algn="l">
              <a:lnSpc>
                <a:spcPct val="70000"/>
              </a:lnSpc>
              <a:buClr>
                <a:srgbClr val="CC0000"/>
              </a:buClr>
              <a:buSzPct val="130000"/>
              <a:buFont typeface="Wingdings" pitchFamily="2" charset="2"/>
              <a:buChar char="ü"/>
            </a:pPr>
            <a:r>
              <a:rPr lang="es-ES" sz="1400" b="0" u="none">
                <a:solidFill>
                  <a:schemeClr val="accent2"/>
                </a:solidFill>
              </a:rPr>
              <a:t> Primera generación:  43 alumnos inscritos</a:t>
            </a:r>
          </a:p>
          <a:p>
            <a:pPr marL="268288" indent="-268288" algn="l">
              <a:lnSpc>
                <a:spcPct val="70000"/>
              </a:lnSpc>
              <a:buClr>
                <a:srgbClr val="CC0000"/>
              </a:buClr>
              <a:buSzPct val="130000"/>
              <a:buFont typeface="Wingdings" pitchFamily="2" charset="2"/>
              <a:buNone/>
            </a:pPr>
            <a:endParaRPr lang="es-ES" sz="1000" b="0" u="none">
              <a:solidFill>
                <a:schemeClr val="accent2"/>
              </a:solidFill>
            </a:endParaRPr>
          </a:p>
          <a:p>
            <a:pPr marL="268288" indent="-268288" algn="l">
              <a:lnSpc>
                <a:spcPct val="70000"/>
              </a:lnSpc>
              <a:buClr>
                <a:srgbClr val="CC0000"/>
              </a:buClr>
              <a:buSzPct val="130000"/>
              <a:buFont typeface="Wingdings" pitchFamily="2" charset="2"/>
              <a:buChar char="ü"/>
            </a:pPr>
            <a:r>
              <a:rPr lang="es-MX" sz="1400" b="0" u="none">
                <a:solidFill>
                  <a:schemeClr val="accent2"/>
                </a:solidFill>
              </a:rPr>
              <a:t> Apoyo del CONACYT para generación 2009 (Septiembre)</a:t>
            </a:r>
          </a:p>
        </p:txBody>
      </p:sp>
      <p:sp>
        <p:nvSpPr>
          <p:cNvPr id="65545" name="Text Box 17"/>
          <p:cNvSpPr txBox="1">
            <a:spLocks noChangeArrowheads="1"/>
          </p:cNvSpPr>
          <p:nvPr/>
        </p:nvSpPr>
        <p:spPr bwMode="auto">
          <a:xfrm>
            <a:off x="74613" y="5146675"/>
            <a:ext cx="8893175" cy="730250"/>
          </a:xfrm>
          <a:prstGeom prst="rect">
            <a:avLst/>
          </a:prstGeom>
          <a:noFill/>
          <a:ln w="9525" algn="ctr">
            <a:noFill/>
            <a:miter lim="800000"/>
            <a:headEnd/>
            <a:tailEnd/>
          </a:ln>
        </p:spPr>
        <p:txBody>
          <a:bodyPr>
            <a:spAutoFit/>
          </a:bodyPr>
          <a:lstStyle/>
          <a:p>
            <a:pPr marL="342900" indent="-342900" algn="l">
              <a:buClr>
                <a:srgbClr val="CC0000"/>
              </a:buClr>
              <a:buSzPct val="130000"/>
              <a:buFont typeface="Wingdings" pitchFamily="2" charset="2"/>
              <a:buChar char="ü"/>
            </a:pPr>
            <a:r>
              <a:rPr lang="es-ES" sz="1400" b="0" u="none">
                <a:solidFill>
                  <a:schemeClr val="accent2"/>
                </a:solidFill>
                <a:cs typeface="Arial" charset="0"/>
              </a:rPr>
              <a:t>$ 57 millones de pesos</a:t>
            </a:r>
          </a:p>
          <a:p>
            <a:pPr marL="342900" indent="-342900" algn="l">
              <a:buClr>
                <a:srgbClr val="CC0000"/>
              </a:buClr>
              <a:buSzPct val="130000"/>
              <a:buFont typeface="Wingdings" pitchFamily="2" charset="2"/>
              <a:buChar char="ü"/>
            </a:pPr>
            <a:r>
              <a:rPr lang="es-MX" sz="1400" b="0" u="none">
                <a:solidFill>
                  <a:schemeClr val="accent2"/>
                </a:solidFill>
                <a:cs typeface="Arial" charset="0"/>
              </a:rPr>
              <a:t>5 plantas piloto (2 nanopartículas; </a:t>
            </a:r>
            <a:r>
              <a:rPr lang="es-MX" sz="1400" b="0" u="none">
                <a:solidFill>
                  <a:srgbClr val="CC0000"/>
                </a:solidFill>
                <a:cs typeface="Arial" charset="0"/>
              </a:rPr>
              <a:t>1 nanotubos</a:t>
            </a:r>
            <a:r>
              <a:rPr lang="es-MX" sz="1400" b="0" u="none">
                <a:solidFill>
                  <a:schemeClr val="accent2"/>
                </a:solidFill>
                <a:cs typeface="Arial" charset="0"/>
              </a:rPr>
              <a:t> </a:t>
            </a:r>
            <a:r>
              <a:rPr lang="es-MX" sz="1400" b="0" u="none">
                <a:solidFill>
                  <a:srgbClr val="CC0000"/>
                </a:solidFill>
                <a:cs typeface="Arial" charset="0"/>
              </a:rPr>
              <a:t>de carbón</a:t>
            </a:r>
            <a:r>
              <a:rPr lang="es-MX" sz="1400" b="0" u="none">
                <a:solidFill>
                  <a:schemeClr val="accent2"/>
                </a:solidFill>
                <a:cs typeface="Arial" charset="0"/>
              </a:rPr>
              <a:t>; </a:t>
            </a:r>
            <a:r>
              <a:rPr lang="es-MX" sz="1400" b="0" u="none">
                <a:solidFill>
                  <a:srgbClr val="CC0000"/>
                </a:solidFill>
                <a:cs typeface="Arial" charset="0"/>
              </a:rPr>
              <a:t>1 recubrimientos CVD</a:t>
            </a:r>
            <a:r>
              <a:rPr lang="es-MX" sz="1400" b="0" u="none">
                <a:solidFill>
                  <a:schemeClr val="accent2"/>
                </a:solidFill>
                <a:cs typeface="Arial" charset="0"/>
              </a:rPr>
              <a:t>; 1 aplicaciones a producto final</a:t>
            </a:r>
            <a:endParaRPr lang="es-ES" sz="1400" b="0" u="none">
              <a:solidFill>
                <a:schemeClr val="accent2"/>
              </a:solidFill>
              <a:cs typeface="Arial" charset="0"/>
            </a:endParaRPr>
          </a:p>
        </p:txBody>
      </p:sp>
      <p:sp>
        <p:nvSpPr>
          <p:cNvPr id="65546" name="Rectangle 18"/>
          <p:cNvSpPr>
            <a:spLocks noChangeArrowheads="1"/>
          </p:cNvSpPr>
          <p:nvPr/>
        </p:nvSpPr>
        <p:spPr bwMode="auto">
          <a:xfrm>
            <a:off x="74613" y="4005263"/>
            <a:ext cx="9036050" cy="730250"/>
          </a:xfrm>
          <a:prstGeom prst="rect">
            <a:avLst/>
          </a:prstGeom>
          <a:noFill/>
          <a:ln w="9525" algn="ctr">
            <a:noFill/>
            <a:miter lim="800000"/>
            <a:headEnd/>
            <a:tailEnd/>
          </a:ln>
        </p:spPr>
        <p:txBody>
          <a:bodyPr>
            <a:spAutoFit/>
          </a:bodyPr>
          <a:lstStyle/>
          <a:p>
            <a:pPr marL="342900" indent="-342900" algn="l">
              <a:buClr>
                <a:srgbClr val="CC0000"/>
              </a:buClr>
              <a:buSzPct val="130000"/>
              <a:buFont typeface="Wingdings" pitchFamily="2" charset="2"/>
              <a:buChar char="ü"/>
            </a:pPr>
            <a:r>
              <a:rPr lang="es-MX" sz="1400" b="0" u="none">
                <a:solidFill>
                  <a:schemeClr val="accent2"/>
                </a:solidFill>
                <a:cs typeface="Arial" charset="0"/>
              </a:rPr>
              <a:t>Participación en la creación y primera presidencia por dos años. En operación a partir de julio del 2008</a:t>
            </a:r>
          </a:p>
          <a:p>
            <a:pPr marL="342900" indent="-342900" algn="l">
              <a:buClr>
                <a:srgbClr val="CC0000"/>
              </a:buClr>
              <a:buSzPct val="130000"/>
              <a:buFont typeface="Wingdings" pitchFamily="2" charset="2"/>
              <a:buChar char="ü"/>
            </a:pPr>
            <a:r>
              <a:rPr lang="es-MX" sz="1400" b="0" u="none">
                <a:solidFill>
                  <a:schemeClr val="accent2"/>
                </a:solidFill>
                <a:cs typeface="Arial" charset="0"/>
              </a:rPr>
              <a:t>Coordinado por el Instituto de Innovación y Transferencia de Tecnología (I2T2) del Gob. de Nuevo León</a:t>
            </a:r>
          </a:p>
          <a:p>
            <a:pPr marL="342900" indent="-342900" algn="l">
              <a:buClr>
                <a:srgbClr val="CC0000"/>
              </a:buClr>
              <a:buSzPct val="130000"/>
              <a:buFont typeface="Wingdings" pitchFamily="2" charset="2"/>
              <a:buChar char="ü"/>
            </a:pPr>
            <a:r>
              <a:rPr lang="es-MX" sz="1400" b="0" u="none">
                <a:solidFill>
                  <a:schemeClr val="accent2"/>
                </a:solidFill>
                <a:cs typeface="Arial" charset="0"/>
              </a:rPr>
              <a:t>16 empresas, 8 CPI’s e IES nacionales y 4 internacionales </a:t>
            </a:r>
          </a:p>
        </p:txBody>
      </p:sp>
      <p:sp>
        <p:nvSpPr>
          <p:cNvPr id="65547" name="Rectangle 15"/>
          <p:cNvSpPr>
            <a:spLocks noChangeArrowheads="1"/>
          </p:cNvSpPr>
          <p:nvPr/>
        </p:nvSpPr>
        <p:spPr bwMode="auto">
          <a:xfrm>
            <a:off x="390525" y="3657600"/>
            <a:ext cx="5294313" cy="396875"/>
          </a:xfrm>
          <a:prstGeom prst="rect">
            <a:avLst/>
          </a:prstGeom>
          <a:noFill/>
          <a:ln w="9525">
            <a:noFill/>
            <a:miter lim="800000"/>
            <a:headEnd/>
            <a:tailEnd/>
          </a:ln>
        </p:spPr>
        <p:txBody>
          <a:bodyPr wrap="none">
            <a:spAutoFit/>
          </a:bodyPr>
          <a:lstStyle/>
          <a:p>
            <a:pPr algn="l"/>
            <a:r>
              <a:rPr lang="es-ES" sz="2000" u="none">
                <a:solidFill>
                  <a:srgbClr val="990033"/>
                </a:solidFill>
              </a:rPr>
              <a:t>Cluster de Nanotecnología de Nuevo León</a:t>
            </a:r>
          </a:p>
        </p:txBody>
      </p:sp>
      <p:sp>
        <p:nvSpPr>
          <p:cNvPr id="65548" name="Rectangle 16"/>
          <p:cNvSpPr>
            <a:spLocks noChangeArrowheads="1"/>
          </p:cNvSpPr>
          <p:nvPr/>
        </p:nvSpPr>
        <p:spPr bwMode="auto">
          <a:xfrm>
            <a:off x="392113" y="4760913"/>
            <a:ext cx="5548312" cy="396875"/>
          </a:xfrm>
          <a:prstGeom prst="rect">
            <a:avLst/>
          </a:prstGeom>
          <a:noFill/>
          <a:ln w="9525">
            <a:noFill/>
            <a:miter lim="800000"/>
            <a:headEnd/>
            <a:tailEnd/>
          </a:ln>
        </p:spPr>
        <p:txBody>
          <a:bodyPr wrap="none">
            <a:spAutoFit/>
          </a:bodyPr>
          <a:lstStyle/>
          <a:p>
            <a:pPr algn="l"/>
            <a:r>
              <a:rPr lang="es-ES" sz="2000" u="none">
                <a:solidFill>
                  <a:srgbClr val="990033"/>
                </a:solidFill>
              </a:rPr>
              <a:t>Incubadora de Empresas de Nanotecnología</a:t>
            </a:r>
          </a:p>
        </p:txBody>
      </p:sp>
      <p:sp>
        <p:nvSpPr>
          <p:cNvPr id="65549" name="Text Box 17"/>
          <p:cNvSpPr txBox="1">
            <a:spLocks noChangeArrowheads="1"/>
          </p:cNvSpPr>
          <p:nvPr/>
        </p:nvSpPr>
        <p:spPr bwMode="auto">
          <a:xfrm>
            <a:off x="58738" y="6237288"/>
            <a:ext cx="8893175" cy="517525"/>
          </a:xfrm>
          <a:prstGeom prst="rect">
            <a:avLst/>
          </a:prstGeom>
          <a:noFill/>
          <a:ln w="9525" algn="ctr">
            <a:noFill/>
            <a:miter lim="800000"/>
            <a:headEnd/>
            <a:tailEnd/>
          </a:ln>
        </p:spPr>
        <p:txBody>
          <a:bodyPr>
            <a:spAutoFit/>
          </a:bodyPr>
          <a:lstStyle/>
          <a:p>
            <a:pPr marL="342900" indent="-342900" algn="l">
              <a:buClr>
                <a:srgbClr val="CC0000"/>
              </a:buClr>
              <a:buSzPct val="130000"/>
              <a:buFont typeface="Wingdings" pitchFamily="2" charset="2"/>
              <a:buChar char="ü"/>
            </a:pPr>
            <a:r>
              <a:rPr lang="es-ES" sz="1400" b="0" u="none">
                <a:solidFill>
                  <a:schemeClr val="accent2"/>
                </a:solidFill>
                <a:cs typeface="Arial" charset="0"/>
              </a:rPr>
              <a:t>Firma de Convenio con la Universidad Autónoma de Nuevo León para la creación de un Programa Conjunto de Doctorado en Nanotecnología</a:t>
            </a:r>
          </a:p>
        </p:txBody>
      </p:sp>
      <p:sp>
        <p:nvSpPr>
          <p:cNvPr id="65550" name="Rectangle 21"/>
          <p:cNvSpPr>
            <a:spLocks noChangeArrowheads="1"/>
          </p:cNvSpPr>
          <p:nvPr/>
        </p:nvSpPr>
        <p:spPr bwMode="auto">
          <a:xfrm>
            <a:off x="371475" y="5895975"/>
            <a:ext cx="6310313" cy="396875"/>
          </a:xfrm>
          <a:prstGeom prst="rect">
            <a:avLst/>
          </a:prstGeom>
          <a:noFill/>
          <a:ln w="9525">
            <a:noFill/>
            <a:miter lim="800000"/>
            <a:headEnd/>
            <a:tailEnd/>
          </a:ln>
        </p:spPr>
        <p:txBody>
          <a:bodyPr wrap="none">
            <a:spAutoFit/>
          </a:bodyPr>
          <a:lstStyle/>
          <a:p>
            <a:pPr algn="l"/>
            <a:r>
              <a:rPr lang="es-MX" sz="2000" u="none">
                <a:solidFill>
                  <a:srgbClr val="990033"/>
                </a:solidFill>
              </a:rPr>
              <a:t>Programa Conjunto Doctorado en Nanotecnología </a:t>
            </a:r>
            <a:endParaRPr lang="es-ES" sz="2000" u="none">
              <a:solidFill>
                <a:srgbClr val="990033"/>
              </a:solidFill>
            </a:endParaRPr>
          </a:p>
        </p:txBody>
      </p:sp>
      <p:sp>
        <p:nvSpPr>
          <p:cNvPr id="65551" name="5 CuadroTexto"/>
          <p:cNvSpPr txBox="1">
            <a:spLocks noChangeArrowheads="1"/>
          </p:cNvSpPr>
          <p:nvPr/>
        </p:nvSpPr>
        <p:spPr bwMode="auto">
          <a:xfrm>
            <a:off x="3079750" y="157163"/>
            <a:ext cx="6064250" cy="366712"/>
          </a:xfrm>
          <a:prstGeom prst="rect">
            <a:avLst/>
          </a:prstGeom>
          <a:noFill/>
          <a:ln w="9525" algn="ctr">
            <a:noFill/>
            <a:miter lim="800000"/>
            <a:headEnd/>
            <a:tailEnd/>
          </a:ln>
        </p:spPr>
        <p:txBody>
          <a:bodyPr wrap="none">
            <a:spAutoFit/>
          </a:bodyPr>
          <a:lstStyle/>
          <a:p>
            <a:r>
              <a:rPr lang="es-ES" sz="1800" u="none">
                <a:solidFill>
                  <a:srgbClr val="A50021"/>
                </a:solidFill>
              </a:rPr>
              <a:t>Proyectos Relevantes de Impacto Regional y Nacional</a:t>
            </a:r>
            <a:endParaRPr lang="es-MX" sz="1800" u="none">
              <a:solidFill>
                <a:srgbClr val="A50021"/>
              </a:solidFill>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4289425" y="0"/>
            <a:ext cx="4854575" cy="508000"/>
          </a:xfrm>
          <a:prstGeom prst="rect">
            <a:avLst/>
          </a:prstGeom>
          <a:noFill/>
          <a:ln w="9525" algn="ctr">
            <a:noFill/>
            <a:miter lim="800000"/>
            <a:headEnd/>
            <a:tailEnd/>
          </a:ln>
        </p:spPr>
        <p:txBody>
          <a:bodyPr anchor="ctr">
            <a:spAutoFit/>
          </a:bodyPr>
          <a:lstStyle/>
          <a:p>
            <a:pPr marL="1701800" indent="-1701800">
              <a:lnSpc>
                <a:spcPct val="170000"/>
              </a:lnSpc>
              <a:tabLst>
                <a:tab pos="1701800" algn="l"/>
              </a:tabLst>
            </a:pPr>
            <a:r>
              <a:rPr lang="es-ES" sz="1600" u="none">
                <a:solidFill>
                  <a:srgbClr val="CC0000"/>
                </a:solidFill>
              </a:rPr>
              <a:t>Orden del Día</a:t>
            </a:r>
            <a:endParaRPr lang="es-ES" sz="1600" b="0" u="none">
              <a:solidFill>
                <a:srgbClr val="CC0000"/>
              </a:solidFill>
            </a:endParaRPr>
          </a:p>
        </p:txBody>
      </p:sp>
      <p:sp>
        <p:nvSpPr>
          <p:cNvPr id="5123" name="Rectangle 29"/>
          <p:cNvSpPr>
            <a:spLocks noChangeArrowheads="1"/>
          </p:cNvSpPr>
          <p:nvPr/>
        </p:nvSpPr>
        <p:spPr bwMode="auto">
          <a:xfrm>
            <a:off x="269875" y="725488"/>
            <a:ext cx="8874125" cy="6061075"/>
          </a:xfrm>
          <a:prstGeom prst="rect">
            <a:avLst/>
          </a:prstGeom>
          <a:noFill/>
          <a:ln w="9525" algn="ctr">
            <a:noFill/>
            <a:miter lim="800000"/>
            <a:headEnd/>
            <a:tailEnd/>
          </a:ln>
        </p:spPr>
        <p:txBody>
          <a:bodyPr anchor="ctr">
            <a:spAutoFit/>
          </a:bodyPr>
          <a:lstStyle/>
          <a:p>
            <a:pPr marL="360363" indent="-360363" algn="l">
              <a:lnSpc>
                <a:spcPct val="140000"/>
              </a:lnSpc>
              <a:buClr>
                <a:srgbClr val="A50021"/>
              </a:buClr>
              <a:buSzPct val="115000"/>
              <a:buFontTx/>
              <a:buAutoNum type="arabicPeriod"/>
              <a:tabLst>
                <a:tab pos="457200" algn="l"/>
              </a:tabLst>
            </a:pPr>
            <a:r>
              <a:rPr lang="es-ES" sz="1400" b="0" u="none">
                <a:solidFill>
                  <a:schemeClr val="accent2"/>
                </a:solidFill>
              </a:rPr>
              <a:t>Lista de asistencia y declaración del quórum legal</a:t>
            </a:r>
          </a:p>
          <a:p>
            <a:pPr marL="360363" indent="-360363" algn="l">
              <a:lnSpc>
                <a:spcPct val="140000"/>
              </a:lnSpc>
              <a:buClr>
                <a:srgbClr val="A50021"/>
              </a:buClr>
              <a:buSzPct val="115000"/>
              <a:buFontTx/>
              <a:buAutoNum type="arabicPeriod"/>
              <a:tabLst>
                <a:tab pos="457200" algn="l"/>
              </a:tabLst>
            </a:pPr>
            <a:r>
              <a:rPr lang="es-ES" sz="1400" b="0" u="none">
                <a:solidFill>
                  <a:schemeClr val="accent2"/>
                </a:solidFill>
              </a:rPr>
              <a:t>Lectura y aprobación, en su caso, del orden del día</a:t>
            </a:r>
          </a:p>
          <a:p>
            <a:pPr marL="360363" indent="-360363" algn="l">
              <a:lnSpc>
                <a:spcPct val="140000"/>
              </a:lnSpc>
              <a:buClr>
                <a:srgbClr val="A50021"/>
              </a:buClr>
              <a:buSzPct val="115000"/>
              <a:buFontTx/>
              <a:buAutoNum type="arabicPeriod"/>
              <a:tabLst>
                <a:tab pos="457200" algn="l"/>
              </a:tabLst>
            </a:pPr>
            <a:r>
              <a:rPr lang="es-ES" sz="1400" b="0" u="none">
                <a:solidFill>
                  <a:schemeClr val="accent2"/>
                </a:solidFill>
              </a:rPr>
              <a:t>Lectura y aprobación, en su caso, del acta de la sesión anterior</a:t>
            </a:r>
          </a:p>
          <a:p>
            <a:pPr marL="360363" indent="-360363" algn="l">
              <a:lnSpc>
                <a:spcPct val="140000"/>
              </a:lnSpc>
              <a:buClr>
                <a:srgbClr val="A50021"/>
              </a:buClr>
              <a:buSzPct val="115000"/>
              <a:buFontTx/>
              <a:buAutoNum type="arabicPeriod"/>
              <a:tabLst>
                <a:tab pos="457200" algn="l"/>
              </a:tabLst>
            </a:pPr>
            <a:r>
              <a:rPr lang="es-ES" sz="1400" b="0" u="none">
                <a:solidFill>
                  <a:schemeClr val="accent2"/>
                </a:solidFill>
              </a:rPr>
              <a:t>Reporte sobre el cumplimiento de acuerdos</a:t>
            </a:r>
          </a:p>
          <a:p>
            <a:pPr marL="360363" indent="-360363" algn="l">
              <a:lnSpc>
                <a:spcPct val="140000"/>
              </a:lnSpc>
              <a:buClr>
                <a:srgbClr val="A50021"/>
              </a:buClr>
              <a:buSzPct val="115000"/>
              <a:buFontTx/>
              <a:buAutoNum type="arabicPeriod"/>
              <a:tabLst>
                <a:tab pos="457200" algn="l"/>
              </a:tabLst>
            </a:pPr>
            <a:r>
              <a:rPr lang="es-ES" sz="1400" b="0" u="none">
                <a:solidFill>
                  <a:schemeClr val="accent2"/>
                </a:solidFill>
              </a:rPr>
              <a:t>Presentación por el Titular del Centro, del Informe de Autoevaluación correspondiente al ejercicio 2008</a:t>
            </a:r>
          </a:p>
          <a:p>
            <a:pPr marL="360363" indent="-360363" algn="l">
              <a:lnSpc>
                <a:spcPct val="140000"/>
              </a:lnSpc>
              <a:buClr>
                <a:srgbClr val="A50021"/>
              </a:buClr>
              <a:buSzPct val="115000"/>
              <a:buFontTx/>
              <a:buAutoNum type="arabicPeriod"/>
              <a:tabLst>
                <a:tab pos="457200" algn="l"/>
              </a:tabLst>
            </a:pPr>
            <a:r>
              <a:rPr lang="es-ES" sz="1400" b="0" u="none">
                <a:solidFill>
                  <a:schemeClr val="accent2"/>
                </a:solidFill>
              </a:rPr>
              <a:t>Presentación de la opinión del Comité Externo de Evaluación</a:t>
            </a:r>
          </a:p>
          <a:p>
            <a:pPr marL="360363" indent="-360363" algn="l">
              <a:lnSpc>
                <a:spcPct val="140000"/>
              </a:lnSpc>
              <a:buClr>
                <a:srgbClr val="A50021"/>
              </a:buClr>
              <a:buSzPct val="115000"/>
              <a:buFontTx/>
              <a:buAutoNum type="arabicPeriod"/>
              <a:tabLst>
                <a:tab pos="457200" algn="l"/>
              </a:tabLst>
            </a:pPr>
            <a:r>
              <a:rPr lang="es-ES" sz="1400" b="0" u="none">
                <a:solidFill>
                  <a:schemeClr val="accent2"/>
                </a:solidFill>
              </a:rPr>
              <a:t>Opinión de los Comisarios Públicos sobre el Informe de Autoevaluación presentado por el Titular del Centro e Informe de los Comisarios Públicos sobre los Estados Financieros Dictaminados al 31 de diciembre de 2008</a:t>
            </a:r>
          </a:p>
          <a:p>
            <a:pPr marL="360363" indent="-360363" algn="l">
              <a:lnSpc>
                <a:spcPct val="140000"/>
              </a:lnSpc>
              <a:buClr>
                <a:srgbClr val="A50021"/>
              </a:buClr>
              <a:buSzPct val="115000"/>
              <a:buFontTx/>
              <a:buAutoNum type="arabicPeriod"/>
              <a:tabLst>
                <a:tab pos="457200" algn="l"/>
              </a:tabLst>
            </a:pPr>
            <a:r>
              <a:rPr lang="es-ES" sz="1400" b="0" u="none">
                <a:solidFill>
                  <a:schemeClr val="accent2"/>
                </a:solidFill>
              </a:rPr>
              <a:t>Análisis y aprobación, en su caso, del Informe de Autoevaluación y evaluación institucional por los miembros del Órgano de Gobierno a través de la cédula correspondiente</a:t>
            </a:r>
          </a:p>
          <a:p>
            <a:pPr marL="360363" indent="-360363" algn="l">
              <a:lnSpc>
                <a:spcPct val="140000"/>
              </a:lnSpc>
              <a:buClr>
                <a:srgbClr val="A50021"/>
              </a:buClr>
              <a:buSzPct val="115000"/>
              <a:buFontTx/>
              <a:buAutoNum type="arabicPeriod"/>
              <a:tabLst>
                <a:tab pos="457200" algn="l"/>
              </a:tabLst>
            </a:pPr>
            <a:r>
              <a:rPr lang="es-ES" sz="1400" b="0" u="none">
                <a:solidFill>
                  <a:schemeClr val="accent2"/>
                </a:solidFill>
              </a:rPr>
              <a:t>Presentación y, en su caso, adecuación y alineación del Plan Estratégico de Mediano Plazo (PEMP) y Programa Anual de Trabajo para 2009 (PAT), Batería de Indicadores de Desempeño (BIDe) y Anexos del CAR</a:t>
            </a:r>
          </a:p>
          <a:p>
            <a:pPr marL="360363" indent="-360363" algn="l">
              <a:lnSpc>
                <a:spcPct val="140000"/>
              </a:lnSpc>
              <a:buClr>
                <a:srgbClr val="A50021"/>
              </a:buClr>
              <a:buSzPct val="115000"/>
              <a:buFontTx/>
              <a:buAutoNum type="arabicPeriod"/>
              <a:tabLst>
                <a:tab pos="457200" algn="l"/>
              </a:tabLst>
            </a:pPr>
            <a:r>
              <a:rPr lang="es-ES" sz="1400" b="0" u="none">
                <a:solidFill>
                  <a:schemeClr val="accent2"/>
                </a:solidFill>
              </a:rPr>
              <a:t>Presentación del reporte del estado y movimientos del Fideicomiso de Investigación Científica y Desarrollo Tecnológico de la Entidad</a:t>
            </a:r>
          </a:p>
          <a:p>
            <a:pPr marL="360363" indent="-360363" algn="l">
              <a:lnSpc>
                <a:spcPct val="140000"/>
              </a:lnSpc>
              <a:buClr>
                <a:srgbClr val="A50021"/>
              </a:buClr>
              <a:buSzPct val="115000"/>
              <a:buFontTx/>
              <a:buAutoNum type="arabicPeriod"/>
              <a:tabLst>
                <a:tab pos="457200" algn="l"/>
              </a:tabLst>
            </a:pPr>
            <a:r>
              <a:rPr lang="es-ES" sz="1400" b="0" u="none">
                <a:solidFill>
                  <a:schemeClr val="accent2"/>
                </a:solidFill>
              </a:rPr>
              <a:t>Presentación y, en su caso, aprobación del Calendario de Sesiones Ordinarias de Órgano de Gobierno 2009</a:t>
            </a:r>
          </a:p>
          <a:p>
            <a:pPr marL="360363" indent="-360363" algn="l">
              <a:lnSpc>
                <a:spcPct val="140000"/>
              </a:lnSpc>
              <a:buClr>
                <a:srgbClr val="A50021"/>
              </a:buClr>
              <a:buSzPct val="115000"/>
              <a:buFontTx/>
              <a:buAutoNum type="arabicPeriod"/>
              <a:tabLst>
                <a:tab pos="457200" algn="l"/>
              </a:tabLst>
            </a:pPr>
            <a:r>
              <a:rPr lang="es-ES" sz="1400" b="0" u="none">
                <a:solidFill>
                  <a:schemeClr val="accent2"/>
                </a:solidFill>
              </a:rPr>
              <a:t>Solicitud de acuerdos al Órgano de Gobierno</a:t>
            </a:r>
          </a:p>
          <a:p>
            <a:pPr marL="360363" indent="-360363" algn="l">
              <a:lnSpc>
                <a:spcPct val="140000"/>
              </a:lnSpc>
              <a:buClr>
                <a:srgbClr val="A50021"/>
              </a:buClr>
              <a:buSzPct val="115000"/>
              <a:buFontTx/>
              <a:buAutoNum type="arabicPeriod"/>
              <a:tabLst>
                <a:tab pos="457200" algn="l"/>
              </a:tabLst>
            </a:pPr>
            <a:r>
              <a:rPr lang="es-ES" sz="1400" b="0" u="none">
                <a:solidFill>
                  <a:schemeClr val="accent2"/>
                </a:solidFill>
              </a:rPr>
              <a:t>Asuntos Generales</a:t>
            </a: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6"/>
          <p:cNvSpPr>
            <a:spLocks noChangeArrowheads="1"/>
          </p:cNvSpPr>
          <p:nvPr/>
        </p:nvSpPr>
        <p:spPr bwMode="auto">
          <a:xfrm>
            <a:off x="80963" y="1092200"/>
            <a:ext cx="9063037" cy="3770313"/>
          </a:xfrm>
          <a:prstGeom prst="rect">
            <a:avLst/>
          </a:prstGeom>
          <a:noFill/>
          <a:ln w="9525">
            <a:noFill/>
            <a:miter lim="800000"/>
            <a:headEnd/>
            <a:tailEnd/>
          </a:ln>
        </p:spPr>
        <p:txBody>
          <a:bodyPr>
            <a:spAutoFit/>
          </a:bodyPr>
          <a:lstStyle/>
          <a:p>
            <a:pPr marL="265113" indent="-265113" algn="l">
              <a:lnSpc>
                <a:spcPct val="110000"/>
              </a:lnSpc>
              <a:buClr>
                <a:schemeClr val="accent2"/>
              </a:buClr>
              <a:buFont typeface="Wingdings" pitchFamily="2" charset="2"/>
              <a:buChar char="ü"/>
            </a:pPr>
            <a:r>
              <a:rPr lang="es-ES" sz="1800" u="none">
                <a:solidFill>
                  <a:schemeClr val="accent2"/>
                </a:solidFill>
              </a:rPr>
              <a:t>Convenios con Instituciones Líderes del Ámbito Internacional</a:t>
            </a:r>
          </a:p>
          <a:p>
            <a:pPr marL="265113" indent="-265113" algn="l">
              <a:lnSpc>
                <a:spcPct val="110000"/>
              </a:lnSpc>
              <a:buClr>
                <a:schemeClr val="accent2"/>
              </a:buClr>
              <a:buFont typeface="Wingdings" pitchFamily="2" charset="2"/>
              <a:buNone/>
            </a:pPr>
            <a:endParaRPr lang="es-ES" sz="1800" u="none">
              <a:solidFill>
                <a:schemeClr val="accent2"/>
              </a:solidFill>
            </a:endParaRPr>
          </a:p>
          <a:p>
            <a:pPr marL="265113" indent="-265113" algn="l">
              <a:lnSpc>
                <a:spcPct val="110000"/>
              </a:lnSpc>
              <a:buClr>
                <a:schemeClr val="accent2"/>
              </a:buClr>
              <a:buFont typeface="Wingdings" pitchFamily="2" charset="2"/>
              <a:buChar char="ü"/>
            </a:pPr>
            <a:r>
              <a:rPr lang="es-ES" sz="1800" u="none">
                <a:solidFill>
                  <a:schemeClr val="accent2"/>
                </a:solidFill>
              </a:rPr>
              <a:t>Cluster de Nanotecnología de Norteamérica conformado con ASU </a:t>
            </a:r>
          </a:p>
          <a:p>
            <a:pPr marL="265113" indent="-265113" algn="l">
              <a:lnSpc>
                <a:spcPct val="110000"/>
              </a:lnSpc>
              <a:buClr>
                <a:schemeClr val="accent2"/>
              </a:buClr>
              <a:buFont typeface="Wingdings" pitchFamily="2" charset="2"/>
              <a:buNone/>
            </a:pPr>
            <a:endParaRPr lang="es-ES" sz="1800" u="none">
              <a:solidFill>
                <a:schemeClr val="accent2"/>
              </a:solidFill>
            </a:endParaRPr>
          </a:p>
          <a:p>
            <a:pPr marL="265113" indent="-265113" algn="l">
              <a:buClr>
                <a:schemeClr val="accent2"/>
              </a:buClr>
              <a:buFont typeface="Wingdings" pitchFamily="2" charset="2"/>
              <a:buChar char="ü"/>
            </a:pPr>
            <a:r>
              <a:rPr lang="es-MX" sz="1800" u="none">
                <a:solidFill>
                  <a:schemeClr val="accent2"/>
                </a:solidFill>
              </a:rPr>
              <a:t>Taller de Ciencia de Materiales 2008, EUA-México</a:t>
            </a:r>
          </a:p>
          <a:p>
            <a:pPr marL="265113" indent="-265113" algn="l">
              <a:buClr>
                <a:schemeClr val="accent2"/>
              </a:buClr>
              <a:buFont typeface="Wingdings" pitchFamily="2" charset="2"/>
              <a:buChar char="ü"/>
            </a:pPr>
            <a:endParaRPr lang="es-MX" sz="1800" u="none">
              <a:solidFill>
                <a:schemeClr val="accent2"/>
              </a:solidFill>
            </a:endParaRPr>
          </a:p>
          <a:p>
            <a:pPr marL="265113" indent="-265113" algn="l">
              <a:buClr>
                <a:schemeClr val="accent2"/>
              </a:buClr>
              <a:buFont typeface="Wingdings" pitchFamily="2" charset="2"/>
              <a:buChar char="ü"/>
            </a:pPr>
            <a:r>
              <a:rPr lang="es-MX" sz="1800" u="none">
                <a:solidFill>
                  <a:schemeClr val="accent2"/>
                </a:solidFill>
              </a:rPr>
              <a:t>Cooperación México-UE en Nanotecnología: “Coordinated Call”</a:t>
            </a:r>
          </a:p>
          <a:p>
            <a:pPr marL="265113" indent="-265113" algn="l">
              <a:buClr>
                <a:schemeClr val="accent2"/>
              </a:buClr>
              <a:buFont typeface="Wingdings" pitchFamily="2" charset="2"/>
              <a:buNone/>
            </a:pPr>
            <a:endParaRPr lang="es-MX" sz="1800" u="none">
              <a:solidFill>
                <a:schemeClr val="accent2"/>
              </a:solidFill>
            </a:endParaRPr>
          </a:p>
          <a:p>
            <a:pPr marL="265113" indent="-265113" algn="l">
              <a:buClr>
                <a:schemeClr val="accent2"/>
              </a:buClr>
              <a:buFont typeface="Wingdings" pitchFamily="2" charset="2"/>
              <a:buChar char="ü"/>
            </a:pPr>
            <a:r>
              <a:rPr lang="es-ES" sz="1800" u="none">
                <a:solidFill>
                  <a:schemeClr val="accent2"/>
                </a:solidFill>
              </a:rPr>
              <a:t>New Mexico-Chihuahua “Partners for Innovation International Research and Collaboration”</a:t>
            </a:r>
          </a:p>
          <a:p>
            <a:pPr marL="265113" indent="-265113" algn="l">
              <a:buClr>
                <a:schemeClr val="accent2"/>
              </a:buClr>
              <a:buFont typeface="Wingdings" pitchFamily="2" charset="2"/>
              <a:buNone/>
            </a:pPr>
            <a:endParaRPr lang="es-ES" sz="1800" u="none">
              <a:solidFill>
                <a:schemeClr val="accent2"/>
              </a:solidFill>
            </a:endParaRPr>
          </a:p>
          <a:p>
            <a:pPr marL="265113" indent="-265113" algn="l">
              <a:buClr>
                <a:schemeClr val="accent2"/>
              </a:buClr>
              <a:buFont typeface="Wingdings" pitchFamily="2" charset="2"/>
              <a:buChar char="ü"/>
            </a:pPr>
            <a:r>
              <a:rPr lang="es-ES" sz="1800" u="none">
                <a:solidFill>
                  <a:schemeClr val="accent2"/>
                </a:solidFill>
              </a:rPr>
              <a:t>Organización de eventos académicos internacionales (Congresos, Talleres, Seminarios y Conferencias)</a:t>
            </a:r>
          </a:p>
        </p:txBody>
      </p:sp>
      <p:sp>
        <p:nvSpPr>
          <p:cNvPr id="66563" name="5 CuadroTexto"/>
          <p:cNvSpPr txBox="1">
            <a:spLocks noChangeArrowheads="1"/>
          </p:cNvSpPr>
          <p:nvPr/>
        </p:nvSpPr>
        <p:spPr bwMode="auto">
          <a:xfrm>
            <a:off x="3854450" y="128588"/>
            <a:ext cx="5289550" cy="366712"/>
          </a:xfrm>
          <a:prstGeom prst="rect">
            <a:avLst/>
          </a:prstGeom>
          <a:noFill/>
          <a:ln w="9525" algn="ctr">
            <a:noFill/>
            <a:miter lim="800000"/>
            <a:headEnd/>
            <a:tailEnd/>
          </a:ln>
        </p:spPr>
        <p:txBody>
          <a:bodyPr wrap="none">
            <a:spAutoFit/>
          </a:bodyPr>
          <a:lstStyle/>
          <a:p>
            <a:r>
              <a:rPr lang="es-ES" sz="1800" u="none">
                <a:solidFill>
                  <a:srgbClr val="A50021"/>
                </a:solidFill>
              </a:rPr>
              <a:t>Proyectos Relevantes del Ámbito Internacional</a:t>
            </a:r>
            <a:endParaRPr lang="es-MX" sz="1800" u="none">
              <a:solidFill>
                <a:srgbClr val="A50021"/>
              </a:solidFill>
            </a:endParaRPr>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144463" y="2955925"/>
            <a:ext cx="8818562" cy="427038"/>
          </a:xfrm>
          <a:prstGeom prst="rect">
            <a:avLst/>
          </a:prstGeom>
          <a:noFill/>
          <a:ln w="9525" algn="ctr">
            <a:noFill/>
            <a:miter lim="800000"/>
            <a:headEnd/>
            <a:tailEnd/>
          </a:ln>
        </p:spPr>
        <p:txBody>
          <a:bodyPr>
            <a:spAutoFit/>
          </a:bodyPr>
          <a:lstStyle/>
          <a:p>
            <a:pPr marL="342900" indent="-342900" algn="ctr" eaLnBrk="0" hangingPunct="0">
              <a:spcBef>
                <a:spcPct val="50000"/>
              </a:spcBef>
            </a:pPr>
            <a:r>
              <a:rPr lang="es-ES" sz="2200" u="none">
                <a:solidFill>
                  <a:schemeClr val="accent2"/>
                </a:solidFill>
              </a:rPr>
              <a:t>6. Presentación de la opinión del Comité Externo de Evaluación</a:t>
            </a:r>
          </a:p>
        </p:txBody>
      </p:sp>
      <p:sp>
        <p:nvSpPr>
          <p:cNvPr id="67587" name="Line 5"/>
          <p:cNvSpPr>
            <a:spLocks noChangeShapeType="1"/>
          </p:cNvSpPr>
          <p:nvPr/>
        </p:nvSpPr>
        <p:spPr bwMode="auto">
          <a:xfrm>
            <a:off x="3454400" y="3463925"/>
            <a:ext cx="5689600" cy="0"/>
          </a:xfrm>
          <a:prstGeom prst="line">
            <a:avLst/>
          </a:prstGeom>
          <a:noFill/>
          <a:ln w="38100">
            <a:solidFill>
              <a:schemeClr val="accent2"/>
            </a:solidFill>
            <a:round/>
            <a:headEnd/>
            <a:tailEnd/>
          </a:ln>
        </p:spPr>
        <p:txBody>
          <a:bodyPr/>
          <a:lstStyle/>
          <a:p>
            <a:endParaRPr lang="es-MX"/>
          </a:p>
        </p:txBody>
      </p:sp>
      <p:pic>
        <p:nvPicPr>
          <p:cNvPr id="67588" name="Picture 13" descr="Logo letras"/>
          <p:cNvPicPr>
            <a:picLocks noChangeAspect="1" noChangeArrowheads="1"/>
          </p:cNvPicPr>
          <p:nvPr/>
        </p:nvPicPr>
        <p:blipFill>
          <a:blip r:embed="rId3" cstate="print"/>
          <a:srcRect r="-6464" b="-33463"/>
          <a:stretch>
            <a:fillRect/>
          </a:stretch>
        </p:blipFill>
        <p:spPr bwMode="auto">
          <a:xfrm>
            <a:off x="68263" y="115888"/>
            <a:ext cx="4443412" cy="5445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cstate="print"/>
          <a:srcRect/>
          <a:stretch>
            <a:fillRect/>
          </a:stretch>
        </p:blipFill>
        <p:spPr bwMode="auto">
          <a:xfrm>
            <a:off x="566738" y="696913"/>
            <a:ext cx="8577262" cy="5529262"/>
          </a:xfrm>
          <a:prstGeom prst="rect">
            <a:avLst/>
          </a:prstGeom>
          <a:noFill/>
          <a:ln w="9525" algn="ctr">
            <a:noFill/>
            <a:miter lim="800000"/>
            <a:headEnd/>
            <a:tailEnd/>
          </a:ln>
        </p:spPr>
      </p:pic>
      <p:sp>
        <p:nvSpPr>
          <p:cNvPr id="68611" name="Oval 3"/>
          <p:cNvSpPr>
            <a:spLocks noChangeArrowheads="1"/>
          </p:cNvSpPr>
          <p:nvPr/>
        </p:nvSpPr>
        <p:spPr bwMode="auto">
          <a:xfrm>
            <a:off x="660400" y="4586288"/>
            <a:ext cx="1423988" cy="555625"/>
          </a:xfrm>
          <a:prstGeom prst="ellipse">
            <a:avLst/>
          </a:prstGeom>
          <a:noFill/>
          <a:ln w="57150" algn="ctr">
            <a:solidFill>
              <a:srgbClr val="CC0000"/>
            </a:solidFill>
            <a:round/>
            <a:headEnd/>
            <a:tailEnd/>
          </a:ln>
        </p:spPr>
        <p:txBody>
          <a:bodyPr wrap="none" anchor="ctr"/>
          <a:lstStyle/>
          <a:p>
            <a:endParaRPr lang="es-MX"/>
          </a:p>
        </p:txBody>
      </p:sp>
      <p:sp>
        <p:nvSpPr>
          <p:cNvPr id="68612" name="Rectangle 4"/>
          <p:cNvSpPr>
            <a:spLocks noChangeArrowheads="1"/>
          </p:cNvSpPr>
          <p:nvPr/>
        </p:nvSpPr>
        <p:spPr bwMode="auto">
          <a:xfrm>
            <a:off x="4335463" y="104775"/>
            <a:ext cx="4794250" cy="366713"/>
          </a:xfrm>
          <a:prstGeom prst="rect">
            <a:avLst/>
          </a:prstGeom>
          <a:noFill/>
          <a:ln w="9525" algn="ctr">
            <a:noFill/>
            <a:miter lim="800000"/>
            <a:headEnd/>
            <a:tailEnd/>
          </a:ln>
        </p:spPr>
        <p:txBody>
          <a:bodyPr wrap="none">
            <a:spAutoFit/>
          </a:bodyPr>
          <a:lstStyle/>
          <a:p>
            <a:r>
              <a:rPr lang="es-ES" sz="1800" u="none">
                <a:solidFill>
                  <a:srgbClr val="A50021"/>
                </a:solidFill>
              </a:rPr>
              <a:t>Opinión del Comité Externo de Evaluación</a:t>
            </a:r>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120650" y="2668588"/>
            <a:ext cx="8866188" cy="1552575"/>
          </a:xfrm>
          <a:prstGeom prst="rect">
            <a:avLst/>
          </a:prstGeom>
          <a:noFill/>
          <a:ln w="9525" algn="ctr">
            <a:noFill/>
            <a:miter lim="800000"/>
            <a:headEnd/>
            <a:tailEnd/>
          </a:ln>
        </p:spPr>
        <p:txBody>
          <a:bodyPr>
            <a:spAutoFit/>
          </a:bodyPr>
          <a:lstStyle/>
          <a:p>
            <a:pPr marL="342900" indent="-342900" algn="ctr" eaLnBrk="0" hangingPunct="0">
              <a:spcBef>
                <a:spcPct val="50000"/>
              </a:spcBef>
            </a:pPr>
            <a:r>
              <a:rPr lang="es-ES" sz="2400" u="none">
                <a:solidFill>
                  <a:schemeClr val="accent2"/>
                </a:solidFill>
              </a:rPr>
              <a:t>7. Opinión de los Comisarios Públicos sobre el Informe de Autoevaluación presentado por el Titular del Centro e Informe de los Comisarios Públicos sobre los Estados Financieros Dictaminados al 31 de diciembre de 2008</a:t>
            </a:r>
          </a:p>
        </p:txBody>
      </p:sp>
      <p:sp>
        <p:nvSpPr>
          <p:cNvPr id="69635" name="Line 5"/>
          <p:cNvSpPr>
            <a:spLocks noChangeShapeType="1"/>
          </p:cNvSpPr>
          <p:nvPr/>
        </p:nvSpPr>
        <p:spPr bwMode="auto">
          <a:xfrm>
            <a:off x="3454400" y="4227513"/>
            <a:ext cx="5689600" cy="0"/>
          </a:xfrm>
          <a:prstGeom prst="line">
            <a:avLst/>
          </a:prstGeom>
          <a:noFill/>
          <a:ln w="38100">
            <a:solidFill>
              <a:schemeClr val="accent2"/>
            </a:solidFill>
            <a:round/>
            <a:headEnd/>
            <a:tailEnd/>
          </a:ln>
        </p:spPr>
        <p:txBody>
          <a:bodyPr/>
          <a:lstStyle/>
          <a:p>
            <a:endParaRPr lang="es-MX"/>
          </a:p>
        </p:txBody>
      </p:sp>
      <p:pic>
        <p:nvPicPr>
          <p:cNvPr id="69636" name="Picture 13" descr="Logo letras"/>
          <p:cNvPicPr>
            <a:picLocks noChangeAspect="1" noChangeArrowheads="1"/>
          </p:cNvPicPr>
          <p:nvPr/>
        </p:nvPicPr>
        <p:blipFill>
          <a:blip r:embed="rId3" cstate="print"/>
          <a:srcRect r="-6464" b="-33463"/>
          <a:stretch>
            <a:fillRect/>
          </a:stretch>
        </p:blipFill>
        <p:spPr bwMode="auto">
          <a:xfrm>
            <a:off x="68263" y="115888"/>
            <a:ext cx="4443412" cy="5445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31750" y="2654300"/>
            <a:ext cx="9144000" cy="1552575"/>
          </a:xfrm>
          <a:prstGeom prst="rect">
            <a:avLst/>
          </a:prstGeom>
          <a:noFill/>
          <a:ln w="9525" algn="ctr">
            <a:noFill/>
            <a:miter lim="800000"/>
            <a:headEnd/>
            <a:tailEnd/>
          </a:ln>
        </p:spPr>
        <p:txBody>
          <a:bodyPr>
            <a:spAutoFit/>
          </a:bodyPr>
          <a:lstStyle/>
          <a:p>
            <a:pPr marL="342900" indent="-342900" algn="ctr" eaLnBrk="0" hangingPunct="0">
              <a:spcBef>
                <a:spcPct val="50000"/>
              </a:spcBef>
            </a:pPr>
            <a:r>
              <a:rPr lang="es-ES" sz="2400" u="none">
                <a:solidFill>
                  <a:schemeClr val="accent2"/>
                </a:solidFill>
              </a:rPr>
              <a:t>8. Análisis y aprobación, en su caso, del Informe de Autoevaluación y evaluación institucional por los miembros del Órgano de Gobierno a través de la cédula correspondiente</a:t>
            </a:r>
          </a:p>
        </p:txBody>
      </p:sp>
      <p:sp>
        <p:nvSpPr>
          <p:cNvPr id="70659" name="Line 5"/>
          <p:cNvSpPr>
            <a:spLocks noChangeShapeType="1"/>
          </p:cNvSpPr>
          <p:nvPr/>
        </p:nvSpPr>
        <p:spPr bwMode="auto">
          <a:xfrm>
            <a:off x="3454400" y="4183063"/>
            <a:ext cx="5689600" cy="0"/>
          </a:xfrm>
          <a:prstGeom prst="line">
            <a:avLst/>
          </a:prstGeom>
          <a:noFill/>
          <a:ln w="38100">
            <a:solidFill>
              <a:schemeClr val="accent2"/>
            </a:solidFill>
            <a:round/>
            <a:headEnd/>
            <a:tailEnd/>
          </a:ln>
        </p:spPr>
        <p:txBody>
          <a:bodyPr/>
          <a:lstStyle/>
          <a:p>
            <a:endParaRPr lang="es-MX"/>
          </a:p>
        </p:txBody>
      </p:sp>
      <p:pic>
        <p:nvPicPr>
          <p:cNvPr id="70660" name="Picture 13" descr="Logo letras"/>
          <p:cNvPicPr>
            <a:picLocks noChangeAspect="1" noChangeArrowheads="1"/>
          </p:cNvPicPr>
          <p:nvPr/>
        </p:nvPicPr>
        <p:blipFill>
          <a:blip r:embed="rId3" cstate="print"/>
          <a:srcRect r="-6464" b="-33463"/>
          <a:stretch>
            <a:fillRect/>
          </a:stretch>
        </p:blipFill>
        <p:spPr bwMode="auto">
          <a:xfrm>
            <a:off x="68263" y="115888"/>
            <a:ext cx="4443412" cy="5445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17463" y="1481138"/>
            <a:ext cx="9144001" cy="1552575"/>
          </a:xfrm>
          <a:prstGeom prst="rect">
            <a:avLst/>
          </a:prstGeom>
          <a:noFill/>
          <a:ln w="9525" algn="ctr">
            <a:noFill/>
            <a:miter lim="800000"/>
            <a:headEnd/>
            <a:tailEnd/>
          </a:ln>
        </p:spPr>
        <p:txBody>
          <a:bodyPr>
            <a:spAutoFit/>
          </a:bodyPr>
          <a:lstStyle/>
          <a:p>
            <a:pPr marL="342900" indent="-342900" algn="l" eaLnBrk="0" hangingPunct="0">
              <a:spcBef>
                <a:spcPct val="50000"/>
              </a:spcBef>
            </a:pPr>
            <a:r>
              <a:rPr lang="es-ES" sz="2400" u="none">
                <a:solidFill>
                  <a:schemeClr val="accent2"/>
                </a:solidFill>
              </a:rPr>
              <a:t>9. Presentación y, en su caso, adecuación y alineación del Plan Estratégico de Mediano Plazo (PEMP) y Programa Anual de Trabajo para 2009 (PAT), Batería de Indicadores de Desempeño (BIDe) y Anexos del CAR </a:t>
            </a:r>
          </a:p>
        </p:txBody>
      </p:sp>
      <p:sp>
        <p:nvSpPr>
          <p:cNvPr id="71683" name="Line 5"/>
          <p:cNvSpPr>
            <a:spLocks noChangeShapeType="1"/>
          </p:cNvSpPr>
          <p:nvPr/>
        </p:nvSpPr>
        <p:spPr bwMode="auto">
          <a:xfrm>
            <a:off x="3436938" y="3070225"/>
            <a:ext cx="5689600" cy="0"/>
          </a:xfrm>
          <a:prstGeom prst="line">
            <a:avLst/>
          </a:prstGeom>
          <a:noFill/>
          <a:ln w="38100">
            <a:solidFill>
              <a:schemeClr val="accent2"/>
            </a:solidFill>
            <a:round/>
            <a:headEnd/>
            <a:tailEnd/>
          </a:ln>
        </p:spPr>
        <p:txBody>
          <a:bodyPr/>
          <a:lstStyle/>
          <a:p>
            <a:endParaRPr lang="es-MX"/>
          </a:p>
        </p:txBody>
      </p:sp>
      <p:sp>
        <p:nvSpPr>
          <p:cNvPr id="71684" name="Rectangle 6"/>
          <p:cNvSpPr>
            <a:spLocks noChangeArrowheads="1"/>
          </p:cNvSpPr>
          <p:nvPr/>
        </p:nvSpPr>
        <p:spPr bwMode="auto">
          <a:xfrm>
            <a:off x="1282700" y="3148013"/>
            <a:ext cx="6900863" cy="2149475"/>
          </a:xfrm>
          <a:prstGeom prst="rect">
            <a:avLst/>
          </a:prstGeom>
          <a:noFill/>
          <a:ln w="9525" algn="ctr">
            <a:noFill/>
            <a:miter lim="800000"/>
            <a:headEnd/>
            <a:tailEnd/>
          </a:ln>
        </p:spPr>
        <p:txBody>
          <a:bodyPr anchor="ctr">
            <a:spAutoFit/>
          </a:bodyPr>
          <a:lstStyle/>
          <a:p>
            <a:pPr marL="179388" indent="-179388" algn="l">
              <a:lnSpc>
                <a:spcPct val="140000"/>
              </a:lnSpc>
              <a:buFontTx/>
              <a:buChar char="•"/>
              <a:tabLst>
                <a:tab pos="800100" algn="l"/>
              </a:tabLst>
            </a:pPr>
            <a:r>
              <a:rPr lang="es-ES" sz="1600" u="none">
                <a:solidFill>
                  <a:schemeClr val="hlink"/>
                </a:solidFill>
              </a:rPr>
              <a:t>Programa Estratégico de Mediano Plazo. Anexo I</a:t>
            </a:r>
          </a:p>
          <a:p>
            <a:pPr marL="179388" indent="-179388" algn="l">
              <a:lnSpc>
                <a:spcPct val="140000"/>
              </a:lnSpc>
              <a:buFontTx/>
              <a:buChar char="•"/>
              <a:tabLst>
                <a:tab pos="800100" algn="l"/>
              </a:tabLst>
            </a:pPr>
            <a:r>
              <a:rPr lang="es-ES" sz="1600" u="none">
                <a:solidFill>
                  <a:schemeClr val="hlink"/>
                </a:solidFill>
              </a:rPr>
              <a:t>Programa Anual de Trabajo 2009. Anexo II</a:t>
            </a:r>
          </a:p>
          <a:p>
            <a:pPr marL="179388" indent="-179388" algn="l">
              <a:lnSpc>
                <a:spcPct val="140000"/>
              </a:lnSpc>
              <a:buFontTx/>
              <a:buChar char="•"/>
              <a:tabLst>
                <a:tab pos="800100" algn="l"/>
              </a:tabLst>
            </a:pPr>
            <a:r>
              <a:rPr lang="pt-BR" sz="1600" u="none">
                <a:solidFill>
                  <a:schemeClr val="hlink"/>
                </a:solidFill>
              </a:rPr>
              <a:t>Criterios e Indicadores de Desempeño. Anexo III</a:t>
            </a:r>
            <a:endParaRPr lang="es-ES" sz="1600" u="none">
              <a:solidFill>
                <a:schemeClr val="hlink"/>
              </a:solidFill>
            </a:endParaRPr>
          </a:p>
          <a:p>
            <a:pPr marL="179388" indent="-179388" algn="l">
              <a:lnSpc>
                <a:spcPct val="140000"/>
              </a:lnSpc>
              <a:buFontTx/>
              <a:buChar char="•"/>
              <a:tabLst>
                <a:tab pos="800100" algn="l"/>
              </a:tabLst>
            </a:pPr>
            <a:r>
              <a:rPr lang="es-ES" sz="1600" u="none">
                <a:solidFill>
                  <a:schemeClr val="hlink"/>
                </a:solidFill>
              </a:rPr>
              <a:t>Compromisos conforme el Programa Especial de Mejora de la Gestión. Anexo IV </a:t>
            </a:r>
          </a:p>
          <a:p>
            <a:pPr marL="179388" indent="-179388" algn="l">
              <a:lnSpc>
                <a:spcPct val="140000"/>
              </a:lnSpc>
              <a:buFontTx/>
              <a:buChar char="•"/>
              <a:tabLst>
                <a:tab pos="800100" algn="l"/>
              </a:tabLst>
            </a:pPr>
            <a:r>
              <a:rPr lang="pt-BR" sz="1600" u="none">
                <a:solidFill>
                  <a:schemeClr val="hlink"/>
                </a:solidFill>
              </a:rPr>
              <a:t>Matriz de Indicadores de Programa (Marco Lógico). Anexo V </a:t>
            </a:r>
          </a:p>
        </p:txBody>
      </p:sp>
      <p:pic>
        <p:nvPicPr>
          <p:cNvPr id="71685" name="Picture 13" descr="Logo letras"/>
          <p:cNvPicPr>
            <a:picLocks noChangeAspect="1" noChangeArrowheads="1"/>
          </p:cNvPicPr>
          <p:nvPr/>
        </p:nvPicPr>
        <p:blipFill>
          <a:blip r:embed="rId3" cstate="print"/>
          <a:srcRect r="-6464" b="-33463"/>
          <a:stretch>
            <a:fillRect/>
          </a:stretch>
        </p:blipFill>
        <p:spPr bwMode="auto">
          <a:xfrm>
            <a:off x="68263" y="115888"/>
            <a:ext cx="4443412" cy="5445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0" y="2741613"/>
            <a:ext cx="9144000" cy="1187450"/>
          </a:xfrm>
          <a:prstGeom prst="rect">
            <a:avLst/>
          </a:prstGeom>
          <a:noFill/>
          <a:ln w="9525" algn="ctr">
            <a:noFill/>
            <a:miter lim="800000"/>
            <a:headEnd/>
            <a:tailEnd/>
          </a:ln>
        </p:spPr>
        <p:txBody>
          <a:bodyPr>
            <a:spAutoFit/>
          </a:bodyPr>
          <a:lstStyle/>
          <a:p>
            <a:pPr marL="342900" indent="-342900" algn="ctr" eaLnBrk="0" hangingPunct="0">
              <a:spcBef>
                <a:spcPct val="50000"/>
              </a:spcBef>
            </a:pPr>
            <a:r>
              <a:rPr lang="es-ES" sz="2400" u="none">
                <a:solidFill>
                  <a:schemeClr val="accent2"/>
                </a:solidFill>
              </a:rPr>
              <a:t>10. Presentación del reporte del estado y movimientos del Fideicomiso de Investigación Científica y Desarrollo Tecnológico de la Entidad.</a:t>
            </a:r>
          </a:p>
        </p:txBody>
      </p:sp>
      <p:sp>
        <p:nvSpPr>
          <p:cNvPr id="72707" name="Line 5"/>
          <p:cNvSpPr>
            <a:spLocks noChangeShapeType="1"/>
          </p:cNvSpPr>
          <p:nvPr/>
        </p:nvSpPr>
        <p:spPr bwMode="auto">
          <a:xfrm>
            <a:off x="3454400" y="3943350"/>
            <a:ext cx="5689600" cy="0"/>
          </a:xfrm>
          <a:prstGeom prst="line">
            <a:avLst/>
          </a:prstGeom>
          <a:noFill/>
          <a:ln w="38100">
            <a:solidFill>
              <a:schemeClr val="accent2"/>
            </a:solidFill>
            <a:round/>
            <a:headEnd/>
            <a:tailEnd/>
          </a:ln>
        </p:spPr>
        <p:txBody>
          <a:bodyPr/>
          <a:lstStyle/>
          <a:p>
            <a:endParaRPr lang="es-MX"/>
          </a:p>
        </p:txBody>
      </p:sp>
      <p:pic>
        <p:nvPicPr>
          <p:cNvPr id="72708" name="Picture 13" descr="Logo letras"/>
          <p:cNvPicPr>
            <a:picLocks noChangeAspect="1" noChangeArrowheads="1"/>
          </p:cNvPicPr>
          <p:nvPr/>
        </p:nvPicPr>
        <p:blipFill>
          <a:blip r:embed="rId3" cstate="print"/>
          <a:srcRect r="-6464" b="-33463"/>
          <a:stretch>
            <a:fillRect/>
          </a:stretch>
        </p:blipFill>
        <p:spPr bwMode="auto">
          <a:xfrm>
            <a:off x="68263" y="115888"/>
            <a:ext cx="4443412" cy="5445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ChangeArrowheads="1"/>
          </p:cNvSpPr>
          <p:nvPr/>
        </p:nvSpPr>
        <p:spPr bwMode="auto">
          <a:xfrm>
            <a:off x="0" y="3035300"/>
            <a:ext cx="9144000" cy="822325"/>
          </a:xfrm>
          <a:prstGeom prst="rect">
            <a:avLst/>
          </a:prstGeom>
          <a:noFill/>
          <a:ln w="9525" algn="ctr">
            <a:noFill/>
            <a:miter lim="800000"/>
            <a:headEnd/>
            <a:tailEnd/>
          </a:ln>
        </p:spPr>
        <p:txBody>
          <a:bodyPr>
            <a:spAutoFit/>
          </a:bodyPr>
          <a:lstStyle/>
          <a:p>
            <a:pPr marL="342900" indent="-342900" algn="ctr" eaLnBrk="0" hangingPunct="0">
              <a:spcBef>
                <a:spcPct val="50000"/>
              </a:spcBef>
            </a:pPr>
            <a:r>
              <a:rPr lang="es-ES" sz="2400" u="none">
                <a:solidFill>
                  <a:schemeClr val="accent2"/>
                </a:solidFill>
              </a:rPr>
              <a:t>11. Presentación y, en su caso, aprobación del Calendario de Sesiones Ordinarias de Órgano de Gobierno 2009</a:t>
            </a:r>
          </a:p>
        </p:txBody>
      </p:sp>
      <p:sp>
        <p:nvSpPr>
          <p:cNvPr id="73731" name="Line 5"/>
          <p:cNvSpPr>
            <a:spLocks noChangeShapeType="1"/>
          </p:cNvSpPr>
          <p:nvPr/>
        </p:nvSpPr>
        <p:spPr bwMode="auto">
          <a:xfrm>
            <a:off x="3454400" y="3943350"/>
            <a:ext cx="5689600" cy="0"/>
          </a:xfrm>
          <a:prstGeom prst="line">
            <a:avLst/>
          </a:prstGeom>
          <a:noFill/>
          <a:ln w="38100">
            <a:solidFill>
              <a:schemeClr val="accent2"/>
            </a:solidFill>
            <a:round/>
            <a:headEnd/>
            <a:tailEnd/>
          </a:ln>
        </p:spPr>
        <p:txBody>
          <a:bodyPr/>
          <a:lstStyle/>
          <a:p>
            <a:endParaRPr lang="es-MX"/>
          </a:p>
        </p:txBody>
      </p:sp>
      <p:pic>
        <p:nvPicPr>
          <p:cNvPr id="73732" name="Picture 13" descr="Logo letras"/>
          <p:cNvPicPr>
            <a:picLocks noChangeAspect="1" noChangeArrowheads="1"/>
          </p:cNvPicPr>
          <p:nvPr/>
        </p:nvPicPr>
        <p:blipFill>
          <a:blip r:embed="rId3" cstate="print"/>
          <a:srcRect r="-6464" b="-33463"/>
          <a:stretch>
            <a:fillRect/>
          </a:stretch>
        </p:blipFill>
        <p:spPr bwMode="auto">
          <a:xfrm>
            <a:off x="68263" y="115888"/>
            <a:ext cx="4443412" cy="5445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80" name="Group 36"/>
          <p:cNvGraphicFramePr>
            <a:graphicFrameLocks noGrp="1"/>
          </p:cNvGraphicFramePr>
          <p:nvPr>
            <p:ph/>
          </p:nvPr>
        </p:nvGraphicFramePr>
        <p:xfrm>
          <a:off x="439738" y="2165350"/>
          <a:ext cx="8229600" cy="1005840"/>
        </p:xfrm>
        <a:graphic>
          <a:graphicData uri="http://schemas.openxmlformats.org/drawingml/2006/table">
            <a:tbl>
              <a:tblPr/>
              <a:tblGrid>
                <a:gridCol w="1690687"/>
                <a:gridCol w="2073275"/>
                <a:gridCol w="1595438"/>
                <a:gridCol w="2870200"/>
              </a:tblGrid>
              <a:tr h="15081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bg1"/>
                          </a:solidFill>
                          <a:effectLst/>
                          <a:latin typeface="Arial" charset="0"/>
                          <a:ea typeface="Times New Roman" pitchFamily="18" charset="0"/>
                          <a:cs typeface="Arial" charset="0"/>
                        </a:rPr>
                        <a:t>Sesión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bg1"/>
                          </a:solidFill>
                          <a:effectLst/>
                          <a:latin typeface="Arial" charset="0"/>
                          <a:ea typeface="Times New Roman" pitchFamily="18" charset="0"/>
                          <a:cs typeface="Arial" charset="0"/>
                        </a:rPr>
                        <a:t>Fecha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bg1"/>
                          </a:solidFill>
                          <a:effectLst/>
                          <a:latin typeface="Arial" charset="0"/>
                          <a:ea typeface="Times New Roman" pitchFamily="18" charset="0"/>
                          <a:cs typeface="Arial" charset="0"/>
                        </a:rPr>
                        <a:t>Hora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bg1"/>
                          </a:solidFill>
                          <a:effectLst/>
                          <a:latin typeface="Arial" charset="0"/>
                          <a:ea typeface="Times New Roman" pitchFamily="18" charset="0"/>
                          <a:cs typeface="Arial" charset="0"/>
                        </a:rPr>
                        <a:t>Lugar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r>
              <a:tr h="14922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hlink"/>
                          </a:solidFill>
                          <a:effectLst/>
                          <a:latin typeface="Arial" charset="0"/>
                          <a:ea typeface="Times New Roman" pitchFamily="18" charset="0"/>
                          <a:cs typeface="Arial" charset="0"/>
                        </a:rPr>
                        <a:t>1ª. Sesión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hlink"/>
                          </a:solidFill>
                          <a:effectLst/>
                          <a:latin typeface="Arial" charset="0"/>
                          <a:ea typeface="Times New Roman" pitchFamily="18" charset="0"/>
                          <a:cs typeface="Arial" charset="0"/>
                        </a:rPr>
                        <a:t>15 de junio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hlink"/>
                          </a:solidFill>
                          <a:effectLst/>
                          <a:latin typeface="Arial" charset="0"/>
                          <a:ea typeface="Times New Roman" pitchFamily="18" charset="0"/>
                          <a:cs typeface="Arial" charset="0"/>
                        </a:rPr>
                        <a:t>17:00 Hrs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hlink"/>
                          </a:solidFill>
                          <a:effectLst/>
                          <a:latin typeface="Arial" charset="0"/>
                          <a:ea typeface="Times New Roman" pitchFamily="18" charset="0"/>
                          <a:cs typeface="Arial" charset="0"/>
                        </a:rPr>
                        <a:t>Puebla, Puebla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91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hlink"/>
                          </a:solidFill>
                          <a:effectLst/>
                          <a:latin typeface="Arial" charset="0"/>
                          <a:ea typeface="Times New Roman" pitchFamily="18" charset="0"/>
                          <a:cs typeface="Arial" charset="0"/>
                        </a:rPr>
                        <a:t>2ª. Sesión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hlink"/>
                          </a:solidFill>
                          <a:effectLst/>
                          <a:latin typeface="Arial" charset="0"/>
                          <a:ea typeface="Times New Roman" pitchFamily="18" charset="0"/>
                          <a:cs typeface="Arial" charset="0"/>
                        </a:rPr>
                        <a:t>22 de octubre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hlink"/>
                          </a:solidFill>
                          <a:effectLst/>
                          <a:latin typeface="Arial" charset="0"/>
                          <a:ea typeface="Times New Roman" pitchFamily="18" charset="0"/>
                          <a:cs typeface="Arial" charset="0"/>
                        </a:rPr>
                        <a:t>10:00 Hrs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hlink"/>
                          </a:solidFill>
                          <a:effectLst/>
                          <a:latin typeface="Arial" charset="0"/>
                          <a:ea typeface="Times New Roman" pitchFamily="18" charset="0"/>
                          <a:cs typeface="Arial" charset="0"/>
                        </a:rPr>
                        <a:t>Saltillo, Coahuila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4776" name="Rectangle 84"/>
          <p:cNvSpPr>
            <a:spLocks noChangeArrowheads="1"/>
          </p:cNvSpPr>
          <p:nvPr/>
        </p:nvSpPr>
        <p:spPr bwMode="auto">
          <a:xfrm>
            <a:off x="5810250" y="146050"/>
            <a:ext cx="3333750" cy="366713"/>
          </a:xfrm>
          <a:prstGeom prst="rect">
            <a:avLst/>
          </a:prstGeom>
          <a:noFill/>
          <a:ln w="9525" algn="ctr">
            <a:noFill/>
            <a:miter lim="800000"/>
            <a:headEnd/>
            <a:tailEnd/>
          </a:ln>
        </p:spPr>
        <p:txBody>
          <a:bodyPr wrap="none">
            <a:spAutoFit/>
          </a:bodyPr>
          <a:lstStyle/>
          <a:p>
            <a:r>
              <a:rPr lang="es-ES" sz="1800" u="none">
                <a:solidFill>
                  <a:srgbClr val="A50021"/>
                </a:solidFill>
              </a:rPr>
              <a:t>Calendario de Sesiones 2009</a:t>
            </a:r>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ChangeArrowheads="1"/>
          </p:cNvSpPr>
          <p:nvPr/>
        </p:nvSpPr>
        <p:spPr bwMode="auto">
          <a:xfrm>
            <a:off x="0" y="3038475"/>
            <a:ext cx="9144000" cy="457200"/>
          </a:xfrm>
          <a:prstGeom prst="rect">
            <a:avLst/>
          </a:prstGeom>
          <a:noFill/>
          <a:ln w="9525" algn="ctr">
            <a:noFill/>
            <a:miter lim="800000"/>
            <a:headEnd/>
            <a:tailEnd/>
          </a:ln>
        </p:spPr>
        <p:txBody>
          <a:bodyPr>
            <a:spAutoFit/>
          </a:bodyPr>
          <a:lstStyle/>
          <a:p>
            <a:pPr marL="342900" indent="-342900" algn="ctr" eaLnBrk="0" hangingPunct="0">
              <a:spcBef>
                <a:spcPct val="50000"/>
              </a:spcBef>
            </a:pPr>
            <a:r>
              <a:rPr lang="es-ES" sz="2400" u="none">
                <a:solidFill>
                  <a:schemeClr val="accent2"/>
                </a:solidFill>
              </a:rPr>
              <a:t>12. Solicitud de acuerdos al Órgano de Gobierno</a:t>
            </a:r>
          </a:p>
        </p:txBody>
      </p:sp>
      <p:sp>
        <p:nvSpPr>
          <p:cNvPr id="75779" name="Line 5"/>
          <p:cNvSpPr>
            <a:spLocks noChangeShapeType="1"/>
          </p:cNvSpPr>
          <p:nvPr/>
        </p:nvSpPr>
        <p:spPr bwMode="auto">
          <a:xfrm>
            <a:off x="3454400" y="3463925"/>
            <a:ext cx="5689600" cy="0"/>
          </a:xfrm>
          <a:prstGeom prst="line">
            <a:avLst/>
          </a:prstGeom>
          <a:noFill/>
          <a:ln w="38100">
            <a:solidFill>
              <a:schemeClr val="accent2"/>
            </a:solidFill>
            <a:round/>
            <a:headEnd/>
            <a:tailEnd/>
          </a:ln>
        </p:spPr>
        <p:txBody>
          <a:bodyPr/>
          <a:lstStyle/>
          <a:p>
            <a:endParaRPr lang="es-MX"/>
          </a:p>
        </p:txBody>
      </p:sp>
      <p:pic>
        <p:nvPicPr>
          <p:cNvPr id="75780" name="Picture 13" descr="Logo letras"/>
          <p:cNvPicPr>
            <a:picLocks noChangeAspect="1" noChangeArrowheads="1"/>
          </p:cNvPicPr>
          <p:nvPr/>
        </p:nvPicPr>
        <p:blipFill>
          <a:blip r:embed="rId3" cstate="print"/>
          <a:srcRect r="-6464" b="-33463"/>
          <a:stretch>
            <a:fillRect/>
          </a:stretch>
        </p:blipFill>
        <p:spPr bwMode="auto">
          <a:xfrm>
            <a:off x="68263" y="115888"/>
            <a:ext cx="4443412" cy="5445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2486025"/>
            <a:ext cx="9144000" cy="1917700"/>
          </a:xfrm>
          <a:prstGeom prst="rect">
            <a:avLst/>
          </a:prstGeom>
          <a:noFill/>
          <a:ln w="9525" algn="ctr">
            <a:noFill/>
            <a:miter lim="800000"/>
            <a:headEnd/>
            <a:tailEnd/>
          </a:ln>
        </p:spPr>
        <p:txBody>
          <a:bodyPr>
            <a:spAutoFit/>
          </a:bodyPr>
          <a:lstStyle/>
          <a:p>
            <a:pPr marL="342900" indent="-342900" algn="l" eaLnBrk="0" hangingPunct="0">
              <a:spcBef>
                <a:spcPct val="50000"/>
              </a:spcBef>
            </a:pPr>
            <a:r>
              <a:rPr lang="es-ES" sz="2400" u="none">
                <a:solidFill>
                  <a:schemeClr val="accent2"/>
                </a:solidFill>
              </a:rPr>
              <a:t>3. Lectura y aprobación, en su caso, del Acta de la Segunda Sesión Ordinaria del 2008 del Consejo de Administración del Centro de Investigación en Materiales Avanzados S.C., celebrada el  día 15 de Octubre, en la ciudad de  Tijuana, Baja California. </a:t>
            </a:r>
          </a:p>
        </p:txBody>
      </p:sp>
      <p:sp>
        <p:nvSpPr>
          <p:cNvPr id="790535" name="Line 7"/>
          <p:cNvSpPr>
            <a:spLocks noChangeShapeType="1"/>
          </p:cNvSpPr>
          <p:nvPr/>
        </p:nvSpPr>
        <p:spPr bwMode="auto">
          <a:xfrm>
            <a:off x="3454400" y="4394200"/>
            <a:ext cx="5689600" cy="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es-MX"/>
          </a:p>
        </p:txBody>
      </p:sp>
      <p:pic>
        <p:nvPicPr>
          <p:cNvPr id="6148" name="Picture 13" descr="Logo letras"/>
          <p:cNvPicPr>
            <a:picLocks noChangeAspect="1" noChangeArrowheads="1"/>
          </p:cNvPicPr>
          <p:nvPr/>
        </p:nvPicPr>
        <p:blipFill>
          <a:blip r:embed="rId3" cstate="print"/>
          <a:srcRect r="-6464" b="-33463"/>
          <a:stretch>
            <a:fillRect/>
          </a:stretch>
        </p:blipFill>
        <p:spPr bwMode="auto">
          <a:xfrm>
            <a:off x="111125" y="115888"/>
            <a:ext cx="4443413" cy="5445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4044950" y="128588"/>
            <a:ext cx="5099050" cy="366712"/>
          </a:xfrm>
          <a:prstGeom prst="rect">
            <a:avLst/>
          </a:prstGeom>
          <a:noFill/>
          <a:ln w="9525" algn="ctr">
            <a:noFill/>
            <a:miter lim="800000"/>
            <a:headEnd/>
            <a:tailEnd/>
          </a:ln>
        </p:spPr>
        <p:txBody>
          <a:bodyPr wrap="none">
            <a:spAutoFit/>
          </a:bodyPr>
          <a:lstStyle/>
          <a:p>
            <a:r>
              <a:rPr lang="es-ES" sz="1800" u="none">
                <a:solidFill>
                  <a:srgbClr val="A50021"/>
                </a:solidFill>
              </a:rPr>
              <a:t>Solicitud de acuerdos al Órgano de Gobierno</a:t>
            </a:r>
          </a:p>
        </p:txBody>
      </p:sp>
      <p:sp>
        <p:nvSpPr>
          <p:cNvPr id="76803" name="Rectangle 5"/>
          <p:cNvSpPr>
            <a:spLocks noChangeArrowheads="1"/>
          </p:cNvSpPr>
          <p:nvPr/>
        </p:nvSpPr>
        <p:spPr bwMode="auto">
          <a:xfrm>
            <a:off x="282575" y="1130300"/>
            <a:ext cx="8861425" cy="5310188"/>
          </a:xfrm>
          <a:prstGeom prst="rect">
            <a:avLst/>
          </a:prstGeom>
          <a:noFill/>
          <a:ln w="9525" algn="ctr">
            <a:noFill/>
            <a:miter lim="800000"/>
            <a:headEnd/>
            <a:tailEnd/>
          </a:ln>
        </p:spPr>
        <p:txBody>
          <a:bodyPr anchor="ctr">
            <a:spAutoFit/>
          </a:bodyPr>
          <a:lstStyle/>
          <a:p>
            <a:pPr marL="628650" indent="-628650" algn="l"/>
            <a:r>
              <a:rPr lang="es-ES" sz="1800" u="none">
                <a:solidFill>
                  <a:srgbClr val="A50021"/>
                </a:solidFill>
              </a:rPr>
              <a:t>12.1.-</a:t>
            </a:r>
            <a:r>
              <a:rPr lang="es-ES" sz="1800" u="none">
                <a:solidFill>
                  <a:schemeClr val="hlink"/>
                </a:solidFill>
              </a:rPr>
              <a:t> Presentación y aprobación, en su caso, de las adecuaciones del Programa Estratégico de Mediano Plazo (PEMP) y Programa Anual de Trabajo para 2009 (PAT) y Batería de Indicadores de Desempeño (BIDe), (Anexos CAR);  con base en el Programa Especial de Ciencia, Tecnología e Innovación (PECITI), Programa de la Mejora de la Gestión (PMG) y Programa de Mediano Plazo (PMP), DOF 5/11/09</a:t>
            </a:r>
          </a:p>
          <a:p>
            <a:pPr marL="628650" indent="-628650" algn="l"/>
            <a:endParaRPr lang="es-ES" sz="1800" u="none">
              <a:solidFill>
                <a:schemeClr val="hlink"/>
              </a:solidFill>
            </a:endParaRPr>
          </a:p>
          <a:p>
            <a:pPr marL="628650" indent="-628650" algn="l"/>
            <a:r>
              <a:rPr lang="es-ES" sz="1800" u="none">
                <a:solidFill>
                  <a:srgbClr val="A50021"/>
                </a:solidFill>
              </a:rPr>
              <a:t>12.2.-</a:t>
            </a:r>
            <a:r>
              <a:rPr lang="es-ES" sz="1800" u="none">
                <a:solidFill>
                  <a:schemeClr val="hlink"/>
                </a:solidFill>
              </a:rPr>
              <a:t> Presentación y aprobación, en su caso, de los siguientes programas:</a:t>
            </a:r>
          </a:p>
          <a:p>
            <a:pPr marL="628650" indent="-628650" algn="l"/>
            <a:endParaRPr lang="es-ES" sz="1800" u="none">
              <a:solidFill>
                <a:schemeClr val="hlink"/>
              </a:solidFill>
            </a:endParaRPr>
          </a:p>
          <a:p>
            <a:pPr marL="628650" indent="-628650" algn="l"/>
            <a:r>
              <a:rPr lang="es-ES" sz="1800" u="none">
                <a:solidFill>
                  <a:schemeClr val="hlink"/>
                </a:solidFill>
              </a:rPr>
              <a:t>          12.2.1 Programa de Adquisiciones.</a:t>
            </a:r>
          </a:p>
          <a:p>
            <a:pPr marL="628650" indent="-628650" algn="l"/>
            <a:r>
              <a:rPr lang="es-ES" sz="1800" u="none">
                <a:solidFill>
                  <a:schemeClr val="hlink"/>
                </a:solidFill>
              </a:rPr>
              <a:t>          12.2.2 Programa de Inversión.</a:t>
            </a:r>
          </a:p>
          <a:p>
            <a:pPr marL="628650" indent="-628650" algn="l"/>
            <a:r>
              <a:rPr lang="es-ES" sz="1800" u="none">
                <a:solidFill>
                  <a:schemeClr val="hlink"/>
                </a:solidFill>
              </a:rPr>
              <a:t>          12.2.3 Ratificación del Programa de Honorarios</a:t>
            </a:r>
          </a:p>
          <a:p>
            <a:pPr marL="628650" indent="-628650" algn="l"/>
            <a:endParaRPr lang="es-ES" sz="1800" u="none">
              <a:solidFill>
                <a:schemeClr val="hlink"/>
              </a:solidFill>
            </a:endParaRPr>
          </a:p>
          <a:p>
            <a:pPr marL="628650" indent="-628650" algn="l"/>
            <a:r>
              <a:rPr lang="es-ES" sz="1800" u="none">
                <a:solidFill>
                  <a:srgbClr val="A50021"/>
                </a:solidFill>
              </a:rPr>
              <a:t>12.3.-</a:t>
            </a:r>
            <a:r>
              <a:rPr lang="es-ES" sz="1800" u="none">
                <a:solidFill>
                  <a:schemeClr val="hlink"/>
                </a:solidFill>
              </a:rPr>
              <a:t> Presentación y aprobación, en su caso, del Proyecto Integral de Mejora de la Gestión (PIMG) 2009 del PMG.</a:t>
            </a:r>
          </a:p>
          <a:p>
            <a:pPr marL="628650" indent="-628650" algn="l"/>
            <a:endParaRPr lang="es-ES" sz="1800" u="none">
              <a:solidFill>
                <a:srgbClr val="A50021"/>
              </a:solidFill>
            </a:endParaRPr>
          </a:p>
          <a:p>
            <a:pPr marL="628650" indent="-628650" algn="l"/>
            <a:r>
              <a:rPr lang="es-ES" sz="1800" u="none">
                <a:solidFill>
                  <a:srgbClr val="A50021"/>
                </a:solidFill>
              </a:rPr>
              <a:t>12.5.-</a:t>
            </a:r>
            <a:r>
              <a:rPr lang="es-ES" sz="1800" u="none">
                <a:solidFill>
                  <a:schemeClr val="hlink"/>
                </a:solidFill>
              </a:rPr>
              <a:t> Presentación y aprobación, en su caso, de la modificación del presupuesto original de recursos propios 2009 (Inversión).</a:t>
            </a:r>
          </a:p>
          <a:p>
            <a:pPr marL="628650" indent="-628650" algn="l"/>
            <a:endParaRPr lang="es-ES" sz="1800" u="none">
              <a:solidFill>
                <a:schemeClr val="hlink"/>
              </a:solidFill>
            </a:endParaRPr>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4044950" y="128588"/>
            <a:ext cx="5099050" cy="366712"/>
          </a:xfrm>
          <a:prstGeom prst="rect">
            <a:avLst/>
          </a:prstGeom>
          <a:noFill/>
          <a:ln w="9525" algn="ctr">
            <a:noFill/>
            <a:miter lim="800000"/>
            <a:headEnd/>
            <a:tailEnd/>
          </a:ln>
        </p:spPr>
        <p:txBody>
          <a:bodyPr wrap="none">
            <a:spAutoFit/>
          </a:bodyPr>
          <a:lstStyle/>
          <a:p>
            <a:r>
              <a:rPr lang="es-ES" sz="1800" u="none">
                <a:solidFill>
                  <a:srgbClr val="A50021"/>
                </a:solidFill>
              </a:rPr>
              <a:t>Solicitud de acuerdos al Órgano de Gobierno</a:t>
            </a:r>
          </a:p>
        </p:txBody>
      </p:sp>
      <p:sp>
        <p:nvSpPr>
          <p:cNvPr id="77831" name="Rectangle 4"/>
          <p:cNvSpPr>
            <a:spLocks noChangeArrowheads="1"/>
          </p:cNvSpPr>
          <p:nvPr/>
        </p:nvSpPr>
        <p:spPr bwMode="auto">
          <a:xfrm>
            <a:off x="292100" y="1262063"/>
            <a:ext cx="8661400" cy="3878262"/>
          </a:xfrm>
          <a:prstGeom prst="rect">
            <a:avLst/>
          </a:prstGeom>
          <a:noFill/>
          <a:ln w="9525" algn="ctr">
            <a:noFill/>
            <a:miter lim="800000"/>
            <a:headEnd/>
            <a:tailEnd/>
          </a:ln>
        </p:spPr>
        <p:txBody>
          <a:bodyPr anchor="ctr">
            <a:spAutoFit/>
          </a:bodyPr>
          <a:lstStyle/>
          <a:p>
            <a:pPr marL="628650" indent="-628650" algn="l"/>
            <a:r>
              <a:rPr lang="es-ES" sz="1800" u="none">
                <a:solidFill>
                  <a:srgbClr val="A50021"/>
                </a:solidFill>
              </a:rPr>
              <a:t>12. 6.-</a:t>
            </a:r>
            <a:r>
              <a:rPr lang="es-ES" sz="1800" u="none">
                <a:solidFill>
                  <a:schemeClr val="hlink"/>
                </a:solidFill>
              </a:rPr>
              <a:t> Presentación y aprobación, en su caso, de la modificación del </a:t>
            </a:r>
          </a:p>
          <a:p>
            <a:pPr marL="628650" indent="-628650" algn="l"/>
            <a:r>
              <a:rPr lang="es-ES" sz="1800" u="none">
                <a:solidFill>
                  <a:schemeClr val="hlink"/>
                </a:solidFill>
              </a:rPr>
              <a:t>           presupuesto original de recursos propios 2009 (Servicios Personales).</a:t>
            </a:r>
          </a:p>
          <a:p>
            <a:pPr marL="628650" indent="-628650" algn="l"/>
            <a:endParaRPr lang="es-ES" sz="1800" u="none">
              <a:solidFill>
                <a:schemeClr val="hlink"/>
              </a:solidFill>
            </a:endParaRPr>
          </a:p>
          <a:p>
            <a:pPr marL="628650" indent="-628650" algn="l"/>
            <a:r>
              <a:rPr lang="es-ES" sz="1800" u="none">
                <a:solidFill>
                  <a:srgbClr val="A50021"/>
                </a:solidFill>
              </a:rPr>
              <a:t>12. 7.-</a:t>
            </a:r>
            <a:r>
              <a:rPr lang="es-ES" sz="1800" u="none">
                <a:solidFill>
                  <a:schemeClr val="hlink"/>
                </a:solidFill>
              </a:rPr>
              <a:t> Presentación y aprobación, en su caso, de las adecuaciones </a:t>
            </a:r>
          </a:p>
          <a:p>
            <a:pPr marL="628650" indent="-628650" algn="l"/>
            <a:r>
              <a:rPr lang="es-ES" sz="1800" u="none">
                <a:solidFill>
                  <a:schemeClr val="hlink"/>
                </a:solidFill>
              </a:rPr>
              <a:t>           presupuestarias con recursos fiscales. </a:t>
            </a:r>
            <a:endParaRPr lang="es-ES" sz="1800" u="none">
              <a:solidFill>
                <a:srgbClr val="A50021"/>
              </a:solidFill>
            </a:endParaRPr>
          </a:p>
          <a:p>
            <a:pPr marL="628650" indent="-628650" algn="l">
              <a:lnSpc>
                <a:spcPct val="110000"/>
              </a:lnSpc>
            </a:pPr>
            <a:endParaRPr lang="es-ES" sz="1800" u="none">
              <a:solidFill>
                <a:srgbClr val="A50021"/>
              </a:solidFill>
            </a:endParaRPr>
          </a:p>
          <a:p>
            <a:pPr marL="628650" indent="-628650" algn="l">
              <a:lnSpc>
                <a:spcPct val="110000"/>
              </a:lnSpc>
            </a:pPr>
            <a:r>
              <a:rPr lang="es-ES" sz="1800" u="none">
                <a:solidFill>
                  <a:srgbClr val="A50021"/>
                </a:solidFill>
              </a:rPr>
              <a:t>12. 8.-</a:t>
            </a:r>
            <a:r>
              <a:rPr lang="es-ES" sz="1800" u="none">
                <a:solidFill>
                  <a:schemeClr val="hlink"/>
                </a:solidFill>
              </a:rPr>
              <a:t> Presentación y aprobación, en su caso, de las adecuaciones  </a:t>
            </a:r>
          </a:p>
          <a:p>
            <a:pPr marL="628650" indent="-628650" algn="l">
              <a:lnSpc>
                <a:spcPct val="110000"/>
              </a:lnSpc>
            </a:pPr>
            <a:r>
              <a:rPr lang="es-ES" sz="1800" u="none">
                <a:solidFill>
                  <a:schemeClr val="hlink"/>
                </a:solidFill>
              </a:rPr>
              <a:t>           presupuestarias derivadas de la Convocatoria “Fortalecimiento y  </a:t>
            </a:r>
          </a:p>
          <a:p>
            <a:pPr marL="628650" indent="-628650" algn="l">
              <a:lnSpc>
                <a:spcPct val="110000"/>
              </a:lnSpc>
            </a:pPr>
            <a:r>
              <a:rPr lang="es-ES" sz="1800" u="none">
                <a:solidFill>
                  <a:schemeClr val="hlink"/>
                </a:solidFill>
              </a:rPr>
              <a:t>           Consolidación de los Centros Públicos de Investigación CONACYT”. </a:t>
            </a:r>
          </a:p>
          <a:p>
            <a:pPr marL="628650" indent="-628650" algn="l">
              <a:lnSpc>
                <a:spcPct val="110000"/>
              </a:lnSpc>
            </a:pPr>
            <a:endParaRPr lang="es-ES" sz="1800" u="none">
              <a:solidFill>
                <a:schemeClr val="hlink"/>
              </a:solidFill>
            </a:endParaRPr>
          </a:p>
          <a:p>
            <a:pPr marL="628650" indent="-628650" algn="l">
              <a:lnSpc>
                <a:spcPct val="110000"/>
              </a:lnSpc>
            </a:pPr>
            <a:r>
              <a:rPr lang="es-ES" sz="1800" u="none">
                <a:solidFill>
                  <a:srgbClr val="A50021"/>
                </a:solidFill>
              </a:rPr>
              <a:t>12.12.- </a:t>
            </a:r>
            <a:r>
              <a:rPr lang="es-ES" sz="1800" u="none">
                <a:solidFill>
                  <a:schemeClr val="hlink"/>
                </a:solidFill>
              </a:rPr>
              <a:t>Presentación y aprobación, en su caso, del Manual de Organización  </a:t>
            </a:r>
          </a:p>
          <a:p>
            <a:pPr marL="628650" indent="-628650" algn="l">
              <a:lnSpc>
                <a:spcPct val="110000"/>
              </a:lnSpc>
            </a:pPr>
            <a:r>
              <a:rPr lang="es-ES" sz="1800" u="none">
                <a:solidFill>
                  <a:schemeClr val="hlink"/>
                </a:solidFill>
              </a:rPr>
              <a:t>            del CIMAV.</a:t>
            </a:r>
          </a:p>
          <a:p>
            <a:pPr marL="628650" indent="-628650" algn="l">
              <a:lnSpc>
                <a:spcPct val="110000"/>
              </a:lnSpc>
            </a:pPr>
            <a:endParaRPr lang="es-ES" sz="1800" u="none">
              <a:solidFill>
                <a:schemeClr val="hlink"/>
              </a:solidFill>
            </a:endParaRPr>
          </a:p>
        </p:txBody>
      </p:sp>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ChangeArrowheads="1"/>
          </p:cNvSpPr>
          <p:nvPr/>
        </p:nvSpPr>
        <p:spPr bwMode="auto">
          <a:xfrm>
            <a:off x="2565400" y="3062288"/>
            <a:ext cx="3976688" cy="457200"/>
          </a:xfrm>
          <a:prstGeom prst="rect">
            <a:avLst/>
          </a:prstGeom>
          <a:noFill/>
          <a:ln w="9525" algn="ctr">
            <a:noFill/>
            <a:miter lim="800000"/>
            <a:headEnd/>
            <a:tailEnd/>
          </a:ln>
        </p:spPr>
        <p:txBody>
          <a:bodyPr>
            <a:spAutoFit/>
          </a:bodyPr>
          <a:lstStyle/>
          <a:p>
            <a:pPr marL="342900" indent="-342900" algn="ctr" eaLnBrk="0" hangingPunct="0">
              <a:spcBef>
                <a:spcPct val="50000"/>
              </a:spcBef>
            </a:pPr>
            <a:r>
              <a:rPr lang="es-ES" sz="2400" u="none">
                <a:solidFill>
                  <a:schemeClr val="accent2"/>
                </a:solidFill>
              </a:rPr>
              <a:t>13. Asuntos Generales</a:t>
            </a:r>
          </a:p>
        </p:txBody>
      </p:sp>
      <p:sp>
        <p:nvSpPr>
          <p:cNvPr id="78851" name="Line 5"/>
          <p:cNvSpPr>
            <a:spLocks noChangeShapeType="1"/>
          </p:cNvSpPr>
          <p:nvPr/>
        </p:nvSpPr>
        <p:spPr bwMode="auto">
          <a:xfrm>
            <a:off x="3454400" y="3463925"/>
            <a:ext cx="5689600" cy="0"/>
          </a:xfrm>
          <a:prstGeom prst="line">
            <a:avLst/>
          </a:prstGeom>
          <a:noFill/>
          <a:ln w="38100">
            <a:solidFill>
              <a:schemeClr val="accent2"/>
            </a:solidFill>
            <a:round/>
            <a:headEnd/>
            <a:tailEnd/>
          </a:ln>
        </p:spPr>
        <p:txBody>
          <a:bodyPr/>
          <a:lstStyle/>
          <a:p>
            <a:endParaRPr lang="es-MX"/>
          </a:p>
        </p:txBody>
      </p:sp>
      <p:pic>
        <p:nvPicPr>
          <p:cNvPr id="78852" name="Picture 13" descr="Logo letras"/>
          <p:cNvPicPr>
            <a:picLocks noChangeAspect="1" noChangeArrowheads="1"/>
          </p:cNvPicPr>
          <p:nvPr/>
        </p:nvPicPr>
        <p:blipFill>
          <a:blip r:embed="rId3" cstate="print"/>
          <a:srcRect r="-6464" b="-33463"/>
          <a:stretch>
            <a:fillRect/>
          </a:stretch>
        </p:blipFill>
        <p:spPr bwMode="auto">
          <a:xfrm>
            <a:off x="68263" y="115888"/>
            <a:ext cx="4443412" cy="5445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ChangeArrowheads="1"/>
          </p:cNvSpPr>
          <p:nvPr/>
        </p:nvSpPr>
        <p:spPr bwMode="auto">
          <a:xfrm>
            <a:off x="6877050" y="128588"/>
            <a:ext cx="2266950" cy="366712"/>
          </a:xfrm>
          <a:prstGeom prst="rect">
            <a:avLst/>
          </a:prstGeom>
          <a:noFill/>
          <a:ln w="9525" algn="ctr">
            <a:noFill/>
            <a:miter lim="800000"/>
            <a:headEnd/>
            <a:tailEnd/>
          </a:ln>
        </p:spPr>
        <p:txBody>
          <a:bodyPr wrap="none">
            <a:spAutoFit/>
          </a:bodyPr>
          <a:lstStyle/>
          <a:p>
            <a:r>
              <a:rPr lang="es-ES" sz="1800" u="none">
                <a:solidFill>
                  <a:srgbClr val="A50021"/>
                </a:solidFill>
              </a:rPr>
              <a:t>Asuntos Generales</a:t>
            </a:r>
          </a:p>
        </p:txBody>
      </p:sp>
      <p:sp>
        <p:nvSpPr>
          <p:cNvPr id="79875" name="Rectangle 5"/>
          <p:cNvSpPr>
            <a:spLocks noChangeArrowheads="1"/>
          </p:cNvSpPr>
          <p:nvPr/>
        </p:nvSpPr>
        <p:spPr bwMode="auto">
          <a:xfrm>
            <a:off x="374650" y="1319213"/>
            <a:ext cx="8388350" cy="4292600"/>
          </a:xfrm>
          <a:prstGeom prst="rect">
            <a:avLst/>
          </a:prstGeom>
          <a:noFill/>
          <a:ln w="9525" algn="ctr">
            <a:noFill/>
            <a:miter lim="800000"/>
            <a:headEnd/>
            <a:tailEnd/>
          </a:ln>
        </p:spPr>
        <p:txBody>
          <a:bodyPr anchor="ctr">
            <a:spAutoFit/>
          </a:bodyPr>
          <a:lstStyle/>
          <a:p>
            <a:pPr marL="261938" indent="-261938" algn="l">
              <a:lnSpc>
                <a:spcPct val="110000"/>
              </a:lnSpc>
              <a:buClr>
                <a:srgbClr val="A50021"/>
              </a:buClr>
              <a:buFont typeface="Wingdings" pitchFamily="2" charset="2"/>
              <a:buChar char="§"/>
            </a:pPr>
            <a:r>
              <a:rPr lang="es-ES" sz="1400" u="none">
                <a:solidFill>
                  <a:schemeClr val="hlink"/>
                </a:solidFill>
              </a:rPr>
              <a:t>Informe de los auditores externos asignados por la SFP</a:t>
            </a:r>
          </a:p>
          <a:p>
            <a:pPr marL="261938" indent="-261938" algn="l">
              <a:lnSpc>
                <a:spcPct val="110000"/>
              </a:lnSpc>
              <a:buClr>
                <a:srgbClr val="A50021"/>
              </a:buClr>
              <a:buFont typeface="Wingdings" pitchFamily="2" charset="2"/>
              <a:buChar char="§"/>
            </a:pPr>
            <a:endParaRPr lang="es-ES" sz="1400" u="none">
              <a:solidFill>
                <a:schemeClr val="hlink"/>
              </a:solidFill>
            </a:endParaRPr>
          </a:p>
          <a:p>
            <a:pPr marL="261938" indent="-261938" algn="l">
              <a:lnSpc>
                <a:spcPct val="110000"/>
              </a:lnSpc>
              <a:buClr>
                <a:srgbClr val="A50021"/>
              </a:buClr>
              <a:buFont typeface="Wingdings" pitchFamily="2" charset="2"/>
              <a:buChar char="§"/>
            </a:pPr>
            <a:r>
              <a:rPr lang="es-ES" sz="1400" u="none">
                <a:solidFill>
                  <a:schemeClr val="hlink"/>
                </a:solidFill>
              </a:rPr>
              <a:t> Informe del OIC</a:t>
            </a:r>
          </a:p>
          <a:p>
            <a:pPr marL="261938" indent="-261938" algn="l">
              <a:lnSpc>
                <a:spcPct val="110000"/>
              </a:lnSpc>
              <a:buClr>
                <a:srgbClr val="A50021"/>
              </a:buClr>
              <a:buFont typeface="Wingdings" pitchFamily="2" charset="2"/>
              <a:buChar char="§"/>
            </a:pPr>
            <a:endParaRPr lang="es-ES" sz="1400" u="none">
              <a:solidFill>
                <a:schemeClr val="hlink"/>
              </a:solidFill>
            </a:endParaRPr>
          </a:p>
          <a:p>
            <a:pPr marL="261938" indent="-261938" algn="l">
              <a:lnSpc>
                <a:spcPct val="110000"/>
              </a:lnSpc>
              <a:buClr>
                <a:srgbClr val="A50021"/>
              </a:buClr>
              <a:buFont typeface="Wingdings" pitchFamily="2" charset="2"/>
              <a:buChar char="§"/>
            </a:pPr>
            <a:r>
              <a:rPr lang="es-ES" sz="1400" u="none">
                <a:solidFill>
                  <a:schemeClr val="hlink"/>
                </a:solidFill>
              </a:rPr>
              <a:t>Informe de avance en la integración del inventario de bienes muebles e inmuebles, para posibles enajenaciones (artículo vigésimo segundo del decreto de austeridad)</a:t>
            </a:r>
          </a:p>
          <a:p>
            <a:pPr marL="261938" indent="-261938" algn="l">
              <a:lnSpc>
                <a:spcPct val="110000"/>
              </a:lnSpc>
              <a:buClr>
                <a:srgbClr val="A50021"/>
              </a:buClr>
              <a:buFont typeface="Wingdings" pitchFamily="2" charset="2"/>
              <a:buChar char="§"/>
            </a:pPr>
            <a:endParaRPr lang="es-ES" sz="1400" u="none">
              <a:solidFill>
                <a:schemeClr val="hlink"/>
              </a:solidFill>
            </a:endParaRPr>
          </a:p>
          <a:p>
            <a:pPr marL="261938" indent="-261938" algn="l">
              <a:lnSpc>
                <a:spcPct val="110000"/>
              </a:lnSpc>
              <a:buClr>
                <a:srgbClr val="A50021"/>
              </a:buClr>
              <a:buFont typeface="Wingdings" pitchFamily="2" charset="2"/>
              <a:buChar char="§"/>
            </a:pPr>
            <a:r>
              <a:rPr lang="es-ES" sz="1400" u="none">
                <a:solidFill>
                  <a:schemeClr val="hlink"/>
                </a:solidFill>
              </a:rPr>
              <a:t>Donativos que, en su caso, se prevea otorgar y recibir, así como cuotas y contribuciones a organismos internacionales (artículo décimo séptimo del decreto de austeridad).</a:t>
            </a:r>
          </a:p>
          <a:p>
            <a:pPr marL="261938" indent="-261938" algn="l">
              <a:lnSpc>
                <a:spcPct val="110000"/>
              </a:lnSpc>
              <a:buClr>
                <a:srgbClr val="A50021"/>
              </a:buClr>
              <a:buFont typeface="Wingdings" pitchFamily="2" charset="2"/>
              <a:buChar char="§"/>
            </a:pPr>
            <a:endParaRPr lang="es-ES" sz="1400" u="none">
              <a:solidFill>
                <a:schemeClr val="hlink"/>
              </a:solidFill>
            </a:endParaRPr>
          </a:p>
          <a:p>
            <a:pPr marL="261938" indent="-261938" algn="l">
              <a:lnSpc>
                <a:spcPct val="110000"/>
              </a:lnSpc>
              <a:buClr>
                <a:srgbClr val="A50021"/>
              </a:buClr>
              <a:buFont typeface="Wingdings" pitchFamily="2" charset="2"/>
              <a:buChar char="§"/>
            </a:pPr>
            <a:r>
              <a:rPr lang="es-ES" sz="1400" u="none">
                <a:solidFill>
                  <a:schemeClr val="hlink"/>
                </a:solidFill>
              </a:rPr>
              <a:t>Programa de comunicación social: detalle de actividades, convenios y montos (ver PEF). Formato para presentar a la Secretaría de Gobernación</a:t>
            </a:r>
          </a:p>
          <a:p>
            <a:pPr marL="261938" indent="-261938" algn="l">
              <a:lnSpc>
                <a:spcPct val="110000"/>
              </a:lnSpc>
              <a:buClr>
                <a:srgbClr val="A50021"/>
              </a:buClr>
              <a:buFont typeface="Wingdings" pitchFamily="2" charset="2"/>
              <a:buChar char="§"/>
            </a:pPr>
            <a:endParaRPr lang="es-ES" sz="1400" u="none">
              <a:solidFill>
                <a:schemeClr val="hlink"/>
              </a:solidFill>
            </a:endParaRPr>
          </a:p>
          <a:p>
            <a:pPr marL="261938" indent="-261938" algn="l">
              <a:lnSpc>
                <a:spcPct val="110000"/>
              </a:lnSpc>
              <a:buClr>
                <a:srgbClr val="A50021"/>
              </a:buClr>
              <a:buFont typeface="Wingdings" pitchFamily="2" charset="2"/>
              <a:buChar char="§"/>
            </a:pPr>
            <a:r>
              <a:rPr lang="es-ES" sz="1400" u="none">
                <a:solidFill>
                  <a:schemeClr val="hlink"/>
                </a:solidFill>
              </a:rPr>
              <a:t>Posibles obligaciones que comprometan recursos presupuestales de futuros ejercicios (ver PEF)</a:t>
            </a:r>
          </a:p>
          <a:p>
            <a:pPr marL="261938" indent="-261938" algn="l">
              <a:lnSpc>
                <a:spcPct val="110000"/>
              </a:lnSpc>
              <a:buClr>
                <a:srgbClr val="A50021"/>
              </a:buClr>
              <a:buFont typeface="Wingdings" pitchFamily="2" charset="2"/>
              <a:buChar char="§"/>
            </a:pPr>
            <a:endParaRPr lang="es-ES" sz="1400" u="none">
              <a:solidFill>
                <a:schemeClr val="hlink"/>
              </a:solidFill>
            </a:endParaRPr>
          </a:p>
          <a:p>
            <a:pPr marL="261938" indent="-261938" algn="l">
              <a:lnSpc>
                <a:spcPct val="110000"/>
              </a:lnSpc>
              <a:buClr>
                <a:srgbClr val="A50021"/>
              </a:buClr>
              <a:buFont typeface="Wingdings" pitchFamily="2" charset="2"/>
              <a:buChar char="§"/>
            </a:pPr>
            <a:r>
              <a:rPr lang="es-ES" sz="1400" u="none">
                <a:solidFill>
                  <a:schemeClr val="hlink"/>
                </a:solidFill>
              </a:rPr>
              <a:t>Definición de compromisos específicos de modernización de la gestión pública y medición de costos y de resultados (ver PEF)</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030538"/>
            <a:ext cx="9144000" cy="457200"/>
          </a:xfrm>
          <a:prstGeom prst="rect">
            <a:avLst/>
          </a:prstGeom>
          <a:noFill/>
          <a:ln w="9525" algn="ctr">
            <a:noFill/>
            <a:miter lim="800000"/>
            <a:headEnd/>
            <a:tailEnd/>
          </a:ln>
        </p:spPr>
        <p:txBody>
          <a:bodyPr>
            <a:spAutoFit/>
          </a:bodyPr>
          <a:lstStyle/>
          <a:p>
            <a:pPr marL="342900" indent="-342900" algn="ctr" eaLnBrk="0" hangingPunct="0">
              <a:spcBef>
                <a:spcPct val="50000"/>
              </a:spcBef>
            </a:pPr>
            <a:r>
              <a:rPr lang="es-ES" sz="2400" u="none">
                <a:solidFill>
                  <a:schemeClr val="accent2"/>
                </a:solidFill>
              </a:rPr>
              <a:t>4. Reporte sobre el cumplimiento de acuerdos </a:t>
            </a:r>
          </a:p>
        </p:txBody>
      </p:sp>
      <p:sp>
        <p:nvSpPr>
          <p:cNvPr id="790535" name="Line 7"/>
          <p:cNvSpPr>
            <a:spLocks noChangeShapeType="1"/>
          </p:cNvSpPr>
          <p:nvPr/>
        </p:nvSpPr>
        <p:spPr bwMode="auto">
          <a:xfrm>
            <a:off x="3454400" y="3449638"/>
            <a:ext cx="5689600" cy="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es-MX"/>
          </a:p>
        </p:txBody>
      </p:sp>
      <p:pic>
        <p:nvPicPr>
          <p:cNvPr id="7172" name="Picture 13" descr="Logo letras"/>
          <p:cNvPicPr>
            <a:picLocks noChangeAspect="1" noChangeArrowheads="1"/>
          </p:cNvPicPr>
          <p:nvPr/>
        </p:nvPicPr>
        <p:blipFill>
          <a:blip r:embed="rId3" cstate="print"/>
          <a:srcRect r="-6464" b="-33463"/>
          <a:stretch>
            <a:fillRect/>
          </a:stretch>
        </p:blipFill>
        <p:spPr bwMode="auto">
          <a:xfrm>
            <a:off x="111125" y="115888"/>
            <a:ext cx="4443413" cy="5445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0000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sng"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sng"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99"/>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00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17589</TotalTime>
  <Words>7146</Words>
  <Application>Microsoft Office PowerPoint</Application>
  <PresentationFormat>Presentación en pantalla (4:3)</PresentationFormat>
  <Paragraphs>1995</Paragraphs>
  <Slides>83</Slides>
  <Notes>77</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1</vt:i4>
      </vt:variant>
      <vt:variant>
        <vt:lpstr>Títulos de diapositiva</vt:lpstr>
      </vt:variant>
      <vt:variant>
        <vt:i4>83</vt:i4>
      </vt:variant>
    </vt:vector>
  </HeadingPairs>
  <TitlesOfParts>
    <vt:vector size="96" baseType="lpstr">
      <vt:lpstr>Arial</vt:lpstr>
      <vt:lpstr>Times New Roman</vt:lpstr>
      <vt:lpstr>Calibri</vt:lpstr>
      <vt:lpstr>Papyrus</vt:lpstr>
      <vt:lpstr>Arial Black</vt:lpstr>
      <vt:lpstr>MS PGothic</vt:lpstr>
      <vt:lpstr>Verdana</vt:lpstr>
      <vt:lpstr>Wingdings</vt:lpstr>
      <vt:lpstr>Futura Bk</vt:lpstr>
      <vt:lpstr>Bookman Old Style</vt:lpstr>
      <vt:lpstr>Batang</vt:lpstr>
      <vt:lpstr>Default Design</vt:lpstr>
      <vt:lpstr>Microsoft PowerPoint Presentation</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vector>
  </TitlesOfParts>
  <Company>CIMAV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Todos Nosotros</dc:creator>
  <cp:lastModifiedBy>monica.miranda</cp:lastModifiedBy>
  <cp:revision>1589</cp:revision>
  <dcterms:created xsi:type="dcterms:W3CDTF">2004-11-05T19:23:56Z</dcterms:created>
  <dcterms:modified xsi:type="dcterms:W3CDTF">2014-02-24T23:24:42Z</dcterms:modified>
</cp:coreProperties>
</file>